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86" r:id="rId2"/>
    <p:sldId id="296" r:id="rId3"/>
    <p:sldId id="300" r:id="rId4"/>
    <p:sldId id="299" r:id="rId5"/>
    <p:sldId id="297" r:id="rId6"/>
    <p:sldId id="298" r:id="rId7"/>
    <p:sldId id="301" r:id="rId8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3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na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89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9" autoAdjust="0"/>
    <p:restoredTop sz="94671" autoAdjust="0"/>
  </p:normalViewPr>
  <p:slideViewPr>
    <p:cSldViewPr showGuides="1">
      <p:cViewPr varScale="1">
        <p:scale>
          <a:sx n="105" d="100"/>
          <a:sy n="105" d="100"/>
        </p:scale>
        <p:origin x="1752" y="108"/>
      </p:cViewPr>
      <p:guideLst>
        <p:guide orient="horz" pos="2160"/>
        <p:guide pos="13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3378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09FA5-339E-4651-B2DE-B56013502D9B}" type="datetimeFigureOut">
              <a:rPr lang="cs-CZ" smtClean="0"/>
              <a:pPr/>
              <a:t>10.12.2024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BF8B-558C-4D77-8360-4385647F2E0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0958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406F23-B324-4EB6-B5F7-97F5217C982F}" type="datetimeFigureOut">
              <a:rPr lang="cs-CZ" smtClean="0"/>
              <a:pPr/>
              <a:t>10.12.2024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74B53-992C-4577-A143-249B45FFDF1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3475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10.12.2024</a:t>
            </a:fld>
            <a:endParaRPr lang="cs-CZ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pic>
        <p:nvPicPr>
          <p:cNvPr id="19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Zástupný symbol pro zápatí 16"/>
          <p:cNvSpPr txBox="1">
            <a:spLocks/>
          </p:cNvSpPr>
          <p:nvPr userDrawn="1"/>
        </p:nvSpPr>
        <p:spPr bwMode="auto">
          <a:xfrm>
            <a:off x="342528" y="6446663"/>
            <a:ext cx="3581400" cy="36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marL="0" algn="l" defTabSz="914400" rtl="0" eaLnBrk="1" latinLnBrk="0" hangingPunct="1">
              <a:defRPr sz="1000" b="0" i="0" kern="1200" smtClean="0">
                <a:solidFill>
                  <a:srgbClr val="607B7C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Zástupný symbol pro zápatí 16"/>
          <p:cNvSpPr txBox="1">
            <a:spLocks/>
          </p:cNvSpPr>
          <p:nvPr userDrawn="1"/>
        </p:nvSpPr>
        <p:spPr bwMode="auto">
          <a:xfrm>
            <a:off x="342528" y="6446663"/>
            <a:ext cx="3581400" cy="36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marL="0" algn="l" defTabSz="914400" rtl="0" eaLnBrk="1" latinLnBrk="0" hangingPunct="1">
              <a:defRPr sz="1000" b="0" i="0" kern="1200" smtClean="0">
                <a:solidFill>
                  <a:srgbClr val="607B7C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10.12.2024</a:t>
            </a:fld>
            <a:endParaRPr lang="cs-CZ"/>
          </a:p>
        </p:txBody>
      </p:sp>
      <p:sp>
        <p:nvSpPr>
          <p:cNvPr id="21" name="Zástupný symbol pro zápatí 16"/>
          <p:cNvSpPr txBox="1">
            <a:spLocks/>
          </p:cNvSpPr>
          <p:nvPr userDrawn="1"/>
        </p:nvSpPr>
        <p:spPr bwMode="auto">
          <a:xfrm>
            <a:off x="342528" y="6446663"/>
            <a:ext cx="3581400" cy="36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cs-CZ"/>
            </a:defPPr>
            <a:lvl1pPr marL="0" algn="l" defTabSz="914400" rtl="0" eaLnBrk="1" latinLnBrk="0" hangingPunct="1">
              <a:defRPr sz="1000" b="0" i="0" kern="1200" smtClean="0">
                <a:solidFill>
                  <a:srgbClr val="607B7C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6413" y="61913"/>
            <a:ext cx="8569325" cy="620712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93713" y="836613"/>
            <a:ext cx="4248150" cy="5545137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94263" y="836613"/>
            <a:ext cx="4249737" cy="5545137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AD3FE-657F-4E12-B338-3C935E6044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>
            <a:off x="493713" y="6460126"/>
            <a:ext cx="3581400" cy="366713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dirty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dirty="0">
                <a:latin typeface="Arial" charset="0"/>
                <a:cs typeface="Arial" charset="0"/>
              </a:rPr>
            </a:br>
            <a:r>
              <a:rPr lang="cs-CZ" i="1" dirty="0">
                <a:latin typeface="Arial" charset="0"/>
                <a:cs typeface="Arial" charset="0"/>
              </a:rPr>
              <a:t>J. Hřebíček</a:t>
            </a:r>
            <a:r>
              <a:rPr lang="cs-CZ" dirty="0">
                <a:latin typeface="Arial" charset="0"/>
                <a:cs typeface="Arial" charset="0"/>
              </a:rPr>
              <a:t>, </a:t>
            </a:r>
            <a:r>
              <a:rPr lang="cs-CZ" i="1" dirty="0">
                <a:latin typeface="Arial" charset="0"/>
                <a:cs typeface="Arial" charset="0"/>
              </a:rPr>
              <a:t>J. Kalina</a:t>
            </a:r>
          </a:p>
        </p:txBody>
      </p:sp>
    </p:spTree>
    <p:extLst>
      <p:ext uri="{BB962C8B-B14F-4D97-AF65-F5344CB8AC3E}">
        <p14:creationId xmlns:p14="http://schemas.microsoft.com/office/powerpoint/2010/main" val="1745376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10.12.2024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matematickabiologie.cz/index.php?pg=analyza-a-modelovani-dynamickych-biologickych-dat--uvod-do-matematickeho-modelovani" TargetMode="External"/><Relationship Id="rId2" Type="http://schemas.openxmlformats.org/officeDocument/2006/relationships/hyperlink" Target="http://is.muni.cz/do/rect/el/estud/prif/js11/maple/web/mat_model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2234458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Anketa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Obsah kurzu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Studijní materiály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Harmonogram výuky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Požadavky k ukončení</a:t>
            </a:r>
          </a:p>
        </p:txBody>
      </p:sp>
      <p:sp>
        <p:nvSpPr>
          <p:cNvPr id="3584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29742"/>
            <a:ext cx="7772400" cy="1231106"/>
          </a:xfrm>
          <a:noFill/>
        </p:spPr>
        <p:txBody>
          <a:bodyPr>
            <a:spAutoFit/>
          </a:bodyPr>
          <a:lstStyle/>
          <a:p>
            <a:r>
              <a:rPr lang="cs-CZ" sz="4200" dirty="0">
                <a:solidFill>
                  <a:schemeClr val="accent1"/>
                </a:solidFill>
                <a:latin typeface="Arial" charset="0"/>
              </a:rPr>
              <a:t>0. Organizace výuky</a:t>
            </a:r>
            <a:br>
              <a:rPr lang="cs-CZ" sz="4200" dirty="0">
                <a:solidFill>
                  <a:schemeClr val="accent1"/>
                </a:solidFill>
                <a:latin typeface="Arial" charset="0"/>
              </a:rPr>
            </a:br>
            <a:r>
              <a:rPr lang="cs-CZ" sz="3200" dirty="0"/>
              <a:t>E3101 Úvod do matematického modelování</a:t>
            </a:r>
            <a:endParaRPr lang="cs-CZ" sz="3200" dirty="0">
              <a:solidFill>
                <a:schemeClr val="accent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978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300" b="1" i="0" u="none" strike="noStrike" kern="1200" cap="none" spc="0" normalizeH="0" baseline="0" noProof="0" dirty="0">
                <a:ln>
                  <a:noFill/>
                </a:ln>
                <a:solidFill>
                  <a:srgbClr val="7B98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Kontakt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4" y="2348880"/>
            <a:ext cx="8590855" cy="4065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>
                <a:solidFill>
                  <a:srgbClr val="C00000"/>
                </a:solidFill>
              </a:rPr>
              <a:t>Jiří Kalina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>
                <a:solidFill>
                  <a:srgbClr val="C00000"/>
                </a:solidFill>
              </a:rPr>
              <a:t>D29 místnost 123 (</a:t>
            </a:r>
            <a:r>
              <a:rPr lang="cs-CZ" sz="3600" b="1" dirty="0" err="1">
                <a:solidFill>
                  <a:srgbClr val="C00000"/>
                </a:solidFill>
              </a:rPr>
              <a:t>Recetox</a:t>
            </a:r>
            <a:r>
              <a:rPr lang="cs-CZ" sz="3600" b="1" dirty="0">
                <a:solidFill>
                  <a:srgbClr val="C00000"/>
                </a:solidFill>
              </a:rPr>
              <a:t>)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defRPr/>
            </a:pPr>
            <a:r>
              <a:rPr lang="cs-CZ" sz="3600" b="1" dirty="0">
                <a:solidFill>
                  <a:srgbClr val="C00000"/>
                </a:solidFill>
              </a:rPr>
              <a:t>kalina@mail.muni.cz</a:t>
            </a:r>
          </a:p>
          <a:p>
            <a:pPr marL="273050" lvl="0" indent="-27305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</a:pPr>
            <a:r>
              <a:rPr lang="cs-CZ" dirty="0"/>
              <a:t>	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</a:pPr>
            <a:endParaRPr kumimoji="0" lang="cs-CZ" b="0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endParaRPr kumimoji="0" lang="cs-CZ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80766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dirty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Výukové materiály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5" y="1524000"/>
            <a:ext cx="8534400" cy="4569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/>
              <a:t>Prezentace v </a:t>
            </a:r>
            <a:r>
              <a:rPr lang="cs-CZ" sz="2500" dirty="0" err="1"/>
              <a:t>pptx</a:t>
            </a:r>
            <a:r>
              <a:rPr lang="cs-CZ" sz="2500" dirty="0"/>
              <a:t> + R kódy: hlavní zdroj, postupně budou vkládány do </a:t>
            </a:r>
            <a:r>
              <a:rPr lang="cs-CZ" sz="2500" dirty="0" err="1"/>
              <a:t>ISu</a:t>
            </a:r>
            <a:r>
              <a:rPr lang="cs-CZ" sz="2500" dirty="0"/>
              <a:t> vždy po skončení přednášky/cvičení. Společně s přednáškou by měly být dostatečným materiálem pro přípravu ke zkoušce.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/>
              <a:t>Učebnice v </a:t>
            </a:r>
            <a:r>
              <a:rPr lang="cs-CZ" sz="2500" dirty="0" err="1"/>
              <a:t>pdf</a:t>
            </a:r>
            <a:r>
              <a:rPr lang="cs-CZ" sz="2500" dirty="0"/>
              <a:t> (stará verze v </a:t>
            </a:r>
            <a:r>
              <a:rPr lang="cs-CZ" sz="2500" dirty="0" err="1"/>
              <a:t>Maple</a:t>
            </a:r>
            <a:r>
              <a:rPr lang="cs-CZ" sz="2500" dirty="0"/>
              <a:t>, nová v R vzniká): </a:t>
            </a:r>
            <a:r>
              <a:rPr lang="cs-CZ" sz="2500" dirty="0">
                <a:hlinkClick r:id="rId2"/>
              </a:rPr>
              <a:t>http://is.muni.cz/do/rect/el/estud/prif/js11/maple/web/mat_model.pdf</a:t>
            </a:r>
            <a:r>
              <a:rPr lang="cs-CZ" sz="2500" dirty="0"/>
              <a:t> doposud základní výukový materiál kurzu.</a:t>
            </a:r>
          </a:p>
          <a:p>
            <a:pPr marL="27305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/>
              <a:t>E-learningová učebnice: </a:t>
            </a:r>
            <a:r>
              <a:rPr lang="cs-CZ" sz="2500" dirty="0">
                <a:hlinkClick r:id="rId3"/>
              </a:rPr>
              <a:t>http://portal.matematickabiologie.cz/index.php?pg=analyza-a-modelovani-dynamickych-biologickych-dat--uvod-do-matematickeho-modelovani</a:t>
            </a:r>
            <a:r>
              <a:rPr lang="cs-CZ" sz="2500" dirty="0"/>
              <a:t> starší, obsahuje navíc některé neprobírané okruhy.</a:t>
            </a:r>
          </a:p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endParaRPr lang="cs-CZ" sz="2500" dirty="0"/>
          </a:p>
        </p:txBody>
      </p:sp>
    </p:spTree>
    <p:extLst>
      <p:ext uri="{BB962C8B-B14F-4D97-AF65-F5344CB8AC3E}">
        <p14:creationId xmlns:p14="http://schemas.microsoft.com/office/powerpoint/2010/main" val="2528433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06389" y="1484784"/>
            <a:ext cx="8675687" cy="4608512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None/>
              <a:defRPr/>
            </a:pPr>
            <a:r>
              <a:rPr lang="cs-CZ" sz="1800" dirty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26.   9. 2024</a:t>
            </a:r>
            <a:r>
              <a:rPr lang="cs-CZ" sz="1800" dirty="0">
                <a:latin typeface="Arial" charset="0"/>
              </a:rPr>
              <a:t>	</a:t>
            </a:r>
            <a:r>
              <a:rPr lang="cs-CZ" sz="1800" b="0" dirty="0">
                <a:latin typeface="Arial" charset="0"/>
              </a:rPr>
              <a:t>úvod do úvodu do matematického modelování;</a:t>
            </a:r>
            <a:endParaRPr lang="cs-CZ" sz="1800" dirty="0"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  3. 10. 2024</a:t>
            </a:r>
            <a:r>
              <a:rPr lang="cs-CZ" sz="1800" dirty="0">
                <a:latin typeface="Arial" charset="0"/>
              </a:rPr>
              <a:t>	základní definice, klasifikace modelů;</a:t>
            </a: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10. 10. 2024</a:t>
            </a:r>
            <a:r>
              <a:rPr lang="cs-CZ" sz="1800" dirty="0">
                <a:latin typeface="Arial" charset="0"/>
              </a:rPr>
              <a:t>	možná odpadne, pokud ne – úvod do R; </a:t>
            </a:r>
            <a:endParaRPr lang="cs-CZ" sz="1800" dirty="0">
              <a:solidFill>
                <a:srgbClr val="FF0000"/>
              </a:solidFill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rgbClr val="61898A"/>
                </a:solidFill>
                <a:latin typeface="Arial" charset="0"/>
              </a:rPr>
              <a:t>17. 10. 2024</a:t>
            </a:r>
            <a:r>
              <a:rPr lang="cs-CZ" sz="1800" dirty="0">
                <a:latin typeface="Arial" charset="0"/>
              </a:rPr>
              <a:t>	pokračování R;</a:t>
            </a:r>
            <a:endParaRPr lang="cs-CZ" sz="1800" b="0" dirty="0"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rgbClr val="61898A"/>
                </a:solidFill>
                <a:latin typeface="Arial" charset="0"/>
              </a:rPr>
              <a:t>22. 10. 2024</a:t>
            </a:r>
            <a:r>
              <a:rPr lang="cs-CZ" sz="1800" dirty="0">
                <a:latin typeface="Arial" charset="0"/>
              </a:rPr>
              <a:t>	růst populace organizmů; modifikace modelu; implementace v R;</a:t>
            </a: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rgbClr val="61898A"/>
                </a:solidFill>
                <a:latin typeface="Arial" charset="0"/>
              </a:rPr>
              <a:t>29. 10. 2024</a:t>
            </a:r>
            <a:r>
              <a:rPr lang="cs-CZ" sz="1800" dirty="0">
                <a:latin typeface="Arial" charset="0"/>
              </a:rPr>
              <a:t>	analýza citlivosti a neurčitosti;</a:t>
            </a: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rgbClr val="61898A"/>
                </a:solidFill>
                <a:latin typeface="Arial" charset="0"/>
              </a:rPr>
              <a:t>  5. 11. 2024</a:t>
            </a:r>
            <a:r>
              <a:rPr lang="cs-CZ" sz="1800" dirty="0">
                <a:latin typeface="Arial" charset="0"/>
              </a:rPr>
              <a:t>	populace pod tlakem predátora;</a:t>
            </a: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rgbClr val="61898A"/>
                </a:solidFill>
                <a:latin typeface="Arial" charset="0"/>
              </a:rPr>
              <a:t>12. 11. 2024</a:t>
            </a:r>
            <a:r>
              <a:rPr lang="cs-CZ" sz="1800" dirty="0">
                <a:latin typeface="Arial" charset="0"/>
              </a:rPr>
              <a:t>	odpadne;</a:t>
            </a: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rgbClr val="61898A"/>
                </a:solidFill>
                <a:latin typeface="Arial" charset="0"/>
              </a:rPr>
              <a:t>19. 11. 2024	</a:t>
            </a:r>
            <a:r>
              <a:rPr lang="cs-CZ" sz="1800" dirty="0">
                <a:latin typeface="Arial" charset="0"/>
              </a:rPr>
              <a:t>odpadne;</a:t>
            </a:r>
            <a:endParaRPr lang="cs-CZ" sz="1800" dirty="0">
              <a:solidFill>
                <a:srgbClr val="61898A"/>
              </a:solidFill>
              <a:latin typeface="Arial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rgbClr val="61898A"/>
                </a:solidFill>
                <a:latin typeface="Arial" charset="0"/>
              </a:rPr>
              <a:t>26. 11. 2024</a:t>
            </a:r>
            <a:r>
              <a:rPr lang="cs-CZ" sz="1800" dirty="0">
                <a:latin typeface="Arial" charset="0"/>
              </a:rPr>
              <a:t>	modely více populací (Lotka-</a:t>
            </a:r>
            <a:r>
              <a:rPr lang="cs-CZ" sz="1800" dirty="0" err="1">
                <a:latin typeface="Arial" charset="0"/>
              </a:rPr>
              <a:t>Volterra</a:t>
            </a:r>
            <a:r>
              <a:rPr lang="cs-CZ" sz="1800" dirty="0">
                <a:latin typeface="Arial" charset="0"/>
              </a:rPr>
              <a:t>);</a:t>
            </a: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rgbClr val="61898A"/>
                </a:solidFill>
                <a:latin typeface="Arial" charset="0"/>
              </a:rPr>
              <a:t>  3. 12. 2024</a:t>
            </a:r>
            <a:r>
              <a:rPr lang="cs-CZ" sz="1800" dirty="0">
                <a:solidFill>
                  <a:schemeClr val="accent3">
                    <a:lumMod val="75000"/>
                  </a:schemeClr>
                </a:solidFill>
                <a:latin typeface="Arial" charset="0"/>
              </a:rPr>
              <a:t>	</a:t>
            </a:r>
            <a:r>
              <a:rPr lang="cs-CZ" sz="1800" dirty="0">
                <a:latin typeface="Arial" charset="0"/>
              </a:rPr>
              <a:t>modelování více populací v R (dravec × kořist); maticové modely; </a:t>
            </a: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rgbClr val="61898A"/>
                </a:solidFill>
                <a:latin typeface="Arial" charset="0"/>
              </a:rPr>
              <a:t>10. 12. 2024	</a:t>
            </a:r>
            <a:r>
              <a:rPr lang="cs-CZ" sz="1800" dirty="0">
                <a:latin typeface="Arial" charset="0"/>
              </a:rPr>
              <a:t>další typy modelů? epidemiologické, environmentální, PBK?;  </a:t>
            </a:r>
          </a:p>
          <a:p>
            <a:pPr marL="0" indent="0" eaLnBrk="1" hangingPunct="1">
              <a:spcBef>
                <a:spcPts val="0"/>
              </a:spcBef>
              <a:spcAft>
                <a:spcPts val="300"/>
              </a:spcAft>
              <a:buNone/>
              <a:defRPr/>
            </a:pPr>
            <a:r>
              <a:rPr lang="cs-CZ" sz="1800" dirty="0">
                <a:solidFill>
                  <a:srgbClr val="61898A"/>
                </a:solidFill>
                <a:latin typeface="Arial" charset="0"/>
              </a:rPr>
              <a:t>17. 12. 2024	</a:t>
            </a:r>
            <a:r>
              <a:rPr lang="cs-CZ" sz="1800" dirty="0">
                <a:latin typeface="Arial" charset="0"/>
              </a:rPr>
              <a:t>práce s Metacentrem, zadání vánoční domácí úlohy;</a:t>
            </a:r>
            <a:endParaRPr lang="cs-CZ" sz="1800" dirty="0">
              <a:solidFill>
                <a:srgbClr val="61898A"/>
              </a:solidFill>
              <a:latin typeface="Arial" charset="0"/>
            </a:endParaRPr>
          </a:p>
          <a:p>
            <a:pPr marL="0" indent="0" eaLnBrk="1" hangingPunct="1">
              <a:buFont typeface="Wingdings" panose="05000000000000000000" pitchFamily="2" charset="2"/>
              <a:buNone/>
              <a:defRPr/>
            </a:pPr>
            <a:r>
              <a:rPr lang="cs-CZ" sz="1800" b="0" dirty="0">
                <a:latin typeface="Arial" charset="0"/>
              </a:rPr>
              <a:t>Termíny zkoušky:  7. 1. 2025, 14. 1. 2025, 21. 1. 2025.</a:t>
            </a:r>
            <a:endParaRPr lang="cs-CZ" sz="18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15900" y="332656"/>
            <a:ext cx="87485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cs-CZ" sz="3200" b="1" dirty="0">
                <a:solidFill>
                  <a:schemeClr val="accent3">
                    <a:lumMod val="75000"/>
                  </a:schemeClr>
                </a:solidFill>
              </a:rPr>
              <a:t>Harmonogram výuky</a:t>
            </a:r>
          </a:p>
        </p:txBody>
      </p:sp>
    </p:spTree>
    <p:extLst>
      <p:ext uri="{BB962C8B-B14F-4D97-AF65-F5344CB8AC3E}">
        <p14:creationId xmlns:p14="http://schemas.microsoft.com/office/powerpoint/2010/main" val="144859142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dirty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Podmínky pro splnění zkoušky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301625" y="1524000"/>
            <a:ext cx="8534400" cy="4569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/>
              <a:t>100 minut přednášky a cvičení osobně jednou týdně. Přednášky se nebudou natáčet.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/>
              <a:t>Účast je nepovinná, nezapisuje se. Podrobné zadání domácích úkolů bude probíráno jen na cvičeních.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/>
              <a:t>Podklady ke cvičením a studijní materiály budou postupně zveřejňovány v </a:t>
            </a:r>
            <a:r>
              <a:rPr lang="cs-CZ" sz="2500" dirty="0" err="1"/>
              <a:t>ISu</a:t>
            </a:r>
            <a:r>
              <a:rPr lang="cs-CZ" sz="2500" dirty="0"/>
              <a:t> + pracovní kódy a řešení.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/>
              <a:t>Podmínkou je získat alespoň 60 % bodů za semestr, tj. </a:t>
            </a:r>
            <a:r>
              <a:rPr lang="cs-CZ" sz="2500" dirty="0">
                <a:solidFill>
                  <a:srgbClr val="FF0000"/>
                </a:solidFill>
              </a:rPr>
              <a:t>138</a:t>
            </a:r>
            <a:r>
              <a:rPr lang="cs-CZ" sz="2500" dirty="0"/>
              <a:t> b.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/>
              <a:t>Během semestru bude zadáno 5 domácích úkolů po</a:t>
            </a:r>
            <a:br>
              <a:rPr lang="cs-CZ" sz="2500" dirty="0">
                <a:solidFill>
                  <a:srgbClr val="FF0000"/>
                </a:solidFill>
              </a:rPr>
            </a:br>
            <a:r>
              <a:rPr lang="cs-CZ" sz="2500" dirty="0">
                <a:solidFill>
                  <a:srgbClr val="FF0000"/>
                </a:solidFill>
              </a:rPr>
              <a:t>20 </a:t>
            </a:r>
            <a:r>
              <a:rPr lang="cs-CZ" sz="2500" dirty="0"/>
              <a:t>bodech + vánoční za </a:t>
            </a:r>
            <a:r>
              <a:rPr lang="cs-CZ" sz="2500" dirty="0">
                <a:solidFill>
                  <a:srgbClr val="FF0000"/>
                </a:solidFill>
              </a:rPr>
              <a:t>40</a:t>
            </a:r>
            <a:r>
              <a:rPr lang="cs-CZ" sz="2500" dirty="0"/>
              <a:t> bodů (celkem 61 % z hodnocení).</a:t>
            </a:r>
          </a:p>
          <a:p>
            <a:pPr marL="273050" marR="0" lvl="0" indent="-2730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tabLst/>
              <a:defRPr/>
            </a:pPr>
            <a:r>
              <a:rPr lang="cs-CZ" sz="2500" dirty="0"/>
              <a:t>Na závěr písemný test na 100 minut (pokud bude možnost, lze i více) za </a:t>
            </a:r>
            <a:r>
              <a:rPr lang="cs-CZ" sz="2500" dirty="0">
                <a:solidFill>
                  <a:srgbClr val="FF0000"/>
                </a:solidFill>
              </a:rPr>
              <a:t>90</a:t>
            </a:r>
            <a:r>
              <a:rPr lang="cs-CZ" sz="2500" dirty="0"/>
              <a:t> bodů.</a:t>
            </a:r>
          </a:p>
        </p:txBody>
      </p:sp>
    </p:spTree>
    <p:extLst>
      <p:ext uri="{BB962C8B-B14F-4D97-AF65-F5344CB8AC3E}">
        <p14:creationId xmlns:p14="http://schemas.microsoft.com/office/powerpoint/2010/main" val="1570938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4" name="Nadpis 4"/>
          <p:cNvSpPr txBox="1">
            <a:spLocks/>
          </p:cNvSpPr>
          <p:nvPr/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3300" b="1" dirty="0">
                <a:solidFill>
                  <a:srgbClr val="7B9899"/>
                </a:solidFill>
                <a:latin typeface="+mj-lt"/>
                <a:ea typeface="+mj-ea"/>
                <a:cs typeface="+mj-cs"/>
              </a:rPr>
              <a:t>Podmínky pro splnění zkoušky</a:t>
            </a:r>
            <a:endParaRPr kumimoji="0" lang="cs-CZ" sz="3300" b="1" i="0" u="none" strike="noStrike" kern="1200" cap="none" spc="0" normalizeH="0" baseline="0" noProof="0" dirty="0">
              <a:ln>
                <a:noFill/>
              </a:ln>
              <a:solidFill>
                <a:srgbClr val="7B98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 bwMode="auto">
          <a:xfrm>
            <a:off x="301625" y="1524000"/>
            <a:ext cx="8534400" cy="4569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lvl="0" indent="-27305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/>
            </a:pPr>
            <a:r>
              <a:rPr lang="cs-CZ" sz="2500" dirty="0"/>
              <a:t>Klasifikace zkoušky:</a:t>
            </a:r>
            <a:r>
              <a:rPr lang="cs-CZ" sz="2800" dirty="0"/>
              <a:t> 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A</a:t>
            </a:r>
            <a:r>
              <a:rPr lang="cs-CZ" dirty="0"/>
              <a:t>	92 %–100 %	212–230 bodů</a:t>
            </a:r>
            <a:br>
              <a:rPr lang="cs-CZ" dirty="0"/>
            </a:br>
            <a:r>
              <a:rPr lang="cs-CZ" dirty="0"/>
              <a:t>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B</a:t>
            </a:r>
            <a:r>
              <a:rPr lang="cs-CZ" dirty="0"/>
              <a:t>	84 %–91 %	192–211 bodů</a:t>
            </a:r>
            <a:br>
              <a:rPr lang="cs-CZ" dirty="0"/>
            </a:br>
            <a:r>
              <a:rPr lang="cs-CZ" dirty="0"/>
              <a:t>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C</a:t>
            </a:r>
            <a:r>
              <a:rPr lang="cs-CZ" dirty="0"/>
              <a:t>	76 %–83 %	174–191 bodů</a:t>
            </a:r>
            <a:br>
              <a:rPr lang="cs-CZ" dirty="0"/>
            </a:br>
            <a:r>
              <a:rPr lang="cs-CZ" dirty="0"/>
              <a:t>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D</a:t>
            </a:r>
            <a:r>
              <a:rPr lang="cs-CZ" dirty="0"/>
              <a:t>	68 %–75 %	153–173 bodů</a:t>
            </a:r>
            <a:br>
              <a:rPr lang="cs-CZ" dirty="0"/>
            </a:br>
            <a:r>
              <a:rPr lang="cs-CZ" dirty="0"/>
              <a:t>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cs-CZ" dirty="0"/>
              <a:t> 	60 %–67 %	138–154 bodů</a:t>
            </a:r>
            <a:br>
              <a:rPr lang="cs-CZ" dirty="0"/>
            </a:br>
            <a:r>
              <a:rPr lang="cs-CZ" dirty="0"/>
              <a:t>				</a:t>
            </a:r>
            <a:r>
              <a:rPr lang="cs-CZ" b="1" dirty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cs-CZ" dirty="0"/>
              <a:t> 	  0 %–59 %	    0–137 bodů</a:t>
            </a:r>
          </a:p>
        </p:txBody>
      </p:sp>
    </p:spTree>
    <p:extLst>
      <p:ext uri="{BB962C8B-B14F-4D97-AF65-F5344CB8AC3E}">
        <p14:creationId xmlns:p14="http://schemas.microsoft.com/office/powerpoint/2010/main" val="2992823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33B215-F7F1-9B09-76BF-046701D98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Výsledky ankety</a:t>
            </a:r>
            <a:endParaRPr lang="en-US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E4F5F45-FA25-46B1-B114-DB8A373DD0FC}"/>
              </a:ext>
            </a:extLst>
          </p:cNvPr>
          <p:cNvSpPr txBox="1"/>
          <p:nvPr/>
        </p:nvSpPr>
        <p:spPr>
          <a:xfrm>
            <a:off x="539552" y="1484784"/>
            <a:ext cx="748883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Písemná:	4 hlasů</a:t>
            </a:r>
          </a:p>
          <a:p>
            <a:r>
              <a:rPr lang="cs-CZ" dirty="0"/>
              <a:t>Ústní:	0 hlasů</a:t>
            </a:r>
          </a:p>
          <a:p>
            <a:endParaRPr lang="cs-CZ" dirty="0"/>
          </a:p>
          <a:p>
            <a:r>
              <a:rPr lang="cs-CZ" dirty="0"/>
              <a:t>Farmakokinetické modely:	ano: 4 hlasů</a:t>
            </a:r>
          </a:p>
          <a:p>
            <a:r>
              <a:rPr lang="cs-CZ" dirty="0"/>
              <a:t>			ne: 1 hlasů</a:t>
            </a:r>
          </a:p>
          <a:p>
            <a:endParaRPr lang="cs-CZ" dirty="0"/>
          </a:p>
          <a:p>
            <a:r>
              <a:rPr lang="cs-CZ" dirty="0"/>
              <a:t>Environmentální modely:	ano: 2 hlasů</a:t>
            </a:r>
          </a:p>
          <a:p>
            <a:r>
              <a:rPr lang="cs-CZ" dirty="0"/>
              <a:t>			ne: 3 hlasů</a:t>
            </a:r>
          </a:p>
          <a:p>
            <a:endParaRPr lang="cs-CZ" dirty="0"/>
          </a:p>
          <a:p>
            <a:r>
              <a:rPr lang="cs-CZ" dirty="0"/>
              <a:t>Epidemiologické modely:	ano: 4 hlasů</a:t>
            </a:r>
          </a:p>
          <a:p>
            <a:r>
              <a:rPr lang="cs-CZ" dirty="0"/>
              <a:t>			ne: 0 hlasů</a:t>
            </a:r>
          </a:p>
          <a:p>
            <a:endParaRPr lang="cs-CZ" dirty="0"/>
          </a:p>
          <a:p>
            <a:r>
              <a:rPr lang="cs-CZ" dirty="0"/>
              <a:t>Maticové modely:		ano: 3 hlasů</a:t>
            </a:r>
          </a:p>
          <a:p>
            <a:r>
              <a:rPr lang="cs-CZ" dirty="0"/>
              <a:t>			ne: 1 hlasů</a:t>
            </a:r>
          </a:p>
          <a:p>
            <a:endParaRPr lang="cs-CZ" dirty="0"/>
          </a:p>
          <a:p>
            <a:r>
              <a:rPr lang="cs-CZ" dirty="0"/>
              <a:t>Procent bodového hodnocení z domácích úkolů: 50 %</a:t>
            </a:r>
          </a:p>
          <a:p>
            <a:endParaRPr lang="cs-CZ" dirty="0"/>
          </a:p>
          <a:p>
            <a:r>
              <a:rPr lang="cs-CZ" dirty="0"/>
              <a:t>Teorie a historie reálných modelů.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29128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14315</TotalTime>
  <Words>631</Words>
  <Application>Microsoft Office PowerPoint</Application>
  <PresentationFormat>Předvádění na obrazovce (4:3)</PresentationFormat>
  <Paragraphs>58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Wingdings</vt:lpstr>
      <vt:lpstr>Wingdings 2</vt:lpstr>
      <vt:lpstr>Administrativní</vt:lpstr>
      <vt:lpstr>0. Organizace výuky E3101 Úvod do matematického modelování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Výsledky ankety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Organizace výuky</dc:title>
  <dc:creator>Jiří Kalina</dc:creator>
  <cp:lastModifiedBy>Jiří Kalina</cp:lastModifiedBy>
  <cp:revision>155</cp:revision>
  <dcterms:created xsi:type="dcterms:W3CDTF">2011-03-03T07:28:24Z</dcterms:created>
  <dcterms:modified xsi:type="dcterms:W3CDTF">2024-12-10T13:08:13Z</dcterms:modified>
</cp:coreProperties>
</file>