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96" r:id="rId3"/>
    <p:sldId id="300" r:id="rId4"/>
    <p:sldId id="299" r:id="rId5"/>
    <p:sldId id="297" r:id="rId6"/>
    <p:sldId id="298" r:id="rId7"/>
    <p:sldId id="301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71" autoAdjust="0"/>
  </p:normalViewPr>
  <p:slideViewPr>
    <p:cSldViewPr showGuides="1">
      <p:cViewPr varScale="1">
        <p:scale>
          <a:sx n="154" d="100"/>
          <a:sy n="154" d="100"/>
        </p:scale>
        <p:origin x="1968" y="13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atematickabiologie.cz/index.php?pg=analyza-a-modelovani-dynamickych-biologickych-dat--uvod-do-matematickeho-modelovani" TargetMode="External"/><Relationship Id="rId2" Type="http://schemas.openxmlformats.org/officeDocument/2006/relationships/hyperlink" Target="http://is.muni.cz/do/rect/el/estud/prif/js11/maple/web/mat_mode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Prezentace v </a:t>
            </a:r>
            <a:r>
              <a:rPr lang="cs-CZ" sz="2500" dirty="0" err="1"/>
              <a:t>pptx</a:t>
            </a:r>
            <a:r>
              <a:rPr lang="cs-CZ" sz="2500" dirty="0"/>
              <a:t> + R kódy: hlavní zdroj, postupně budou vkládány do </a:t>
            </a:r>
            <a:r>
              <a:rPr lang="cs-CZ" sz="2500" dirty="0" err="1"/>
              <a:t>ISu</a:t>
            </a:r>
            <a:r>
              <a:rPr lang="cs-CZ" sz="2500" dirty="0"/>
              <a:t> vždy po skončení přednášky/cvičení. Společně s přednáškou by měly být dostatečným materiálem pro přípravu ke zkoušce.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Učebnice v </a:t>
            </a:r>
            <a:r>
              <a:rPr lang="cs-CZ" sz="2500" dirty="0" err="1"/>
              <a:t>pdf</a:t>
            </a:r>
            <a:r>
              <a:rPr lang="cs-CZ" sz="2500" dirty="0"/>
              <a:t> (stará verze v </a:t>
            </a:r>
            <a:r>
              <a:rPr lang="cs-CZ" sz="2500" dirty="0" err="1"/>
              <a:t>Maple</a:t>
            </a:r>
            <a:r>
              <a:rPr lang="cs-CZ" sz="2500" dirty="0"/>
              <a:t>, nová v R vzniká): </a:t>
            </a:r>
            <a:r>
              <a:rPr lang="cs-CZ" sz="2500" dirty="0">
                <a:hlinkClick r:id="rId2"/>
              </a:rPr>
              <a:t>http://is.muni.cz/do/rect/el/estud/prif/js11/maple/web/mat_model.pdf</a:t>
            </a:r>
            <a:r>
              <a:rPr lang="cs-CZ" sz="2500" dirty="0"/>
              <a:t> doposud základní výukový materiál kurzu.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E-learningová učebnice: </a:t>
            </a:r>
            <a:r>
              <a:rPr lang="cs-CZ" sz="2500" dirty="0">
                <a:hlinkClick r:id="rId3"/>
              </a:rPr>
              <a:t>http://portal.matematickabiologie.cz/index.php?pg=analyza-a-modelovani-dynamickych-biologickych-dat--uvod-do-matematickeho-modelovani</a:t>
            </a:r>
            <a:r>
              <a:rPr lang="cs-CZ" sz="2500" dirty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6389" y="1484784"/>
            <a:ext cx="8675687" cy="46085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26.   9. 2024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b="0" dirty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 3. 10. 2024</a:t>
            </a:r>
            <a:r>
              <a:rPr lang="cs-CZ" sz="1800" dirty="0">
                <a:latin typeface="Arial" charset="0"/>
              </a:rPr>
              <a:t>	základní definice, klasifikace modelů;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10. 10. 2024</a:t>
            </a:r>
            <a:r>
              <a:rPr lang="cs-CZ" sz="1800" dirty="0">
                <a:latin typeface="Arial" charset="0"/>
              </a:rPr>
              <a:t>	možná odpadne, pokud ne – úvod do R; </a:t>
            </a:r>
            <a:endParaRPr lang="cs-CZ" sz="1800" dirty="0">
              <a:solidFill>
                <a:srgbClr val="FF0000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17. 10. 2024</a:t>
            </a:r>
            <a:r>
              <a:rPr lang="cs-CZ" sz="1800" dirty="0">
                <a:latin typeface="Arial" charset="0"/>
              </a:rPr>
              <a:t>	pokračování R;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22. 10. 2024</a:t>
            </a:r>
            <a:r>
              <a:rPr lang="cs-CZ" sz="1800" dirty="0">
                <a:latin typeface="Arial" charset="0"/>
              </a:rPr>
              <a:t>	růst populace organizmů; modifikace modelu; implementace v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29. 10. 2024</a:t>
            </a:r>
            <a:r>
              <a:rPr lang="cs-CZ" sz="1800" dirty="0">
                <a:latin typeface="Arial" charset="0"/>
              </a:rPr>
              <a:t>	analýza citlivosti a neurčitosti;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  5. 11. 2024</a:t>
            </a:r>
            <a:r>
              <a:rPr lang="cs-CZ" sz="1800" dirty="0">
                <a:latin typeface="Arial" charset="0"/>
              </a:rPr>
              <a:t>	populace pod tlakem predátora;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12. 11. 2024</a:t>
            </a:r>
            <a:r>
              <a:rPr lang="cs-CZ" sz="1800" dirty="0">
                <a:latin typeface="Arial" charset="0"/>
              </a:rPr>
              <a:t>	odpadne;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19. 11. 2024	</a:t>
            </a:r>
            <a:r>
              <a:rPr lang="cs-CZ" sz="1800" dirty="0">
                <a:latin typeface="Arial" charset="0"/>
              </a:rPr>
              <a:t>odpadne;</a:t>
            </a:r>
            <a:endParaRPr lang="cs-CZ" sz="1800" dirty="0">
              <a:solidFill>
                <a:srgbClr val="61898A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26. 11. 2024</a:t>
            </a:r>
            <a:r>
              <a:rPr lang="cs-CZ" sz="1800" dirty="0">
                <a:latin typeface="Arial" charset="0"/>
              </a:rPr>
              <a:t>	modely více populací (Lotka-</a:t>
            </a:r>
            <a:r>
              <a:rPr lang="cs-CZ" sz="1800" dirty="0" err="1">
                <a:latin typeface="Arial" charset="0"/>
              </a:rPr>
              <a:t>Volterra</a:t>
            </a:r>
            <a:r>
              <a:rPr lang="cs-CZ" sz="1800" dirty="0">
                <a:latin typeface="Arial" charset="0"/>
              </a:rPr>
              <a:t>);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  3. 12. 2024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modelování více populací v R (dravec × kořist); maticové modely; 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10. 12. 2024	</a:t>
            </a:r>
            <a:r>
              <a:rPr lang="cs-CZ" sz="1800" dirty="0">
                <a:latin typeface="Arial" charset="0"/>
              </a:rPr>
              <a:t>další typy modelů? epidemiologické, environmentální, PBK?;  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17. 12. 2024	</a:t>
            </a:r>
            <a:r>
              <a:rPr lang="cs-CZ" sz="1800" dirty="0">
                <a:latin typeface="Arial" charset="0"/>
              </a:rPr>
              <a:t>práce s Metacentrem, zadání vánoční domácí úlohy;</a:t>
            </a:r>
            <a:endParaRPr lang="cs-CZ" sz="1800" dirty="0">
              <a:solidFill>
                <a:srgbClr val="61898A"/>
              </a:solidFill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>
                <a:latin typeface="Arial" charset="0"/>
              </a:rPr>
              <a:t>Termíny zkoušky:  9. 1. 2025, 16. 1. 2025, 23. 1. 2025.</a:t>
            </a:r>
            <a:endParaRPr lang="cs-CZ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100 minut přednášky a cvičení osobně jednou týdně. Přednášky se nebudou natáčet.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nepovinná, nezapisuje se. Podrobné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kódy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za semestr, tj. </a:t>
            </a:r>
            <a:r>
              <a:rPr lang="cs-CZ" sz="2500" dirty="0">
                <a:solidFill>
                  <a:srgbClr val="FF0000"/>
                </a:solidFill>
              </a:rPr>
              <a:t>138</a:t>
            </a:r>
            <a:r>
              <a:rPr lang="cs-CZ" sz="2500" dirty="0"/>
              <a:t> b.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Během semestru bude zadáno 5 domácích úkolů po</a:t>
            </a:r>
            <a:br>
              <a:rPr lang="cs-CZ" sz="2500" dirty="0">
                <a:solidFill>
                  <a:srgbClr val="FF0000"/>
                </a:solidFill>
              </a:rPr>
            </a:br>
            <a:r>
              <a:rPr lang="cs-CZ" sz="2500" dirty="0">
                <a:solidFill>
                  <a:srgbClr val="FF0000"/>
                </a:solidFill>
              </a:rPr>
              <a:t>20 </a:t>
            </a:r>
            <a:r>
              <a:rPr lang="cs-CZ" sz="2500" dirty="0"/>
              <a:t>bodech + vánoční za </a:t>
            </a:r>
            <a:r>
              <a:rPr lang="cs-CZ" sz="2500" dirty="0">
                <a:solidFill>
                  <a:srgbClr val="FF0000"/>
                </a:solidFill>
              </a:rPr>
              <a:t>40</a:t>
            </a:r>
            <a:r>
              <a:rPr lang="cs-CZ" sz="2500" dirty="0"/>
              <a:t> bodů (celkem 61 % z hodnocení).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Na závěr písemný test na 100 minut (pokud bude možnost, lze i více) za </a:t>
            </a:r>
            <a:r>
              <a:rPr lang="cs-CZ" sz="2500" dirty="0">
                <a:solidFill>
                  <a:srgbClr val="FF0000"/>
                </a:solidFill>
              </a:rPr>
              <a:t>90</a:t>
            </a:r>
            <a:r>
              <a:rPr lang="cs-CZ" sz="2500" dirty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zkoušky:</a:t>
            </a:r>
            <a:r>
              <a:rPr lang="cs-CZ" sz="2800" dirty="0"/>
              <a:t> 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	212–230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	192–211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	174–191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	153–173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	138–154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	    0–137 bodů</a:t>
            </a:r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3B215-F7F1-9B09-76BF-046701D9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ankety</a:t>
            </a:r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E4F5F45-FA25-46B1-B114-DB8A373DD0FC}"/>
              </a:ext>
            </a:extLst>
          </p:cNvPr>
          <p:cNvSpPr txBox="1"/>
          <p:nvPr/>
        </p:nvSpPr>
        <p:spPr>
          <a:xfrm>
            <a:off x="539552" y="1484784"/>
            <a:ext cx="74888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Písemná:	4 hlasů</a:t>
            </a:r>
          </a:p>
          <a:p>
            <a:r>
              <a:rPr lang="cs-CZ" dirty="0"/>
              <a:t>Ústní:	0 hlasů</a:t>
            </a:r>
          </a:p>
          <a:p>
            <a:endParaRPr lang="cs-CZ" dirty="0"/>
          </a:p>
          <a:p>
            <a:r>
              <a:rPr lang="cs-CZ" dirty="0"/>
              <a:t>Farmakokinetické modely:	ano: 4 hlasů</a:t>
            </a:r>
          </a:p>
          <a:p>
            <a:r>
              <a:rPr lang="cs-CZ" dirty="0"/>
              <a:t>			ne: 1 hlasů</a:t>
            </a:r>
          </a:p>
          <a:p>
            <a:endParaRPr lang="cs-CZ" dirty="0"/>
          </a:p>
          <a:p>
            <a:r>
              <a:rPr lang="cs-CZ" dirty="0"/>
              <a:t>Environmentální modely:	ano: 2 hlasů</a:t>
            </a:r>
          </a:p>
          <a:p>
            <a:r>
              <a:rPr lang="cs-CZ" dirty="0"/>
              <a:t>			ne: 3 hlasů</a:t>
            </a:r>
          </a:p>
          <a:p>
            <a:endParaRPr lang="cs-CZ" dirty="0"/>
          </a:p>
          <a:p>
            <a:r>
              <a:rPr lang="cs-CZ" dirty="0"/>
              <a:t>Epidemiologické modely:	ano: 4 hlasů</a:t>
            </a:r>
          </a:p>
          <a:p>
            <a:r>
              <a:rPr lang="cs-CZ" dirty="0"/>
              <a:t>			ne: 0 hlasů</a:t>
            </a:r>
          </a:p>
          <a:p>
            <a:endParaRPr lang="cs-CZ" dirty="0"/>
          </a:p>
          <a:p>
            <a:r>
              <a:rPr lang="cs-CZ" dirty="0"/>
              <a:t>Maticové modely:		ano: 3 hlasů</a:t>
            </a:r>
          </a:p>
          <a:p>
            <a:r>
              <a:rPr lang="cs-CZ" dirty="0"/>
              <a:t>			ne: 1 hlasů</a:t>
            </a:r>
          </a:p>
          <a:p>
            <a:endParaRPr lang="cs-CZ" dirty="0"/>
          </a:p>
          <a:p>
            <a:r>
              <a:rPr lang="cs-CZ" dirty="0"/>
              <a:t>Procent bodového hodnocení z domácích úkolů: 50 %</a:t>
            </a:r>
          </a:p>
          <a:p>
            <a:endParaRPr lang="cs-CZ" dirty="0"/>
          </a:p>
          <a:p>
            <a:r>
              <a:rPr lang="cs-CZ" dirty="0"/>
              <a:t>Teorie a historie reálných modelů.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912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14313</TotalTime>
  <Words>631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Wingdings 2</vt:lpstr>
      <vt:lpstr>Administrativní</vt:lpstr>
      <vt:lpstr>0. Organizace výuky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Výsledky ankety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</dc:title>
  <dc:creator>Jiří Kalina</dc:creator>
  <cp:lastModifiedBy>Jiří Kalina</cp:lastModifiedBy>
  <cp:revision>154</cp:revision>
  <dcterms:created xsi:type="dcterms:W3CDTF">2011-03-03T07:28:24Z</dcterms:created>
  <dcterms:modified xsi:type="dcterms:W3CDTF">2024-10-29T11:13:40Z</dcterms:modified>
</cp:coreProperties>
</file>