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3"/>
  </p:notesMasterIdLst>
  <p:handoutMasterIdLst>
    <p:handoutMasterId r:id="rId74"/>
  </p:handoutMasterIdLst>
  <p:sldIdLst>
    <p:sldId id="256" r:id="rId2"/>
    <p:sldId id="420" r:id="rId3"/>
    <p:sldId id="492" r:id="rId4"/>
    <p:sldId id="425" r:id="rId5"/>
    <p:sldId id="520" r:id="rId6"/>
    <p:sldId id="521" r:id="rId7"/>
    <p:sldId id="522" r:id="rId8"/>
    <p:sldId id="523" r:id="rId9"/>
    <p:sldId id="258" r:id="rId10"/>
    <p:sldId id="259" r:id="rId11"/>
    <p:sldId id="260" r:id="rId12"/>
    <p:sldId id="349" r:id="rId13"/>
    <p:sldId id="350" r:id="rId14"/>
    <p:sldId id="261" r:id="rId15"/>
    <p:sldId id="351" r:id="rId16"/>
    <p:sldId id="262" r:id="rId17"/>
    <p:sldId id="360" r:id="rId18"/>
    <p:sldId id="353" r:id="rId19"/>
    <p:sldId id="265" r:id="rId20"/>
    <p:sldId id="266" r:id="rId21"/>
    <p:sldId id="267" r:id="rId22"/>
    <p:sldId id="268" r:id="rId23"/>
    <p:sldId id="269" r:id="rId24"/>
    <p:sldId id="369" r:id="rId25"/>
    <p:sldId id="361" r:id="rId26"/>
    <p:sldId id="368" r:id="rId27"/>
    <p:sldId id="363" r:id="rId28"/>
    <p:sldId id="365" r:id="rId29"/>
    <p:sldId id="277" r:id="rId30"/>
    <p:sldId id="299" r:id="rId31"/>
    <p:sldId id="338" r:id="rId32"/>
    <p:sldId id="333" r:id="rId33"/>
    <p:sldId id="278" r:id="rId34"/>
    <p:sldId id="376" r:id="rId35"/>
    <p:sldId id="377" r:id="rId36"/>
    <p:sldId id="313" r:id="rId37"/>
    <p:sldId id="367" r:id="rId38"/>
    <p:sldId id="280" r:id="rId39"/>
    <p:sldId id="281" r:id="rId40"/>
    <p:sldId id="282" r:id="rId41"/>
    <p:sldId id="283" r:id="rId42"/>
    <p:sldId id="355" r:id="rId43"/>
    <p:sldId id="284" r:id="rId44"/>
    <p:sldId id="285" r:id="rId45"/>
    <p:sldId id="286" r:id="rId46"/>
    <p:sldId id="289" r:id="rId47"/>
    <p:sldId id="292" r:id="rId48"/>
    <p:sldId id="340" r:id="rId49"/>
    <p:sldId id="290" r:id="rId50"/>
    <p:sldId id="291" r:id="rId51"/>
    <p:sldId id="303" r:id="rId52"/>
    <p:sldId id="304" r:id="rId53"/>
    <p:sldId id="305" r:id="rId54"/>
    <p:sldId id="341" r:id="rId55"/>
    <p:sldId id="315" r:id="rId56"/>
    <p:sldId id="378" r:id="rId57"/>
    <p:sldId id="308" r:id="rId58"/>
    <p:sldId id="309" r:id="rId59"/>
    <p:sldId id="342" r:id="rId60"/>
    <p:sldId id="311" r:id="rId61"/>
    <p:sldId id="320" r:id="rId62"/>
    <p:sldId id="321" r:id="rId63"/>
    <p:sldId id="322" r:id="rId64"/>
    <p:sldId id="343" r:id="rId65"/>
    <p:sldId id="344" r:id="rId66"/>
    <p:sldId id="379" r:id="rId67"/>
    <p:sldId id="347" r:id="rId68"/>
    <p:sldId id="380" r:id="rId69"/>
    <p:sldId id="381" r:id="rId70"/>
    <p:sldId id="382" r:id="rId71"/>
    <p:sldId id="383" r:id="rId7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>
        <p:scale>
          <a:sx n="95" d="100"/>
          <a:sy n="95" d="100"/>
        </p:scale>
        <p:origin x="202" y="-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1A6D36-8CFB-40FE-8D60-D2050488125D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FF233-D8E7-4202-B66D-FFB684C0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A53E5B-A295-453E-836A-E364A2117E4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14323F-E7D7-44E4-B0D7-5EF4F035E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A417D7-DC55-424A-A060-4A14B831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A16825-FDA3-4DB2-9A40-96E3EAB6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F5A719-CE48-4D15-B924-78CB4BA6E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A9561CF-C619-42D4-82FB-4931CCBE7B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9588753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9D9E9-76A1-4DEF-B29C-F3FC6409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7C15E5-D88B-4D85-B7F9-F9E6E0E4A7E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E680A38-70AC-4267-8B32-A71B8F410EC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926610-D924-43C1-993F-DD1EEF04B44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6CB7F491-180D-4B46-A544-5FBFAC761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98E1283C-D6E5-4640-A064-58D51839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C825E31-009F-4F44-BB0B-C08AFCC5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C23B7A4-F65B-4F8C-ABE1-38346DB732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586643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CD49E0-66C9-456F-83A9-4C5DF713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D2802B-9194-4B13-8B06-2C0B3916C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E1D528-4A61-4001-A584-B182D814C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4F909A-9587-468C-AEAF-3D74F97C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1AD679-A055-4FA1-A043-0CF94BE8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88E7DD-C7CF-4373-9173-6EF26647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F017-9576-4C4B-A913-B1676B2396F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9087524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938C7-1448-4F8A-AABA-6DAACF60C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C53770-2EA0-469F-9BC3-7A0C20D4518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nline obrázek 3">
            <a:extLst>
              <a:ext uri="{FF2B5EF4-FFF2-40B4-BE49-F238E27FC236}">
                <a16:creationId xmlns:a16="http://schemas.microsoft.com/office/drawing/2014/main" id="{7C0CA0D9-5F92-4944-B0F6-9D05F2E837E7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1F5E89-0C82-4CAA-9D38-88E58D8D9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B2E3A8-852B-4199-9708-83C8781AD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52C329-EB9D-4EFD-8034-A4102DA6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79EB3B3-DED9-4B56-9326-643DFBCB554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3411579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77C589-050E-420A-998E-88562F4F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48D8A9C-0769-4A14-8B28-331B8BBF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C55767-3BFD-4A6F-9604-7C16711B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B077AE-057B-491C-AB2C-FA59E501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6BB05-E8A3-437B-BCAD-F8DE4C0969B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6112362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4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file:///A:\OBR3.GIF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Dokumenty\My%20eBooks\renal-obstruction.gi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C:\Dokumenty\hyperkalemia_ecg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A:\OBR15-13.GI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C:\VACHA\LEDVINY1\obr1-4.gif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A:\OBR2.GI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A:\15-20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file:///A:\15-15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file:///A:\15-16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patofyziologie vylučovacího systému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Julie Dobrovolná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BB79E1B-CD31-490E-B0AD-BD64F02AD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Selhání ledvin se může vyvinout: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E66A155-5EEC-4668-9055-4922FD0CF6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978400" cy="4530725"/>
          </a:xfrm>
        </p:spPr>
        <p:txBody>
          <a:bodyPr/>
          <a:lstStyle/>
          <a:p>
            <a:r>
              <a:rPr lang="cs-CZ" altLang="cs-CZ" sz="2000" b="1" dirty="0">
                <a:solidFill>
                  <a:srgbClr val="FFFFFF"/>
                </a:solidFill>
              </a:rPr>
              <a:t>Náhle u člověka, jehož funkce ledvin byla předtím normální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b="1" dirty="0"/>
              <a:t>        - akutní selhání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b="1" dirty="0"/>
          </a:p>
          <a:p>
            <a:r>
              <a:rPr lang="cs-CZ" altLang="cs-CZ" sz="2000" b="1" dirty="0"/>
              <a:t>je důsledkem chronického renálního onemocnění, kdy docházelo k postupnému poklesu renálních funkcí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b="1" dirty="0"/>
              <a:t>         </a:t>
            </a:r>
            <a:r>
              <a:rPr lang="cs-CZ" altLang="cs-CZ" sz="3600" b="1" dirty="0"/>
              <a:t>- </a:t>
            </a:r>
            <a:r>
              <a:rPr lang="cs-CZ" altLang="cs-CZ" b="1" dirty="0"/>
              <a:t>chronické selhání</a:t>
            </a:r>
          </a:p>
        </p:txBody>
      </p:sp>
      <p:graphicFrame>
        <p:nvGraphicFramePr>
          <p:cNvPr id="12292" name="Object 4">
            <a:extLst>
              <a:ext uri="{FF2B5EF4-FFF2-40B4-BE49-F238E27FC236}">
                <a16:creationId xmlns:a16="http://schemas.microsoft.com/office/drawing/2014/main" id="{9F329779-0ADA-4186-A2E2-87D96E775C22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7032626" y="4064000"/>
          <a:ext cx="3414713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5475315" imgH="3602967" progId="Word.Document.8">
                  <p:embed/>
                </p:oleObj>
              </mc:Choice>
              <mc:Fallback>
                <p:oleObj name="Dokument" r:id="rId2" imgW="5475315" imgH="3602967" progId="Word.Document.8">
                  <p:embed/>
                  <p:pic>
                    <p:nvPicPr>
                      <p:cNvPr id="12292" name="Object 4">
                        <a:extLst>
                          <a:ext uri="{FF2B5EF4-FFF2-40B4-BE49-F238E27FC236}">
                            <a16:creationId xmlns:a16="http://schemas.microsoft.com/office/drawing/2014/main" id="{9F329779-0ADA-4186-A2E2-87D96E775C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6" y="4064000"/>
                        <a:ext cx="3414713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CFD11BC-09EE-4148-BFD3-BF6A483C0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Akutní selhání ledvin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4246F0B-FC47-4CA0-9FCF-4D3CD766805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1800" b="1" dirty="0">
                <a:solidFill>
                  <a:srgbClr val="FFFFFF"/>
                </a:solidFill>
              </a:rPr>
              <a:t>Způsobeno významným poklesem glomerulární filtrace a </a:t>
            </a:r>
            <a:r>
              <a:rPr lang="cs-CZ" altLang="cs-CZ" sz="1800" b="1" dirty="0"/>
              <a:t>exkrečních funkcí obou ledvin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b="1" dirty="0"/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náhle vzniklá neschopnost ledvin přiměřeně regulovat solnou a vodní rovnováhu a vylučovat metabolické odpady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b="1" dirty="0"/>
              <a:t>                    </a:t>
            </a:r>
            <a:r>
              <a:rPr lang="cs-CZ" altLang="cs-CZ" sz="1800" b="1" dirty="0">
                <a:sym typeface="Wingdings" panose="05000000000000000000" pitchFamily="2" charset="2"/>
              </a:rPr>
              <a:t></a:t>
            </a:r>
            <a:endParaRPr lang="cs-CZ" altLang="cs-CZ" sz="18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b="1" dirty="0"/>
              <a:t>     k odhadu závažnosti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b="1" dirty="0"/>
              <a:t>                    </a:t>
            </a:r>
            <a:r>
              <a:rPr lang="cs-CZ" altLang="cs-CZ" sz="1800" b="1" dirty="0">
                <a:sym typeface="Wingdings" panose="05000000000000000000" pitchFamily="2" charset="2"/>
              </a:rPr>
              <a:t></a:t>
            </a:r>
            <a:endParaRPr lang="cs-CZ" altLang="cs-CZ" sz="18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b="1" dirty="0"/>
              <a:t>     plazmatické koncentrace urey a kreatininu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FAEFE8E6-1E53-4956-8134-C461841948EF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4" y="1600200"/>
            <a:ext cx="3887787" cy="413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9B8CADFD-E615-4076-8942-732329E5A6D7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0914" y="5734050"/>
            <a:ext cx="827087" cy="1123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0" name="Text Box 8">
            <a:extLst>
              <a:ext uri="{FF2B5EF4-FFF2-40B4-BE49-F238E27FC236}">
                <a16:creationId xmlns:a16="http://schemas.microsoft.com/office/drawing/2014/main" id="{CE4A47F7-3952-47C6-9300-6888549F4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6583364"/>
            <a:ext cx="1403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cs-CZ" sz="1200">
                <a:latin typeface="Times New Roman" panose="02020603050405020304" pitchFamily="18" charset="0"/>
              </a:rPr>
              <a:t>Fernando Lia</a:t>
            </a:r>
            <a:r>
              <a:rPr lang="en-US" alt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ño</a:t>
            </a:r>
            <a:endParaRPr lang="en-US" altLang="cs-CZ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>
            <a:extLst>
              <a:ext uri="{FF2B5EF4-FFF2-40B4-BE49-F238E27FC236}">
                <a16:creationId xmlns:a16="http://schemas.microsoft.com/office/drawing/2014/main" id="{F72C80D6-6E20-4E45-807F-A004475A4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85801"/>
            <a:ext cx="80010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Fáze a rizika akutního selhání ledvin</a:t>
            </a:r>
          </a:p>
        </p:txBody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EBAACE52-B37B-47AB-9DA1-2B69A0372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05038"/>
            <a:ext cx="8229600" cy="442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800" dirty="0">
                <a:effectLst/>
                <a:latin typeface="Calibri" panose="020F0502020204030204" pitchFamily="34" charset="0"/>
              </a:rPr>
              <a:t>většinou náhlý pokles exkrece moči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800" dirty="0">
                <a:effectLst/>
                <a:latin typeface="Calibri" panose="020F0502020204030204" pitchFamily="34" charset="0"/>
              </a:rPr>
              <a:t>  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800" dirty="0">
                <a:effectLst/>
                <a:latin typeface="Calibri" panose="020F0502020204030204" pitchFamily="34" charset="0"/>
              </a:rPr>
              <a:t>   &lt; 500 ml/den </a:t>
            </a:r>
            <a:r>
              <a:rPr lang="cs-CZ" altLang="cs-CZ" sz="2800" dirty="0"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 oligurie</a:t>
            </a:r>
            <a:endParaRPr lang="cs-CZ" altLang="cs-CZ" sz="2800" dirty="0">
              <a:effectLst/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800" dirty="0">
                <a:effectLst/>
                <a:latin typeface="Calibri" panose="020F0502020204030204" pitchFamily="34" charset="0"/>
              </a:rPr>
              <a:t>   &lt; 100 ml/den </a:t>
            </a:r>
            <a:r>
              <a:rPr lang="cs-CZ" altLang="cs-CZ" sz="2800" dirty="0"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 anurie</a:t>
            </a:r>
          </a:p>
          <a:p>
            <a:endParaRPr lang="cs-CZ" altLang="cs-CZ" sz="2800" dirty="0">
              <a:effectLst/>
              <a:latin typeface="Calibri" panose="020F0502020204030204" pitchFamily="34" charset="0"/>
            </a:endParaRPr>
          </a:p>
          <a:p>
            <a:r>
              <a:rPr lang="cs-CZ" altLang="cs-CZ" sz="2800" dirty="0">
                <a:effectLst/>
                <a:latin typeface="Calibri" panose="020F0502020204030204" pitchFamily="34" charset="0"/>
              </a:rPr>
              <a:t>někdy 1-2 l moči/den </a:t>
            </a:r>
            <a:r>
              <a:rPr lang="cs-CZ" altLang="cs-CZ" sz="2800" dirty="0"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altLang="cs-CZ" sz="2800" dirty="0" err="1"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nonoligurické</a:t>
            </a:r>
            <a:r>
              <a:rPr lang="cs-CZ" altLang="cs-CZ" sz="2800" dirty="0"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 ASL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800" dirty="0"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           (poškození tubulů)</a:t>
            </a:r>
          </a:p>
          <a:p>
            <a:endParaRPr lang="cs-CZ" altLang="cs-CZ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>
            <a:extLst>
              <a:ext uri="{FF2B5EF4-FFF2-40B4-BE49-F238E27FC236}">
                <a16:creationId xmlns:a16="http://schemas.microsoft.com/office/drawing/2014/main" id="{8F91BC9A-745C-41ED-9216-DB6D6717D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457201"/>
            <a:ext cx="8062913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Časový průběh změn diurézy u selhání ledvin</a:t>
            </a:r>
          </a:p>
        </p:txBody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id="{D045C22D-FC4B-421A-A7FF-80EC645E8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349500"/>
            <a:ext cx="4267200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1.  </a:t>
            </a:r>
            <a:r>
              <a:rPr lang="cs-CZ" altLang="cs-CZ" sz="2000" dirty="0">
                <a:effectLst/>
                <a:latin typeface="Calibri" panose="020F0502020204030204" pitchFamily="34" charset="0"/>
              </a:rPr>
              <a:t>Iniciální fáze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>
                <a:effectLst/>
                <a:latin typeface="Calibri" panose="020F0502020204030204" pitchFamily="34" charset="0"/>
              </a:rPr>
              <a:t>2. </a:t>
            </a:r>
            <a:r>
              <a:rPr lang="cs-CZ" altLang="cs-CZ" sz="2000" dirty="0" err="1">
                <a:effectLst/>
                <a:latin typeface="Calibri" panose="020F0502020204030204" pitchFamily="34" charset="0"/>
              </a:rPr>
              <a:t>Oliguricko</a:t>
            </a:r>
            <a:r>
              <a:rPr lang="cs-CZ" altLang="cs-CZ" sz="2000" dirty="0">
                <a:effectLst/>
                <a:latin typeface="Calibri" panose="020F0502020204030204" pitchFamily="34" charset="0"/>
              </a:rPr>
              <a:t>-anurická fáze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>
                <a:effectLst/>
                <a:latin typeface="Calibri" panose="020F0502020204030204" pitchFamily="34" charset="0"/>
              </a:rPr>
              <a:t>3. Diuretická fáze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>
                <a:effectLst/>
                <a:latin typeface="Calibri" panose="020F0502020204030204" pitchFamily="34" charset="0"/>
              </a:rPr>
              <a:t>4. Zotavovací fáze</a:t>
            </a:r>
          </a:p>
        </p:txBody>
      </p:sp>
      <p:pic>
        <p:nvPicPr>
          <p:cNvPr id="138246" name="Picture 6">
            <a:extLst>
              <a:ext uri="{FF2B5EF4-FFF2-40B4-BE49-F238E27FC236}">
                <a16:creationId xmlns:a16="http://schemas.microsoft.com/office/drawing/2014/main" id="{6E81976B-D69D-40CB-ABDF-E273EFBE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2060575"/>
            <a:ext cx="441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0DD6B55-44E9-4B6C-818C-DF7F73E59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Etiologie a patogeneze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C6623F5-8DC1-4064-A543-DCD0C93B73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641476"/>
            <a:ext cx="3810000" cy="4811713"/>
          </a:xfrm>
        </p:spPr>
        <p:txBody>
          <a:bodyPr/>
          <a:lstStyle/>
          <a:p>
            <a:r>
              <a:rPr lang="cs-CZ" altLang="cs-CZ" sz="2000" b="1" dirty="0">
                <a:solidFill>
                  <a:srgbClr val="FFFFFF"/>
                </a:solidFill>
              </a:rPr>
              <a:t>u 70% pacientů s akutním renálním selháním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b="1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cs-CZ" altLang="cs-CZ" sz="2000" b="1" dirty="0">
                <a:sym typeface="Wingdings" panose="05000000000000000000" pitchFamily="2" charset="2"/>
              </a:rPr>
              <a:t>akutní tubulární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ym typeface="Wingdings" panose="05000000000000000000" pitchFamily="2" charset="2"/>
              </a:rPr>
              <a:t>    nekróza</a:t>
            </a:r>
            <a:endParaRPr lang="cs-CZ" altLang="cs-CZ" sz="2000" b="1" dirty="0"/>
          </a:p>
          <a:p>
            <a:endParaRPr lang="cs-CZ" altLang="cs-CZ" sz="2000" b="1" dirty="0"/>
          </a:p>
          <a:p>
            <a:r>
              <a:rPr lang="cs-CZ" altLang="cs-CZ" sz="2400" b="1" dirty="0"/>
              <a:t>Rozdělení: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1) </a:t>
            </a:r>
            <a:r>
              <a:rPr lang="cs-CZ" altLang="cs-CZ" sz="2000" b="1" dirty="0" err="1"/>
              <a:t>prerenální</a:t>
            </a:r>
            <a:r>
              <a:rPr lang="cs-CZ" altLang="cs-CZ" sz="2000" b="1" dirty="0"/>
              <a:t> azotemie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2) renální azotemie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3) </a:t>
            </a:r>
            <a:r>
              <a:rPr lang="cs-CZ" altLang="cs-CZ" sz="2000" b="1" dirty="0" err="1"/>
              <a:t>postrenální</a:t>
            </a:r>
            <a:r>
              <a:rPr lang="cs-CZ" altLang="cs-CZ" sz="2000" b="1" dirty="0"/>
              <a:t> azotemie</a:t>
            </a:r>
            <a:r>
              <a:rPr lang="cs-CZ" altLang="cs-CZ" b="1" dirty="0"/>
              <a:t> </a:t>
            </a:r>
            <a:r>
              <a:rPr lang="cs-CZ" altLang="cs-CZ" b="1" dirty="0">
                <a:sym typeface="Wingdings" panose="05000000000000000000" pitchFamily="2" charset="2"/>
              </a:rPr>
              <a:t>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endParaRPr lang="cs-CZ" altLang="cs-CZ" dirty="0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44230DC8-590C-49A3-BB16-26276FEC7EF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773238"/>
            <a:ext cx="4249738" cy="4310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>
            <a:extLst>
              <a:ext uri="{FF2B5EF4-FFF2-40B4-BE49-F238E27FC236}">
                <a16:creationId xmlns:a16="http://schemas.microsoft.com/office/drawing/2014/main" id="{A86EE458-90CE-4CC2-8C42-7510954AF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9650" y="1196975"/>
            <a:ext cx="7772400" cy="4667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 b="1" dirty="0"/>
              <a:t>Obecně mají společné to, že působí pokles glomerulární filtrace, ke kterému dojde náhle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Příčinou: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dirty="0"/>
              <a:t>     </a:t>
            </a:r>
            <a:r>
              <a:rPr lang="cs-CZ" altLang="cs-CZ" sz="2000" b="1" dirty="0"/>
              <a:t>- snížený průtok krve glomeruly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       - zvýšení tlaku v ledvinových tubulech a v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         </a:t>
            </a:r>
            <a:r>
              <a:rPr lang="cs-CZ" altLang="cs-CZ" sz="2000" b="1" dirty="0" err="1"/>
              <a:t>Bowmanově</a:t>
            </a:r>
            <a:r>
              <a:rPr lang="cs-CZ" altLang="cs-CZ" sz="2000" b="1" dirty="0"/>
              <a:t> pouzdře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E5F706F-AB70-4F46-A8B2-892F342E2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20689"/>
            <a:ext cx="8229600" cy="1000125"/>
          </a:xfrm>
        </p:spPr>
        <p:txBody>
          <a:bodyPr/>
          <a:lstStyle/>
          <a:p>
            <a:r>
              <a:rPr lang="cs-CZ" altLang="cs-CZ" sz="3200" dirty="0" err="1">
                <a:solidFill>
                  <a:schemeClr val="tx1"/>
                </a:solidFill>
              </a:rPr>
              <a:t>Prerenální</a:t>
            </a:r>
            <a:r>
              <a:rPr lang="cs-CZ" altLang="cs-CZ" sz="3200" dirty="0">
                <a:solidFill>
                  <a:schemeClr val="tx1"/>
                </a:solidFill>
              </a:rPr>
              <a:t> azotemie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416A553-C7E5-48F7-97D7-5FD39B69B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828800"/>
            <a:ext cx="7772400" cy="46482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FFFF"/>
                </a:solidFill>
              </a:rPr>
              <a:t>způsobena </a:t>
            </a:r>
            <a:r>
              <a:rPr lang="cs-CZ" altLang="cs-CZ" sz="2400" dirty="0"/>
              <a:t>poklesem TK s následným snížením </a:t>
            </a:r>
            <a:r>
              <a:rPr lang="cs-CZ" altLang="cs-CZ" sz="2400" dirty="0" err="1"/>
              <a:t>perfúze</a:t>
            </a:r>
            <a:r>
              <a:rPr lang="cs-CZ" altLang="cs-CZ" sz="2400" dirty="0"/>
              <a:t> jinak normálních ledvin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                                  </a:t>
            </a:r>
            <a:r>
              <a:rPr lang="cs-CZ" altLang="cs-CZ" sz="2400" dirty="0">
                <a:sym typeface="Wingdings" panose="05000000000000000000" pitchFamily="2" charset="2"/>
              </a:rPr>
              <a:t>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   sníží-li se TK pod pásmo autoregulace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   (8-11kPa)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                                  </a:t>
            </a:r>
            <a:r>
              <a:rPr lang="cs-CZ" altLang="cs-CZ" sz="2400" dirty="0">
                <a:sym typeface="Wingdings" panose="05000000000000000000" pitchFamily="2" charset="2"/>
              </a:rPr>
              <a:t>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                        sníží se GFR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dirty="0"/>
          </a:p>
          <a:p>
            <a:r>
              <a:rPr lang="cs-CZ" altLang="cs-CZ" sz="2400" dirty="0"/>
              <a:t>reverzibilní, jestliže je vyvolávající příčina korigována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>
            <a:extLst>
              <a:ext uri="{FF2B5EF4-FFF2-40B4-BE49-F238E27FC236}">
                <a16:creationId xmlns:a16="http://schemas.microsoft.com/office/drawing/2014/main" id="{4423330D-D878-4251-B377-43645E13A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7813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Prerenální</a:t>
            </a:r>
            <a:r>
              <a:rPr lang="cs-CZ" alt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azotemie</a:t>
            </a:r>
          </a:p>
        </p:txBody>
      </p:sp>
      <p:sp>
        <p:nvSpPr>
          <p:cNvPr id="199685" name="Rectangle 5">
            <a:extLst>
              <a:ext uri="{FF2B5EF4-FFF2-40B4-BE49-F238E27FC236}">
                <a16:creationId xmlns:a16="http://schemas.microsoft.com/office/drawing/2014/main" id="{EFB88E53-186E-4C50-B49E-B53066CD9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196975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effectLst/>
                <a:latin typeface="Calibri" panose="020F0502020204030204" pitchFamily="34" charset="0"/>
              </a:rPr>
              <a:t>1) selhání srdce jako čerpadla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effectLst/>
                <a:latin typeface="Calibri" panose="020F0502020204030204" pitchFamily="34" charset="0"/>
              </a:rPr>
              <a:t>Akutní IM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effectLst/>
                <a:latin typeface="Calibri" panose="020F0502020204030204" pitchFamily="34" charset="0"/>
              </a:rPr>
              <a:t>arytmie s nízkým minutovým výdejem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effectLst/>
                <a:latin typeface="Calibri" panose="020F0502020204030204" pitchFamily="34" charset="0"/>
              </a:rPr>
              <a:t>tamponáda perikardu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effectLst/>
                <a:latin typeface="Calibri" panose="020F0502020204030204" pitchFamily="34" charset="0"/>
              </a:rPr>
              <a:t>2) hypovolemie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effectLst/>
                <a:latin typeface="Calibri" panose="020F0502020204030204" pitchFamily="34" charset="0"/>
              </a:rPr>
              <a:t>ztráta celé krve (hemoragie)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effectLst/>
                <a:latin typeface="Calibri" panose="020F0502020204030204" pitchFamily="34" charset="0"/>
              </a:rPr>
              <a:t>ztráta plazmy - renální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effectLst/>
                <a:latin typeface="Calibri" panose="020F0502020204030204" pitchFamily="34" charset="0"/>
              </a:rPr>
              <a:t>                        </a:t>
            </a:r>
            <a:r>
              <a:rPr lang="cs-CZ" altLang="cs-CZ" sz="2000" dirty="0">
                <a:effectLst/>
                <a:latin typeface="Calibri" panose="020F0502020204030204" pitchFamily="34" charset="0"/>
              </a:rPr>
              <a:t>- </a:t>
            </a:r>
            <a:r>
              <a:rPr lang="cs-CZ" altLang="cs-CZ" sz="2000" dirty="0" err="1">
                <a:effectLst/>
                <a:latin typeface="Calibri" panose="020F0502020204030204" pitchFamily="34" charset="0"/>
              </a:rPr>
              <a:t>extrarenální</a:t>
            </a:r>
            <a:r>
              <a:rPr lang="cs-CZ" altLang="cs-CZ" sz="2400" dirty="0">
                <a:effectLst/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6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effectLst/>
                <a:latin typeface="Calibri" panose="020F0502020204030204" pitchFamily="34" charset="0"/>
              </a:rPr>
              <a:t>3) pokles odporu v systémové cirkulaci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effectLst/>
                <a:latin typeface="Calibri" panose="020F0502020204030204" pitchFamily="34" charset="0"/>
              </a:rPr>
              <a:t>sepse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effectLst/>
                <a:latin typeface="Calibri" panose="020F0502020204030204" pitchFamily="34" charset="0"/>
              </a:rPr>
              <a:t>antihypertenzní terapie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>
            <a:extLst>
              <a:ext uri="{FF2B5EF4-FFF2-40B4-BE49-F238E27FC236}">
                <a16:creationId xmlns:a16="http://schemas.microsoft.com/office/drawing/2014/main" id="{E55E9959-93A4-4EA2-9A3C-DBD44B812ED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79650" y="1196976"/>
            <a:ext cx="3810000" cy="4454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 b="1" dirty="0"/>
              <a:t>Snížení průtoku krve ledvinami nejenom snižuje množství glomerulárního filtrátu, ale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může způsobit poškození ledvin z nutričních důvodů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         </a:t>
            </a:r>
            <a:r>
              <a:rPr lang="cs-CZ" altLang="cs-CZ" sz="2000" b="1" dirty="0">
                <a:sym typeface="Symbol" panose="05050102010706020507" pitchFamily="18" charset="2"/>
              </a:rPr>
              <a:t>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 dirty="0">
                <a:sym typeface="Symbol" panose="05050102010706020507" pitchFamily="18" charset="2"/>
              </a:rPr>
              <a:t>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 dirty="0">
                <a:sym typeface="Symbol" panose="05050102010706020507" pitchFamily="18" charset="2"/>
              </a:rPr>
              <a:t>     především následkem nedostatečného přívodu kyslíku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b="1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 dirty="0">
                <a:sym typeface="Symbol" panose="05050102010706020507" pitchFamily="18" charset="2"/>
              </a:rPr>
              <a:t> akutní tubulární nekróza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</p:txBody>
      </p:sp>
      <p:pic>
        <p:nvPicPr>
          <p:cNvPr id="141317" name="Picture 5">
            <a:extLst>
              <a:ext uri="{FF2B5EF4-FFF2-40B4-BE49-F238E27FC236}">
                <a16:creationId xmlns:a16="http://schemas.microsoft.com/office/drawing/2014/main" id="{CABDDFAB-68A7-4CD5-9EBC-3C05B6B9D97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1268414"/>
            <a:ext cx="3816350" cy="4454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8ED50E4-6A69-4EAF-AB9B-285935D19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6625" y="630239"/>
            <a:ext cx="7626350" cy="790575"/>
          </a:xfrm>
        </p:spPr>
        <p:txBody>
          <a:bodyPr/>
          <a:lstStyle/>
          <a:p>
            <a:r>
              <a:rPr lang="cs-CZ" altLang="cs-CZ" sz="3200" b="0" dirty="0" err="1">
                <a:solidFill>
                  <a:schemeClr val="tx1"/>
                </a:solidFill>
              </a:rPr>
              <a:t>Postrenální</a:t>
            </a:r>
            <a:r>
              <a:rPr lang="cs-CZ" altLang="cs-CZ" sz="3200" b="0" dirty="0">
                <a:solidFill>
                  <a:schemeClr val="tx1"/>
                </a:solidFill>
              </a:rPr>
              <a:t> azotemie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FCDE324-4264-4D36-953F-1D49015DE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5820" y="1540042"/>
            <a:ext cx="7772400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3600" dirty="0"/>
              <a:t>- </a:t>
            </a:r>
            <a:r>
              <a:rPr lang="cs-CZ" altLang="cs-CZ" sz="2400" b="1" dirty="0">
                <a:solidFill>
                  <a:srgbClr val="FFFFFF"/>
                </a:solidFill>
              </a:rPr>
              <a:t>způsobena </a:t>
            </a:r>
            <a:r>
              <a:rPr lang="cs-CZ" altLang="cs-CZ" sz="2400" b="1" dirty="0"/>
              <a:t>obstrukcí vývodných cest močových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r>
              <a:rPr lang="cs-CZ" altLang="cs-CZ" sz="2000" b="1" dirty="0"/>
              <a:t>močové kameny</a:t>
            </a:r>
          </a:p>
          <a:p>
            <a:r>
              <a:rPr lang="cs-CZ" altLang="cs-CZ" sz="2000" b="1" dirty="0"/>
              <a:t>benigní hypertrofie prostaty</a:t>
            </a:r>
          </a:p>
          <a:p>
            <a:r>
              <a:rPr lang="cs-CZ" altLang="cs-CZ" sz="2000" b="1" dirty="0"/>
              <a:t>tumory prostaty, měchýře, střeva, ovaria…</a:t>
            </a:r>
          </a:p>
          <a:p>
            <a:r>
              <a:rPr lang="cs-CZ" altLang="cs-CZ" sz="2000" b="1" dirty="0" err="1"/>
              <a:t>retroperitoneální</a:t>
            </a:r>
            <a:r>
              <a:rPr lang="cs-CZ" altLang="cs-CZ" sz="2000" b="1" dirty="0"/>
              <a:t> fibróza</a:t>
            </a:r>
          </a:p>
          <a:p>
            <a:r>
              <a:rPr lang="cs-CZ" altLang="cs-CZ" sz="2000" b="1" dirty="0"/>
              <a:t>neurogenní dysfunkce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8562C286-03BC-47CF-AADA-908854C26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95" y="1235243"/>
            <a:ext cx="56765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rabicPeriod"/>
            </a:pPr>
            <a:r>
              <a:rPr lang="cs-CZ" altLang="zh-CN" sz="4000" dirty="0"/>
              <a:t>Nefron a sběrný kanálek</a:t>
            </a:r>
            <a:endParaRPr lang="en-US" altLang="zh-CN" sz="4000" dirty="0"/>
          </a:p>
        </p:txBody>
      </p:sp>
      <p:pic>
        <p:nvPicPr>
          <p:cNvPr id="169988" name="Picture 4">
            <a:extLst>
              <a:ext uri="{FF2B5EF4-FFF2-40B4-BE49-F238E27FC236}">
                <a16:creationId xmlns:a16="http://schemas.microsoft.com/office/drawing/2014/main" id="{5255B42A-EF7A-4F9A-A169-DFB0B4614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0"/>
            <a:ext cx="4646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099D349-5477-4507-ADA3-34EF09294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6625" y="569914"/>
            <a:ext cx="7626350" cy="790575"/>
          </a:xfrm>
        </p:spPr>
        <p:txBody>
          <a:bodyPr/>
          <a:lstStyle/>
          <a:p>
            <a:r>
              <a:rPr lang="cs-CZ" altLang="cs-CZ" sz="3200" b="0" dirty="0">
                <a:solidFill>
                  <a:schemeClr val="tx1"/>
                </a:solidFill>
              </a:rPr>
              <a:t>Renální azotemie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FAB86F8-4A4D-4A23-8FE3-EA52D08DF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209800"/>
            <a:ext cx="7989888" cy="4343400"/>
          </a:xfrm>
        </p:spPr>
        <p:txBody>
          <a:bodyPr/>
          <a:lstStyle/>
          <a:p>
            <a:r>
              <a:rPr lang="cs-CZ" altLang="cs-CZ" sz="2400" dirty="0"/>
              <a:t>primární onemocnění ledvin</a:t>
            </a:r>
          </a:p>
          <a:p>
            <a:r>
              <a:rPr lang="cs-CZ" altLang="cs-CZ" sz="2400" dirty="0" err="1"/>
              <a:t>extrarenální</a:t>
            </a:r>
            <a:r>
              <a:rPr lang="cs-CZ" altLang="cs-CZ" sz="2400" dirty="0"/>
              <a:t> nemoci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- postižena určitá strukturní součást ledviny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1)</a:t>
            </a:r>
            <a:r>
              <a:rPr lang="cs-CZ" altLang="cs-CZ" sz="3600" dirty="0"/>
              <a:t> </a:t>
            </a:r>
            <a:r>
              <a:rPr lang="cs-CZ" altLang="cs-CZ" sz="2000" dirty="0"/>
              <a:t>nemoci cév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2) glomerulární nemoci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3) tubulární nemoci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4) nemoci </a:t>
            </a:r>
            <a:r>
              <a:rPr lang="cs-CZ" altLang="cs-CZ" sz="2000" dirty="0" err="1"/>
              <a:t>intersticia</a:t>
            </a:r>
            <a:endParaRPr lang="cs-CZ" altLang="cs-CZ" sz="2000" dirty="0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BF1C15B3-585E-4C82-A517-80107269C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3" y="5851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CCF6F62-E0C0-4266-ACE0-CC4686418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92125"/>
            <a:ext cx="8229600" cy="928688"/>
          </a:xfrm>
        </p:spPr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1. Vaskulární nemoci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66C2A3-A046-4E8F-A832-EF753B1AAC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47850" y="1844675"/>
            <a:ext cx="4114800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b="1" dirty="0"/>
              <a:t>A:  obstrukce ledvinných cév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r>
              <a:rPr lang="cs-CZ" altLang="cs-CZ" sz="2400" b="1" dirty="0"/>
              <a:t>embolie do renální arterie</a:t>
            </a:r>
          </a:p>
          <a:p>
            <a:r>
              <a:rPr lang="cs-CZ" altLang="cs-CZ" sz="2400" b="1" dirty="0"/>
              <a:t>bilaterální </a:t>
            </a:r>
            <a:r>
              <a:rPr lang="cs-CZ" altLang="cs-CZ" sz="2400" b="1" dirty="0" err="1"/>
              <a:t>stenosa</a:t>
            </a:r>
            <a:r>
              <a:rPr lang="cs-CZ" altLang="cs-CZ" sz="2400" b="1" dirty="0"/>
              <a:t> či trombóza </a:t>
            </a:r>
            <a:r>
              <a:rPr lang="cs-CZ" altLang="cs-CZ" sz="2400" b="1" dirty="0" err="1"/>
              <a:t>ren</a:t>
            </a:r>
            <a:r>
              <a:rPr lang="cs-CZ" altLang="cs-CZ" sz="2400" b="1" dirty="0"/>
              <a:t>. arterie</a:t>
            </a:r>
          </a:p>
          <a:p>
            <a:r>
              <a:rPr lang="cs-CZ" altLang="cs-CZ" sz="2400" b="1" dirty="0"/>
              <a:t>trombóza renálních </a:t>
            </a:r>
            <a:r>
              <a:rPr lang="cs-CZ" altLang="cs-CZ" sz="2400" b="1" dirty="0">
                <a:solidFill>
                  <a:srgbClr val="FFFFFF"/>
                </a:solidFill>
              </a:rPr>
              <a:t>vén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8B1902AE-F93F-47C4-9BB7-7DCE93EFE81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808663" y="1773238"/>
            <a:ext cx="4495800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b="1" dirty="0"/>
              <a:t>B: změněný odpor ledvinných cév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b="1" dirty="0"/>
          </a:p>
          <a:p>
            <a:r>
              <a:rPr lang="cs-CZ" altLang="cs-CZ" sz="2400" b="1" dirty="0">
                <a:sym typeface="Wingdings" panose="05000000000000000000" pitchFamily="2" charset="2"/>
              </a:rPr>
              <a:t> </a:t>
            </a:r>
            <a:r>
              <a:rPr lang="cs-CZ" altLang="cs-CZ" sz="2400" b="1" dirty="0" err="1">
                <a:sym typeface="Wingdings" panose="05000000000000000000" pitchFamily="2" charset="2"/>
              </a:rPr>
              <a:t>postglomeruláního</a:t>
            </a:r>
            <a:r>
              <a:rPr lang="cs-CZ" altLang="cs-CZ" sz="2400" b="1" dirty="0">
                <a:sym typeface="Wingdings" panose="05000000000000000000" pitchFamily="2" charset="2"/>
              </a:rPr>
              <a:t> odporu (inhibitory ACE)</a:t>
            </a:r>
          </a:p>
          <a:p>
            <a:r>
              <a:rPr lang="cs-CZ" altLang="cs-CZ" sz="2400" b="1" dirty="0">
                <a:sym typeface="Wingdings" panose="05000000000000000000" pitchFamily="2" charset="2"/>
              </a:rPr>
              <a:t> </a:t>
            </a:r>
            <a:r>
              <a:rPr lang="cs-CZ" altLang="cs-CZ" sz="2400" b="1" dirty="0" err="1">
                <a:sym typeface="Wingdings" panose="05000000000000000000" pitchFamily="2" charset="2"/>
              </a:rPr>
              <a:t>preglomerulární</a:t>
            </a:r>
            <a:r>
              <a:rPr lang="cs-CZ" altLang="cs-CZ" sz="2400" b="1" dirty="0">
                <a:sym typeface="Wingdings" panose="05000000000000000000" pitchFamily="2" charset="2"/>
              </a:rPr>
              <a:t> odpor (antiflogistika…)</a:t>
            </a:r>
          </a:p>
          <a:p>
            <a:r>
              <a:rPr lang="cs-CZ" altLang="cs-CZ" sz="2400" b="1" dirty="0">
                <a:sym typeface="Wingdings" panose="05000000000000000000" pitchFamily="2" charset="2"/>
              </a:rPr>
              <a:t>neznámý mechanismus</a:t>
            </a:r>
            <a:r>
              <a:rPr lang="cs-CZ" altLang="cs-CZ" sz="2400" b="1" dirty="0">
                <a:solidFill>
                  <a:srgbClr val="FFFFFF"/>
                </a:solidFill>
                <a:sym typeface="Wingdings" panose="05000000000000000000" pitchFamily="2" charset="2"/>
              </a:rPr>
              <a:t>? (reakce na RTG kontrastní látky…)</a:t>
            </a:r>
            <a:endParaRPr lang="cs-CZ" altLang="cs-CZ" sz="2400" b="1" dirty="0"/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107D4B9-5C9A-4D2E-A2D2-A620121AE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6625" y="508001"/>
            <a:ext cx="7626350" cy="912813"/>
          </a:xfrm>
        </p:spPr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2. Glomerulární nemoci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9250ACC-42B2-4CC2-82B7-5C5CCA022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0" y="1916113"/>
            <a:ext cx="8229600" cy="1058862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FFFF"/>
                </a:solidFill>
              </a:rPr>
              <a:t>   jakákoliv </a:t>
            </a:r>
            <a:r>
              <a:rPr lang="cs-CZ" altLang="cs-CZ" sz="2400" b="1" dirty="0"/>
              <a:t>nemoc nefritického typu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/>
              <a:t>      (jakákoliv forma glomerulonefritidy</a:t>
            </a:r>
            <a:r>
              <a:rPr lang="cs-CZ" altLang="cs-CZ" sz="2400" b="1" dirty="0">
                <a:solidFill>
                  <a:srgbClr val="FFFFFF"/>
                </a:solidFill>
              </a:rPr>
              <a:t>)</a:t>
            </a:r>
            <a:r>
              <a:rPr lang="cs-CZ" altLang="cs-CZ" b="1" dirty="0">
                <a:solidFill>
                  <a:srgbClr val="FFFFFF"/>
                </a:solidFill>
              </a:rPr>
              <a:t>                         </a:t>
            </a:r>
            <a:endParaRPr lang="cs-CZ" altLang="cs-CZ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56F93C5-B1A0-4E85-8840-A63CB0D27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295400"/>
          </a:xfrm>
        </p:spPr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3. Tubulární nemoci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807F06F-E1B0-4592-93CF-A34A3867E6C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47850" y="2349500"/>
            <a:ext cx="4038600" cy="38306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/>
              <a:t>A: Akutní tubulární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/>
              <a:t>     nekróza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b="1" dirty="0">
              <a:solidFill>
                <a:srgbClr val="FFFF66"/>
              </a:solidFill>
            </a:endParaRPr>
          </a:p>
          <a:p>
            <a:r>
              <a:rPr lang="cs-CZ" altLang="cs-CZ" sz="2000" b="1" dirty="0">
                <a:solidFill>
                  <a:srgbClr val="FFFFFF"/>
                </a:solidFill>
              </a:rPr>
              <a:t>ischemie</a:t>
            </a:r>
          </a:p>
          <a:p>
            <a:r>
              <a:rPr lang="cs-CZ" altLang="cs-CZ" sz="2000" b="1" dirty="0">
                <a:solidFill>
                  <a:srgbClr val="FFFFFF"/>
                </a:solidFill>
              </a:rPr>
              <a:t>toxiny - ATB..</a:t>
            </a:r>
            <a:endParaRPr lang="cs-CZ" altLang="cs-CZ" sz="2000" b="1" dirty="0"/>
          </a:p>
          <a:p>
            <a:r>
              <a:rPr lang="cs-CZ" altLang="cs-CZ" sz="2000" b="1" dirty="0"/>
              <a:t>masívní hemolýza, </a:t>
            </a:r>
            <a:r>
              <a:rPr lang="cs-CZ" altLang="cs-CZ" sz="2000" b="1" dirty="0" err="1"/>
              <a:t>rabdomyolýza</a:t>
            </a:r>
            <a:endParaRPr lang="cs-CZ" altLang="cs-CZ" sz="2000" b="1" dirty="0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8F079D0C-84C3-40C8-A2C1-D4E6D2D64CD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951538" y="2349500"/>
            <a:ext cx="4495800" cy="37544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/>
              <a:t>B: Ucpání tubulů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/>
              <a:t>     myelomovými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/>
              <a:t>     proteiny</a:t>
            </a:r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>
            <a:extLst>
              <a:ext uri="{FF2B5EF4-FFF2-40B4-BE49-F238E27FC236}">
                <a16:creationId xmlns:a16="http://schemas.microsoft.com/office/drawing/2014/main" id="{47628B68-7AE9-41F2-9B79-78E9ACCE5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4. Intersticiální nemoci</a:t>
            </a:r>
          </a:p>
        </p:txBody>
      </p:sp>
      <p:sp>
        <p:nvSpPr>
          <p:cNvPr id="211973" name="Rectangle 5">
            <a:extLst>
              <a:ext uri="{FF2B5EF4-FFF2-40B4-BE49-F238E27FC236}">
                <a16:creationId xmlns:a16="http://schemas.microsoft.com/office/drawing/2014/main" id="{F4E3CA51-0D5F-4D1C-BE6B-6271EA7A6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276475"/>
            <a:ext cx="3810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400" dirty="0">
                <a:effectLst/>
                <a:latin typeface="Calibri" panose="020F0502020204030204" pitchFamily="34" charset="0"/>
              </a:rPr>
              <a:t>A: alergické reakce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dirty="0">
                <a:effectLst/>
                <a:latin typeface="Calibri" panose="020F0502020204030204" pitchFamily="34" charset="0"/>
              </a:rPr>
              <a:t>     na léky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>
              <a:effectLst/>
              <a:latin typeface="Calibri" panose="020F0502020204030204" pitchFamily="34" charset="0"/>
            </a:endParaRPr>
          </a:p>
          <a:p>
            <a:r>
              <a:rPr lang="cs-CZ" altLang="cs-CZ" sz="2000" dirty="0">
                <a:effectLst/>
                <a:latin typeface="Calibri" panose="020F0502020204030204" pitchFamily="34" charset="0"/>
              </a:rPr>
              <a:t>diuretika</a:t>
            </a:r>
          </a:p>
          <a:p>
            <a:r>
              <a:rPr lang="cs-CZ" altLang="cs-CZ" sz="2000" dirty="0">
                <a:effectLst/>
                <a:latin typeface="Calibri" panose="020F0502020204030204" pitchFamily="34" charset="0"/>
              </a:rPr>
              <a:t>analoga PNC</a:t>
            </a:r>
          </a:p>
        </p:txBody>
      </p:sp>
      <p:sp>
        <p:nvSpPr>
          <p:cNvPr id="211974" name="Rectangle 6">
            <a:extLst>
              <a:ext uri="{FF2B5EF4-FFF2-40B4-BE49-F238E27FC236}">
                <a16:creationId xmlns:a16="http://schemas.microsoft.com/office/drawing/2014/main" id="{9A412076-6D04-423F-A777-3D4B8F976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205038"/>
            <a:ext cx="4267200" cy="34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>
                <a:latin typeface="Calibri" panose="020F0502020204030204" pitchFamily="34" charset="0"/>
              </a:rPr>
              <a:t>B</a:t>
            </a:r>
            <a:r>
              <a:rPr lang="cs-CZ" altLang="cs-CZ" sz="2400" dirty="0">
                <a:effectLst/>
                <a:latin typeface="Calibri" panose="020F0502020204030204" pitchFamily="34" charset="0"/>
              </a:rPr>
              <a:t>: idiopatické  nemoci </a:t>
            </a:r>
            <a:r>
              <a:rPr lang="cs-CZ" altLang="cs-CZ" sz="2400" dirty="0" err="1">
                <a:effectLst/>
                <a:latin typeface="Calibri" panose="020F0502020204030204" pitchFamily="34" charset="0"/>
              </a:rPr>
              <a:t>intersticia</a:t>
            </a:r>
            <a:endParaRPr lang="cs-CZ" altLang="cs-CZ" sz="2400" dirty="0"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8" name="Picture 4">
            <a:extLst>
              <a:ext uri="{FF2B5EF4-FFF2-40B4-BE49-F238E27FC236}">
                <a16:creationId xmlns:a16="http://schemas.microsoft.com/office/drawing/2014/main" id="{0F080DDB-2708-486E-8A6A-49B5F40D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04814"/>
            <a:ext cx="8280400" cy="59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>
            <a:extLst>
              <a:ext uri="{FF2B5EF4-FFF2-40B4-BE49-F238E27FC236}">
                <a16:creationId xmlns:a16="http://schemas.microsoft.com/office/drawing/2014/main" id="{4E4B12C9-D00A-4A8B-95BA-CBD4FB128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1"/>
            <a:ext cx="6211888" cy="600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49" name="Picture 5">
            <a:extLst>
              <a:ext uri="{FF2B5EF4-FFF2-40B4-BE49-F238E27FC236}">
                <a16:creationId xmlns:a16="http://schemas.microsoft.com/office/drawing/2014/main" id="{ED879F20-DD2D-4F5C-8554-C92CBE709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562600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50" name="Text Box 6">
            <a:extLst>
              <a:ext uri="{FF2B5EF4-FFF2-40B4-BE49-F238E27FC236}">
                <a16:creationId xmlns:a16="http://schemas.microsoft.com/office/drawing/2014/main" id="{28318BEF-1731-4785-AE45-4B81A42C3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6381750"/>
            <a:ext cx="3240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cs-CZ" sz="1200">
                <a:latin typeface="Times New Roman" panose="02020603050405020304" pitchFamily="18" charset="0"/>
              </a:rPr>
              <a:t>Michael S. Goligorsky &amp; Wilfred Lieberthal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7" name="Picture 5">
            <a:extLst>
              <a:ext uri="{FF2B5EF4-FFF2-40B4-BE49-F238E27FC236}">
                <a16:creationId xmlns:a16="http://schemas.microsoft.com/office/drawing/2014/main" id="{F50E223C-E1C8-4BDE-9F2B-79FF66B94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908051"/>
            <a:ext cx="8424862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58" name="Rectangle 6">
            <a:extLst>
              <a:ext uri="{FF2B5EF4-FFF2-40B4-BE49-F238E27FC236}">
                <a16:creationId xmlns:a16="http://schemas.microsoft.com/office/drawing/2014/main" id="{80A37F05-7585-4C6E-9FA3-77F1B4A33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188913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cs-CZ" sz="2800" b="1">
                <a:solidFill>
                  <a:srgbClr val="FFFF66"/>
                </a:solidFill>
              </a:rPr>
              <a:t>Ne</a:t>
            </a:r>
            <a:r>
              <a:rPr lang="cs-CZ" altLang="cs-CZ" sz="2800" b="1">
                <a:solidFill>
                  <a:srgbClr val="FFFF66"/>
                </a:solidFill>
              </a:rPr>
              <a:t>frotoxické ARS</a:t>
            </a:r>
          </a:p>
        </p:txBody>
      </p:sp>
      <p:pic>
        <p:nvPicPr>
          <p:cNvPr id="202759" name="Picture 7">
            <a:extLst>
              <a:ext uri="{FF2B5EF4-FFF2-40B4-BE49-F238E27FC236}">
                <a16:creationId xmlns:a16="http://schemas.microsoft.com/office/drawing/2014/main" id="{D830E7CE-431D-4B17-AF1C-E9B416116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562600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60" name="Text Box 8">
            <a:extLst>
              <a:ext uri="{FF2B5EF4-FFF2-40B4-BE49-F238E27FC236}">
                <a16:creationId xmlns:a16="http://schemas.microsoft.com/office/drawing/2014/main" id="{1D05C586-0D06-41D0-B562-DEC713463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6381750"/>
            <a:ext cx="3024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cs-CZ" sz="1200">
                <a:latin typeface="Times New Roman" panose="02020603050405020304" pitchFamily="18" charset="0"/>
              </a:rPr>
              <a:t>Rick G. Schnellmann &amp; Katrina J. Kelly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4" name="Picture 4">
            <a:extLst>
              <a:ext uri="{FF2B5EF4-FFF2-40B4-BE49-F238E27FC236}">
                <a16:creationId xmlns:a16="http://schemas.microsoft.com/office/drawing/2014/main" id="{6800FC0C-79AB-418C-A5B6-B4672486F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620714"/>
            <a:ext cx="4464050" cy="569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5" name="Picture 5">
            <a:extLst>
              <a:ext uri="{FF2B5EF4-FFF2-40B4-BE49-F238E27FC236}">
                <a16:creationId xmlns:a16="http://schemas.microsoft.com/office/drawing/2014/main" id="{D080EA6A-0664-4AF1-AE34-E44707F1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620713"/>
            <a:ext cx="3960813" cy="56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6" name="Picture 6">
            <a:extLst>
              <a:ext uri="{FF2B5EF4-FFF2-40B4-BE49-F238E27FC236}">
                <a16:creationId xmlns:a16="http://schemas.microsoft.com/office/drawing/2014/main" id="{927D6FC0-3519-4579-8475-9A3459C59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4" y="5805488"/>
            <a:ext cx="827087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2C1BC73-925C-4199-95F3-5C7DB2316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6625" y="690563"/>
            <a:ext cx="7626350" cy="730250"/>
          </a:xfrm>
        </p:spPr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Diagnostika a léčba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C00B41E-42A7-4580-932A-7A4A9F6AC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3" y="2349501"/>
            <a:ext cx="7772400" cy="36052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/>
              <a:t>Analýza krve: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ym typeface="Wingdings" panose="05000000000000000000" pitchFamily="2" charset="2"/>
              </a:rPr>
              <a:t> </a:t>
            </a:r>
            <a:r>
              <a:rPr lang="cs-CZ" altLang="cs-CZ" sz="2000" b="1" dirty="0" err="1">
                <a:sym typeface="Wingdings" panose="05000000000000000000" pitchFamily="2" charset="2"/>
              </a:rPr>
              <a:t>plazm</a:t>
            </a:r>
            <a:r>
              <a:rPr lang="cs-CZ" altLang="cs-CZ" sz="2000" b="1" dirty="0">
                <a:sym typeface="Wingdings" panose="05000000000000000000" pitchFamily="2" charset="2"/>
              </a:rPr>
              <a:t>. koncentrace urey a kreatininu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ym typeface="Wingdings" panose="05000000000000000000" pitchFamily="2" charset="2"/>
              </a:rPr>
              <a:t> </a:t>
            </a:r>
            <a:r>
              <a:rPr lang="cs-CZ" altLang="cs-CZ" sz="2000" b="1" dirty="0" err="1">
                <a:sym typeface="Wingdings" panose="05000000000000000000" pitchFamily="2" charset="2"/>
              </a:rPr>
              <a:t>plazm</a:t>
            </a:r>
            <a:r>
              <a:rPr lang="cs-CZ" altLang="cs-CZ" sz="2000" b="1" dirty="0">
                <a:sym typeface="Wingdings" panose="05000000000000000000" pitchFamily="2" charset="2"/>
              </a:rPr>
              <a:t>. koncentrace K+ (</a:t>
            </a:r>
            <a:r>
              <a:rPr lang="cs-CZ" altLang="cs-CZ" sz="2000" b="1" dirty="0" err="1">
                <a:sym typeface="Wingdings" panose="05000000000000000000" pitchFamily="2" charset="2"/>
              </a:rPr>
              <a:t>oligur</a:t>
            </a:r>
            <a:r>
              <a:rPr lang="cs-CZ" altLang="cs-CZ" sz="2000" b="1" dirty="0">
                <a:sym typeface="Wingdings" panose="05000000000000000000" pitchFamily="2" charset="2"/>
              </a:rPr>
              <a:t>. fáze)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ym typeface="Wingdings" panose="05000000000000000000" pitchFamily="2" charset="2"/>
              </a:rPr>
              <a:t> </a:t>
            </a:r>
            <a:r>
              <a:rPr lang="cs-CZ" altLang="cs-CZ" sz="2000" b="1" dirty="0" err="1">
                <a:sym typeface="Wingdings" panose="05000000000000000000" pitchFamily="2" charset="2"/>
              </a:rPr>
              <a:t>plazm</a:t>
            </a:r>
            <a:r>
              <a:rPr lang="cs-CZ" altLang="cs-CZ" sz="2000" b="1" dirty="0">
                <a:sym typeface="Wingdings" panose="05000000000000000000" pitchFamily="2" charset="2"/>
              </a:rPr>
              <a:t>. koncentrace K+ (</a:t>
            </a:r>
            <a:r>
              <a:rPr lang="cs-CZ" altLang="cs-CZ" sz="2000" b="1" dirty="0" err="1">
                <a:sym typeface="Wingdings" panose="05000000000000000000" pitchFamily="2" charset="2"/>
              </a:rPr>
              <a:t>polyur</a:t>
            </a:r>
            <a:r>
              <a:rPr lang="cs-CZ" altLang="cs-CZ" sz="2000" b="1" dirty="0">
                <a:sym typeface="Wingdings" panose="05000000000000000000" pitchFamily="2" charset="2"/>
              </a:rPr>
              <a:t>. fáze)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ym typeface="Wingdings" panose="05000000000000000000" pitchFamily="2" charset="2"/>
              </a:rPr>
              <a:t>- </a:t>
            </a:r>
            <a:r>
              <a:rPr lang="cs-CZ" altLang="cs-CZ" sz="2000" b="1" dirty="0" err="1">
                <a:sym typeface="Wingdings" panose="05000000000000000000" pitchFamily="2" charset="2"/>
              </a:rPr>
              <a:t>konc</a:t>
            </a:r>
            <a:r>
              <a:rPr lang="cs-CZ" altLang="cs-CZ" sz="2000" b="1" dirty="0">
                <a:sym typeface="Wingdings" panose="05000000000000000000" pitchFamily="2" charset="2"/>
              </a:rPr>
              <a:t>. Na+ : N, ,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ym typeface="Wingdings" panose="05000000000000000000" pitchFamily="2" charset="2"/>
              </a:rPr>
              <a:t>- </a:t>
            </a:r>
            <a:r>
              <a:rPr lang="cs-CZ" altLang="cs-CZ" sz="2000" b="1" dirty="0" err="1">
                <a:sym typeface="Wingdings" panose="05000000000000000000" pitchFamily="2" charset="2"/>
              </a:rPr>
              <a:t>metabol</a:t>
            </a:r>
            <a:r>
              <a:rPr lang="cs-CZ" altLang="cs-CZ" sz="2000" b="1" dirty="0">
                <a:sym typeface="Wingdings" panose="05000000000000000000" pitchFamily="2" charset="2"/>
              </a:rPr>
              <a:t>. acidóza</a:t>
            </a:r>
            <a:endParaRPr lang="cs-CZ" altLang="cs-CZ" sz="2000" dirty="0">
              <a:sym typeface="Wingdings" panose="05000000000000000000" pitchFamily="2" charset="2"/>
            </a:endParaRP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1026">
            <a:extLst>
              <a:ext uri="{FF2B5EF4-FFF2-40B4-BE49-F238E27FC236}">
                <a16:creationId xmlns:a16="http://schemas.microsoft.com/office/drawing/2014/main" id="{44361C21-C338-4374-8C6E-E1FDB65DF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588"/>
            <a:ext cx="9142412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7811" name="Rectangle 1027">
            <a:extLst>
              <a:ext uri="{FF2B5EF4-FFF2-40B4-BE49-F238E27FC236}">
                <a16:creationId xmlns:a16="http://schemas.microsoft.com/office/drawing/2014/main" id="{7AA076D6-4996-47AC-887F-08EF14667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27894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</a:rPr>
              <a:t>Cortical nephron</a:t>
            </a:r>
          </a:p>
        </p:txBody>
      </p:sp>
      <p:sp>
        <p:nvSpPr>
          <p:cNvPr id="247812" name="Rectangle 1028">
            <a:extLst>
              <a:ext uri="{FF2B5EF4-FFF2-40B4-BE49-F238E27FC236}">
                <a16:creationId xmlns:a16="http://schemas.microsoft.com/office/drawing/2014/main" id="{DDE1EEC6-337F-4AEA-AC9A-1384D8CD8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19201"/>
            <a:ext cx="26863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</a:rPr>
              <a:t>Juxtamedullary </a:t>
            </a:r>
          </a:p>
          <a:p>
            <a:r>
              <a:rPr lang="en-US" altLang="zh-CN" sz="2800">
                <a:solidFill>
                  <a:schemeClr val="bg1"/>
                </a:solidFill>
              </a:rPr>
              <a:t>nephron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>
            <a:extLst>
              <a:ext uri="{FF2B5EF4-FFF2-40B4-BE49-F238E27FC236}">
                <a16:creationId xmlns:a16="http://schemas.microsoft.com/office/drawing/2014/main" id="{B625D45A-C31B-43BA-884E-D71EA3757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1219200"/>
          </a:xfrm>
        </p:spPr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Nebezpečí akutního stadia</a:t>
            </a:r>
          </a:p>
        </p:txBody>
      </p:sp>
      <p:sp>
        <p:nvSpPr>
          <p:cNvPr id="66563" name="Rectangle 1027">
            <a:extLst>
              <a:ext uri="{FF2B5EF4-FFF2-40B4-BE49-F238E27FC236}">
                <a16:creationId xmlns:a16="http://schemas.microsoft.com/office/drawing/2014/main" id="{AB506D48-EA95-4861-AD00-659FB76D65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2514600"/>
            <a:ext cx="4191000" cy="4343400"/>
          </a:xfrm>
        </p:spPr>
        <p:txBody>
          <a:bodyPr/>
          <a:lstStyle/>
          <a:p>
            <a:r>
              <a:rPr lang="cs-CZ" altLang="cs-CZ" sz="2400" b="1" dirty="0" err="1"/>
              <a:t>hyperkalemie</a:t>
            </a:r>
            <a:endParaRPr lang="cs-CZ" altLang="cs-CZ" sz="2400" b="1" dirty="0"/>
          </a:p>
          <a:p>
            <a:endParaRPr lang="cs-CZ" altLang="cs-CZ" sz="2400" b="1" dirty="0"/>
          </a:p>
          <a:p>
            <a:r>
              <a:rPr lang="cs-CZ" altLang="cs-CZ" sz="2400" b="1" dirty="0"/>
              <a:t>hypoosmolární </a:t>
            </a:r>
            <a:r>
              <a:rPr lang="cs-CZ" altLang="cs-CZ" sz="2400" b="1" dirty="0" err="1"/>
              <a:t>hyperhydratace</a:t>
            </a:r>
            <a:endParaRPr lang="cs-CZ" altLang="cs-CZ" sz="2400" b="1" dirty="0"/>
          </a:p>
          <a:p>
            <a:endParaRPr lang="cs-CZ" altLang="cs-CZ" sz="2400" b="1" dirty="0"/>
          </a:p>
          <a:p>
            <a:r>
              <a:rPr lang="cs-CZ" altLang="cs-CZ" sz="2400" b="1" dirty="0" err="1"/>
              <a:t>isoosmolární</a:t>
            </a:r>
            <a:r>
              <a:rPr lang="cs-CZ" altLang="cs-CZ" b="1" dirty="0"/>
              <a:t> </a:t>
            </a:r>
            <a:r>
              <a:rPr lang="cs-CZ" altLang="cs-CZ" sz="2400" b="1" dirty="0" err="1"/>
              <a:t>hyperhydratace</a:t>
            </a:r>
            <a:endParaRPr lang="cs-CZ" altLang="cs-CZ" sz="2400" dirty="0"/>
          </a:p>
        </p:txBody>
      </p:sp>
      <p:graphicFrame>
        <p:nvGraphicFramePr>
          <p:cNvPr id="66564" name="Object 1028">
            <a:extLst>
              <a:ext uri="{FF2B5EF4-FFF2-40B4-BE49-F238E27FC236}">
                <a16:creationId xmlns:a16="http://schemas.microsoft.com/office/drawing/2014/main" id="{F7C83015-DBCD-466D-8427-65D36613EF1C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6630988" y="2317750"/>
          <a:ext cx="1962150" cy="372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2" imgW="1728720" imgH="3252600" progId="MS_ClipArt_Gallery.2">
                  <p:embed/>
                </p:oleObj>
              </mc:Choice>
              <mc:Fallback>
                <p:oleObj name="Klip" r:id="rId2" imgW="1728720" imgH="3252600" progId="MS_ClipArt_Gallery.2">
                  <p:embed/>
                  <p:pic>
                    <p:nvPicPr>
                      <p:cNvPr id="66564" name="Object 1028">
                        <a:extLst>
                          <a:ext uri="{FF2B5EF4-FFF2-40B4-BE49-F238E27FC236}">
                            <a16:creationId xmlns:a16="http://schemas.microsoft.com/office/drawing/2014/main" id="{F7C83015-DBCD-466D-8427-65D36613EF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2317750"/>
                        <a:ext cx="1962150" cy="372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079D514C-273F-49D7-8BA5-442988C53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err="1">
                <a:solidFill>
                  <a:schemeClr val="tx1"/>
                </a:solidFill>
              </a:rPr>
              <a:t>Hyperkalémie</a:t>
            </a:r>
            <a:endParaRPr lang="cs-CZ" altLang="cs-CZ" sz="3600" dirty="0">
              <a:solidFill>
                <a:schemeClr val="tx1"/>
              </a:solidFill>
            </a:endParaRP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664086A6-9482-42DE-8686-DF924FC141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3388" y="1773239"/>
            <a:ext cx="4038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Poruchy bilance: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dirty="0"/>
          </a:p>
          <a:p>
            <a:r>
              <a:rPr lang="cs-CZ" altLang="cs-CZ" sz="2000" dirty="0"/>
              <a:t>snížené vylučování při insuficienci ledvin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Poruchy distribuce mezi intra-  a extracelulárním prostorem: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r>
              <a:rPr lang="cs-CZ" altLang="cs-CZ" sz="2000" dirty="0"/>
              <a:t>zánik buněk/ hemolýza</a:t>
            </a:r>
          </a:p>
          <a:p>
            <a:r>
              <a:rPr lang="cs-CZ" altLang="cs-CZ" sz="2000" dirty="0" err="1"/>
              <a:t>hyperosmolarita</a:t>
            </a:r>
            <a:endParaRPr lang="cs-CZ" altLang="cs-CZ" sz="2000" dirty="0"/>
          </a:p>
          <a:p>
            <a:r>
              <a:rPr lang="cs-CZ" altLang="cs-CZ" sz="2000" dirty="0"/>
              <a:t>acidóza</a:t>
            </a:r>
          </a:p>
        </p:txBody>
      </p:sp>
      <p:pic>
        <p:nvPicPr>
          <p:cNvPr id="123908" name="Picture 4">
            <a:extLst>
              <a:ext uri="{FF2B5EF4-FFF2-40B4-BE49-F238E27FC236}">
                <a16:creationId xmlns:a16="http://schemas.microsoft.com/office/drawing/2014/main" id="{E76444E6-96B1-4C1D-A62F-62FC5E22BD4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0100" y="1700214"/>
            <a:ext cx="45466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910" name="Rectangle 6">
            <a:extLst>
              <a:ext uri="{FF2B5EF4-FFF2-40B4-BE49-F238E27FC236}">
                <a16:creationId xmlns:a16="http://schemas.microsoft.com/office/drawing/2014/main" id="{0D90207D-1727-45C9-BEFB-5E459C33D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0363" y="6400800"/>
            <a:ext cx="25574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cs-CZ" sz="1200">
                <a:latin typeface="Times New Roman" panose="02020603050405020304" pitchFamily="18" charset="0"/>
              </a:rPr>
              <a:t>Fredrick V. Osorio and Stuart L. Linus</a:t>
            </a:r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B1BD3CC1-0067-429D-BB44-E179C37D5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549275"/>
            <a:ext cx="8153400" cy="990600"/>
          </a:xfrm>
        </p:spPr>
        <p:txBody>
          <a:bodyPr/>
          <a:lstStyle/>
          <a:p>
            <a:r>
              <a:rPr lang="cs-CZ" altLang="cs-CZ" sz="3200" dirty="0" err="1">
                <a:solidFill>
                  <a:schemeClr val="tx1"/>
                </a:solidFill>
              </a:rPr>
              <a:t>Hyperkalémie</a:t>
            </a:r>
            <a:r>
              <a:rPr lang="cs-CZ" altLang="cs-CZ" sz="3200" dirty="0">
                <a:solidFill>
                  <a:schemeClr val="tx1"/>
                </a:solidFill>
              </a:rPr>
              <a:t> (K+ v séru </a:t>
            </a:r>
            <a:r>
              <a:rPr lang="cs-CZ" altLang="cs-CZ" sz="3200" dirty="0">
                <a:solidFill>
                  <a:schemeClr val="tx1"/>
                </a:solidFill>
                <a:cs typeface="Times New Roman" panose="02020603050405020304" pitchFamily="18" charset="0"/>
              </a:rPr>
              <a:t>&gt;</a:t>
            </a:r>
            <a:r>
              <a:rPr lang="cs-CZ" altLang="cs-CZ" sz="3200" dirty="0">
                <a:solidFill>
                  <a:schemeClr val="tx1"/>
                </a:solidFill>
              </a:rPr>
              <a:t>5.5 </a:t>
            </a:r>
            <a:r>
              <a:rPr lang="cs-CZ" altLang="cs-CZ" sz="3200" dirty="0" err="1">
                <a:solidFill>
                  <a:schemeClr val="tx1"/>
                </a:solidFill>
              </a:rPr>
              <a:t>mmol</a:t>
            </a:r>
            <a:r>
              <a:rPr lang="cs-CZ" altLang="cs-CZ" sz="3200" dirty="0">
                <a:solidFill>
                  <a:schemeClr val="tx1"/>
                </a:solidFill>
              </a:rPr>
              <a:t>/l)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AB8F8265-3944-4F25-A412-4ADF2C88C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9650" y="1989138"/>
            <a:ext cx="78232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FFFFFF"/>
                </a:solidFill>
              </a:rPr>
              <a:t>Při zvýšení koncentrace K+ v ECT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/>
              <a:t>klesá negativita membránového potenciálu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akční potenciál dráždivých buněk se zmenšuje</a:t>
            </a:r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400" dirty="0"/>
              <a:t>postižena je zejména příčně pruhovaná a hladká svalovina a myokard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            </a:t>
            </a:r>
            <a:r>
              <a:rPr lang="cs-CZ" altLang="cs-CZ" sz="2400" dirty="0">
                <a:sym typeface="Symbol" panose="05050102010706020507" pitchFamily="18" charset="2"/>
              </a:rPr>
              <a:t></a:t>
            </a:r>
            <a:r>
              <a:rPr lang="cs-CZ" altLang="cs-CZ" sz="2400" dirty="0"/>
              <a:t>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    na periferii – parestezie</a:t>
            </a:r>
            <a:r>
              <a:rPr lang="cs-CZ" altLang="cs-CZ" sz="2400" b="1" dirty="0">
                <a:solidFill>
                  <a:srgbClr val="FFFFFF"/>
                </a:solidFill>
              </a:rPr>
              <a:t>, </a:t>
            </a:r>
            <a:r>
              <a:rPr lang="cs-CZ" altLang="cs-CZ" sz="2400" b="1" dirty="0" err="1">
                <a:solidFill>
                  <a:srgbClr val="FFFFFF"/>
                </a:solidFill>
              </a:rPr>
              <a:t>hyporeflexie</a:t>
            </a:r>
            <a:r>
              <a:rPr lang="cs-CZ" altLang="cs-CZ" sz="2400" b="1" dirty="0">
                <a:solidFill>
                  <a:srgbClr val="FFFFFF"/>
                </a:solidFill>
              </a:rPr>
              <a:t>, obrny a zácpa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DB58AB1-FF90-4202-B576-5EAD9C7EB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404813"/>
            <a:ext cx="7772400" cy="647700"/>
          </a:xfrm>
        </p:spPr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EKG změny: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248BB55-89C2-4AF3-8D46-2FDD867AE67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1628775"/>
            <a:ext cx="3810000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 err="1"/>
              <a:t>Hyperkalémie</a:t>
            </a:r>
            <a:endParaRPr lang="cs-CZ" altLang="cs-CZ" sz="2400" b="1" dirty="0"/>
          </a:p>
          <a:p>
            <a:pPr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r>
              <a:rPr lang="cs-CZ" altLang="cs-CZ" sz="2000" b="1" dirty="0"/>
              <a:t>hrotnaté T vlny</a:t>
            </a:r>
          </a:p>
          <a:p>
            <a:r>
              <a:rPr lang="cs-CZ" altLang="cs-CZ" sz="2000" b="1" dirty="0"/>
              <a:t>rozšíření QRS</a:t>
            </a:r>
          </a:p>
          <a:p>
            <a:r>
              <a:rPr lang="cs-CZ" altLang="cs-CZ" sz="2000" b="1" dirty="0"/>
              <a:t>Prodloužení PR intervalu</a:t>
            </a:r>
          </a:p>
          <a:p>
            <a:r>
              <a:rPr lang="cs-CZ" altLang="cs-CZ" sz="2000" b="1" dirty="0"/>
              <a:t>oploštění P vln</a:t>
            </a:r>
          </a:p>
          <a:p>
            <a:r>
              <a:rPr lang="cs-CZ" altLang="cs-CZ" sz="2000" b="1" dirty="0"/>
              <a:t>„sinusoidální kmit“</a:t>
            </a:r>
            <a:endParaRPr lang="cs-CZ" altLang="cs-CZ" sz="2000" dirty="0"/>
          </a:p>
        </p:txBody>
      </p:sp>
      <p:pic>
        <p:nvPicPr>
          <p:cNvPr id="40965" name="Picture 5">
            <a:extLst>
              <a:ext uri="{FF2B5EF4-FFF2-40B4-BE49-F238E27FC236}">
                <a16:creationId xmlns:a16="http://schemas.microsoft.com/office/drawing/2014/main" id="{F4A4FC25-DD3F-42FA-8142-2E78B06053C6}"/>
              </a:ext>
            </a:extLst>
          </p:cNvPr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3" y="1628776"/>
            <a:ext cx="419100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4" name="Picture 4">
            <a:extLst>
              <a:ext uri="{FF2B5EF4-FFF2-40B4-BE49-F238E27FC236}">
                <a16:creationId xmlns:a16="http://schemas.microsoft.com/office/drawing/2014/main" id="{E39EB206-7AC8-42D8-987B-E8A6312CD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457200"/>
            <a:ext cx="792321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65" name="Rectangle 5">
            <a:extLst>
              <a:ext uri="{FF2B5EF4-FFF2-40B4-BE49-F238E27FC236}">
                <a16:creationId xmlns:a16="http://schemas.microsoft.com/office/drawing/2014/main" id="{F7E81D82-77DE-44D2-9B9E-CA7A43C16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0363" y="6400800"/>
            <a:ext cx="25574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cs-CZ" sz="1200">
                <a:latin typeface="Times New Roman" panose="02020603050405020304" pitchFamily="18" charset="0"/>
              </a:rPr>
              <a:t>Fredrick V. Osorio and Stuart L. Linus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>
            <a:extLst>
              <a:ext uri="{FF2B5EF4-FFF2-40B4-BE49-F238E27FC236}">
                <a16:creationId xmlns:a16="http://schemas.microsoft.com/office/drawing/2014/main" id="{A8AFC7D2-0C76-448E-8EA7-3AB43F126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333375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Významné faktory ovlivňující distribuci draslíku mezi ECT A ICT prostorem</a:t>
            </a:r>
          </a:p>
        </p:txBody>
      </p:sp>
      <p:pic>
        <p:nvPicPr>
          <p:cNvPr id="221189" name="Picture 5">
            <a:extLst>
              <a:ext uri="{FF2B5EF4-FFF2-40B4-BE49-F238E27FC236}">
                <a16:creationId xmlns:a16="http://schemas.microsoft.com/office/drawing/2014/main" id="{D42BB70D-E865-4E65-8F52-556769EA8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1700214"/>
            <a:ext cx="6135687" cy="49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50C8E12C-8AA1-47E8-A333-CB54C4784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cs-CZ" altLang="cs-CZ" b="1">
                <a:latin typeface="Times New Roman" panose="02020603050405020304" pitchFamily="18" charset="0"/>
              </a:rPr>
              <a:t>Další příznaky</a:t>
            </a:r>
            <a:endParaRPr lang="cs-CZ" altLang="cs-CZ">
              <a:latin typeface="Times New Roman" panose="02020603050405020304" pitchFamily="18" charset="0"/>
            </a:endParaRP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7A732FD2-490A-4F7D-9553-6249F8E51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14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cs-CZ" altLang="cs-CZ" dirty="0">
                <a:latin typeface="Times New Roman" panose="02020603050405020304" pitchFamily="18" charset="0"/>
              </a:rPr>
              <a:t>závisí na etiologii:</a:t>
            </a:r>
          </a:p>
          <a:p>
            <a:pPr eaLnBrk="0" hangingPunct="0"/>
            <a:endParaRPr lang="cs-CZ" altLang="cs-CZ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cs-CZ" altLang="cs-CZ" dirty="0">
                <a:latin typeface="Times New Roman" panose="02020603050405020304" pitchFamily="18" charset="0"/>
              </a:rPr>
              <a:t>- příznaky selhávání srdeční pumpy</a:t>
            </a:r>
          </a:p>
          <a:p>
            <a:pPr eaLnBrk="0" hangingPunct="0"/>
            <a:r>
              <a:rPr lang="cs-CZ" altLang="cs-CZ" dirty="0">
                <a:latin typeface="Times New Roman" panose="02020603050405020304" pitchFamily="18" charset="0"/>
              </a:rPr>
              <a:t>- pocity plnosti,  bolesti v zádech, dysurie</a:t>
            </a:r>
          </a:p>
          <a:p>
            <a:pPr eaLnBrk="0" hangingPunct="0"/>
            <a:r>
              <a:rPr lang="cs-CZ" altLang="cs-CZ" dirty="0">
                <a:latin typeface="Times New Roman" panose="02020603050405020304" pitchFamily="18" charset="0"/>
              </a:rPr>
              <a:t>- vyrážky, horečky, artritidy, pyelonefritis...</a:t>
            </a:r>
          </a:p>
          <a:p>
            <a:pPr eaLnBrk="0" hangingPunct="0"/>
            <a:endParaRPr lang="cs-CZ" altLang="cs-CZ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cs-CZ" altLang="cs-CZ" dirty="0">
                <a:latin typeface="Times New Roman" panose="02020603050405020304" pitchFamily="18" charset="0"/>
              </a:rPr>
              <a:t>- nakonec obraz urémie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6" name="Picture 4">
            <a:extLst>
              <a:ext uri="{FF2B5EF4-FFF2-40B4-BE49-F238E27FC236}">
                <a16:creationId xmlns:a16="http://schemas.microsoft.com/office/drawing/2014/main" id="{551A359E-5DB6-4245-918F-D820382F8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1484313"/>
            <a:ext cx="8342313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77" name="Rectangle 5">
            <a:extLst>
              <a:ext uri="{FF2B5EF4-FFF2-40B4-BE49-F238E27FC236}">
                <a16:creationId xmlns:a16="http://schemas.microsoft.com/office/drawing/2014/main" id="{F80E379D-89D0-47A1-90A8-A76C08431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9" y="757237"/>
            <a:ext cx="2916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</a:pPr>
            <a:r>
              <a:rPr lang="cs-CZ" altLang="cs-CZ" sz="3200" dirty="0"/>
              <a:t>Analýza moči</a:t>
            </a:r>
          </a:p>
        </p:txBody>
      </p:sp>
      <p:pic>
        <p:nvPicPr>
          <p:cNvPr id="207878" name="Picture 6">
            <a:extLst>
              <a:ext uri="{FF2B5EF4-FFF2-40B4-BE49-F238E27FC236}">
                <a16:creationId xmlns:a16="http://schemas.microsoft.com/office/drawing/2014/main" id="{6565473F-5344-45E2-80E9-18FB47617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876926"/>
            <a:ext cx="10668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79" name="Text Box 7">
            <a:extLst>
              <a:ext uri="{FF2B5EF4-FFF2-40B4-BE49-F238E27FC236}">
                <a16:creationId xmlns:a16="http://schemas.microsoft.com/office/drawing/2014/main" id="{EF491431-8E71-44B4-A8E4-DB7A3B6EB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6381750"/>
            <a:ext cx="297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cs-CZ" sz="1200">
                <a:latin typeface="Times New Roman" panose="02020603050405020304" pitchFamily="18" charset="0"/>
              </a:rPr>
              <a:t>Brian G. Dwinnell &amp; Robert J. Anderson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E43DE41-0B9C-41C2-9E16-842B5F088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92125"/>
            <a:ext cx="8229600" cy="928688"/>
          </a:xfrm>
        </p:spPr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Funkční vyšetření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429B64A-DFFA-498D-99AB-6F4F4B76AA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2060576"/>
            <a:ext cx="8151812" cy="41243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Koncentrace Na+ v moči: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dirty="0"/>
          </a:p>
          <a:p>
            <a:r>
              <a:rPr lang="cs-CZ" altLang="cs-CZ" sz="2000" dirty="0"/>
              <a:t>při </a:t>
            </a:r>
            <a:r>
              <a:rPr lang="cs-CZ" altLang="cs-CZ" sz="2000" dirty="0" err="1"/>
              <a:t>prerenální</a:t>
            </a:r>
            <a:r>
              <a:rPr lang="cs-CZ" altLang="cs-CZ" sz="2000" dirty="0"/>
              <a:t> azotemii, akutní GN či změněném cévním odporu - tubuly fungují dobře   účinně odstraňují Na+ ze sníženého množství filtrátu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             (Na+ v moči &lt; 20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/l)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r>
              <a:rPr lang="cs-CZ" altLang="cs-CZ" sz="2000" dirty="0"/>
              <a:t>u </a:t>
            </a:r>
            <a:r>
              <a:rPr lang="cs-CZ" altLang="cs-CZ" sz="2000" dirty="0" err="1"/>
              <a:t>postrenální</a:t>
            </a:r>
            <a:r>
              <a:rPr lang="cs-CZ" altLang="cs-CZ" sz="2000" dirty="0"/>
              <a:t> azotemie: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              (Na+ v moči &gt; 40 </a:t>
            </a:r>
            <a:r>
              <a:rPr lang="cs-CZ" altLang="cs-CZ" sz="2000" dirty="0" err="1"/>
              <a:t>mmo</a:t>
            </a:r>
            <a:r>
              <a:rPr lang="cs-CZ" altLang="cs-CZ" sz="2000" b="1" dirty="0" err="1">
                <a:solidFill>
                  <a:srgbClr val="FFFFFF"/>
                </a:solidFill>
              </a:rPr>
              <a:t>l</a:t>
            </a:r>
            <a:r>
              <a:rPr lang="cs-CZ" altLang="cs-CZ" sz="2000" b="1" dirty="0">
                <a:solidFill>
                  <a:srgbClr val="FFFFFF"/>
                </a:solidFill>
              </a:rPr>
              <a:t>/l)</a:t>
            </a:r>
            <a:endParaRPr lang="cs-CZ" altLang="cs-CZ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F957CE7-53A1-4BF8-89E9-A6E593935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6625" y="752475"/>
            <a:ext cx="7626350" cy="668338"/>
          </a:xfrm>
        </p:spPr>
        <p:txBody>
          <a:bodyPr/>
          <a:lstStyle/>
          <a:p>
            <a:r>
              <a:rPr lang="cs-CZ" altLang="cs-CZ" sz="3200" b="0" dirty="0">
                <a:solidFill>
                  <a:schemeClr val="tx1"/>
                </a:solidFill>
              </a:rPr>
              <a:t>Zvýšení poměru (</a:t>
            </a:r>
            <a:r>
              <a:rPr lang="cs-CZ" altLang="cs-CZ" sz="3200" b="0" dirty="0" err="1">
                <a:solidFill>
                  <a:schemeClr val="tx1"/>
                </a:solidFill>
              </a:rPr>
              <a:t>Purea</a:t>
            </a:r>
            <a:r>
              <a:rPr lang="cs-CZ" altLang="cs-CZ" sz="3200" b="0" dirty="0">
                <a:solidFill>
                  <a:schemeClr val="tx1"/>
                </a:solidFill>
              </a:rPr>
              <a:t>/</a:t>
            </a:r>
            <a:r>
              <a:rPr lang="cs-CZ" altLang="cs-CZ" sz="3200" b="0" dirty="0" err="1">
                <a:solidFill>
                  <a:schemeClr val="tx1"/>
                </a:solidFill>
              </a:rPr>
              <a:t>Pkreat</a:t>
            </a:r>
            <a:r>
              <a:rPr lang="cs-CZ" altLang="cs-CZ" sz="3200" b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2D6E75B-6A3D-4920-867F-FDEE962E4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6221" y="1672390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Normálně: &lt; 20:1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- vysoká koncentrace ADH u </a:t>
            </a:r>
            <a:r>
              <a:rPr lang="cs-CZ" altLang="cs-CZ" sz="2000" dirty="0" err="1"/>
              <a:t>prerenální</a:t>
            </a:r>
            <a:r>
              <a:rPr lang="cs-CZ" altLang="cs-CZ" sz="2000" dirty="0"/>
              <a:t> azotemie a </a:t>
            </a:r>
            <a:r>
              <a:rPr lang="cs-CZ" altLang="cs-CZ" sz="2000" dirty="0" err="1"/>
              <a:t>hepatorenálního</a:t>
            </a:r>
            <a:r>
              <a:rPr lang="cs-CZ" altLang="cs-CZ" sz="2000" dirty="0"/>
              <a:t> syndromu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                                  </a:t>
            </a:r>
            <a:r>
              <a:rPr lang="cs-CZ" altLang="cs-CZ" sz="2000" dirty="0">
                <a:sym typeface="Wingdings" panose="05000000000000000000" pitchFamily="2" charset="2"/>
              </a:rPr>
              <a:t></a:t>
            </a: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             tvorba koncentrované moči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Zvýšená reabsorpce vody zpomaluje tok moči v tubulu - to umožňuje </a:t>
            </a:r>
            <a:r>
              <a:rPr lang="cs-CZ" altLang="cs-CZ" sz="2000" dirty="0">
                <a:sym typeface="Wingdings" panose="05000000000000000000" pitchFamily="2" charset="2"/>
              </a:rPr>
              <a:t></a:t>
            </a:r>
            <a:r>
              <a:rPr lang="cs-CZ" altLang="cs-CZ" sz="2000" dirty="0"/>
              <a:t> reabsorpci urey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                a tím </a:t>
            </a:r>
            <a:r>
              <a:rPr lang="cs-CZ" altLang="cs-CZ" sz="2000" dirty="0">
                <a:sym typeface="Wingdings" panose="05000000000000000000" pitchFamily="2" charset="2"/>
              </a:rPr>
              <a:t> </a:t>
            </a:r>
            <a:r>
              <a:rPr lang="cs-CZ" altLang="cs-CZ" sz="2000" dirty="0" err="1">
                <a:sym typeface="Wingdings" panose="05000000000000000000" pitchFamily="2" charset="2"/>
              </a:rPr>
              <a:t>Purea</a:t>
            </a:r>
            <a:r>
              <a:rPr lang="cs-CZ" altLang="cs-CZ" sz="2000" dirty="0">
                <a:sym typeface="Wingdings" panose="05000000000000000000" pitchFamily="2" charset="2"/>
              </a:rPr>
              <a:t>/</a:t>
            </a:r>
            <a:r>
              <a:rPr lang="cs-CZ" altLang="cs-CZ" sz="2000" dirty="0" err="1">
                <a:sym typeface="Wingdings" panose="05000000000000000000" pitchFamily="2" charset="2"/>
              </a:rPr>
              <a:t>Pkreat</a:t>
            </a:r>
            <a:endParaRPr lang="cs-CZ" altLang="cs-CZ" sz="2000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>
            <a:extLst>
              <a:ext uri="{FF2B5EF4-FFF2-40B4-BE49-F238E27FC236}">
                <a16:creationId xmlns:a16="http://schemas.microsoft.com/office/drawing/2014/main" id="{CFBB4098-C232-45F7-8F70-63787689A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77814"/>
            <a:ext cx="5562600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endParaRPr lang="cs-CZ" altLang="cs-CZ" sz="4400">
              <a:solidFill>
                <a:schemeClr val="tx2"/>
              </a:solidFill>
            </a:endParaRPr>
          </a:p>
        </p:txBody>
      </p:sp>
      <p:sp>
        <p:nvSpPr>
          <p:cNvPr id="175108" name="Rectangle 4">
            <a:extLst>
              <a:ext uri="{FF2B5EF4-FFF2-40B4-BE49-F238E27FC236}">
                <a16:creationId xmlns:a16="http://schemas.microsoft.com/office/drawing/2014/main" id="{65713CD5-D524-4B6E-98BC-9D89D714C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1"/>
            <a:ext cx="8915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52500" indent="-4953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52550" indent="-438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752600" indent="-381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09800" indent="-381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3">
              <a:spcBef>
                <a:spcPct val="20000"/>
              </a:spcBef>
              <a:buFontTx/>
              <a:buChar char="–"/>
            </a:pPr>
            <a:endParaRPr lang="cs-CZ" altLang="cs-CZ" sz="2800"/>
          </a:p>
        </p:txBody>
      </p:sp>
      <p:sp>
        <p:nvSpPr>
          <p:cNvPr id="175110" name="Rectangle 6">
            <a:extLst>
              <a:ext uri="{FF2B5EF4-FFF2-40B4-BE49-F238E27FC236}">
                <a16:creationId xmlns:a16="http://schemas.microsoft.com/office/drawing/2014/main" id="{A7A0F541-32CD-4170-94A1-8803C8320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dirty="0">
                <a:effectLst/>
              </a:rPr>
              <a:t>Anatomie ledviny</a:t>
            </a:r>
            <a:endParaRPr lang="en-US" altLang="zh-CN" dirty="0">
              <a:effectLst/>
            </a:endParaRPr>
          </a:p>
        </p:txBody>
      </p:sp>
      <p:sp>
        <p:nvSpPr>
          <p:cNvPr id="175111" name="Rectangle 7">
            <a:extLst>
              <a:ext uri="{FF2B5EF4-FFF2-40B4-BE49-F238E27FC236}">
                <a16:creationId xmlns:a16="http://schemas.microsoft.com/office/drawing/2014/main" id="{4A2BED69-8D79-40B9-BA9B-772310A1B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700214"/>
            <a:ext cx="7772400" cy="4395787"/>
          </a:xfrm>
        </p:spPr>
        <p:txBody>
          <a:bodyPr/>
          <a:lstStyle/>
          <a:p>
            <a:pPr marL="609600" indent="-609600">
              <a:buClrTx/>
              <a:buSzTx/>
              <a:buFont typeface="Wingdings" panose="05000000000000000000" pitchFamily="2" charset="2"/>
              <a:buChar char="n"/>
            </a:pPr>
            <a:r>
              <a:rPr lang="cs-CZ" altLang="zh-CN" dirty="0"/>
              <a:t>Kortikální nefrony</a:t>
            </a:r>
            <a:endParaRPr lang="en-US" altLang="zh-CN" dirty="0"/>
          </a:p>
          <a:p>
            <a:pPr marL="990600" lvl="1" indent="-533400">
              <a:buClrTx/>
              <a:buSzTx/>
              <a:buFont typeface="Wingdings" panose="05000000000000000000" pitchFamily="2" charset="2"/>
              <a:buChar char="n"/>
            </a:pPr>
            <a:r>
              <a:rPr lang="en-US" altLang="zh-CN" dirty="0"/>
              <a:t>80%-90%</a:t>
            </a:r>
            <a:endParaRPr kumimoji="0" lang="en-GB" altLang="zh-CN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90600" lvl="1" indent="-533400">
              <a:buClrTx/>
              <a:buSzTx/>
              <a:buFont typeface="Wingdings" panose="05000000000000000000" pitchFamily="2" charset="2"/>
              <a:buChar char="n"/>
            </a:pPr>
            <a:r>
              <a:rPr kumimoji="0" lang="cs-CZ" altLang="zh-CN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Glomeruly v oblasti vnějšího kortexu</a:t>
            </a:r>
            <a:endParaRPr kumimoji="0" lang="en-GB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90600" lvl="1" indent="-533400">
              <a:buClrTx/>
              <a:buSzTx/>
              <a:buFont typeface="Wingdings" panose="05000000000000000000" pitchFamily="2" charset="2"/>
              <a:buChar char="n"/>
            </a:pPr>
            <a:r>
              <a:rPr kumimoji="0" lang="cs-CZ" altLang="zh-CN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Krátké raménko </a:t>
            </a:r>
            <a:r>
              <a:rPr kumimoji="0" lang="cs-CZ" altLang="zh-CN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Henleyovy</a:t>
            </a:r>
            <a:r>
              <a:rPr kumimoji="0" lang="cs-CZ" altLang="zh-CN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kličky</a:t>
            </a:r>
            <a:endParaRPr kumimoji="0" lang="en-GB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371600" lvl="2" indent="-457200">
              <a:buClrTx/>
              <a:buSzTx/>
              <a:buFont typeface="Wingdings" panose="05000000000000000000" pitchFamily="2" charset="2"/>
              <a:buChar char="n"/>
            </a:pPr>
            <a:r>
              <a:rPr kumimoji="0" lang="cs-CZ" altLang="zh-CN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Vybíhá pouze kouskem do dřeně</a:t>
            </a:r>
            <a:endParaRPr kumimoji="0" lang="en-GB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90600" lvl="1" indent="-533400">
              <a:buClrTx/>
              <a:buSzTx/>
              <a:buFont typeface="Wingdings" panose="05000000000000000000" pitchFamily="2" charset="2"/>
              <a:buChar char="n"/>
            </a:pPr>
            <a:r>
              <a:rPr lang="cs-CZ" altLang="zh-CN" dirty="0"/>
              <a:t>Krevní průtok v oblasti kůry je velký</a:t>
            </a:r>
            <a:endParaRPr lang="en-US" altLang="zh-CN" dirty="0"/>
          </a:p>
          <a:p>
            <a:pPr marL="990600" lvl="1" indent="-533400">
              <a:buClrTx/>
              <a:buSzTx/>
              <a:buFont typeface="Wingdings" panose="05000000000000000000" pitchFamily="2" charset="2"/>
              <a:buChar char="n"/>
            </a:pPr>
            <a:r>
              <a:rPr lang="cs-CZ" altLang="zh-CN" dirty="0"/>
              <a:t>Osmolarita </a:t>
            </a:r>
            <a:r>
              <a:rPr lang="cs-CZ" altLang="zh-CN" dirty="0" err="1"/>
              <a:t>intersticia</a:t>
            </a:r>
            <a:r>
              <a:rPr lang="cs-CZ" altLang="zh-CN" dirty="0"/>
              <a:t> v oblasti kůry je 300 </a:t>
            </a:r>
            <a:r>
              <a:rPr lang="cs-CZ" altLang="zh-CN" dirty="0" err="1"/>
              <a:t>mOsm</a:t>
            </a:r>
            <a:endParaRPr lang="en-US" altLang="zh-CN" dirty="0"/>
          </a:p>
          <a:p>
            <a:pPr marL="609600" indent="-609600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4A822AE-DE9F-449E-86B5-A8027C1A5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143000"/>
          </a:xfrm>
        </p:spPr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Osmotická koncentrace moči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4D8DB4B-00AC-446E-B33C-A7D531CE4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514600"/>
            <a:ext cx="8153400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cs-CZ" altLang="cs-CZ" b="1" dirty="0"/>
          </a:p>
          <a:p>
            <a:r>
              <a:rPr lang="cs-CZ" altLang="cs-CZ" sz="2400" b="1" dirty="0"/>
              <a:t>při </a:t>
            </a:r>
            <a:r>
              <a:rPr lang="cs-CZ" altLang="cs-CZ" sz="2400" b="1" dirty="0" err="1"/>
              <a:t>prerenální</a:t>
            </a:r>
            <a:r>
              <a:rPr lang="cs-CZ" altLang="cs-CZ" sz="2400" b="1" dirty="0"/>
              <a:t> azotemii: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/>
              <a:t>                     &gt; 500 </a:t>
            </a:r>
            <a:r>
              <a:rPr lang="cs-CZ" altLang="cs-CZ" sz="2400" b="1" dirty="0" err="1"/>
              <a:t>mOsm</a:t>
            </a:r>
            <a:r>
              <a:rPr lang="cs-CZ" altLang="cs-CZ" sz="2400" b="1" dirty="0"/>
              <a:t>/kg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r>
              <a:rPr lang="cs-CZ" altLang="cs-CZ" sz="2400" b="1" dirty="0"/>
              <a:t>při poškození tubulů: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/>
              <a:t>                      &lt; 350 </a:t>
            </a:r>
            <a:r>
              <a:rPr lang="cs-CZ" altLang="cs-CZ" sz="2400" b="1" dirty="0" err="1"/>
              <a:t>mOsm</a:t>
            </a:r>
            <a:r>
              <a:rPr lang="cs-CZ" altLang="cs-CZ" sz="2400" b="1" dirty="0"/>
              <a:t>/kg</a:t>
            </a:r>
            <a:r>
              <a:rPr lang="cs-CZ" altLang="cs-CZ" sz="2400" dirty="0"/>
              <a:t>   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8BE09F0-19E4-4287-BDB7-6A583E076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620713"/>
            <a:ext cx="7772400" cy="914400"/>
          </a:xfrm>
        </p:spPr>
        <p:txBody>
          <a:bodyPr/>
          <a:lstStyle/>
          <a:p>
            <a:r>
              <a:rPr lang="cs-CZ" altLang="cs-CZ" sz="3200" b="0" dirty="0">
                <a:solidFill>
                  <a:schemeClr val="tx1"/>
                </a:solidFill>
              </a:rPr>
              <a:t>Další dg. prostředky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175B932-9A53-4C07-9C1F-C9DF5192F1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2060575"/>
            <a:ext cx="3810000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Serologické testy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dirty="0"/>
          </a:p>
          <a:p>
            <a:r>
              <a:rPr lang="cs-CZ" altLang="cs-CZ" sz="2000" dirty="0"/>
              <a:t>ASLO</a:t>
            </a:r>
          </a:p>
          <a:p>
            <a:r>
              <a:rPr lang="cs-CZ" altLang="cs-CZ" sz="2000" dirty="0"/>
              <a:t>anti-DNA</a:t>
            </a:r>
          </a:p>
          <a:p>
            <a:r>
              <a:rPr lang="cs-CZ" altLang="cs-CZ" sz="2000" dirty="0"/>
              <a:t>složky komplementu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B52A9CB6-8535-4551-AC1F-0B11CC2041D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24563" y="2060575"/>
            <a:ext cx="4419600" cy="3733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Zobrazovací technika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r>
              <a:rPr lang="cs-CZ" altLang="cs-CZ" sz="2400" dirty="0"/>
              <a:t>ultrazvuk</a:t>
            </a:r>
          </a:p>
          <a:p>
            <a:r>
              <a:rPr lang="cs-CZ" altLang="cs-CZ" sz="2400" dirty="0"/>
              <a:t>radioizotopové vyšetření</a:t>
            </a:r>
            <a:r>
              <a:rPr lang="cs-CZ" altLang="cs-CZ" sz="2400" b="1" dirty="0">
                <a:solidFill>
                  <a:srgbClr val="FFFFFF"/>
                </a:solidFill>
              </a:rPr>
              <a:t>...</a:t>
            </a:r>
            <a:endParaRPr lang="cs-CZ" altLang="cs-CZ" sz="2400" dirty="0"/>
          </a:p>
        </p:txBody>
      </p:sp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>
            <a:extLst>
              <a:ext uri="{FF2B5EF4-FFF2-40B4-BE49-F238E27FC236}">
                <a16:creationId xmlns:a16="http://schemas.microsoft.com/office/drawing/2014/main" id="{90F79A6E-E30F-4872-9A55-37A7C0212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4762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Akut</a:t>
            </a:r>
            <a:r>
              <a:rPr lang="en-US" alt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</a:t>
            </a:r>
            <a:r>
              <a:rPr lang="cs-CZ" alt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í renální selhání:</a:t>
            </a:r>
            <a:r>
              <a:rPr lang="en-US" alt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preven</a:t>
            </a:r>
            <a:r>
              <a:rPr lang="cs-CZ" alt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ce</a:t>
            </a:r>
            <a:endParaRPr lang="en-US" altLang="en-US" sz="32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1013" name="Rectangle 5">
            <a:extLst>
              <a:ext uri="{FF2B5EF4-FFF2-40B4-BE49-F238E27FC236}">
                <a16:creationId xmlns:a16="http://schemas.microsoft.com/office/drawing/2014/main" id="{99F8F601-6D1A-4788-B442-8EF6A58CF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981200"/>
            <a:ext cx="8458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</a:rPr>
              <a:t>R</a:t>
            </a:r>
            <a:r>
              <a:rPr lang="cs-CZ" altLang="en-US" sz="2400" dirty="0" err="1">
                <a:effectLst/>
                <a:latin typeface="Calibri" panose="020F0502020204030204" pitchFamily="34" charset="0"/>
              </a:rPr>
              <a:t>ozpoznání</a:t>
            </a:r>
            <a:r>
              <a:rPr lang="cs-CZ" altLang="en-US" sz="2400" dirty="0">
                <a:effectLst/>
                <a:latin typeface="Calibri" panose="020F0502020204030204" pitchFamily="34" charset="0"/>
              </a:rPr>
              <a:t> rizikových pacientů</a:t>
            </a:r>
            <a:r>
              <a:rPr lang="en-US" altLang="en-US" sz="2400" dirty="0">
                <a:effectLst/>
                <a:latin typeface="Calibri" panose="020F0502020204030204" pitchFamily="34" charset="0"/>
              </a:rPr>
              <a:t> (po</a:t>
            </a:r>
            <a:r>
              <a:rPr lang="cs-CZ" altLang="en-US" sz="2400" dirty="0">
                <a:effectLst/>
                <a:latin typeface="Calibri" panose="020F0502020204030204" pitchFamily="34" charset="0"/>
              </a:rPr>
              <a:t>operační sta</a:t>
            </a:r>
            <a:r>
              <a:rPr lang="en-US" altLang="en-US" sz="2400" dirty="0">
                <a:effectLst/>
                <a:latin typeface="Calibri" panose="020F0502020204030204" pitchFamily="34" charset="0"/>
              </a:rPr>
              <a:t>v</a:t>
            </a:r>
            <a:r>
              <a:rPr lang="cs-CZ" altLang="en-US" sz="2400" dirty="0">
                <a:effectLst/>
                <a:latin typeface="Calibri" panose="020F0502020204030204" pitchFamily="34" charset="0"/>
              </a:rPr>
              <a:t>y, operace srdce, septický š</a:t>
            </a:r>
            <a:r>
              <a:rPr lang="en-US" altLang="en-US" sz="2400" dirty="0">
                <a:effectLst/>
                <a:latin typeface="Calibri" panose="020F0502020204030204" pitchFamily="34" charset="0"/>
              </a:rPr>
              <a:t>o</a:t>
            </a:r>
            <a:r>
              <a:rPr lang="cs-CZ" altLang="en-US" sz="2400" dirty="0">
                <a:effectLst/>
                <a:latin typeface="Calibri" panose="020F0502020204030204" pitchFamily="34" charset="0"/>
              </a:rPr>
              <a:t>k</a:t>
            </a:r>
            <a:r>
              <a:rPr lang="en-US" altLang="en-US" sz="2400" dirty="0">
                <a:effectLst/>
                <a:latin typeface="Calibri" panose="020F0502020204030204" pitchFamily="34" charset="0"/>
              </a:rPr>
              <a:t>)</a:t>
            </a:r>
          </a:p>
          <a:p>
            <a:endParaRPr lang="en-US" altLang="en-US" sz="2400" dirty="0">
              <a:effectLst/>
              <a:latin typeface="Calibri" panose="020F0502020204030204" pitchFamily="34" charset="0"/>
            </a:endParaRPr>
          </a:p>
          <a:p>
            <a:r>
              <a:rPr lang="cs-CZ" altLang="en-US" sz="2400" dirty="0">
                <a:effectLst/>
                <a:latin typeface="Calibri" panose="020F0502020204030204" pitchFamily="34" charset="0"/>
              </a:rPr>
              <a:t>Zabránění p</a:t>
            </a:r>
            <a:r>
              <a:rPr lang="en-US" altLang="en-US" sz="2400" dirty="0" err="1">
                <a:effectLst/>
                <a:latin typeface="Calibri" panose="020F0502020204030204" pitchFamily="34" charset="0"/>
              </a:rPr>
              <a:t>rogres</a:t>
            </a:r>
            <a:r>
              <a:rPr lang="cs-CZ" altLang="en-US" sz="2400" dirty="0">
                <a:effectLst/>
                <a:latin typeface="Calibri" panose="020F0502020204030204" pitchFamily="34" charset="0"/>
              </a:rPr>
              <a:t>e</a:t>
            </a:r>
            <a:r>
              <a:rPr lang="en-US" altLang="en-US" sz="2400" dirty="0">
                <a:effectLst/>
                <a:latin typeface="Calibri" panose="020F0502020204030204" pitchFamily="34" charset="0"/>
              </a:rPr>
              <a:t> </a:t>
            </a:r>
            <a:r>
              <a:rPr lang="cs-CZ" altLang="en-US" sz="2400" dirty="0" err="1">
                <a:effectLst/>
                <a:latin typeface="Calibri" panose="020F0502020204030204" pitchFamily="34" charset="0"/>
              </a:rPr>
              <a:t>prerenálního</a:t>
            </a:r>
            <a:r>
              <a:rPr lang="cs-CZ" altLang="en-US" sz="2400" dirty="0">
                <a:effectLst/>
                <a:latin typeface="Calibri" panose="020F0502020204030204" pitchFamily="34" charset="0"/>
              </a:rPr>
              <a:t> ASL do renální formy</a:t>
            </a:r>
            <a:endParaRPr lang="en-US" altLang="en-US" sz="2400" dirty="0">
              <a:effectLst/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effectLst/>
              <a:latin typeface="Calibri" panose="020F0502020204030204" pitchFamily="34" charset="0"/>
            </a:endParaRPr>
          </a:p>
          <a:p>
            <a:r>
              <a:rPr lang="cs-CZ" altLang="en-US" sz="2400" dirty="0">
                <a:effectLst/>
                <a:latin typeface="Calibri" panose="020F0502020204030204" pitchFamily="34" charset="0"/>
              </a:rPr>
              <a:t>Udržení </a:t>
            </a:r>
            <a:r>
              <a:rPr lang="cs-CZ" altLang="en-US" sz="2400" dirty="0" err="1">
                <a:effectLst/>
                <a:latin typeface="Calibri" panose="020F0502020204030204" pitchFamily="34" charset="0"/>
              </a:rPr>
              <a:t>renáln</a:t>
            </a:r>
            <a:r>
              <a:rPr lang="en-US" altLang="en-US" sz="2400" dirty="0">
                <a:effectLst/>
                <a:latin typeface="Calibri" panose="020F0502020204030204" pitchFamily="34" charset="0"/>
              </a:rPr>
              <a:t>í</a:t>
            </a:r>
            <a:r>
              <a:rPr lang="cs-CZ" altLang="en-US" sz="2400" dirty="0">
                <a:effectLst/>
                <a:latin typeface="Calibri" panose="020F0502020204030204" pitchFamily="34" charset="0"/>
              </a:rPr>
              <a:t> </a:t>
            </a:r>
            <a:r>
              <a:rPr lang="cs-CZ" altLang="en-US" sz="2400" dirty="0" err="1">
                <a:effectLst/>
                <a:latin typeface="Calibri" panose="020F0502020204030204" pitchFamily="34" charset="0"/>
              </a:rPr>
              <a:t>perfúz</a:t>
            </a:r>
            <a:r>
              <a:rPr lang="en-US" altLang="en-US" sz="2400" dirty="0">
                <a:effectLst/>
                <a:latin typeface="Calibri" panose="020F0502020204030204" pitchFamily="34" charset="0"/>
              </a:rPr>
              <a:t>e</a:t>
            </a:r>
          </a:p>
          <a:p>
            <a:pPr lvl="1"/>
            <a:r>
              <a:rPr lang="en-US" altLang="en-US" sz="2200" dirty="0" err="1">
                <a:effectLst/>
                <a:latin typeface="Calibri" panose="020F0502020204030204" pitchFamily="34" charset="0"/>
              </a:rPr>
              <a:t>i</a:t>
            </a:r>
            <a:r>
              <a:rPr lang="cs-CZ" altLang="en-US" sz="2200" dirty="0" err="1">
                <a:effectLst/>
                <a:latin typeface="Calibri" panose="020F0502020204030204" pitchFamily="34" charset="0"/>
              </a:rPr>
              <a:t>zolovémie</a:t>
            </a:r>
            <a:r>
              <a:rPr lang="en-US" altLang="en-US" sz="2200" dirty="0">
                <a:effectLst/>
                <a:latin typeface="Calibri" panose="020F0502020204030204" pitchFamily="34" charset="0"/>
              </a:rPr>
              <a:t>, </a:t>
            </a:r>
            <a:r>
              <a:rPr lang="cs-CZ" altLang="en-US" sz="2200" dirty="0">
                <a:effectLst/>
                <a:latin typeface="Calibri" panose="020F0502020204030204" pitchFamily="34" charset="0"/>
              </a:rPr>
              <a:t>srdeční výdej</a:t>
            </a:r>
            <a:r>
              <a:rPr lang="en-US" altLang="en-US" sz="2200" dirty="0">
                <a:effectLst/>
                <a:latin typeface="Calibri" panose="020F0502020204030204" pitchFamily="34" charset="0"/>
              </a:rPr>
              <a:t>, norm</a:t>
            </a:r>
            <a:r>
              <a:rPr lang="cs-CZ" altLang="en-US" sz="2200" dirty="0" err="1">
                <a:effectLst/>
                <a:latin typeface="Calibri" panose="020F0502020204030204" pitchFamily="34" charset="0"/>
              </a:rPr>
              <a:t>áln</a:t>
            </a:r>
            <a:r>
              <a:rPr lang="en-US" altLang="en-US" sz="2200" dirty="0">
                <a:effectLst/>
                <a:latin typeface="Calibri" panose="020F0502020204030204" pitchFamily="34" charset="0"/>
              </a:rPr>
              <a:t>í </a:t>
            </a:r>
            <a:r>
              <a:rPr lang="cs-CZ" altLang="en-US" sz="2200" dirty="0">
                <a:effectLst/>
                <a:latin typeface="Calibri" panose="020F0502020204030204" pitchFamily="34" charset="0"/>
              </a:rPr>
              <a:t>TK</a:t>
            </a:r>
            <a:endParaRPr lang="en-US" altLang="en-US" sz="2200" dirty="0">
              <a:effectLst/>
              <a:latin typeface="Calibri" panose="020F0502020204030204" pitchFamily="34" charset="0"/>
            </a:endParaRPr>
          </a:p>
          <a:p>
            <a:pPr lvl="1"/>
            <a:r>
              <a:rPr lang="cs-CZ" altLang="en-US" sz="2200" dirty="0">
                <a:effectLst/>
                <a:latin typeface="Calibri" panose="020F0502020204030204" pitchFamily="34" charset="0"/>
              </a:rPr>
              <a:t>vyvarování se podání </a:t>
            </a:r>
            <a:r>
              <a:rPr lang="cs-CZ" altLang="en-US" sz="2200" dirty="0" err="1">
                <a:effectLst/>
                <a:latin typeface="Calibri" panose="020F0502020204030204" pitchFamily="34" charset="0"/>
              </a:rPr>
              <a:t>nefrotoxinů</a:t>
            </a:r>
            <a:r>
              <a:rPr lang="en-US" altLang="en-US" sz="2200" dirty="0">
                <a:effectLst/>
                <a:latin typeface="Calibri" panose="020F0502020204030204" pitchFamily="34" charset="0"/>
              </a:rPr>
              <a:t> (</a:t>
            </a:r>
            <a:r>
              <a:rPr lang="en-US" altLang="en-US" sz="2200" dirty="0" err="1">
                <a:effectLst/>
                <a:latin typeface="Calibri" panose="020F0502020204030204" pitchFamily="34" charset="0"/>
              </a:rPr>
              <a:t>aminogly</a:t>
            </a:r>
            <a:r>
              <a:rPr lang="cs-CZ" altLang="en-US" sz="2200" dirty="0">
                <a:effectLst/>
                <a:latin typeface="Calibri" panose="020F0502020204030204" pitchFamily="34" charset="0"/>
              </a:rPr>
              <a:t>k</a:t>
            </a:r>
            <a:r>
              <a:rPr lang="en-US" altLang="en-US" sz="2200" dirty="0">
                <a:effectLst/>
                <a:latin typeface="Calibri" panose="020F0502020204030204" pitchFamily="34" charset="0"/>
              </a:rPr>
              <a:t>o</a:t>
            </a:r>
            <a:r>
              <a:rPr lang="cs-CZ" altLang="en-US" sz="2200" dirty="0" err="1">
                <a:effectLst/>
                <a:latin typeface="Calibri" panose="020F0502020204030204" pitchFamily="34" charset="0"/>
              </a:rPr>
              <a:t>sidy</a:t>
            </a:r>
            <a:r>
              <a:rPr lang="en-US" altLang="en-US" sz="2200" dirty="0">
                <a:effectLst/>
                <a:latin typeface="Calibri" panose="020F0502020204030204" pitchFamily="34" charset="0"/>
              </a:rPr>
              <a:t>, NSAIDS, am</a:t>
            </a:r>
            <a:r>
              <a:rPr lang="cs-CZ" altLang="en-US" sz="2200" dirty="0" err="1">
                <a:effectLst/>
                <a:latin typeface="Calibri" panose="020F0502020204030204" pitchFamily="34" charset="0"/>
              </a:rPr>
              <a:t>foteri</a:t>
            </a:r>
            <a:r>
              <a:rPr lang="en-US" altLang="en-US" sz="2200" dirty="0">
                <a:effectLst/>
                <a:latin typeface="Calibri" panose="020F0502020204030204" pitchFamily="34" charset="0"/>
              </a:rPr>
              <a:t>c</a:t>
            </a:r>
            <a:r>
              <a:rPr lang="cs-CZ" altLang="en-US" sz="2200" dirty="0">
                <a:effectLst/>
                <a:latin typeface="Calibri" panose="020F0502020204030204" pitchFamily="34" charset="0"/>
              </a:rPr>
              <a:t>in</a:t>
            </a:r>
            <a:r>
              <a:rPr lang="en-US" altLang="en-US" sz="2200" dirty="0">
                <a:effectLst/>
                <a:latin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0BC7135-2114-4FD2-A1AB-5E5710B362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0" dirty="0">
                <a:solidFill>
                  <a:schemeClr val="tx1"/>
                </a:solidFill>
              </a:rPr>
              <a:t>Terapie ASL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5B60096-6118-4D0B-B81A-13D6E1BA7F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600201"/>
            <a:ext cx="4035425" cy="4530725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400" dirty="0"/>
              <a:t>Terapie základního onemocnění</a:t>
            </a:r>
          </a:p>
          <a:p>
            <a:pPr marL="533400" indent="-533400">
              <a:lnSpc>
                <a:spcPct val="90000"/>
              </a:lnSpc>
            </a:pPr>
            <a:endParaRPr lang="cs-CZ" altLang="cs-CZ" sz="2400" dirty="0"/>
          </a:p>
          <a:p>
            <a:pPr marL="533400" indent="-533400">
              <a:lnSpc>
                <a:spcPct val="90000"/>
              </a:lnSpc>
            </a:pPr>
            <a:r>
              <a:rPr lang="cs-CZ" altLang="cs-CZ" sz="2400" dirty="0"/>
              <a:t>2. Úprava hypotenze a hypovolemie (zábrana přechodu </a:t>
            </a:r>
            <a:r>
              <a:rPr lang="cs-CZ" altLang="cs-CZ" sz="2400" dirty="0" err="1"/>
              <a:t>prerenální</a:t>
            </a:r>
            <a:r>
              <a:rPr lang="cs-CZ" altLang="cs-CZ" sz="2400" dirty="0"/>
              <a:t> azotemie k ATN)</a:t>
            </a:r>
          </a:p>
          <a:p>
            <a:pPr marL="533400" indent="-533400">
              <a:lnSpc>
                <a:spcPct val="90000"/>
              </a:lnSpc>
            </a:pPr>
            <a:endParaRPr lang="cs-CZ" altLang="cs-CZ" sz="2400" dirty="0"/>
          </a:p>
          <a:p>
            <a:pPr marL="533400" indent="-533400">
              <a:lnSpc>
                <a:spcPct val="90000"/>
              </a:lnSpc>
            </a:pPr>
            <a:r>
              <a:rPr lang="cs-CZ" altLang="cs-CZ" sz="2400" dirty="0"/>
              <a:t>3. Léčba </a:t>
            </a:r>
            <a:r>
              <a:rPr lang="cs-CZ" altLang="cs-CZ" sz="2400" dirty="0" err="1"/>
              <a:t>hyperkalémie</a:t>
            </a:r>
            <a:r>
              <a:rPr lang="cs-CZ" altLang="cs-CZ" sz="2400" dirty="0"/>
              <a:t>:</a:t>
            </a:r>
          </a:p>
          <a:p>
            <a:pPr marL="533400" indent="-533400">
              <a:lnSpc>
                <a:spcPct val="90000"/>
              </a:lnSpc>
            </a:pPr>
            <a:endParaRPr lang="cs-CZ" altLang="cs-CZ" sz="1200" dirty="0"/>
          </a:p>
          <a:p>
            <a:pPr marL="533400" indent="-533400">
              <a:lnSpc>
                <a:spcPct val="90000"/>
              </a:lnSpc>
            </a:pPr>
            <a:r>
              <a:rPr lang="cs-CZ" altLang="cs-CZ" sz="1800" dirty="0"/>
              <a:t>Ca-</a:t>
            </a:r>
            <a:r>
              <a:rPr lang="cs-CZ" altLang="cs-CZ" sz="1800" dirty="0" err="1"/>
              <a:t>glukonicum</a:t>
            </a:r>
            <a:endParaRPr lang="cs-CZ" altLang="cs-CZ" sz="1800" dirty="0"/>
          </a:p>
          <a:p>
            <a:pPr marL="533400" indent="-533400">
              <a:lnSpc>
                <a:spcPct val="90000"/>
              </a:lnSpc>
            </a:pPr>
            <a:r>
              <a:rPr lang="cs-CZ" altLang="cs-CZ" sz="1800" dirty="0"/>
              <a:t>NaHCO3, 20% glukóza + </a:t>
            </a:r>
            <a:r>
              <a:rPr lang="cs-CZ" altLang="cs-CZ" sz="1800" dirty="0" err="1"/>
              <a:t>insulín</a:t>
            </a:r>
            <a:endParaRPr lang="cs-CZ" altLang="cs-CZ" sz="1800" dirty="0"/>
          </a:p>
          <a:p>
            <a:pPr marL="533400" indent="-533400">
              <a:lnSpc>
                <a:spcPct val="90000"/>
              </a:lnSpc>
            </a:pPr>
            <a:r>
              <a:rPr lang="cs-CZ" altLang="cs-CZ" sz="1800" dirty="0"/>
              <a:t>iontoměniče</a:t>
            </a:r>
          </a:p>
        </p:txBody>
      </p:sp>
      <p:pic>
        <p:nvPicPr>
          <p:cNvPr id="47109" name="Picture 5">
            <a:extLst>
              <a:ext uri="{FF2B5EF4-FFF2-40B4-BE49-F238E27FC236}">
                <a16:creationId xmlns:a16="http://schemas.microsoft.com/office/drawing/2014/main" id="{0B8CD3EF-FD4E-47FC-A824-983A97A95A30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9739" y="1641475"/>
            <a:ext cx="3267075" cy="2363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1" name="Picture 7">
            <a:extLst>
              <a:ext uri="{FF2B5EF4-FFF2-40B4-BE49-F238E27FC236}">
                <a16:creationId xmlns:a16="http://schemas.microsoft.com/office/drawing/2014/main" id="{6A6BE35C-CEB6-45FD-9776-BAF6BBE88808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6725" y="4365626"/>
            <a:ext cx="3240088" cy="2151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8A353EA-BDDE-4AC7-8DE8-29BCBB4D5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795338"/>
            <a:ext cx="7772400" cy="5453062"/>
          </a:xfrm>
        </p:spPr>
        <p:txBody>
          <a:bodyPr/>
          <a:lstStyle/>
          <a:p>
            <a:pPr algn="l"/>
            <a:r>
              <a:rPr lang="cs-CZ" altLang="cs-CZ" sz="2400" dirty="0">
                <a:solidFill>
                  <a:schemeClr val="tx1"/>
                </a:solidFill>
              </a:rPr>
              <a:t>4. Léčba metabolické acidózy</a:t>
            </a:r>
            <a:br>
              <a:rPr lang="cs-CZ" altLang="cs-CZ" sz="2400" dirty="0">
                <a:solidFill>
                  <a:schemeClr val="tx1"/>
                </a:solidFill>
              </a:rPr>
            </a:b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5. </a:t>
            </a:r>
            <a:r>
              <a:rPr lang="cs-CZ" altLang="cs-CZ" sz="2400" dirty="0" err="1">
                <a:solidFill>
                  <a:schemeClr val="tx1"/>
                </a:solidFill>
              </a:rPr>
              <a:t>Th</a:t>
            </a:r>
            <a:r>
              <a:rPr lang="cs-CZ" altLang="cs-CZ" sz="2400" dirty="0">
                <a:solidFill>
                  <a:schemeClr val="tx1"/>
                </a:solidFill>
              </a:rPr>
              <a:t>. selhávání srdce, hypertenze</a:t>
            </a:r>
            <a:br>
              <a:rPr lang="cs-CZ" altLang="cs-CZ" sz="2400" dirty="0">
                <a:solidFill>
                  <a:schemeClr val="tx1"/>
                </a:solidFill>
              </a:rPr>
            </a:b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6. Léčba infekčních komplikací</a:t>
            </a:r>
            <a:br>
              <a:rPr lang="cs-CZ" altLang="cs-CZ" sz="2400" dirty="0">
                <a:solidFill>
                  <a:schemeClr val="tx1"/>
                </a:solidFill>
              </a:rPr>
            </a:b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7. Dialyzační léčba - hemodialýza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                                - (peritoneální dialýza)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                                - </a:t>
            </a:r>
            <a:r>
              <a:rPr lang="cs-CZ" altLang="cs-CZ" sz="2400" dirty="0" err="1">
                <a:solidFill>
                  <a:schemeClr val="tx1"/>
                </a:solidFill>
              </a:rPr>
              <a:t>hemoperfúze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147BF2A-3024-4B70-82DC-75B17CADF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33401"/>
            <a:ext cx="7772400" cy="1166813"/>
          </a:xfrm>
        </p:spPr>
        <p:txBody>
          <a:bodyPr/>
          <a:lstStyle/>
          <a:p>
            <a:r>
              <a:rPr lang="cs-CZ" altLang="cs-CZ" sz="3600" dirty="0">
                <a:solidFill>
                  <a:schemeClr val="tx1"/>
                </a:solidFill>
              </a:rPr>
              <a:t>Chronické selhání ledvin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CF2AB60-51A6-4E8E-A1C9-FBEB5F779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5188" y="2060576"/>
            <a:ext cx="8229600" cy="3673475"/>
          </a:xfrm>
        </p:spPr>
        <p:txBody>
          <a:bodyPr/>
          <a:lstStyle/>
          <a:p>
            <a:pPr marL="609600" indent="-609600">
              <a:buFontTx/>
              <a:buChar char="-"/>
            </a:pPr>
            <a:r>
              <a:rPr lang="cs-CZ" altLang="cs-CZ" sz="2000" b="1" dirty="0"/>
              <a:t>je konečným stadiem chronických renálních onemocnění</a:t>
            </a:r>
          </a:p>
          <a:p>
            <a:pPr marL="609600" indent="-609600">
              <a:buNone/>
            </a:pPr>
            <a:endParaRPr lang="cs-CZ" altLang="cs-CZ" sz="2000" b="1" dirty="0"/>
          </a:p>
          <a:p>
            <a:pPr marL="609600" indent="-609600">
              <a:buFont typeface="Wingdings" panose="05000000000000000000" pitchFamily="2" charset="2"/>
              <a:buAutoNum type="alphaLcParenR"/>
            </a:pPr>
            <a:r>
              <a:rPr lang="cs-CZ" altLang="cs-CZ" sz="2000" b="1" dirty="0" err="1"/>
              <a:t>asymtopatické</a:t>
            </a:r>
            <a:r>
              <a:rPr lang="cs-CZ" altLang="cs-CZ" sz="2000" b="1" dirty="0"/>
              <a:t> stadium - s postupným zhoršováním renálních funkcí</a:t>
            </a:r>
          </a:p>
          <a:p>
            <a:pPr marL="609600" indent="-609600">
              <a:buFont typeface="Wingdings" panose="05000000000000000000" pitchFamily="2" charset="2"/>
              <a:buAutoNum type="alphaLcParenR"/>
            </a:pPr>
            <a:endParaRPr lang="cs-CZ" altLang="cs-CZ" sz="2000" b="1" dirty="0"/>
          </a:p>
          <a:p>
            <a:pPr marL="609600" indent="-609600">
              <a:buFont typeface="Wingdings" panose="05000000000000000000" pitchFamily="2" charset="2"/>
              <a:buAutoNum type="alphaLcParenR"/>
            </a:pPr>
            <a:r>
              <a:rPr lang="cs-CZ" altLang="cs-CZ" sz="2000" b="1" dirty="0"/>
              <a:t>konečné stadium - s uremickou symptomatologií</a:t>
            </a:r>
          </a:p>
          <a:p>
            <a:pPr marL="609600" indent="-609600">
              <a:buNone/>
            </a:pPr>
            <a:endParaRPr lang="cs-CZ" altLang="cs-CZ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04072D5-66B7-4326-B529-8B53CDCDB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Etiologie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673706A-D4D0-4CF0-A429-0958B6BFAD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600200"/>
            <a:ext cx="4835525" cy="47815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dirty="0">
                <a:solidFill>
                  <a:srgbClr val="FFFFFF"/>
                </a:solidFill>
              </a:rPr>
              <a:t>- </a:t>
            </a:r>
            <a:r>
              <a:rPr lang="cs-CZ" altLang="cs-CZ" sz="2000" b="1" dirty="0"/>
              <a:t>různá, takřka všechny nemoci ledvin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b="1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50% - některá forma GN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20% - diabetická nefropatie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30% - ostatní (intersticiální nefritis,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          nefroskleróza, ireverzibilní ASL…)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b="1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Konečným stavem </a:t>
            </a:r>
            <a:r>
              <a:rPr lang="cs-CZ" altLang="cs-CZ" sz="2000" b="1" dirty="0">
                <a:sym typeface="Wingdings" panose="05000000000000000000" pitchFamily="2" charset="2"/>
              </a:rPr>
              <a:t> konečné stadium ledvinné choroby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      </a:t>
            </a:r>
            <a:r>
              <a:rPr lang="cs-CZ" altLang="cs-CZ" sz="2000" b="1" dirty="0">
                <a:sym typeface="Wingdings" panose="05000000000000000000" pitchFamily="2" charset="2"/>
              </a:rPr>
              <a:t>(ESRD „end-</a:t>
            </a:r>
            <a:r>
              <a:rPr lang="cs-CZ" altLang="cs-CZ" sz="2000" b="1" dirty="0" err="1">
                <a:sym typeface="Wingdings" panose="05000000000000000000" pitchFamily="2" charset="2"/>
              </a:rPr>
              <a:t>stage</a:t>
            </a:r>
            <a:r>
              <a:rPr lang="cs-CZ" altLang="cs-CZ" sz="2000" b="1" dirty="0">
                <a:sym typeface="Wingdings" panose="05000000000000000000" pitchFamily="2" charset="2"/>
              </a:rPr>
              <a:t> </a:t>
            </a:r>
            <a:r>
              <a:rPr lang="cs-CZ" altLang="cs-CZ" sz="2000" b="1" dirty="0" err="1">
                <a:sym typeface="Wingdings" panose="05000000000000000000" pitchFamily="2" charset="2"/>
              </a:rPr>
              <a:t>renal</a:t>
            </a:r>
            <a:r>
              <a:rPr lang="cs-CZ" altLang="cs-CZ" sz="2000" b="1" dirty="0">
                <a:sym typeface="Wingdings" panose="05000000000000000000" pitchFamily="2" charset="2"/>
              </a:rPr>
              <a:t> </a:t>
            </a:r>
            <a:r>
              <a:rPr lang="cs-CZ" altLang="cs-CZ" sz="2000" b="1" dirty="0" err="1">
                <a:sym typeface="Wingdings" panose="05000000000000000000" pitchFamily="2" charset="2"/>
              </a:rPr>
              <a:t>disease</a:t>
            </a:r>
            <a:r>
              <a:rPr lang="cs-CZ" altLang="cs-CZ" sz="2000" b="1" dirty="0">
                <a:sym typeface="Wingdings" panose="05000000000000000000" pitchFamily="2" charset="2"/>
              </a:rPr>
              <a:t>)</a:t>
            </a:r>
            <a:endParaRPr lang="cs-CZ" altLang="cs-CZ" sz="2000" b="1" dirty="0"/>
          </a:p>
          <a:p>
            <a:pPr>
              <a:buFont typeface="Wingdings" panose="05000000000000000000" pitchFamily="2" charset="2"/>
              <a:buNone/>
            </a:pPr>
            <a:endParaRPr lang="cs-CZ" altLang="cs-CZ" sz="2000" b="1" dirty="0">
              <a:solidFill>
                <a:srgbClr val="FFFFFF"/>
              </a:solidFill>
            </a:endParaRP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E3656C2A-1BFE-4086-839D-6E5183040D5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500" y="4292600"/>
            <a:ext cx="3181350" cy="2095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D7F0E45D-BEAA-4FA9-A349-3BE86E414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762000"/>
            <a:ext cx="7772400" cy="795338"/>
          </a:xfrm>
        </p:spPr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Patogeneze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4AACF61-665F-444A-A9CC-F3FA63473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1" y="1700214"/>
            <a:ext cx="8424863" cy="46450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dirty="0"/>
              <a:t>- </a:t>
            </a:r>
            <a:r>
              <a:rPr lang="cs-CZ" altLang="cs-CZ" sz="2000" b="1" dirty="0"/>
              <a:t>jde o </a:t>
            </a:r>
            <a:r>
              <a:rPr lang="cs-CZ" altLang="cs-CZ" sz="2000" b="1" dirty="0">
                <a:sym typeface="Wingdings" panose="05000000000000000000" pitchFamily="2" charset="2"/>
              </a:rPr>
              <a:t></a:t>
            </a:r>
            <a:r>
              <a:rPr lang="cs-CZ" altLang="cs-CZ" sz="2000" b="1" dirty="0"/>
              <a:t> počet fungujících nefronů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                                 </a:t>
            </a:r>
            <a:r>
              <a:rPr lang="cs-CZ" altLang="cs-CZ" sz="2000" b="1" dirty="0">
                <a:sym typeface="Wingdings" panose="05000000000000000000" pitchFamily="2" charset="2"/>
              </a:rPr>
              <a:t></a:t>
            </a:r>
            <a:endParaRPr lang="cs-CZ" altLang="cs-CZ" sz="2000" b="1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příznaky: až po zániku &gt; 50% nefronů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b="1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primárním účinkem - </a:t>
            </a:r>
            <a:r>
              <a:rPr lang="cs-CZ" altLang="cs-CZ" sz="2000" b="1" dirty="0">
                <a:sym typeface="Wingdings" panose="05000000000000000000" pitchFamily="2" charset="2"/>
              </a:rPr>
              <a:t></a:t>
            </a:r>
            <a:r>
              <a:rPr lang="cs-CZ" altLang="cs-CZ" sz="2000" b="1" dirty="0"/>
              <a:t>  renální vylučování s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                                     nahromaděním </a:t>
            </a:r>
            <a:r>
              <a:rPr lang="cs-CZ" altLang="cs-CZ" sz="2000" b="1" dirty="0">
                <a:solidFill>
                  <a:srgbClr val="FFFFFF"/>
                </a:solidFill>
              </a:rPr>
              <a:t>odpadních látek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8B8DE60A-4219-405F-97CD-9DC25F04F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3631" y="584993"/>
            <a:ext cx="7772400" cy="792163"/>
          </a:xfrm>
        </p:spPr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Předpoklad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990C5757-8260-4028-A120-CEDBBFC114D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412875"/>
            <a:ext cx="4343400" cy="4114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Kompenzační </a:t>
            </a:r>
            <a:r>
              <a:rPr lang="cs-CZ" altLang="cs-CZ" sz="2400" b="1" dirty="0" err="1"/>
              <a:t>hyperperfúze</a:t>
            </a:r>
            <a:r>
              <a:rPr lang="cs-CZ" altLang="cs-CZ" sz="2400" b="1" dirty="0"/>
              <a:t> a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dirty="0" err="1"/>
              <a:t>hyperfiltrace</a:t>
            </a:r>
            <a:r>
              <a:rPr lang="cs-CZ" altLang="cs-CZ" sz="2400" b="1" dirty="0"/>
              <a:t> vede ke </a:t>
            </a:r>
            <a:r>
              <a:rPr lang="cs-CZ" altLang="cs-CZ" sz="2400" b="1" dirty="0">
                <a:sym typeface="Wingdings" panose="05000000000000000000" pitchFamily="2" charset="2"/>
              </a:rPr>
              <a:t> </a:t>
            </a:r>
            <a:r>
              <a:rPr lang="cs-CZ" altLang="cs-CZ" sz="2400" b="1" dirty="0"/>
              <a:t>snížené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 GFR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                        </a:t>
            </a:r>
            <a:r>
              <a:rPr lang="cs-CZ" altLang="cs-CZ" sz="2400" b="1" dirty="0">
                <a:sym typeface="Wingdings" panose="05000000000000000000" pitchFamily="2" charset="2"/>
              </a:rPr>
              <a:t>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dirty="0">
                <a:sym typeface="Wingdings" panose="05000000000000000000" pitchFamily="2" charset="2"/>
              </a:rPr>
              <a:t> pronikání albuminu do </a:t>
            </a:r>
            <a:r>
              <a:rPr lang="cs-CZ" altLang="cs-CZ" sz="2400" b="1" dirty="0" err="1">
                <a:sym typeface="Wingdings" panose="05000000000000000000" pitchFamily="2" charset="2"/>
              </a:rPr>
              <a:t>mesangiálních</a:t>
            </a:r>
            <a:r>
              <a:rPr lang="cs-CZ" altLang="cs-CZ" sz="2400" b="1" dirty="0">
                <a:sym typeface="Wingdings" panose="05000000000000000000" pitchFamily="2" charset="2"/>
              </a:rPr>
              <a:t> oblastí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dirty="0">
                <a:sym typeface="Wingdings" panose="05000000000000000000" pitchFamily="2" charset="2"/>
              </a:rPr>
              <a:t>  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dirty="0">
                <a:sym typeface="Wingdings" panose="05000000000000000000" pitchFamily="2" charset="2"/>
              </a:rPr>
              <a:t>postupná </a:t>
            </a:r>
            <a:r>
              <a:rPr lang="cs-CZ" altLang="cs-CZ" sz="2400" b="1" dirty="0" err="1">
                <a:sym typeface="Wingdings" panose="05000000000000000000" pitchFamily="2" charset="2"/>
              </a:rPr>
              <a:t>glomerulosklerotizace</a:t>
            </a:r>
            <a:r>
              <a:rPr lang="cs-CZ" altLang="cs-CZ" sz="2400" b="1" dirty="0">
                <a:sym typeface="Wingdings" panose="05000000000000000000" pitchFamily="2" charset="2"/>
              </a:rPr>
              <a:t>    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dirty="0">
                <a:sym typeface="Wingdings" panose="05000000000000000000" pitchFamily="2" charset="2"/>
              </a:rPr>
              <a:t>a renální selhání</a:t>
            </a:r>
          </a:p>
          <a:p>
            <a:pPr algn="ctr">
              <a:lnSpc>
                <a:spcPct val="80000"/>
              </a:lnSpc>
            </a:pPr>
            <a:endParaRPr lang="cs-CZ" altLang="cs-CZ" sz="2400" dirty="0"/>
          </a:p>
        </p:txBody>
      </p:sp>
      <p:pic>
        <p:nvPicPr>
          <p:cNvPr id="125957" name="Picture 5">
            <a:extLst>
              <a:ext uri="{FF2B5EF4-FFF2-40B4-BE49-F238E27FC236}">
                <a16:creationId xmlns:a16="http://schemas.microsoft.com/office/drawing/2014/main" id="{09F8DCBE-8323-47B7-8FD8-E4CB0BEE75BC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484313"/>
            <a:ext cx="42481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7718A86-4406-4C97-95AE-108849684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33401"/>
            <a:ext cx="7772400" cy="950913"/>
          </a:xfrm>
        </p:spPr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Stadia CHSL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6844509-CD8D-4FD0-B23B-DFC3C7DF2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1916113"/>
            <a:ext cx="8229600" cy="47244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400" b="1" dirty="0"/>
              <a:t>Stadium- mírné CHSL:</a:t>
            </a:r>
          </a:p>
          <a:p>
            <a:pPr marL="609600" indent="-609600">
              <a:lnSpc>
                <a:spcPct val="80000"/>
              </a:lnSpc>
              <a:buNone/>
            </a:pPr>
            <a:endParaRPr lang="cs-CZ" altLang="cs-CZ" sz="2400" b="1" dirty="0"/>
          </a:p>
          <a:p>
            <a:pPr marL="609600" indent="-609600">
              <a:lnSpc>
                <a:spcPct val="80000"/>
              </a:lnSpc>
            </a:pPr>
            <a:r>
              <a:rPr lang="cs-CZ" altLang="cs-CZ" sz="2000" b="1" dirty="0" err="1"/>
              <a:t>Pkreat</a:t>
            </a:r>
            <a:r>
              <a:rPr lang="cs-CZ" altLang="cs-CZ" sz="2000" b="1" dirty="0"/>
              <a:t>: do 220 </a:t>
            </a:r>
            <a:r>
              <a:rPr lang="cs-CZ" altLang="cs-CZ" sz="2000" b="1" dirty="0" err="1"/>
              <a:t>umol</a:t>
            </a:r>
            <a:r>
              <a:rPr lang="cs-CZ" altLang="cs-CZ" sz="2000" b="1" dirty="0"/>
              <a:t>/l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2000" b="1" dirty="0"/>
              <a:t>GFR: 50-79 ml/min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2000" b="1" dirty="0"/>
              <a:t>exkreční a regulační funkce zachovány</a:t>
            </a:r>
          </a:p>
          <a:p>
            <a:pPr marL="609600" indent="-609600">
              <a:lnSpc>
                <a:spcPct val="80000"/>
              </a:lnSpc>
              <a:buNone/>
            </a:pPr>
            <a:endParaRPr lang="cs-CZ" altLang="cs-CZ" b="1" dirty="0"/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400" b="1" dirty="0"/>
              <a:t>2. stadium- středního stupně-mírná azotemie:</a:t>
            </a:r>
          </a:p>
          <a:p>
            <a:pPr marL="609600" indent="-609600">
              <a:lnSpc>
                <a:spcPct val="80000"/>
              </a:lnSpc>
              <a:buNone/>
            </a:pPr>
            <a:endParaRPr lang="cs-CZ" altLang="cs-CZ" sz="1000" b="1" dirty="0"/>
          </a:p>
          <a:p>
            <a:pPr marL="609600" indent="-609600">
              <a:lnSpc>
                <a:spcPct val="80000"/>
              </a:lnSpc>
            </a:pPr>
            <a:r>
              <a:rPr lang="cs-CZ" altLang="cs-CZ" sz="2000" b="1" dirty="0" err="1"/>
              <a:t>Pkreat</a:t>
            </a:r>
            <a:r>
              <a:rPr lang="cs-CZ" altLang="cs-CZ" sz="2000" b="1" dirty="0"/>
              <a:t>: 230-530 </a:t>
            </a:r>
            <a:r>
              <a:rPr lang="cs-CZ" altLang="cs-CZ" sz="2000" b="1" dirty="0" err="1"/>
              <a:t>umol</a:t>
            </a:r>
            <a:r>
              <a:rPr lang="cs-CZ" altLang="cs-CZ" sz="2000" b="1" dirty="0"/>
              <a:t>/l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2000" b="1" dirty="0"/>
              <a:t>GFR: 20-49 ml/min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2000" b="1" dirty="0"/>
              <a:t>neschopnost</a:t>
            </a:r>
            <a:r>
              <a:rPr lang="cs-CZ" altLang="cs-CZ" sz="2400" b="1" dirty="0"/>
              <a:t> </a:t>
            </a:r>
            <a:r>
              <a:rPr lang="cs-CZ" altLang="cs-CZ" sz="2000" b="1" dirty="0"/>
              <a:t>koncentrovat moč, </a:t>
            </a:r>
            <a:r>
              <a:rPr lang="cs-CZ" altLang="cs-CZ" sz="2000" b="1" dirty="0" err="1"/>
              <a:t>nokturie</a:t>
            </a:r>
            <a:endParaRPr lang="cs-CZ" altLang="cs-CZ" sz="2000" b="1" dirty="0"/>
          </a:p>
          <a:p>
            <a:pPr marL="609600" indent="-609600">
              <a:lnSpc>
                <a:spcPct val="80000"/>
              </a:lnSpc>
            </a:pPr>
            <a:r>
              <a:rPr lang="cs-CZ" altLang="cs-CZ" sz="2000" b="1" dirty="0"/>
              <a:t>mírná anémie</a:t>
            </a:r>
            <a:r>
              <a:rPr lang="cs-CZ" altLang="cs-CZ" sz="2400" b="1" dirty="0"/>
              <a:t> </a:t>
            </a:r>
            <a:r>
              <a:rPr lang="cs-CZ" altLang="cs-CZ" b="1" dirty="0"/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dirty="0"/>
              <a:t>              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D04D2D08-0EFC-4853-B44C-2FEB89F66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dirty="0">
                <a:effectLst/>
              </a:rPr>
              <a:t>Anatomie ledviny</a:t>
            </a:r>
            <a:endParaRPr lang="en-US" altLang="zh-CN" dirty="0">
              <a:effectLst/>
            </a:endParaRP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ADDE2C7D-634C-4B79-89A0-CE03A1354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3" y="1844675"/>
            <a:ext cx="7772400" cy="4616450"/>
          </a:xfrm>
        </p:spPr>
        <p:txBody>
          <a:bodyPr/>
          <a:lstStyle/>
          <a:p>
            <a:r>
              <a:rPr lang="cs-CZ" altLang="zh-CN" dirty="0" err="1"/>
              <a:t>Juxtamedulární</a:t>
            </a:r>
            <a:r>
              <a:rPr lang="cs-CZ" altLang="zh-CN" dirty="0"/>
              <a:t> nefrony</a:t>
            </a:r>
            <a:endParaRPr lang="en-US" altLang="zh-CN" dirty="0"/>
          </a:p>
          <a:p>
            <a:pPr lvl="1"/>
            <a:r>
              <a:rPr lang="cs-CZ" altLang="zh-CN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Glomeruly ve vnitřní části kůry</a:t>
            </a:r>
            <a:endParaRPr kumimoji="0" lang="en-GB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kumimoji="0" lang="en-GB" altLang="zh-CN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zh-CN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dlouhé raménko </a:t>
            </a:r>
            <a:r>
              <a:rPr lang="cs-CZ" altLang="zh-CN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Henleyovy</a:t>
            </a:r>
            <a:r>
              <a:rPr lang="cs-CZ" altLang="zh-CN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kličky vybíhá daleko</a:t>
            </a:r>
            <a:endParaRPr kumimoji="0" lang="en-GB" altLang="zh-CN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kumimoji="0" lang="en-GB" altLang="zh-CN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0" lang="cs-CZ" altLang="zh-CN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hluboko do dřeně</a:t>
            </a:r>
            <a:endParaRPr lang="en-US" altLang="zh-CN" dirty="0"/>
          </a:p>
          <a:p>
            <a:pPr lvl="1"/>
            <a:r>
              <a:rPr lang="en-US" altLang="zh-CN" dirty="0"/>
              <a:t> </a:t>
            </a:r>
            <a:r>
              <a:rPr lang="cs-CZ" altLang="zh-CN" dirty="0"/>
              <a:t>krevní průtok ve </a:t>
            </a:r>
            <a:r>
              <a:rPr lang="en-US" altLang="zh-CN" dirty="0">
                <a:solidFill>
                  <a:schemeClr val="folHlink"/>
                </a:solidFill>
              </a:rPr>
              <a:t>vasa recta</a:t>
            </a:r>
            <a:r>
              <a:rPr lang="en-US" altLang="zh-CN" dirty="0"/>
              <a:t> </a:t>
            </a:r>
            <a:r>
              <a:rPr lang="cs-CZ" altLang="zh-CN" dirty="0"/>
              <a:t>ve dřeni je malý</a:t>
            </a:r>
            <a:endParaRPr lang="en-US" altLang="zh-CN" dirty="0"/>
          </a:p>
          <a:p>
            <a:pPr lvl="1"/>
            <a:r>
              <a:rPr lang="cs-CZ" altLang="zh-CN" dirty="0"/>
              <a:t>Medulární intersticiální tekutina je </a:t>
            </a:r>
            <a:r>
              <a:rPr lang="cs-CZ" altLang="zh-CN" dirty="0" err="1"/>
              <a:t>hyperosmolární</a:t>
            </a:r>
            <a:endParaRPr lang="en-US" altLang="zh-CN" dirty="0"/>
          </a:p>
          <a:p>
            <a:pPr lvl="1"/>
            <a:r>
              <a:rPr lang="cs-CZ" altLang="zh-CN" dirty="0"/>
              <a:t>Zachovává osmolaritu, udržení acidobazické rovnováhy</a:t>
            </a:r>
            <a:endParaRPr lang="en-US" altLang="zh-CN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>
            <a:extLst>
              <a:ext uri="{FF2B5EF4-FFF2-40B4-BE49-F238E27FC236}">
                <a16:creationId xmlns:a16="http://schemas.microsoft.com/office/drawing/2014/main" id="{5C32A7B1-E69A-48DC-BE66-6249E7E57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685800"/>
            <a:ext cx="8229600" cy="5867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/>
              <a:t>3. Stadium- vážné CHSL: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r>
              <a:rPr lang="cs-CZ" altLang="cs-CZ" sz="2000" b="1" dirty="0" err="1"/>
              <a:t>Pkreat</a:t>
            </a:r>
            <a:r>
              <a:rPr lang="cs-CZ" altLang="cs-CZ" sz="2000" b="1" dirty="0"/>
              <a:t>: 540-880 </a:t>
            </a:r>
            <a:r>
              <a:rPr lang="cs-CZ" altLang="cs-CZ" sz="2000" b="1" dirty="0" err="1"/>
              <a:t>umol</a:t>
            </a:r>
            <a:r>
              <a:rPr lang="cs-CZ" altLang="cs-CZ" sz="2000" b="1" dirty="0"/>
              <a:t>/l</a:t>
            </a:r>
          </a:p>
          <a:p>
            <a:r>
              <a:rPr lang="cs-CZ" altLang="cs-CZ" sz="2000" b="1" dirty="0"/>
              <a:t>GFR: 10-19 ml/min</a:t>
            </a:r>
          </a:p>
          <a:p>
            <a:r>
              <a:rPr lang="cs-CZ" altLang="cs-CZ" sz="2000" b="1" dirty="0"/>
              <a:t>pokročilá anémie</a:t>
            </a:r>
          </a:p>
          <a:p>
            <a:r>
              <a:rPr lang="cs-CZ" altLang="cs-CZ" sz="2000" b="1" dirty="0" err="1"/>
              <a:t>hypokalcémie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hyperfosfatémie</a:t>
            </a:r>
            <a:endParaRPr lang="cs-CZ" altLang="cs-CZ" sz="2000" b="1" dirty="0"/>
          </a:p>
          <a:p>
            <a:r>
              <a:rPr lang="cs-CZ" altLang="cs-CZ" sz="2000" b="1" dirty="0"/>
              <a:t>metabolická acidóza</a:t>
            </a:r>
          </a:p>
          <a:p>
            <a:r>
              <a:rPr lang="cs-CZ" altLang="cs-CZ" sz="2000" b="1" dirty="0" err="1"/>
              <a:t>izostenurie</a:t>
            </a:r>
            <a:r>
              <a:rPr lang="cs-CZ" altLang="cs-CZ" sz="2000" b="1" dirty="0"/>
              <a:t> a </a:t>
            </a:r>
            <a:r>
              <a:rPr lang="cs-CZ" altLang="cs-CZ" sz="2000" b="1" dirty="0" err="1"/>
              <a:t>nokturie</a:t>
            </a:r>
            <a:endParaRPr lang="cs-CZ" altLang="cs-CZ" sz="2000" b="1" dirty="0"/>
          </a:p>
          <a:p>
            <a:pPr>
              <a:buFont typeface="Wingdings" panose="05000000000000000000" pitchFamily="2" charset="2"/>
              <a:buNone/>
            </a:pPr>
            <a:endParaRPr lang="cs-CZ" altLang="cs-CZ" sz="2000" b="1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/>
              <a:t>4. stadium- urémie (&gt; 90% nefronů zničeno):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r>
              <a:rPr lang="cs-CZ" altLang="cs-CZ" sz="1800" b="1" dirty="0" err="1"/>
              <a:t>Pkreat</a:t>
            </a:r>
            <a:r>
              <a:rPr lang="cs-CZ" altLang="cs-CZ" sz="1800" b="1" dirty="0"/>
              <a:t>: &gt; 880 </a:t>
            </a:r>
            <a:r>
              <a:rPr lang="cs-CZ" altLang="cs-CZ" sz="1800" b="1" dirty="0" err="1"/>
              <a:t>umol</a:t>
            </a:r>
            <a:r>
              <a:rPr lang="cs-CZ" altLang="cs-CZ" sz="1800" b="1" dirty="0"/>
              <a:t>/l</a:t>
            </a:r>
          </a:p>
          <a:p>
            <a:r>
              <a:rPr lang="cs-CZ" altLang="cs-CZ" sz="1800" b="1" dirty="0">
                <a:solidFill>
                  <a:srgbClr val="FFFFFF"/>
                </a:solidFill>
              </a:rPr>
              <a:t>GFR: &lt; 10 ml/min</a:t>
            </a:r>
          </a:p>
          <a:p>
            <a:r>
              <a:rPr lang="cs-CZ" altLang="cs-CZ" sz="1800" b="1" dirty="0">
                <a:solidFill>
                  <a:srgbClr val="FFFFFF"/>
                </a:solidFill>
              </a:rPr>
              <a:t>poruchy mnoha systémů</a:t>
            </a:r>
            <a:r>
              <a:rPr lang="cs-CZ" altLang="cs-CZ" sz="3600" dirty="0">
                <a:solidFill>
                  <a:srgbClr val="FFFFFF"/>
                </a:solidFill>
              </a:rPr>
              <a:t>                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3DA215BD-9685-4EBB-92F2-690C840D5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919162"/>
          </a:xfrm>
        </p:spPr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Exkreční funkce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503B13D-19F1-4246-B3C7-9C9FE107AD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735138"/>
            <a:ext cx="4341813" cy="42862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3600" dirty="0">
                <a:solidFill>
                  <a:srgbClr val="FFFFFF"/>
                </a:solidFill>
              </a:rPr>
              <a:t> </a:t>
            </a:r>
            <a:r>
              <a:rPr lang="cs-CZ" altLang="cs-CZ" sz="2000" b="1" dirty="0">
                <a:solidFill>
                  <a:srgbClr val="FFFFFF"/>
                </a:solidFill>
              </a:rPr>
              <a:t>„</a:t>
            </a:r>
            <a:r>
              <a:rPr lang="cs-CZ" altLang="cs-CZ" sz="2000" b="1" dirty="0"/>
              <a:t>zátěž“  - látky, které se dostaly do těla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                                   </a:t>
            </a:r>
            <a:r>
              <a:rPr lang="cs-CZ" altLang="cs-CZ" sz="2000" b="1" dirty="0">
                <a:sym typeface="Wingdings" panose="05000000000000000000" pitchFamily="2" charset="2"/>
              </a:rPr>
              <a:t></a:t>
            </a:r>
            <a:endParaRPr lang="cs-CZ" altLang="cs-CZ" sz="2000" b="1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  nutno vyloučit (nezměněné x odpadní produkty)</a:t>
            </a:r>
          </a:p>
          <a:p>
            <a:endParaRPr lang="cs-CZ" altLang="cs-CZ" sz="2000" b="1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  Při ztrátě GFR  </a:t>
            </a:r>
            <a:r>
              <a:rPr lang="cs-CZ" altLang="cs-CZ" sz="2000" b="1" dirty="0">
                <a:sym typeface="Wingdings" panose="05000000000000000000" pitchFamily="2" charset="2"/>
              </a:rPr>
              <a:t> </a:t>
            </a:r>
            <a:r>
              <a:rPr lang="cs-CZ" altLang="cs-CZ" sz="2000" b="1" dirty="0"/>
              <a:t>přizpůsobení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            zbylých nefronů k udržení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            exkrece odpadů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>
              <a:solidFill>
                <a:srgbClr val="FFFFFF"/>
              </a:solidFill>
            </a:endParaRPr>
          </a:p>
        </p:txBody>
      </p:sp>
      <p:pic>
        <p:nvPicPr>
          <p:cNvPr id="70660" name="Picture 4">
            <a:extLst>
              <a:ext uri="{FF2B5EF4-FFF2-40B4-BE49-F238E27FC236}">
                <a16:creationId xmlns:a16="http://schemas.microsoft.com/office/drawing/2014/main" id="{ECA99738-417F-4294-90C2-8DBBE2200DA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1139" y="1647825"/>
            <a:ext cx="3584575" cy="422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C94F0E54-6B64-4C8D-90C8-97D67F00B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153400" cy="5715000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cs-CZ" altLang="cs-CZ" sz="2400" dirty="0">
                <a:solidFill>
                  <a:schemeClr val="tx1"/>
                </a:solidFill>
              </a:rPr>
              <a:t>kompenzační hypertrofie a </a:t>
            </a:r>
            <a:r>
              <a:rPr lang="cs-CZ" altLang="cs-CZ" sz="2400" dirty="0" err="1">
                <a:solidFill>
                  <a:schemeClr val="tx1"/>
                </a:solidFill>
              </a:rPr>
              <a:t>hyperperfúze</a:t>
            </a:r>
            <a:br>
              <a:rPr lang="cs-CZ" altLang="cs-CZ" sz="2400" dirty="0">
                <a:solidFill>
                  <a:schemeClr val="tx1"/>
                </a:solidFill>
              </a:rPr>
            </a:b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- vzrůst plazmatické koncentrace látek: </a:t>
            </a:r>
            <a:br>
              <a:rPr lang="cs-CZ" altLang="cs-CZ" sz="2400" dirty="0">
                <a:solidFill>
                  <a:schemeClr val="tx1"/>
                </a:solidFill>
              </a:rPr>
            </a:b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kreatinin: </a:t>
            </a:r>
            <a:r>
              <a:rPr lang="cs-CZ" altLang="cs-CZ" sz="2400" dirty="0" err="1">
                <a:solidFill>
                  <a:schemeClr val="tx1"/>
                </a:solidFill>
              </a:rPr>
              <a:t>Ukreat</a:t>
            </a:r>
            <a:r>
              <a:rPr lang="cs-CZ" altLang="cs-CZ" sz="2400" dirty="0">
                <a:solidFill>
                  <a:schemeClr val="tx1"/>
                </a:solidFill>
              </a:rPr>
              <a:t> * V = </a:t>
            </a:r>
            <a:r>
              <a:rPr lang="cs-CZ" altLang="cs-CZ" sz="2400" dirty="0" err="1">
                <a:solidFill>
                  <a:schemeClr val="tx1"/>
                </a:solidFill>
              </a:rPr>
              <a:t>konst</a:t>
            </a:r>
            <a:r>
              <a:rPr lang="cs-CZ" altLang="cs-CZ" sz="2400" dirty="0">
                <a:solidFill>
                  <a:schemeClr val="tx1"/>
                </a:solidFill>
              </a:rPr>
              <a:t>.=</a:t>
            </a:r>
            <a:r>
              <a:rPr lang="cs-CZ" altLang="cs-CZ" sz="2400" dirty="0" err="1">
                <a:solidFill>
                  <a:schemeClr val="tx1"/>
                </a:solidFill>
              </a:rPr>
              <a:t>Pkreat</a:t>
            </a:r>
            <a:r>
              <a:rPr lang="cs-CZ" altLang="cs-CZ" sz="2400" dirty="0">
                <a:solidFill>
                  <a:schemeClr val="tx1"/>
                </a:solidFill>
              </a:rPr>
              <a:t> * GFR</a:t>
            </a:r>
            <a:br>
              <a:rPr lang="cs-CZ" altLang="cs-CZ" sz="2400" dirty="0">
                <a:solidFill>
                  <a:schemeClr val="tx1"/>
                </a:solidFill>
              </a:rPr>
            </a:b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močovina: </a:t>
            </a:r>
            <a:r>
              <a:rPr lang="cs-CZ" altLang="cs-CZ" sz="2400" dirty="0" err="1">
                <a:solidFill>
                  <a:schemeClr val="tx1"/>
                </a:solidFill>
              </a:rPr>
              <a:t>Purea</a:t>
            </a:r>
            <a:r>
              <a:rPr lang="cs-CZ" altLang="cs-CZ" sz="2400" dirty="0">
                <a:solidFill>
                  <a:schemeClr val="tx1"/>
                </a:solidFill>
              </a:rPr>
              <a:t> stoupá méně příkře (osmotická diuréza) </a:t>
            </a:r>
            <a:br>
              <a:rPr lang="cs-CZ" altLang="cs-CZ" sz="2400" dirty="0">
                <a:solidFill>
                  <a:schemeClr val="tx1"/>
                </a:solidFill>
              </a:rPr>
            </a:b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kyselina močová</a:t>
            </a:r>
            <a:br>
              <a:rPr lang="cs-CZ" altLang="cs-CZ" sz="2400" dirty="0">
                <a:solidFill>
                  <a:schemeClr val="tx1"/>
                </a:solidFill>
              </a:rPr>
            </a:b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         uremické toxiny ?</a:t>
            </a:r>
            <a:r>
              <a:rPr lang="cs-CZ" altLang="cs-CZ" sz="3600" dirty="0">
                <a:solidFill>
                  <a:schemeClr val="tx1"/>
                </a:solidFill>
              </a:rPr>
              <a:t>   </a:t>
            </a:r>
            <a:endParaRPr lang="cs-CZ" alt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4972B356-83FA-4E22-A95B-5E5940AA4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476250"/>
            <a:ext cx="7772400" cy="990600"/>
          </a:xfrm>
        </p:spPr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Regulační funkce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AB2370C9-F370-4465-993C-01D8A01BB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773238"/>
            <a:ext cx="8153400" cy="4191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b="1" dirty="0"/>
              <a:t>a)  tubulární reabsorpce sodíku a vody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Norma: přes glomeruly se filtrují kvanta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              Na a vody  </a:t>
            </a:r>
            <a:r>
              <a:rPr lang="cs-CZ" altLang="cs-CZ" sz="2400" b="1" dirty="0">
                <a:sym typeface="Wingdings" panose="05000000000000000000" pitchFamily="2" charset="2"/>
              </a:rPr>
              <a:t> </a:t>
            </a:r>
            <a:r>
              <a:rPr lang="cs-CZ" altLang="cs-CZ" sz="2400" b="1" dirty="0"/>
              <a:t> reabsorpce až 99%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Při </a:t>
            </a:r>
            <a:r>
              <a:rPr lang="cs-CZ" altLang="cs-CZ" sz="2400" b="1" dirty="0">
                <a:sym typeface="Wingdings" panose="05000000000000000000" pitchFamily="2" charset="2"/>
              </a:rPr>
              <a:t></a:t>
            </a:r>
            <a:r>
              <a:rPr lang="cs-CZ" altLang="cs-CZ" sz="2400" b="1" dirty="0"/>
              <a:t> </a:t>
            </a:r>
            <a:r>
              <a:rPr lang="cs-CZ" altLang="cs-CZ" sz="2400" b="1" dirty="0">
                <a:sym typeface="Wingdings" panose="05000000000000000000" pitchFamily="2" charset="2"/>
              </a:rPr>
              <a:t>GFR   musí se  reabsorpce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dirty="0">
                <a:sym typeface="Wingdings" panose="05000000000000000000" pitchFamily="2" charset="2"/>
              </a:rPr>
              <a:t>       musí se  frakce z filtrovaného objemu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b="1" dirty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dirty="0">
                <a:sym typeface="Wingdings" panose="05000000000000000000" pitchFamily="2" charset="2"/>
              </a:rPr>
              <a:t>mechanismus ??? (ANF, prostaglandiny)</a:t>
            </a:r>
            <a:endParaRPr lang="cs-CZ" altLang="cs-CZ" sz="24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b="1" dirty="0"/>
              <a:t>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A90791C9-1FA8-4E9D-BC65-97C451480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>
                <a:solidFill>
                  <a:schemeClr val="tx1"/>
                </a:solidFill>
              </a:rPr>
              <a:t>b) snížená tubulární reabsorpce fosfátu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DA746408-E5D8-47A5-B2B6-F3E66A5BF0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700213"/>
            <a:ext cx="4038600" cy="4430712"/>
          </a:xfrm>
        </p:spPr>
        <p:txBody>
          <a:bodyPr/>
          <a:lstStyle/>
          <a:p>
            <a:r>
              <a:rPr lang="cs-CZ" altLang="cs-CZ" sz="2000" b="1" dirty="0"/>
              <a:t>Norma: renální exkrece fosfátů je 10-20%  filtrovaného množství</a:t>
            </a:r>
          </a:p>
          <a:p>
            <a:endParaRPr lang="cs-CZ" altLang="cs-CZ" sz="2000" b="1" dirty="0"/>
          </a:p>
          <a:p>
            <a:endParaRPr lang="cs-CZ" altLang="cs-CZ" sz="2000" b="1" dirty="0"/>
          </a:p>
          <a:p>
            <a:endParaRPr lang="cs-CZ" altLang="cs-CZ" sz="2000" b="1" dirty="0"/>
          </a:p>
          <a:p>
            <a:endParaRPr lang="cs-CZ" altLang="cs-CZ" sz="2000" b="1" dirty="0"/>
          </a:p>
          <a:p>
            <a:r>
              <a:rPr lang="cs-CZ" altLang="cs-CZ" sz="2000" b="1" dirty="0"/>
              <a:t>Při </a:t>
            </a:r>
            <a:r>
              <a:rPr lang="cs-CZ" altLang="cs-CZ" sz="2000" b="1" dirty="0">
                <a:sym typeface="Wingdings" panose="05000000000000000000" pitchFamily="2" charset="2"/>
              </a:rPr>
              <a:t> GFR exkrece </a:t>
            </a:r>
            <a:r>
              <a:rPr lang="cs-CZ" altLang="cs-CZ" sz="2000" b="1" dirty="0" err="1">
                <a:sym typeface="Wingdings" panose="05000000000000000000" pitchFamily="2" charset="2"/>
              </a:rPr>
              <a:t>fostátů</a:t>
            </a:r>
            <a:r>
              <a:rPr lang="cs-CZ" altLang="cs-CZ" sz="2000" b="1" dirty="0">
                <a:sym typeface="Wingdings" panose="05000000000000000000" pitchFamily="2" charset="2"/>
              </a:rPr>
              <a:t> se  na 40% (100%) </a:t>
            </a:r>
          </a:p>
          <a:p>
            <a:endParaRPr lang="cs-CZ" altLang="cs-CZ" sz="2000" b="1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ym typeface="Wingdings" panose="05000000000000000000" pitchFamily="2" charset="2"/>
              </a:rPr>
              <a:t> - nestačí-li </a:t>
            </a:r>
            <a:r>
              <a:rPr lang="cs-CZ" altLang="cs-CZ" sz="2000" b="1" dirty="0">
                <a:sym typeface="Symbol" panose="05050102010706020507" pitchFamily="18" charset="2"/>
              </a:rPr>
              <a:t> </a:t>
            </a:r>
            <a:r>
              <a:rPr lang="cs-CZ" altLang="cs-CZ" sz="2000" b="1" dirty="0" err="1">
                <a:sym typeface="Symbol" panose="05050102010706020507" pitchFamily="18" charset="2"/>
              </a:rPr>
              <a:t>hyperfosfatémie</a:t>
            </a:r>
            <a:endParaRPr lang="cs-CZ" altLang="cs-CZ" sz="2000" b="1" dirty="0">
              <a:sym typeface="Symbol" panose="05050102010706020507" pitchFamily="18" charset="2"/>
            </a:endParaRPr>
          </a:p>
          <a:p>
            <a:endParaRPr lang="cs-CZ" altLang="cs-CZ" sz="2000" b="1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sz="2000" b="1" dirty="0">
              <a:solidFill>
                <a:srgbClr val="FFFFFF"/>
              </a:solidFill>
              <a:sym typeface="Wingdings" panose="05000000000000000000" pitchFamily="2" charset="2"/>
            </a:endParaRPr>
          </a:p>
        </p:txBody>
      </p:sp>
      <p:pic>
        <p:nvPicPr>
          <p:cNvPr id="126983" name="Picture 7">
            <a:extLst>
              <a:ext uri="{FF2B5EF4-FFF2-40B4-BE49-F238E27FC236}">
                <a16:creationId xmlns:a16="http://schemas.microsoft.com/office/drawing/2014/main" id="{91E37F3F-E7CC-4581-8681-0DE10652E2E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8900" y="1600201"/>
            <a:ext cx="3760788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026">
            <a:extLst>
              <a:ext uri="{FF2B5EF4-FFF2-40B4-BE49-F238E27FC236}">
                <a16:creationId xmlns:a16="http://schemas.microsoft.com/office/drawing/2014/main" id="{247DCB11-EB1A-4B6C-B78B-95A186DCD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8534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4" name="Text Box 1028">
            <a:extLst>
              <a:ext uri="{FF2B5EF4-FFF2-40B4-BE49-F238E27FC236}">
                <a16:creationId xmlns:a16="http://schemas.microsoft.com/office/drawing/2014/main" id="{E04BCC95-77D2-43F6-9D28-69F3336B2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85801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kumimoji="1" lang="cs-CZ" altLang="cs-CZ" sz="2800" b="1" dirty="0">
                <a:latin typeface="Times New Roman" panose="02020603050405020304" pitchFamily="18" charset="0"/>
              </a:rPr>
              <a:t>Hypotéza kompromisu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4" name="Picture 4">
            <a:extLst>
              <a:ext uri="{FF2B5EF4-FFF2-40B4-BE49-F238E27FC236}">
                <a16:creationId xmlns:a16="http://schemas.microsoft.com/office/drawing/2014/main" id="{AD50FD75-1D3E-467D-B050-5510629E8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9275"/>
            <a:ext cx="4356100" cy="59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5" name="Picture 5">
            <a:extLst>
              <a:ext uri="{FF2B5EF4-FFF2-40B4-BE49-F238E27FC236}">
                <a16:creationId xmlns:a16="http://schemas.microsoft.com/office/drawing/2014/main" id="{05503D86-0286-4261-A8B1-AA2E088B8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6" y="549275"/>
            <a:ext cx="4537075" cy="59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D46BF745-1665-453B-8EC6-80138DDE4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1066801"/>
            <a:ext cx="7772400" cy="677863"/>
          </a:xfrm>
        </p:spPr>
        <p:txBody>
          <a:bodyPr/>
          <a:lstStyle/>
          <a:p>
            <a:pPr algn="l"/>
            <a:r>
              <a:rPr lang="cs-CZ" altLang="cs-CZ" sz="2800" dirty="0">
                <a:solidFill>
                  <a:schemeClr val="tx1"/>
                </a:solidFill>
              </a:rPr>
              <a:t>c) zvýšená sekrece</a:t>
            </a:r>
            <a:r>
              <a:rPr lang="cs-CZ" altLang="cs-CZ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DB2DF16-7555-449C-BE83-37089B164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5188" y="2060575"/>
            <a:ext cx="82296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/>
              <a:t>- </a:t>
            </a:r>
            <a:r>
              <a:rPr lang="cs-CZ" altLang="cs-CZ" sz="2000" b="1" dirty="0"/>
              <a:t>mechanismus udržující homeostázu K+ až do nízkých hodnot GFR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b="1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 </a:t>
            </a:r>
            <a:r>
              <a:rPr lang="cs-CZ" altLang="cs-CZ" sz="2000" b="1" dirty="0">
                <a:sym typeface="Wingdings" panose="05000000000000000000" pitchFamily="2" charset="2"/>
              </a:rPr>
              <a:t></a:t>
            </a:r>
            <a:r>
              <a:rPr lang="cs-CZ" altLang="cs-CZ" sz="2000" b="1" dirty="0"/>
              <a:t>  </a:t>
            </a:r>
            <a:r>
              <a:rPr lang="cs-CZ" altLang="cs-CZ" sz="2000" b="1" dirty="0" err="1"/>
              <a:t>hyperkalémie</a:t>
            </a:r>
            <a:r>
              <a:rPr lang="cs-CZ" altLang="cs-CZ" sz="2000" b="1" dirty="0"/>
              <a:t> až při extrémním snížení ledvinných funkcí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b="1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- lze i  </a:t>
            </a:r>
            <a:r>
              <a:rPr lang="cs-CZ" altLang="cs-CZ" sz="2000" b="1" dirty="0">
                <a:sym typeface="Wingdings" panose="05000000000000000000" pitchFamily="2" charset="2"/>
              </a:rPr>
              <a:t>  </a:t>
            </a:r>
            <a:r>
              <a:rPr lang="cs-CZ" altLang="cs-CZ" sz="2000" b="1" dirty="0"/>
              <a:t>sekrece </a:t>
            </a:r>
            <a:r>
              <a:rPr lang="cs-CZ" altLang="cs-CZ" sz="2000" b="1" dirty="0" err="1"/>
              <a:t>mimoledvinnými</a:t>
            </a:r>
            <a:r>
              <a:rPr lang="cs-CZ" altLang="cs-CZ" sz="2000" b="1" dirty="0"/>
              <a:t> cestami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1B673E62-8F1E-4051-AA46-B14011CA6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333376"/>
            <a:ext cx="8229600" cy="792163"/>
          </a:xfrm>
        </p:spPr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Hormonální funkce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F2BCD636-C272-4F61-997B-0140BB6DB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1700213"/>
            <a:ext cx="7704138" cy="46085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Snížení ledvinných funkcí vede ke: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b="1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 </a:t>
            </a:r>
            <a:r>
              <a:rPr lang="cs-CZ" altLang="cs-CZ" sz="2000" dirty="0">
                <a:sym typeface="Wingdings" panose="05000000000000000000" pitchFamily="2" charset="2"/>
              </a:rPr>
              <a:t></a:t>
            </a:r>
            <a:r>
              <a:rPr lang="cs-CZ" altLang="cs-CZ" sz="2000" dirty="0"/>
              <a:t> </a:t>
            </a:r>
            <a:r>
              <a:rPr lang="cs-CZ" altLang="cs-CZ" sz="2000" b="1" dirty="0"/>
              <a:t>tvorbě:  1, 25-dihydroxycholekalciferolu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                     erytropoetinu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                      prostaglandinů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 </a:t>
            </a:r>
            <a:r>
              <a:rPr lang="cs-CZ" altLang="cs-CZ" sz="2000" b="1" dirty="0">
                <a:sym typeface="Wingdings" panose="05000000000000000000" pitchFamily="2" charset="2"/>
              </a:rPr>
              <a:t>  </a:t>
            </a:r>
            <a:r>
              <a:rPr lang="cs-CZ" altLang="cs-CZ" sz="2000" b="1" dirty="0"/>
              <a:t>sekreci:  </a:t>
            </a:r>
            <a:r>
              <a:rPr lang="cs-CZ" altLang="cs-CZ" sz="2000" b="1" dirty="0" err="1"/>
              <a:t>angiotensinogenu</a:t>
            </a:r>
            <a:endParaRPr lang="cs-CZ" altLang="cs-CZ" sz="2000" b="1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                      parathormonu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 </a:t>
            </a:r>
            <a:r>
              <a:rPr lang="cs-CZ" altLang="cs-CZ" sz="2000" b="1" dirty="0">
                <a:sym typeface="Wingdings" panose="05000000000000000000" pitchFamily="2" charset="2"/>
              </a:rPr>
              <a:t></a:t>
            </a:r>
            <a:r>
              <a:rPr lang="cs-CZ" altLang="cs-CZ" sz="2000" b="1" dirty="0"/>
              <a:t>  odbourávání: insulinu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                               somatotropinu 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b="1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Poruchy metabolismu hormonů   </a:t>
            </a:r>
            <a:r>
              <a:rPr lang="cs-CZ" altLang="cs-CZ" sz="2000" b="1" dirty="0">
                <a:sym typeface="Wingdings" panose="05000000000000000000" pitchFamily="2" charset="2"/>
              </a:rPr>
              <a:t></a:t>
            </a:r>
            <a:r>
              <a:rPr lang="cs-CZ" altLang="cs-CZ" sz="2000" b="1" dirty="0"/>
              <a:t>  ovlivnění řady systémů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BB10E689-516F-40E7-A09F-9B57E9ADCF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476250"/>
            <a:ext cx="7626350" cy="668338"/>
          </a:xfrm>
        </p:spPr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Symptomy urémie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C28FE01C-048A-438F-A40B-74CEBDF5FB8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3388" y="1700214"/>
            <a:ext cx="4343400" cy="4465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 b="1" dirty="0"/>
              <a:t>nervový systém: neuropatie, zmatenost, křeče, </a:t>
            </a:r>
            <a:r>
              <a:rPr lang="cs-CZ" altLang="cs-CZ" sz="2000" b="1" dirty="0" err="1"/>
              <a:t>mozk</a:t>
            </a:r>
            <a:r>
              <a:rPr lang="cs-CZ" altLang="cs-CZ" sz="2000" b="1" dirty="0"/>
              <a:t>. edém 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gastrointestinální trakt: nevolnost, vředy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krev : anémie, </a:t>
            </a:r>
            <a:r>
              <a:rPr lang="cs-CZ" altLang="cs-CZ" sz="2000" b="1" dirty="0" err="1"/>
              <a:t>acidosa</a:t>
            </a:r>
            <a:r>
              <a:rPr lang="cs-CZ" altLang="cs-CZ" sz="2000" b="1" dirty="0"/>
              <a:t>, hemolýza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krevní oběh : edémy, hypertenze 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kosti: renální </a:t>
            </a:r>
            <a:r>
              <a:rPr lang="cs-CZ" altLang="cs-CZ" sz="2000" b="1" dirty="0" err="1"/>
              <a:t>osteodystrofie</a:t>
            </a:r>
            <a:r>
              <a:rPr lang="cs-CZ" altLang="cs-CZ" sz="2000" b="1" dirty="0"/>
              <a:t>,  </a:t>
            </a:r>
            <a:r>
              <a:rPr lang="cs-CZ" altLang="cs-CZ" sz="2000" b="1" dirty="0" err="1"/>
              <a:t>pseudodna</a:t>
            </a: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plíce: plicní edém, pleuritida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ostatní: náchylnost k infekcím, parotitis, svědění kůže </a:t>
            </a:r>
            <a:r>
              <a:rPr lang="cs-CZ" altLang="cs-CZ" sz="2000" b="1" dirty="0">
                <a:solidFill>
                  <a:srgbClr val="FFFFFF"/>
                </a:solidFill>
              </a:rPr>
              <a:t>…..</a:t>
            </a:r>
            <a:endParaRPr lang="cs-CZ" altLang="cs-CZ" dirty="0"/>
          </a:p>
        </p:txBody>
      </p:sp>
      <p:pic>
        <p:nvPicPr>
          <p:cNvPr id="128005" name="Picture 5">
            <a:extLst>
              <a:ext uri="{FF2B5EF4-FFF2-40B4-BE49-F238E27FC236}">
                <a16:creationId xmlns:a16="http://schemas.microsoft.com/office/drawing/2014/main" id="{CB692DFB-A0C5-4136-990E-3C4DA2CC0B3C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438" y="1844675"/>
            <a:ext cx="4171950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36390919-01A8-41EA-9BA2-74D3E7EBC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20130"/>
            <a:ext cx="62488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/>
              <a:t>2</a:t>
            </a:r>
            <a:r>
              <a:rPr lang="cs-CZ" altLang="zh-CN" sz="4000" dirty="0"/>
              <a:t> Juxtaglomerulární aparát</a:t>
            </a:r>
            <a:endParaRPr lang="en-US" altLang="zh-CN" sz="4000" dirty="0"/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19CCA29E-6829-42BA-81E6-884B4E3EE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Including macula densa, extraglumerular mesangial cells, and juxtaglomerular (granular cells) cells</a:t>
            </a:r>
          </a:p>
        </p:txBody>
      </p:sp>
      <p:pic>
        <p:nvPicPr>
          <p:cNvPr id="4103" name="Picture 7">
            <a:extLst>
              <a:ext uri="{FF2B5EF4-FFF2-40B4-BE49-F238E27FC236}">
                <a16:creationId xmlns:a16="http://schemas.microsoft.com/office/drawing/2014/main" id="{45D976DE-4B6C-496B-AAE6-82D3DF56E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41488"/>
            <a:ext cx="9144000" cy="511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84F4284-8EB7-46C9-BEF9-4DF2B4A61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333376"/>
            <a:ext cx="7627938" cy="911225"/>
          </a:xfrm>
        </p:spPr>
        <p:txBody>
          <a:bodyPr/>
          <a:lstStyle/>
          <a:p>
            <a:r>
              <a:rPr lang="cs-CZ" altLang="cs-CZ" sz="3600" dirty="0">
                <a:solidFill>
                  <a:schemeClr val="tx1"/>
                </a:solidFill>
              </a:rPr>
              <a:t>Terapie chronického selhání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EFD2E0E-4583-4016-85DB-CCF0FD775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5188" y="1773238"/>
            <a:ext cx="8229600" cy="4419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/>
              <a:t>1) konzervativní:</a:t>
            </a:r>
          </a:p>
          <a:p>
            <a:r>
              <a:rPr lang="cs-CZ" altLang="cs-CZ" sz="2000" b="1" dirty="0"/>
              <a:t>úprava příjmu tekutin</a:t>
            </a:r>
          </a:p>
          <a:p>
            <a:r>
              <a:rPr lang="cs-CZ" altLang="cs-CZ" sz="2000" b="1" dirty="0"/>
              <a:t>příjem Na+, K+</a:t>
            </a:r>
          </a:p>
          <a:p>
            <a:r>
              <a:rPr lang="cs-CZ" altLang="cs-CZ" sz="2000" b="1" dirty="0"/>
              <a:t>příjem bílkovin</a:t>
            </a:r>
          </a:p>
          <a:p>
            <a:r>
              <a:rPr lang="cs-CZ" altLang="cs-CZ" sz="2000" b="1" dirty="0"/>
              <a:t>léčba komplikací (kostních, hypertenze, infekcí…)</a:t>
            </a:r>
          </a:p>
          <a:p>
            <a:r>
              <a:rPr lang="cs-CZ" altLang="cs-CZ" sz="2000" b="1" dirty="0"/>
              <a:t>úprava dávkování léků</a:t>
            </a:r>
          </a:p>
          <a:p>
            <a:endParaRPr lang="cs-CZ" altLang="cs-CZ" sz="2000" b="1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/>
              <a:t>2) dialyzační léčba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/>
              <a:t>3) transplantace ledviny</a:t>
            </a:r>
          </a:p>
          <a:p>
            <a:endParaRPr lang="cs-CZ" altLang="cs-CZ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>
            <a:extLst>
              <a:ext uri="{FF2B5EF4-FFF2-40B4-BE49-F238E27FC236}">
                <a16:creationId xmlns:a16="http://schemas.microsoft.com/office/drawing/2014/main" id="{A8BB5442-E158-4ED8-9196-9447AA35F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333375"/>
            <a:ext cx="7772400" cy="914400"/>
          </a:xfrm>
        </p:spPr>
        <p:txBody>
          <a:bodyPr/>
          <a:lstStyle/>
          <a:p>
            <a:r>
              <a:rPr lang="cs-CZ" altLang="cs-CZ" sz="3600" dirty="0">
                <a:solidFill>
                  <a:schemeClr val="tx1"/>
                </a:solidFill>
              </a:rPr>
              <a:t>Hemodialýza</a:t>
            </a:r>
          </a:p>
        </p:txBody>
      </p:sp>
      <p:sp>
        <p:nvSpPr>
          <p:cNvPr id="92163" name="Rectangle 1027">
            <a:extLst>
              <a:ext uri="{FF2B5EF4-FFF2-40B4-BE49-F238E27FC236}">
                <a16:creationId xmlns:a16="http://schemas.microsoft.com/office/drawing/2014/main" id="{A1CCA9C7-DC54-4D58-92EB-D8AA1DE1F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412875"/>
            <a:ext cx="8078788" cy="4114800"/>
          </a:xfrm>
        </p:spPr>
        <p:txBody>
          <a:bodyPr/>
          <a:lstStyle/>
          <a:p>
            <a:endParaRPr lang="cs-CZ" altLang="cs-CZ" sz="2400" b="1" dirty="0"/>
          </a:p>
          <a:p>
            <a:r>
              <a:rPr lang="cs-CZ" altLang="cs-CZ" sz="2000" b="1" dirty="0"/>
              <a:t>První „umělou ledvinu“ použil </a:t>
            </a:r>
            <a:r>
              <a:rPr lang="cs-CZ" altLang="cs-CZ" sz="2000" b="1" dirty="0" err="1"/>
              <a:t>Kolff</a:t>
            </a:r>
            <a:r>
              <a:rPr lang="cs-CZ" altLang="cs-CZ" sz="2000" b="1" dirty="0"/>
              <a:t> v roce 1943 v Holandsku, u nás 1955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b="1" dirty="0"/>
          </a:p>
          <a:p>
            <a:r>
              <a:rPr lang="cs-CZ" altLang="cs-CZ" sz="2000" b="1" dirty="0"/>
              <a:t>2 hlavní fyzikální principy - difúze a ultrafiltrace přes semipermeabilní membránu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                       - celulózová (</a:t>
            </a:r>
            <a:r>
              <a:rPr lang="cs-CZ" altLang="cs-CZ" sz="2000" b="1" dirty="0" err="1"/>
              <a:t>kuprofan</a:t>
            </a:r>
            <a:r>
              <a:rPr lang="cs-CZ" altLang="cs-CZ" sz="2000" b="1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                       - syntetická (</a:t>
            </a:r>
            <a:r>
              <a:rPr lang="cs-CZ" altLang="cs-CZ" sz="2000" b="1" dirty="0" err="1"/>
              <a:t>polysulfon</a:t>
            </a:r>
            <a:r>
              <a:rPr lang="cs-CZ" altLang="cs-CZ" sz="2000" b="1" dirty="0"/>
              <a:t>,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                          polyamid</a:t>
            </a:r>
            <a:r>
              <a:rPr lang="cs-CZ" altLang="cs-CZ" sz="2000" b="1" dirty="0">
                <a:solidFill>
                  <a:srgbClr val="FFFFFF"/>
                </a:solidFill>
              </a:rPr>
              <a:t>)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D666353-B73A-492C-8C31-D20FD8522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Dialyzátor</a:t>
            </a:r>
          </a:p>
        </p:txBody>
      </p:sp>
      <p:pic>
        <p:nvPicPr>
          <p:cNvPr id="93187" name="Picture 3">
            <a:extLst>
              <a:ext uri="{FF2B5EF4-FFF2-40B4-BE49-F238E27FC236}">
                <a16:creationId xmlns:a16="http://schemas.microsoft.com/office/drawing/2014/main" id="{A5CF99C1-09F6-44CE-8992-3B93838EB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628775"/>
            <a:ext cx="43211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8" name="Picture 4">
            <a:extLst>
              <a:ext uri="{FF2B5EF4-FFF2-40B4-BE49-F238E27FC236}">
                <a16:creationId xmlns:a16="http://schemas.microsoft.com/office/drawing/2014/main" id="{0D7EDFE2-7022-43BC-A0FE-8823051204C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1" y="1628776"/>
            <a:ext cx="4105275" cy="453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3B881018-56C4-4B54-BFA4-5087DAC62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Hemodialýza</a:t>
            </a:r>
          </a:p>
        </p:txBody>
      </p:sp>
      <p:pic>
        <p:nvPicPr>
          <p:cNvPr id="94212" name="Picture 4">
            <a:extLst>
              <a:ext uri="{FF2B5EF4-FFF2-40B4-BE49-F238E27FC236}">
                <a16:creationId xmlns:a16="http://schemas.microsoft.com/office/drawing/2014/main" id="{D2E1CFFE-3AD6-4EF1-AD05-BC7D70E1362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1600200"/>
            <a:ext cx="8351837" cy="4997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746C2309-809A-49C7-A9E7-9AF351A1C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476250"/>
            <a:ext cx="7772400" cy="990600"/>
          </a:xfrm>
        </p:spPr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Cévní přístupy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C2634E1D-79E5-4039-B857-D8156170B4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47850" y="2060575"/>
            <a:ext cx="41148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r>
              <a:rPr lang="cs-CZ" altLang="cs-CZ" sz="2000" dirty="0"/>
              <a:t>Dočasný - pro omezený počet výkonů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dvojcestný katetr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v. </a:t>
            </a:r>
            <a:r>
              <a:rPr lang="cs-CZ" altLang="cs-CZ" sz="2000" dirty="0" err="1"/>
              <a:t>subclavia</a:t>
            </a:r>
            <a:r>
              <a:rPr lang="cs-CZ" altLang="cs-CZ" sz="2000" dirty="0"/>
              <a:t>, v. </a:t>
            </a:r>
            <a:r>
              <a:rPr lang="cs-CZ" altLang="cs-CZ" sz="2000" dirty="0" err="1"/>
              <a:t>jugularis</a:t>
            </a:r>
            <a:r>
              <a:rPr lang="cs-CZ" altLang="cs-CZ" sz="2000" dirty="0"/>
              <a:t>, v. </a:t>
            </a:r>
            <a:r>
              <a:rPr lang="cs-CZ" altLang="cs-CZ" sz="2000" dirty="0" err="1"/>
              <a:t>femoralis</a:t>
            </a:r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r>
              <a:rPr lang="cs-CZ" altLang="cs-CZ" sz="2000" dirty="0">
                <a:solidFill>
                  <a:srgbClr val="FFFFFF"/>
                </a:solidFill>
              </a:rPr>
              <a:t>Rizika: krvácení, trombóza, stenóza, infekce</a:t>
            </a:r>
          </a:p>
        </p:txBody>
      </p:sp>
      <p:pic>
        <p:nvPicPr>
          <p:cNvPr id="129029" name="Picture 5">
            <a:extLst>
              <a:ext uri="{FF2B5EF4-FFF2-40B4-BE49-F238E27FC236}">
                <a16:creationId xmlns:a16="http://schemas.microsoft.com/office/drawing/2014/main" id="{63764FD1-6EB0-404E-B19E-E57E05CDE360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8188" y="2157413"/>
            <a:ext cx="4386262" cy="3871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263D6176-D9C8-4378-86FD-8C948A8CF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871538"/>
          </a:xfrm>
        </p:spPr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Trvalý cévní přístup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C6038D5-24B1-438F-8D81-DE51CC964C9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916113"/>
            <a:ext cx="4191000" cy="42592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r>
              <a:rPr lang="cs-CZ" altLang="cs-CZ" sz="2000" dirty="0"/>
              <a:t>U nemocných v pravidelném dialyzačním programu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r>
              <a:rPr lang="cs-CZ" altLang="cs-CZ" sz="2000" dirty="0"/>
              <a:t>arteriovenózní podkožní píštěl (fistule)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         - mezi a. </a:t>
            </a:r>
            <a:r>
              <a:rPr lang="cs-CZ" altLang="cs-CZ" sz="2000" dirty="0" err="1"/>
              <a:t>radialis</a:t>
            </a:r>
            <a:r>
              <a:rPr lang="cs-CZ" altLang="cs-CZ" sz="2000" dirty="0"/>
              <a:t> a v. </a:t>
            </a:r>
            <a:r>
              <a:rPr lang="cs-CZ" altLang="cs-CZ" sz="2000" dirty="0" err="1"/>
              <a:t>cephalica</a:t>
            </a:r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r>
              <a:rPr lang="cs-CZ" altLang="cs-CZ" sz="2000" dirty="0"/>
              <a:t>příp. žilní štěp</a:t>
            </a:r>
            <a:r>
              <a:rPr lang="cs-CZ" altLang="cs-CZ" sz="2000" dirty="0">
                <a:solidFill>
                  <a:srgbClr val="FFFFFF"/>
                </a:solidFill>
              </a:rPr>
              <a:t>y, umělé cévní protézy...</a:t>
            </a:r>
          </a:p>
        </p:txBody>
      </p:sp>
      <p:pic>
        <p:nvPicPr>
          <p:cNvPr id="130055" name="Picture 7">
            <a:extLst>
              <a:ext uri="{FF2B5EF4-FFF2-40B4-BE49-F238E27FC236}">
                <a16:creationId xmlns:a16="http://schemas.microsoft.com/office/drawing/2014/main" id="{127A547D-2362-422D-9D61-6A2D04AD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2205038"/>
            <a:ext cx="4465637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6" name="Picture 4">
            <a:extLst>
              <a:ext uri="{FF2B5EF4-FFF2-40B4-BE49-F238E27FC236}">
                <a16:creationId xmlns:a16="http://schemas.microsoft.com/office/drawing/2014/main" id="{33F2AEFE-972E-41DD-99EC-853173C17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412876"/>
            <a:ext cx="554355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8357" name="Rectangle 5">
            <a:extLst>
              <a:ext uri="{FF2B5EF4-FFF2-40B4-BE49-F238E27FC236}">
                <a16:creationId xmlns:a16="http://schemas.microsoft.com/office/drawing/2014/main" id="{FF0872D2-ACBE-4C50-B978-69F8ECCD1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277813"/>
            <a:ext cx="771525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Peritoneální dialýza</a:t>
            </a:r>
            <a:endParaRPr lang="cs-CZ" altLang="cs-CZ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405A953C-7B07-456F-ABF0-865D311AF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03262"/>
          </a:xfrm>
        </p:spPr>
        <p:txBody>
          <a:bodyPr/>
          <a:lstStyle/>
          <a:p>
            <a:r>
              <a:rPr lang="cs-CZ" altLang="cs-CZ" sz="3600" dirty="0">
                <a:solidFill>
                  <a:schemeClr val="tx1"/>
                </a:solidFill>
              </a:rPr>
              <a:t>Transplantace ledviny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CDA604C8-70B4-41FE-BE76-3EEFA0145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295401"/>
            <a:ext cx="83058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kumimoji="1" lang="cs-CZ" altLang="cs-CZ" dirty="0">
                <a:latin typeface="Times New Roman" panose="02020603050405020304" pitchFamily="18" charset="0"/>
              </a:rPr>
              <a:t>Nutnost „získání“ náhradní ledviny 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endParaRPr kumimoji="1" lang="cs-CZ" altLang="cs-CZ" dirty="0">
              <a:latin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kumimoji="1" lang="cs-CZ" altLang="cs-CZ" dirty="0">
                <a:latin typeface="Times New Roman" panose="02020603050405020304" pitchFamily="18" charset="0"/>
              </a:rPr>
              <a:t>                               kadaverózní              od žijícího dárce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endParaRPr kumimoji="1" lang="cs-CZ" altLang="cs-CZ" dirty="0">
              <a:latin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kumimoji="1" lang="cs-CZ" altLang="cs-CZ" dirty="0">
                <a:latin typeface="Times New Roman" panose="02020603050405020304" pitchFamily="18" charset="0"/>
              </a:rPr>
              <a:t>Imunologická kompatibilita     </a:t>
            </a:r>
            <a:r>
              <a:rPr kumimoji="1" lang="cs-CZ" altLang="cs-CZ" dirty="0">
                <a:latin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1" lang="cs-CZ" altLang="cs-CZ" dirty="0">
                <a:latin typeface="Times New Roman" panose="02020603050405020304" pitchFamily="18" charset="0"/>
              </a:rPr>
              <a:t>     </a:t>
            </a:r>
            <a:r>
              <a:rPr kumimoji="1" lang="cs-CZ" altLang="cs-CZ" dirty="0" err="1">
                <a:latin typeface="Times New Roman" panose="02020603050405020304" pitchFamily="18" charset="0"/>
              </a:rPr>
              <a:t>rejekce</a:t>
            </a:r>
            <a:endParaRPr kumimoji="1" lang="cs-CZ" altLang="cs-CZ" dirty="0">
              <a:latin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kumimoji="1" lang="cs-CZ" altLang="cs-CZ" dirty="0">
                <a:latin typeface="Times New Roman" panose="02020603050405020304" pitchFamily="18" charset="0"/>
              </a:rPr>
              <a:t>Imunosupresívní terapie     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endParaRPr kumimoji="1" lang="cs-CZ" altLang="cs-CZ" dirty="0">
              <a:latin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kumimoji="1" lang="cs-CZ" altLang="cs-CZ" dirty="0">
                <a:latin typeface="Times New Roman" panose="02020603050405020304" pitchFamily="18" charset="0"/>
              </a:rPr>
              <a:t>                                                             akutní          chronická</a:t>
            </a: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endParaRPr kumimoji="1" lang="cs-CZ" altLang="cs-CZ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kumimoji="1"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                                                             </a:t>
            </a:r>
            <a:r>
              <a:rPr kumimoji="1" lang="cs-CZ" altLang="cs-CZ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hyperakutní</a:t>
            </a:r>
            <a:r>
              <a:rPr kumimoji="1"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                                                      </a:t>
            </a:r>
          </a:p>
        </p:txBody>
      </p:sp>
      <p:sp>
        <p:nvSpPr>
          <p:cNvPr id="133124" name="Line 4">
            <a:extLst>
              <a:ext uri="{FF2B5EF4-FFF2-40B4-BE49-F238E27FC236}">
                <a16:creationId xmlns:a16="http://schemas.microsoft.com/office/drawing/2014/main" id="{128F9452-C6BE-4A9E-BDB3-A30AC3299E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1828800"/>
            <a:ext cx="2286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33125" name="Line 5">
            <a:extLst>
              <a:ext uri="{FF2B5EF4-FFF2-40B4-BE49-F238E27FC236}">
                <a16:creationId xmlns:a16="http://schemas.microsoft.com/office/drawing/2014/main" id="{96D8377A-36BD-4F15-8323-D56317023C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752600"/>
            <a:ext cx="1752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33126" name="Line 6">
            <a:extLst>
              <a:ext uri="{FF2B5EF4-FFF2-40B4-BE49-F238E27FC236}">
                <a16:creationId xmlns:a16="http://schemas.microsoft.com/office/drawing/2014/main" id="{16E1C98D-7B14-4D84-962F-FF170CFF04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038600"/>
            <a:ext cx="6858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33127" name="Line 7">
            <a:extLst>
              <a:ext uri="{FF2B5EF4-FFF2-40B4-BE49-F238E27FC236}">
                <a16:creationId xmlns:a16="http://schemas.microsoft.com/office/drawing/2014/main" id="{43B1868A-9E09-4CE8-AA2B-599BE853D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038600"/>
            <a:ext cx="7620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33128" name="Line 8">
            <a:extLst>
              <a:ext uri="{FF2B5EF4-FFF2-40B4-BE49-F238E27FC236}">
                <a16:creationId xmlns:a16="http://schemas.microsoft.com/office/drawing/2014/main" id="{B521F6DB-7EA4-4848-929A-6A8B0D12E0F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4038600"/>
            <a:ext cx="0" cy="1981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  <p:transition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>
            <a:extLst>
              <a:ext uri="{FF2B5EF4-FFF2-40B4-BE49-F238E27FC236}">
                <a16:creationId xmlns:a16="http://schemas.microsoft.com/office/drawing/2014/main" id="{715FFD64-1CB2-4318-9D2F-21B4B1D91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Hepatorenální</a:t>
            </a:r>
            <a:r>
              <a:rPr lang="cs-CZ" altLang="cs-CZ" sz="3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syndrom</a:t>
            </a:r>
          </a:p>
        </p:txBody>
      </p:sp>
      <p:sp>
        <p:nvSpPr>
          <p:cNvPr id="231429" name="Rectangle 5">
            <a:extLst>
              <a:ext uri="{FF2B5EF4-FFF2-40B4-BE49-F238E27FC236}">
                <a16:creationId xmlns:a16="http://schemas.microsoft.com/office/drawing/2014/main" id="{CF938B25-DCDC-4DEE-ACEA-4C1DE7A54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264486"/>
            <a:ext cx="82296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1800" dirty="0">
                <a:effectLst/>
                <a:latin typeface="Calibri" panose="020F0502020204030204" pitchFamily="34" charset="0"/>
              </a:rPr>
              <a:t>Rozvoj ASL u pacientů s pokročilým onemocněním jaterního parenchymu bez klinických, laboratorních nebo anatomickým nálezů postižení ledvin</a:t>
            </a:r>
          </a:p>
          <a:p>
            <a:pPr>
              <a:lnSpc>
                <a:spcPct val="80000"/>
              </a:lnSpc>
            </a:pPr>
            <a:endParaRPr lang="cs-CZ" altLang="cs-CZ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sz="1800" dirty="0">
                <a:effectLst/>
                <a:latin typeface="Calibri" panose="020F0502020204030204" pitchFamily="34" charset="0"/>
              </a:rPr>
              <a:t>Význam mají: * snížení průtoku krve ledvinami při celkově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dirty="0">
                <a:effectLst/>
                <a:latin typeface="Calibri" panose="020F0502020204030204" pitchFamily="34" charset="0"/>
              </a:rPr>
              <a:t>                                 hyperkinetické cirkulaci (typické pro jaterní selhání) –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dirty="0">
                <a:effectLst/>
                <a:latin typeface="Calibri" panose="020F0502020204030204" pitchFamily="34" charset="0"/>
              </a:rPr>
              <a:t>                                 díky poklesu TK v důsledku periferní vazodilatace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dirty="0">
                <a:effectLst/>
                <a:latin typeface="Calibri" panose="020F0502020204030204" pitchFamily="34" charset="0"/>
              </a:rPr>
              <a:t>                              * aferentní konstrikce ledvinných cév s následnou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dirty="0">
                <a:effectLst/>
                <a:latin typeface="Calibri" panose="020F0502020204030204" pitchFamily="34" charset="0"/>
              </a:rPr>
              <a:t>                                 ischemií kůry ledvin důsledkem aktivace sympatiku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dirty="0">
                <a:effectLst/>
                <a:latin typeface="Calibri" panose="020F0502020204030204" pitchFamily="34" charset="0"/>
              </a:rPr>
              <a:t>Mechanizmy: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1600" dirty="0">
                <a:effectLst/>
                <a:latin typeface="Calibri" panose="020F0502020204030204" pitchFamily="34" charset="0"/>
              </a:rPr>
              <a:t>aktivace sympatiku                                            </a:t>
            </a:r>
            <a:r>
              <a:rPr lang="cs-CZ" altLang="cs-CZ" sz="1600" dirty="0">
                <a:effectLst/>
                <a:latin typeface="Calibri" panose="020F0502020204030204" pitchFamily="34" charset="0"/>
                <a:sym typeface="Symbol" panose="05050102010706020507" pitchFamily="18" charset="2"/>
              </a:rPr>
              <a:t> produkce  - </a:t>
            </a:r>
            <a:r>
              <a:rPr lang="cs-CZ" altLang="cs-CZ" sz="1600" dirty="0" err="1">
                <a:effectLst/>
                <a:latin typeface="Calibri" panose="020F0502020204030204" pitchFamily="34" charset="0"/>
                <a:sym typeface="Symbol" panose="05050102010706020507" pitchFamily="18" charset="2"/>
              </a:rPr>
              <a:t>prostacyklinu</a:t>
            </a:r>
            <a:endParaRPr lang="cs-CZ" altLang="cs-CZ" sz="1600" dirty="0">
              <a:effectLst/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>
                <a:effectLst/>
                <a:latin typeface="Calibri" panose="020F0502020204030204" pitchFamily="34" charset="0"/>
              </a:rPr>
              <a:t>-    aktivace RAS                                                                            - bradykininu             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1600" dirty="0" err="1">
                <a:effectLst/>
                <a:latin typeface="Calibri" panose="020F0502020204030204" pitchFamily="34" charset="0"/>
              </a:rPr>
              <a:t>endotoxinémie</a:t>
            </a:r>
            <a:r>
              <a:rPr lang="cs-CZ" altLang="cs-CZ" sz="1600" dirty="0">
                <a:effectLst/>
                <a:latin typeface="Calibri" panose="020F0502020204030204" pitchFamily="34" charset="0"/>
              </a:rPr>
              <a:t> (např. </a:t>
            </a:r>
            <a:r>
              <a:rPr lang="cs-CZ" altLang="cs-CZ" sz="1600" dirty="0" err="1">
                <a:effectLst/>
                <a:latin typeface="Calibri" panose="020F0502020204030204" pitchFamily="34" charset="0"/>
              </a:rPr>
              <a:t>endotelin</a:t>
            </a:r>
            <a:r>
              <a:rPr lang="cs-CZ" altLang="cs-CZ" sz="1600" dirty="0">
                <a:effectLst/>
                <a:latin typeface="Calibri" panose="020F0502020204030204" pitchFamily="34" charset="0"/>
              </a:rPr>
              <a:t>)                                            - látky P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1600" dirty="0">
                <a:effectLst/>
                <a:latin typeface="Calibri" panose="020F0502020204030204" pitchFamily="34" charset="0"/>
                <a:sym typeface="Symbol" panose="05050102010706020507" pitchFamily="18" charset="2"/>
              </a:rPr>
              <a:t> tvorba </a:t>
            </a:r>
            <a:r>
              <a:rPr lang="cs-CZ" altLang="cs-CZ" sz="1600" dirty="0" err="1">
                <a:effectLst/>
                <a:latin typeface="Calibri" panose="020F0502020204030204" pitchFamily="34" charset="0"/>
                <a:sym typeface="Symbol" panose="05050102010706020507" pitchFamily="18" charset="2"/>
              </a:rPr>
              <a:t>kalikreinu</a:t>
            </a:r>
            <a:r>
              <a:rPr lang="cs-CZ" altLang="cs-CZ" sz="1600" dirty="0">
                <a:effectLst/>
                <a:latin typeface="Calibri" panose="020F0502020204030204" pitchFamily="34" charset="0"/>
                <a:sym typeface="Symbol" panose="05050102010706020507" pitchFamily="18" charset="2"/>
              </a:rPr>
              <a:t> (útlum aferentní </a:t>
            </a:r>
            <a:r>
              <a:rPr lang="cs-CZ" altLang="cs-CZ" sz="1600" dirty="0" err="1">
                <a:effectLst/>
                <a:latin typeface="Calibri" panose="020F0502020204030204" pitchFamily="34" charset="0"/>
                <a:sym typeface="Symbol" panose="05050102010706020507" pitchFamily="18" charset="2"/>
              </a:rPr>
              <a:t>vazodil</a:t>
            </a:r>
            <a:r>
              <a:rPr lang="cs-CZ" altLang="cs-CZ" sz="1600" dirty="0">
                <a:effectLst/>
                <a:latin typeface="Calibri" panose="020F0502020204030204" pitchFamily="34" charset="0"/>
                <a:sym typeface="Symbol" panose="05050102010706020507" pitchFamily="18" charset="2"/>
              </a:rPr>
              <a:t>)                        - NO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1600" dirty="0">
                <a:effectLst/>
                <a:latin typeface="Calibri" panose="020F0502020204030204" pitchFamily="34" charset="0"/>
                <a:sym typeface="Symbol" panose="05050102010706020507" pitchFamily="18" charset="2"/>
              </a:rPr>
              <a:t>aktivace ET-1                                                                           - </a:t>
            </a:r>
            <a:r>
              <a:rPr lang="cs-CZ" altLang="cs-CZ" sz="1600" dirty="0" err="1">
                <a:effectLst/>
                <a:latin typeface="Calibri" panose="020F0502020204030204" pitchFamily="34" charset="0"/>
                <a:sym typeface="Symbol" panose="05050102010706020507" pitchFamily="18" charset="2"/>
              </a:rPr>
              <a:t>endotelinu</a:t>
            </a:r>
            <a:r>
              <a:rPr lang="cs-CZ" altLang="cs-CZ" sz="1600" dirty="0">
                <a:effectLst/>
                <a:latin typeface="Calibri" panose="020F0502020204030204" pitchFamily="34" charset="0"/>
                <a:sym typeface="Symbol" panose="05050102010706020507" pitchFamily="18" charset="2"/>
              </a:rPr>
              <a:t> - 3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1600" dirty="0">
                <a:effectLst/>
                <a:latin typeface="Calibri" panose="020F0502020204030204" pitchFamily="34" charset="0"/>
                <a:sym typeface="Symbol" panose="05050102010706020507" pitchFamily="18" charset="2"/>
              </a:rPr>
              <a:t>„</a:t>
            </a:r>
            <a:r>
              <a:rPr lang="cs-CZ" altLang="cs-CZ" sz="1600" dirty="0" err="1">
                <a:effectLst/>
                <a:latin typeface="Calibri" panose="020F0502020204030204" pitchFamily="34" charset="0"/>
                <a:sym typeface="Symbol" panose="05050102010706020507" pitchFamily="18" charset="2"/>
              </a:rPr>
              <a:t>hepatorenáln</a:t>
            </a:r>
            <a:r>
              <a:rPr lang="cs-CZ" altLang="cs-CZ" sz="1600" dirty="0">
                <a:effectLst/>
                <a:latin typeface="Calibri" panose="020F0502020204030204" pitchFamily="34" charset="0"/>
                <a:sym typeface="Symbol" panose="05050102010706020507" pitchFamily="18" charset="2"/>
              </a:rPr>
              <a:t> reflex“ (serotonin)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6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>
                <a:effectLst/>
                <a:latin typeface="Calibri" panose="020F0502020204030204" pitchFamily="34" charset="0"/>
              </a:rPr>
              <a:t>Odlišit „</a:t>
            </a:r>
            <a:r>
              <a:rPr lang="cs-CZ" altLang="cs-CZ" sz="1600" dirty="0" err="1">
                <a:effectLst/>
                <a:latin typeface="Calibri" panose="020F0502020204030204" pitchFamily="34" charset="0"/>
              </a:rPr>
              <a:t>pseudohepatorenální</a:t>
            </a:r>
            <a:r>
              <a:rPr lang="cs-CZ" altLang="cs-CZ" sz="1600" dirty="0">
                <a:effectLst/>
                <a:latin typeface="Calibri" panose="020F0502020204030204" pitchFamily="34" charset="0"/>
              </a:rPr>
              <a:t> syndromy“ (infekce, autoimunitní onemocnění,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>
                <a:effectLst/>
                <a:latin typeface="Calibri" panose="020F0502020204030204" pitchFamily="34" charset="0"/>
              </a:rPr>
              <a:t>                                                                    amyloidózy….)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cs-CZ" altLang="cs-CZ" sz="16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>
            <a:extLst>
              <a:ext uri="{FF2B5EF4-FFF2-40B4-BE49-F238E27FC236}">
                <a16:creationId xmlns:a16="http://schemas.microsoft.com/office/drawing/2014/main" id="{FFE1BA21-8354-41F7-8AEB-B994805A3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9" y="723901"/>
            <a:ext cx="6726237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2904BAF-B21C-4B33-B0C6-ADFF17155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081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EFA1FD39-A768-4EEA-AB80-D51C7606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943600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zh-CN" b="1" dirty="0" err="1"/>
              <a:t>Vasa</a:t>
            </a:r>
            <a:r>
              <a:rPr lang="cs-CZ" altLang="zh-CN" b="1" dirty="0"/>
              <a:t> </a:t>
            </a:r>
            <a:r>
              <a:rPr lang="cs-CZ" altLang="zh-CN" b="1" dirty="0" err="1"/>
              <a:t>recta</a:t>
            </a:r>
            <a:endParaRPr lang="en-US" altLang="zh-CN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DE487E-AD33-4331-AC24-F7F3FACE8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0611" y="402338"/>
            <a:ext cx="3577389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Charakteristika průtoku krve ledvinami: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1, vysoký průtok krve. 1200 ml / min, neboli 21 procent srdečního výdeje. 94% do mozkové kůry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2, dvě kapiláry - Vysoký hydrostatický tlak v glomerulárních kapilárách (asi 60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mmHg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a nízký hydrostatický tlak v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peritubulárních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kapilárách (asi 13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mmHg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>
            <a:extLst>
              <a:ext uri="{FF2B5EF4-FFF2-40B4-BE49-F238E27FC236}">
                <a16:creationId xmlns:a16="http://schemas.microsoft.com/office/drawing/2014/main" id="{D193D281-F202-47B2-875F-7B889676A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385764"/>
            <a:ext cx="6408737" cy="628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986E2DAA-CA02-4D1A-9C39-6BC9688B9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8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Hemolytickouremický</a:t>
            </a:r>
            <a:r>
              <a:rPr lang="cs-CZ" altLang="cs-CZ" sz="3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syndrom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59ABC5EE-5CC0-45EE-8312-0AB92094E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641476"/>
            <a:ext cx="82296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>
                <a:effectLst/>
                <a:latin typeface="Calibri" panose="020F0502020204030204" pitchFamily="34" charset="0"/>
              </a:rPr>
              <a:t>Stav způsobený poškozením endotelií ledvinových arteriol toxinem (např. </a:t>
            </a:r>
            <a:r>
              <a:rPr lang="cs-CZ" altLang="cs-CZ" sz="2000" dirty="0" err="1">
                <a:effectLst/>
                <a:latin typeface="Calibri" panose="020F0502020204030204" pitchFamily="34" charset="0"/>
              </a:rPr>
              <a:t>verotoxinem</a:t>
            </a:r>
            <a:r>
              <a:rPr lang="cs-CZ" altLang="cs-CZ" sz="2000" dirty="0">
                <a:effectLst/>
                <a:latin typeface="Calibri" panose="020F0502020204030204" pitchFamily="34" charset="0"/>
              </a:rPr>
              <a:t> E. coli) při některých GIT infekcích</a:t>
            </a:r>
          </a:p>
          <a:p>
            <a:pPr>
              <a:lnSpc>
                <a:spcPct val="80000"/>
              </a:lnSpc>
            </a:pPr>
            <a:endParaRPr lang="cs-CZ" altLang="cs-CZ" sz="20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000" dirty="0">
                <a:effectLst/>
                <a:latin typeface="Calibri" panose="020F0502020204030204" pitchFamily="34" charset="0"/>
              </a:rPr>
              <a:t>Současně bývá hemolytická anémie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>
                <a:effectLst/>
                <a:latin typeface="Calibri" panose="020F0502020204030204" pitchFamily="34" charset="0"/>
              </a:rPr>
              <a:t>                                              </a:t>
            </a:r>
            <a:r>
              <a:rPr lang="cs-CZ" altLang="cs-CZ" sz="2000" dirty="0">
                <a:effectLst/>
                <a:latin typeface="Calibri" panose="020F0502020204030204" pitchFamily="34" charset="0"/>
                <a:sym typeface="Symbol" panose="05050102010706020507" pitchFamily="18" charset="2"/>
              </a:rPr>
              <a:t>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>
                <a:effectLst/>
                <a:latin typeface="Calibri" panose="020F0502020204030204" pitchFamily="34" charset="0"/>
                <a:sym typeface="Symbol" panose="05050102010706020507" pitchFamily="18" charset="2"/>
              </a:rPr>
              <a:t>                                zdroj </a:t>
            </a:r>
            <a:r>
              <a:rPr lang="cs-CZ" altLang="cs-CZ" sz="2000" dirty="0" err="1">
                <a:effectLst/>
                <a:latin typeface="Calibri" panose="020F0502020204030204" pitchFamily="34" charset="0"/>
                <a:sym typeface="Symbol" panose="05050102010706020507" pitchFamily="18" charset="2"/>
              </a:rPr>
              <a:t>hemoglobinurie</a:t>
            </a:r>
            <a:endParaRPr lang="cs-CZ" altLang="cs-CZ" sz="2000" dirty="0">
              <a:effectLst/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dirty="0">
              <a:effectLst/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</a:pPr>
            <a:r>
              <a:rPr lang="cs-CZ" altLang="cs-CZ" sz="2000" dirty="0">
                <a:effectLst/>
                <a:latin typeface="Calibri" panose="020F0502020204030204" pitchFamily="34" charset="0"/>
                <a:sym typeface="Symbol" panose="05050102010706020507" pitchFamily="18" charset="2"/>
              </a:rPr>
              <a:t>také trombocytopenie – krvácivé projevy</a:t>
            </a:r>
          </a:p>
          <a:p>
            <a:pPr>
              <a:lnSpc>
                <a:spcPct val="80000"/>
              </a:lnSpc>
            </a:pPr>
            <a:endParaRPr lang="cs-CZ" altLang="cs-CZ" sz="2000" dirty="0">
              <a:effectLst/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 typeface="Symbol" panose="05050102010706020507" pitchFamily="18" charset="2"/>
              <a:buChar char="Þ"/>
            </a:pPr>
            <a:r>
              <a:rPr lang="cs-CZ" altLang="cs-CZ" sz="2000" dirty="0">
                <a:effectLst/>
                <a:latin typeface="Calibri" panose="020F0502020204030204" pitchFamily="34" charset="0"/>
                <a:sym typeface="Symbol" panose="05050102010706020507" pitchFamily="18" charset="2"/>
              </a:rPr>
              <a:t>Syndrom kombinující projevy ASL s projevy hemolýzy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cs-CZ" altLang="cs-CZ" sz="2000" dirty="0">
                <a:effectLst/>
                <a:latin typeface="Calibri" panose="020F0502020204030204" pitchFamily="34" charset="0"/>
                <a:sym typeface="Symbol" panose="05050102010706020507" pitchFamily="18" charset="2"/>
              </a:rPr>
              <a:t>     erytrocytů a krvácivými projevy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Char char="Þ"/>
            </a:pPr>
            <a:endParaRPr lang="cs-CZ" altLang="cs-CZ" sz="2000" dirty="0">
              <a:effectLst/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cs-CZ" altLang="cs-CZ" sz="2000" dirty="0">
                <a:effectLst/>
                <a:latin typeface="Calibri" panose="020F0502020204030204" pitchFamily="34" charset="0"/>
                <a:sym typeface="Symbol" panose="05050102010706020507" pitchFamily="18" charset="2"/>
              </a:rPr>
              <a:t>      Etiologie : často ??</a:t>
            </a:r>
            <a:endParaRPr lang="cs-CZ" altLang="cs-CZ" sz="2000" dirty="0"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5172DCE-3690-40E0-AE66-01E81DA30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286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cs-CZ" altLang="zh-CN" sz="3200" dirty="0">
                <a:solidFill>
                  <a:schemeClr val="tx2"/>
                </a:solidFill>
              </a:rPr>
              <a:t>Průtok krve ledvinou a </a:t>
            </a:r>
            <a:r>
              <a:rPr lang="cs-CZ" altLang="zh-CN" sz="3200">
                <a:solidFill>
                  <a:schemeClr val="tx2"/>
                </a:solidFill>
              </a:rPr>
              <a:t>dalšími orgány</a:t>
            </a:r>
            <a:endParaRPr lang="en-US" altLang="zh-CN" sz="3200" dirty="0">
              <a:solidFill>
                <a:schemeClr val="tx2"/>
              </a:solidFill>
            </a:endParaRPr>
          </a:p>
        </p:txBody>
      </p:sp>
      <p:graphicFrame>
        <p:nvGraphicFramePr>
          <p:cNvPr id="6224" name="Group 80">
            <a:extLst>
              <a:ext uri="{FF2B5EF4-FFF2-40B4-BE49-F238E27FC236}">
                <a16:creationId xmlns:a16="http://schemas.microsoft.com/office/drawing/2014/main" id="{F89DA873-31C6-46CB-B97E-DD77320D4FDD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524000" y="1371600"/>
          <a:ext cx="9144000" cy="4582478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95913743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7414546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5843863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Organ</a:t>
                      </a:r>
                      <a:endParaRPr kumimoji="1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Approx. blood flow</a:t>
                      </a:r>
                      <a:endParaRPr kumimoji="1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(mg/min/g of tissue)</a:t>
                      </a:r>
                      <a:endParaRPr kumimoji="1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A-V O</a:t>
                      </a:r>
                      <a:r>
                        <a:rPr kumimoji="1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difference</a:t>
                      </a:r>
                      <a:endParaRPr kumimoji="1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(ml/L)</a:t>
                      </a:r>
                      <a:endParaRPr kumimoji="1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329310"/>
                  </a:ext>
                </a:extLst>
              </a:tr>
              <a:tr h="3603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Kidney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12-15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(depends on reabsorption of Na</a:t>
                      </a:r>
                      <a:r>
                        <a:rPr kumimoji="1" lang="en-US" altLang="zh-CN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+ )</a:t>
                      </a:r>
                      <a:endParaRPr kumimoji="1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698419"/>
                  </a:ext>
                </a:extLst>
              </a:tr>
              <a:tr h="2333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008557"/>
                  </a:ext>
                </a:extLst>
              </a:tr>
              <a:tr h="2317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449"/>
                  </a:ext>
                </a:extLst>
              </a:tr>
              <a:tr h="2317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Skeletal muscle (rest)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4726697"/>
                  </a:ext>
                </a:extLst>
              </a:tr>
              <a:tr h="833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Skeletal muscle (max. exercise)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984903"/>
                  </a:ext>
                </a:extLst>
              </a:tr>
            </a:tbl>
          </a:graphicData>
        </a:graphic>
      </p:graphicFrame>
      <p:sp>
        <p:nvSpPr>
          <p:cNvPr id="6211" name="Rectangle 67">
            <a:extLst>
              <a:ext uri="{FF2B5EF4-FFF2-40B4-BE49-F238E27FC236}">
                <a16:creationId xmlns:a16="http://schemas.microsoft.com/office/drawing/2014/main" id="{00BACB3E-7B3F-4156-AE3B-A36A980C6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7338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A8AEA10-9F36-434F-8837-AF54C1887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9432" y="693739"/>
            <a:ext cx="4114800" cy="1006475"/>
          </a:xfrm>
        </p:spPr>
        <p:txBody>
          <a:bodyPr/>
          <a:lstStyle/>
          <a:p>
            <a:r>
              <a:rPr lang="cs-CZ" altLang="cs-CZ" sz="3200" dirty="0">
                <a:solidFill>
                  <a:schemeClr val="tx1"/>
                </a:solidFill>
              </a:rPr>
              <a:t>Selhání ledvin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B8C0BD7-C587-4C53-8792-DCE347C6B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2370" y="1349376"/>
            <a:ext cx="4183063" cy="45640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b="1" dirty="0"/>
              <a:t>= </a:t>
            </a:r>
            <a:r>
              <a:rPr lang="cs-CZ" altLang="cs-CZ" sz="1400" dirty="0"/>
              <a:t>patofyziologický stav, kdy ledviny nejsou schopny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400" dirty="0"/>
              <a:t>a) vylučovat odpadové produkty dusíkatého   metabolismu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400" dirty="0"/>
              <a:t>b) udržovat rovnováhu vody a elektrolytů a acidobazickou rovnováhu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400" dirty="0"/>
              <a:t>    ani za bazálních podmínek a to při příjmu biolog. minima bílkovin (0.5g/kg/den) a dostatečném </a:t>
            </a:r>
            <a:r>
              <a:rPr lang="cs-CZ" altLang="cs-CZ" sz="1400" dirty="0" err="1"/>
              <a:t>energet</a:t>
            </a:r>
            <a:r>
              <a:rPr lang="cs-CZ" altLang="cs-CZ" sz="1400" dirty="0"/>
              <a:t>. příjmu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863841F9-51E7-4367-983A-80E687E9A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228601"/>
            <a:ext cx="3960812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000" b="1" dirty="0">
                <a:solidFill>
                  <a:schemeClr val="tx1"/>
                </a:solidFill>
                <a:latin typeface="Calibri" panose="020F0502020204030204" pitchFamily="34" charset="0"/>
              </a:rPr>
              <a:t>Renální nedostatečnost</a:t>
            </a:r>
            <a:endParaRPr lang="cs-CZ" altLang="cs-CZ" sz="3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BD99DADB-16C6-44AE-A3E6-5C4BB081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133601"/>
            <a:ext cx="3671888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cs-CZ" altLang="cs-CZ" sz="2000" dirty="0">
                <a:effectLst/>
                <a:latin typeface="Calibri" panose="020F0502020204030204" pitchFamily="34" charset="0"/>
              </a:rPr>
              <a:t>stav, kdy ledviny jsou schopny udržovat normální složení vnitřního prostředí při běžném životě, avšak ne za mimořádných podmínek:</a:t>
            </a:r>
          </a:p>
          <a:p>
            <a:pPr>
              <a:buFontTx/>
              <a:buNone/>
            </a:pPr>
            <a:endParaRPr lang="cs-CZ" altLang="cs-CZ" sz="2000" dirty="0">
              <a:effectLst/>
              <a:latin typeface="Calibri" panose="020F0502020204030204" pitchFamily="34" charset="0"/>
            </a:endParaRPr>
          </a:p>
          <a:p>
            <a:r>
              <a:rPr lang="cs-CZ" altLang="cs-CZ" sz="2000" dirty="0">
                <a:effectLst/>
                <a:latin typeface="Calibri" panose="020F0502020204030204" pitchFamily="34" charset="0"/>
              </a:rPr>
              <a:t>infekce</a:t>
            </a:r>
          </a:p>
          <a:p>
            <a:r>
              <a:rPr lang="cs-CZ" altLang="cs-CZ" sz="2000" dirty="0">
                <a:effectLst/>
                <a:latin typeface="Calibri" panose="020F0502020204030204" pitchFamily="34" charset="0"/>
              </a:rPr>
              <a:t>operace</a:t>
            </a:r>
          </a:p>
          <a:p>
            <a:r>
              <a:rPr lang="cs-CZ" altLang="cs-CZ" sz="2000" dirty="0">
                <a:effectLst/>
                <a:latin typeface="Calibri" panose="020F0502020204030204" pitchFamily="34" charset="0"/>
              </a:rPr>
              <a:t>nadměrný přívod bílkovin, vody či elektrolytů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ci-prezentace-16-9-cz-v11.potx" id="{752B7536-5AE2-417E-ADC9-516CF57E47A0}" vid="{C3A561A7-18A2-4AA4-BD35-A7AB220CBED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muni-sci-prezentace-16-9-cz-v11</Template>
  <TotalTime>17</TotalTime>
  <Words>2213</Words>
  <Application>Microsoft Office PowerPoint</Application>
  <PresentationFormat>Širokoúhlá obrazovka</PresentationFormat>
  <Paragraphs>504</Paragraphs>
  <Slides>71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71</vt:i4>
      </vt:variant>
    </vt:vector>
  </HeadingPairs>
  <TitlesOfParts>
    <vt:vector size="81" baseType="lpstr">
      <vt:lpstr>Arial</vt:lpstr>
      <vt:lpstr>Calibri</vt:lpstr>
      <vt:lpstr>Monotype Sorts</vt:lpstr>
      <vt:lpstr>Symbol</vt:lpstr>
      <vt:lpstr>Tahoma</vt:lpstr>
      <vt:lpstr>Times New Roman</vt:lpstr>
      <vt:lpstr>Wingdings</vt:lpstr>
      <vt:lpstr>Prezentace_MU_CZ</vt:lpstr>
      <vt:lpstr>Dokument aplikace Microsoft Word</vt:lpstr>
      <vt:lpstr>Microsoft Clip Gallery</vt:lpstr>
      <vt:lpstr>Speciální patofyziologie vylučovacího systému</vt:lpstr>
      <vt:lpstr>Prezentace aplikace PowerPoint</vt:lpstr>
      <vt:lpstr>Prezentace aplikace PowerPoint</vt:lpstr>
      <vt:lpstr>Anatomie ledviny</vt:lpstr>
      <vt:lpstr>Anatomie ledviny</vt:lpstr>
      <vt:lpstr>Prezentace aplikace PowerPoint</vt:lpstr>
      <vt:lpstr>Prezentace aplikace PowerPoint</vt:lpstr>
      <vt:lpstr>Prezentace aplikace PowerPoint</vt:lpstr>
      <vt:lpstr>Selhání ledvin</vt:lpstr>
      <vt:lpstr>Selhání ledvin se může vyvinout:</vt:lpstr>
      <vt:lpstr>Akutní selhání ledvin</vt:lpstr>
      <vt:lpstr>Prezentace aplikace PowerPoint</vt:lpstr>
      <vt:lpstr>Prezentace aplikace PowerPoint</vt:lpstr>
      <vt:lpstr>Etiologie a patogeneze</vt:lpstr>
      <vt:lpstr>Prezentace aplikace PowerPoint</vt:lpstr>
      <vt:lpstr>Prerenální azotemie</vt:lpstr>
      <vt:lpstr>Prezentace aplikace PowerPoint</vt:lpstr>
      <vt:lpstr>Prezentace aplikace PowerPoint</vt:lpstr>
      <vt:lpstr>Postrenální azotemie</vt:lpstr>
      <vt:lpstr>Renální azotemie</vt:lpstr>
      <vt:lpstr>1. Vaskulární nemoci</vt:lpstr>
      <vt:lpstr>2. Glomerulární nemoci</vt:lpstr>
      <vt:lpstr>3. Tubulární nemoci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Diagnostika a léčba</vt:lpstr>
      <vt:lpstr>Nebezpečí akutního stadia</vt:lpstr>
      <vt:lpstr>Hyperkalémie</vt:lpstr>
      <vt:lpstr>Hyperkalémie (K+ v séru &gt;5.5 mmol/l)</vt:lpstr>
      <vt:lpstr>EKG změny:</vt:lpstr>
      <vt:lpstr>Prezentace aplikace PowerPoint</vt:lpstr>
      <vt:lpstr>Prezentace aplikace PowerPoint</vt:lpstr>
      <vt:lpstr>Prezentace aplikace PowerPoint</vt:lpstr>
      <vt:lpstr>Prezentace aplikace PowerPoint</vt:lpstr>
      <vt:lpstr>Funkční vyšetření</vt:lpstr>
      <vt:lpstr>Zvýšení poměru (Purea/Pkreat)</vt:lpstr>
      <vt:lpstr>Osmotická koncentrace moči</vt:lpstr>
      <vt:lpstr>Další dg. prostředky</vt:lpstr>
      <vt:lpstr>Prezentace aplikace PowerPoint</vt:lpstr>
      <vt:lpstr>Terapie ASL</vt:lpstr>
      <vt:lpstr>4. Léčba metabolické acidózy  5. Th. selhávání srdce, hypertenze  6. Léčba infekčních komplikací  7. Dialyzační léčba - hemodialýza                                 - (peritoneální dialýza)                                 - hemoperfúze</vt:lpstr>
      <vt:lpstr>Chronické selhání ledvin</vt:lpstr>
      <vt:lpstr>Etiologie</vt:lpstr>
      <vt:lpstr>Patogeneze</vt:lpstr>
      <vt:lpstr>Předpoklad</vt:lpstr>
      <vt:lpstr>Stadia CHSL</vt:lpstr>
      <vt:lpstr>Prezentace aplikace PowerPoint</vt:lpstr>
      <vt:lpstr>Exkreční funkce</vt:lpstr>
      <vt:lpstr>kompenzační hypertrofie a hyperperfúze  - vzrůst plazmatické koncentrace látek:   kreatinin: Ukreat * V = konst.=Pkreat * GFR  močovina: Purea stoupá méně příkře (osmotická diuréza)   kyselina močová           uremické toxiny ?   </vt:lpstr>
      <vt:lpstr>Regulační funkce</vt:lpstr>
      <vt:lpstr>b) snížená tubulární reabsorpce fosfátu</vt:lpstr>
      <vt:lpstr>Prezentace aplikace PowerPoint</vt:lpstr>
      <vt:lpstr>Prezentace aplikace PowerPoint</vt:lpstr>
      <vt:lpstr>c) zvýšená sekrece </vt:lpstr>
      <vt:lpstr>Hormonální funkce</vt:lpstr>
      <vt:lpstr>Symptomy urémie</vt:lpstr>
      <vt:lpstr>Terapie chronického selhání</vt:lpstr>
      <vt:lpstr>Hemodialýza</vt:lpstr>
      <vt:lpstr>Dialyzátor</vt:lpstr>
      <vt:lpstr>Hemodialýza</vt:lpstr>
      <vt:lpstr>Cévní přístupy</vt:lpstr>
      <vt:lpstr>Trvalý cévní přístup</vt:lpstr>
      <vt:lpstr>Prezentace aplikace PowerPoint</vt:lpstr>
      <vt:lpstr>Transplantace ledviny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Speciální patofyziologie vylučovacího systému</dc:title>
  <dc:creator>Julie Dobrovolná</dc:creator>
  <cp:lastModifiedBy>Julie Dobrovolná</cp:lastModifiedBy>
  <cp:revision>3</cp:revision>
  <cp:lastPrinted>1601-01-01T00:00:00Z</cp:lastPrinted>
  <dcterms:created xsi:type="dcterms:W3CDTF">2021-01-08T08:22:40Z</dcterms:created>
  <dcterms:modified xsi:type="dcterms:W3CDTF">2021-01-08T08:40:22Z</dcterms:modified>
</cp:coreProperties>
</file>