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95" r:id="rId3"/>
    <p:sldId id="305" r:id="rId4"/>
    <p:sldId id="308" r:id="rId5"/>
    <p:sldId id="309" r:id="rId6"/>
    <p:sldId id="261" r:id="rId7"/>
    <p:sldId id="306" r:id="rId8"/>
    <p:sldId id="259" r:id="rId9"/>
    <p:sldId id="260" r:id="rId10"/>
    <p:sldId id="311" r:id="rId11"/>
    <p:sldId id="312" r:id="rId12"/>
    <p:sldId id="313" r:id="rId13"/>
    <p:sldId id="262" r:id="rId14"/>
    <p:sldId id="310" r:id="rId15"/>
    <p:sldId id="314" r:id="rId16"/>
    <p:sldId id="268" r:id="rId17"/>
    <p:sldId id="315" r:id="rId18"/>
    <p:sldId id="269" r:id="rId19"/>
    <p:sldId id="316" r:id="rId20"/>
    <p:sldId id="270" r:id="rId21"/>
    <p:sldId id="272" r:id="rId22"/>
    <p:sldId id="317" r:id="rId23"/>
    <p:sldId id="274" r:id="rId24"/>
    <p:sldId id="275" r:id="rId25"/>
    <p:sldId id="276" r:id="rId26"/>
    <p:sldId id="288" r:id="rId27"/>
    <p:sldId id="289" r:id="rId28"/>
    <p:sldId id="318" r:id="rId29"/>
    <p:sldId id="319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279" r:id="rId38"/>
    <p:sldId id="280" r:id="rId39"/>
    <p:sldId id="292" r:id="rId40"/>
    <p:sldId id="267" r:id="rId41"/>
    <p:sldId id="281" r:id="rId42"/>
    <p:sldId id="265" r:id="rId43"/>
    <p:sldId id="266" r:id="rId44"/>
    <p:sldId id="282" r:id="rId45"/>
    <p:sldId id="273" r:id="rId46"/>
    <p:sldId id="284" r:id="rId47"/>
    <p:sldId id="285" r:id="rId48"/>
    <p:sldId id="290" r:id="rId49"/>
    <p:sldId id="286" r:id="rId50"/>
    <p:sldId id="291" r:id="rId51"/>
    <p:sldId id="294" r:id="rId52"/>
    <p:sldId id="293" r:id="rId53"/>
    <p:sldId id="257" r:id="rId5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CFF3E-D4FF-473E-8265-BAAE599C7CD7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90739-AA9A-4DC0-95A6-99FF3ADDB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31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agent</a:t>
            </a:r>
            <a:r>
              <a:rPr lang="en-US" dirty="0"/>
              <a:t>: A factor, such as a microorganism, chemical substance, or form of radiation, whose presence, excessive presence, or (in deficiency diseases) relative absence is essential for the occurrence of a disease. </a:t>
            </a:r>
            <a:r>
              <a:rPr lang="en-US" b="1" dirty="0"/>
              <a:t>host factor: </a:t>
            </a:r>
            <a:r>
              <a:rPr lang="en-US" dirty="0"/>
              <a:t>An intrinsic factor (age, race, sex, behaviors, etc.) which influences an individual's exposure, susceptibility, or response to a causative agent. </a:t>
            </a:r>
            <a:r>
              <a:rPr lang="en-US" b="1" dirty="0"/>
              <a:t>environmental factor: </a:t>
            </a:r>
            <a:r>
              <a:rPr lang="en-US" dirty="0"/>
              <a:t>An extrinsic factor (geology, climate, insects, sanitation, health services, etc.) which affects the agent and the opportunity for exposure.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3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Organ changes have occurred, now you see the symptoms</a:t>
            </a:r>
          </a:p>
          <a:p>
            <a:r>
              <a:rPr lang="en-US" dirty="0"/>
              <a:t>4.</a:t>
            </a:r>
            <a:r>
              <a:rPr lang="en-US" baseline="0" dirty="0"/>
              <a:t> Temporary or long term reduction of a person’s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C3C57-6A36-4644-9BE5-E5B479EA86EB}" type="slidenum">
              <a:rPr lang="en-US"/>
              <a:pPr/>
              <a:t>21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0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E9D10-AF49-43CB-BBB7-54DE24EB9CA1}" type="slidenum">
              <a:rPr lang="en-US"/>
              <a:pPr/>
              <a:t>22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B675D-9593-4E07-81DF-77959281C23A}" type="slidenum">
              <a:rPr lang="en-US"/>
              <a:pPr/>
              <a:t>23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5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A5368-004B-419F-A033-05D8EB6F4A42}" type="slidenum">
              <a:rPr lang="en-US"/>
              <a:pPr/>
              <a:t>24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7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365E0-CD92-4727-948B-420B1B96B95F}" type="slidenum">
              <a:rPr lang="en-US"/>
              <a:pPr/>
              <a:t>25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1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D842F-6EDE-439A-A31C-EA21C8606F0C}" type="slidenum">
              <a:rPr lang="en-US"/>
              <a:pPr/>
              <a:t>26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7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7A068-BD40-4BEE-ACC4-D4F7654A0279}" type="slidenum">
              <a:rPr lang="en-US"/>
              <a:pPr/>
              <a:t>27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0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EB4C4-5C19-4C39-A475-3B98EDD526B1}" type="slidenum">
              <a:rPr lang="en-US"/>
              <a:pPr/>
              <a:t>28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0EFA2-76EF-4093-93FE-F9CAF924622A}" type="slidenum">
              <a:rPr lang="en-US"/>
              <a:pPr/>
              <a:t>29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5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6DC4B-1F26-405A-AF6F-A03CFCDF257C}" type="slidenum">
              <a:rPr lang="en-US"/>
              <a:pPr/>
              <a:t>4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FCDA17-806E-4F39-9C06-F8E632A5B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AEF9B-963E-48EC-BE52-04F36746945F}" type="slidenum">
              <a:rPr lang="en-US" altLang="cs-CZ"/>
              <a:pPr/>
              <a:t>39</a:t>
            </a:fld>
            <a:endParaRPr lang="en-US" altLang="cs-CZ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A2DB8AA-E6A5-40E7-8C51-9D6F58EDE1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4B1021D-39B1-423E-B9A4-78150D4D4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A0DA4-CECB-491F-8E64-95923DDE751D}" type="slidenum">
              <a:rPr lang="en-US"/>
              <a:pPr/>
              <a:t>5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7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CEDB-F665-4837-84F7-633DE835BC1B}" type="slidenum">
              <a:rPr lang="en-US"/>
              <a:pPr/>
              <a:t>10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5B963-EC33-4720-A6BA-2D741A6614F6}" type="slidenum">
              <a:rPr lang="en-US"/>
              <a:pPr/>
              <a:t>11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5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9E579-D105-4838-AD9B-D4675230B01E}" type="slidenum">
              <a:rPr lang="en-US"/>
              <a:pPr/>
              <a:t>12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of susceptibility- disease has</a:t>
            </a:r>
            <a:r>
              <a:rPr lang="en-US" baseline="0" dirty="0"/>
              <a:t> not developed yet (risk factors promote development (poor diet, stress, etc.)</a:t>
            </a:r>
            <a:endParaRPr lang="en-US" dirty="0"/>
          </a:p>
          <a:p>
            <a:r>
              <a:rPr lang="en-US" dirty="0"/>
              <a:t>Pathologic changes- examples- high cholesterol-plaque</a:t>
            </a:r>
            <a:r>
              <a:rPr lang="en-US" baseline="0" dirty="0"/>
              <a:t> formation</a:t>
            </a:r>
            <a:endParaRPr lang="en-US" dirty="0"/>
          </a:p>
          <a:p>
            <a:r>
              <a:rPr lang="en-US" dirty="0"/>
              <a:t>time between initial</a:t>
            </a:r>
            <a:r>
              <a:rPr lang="en-US" baseline="0" dirty="0"/>
              <a:t> </a:t>
            </a:r>
            <a:r>
              <a:rPr lang="en-US" dirty="0"/>
              <a:t>infection and appearance of signs or</a:t>
            </a:r>
            <a:r>
              <a:rPr lang="en-US" baseline="0" dirty="0"/>
              <a:t> </a:t>
            </a:r>
            <a:r>
              <a:rPr lang="en-US" dirty="0"/>
              <a:t>symptoms</a:t>
            </a:r>
          </a:p>
          <a:p>
            <a:r>
              <a:rPr lang="en-US" dirty="0"/>
              <a:t>Time depends on the type of </a:t>
            </a:r>
            <a:r>
              <a:rPr lang="en-US" dirty="0" err="1"/>
              <a:t>microbe,virulence</a:t>
            </a:r>
            <a:r>
              <a:rPr lang="en-US" dirty="0"/>
              <a:t>, inoculum amount, and host</a:t>
            </a:r>
          </a:p>
          <a:p>
            <a:r>
              <a:rPr lang="en-US" dirty="0"/>
              <a:t>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8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41D75-225C-4344-97FD-88EC32A32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8AEBCF-F55D-49EA-8536-66E5F1914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38C23A-65D4-48CD-9886-0E890710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BF4B6C-2091-41DB-93E5-E18D04FE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937857-DEB4-4F11-A9D5-AD9AFB3AB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95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73970-4FE4-4E5C-8631-E55E4397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B9E600-0092-4850-95FA-D53AA2CCB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A23E3B-FB95-4FD0-856E-CD72DAE0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359A3E-4F25-4483-82EA-99BF9F36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946C96-4F84-45A2-B2E4-F7D4C4AE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01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E9218B3-9EEA-4F9E-9764-3993A9B41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939F19-9CC2-4312-A24D-7B1C37DDB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6F445C-5F90-4074-8FC2-2B961888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9904AE-FD07-4C49-B040-F7A34654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A895F4-C3DF-40E7-847F-3B199415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85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0BE18B6-2809-4BD9-BD20-ECE1D4DE16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316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B5A3C-754E-42B1-900D-E5864552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1DD703-EAE6-4FA0-A90C-A5EA9F232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8A8A88-9C85-4819-AE9B-9C3AFF31D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1E5629-995D-48AA-83DC-8A5C3058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546980-DC28-4850-89BC-BAA011F2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68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B987E-D005-48FB-A2CA-3B20E190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8B2986-01C1-4DCD-8FE1-A99902499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74C30B-781D-40F6-82B4-18D54468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7B16A-521A-4B3A-99F3-D23241CE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8578F5-D9A0-430D-B766-0426E559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5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9EC9C-3CCF-4A68-A9C1-2AD53232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3E9CD-47AE-4EAE-905C-95BD86AEF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0B038A-9145-4E06-8850-F94D26FCD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F237AF-E0F0-4BA9-A8B5-E53A9386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96223E-D976-4970-83F3-2B8FD658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463F0D-D1E0-49D6-BE6A-EFF254B7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14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11620-0A05-439E-9B63-D525F8B4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070800-30C2-4A86-A6F2-BE79E969D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4D8AC0-ADE6-4A78-B85C-CBF8D2876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10D371-4F2E-425F-9902-9FBC98CA3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6D7075-3FB7-4E24-9463-CED83B2FF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823D2FD-3ABD-43A4-B03B-69BBA17F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F30F88E-0F57-4146-80BD-D080097A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AC9C9-3856-4D60-AD96-86BDD2E3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4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3EE80-80BE-4FC7-B6C3-C75E8F0B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09FF84-DD02-43B1-96A8-DA32E9DF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765AEA-9D20-444A-BE46-9F17F4D7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2C6060-B91F-4A6A-B904-E70D977F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05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2348B32-89EE-4436-A65B-5B788418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6F4474B-AFBD-4C6A-9CAE-D81D324D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D440E2-7C0A-4A7B-B876-0BB2D3EA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7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DF9E5-D46A-4B0A-84C5-2E48C207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A9FA6-79F3-497C-8A62-4B261F23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9BD328-0F12-43E0-ACCE-59DEF03FD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A91D4C-A5B5-42A0-8ADB-0CCF54A8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593C09-F09B-4E5F-87CB-57DE0CB4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47D62E-5950-47EF-9697-98F2C63C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53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39693-BCFB-4CAB-9B34-B9DD279D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F63C4BC-91D0-40A6-9800-78E524406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DA1977-12C6-42BE-84E7-B1120B57E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FFB1B1-5074-4906-9D08-40AE281D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94BA4C-96CC-4A67-9121-5E5394E3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384DC7-937D-4444-84C9-DE12FE9F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79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3F21567-3D41-40A4-A620-478414E6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42EC12-D50F-4FA5-AD95-3DF7CD3C8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ECC0E8-CA9A-4A39-BC1B-D45B12A85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0175-7AD2-4DF9-BA56-A9237688CD18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5EC4C1-746C-4914-94D7-C197482D9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444A18-6B3D-4FCE-98F6-5CE90DE39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65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blogs4biz.info/media/CW%20Sherlock%20Holmes%20RWB.jpg&amp;imgrefurl=http://www.blogs4biz.info/index.php/2005/06/&amp;h=150&amp;w=179&amp;sz=6&amp;hl=en&amp;start=19&amp;tbnid=6hNbHC3DOzSk-M:&amp;tbnh=85&amp;tbnw=101&amp;prev=/images?q=sherlock+holmes&amp;svnum=10&amp;hl=en&amp;lr=&amp;sa=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D1231-F001-4B2B-9905-6DA1EA6032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6. Přenos chorob (epidemiologie, kontrola chorob, faktory </a:t>
            </a:r>
            <a:r>
              <a:rPr lang="cs-CZ" dirty="0" err="1"/>
              <a:t>patogenicity</a:t>
            </a:r>
            <a:r>
              <a:rPr lang="cs-CZ" dirty="0"/>
              <a:t>, antibiotická terapie, virové, bakteriální, plísňové a parazitární choroby)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FE3C69-E305-4172-B844-B863ECF353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6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2"/>
                </a:solidFill>
              </a:rPr>
              <a:t>Direct and indirect transmission</a:t>
            </a:r>
          </a:p>
        </p:txBody>
      </p:sp>
    </p:spTree>
    <p:extLst>
      <p:ext uri="{BB962C8B-B14F-4D97-AF65-F5344CB8AC3E}">
        <p14:creationId xmlns:p14="http://schemas.microsoft.com/office/powerpoint/2010/main" val="141001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1. Direct transmission: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467600" cy="3922712"/>
          </a:xfrm>
        </p:spPr>
        <p:txBody>
          <a:bodyPr/>
          <a:lstStyle/>
          <a:p>
            <a:r>
              <a:rPr lang="en-US" dirty="0"/>
              <a:t>Disease transmitted by direct physical contact 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b="1" dirty="0"/>
              <a:t>Examples:</a:t>
            </a:r>
            <a:r>
              <a:rPr lang="en-US" dirty="0"/>
              <a:t> </a:t>
            </a:r>
          </a:p>
          <a:p>
            <a:r>
              <a:rPr lang="en-US" dirty="0"/>
              <a:t>Touching with contaminated hands </a:t>
            </a:r>
          </a:p>
          <a:p>
            <a:r>
              <a:rPr lang="en-US" dirty="0"/>
              <a:t>Skin-to-skin contact </a:t>
            </a:r>
          </a:p>
          <a:p>
            <a:r>
              <a:rPr lang="en-US" dirty="0"/>
              <a:t>Kissing </a:t>
            </a:r>
          </a:p>
        </p:txBody>
      </p:sp>
    </p:spTree>
    <p:extLst>
      <p:ext uri="{BB962C8B-B14F-4D97-AF65-F5344CB8AC3E}">
        <p14:creationId xmlns:p14="http://schemas.microsoft.com/office/powerpoint/2010/main" val="151320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2. Indirect transmission: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0"/>
            <a:ext cx="4535488" cy="4114800"/>
          </a:xfrm>
        </p:spPr>
        <p:txBody>
          <a:bodyPr/>
          <a:lstStyle/>
          <a:p>
            <a:r>
              <a:rPr lang="en-US" dirty="0"/>
              <a:t>Disease transmitted when pathogens or agents are transferred or carried by some intermediate item, organism, means, or process to a susceptible host, resulting in disease</a:t>
            </a:r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1371601"/>
            <a:ext cx="3810000" cy="4611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Examples:</a:t>
            </a:r>
          </a:p>
          <a:p>
            <a:r>
              <a:rPr lang="en-US" dirty="0"/>
              <a:t>fomites</a:t>
            </a:r>
          </a:p>
          <a:p>
            <a:r>
              <a:rPr lang="en-US" dirty="0"/>
              <a:t>vectors</a:t>
            </a:r>
          </a:p>
          <a:p>
            <a:r>
              <a:rPr lang="en-US" dirty="0"/>
              <a:t>air currents</a:t>
            </a:r>
          </a:p>
          <a:p>
            <a:r>
              <a:rPr lang="en-US" dirty="0"/>
              <a:t>dust particles</a:t>
            </a:r>
          </a:p>
          <a:p>
            <a:r>
              <a:rPr lang="en-US" dirty="0"/>
              <a:t>water droplets</a:t>
            </a:r>
          </a:p>
          <a:p>
            <a:r>
              <a:rPr lang="en-US" dirty="0"/>
              <a:t>water or food</a:t>
            </a:r>
          </a:p>
          <a:p>
            <a:r>
              <a:rPr lang="en-US" dirty="0"/>
              <a:t>oral-fecal contact</a:t>
            </a:r>
          </a:p>
        </p:txBody>
      </p:sp>
    </p:spTree>
    <p:extLst>
      <p:ext uri="{BB962C8B-B14F-4D97-AF65-F5344CB8AC3E}">
        <p14:creationId xmlns:p14="http://schemas.microsoft.com/office/powerpoint/2010/main" val="304502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Diseases are classified by Severity and Duration: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32960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buFont typeface="Wingdings" pitchFamily="2" charset="2"/>
              <a:buChar char="§"/>
            </a:pP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Acute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disorder with sudden onset, relatively severe, and short duration of symptoms (e.g. common cold)</a:t>
            </a:r>
          </a:p>
          <a:p>
            <a:pPr marL="533400" indent="-533400">
              <a:buNone/>
            </a:pPr>
            <a:endParaRPr lang="en-US" b="1" dirty="0"/>
          </a:p>
          <a:p>
            <a:pPr marL="533400" indent="-533400">
              <a:buFont typeface="Wingdings" pitchFamily="2" charset="2"/>
              <a:buChar char="§"/>
            </a:pP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</a:t>
            </a:r>
            <a:r>
              <a:rPr lang="en-US" dirty="0"/>
              <a:t> – develops slowly, lasting over long periods if not a lifetime (e.g. tuberculosis)</a:t>
            </a:r>
          </a:p>
          <a:p>
            <a:pPr marL="533400" indent="-533400">
              <a:buFont typeface="Wingdings" pitchFamily="2" charset="2"/>
              <a:buChar char="§"/>
            </a:pPr>
            <a:endParaRPr lang="en-US" dirty="0"/>
          </a:p>
          <a:p>
            <a:pPr marL="533400" indent="-533400">
              <a:buFont typeface="Wingdings" pitchFamily="2" charset="2"/>
              <a:buChar char="§"/>
            </a:pPr>
            <a:r>
              <a:rPr lang="en-US" b="1" u="sng" dirty="0" err="1">
                <a:solidFill>
                  <a:srgbClr val="FF3300"/>
                </a:solidFill>
              </a:rPr>
              <a:t>Subacute</a:t>
            </a:r>
            <a:r>
              <a:rPr lang="en-US" b="1" u="sng" dirty="0">
                <a:solidFill>
                  <a:srgbClr val="FF3300"/>
                </a:solidFill>
              </a:rPr>
              <a:t> disease- </a:t>
            </a:r>
            <a:r>
              <a:rPr lang="en-US" dirty="0"/>
              <a:t>intermediate between acute and chronic (e.g. endocarditis)</a:t>
            </a:r>
          </a:p>
          <a:p>
            <a:pPr marL="533400" indent="-533400">
              <a:buFont typeface="Wingdings" pitchFamily="2" charset="2"/>
              <a:buChar char="§"/>
            </a:pPr>
            <a:endParaRPr lang="en-US" dirty="0"/>
          </a:p>
          <a:p>
            <a:pPr marL="533400" indent="-533400">
              <a:buFont typeface="Wingdings" pitchFamily="2" charset="2"/>
              <a:buChar char="§"/>
            </a:pPr>
            <a:r>
              <a:rPr lang="en-US" b="1" u="sng" dirty="0">
                <a:solidFill>
                  <a:srgbClr val="008000"/>
                </a:solidFill>
              </a:rPr>
              <a:t>Latent disease- </a:t>
            </a:r>
            <a:r>
              <a:rPr lang="en-US" dirty="0"/>
              <a:t>agent remains inactive for a period of time, but then activates to cause disease (e.g. shingles)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0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6705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of Disease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5181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from cdc.gov</a:t>
            </a:r>
          </a:p>
        </p:txBody>
      </p:sp>
    </p:spTree>
    <p:extLst>
      <p:ext uri="{BB962C8B-B14F-4D97-AF65-F5344CB8AC3E}">
        <p14:creationId xmlns:p14="http://schemas.microsoft.com/office/powerpoint/2010/main" val="246073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Disease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7924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Pre-pathogenesis: </a:t>
            </a:r>
            <a:r>
              <a:rPr lang="en-US" u="sng" dirty="0"/>
              <a:t>Before</a:t>
            </a:r>
            <a:r>
              <a:rPr lang="en-US" dirty="0"/>
              <a:t> agent reacts with host</a:t>
            </a:r>
          </a:p>
          <a:p>
            <a:pPr>
              <a:lnSpc>
                <a:spcPct val="90000"/>
              </a:lnSpc>
            </a:pPr>
            <a:r>
              <a:rPr lang="en-US" b="1" dirty="0"/>
              <a:t>Pathogenesis: </a:t>
            </a:r>
            <a:r>
              <a:rPr lang="en-US" u="sng" dirty="0"/>
              <a:t>After</a:t>
            </a:r>
            <a:r>
              <a:rPr lang="en-US" dirty="0"/>
              <a:t> agent reacts with host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Later stages include development of active signs and symptoms.</a:t>
            </a:r>
          </a:p>
          <a:p>
            <a:pPr lvl="1">
              <a:lnSpc>
                <a:spcPct val="90000"/>
              </a:lnSpc>
            </a:pPr>
            <a:endParaRPr lang="en-US" sz="800" dirty="0"/>
          </a:p>
          <a:p>
            <a:pPr lvl="2">
              <a:lnSpc>
                <a:spcPct val="90000"/>
              </a:lnSpc>
            </a:pPr>
            <a:r>
              <a:rPr lang="en-US" dirty="0"/>
              <a:t>Clinical end points are: recovery, disability, or death</a:t>
            </a:r>
          </a:p>
          <a:p>
            <a:pPr lvl="2">
              <a:lnSpc>
                <a:spcPct val="90000"/>
              </a:lnSpc>
            </a:pPr>
            <a:endParaRPr lang="en-US" sz="800" dirty="0"/>
          </a:p>
          <a:p>
            <a:pPr lvl="1">
              <a:lnSpc>
                <a:spcPct val="90000"/>
              </a:lnSpc>
            </a:pPr>
            <a:r>
              <a:rPr lang="en-US" sz="2500" dirty="0"/>
              <a:t>Each disease has natural history of progression if no medical intervention is undertaken and is allowed to run full course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247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4 Common Disease Stages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8345488" cy="4114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en-US" b="1" dirty="0"/>
              <a:t>1. </a:t>
            </a:r>
            <a:r>
              <a:rPr lang="en-US" b="1" u="sng" dirty="0"/>
              <a:t>Stage of susceptibility</a:t>
            </a:r>
            <a:r>
              <a:rPr lang="en-US" dirty="0"/>
              <a:t> (precedes disease; risk for acquiring disease)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§"/>
            </a:pPr>
            <a:endParaRPr lang="en-US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§"/>
            </a:pPr>
            <a:r>
              <a:rPr lang="en-US" b="1" dirty="0"/>
              <a:t>2. </a:t>
            </a:r>
            <a:r>
              <a:rPr lang="en-US" b="1" u="sng" dirty="0"/>
              <a:t>Stage of pre-symptomatic disease</a:t>
            </a:r>
            <a:r>
              <a:rPr lang="en-US" dirty="0"/>
              <a:t> (begins with exposure &amp; subsequent pathologic changes before symptom onset)</a:t>
            </a:r>
          </a:p>
          <a:p>
            <a:pPr marL="933450" lvl="1" indent="-476250">
              <a:lnSpc>
                <a:spcPct val="80000"/>
              </a:lnSpc>
              <a:buFont typeface="Wingdings" pitchFamily="2" charset="2"/>
              <a:buChar char="§"/>
            </a:pPr>
            <a:r>
              <a:rPr lang="en-US" b="1" u="sng" dirty="0"/>
              <a:t>Incubation period</a:t>
            </a:r>
            <a:r>
              <a:rPr lang="en-US" dirty="0"/>
              <a:t>: begins with exposure &amp; subsequent pathologic changes before symptom onset (infectious diseases)</a:t>
            </a:r>
          </a:p>
          <a:p>
            <a:pPr marL="933450" lvl="1" indent="-476250">
              <a:lnSpc>
                <a:spcPct val="80000"/>
              </a:lnSpc>
              <a:buFont typeface="Wingdings" pitchFamily="2" charset="2"/>
              <a:buChar char="§"/>
            </a:pPr>
            <a:r>
              <a:rPr lang="en-US" b="1" u="sng" dirty="0"/>
              <a:t>Latency period</a:t>
            </a:r>
            <a:r>
              <a:rPr lang="en-US" u="sng" dirty="0"/>
              <a:t>:</a:t>
            </a:r>
            <a:r>
              <a:rPr lang="en-US" dirty="0"/>
              <a:t> time from exposure to clinical symptoms (non-communicable chronic diseases)</a:t>
            </a:r>
          </a:p>
        </p:txBody>
      </p:sp>
    </p:spTree>
    <p:extLst>
      <p:ext uri="{BB962C8B-B14F-4D97-AF65-F5344CB8AC3E}">
        <p14:creationId xmlns:p14="http://schemas.microsoft.com/office/powerpoint/2010/main" val="38075427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Has disease occurred during the stage of susceptibility?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What could be some risk factors that promote development?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Unvaccinated child is susceptible to measles</a:t>
            </a:r>
          </a:p>
          <a:p>
            <a:pPr lvl="2"/>
            <a:r>
              <a:rPr lang="en-US" dirty="0"/>
              <a:t>Alcohol consumption for Cirrhosis of liver</a:t>
            </a:r>
          </a:p>
          <a:p>
            <a:pPr lvl="2"/>
            <a:r>
              <a:rPr lang="en-US" dirty="0"/>
              <a:t>High Cholesterol, obesity, Type of personality: Heart Diseases</a:t>
            </a:r>
          </a:p>
          <a:p>
            <a:pPr lvl="2"/>
            <a:endParaRPr lang="en-US" dirty="0"/>
          </a:p>
          <a:p>
            <a:r>
              <a:rPr lang="en-US" dirty="0"/>
              <a:t>What could be an example for the pre-symptomatic stage of disease?</a:t>
            </a:r>
          </a:p>
          <a:p>
            <a:pPr lvl="1"/>
            <a:r>
              <a:rPr lang="en-US" dirty="0"/>
              <a:t>Ova of intestinal parasite in the stool of apparently healthy</a:t>
            </a:r>
          </a:p>
          <a:p>
            <a:pPr marL="274320" lvl="1" indent="0">
              <a:buNone/>
            </a:pPr>
            <a:r>
              <a:rPr lang="en-US" dirty="0"/>
              <a:t>    children.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0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4 Common Disease Stages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3. Stage of clinical disease</a:t>
            </a:r>
            <a:r>
              <a:rPr lang="en-US" sz="2400" dirty="0"/>
              <a:t>: when disease signs and symptoms appear</a:t>
            </a:r>
          </a:p>
          <a:p>
            <a:pPr>
              <a:buFont typeface="Wingdings" pitchFamily="2" charset="2"/>
              <a:buChar char="§"/>
            </a:pPr>
            <a:endParaRPr lang="en-US" sz="2400" b="1" dirty="0"/>
          </a:p>
          <a:p>
            <a:pPr>
              <a:buFont typeface="Wingdings" pitchFamily="2" charset="2"/>
              <a:buChar char="§"/>
            </a:pPr>
            <a:r>
              <a:rPr lang="en-US" sz="2400" b="1" dirty="0"/>
              <a:t>4. Stage of recovery, disability, or death</a:t>
            </a:r>
            <a:r>
              <a:rPr lang="en-US" sz="2400" dirty="0"/>
              <a:t> (influenced by multiple factors including time of detection and treatment)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41350" name="AutoShape 6" descr="Include%20illness"/>
          <p:cNvSpPr>
            <a:spLocks noChangeAspect="1" noChangeArrowheads="1"/>
          </p:cNvSpPr>
          <p:nvPr/>
        </p:nvSpPr>
        <p:spPr bwMode="auto">
          <a:xfrm>
            <a:off x="17002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52" name="AutoShape 8" descr="Include%20illne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54" name="AutoShape 10" descr="Include%20illne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1358" name="Picture 14" descr="fit1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2286000"/>
            <a:ext cx="38100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3937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would be an example of the stage of clinical disease?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 Common cold has a short and mild clinical stage and</a:t>
            </a:r>
          </a:p>
          <a:p>
            <a:pPr marL="274320" lvl="1" indent="0">
              <a:buNone/>
            </a:pPr>
            <a:r>
              <a:rPr lang="en-US" dirty="0"/>
              <a:t>     almost everyone recovers quickly</a:t>
            </a:r>
          </a:p>
          <a:p>
            <a:pPr marL="274320" lvl="1" indent="0">
              <a:buNone/>
            </a:pPr>
            <a:endParaRPr lang="en-US" dirty="0"/>
          </a:p>
          <a:p>
            <a:pPr lvl="2"/>
            <a:r>
              <a:rPr lang="en-US" dirty="0"/>
              <a:t>If a common cold lasts for a short period of time and a person recovers fairly quickly, how would you classify its severity and duration?</a:t>
            </a:r>
          </a:p>
        </p:txBody>
      </p:sp>
    </p:spTree>
    <p:extLst>
      <p:ext uri="{BB962C8B-B14F-4D97-AF65-F5344CB8AC3E}">
        <p14:creationId xmlns:p14="http://schemas.microsoft.com/office/powerpoint/2010/main" val="30884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Disease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Identifying </a:t>
            </a:r>
            <a:r>
              <a:rPr lang="en-US" u="sng" dirty="0"/>
              <a:t>causes</a:t>
            </a:r>
            <a:r>
              <a:rPr lang="en-US" dirty="0"/>
              <a:t> of disease and the </a:t>
            </a:r>
            <a:r>
              <a:rPr lang="en-US" u="sng" dirty="0"/>
              <a:t>mechanisms</a:t>
            </a:r>
            <a:r>
              <a:rPr lang="en-US" dirty="0"/>
              <a:t> by which they spread remains a primary focus of epidemiology</a:t>
            </a:r>
          </a:p>
          <a:p>
            <a:endParaRPr lang="en-US" dirty="0"/>
          </a:p>
          <a:p>
            <a:r>
              <a:rPr lang="en-US" b="1" dirty="0"/>
              <a:t>Etiology</a:t>
            </a:r>
            <a:r>
              <a:rPr lang="en-US" dirty="0"/>
              <a:t>: Science and study of the causes of disease and their mode of operation </a:t>
            </a:r>
            <a:endParaRPr lang="en-US" b="1" u="sng" dirty="0"/>
          </a:p>
          <a:p>
            <a:endParaRPr lang="en-US" dirty="0"/>
          </a:p>
        </p:txBody>
      </p:sp>
      <p:pic>
        <p:nvPicPr>
          <p:cNvPr id="4" name="Picture 4" descr="CW%2520Sherlock%2520Holmes%2520RW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886201"/>
            <a:ext cx="18002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73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73152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3429000" y="5334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423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generalized presentation of the natural history of disease</a:t>
            </a:r>
          </a:p>
        </p:txBody>
      </p:sp>
    </p:spTree>
    <p:extLst>
      <p:ext uri="{BB962C8B-B14F-4D97-AF65-F5344CB8AC3E}">
        <p14:creationId xmlns:p14="http://schemas.microsoft.com/office/powerpoint/2010/main" val="63504534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/>
              <a:t>Identification of Cases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="1" dirty="0"/>
              <a:t> case</a:t>
            </a:r>
            <a:r>
              <a:rPr lang="en-US" dirty="0"/>
              <a:t> is a person who has been diagnosed as having a disease, disorder, injury, or condition  </a:t>
            </a:r>
          </a:p>
        </p:txBody>
      </p:sp>
      <p:pic>
        <p:nvPicPr>
          <p:cNvPr id="309252" name="Picture 4" descr="MCj023242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2133600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636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case, index case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first disease case in the population is the </a:t>
            </a:r>
            <a:r>
              <a:rPr lang="en-US" b="1" u="sng" dirty="0"/>
              <a:t>primary case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dirty="0"/>
              <a:t>The first disease case brought to the attention of the epidemiologist is the </a:t>
            </a:r>
            <a:r>
              <a:rPr lang="en-US" b="1" u="sng" dirty="0"/>
              <a:t>index case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Note: index case is not always the primary case. </a:t>
            </a:r>
          </a:p>
        </p:txBody>
      </p:sp>
    </p:spTree>
    <p:extLst>
      <p:ext uri="{BB962C8B-B14F-4D97-AF65-F5344CB8AC3E}">
        <p14:creationId xmlns:p14="http://schemas.microsoft.com/office/powerpoint/2010/main" val="238884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cases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Persons who become infected and ill once a disease has been introduced into a population</a:t>
            </a:r>
          </a:p>
          <a:p>
            <a:r>
              <a:rPr lang="en-US" dirty="0"/>
              <a:t>Those who become infected from contact with the primary case</a:t>
            </a:r>
          </a:p>
          <a:p>
            <a:endParaRPr lang="en-US" dirty="0"/>
          </a:p>
          <a:p>
            <a:r>
              <a:rPr lang="en-US" b="1" dirty="0"/>
              <a:t>Ex:</a:t>
            </a:r>
            <a:r>
              <a:rPr lang="en-US" dirty="0"/>
              <a:t> MDR TB case (primary) from Chiapas who spread disease to family members (secondary) after visiting them in Los Angeles.   </a:t>
            </a:r>
          </a:p>
        </p:txBody>
      </p:sp>
    </p:spTree>
    <p:extLst>
      <p:ext uri="{BB962C8B-B14F-4D97-AF65-F5344CB8AC3E}">
        <p14:creationId xmlns:p14="http://schemas.microsoft.com/office/powerpoint/2010/main" val="2516287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Different levels of diagnosis for Cases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828800"/>
            <a:ext cx="3810000" cy="4114800"/>
          </a:xfrm>
        </p:spPr>
        <p:txBody>
          <a:bodyPr/>
          <a:lstStyle/>
          <a:p>
            <a:r>
              <a:rPr lang="en-US" sz="4000" u="sng" dirty="0"/>
              <a:t>Suspect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sym typeface="Wingdings" pitchFamily="2" charset="2"/>
              </a:rPr>
              <a:t>      </a:t>
            </a:r>
          </a:p>
          <a:p>
            <a:r>
              <a:rPr lang="en-US" sz="4000" u="sng" dirty="0"/>
              <a:t>Probable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sym typeface="Wingdings" pitchFamily="2" charset="2"/>
              </a:rPr>
              <a:t>      </a:t>
            </a:r>
            <a:endParaRPr lang="en-US" sz="4000" dirty="0"/>
          </a:p>
          <a:p>
            <a:r>
              <a:rPr lang="en-US" sz="4000" u="sng" dirty="0"/>
              <a:t>Confirmed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72075" y="1600200"/>
            <a:ext cx="5181600" cy="4114800"/>
          </a:xfrm>
        </p:spPr>
        <p:txBody>
          <a:bodyPr/>
          <a:lstStyle/>
          <a:p>
            <a:r>
              <a:rPr lang="en-US" b="1" dirty="0"/>
              <a:t>Suspect:</a:t>
            </a:r>
            <a:r>
              <a:rPr lang="en-US" dirty="0"/>
              <a:t> individual or group  who have all of the signs and symptoms of a disease/ condition but haven’t been </a:t>
            </a:r>
            <a:r>
              <a:rPr lang="en-US" dirty="0" err="1"/>
              <a:t>id’ed</a:t>
            </a:r>
            <a:r>
              <a:rPr lang="en-US" dirty="0"/>
              <a:t> as having disease, nor have  cause of the symptoms been yet connected to a suspected </a:t>
            </a:r>
            <a:r>
              <a:rPr lang="en-US" b="1" dirty="0"/>
              <a:t>pathogen</a:t>
            </a:r>
            <a:r>
              <a:rPr lang="en-US" dirty="0"/>
              <a:t> </a:t>
            </a:r>
          </a:p>
        </p:txBody>
      </p:sp>
      <p:pic>
        <p:nvPicPr>
          <p:cNvPr id="312325" name="Picture 5" descr="j028278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267200"/>
            <a:ext cx="17049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87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Different levels of diagnosis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4632960"/>
          </a:xfrm>
        </p:spPr>
        <p:txBody>
          <a:bodyPr/>
          <a:lstStyle/>
          <a:p>
            <a:r>
              <a:rPr lang="en-US" dirty="0"/>
              <a:t>As more info (such as lab results) becomes available to the physician, he/she generally upgrades his/her diagnosis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all criteria are met and they meet the case definition, the case is classified as a </a:t>
            </a:r>
            <a:r>
              <a:rPr lang="en-US" u="sng" dirty="0"/>
              <a:t>confirmed case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9179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Categories of Disease Carriers </a:t>
            </a:r>
          </a:p>
        </p:txBody>
      </p:sp>
    </p:spTree>
    <p:extLst>
      <p:ext uri="{BB962C8B-B14F-4D97-AF65-F5344CB8AC3E}">
        <p14:creationId xmlns:p14="http://schemas.microsoft.com/office/powerpoint/2010/main" val="829841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major types of carriers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81930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hlink"/>
                </a:solidFill>
              </a:rPr>
              <a:t>1. Active carrier:</a:t>
            </a:r>
            <a:r>
              <a:rPr lang="en-US" dirty="0"/>
              <a:t> persons who have been exposed to and who harbor a pathogen (disease-causing organism)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Has done so for some time even though may have recovered from the disease 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folHlink"/>
                </a:solidFill>
              </a:rPr>
              <a:t>2. Convalescent carrier:</a:t>
            </a:r>
            <a:r>
              <a:rPr lang="en-US" dirty="0"/>
              <a:t> persons who harbor a pathogen and who are in the recovery phase of the course of a disease but are still infectious  </a:t>
            </a:r>
          </a:p>
        </p:txBody>
      </p:sp>
    </p:spTree>
    <p:extLst>
      <p:ext uri="{BB962C8B-B14F-4D97-AF65-F5344CB8AC3E}">
        <p14:creationId xmlns:p14="http://schemas.microsoft.com/office/powerpoint/2010/main" val="551187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carriers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8421688" cy="4840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CC00"/>
                </a:solidFill>
              </a:rPr>
              <a:t>3. Healthy (or passive) carrier:</a:t>
            </a:r>
            <a:r>
              <a:rPr lang="en-US" dirty="0"/>
              <a:t> persons who have been exposed to and harbor a pathogen but still haven’t become ill nor shown any of the symptoms of the disease. </a:t>
            </a:r>
            <a:r>
              <a:rPr lang="en-US" i="1" dirty="0"/>
              <a:t>[Often referred to as a subclinical case]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4. Incubatory carrier:</a:t>
            </a:r>
            <a:r>
              <a:rPr lang="en-US" dirty="0"/>
              <a:t> persons who have been exposed to and who harbor a pathogen, are showing symptoms, and have ability to transmit the disease </a:t>
            </a:r>
          </a:p>
        </p:txBody>
      </p:sp>
    </p:spTree>
    <p:extLst>
      <p:ext uri="{BB962C8B-B14F-4D97-AF65-F5344CB8AC3E}">
        <p14:creationId xmlns:p14="http://schemas.microsoft.com/office/powerpoint/2010/main" val="2274945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carriers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8077200" cy="1600200"/>
          </a:xfrm>
        </p:spPr>
        <p:txBody>
          <a:bodyPr/>
          <a:lstStyle/>
          <a:p>
            <a:r>
              <a:rPr lang="en-US" b="1" dirty="0">
                <a:solidFill>
                  <a:srgbClr val="CC00FF"/>
                </a:solidFill>
              </a:rPr>
              <a:t>5. Intermittent carrier:</a:t>
            </a:r>
            <a:r>
              <a:rPr lang="en-US" dirty="0"/>
              <a:t> persons who have been exposed to and harbor a pathogen and who can spread the disease at different places or intervals</a:t>
            </a:r>
          </a:p>
        </p:txBody>
      </p:sp>
    </p:spTree>
    <p:extLst>
      <p:ext uri="{BB962C8B-B14F-4D97-AF65-F5344CB8AC3E}">
        <p14:creationId xmlns:p14="http://schemas.microsoft.com/office/powerpoint/2010/main" val="6066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02000"/>
            <a:ext cx="5257800" cy="251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of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937760"/>
          </a:xfrm>
        </p:spPr>
        <p:txBody>
          <a:bodyPr/>
          <a:lstStyle/>
          <a:p>
            <a:r>
              <a:rPr lang="en-US" dirty="0"/>
              <a:t>The sum of all factors contributing to the occurrence of the disease</a:t>
            </a:r>
          </a:p>
          <a:p>
            <a:endParaRPr lang="en-US" sz="1200" dirty="0"/>
          </a:p>
          <a:p>
            <a:r>
              <a:rPr lang="en-US" dirty="0"/>
              <a:t>Agent factors + Host factors + Environmental factors = Etiology of Disease</a:t>
            </a:r>
          </a:p>
        </p:txBody>
      </p:sp>
    </p:spTree>
    <p:extLst>
      <p:ext uri="{BB962C8B-B14F-4D97-AF65-F5344CB8AC3E}">
        <p14:creationId xmlns:p14="http://schemas.microsoft.com/office/powerpoint/2010/main" val="1888121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Disease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56760"/>
          </a:xfrm>
        </p:spPr>
        <p:txBody>
          <a:bodyPr/>
          <a:lstStyle/>
          <a:p>
            <a:r>
              <a:rPr lang="en-US" dirty="0"/>
              <a:t>Three major levels of disease prevention</a:t>
            </a:r>
          </a:p>
          <a:p>
            <a:endParaRPr lang="en-US" sz="1200" dirty="0"/>
          </a:p>
          <a:p>
            <a:pPr lvl="1"/>
            <a:r>
              <a:rPr lang="en-US" b="1" dirty="0"/>
              <a:t>Primary Prevention</a:t>
            </a:r>
          </a:p>
          <a:p>
            <a:pPr lvl="2"/>
            <a:r>
              <a:rPr lang="en-US" dirty="0"/>
              <a:t>Targeted at healthy people</a:t>
            </a:r>
          </a:p>
          <a:p>
            <a:pPr lvl="2"/>
            <a:r>
              <a:rPr lang="en-US" dirty="0"/>
              <a:t>Objectives are:</a:t>
            </a:r>
          </a:p>
          <a:p>
            <a:pPr lvl="3"/>
            <a:r>
              <a:rPr lang="en-US" dirty="0"/>
              <a:t>Promotion of health</a:t>
            </a:r>
          </a:p>
          <a:p>
            <a:pPr lvl="3"/>
            <a:r>
              <a:rPr lang="en-US" dirty="0"/>
              <a:t>Prevention of exposure</a:t>
            </a:r>
          </a:p>
          <a:p>
            <a:pPr lvl="3"/>
            <a:r>
              <a:rPr lang="en-US" dirty="0"/>
              <a:t>Prevention of disease</a:t>
            </a:r>
          </a:p>
          <a:p>
            <a:pPr lvl="2"/>
            <a:r>
              <a:rPr lang="en-US" dirty="0"/>
              <a:t>Examples:</a:t>
            </a:r>
          </a:p>
          <a:p>
            <a:pPr lvl="3"/>
            <a:r>
              <a:rPr lang="en-US" dirty="0"/>
              <a:t>Immunization, sanitation, education, media campaigns</a:t>
            </a:r>
          </a:p>
        </p:txBody>
      </p:sp>
      <p:pic>
        <p:nvPicPr>
          <p:cNvPr id="4" name="Picture 4" descr="This 1963 poster featured CDC’s national symbol of public health, the &quot;Wellbee&quot;, and included the date, time and location of where one could receive a vaccination for polio, and other diseas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2362200"/>
            <a:ext cx="2753720" cy="2401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711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Disease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32960"/>
          </a:xfrm>
        </p:spPr>
        <p:txBody>
          <a:bodyPr/>
          <a:lstStyle/>
          <a:p>
            <a:r>
              <a:rPr lang="en-US" b="1" dirty="0"/>
              <a:t>Secondary Prevention</a:t>
            </a:r>
          </a:p>
          <a:p>
            <a:endParaRPr lang="en-US" sz="1200" b="1" dirty="0"/>
          </a:p>
          <a:p>
            <a:pPr lvl="1"/>
            <a:r>
              <a:rPr lang="en-US" dirty="0"/>
              <a:t>Targeted at sick individuals</a:t>
            </a:r>
          </a:p>
          <a:p>
            <a:pPr lvl="1"/>
            <a:endParaRPr lang="en-US" sz="1200" dirty="0"/>
          </a:p>
          <a:p>
            <a:pPr lvl="2"/>
            <a:r>
              <a:rPr lang="en-US" dirty="0"/>
              <a:t>Objective is to:</a:t>
            </a:r>
          </a:p>
          <a:p>
            <a:pPr lvl="3"/>
            <a:r>
              <a:rPr lang="en-US" dirty="0"/>
              <a:t>Stop or slow the progression of disease and to prevent limit permanent damage through early detection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210896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Disease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32960"/>
          </a:xfrm>
        </p:spPr>
        <p:txBody>
          <a:bodyPr/>
          <a:lstStyle/>
          <a:p>
            <a:r>
              <a:rPr lang="en-US" b="1" dirty="0"/>
              <a:t>Tertiary Prevention</a:t>
            </a:r>
          </a:p>
          <a:p>
            <a:endParaRPr lang="en-US" sz="1100" b="1" dirty="0"/>
          </a:p>
          <a:p>
            <a:pPr lvl="1"/>
            <a:r>
              <a:rPr lang="en-US" dirty="0"/>
              <a:t>Targeted at people with chronic diseases and disabilities that can’t be cured</a:t>
            </a:r>
          </a:p>
          <a:p>
            <a:pPr lvl="1"/>
            <a:endParaRPr lang="en-US" sz="1100" dirty="0"/>
          </a:p>
          <a:p>
            <a:pPr lvl="2"/>
            <a:r>
              <a:rPr lang="en-US" dirty="0"/>
              <a:t>Objective is to:</a:t>
            </a:r>
          </a:p>
          <a:p>
            <a:pPr lvl="3"/>
            <a:r>
              <a:rPr lang="en-US" dirty="0"/>
              <a:t>Prevent further disability or death and limit impacts of disability through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3439731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         </a:t>
            </a:r>
            <a:r>
              <a:rPr lang="en-US" b="1" i="1"/>
              <a:t>KEY Epi CONCEPT: </a:t>
            </a:r>
            <a:br>
              <a:rPr lang="en-US" b="1" i="1"/>
            </a:br>
            <a:r>
              <a:rPr lang="en-US" b="1" i="1"/>
              <a:t>           </a:t>
            </a:r>
            <a:r>
              <a:rPr lang="en-US"/>
              <a:t>Herd immunity 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828800"/>
            <a:ext cx="4459288" cy="4724400"/>
          </a:xfrm>
        </p:spPr>
        <p:txBody>
          <a:bodyPr>
            <a:normAutofit/>
          </a:bodyPr>
          <a:lstStyle/>
          <a:p>
            <a:r>
              <a:rPr lang="en-US" dirty="0"/>
              <a:t>Viewed as resistance a population has to  invasion/spread of an ID </a:t>
            </a:r>
          </a:p>
          <a:p>
            <a:r>
              <a:rPr lang="en-US" dirty="0"/>
              <a:t>Based on notion that if a population or group is mostly protected from a disease by immunizations (</a:t>
            </a:r>
            <a:r>
              <a:rPr lang="en-US" u="sng" dirty="0"/>
              <a:t>&gt;</a:t>
            </a:r>
            <a:r>
              <a:rPr lang="en-US" dirty="0"/>
              <a:t> 85%), then chance of a major epidemic occurring is limited</a:t>
            </a:r>
          </a:p>
        </p:txBody>
      </p:sp>
      <p:pic>
        <p:nvPicPr>
          <p:cNvPr id="478216" name="Picture 8" descr="spring%20herd%2003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54667">
            <a:off x="2057400" y="2286000"/>
            <a:ext cx="38100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875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Herd Immunity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4709160"/>
          </a:xfrm>
        </p:spPr>
        <p:txBody>
          <a:bodyPr/>
          <a:lstStyle/>
          <a:p>
            <a:r>
              <a:rPr lang="en-US" dirty="0"/>
              <a:t>Herd immunity provides barrier to direct transmission of infections through population</a:t>
            </a:r>
          </a:p>
          <a:p>
            <a:endParaRPr lang="en-US" sz="1200" dirty="0"/>
          </a:p>
          <a:p>
            <a:r>
              <a:rPr lang="en-US" dirty="0"/>
              <a:t>Lack of susceptible persons stops spread of a disease through throughout group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8522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Herd Immunity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Public health immunization program goal: attain as close to 100% coverage as is possible to prevent even one case from occurring</a:t>
            </a:r>
          </a:p>
        </p:txBody>
      </p:sp>
      <p:pic>
        <p:nvPicPr>
          <p:cNvPr id="526341" name="Picture 5" descr="CA_all-n-one-vacc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57401"/>
            <a:ext cx="449580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35676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82" name="Group 2"/>
          <p:cNvGraphicFramePr>
            <a:graphicFrameLocks noGrp="1"/>
          </p:cNvGraphicFramePr>
          <p:nvPr/>
        </p:nvGraphicFramePr>
        <p:xfrm>
          <a:off x="2743200" y="1676400"/>
          <a:ext cx="6477000" cy="36576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Anthrax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Cholera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Chickenpox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Diphtheria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German measles (rubella)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Hepatitis A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Hepatitis B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Influenza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Measles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Meningitis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Mumps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Pertussis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Plague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Pneumonia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Polio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Rabies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Smallpox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Spotted fever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Tetanus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Tuberculosis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Typhoid fever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Typhus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Whooping cough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Yellow fever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2490" name="Rectangle 10"/>
          <p:cNvSpPr>
            <a:spLocks noChangeArrowheads="1"/>
          </p:cNvSpPr>
          <p:nvPr/>
        </p:nvSpPr>
        <p:spPr bwMode="auto">
          <a:xfrm>
            <a:off x="3657600" y="762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3249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Diseases for which vaccines are used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32492" name="Picture 12" descr="j02868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219201"/>
            <a:ext cx="210502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674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7392600F-FF59-403A-93D3-0EC7BFD786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685801"/>
          <a:ext cx="8001000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3" imgW="3209524" imgH="1971950" progId="MSPhotoEd.3">
                  <p:embed/>
                </p:oleObj>
              </mc:Choice>
              <mc:Fallback>
                <p:oleObj name="Photo Editor Photo" r:id="rId3" imgW="3209524" imgH="1971950" progId="MSPhotoEd.3">
                  <p:embed/>
                  <p:pic>
                    <p:nvPicPr>
                      <p:cNvPr id="28674" name="Object 2">
                        <a:extLst>
                          <a:ext uri="{FF2B5EF4-FFF2-40B4-BE49-F238E27FC236}">
                            <a16:creationId xmlns:a16="http://schemas.microsoft.com/office/drawing/2014/main" id="{7392600F-FF59-403A-93D3-0EC7BFD786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928"/>
                      <a:stretch>
                        <a:fillRect/>
                      </a:stretch>
                    </p:blipFill>
                    <p:spPr bwMode="auto">
                      <a:xfrm>
                        <a:off x="2133600" y="685801"/>
                        <a:ext cx="8001000" cy="539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4DCF51A8-4B94-4B86-A1EA-A5C2704074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249238"/>
          <a:ext cx="7391400" cy="642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Photo" r:id="rId3" imgW="2771429" imgH="2409524" progId="MSPhotoEd.3">
                  <p:embed/>
                </p:oleObj>
              </mc:Choice>
              <mc:Fallback>
                <p:oleObj name="Photo Editor Photo" r:id="rId3" imgW="2771429" imgH="2409524" progId="MSPhotoEd.3">
                  <p:embed/>
                  <p:pic>
                    <p:nvPicPr>
                      <p:cNvPr id="29698" name="Object 2">
                        <a:extLst>
                          <a:ext uri="{FF2B5EF4-FFF2-40B4-BE49-F238E27FC236}">
                            <a16:creationId xmlns:a16="http://schemas.microsoft.com/office/drawing/2014/main" id="{4DCF51A8-4B94-4B86-A1EA-A5C2704074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9238"/>
                        <a:ext cx="7391400" cy="642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C9F5DF3-75C2-484F-8F92-FE516D0CB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cs-CZ"/>
              <a:t>Terms Associated with Disease Causation &amp; Transmission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4911FEF-F05F-428C-B002-1F359E364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cs-CZ"/>
              <a:t>Host</a:t>
            </a:r>
          </a:p>
          <a:p>
            <a:pPr>
              <a:lnSpc>
                <a:spcPct val="90000"/>
              </a:lnSpc>
            </a:pPr>
            <a:r>
              <a:rPr lang="en-US" altLang="cs-CZ"/>
              <a:t>Agent</a:t>
            </a:r>
          </a:p>
          <a:p>
            <a:pPr>
              <a:lnSpc>
                <a:spcPct val="90000"/>
              </a:lnSpc>
            </a:pPr>
            <a:r>
              <a:rPr lang="en-US" altLang="cs-CZ"/>
              <a:t>Environment</a:t>
            </a:r>
          </a:p>
          <a:p>
            <a:pPr>
              <a:lnSpc>
                <a:spcPct val="90000"/>
              </a:lnSpc>
            </a:pPr>
            <a:r>
              <a:rPr lang="en-US" altLang="cs-CZ"/>
              <a:t>Fomites</a:t>
            </a:r>
          </a:p>
          <a:p>
            <a:pPr>
              <a:lnSpc>
                <a:spcPct val="90000"/>
              </a:lnSpc>
            </a:pPr>
            <a:r>
              <a:rPr lang="en-US" altLang="cs-CZ"/>
              <a:t>Vector </a:t>
            </a:r>
          </a:p>
          <a:p>
            <a:pPr>
              <a:lnSpc>
                <a:spcPct val="90000"/>
              </a:lnSpc>
            </a:pPr>
            <a:r>
              <a:rPr lang="en-US" altLang="cs-CZ"/>
              <a:t>Carrier – active</a:t>
            </a:r>
          </a:p>
          <a:p>
            <a:pPr>
              <a:lnSpc>
                <a:spcPct val="90000"/>
              </a:lnSpc>
            </a:pPr>
            <a:r>
              <a:rPr lang="en-US" altLang="cs-CZ"/>
              <a:t>Incubatory</a:t>
            </a:r>
          </a:p>
          <a:p>
            <a:pPr>
              <a:lnSpc>
                <a:spcPct val="90000"/>
              </a:lnSpc>
            </a:pPr>
            <a:r>
              <a:rPr lang="en-US" altLang="cs-CZ"/>
              <a:t>Convalescent</a:t>
            </a:r>
          </a:p>
          <a:p>
            <a:pPr>
              <a:lnSpc>
                <a:spcPct val="90000"/>
              </a:lnSpc>
            </a:pPr>
            <a:r>
              <a:rPr lang="en-US" altLang="cs-CZ"/>
              <a:t>Healthy</a:t>
            </a:r>
          </a:p>
          <a:p>
            <a:pPr>
              <a:lnSpc>
                <a:spcPct val="90000"/>
              </a:lnSpc>
            </a:pPr>
            <a:r>
              <a:rPr lang="en-US" altLang="cs-CZ"/>
              <a:t>Intermittent</a:t>
            </a:r>
          </a:p>
        </p:txBody>
      </p:sp>
      <p:sp>
        <p:nvSpPr>
          <p:cNvPr id="46085" name="Oval 5">
            <a:extLst>
              <a:ext uri="{FF2B5EF4-FFF2-40B4-BE49-F238E27FC236}">
                <a16:creationId xmlns:a16="http://schemas.microsoft.com/office/drawing/2014/main" id="{92D73856-3A59-4996-A986-31E2762CB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4114800" cy="2895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cs-CZ" sz="2800" b="1">
                <a:solidFill>
                  <a:srgbClr val="FF0000"/>
                </a:solidFill>
                <a:latin typeface="Arial" panose="020B0604020202020204" pitchFamily="34" charset="0"/>
              </a:rPr>
              <a:t>You will cover </a:t>
            </a:r>
          </a:p>
          <a:p>
            <a:pPr algn="ctr" eaLnBrk="1" hangingPunct="1"/>
            <a:r>
              <a:rPr lang="en-US" altLang="cs-CZ" sz="2800" b="1">
                <a:solidFill>
                  <a:srgbClr val="FF0000"/>
                </a:solidFill>
                <a:latin typeface="Arial" panose="020B0604020202020204" pitchFamily="34" charset="0"/>
              </a:rPr>
              <a:t>these in today’s </a:t>
            </a:r>
          </a:p>
          <a:p>
            <a:pPr algn="ctr" eaLnBrk="1" hangingPunct="1"/>
            <a:r>
              <a:rPr lang="en-US" altLang="cs-CZ" sz="2800" b="1">
                <a:solidFill>
                  <a:srgbClr val="FF0000"/>
                </a:solidFill>
                <a:latin typeface="Arial" panose="020B0604020202020204" pitchFamily="34" charset="0"/>
              </a:rPr>
              <a:t>discussion.</a:t>
            </a:r>
            <a:endParaRPr lang="en-US" altLang="cs-CZ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cs-CZ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US" altLang="cs-CZ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  <p:bldP spid="4608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Triangle is based on the communicable disease model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7714" y="1524000"/>
            <a:ext cx="8497887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b="1" u="sng" dirty="0">
                <a:solidFill>
                  <a:schemeClr val="tx1"/>
                </a:solidFill>
              </a:rPr>
              <a:t>Agent</a:t>
            </a:r>
            <a:r>
              <a:rPr lang="en-US" b="1" dirty="0"/>
              <a:t>:</a:t>
            </a:r>
            <a:r>
              <a:rPr lang="en-US" dirty="0">
                <a:solidFill>
                  <a:srgbClr val="CC00FF"/>
                </a:solidFill>
              </a:rPr>
              <a:t> </a:t>
            </a:r>
            <a:r>
              <a:rPr lang="en-US" dirty="0"/>
              <a:t>the cause of the disease</a:t>
            </a:r>
          </a:p>
          <a:p>
            <a:pPr lvl="1">
              <a:lnSpc>
                <a:spcPct val="90000"/>
              </a:lnSpc>
            </a:pPr>
            <a:endParaRPr lang="en-US" sz="800" dirty="0"/>
          </a:p>
          <a:p>
            <a:pPr lvl="1">
              <a:lnSpc>
                <a:spcPct val="90000"/>
              </a:lnSpc>
            </a:pPr>
            <a:r>
              <a:rPr lang="en-US" b="1" u="sng" dirty="0">
                <a:solidFill>
                  <a:schemeClr val="tx1"/>
                </a:solidFill>
              </a:rPr>
              <a:t>Host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an organism, usually a human or an animal, that harbors a disease</a:t>
            </a:r>
          </a:p>
          <a:p>
            <a:pPr lvl="1">
              <a:lnSpc>
                <a:spcPct val="90000"/>
              </a:lnSpc>
            </a:pPr>
            <a:endParaRPr lang="en-US" sz="800" dirty="0"/>
          </a:p>
          <a:p>
            <a:pPr lvl="1">
              <a:lnSpc>
                <a:spcPct val="90000"/>
              </a:lnSpc>
            </a:pPr>
            <a:r>
              <a:rPr lang="en-US" b="1" u="sng" dirty="0">
                <a:solidFill>
                  <a:schemeClr val="tx1"/>
                </a:solidFill>
              </a:rPr>
              <a:t>Environment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those surroundings and conditions external to the human or animal that cause or allow disease transmission</a:t>
            </a:r>
          </a:p>
          <a:p>
            <a:pPr lvl="1">
              <a:lnSpc>
                <a:spcPct val="90000"/>
              </a:lnSpc>
            </a:pPr>
            <a:endParaRPr lang="en-US" sz="800" dirty="0"/>
          </a:p>
          <a:p>
            <a:pPr lvl="1">
              <a:lnSpc>
                <a:spcPct val="90000"/>
              </a:lnSpc>
            </a:pPr>
            <a:r>
              <a:rPr lang="en-US" b="1" u="sng" dirty="0">
                <a:solidFill>
                  <a:schemeClr val="tx1"/>
                </a:solidFill>
              </a:rPr>
              <a:t>Tim</a:t>
            </a:r>
            <a:r>
              <a:rPr lang="en-US" b="1" dirty="0">
                <a:solidFill>
                  <a:schemeClr val="tx1"/>
                </a:solidFill>
              </a:rPr>
              <a:t>e: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accounts for incubation periods, life expectancy of host or pathogen, and duration of the course of the illness or condition.</a:t>
            </a:r>
          </a:p>
        </p:txBody>
      </p:sp>
    </p:spTree>
    <p:extLst>
      <p:ext uri="{BB962C8B-B14F-4D97-AF65-F5344CB8AC3E}">
        <p14:creationId xmlns:p14="http://schemas.microsoft.com/office/powerpoint/2010/main" val="363544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691BC0D-D00C-4A77-813E-DFC0D76B1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Modes of Transmission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8457FAD-4996-46F7-8493-3841F886C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2133600"/>
            <a:ext cx="7772400" cy="4114800"/>
          </a:xfrm>
        </p:spPr>
        <p:txBody>
          <a:bodyPr/>
          <a:lstStyle/>
          <a:p>
            <a:r>
              <a:rPr lang="en-US" altLang="cs-CZ" sz="4800"/>
              <a:t>Direct </a:t>
            </a:r>
          </a:p>
          <a:p>
            <a:r>
              <a:rPr lang="en-US" altLang="cs-CZ" sz="4800"/>
              <a:t>Indirect</a:t>
            </a:r>
            <a:endParaRPr lang="en-US" altLang="cs-CZ"/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8DDB6395-D63E-47E8-94A2-1029BDC48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752600"/>
            <a:ext cx="69342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89044949-20FD-427D-8D12-2AD9083E0A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038226"/>
          <a:ext cx="7924800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hoto Editor Photo" r:id="rId3" imgW="2914286" imgH="1523810" progId="MSPhotoEd.3">
                  <p:embed/>
                </p:oleObj>
              </mc:Choice>
              <mc:Fallback>
                <p:oleObj name="Photo Editor Photo" r:id="rId3" imgW="2914286" imgH="1523810" progId="MSPhotoEd.3">
                  <p:embed/>
                  <p:pic>
                    <p:nvPicPr>
                      <p:cNvPr id="30722" name="Object 2">
                        <a:extLst>
                          <a:ext uri="{FF2B5EF4-FFF2-40B4-BE49-F238E27FC236}">
                            <a16:creationId xmlns:a16="http://schemas.microsoft.com/office/drawing/2014/main" id="{89044949-20FD-427D-8D12-2AD9083E0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04" r="1802"/>
                      <a:stretch>
                        <a:fillRect/>
                      </a:stretch>
                    </p:blipFill>
                    <p:spPr bwMode="auto">
                      <a:xfrm>
                        <a:off x="2286000" y="1038226"/>
                        <a:ext cx="7924800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B06BC65-32CD-4CA0-8767-7A8CCCD97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Chain of Infection</a:t>
            </a: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1DFDA775-454B-4604-8329-D596FE5EC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676400"/>
            <a:ext cx="7086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29C026A3-AB8D-44EB-A81F-EEA523FA8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cs-CZ"/>
              <a:t>Etiological agent</a:t>
            </a:r>
          </a:p>
          <a:p>
            <a:r>
              <a:rPr lang="en-US" altLang="cs-CZ"/>
              <a:t>Source/Reservoir</a:t>
            </a:r>
          </a:p>
          <a:p>
            <a:r>
              <a:rPr lang="en-US" altLang="cs-CZ"/>
              <a:t>Portal of exit</a:t>
            </a:r>
          </a:p>
          <a:p>
            <a:r>
              <a:rPr lang="en-US" altLang="cs-CZ"/>
              <a:t>Mode of transmission</a:t>
            </a:r>
          </a:p>
          <a:p>
            <a:r>
              <a:rPr lang="en-US" altLang="cs-CZ"/>
              <a:t>Portal of entry</a:t>
            </a:r>
          </a:p>
          <a:p>
            <a:r>
              <a:rPr lang="en-US" altLang="cs-CZ"/>
              <a:t>Susceptible host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41F408B-18CD-46E3-85D5-434148271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1828800" y="533400"/>
            <a:ext cx="8458200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E58E01F-563C-4EB9-9610-23D4148B5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en-US" altLang="cs-CZ"/>
              <a:t>Forms of Disease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7346293-843B-4472-8C16-89459068D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4114800"/>
          </a:xfrm>
        </p:spPr>
        <p:txBody>
          <a:bodyPr/>
          <a:lstStyle/>
          <a:p>
            <a:r>
              <a:rPr lang="en-US" altLang="cs-CZ"/>
              <a:t>Clinical</a:t>
            </a:r>
          </a:p>
          <a:p>
            <a:pPr lvl="1"/>
            <a:r>
              <a:rPr lang="en-US" altLang="cs-CZ"/>
              <a:t>acute</a:t>
            </a:r>
          </a:p>
          <a:p>
            <a:pPr lvl="1"/>
            <a:r>
              <a:rPr lang="en-US" altLang="cs-CZ"/>
              <a:t>sub-acute</a:t>
            </a:r>
          </a:p>
          <a:p>
            <a:r>
              <a:rPr lang="en-US" altLang="cs-CZ"/>
              <a:t>Non-clinical (Inapparent)</a:t>
            </a:r>
          </a:p>
          <a:p>
            <a:pPr lvl="1"/>
            <a:r>
              <a:rPr lang="en-US" altLang="cs-CZ"/>
              <a:t>pre-clinical</a:t>
            </a:r>
          </a:p>
          <a:p>
            <a:pPr lvl="1"/>
            <a:r>
              <a:rPr lang="en-US" altLang="cs-CZ"/>
              <a:t>sub-clinical</a:t>
            </a:r>
          </a:p>
          <a:p>
            <a:pPr lvl="1"/>
            <a:r>
              <a:rPr lang="en-US" altLang="cs-CZ"/>
              <a:t>chronic (persistent)</a:t>
            </a:r>
          </a:p>
          <a:p>
            <a:pPr lvl="1"/>
            <a:r>
              <a:rPr lang="en-US" altLang="cs-CZ"/>
              <a:t>latent</a:t>
            </a:r>
          </a:p>
          <a:p>
            <a:endParaRPr lang="en-US" altLang="cs-CZ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EE01A07F-B876-4FFA-BA9F-BA1BDFB3C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219200"/>
            <a:ext cx="6858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773" name="Oval 5">
            <a:extLst>
              <a:ext uri="{FF2B5EF4-FFF2-40B4-BE49-F238E27FC236}">
                <a16:creationId xmlns:a16="http://schemas.microsoft.com/office/drawing/2014/main" id="{0716C4CC-24C4-46D7-AF22-45BD241B6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581400"/>
            <a:ext cx="4114800" cy="2895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cs-CZ" sz="2800" b="1">
                <a:solidFill>
                  <a:srgbClr val="FF0000"/>
                </a:solidFill>
                <a:latin typeface="Arial" panose="020B0604020202020204" pitchFamily="34" charset="0"/>
              </a:rPr>
              <a:t>Your Assignment:</a:t>
            </a:r>
            <a:r>
              <a:rPr lang="en-US" altLang="cs-CZ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cs-CZ" b="1">
                <a:solidFill>
                  <a:srgbClr val="000099"/>
                </a:solidFill>
                <a:latin typeface="Arial" panose="020B0604020202020204" pitchFamily="34" charset="0"/>
              </a:rPr>
              <a:t> familiarize yourself </a:t>
            </a:r>
          </a:p>
          <a:p>
            <a:pPr algn="ctr" eaLnBrk="1" hangingPunct="1"/>
            <a:r>
              <a:rPr lang="en-US" altLang="cs-CZ" b="1">
                <a:solidFill>
                  <a:srgbClr val="000099"/>
                </a:solidFill>
                <a:latin typeface="Arial" panose="020B0604020202020204" pitchFamily="34" charset="0"/>
              </a:rPr>
              <a:t>with the definitions </a:t>
            </a:r>
          </a:p>
          <a:p>
            <a:pPr algn="ctr" eaLnBrk="1" hangingPunct="1"/>
            <a:r>
              <a:rPr lang="en-US" altLang="cs-CZ" b="1">
                <a:solidFill>
                  <a:srgbClr val="000099"/>
                </a:solidFill>
                <a:latin typeface="Arial" panose="020B0604020202020204" pitchFamily="34" charset="0"/>
              </a:rPr>
              <a:t>of these terms</a:t>
            </a:r>
            <a:endParaRPr lang="en-US" altLang="cs-CZ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EBA2492-F286-4C9E-BE30-FF0831C9A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Disease Investigation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6FAAF66-1E07-482E-A06A-863E01C0D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Establish diagnosis</a:t>
            </a:r>
          </a:p>
          <a:p>
            <a:r>
              <a:rPr lang="en-US" altLang="cs-CZ"/>
              <a:t>Identify specific agent</a:t>
            </a:r>
          </a:p>
          <a:p>
            <a:r>
              <a:rPr lang="en-US" altLang="cs-CZ"/>
              <a:t>Describe according to person, place and time</a:t>
            </a:r>
          </a:p>
          <a:p>
            <a:r>
              <a:rPr lang="en-US" altLang="cs-CZ"/>
              <a:t>Identify source of agent</a:t>
            </a:r>
          </a:p>
          <a:p>
            <a:r>
              <a:rPr lang="en-US" altLang="cs-CZ"/>
              <a:t>Identify mode of transmission</a:t>
            </a:r>
          </a:p>
          <a:p>
            <a:r>
              <a:rPr lang="en-US" altLang="cs-CZ"/>
              <a:t>Identify susceptible populations</a:t>
            </a: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1E2313E9-1AAA-411B-BD7D-865BE312A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600200"/>
            <a:ext cx="71628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D75FC2F-B1D9-481B-850E-6A314DE7C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Steps in the Investigation of an Epidemic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DE0E3D3-B4E9-41ED-96DC-097F606D0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7772400" cy="4114800"/>
          </a:xfrm>
        </p:spPr>
        <p:txBody>
          <a:bodyPr/>
          <a:lstStyle/>
          <a:p>
            <a:r>
              <a:rPr lang="en-US" altLang="cs-CZ"/>
              <a:t>Define the epidemic</a:t>
            </a:r>
          </a:p>
          <a:p>
            <a:r>
              <a:rPr lang="en-US" altLang="cs-CZ"/>
              <a:t>Examination the distribution of cases</a:t>
            </a:r>
          </a:p>
          <a:p>
            <a:r>
              <a:rPr lang="en-US" altLang="cs-CZ"/>
              <a:t>Look for combinations of variables</a:t>
            </a:r>
          </a:p>
          <a:p>
            <a:r>
              <a:rPr lang="en-US" altLang="cs-CZ"/>
              <a:t>Develop hypothesis (es)</a:t>
            </a:r>
          </a:p>
          <a:p>
            <a:r>
              <a:rPr lang="en-US" altLang="cs-CZ"/>
              <a:t>Test hypothesis</a:t>
            </a:r>
          </a:p>
          <a:p>
            <a:r>
              <a:rPr lang="en-US" altLang="cs-CZ"/>
              <a:t>Recommend control measures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721F1CF3-9A5C-426D-9A27-1ABC9D65F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981200"/>
            <a:ext cx="8001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0729397-9C64-40D5-9F3D-CE74F469C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Determinants of Disease Outbreak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C3627D9-A09A-4131-925E-9251D716D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362200"/>
            <a:ext cx="7772400" cy="4114800"/>
          </a:xfrm>
        </p:spPr>
        <p:txBody>
          <a:bodyPr/>
          <a:lstStyle/>
          <a:p>
            <a:r>
              <a:rPr lang="en-US" altLang="cs-CZ"/>
              <a:t>Based on balance of disease in a population</a:t>
            </a:r>
          </a:p>
          <a:p>
            <a:pPr lvl="1"/>
            <a:r>
              <a:rPr lang="en-US" altLang="cs-CZ"/>
              <a:t>herd immunity</a:t>
            </a:r>
          </a:p>
          <a:p>
            <a:pPr lvl="2"/>
            <a:r>
              <a:rPr lang="en-US" altLang="cs-CZ"/>
              <a:t>disease restricted to single host</a:t>
            </a:r>
          </a:p>
          <a:p>
            <a:pPr lvl="2"/>
            <a:r>
              <a:rPr lang="en-US" altLang="cs-CZ"/>
              <a:t>transmission must be relatively direct</a:t>
            </a: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08665503-7606-4304-8530-05CF40E26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905000"/>
            <a:ext cx="7391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>
            <a:extLst>
              <a:ext uri="{FF2B5EF4-FFF2-40B4-BE49-F238E27FC236}">
                <a16:creationId xmlns:a16="http://schemas.microsoft.com/office/drawing/2014/main" id="{E5C4B412-29F8-4C88-BF70-68D18F63A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149350"/>
          <a:ext cx="8458200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hoto Editor Photo" r:id="rId3" imgW="3677163" imgH="2190476" progId="MSPhotoEd.3">
                  <p:embed/>
                </p:oleObj>
              </mc:Choice>
              <mc:Fallback>
                <p:oleObj name="Photo Editor Photo" r:id="rId3" imgW="3677163" imgH="2190476" progId="MSPhotoEd.3">
                  <p:embed/>
                  <p:pic>
                    <p:nvPicPr>
                      <p:cNvPr id="44034" name="Object 2">
                        <a:extLst>
                          <a:ext uri="{FF2B5EF4-FFF2-40B4-BE49-F238E27FC236}">
                            <a16:creationId xmlns:a16="http://schemas.microsoft.com/office/drawing/2014/main" id="{E5C4B412-29F8-4C88-BF70-68D18F63A6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32"/>
                      <a:stretch>
                        <a:fillRect/>
                      </a:stretch>
                    </p:blipFill>
                    <p:spPr bwMode="auto">
                      <a:xfrm>
                        <a:off x="1752600" y="1149350"/>
                        <a:ext cx="8458200" cy="517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Rectangle 4">
            <a:extLst>
              <a:ext uri="{FF2B5EF4-FFF2-40B4-BE49-F238E27FC236}">
                <a16:creationId xmlns:a16="http://schemas.microsoft.com/office/drawing/2014/main" id="{4EE4D4A6-71B2-4307-A374-F216B7AF4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Effect of Herd Immunity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5795108-8ED5-48DC-BE11-A8E2FE224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Incubation Period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08180FD-A9C5-42DF-83EC-DD00979E0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>
                <a:solidFill>
                  <a:srgbClr val="FFFF00"/>
                </a:solidFill>
              </a:rPr>
              <a:t>The period of time after an infection is established but before the first signs or symptoms appear</a:t>
            </a:r>
          </a:p>
          <a:p>
            <a:pPr>
              <a:lnSpc>
                <a:spcPct val="90000"/>
              </a:lnSpc>
            </a:pPr>
            <a:r>
              <a:rPr lang="en-US" altLang="cs-CZ"/>
              <a:t>Different diseases generally have different incubation times and symptoms</a:t>
            </a:r>
          </a:p>
          <a:p>
            <a:pPr>
              <a:lnSpc>
                <a:spcPct val="90000"/>
              </a:lnSpc>
            </a:pPr>
            <a:r>
              <a:rPr lang="en-US" altLang="cs-CZ"/>
              <a:t>Therefore, can derive epidemic curves</a:t>
            </a:r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7DBCC41C-D6A5-4394-B8D0-5B9A18517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676400"/>
            <a:ext cx="7010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can epidemics be stopped?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524000"/>
            <a:ext cx="6440488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least one of elements of triangle must be: </a:t>
            </a:r>
          </a:p>
          <a:p>
            <a:r>
              <a:rPr lang="en-US" dirty="0"/>
              <a:t>(1) interfered with</a:t>
            </a:r>
          </a:p>
          <a:p>
            <a:r>
              <a:rPr lang="en-US" dirty="0"/>
              <a:t>(2) altered</a:t>
            </a:r>
          </a:p>
          <a:p>
            <a:r>
              <a:rPr lang="en-US" dirty="0"/>
              <a:t>(3) changed, or </a:t>
            </a:r>
          </a:p>
          <a:p>
            <a:r>
              <a:rPr lang="en-US" dirty="0"/>
              <a:t>(4) removed from existence, so that disease no longer continues in mode of transmission and routes of infection</a:t>
            </a:r>
          </a:p>
          <a:p>
            <a:endParaRPr lang="en-US" dirty="0"/>
          </a:p>
          <a:p>
            <a:r>
              <a:rPr lang="en-US" dirty="0"/>
              <a:t>How? Clean up environment, change behavior, vaccinate, medicine, etc. </a:t>
            </a:r>
          </a:p>
        </p:txBody>
      </p:sp>
      <p:pic>
        <p:nvPicPr>
          <p:cNvPr id="317444" name="Picture 4" descr="j01993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362200"/>
            <a:ext cx="239236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301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>
            <a:extLst>
              <a:ext uri="{FF2B5EF4-FFF2-40B4-BE49-F238E27FC236}">
                <a16:creationId xmlns:a16="http://schemas.microsoft.com/office/drawing/2014/main" id="{0241DD04-E384-466C-8058-5D5B81F418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690688"/>
          <a:ext cx="88392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hoto Editor Photo" r:id="rId3" imgW="5361905" imgH="2657846" progId="MSPhotoEd.3">
                  <p:embed/>
                </p:oleObj>
              </mc:Choice>
              <mc:Fallback>
                <p:oleObj name="Photo Editor Photo" r:id="rId3" imgW="5361905" imgH="2657846" progId="MSPhotoEd.3">
                  <p:embed/>
                  <p:pic>
                    <p:nvPicPr>
                      <p:cNvPr id="45058" name="Object 2">
                        <a:extLst>
                          <a:ext uri="{FF2B5EF4-FFF2-40B4-BE49-F238E27FC236}">
                            <a16:creationId xmlns:a16="http://schemas.microsoft.com/office/drawing/2014/main" id="{0241DD04-E384-466C-8058-5D5B81F418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363" t="4129" r="4546" b="7799"/>
                      <a:stretch>
                        <a:fillRect/>
                      </a:stretch>
                    </p:blipFill>
                    <p:spPr bwMode="auto">
                      <a:xfrm>
                        <a:off x="1676400" y="1690688"/>
                        <a:ext cx="88392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Rectangle 4">
            <a:extLst>
              <a:ext uri="{FF2B5EF4-FFF2-40B4-BE49-F238E27FC236}">
                <a16:creationId xmlns:a16="http://schemas.microsoft.com/office/drawing/2014/main" id="{6B002B16-B7A9-45D4-B502-BB08F8147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4000"/>
              <a:t>Epidemic Curve for Single Exposure Common-Vehicle Outbreak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id="{8A5E1B4E-41B6-4C16-828B-C662286C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Incubation Period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F9EA8720-0C62-44CB-8732-FDB96B39C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39964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cs-CZ" sz="3200" b="1">
                <a:solidFill>
                  <a:schemeClr val="bg1"/>
                </a:solidFill>
                <a:latin typeface="Arial" panose="020B0604020202020204" pitchFamily="34" charset="0"/>
              </a:rPr>
              <a:t>???????Dependent upon: D = (N)(V) / I</a:t>
            </a:r>
          </a:p>
        </p:txBody>
      </p:sp>
      <p:sp>
        <p:nvSpPr>
          <p:cNvPr id="49158" name="Oval 6">
            <a:extLst>
              <a:ext uri="{FF2B5EF4-FFF2-40B4-BE49-F238E27FC236}">
                <a16:creationId xmlns:a16="http://schemas.microsoft.com/office/drawing/2014/main" id="{60A39326-753A-4CA2-B558-DA0C59FD4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971800"/>
            <a:ext cx="4114800" cy="2895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cs-CZ" sz="2800" b="1">
                <a:solidFill>
                  <a:srgbClr val="FF0000"/>
                </a:solidFill>
                <a:latin typeface="Arial" panose="020B0604020202020204" pitchFamily="34" charset="0"/>
              </a:rPr>
              <a:t>Your Assignment:</a:t>
            </a:r>
            <a:r>
              <a:rPr lang="en-US" altLang="cs-CZ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cs-CZ" b="1">
                <a:solidFill>
                  <a:srgbClr val="000099"/>
                </a:solidFill>
                <a:latin typeface="Arial" panose="020B0604020202020204" pitchFamily="34" charset="0"/>
              </a:rPr>
              <a:t> define the variables </a:t>
            </a:r>
          </a:p>
          <a:p>
            <a:pPr algn="ctr" eaLnBrk="1" hangingPunct="1"/>
            <a:r>
              <a:rPr lang="en-US" altLang="cs-CZ" b="1">
                <a:solidFill>
                  <a:srgbClr val="000099"/>
                </a:solidFill>
                <a:latin typeface="Arial" panose="020B0604020202020204" pitchFamily="34" charset="0"/>
              </a:rPr>
              <a:t>in this formula</a:t>
            </a:r>
            <a:endParaRPr lang="en-US" altLang="cs-CZ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84356-E09C-41C9-991D-62F1B255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25FE5-30C0-464C-A535-4D3CA318B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23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90600"/>
          </a:xfrm>
        </p:spPr>
        <p:txBody>
          <a:bodyPr/>
          <a:lstStyle/>
          <a:p>
            <a:r>
              <a:rPr lang="en-US" dirty="0"/>
              <a:t>Other important </a:t>
            </a:r>
            <a:r>
              <a:rPr lang="en-US" dirty="0" err="1"/>
              <a:t>Epi</a:t>
            </a:r>
            <a:r>
              <a:rPr lang="en-US" dirty="0"/>
              <a:t>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229600" cy="4937760"/>
          </a:xfrm>
        </p:spPr>
        <p:txBody>
          <a:bodyPr/>
          <a:lstStyle/>
          <a:p>
            <a:r>
              <a:rPr lang="en-US" b="1" u="sng" dirty="0"/>
              <a:t>Invasiveness: </a:t>
            </a:r>
            <a:r>
              <a:rPr lang="en-US" dirty="0"/>
              <a:t> ability to get into a susceptible host and cause disease </a:t>
            </a:r>
          </a:p>
          <a:p>
            <a:endParaRPr lang="en-US" sz="800" dirty="0"/>
          </a:p>
          <a:p>
            <a:pPr>
              <a:lnSpc>
                <a:spcPct val="90000"/>
              </a:lnSpc>
            </a:pPr>
            <a:r>
              <a:rPr lang="en-US" b="1" u="sng" dirty="0"/>
              <a:t>Virulence:</a:t>
            </a:r>
            <a:r>
              <a:rPr lang="en-US" dirty="0"/>
              <a:t> disease-evoking power of a pathogen</a:t>
            </a:r>
          </a:p>
          <a:p>
            <a:pPr>
              <a:lnSpc>
                <a:spcPct val="90000"/>
              </a:lnSpc>
            </a:pPr>
            <a:endParaRPr lang="en-US" sz="800" b="1" u="sng" dirty="0"/>
          </a:p>
          <a:p>
            <a:pPr>
              <a:lnSpc>
                <a:spcPct val="90000"/>
              </a:lnSpc>
            </a:pPr>
            <a:r>
              <a:rPr lang="en-US" b="1" u="sng" dirty="0"/>
              <a:t>Communicability</a:t>
            </a:r>
            <a:r>
              <a:rPr lang="en-US" dirty="0"/>
              <a:t>- ability of a disease to be transmitted from one individual to another or to spread in a population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3200400" cy="284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76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/>
              <a:t>Diseases are classified according to infectivity and communicability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Transmission of infectious communicable disease occurs through: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Vertical </a:t>
            </a:r>
            <a:r>
              <a:rPr lang="en-US" dirty="0"/>
              <a:t>Transmission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33CC"/>
                </a:solidFill>
              </a:rPr>
              <a:t>Horizontal</a:t>
            </a:r>
            <a:r>
              <a:rPr lang="en-US" dirty="0"/>
              <a:t> Transmission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828801"/>
            <a:ext cx="25114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8942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Vertical transmission</a:t>
            </a:r>
            <a:r>
              <a:rPr lang="en-US" dirty="0"/>
              <a:t> of infectious communicable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2057400"/>
            <a:ext cx="8229600" cy="3718560"/>
          </a:xfrm>
        </p:spPr>
        <p:txBody>
          <a:bodyPr/>
          <a:lstStyle/>
          <a:p>
            <a:r>
              <a:rPr lang="en-US" dirty="0"/>
              <a:t>Transmission from an individual to its offspring through sperm, </a:t>
            </a:r>
            <a:r>
              <a:rPr lang="en-US" dirty="0" err="1"/>
              <a:t>breastmilk</a:t>
            </a:r>
            <a:r>
              <a:rPr lang="en-US" dirty="0"/>
              <a:t>, placenta, or vaginal fluids</a:t>
            </a:r>
          </a:p>
          <a:p>
            <a:endParaRPr lang="en-US" dirty="0"/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yeast infection, hepatitis B, C, rabies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038601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5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Horizontal transmission </a:t>
            </a:r>
            <a:r>
              <a:rPr lang="en-US" dirty="0"/>
              <a:t>of infectious communicable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447800"/>
            <a:ext cx="8229600" cy="4937760"/>
          </a:xfrm>
        </p:spPr>
        <p:txBody>
          <a:bodyPr/>
          <a:lstStyle/>
          <a:p>
            <a:r>
              <a:rPr lang="en-US" dirty="0"/>
              <a:t>Transmission of infectious agents from an infected individual to a susceptible contemporary (another person)</a:t>
            </a:r>
          </a:p>
          <a:p>
            <a:endParaRPr lang="en-US" sz="1200" dirty="0"/>
          </a:p>
          <a:p>
            <a:pPr lvl="1"/>
            <a:r>
              <a:rPr lang="en-US" b="1" dirty="0"/>
              <a:t>Example:</a:t>
            </a:r>
          </a:p>
          <a:p>
            <a:pPr lvl="2"/>
            <a:r>
              <a:rPr lang="en-US" dirty="0"/>
              <a:t>1. Common vehicles (blood-, water- or food-borne illnesses)</a:t>
            </a:r>
          </a:p>
          <a:p>
            <a:pPr lvl="2"/>
            <a:r>
              <a:rPr lang="en-US" dirty="0"/>
              <a:t>2.  Airborne pathogen (TB, flu)</a:t>
            </a:r>
          </a:p>
          <a:p>
            <a:pPr lvl="2"/>
            <a:r>
              <a:rPr lang="en-US" dirty="0"/>
              <a:t>3.  Vector borne pathogen (malaria, dengue, West Nile)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07859"/>
            <a:ext cx="2647950" cy="166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15652" y="6376734"/>
            <a:ext cx="31165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Picture retrieved from: http://phil.cdc.gov/phil/details.asp?pid=11161</a:t>
            </a:r>
          </a:p>
        </p:txBody>
      </p:sp>
    </p:spTree>
    <p:extLst>
      <p:ext uri="{BB962C8B-B14F-4D97-AF65-F5344CB8AC3E}">
        <p14:creationId xmlns:p14="http://schemas.microsoft.com/office/powerpoint/2010/main" val="23432549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1958</Words>
  <Application>Microsoft Office PowerPoint</Application>
  <PresentationFormat>Širokoúhlá obrazovka</PresentationFormat>
  <Paragraphs>314</Paragraphs>
  <Slides>53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2" baseType="lpstr">
      <vt:lpstr>Arial</vt:lpstr>
      <vt:lpstr>Calibri</vt:lpstr>
      <vt:lpstr>Calibri Light</vt:lpstr>
      <vt:lpstr>Courier</vt:lpstr>
      <vt:lpstr>Tahoma</vt:lpstr>
      <vt:lpstr>Times New Roman</vt:lpstr>
      <vt:lpstr>Wingdings</vt:lpstr>
      <vt:lpstr>Motiv Office</vt:lpstr>
      <vt:lpstr>Microsoft Photo Editor 3.0 Photo</vt:lpstr>
      <vt:lpstr>6. Přenos chorob (epidemiologie, kontrola chorob, faktory patogenicity, antibiotická terapie, virové, bakteriální, plísňové a parazitární choroby)</vt:lpstr>
      <vt:lpstr>Causes of Disease</vt:lpstr>
      <vt:lpstr>Etiology of Disease</vt:lpstr>
      <vt:lpstr>Triangle is based on the communicable disease model</vt:lpstr>
      <vt:lpstr>How can epidemics be stopped?</vt:lpstr>
      <vt:lpstr>Other important Epi terms</vt:lpstr>
      <vt:lpstr>Diseases are classified according to infectivity and communicability</vt:lpstr>
      <vt:lpstr>Vertical transmission of infectious communicable diseases</vt:lpstr>
      <vt:lpstr>Horizontal transmission of infectious communicable diseases</vt:lpstr>
      <vt:lpstr>Prezentace aplikace PowerPoint</vt:lpstr>
      <vt:lpstr>1. Direct transmission:</vt:lpstr>
      <vt:lpstr>2. Indirect transmission: </vt:lpstr>
      <vt:lpstr>Diseases are classified by Severity and Duration:</vt:lpstr>
      <vt:lpstr>Patterns of Disease </vt:lpstr>
      <vt:lpstr>Natural History of Disease</vt:lpstr>
      <vt:lpstr>4 Common Disease Stages</vt:lpstr>
      <vt:lpstr>Learning Check</vt:lpstr>
      <vt:lpstr>4 Common Disease Stages</vt:lpstr>
      <vt:lpstr>Learning Check</vt:lpstr>
      <vt:lpstr>A generalized presentation of the natural history of disease</vt:lpstr>
      <vt:lpstr>Identification of Cases</vt:lpstr>
      <vt:lpstr>Primary case, index case</vt:lpstr>
      <vt:lpstr>Secondary cases</vt:lpstr>
      <vt:lpstr>Different levels of diagnosis for Cases</vt:lpstr>
      <vt:lpstr>Different levels of diagnosis</vt:lpstr>
      <vt:lpstr>Categories of Disease Carriers </vt:lpstr>
      <vt:lpstr>5 major types of carriers</vt:lpstr>
      <vt:lpstr>Types of carriers</vt:lpstr>
      <vt:lpstr>Types of carriers</vt:lpstr>
      <vt:lpstr>Levels of Disease Prevention</vt:lpstr>
      <vt:lpstr>Level of Disease Prevention</vt:lpstr>
      <vt:lpstr>Level of Disease Prevention</vt:lpstr>
      <vt:lpstr>          KEY Epi CONCEPT:             Herd immunity </vt:lpstr>
      <vt:lpstr>Herd Immunity</vt:lpstr>
      <vt:lpstr>Herd Immunity</vt:lpstr>
      <vt:lpstr>Diseases for which vaccines are used </vt:lpstr>
      <vt:lpstr>Prezentace aplikace PowerPoint</vt:lpstr>
      <vt:lpstr>Prezentace aplikace PowerPoint</vt:lpstr>
      <vt:lpstr>Terms Associated with Disease Causation &amp; Transmission</vt:lpstr>
      <vt:lpstr>Modes of Transmission</vt:lpstr>
      <vt:lpstr>Prezentace aplikace PowerPoint</vt:lpstr>
      <vt:lpstr>Chain of Infection</vt:lpstr>
      <vt:lpstr>Prezentace aplikace PowerPoint</vt:lpstr>
      <vt:lpstr>Forms of Disease</vt:lpstr>
      <vt:lpstr>Disease Investigation</vt:lpstr>
      <vt:lpstr>Steps in the Investigation of an Epidemic</vt:lpstr>
      <vt:lpstr>Determinants of Disease Outbreak</vt:lpstr>
      <vt:lpstr>Prezentace aplikace PowerPoint</vt:lpstr>
      <vt:lpstr>Incubation Period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Přenos chorob (epidemiologie, kontrola chorob, faktory patogenicity, antibiotická terapie, virové, bakteriální, plísňové a parazitární choroby)</dc:title>
  <dc:creator>Julie Dobrovolná</dc:creator>
  <cp:lastModifiedBy>Julie Dobrovolná</cp:lastModifiedBy>
  <cp:revision>2</cp:revision>
  <dcterms:created xsi:type="dcterms:W3CDTF">2020-11-08T22:19:34Z</dcterms:created>
  <dcterms:modified xsi:type="dcterms:W3CDTF">2020-11-08T22:51:33Z</dcterms:modified>
</cp:coreProperties>
</file>