
<file path=[Content_Types].xml><?xml version="1.0" encoding="utf-8"?>
<Types xmlns="http://schemas.openxmlformats.org/package/2006/content-types">
  <Default Extension="bin" ContentType="application/vnd.openxmlformats-officedocument.oleObject"/>
  <Default Extension="doc" ContentType="application/msword"/>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0"/>
  </p:notesMasterIdLst>
  <p:handoutMasterIdLst>
    <p:handoutMasterId r:id="rId71"/>
  </p:handoutMasterIdLst>
  <p:sldIdLst>
    <p:sldId id="274" r:id="rId2"/>
    <p:sldId id="275" r:id="rId3"/>
    <p:sldId id="277" r:id="rId4"/>
    <p:sldId id="278" r:id="rId5"/>
    <p:sldId id="279" r:id="rId6"/>
    <p:sldId id="280" r:id="rId7"/>
    <p:sldId id="281" r:id="rId8"/>
    <p:sldId id="282" r:id="rId9"/>
    <p:sldId id="283" r:id="rId10"/>
    <p:sldId id="342"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5768" autoAdjust="0"/>
  </p:normalViewPr>
  <p:slideViewPr>
    <p:cSldViewPr snapToGrid="0">
      <p:cViewPr>
        <p:scale>
          <a:sx n="95" d="100"/>
          <a:sy n="95" d="100"/>
        </p:scale>
        <p:origin x="202" y="53"/>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latin typeface="Calibri" panose="020F0502020204030204" pitchFamily="34" charset="0"/>
            </a:endParaRPr>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latin typeface="Calibri" panose="020F0502020204030204" pitchFamily="34" charset="0"/>
            </a:endParaRPr>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latin typeface="Calibri" panose="020F0502020204030204" pitchFamily="34" charset="0"/>
            </a:endParaRPr>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latin typeface="Calibri" panose="020F0502020204030204" pitchFamily="34" charset="0"/>
              </a:rPr>
              <a:pPr/>
              <a:t>‹#›</a:t>
            </a:fld>
            <a:endParaRPr lang="cs-CZ" altLang="cs-CZ" dirty="0">
              <a:latin typeface="Calibri" panose="020F0502020204030204" pitchFamily="34" charset="0"/>
            </a:endParaRPr>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a:p>
            <a:pPr lvl="3"/>
            <a:r>
              <a:rPr lang="cs-CZ" altLang="cs-CZ" dirty="0"/>
              <a:t>Čtvrtá úroveň</a:t>
            </a:r>
          </a:p>
          <a:p>
            <a:pPr lvl="4"/>
            <a:r>
              <a:rPr lang="cs-CZ" altLang="cs-CZ" dirty="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61A6D36-8CFB-40FE-8D60-D2050488125D}" type="slidenum">
              <a:rPr lang="cs-CZ" altLang="cs-CZ" smtClean="0"/>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FCF7BA3-22FB-4CD2-A0B9-E8354CC36308}" type="slidenum">
              <a:rPr kumimoji="0" lang="en-GB" altLang="en-US"/>
              <a:pPr>
                <a:spcBef>
                  <a:spcPct val="0"/>
                </a:spcBef>
              </a:pPr>
              <a:t>26</a:t>
            </a:fld>
            <a:endParaRPr kumimoji="0" lang="en-GB"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681038" y="4714875"/>
            <a:ext cx="5435600" cy="4467225"/>
          </a:xfrm>
          <a:noFill/>
        </p:spPr>
        <p:txBody>
          <a:bodyPr/>
          <a:lstStyle/>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BDEE878-30A9-4925-B8CB-85640C9C8B0E}" type="slidenum">
              <a:rPr kumimoji="0" lang="en-GB" altLang="en-US"/>
              <a:pPr>
                <a:spcBef>
                  <a:spcPct val="0"/>
                </a:spcBef>
              </a:pPr>
              <a:t>48</a:t>
            </a:fld>
            <a:endParaRPr kumimoji="0" lang="en-GB" altLang="en-US"/>
          </a:p>
        </p:txBody>
      </p:sp>
      <p:sp>
        <p:nvSpPr>
          <p:cNvPr id="81923" name="Rectangle 2"/>
          <p:cNvSpPr>
            <a:spLocks noGrp="1" noRot="1" noChangeAspect="1" noChangeArrowheads="1" noTextEdit="1"/>
          </p:cNvSpPr>
          <p:nvPr>
            <p:ph type="sldImg"/>
          </p:nvPr>
        </p:nvSpPr>
        <p:spPr>
          <a:xfrm>
            <a:off x="90488" y="742950"/>
            <a:ext cx="6618287" cy="3724275"/>
          </a:xfrm>
          <a:ln/>
        </p:spPr>
      </p:sp>
      <p:sp>
        <p:nvSpPr>
          <p:cNvPr id="81924" name="Rectangle 3"/>
          <p:cNvSpPr>
            <a:spLocks noGrp="1" noChangeArrowheads="1"/>
          </p:cNvSpPr>
          <p:nvPr>
            <p:ph type="body" idx="1"/>
          </p:nvPr>
        </p:nvSpPr>
        <p:spPr>
          <a:xfrm>
            <a:off x="908050" y="4714875"/>
            <a:ext cx="4981575" cy="4468813"/>
          </a:xfrm>
          <a:noFill/>
          <a:extLst>
            <a:ext uri="{91240B29-F687-4F45-9708-019B960494DF}">
              <a14:hiddenLine xmlns:a14="http://schemas.microsoft.com/office/drawing/2010/main" w="25400">
                <a:solidFill>
                  <a:schemeClr val="tx1"/>
                </a:solidFill>
                <a:miter lim="800000"/>
                <a:headEnd type="none" w="sm" len="sm"/>
                <a:tailEnd type="none" w="sm" len="sm"/>
              </a14:hiddenLine>
            </a:ext>
          </a:extLst>
        </p:spPr>
        <p:txBody>
          <a:bodyPr lIns="91248" tIns="45624" rIns="91248" bIns="45624"/>
          <a:lstStyle/>
          <a:p>
            <a:pPr eaLnBrk="1" hangingPunct="1"/>
            <a:r>
              <a:rPr lang="en-GB" altLang="en-US" u="sng"/>
              <a:t>Slide 32: L</a:t>
            </a:r>
            <a:r>
              <a:rPr lang="en-GB" altLang="en-US" u="sng">
                <a:latin typeface="Century Schoolbook" panose="02040604050505020304" pitchFamily="18" charset="0"/>
              </a:rPr>
              <a:t>II</a:t>
            </a:r>
            <a:r>
              <a:rPr lang="en-GB" altLang="en-US" u="sng"/>
              <a:t>FE: Cardiovascular Benefits of Losartan Confirmed in Diabetes Subgroup</a:t>
            </a:r>
            <a:endParaRPr lang="en-GB" altLang="en-US"/>
          </a:p>
          <a:p>
            <a:pPr eaLnBrk="1" hangingPunct="1"/>
            <a:endParaRPr lang="en-GB" altLang="en-US"/>
          </a:p>
          <a:p>
            <a:pPr eaLnBrk="1" hangingPunct="1"/>
            <a:r>
              <a:rPr lang="en-GB" altLang="en-US"/>
              <a:t>Patients with diabetes mellitus were a prespecified subgroup within the the L</a:t>
            </a:r>
            <a:r>
              <a:rPr lang="en-GB" altLang="en-US">
                <a:latin typeface="Century Schoolbook" panose="02040604050505020304" pitchFamily="18" charset="0"/>
              </a:rPr>
              <a:t>II</a:t>
            </a:r>
            <a:r>
              <a:rPr lang="en-GB" altLang="en-US"/>
              <a:t>FE study enrollment.  This subgroup represented 1195 patients (13% of the total 9193 L</a:t>
            </a:r>
            <a:r>
              <a:rPr lang="en-GB" altLang="en-US">
                <a:latin typeface="Century Schoolbook" panose="02040604050505020304" pitchFamily="18" charset="0"/>
              </a:rPr>
              <a:t>II</a:t>
            </a:r>
            <a:r>
              <a:rPr lang="en-GB" altLang="en-US"/>
              <a:t>FE participants) at baseline.</a:t>
            </a:r>
            <a:r>
              <a:rPr lang="en-GB" altLang="en-US" baseline="30000"/>
              <a:t>40</a:t>
            </a:r>
          </a:p>
          <a:p>
            <a:pPr eaLnBrk="1" hangingPunct="1"/>
            <a:r>
              <a:rPr lang="en-GB" altLang="en-US"/>
              <a:t>As a pre-defined subgroup the same analysis of events was conducted as was done in the total population enrolled in the L</a:t>
            </a:r>
            <a:r>
              <a:rPr lang="en-GB" altLang="en-US">
                <a:latin typeface="Century Schoolbook" panose="02040604050505020304" pitchFamily="18" charset="0"/>
              </a:rPr>
              <a:t>II</a:t>
            </a:r>
            <a:r>
              <a:rPr lang="en-GB" altLang="en-US"/>
              <a:t>FE study. </a:t>
            </a:r>
          </a:p>
          <a:p>
            <a:pPr eaLnBrk="1" hangingPunct="1"/>
            <a:r>
              <a:rPr lang="en-GB" altLang="en-US"/>
              <a:t>By intention-to-treat analysis (which was the primary analysis approach of this study), losartan was superior to atenolol in reducing the risk of combined cardiovascular morbidity and mortality (composite of CV death, MI, and stroke) in patients with diabetes, hypertension and LVH  – a significant 24% relative risk reduction vs. atenolol was observed (p=0.031).</a:t>
            </a:r>
            <a:r>
              <a:rPr lang="en-GB" altLang="en-US" baseline="30000"/>
              <a:t>40</a:t>
            </a:r>
            <a:r>
              <a:rPr lang="en-GB" altLang="en-US"/>
              <a:t>  </a:t>
            </a:r>
          </a:p>
          <a:p>
            <a:pPr eaLnBrk="1" hangingPunct="1"/>
            <a:r>
              <a:rPr lang="en-GB" altLang="en-US"/>
              <a:t>Losartan was more effective than atenolol in reducing combined cardiovascular morbidity and mortality in patients with hypertension, diabetes, and LVH.  Losartan seems to have benefits beyond blood pressure reduction in patients with diabetes, hypertension and LVH.</a:t>
            </a:r>
            <a:r>
              <a:rPr lang="en-GB" altLang="en-US" baseline="30000"/>
              <a:t>40</a:t>
            </a:r>
            <a:r>
              <a:rPr lang="en-GB" altLang="en-US"/>
              <a:t> This data further confirms the results that were seen in the broad L</a:t>
            </a:r>
            <a:r>
              <a:rPr lang="en-GB" altLang="en-US">
                <a:latin typeface="Century Schoolbook" panose="02040604050505020304" pitchFamily="18" charset="0"/>
              </a:rPr>
              <a:t>II</a:t>
            </a:r>
            <a:r>
              <a:rPr lang="en-GB" altLang="en-US"/>
              <a:t>FE study population.</a:t>
            </a:r>
          </a:p>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D1D103F-2EA0-4B0B-A728-C6F1B6B77316}" type="slidenum">
              <a:rPr kumimoji="0" lang="en-GB" altLang="en-US"/>
              <a:pPr>
                <a:spcBef>
                  <a:spcPct val="0"/>
                </a:spcBef>
              </a:pPr>
              <a:t>67</a:t>
            </a:fld>
            <a:endParaRPr kumimoji="0" lang="en-GB" altLang="en-US"/>
          </a:p>
        </p:txBody>
      </p:sp>
      <p:sp>
        <p:nvSpPr>
          <p:cNvPr id="82947" name="Rectangle 2"/>
          <p:cNvSpPr>
            <a:spLocks noGrp="1" noRot="1" noChangeAspect="1" noChangeArrowheads="1" noTextEdit="1"/>
          </p:cNvSpPr>
          <p:nvPr>
            <p:ph type="sldImg"/>
          </p:nvPr>
        </p:nvSpPr>
        <p:spPr>
          <a:xfrm>
            <a:off x="90488" y="742950"/>
            <a:ext cx="6618287" cy="3724275"/>
          </a:xfrm>
          <a:ln/>
        </p:spPr>
      </p:sp>
      <p:sp>
        <p:nvSpPr>
          <p:cNvPr id="82948" name="Rectangle 3"/>
          <p:cNvSpPr>
            <a:spLocks noGrp="1" noChangeArrowheads="1"/>
          </p:cNvSpPr>
          <p:nvPr>
            <p:ph type="body" idx="1"/>
          </p:nvPr>
        </p:nvSpPr>
        <p:spPr>
          <a:xfrm>
            <a:off x="908050" y="4714875"/>
            <a:ext cx="4981575" cy="4468813"/>
          </a:xfrm>
          <a:noFill/>
          <a:extLst>
            <a:ext uri="{91240B29-F687-4F45-9708-019B960494DF}">
              <a14:hiddenLine xmlns:a14="http://schemas.microsoft.com/office/drawing/2010/main" w="25400">
                <a:solidFill>
                  <a:schemeClr val="tx1"/>
                </a:solidFill>
                <a:miter lim="800000"/>
                <a:headEnd type="none" w="sm" len="sm"/>
                <a:tailEnd type="none" w="sm" len="sm"/>
              </a14:hiddenLine>
            </a:ext>
          </a:extLst>
        </p:spPr>
        <p:txBody>
          <a:bodyPr lIns="91248" tIns="45624" rIns="91248" bIns="45624"/>
          <a:lstStyle/>
          <a:p>
            <a:pPr eaLnBrk="1" hangingPunct="1"/>
            <a:r>
              <a:rPr lang="en-GB" altLang="en-US" u="sng"/>
              <a:t>Slide 32: L</a:t>
            </a:r>
            <a:r>
              <a:rPr lang="en-GB" altLang="en-US" u="sng">
                <a:latin typeface="Century Schoolbook" panose="02040604050505020304" pitchFamily="18" charset="0"/>
              </a:rPr>
              <a:t>II</a:t>
            </a:r>
            <a:r>
              <a:rPr lang="en-GB" altLang="en-US" u="sng"/>
              <a:t>FE: Cardiovascular Benefits of Losartan Confirmed in Diabetes Subgroup</a:t>
            </a:r>
            <a:endParaRPr lang="en-GB" altLang="en-US"/>
          </a:p>
          <a:p>
            <a:pPr eaLnBrk="1" hangingPunct="1"/>
            <a:endParaRPr lang="en-GB" altLang="en-US"/>
          </a:p>
          <a:p>
            <a:pPr eaLnBrk="1" hangingPunct="1"/>
            <a:r>
              <a:rPr lang="en-GB" altLang="en-US"/>
              <a:t>Patients with diabetes mellitus were a prespecified subgroup within the the L</a:t>
            </a:r>
            <a:r>
              <a:rPr lang="en-GB" altLang="en-US">
                <a:latin typeface="Century Schoolbook" panose="02040604050505020304" pitchFamily="18" charset="0"/>
              </a:rPr>
              <a:t>II</a:t>
            </a:r>
            <a:r>
              <a:rPr lang="en-GB" altLang="en-US"/>
              <a:t>FE study enrollment.  This subgroup represented 1195 patients (13% of the total 9193 L</a:t>
            </a:r>
            <a:r>
              <a:rPr lang="en-GB" altLang="en-US">
                <a:latin typeface="Century Schoolbook" panose="02040604050505020304" pitchFamily="18" charset="0"/>
              </a:rPr>
              <a:t>II</a:t>
            </a:r>
            <a:r>
              <a:rPr lang="en-GB" altLang="en-US"/>
              <a:t>FE participants) at baseline.</a:t>
            </a:r>
            <a:r>
              <a:rPr lang="en-GB" altLang="en-US" baseline="30000"/>
              <a:t>40</a:t>
            </a:r>
          </a:p>
          <a:p>
            <a:pPr eaLnBrk="1" hangingPunct="1"/>
            <a:r>
              <a:rPr lang="en-GB" altLang="en-US"/>
              <a:t>As a pre-defined subgroup the same analysis of events was conducted as was done in the total population enrolled in the L</a:t>
            </a:r>
            <a:r>
              <a:rPr lang="en-GB" altLang="en-US">
                <a:latin typeface="Century Schoolbook" panose="02040604050505020304" pitchFamily="18" charset="0"/>
              </a:rPr>
              <a:t>II</a:t>
            </a:r>
            <a:r>
              <a:rPr lang="en-GB" altLang="en-US"/>
              <a:t>FE study. </a:t>
            </a:r>
          </a:p>
          <a:p>
            <a:pPr eaLnBrk="1" hangingPunct="1"/>
            <a:r>
              <a:rPr lang="en-GB" altLang="en-US"/>
              <a:t>By intention-to-treat analysis (which was the primary analysis approach of this study), losartan was superior to atenolol in reducing the risk of combined cardiovascular morbidity and mortality (composite of CV death, MI, and stroke) in patients with diabetes, hypertension and LVH  – a significant 24% relative risk reduction vs. atenolol was observed (p=0.031).</a:t>
            </a:r>
            <a:r>
              <a:rPr lang="en-GB" altLang="en-US" baseline="30000"/>
              <a:t>40</a:t>
            </a:r>
            <a:r>
              <a:rPr lang="en-GB" altLang="en-US"/>
              <a:t>  </a:t>
            </a:r>
          </a:p>
          <a:p>
            <a:pPr eaLnBrk="1" hangingPunct="1"/>
            <a:r>
              <a:rPr lang="en-GB" altLang="en-US"/>
              <a:t>Losartan was more effective than atenolol in reducing combined cardiovascular morbidity and mortality in patients with hypertension, diabetes, and LVH.  Losartan seems to have benefits beyond blood pressure reduction in patients with diabetes, hypertension and LVH.</a:t>
            </a:r>
            <a:r>
              <a:rPr lang="en-GB" altLang="en-US" baseline="30000"/>
              <a:t>40</a:t>
            </a:r>
            <a:r>
              <a:rPr lang="en-GB" altLang="en-US"/>
              <a:t> This data further confirms the results that were seen in the broad L</a:t>
            </a:r>
            <a:r>
              <a:rPr lang="en-GB" altLang="en-US">
                <a:latin typeface="Century Schoolbook" panose="02040604050505020304" pitchFamily="18" charset="0"/>
              </a:rPr>
              <a:t>II</a:t>
            </a:r>
            <a:r>
              <a:rPr lang="en-GB" altLang="en-US"/>
              <a:t>FE study population.</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Calibri" panose="020F05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B0F7ADA8-E0D8-E140-B3EB-7B177B99ED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Calibri" panose="020F05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84321F44-F4CD-1342-9190-83F8027175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Calibri" panose="020F05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E82366C8-899C-3046-9F1A-E4AA93091E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Calibri" panose="020F05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2C8EF9BC-CA15-F749-AE84-143521C1B7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609600" y="277813"/>
            <a:ext cx="10972800" cy="5853112"/>
          </a:xfrm>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datum 10"/>
          <p:cNvSpPr>
            <a:spLocks noGrp="1"/>
          </p:cNvSpPr>
          <p:nvPr>
            <p:ph type="dt" sz="half" idx="10"/>
          </p:nvPr>
        </p:nvSpPr>
        <p:spPr/>
        <p:txBody>
          <a:bodyPr/>
          <a:lstStyle>
            <a:lvl1pPr>
              <a:defRPr>
                <a:latin typeface="Calibri" panose="020F0502020204030204" pitchFamily="34" charset="0"/>
              </a:defRPr>
            </a:lvl1pPr>
          </a:lstStyle>
          <a:p>
            <a:pPr>
              <a:defRPr/>
            </a:pPr>
            <a:endParaRPr lang="cs-CZ" altLang="en-US"/>
          </a:p>
        </p:txBody>
      </p:sp>
      <p:sp>
        <p:nvSpPr>
          <p:cNvPr id="4" name="Zástupný symbol pro zápatí 27"/>
          <p:cNvSpPr>
            <a:spLocks noGrp="1"/>
          </p:cNvSpPr>
          <p:nvPr>
            <p:ph type="ftr" sz="quarter" idx="11"/>
          </p:nvPr>
        </p:nvSpPr>
        <p:spPr/>
        <p:txBody>
          <a:bodyPr/>
          <a:lstStyle>
            <a:lvl1pPr>
              <a:defRPr/>
            </a:lvl1pPr>
          </a:lstStyle>
          <a:p>
            <a:pPr>
              <a:defRPr/>
            </a:pPr>
            <a:r>
              <a:rPr lang="cs-CZ" altLang="en-US"/>
              <a:t>Prof. Anna Vašků</a:t>
            </a:r>
          </a:p>
        </p:txBody>
      </p:sp>
      <p:sp>
        <p:nvSpPr>
          <p:cNvPr id="5" name="Zástupný symbol pro číslo snímku 4"/>
          <p:cNvSpPr>
            <a:spLocks noGrp="1"/>
          </p:cNvSpPr>
          <p:nvPr>
            <p:ph type="sldNum" sz="quarter" idx="12"/>
          </p:nvPr>
        </p:nvSpPr>
        <p:spPr/>
        <p:txBody>
          <a:bodyPr/>
          <a:lstStyle>
            <a:lvl1pPr>
              <a:defRPr/>
            </a:lvl1pPr>
          </a:lstStyle>
          <a:p>
            <a:fld id="{29B1BD1E-952D-4FCE-BCA1-8A66B02CF1EB}" type="slidenum">
              <a:rPr lang="cs-CZ" altLang="en-US"/>
              <a:pPr/>
              <a:t>‹#›</a:t>
            </a:fld>
            <a:endParaRPr lang="cs-CZ" altLang="en-US"/>
          </a:p>
        </p:txBody>
      </p:sp>
    </p:spTree>
    <p:extLst>
      <p:ext uri="{BB962C8B-B14F-4D97-AF65-F5344CB8AC3E}">
        <p14:creationId xmlns:p14="http://schemas.microsoft.com/office/powerpoint/2010/main" val="1808446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402336" y="457200"/>
            <a:ext cx="11582400" cy="841248"/>
          </a:xfrm>
        </p:spPr>
        <p:txBody>
          <a:bodyPr/>
          <a:lstStyle/>
          <a:p>
            <a:r>
              <a:rPr lang="cs-CZ"/>
              <a:t>Kliknutím lze upravit styl.</a:t>
            </a:r>
            <a:endParaRPr lang="en-US"/>
          </a:p>
        </p:txBody>
      </p:sp>
      <p:sp>
        <p:nvSpPr>
          <p:cNvPr id="14" name="Zástupný symbol pro obsah 13"/>
          <p:cNvSpPr>
            <a:spLocks noGrp="1"/>
          </p:cNvSpPr>
          <p:nvPr>
            <p:ph sz="half" idx="1"/>
          </p:nvPr>
        </p:nvSpPr>
        <p:spPr>
          <a:xfrm>
            <a:off x="406400" y="1600200"/>
            <a:ext cx="5588000" cy="4724400"/>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13" name="Zástupný symbol pro obsah 12"/>
          <p:cNvSpPr>
            <a:spLocks noGrp="1"/>
          </p:cNvSpPr>
          <p:nvPr>
            <p:ph sz="half" idx="2"/>
          </p:nvPr>
        </p:nvSpPr>
        <p:spPr>
          <a:xfrm>
            <a:off x="6197600" y="1600200"/>
            <a:ext cx="5791200" cy="4724400"/>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Zástupný symbol pro datum 10"/>
          <p:cNvSpPr>
            <a:spLocks noGrp="1"/>
          </p:cNvSpPr>
          <p:nvPr>
            <p:ph type="dt" sz="half" idx="10"/>
          </p:nvPr>
        </p:nvSpPr>
        <p:spPr/>
        <p:txBody>
          <a:bodyPr/>
          <a:lstStyle>
            <a:lvl1pPr>
              <a:defRPr>
                <a:latin typeface="Calibri" panose="020F0502020204030204" pitchFamily="34" charset="0"/>
              </a:defRPr>
            </a:lvl1pPr>
          </a:lstStyle>
          <a:p>
            <a:pPr>
              <a:defRPr/>
            </a:pPr>
            <a:endParaRPr lang="cs-CZ" altLang="en-US"/>
          </a:p>
        </p:txBody>
      </p:sp>
      <p:sp>
        <p:nvSpPr>
          <p:cNvPr id="6" name="Zástupný symbol pro zápatí 27"/>
          <p:cNvSpPr>
            <a:spLocks noGrp="1"/>
          </p:cNvSpPr>
          <p:nvPr>
            <p:ph type="ftr" sz="quarter" idx="11"/>
          </p:nvPr>
        </p:nvSpPr>
        <p:spPr/>
        <p:txBody>
          <a:bodyPr/>
          <a:lstStyle>
            <a:lvl1pPr>
              <a:defRPr/>
            </a:lvl1pPr>
          </a:lstStyle>
          <a:p>
            <a:pPr>
              <a:defRPr/>
            </a:pPr>
            <a:r>
              <a:rPr lang="cs-CZ" altLang="en-US"/>
              <a:t>Prof. Anna Vašků</a:t>
            </a:r>
          </a:p>
        </p:txBody>
      </p:sp>
      <p:sp>
        <p:nvSpPr>
          <p:cNvPr id="7" name="Zástupný symbol pro číslo snímku 4"/>
          <p:cNvSpPr>
            <a:spLocks noGrp="1"/>
          </p:cNvSpPr>
          <p:nvPr>
            <p:ph type="sldNum" sz="quarter" idx="12"/>
          </p:nvPr>
        </p:nvSpPr>
        <p:spPr/>
        <p:txBody>
          <a:bodyPr/>
          <a:lstStyle>
            <a:lvl1pPr>
              <a:defRPr/>
            </a:lvl1pPr>
          </a:lstStyle>
          <a:p>
            <a:fld id="{1196B39F-3B86-4F1E-8C55-D313EC7E4AED}" type="slidenum">
              <a:rPr lang="cs-CZ" altLang="en-US"/>
              <a:pPr/>
              <a:t>‹#›</a:t>
            </a:fld>
            <a:endParaRPr lang="cs-CZ" altLang="en-US"/>
          </a:p>
        </p:txBody>
      </p:sp>
    </p:spTree>
    <p:extLst>
      <p:ext uri="{BB962C8B-B14F-4D97-AF65-F5344CB8AC3E}">
        <p14:creationId xmlns:p14="http://schemas.microsoft.com/office/powerpoint/2010/main" val="287346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panose="020F0502020204030204" pitchFamily="34" charset="0"/>
              </a:defRPr>
            </a:lvl2pPr>
            <a:lvl3pPr marL="914400" indent="0">
              <a:lnSpc>
                <a:spcPct val="100000"/>
              </a:lnSpc>
              <a:buNone/>
              <a:defRPr sz="1600">
                <a:latin typeface="Calibri" panose="020F050202020403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CDFB5469-7B43-0D44-819F-C704135239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4"/>
            <a:ext cx="10972800" cy="1139825"/>
          </a:xfrm>
        </p:spPr>
        <p:txBody>
          <a:bodyPr/>
          <a:lstStyle/>
          <a:p>
            <a:r>
              <a:rPr lang="cs-CZ"/>
              <a:t>Kliknutím lze upravit styl.</a:t>
            </a:r>
          </a:p>
        </p:txBody>
      </p:sp>
      <p:sp>
        <p:nvSpPr>
          <p:cNvPr id="3" name="Zástupný symbol pro tabulku 2"/>
          <p:cNvSpPr>
            <a:spLocks noGrp="1"/>
          </p:cNvSpPr>
          <p:nvPr>
            <p:ph type="tbl" idx="1"/>
          </p:nvPr>
        </p:nvSpPr>
        <p:spPr>
          <a:xfrm>
            <a:off x="609600" y="1600201"/>
            <a:ext cx="10972800" cy="4530725"/>
          </a:xfrm>
        </p:spPr>
        <p:txBody>
          <a:bodyPr>
            <a:normAutofit/>
          </a:bodyPr>
          <a:lstStyle/>
          <a:p>
            <a:pPr lvl="0"/>
            <a:endParaRPr lang="cs-CZ" noProof="0"/>
          </a:p>
        </p:txBody>
      </p:sp>
      <p:sp>
        <p:nvSpPr>
          <p:cNvPr id="4" name="Zástupný symbol pro datum 10"/>
          <p:cNvSpPr>
            <a:spLocks noGrp="1"/>
          </p:cNvSpPr>
          <p:nvPr>
            <p:ph type="dt" sz="half" idx="10"/>
          </p:nvPr>
        </p:nvSpPr>
        <p:spPr/>
        <p:txBody>
          <a:bodyPr/>
          <a:lstStyle>
            <a:lvl1pPr>
              <a:defRPr>
                <a:latin typeface="Calibri" panose="020F0502020204030204" pitchFamily="34" charset="0"/>
              </a:defRPr>
            </a:lvl1pPr>
          </a:lstStyle>
          <a:p>
            <a:pPr>
              <a:defRPr/>
            </a:pPr>
            <a:endParaRPr lang="cs-CZ" altLang="en-US"/>
          </a:p>
        </p:txBody>
      </p:sp>
      <p:sp>
        <p:nvSpPr>
          <p:cNvPr id="5" name="Zástupný symbol pro zápatí 27"/>
          <p:cNvSpPr>
            <a:spLocks noGrp="1"/>
          </p:cNvSpPr>
          <p:nvPr>
            <p:ph type="ftr" sz="quarter" idx="11"/>
          </p:nvPr>
        </p:nvSpPr>
        <p:spPr/>
        <p:txBody>
          <a:bodyPr/>
          <a:lstStyle>
            <a:lvl1pPr>
              <a:defRPr/>
            </a:lvl1pPr>
          </a:lstStyle>
          <a:p>
            <a:pPr>
              <a:defRPr/>
            </a:pPr>
            <a:r>
              <a:rPr lang="cs-CZ" altLang="en-US"/>
              <a:t>Prof. Anna Vašků</a:t>
            </a:r>
          </a:p>
        </p:txBody>
      </p:sp>
      <p:sp>
        <p:nvSpPr>
          <p:cNvPr id="6" name="Zástupný symbol pro číslo snímku 4"/>
          <p:cNvSpPr>
            <a:spLocks noGrp="1"/>
          </p:cNvSpPr>
          <p:nvPr>
            <p:ph type="sldNum" sz="quarter" idx="12"/>
          </p:nvPr>
        </p:nvSpPr>
        <p:spPr/>
        <p:txBody>
          <a:bodyPr/>
          <a:lstStyle>
            <a:lvl1pPr>
              <a:defRPr/>
            </a:lvl1pPr>
          </a:lstStyle>
          <a:p>
            <a:fld id="{DC045C94-8AD9-4A0D-84CB-FDCAAD3D8293}" type="slidenum">
              <a:rPr lang="cs-CZ" altLang="en-US"/>
              <a:pPr/>
              <a:t>‹#›</a:t>
            </a:fld>
            <a:endParaRPr lang="cs-CZ" altLang="en-US"/>
          </a:p>
        </p:txBody>
      </p:sp>
    </p:spTree>
    <p:extLst>
      <p:ext uri="{BB962C8B-B14F-4D97-AF65-F5344CB8AC3E}">
        <p14:creationId xmlns:p14="http://schemas.microsoft.com/office/powerpoint/2010/main" val="209405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panose="020F0502020204030204" pitchFamily="34" charset="0"/>
              </a:defRPr>
            </a:lvl2pPr>
            <a:lvl3pPr marL="914400" indent="0">
              <a:lnSpc>
                <a:spcPct val="100000"/>
              </a:lnSpc>
              <a:buNone/>
              <a:defRPr sz="1600">
                <a:latin typeface="Calibri" panose="020F050202020403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3839D93F-D054-0C49-B5BA-33CA7A41AA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panose="020F0502020204030204" pitchFamily="34" charset="0"/>
              </a:defRPr>
            </a:lvl2pPr>
            <a:lvl3pPr marL="914400" indent="0">
              <a:lnSpc>
                <a:spcPct val="100000"/>
              </a:lnSpc>
              <a:buNone/>
              <a:defRPr sz="1600">
                <a:latin typeface="Calibri" panose="020F050202020403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panose="020F0502020204030204" pitchFamily="34" charset="0"/>
              </a:defRPr>
            </a:lvl2pPr>
            <a:lvl3pPr marL="914400" indent="0">
              <a:lnSpc>
                <a:spcPct val="100000"/>
              </a:lnSpc>
              <a:buNone/>
              <a:defRPr sz="1600">
                <a:latin typeface="Calibri" panose="020F050202020403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E1F77B3-EBC6-1040-9535-33D9549B74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panose="020F0502020204030204" pitchFamily="34" charset="0"/>
              </a:defRPr>
            </a:lvl2pPr>
            <a:lvl3pPr marL="914400" indent="0">
              <a:lnSpc>
                <a:spcPct val="100000"/>
              </a:lnSpc>
              <a:buNone/>
              <a:defRPr sz="1600">
                <a:latin typeface="Calibri" panose="020F050202020403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panose="020F0502020204030204" pitchFamily="34" charset="0"/>
              </a:defRPr>
            </a:lvl2pPr>
            <a:lvl3pPr marL="914400" indent="0">
              <a:lnSpc>
                <a:spcPct val="100000"/>
              </a:lnSpc>
              <a:buNone/>
              <a:defRPr sz="1600">
                <a:latin typeface="Calibri" panose="020F050202020403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797919FE-C3ED-C14E-AED0-882F982294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24329B9F-B123-B646-A47E-27058DD10E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1109301E-D1AD-0B43-976E-29DC995E1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DE62B41-48ED-D243-8CF8-571E1EC807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2E98577-C944-7148-9D17-F5F41F0E8A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Calibri" panose="020F0502020204030204" pitchFamily="34" charset="0"/>
              </a:defRPr>
            </a:lvl1pPr>
          </a:lstStyle>
          <a:p>
            <a:r>
              <a:rPr lang="cs-CZ" dirty="0"/>
              <a:t>Zápatí prezentace</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Calibri" panose="020F0502020204030204" pitchFamily="34" charset="0"/>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Lst>
  <p:hf hdr="0" dt="0"/>
  <p:txStyles>
    <p:title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Calibri" panose="020F050202020403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cbi.nlm.nih.gov/pmc/articles/PMC571234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cbi.nlm.nih.gov/pmc/articles/PMC571234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cbi.nlm.nih.gov/pubmed/2688638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cbi.nlm.nih.gov/pubmed/2688638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bi.nlm.nih.gov/pubmed/2688638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file:///A:\LI9-2.GIF" TargetMode="External"/><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file:///A:\SCH2.GIF" TargetMode="Externa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file:///A:\LIO12-16.GIF" TargetMode="External"/><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5.v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1.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1.xml"/><Relationship Id="rId1" Type="http://schemas.openxmlformats.org/officeDocument/2006/relationships/vmlDrawing" Target="../drawings/vmlDrawing9.v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1.xml"/><Relationship Id="rId1" Type="http://schemas.openxmlformats.org/officeDocument/2006/relationships/vmlDrawing" Target="../drawings/vmlDrawing10.v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mc/articles/PMC4667861/" TargetMode="External"/><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1.xml"/><Relationship Id="rId1" Type="http://schemas.openxmlformats.org/officeDocument/2006/relationships/vmlDrawing" Target="../drawings/vmlDrawing11.vml"/><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1.xml"/><Relationship Id="rId1" Type="http://schemas.openxmlformats.org/officeDocument/2006/relationships/vmlDrawing" Target="../drawings/vmlDrawing12.v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image" Target="file:///A:\LIO12-17.GIF" TargetMode="External"/><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file:///C:\Dokumenty\HFTAVI4_soubory\0.gif" TargetMode="External"/><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ncbi.nlm.nih.gov/pmc/articles/PMC3742092/figure/F2/" TargetMode="External"/><Relationship Id="rId1" Type="http://schemas.openxmlformats.org/officeDocument/2006/relationships/slideLayout" Target="../slideLayouts/slideLayout11.xml"/><Relationship Id="rId4" Type="http://schemas.openxmlformats.org/officeDocument/2006/relationships/hyperlink" Target="http://www.ncbi.nlm.nih.gov/pubmed/2266904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ncbi.nlm.nih.gov/pubmed/22669047" TargetMode="External"/><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biochemsoctrans.org/bst/041/0789/bst0410789f02.htm"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5.png"/><Relationship Id="rId4" Type="http://schemas.openxmlformats.org/officeDocument/2006/relationships/oleObject" Target="../embeddings/oleObject13.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cbi.nlm.nih.gov/pubmed?term=%22Fyhrquist%20F%22%5BAuthor%5D&amp;itool=EntrezSystem2.PEntrez.Pubmed.Pubmed_ResultsPanel.Pubmed_RVAbstract"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ncbi.nlm.nih.gov/pubmed?term=%22Saijonmaa%20O%22%5BAuthor%5D&amp;itool=EntrezSystem2.PEntrez.Pubmed.Pubmed_ResultsPanel.Pubmed_RVAbstract"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hyperlink" Target="https://link.springer.com/journal/11897" TargetMode="External"/><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hyperlink" Target="https://link.springer.com/journal/11897/14/5/page/1"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0.xml"/><Relationship Id="rId1" Type="http://schemas.openxmlformats.org/officeDocument/2006/relationships/vmlDrawing" Target="../drawings/vmlDrawing14.vml"/><Relationship Id="rId4" Type="http://schemas.openxmlformats.org/officeDocument/2006/relationships/image" Target="../media/image39.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1.xml"/><Relationship Id="rId1" Type="http://schemas.openxmlformats.org/officeDocument/2006/relationships/vmlDrawing" Target="../drawings/vmlDrawing15.vml"/><Relationship Id="rId4" Type="http://schemas.openxmlformats.org/officeDocument/2006/relationships/image" Target="../media/image40.emf"/></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file:///C:\Dokumenty\HFPaulus3_soubory\0.gif" TargetMode="External"/><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file:///C:\Dokumenty\HFPauluis2_soubory\0.gif" TargetMode="External"/><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1.xml"/><Relationship Id="rId1" Type="http://schemas.openxmlformats.org/officeDocument/2006/relationships/vmlDrawing" Target="../drawings/vmlDrawing16.vml"/><Relationship Id="rId6" Type="http://schemas.openxmlformats.org/officeDocument/2006/relationships/image" Target="../media/image44.emf"/><Relationship Id="rId5" Type="http://schemas.openxmlformats.org/officeDocument/2006/relationships/oleObject" Target="../embeddings/Microsoft_Word_97_-_2003_Document.doc"/><Relationship Id="rId4" Type="http://schemas.openxmlformats.org/officeDocument/2006/relationships/image" Target="../media/image43.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is.muni.cz/do/mu/Uredni_deska/Predpisy_MU/" TargetMode="External"/><Relationship Id="rId3" Type="http://schemas.openxmlformats.org/officeDocument/2006/relationships/image" Target="../media/image47.gif"/><Relationship Id="rId7" Type="http://schemas.openxmlformats.org/officeDocument/2006/relationships/image" Target="../media/image50.png"/><Relationship Id="rId2" Type="http://schemas.openxmlformats.org/officeDocument/2006/relationships/image" Target="../media/image46.gif"/><Relationship Id="rId1" Type="http://schemas.openxmlformats.org/officeDocument/2006/relationships/slideLayout" Target="../slideLayouts/slideLayout19.xml"/><Relationship Id="rId6" Type="http://schemas.openxmlformats.org/officeDocument/2006/relationships/hyperlink" Target="https://is.muni.cz/vyhledavani/?search=kosmologie;agenda=th" TargetMode="External"/><Relationship Id="rId5" Type="http://schemas.openxmlformats.org/officeDocument/2006/relationships/image" Target="../media/image49.jpeg"/><Relationship Id="rId4" Type="http://schemas.openxmlformats.org/officeDocument/2006/relationships/image" Target="../media/image48.gif"/><Relationship Id="rId9" Type="http://schemas.openxmlformats.org/officeDocument/2006/relationships/hyperlink" Target="http://is.muni.cz/el/1441/jaro2006/ZS1BP_SEVV/"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mc/articles/PMC5859051/" TargetMode="External"/><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www.ncbi.nlm.nih.gov/pmc/articles/PMC585905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cbi.nlm.nih.gov/pubmed/2688638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89223" y="2423612"/>
            <a:ext cx="11517745" cy="1363662"/>
          </a:xfrm>
        </p:spPr>
        <p:txBody>
          <a:bodyPr>
            <a:normAutofit fontScale="90000"/>
          </a:bodyPr>
          <a:lstStyle/>
          <a:p>
            <a:pPr fontAlgn="auto">
              <a:spcAft>
                <a:spcPts val="0"/>
              </a:spcAft>
              <a:defRPr/>
            </a:pPr>
            <a:r>
              <a:rPr lang="cs-CZ" altLang="en-US" sz="4000" dirty="0"/>
              <a:t>E3230  - Patofyziologie kardiovaskulárního systému II</a:t>
            </a:r>
            <a:br>
              <a:rPr lang="cs-CZ" altLang="en-US" sz="4000" dirty="0"/>
            </a:br>
            <a:r>
              <a:rPr lang="cs-CZ" altLang="en-US" sz="4000" dirty="0"/>
              <a:t>Kardiogenní šok, srdeční selhání, objemové a tlakové přetížení</a:t>
            </a:r>
            <a:br>
              <a:rPr lang="cs-CZ" altLang="en-US" sz="4000" dirty="0"/>
            </a:br>
            <a:br>
              <a:rPr lang="cs-CZ" altLang="en-US" sz="3200" dirty="0"/>
            </a:br>
            <a:r>
              <a:rPr lang="cs-CZ" altLang="en-US" sz="3200" dirty="0"/>
              <a:t>Julie Dobrovolná</a:t>
            </a:r>
            <a:br>
              <a:rPr lang="cs-CZ" altLang="en-US" sz="3200" dirty="0">
                <a:solidFill>
                  <a:srgbClr val="FF0066"/>
                </a:solidFill>
              </a:rPr>
            </a:br>
            <a:br>
              <a:rPr lang="cs-CZ" altLang="en-US" sz="3200" dirty="0">
                <a:solidFill>
                  <a:srgbClr val="FF0066"/>
                </a:solidFill>
              </a:rPr>
            </a:br>
            <a:br>
              <a:rPr lang="cs-CZ" altLang="en-US" sz="3200" dirty="0">
                <a:solidFill>
                  <a:srgbClr val="FF0066"/>
                </a:solidFill>
              </a:rPr>
            </a:br>
            <a:r>
              <a:rPr lang="cs-CZ" altLang="en-US" sz="3200" dirty="0">
                <a:solidFill>
                  <a:srgbClr val="FF0066"/>
                </a:solidFill>
              </a:rPr>
              <a:t> </a:t>
            </a:r>
            <a:endParaRPr lang="cs-CZ" altLang="en-US" sz="2400"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Gut </a:t>
            </a:r>
            <a:r>
              <a:rPr lang="cs-CZ" dirty="0" err="1"/>
              <a:t>microbiota</a:t>
            </a:r>
            <a:endParaRPr lang="en-US" dirty="0"/>
          </a:p>
        </p:txBody>
      </p:sp>
      <p:sp>
        <p:nvSpPr>
          <p:cNvPr id="20483" name="Zástupný symbol pro obsah 2"/>
          <p:cNvSpPr>
            <a:spLocks noGrp="1"/>
          </p:cNvSpPr>
          <p:nvPr>
            <p:ph idx="1"/>
          </p:nvPr>
        </p:nvSpPr>
        <p:spPr/>
        <p:txBody>
          <a:bodyPr/>
          <a:lstStyle/>
          <a:p>
            <a:r>
              <a:rPr lang="en-US" altLang="en-US" sz="2000" dirty="0"/>
              <a:t>The healthy and complete mucus layer only enables intestinal microbiota to attach to the mucus layer instead of the direct touch of intestinal epithelial cells. There are four phyla of microbiota in normal human intestine including </a:t>
            </a:r>
            <a:r>
              <a:rPr lang="en-US" altLang="en-US" sz="2000" i="1" dirty="0" err="1"/>
              <a:t>Bacteroidetes</a:t>
            </a:r>
            <a:r>
              <a:rPr lang="en-US" altLang="en-US" sz="2000" i="1" dirty="0"/>
              <a:t>, </a:t>
            </a:r>
            <a:r>
              <a:rPr lang="en-US" altLang="en-US" sz="2000" i="1" dirty="0" err="1"/>
              <a:t>Firmicutes</a:t>
            </a:r>
            <a:r>
              <a:rPr lang="en-US" altLang="en-US" sz="2000" i="1" dirty="0"/>
              <a:t>, </a:t>
            </a:r>
            <a:r>
              <a:rPr lang="en-US" altLang="en-US" sz="2000" i="1" dirty="0" err="1"/>
              <a:t>Actinobacteria</a:t>
            </a:r>
            <a:r>
              <a:rPr lang="en-US" altLang="en-US" sz="2000" dirty="0"/>
              <a:t>, and </a:t>
            </a:r>
            <a:r>
              <a:rPr lang="en-US" altLang="en-US" sz="2000" i="1" dirty="0" err="1"/>
              <a:t>Proteobacteria</a:t>
            </a:r>
            <a:r>
              <a:rPr lang="en-US" altLang="en-US" sz="2000" dirty="0"/>
              <a:t>, two of which (</a:t>
            </a:r>
            <a:r>
              <a:rPr lang="en-US" altLang="en-US" sz="2000" i="1" dirty="0" err="1"/>
              <a:t>Bacteroidetes</a:t>
            </a:r>
            <a:r>
              <a:rPr lang="en-US" altLang="en-US" sz="2000" dirty="0"/>
              <a:t> and </a:t>
            </a:r>
            <a:r>
              <a:rPr lang="en-US" altLang="en-US" sz="2000" i="1" dirty="0" err="1"/>
              <a:t>Firmicutes</a:t>
            </a:r>
            <a:r>
              <a:rPr lang="en-US" altLang="en-US" sz="2000" dirty="0"/>
              <a:t>) are dominant in the gut. In the intestinal tract of healthy people, </a:t>
            </a:r>
            <a:r>
              <a:rPr lang="en-US" altLang="en-US" sz="2000" i="1" dirty="0" err="1"/>
              <a:t>Firmicutes</a:t>
            </a:r>
            <a:r>
              <a:rPr lang="en-US" altLang="en-US" sz="2000" dirty="0"/>
              <a:t>, a community of Gram-positive bacteria, are classified into two main groups: </a:t>
            </a:r>
            <a:r>
              <a:rPr lang="en-US" altLang="en-US" sz="2000" i="1" dirty="0"/>
              <a:t>Bacilli</a:t>
            </a:r>
            <a:r>
              <a:rPr lang="en-US" altLang="en-US" sz="2000" dirty="0"/>
              <a:t> and </a:t>
            </a:r>
            <a:r>
              <a:rPr lang="en-US" altLang="en-US" sz="2000" i="1" dirty="0"/>
              <a:t>Clostridia</a:t>
            </a:r>
            <a:r>
              <a:rPr lang="en-US" altLang="en-US" sz="2000" dirty="0"/>
              <a:t> (primarily </a:t>
            </a:r>
            <a:r>
              <a:rPr lang="en-US" altLang="en-US" sz="2000" i="1" dirty="0"/>
              <a:t>Clostridium</a:t>
            </a:r>
            <a:r>
              <a:rPr lang="en-US" altLang="en-US" sz="2000" dirty="0"/>
              <a:t> cluster IV and </a:t>
            </a:r>
            <a:r>
              <a:rPr lang="en-US" altLang="en-US" sz="2000" i="1" dirty="0"/>
              <a:t>Clostridium</a:t>
            </a:r>
            <a:r>
              <a:rPr lang="en-US" altLang="en-US" sz="2000" dirty="0"/>
              <a:t> </a:t>
            </a:r>
            <a:r>
              <a:rPr lang="en-US" altLang="en-US" sz="2000" dirty="0" err="1"/>
              <a:t>XIVa</a:t>
            </a:r>
            <a:r>
              <a:rPr lang="en-US" altLang="en-US" sz="2000" dirty="0"/>
              <a:t>). The Gram-negative </a:t>
            </a:r>
            <a:r>
              <a:rPr lang="en-US" altLang="en-US" sz="2000" i="1" dirty="0" err="1"/>
              <a:t>Bacteroidetes</a:t>
            </a:r>
            <a:r>
              <a:rPr lang="en-US" altLang="en-US" sz="2000" dirty="0"/>
              <a:t> resides in the gut as one of the most abundant genera.</a:t>
            </a:r>
          </a:p>
        </p:txBody>
      </p:sp>
      <p:sp>
        <p:nvSpPr>
          <p:cNvPr id="20484" name="Obdélník 3"/>
          <p:cNvSpPr>
            <a:spLocks noChangeArrowheads="1"/>
          </p:cNvSpPr>
          <p:nvPr/>
        </p:nvSpPr>
        <p:spPr bwMode="auto">
          <a:xfrm>
            <a:off x="7032626" y="6227764"/>
            <a:ext cx="30353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fr-FR" altLang="en-US" sz="1800" dirty="0">
                <a:solidFill>
                  <a:schemeClr val="tx1"/>
                </a:solidFill>
                <a:latin typeface="Calibri" panose="020F0502020204030204" pitchFamily="34" charset="0"/>
                <a:hlinkClick r:id="rId2"/>
              </a:rPr>
              <a:t>Front Immunol</a:t>
            </a:r>
            <a:r>
              <a:rPr lang="fr-FR" altLang="en-US" sz="1800" dirty="0">
                <a:solidFill>
                  <a:schemeClr val="tx1"/>
                </a:solidFill>
                <a:latin typeface="Calibri" panose="020F0502020204030204" pitchFamily="34" charset="0"/>
              </a:rPr>
              <a:t>. 2017; 8: 1674.</a:t>
            </a:r>
            <a:endParaRPr lang="en-US" altLang="en-US" sz="1800" dirty="0">
              <a:solidFill>
                <a:schemeClr val="tx1"/>
              </a:solidFill>
              <a:latin typeface="Calibri" panose="020F0502020204030204" pitchFamily="34" charset="0"/>
            </a:endParaRP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48802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Gut </a:t>
            </a:r>
            <a:r>
              <a:rPr lang="cs-CZ" dirty="0" err="1"/>
              <a:t>microbiota</a:t>
            </a:r>
            <a:endParaRPr lang="en-US" dirty="0"/>
          </a:p>
        </p:txBody>
      </p:sp>
      <p:sp>
        <p:nvSpPr>
          <p:cNvPr id="20483" name="Zástupný symbol pro obsah 2"/>
          <p:cNvSpPr>
            <a:spLocks noGrp="1"/>
          </p:cNvSpPr>
          <p:nvPr>
            <p:ph idx="1"/>
          </p:nvPr>
        </p:nvSpPr>
        <p:spPr/>
        <p:txBody>
          <a:bodyPr/>
          <a:lstStyle/>
          <a:p>
            <a:r>
              <a:rPr lang="en-US" altLang="en-US" sz="2400" dirty="0"/>
              <a:t>The colon has two mucus layers, which is different from the small intestine with a single layer of mucus. The inner layer is a mucous lining that is closely linked to the intestinal epithelium, which provides a sterile environment. Outer layer is a mucous layer of varying thickness, composed of mucins, trefoil peptides, and secretory IgA</a:t>
            </a:r>
            <a:r>
              <a:rPr lang="cs-CZ" altLang="en-US" sz="2400" dirty="0"/>
              <a:t>.</a:t>
            </a:r>
            <a:r>
              <a:rPr lang="en-US" altLang="en-US" sz="2400" dirty="0"/>
              <a:t> Although there is bidirectional effects between the microbiota and the host, its direct effects on intestinal epithelial cells are limited by mucus layers and antimicrobial peptides (AMPs) such as </a:t>
            </a:r>
            <a:r>
              <a:rPr lang="en-US" altLang="en-US" sz="2400" dirty="0" err="1"/>
              <a:t>defensins</a:t>
            </a:r>
            <a:r>
              <a:rPr lang="en-US" altLang="en-US" sz="2400" dirty="0"/>
              <a:t> and regenerating islet-derived 3 gamma (Reg3g). </a:t>
            </a:r>
            <a:endParaRPr lang="cs-CZ" altLang="en-US" sz="2400" dirty="0"/>
          </a:p>
          <a:p>
            <a:pPr marL="72000" indent="0">
              <a:buNone/>
            </a:pPr>
            <a:endParaRPr lang="en-US" altLang="en-US" sz="1600" dirty="0"/>
          </a:p>
        </p:txBody>
      </p:sp>
      <p:sp>
        <p:nvSpPr>
          <p:cNvPr id="20484" name="Obdélník 3"/>
          <p:cNvSpPr>
            <a:spLocks noChangeArrowheads="1"/>
          </p:cNvSpPr>
          <p:nvPr/>
        </p:nvSpPr>
        <p:spPr bwMode="auto">
          <a:xfrm>
            <a:off x="7032626" y="6227764"/>
            <a:ext cx="30353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fr-FR" altLang="en-US" sz="1800" dirty="0">
                <a:solidFill>
                  <a:schemeClr val="tx1"/>
                </a:solidFill>
                <a:latin typeface="Calibri" panose="020F0502020204030204" pitchFamily="34" charset="0"/>
                <a:hlinkClick r:id="rId2"/>
              </a:rPr>
              <a:t>Front Immunol</a:t>
            </a:r>
            <a:r>
              <a:rPr lang="fr-FR" altLang="en-US" sz="1800" dirty="0">
                <a:solidFill>
                  <a:schemeClr val="tx1"/>
                </a:solidFill>
                <a:latin typeface="Calibri" panose="020F0502020204030204" pitchFamily="34" charset="0"/>
              </a:rPr>
              <a:t>. 2017; 8: 1674.</a:t>
            </a:r>
            <a:endParaRPr lang="en-US" altLang="en-US" sz="1800" dirty="0">
              <a:solidFill>
                <a:schemeClr val="tx1"/>
              </a:solidFill>
              <a:latin typeface="Calibri" panose="020F0502020204030204" pitchFamily="34" charset="0"/>
            </a:endParaRP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a:t>Střevní mikroflóra</a:t>
            </a:r>
            <a:endParaRPr lang="en-US" dirty="0"/>
          </a:p>
        </p:txBody>
      </p:sp>
      <p:sp>
        <p:nvSpPr>
          <p:cNvPr id="3" name="Zástupný symbol pro obsah 2"/>
          <p:cNvSpPr>
            <a:spLocks noGrp="1"/>
          </p:cNvSpPr>
          <p:nvPr>
            <p:ph idx="1"/>
          </p:nvPr>
        </p:nvSpPr>
        <p:spPr/>
        <p:txBody>
          <a:bodyPr/>
          <a:lstStyle/>
          <a:p>
            <a:pPr>
              <a:defRPr/>
            </a:pPr>
            <a:r>
              <a:rPr lang="cs-CZ" sz="2000" dirty="0"/>
              <a:t>Participuje na trávení dvěma katabolickými cestami.</a:t>
            </a:r>
            <a:r>
              <a:rPr lang="en-US" sz="2000" dirty="0"/>
              <a:t> </a:t>
            </a:r>
            <a:endParaRPr lang="cs-CZ" sz="2000" dirty="0"/>
          </a:p>
          <a:p>
            <a:pPr>
              <a:defRPr/>
            </a:pPr>
            <a:r>
              <a:rPr lang="cs-CZ" sz="2000" dirty="0">
                <a:solidFill>
                  <a:srgbClr val="C00000"/>
                </a:solidFill>
                <a:effectLst>
                  <a:outerShdw blurRad="38100" dist="38100" dir="2700000" algn="tl">
                    <a:srgbClr val="000000">
                      <a:alpha val="43137"/>
                    </a:srgbClr>
                  </a:outerShdw>
                </a:effectLst>
              </a:rPr>
              <a:t>V </a:t>
            </a:r>
            <a:r>
              <a:rPr lang="cs-CZ" sz="2000" dirty="0" err="1">
                <a:solidFill>
                  <a:srgbClr val="C00000"/>
                </a:solidFill>
                <a:effectLst>
                  <a:outerShdw blurRad="38100" dist="38100" dir="2700000" algn="tl">
                    <a:srgbClr val="000000">
                      <a:alpha val="43137"/>
                    </a:srgbClr>
                  </a:outerShdw>
                </a:effectLst>
              </a:rPr>
              <a:t>sacharolytické</a:t>
            </a:r>
            <a:r>
              <a:rPr lang="cs-CZ" sz="2000" dirty="0">
                <a:solidFill>
                  <a:srgbClr val="C00000"/>
                </a:solidFill>
                <a:effectLst>
                  <a:outerShdw blurRad="38100" dist="38100" dir="2700000" algn="tl">
                    <a:srgbClr val="000000">
                      <a:alpha val="43137"/>
                    </a:srgbClr>
                  </a:outerShdw>
                </a:effectLst>
              </a:rPr>
              <a:t> cestě </a:t>
            </a:r>
            <a:r>
              <a:rPr lang="cs-CZ" sz="2000" dirty="0"/>
              <a:t>jsou střevní mikroorganismy odpovědné za tvorbu mastných kyselin s krátkým řetězcem, které mají protektivní funkci a pozitivní </a:t>
            </a:r>
            <a:r>
              <a:rPr lang="cs-CZ" sz="2000" dirty="0" err="1"/>
              <a:t>imunomodulační</a:t>
            </a:r>
            <a:r>
              <a:rPr lang="cs-CZ" sz="2000" dirty="0"/>
              <a:t> aktivitu, což je významné pro udržování zdraví organismu</a:t>
            </a:r>
            <a:r>
              <a:rPr lang="en-US" sz="2000" dirty="0"/>
              <a:t>. </a:t>
            </a:r>
            <a:endParaRPr lang="cs-CZ" sz="2000" dirty="0"/>
          </a:p>
          <a:p>
            <a:pPr>
              <a:defRPr/>
            </a:pPr>
            <a:r>
              <a:rPr lang="cs-CZ" sz="2000" dirty="0">
                <a:solidFill>
                  <a:srgbClr val="C00000"/>
                </a:solidFill>
                <a:effectLst>
                  <a:outerShdw blurRad="38100" dist="38100" dir="2700000" algn="tl">
                    <a:srgbClr val="000000">
                      <a:alpha val="43137"/>
                    </a:srgbClr>
                  </a:outerShdw>
                </a:effectLst>
              </a:rPr>
              <a:t>Fermentace proteinů </a:t>
            </a:r>
            <a:r>
              <a:rPr lang="cs-CZ" sz="2000" dirty="0"/>
              <a:t>také indukuje produkci MK s krátkým řetězcem, ale vede také k tvorbě metabolitů, jako je </a:t>
            </a:r>
            <a:r>
              <a:rPr lang="cs-CZ" sz="2000" dirty="0">
                <a:solidFill>
                  <a:schemeClr val="accent3">
                    <a:lumMod val="75000"/>
                  </a:schemeClr>
                </a:solidFill>
                <a:effectLst>
                  <a:outerShdw blurRad="38100" dist="38100" dir="2700000" algn="tl">
                    <a:srgbClr val="000000">
                      <a:alpha val="43137"/>
                    </a:srgbClr>
                  </a:outerShdw>
                </a:effectLst>
              </a:rPr>
              <a:t>amoniak, aminy, </a:t>
            </a:r>
            <a:r>
              <a:rPr lang="cs-CZ" sz="2000" dirty="0" err="1">
                <a:solidFill>
                  <a:schemeClr val="accent3">
                    <a:lumMod val="75000"/>
                  </a:schemeClr>
                </a:solidFill>
                <a:effectLst>
                  <a:outerShdw blurRad="38100" dist="38100" dir="2700000" algn="tl">
                    <a:srgbClr val="000000">
                      <a:alpha val="43137"/>
                    </a:srgbClr>
                  </a:outerShdw>
                </a:effectLst>
              </a:rPr>
              <a:t>thioly</a:t>
            </a:r>
            <a:r>
              <a:rPr lang="cs-CZ" sz="2000" dirty="0">
                <a:solidFill>
                  <a:schemeClr val="accent3">
                    <a:lumMod val="75000"/>
                  </a:schemeClr>
                </a:solidFill>
                <a:effectLst>
                  <a:outerShdw blurRad="38100" dist="38100" dir="2700000" algn="tl">
                    <a:srgbClr val="000000">
                      <a:alpha val="43137"/>
                    </a:srgbClr>
                  </a:outerShdw>
                </a:effectLst>
              </a:rPr>
              <a:t>, fenoly a indoly</a:t>
            </a:r>
            <a:r>
              <a:rPr lang="cs-CZ" sz="2000" dirty="0"/>
              <a:t>, z nichž některé mohou být toxické a považují se za </a:t>
            </a:r>
            <a:r>
              <a:rPr lang="cs-CZ" sz="2000" dirty="0">
                <a:solidFill>
                  <a:schemeClr val="accent3">
                    <a:lumMod val="75000"/>
                  </a:schemeClr>
                </a:solidFill>
                <a:effectLst>
                  <a:outerShdw blurRad="38100" dist="38100" dir="2700000" algn="tl">
                    <a:srgbClr val="000000">
                      <a:alpha val="43137"/>
                    </a:srgbClr>
                  </a:outerShdw>
                </a:effectLst>
              </a:rPr>
              <a:t>mikrobiální uremické toxiny</a:t>
            </a:r>
            <a:r>
              <a:rPr lang="en-US" sz="2000" dirty="0"/>
              <a:t>.</a:t>
            </a:r>
          </a:p>
        </p:txBody>
      </p:sp>
      <p:sp>
        <p:nvSpPr>
          <p:cNvPr id="21508" name="Obdélník 3"/>
          <p:cNvSpPr>
            <a:spLocks noChangeArrowheads="1"/>
          </p:cNvSpPr>
          <p:nvPr/>
        </p:nvSpPr>
        <p:spPr bwMode="auto">
          <a:xfrm>
            <a:off x="5033963" y="6094413"/>
            <a:ext cx="5599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err="1">
                <a:solidFill>
                  <a:schemeClr val="tx1"/>
                </a:solidFill>
                <a:latin typeface="Calibri" panose="020F0502020204030204" pitchFamily="34" charset="0"/>
                <a:hlinkClick r:id="rId2" tooltip="Current heart failure reports."/>
              </a:rPr>
              <a:t>Curr</a:t>
            </a:r>
            <a:r>
              <a:rPr lang="en-US" altLang="en-US" sz="1800" dirty="0">
                <a:solidFill>
                  <a:schemeClr val="tx1"/>
                </a:solidFill>
                <a:latin typeface="Calibri" panose="020F0502020204030204" pitchFamily="34" charset="0"/>
                <a:hlinkClick r:id="rId2" tooltip="Current heart failure reports."/>
              </a:rPr>
              <a:t> Heart Fail Rep.</a:t>
            </a:r>
            <a:r>
              <a:rPr lang="en-US" altLang="en-US" sz="1800" dirty="0">
                <a:solidFill>
                  <a:schemeClr val="tx1"/>
                </a:solidFill>
                <a:latin typeface="Calibri" panose="020F0502020204030204" pitchFamily="34" charset="0"/>
              </a:rPr>
              <a:t> 2016 Apr;13(2):103-9. </a:t>
            </a:r>
            <a:r>
              <a:rPr lang="en-US" altLang="en-US" sz="1800" dirty="0" err="1">
                <a:solidFill>
                  <a:schemeClr val="tx1"/>
                </a:solidFill>
                <a:latin typeface="Calibri" panose="020F0502020204030204" pitchFamily="34" charset="0"/>
              </a:rPr>
              <a:t>doi</a:t>
            </a:r>
            <a:r>
              <a:rPr lang="en-US" altLang="en-US" sz="1800" dirty="0">
                <a:solidFill>
                  <a:schemeClr val="tx1"/>
                </a:solidFill>
                <a:latin typeface="Calibri" panose="020F0502020204030204" pitchFamily="34" charset="0"/>
              </a:rPr>
              <a:t>: 10.1007/s11897-016-0285-9.</a:t>
            </a: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fontAlgn="auto">
              <a:spcAft>
                <a:spcPts val="0"/>
              </a:spcAft>
              <a:defRPr/>
            </a:pPr>
            <a:r>
              <a:rPr lang="cs-CZ" altLang="en-US" dirty="0"/>
              <a:t>Srdeční selhání a GIT</a:t>
            </a:r>
          </a:p>
        </p:txBody>
      </p:sp>
      <p:sp>
        <p:nvSpPr>
          <p:cNvPr id="27651" name="Rectangle 3"/>
          <p:cNvSpPr>
            <a:spLocks noGrp="1" noChangeArrowheads="1"/>
          </p:cNvSpPr>
          <p:nvPr>
            <p:ph idx="1"/>
          </p:nvPr>
        </p:nvSpPr>
        <p:spPr/>
        <p:txBody>
          <a:bodyPr/>
          <a:lstStyle/>
          <a:p>
            <a:pPr>
              <a:defRPr/>
            </a:pPr>
            <a:r>
              <a:rPr lang="cs-CZ" dirty="0"/>
              <a:t>Střevní mikroflóra a složení </a:t>
            </a:r>
            <a:r>
              <a:rPr lang="cs-CZ" dirty="0" err="1"/>
              <a:t>mikrobiomu</a:t>
            </a:r>
            <a:r>
              <a:rPr lang="cs-CZ" dirty="0"/>
              <a:t> se účastní v patogeneze nemocí, jako je </a:t>
            </a:r>
            <a:r>
              <a:rPr lang="cs-CZ" dirty="0">
                <a:solidFill>
                  <a:srgbClr val="C00000"/>
                </a:solidFill>
                <a:effectLst>
                  <a:outerShdw blurRad="38100" dist="38100" dir="2700000" algn="tl">
                    <a:srgbClr val="000000">
                      <a:alpha val="43137"/>
                    </a:srgbClr>
                  </a:outerShdw>
                </a:effectLst>
              </a:rPr>
              <a:t>o</a:t>
            </a:r>
            <a:r>
              <a:rPr lang="en-US" dirty="0">
                <a:solidFill>
                  <a:srgbClr val="FF0000"/>
                </a:solidFill>
                <a:effectLst>
                  <a:outerShdw blurRad="38100" dist="38100" dir="2700000" algn="tl">
                    <a:srgbClr val="000000">
                      <a:alpha val="43137"/>
                    </a:srgbClr>
                  </a:outerShdw>
                </a:effectLst>
              </a:rPr>
              <a:t>be</a:t>
            </a:r>
            <a:r>
              <a:rPr lang="cs-CZ" dirty="0" err="1">
                <a:solidFill>
                  <a:srgbClr val="FF0000"/>
                </a:solidFill>
                <a:effectLst>
                  <a:outerShdw blurRad="38100" dist="38100" dir="2700000" algn="tl">
                    <a:srgbClr val="000000">
                      <a:alpha val="43137"/>
                    </a:srgbClr>
                  </a:outerShdw>
                </a:effectLst>
              </a:rPr>
              <a:t>zita</a:t>
            </a:r>
            <a:r>
              <a:rPr lang="en-US" dirty="0">
                <a:solidFill>
                  <a:srgbClr val="FF0000"/>
                </a:solidFill>
                <a:effectLst>
                  <a:outerShdw blurRad="38100" dist="38100" dir="2700000" algn="tl">
                    <a:srgbClr val="000000">
                      <a:alpha val="43137"/>
                    </a:srgbClr>
                  </a:outerShdw>
                </a:effectLst>
              </a:rPr>
              <a:t>, diabetes, </a:t>
            </a:r>
            <a:r>
              <a:rPr lang="en-US" dirty="0" err="1">
                <a:solidFill>
                  <a:srgbClr val="FF0000"/>
                </a:solidFill>
                <a:effectLst>
                  <a:outerShdw blurRad="38100" dist="38100" dir="2700000" algn="tl">
                    <a:srgbClr val="000000">
                      <a:alpha val="43137"/>
                    </a:srgbClr>
                  </a:outerShdw>
                </a:effectLst>
              </a:rPr>
              <a:t>gastrointestin</a:t>
            </a:r>
            <a:r>
              <a:rPr lang="cs-CZ" dirty="0" err="1">
                <a:solidFill>
                  <a:srgbClr val="FF0000"/>
                </a:solidFill>
                <a:effectLst>
                  <a:outerShdw blurRad="38100" dist="38100" dir="2700000" algn="tl">
                    <a:srgbClr val="000000">
                      <a:alpha val="43137"/>
                    </a:srgbClr>
                  </a:outerShdw>
                </a:effectLst>
              </a:rPr>
              <a:t>ální</a:t>
            </a:r>
            <a:r>
              <a:rPr lang="cs-CZ" dirty="0">
                <a:solidFill>
                  <a:srgbClr val="FF0000"/>
                </a:solidFill>
                <a:effectLst>
                  <a:outerShdw blurRad="38100" dist="38100" dir="2700000" algn="tl">
                    <a:srgbClr val="000000">
                      <a:alpha val="43137"/>
                    </a:srgbClr>
                  </a:outerShdw>
                </a:effectLst>
              </a:rPr>
              <a:t> nemoci</a:t>
            </a:r>
            <a:r>
              <a:rPr lang="en-US" dirty="0">
                <a:solidFill>
                  <a:srgbClr val="FF0000"/>
                </a:solidFill>
                <a:effectLst>
                  <a:outerShdw blurRad="38100" dist="38100" dir="2700000" algn="tl">
                    <a:srgbClr val="000000">
                      <a:alpha val="43137"/>
                    </a:srgbClr>
                  </a:outerShdw>
                </a:effectLst>
              </a:rPr>
              <a:t>, </a:t>
            </a:r>
            <a:r>
              <a:rPr lang="cs-CZ" dirty="0">
                <a:solidFill>
                  <a:srgbClr val="FF0000"/>
                </a:solidFill>
                <a:effectLst>
                  <a:outerShdw blurRad="38100" dist="38100" dir="2700000" algn="tl">
                    <a:srgbClr val="000000">
                      <a:alpha val="43137"/>
                    </a:srgbClr>
                  </a:outerShdw>
                </a:effectLst>
              </a:rPr>
              <a:t>nádory a kardiovaskulární nemoci, včetně srdečního selhání.</a:t>
            </a:r>
            <a:endParaRPr lang="cs-CZ" dirty="0"/>
          </a:p>
          <a:p>
            <a:pPr>
              <a:defRPr/>
            </a:pPr>
            <a:endParaRPr lang="cs-CZ" dirty="0">
              <a:hlinkClick r:id="rId2" tooltip="Current heart failure reports."/>
            </a:endParaRPr>
          </a:p>
          <a:p>
            <a:pPr marL="0" indent="0">
              <a:buNone/>
              <a:defRPr/>
            </a:pPr>
            <a:r>
              <a:rPr lang="en-US" sz="1600" dirty="0" err="1">
                <a:hlinkClick r:id="rId2" tooltip="Current heart failure reports."/>
              </a:rPr>
              <a:t>Curr</a:t>
            </a:r>
            <a:r>
              <a:rPr lang="en-US" sz="1600" dirty="0">
                <a:hlinkClick r:id="rId2" tooltip="Current heart failure reports."/>
              </a:rPr>
              <a:t> Heart Fail Rep.</a:t>
            </a:r>
            <a:r>
              <a:rPr lang="en-US" sz="1600" dirty="0"/>
              <a:t> 2016 Apr;13(2):103-9. </a:t>
            </a:r>
            <a:r>
              <a:rPr lang="en-US" sz="1600" dirty="0" err="1"/>
              <a:t>doi</a:t>
            </a:r>
            <a:r>
              <a:rPr lang="en-US" sz="1600" dirty="0"/>
              <a:t>: 10.1007/s11897-016-0285-9.F.</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fontAlgn="auto">
              <a:spcAft>
                <a:spcPts val="0"/>
              </a:spcAft>
              <a:defRPr/>
            </a:pPr>
            <a:r>
              <a:rPr lang="cs-CZ" altLang="en-US" dirty="0" err="1"/>
              <a:t>Heart</a:t>
            </a:r>
            <a:r>
              <a:rPr lang="cs-CZ" altLang="en-US" dirty="0"/>
              <a:t> </a:t>
            </a:r>
            <a:r>
              <a:rPr lang="cs-CZ" altLang="en-US" dirty="0" err="1"/>
              <a:t>Failure</a:t>
            </a:r>
            <a:endParaRPr lang="cs-CZ" altLang="en-US" dirty="0"/>
          </a:p>
        </p:txBody>
      </p:sp>
      <p:sp>
        <p:nvSpPr>
          <p:cNvPr id="27651" name="Rectangle 3"/>
          <p:cNvSpPr>
            <a:spLocks noGrp="1" noChangeArrowheads="1"/>
          </p:cNvSpPr>
          <p:nvPr>
            <p:ph idx="1"/>
          </p:nvPr>
        </p:nvSpPr>
        <p:spPr/>
        <p:txBody>
          <a:bodyPr/>
          <a:lstStyle/>
          <a:p>
            <a:pPr>
              <a:defRPr/>
            </a:pPr>
            <a:r>
              <a:rPr lang="en-US" sz="2400" dirty="0">
                <a:solidFill>
                  <a:srgbClr val="FF0000"/>
                </a:solidFill>
                <a:effectLst>
                  <a:outerShdw blurRad="38100" dist="38100" dir="2700000" algn="tl">
                    <a:srgbClr val="000000">
                      <a:alpha val="43137"/>
                    </a:srgbClr>
                  </a:outerShdw>
                </a:effectLst>
              </a:rPr>
              <a:t>Trimethylamine N-oxide (TMAO</a:t>
            </a:r>
            <a:r>
              <a:rPr lang="en-US" sz="2400" dirty="0"/>
              <a:t>), which is derived from gut microbiota produced metabolites of specific dietary nutrients, has emerged as a key contributor to CV disease pathogenesis. </a:t>
            </a:r>
            <a:endParaRPr lang="cs-CZ" sz="2400" dirty="0"/>
          </a:p>
          <a:p>
            <a:pPr>
              <a:defRPr/>
            </a:pPr>
            <a:r>
              <a:rPr lang="en-US" sz="2400" dirty="0"/>
              <a:t>Changes in composition of gut microbiota, called </a:t>
            </a:r>
            <a:r>
              <a:rPr lang="en-US" sz="2400" dirty="0" err="1">
                <a:solidFill>
                  <a:srgbClr val="FF0000"/>
                </a:solidFill>
                <a:effectLst>
                  <a:outerShdw blurRad="38100" dist="38100" dir="2700000" algn="tl">
                    <a:srgbClr val="000000">
                      <a:alpha val="43137"/>
                    </a:srgbClr>
                  </a:outerShdw>
                </a:effectLst>
              </a:rPr>
              <a:t>dysbiosis</a:t>
            </a:r>
            <a:r>
              <a:rPr lang="en-US" sz="2400" dirty="0"/>
              <a:t>, can contribute to higher levels of TMAO and the generation of uremic toxins, progressing to both HF and renal impairment. </a:t>
            </a:r>
            <a:endParaRPr lang="cs-CZ" altLang="en-US" sz="2400" dirty="0"/>
          </a:p>
        </p:txBody>
      </p:sp>
      <p:sp>
        <p:nvSpPr>
          <p:cNvPr id="23556" name="Obdélník 1"/>
          <p:cNvSpPr>
            <a:spLocks noChangeArrowheads="1"/>
          </p:cNvSpPr>
          <p:nvPr/>
        </p:nvSpPr>
        <p:spPr bwMode="auto">
          <a:xfrm>
            <a:off x="5988050" y="59515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err="1">
                <a:solidFill>
                  <a:schemeClr val="tx1"/>
                </a:solidFill>
                <a:latin typeface="Calibri" panose="020F0502020204030204" pitchFamily="34" charset="0"/>
                <a:hlinkClick r:id="rId2" tooltip="Current heart failure reports."/>
              </a:rPr>
              <a:t>Curr</a:t>
            </a:r>
            <a:r>
              <a:rPr lang="en-US" altLang="en-US" sz="1800" dirty="0">
                <a:solidFill>
                  <a:schemeClr val="tx1"/>
                </a:solidFill>
                <a:latin typeface="Calibri" panose="020F0502020204030204" pitchFamily="34" charset="0"/>
                <a:hlinkClick r:id="rId2" tooltip="Current heart failure reports."/>
              </a:rPr>
              <a:t> Heart Fail Rep.</a:t>
            </a:r>
            <a:r>
              <a:rPr lang="en-US" altLang="en-US" sz="1800" dirty="0">
                <a:solidFill>
                  <a:schemeClr val="tx1"/>
                </a:solidFill>
                <a:latin typeface="Calibri" panose="020F0502020204030204" pitchFamily="34" charset="0"/>
              </a:rPr>
              <a:t> 2016 Apr;13(2):103-9. </a:t>
            </a:r>
            <a:r>
              <a:rPr lang="en-US" altLang="en-US" sz="1800" dirty="0" err="1">
                <a:solidFill>
                  <a:schemeClr val="tx1"/>
                </a:solidFill>
                <a:latin typeface="Calibri" panose="020F0502020204030204" pitchFamily="34" charset="0"/>
              </a:rPr>
              <a:t>doi</a:t>
            </a:r>
            <a:r>
              <a:rPr lang="en-US" altLang="en-US" sz="1800" dirty="0">
                <a:solidFill>
                  <a:schemeClr val="tx1"/>
                </a:solidFill>
                <a:latin typeface="Calibri" panose="020F0502020204030204" pitchFamily="34" charset="0"/>
              </a:rPr>
              <a:t>: 10.1007/s11897-016-0285-9.</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524000" y="1557338"/>
            <a:ext cx="9144000" cy="4114800"/>
          </a:xfrm>
        </p:spPr>
        <p:txBody>
          <a:bodyPr>
            <a:normAutofit/>
          </a:bodyPr>
          <a:lstStyle/>
          <a:p>
            <a:pPr fontAlgn="auto">
              <a:spcAft>
                <a:spcPts val="0"/>
              </a:spcAft>
              <a:buFont typeface="Wingdings 2"/>
              <a:buChar char=""/>
              <a:defRPr/>
            </a:pPr>
            <a:r>
              <a:rPr lang="cs-CZ" altLang="en-US" dirty="0">
                <a:effectLst>
                  <a:outerShdw blurRad="38100" dist="38100" dir="2700000" algn="tl">
                    <a:srgbClr val="000000">
                      <a:alpha val="43137"/>
                    </a:srgbClr>
                  </a:outerShdw>
                </a:effectLst>
              </a:rPr>
              <a:t>Fetus a novorozenec-glykolýza</a:t>
            </a:r>
          </a:p>
          <a:p>
            <a:pPr fontAlgn="auto">
              <a:spcAft>
                <a:spcPts val="0"/>
              </a:spcAft>
              <a:buFont typeface="Wingdings 2"/>
              <a:buChar char=""/>
              <a:defRPr/>
            </a:pPr>
            <a:r>
              <a:rPr lang="cs-CZ" altLang="en-US" dirty="0">
                <a:effectLst>
                  <a:outerShdw blurRad="38100" dist="38100" dir="2700000" algn="tl">
                    <a:srgbClr val="000000">
                      <a:alpha val="43137"/>
                    </a:srgbClr>
                  </a:outerShdw>
                </a:effectLst>
              </a:rPr>
              <a:t>Dospělý jedinec-FFA</a:t>
            </a:r>
          </a:p>
          <a:p>
            <a:pPr fontAlgn="auto">
              <a:spcAft>
                <a:spcPts val="0"/>
              </a:spcAft>
              <a:buFont typeface="Wingdings 2"/>
              <a:buChar char=""/>
              <a:defRPr/>
            </a:pPr>
            <a:r>
              <a:rPr lang="cs-CZ" altLang="en-US" dirty="0">
                <a:effectLst>
                  <a:outerShdw blurRad="38100" dist="38100" dir="2700000" algn="tl">
                    <a:srgbClr val="000000">
                      <a:alpha val="43137"/>
                    </a:srgbClr>
                  </a:outerShdw>
                </a:effectLst>
              </a:rPr>
              <a:t>Dospělý jedinec s ICHS: anaerobní glykolýza</a:t>
            </a:r>
          </a:p>
          <a:p>
            <a:pPr fontAlgn="auto">
              <a:spcAft>
                <a:spcPts val="0"/>
              </a:spcAft>
              <a:buFont typeface="Wingdings 2"/>
              <a:buChar char=""/>
              <a:defRPr/>
            </a:pPr>
            <a:r>
              <a:rPr lang="cs-CZ" altLang="en-US" dirty="0">
                <a:effectLst>
                  <a:outerShdw blurRad="38100" dist="38100" dir="2700000" algn="tl">
                    <a:srgbClr val="000000">
                      <a:alpha val="43137"/>
                    </a:srgbClr>
                  </a:outerShdw>
                </a:effectLst>
              </a:rPr>
              <a:t> Dospělý člověk s DM: glykolýza</a:t>
            </a:r>
          </a:p>
          <a:p>
            <a:pPr fontAlgn="auto">
              <a:spcAft>
                <a:spcPts val="0"/>
              </a:spcAft>
              <a:buFont typeface="Wingdings 2"/>
              <a:buChar char=""/>
              <a:defRPr/>
            </a:pPr>
            <a:r>
              <a:rPr lang="cs-CZ" altLang="en-US" dirty="0">
                <a:effectLst>
                  <a:outerShdw blurRad="38100" dist="38100" dir="2700000" algn="tl">
                    <a:srgbClr val="000000">
                      <a:alpha val="43137"/>
                    </a:srgbClr>
                  </a:outerShdw>
                </a:effectLst>
              </a:rPr>
              <a:t>Dospělý člověk se srdeční hypertrofií: glykolýza</a:t>
            </a:r>
          </a:p>
          <a:p>
            <a:pPr fontAlgn="auto">
              <a:spcAft>
                <a:spcPts val="0"/>
              </a:spcAft>
              <a:buFont typeface="Wingdings 2"/>
              <a:buChar char=""/>
              <a:defRPr/>
            </a:pPr>
            <a:r>
              <a:rPr lang="cs-CZ" altLang="en-US" dirty="0">
                <a:effectLst>
                  <a:outerShdw blurRad="38100" dist="38100" dir="2700000" algn="tl">
                    <a:srgbClr val="000000">
                      <a:alpha val="43137"/>
                    </a:srgbClr>
                  </a:outerShdw>
                </a:effectLst>
              </a:rPr>
              <a:t>Dospělý člověk se srdečním selháním: </a:t>
            </a:r>
            <a:r>
              <a:rPr lang="cs-CZ" altLang="en-US" dirty="0" err="1">
                <a:effectLst>
                  <a:outerShdw blurRad="38100" dist="38100" dir="2700000" algn="tl">
                    <a:srgbClr val="000000">
                      <a:alpha val="43137"/>
                    </a:srgbClr>
                  </a:outerShdw>
                </a:effectLst>
              </a:rPr>
              <a:t>glyko</a:t>
            </a:r>
            <a:r>
              <a:rPr lang="cs-CZ" altLang="en-US" dirty="0">
                <a:effectLst>
                  <a:outerShdw blurRad="38100" dist="38100" dir="2700000" algn="tl">
                    <a:srgbClr val="000000">
                      <a:alpha val="43137"/>
                    </a:srgbClr>
                  </a:outerShdw>
                </a:effectLst>
              </a:rPr>
              <a:t>- a </a:t>
            </a:r>
            <a:r>
              <a:rPr lang="cs-CZ" altLang="en-US" dirty="0" err="1">
                <a:effectLst>
                  <a:outerShdw blurRad="38100" dist="38100" dir="2700000" algn="tl">
                    <a:srgbClr val="000000">
                      <a:alpha val="43137"/>
                    </a:srgbClr>
                  </a:outerShdw>
                </a:effectLst>
              </a:rPr>
              <a:t>lipotoxicita</a:t>
            </a:r>
            <a:r>
              <a:rPr lang="cs-CZ" altLang="en-US" dirty="0">
                <a:effectLst>
                  <a:outerShdw blurRad="38100" dist="38100" dir="2700000" algn="tl">
                    <a:srgbClr val="000000">
                      <a:alpha val="43137"/>
                    </a:srgbClr>
                  </a:outerShdw>
                </a:effectLst>
              </a:rPr>
              <a:t>? </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5" name="Nadpis 4">
            <a:extLst>
              <a:ext uri="{FF2B5EF4-FFF2-40B4-BE49-F238E27FC236}">
                <a16:creationId xmlns:a16="http://schemas.microsoft.com/office/drawing/2014/main" id="{5646B317-FE99-45FE-89DA-4D5B1E695E5A}"/>
              </a:ext>
            </a:extLst>
          </p:cNvPr>
          <p:cNvSpPr>
            <a:spLocks noGrp="1"/>
          </p:cNvSpPr>
          <p:nvPr>
            <p:ph type="title"/>
          </p:nvPr>
        </p:nvSpPr>
        <p:spPr/>
        <p:txBody>
          <a:bodyPr/>
          <a:lstStyle/>
          <a:p>
            <a:r>
              <a:rPr lang="cs-CZ" dirty="0"/>
              <a:t>Preference energetických substrátů</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eaLnBrk="1" hangingPunct="1"/>
            <a:r>
              <a:rPr lang="en-US" altLang="en-US"/>
              <a:t>Základní  fyzikální parametry funkce: </a:t>
            </a:r>
            <a:endParaRPr lang="en-US" altLang="en-US" b="1"/>
          </a:p>
          <a:p>
            <a:pPr eaLnBrk="1" hangingPunct="1"/>
            <a:r>
              <a:rPr lang="en-US" altLang="en-US" b="1"/>
              <a:t>VOLUM</a:t>
            </a:r>
            <a:r>
              <a:rPr lang="en-US" altLang="en-US"/>
              <a:t>- korelace s délkou svalu  tvořící </a:t>
            </a:r>
          </a:p>
          <a:p>
            <a:pPr eaLnBrk="1" hangingPunct="1"/>
            <a:r>
              <a:rPr lang="en-US" altLang="en-US"/>
              <a:t>stěnu komory</a:t>
            </a:r>
            <a:endParaRPr lang="en-US" altLang="en-US" b="1"/>
          </a:p>
          <a:p>
            <a:pPr eaLnBrk="1" hangingPunct="1"/>
            <a:r>
              <a:rPr lang="en-US" altLang="en-US" b="1"/>
              <a:t>TLAK</a:t>
            </a:r>
            <a:r>
              <a:rPr lang="en-US" altLang="en-US"/>
              <a:t>- korelace s tenzí stěny komory</a:t>
            </a:r>
          </a:p>
          <a:p>
            <a:pPr eaLnBrk="1" hangingPunct="1"/>
            <a:r>
              <a:rPr lang="en-US" altLang="en-US"/>
              <a:t>Rychlost stahu </a:t>
            </a:r>
            <a:r>
              <a:rPr lang="en-US" altLang="en-US" b="1"/>
              <a:t>(VELOCITY</a:t>
            </a:r>
            <a:r>
              <a:rPr lang="en-US" altLang="en-US"/>
              <a:t>)-korelace </a:t>
            </a:r>
          </a:p>
          <a:p>
            <a:pPr eaLnBrk="1" hangingPunct="1"/>
            <a:r>
              <a:rPr lang="en-US" altLang="en-US"/>
              <a:t>s rychlostí změny  objemu nebo tlaku </a:t>
            </a:r>
            <a:endParaRPr lang="en-GB" altLang="en-US"/>
          </a:p>
        </p:txBody>
      </p:sp>
      <p:sp>
        <p:nvSpPr>
          <p:cNvPr id="2" name="Zástupný symbol pro zápatí 1"/>
          <p:cNvSpPr>
            <a:spLocks noGrp="1"/>
          </p:cNvSpPr>
          <p:nvPr>
            <p:ph type="ftr" sz="quarter" idx="10"/>
          </p:nvPr>
        </p:nvSpPr>
        <p:spPr/>
        <p:txBody>
          <a:bodyPr/>
          <a:lstStyle/>
          <a:p>
            <a:r>
              <a:rPr lang="cs-CZ"/>
              <a:t>Prof. Anna Vašků</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5" name="Nadpis 4">
            <a:extLst>
              <a:ext uri="{FF2B5EF4-FFF2-40B4-BE49-F238E27FC236}">
                <a16:creationId xmlns:a16="http://schemas.microsoft.com/office/drawing/2014/main" id="{43789CC3-CEA6-47EC-9814-4CE6F18C091A}"/>
              </a:ext>
            </a:extLst>
          </p:cNvPr>
          <p:cNvSpPr>
            <a:spLocks noGrp="1"/>
          </p:cNvSpPr>
          <p:nvPr>
            <p:ph type="title"/>
          </p:nvPr>
        </p:nvSpPr>
        <p:spPr/>
        <p:txBody>
          <a:bodyPr/>
          <a:lstStyle/>
          <a:p>
            <a:r>
              <a:rPr lang="cs-CZ" dirty="0"/>
              <a:t>Intaktní, zdravé srdce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LI9-2.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57400" y="114300"/>
            <a:ext cx="8077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17</a:t>
            </a:fld>
            <a:endParaRPr lang="cs-CZ" altLang="en-US" dirty="0">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extLst>
              <p:ext uri="{D42A27DB-BD31-4B8C-83A1-F6EECF244321}">
                <p14:modId xmlns:p14="http://schemas.microsoft.com/office/powerpoint/2010/main" val="2653351235"/>
              </p:ext>
            </p:extLst>
          </p:nvPr>
        </p:nvGraphicFramePr>
        <p:xfrm>
          <a:off x="1928981" y="318254"/>
          <a:ext cx="8048625" cy="10275887"/>
        </p:xfrm>
        <a:graphic>
          <a:graphicData uri="http://schemas.openxmlformats.org/presentationml/2006/ole">
            <mc:AlternateContent xmlns:mc="http://schemas.openxmlformats.org/markup-compatibility/2006">
              <mc:Choice xmlns:v="urn:schemas-microsoft-com:vml" Requires="v">
                <p:oleObj spid="_x0000_s1029" name="Document" r:id="rId3" imgW="8323308" imgH="10599752" progId="Word.Document.8">
                  <p:embed/>
                </p:oleObj>
              </mc:Choice>
              <mc:Fallback>
                <p:oleObj name="Document" r:id="rId3" imgW="8323308" imgH="10599752" progId="Word.Document.8">
                  <p:embed/>
                  <p:pic>
                    <p:nvPicPr>
                      <p:cNvPr id="276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981" y="318254"/>
                        <a:ext cx="8048625" cy="1027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18</a:t>
            </a:fld>
            <a:endParaRPr lang="cs-CZ" altLang="en-US" dirty="0">
              <a:latin typeface="Calibri" panose="020F0502020204030204" pitchFamily="34" charset="0"/>
            </a:endParaRPr>
          </a:p>
        </p:txBody>
      </p:sp>
    </p:spTree>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1822450" y="388939"/>
          <a:ext cx="7994650" cy="6554787"/>
        </p:xfrm>
        <a:graphic>
          <a:graphicData uri="http://schemas.openxmlformats.org/presentationml/2006/ole">
            <mc:AlternateContent xmlns:mc="http://schemas.openxmlformats.org/markup-compatibility/2006">
              <mc:Choice xmlns:v="urn:schemas-microsoft-com:vml" Requires="v">
                <p:oleObj spid="_x0000_s2053" name="Document" r:id="rId3" imgW="8350003" imgH="6846582" progId="Word.Document.8">
                  <p:embed/>
                </p:oleObj>
              </mc:Choice>
              <mc:Fallback>
                <p:oleObj name="Document" r:id="rId3" imgW="8350003" imgH="6846582" progId="Word.Document.8">
                  <p:embed/>
                  <p:pic>
                    <p:nvPicPr>
                      <p:cNvPr id="286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450" y="388939"/>
                        <a:ext cx="7994650" cy="655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SCH2.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52600" y="228600"/>
            <a:ext cx="8839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1758951" y="365126"/>
            <a:ext cx="4373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2800" b="1"/>
              <a:t>Hemodynamický model</a:t>
            </a:r>
            <a:endParaRPr lang="cs-CZ" altLang="en-US" sz="2000">
              <a:solidFill>
                <a:schemeClr val="tx1"/>
              </a:solidFill>
            </a:endParaRPr>
          </a:p>
        </p:txBody>
      </p:sp>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2</a:t>
            </a:fld>
            <a:endParaRPr lang="cs-CZ" altLang="en-US" dirty="0">
              <a:latin typeface="Calibri" panose="020F0502020204030204" pitchFamily="34" charset="0"/>
            </a:endParaRPr>
          </a:p>
        </p:txBody>
      </p:sp>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1966914" y="914401"/>
          <a:ext cx="8104187" cy="5992813"/>
        </p:xfrm>
        <a:graphic>
          <a:graphicData uri="http://schemas.openxmlformats.org/presentationml/2006/ole">
            <mc:AlternateContent xmlns:mc="http://schemas.openxmlformats.org/markup-compatibility/2006">
              <mc:Choice xmlns:v="urn:schemas-microsoft-com:vml" Requires="v">
                <p:oleObj spid="_x0000_s3077" name="Document" r:id="rId3" imgW="8459312" imgH="6248422" progId="Word.Document.8">
                  <p:embed/>
                </p:oleObj>
              </mc:Choice>
              <mc:Fallback>
                <p:oleObj name="Document" r:id="rId3" imgW="8459312" imgH="6248422" progId="Word.Document.8">
                  <p:embed/>
                  <p:pic>
                    <p:nvPicPr>
                      <p:cNvPr id="296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914" y="914401"/>
                        <a:ext cx="8104187" cy="599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blind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1841501" y="587376"/>
          <a:ext cx="8340725" cy="11663363"/>
        </p:xfrm>
        <a:graphic>
          <a:graphicData uri="http://schemas.openxmlformats.org/presentationml/2006/ole">
            <mc:AlternateContent xmlns:mc="http://schemas.openxmlformats.org/markup-compatibility/2006">
              <mc:Choice xmlns:v="urn:schemas-microsoft-com:vml" Requires="v">
                <p:oleObj spid="_x0000_s4101" name="Document" r:id="rId3" imgW="8434059" imgH="11772747" progId="Word.Document.8">
                  <p:embed/>
                </p:oleObj>
              </mc:Choice>
              <mc:Fallback>
                <p:oleObj name="Document" r:id="rId3" imgW="8434059" imgH="11772747" progId="Word.Document.8">
                  <p:embed/>
                  <p:pic>
                    <p:nvPicPr>
                      <p:cNvPr id="307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1" y="587376"/>
                        <a:ext cx="8340725" cy="1166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21</a:t>
            </a:fld>
            <a:endParaRPr lang="cs-CZ" altLang="en-US" dirty="0">
              <a:latin typeface="Calibri" panose="020F0502020204030204" pitchFamily="34" charset="0"/>
            </a:endParaRPr>
          </a:p>
        </p:txBody>
      </p:sp>
    </p:spTree>
  </p:cSld>
  <p:clrMapOvr>
    <a:masterClrMapping/>
  </p:clrMapOvr>
  <p:transition>
    <p:blind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LIO12-16.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300288" y="471488"/>
            <a:ext cx="7605712"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22</a:t>
            </a:fld>
            <a:endParaRPr lang="cs-CZ" altLang="en-US" dirty="0">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2076450" y="325438"/>
          <a:ext cx="8337550" cy="9136062"/>
        </p:xfrm>
        <a:graphic>
          <a:graphicData uri="http://schemas.openxmlformats.org/presentationml/2006/ole">
            <mc:AlternateContent xmlns:mc="http://schemas.openxmlformats.org/markup-compatibility/2006">
              <mc:Choice xmlns:v="urn:schemas-microsoft-com:vml" Requires="v">
                <p:oleObj spid="_x0000_s5125" name="Document" r:id="rId3" imgW="8544089" imgH="9354015" progId="Word.Document.8">
                  <p:embed/>
                </p:oleObj>
              </mc:Choice>
              <mc:Fallback>
                <p:oleObj name="Document" r:id="rId3" imgW="8544089" imgH="9354015" progId="Word.Document.8">
                  <p:embed/>
                  <p:pic>
                    <p:nvPicPr>
                      <p:cNvPr id="327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0" y="325438"/>
                        <a:ext cx="8337550" cy="913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23</a:t>
            </a:fld>
            <a:endParaRPr lang="cs-CZ" altLang="en-US" dirty="0">
              <a:latin typeface="Calibri" panose="020F0502020204030204" pitchFamily="34" charset="0"/>
            </a:endParaRPr>
          </a:p>
        </p:txBody>
      </p:sp>
    </p:spTree>
  </p:cSld>
  <p:clrMapOvr>
    <a:masterClrMapping/>
  </p:clrMapOvr>
  <p:transition>
    <p:checke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1912938" y="-234950"/>
          <a:ext cx="7823200" cy="8156575"/>
        </p:xfrm>
        <a:graphic>
          <a:graphicData uri="http://schemas.openxmlformats.org/presentationml/2006/ole">
            <mc:AlternateContent xmlns:mc="http://schemas.openxmlformats.org/markup-compatibility/2006">
              <mc:Choice xmlns:v="urn:schemas-microsoft-com:vml" Requires="v">
                <p:oleObj spid="_x0000_s6149" name="Document" r:id="rId3" imgW="7930086" imgH="8271211" progId="Word.Document.8">
                  <p:embed/>
                </p:oleObj>
              </mc:Choice>
              <mc:Fallback>
                <p:oleObj name="Document" r:id="rId3" imgW="7930086" imgH="8271211" progId="Word.Document.8">
                  <p:embed/>
                  <p:pic>
                    <p:nvPicPr>
                      <p:cNvPr id="337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938" y="-234950"/>
                        <a:ext cx="7823200" cy="81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849439" y="434976"/>
          <a:ext cx="8383587" cy="6346825"/>
        </p:xfrm>
        <a:graphic>
          <a:graphicData uri="http://schemas.openxmlformats.org/presentationml/2006/ole">
            <mc:AlternateContent xmlns:mc="http://schemas.openxmlformats.org/markup-compatibility/2006">
              <mc:Choice xmlns:v="urn:schemas-microsoft-com:vml" Requires="v">
                <p:oleObj spid="_x0000_s7173" name="Document" r:id="rId3" imgW="8506570" imgH="6438052" progId="Word.Document.8">
                  <p:embed/>
                </p:oleObj>
              </mc:Choice>
              <mc:Fallback>
                <p:oleObj name="Document" r:id="rId3" imgW="8506570" imgH="6438052" progId="Word.Document.8">
                  <p:embed/>
                  <p:pic>
                    <p:nvPicPr>
                      <p:cNvPr id="348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9" y="434976"/>
                        <a:ext cx="8383587"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Zástupný symbol pro zápatí 1"/>
          <p:cNvSpPr>
            <a:spLocks noGrp="1"/>
          </p:cNvSpPr>
          <p:nvPr>
            <p:ph type="ftr" sz="quarter" idx="11"/>
          </p:nvPr>
        </p:nvSpPr>
        <p:spPr/>
        <p:txBody>
          <a:bodyPr/>
          <a:lstStyle/>
          <a:p>
            <a:pPr>
              <a:defRPr/>
            </a:pPr>
            <a:r>
              <a:rPr lang="cs-CZ" altLang="en-US"/>
              <a:t>Prof. Anna Vašků</a:t>
            </a:r>
          </a:p>
        </p:txBody>
      </p:sp>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25</a:t>
            </a:fld>
            <a:endParaRPr lang="cs-CZ" altLang="en-US" dirty="0">
              <a:latin typeface="Calibri" panose="020F0502020204030204" pitchFamily="34" charset="0"/>
            </a:endParaRPr>
          </a:p>
        </p:txBody>
      </p:sp>
    </p:spTree>
  </p:cSld>
  <p:clrMapOvr>
    <a:masterClrMapping/>
  </p:clrMapOvr>
  <p:transition>
    <p:checke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0"/>
            <a:ext cx="7200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2374901" y="715964"/>
          <a:ext cx="7459663" cy="9134475"/>
        </p:xfrm>
        <a:graphic>
          <a:graphicData uri="http://schemas.openxmlformats.org/presentationml/2006/ole">
            <mc:AlternateContent xmlns:mc="http://schemas.openxmlformats.org/markup-compatibility/2006">
              <mc:Choice xmlns:v="urn:schemas-microsoft-com:vml" Requires="v">
                <p:oleObj spid="_x0000_s8197" name="Document" r:id="rId3" imgW="7567168" imgH="9257021" progId="Word.Document.8">
                  <p:embed/>
                </p:oleObj>
              </mc:Choice>
              <mc:Fallback>
                <p:oleObj name="Document" r:id="rId3" imgW="7567168" imgH="9257021" progId="Word.Document.8">
                  <p:embed/>
                  <p:pic>
                    <p:nvPicPr>
                      <p:cNvPr id="368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901" y="715964"/>
                        <a:ext cx="7459663" cy="913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1831975" y="36513"/>
          <a:ext cx="8364538" cy="6762750"/>
        </p:xfrm>
        <a:graphic>
          <a:graphicData uri="http://schemas.openxmlformats.org/presentationml/2006/ole">
            <mc:AlternateContent xmlns:mc="http://schemas.openxmlformats.org/markup-compatibility/2006">
              <mc:Choice xmlns:v="urn:schemas-microsoft-com:vml" Requires="v">
                <p:oleObj spid="_x0000_s9221" name="Document" r:id="rId3" imgW="5739109" imgH="4663666" progId="Word.Document.8">
                  <p:embed/>
                </p:oleObj>
              </mc:Choice>
              <mc:Fallback>
                <p:oleObj name="Document" r:id="rId3" imgW="5739109" imgH="4663666" progId="Word.Document.8">
                  <p:embed/>
                  <p:pic>
                    <p:nvPicPr>
                      <p:cNvPr id="3789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975" y="36513"/>
                        <a:ext cx="8364538" cy="67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28</a:t>
            </a:fld>
            <a:endParaRPr lang="cs-CZ" altLang="en-US" dirty="0">
              <a:latin typeface="Calibri" panose="020F0502020204030204" pitchFamily="34" charset="0"/>
            </a:endParaRPr>
          </a:p>
        </p:txBody>
      </p:sp>
    </p:spTree>
  </p:cSld>
  <p:clrMapOvr>
    <a:masterClrMapping/>
  </p:clrMapOvr>
  <p:transition>
    <p:cover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2203451" y="479425"/>
          <a:ext cx="7694613" cy="9588500"/>
        </p:xfrm>
        <a:graphic>
          <a:graphicData uri="http://schemas.openxmlformats.org/presentationml/2006/ole">
            <mc:AlternateContent xmlns:mc="http://schemas.openxmlformats.org/markup-compatibility/2006">
              <mc:Choice xmlns:v="urn:schemas-microsoft-com:vml" Requires="v">
                <p:oleObj spid="_x0000_s10245" name="Document" r:id="rId3" imgW="7802019" imgH="9721440" progId="Word.Document.8">
                  <p:embed/>
                </p:oleObj>
              </mc:Choice>
              <mc:Fallback>
                <p:oleObj name="Document" r:id="rId3" imgW="7802019" imgH="9721440" progId="Word.Document.8">
                  <p:embed/>
                  <p:pic>
                    <p:nvPicPr>
                      <p:cNvPr id="389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451" y="479425"/>
                        <a:ext cx="7694613" cy="958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29</a:t>
            </a:fld>
            <a:endParaRPr lang="cs-CZ" altLang="en-US" dirty="0">
              <a:latin typeface="Calibri" panose="020F0502020204030204" pitchFamily="34" charset="0"/>
            </a:endParaRPr>
          </a:p>
        </p:txBody>
      </p:sp>
    </p:spTree>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15889"/>
            <a:ext cx="8250237"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Obdélník 1"/>
          <p:cNvSpPr>
            <a:spLocks noChangeArrowheads="1"/>
          </p:cNvSpPr>
          <p:nvPr/>
        </p:nvSpPr>
        <p:spPr bwMode="auto">
          <a:xfrm>
            <a:off x="1847851" y="5013325"/>
            <a:ext cx="8785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a:solidFill>
                  <a:schemeClr val="tx1"/>
                </a:solidFill>
                <a:latin typeface="Calibri" panose="020F0502020204030204" pitchFamily="34" charset="0"/>
              </a:rPr>
              <a:t>Beneficial effects on cardiac and vascular function are provided by the modulation of vagal activity, including direct vagal activation (vagal stimulation, </a:t>
            </a:r>
            <a:r>
              <a:rPr lang="en-US" altLang="en-US" sz="1800" dirty="0" err="1">
                <a:solidFill>
                  <a:schemeClr val="tx1"/>
                </a:solidFill>
                <a:latin typeface="Calibri" panose="020F0502020204030204" pitchFamily="34" charset="0"/>
              </a:rPr>
              <a:t>ACh</a:t>
            </a:r>
            <a:r>
              <a:rPr lang="en-US" altLang="en-US" sz="1800" dirty="0">
                <a:solidFill>
                  <a:schemeClr val="tx1"/>
                </a:solidFill>
                <a:latin typeface="Calibri" panose="020F0502020204030204" pitchFamily="34" charset="0"/>
              </a:rPr>
              <a:t> administration and </a:t>
            </a:r>
            <a:r>
              <a:rPr lang="en-US" altLang="en-US" sz="1800" dirty="0" err="1">
                <a:solidFill>
                  <a:schemeClr val="tx1"/>
                </a:solidFill>
                <a:latin typeface="Calibri" panose="020F0502020204030204" pitchFamily="34" charset="0"/>
              </a:rPr>
              <a:t>ACh</a:t>
            </a:r>
            <a:r>
              <a:rPr lang="en-US" altLang="en-US" sz="1800" dirty="0">
                <a:solidFill>
                  <a:schemeClr val="tx1"/>
                </a:solidFill>
                <a:latin typeface="Calibri" panose="020F0502020204030204" pitchFamily="34" charset="0"/>
              </a:rPr>
              <a:t> receptor activation), pharmacological modulation (adenosine, cholinesterase inhibitors, statins) and exercise training.</a:t>
            </a:r>
          </a:p>
        </p:txBody>
      </p:sp>
      <p:sp>
        <p:nvSpPr>
          <p:cNvPr id="13316" name="Obdélník 2"/>
          <p:cNvSpPr>
            <a:spLocks noChangeArrowheads="1"/>
          </p:cNvSpPr>
          <p:nvPr/>
        </p:nvSpPr>
        <p:spPr bwMode="auto">
          <a:xfrm>
            <a:off x="5538788" y="6381750"/>
            <a:ext cx="653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it-IT" altLang="en-US" sz="1800" dirty="0">
                <a:solidFill>
                  <a:schemeClr val="tx1"/>
                </a:solidFill>
                <a:latin typeface="Calibri" panose="020F0502020204030204" pitchFamily="34" charset="0"/>
                <a:hlinkClick r:id="rId3"/>
              </a:rPr>
              <a:t>Br J Pharmacol. 2015 Dec; 172(23): 5489–5500. </a:t>
            </a:r>
            <a:endParaRPr lang="en-US" altLang="en-US" sz="1800" dirty="0">
              <a:solidFill>
                <a:schemeClr val="tx1"/>
              </a:solidFill>
              <a:latin typeface="Calibri" panose="020F0502020204030204" pitchFamily="34" charset="0"/>
            </a:endParaRPr>
          </a:p>
        </p:txBody>
      </p:sp>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3</a:t>
            </a:fld>
            <a:endParaRPr lang="cs-CZ" altLang="en-US" dirty="0">
              <a:latin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2057401" y="388939"/>
          <a:ext cx="8094663" cy="7642225"/>
        </p:xfrm>
        <a:graphic>
          <a:graphicData uri="http://schemas.openxmlformats.org/presentationml/2006/ole">
            <mc:AlternateContent xmlns:mc="http://schemas.openxmlformats.org/markup-compatibility/2006">
              <mc:Choice xmlns:v="urn:schemas-microsoft-com:vml" Requires="v">
                <p:oleObj spid="_x0000_s11269" name="Document" r:id="rId3" imgW="8211835" imgH="6409566" progId="Word.Document.8">
                  <p:embed/>
                </p:oleObj>
              </mc:Choice>
              <mc:Fallback>
                <p:oleObj name="Document" r:id="rId3" imgW="8211835" imgH="6409566" progId="Word.Document.8">
                  <p:embed/>
                  <p:pic>
                    <p:nvPicPr>
                      <p:cNvPr id="399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388939"/>
                        <a:ext cx="8094663" cy="764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30</a:t>
            </a:fld>
            <a:endParaRPr lang="cs-CZ" altLang="en-US" dirty="0">
              <a:latin typeface="Calibri" panose="020F0502020204030204" pitchFamily="34" charset="0"/>
            </a:endParaRPr>
          </a:p>
        </p:txBody>
      </p:sp>
    </p:spTree>
  </p:cSld>
  <p:clrMapOvr>
    <a:masterClrMapping/>
  </p:clrMapOvr>
  <p:transition>
    <p:cover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2274888" y="-317500"/>
          <a:ext cx="8058150" cy="7913688"/>
        </p:xfrm>
        <a:graphic>
          <a:graphicData uri="http://schemas.openxmlformats.org/presentationml/2006/ole">
            <mc:AlternateContent xmlns:mc="http://schemas.openxmlformats.org/markup-compatibility/2006">
              <mc:Choice xmlns:v="urn:schemas-microsoft-com:vml" Requires="v">
                <p:oleObj spid="_x0000_s12293" name="Document" r:id="rId3" imgW="8254404" imgH="8104265" progId="Word.Document.8">
                  <p:embed/>
                </p:oleObj>
              </mc:Choice>
              <mc:Fallback>
                <p:oleObj name="Document" r:id="rId3" imgW="8254404" imgH="8104265" progId="Word.Document.8">
                  <p:embed/>
                  <p:pic>
                    <p:nvPicPr>
                      <p:cNvPr id="409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888" y="-317500"/>
                        <a:ext cx="8058150" cy="791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31</a:t>
            </a:fld>
            <a:endParaRPr lang="cs-CZ" altLang="en-US" dirty="0">
              <a:latin typeface="Calibri" panose="020F0502020204030204" pitchFamily="34" charset="0"/>
            </a:endParaRPr>
          </a:p>
        </p:txBody>
      </p:sp>
    </p:spTree>
  </p:cSld>
  <p:clrMapOvr>
    <a:masterClrMapping/>
  </p:clrMapOvr>
  <p:transition>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LIO12-17.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05200" y="242888"/>
            <a:ext cx="5334000" cy="661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32</a:t>
            </a:fld>
            <a:endParaRPr lang="cs-CZ" altLang="en-US" dirty="0">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847851" y="250825"/>
            <a:ext cx="8424863"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Century Gothic"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Century Gothic"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Century Gothic"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Century Gothic" pitchFamily="34" charset="0"/>
              </a:defRPr>
            </a:lvl5pPr>
            <a:lvl6pPr marL="25146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6pPr>
            <a:lvl7pPr marL="29718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7pPr>
            <a:lvl8pPr marL="34290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8pPr>
            <a:lvl9pPr marL="38862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9pPr>
          </a:lstStyle>
          <a:p>
            <a:pPr>
              <a:spcBef>
                <a:spcPct val="0"/>
              </a:spcBef>
              <a:buClrTx/>
              <a:buSzTx/>
              <a:buFontTx/>
              <a:buNone/>
              <a:defRPr/>
            </a:pPr>
            <a:r>
              <a:rPr lang="cs-CZ" altLang="en-US" sz="4000" dirty="0">
                <a:solidFill>
                  <a:srgbClr val="FF0000"/>
                </a:solidFill>
                <a:effectLst>
                  <a:outerShdw blurRad="38100" dist="38100" dir="2700000" algn="tl">
                    <a:srgbClr val="000000">
                      <a:alpha val="43137"/>
                    </a:srgbClr>
                  </a:outerShdw>
                </a:effectLst>
              </a:rPr>
              <a:t>Hypertrofie myokardu</a:t>
            </a:r>
          </a:p>
          <a:p>
            <a:pPr>
              <a:spcBef>
                <a:spcPct val="0"/>
              </a:spcBef>
              <a:buClrTx/>
              <a:buSzTx/>
              <a:buFontTx/>
              <a:buNone/>
              <a:defRPr/>
            </a:pPr>
            <a:endParaRPr lang="cs-CZ" altLang="en-US" sz="2800" dirty="0">
              <a:solidFill>
                <a:schemeClr val="tx1"/>
              </a:solidFill>
              <a:latin typeface="Calibri" panose="020F0502020204030204" pitchFamily="34" charset="0"/>
            </a:endParaRPr>
          </a:p>
        </p:txBody>
      </p:sp>
      <p:pic>
        <p:nvPicPr>
          <p:cNvPr id="43011" name="Picture 3" descr="Grafika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497139" y="1031876"/>
            <a:ext cx="7197725" cy="5853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ástupný symbol pro číslo snímku 2"/>
          <p:cNvSpPr>
            <a:spLocks noGrp="1"/>
          </p:cNvSpPr>
          <p:nvPr>
            <p:ph type="sldNum" sz="quarter" idx="12"/>
          </p:nvPr>
        </p:nvSpPr>
        <p:spPr/>
        <p:txBody>
          <a:bodyPr/>
          <a:lstStyle/>
          <a:p>
            <a:fld id="{29B1BD1E-952D-4FCE-BCA1-8A66B02CF1EB}" type="slidenum">
              <a:rPr lang="cs-CZ" altLang="en-US" smtClean="0"/>
              <a:pPr/>
              <a:t>33</a:t>
            </a:fld>
            <a:endParaRPr lang="cs-CZ"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122364"/>
            <a:ext cx="882015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34</a:t>
            </a:fld>
            <a:endParaRPr lang="cs-CZ" altLang="en-US" dirty="0">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28800" y="188640"/>
            <a:ext cx="8686800" cy="838200"/>
          </a:xfrm>
        </p:spPr>
        <p:txBody>
          <a:bodyPr/>
          <a:lstStyle/>
          <a:p>
            <a:pPr fontAlgn="auto">
              <a:spcAft>
                <a:spcPts val="0"/>
              </a:spcAft>
              <a:defRPr/>
            </a:pPr>
            <a:r>
              <a:rPr lang="cs-CZ" altLang="en-US" sz="4600" dirty="0" err="1">
                <a:solidFill>
                  <a:srgbClr val="FF0066"/>
                </a:solidFill>
              </a:rPr>
              <a:t>Mechanotransdukce</a:t>
            </a:r>
            <a:endParaRPr lang="cs-CZ" altLang="en-US" dirty="0"/>
          </a:p>
        </p:txBody>
      </p:sp>
      <p:sp>
        <p:nvSpPr>
          <p:cNvPr id="45059" name="Rectangle 3"/>
          <p:cNvSpPr>
            <a:spLocks noGrp="1" noChangeArrowheads="1"/>
          </p:cNvSpPr>
          <p:nvPr>
            <p:ph idx="1"/>
          </p:nvPr>
        </p:nvSpPr>
        <p:spPr>
          <a:xfrm>
            <a:off x="1752600" y="1196975"/>
            <a:ext cx="8915400" cy="4114800"/>
          </a:xfrm>
        </p:spPr>
        <p:txBody>
          <a:bodyPr/>
          <a:lstStyle/>
          <a:p>
            <a:pPr eaLnBrk="1" hangingPunct="1"/>
            <a:r>
              <a:rPr lang="cs-CZ" altLang="en-US" sz="3600">
                <a:solidFill>
                  <a:srgbClr val="990099"/>
                </a:solidFill>
              </a:rPr>
              <a:t>= proces vnímání mechanických sil srdeční buňkou  a následné fyziologické odpovědi na tuto stimulaci.</a:t>
            </a:r>
          </a:p>
          <a:p>
            <a:pPr eaLnBrk="1" hangingPunct="1"/>
            <a:r>
              <a:rPr lang="cs-CZ" altLang="en-US" sz="3600">
                <a:solidFill>
                  <a:srgbClr val="990099"/>
                </a:solidFill>
              </a:rPr>
              <a:t>Hypertrofie a zásahy ovlivňující  hypertrofii srdeční mohou měnit i normální adaptaci srdce na zátěž a mechanotransdukci.</a:t>
            </a:r>
            <a:r>
              <a:rPr lang="cs-CZ" altLang="en-US" sz="3600">
                <a:solidFill>
                  <a:srgbClr val="CC00FF"/>
                </a:solidFill>
              </a:rPr>
              <a:t>  </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kumenty\HFTAVI4_soubory\0.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7924801" y="3856039"/>
            <a:ext cx="244163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2000" b="1" dirty="0">
                <a:latin typeface="Calibri" panose="020F0502020204030204" pitchFamily="34" charset="0"/>
              </a:rPr>
              <a:t>Domluva a synergie </a:t>
            </a:r>
          </a:p>
          <a:p>
            <a:pPr>
              <a:spcBef>
                <a:spcPct val="0"/>
              </a:spcBef>
              <a:buClrTx/>
              <a:buSzTx/>
              <a:buFontTx/>
              <a:buNone/>
            </a:pPr>
            <a:r>
              <a:rPr lang="cs-CZ" altLang="en-US" sz="2000" b="1" dirty="0">
                <a:latin typeface="Calibri" panose="020F0502020204030204" pitchFamily="34" charset="0"/>
              </a:rPr>
              <a:t>signálních kaskád </a:t>
            </a:r>
          </a:p>
          <a:p>
            <a:pPr>
              <a:spcBef>
                <a:spcPct val="0"/>
              </a:spcBef>
              <a:buClrTx/>
              <a:buSzTx/>
              <a:buFontTx/>
              <a:buNone/>
            </a:pPr>
            <a:r>
              <a:rPr lang="cs-CZ" altLang="en-US" sz="2000" b="1" dirty="0">
                <a:latin typeface="Calibri" panose="020F0502020204030204" pitchFamily="34" charset="0"/>
              </a:rPr>
              <a:t>aktivovaných během </a:t>
            </a:r>
          </a:p>
          <a:p>
            <a:pPr>
              <a:spcBef>
                <a:spcPct val="0"/>
              </a:spcBef>
              <a:buClrTx/>
              <a:buSzTx/>
              <a:buFontTx/>
              <a:buNone/>
            </a:pPr>
            <a:r>
              <a:rPr lang="cs-CZ" altLang="en-US" sz="2000" b="1" dirty="0" err="1">
                <a:latin typeface="Calibri" panose="020F0502020204030204" pitchFamily="34" charset="0"/>
              </a:rPr>
              <a:t>mechanotransdukce</a:t>
            </a:r>
            <a:endParaRPr lang="cs-CZ" altLang="en-US" sz="2400" dirty="0">
              <a:solidFill>
                <a:schemeClr val="tx1"/>
              </a:solidFill>
              <a:latin typeface="Times New Roman" panose="02020603050405020304" pitchFamily="18" charset="0"/>
            </a:endParaRPr>
          </a:p>
        </p:txBody>
      </p:sp>
      <p:sp>
        <p:nvSpPr>
          <p:cNvPr id="46084" name="Text Box 4"/>
          <p:cNvSpPr txBox="1">
            <a:spLocks noChangeArrowheads="1"/>
          </p:cNvSpPr>
          <p:nvPr/>
        </p:nvSpPr>
        <p:spPr bwMode="auto">
          <a:xfrm>
            <a:off x="6156325" y="3236913"/>
            <a:ext cx="12558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kalmodulin</a:t>
            </a:r>
            <a:endParaRPr lang="cs-CZ" altLang="en-US" sz="1800" b="1" dirty="0">
              <a:solidFill>
                <a:schemeClr val="tx1"/>
              </a:solidFill>
              <a:latin typeface="Calibri" panose="020F0502020204030204" pitchFamily="34" charset="0"/>
            </a:endParaRPr>
          </a:p>
        </p:txBody>
      </p:sp>
      <p:sp>
        <p:nvSpPr>
          <p:cNvPr id="46085" name="Text Box 5"/>
          <p:cNvSpPr txBox="1">
            <a:spLocks noChangeArrowheads="1"/>
          </p:cNvSpPr>
          <p:nvPr/>
        </p:nvSpPr>
        <p:spPr bwMode="auto">
          <a:xfrm>
            <a:off x="4251325" y="4095751"/>
            <a:ext cx="1361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2000" b="1" dirty="0" err="1">
                <a:latin typeface="Calibri" panose="020F0502020204030204" pitchFamily="34" charset="0"/>
              </a:rPr>
              <a:t>kalcineurin</a:t>
            </a:r>
            <a:endParaRPr lang="cs-CZ" altLang="en-US" sz="2400" dirty="0">
              <a:solidFill>
                <a:schemeClr val="tx1"/>
              </a:solidFill>
              <a:latin typeface="Times New Roman" panose="02020603050405020304" pitchFamily="18" charset="0"/>
            </a:endParaRPr>
          </a:p>
        </p:txBody>
      </p:sp>
      <p:sp>
        <p:nvSpPr>
          <p:cNvPr id="46086" name="Text Box 6"/>
          <p:cNvSpPr txBox="1">
            <a:spLocks noChangeArrowheads="1"/>
          </p:cNvSpPr>
          <p:nvPr/>
        </p:nvSpPr>
        <p:spPr bwMode="auto">
          <a:xfrm>
            <a:off x="5791200" y="3603626"/>
            <a:ext cx="24318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kalmodulinová kináza II</a:t>
            </a:r>
            <a:endParaRPr lang="cs-CZ" altLang="en-US" sz="2000" b="1" dirty="0">
              <a:solidFill>
                <a:srgbClr val="000000"/>
              </a:solidFill>
              <a:latin typeface="Times New Roman" panose="02020603050405020304" pitchFamily="18" charset="0"/>
            </a:endParaRPr>
          </a:p>
        </p:txBody>
      </p:sp>
      <p:sp>
        <p:nvSpPr>
          <p:cNvPr id="46087" name="Text Box 7"/>
          <p:cNvSpPr txBox="1">
            <a:spLocks noChangeArrowheads="1"/>
          </p:cNvSpPr>
          <p:nvPr/>
        </p:nvSpPr>
        <p:spPr bwMode="auto">
          <a:xfrm>
            <a:off x="6994525" y="36513"/>
            <a:ext cx="1983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=Mechanická zátěž</a:t>
            </a:r>
          </a:p>
        </p:txBody>
      </p:sp>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36</a:t>
            </a:fld>
            <a:endParaRPr lang="cs-CZ" altLang="en-US" dirty="0">
              <a:latin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ig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1" y="44451"/>
            <a:ext cx="5326063" cy="665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7319963" y="549275"/>
            <a:ext cx="3097212" cy="6140142"/>
          </a:xfrm>
          <a:prstGeom prst="rect">
            <a:avLst/>
          </a:prstGeom>
          <a:noFill/>
        </p:spPr>
        <p:txBody>
          <a:bodyPr>
            <a:spAutoFit/>
          </a:bodyPr>
          <a:lstStyle/>
          <a:p>
            <a:pPr>
              <a:defRPr/>
            </a:pPr>
            <a:r>
              <a:rPr lang="en-US" sz="1200" dirty="0">
                <a:latin typeface="Calibri" panose="020F0502020204030204" pitchFamily="34" charset="0"/>
              </a:rPr>
              <a:t>Mechanism of environmental exposure mediated cardiovascular outcome. </a:t>
            </a:r>
            <a:endParaRPr lang="cs-CZ" sz="1200" dirty="0">
              <a:latin typeface="Calibri" panose="020F0502020204030204" pitchFamily="34" charset="0"/>
            </a:endParaRPr>
          </a:p>
          <a:p>
            <a:pPr marL="228600" indent="-228600">
              <a:buFontTx/>
              <a:buAutoNum type="alphaUcPeriod"/>
              <a:defRPr/>
            </a:pPr>
            <a:r>
              <a:rPr lang="en-US" sz="1200" dirty="0">
                <a:solidFill>
                  <a:srgbClr val="FF0000"/>
                </a:solidFill>
                <a:latin typeface="Calibri" panose="020F0502020204030204" pitchFamily="34" charset="0"/>
              </a:rPr>
              <a:t>Air pollution </a:t>
            </a:r>
            <a:r>
              <a:rPr lang="en-US" sz="1200" dirty="0">
                <a:latin typeface="Calibri" panose="020F0502020204030204" pitchFamily="34" charset="0"/>
              </a:rPr>
              <a:t>induces release of cytokines and chemokines, causing inflammatory cellular recruitment and local inflammation and cyclical systemic impact through the vasculature. </a:t>
            </a:r>
            <a:endParaRPr lang="cs-CZ" sz="1200" dirty="0">
              <a:latin typeface="Calibri" panose="020F0502020204030204" pitchFamily="34" charset="0"/>
            </a:endParaRPr>
          </a:p>
          <a:p>
            <a:pPr marL="228600" indent="-228600">
              <a:buFontTx/>
              <a:buAutoNum type="alphaUcPeriod"/>
              <a:defRPr/>
            </a:pPr>
            <a:r>
              <a:rPr lang="en-US" sz="1200" dirty="0">
                <a:solidFill>
                  <a:srgbClr val="FF0000"/>
                </a:solidFill>
                <a:latin typeface="Calibri" panose="020F0502020204030204" pitchFamily="34" charset="0"/>
              </a:rPr>
              <a:t>Inflammatory and oxidative stress </a:t>
            </a:r>
            <a:r>
              <a:rPr lang="en-US" sz="1200" dirty="0">
                <a:latin typeface="Calibri" panose="020F0502020204030204" pitchFamily="34" charset="0"/>
              </a:rPr>
              <a:t>induces atherosclerotic processes. Ingestion of particulate matter activates macrophages, induces reactive oxygen species, monocyte adhesion molecules and accumulation of monocytes on endothelial layer, foam cell transformation. Subsequently, endothelial cell dysfunction and smooth muscle cell proliferation take place. TNF, tumor necrosis factor; </a:t>
            </a:r>
            <a:r>
              <a:rPr lang="en-US" sz="1200" dirty="0" err="1">
                <a:latin typeface="Calibri" panose="020F0502020204030204" pitchFamily="34" charset="0"/>
              </a:rPr>
              <a:t>iNOS</a:t>
            </a:r>
            <a:r>
              <a:rPr lang="en-US" sz="1200" dirty="0">
                <a:latin typeface="Calibri" panose="020F0502020204030204" pitchFamily="34" charset="0"/>
              </a:rPr>
              <a:t>, inducible nitric oxide synthase; NO-, nitric oxide, O</a:t>
            </a:r>
            <a:r>
              <a:rPr lang="en-US" sz="1200" baseline="-25000" dirty="0">
                <a:latin typeface="Calibri" panose="020F0502020204030204" pitchFamily="34" charset="0"/>
              </a:rPr>
              <a:t>2</a:t>
            </a:r>
            <a:r>
              <a:rPr lang="en-US" sz="1200" dirty="0">
                <a:latin typeface="Calibri" panose="020F0502020204030204" pitchFamily="34" charset="0"/>
              </a:rPr>
              <a:t>-, superoxide; ONOO-, </a:t>
            </a:r>
            <a:r>
              <a:rPr lang="en-US" sz="1200" dirty="0" err="1">
                <a:latin typeface="Calibri" panose="020F0502020204030204" pitchFamily="34" charset="0"/>
              </a:rPr>
              <a:t>peroxynitrile</a:t>
            </a:r>
            <a:r>
              <a:rPr lang="en-US" sz="1200" dirty="0">
                <a:latin typeface="Calibri" panose="020F0502020204030204" pitchFamily="34" charset="0"/>
              </a:rPr>
              <a:t>; ICAM-1 Intercellular adhesion molecule 1; VCAM-1, Vascular cell adhesion molecule 1; </a:t>
            </a:r>
            <a:r>
              <a:rPr lang="en-US" sz="1200" dirty="0" err="1">
                <a:latin typeface="Calibri" panose="020F0502020204030204" pitchFamily="34" charset="0"/>
              </a:rPr>
              <a:t>eNOS</a:t>
            </a:r>
            <a:r>
              <a:rPr lang="en-US" sz="1200" dirty="0">
                <a:latin typeface="Calibri" panose="020F0502020204030204" pitchFamily="34" charset="0"/>
              </a:rPr>
              <a:t>, endothelial nitric oxide synthase. </a:t>
            </a:r>
            <a:endParaRPr lang="cs-CZ" sz="1200" dirty="0">
              <a:latin typeface="Calibri" panose="020F0502020204030204" pitchFamily="34" charset="0"/>
            </a:endParaRPr>
          </a:p>
          <a:p>
            <a:pPr marL="228600" indent="-228600">
              <a:buFontTx/>
              <a:buAutoNum type="alphaUcPeriod"/>
              <a:defRPr/>
            </a:pPr>
            <a:r>
              <a:rPr lang="en-US" sz="1200" dirty="0">
                <a:solidFill>
                  <a:srgbClr val="FF0000"/>
                </a:solidFill>
                <a:latin typeface="Calibri" panose="020F0502020204030204" pitchFamily="34" charset="0"/>
              </a:rPr>
              <a:t>Exposure to environmental pollutants </a:t>
            </a:r>
            <a:r>
              <a:rPr lang="en-US" sz="1200" dirty="0">
                <a:latin typeface="Calibri" panose="020F0502020204030204" pitchFamily="34" charset="0"/>
              </a:rPr>
              <a:t>causes oxidative stress and inflammation, which triggers onset of, or exacerbates cardiovascular disease process at any stage of progression.</a:t>
            </a:r>
            <a:endParaRPr lang="cs-CZ" sz="1200" dirty="0">
              <a:latin typeface="Calibri" panose="020F0502020204030204" pitchFamily="34" charset="0"/>
            </a:endParaRPr>
          </a:p>
          <a:p>
            <a:pPr>
              <a:defRPr/>
            </a:pPr>
            <a:endParaRPr lang="cs-CZ" sz="1100" dirty="0">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endParaRPr>
          </a:p>
          <a:p>
            <a:pPr>
              <a:defRPr/>
            </a:pPr>
            <a:r>
              <a:rPr lang="en-US" sz="1100" dirty="0" err="1">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Curr</a:t>
            </a:r>
            <a:r>
              <a:rPr lang="en-US" sz="1100" dirty="0">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 </a:t>
            </a:r>
            <a:r>
              <a:rPr lang="en-US" sz="1100" dirty="0" err="1">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Opin</a:t>
            </a:r>
            <a:r>
              <a:rPr lang="en-US" sz="1100" dirty="0">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 </a:t>
            </a:r>
            <a:r>
              <a:rPr lang="en-US" sz="1100" dirty="0" err="1">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Clin</a:t>
            </a:r>
            <a:r>
              <a:rPr lang="en-US" sz="1100" dirty="0">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 </a:t>
            </a:r>
            <a:r>
              <a:rPr lang="en-US" sz="1100" dirty="0" err="1">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Nutr</a:t>
            </a:r>
            <a:r>
              <a:rPr lang="en-US" sz="1100" dirty="0">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 </a:t>
            </a:r>
            <a:r>
              <a:rPr lang="en-US" sz="1100" dirty="0" err="1">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Metab</a:t>
            </a:r>
            <a:r>
              <a:rPr lang="en-US" sz="1100" dirty="0">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 Care.</a:t>
            </a:r>
            <a:r>
              <a:rPr lang="en-US" sz="1100" dirty="0">
                <a:effectLst>
                  <a:outerShdw blurRad="38100" dist="38100" dir="2700000" algn="tl">
                    <a:srgbClr val="000000">
                      <a:alpha val="43137"/>
                    </a:srgbClr>
                  </a:outerShdw>
                </a:effectLst>
                <a:latin typeface="Calibri" panose="020F0502020204030204" pitchFamily="34" charset="0"/>
              </a:rPr>
              <a:t> 2012 Jul;15(4</a:t>
            </a:r>
            <a:r>
              <a:rPr lang="en-US" sz="1100" dirty="0">
                <a:latin typeface="Calibri" panose="020F0502020204030204" pitchFamily="34" charset="0"/>
              </a:rPr>
              <a:t>):323-9</a:t>
            </a:r>
          </a:p>
          <a:p>
            <a:pPr>
              <a:defRPr/>
            </a:pPr>
            <a:endParaRPr lang="en-US" dirty="0">
              <a:latin typeface="Calibri" panose="020F0502020204030204" pitchFamily="34" charset="0"/>
            </a:endParaRPr>
          </a:p>
        </p:txBody>
      </p:sp>
      <p:sp>
        <p:nvSpPr>
          <p:cNvPr id="4" name="Zástupný symbol pro číslo snímku 3"/>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37</a:t>
            </a:fld>
            <a:endParaRPr lang="cs-CZ" altLang="en-US" dirty="0">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n external file that holds a picture, illustration, etc.&#10;Object name is nihms-498563-f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88" y="404813"/>
            <a:ext cx="5715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565266" y="4868863"/>
            <a:ext cx="11463250" cy="1569660"/>
          </a:xfrm>
          <a:prstGeom prst="rect">
            <a:avLst/>
          </a:prstGeom>
          <a:noFill/>
        </p:spPr>
        <p:txBody>
          <a:bodyPr wrap="square">
            <a:spAutoFit/>
          </a:bodyPr>
          <a:lstStyle/>
          <a:p>
            <a:pPr>
              <a:defRPr/>
            </a:pP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Epigenetic</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ké</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1600" dirty="0" err="1">
                <a:solidFill>
                  <a:srgbClr val="FF0000"/>
                </a:solidFill>
                <a:effectLst>
                  <a:outerShdw blurRad="38100" dist="38100" dir="2700000" algn="tl">
                    <a:srgbClr val="000000">
                      <a:alpha val="43137"/>
                    </a:srgbClr>
                  </a:outerShdw>
                </a:effectLst>
                <a:latin typeface="Calibri" panose="020F0502020204030204" pitchFamily="34" charset="0"/>
              </a:rPr>
              <a:t>modifi</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kace</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nu</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k</a:t>
            </a:r>
            <a:r>
              <a:rPr lang="en-US" sz="1600" dirty="0" err="1">
                <a:solidFill>
                  <a:srgbClr val="FF0000"/>
                </a:solidFill>
                <a:effectLst>
                  <a:outerShdw blurRad="38100" dist="38100" dir="2700000" algn="tl">
                    <a:srgbClr val="000000">
                      <a:alpha val="43137"/>
                    </a:srgbClr>
                  </a:outerShdw>
                </a:effectLst>
                <a:latin typeface="Calibri" panose="020F0502020204030204" pitchFamily="34" charset="0"/>
              </a:rPr>
              <a:t>leosom</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álních</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1600" dirty="0" err="1">
                <a:solidFill>
                  <a:srgbClr val="FF0000"/>
                </a:solidFill>
                <a:effectLst>
                  <a:outerShdw blurRad="38100" dist="38100" dir="2700000" algn="tl">
                    <a:srgbClr val="000000">
                      <a:alpha val="43137"/>
                    </a:srgbClr>
                  </a:outerShdw>
                </a:effectLst>
                <a:latin typeface="Calibri" panose="020F0502020204030204" pitchFamily="34" charset="0"/>
              </a:rPr>
              <a:t>histon</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ů</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 DNA, </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které regulují expresi genů</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1600" dirty="0" err="1">
                <a:solidFill>
                  <a:srgbClr val="FF0000"/>
                </a:solidFill>
                <a:effectLst>
                  <a:outerShdw blurRad="38100" dist="38100" dir="2700000" algn="tl">
                    <a:srgbClr val="000000">
                      <a:alpha val="43137"/>
                    </a:srgbClr>
                  </a:outerShdw>
                </a:effectLst>
                <a:latin typeface="Calibri" panose="020F0502020204030204" pitchFamily="34" charset="0"/>
              </a:rPr>
              <a:t>Histon</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ové</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1600" dirty="0" err="1">
                <a:solidFill>
                  <a:srgbClr val="FF0000"/>
                </a:solidFill>
                <a:effectLst>
                  <a:outerShdw blurRad="38100" dist="38100" dir="2700000" algn="tl">
                    <a:srgbClr val="000000">
                      <a:alpha val="43137"/>
                    </a:srgbClr>
                  </a:outerShdw>
                </a:effectLst>
                <a:latin typeface="Calibri" panose="020F0502020204030204" pitchFamily="34" charset="0"/>
              </a:rPr>
              <a:t>modifi</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k</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a</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ce</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kompaktně svinutého </a:t>
            </a:r>
            <a:r>
              <a:rPr lang="en-US" sz="1600" dirty="0" err="1">
                <a:solidFill>
                  <a:srgbClr val="FF0000"/>
                </a:solidFill>
                <a:effectLst>
                  <a:outerShdw blurRad="38100" dist="38100" dir="2700000" algn="tl">
                    <a:srgbClr val="000000">
                      <a:alpha val="43137"/>
                    </a:srgbClr>
                  </a:outerShdw>
                </a:effectLst>
                <a:latin typeface="Calibri" panose="020F0502020204030204" pitchFamily="34" charset="0"/>
              </a:rPr>
              <a:t>heterochromati</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nu</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nebo relaxovaného transkripčně aktivního chromatinu</a:t>
            </a:r>
            <a:r>
              <a:rPr lang="en-US" sz="1600" dirty="0">
                <a:effectLst>
                  <a:outerShdw blurRad="38100" dist="38100" dir="2700000" algn="tl">
                    <a:srgbClr val="000000">
                      <a:alpha val="43137"/>
                    </a:srgbClr>
                  </a:outerShdw>
                </a:effectLst>
                <a:latin typeface="Calibri" panose="020F0502020204030204" pitchFamily="34" charset="0"/>
              </a:rPr>
              <a:t>. H, histone; K, lysine; me, methylation; me3, </a:t>
            </a:r>
            <a:r>
              <a:rPr lang="en-US" sz="1600" dirty="0" err="1">
                <a:effectLst>
                  <a:outerShdw blurRad="38100" dist="38100" dir="2700000" algn="tl">
                    <a:srgbClr val="000000">
                      <a:alpha val="43137"/>
                    </a:srgbClr>
                  </a:outerShdw>
                </a:effectLst>
                <a:latin typeface="Calibri" panose="020F0502020204030204" pitchFamily="34" charset="0"/>
              </a:rPr>
              <a:t>trimethylation</a:t>
            </a:r>
            <a:r>
              <a:rPr lang="en-US" sz="1600" dirty="0">
                <a:effectLst>
                  <a:outerShdw blurRad="38100" dist="38100" dir="2700000" algn="tl">
                    <a:srgbClr val="000000">
                      <a:alpha val="43137"/>
                    </a:srgbClr>
                  </a:outerShdw>
                </a:effectLst>
                <a:latin typeface="Calibri" panose="020F0502020204030204" pitchFamily="34" charset="0"/>
              </a:rPr>
              <a:t>; ac, acetylation; DNA methylation silencing the gene; </a:t>
            </a:r>
            <a:r>
              <a:rPr lang="en-US" sz="1600" baseline="30000" dirty="0" err="1">
                <a:effectLst>
                  <a:outerShdw blurRad="38100" dist="38100" dir="2700000" algn="tl">
                    <a:srgbClr val="000000">
                      <a:alpha val="43137"/>
                    </a:srgbClr>
                  </a:outerShdw>
                </a:effectLst>
                <a:latin typeface="Calibri" panose="020F0502020204030204" pitchFamily="34" charset="0"/>
              </a:rPr>
              <a:t>me</a:t>
            </a:r>
            <a:r>
              <a:rPr lang="en-US" sz="1600" dirty="0" err="1">
                <a:effectLst>
                  <a:outerShdw blurRad="38100" dist="38100" dir="2700000" algn="tl">
                    <a:srgbClr val="000000">
                      <a:alpha val="43137"/>
                    </a:srgbClr>
                  </a:outerShdw>
                </a:effectLst>
                <a:latin typeface="Calibri" panose="020F0502020204030204" pitchFamily="34" charset="0"/>
              </a:rPr>
              <a:t>CpG</a:t>
            </a:r>
            <a:r>
              <a:rPr lang="en-US" sz="1600" dirty="0">
                <a:effectLst>
                  <a:outerShdw blurRad="38100" dist="38100" dir="2700000" algn="tl">
                    <a:srgbClr val="000000">
                      <a:alpha val="43137"/>
                    </a:srgbClr>
                  </a:outerShdw>
                </a:effectLst>
                <a:latin typeface="Calibri" panose="020F0502020204030204" pitchFamily="34" charset="0"/>
              </a:rPr>
              <a:t>, methylated Cytosine in Cytosine-Guanine dinucleotide sequences within the DNA.</a:t>
            </a:r>
            <a:r>
              <a:rPr lang="en-US"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 </a:t>
            </a:r>
            <a:endParaRPr lang="cs-CZ"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endParaRPr>
          </a:p>
          <a:p>
            <a:pPr>
              <a:defRPr/>
            </a:pPr>
            <a:endParaRPr lang="cs-CZ"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endParaRPr>
          </a:p>
          <a:p>
            <a:pPr>
              <a:defRPr/>
            </a:pPr>
            <a:r>
              <a:rPr lang="en-US" sz="1600" dirty="0" err="1">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Curr</a:t>
            </a:r>
            <a:r>
              <a:rPr lang="en-US"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 </a:t>
            </a:r>
            <a:r>
              <a:rPr lang="en-US" sz="1600" dirty="0" err="1">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Opin</a:t>
            </a:r>
            <a:r>
              <a:rPr lang="en-US"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 </a:t>
            </a:r>
            <a:r>
              <a:rPr lang="en-US" sz="1600" dirty="0" err="1">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Clin</a:t>
            </a:r>
            <a:r>
              <a:rPr lang="en-US"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 </a:t>
            </a:r>
            <a:r>
              <a:rPr lang="en-US" sz="1600" dirty="0" err="1">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Nutr</a:t>
            </a:r>
            <a:r>
              <a:rPr lang="en-US"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 </a:t>
            </a:r>
            <a:r>
              <a:rPr lang="en-US" sz="1600" dirty="0" err="1">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Metab</a:t>
            </a:r>
            <a:r>
              <a:rPr lang="en-US"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 Care.</a:t>
            </a:r>
            <a:r>
              <a:rPr lang="en-US" sz="1600" dirty="0">
                <a:effectLst>
                  <a:outerShdw blurRad="38100" dist="38100" dir="2700000" algn="tl">
                    <a:srgbClr val="000000">
                      <a:alpha val="43137"/>
                    </a:srgbClr>
                  </a:outerShdw>
                </a:effectLst>
                <a:latin typeface="Calibri" panose="020F0502020204030204" pitchFamily="34" charset="0"/>
              </a:rPr>
              <a:t> 2012 Jul;15(4</a:t>
            </a:r>
            <a:r>
              <a:rPr lang="en-US" sz="1600" dirty="0">
                <a:latin typeface="Calibri" panose="020F0502020204030204" pitchFamily="34" charset="0"/>
              </a:rPr>
              <a:t>):323-9. </a:t>
            </a:r>
          </a:p>
        </p:txBody>
      </p:sp>
      <p:sp>
        <p:nvSpPr>
          <p:cNvPr id="4" name="Zástupný symbol pro číslo snímku 3"/>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38</a:t>
            </a:fld>
            <a:endParaRPr lang="cs-CZ" altLang="en-US" dirty="0">
              <a:latin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biochemsoctrans.org/bst/041/0789/bst0410789a0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225426"/>
            <a:ext cx="4770438"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6959601" y="476251"/>
            <a:ext cx="3457575" cy="5570756"/>
          </a:xfrm>
          <a:prstGeom prst="rect">
            <a:avLst/>
          </a:prstGeom>
          <a:noFill/>
        </p:spPr>
        <p:txBody>
          <a:bodyPr>
            <a:spAutoFit/>
          </a:bodyPr>
          <a:lstStyle/>
          <a:p>
            <a:pPr>
              <a:defRPr/>
            </a:pPr>
            <a:r>
              <a:rPr lang="cs-CZ" sz="1600" dirty="0">
                <a:solidFill>
                  <a:srgbClr val="FF0000"/>
                </a:solidFill>
                <a:latin typeface="Calibri" panose="020F0502020204030204" pitchFamily="34" charset="0"/>
              </a:rPr>
              <a:t>Acetylační a metylační modifikace </a:t>
            </a:r>
            <a:r>
              <a:rPr lang="en-US" sz="1600" dirty="0">
                <a:solidFill>
                  <a:srgbClr val="FF0000"/>
                </a:solidFill>
                <a:latin typeface="Calibri" panose="020F0502020204030204" pitchFamily="34" charset="0"/>
              </a:rPr>
              <a:t>H3K9 </a:t>
            </a:r>
            <a:r>
              <a:rPr lang="en-US" sz="1600" dirty="0" err="1">
                <a:latin typeface="Calibri" panose="020F0502020204030204" pitchFamily="34" charset="0"/>
              </a:rPr>
              <a:t>regul</a:t>
            </a:r>
            <a:r>
              <a:rPr lang="cs-CZ" sz="1600" dirty="0">
                <a:latin typeface="Calibri" panose="020F0502020204030204" pitchFamily="34" charset="0"/>
              </a:rPr>
              <a:t>ují</a:t>
            </a:r>
            <a:r>
              <a:rPr lang="en-US" sz="1600" dirty="0">
                <a:latin typeface="Calibri" panose="020F0502020204030204" pitchFamily="34" charset="0"/>
              </a:rPr>
              <a:t> </a:t>
            </a:r>
            <a:r>
              <a:rPr lang="cs-CZ" sz="1600" dirty="0">
                <a:latin typeface="Calibri" panose="020F0502020204030204" pitchFamily="34" charset="0"/>
              </a:rPr>
              <a:t>expresi srdečních genů.</a:t>
            </a:r>
            <a:endParaRPr lang="en-US" sz="1600" dirty="0">
              <a:latin typeface="Calibri" panose="020F0502020204030204" pitchFamily="34" charset="0"/>
            </a:endParaRPr>
          </a:p>
          <a:p>
            <a:pPr>
              <a:defRPr/>
            </a:pPr>
            <a:r>
              <a:rPr lang="cs-CZ" sz="1600" dirty="0">
                <a:latin typeface="Calibri" panose="020F0502020204030204" pitchFamily="34" charset="0"/>
              </a:rPr>
              <a:t>Signály srdečního stresu indukují patologickou hypertrofii prostřednictvím ztráty transkripční represe modulované </a:t>
            </a:r>
            <a:r>
              <a:rPr lang="en-US" sz="1600" dirty="0">
                <a:latin typeface="Calibri" panose="020F0502020204030204" pitchFamily="34" charset="0"/>
              </a:rPr>
              <a:t>SIRT6</a:t>
            </a:r>
            <a:r>
              <a:rPr lang="cs-CZ" sz="1600" dirty="0">
                <a:latin typeface="Calibri" panose="020F0502020204030204" pitchFamily="34" charset="0"/>
              </a:rPr>
              <a:t> (=histon </a:t>
            </a:r>
            <a:r>
              <a:rPr lang="cs-CZ" sz="1600" dirty="0" err="1">
                <a:latin typeface="Calibri" panose="020F0502020204030204" pitchFamily="34" charset="0"/>
              </a:rPr>
              <a:t>acetyláza</a:t>
            </a:r>
            <a:r>
              <a:rPr lang="cs-CZ" sz="1600" dirty="0">
                <a:latin typeface="Calibri" panose="020F0502020204030204" pitchFamily="34" charset="0"/>
              </a:rPr>
              <a:t>), kterou zajišťují geny pod vlivem </a:t>
            </a:r>
            <a:r>
              <a:rPr lang="en-US" sz="1600" dirty="0">
                <a:latin typeface="Calibri" panose="020F0502020204030204" pitchFamily="34" charset="0"/>
              </a:rPr>
              <a:t>IGF (insulin-like growth factor)</a:t>
            </a:r>
            <a:r>
              <a:rPr lang="cs-CZ" sz="1600" dirty="0">
                <a:latin typeface="Calibri" panose="020F0502020204030204" pitchFamily="34" charset="0"/>
              </a:rPr>
              <a:t> </a:t>
            </a:r>
            <a:r>
              <a:rPr lang="en-US" sz="1600" dirty="0">
                <a:latin typeface="Calibri" panose="020F0502020204030204" pitchFamily="34" charset="0"/>
              </a:rPr>
              <a:t>(</a:t>
            </a:r>
            <a:r>
              <a:rPr lang="en-US" sz="1600" b="1" dirty="0">
                <a:latin typeface="Calibri" panose="020F0502020204030204" pitchFamily="34" charset="0"/>
              </a:rPr>
              <a:t>A</a:t>
            </a:r>
            <a:r>
              <a:rPr lang="en-US" sz="1600" dirty="0">
                <a:latin typeface="Calibri" panose="020F0502020204030204" pitchFamily="34" charset="0"/>
              </a:rPr>
              <a:t>, i) </a:t>
            </a:r>
            <a:r>
              <a:rPr lang="cs-CZ" sz="1600" dirty="0">
                <a:latin typeface="Calibri" panose="020F0502020204030204" pitchFamily="34" charset="0"/>
              </a:rPr>
              <a:t>nebo prostřednictvím reaktivace fetálních genů a myokardiálních genů odpovídajících na stres</a:t>
            </a:r>
            <a:r>
              <a:rPr lang="en-US" sz="1600" dirty="0">
                <a:latin typeface="Calibri" panose="020F0502020204030204" pitchFamily="34" charset="0"/>
              </a:rPr>
              <a:t> </a:t>
            </a:r>
            <a:r>
              <a:rPr lang="cs-CZ" sz="1600" dirty="0">
                <a:latin typeface="Calibri" panose="020F0502020204030204" pitchFamily="34" charset="0"/>
              </a:rPr>
              <a:t>(modulováno </a:t>
            </a:r>
            <a:r>
              <a:rPr lang="en-US" sz="1600" dirty="0">
                <a:latin typeface="Calibri" panose="020F0502020204030204" pitchFamily="34" charset="0"/>
              </a:rPr>
              <a:t> KDM4A</a:t>
            </a:r>
            <a:r>
              <a:rPr lang="cs-CZ" sz="1600" dirty="0">
                <a:latin typeface="Calibri" panose="020F0502020204030204" pitchFamily="34" charset="0"/>
              </a:rPr>
              <a:t> =histon </a:t>
            </a:r>
            <a:r>
              <a:rPr lang="cs-CZ" sz="1600" dirty="0" err="1">
                <a:latin typeface="Calibri" panose="020F0502020204030204" pitchFamily="34" charset="0"/>
              </a:rPr>
              <a:t>demetyláza</a:t>
            </a:r>
            <a:r>
              <a:rPr lang="en-US" sz="1600" dirty="0">
                <a:latin typeface="Calibri" panose="020F0502020204030204" pitchFamily="34" charset="0"/>
              </a:rPr>
              <a:t> (</a:t>
            </a:r>
            <a:r>
              <a:rPr lang="en-US" sz="1600" b="1" dirty="0">
                <a:latin typeface="Calibri" panose="020F0502020204030204" pitchFamily="34" charset="0"/>
              </a:rPr>
              <a:t>A</a:t>
            </a:r>
            <a:r>
              <a:rPr lang="en-US" sz="1600" dirty="0">
                <a:latin typeface="Calibri" panose="020F0502020204030204" pitchFamily="34" charset="0"/>
              </a:rPr>
              <a:t>, ii). </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Trimetylace</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 H3K9me3 pomocí </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Suv39h1</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 (=metyl transferáza) a následná represe genů buněčného cyklu udržuje </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postmitotický</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 fenotyp zralých srdečních </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kardiomyocytů</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1600" dirty="0">
                <a:latin typeface="Calibri" panose="020F0502020204030204" pitchFamily="34" charset="0"/>
              </a:rPr>
              <a:t>(</a:t>
            </a:r>
            <a:r>
              <a:rPr lang="en-US" sz="1600" b="1" dirty="0">
                <a:latin typeface="Calibri" panose="020F0502020204030204" pitchFamily="34" charset="0"/>
              </a:rPr>
              <a:t>B</a:t>
            </a:r>
            <a:r>
              <a:rPr lang="en-US" sz="1600" dirty="0">
                <a:latin typeface="Calibri" panose="020F0502020204030204" pitchFamily="34" charset="0"/>
              </a:rPr>
              <a:t>).</a:t>
            </a:r>
            <a:endParaRPr lang="cs-CZ" sz="1600" dirty="0">
              <a:latin typeface="Calibri" panose="020F0502020204030204" pitchFamily="34" charset="0"/>
            </a:endParaRPr>
          </a:p>
          <a:p>
            <a:pPr>
              <a:defRPr/>
            </a:pPr>
            <a:endParaRPr lang="cs-CZ" sz="1600" dirty="0">
              <a:latin typeface="Calibri" panose="020F0502020204030204" pitchFamily="34" charset="0"/>
            </a:endParaRPr>
          </a:p>
          <a:p>
            <a:pPr>
              <a:defRPr/>
            </a:pPr>
            <a:r>
              <a:rPr lang="en-US" sz="1200" dirty="0">
                <a:solidFill>
                  <a:schemeClr val="bg2">
                    <a:lumMod val="50000"/>
                  </a:schemeClr>
                </a:solidFill>
                <a:latin typeface="Calibri" panose="020F0502020204030204" pitchFamily="34" charset="0"/>
              </a:rPr>
              <a:t>Biochemical Society Transactions (2013) 41, (789–796) (Printed in Great Britain)</a:t>
            </a:r>
            <a:endParaRPr lang="cs-CZ" sz="1200" dirty="0">
              <a:solidFill>
                <a:schemeClr val="bg2">
                  <a:lumMod val="50000"/>
                </a:schemeClr>
              </a:solidFill>
              <a:latin typeface="Calibri" panose="020F0502020204030204" pitchFamily="34" charset="0"/>
            </a:endParaRPr>
          </a:p>
          <a:p>
            <a:pPr>
              <a:defRPr/>
            </a:pPr>
            <a:endParaRPr lang="cs-CZ" sz="1200" dirty="0">
              <a:solidFill>
                <a:schemeClr val="bg2">
                  <a:lumMod val="50000"/>
                </a:schemeClr>
              </a:solidFill>
              <a:latin typeface="Calibri" panose="020F0502020204030204" pitchFamily="34" charset="0"/>
            </a:endParaRPr>
          </a:p>
          <a:p>
            <a:pPr>
              <a:defRPr/>
            </a:pPr>
            <a:endParaRPr lang="en-US" sz="1600" dirty="0">
              <a:latin typeface="Calibri" panose="020F0502020204030204" pitchFamily="34" charset="0"/>
            </a:endParaRPr>
          </a:p>
          <a:p>
            <a:pPr>
              <a:defRPr/>
            </a:pPr>
            <a:endParaRPr lang="en-US" sz="1600" dirty="0">
              <a:latin typeface="Calibri" panose="020F0502020204030204" pitchFamily="34" charset="0"/>
            </a:endParaRPr>
          </a:p>
        </p:txBody>
      </p:sp>
      <p:sp>
        <p:nvSpPr>
          <p:cNvPr id="4" name="Zástupný symbol pro číslo snímku 3"/>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39</a:t>
            </a:fld>
            <a:endParaRPr lang="cs-CZ" altLang="en-US" dirty="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prof. Vasku\Pictures\2016-03-04 Brain RAS 2015\Brain RAS 2015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4" y="125414"/>
            <a:ext cx="6948487"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4</a:t>
            </a:fld>
            <a:endParaRPr lang="cs-CZ" altLang="en-US" dirty="0">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2619375" y="1600201"/>
            <a:ext cx="6953250" cy="4530725"/>
          </a:xfrm>
        </p:spPr>
        <p:txBody>
          <a:bodyPr/>
          <a:lstStyle/>
          <a:p>
            <a:pPr eaLnBrk="1" hangingPunct="1">
              <a:buFont typeface="Wingdings" panose="05000000000000000000" pitchFamily="2" charset="2"/>
              <a:buNone/>
            </a:pPr>
            <a:endParaRPr lang="en-US" altLang="en-US" sz="3400"/>
          </a:p>
          <a:p>
            <a:pPr eaLnBrk="1" hangingPunct="1"/>
            <a:r>
              <a:rPr lang="en-US" altLang="en-US" sz="3400"/>
              <a:t>Dilat</a:t>
            </a:r>
            <a:r>
              <a:rPr lang="cs-CZ" altLang="en-US" sz="3400"/>
              <a:t>ační</a:t>
            </a:r>
            <a:r>
              <a:rPr lang="en-US" altLang="en-US" sz="3400"/>
              <a:t> (</a:t>
            </a:r>
            <a:r>
              <a:rPr lang="cs-CZ" altLang="en-US" sz="3400"/>
              <a:t>kongestivní</a:t>
            </a:r>
            <a:r>
              <a:rPr lang="en-US" altLang="en-US" sz="3400"/>
              <a:t>)</a:t>
            </a:r>
          </a:p>
          <a:p>
            <a:pPr lvl="1" eaLnBrk="1" hangingPunct="1"/>
            <a:endParaRPr lang="en-US" altLang="en-US" sz="3500"/>
          </a:p>
          <a:p>
            <a:pPr eaLnBrk="1" hangingPunct="1"/>
            <a:r>
              <a:rPr lang="en-US" altLang="en-US" sz="3400"/>
              <a:t>Hypertro</a:t>
            </a:r>
            <a:r>
              <a:rPr lang="cs-CZ" altLang="en-US" sz="3400"/>
              <a:t>fické</a:t>
            </a:r>
            <a:endParaRPr lang="en-US" altLang="en-US" sz="3400"/>
          </a:p>
          <a:p>
            <a:pPr eaLnBrk="1" hangingPunct="1"/>
            <a:endParaRPr lang="en-US" altLang="en-US" sz="3400"/>
          </a:p>
          <a:p>
            <a:pPr eaLnBrk="1" hangingPunct="1"/>
            <a:r>
              <a:rPr lang="en-US" altLang="en-US" sz="3400"/>
              <a:t>Restri</a:t>
            </a:r>
            <a:r>
              <a:rPr lang="cs-CZ" altLang="en-US" sz="3400"/>
              <a:t>kční</a:t>
            </a:r>
            <a:endParaRPr lang="en-US" altLang="en-US"/>
          </a:p>
          <a:p>
            <a:pPr lvl="1" eaLnBrk="1" hangingPunct="1"/>
            <a:endParaRPr lang="en-US" altLang="en-US"/>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5" name="Nadpis 4">
            <a:extLst>
              <a:ext uri="{FF2B5EF4-FFF2-40B4-BE49-F238E27FC236}">
                <a16:creationId xmlns:a16="http://schemas.microsoft.com/office/drawing/2014/main" id="{D5C99399-1A79-4C44-9B1C-D7793B6825FE}"/>
              </a:ext>
            </a:extLst>
          </p:cNvPr>
          <p:cNvSpPr>
            <a:spLocks noGrp="1"/>
          </p:cNvSpPr>
          <p:nvPr>
            <p:ph type="title"/>
          </p:nvPr>
        </p:nvSpPr>
        <p:spPr/>
        <p:txBody>
          <a:bodyPr/>
          <a:lstStyle/>
          <a:p>
            <a:r>
              <a:rPr lang="cs-CZ" dirty="0"/>
              <a:t>Kardiomyopatie: klasifikace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2279651" y="1268413"/>
            <a:ext cx="8208963" cy="4525962"/>
          </a:xfrm>
        </p:spPr>
        <p:txBody>
          <a:bodyPr/>
          <a:lstStyle/>
          <a:p>
            <a:pPr eaLnBrk="1" hangingPunct="1">
              <a:buFont typeface="Wingdings" pitchFamily="2" charset="2"/>
              <a:buNone/>
              <a:defRPr/>
            </a:pPr>
            <a:r>
              <a:rPr lang="en-US" altLang="en-US" sz="2600" dirty="0"/>
              <a:t>E</a:t>
            </a:r>
            <a:r>
              <a:rPr lang="cs-CZ" altLang="en-US" sz="2600" dirty="0" err="1"/>
              <a:t>jekční</a:t>
            </a:r>
            <a:r>
              <a:rPr lang="cs-CZ" altLang="en-US" sz="2600" dirty="0"/>
              <a:t> frakce</a:t>
            </a:r>
            <a:r>
              <a:rPr lang="en-US" altLang="en-US" sz="2600" dirty="0"/>
              <a:t>-- &lt;40%</a:t>
            </a:r>
          </a:p>
          <a:p>
            <a:pPr eaLnBrk="1" hangingPunct="1">
              <a:defRPr/>
            </a:pPr>
            <a:r>
              <a:rPr lang="en-US" altLang="en-US" sz="2600" dirty="0"/>
              <a:t>Mechanism</a:t>
            </a:r>
            <a:r>
              <a:rPr lang="cs-CZ" altLang="en-US" sz="2600" dirty="0"/>
              <a:t>us selhání</a:t>
            </a:r>
            <a:r>
              <a:rPr lang="en-US" altLang="en-US" sz="2600" dirty="0"/>
              <a:t> </a:t>
            </a:r>
          </a:p>
          <a:p>
            <a:pPr lvl="1" eaLnBrk="1" hangingPunct="1">
              <a:defRPr/>
            </a:pPr>
            <a:r>
              <a:rPr lang="cs-CZ" altLang="en-US" sz="2200" dirty="0">
                <a:solidFill>
                  <a:srgbClr val="C00000"/>
                </a:solidFill>
                <a:effectLst>
                  <a:outerShdw blurRad="38100" dist="38100" dir="2700000" algn="tl">
                    <a:srgbClr val="000000">
                      <a:alpha val="43137"/>
                    </a:srgbClr>
                  </a:outerShdw>
                </a:effectLst>
              </a:rPr>
              <a:t>Porucha kontraktility</a:t>
            </a:r>
            <a:r>
              <a:rPr lang="en-US" altLang="en-US" sz="2200" dirty="0">
                <a:solidFill>
                  <a:srgbClr val="C00000"/>
                </a:solidFill>
                <a:effectLst>
                  <a:outerShdw blurRad="38100" dist="38100" dir="2700000" algn="tl">
                    <a:srgbClr val="000000">
                      <a:alpha val="43137"/>
                    </a:srgbClr>
                  </a:outerShdw>
                </a:effectLst>
              </a:rPr>
              <a:t> (systolic</a:t>
            </a:r>
            <a:r>
              <a:rPr lang="cs-CZ" altLang="en-US" sz="2200" dirty="0" err="1">
                <a:solidFill>
                  <a:srgbClr val="C00000"/>
                </a:solidFill>
                <a:effectLst>
                  <a:outerShdw blurRad="38100" dist="38100" dir="2700000" algn="tl">
                    <a:srgbClr val="000000">
                      <a:alpha val="43137"/>
                    </a:srgbClr>
                  </a:outerShdw>
                </a:effectLst>
              </a:rPr>
              <a:t>ká</a:t>
            </a:r>
            <a:r>
              <a:rPr lang="en-US" altLang="en-US" sz="2200" dirty="0">
                <a:solidFill>
                  <a:srgbClr val="C00000"/>
                </a:solidFill>
                <a:effectLst>
                  <a:outerShdw blurRad="38100" dist="38100" dir="2700000" algn="tl">
                    <a:srgbClr val="000000">
                      <a:alpha val="43137"/>
                    </a:srgbClr>
                  </a:outerShdw>
                </a:effectLst>
              </a:rPr>
              <a:t> </a:t>
            </a:r>
            <a:r>
              <a:rPr lang="en-US" altLang="en-US" sz="2200" dirty="0" err="1">
                <a:solidFill>
                  <a:srgbClr val="C00000"/>
                </a:solidFill>
                <a:effectLst>
                  <a:outerShdw blurRad="38100" dist="38100" dir="2700000" algn="tl">
                    <a:srgbClr val="000000">
                      <a:alpha val="43137"/>
                    </a:srgbClr>
                  </a:outerShdw>
                </a:effectLst>
              </a:rPr>
              <a:t>dysfun</a:t>
            </a:r>
            <a:r>
              <a:rPr lang="cs-CZ" altLang="en-US" sz="2200" dirty="0" err="1">
                <a:solidFill>
                  <a:srgbClr val="C00000"/>
                </a:solidFill>
                <a:effectLst>
                  <a:outerShdw blurRad="38100" dist="38100" dir="2700000" algn="tl">
                    <a:srgbClr val="000000">
                      <a:alpha val="43137"/>
                    </a:srgbClr>
                  </a:outerShdw>
                </a:effectLst>
              </a:rPr>
              <a:t>kce</a:t>
            </a:r>
            <a:r>
              <a:rPr lang="en-US" altLang="en-US" sz="2200" dirty="0">
                <a:solidFill>
                  <a:srgbClr val="C00000"/>
                </a:solidFill>
                <a:effectLst>
                  <a:outerShdw blurRad="38100" dist="38100" dir="2700000" algn="tl">
                    <a:srgbClr val="000000">
                      <a:alpha val="43137"/>
                    </a:srgbClr>
                  </a:outerShdw>
                </a:effectLst>
              </a:rPr>
              <a:t>)</a:t>
            </a:r>
          </a:p>
          <a:p>
            <a:pPr eaLnBrk="1" hangingPunct="1">
              <a:defRPr/>
            </a:pPr>
            <a:r>
              <a:rPr lang="cs-CZ" altLang="en-US" sz="2600" dirty="0"/>
              <a:t>Příčiny</a:t>
            </a:r>
            <a:r>
              <a:rPr lang="en-US" altLang="en-US" sz="2600" dirty="0"/>
              <a:t> </a:t>
            </a:r>
          </a:p>
          <a:p>
            <a:pPr lvl="1" eaLnBrk="1" hangingPunct="1">
              <a:defRPr/>
            </a:pPr>
            <a:r>
              <a:rPr lang="en-US" altLang="en-US" sz="2200" dirty="0" err="1"/>
              <a:t>Idiopat</a:t>
            </a:r>
            <a:r>
              <a:rPr lang="cs-CZ" altLang="en-US" sz="2200" dirty="0" err="1"/>
              <a:t>ické</a:t>
            </a:r>
            <a:r>
              <a:rPr lang="cs-CZ" altLang="en-US" sz="2200" dirty="0"/>
              <a:t>, alkohol, období kolem porodu, genetika, myokarditida, hemochromatóza, </a:t>
            </a:r>
            <a:r>
              <a:rPr lang="en-US" altLang="en-US" sz="2200" dirty="0"/>
              <a:t> chronic</a:t>
            </a:r>
            <a:r>
              <a:rPr lang="cs-CZ" altLang="en-US" sz="2200" dirty="0" err="1"/>
              <a:t>ká</a:t>
            </a:r>
            <a:r>
              <a:rPr lang="cs-CZ" altLang="en-US" sz="2200" dirty="0"/>
              <a:t> anémie</a:t>
            </a:r>
            <a:r>
              <a:rPr lang="en-US" altLang="en-US" sz="2200" dirty="0"/>
              <a:t>, doxorubicin, sarcoid</a:t>
            </a:r>
            <a:r>
              <a:rPr lang="cs-CZ" altLang="en-US" sz="2200" dirty="0" err="1"/>
              <a:t>óza</a:t>
            </a:r>
            <a:endParaRPr lang="en-US" altLang="en-US" sz="2200" dirty="0"/>
          </a:p>
          <a:p>
            <a:pPr eaLnBrk="1" hangingPunct="1">
              <a:defRPr/>
            </a:pPr>
            <a:r>
              <a:rPr lang="cs-CZ" altLang="en-US" sz="2600" dirty="0"/>
              <a:t>Nepřímé příčiny</a:t>
            </a:r>
            <a:r>
              <a:rPr lang="en-US" altLang="en-US" sz="2600" dirty="0"/>
              <a:t> (</a:t>
            </a:r>
            <a:r>
              <a:rPr lang="cs-CZ" altLang="en-US" sz="2600" dirty="0"/>
              <a:t>nejsou považovány za čisté kardiomyopatie</a:t>
            </a:r>
            <a:r>
              <a:rPr lang="en-US" altLang="en-US" sz="2600" dirty="0"/>
              <a:t>)-- </a:t>
            </a:r>
          </a:p>
          <a:p>
            <a:pPr lvl="1" eaLnBrk="1" hangingPunct="1">
              <a:defRPr/>
            </a:pPr>
            <a:r>
              <a:rPr lang="en-US" altLang="en-US" sz="2200" dirty="0"/>
              <a:t>Ischemic</a:t>
            </a:r>
            <a:r>
              <a:rPr lang="cs-CZ" altLang="en-US" sz="2200" dirty="0" err="1"/>
              <a:t>ká</a:t>
            </a:r>
            <a:r>
              <a:rPr lang="cs-CZ" altLang="en-US" sz="2200" dirty="0"/>
              <a:t> choroba srdeční</a:t>
            </a:r>
            <a:r>
              <a:rPr lang="en-US" altLang="en-US" sz="2200" dirty="0"/>
              <a:t>, </a:t>
            </a:r>
            <a:r>
              <a:rPr lang="cs-CZ" altLang="en-US" sz="2200" dirty="0"/>
              <a:t>porucha chlopní</a:t>
            </a:r>
            <a:r>
              <a:rPr lang="en-US" altLang="en-US" sz="2200" dirty="0"/>
              <a:t>,  </a:t>
            </a:r>
            <a:r>
              <a:rPr lang="cs-CZ" altLang="en-US" sz="2200" dirty="0"/>
              <a:t>kongenitální onemocnění srdce</a:t>
            </a:r>
            <a:endParaRPr lang="en-US" altLang="en-US" sz="2200" dirty="0"/>
          </a:p>
          <a:p>
            <a:pPr eaLnBrk="1" hangingPunct="1">
              <a:defRPr/>
            </a:pPr>
            <a:endParaRPr lang="en-US" altLang="en-US" sz="260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5" name="Nadpis 4">
            <a:extLst>
              <a:ext uri="{FF2B5EF4-FFF2-40B4-BE49-F238E27FC236}">
                <a16:creationId xmlns:a16="http://schemas.microsoft.com/office/drawing/2014/main" id="{00E0F623-CF07-4D90-B456-A66E5AD71600}"/>
              </a:ext>
            </a:extLst>
          </p:cNvPr>
          <p:cNvSpPr>
            <a:spLocks noGrp="1"/>
          </p:cNvSpPr>
          <p:nvPr>
            <p:ph type="title"/>
          </p:nvPr>
        </p:nvSpPr>
        <p:spPr/>
        <p:txBody>
          <a:bodyPr/>
          <a:lstStyle/>
          <a:p>
            <a:r>
              <a:rPr lang="cs-CZ" dirty="0"/>
              <a:t>Dilatační kardiomyopatie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1981200" y="1998663"/>
            <a:ext cx="8229600" cy="4525962"/>
          </a:xfrm>
        </p:spPr>
        <p:txBody>
          <a:bodyPr/>
          <a:lstStyle/>
          <a:p>
            <a:pPr eaLnBrk="1" hangingPunct="1"/>
            <a:r>
              <a:rPr lang="en-US" altLang="en-US"/>
              <a:t>Eje</a:t>
            </a:r>
            <a:r>
              <a:rPr lang="cs-CZ" altLang="en-US"/>
              <a:t>kční</a:t>
            </a:r>
            <a:r>
              <a:rPr lang="en-US" altLang="en-US"/>
              <a:t> fra</a:t>
            </a:r>
            <a:r>
              <a:rPr lang="cs-CZ" altLang="en-US"/>
              <a:t>kce</a:t>
            </a:r>
            <a:r>
              <a:rPr lang="en-US" altLang="en-US"/>
              <a:t>- 50-80%</a:t>
            </a:r>
          </a:p>
          <a:p>
            <a:pPr eaLnBrk="1" hangingPunct="1"/>
            <a:r>
              <a:rPr lang="en-US" altLang="en-US"/>
              <a:t>Mechanism</a:t>
            </a:r>
            <a:r>
              <a:rPr lang="cs-CZ" altLang="en-US"/>
              <a:t>us selhání</a:t>
            </a:r>
            <a:r>
              <a:rPr lang="en-US" altLang="en-US"/>
              <a:t>– </a:t>
            </a:r>
            <a:r>
              <a:rPr lang="cs-CZ" altLang="en-US"/>
              <a:t>porucha compliance </a:t>
            </a:r>
            <a:r>
              <a:rPr lang="en-US" altLang="en-US"/>
              <a:t>(diastolic</a:t>
            </a:r>
            <a:r>
              <a:rPr lang="cs-CZ" altLang="en-US"/>
              <a:t>ká </a:t>
            </a:r>
            <a:r>
              <a:rPr lang="en-US" altLang="en-US"/>
              <a:t>dysfun</a:t>
            </a:r>
            <a:r>
              <a:rPr lang="cs-CZ" altLang="en-US"/>
              <a:t>kce</a:t>
            </a:r>
            <a:r>
              <a:rPr lang="en-US" altLang="en-US"/>
              <a:t>)</a:t>
            </a:r>
          </a:p>
          <a:p>
            <a:pPr eaLnBrk="1" hangingPunct="1"/>
            <a:r>
              <a:rPr lang="cs-CZ" altLang="en-US"/>
              <a:t>Příčiny</a:t>
            </a:r>
            <a:r>
              <a:rPr lang="en-US" altLang="en-US"/>
              <a:t>– </a:t>
            </a:r>
            <a:r>
              <a:rPr lang="cs-CZ" altLang="en-US"/>
              <a:t>idiopatické, genetické</a:t>
            </a:r>
            <a:r>
              <a:rPr lang="en-US" altLang="en-US"/>
              <a:t>,  Friedreich</a:t>
            </a:r>
            <a:r>
              <a:rPr lang="cs-CZ" altLang="en-US"/>
              <a:t>ova </a:t>
            </a:r>
            <a:r>
              <a:rPr lang="en-US" altLang="en-US"/>
              <a:t> ataxi</a:t>
            </a:r>
            <a:r>
              <a:rPr lang="cs-CZ" altLang="en-US"/>
              <a:t>e</a:t>
            </a:r>
            <a:r>
              <a:rPr lang="en-US" altLang="en-US"/>
              <a:t>,  DM</a:t>
            </a:r>
            <a:r>
              <a:rPr lang="cs-CZ" altLang="en-US"/>
              <a:t> u matky</a:t>
            </a:r>
            <a:endParaRPr lang="en-US" altLang="en-US"/>
          </a:p>
          <a:p>
            <a:pPr eaLnBrk="1" hangingPunct="1"/>
            <a:r>
              <a:rPr lang="cs-CZ" altLang="en-US"/>
              <a:t>Nepřímé příčiny</a:t>
            </a:r>
            <a:r>
              <a:rPr lang="en-US" altLang="en-US"/>
              <a:t>– </a:t>
            </a:r>
            <a:r>
              <a:rPr lang="cs-CZ" altLang="en-US"/>
              <a:t>hypertenzní srdce, stenóza aorty</a:t>
            </a:r>
            <a:endParaRPr lang="en-US" altLang="en-US" sz="2100"/>
          </a:p>
        </p:txBody>
      </p:sp>
      <p:sp>
        <p:nvSpPr>
          <p:cNvPr id="2" name="Zástupný symbol pro zápatí 1"/>
          <p:cNvSpPr>
            <a:spLocks noGrp="1"/>
          </p:cNvSpPr>
          <p:nvPr>
            <p:ph type="ftr" sz="quarter" idx="10"/>
          </p:nvPr>
        </p:nvSpPr>
        <p:spPr/>
        <p:txBody>
          <a:bodyPr/>
          <a:lstStyle/>
          <a:p>
            <a:r>
              <a:rPr lang="cs-CZ"/>
              <a:t>Prof. Anna Vašků</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5" name="Nadpis 4">
            <a:extLst>
              <a:ext uri="{FF2B5EF4-FFF2-40B4-BE49-F238E27FC236}">
                <a16:creationId xmlns:a16="http://schemas.microsoft.com/office/drawing/2014/main" id="{0C8B93F3-CBE9-4B95-8F59-8AB0CDE1688D}"/>
              </a:ext>
            </a:extLst>
          </p:cNvPr>
          <p:cNvSpPr>
            <a:spLocks noGrp="1"/>
          </p:cNvSpPr>
          <p:nvPr>
            <p:ph type="title"/>
          </p:nvPr>
        </p:nvSpPr>
        <p:spPr/>
        <p:txBody>
          <a:bodyPr/>
          <a:lstStyle/>
          <a:p>
            <a:r>
              <a:rPr lang="cs-CZ" dirty="0"/>
              <a:t>Hypertrofické kardiomyopatie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19288" y="356074"/>
            <a:ext cx="7772400" cy="1143000"/>
          </a:xfrm>
        </p:spPr>
        <p:txBody>
          <a:bodyPr/>
          <a:lstStyle/>
          <a:p>
            <a:pPr fontAlgn="auto">
              <a:spcAft>
                <a:spcPts val="0"/>
              </a:spcAft>
              <a:defRPr/>
            </a:pPr>
            <a:r>
              <a:rPr lang="en-US" altLang="en-US" dirty="0"/>
              <a:t>Etiology</a:t>
            </a:r>
          </a:p>
        </p:txBody>
      </p:sp>
      <p:sp>
        <p:nvSpPr>
          <p:cNvPr id="46083" name="Text Box 3"/>
          <p:cNvSpPr txBox="1">
            <a:spLocks noChangeArrowheads="1"/>
          </p:cNvSpPr>
          <p:nvPr/>
        </p:nvSpPr>
        <p:spPr bwMode="auto">
          <a:xfrm>
            <a:off x="1752601" y="989013"/>
            <a:ext cx="8664575"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Century Gothic"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Century Gothic"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Century Gothic"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Century Gothic"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Century Gothic"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9pPr>
          </a:lstStyle>
          <a:p>
            <a:pPr>
              <a:spcBef>
                <a:spcPct val="0"/>
              </a:spcBef>
              <a:buClrTx/>
              <a:buSzTx/>
              <a:buFontTx/>
              <a:buNone/>
              <a:defRPr/>
            </a:pPr>
            <a:r>
              <a:rPr lang="en-US" altLang="en-US" sz="2400" dirty="0">
                <a:solidFill>
                  <a:schemeClr val="tx1"/>
                </a:solidFill>
              </a:rPr>
              <a:t>Familial in ~ 55% of cases with autosomal dominant transmission</a:t>
            </a:r>
            <a:r>
              <a:rPr lang="cs-CZ" altLang="en-US" sz="2400" dirty="0">
                <a:solidFill>
                  <a:schemeClr val="tx1"/>
                </a:solidFill>
              </a:rPr>
              <a:t> </a:t>
            </a:r>
          </a:p>
          <a:p>
            <a:pPr>
              <a:spcBef>
                <a:spcPct val="0"/>
              </a:spcBef>
              <a:buClrTx/>
              <a:buSzTx/>
              <a:buFontTx/>
              <a:buNone/>
              <a:defRPr/>
            </a:pPr>
            <a:r>
              <a:rPr lang="en-US" altLang="en-US" sz="2400" dirty="0">
                <a:solidFill>
                  <a:schemeClr val="tx1"/>
                </a:solidFill>
                <a:sym typeface="Symbol" pitchFamily="18" charset="2"/>
              </a:rPr>
              <a:t>Mutations in one of 4 genes encoding proteins of cardiac sarcomere</a:t>
            </a:r>
            <a:r>
              <a:rPr lang="cs-CZ" altLang="en-US" sz="2400" dirty="0">
                <a:solidFill>
                  <a:schemeClr val="tx1"/>
                </a:solidFill>
                <a:sym typeface="Symbol" pitchFamily="18" charset="2"/>
              </a:rPr>
              <a:t> </a:t>
            </a:r>
            <a:r>
              <a:rPr lang="en-US" altLang="en-US" sz="2400" dirty="0">
                <a:solidFill>
                  <a:schemeClr val="tx1"/>
                </a:solidFill>
                <a:sym typeface="Symbol" pitchFamily="18" charset="2"/>
              </a:rPr>
              <a:t>account for majority </a:t>
            </a:r>
            <a:r>
              <a:rPr lang="en-US" altLang="en-US" sz="2400" dirty="0">
                <a:solidFill>
                  <a:schemeClr val="tx1"/>
                </a:solidFill>
              </a:rPr>
              <a:t>of familial cases</a:t>
            </a:r>
          </a:p>
          <a:p>
            <a:pPr>
              <a:spcBef>
                <a:spcPct val="0"/>
              </a:spcBef>
              <a:buClrTx/>
              <a:buSzTx/>
              <a:buFontTx/>
              <a:buNone/>
              <a:defRPr/>
            </a:pPr>
            <a:r>
              <a:rPr lang="en-US" altLang="en-US" sz="2400" dirty="0">
                <a:solidFill>
                  <a:schemeClr val="tx1"/>
                </a:solidFill>
              </a:rPr>
              <a:t>Remainder</a:t>
            </a:r>
            <a:r>
              <a:rPr lang="cs-CZ" altLang="en-US" sz="2400" dirty="0">
                <a:solidFill>
                  <a:schemeClr val="tx1"/>
                </a:solidFill>
              </a:rPr>
              <a:t> </a:t>
            </a:r>
            <a:r>
              <a:rPr lang="cs-CZ" altLang="en-US" sz="2400" dirty="0" err="1">
                <a:solidFill>
                  <a:schemeClr val="tx1"/>
                </a:solidFill>
              </a:rPr>
              <a:t>cases</a:t>
            </a:r>
            <a:r>
              <a:rPr lang="cs-CZ" altLang="en-US" sz="2400" dirty="0">
                <a:solidFill>
                  <a:schemeClr val="tx1"/>
                </a:solidFill>
              </a:rPr>
              <a:t> </a:t>
            </a:r>
            <a:r>
              <a:rPr lang="en-US" altLang="en-US" sz="2400" dirty="0">
                <a:solidFill>
                  <a:schemeClr val="tx1"/>
                </a:solidFill>
              </a:rPr>
              <a:t> are spontaneous mutations</a:t>
            </a:r>
          </a:p>
          <a:p>
            <a:pPr>
              <a:spcBef>
                <a:spcPct val="0"/>
              </a:spcBef>
              <a:buClrTx/>
              <a:buSzTx/>
              <a:buFontTx/>
              <a:buNone/>
              <a:defRPr/>
            </a:pPr>
            <a:endParaRPr lang="en-US" altLang="en-US" sz="2400" dirty="0">
              <a:solidFill>
                <a:schemeClr val="tx1"/>
              </a:solidFill>
              <a:latin typeface="Calibri" panose="020F0502020204030204" pitchFamily="34" charset="0"/>
              <a:sym typeface="Symbol" pitchFamily="18" charset="2"/>
            </a:endParaRPr>
          </a:p>
          <a:p>
            <a:pPr>
              <a:spcBef>
                <a:spcPct val="0"/>
              </a:spcBef>
              <a:buClrTx/>
              <a:buSzTx/>
              <a:buFontTx/>
              <a:buNone/>
              <a:defRPr/>
            </a:pPr>
            <a:endParaRPr lang="en-US" altLang="en-US" sz="2400" dirty="0">
              <a:solidFill>
                <a:schemeClr val="tx1"/>
              </a:solidFill>
              <a:latin typeface="Calibri" panose="020F0502020204030204" pitchFamily="34" charset="0"/>
              <a:sym typeface="Symbol" pitchFamily="18" charset="2"/>
            </a:endParaRPr>
          </a:p>
          <a:p>
            <a:pPr>
              <a:spcBef>
                <a:spcPct val="0"/>
              </a:spcBef>
              <a:buClrTx/>
              <a:buSzTx/>
              <a:buFontTx/>
              <a:buNone/>
              <a:defRPr/>
            </a:pPr>
            <a:endParaRPr lang="en-US" altLang="en-US" sz="2400" dirty="0">
              <a:solidFill>
                <a:schemeClr val="tx1"/>
              </a:solidFill>
              <a:latin typeface="Calibri" panose="020F0502020204030204" pitchFamily="34" charset="0"/>
              <a:sym typeface="Symbol" pitchFamily="18" charset="2"/>
            </a:endParaRPr>
          </a:p>
          <a:p>
            <a:pPr>
              <a:spcBef>
                <a:spcPct val="0"/>
              </a:spcBef>
              <a:buClrTx/>
              <a:buSzTx/>
              <a:buFontTx/>
              <a:buNone/>
              <a:defRPr/>
            </a:pPr>
            <a:endParaRPr lang="en-US" altLang="en-US" sz="2400" dirty="0">
              <a:solidFill>
                <a:schemeClr val="tx1"/>
              </a:solidFill>
              <a:latin typeface="Calibri" panose="020F0502020204030204" pitchFamily="34" charset="0"/>
              <a:sym typeface="Symbol" pitchFamily="18" charset="2"/>
            </a:endParaRPr>
          </a:p>
          <a:p>
            <a:pPr marL="285750" indent="-285750">
              <a:spcBef>
                <a:spcPct val="0"/>
              </a:spcBef>
              <a:buClrTx/>
              <a:buSzTx/>
              <a:buFont typeface="Wingdings" panose="05000000000000000000" pitchFamily="2" charset="2"/>
              <a:buChar char="q"/>
              <a:defRPr/>
            </a:pPr>
            <a:r>
              <a:rPr lang="en-US" altLang="en-US" sz="1800" dirty="0">
                <a:solidFill>
                  <a:schemeClr val="tx1"/>
                </a:solidFill>
                <a:sym typeface="Symbol" pitchFamily="18" charset="2"/>
              </a:rPr>
              <a:t>-MHC</a:t>
            </a:r>
          </a:p>
          <a:p>
            <a:pPr marL="285750" indent="-285750">
              <a:spcBef>
                <a:spcPct val="0"/>
              </a:spcBef>
              <a:buClrTx/>
              <a:buSzTx/>
              <a:buFont typeface="Wingdings" panose="05000000000000000000" pitchFamily="2" charset="2"/>
              <a:buChar char="q"/>
              <a:defRPr/>
            </a:pPr>
            <a:r>
              <a:rPr lang="en-US" altLang="en-US" sz="1800" dirty="0">
                <a:solidFill>
                  <a:schemeClr val="tx1"/>
                </a:solidFill>
                <a:sym typeface="Symbol" pitchFamily="18" charset="2"/>
              </a:rPr>
              <a:t>cardiac troponin T  	</a:t>
            </a:r>
          </a:p>
          <a:p>
            <a:pPr marL="285750" indent="-285750">
              <a:spcBef>
                <a:spcPct val="0"/>
              </a:spcBef>
              <a:buClrTx/>
              <a:buSzTx/>
              <a:buFont typeface="Wingdings" panose="05000000000000000000" pitchFamily="2" charset="2"/>
              <a:buChar char="q"/>
              <a:defRPr/>
            </a:pPr>
            <a:r>
              <a:rPr lang="en-US" altLang="en-US" sz="1800" dirty="0">
                <a:solidFill>
                  <a:schemeClr val="tx1"/>
                </a:solidFill>
                <a:sym typeface="Symbol" pitchFamily="18" charset="2"/>
              </a:rPr>
              <a:t>myosin binding protein C </a:t>
            </a:r>
          </a:p>
          <a:p>
            <a:pPr marL="285750" indent="-285750">
              <a:spcBef>
                <a:spcPct val="0"/>
              </a:spcBef>
              <a:buClrTx/>
              <a:buSzTx/>
              <a:buFont typeface="Wingdings" panose="05000000000000000000" pitchFamily="2" charset="2"/>
              <a:buChar char="q"/>
              <a:defRPr/>
            </a:pPr>
            <a:r>
              <a:rPr lang="en-US" altLang="en-US" sz="1800" dirty="0">
                <a:solidFill>
                  <a:schemeClr val="tx1"/>
                </a:solidFill>
                <a:sym typeface="Symbol" pitchFamily="18" charset="2"/>
              </a:rPr>
              <a:t>-tropomyosin</a:t>
            </a:r>
            <a:r>
              <a:rPr lang="en-US" altLang="en-US" sz="2400" dirty="0">
                <a:solidFill>
                  <a:schemeClr val="tx1"/>
                </a:solidFill>
                <a:sym typeface="Symbol" pitchFamily="18" charset="2"/>
              </a:rPr>
              <a:t>	</a:t>
            </a:r>
            <a:r>
              <a:rPr lang="en-US" altLang="en-US" sz="2400" dirty="0">
                <a:solidFill>
                  <a:schemeClr val="tx1"/>
                </a:solidFill>
                <a:latin typeface="Calibri" panose="020F0502020204030204" pitchFamily="34" charset="0"/>
                <a:sym typeface="Symbol" pitchFamily="18" charset="2"/>
              </a:rPr>
              <a:t>	</a:t>
            </a:r>
          </a:p>
        </p:txBody>
      </p:sp>
      <p:pic>
        <p:nvPicPr>
          <p:cNvPr id="53252" name="Picture 4" descr="gene mutation in h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313" y="2886076"/>
            <a:ext cx="5688012"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ál 1"/>
          <p:cNvSpPr/>
          <p:nvPr/>
        </p:nvSpPr>
        <p:spPr>
          <a:xfrm>
            <a:off x="4872038" y="2997201"/>
            <a:ext cx="863600" cy="576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3" name="Ovál 2"/>
          <p:cNvSpPr/>
          <p:nvPr/>
        </p:nvSpPr>
        <p:spPr>
          <a:xfrm>
            <a:off x="7713663" y="4365626"/>
            <a:ext cx="685800" cy="409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4" name="Ovál 3"/>
          <p:cNvSpPr/>
          <p:nvPr/>
        </p:nvSpPr>
        <p:spPr>
          <a:xfrm>
            <a:off x="8543926" y="3068638"/>
            <a:ext cx="1008063" cy="5762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5" name="Ovál 4"/>
          <p:cNvSpPr/>
          <p:nvPr/>
        </p:nvSpPr>
        <p:spPr>
          <a:xfrm>
            <a:off x="5735638" y="3068639"/>
            <a:ext cx="1008062" cy="504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7" name="Zástupný symbol pro číslo snímku 6"/>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535E721C-BD05-4C71-877E-BA93418F58CD}" type="slidenum">
              <a:rPr lang="cs-CZ" altLang="en-US" smtClean="0">
                <a:latin typeface="Calibri" panose="020F0502020204030204" pitchFamily="34" charset="0"/>
              </a:rPr>
              <a:pPr/>
              <a:t>43</a:t>
            </a:fld>
            <a:endParaRPr lang="cs-CZ" altLang="en-US" dirty="0">
              <a:latin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478089" y="1998663"/>
            <a:ext cx="7519987" cy="4525962"/>
          </a:xfrm>
        </p:spPr>
        <p:txBody>
          <a:bodyPr/>
          <a:lstStyle/>
          <a:p>
            <a:pPr eaLnBrk="1" hangingPunct="1"/>
            <a:r>
              <a:rPr lang="en-US" altLang="en-US"/>
              <a:t>Eje</a:t>
            </a:r>
            <a:r>
              <a:rPr lang="cs-CZ" altLang="en-US"/>
              <a:t>kční frakce</a:t>
            </a:r>
            <a:r>
              <a:rPr lang="en-US" altLang="en-US"/>
              <a:t>-- 45-90%</a:t>
            </a:r>
          </a:p>
          <a:p>
            <a:pPr eaLnBrk="1" hangingPunct="1"/>
            <a:r>
              <a:rPr lang="en-US" altLang="en-US"/>
              <a:t>Mechanism</a:t>
            </a:r>
            <a:r>
              <a:rPr lang="cs-CZ" altLang="en-US"/>
              <a:t>y</a:t>
            </a:r>
            <a:r>
              <a:rPr lang="en-US" altLang="en-US"/>
              <a:t> </a:t>
            </a:r>
            <a:r>
              <a:rPr lang="cs-CZ" altLang="en-US"/>
              <a:t>selhání </a:t>
            </a:r>
            <a:r>
              <a:rPr lang="en-US" altLang="en-US"/>
              <a:t>– </a:t>
            </a:r>
            <a:r>
              <a:rPr lang="cs-CZ" altLang="en-US"/>
              <a:t>porucha compliance</a:t>
            </a:r>
            <a:r>
              <a:rPr lang="en-US" altLang="en-US"/>
              <a:t> (diastolic</a:t>
            </a:r>
            <a:r>
              <a:rPr lang="cs-CZ" altLang="en-US"/>
              <a:t>ká</a:t>
            </a:r>
            <a:r>
              <a:rPr lang="en-US" altLang="en-US"/>
              <a:t> dysfun</a:t>
            </a:r>
            <a:r>
              <a:rPr lang="cs-CZ" altLang="en-US"/>
              <a:t>kce</a:t>
            </a:r>
            <a:r>
              <a:rPr lang="en-US" altLang="en-US"/>
              <a:t>)</a:t>
            </a:r>
          </a:p>
          <a:p>
            <a:pPr eaLnBrk="1" hangingPunct="1"/>
            <a:r>
              <a:rPr lang="cs-CZ" altLang="en-US"/>
              <a:t>Příčiny</a:t>
            </a:r>
            <a:r>
              <a:rPr lang="en-US" altLang="en-US"/>
              <a:t>-- </a:t>
            </a:r>
            <a:r>
              <a:rPr lang="cs-CZ" altLang="en-US"/>
              <a:t>idiopatické</a:t>
            </a:r>
            <a:r>
              <a:rPr lang="en-US" altLang="en-US"/>
              <a:t>, amyloid</a:t>
            </a:r>
            <a:r>
              <a:rPr lang="cs-CZ" altLang="en-US"/>
              <a:t>óza</a:t>
            </a:r>
            <a:r>
              <a:rPr lang="en-US" altLang="en-US"/>
              <a:t>, </a:t>
            </a:r>
            <a:r>
              <a:rPr lang="cs-CZ" altLang="en-US"/>
              <a:t>fibróza indukovaná radiací</a:t>
            </a:r>
            <a:endParaRPr lang="en-US" altLang="en-US"/>
          </a:p>
          <a:p>
            <a:pPr eaLnBrk="1" hangingPunct="1"/>
            <a:r>
              <a:rPr lang="cs-CZ" altLang="en-US"/>
              <a:t>Nepřímé příčiny</a:t>
            </a:r>
            <a:r>
              <a:rPr lang="en-US" altLang="en-US"/>
              <a:t>– peri</a:t>
            </a:r>
            <a:r>
              <a:rPr lang="cs-CZ" altLang="en-US"/>
              <a:t>kardiální konstrikce</a:t>
            </a:r>
            <a:endParaRPr lang="en-US" altLang="en-US"/>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5" name="Nadpis 4">
            <a:extLst>
              <a:ext uri="{FF2B5EF4-FFF2-40B4-BE49-F238E27FC236}">
                <a16:creationId xmlns:a16="http://schemas.microsoft.com/office/drawing/2014/main" id="{9EC32DE1-739A-4EC1-99BF-7AFD54B3AF90}"/>
              </a:ext>
            </a:extLst>
          </p:cNvPr>
          <p:cNvSpPr>
            <a:spLocks noGrp="1"/>
          </p:cNvSpPr>
          <p:nvPr>
            <p:ph type="title"/>
          </p:nvPr>
        </p:nvSpPr>
        <p:spPr/>
        <p:txBody>
          <a:bodyPr/>
          <a:lstStyle/>
          <a:p>
            <a:r>
              <a:rPr lang="cs-CZ" dirty="0"/>
              <a:t>Restrikční kardiomyopatie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79650" y="2286000"/>
            <a:ext cx="4197350" cy="990600"/>
          </a:xfrm>
        </p:spPr>
        <p:txBody>
          <a:bodyPr/>
          <a:lstStyle/>
          <a:p>
            <a:pPr fontAlgn="auto">
              <a:spcAft>
                <a:spcPts val="0"/>
              </a:spcAft>
              <a:defRPr/>
            </a:pPr>
            <a:r>
              <a:rPr lang="en-US" altLang="en-US" dirty="0" err="1"/>
              <a:t>Etiologie</a:t>
            </a:r>
            <a:r>
              <a:rPr lang="cs-CZ" altLang="en-US" dirty="0"/>
              <a:t> </a:t>
            </a:r>
            <a:r>
              <a:rPr lang="cs-CZ" altLang="en-US" dirty="0">
                <a:solidFill>
                  <a:srgbClr val="FF0000"/>
                </a:solidFill>
              </a:rPr>
              <a:t> </a:t>
            </a:r>
            <a:r>
              <a:rPr lang="cs-CZ" altLang="en-US" dirty="0"/>
              <a:t>    </a:t>
            </a:r>
            <a:endParaRPr lang="en-US" altLang="en-US" dirty="0"/>
          </a:p>
        </p:txBody>
      </p:sp>
      <p:pic>
        <p:nvPicPr>
          <p:cNvPr id="55299" name="Picture 3" descr="restrictive etiolo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401"/>
            <a:ext cx="3538538"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535E721C-BD05-4C71-877E-BA93418F58CD}" type="slidenum">
              <a:rPr lang="cs-CZ" altLang="en-US" smtClean="0">
                <a:latin typeface="Calibri" panose="020F0502020204030204" pitchFamily="34" charset="0"/>
              </a:rPr>
              <a:pPr/>
              <a:t>45</a:t>
            </a:fld>
            <a:endParaRPr lang="cs-CZ" altLang="en-US" dirty="0">
              <a:latin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1828800" y="1484314"/>
            <a:ext cx="8534400" cy="4840287"/>
          </a:xfrm>
        </p:spPr>
        <p:txBody>
          <a:bodyPr/>
          <a:lstStyle/>
          <a:p>
            <a:pPr algn="just" eaLnBrk="1" hangingPunct="1"/>
            <a:r>
              <a:rPr lang="cs-CZ" altLang="en-US">
                <a:solidFill>
                  <a:srgbClr val="990099"/>
                </a:solidFill>
              </a:rPr>
              <a:t>je multisystémové onemocnění, které postihuje kromě kardiovaskulárního systému také svalovou soustavu, skelet, ledviny a imunitní systém. </a:t>
            </a:r>
          </a:p>
          <a:p>
            <a:pPr algn="just" eaLnBrk="1" hangingPunct="1"/>
            <a:r>
              <a:rPr lang="cs-CZ" altLang="en-US">
                <a:solidFill>
                  <a:srgbClr val="990099"/>
                </a:solidFill>
              </a:rPr>
              <a:t>je polyetiologické onemocnění (ICHS, idiopatická dilatační kardiomyopatie, chlopenní dysfunkce). </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5" name="Nadpis 4">
            <a:extLst>
              <a:ext uri="{FF2B5EF4-FFF2-40B4-BE49-F238E27FC236}">
                <a16:creationId xmlns:a16="http://schemas.microsoft.com/office/drawing/2014/main" id="{598E5AF2-DAD7-475C-A031-5880552AE3DC}"/>
              </a:ext>
            </a:extLst>
          </p:cNvPr>
          <p:cNvSpPr>
            <a:spLocks noGrp="1"/>
          </p:cNvSpPr>
          <p:nvPr>
            <p:ph type="title"/>
          </p:nvPr>
        </p:nvSpPr>
        <p:spPr/>
        <p:txBody>
          <a:bodyPr/>
          <a:lstStyle/>
          <a:p>
            <a:r>
              <a:rPr lang="cs-CZ" dirty="0"/>
              <a:t>Srdeční selhání</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2270125" y="1557338"/>
            <a:ext cx="19637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en-US" sz="2400">
                <a:solidFill>
                  <a:schemeClr val="tx1"/>
                </a:solidFill>
                <a:latin typeface="Times New Roman" panose="02020603050405020304" pitchFamily="18" charset="0"/>
              </a:rPr>
              <a:t>1.   </a:t>
            </a:r>
            <a:r>
              <a:rPr lang="en-US" altLang="en-US" sz="2400">
                <a:solidFill>
                  <a:schemeClr val="tx1"/>
                </a:solidFill>
              </a:rPr>
              <a:t>isch</a:t>
            </a:r>
            <a:r>
              <a:rPr lang="cs-CZ" altLang="en-US" sz="2400">
                <a:solidFill>
                  <a:schemeClr val="tx1"/>
                </a:solidFill>
              </a:rPr>
              <a:t>émie</a:t>
            </a:r>
            <a:endParaRPr lang="en-US" altLang="en-US" sz="2400">
              <a:solidFill>
                <a:schemeClr val="tx1"/>
              </a:solidFill>
            </a:endParaRPr>
          </a:p>
        </p:txBody>
      </p:sp>
      <p:sp>
        <p:nvSpPr>
          <p:cNvPr id="57348" name="Text Box 4"/>
          <p:cNvSpPr txBox="1">
            <a:spLocks noChangeArrowheads="1"/>
          </p:cNvSpPr>
          <p:nvPr/>
        </p:nvSpPr>
        <p:spPr bwMode="auto">
          <a:xfrm>
            <a:off x="2270125" y="2014538"/>
            <a:ext cx="62166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en-US" sz="2400">
                <a:solidFill>
                  <a:schemeClr val="tx1"/>
                </a:solidFill>
                <a:latin typeface="Times New Roman" panose="02020603050405020304" pitchFamily="18" charset="0"/>
              </a:rPr>
              <a:t>2.   </a:t>
            </a:r>
            <a:r>
              <a:rPr lang="cs-CZ" altLang="en-US" sz="2400">
                <a:solidFill>
                  <a:schemeClr val="tx1"/>
                </a:solidFill>
              </a:rPr>
              <a:t>nutriční změny, léky nebo kombinace</a:t>
            </a:r>
            <a:endParaRPr lang="en-US" altLang="en-US" sz="2400">
              <a:solidFill>
                <a:schemeClr val="tx1"/>
              </a:solidFill>
            </a:endParaRPr>
          </a:p>
        </p:txBody>
      </p:sp>
      <p:sp>
        <p:nvSpPr>
          <p:cNvPr id="57349" name="Text Box 5"/>
          <p:cNvSpPr txBox="1">
            <a:spLocks noChangeArrowheads="1"/>
          </p:cNvSpPr>
          <p:nvPr/>
        </p:nvSpPr>
        <p:spPr bwMode="auto">
          <a:xfrm>
            <a:off x="2286000" y="2506663"/>
            <a:ext cx="4014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en-US" sz="2400">
                <a:solidFill>
                  <a:schemeClr val="tx1"/>
                </a:solidFill>
                <a:latin typeface="Times New Roman" panose="02020603050405020304" pitchFamily="18" charset="0"/>
              </a:rPr>
              <a:t>3.   </a:t>
            </a:r>
            <a:r>
              <a:rPr lang="cs-CZ" altLang="en-US" sz="2400">
                <a:solidFill>
                  <a:schemeClr val="tx1"/>
                </a:solidFill>
              </a:rPr>
              <a:t>zvýšená stresová zátěž</a:t>
            </a:r>
            <a:endParaRPr lang="en-US" altLang="en-US" sz="2400">
              <a:solidFill>
                <a:schemeClr val="tx1"/>
              </a:solidFill>
            </a:endParaRPr>
          </a:p>
        </p:txBody>
      </p:sp>
      <p:sp>
        <p:nvSpPr>
          <p:cNvPr id="57350" name="Text Box 6"/>
          <p:cNvSpPr txBox="1">
            <a:spLocks noChangeArrowheads="1"/>
          </p:cNvSpPr>
          <p:nvPr/>
        </p:nvSpPr>
        <p:spPr bwMode="auto">
          <a:xfrm>
            <a:off x="2270126" y="2928938"/>
            <a:ext cx="1768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en-US" sz="2400">
                <a:solidFill>
                  <a:schemeClr val="tx1"/>
                </a:solidFill>
                <a:latin typeface="Times New Roman" panose="02020603050405020304" pitchFamily="18" charset="0"/>
              </a:rPr>
              <a:t>4.   </a:t>
            </a:r>
            <a:r>
              <a:rPr lang="cs-CZ" altLang="en-US" sz="2400">
                <a:solidFill>
                  <a:schemeClr val="tx1"/>
                </a:solidFill>
              </a:rPr>
              <a:t>arytmie</a:t>
            </a:r>
            <a:endParaRPr lang="en-US" altLang="en-US" sz="2400">
              <a:solidFill>
                <a:schemeClr val="tx1"/>
              </a:solidFill>
            </a:endParaRPr>
          </a:p>
        </p:txBody>
      </p:sp>
      <p:sp>
        <p:nvSpPr>
          <p:cNvPr id="57351" name="Text Box 7"/>
          <p:cNvSpPr txBox="1">
            <a:spLocks noChangeArrowheads="1"/>
          </p:cNvSpPr>
          <p:nvPr/>
        </p:nvSpPr>
        <p:spPr bwMode="auto">
          <a:xfrm>
            <a:off x="2270126" y="3386138"/>
            <a:ext cx="17446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en-US" sz="2400">
                <a:solidFill>
                  <a:schemeClr val="tx1"/>
                </a:solidFill>
                <a:latin typeface="Times New Roman" panose="02020603050405020304" pitchFamily="18" charset="0"/>
              </a:rPr>
              <a:t>5.   </a:t>
            </a:r>
            <a:r>
              <a:rPr lang="en-US" altLang="en-US" sz="2400">
                <a:solidFill>
                  <a:schemeClr val="tx1"/>
                </a:solidFill>
              </a:rPr>
              <a:t>infe</a:t>
            </a:r>
            <a:r>
              <a:rPr lang="cs-CZ" altLang="en-US" sz="2400">
                <a:solidFill>
                  <a:schemeClr val="tx1"/>
                </a:solidFill>
              </a:rPr>
              <a:t>kce</a:t>
            </a:r>
            <a:endParaRPr lang="en-US" altLang="en-US" sz="2400">
              <a:solidFill>
                <a:schemeClr val="tx1"/>
              </a:solidFill>
            </a:endParaRPr>
          </a:p>
        </p:txBody>
      </p:sp>
      <p:sp>
        <p:nvSpPr>
          <p:cNvPr id="57352" name="Text Box 8"/>
          <p:cNvSpPr txBox="1">
            <a:spLocks noChangeArrowheads="1"/>
          </p:cNvSpPr>
          <p:nvPr/>
        </p:nvSpPr>
        <p:spPr bwMode="auto">
          <a:xfrm>
            <a:off x="2286001" y="3802063"/>
            <a:ext cx="24431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en-US" sz="2400">
                <a:solidFill>
                  <a:schemeClr val="tx1"/>
                </a:solidFill>
                <a:latin typeface="Times New Roman" panose="02020603050405020304" pitchFamily="18" charset="0"/>
              </a:rPr>
              <a:t>6.   </a:t>
            </a:r>
            <a:r>
              <a:rPr lang="cs-CZ" altLang="en-US" sz="2400">
                <a:solidFill>
                  <a:schemeClr val="tx1"/>
                </a:solidFill>
              </a:rPr>
              <a:t>komorbidita</a:t>
            </a:r>
            <a:endParaRPr lang="en-US" altLang="en-US" sz="2400">
              <a:solidFill>
                <a:schemeClr val="tx1"/>
              </a:solidFill>
            </a:endParaRPr>
          </a:p>
        </p:txBody>
      </p:sp>
      <p:sp>
        <p:nvSpPr>
          <p:cNvPr id="57353" name="Text Box 9"/>
          <p:cNvSpPr txBox="1">
            <a:spLocks noChangeArrowheads="1"/>
          </p:cNvSpPr>
          <p:nvPr/>
        </p:nvSpPr>
        <p:spPr bwMode="auto">
          <a:xfrm>
            <a:off x="2286000" y="4335463"/>
            <a:ext cx="4495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en-US" sz="2400">
                <a:solidFill>
                  <a:schemeClr val="tx1"/>
                </a:solidFill>
                <a:latin typeface="Times New Roman" panose="02020603050405020304" pitchFamily="18" charset="0"/>
              </a:rPr>
              <a:t>7.   </a:t>
            </a:r>
            <a:r>
              <a:rPr lang="cs-CZ" altLang="en-US" sz="2400">
                <a:solidFill>
                  <a:schemeClr val="tx1"/>
                </a:solidFill>
              </a:rPr>
              <a:t>nekorigovaná hypertenze</a:t>
            </a:r>
            <a:endParaRPr lang="en-US" altLang="en-US" sz="2400">
              <a:solidFill>
                <a:schemeClr val="tx1"/>
              </a:solidFill>
            </a:endParaRPr>
          </a:p>
        </p:txBody>
      </p:sp>
      <p:sp>
        <p:nvSpPr>
          <p:cNvPr id="57354" name="Text Box 10"/>
          <p:cNvSpPr txBox="1">
            <a:spLocks noChangeArrowheads="1"/>
          </p:cNvSpPr>
          <p:nvPr/>
        </p:nvSpPr>
        <p:spPr bwMode="auto">
          <a:xfrm>
            <a:off x="2286001" y="4792664"/>
            <a:ext cx="81057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AutoNum type="arabicPeriod" startAt="8"/>
            </a:pPr>
            <a:r>
              <a:rPr lang="cs-CZ" altLang="en-US" sz="1800">
                <a:solidFill>
                  <a:schemeClr val="tx1"/>
                </a:solidFill>
              </a:rPr>
              <a:t>nový stav se zvýšeným srdečním výdejem (anemie, hyperthyreóza)</a:t>
            </a:r>
            <a:endParaRPr lang="en-US" altLang="en-US" sz="1800">
              <a:solidFill>
                <a:schemeClr val="tx1"/>
              </a:solidFill>
            </a:endParaRPr>
          </a:p>
        </p:txBody>
      </p:sp>
      <p:sp>
        <p:nvSpPr>
          <p:cNvPr id="57355" name="Text Box 11"/>
          <p:cNvSpPr txBox="1">
            <a:spLocks noChangeArrowheads="1"/>
          </p:cNvSpPr>
          <p:nvPr/>
        </p:nvSpPr>
        <p:spPr bwMode="auto">
          <a:xfrm>
            <a:off x="2286001" y="5249863"/>
            <a:ext cx="39227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en-US" sz="2400">
                <a:solidFill>
                  <a:schemeClr val="tx1"/>
                </a:solidFill>
                <a:latin typeface="Times New Roman" panose="02020603050405020304" pitchFamily="18" charset="0"/>
              </a:rPr>
              <a:t>9.   </a:t>
            </a:r>
            <a:r>
              <a:rPr lang="cs-CZ" altLang="en-US" sz="2400">
                <a:solidFill>
                  <a:schemeClr val="tx1"/>
                </a:solidFill>
              </a:rPr>
              <a:t>embolie a. pulmonalis</a:t>
            </a:r>
            <a:endParaRPr lang="en-US" altLang="en-US" sz="2400">
              <a:solidFill>
                <a:schemeClr val="tx1"/>
              </a:solidFill>
            </a:endParaRPr>
          </a:p>
        </p:txBody>
      </p:sp>
      <p:sp>
        <p:nvSpPr>
          <p:cNvPr id="57356" name="Text Box 12"/>
          <p:cNvSpPr txBox="1">
            <a:spLocks noChangeArrowheads="1"/>
          </p:cNvSpPr>
          <p:nvPr/>
        </p:nvSpPr>
        <p:spPr bwMode="auto">
          <a:xfrm>
            <a:off x="2133600" y="5707063"/>
            <a:ext cx="67198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en-US" altLang="en-US" sz="2400">
                <a:solidFill>
                  <a:schemeClr val="tx1"/>
                </a:solidFill>
                <a:latin typeface="Times New Roman" panose="02020603050405020304" pitchFamily="18" charset="0"/>
              </a:rPr>
              <a:t>10</a:t>
            </a:r>
            <a:r>
              <a:rPr lang="en-US" altLang="en-US" sz="2400">
                <a:solidFill>
                  <a:schemeClr val="tx1"/>
                </a:solidFill>
              </a:rPr>
              <a:t>.   </a:t>
            </a:r>
            <a:r>
              <a:rPr lang="cs-CZ" altLang="en-US" sz="2400">
                <a:solidFill>
                  <a:schemeClr val="tx1"/>
                </a:solidFill>
              </a:rPr>
              <a:t>m</a:t>
            </a:r>
            <a:r>
              <a:rPr lang="en-US" altLang="en-US" sz="2400">
                <a:solidFill>
                  <a:schemeClr val="tx1"/>
                </a:solidFill>
              </a:rPr>
              <a:t>echanic</a:t>
            </a:r>
            <a:r>
              <a:rPr lang="cs-CZ" altLang="en-US" sz="2400">
                <a:solidFill>
                  <a:schemeClr val="tx1"/>
                </a:solidFill>
              </a:rPr>
              <a:t>ké poškození</a:t>
            </a:r>
            <a:r>
              <a:rPr lang="en-US" altLang="en-US" sz="2400">
                <a:solidFill>
                  <a:schemeClr val="tx1"/>
                </a:solidFill>
              </a:rPr>
              <a:t> </a:t>
            </a:r>
            <a:r>
              <a:rPr lang="cs-CZ" altLang="en-US" sz="2400">
                <a:solidFill>
                  <a:schemeClr val="tx1"/>
                </a:solidFill>
              </a:rPr>
              <a:t>srdce (ruptura,..</a:t>
            </a:r>
            <a:endParaRPr lang="en-US" altLang="en-US" sz="2400">
              <a:solidFill>
                <a:schemeClr val="tx1"/>
              </a:solidFill>
            </a:endParaRPr>
          </a:p>
        </p:txBody>
      </p:sp>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535E721C-BD05-4C71-877E-BA93418F58CD}" type="slidenum">
              <a:rPr lang="cs-CZ" altLang="en-US" smtClean="0">
                <a:latin typeface="Calibri" panose="020F0502020204030204" pitchFamily="34" charset="0"/>
              </a:rPr>
              <a:pPr/>
              <a:t>47</a:t>
            </a:fld>
            <a:endParaRPr lang="cs-CZ" altLang="en-US" dirty="0">
              <a:latin typeface="Calibri" panose="020F0502020204030204" pitchFamily="34" charset="0"/>
            </a:endParaRPr>
          </a:p>
        </p:txBody>
      </p:sp>
      <p:sp>
        <p:nvSpPr>
          <p:cNvPr id="5" name="Nadpis 4">
            <a:extLst>
              <a:ext uri="{FF2B5EF4-FFF2-40B4-BE49-F238E27FC236}">
                <a16:creationId xmlns:a16="http://schemas.microsoft.com/office/drawing/2014/main" id="{447788B2-CB21-44E2-A469-332FCBBE6F8C}"/>
              </a:ext>
            </a:extLst>
          </p:cNvPr>
          <p:cNvSpPr>
            <a:spLocks noGrp="1"/>
          </p:cNvSpPr>
          <p:nvPr>
            <p:ph type="title"/>
          </p:nvPr>
        </p:nvSpPr>
        <p:spPr/>
        <p:txBody>
          <a:bodyPr/>
          <a:lstStyle/>
          <a:p>
            <a:r>
              <a:rPr lang="cs-CZ" dirty="0"/>
              <a:t>Srdeční selhání - příčiny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1" name="Object 3"/>
          <p:cNvGraphicFramePr>
            <a:graphicFrameLocks noChangeAspect="1"/>
          </p:cNvGraphicFramePr>
          <p:nvPr/>
        </p:nvGraphicFramePr>
        <p:xfrm>
          <a:off x="2782889" y="1952626"/>
          <a:ext cx="6169025" cy="4221163"/>
        </p:xfrm>
        <a:graphic>
          <a:graphicData uri="http://schemas.openxmlformats.org/presentationml/2006/ole">
            <mc:AlternateContent xmlns:mc="http://schemas.openxmlformats.org/markup-compatibility/2006">
              <mc:Choice xmlns:v="urn:schemas-microsoft-com:vml" Requires="v">
                <p:oleObj spid="_x0000_s13317" name="Bittikartta" r:id="rId4" imgW="4315427" imgH="2952381" progId="Paint.Picture">
                  <p:embed/>
                </p:oleObj>
              </mc:Choice>
              <mc:Fallback>
                <p:oleObj name="Bittikartta" r:id="rId4" imgW="4315427" imgH="2952381" progId="Paint.Picture">
                  <p:embed/>
                  <p:pic>
                    <p:nvPicPr>
                      <p:cNvPr id="5837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889" y="1952626"/>
                        <a:ext cx="6169025"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2" name="AutoShape 4"/>
          <p:cNvSpPr>
            <a:spLocks noChangeArrowheads="1"/>
          </p:cNvSpPr>
          <p:nvPr/>
        </p:nvSpPr>
        <p:spPr bwMode="auto">
          <a:xfrm>
            <a:off x="7543800" y="2781300"/>
            <a:ext cx="139700" cy="304800"/>
          </a:xfrm>
          <a:prstGeom prst="downArrow">
            <a:avLst>
              <a:gd name="adj1" fmla="val 50000"/>
              <a:gd name="adj2" fmla="val 54545"/>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a:spcBef>
                <a:spcPct val="0"/>
              </a:spcBef>
              <a:buClrTx/>
              <a:buSzTx/>
              <a:buFontTx/>
              <a:buNone/>
            </a:pPr>
            <a:endParaRPr lang="fi-FI" altLang="en-US" sz="2400" dirty="0">
              <a:solidFill>
                <a:srgbClr val="FF0000"/>
              </a:solidFill>
              <a:latin typeface="Calibri" panose="020F0502020204030204" pitchFamily="34" charset="0"/>
            </a:endParaRPr>
          </a:p>
        </p:txBody>
      </p:sp>
      <p:sp>
        <p:nvSpPr>
          <p:cNvPr id="58373" name="AutoShape 5"/>
          <p:cNvSpPr>
            <a:spLocks noChangeArrowheads="1"/>
          </p:cNvSpPr>
          <p:nvPr/>
        </p:nvSpPr>
        <p:spPr bwMode="auto">
          <a:xfrm rot="10800000">
            <a:off x="8686800" y="2781300"/>
            <a:ext cx="139700" cy="304800"/>
          </a:xfrm>
          <a:prstGeom prst="downArrow">
            <a:avLst>
              <a:gd name="adj1" fmla="val 50000"/>
              <a:gd name="adj2" fmla="val 54545"/>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lgn="ctr">
              <a:spcBef>
                <a:spcPct val="0"/>
              </a:spcBef>
              <a:buClrTx/>
              <a:buSzTx/>
              <a:buFontTx/>
              <a:buNone/>
            </a:pPr>
            <a:endParaRPr lang="fi-FI" altLang="en-US" sz="2400" dirty="0">
              <a:solidFill>
                <a:srgbClr val="FF0000"/>
              </a:solidFill>
              <a:latin typeface="Calibri" panose="020F0502020204030204" pitchFamily="34" charset="0"/>
            </a:endParaRPr>
          </a:p>
        </p:txBody>
      </p:sp>
      <p:sp>
        <p:nvSpPr>
          <p:cNvPr id="58374" name="Text Box 6"/>
          <p:cNvSpPr txBox="1">
            <a:spLocks noChangeArrowheads="1"/>
          </p:cNvSpPr>
          <p:nvPr/>
        </p:nvSpPr>
        <p:spPr bwMode="auto">
          <a:xfrm>
            <a:off x="6888163" y="2151064"/>
            <a:ext cx="189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fi-FI" altLang="en-US" sz="2000">
                <a:solidFill>
                  <a:srgbClr val="FF0000"/>
                </a:solidFill>
              </a:rPr>
              <a:t>A</a:t>
            </a:r>
            <a:r>
              <a:rPr lang="cs-CZ" altLang="en-US" sz="2000">
                <a:solidFill>
                  <a:srgbClr val="FF0000"/>
                </a:solidFill>
              </a:rPr>
              <a:t>kutní selhání</a:t>
            </a:r>
            <a:endParaRPr lang="fi-FI" altLang="en-US" sz="2000">
              <a:solidFill>
                <a:srgbClr val="FF0000"/>
              </a:solidFill>
            </a:endParaRPr>
          </a:p>
        </p:txBody>
      </p:sp>
      <p:sp>
        <p:nvSpPr>
          <p:cNvPr id="58375" name="Line 8"/>
          <p:cNvSpPr>
            <a:spLocks noChangeShapeType="1"/>
          </p:cNvSpPr>
          <p:nvPr/>
        </p:nvSpPr>
        <p:spPr bwMode="auto">
          <a:xfrm>
            <a:off x="4006851" y="5589588"/>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dirty="0">
              <a:latin typeface="Calibri" panose="020F0502020204030204" pitchFamily="34" charset="0"/>
            </a:endParaRP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5" name="Nadpis 4">
            <a:extLst>
              <a:ext uri="{FF2B5EF4-FFF2-40B4-BE49-F238E27FC236}">
                <a16:creationId xmlns:a16="http://schemas.microsoft.com/office/drawing/2014/main" id="{EAC075D4-A3B9-47EE-B601-ED03B0479788}"/>
              </a:ext>
            </a:extLst>
          </p:cNvPr>
          <p:cNvSpPr>
            <a:spLocks noGrp="1"/>
          </p:cNvSpPr>
          <p:nvPr>
            <p:ph type="title"/>
          </p:nvPr>
        </p:nvSpPr>
        <p:spPr/>
        <p:txBody>
          <a:bodyPr/>
          <a:lstStyle/>
          <a:p>
            <a:r>
              <a:rPr lang="cs-CZ" dirty="0"/>
              <a:t>Akutní srdeční selhání</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720000" y="2214002"/>
            <a:ext cx="10753200" cy="4139998"/>
          </a:xfrm>
        </p:spPr>
        <p:txBody>
          <a:bodyPr/>
          <a:lstStyle/>
          <a:p>
            <a:pPr eaLnBrk="1" hangingPunct="1">
              <a:lnSpc>
                <a:spcPct val="90000"/>
              </a:lnSpc>
            </a:pPr>
            <a:r>
              <a:rPr lang="en-US" altLang="en-US" dirty="0">
                <a:sym typeface="Symbol" panose="05050102010706020507" pitchFamily="18" charset="2"/>
              </a:rPr>
              <a:t></a:t>
            </a:r>
            <a:r>
              <a:rPr lang="cs-CZ" altLang="en-US" dirty="0" err="1">
                <a:sym typeface="Symbol" panose="05050102010706020507" pitchFamily="18" charset="2"/>
              </a:rPr>
              <a:t>pr</a:t>
            </a:r>
            <a:r>
              <a:rPr lang="en-US" altLang="en-US" dirty="0" err="1"/>
              <a:t>eload</a:t>
            </a:r>
            <a:endParaRPr lang="en-US" altLang="en-US" dirty="0"/>
          </a:p>
          <a:p>
            <a:pPr eaLnBrk="1" hangingPunct="1">
              <a:lnSpc>
                <a:spcPct val="90000"/>
              </a:lnSpc>
            </a:pPr>
            <a:r>
              <a:rPr lang="en-US" altLang="en-US" dirty="0">
                <a:sym typeface="Symbol" panose="05050102010706020507" pitchFamily="18" charset="2"/>
              </a:rPr>
              <a:t></a:t>
            </a:r>
            <a:r>
              <a:rPr lang="en-US" altLang="en-US" dirty="0"/>
              <a:t> </a:t>
            </a:r>
            <a:r>
              <a:rPr lang="cs-CZ" altLang="en-US" dirty="0"/>
              <a:t>tonus sympatiku</a:t>
            </a:r>
          </a:p>
          <a:p>
            <a:pPr eaLnBrk="1" hangingPunct="1">
              <a:lnSpc>
                <a:spcPct val="90000"/>
              </a:lnSpc>
            </a:pPr>
            <a:r>
              <a:rPr lang="en-US" altLang="en-US" dirty="0">
                <a:sym typeface="Symbol" panose="05050102010706020507" pitchFamily="18" charset="2"/>
              </a:rPr>
              <a:t></a:t>
            </a:r>
            <a:r>
              <a:rPr lang="en-US" altLang="en-US" dirty="0"/>
              <a:t> </a:t>
            </a:r>
            <a:r>
              <a:rPr lang="cs-CZ" altLang="en-US" dirty="0"/>
              <a:t>hladiny cirkulujících katecholaminů</a:t>
            </a:r>
            <a:endParaRPr lang="en-US" altLang="en-US" dirty="0"/>
          </a:p>
          <a:p>
            <a:pPr eaLnBrk="1" hangingPunct="1">
              <a:lnSpc>
                <a:spcPct val="90000"/>
              </a:lnSpc>
            </a:pPr>
            <a:r>
              <a:rPr lang="en-US" altLang="en-US" dirty="0">
                <a:sym typeface="Symbol" panose="05050102010706020507" pitchFamily="18" charset="2"/>
              </a:rPr>
              <a:t></a:t>
            </a:r>
            <a:r>
              <a:rPr lang="en-US" altLang="en-US" dirty="0"/>
              <a:t> </a:t>
            </a:r>
            <a:r>
              <a:rPr lang="cs-CZ" altLang="en-US" dirty="0"/>
              <a:t>aktivace systému r</a:t>
            </a:r>
            <a:r>
              <a:rPr lang="en-US" altLang="en-US" dirty="0" err="1"/>
              <a:t>enin</a:t>
            </a:r>
            <a:r>
              <a:rPr lang="en-US" altLang="en-US" dirty="0"/>
              <a:t>-angiotensin-</a:t>
            </a:r>
            <a:r>
              <a:rPr lang="en-US" altLang="en-US" dirty="0" err="1"/>
              <a:t>aldosteron</a:t>
            </a:r>
            <a:endParaRPr lang="en-US" altLang="en-US" dirty="0"/>
          </a:p>
          <a:p>
            <a:pPr eaLnBrk="1" hangingPunct="1">
              <a:lnSpc>
                <a:spcPct val="90000"/>
              </a:lnSpc>
            </a:pPr>
            <a:r>
              <a:rPr lang="en-US" altLang="en-US" dirty="0">
                <a:sym typeface="Symbol" panose="05050102010706020507" pitchFamily="18" charset="2"/>
              </a:rPr>
              <a:t></a:t>
            </a:r>
            <a:r>
              <a:rPr lang="en-US" altLang="en-US" dirty="0"/>
              <a:t> </a:t>
            </a:r>
            <a:r>
              <a:rPr lang="cs-CZ" altLang="en-US" dirty="0"/>
              <a:t>hladina </a:t>
            </a:r>
            <a:r>
              <a:rPr lang="en-US" altLang="en-US" dirty="0" err="1"/>
              <a:t>va</a:t>
            </a:r>
            <a:r>
              <a:rPr lang="cs-CZ" altLang="en-US" dirty="0"/>
              <a:t>z</a:t>
            </a:r>
            <a:r>
              <a:rPr lang="en-US" altLang="en-US" dirty="0" err="1"/>
              <a:t>opresin</a:t>
            </a:r>
            <a:r>
              <a:rPr lang="cs-CZ" altLang="en-US" dirty="0"/>
              <a:t>u</a:t>
            </a:r>
            <a:endParaRPr lang="en-US" altLang="en-US" dirty="0"/>
          </a:p>
          <a:p>
            <a:pPr eaLnBrk="1" hangingPunct="1">
              <a:lnSpc>
                <a:spcPct val="90000"/>
              </a:lnSpc>
            </a:pPr>
            <a:r>
              <a:rPr lang="en-US" altLang="en-US" dirty="0">
                <a:sym typeface="Symbol" panose="05050102010706020507" pitchFamily="18" charset="2"/>
              </a:rPr>
              <a:t></a:t>
            </a:r>
            <a:r>
              <a:rPr lang="en-US" altLang="en-US" dirty="0"/>
              <a:t> </a:t>
            </a:r>
            <a:r>
              <a:rPr lang="en-US" altLang="en-US" dirty="0" err="1"/>
              <a:t>atri</a:t>
            </a:r>
            <a:r>
              <a:rPr lang="cs-CZ" altLang="en-US" dirty="0" err="1"/>
              <a:t>ální</a:t>
            </a:r>
            <a:r>
              <a:rPr lang="en-US" altLang="en-US" dirty="0"/>
              <a:t> natriuretic</a:t>
            </a:r>
            <a:r>
              <a:rPr lang="cs-CZ" altLang="en-US" dirty="0" err="1"/>
              <a:t>ký</a:t>
            </a:r>
            <a:r>
              <a:rPr lang="cs-CZ" altLang="en-US" dirty="0"/>
              <a:t> </a:t>
            </a:r>
            <a:r>
              <a:rPr lang="en-US" altLang="en-US" dirty="0"/>
              <a:t>fa</a:t>
            </a:r>
            <a:r>
              <a:rPr lang="cs-CZ" altLang="en-US" dirty="0"/>
              <a:t>k</a:t>
            </a:r>
            <a:r>
              <a:rPr lang="en-US" altLang="en-US" dirty="0"/>
              <a:t>tor</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5" name="Nadpis 4">
            <a:extLst>
              <a:ext uri="{FF2B5EF4-FFF2-40B4-BE49-F238E27FC236}">
                <a16:creationId xmlns:a16="http://schemas.microsoft.com/office/drawing/2014/main" id="{2E735463-0990-4EA4-8AF9-5C0AAFBFF240}"/>
              </a:ext>
            </a:extLst>
          </p:cNvPr>
          <p:cNvSpPr>
            <a:spLocks noGrp="1"/>
          </p:cNvSpPr>
          <p:nvPr>
            <p:ph type="title"/>
          </p:nvPr>
        </p:nvSpPr>
        <p:spPr/>
        <p:txBody>
          <a:bodyPr/>
          <a:lstStyle/>
          <a:p>
            <a:r>
              <a:rPr lang="cs-CZ" dirty="0"/>
              <a:t>Kompenzační mechanismy u srdečního selhání</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f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71825" y="1484314"/>
            <a:ext cx="5848350" cy="26765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Text Box 3"/>
          <p:cNvSpPr txBox="1">
            <a:spLocks noChangeArrowheads="1"/>
          </p:cNvSpPr>
          <p:nvPr/>
        </p:nvSpPr>
        <p:spPr bwMode="auto">
          <a:xfrm>
            <a:off x="6075363" y="5321300"/>
            <a:ext cx="37900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1800" dirty="0">
                <a:solidFill>
                  <a:schemeClr val="tx1"/>
                </a:solidFill>
                <a:latin typeface="Calibri" panose="020F0502020204030204" pitchFamily="34" charset="0"/>
              </a:rPr>
              <a:t>J </a:t>
            </a:r>
            <a:r>
              <a:rPr lang="cs-CZ" altLang="en-US" sz="1800" dirty="0" err="1">
                <a:solidFill>
                  <a:schemeClr val="tx1"/>
                </a:solidFill>
                <a:latin typeface="Calibri" panose="020F0502020204030204" pitchFamily="34" charset="0"/>
              </a:rPr>
              <a:t>Intern</a:t>
            </a:r>
            <a:r>
              <a:rPr lang="cs-CZ" altLang="en-US" sz="1800" dirty="0">
                <a:solidFill>
                  <a:schemeClr val="tx1"/>
                </a:solidFill>
                <a:latin typeface="Calibri" panose="020F0502020204030204" pitchFamily="34" charset="0"/>
              </a:rPr>
              <a:t> Med. 2008 Sep;264(3):224-36.</a:t>
            </a:r>
            <a:endParaRPr lang="cs-CZ" altLang="en-US" sz="1800" b="1" dirty="0">
              <a:solidFill>
                <a:schemeClr val="tx1"/>
              </a:solidFill>
              <a:latin typeface="Calibri" panose="020F0502020204030204" pitchFamily="34" charset="0"/>
            </a:endParaRPr>
          </a:p>
          <a:p>
            <a:pPr eaLnBrk="1" hangingPunct="1">
              <a:spcBef>
                <a:spcPct val="0"/>
              </a:spcBef>
              <a:buClrTx/>
              <a:buSzTx/>
              <a:buFontTx/>
              <a:buNone/>
            </a:pPr>
            <a:r>
              <a:rPr lang="cs-CZ" altLang="en-US" sz="1800" b="1" dirty="0">
                <a:solidFill>
                  <a:schemeClr val="tx1"/>
                </a:solidFill>
                <a:latin typeface="Calibri" panose="020F0502020204030204" pitchFamily="34" charset="0"/>
              </a:rPr>
              <a:t>Renin-angiotensin </a:t>
            </a:r>
            <a:r>
              <a:rPr lang="cs-CZ" altLang="en-US" sz="1800" b="1" dirty="0" err="1">
                <a:solidFill>
                  <a:schemeClr val="tx1"/>
                </a:solidFill>
                <a:latin typeface="Calibri" panose="020F0502020204030204" pitchFamily="34" charset="0"/>
              </a:rPr>
              <a:t>system</a:t>
            </a:r>
            <a:r>
              <a:rPr lang="cs-CZ" altLang="en-US" sz="1800" b="1" dirty="0">
                <a:solidFill>
                  <a:schemeClr val="tx1"/>
                </a:solidFill>
                <a:latin typeface="Calibri" panose="020F0502020204030204" pitchFamily="34" charset="0"/>
              </a:rPr>
              <a:t> </a:t>
            </a:r>
            <a:r>
              <a:rPr lang="cs-CZ" altLang="en-US" sz="1800" b="1" dirty="0" err="1">
                <a:solidFill>
                  <a:schemeClr val="tx1"/>
                </a:solidFill>
                <a:latin typeface="Calibri" panose="020F0502020204030204" pitchFamily="34" charset="0"/>
              </a:rPr>
              <a:t>revisited</a:t>
            </a:r>
            <a:r>
              <a:rPr lang="cs-CZ" altLang="en-US" sz="1800" b="1" dirty="0">
                <a:solidFill>
                  <a:schemeClr val="tx1"/>
                </a:solidFill>
                <a:latin typeface="Calibri" panose="020F0502020204030204" pitchFamily="34" charset="0"/>
              </a:rPr>
              <a:t>.</a:t>
            </a:r>
          </a:p>
          <a:p>
            <a:pPr eaLnBrk="1" hangingPunct="1">
              <a:spcBef>
                <a:spcPct val="0"/>
              </a:spcBef>
              <a:buClrTx/>
              <a:buSzTx/>
              <a:buFontTx/>
              <a:buNone/>
            </a:pPr>
            <a:r>
              <a:rPr lang="cs-CZ" altLang="en-US" sz="1800" dirty="0" err="1">
                <a:solidFill>
                  <a:schemeClr val="tx1"/>
                </a:solidFill>
                <a:latin typeface="Calibri" panose="020F0502020204030204" pitchFamily="34" charset="0"/>
                <a:hlinkClick r:id="rId3"/>
              </a:rPr>
              <a:t>Fyhrquist</a:t>
            </a:r>
            <a:r>
              <a:rPr lang="cs-CZ" altLang="en-US" sz="1800" dirty="0">
                <a:solidFill>
                  <a:schemeClr val="tx1"/>
                </a:solidFill>
                <a:latin typeface="Calibri" panose="020F0502020204030204" pitchFamily="34" charset="0"/>
                <a:hlinkClick r:id="rId3"/>
              </a:rPr>
              <a:t> F</a:t>
            </a:r>
            <a:r>
              <a:rPr lang="cs-CZ" altLang="en-US" sz="1800" dirty="0">
                <a:solidFill>
                  <a:schemeClr val="tx1"/>
                </a:solidFill>
                <a:latin typeface="Calibri" panose="020F0502020204030204" pitchFamily="34" charset="0"/>
              </a:rPr>
              <a:t>, </a:t>
            </a:r>
            <a:r>
              <a:rPr lang="cs-CZ" altLang="en-US" sz="1800" dirty="0" err="1">
                <a:solidFill>
                  <a:schemeClr val="tx1"/>
                </a:solidFill>
                <a:latin typeface="Calibri" panose="020F0502020204030204" pitchFamily="34" charset="0"/>
                <a:hlinkClick r:id="rId4"/>
              </a:rPr>
              <a:t>Saijonmaa</a:t>
            </a:r>
            <a:r>
              <a:rPr lang="cs-CZ" altLang="en-US" sz="1800" dirty="0">
                <a:solidFill>
                  <a:schemeClr val="tx1"/>
                </a:solidFill>
                <a:latin typeface="Calibri" panose="020F0502020204030204" pitchFamily="34" charset="0"/>
                <a:hlinkClick r:id="rId4"/>
              </a:rPr>
              <a:t> O</a:t>
            </a:r>
            <a:r>
              <a:rPr lang="cs-CZ" altLang="en-US" sz="1800" dirty="0">
                <a:solidFill>
                  <a:schemeClr val="tx1"/>
                </a:solidFill>
                <a:latin typeface="Calibri" panose="020F0502020204030204" pitchFamily="34" charset="0"/>
              </a:rPr>
              <a:t>.</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39" y="439739"/>
            <a:ext cx="7089775" cy="52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50</a:t>
            </a:fld>
            <a:endParaRPr lang="cs-CZ" altLang="en-US" dirty="0">
              <a:latin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188640"/>
            <a:ext cx="8229600" cy="1143000"/>
          </a:xfrm>
        </p:spPr>
        <p:txBody>
          <a:bodyPr/>
          <a:lstStyle/>
          <a:p>
            <a:pPr fontAlgn="auto">
              <a:spcAft>
                <a:spcPts val="0"/>
              </a:spcAft>
              <a:defRPr/>
            </a:pPr>
            <a:r>
              <a:rPr lang="cs-CZ" altLang="en-US" sz="3400" dirty="0" err="1">
                <a:solidFill>
                  <a:srgbClr val="FF0000"/>
                </a:solidFill>
              </a:rPr>
              <a:t>Neurohumorální</a:t>
            </a:r>
            <a:r>
              <a:rPr lang="cs-CZ" altLang="en-US" sz="3400" dirty="0">
                <a:solidFill>
                  <a:srgbClr val="FF0000"/>
                </a:solidFill>
              </a:rPr>
              <a:t> mechanismy CHF</a:t>
            </a:r>
            <a:br>
              <a:rPr lang="cs-CZ" altLang="en-US" sz="3400" dirty="0">
                <a:solidFill>
                  <a:srgbClr val="FF0000"/>
                </a:solidFill>
              </a:rPr>
            </a:br>
            <a:endParaRPr lang="cs-CZ" altLang="en-US" sz="3400" dirty="0">
              <a:solidFill>
                <a:srgbClr val="FF0000"/>
              </a:solidFill>
            </a:endParaRPr>
          </a:p>
        </p:txBody>
      </p:sp>
      <p:sp>
        <p:nvSpPr>
          <p:cNvPr id="61443" name="Rectangle 3"/>
          <p:cNvSpPr>
            <a:spLocks noGrp="1" noChangeArrowheads="1"/>
          </p:cNvSpPr>
          <p:nvPr>
            <p:ph idx="1"/>
          </p:nvPr>
        </p:nvSpPr>
        <p:spPr/>
        <p:txBody>
          <a:bodyPr/>
          <a:lstStyle/>
          <a:p>
            <a:pPr eaLnBrk="1" hangingPunct="1">
              <a:lnSpc>
                <a:spcPct val="90000"/>
              </a:lnSpc>
            </a:pPr>
            <a:r>
              <a:rPr lang="cs-CZ" altLang="en-US" b="1" u="sng"/>
              <a:t>Komponenty</a:t>
            </a:r>
          </a:p>
          <a:p>
            <a:pPr eaLnBrk="1" hangingPunct="1">
              <a:lnSpc>
                <a:spcPct val="90000"/>
              </a:lnSpc>
            </a:pPr>
            <a:r>
              <a:rPr lang="cs-CZ" altLang="en-US"/>
              <a:t>Endotelin-1</a:t>
            </a:r>
          </a:p>
          <a:p>
            <a:pPr eaLnBrk="1" hangingPunct="1">
              <a:lnSpc>
                <a:spcPct val="90000"/>
              </a:lnSpc>
            </a:pPr>
            <a:r>
              <a:rPr lang="cs-CZ" altLang="en-US"/>
              <a:t>Vazopresin (ADH)</a:t>
            </a:r>
          </a:p>
          <a:p>
            <a:pPr eaLnBrk="1" hangingPunct="1">
              <a:lnSpc>
                <a:spcPct val="90000"/>
              </a:lnSpc>
            </a:pPr>
            <a:r>
              <a:rPr lang="cs-CZ" altLang="en-US"/>
              <a:t>Natriuretické peptidy </a:t>
            </a:r>
          </a:p>
          <a:p>
            <a:pPr eaLnBrk="1" hangingPunct="1">
              <a:lnSpc>
                <a:spcPct val="90000"/>
              </a:lnSpc>
            </a:pPr>
            <a:r>
              <a:rPr lang="cs-CZ" altLang="en-US"/>
              <a:t>NO </a:t>
            </a:r>
          </a:p>
          <a:p>
            <a:pPr eaLnBrk="1" hangingPunct="1">
              <a:lnSpc>
                <a:spcPct val="90000"/>
              </a:lnSpc>
            </a:pPr>
            <a:r>
              <a:rPr lang="cs-CZ" altLang="en-US"/>
              <a:t>RAAS</a:t>
            </a:r>
          </a:p>
          <a:p>
            <a:pPr eaLnBrk="1" hangingPunct="1">
              <a:lnSpc>
                <a:spcPct val="90000"/>
              </a:lnSpc>
            </a:pPr>
            <a:r>
              <a:rPr lang="cs-CZ" altLang="en-US"/>
              <a:t>SNS</a:t>
            </a:r>
          </a:p>
          <a:p>
            <a:pPr eaLnBrk="1" hangingPunct="1">
              <a:lnSpc>
                <a:spcPct val="90000"/>
              </a:lnSpc>
            </a:pPr>
            <a:r>
              <a:rPr lang="cs-CZ" altLang="en-US"/>
              <a:t>Cytokiny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prof. Vasku\Pictures\2015-10-14 AHF2\AHF2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15889"/>
            <a:ext cx="54451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ovéPole 2"/>
          <p:cNvSpPr txBox="1">
            <a:spLocks noChangeArrowheads="1"/>
          </p:cNvSpPr>
          <p:nvPr/>
        </p:nvSpPr>
        <p:spPr bwMode="auto">
          <a:xfrm>
            <a:off x="8616951" y="5622926"/>
            <a:ext cx="14518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1200" dirty="0" err="1">
                <a:solidFill>
                  <a:schemeClr val="tx1"/>
                </a:solidFill>
                <a:latin typeface="Calibri" panose="020F0502020204030204" pitchFamily="34" charset="0"/>
              </a:rPr>
              <a:t>Mentz</a:t>
            </a:r>
            <a:r>
              <a:rPr lang="cs-CZ" altLang="en-US" sz="1200" dirty="0">
                <a:solidFill>
                  <a:schemeClr val="tx1"/>
                </a:solidFill>
                <a:latin typeface="Calibri" panose="020F0502020204030204" pitchFamily="34" charset="0"/>
              </a:rPr>
              <a:t> RJ and </a:t>
            </a:r>
          </a:p>
          <a:p>
            <a:pPr eaLnBrk="1" hangingPunct="1">
              <a:spcBef>
                <a:spcPct val="0"/>
              </a:spcBef>
              <a:buClrTx/>
              <a:buSzTx/>
              <a:buFontTx/>
              <a:buNone/>
            </a:pPr>
            <a:r>
              <a:rPr lang="cs-CZ" altLang="en-US" sz="1200" dirty="0" err="1">
                <a:solidFill>
                  <a:schemeClr val="tx1"/>
                </a:solidFill>
                <a:latin typeface="Calibri" panose="020F0502020204030204" pitchFamily="34" charset="0"/>
              </a:rPr>
              <a:t>O´Connor</a:t>
            </a:r>
            <a:r>
              <a:rPr lang="cs-CZ" altLang="en-US" sz="1200" dirty="0">
                <a:solidFill>
                  <a:schemeClr val="tx1"/>
                </a:solidFill>
                <a:latin typeface="Calibri" panose="020F0502020204030204" pitchFamily="34" charset="0"/>
              </a:rPr>
              <a:t> CM, </a:t>
            </a:r>
          </a:p>
          <a:p>
            <a:pPr eaLnBrk="1" hangingPunct="1">
              <a:spcBef>
                <a:spcPct val="0"/>
              </a:spcBef>
              <a:buClrTx/>
              <a:buSzTx/>
              <a:buFontTx/>
              <a:buNone/>
            </a:pPr>
            <a:r>
              <a:rPr lang="cs-CZ" altLang="en-US" sz="1200" dirty="0" err="1">
                <a:solidFill>
                  <a:schemeClr val="tx1"/>
                </a:solidFill>
                <a:latin typeface="Calibri" panose="020F0502020204030204" pitchFamily="34" charset="0"/>
              </a:rPr>
              <a:t>Nat</a:t>
            </a:r>
            <a:r>
              <a:rPr lang="cs-CZ" altLang="en-US" sz="1200" dirty="0">
                <a:solidFill>
                  <a:schemeClr val="tx1"/>
                </a:solidFill>
                <a:latin typeface="Calibri" panose="020F0502020204030204" pitchFamily="34" charset="0"/>
              </a:rPr>
              <a:t> </a:t>
            </a:r>
            <a:r>
              <a:rPr lang="cs-CZ" altLang="en-US" sz="1200" dirty="0" err="1">
                <a:solidFill>
                  <a:schemeClr val="tx1"/>
                </a:solidFill>
                <a:latin typeface="Calibri" panose="020F0502020204030204" pitchFamily="34" charset="0"/>
              </a:rPr>
              <a:t>Rev</a:t>
            </a:r>
            <a:r>
              <a:rPr lang="cs-CZ" altLang="en-US" sz="1200" dirty="0">
                <a:solidFill>
                  <a:schemeClr val="tx1"/>
                </a:solidFill>
                <a:latin typeface="Calibri" panose="020F0502020204030204" pitchFamily="34" charset="0"/>
              </a:rPr>
              <a:t> </a:t>
            </a:r>
            <a:r>
              <a:rPr lang="cs-CZ" altLang="en-US" sz="1200" dirty="0" err="1">
                <a:solidFill>
                  <a:schemeClr val="tx1"/>
                </a:solidFill>
                <a:latin typeface="Calibri" panose="020F0502020204030204" pitchFamily="34" charset="0"/>
              </a:rPr>
              <a:t>Cardiol</a:t>
            </a:r>
            <a:endParaRPr lang="cs-CZ" altLang="en-US" sz="1200" dirty="0">
              <a:solidFill>
                <a:schemeClr val="tx1"/>
              </a:solidFill>
              <a:latin typeface="Calibri" panose="020F0502020204030204" pitchFamily="34" charset="0"/>
            </a:endParaRPr>
          </a:p>
          <a:p>
            <a:pPr eaLnBrk="1" hangingPunct="1">
              <a:spcBef>
                <a:spcPct val="0"/>
              </a:spcBef>
              <a:buClrTx/>
              <a:buSzTx/>
              <a:buFontTx/>
              <a:buNone/>
            </a:pPr>
            <a:r>
              <a:rPr lang="cs-CZ" altLang="en-US" sz="1200" dirty="0" err="1">
                <a:solidFill>
                  <a:schemeClr val="tx1"/>
                </a:solidFill>
                <a:latin typeface="Calibri" panose="020F0502020204030204" pitchFamily="34" charset="0"/>
              </a:rPr>
              <a:t>September</a:t>
            </a:r>
            <a:r>
              <a:rPr lang="cs-CZ" altLang="en-US" sz="1200" dirty="0">
                <a:solidFill>
                  <a:schemeClr val="tx1"/>
                </a:solidFill>
                <a:latin typeface="Calibri" panose="020F0502020204030204" pitchFamily="34" charset="0"/>
              </a:rPr>
              <a:t> 15, 2015</a:t>
            </a:r>
            <a:endParaRPr lang="en-US" altLang="en-US" sz="1200" dirty="0">
              <a:solidFill>
                <a:schemeClr val="tx1"/>
              </a:solidFill>
              <a:latin typeface="Calibri" panose="020F0502020204030204" pitchFamily="34" charset="0"/>
            </a:endParaRPr>
          </a:p>
        </p:txBody>
      </p:sp>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52</a:t>
            </a:fld>
            <a:endParaRPr lang="cs-CZ" altLang="en-US" dirty="0">
              <a:latin typeface="Calibri" panose="020F05020202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static-content.springer.com/image/art%3A10.1007%2Fs11897-017-0352-x/MediaObjects/11897_2017_352_Fig1_HTM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138" y="-26988"/>
            <a:ext cx="6856412" cy="680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Obdélník 1"/>
          <p:cNvSpPr>
            <a:spLocks noChangeArrowheads="1"/>
          </p:cNvSpPr>
          <p:nvPr/>
        </p:nvSpPr>
        <p:spPr bwMode="auto">
          <a:xfrm>
            <a:off x="9426575" y="3213101"/>
            <a:ext cx="127793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600" dirty="0">
                <a:solidFill>
                  <a:schemeClr val="tx1"/>
                </a:solidFill>
                <a:latin typeface="Calibri" panose="020F0502020204030204" pitchFamily="34" charset="0"/>
                <a:hlinkClick r:id="rId3" tooltip="Current Heart Failure Reports"/>
              </a:rPr>
              <a:t>Current Heart Failure Reports</a:t>
            </a:r>
            <a:endParaRPr lang="en-US" altLang="en-US" sz="1600" dirty="0">
              <a:solidFill>
                <a:schemeClr val="tx1"/>
              </a:solidFill>
              <a:latin typeface="Calibri" panose="020F0502020204030204" pitchFamily="34" charset="0"/>
            </a:endParaRPr>
          </a:p>
          <a:p>
            <a:pPr eaLnBrk="1" hangingPunct="1">
              <a:spcBef>
                <a:spcPct val="0"/>
              </a:spcBef>
              <a:buClrTx/>
              <a:buSzTx/>
              <a:buFontTx/>
              <a:buNone/>
            </a:pPr>
            <a:r>
              <a:rPr lang="en-US" altLang="en-US" sz="1600" dirty="0">
                <a:solidFill>
                  <a:schemeClr val="tx1"/>
                </a:solidFill>
                <a:latin typeface="Calibri" panose="020F0502020204030204" pitchFamily="34" charset="0"/>
              </a:rPr>
              <a:t>October 2017, Volume 14, </a:t>
            </a:r>
            <a:r>
              <a:rPr lang="en-US" altLang="en-US" sz="1600" dirty="0">
                <a:solidFill>
                  <a:schemeClr val="tx1"/>
                </a:solidFill>
                <a:latin typeface="Calibri" panose="020F0502020204030204" pitchFamily="34" charset="0"/>
                <a:hlinkClick r:id="rId4"/>
              </a:rPr>
              <a:t>Issue 5</a:t>
            </a:r>
            <a:r>
              <a:rPr lang="en-US" altLang="en-US" sz="1600" dirty="0">
                <a:solidFill>
                  <a:schemeClr val="tx1"/>
                </a:solidFill>
                <a:latin typeface="Calibri" panose="020F0502020204030204" pitchFamily="34" charset="0"/>
              </a:rPr>
              <a:t>, pp 393–397</a:t>
            </a:r>
          </a:p>
        </p:txBody>
      </p:sp>
      <p:sp>
        <p:nvSpPr>
          <p:cNvPr id="63492" name="TextovéPole 2"/>
          <p:cNvSpPr txBox="1">
            <a:spLocks noChangeArrowheads="1"/>
          </p:cNvSpPr>
          <p:nvPr/>
        </p:nvSpPr>
        <p:spPr bwMode="auto">
          <a:xfrm>
            <a:off x="1531938" y="765175"/>
            <a:ext cx="4838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1800" dirty="0" err="1">
                <a:solidFill>
                  <a:schemeClr val="tx1"/>
                </a:solidFill>
                <a:latin typeface="Calibri" panose="020F0502020204030204" pitchFamily="34" charset="0"/>
              </a:rPr>
              <a:t>Heart</a:t>
            </a:r>
            <a:r>
              <a:rPr lang="cs-CZ" altLang="en-US" sz="1800" dirty="0">
                <a:solidFill>
                  <a:schemeClr val="tx1"/>
                </a:solidFill>
                <a:latin typeface="Calibri" panose="020F0502020204030204" pitchFamily="34" charset="0"/>
              </a:rPr>
              <a:t> </a:t>
            </a:r>
            <a:r>
              <a:rPr lang="cs-CZ" altLang="en-US" sz="1800" dirty="0" err="1">
                <a:solidFill>
                  <a:schemeClr val="tx1"/>
                </a:solidFill>
                <a:latin typeface="Calibri" panose="020F0502020204030204" pitchFamily="34" charset="0"/>
              </a:rPr>
              <a:t>failure</a:t>
            </a:r>
            <a:r>
              <a:rPr lang="cs-CZ" altLang="en-US" sz="1800" dirty="0">
                <a:solidFill>
                  <a:schemeClr val="tx1"/>
                </a:solidFill>
                <a:latin typeface="Calibri" panose="020F0502020204030204" pitchFamily="34" charset="0"/>
              </a:rPr>
              <a:t> </a:t>
            </a:r>
            <a:r>
              <a:rPr lang="cs-CZ" altLang="en-US" sz="1800" dirty="0" err="1">
                <a:solidFill>
                  <a:schemeClr val="tx1"/>
                </a:solidFill>
                <a:latin typeface="Calibri" panose="020F0502020204030204" pitchFamily="34" charset="0"/>
              </a:rPr>
              <a:t>according</a:t>
            </a:r>
            <a:r>
              <a:rPr lang="cs-CZ" altLang="en-US" sz="1800" dirty="0">
                <a:solidFill>
                  <a:schemeClr val="tx1"/>
                </a:solidFill>
                <a:latin typeface="Calibri" panose="020F0502020204030204" pitchFamily="34" charset="0"/>
              </a:rPr>
              <a:t> to </a:t>
            </a:r>
            <a:r>
              <a:rPr lang="cs-CZ" altLang="en-US" sz="1800" dirty="0" err="1">
                <a:solidFill>
                  <a:schemeClr val="tx1"/>
                </a:solidFill>
                <a:latin typeface="Calibri" panose="020F0502020204030204" pitchFamily="34" charset="0"/>
              </a:rPr>
              <a:t>the</a:t>
            </a:r>
            <a:r>
              <a:rPr lang="cs-CZ" altLang="en-US" sz="1800" dirty="0">
                <a:solidFill>
                  <a:schemeClr val="tx1"/>
                </a:solidFill>
                <a:latin typeface="Calibri" panose="020F0502020204030204" pitchFamily="34" charset="0"/>
              </a:rPr>
              <a:t> </a:t>
            </a:r>
            <a:r>
              <a:rPr lang="cs-CZ" altLang="en-US" sz="1800" dirty="0" err="1">
                <a:solidFill>
                  <a:schemeClr val="tx1"/>
                </a:solidFill>
                <a:latin typeface="Calibri" panose="020F0502020204030204" pitchFamily="34" charset="0"/>
              </a:rPr>
              <a:t>compensation</a:t>
            </a:r>
            <a:r>
              <a:rPr lang="cs-CZ" altLang="en-US" sz="1800" dirty="0">
                <a:solidFill>
                  <a:schemeClr val="tx1"/>
                </a:solidFill>
                <a:latin typeface="Calibri" panose="020F0502020204030204" pitchFamily="34" charset="0"/>
              </a:rPr>
              <a:t> </a:t>
            </a:r>
            <a:r>
              <a:rPr lang="cs-CZ" altLang="en-US" sz="1800" dirty="0" err="1">
                <a:solidFill>
                  <a:schemeClr val="tx1"/>
                </a:solidFill>
                <a:latin typeface="Calibri" panose="020F0502020204030204" pitchFamily="34" charset="0"/>
              </a:rPr>
              <a:t>state</a:t>
            </a:r>
            <a:endParaRPr lang="en-US" altLang="en-US" sz="1800" dirty="0">
              <a:solidFill>
                <a:schemeClr val="tx1"/>
              </a:solidFill>
              <a:latin typeface="Calibri" panose="020F0502020204030204" pitchFamily="34" charset="0"/>
            </a:endParaRPr>
          </a:p>
        </p:txBody>
      </p:sp>
      <p:sp>
        <p:nvSpPr>
          <p:cNvPr id="2" name="Zástupný symbol pro zápatí 1"/>
          <p:cNvSpPr>
            <a:spLocks noGrp="1"/>
          </p:cNvSpPr>
          <p:nvPr>
            <p:ph type="ftr" sz="quarter" idx="11"/>
          </p:nvPr>
        </p:nvSpPr>
        <p:spPr/>
        <p:txBody>
          <a:bodyPr/>
          <a:lstStyle/>
          <a:p>
            <a:pPr>
              <a:defRPr/>
            </a:pPr>
            <a:r>
              <a:rPr lang="cs-CZ" altLang="en-US"/>
              <a:t>Prof. Anna Vašků</a:t>
            </a:r>
          </a:p>
        </p:txBody>
      </p:sp>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53</a:t>
            </a:fld>
            <a:endParaRPr lang="cs-CZ" altLang="en-US" dirty="0">
              <a:latin typeface="Calibri" panose="020F0502020204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sz="half" idx="1"/>
          </p:nvPr>
        </p:nvSpPr>
        <p:spPr>
          <a:xfrm>
            <a:off x="1981200" y="1600201"/>
            <a:ext cx="4033838" cy="4530725"/>
          </a:xfrm>
        </p:spPr>
        <p:txBody>
          <a:bodyPr/>
          <a:lstStyle/>
          <a:p>
            <a:pPr eaLnBrk="1" hangingPunct="1">
              <a:lnSpc>
                <a:spcPct val="90000"/>
              </a:lnSpc>
              <a:buFont typeface="Wingdings" panose="05000000000000000000" pitchFamily="2" charset="2"/>
              <a:buNone/>
            </a:pPr>
            <a:r>
              <a:rPr lang="en-US" altLang="en-US" sz="3000" b="1"/>
              <a:t>   </a:t>
            </a:r>
            <a:endParaRPr lang="en-US" altLang="en-US" sz="2600"/>
          </a:p>
          <a:p>
            <a:pPr eaLnBrk="1" hangingPunct="1">
              <a:lnSpc>
                <a:spcPct val="90000"/>
              </a:lnSpc>
              <a:buFont typeface="Wingdings" panose="05000000000000000000" pitchFamily="2" charset="2"/>
              <a:buChar char="q"/>
            </a:pPr>
            <a:r>
              <a:rPr lang="cs-CZ" altLang="en-US" sz="2600"/>
              <a:t>únava</a:t>
            </a:r>
            <a:endParaRPr lang="en-US" altLang="en-US" sz="2600"/>
          </a:p>
          <a:p>
            <a:pPr eaLnBrk="1" hangingPunct="1">
              <a:lnSpc>
                <a:spcPct val="90000"/>
              </a:lnSpc>
              <a:buFont typeface="Wingdings" panose="05000000000000000000" pitchFamily="2" charset="2"/>
              <a:buChar char="q"/>
            </a:pPr>
            <a:r>
              <a:rPr lang="cs-CZ" altLang="en-US" sz="2600"/>
              <a:t>omezení fyzické aktivity</a:t>
            </a:r>
            <a:endParaRPr lang="en-US" altLang="en-US" sz="2600"/>
          </a:p>
          <a:p>
            <a:pPr eaLnBrk="1" hangingPunct="1">
              <a:lnSpc>
                <a:spcPct val="90000"/>
              </a:lnSpc>
              <a:buFont typeface="Wingdings" panose="05000000000000000000" pitchFamily="2" charset="2"/>
              <a:buChar char="q"/>
            </a:pPr>
            <a:r>
              <a:rPr lang="cs-CZ" altLang="en-US" sz="2600"/>
              <a:t>nárůst váhy</a:t>
            </a:r>
            <a:endParaRPr lang="en-US" altLang="en-US" sz="2600"/>
          </a:p>
          <a:p>
            <a:pPr eaLnBrk="1" hangingPunct="1">
              <a:lnSpc>
                <a:spcPct val="90000"/>
              </a:lnSpc>
              <a:buFont typeface="Wingdings" panose="05000000000000000000" pitchFamily="2" charset="2"/>
              <a:buChar char="q"/>
            </a:pPr>
            <a:r>
              <a:rPr lang="cs-CZ" altLang="en-US" sz="2600"/>
              <a:t>anorexie</a:t>
            </a:r>
            <a:endParaRPr lang="en-US" altLang="en-US" sz="2600"/>
          </a:p>
          <a:p>
            <a:pPr eaLnBrk="1" hangingPunct="1">
              <a:lnSpc>
                <a:spcPct val="90000"/>
              </a:lnSpc>
              <a:buFont typeface="Wingdings" panose="05000000000000000000" pitchFamily="2" charset="2"/>
              <a:buChar char="q"/>
            </a:pPr>
            <a:r>
              <a:rPr lang="cs-CZ" altLang="en-US" sz="2600"/>
              <a:t>kašel</a:t>
            </a:r>
            <a:endParaRPr lang="en-US" altLang="en-US" sz="2600"/>
          </a:p>
          <a:p>
            <a:pPr eaLnBrk="1" hangingPunct="1">
              <a:lnSpc>
                <a:spcPct val="90000"/>
              </a:lnSpc>
            </a:pPr>
            <a:endParaRPr lang="en-US" altLang="en-US" sz="3000"/>
          </a:p>
          <a:p>
            <a:pPr eaLnBrk="1" hangingPunct="1">
              <a:lnSpc>
                <a:spcPct val="90000"/>
              </a:lnSpc>
            </a:pPr>
            <a:endParaRPr lang="en-US" altLang="en-US" sz="3000"/>
          </a:p>
        </p:txBody>
      </p:sp>
      <p:sp>
        <p:nvSpPr>
          <p:cNvPr id="64516" name="Rectangle 4"/>
          <p:cNvSpPr>
            <a:spLocks noGrp="1" noChangeArrowheads="1"/>
          </p:cNvSpPr>
          <p:nvPr>
            <p:ph sz="half" idx="2"/>
          </p:nvPr>
        </p:nvSpPr>
        <p:spPr>
          <a:xfrm>
            <a:off x="6176964" y="1600201"/>
            <a:ext cx="4033837" cy="4530725"/>
          </a:xfrm>
        </p:spPr>
        <p:txBody>
          <a:bodyPr/>
          <a:lstStyle/>
          <a:p>
            <a:pPr eaLnBrk="1" hangingPunct="1">
              <a:buFont typeface="Courier New" panose="02070309020205020404" pitchFamily="49" charset="0"/>
              <a:buChar char="o"/>
            </a:pPr>
            <a:r>
              <a:rPr lang="en-US" altLang="en-US" sz="2200"/>
              <a:t>tachy</a:t>
            </a:r>
            <a:r>
              <a:rPr lang="cs-CZ" altLang="en-US" sz="2200"/>
              <a:t>kardie, tachypnoe</a:t>
            </a:r>
            <a:endParaRPr lang="en-US" altLang="en-US" sz="2200"/>
          </a:p>
          <a:p>
            <a:pPr eaLnBrk="1" hangingPunct="1">
              <a:buFont typeface="Courier New" panose="02070309020205020404" pitchFamily="49" charset="0"/>
              <a:buChar char="o"/>
            </a:pPr>
            <a:r>
              <a:rPr lang="en-US" altLang="en-US" sz="2200"/>
              <a:t>ed</a:t>
            </a:r>
            <a:r>
              <a:rPr lang="cs-CZ" altLang="en-US" sz="2200"/>
              <a:t>émy</a:t>
            </a:r>
            <a:endParaRPr lang="en-US" altLang="en-US" sz="2200"/>
          </a:p>
          <a:p>
            <a:pPr eaLnBrk="1" hangingPunct="1">
              <a:buFont typeface="Courier New" panose="02070309020205020404" pitchFamily="49" charset="0"/>
              <a:buChar char="o"/>
            </a:pPr>
            <a:r>
              <a:rPr lang="cs-CZ" altLang="en-US" sz="2200"/>
              <a:t>distenze jugulární vény</a:t>
            </a:r>
            <a:endParaRPr lang="en-US" altLang="en-US" sz="2200"/>
          </a:p>
          <a:p>
            <a:pPr eaLnBrk="1" hangingPunct="1">
              <a:buFont typeface="Courier New" panose="02070309020205020404" pitchFamily="49" charset="0"/>
              <a:buChar char="o"/>
            </a:pPr>
            <a:r>
              <a:rPr lang="cs-CZ" altLang="en-US" sz="2200"/>
              <a:t>pleurální výpotek</a:t>
            </a:r>
            <a:endParaRPr lang="en-US" altLang="en-US" sz="2200"/>
          </a:p>
          <a:p>
            <a:pPr eaLnBrk="1" hangingPunct="1">
              <a:buFont typeface="Courier New" panose="02070309020205020404" pitchFamily="49" charset="0"/>
              <a:buChar char="o"/>
            </a:pPr>
            <a:r>
              <a:rPr lang="en-US" altLang="en-US" sz="2200"/>
              <a:t>hepatosplenomeg</a:t>
            </a:r>
            <a:r>
              <a:rPr lang="cs-CZ" altLang="en-US" sz="2200"/>
              <a:t>álie</a:t>
            </a:r>
            <a:endParaRPr lang="en-US" altLang="en-US" sz="2200"/>
          </a:p>
          <a:p>
            <a:pPr eaLnBrk="1" hangingPunct="1">
              <a:buFont typeface="Courier New" panose="02070309020205020404" pitchFamily="49" charset="0"/>
              <a:buChar char="o"/>
            </a:pPr>
            <a:r>
              <a:rPr lang="en-US" altLang="en-US" sz="2200"/>
              <a:t>ascites</a:t>
            </a:r>
          </a:p>
          <a:p>
            <a:pPr eaLnBrk="1" hangingPunct="1">
              <a:buFont typeface="Courier New" panose="02070309020205020404" pitchFamily="49" charset="0"/>
              <a:buChar char="o"/>
            </a:pPr>
            <a:r>
              <a:rPr lang="cs-CZ" altLang="en-US" sz="2200"/>
              <a:t>k</a:t>
            </a:r>
            <a:r>
              <a:rPr lang="en-US" altLang="en-US" sz="2200"/>
              <a:t>ardiomeg</a:t>
            </a:r>
            <a:r>
              <a:rPr lang="cs-CZ" altLang="en-US" sz="2200"/>
              <a:t>álie</a:t>
            </a:r>
            <a:endParaRPr lang="en-US" altLang="en-US" sz="2200"/>
          </a:p>
          <a:p>
            <a:pPr eaLnBrk="1" hangingPunct="1">
              <a:buFont typeface="Courier New" panose="02070309020205020404" pitchFamily="49" charset="0"/>
              <a:buChar char="o"/>
            </a:pPr>
            <a:r>
              <a:rPr lang="en-US" altLang="en-US" sz="2200"/>
              <a:t>S3 galop</a:t>
            </a:r>
            <a:endParaRPr lang="en-US" altLang="en-US" sz="2600"/>
          </a:p>
          <a:p>
            <a:pPr eaLnBrk="1" hangingPunct="1"/>
            <a:endParaRPr lang="en-US" altLang="en-US" sz="2600"/>
          </a:p>
        </p:txBody>
      </p:sp>
      <p:sp>
        <p:nvSpPr>
          <p:cNvPr id="3" name="Zástupný symbol pro číslo snímku 2"/>
          <p:cNvSpPr>
            <a:spLocks noGrp="1"/>
          </p:cNvSpPr>
          <p:nvPr>
            <p:ph type="sldNum" sz="quarter" idx="12"/>
          </p:nvPr>
        </p:nvSpPr>
        <p:spPr/>
        <p:txBody>
          <a:bodyPr/>
          <a:lstStyle/>
          <a:p>
            <a:fld id="{1196B39F-3B86-4F1E-8C55-D313EC7E4AED}" type="slidenum">
              <a:rPr lang="cs-CZ" altLang="en-US" smtClean="0"/>
              <a:pPr/>
              <a:t>54</a:t>
            </a:fld>
            <a:endParaRPr lang="cs-CZ" altLang="en-US"/>
          </a:p>
        </p:txBody>
      </p:sp>
      <p:sp>
        <p:nvSpPr>
          <p:cNvPr id="5" name="Nadpis 4">
            <a:extLst>
              <a:ext uri="{FF2B5EF4-FFF2-40B4-BE49-F238E27FC236}">
                <a16:creationId xmlns:a16="http://schemas.microsoft.com/office/drawing/2014/main" id="{3381C09D-A10F-4D26-83AE-5DEF47B2C166}"/>
              </a:ext>
            </a:extLst>
          </p:cNvPr>
          <p:cNvSpPr>
            <a:spLocks noGrp="1"/>
          </p:cNvSpPr>
          <p:nvPr>
            <p:ph type="title"/>
          </p:nvPr>
        </p:nvSpPr>
        <p:spPr/>
        <p:txBody>
          <a:bodyPr/>
          <a:lstStyle/>
          <a:p>
            <a:r>
              <a:rPr lang="cs-CZ" dirty="0"/>
              <a:t>Srdeční selhání manifestace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p:txBody>
          <a:bodyPr>
            <a:normAutofit/>
          </a:bodyPr>
          <a:lstStyle/>
          <a:p>
            <a:pPr fontAlgn="auto">
              <a:lnSpc>
                <a:spcPct val="90000"/>
              </a:lnSpc>
              <a:spcAft>
                <a:spcPts val="0"/>
              </a:spcAft>
              <a:buFont typeface="Wingdings 2"/>
              <a:buChar char=""/>
              <a:defRPr/>
            </a:pPr>
            <a:r>
              <a:rPr lang="en-US" altLang="en-US" b="1" dirty="0">
                <a:effectLst>
                  <a:outerShdw blurRad="38100" dist="38100" dir="2700000" algn="tl">
                    <a:srgbClr val="000000">
                      <a:alpha val="43137"/>
                    </a:srgbClr>
                  </a:outerShdw>
                </a:effectLst>
              </a:rPr>
              <a:t>Systolic</a:t>
            </a:r>
            <a:r>
              <a:rPr lang="cs-CZ" altLang="en-US" b="1" dirty="0" err="1">
                <a:effectLst>
                  <a:outerShdw blurRad="38100" dist="38100" dir="2700000" algn="tl">
                    <a:srgbClr val="000000">
                      <a:alpha val="43137"/>
                    </a:srgbClr>
                  </a:outerShdw>
                </a:effectLst>
              </a:rPr>
              <a:t>ké</a:t>
            </a:r>
            <a:r>
              <a:rPr lang="en-US" altLang="en-US" b="1" dirty="0">
                <a:effectLst>
                  <a:outerShdw blurRad="38100" dist="38100" dir="2700000" algn="tl">
                    <a:srgbClr val="000000">
                      <a:alpha val="43137"/>
                    </a:srgbClr>
                  </a:outerShdw>
                </a:effectLst>
              </a:rPr>
              <a:t> &amp; </a:t>
            </a:r>
            <a:r>
              <a:rPr lang="cs-CZ" altLang="en-US" b="1" dirty="0">
                <a:effectLst>
                  <a:outerShdw blurRad="38100" dist="38100" dir="2700000" algn="tl">
                    <a:srgbClr val="000000">
                      <a:alpha val="43137"/>
                    </a:srgbClr>
                  </a:outerShdw>
                </a:effectLst>
              </a:rPr>
              <a:t>d</a:t>
            </a:r>
            <a:r>
              <a:rPr lang="en-US" altLang="en-US" b="1" dirty="0" err="1">
                <a:effectLst>
                  <a:outerShdw blurRad="38100" dist="38100" dir="2700000" algn="tl">
                    <a:srgbClr val="000000">
                      <a:alpha val="43137"/>
                    </a:srgbClr>
                  </a:outerShdw>
                </a:effectLst>
              </a:rPr>
              <a:t>iastolic</a:t>
            </a:r>
            <a:r>
              <a:rPr lang="cs-CZ" altLang="en-US" b="1" dirty="0" err="1">
                <a:effectLst>
                  <a:outerShdw blurRad="38100" dist="38100" dir="2700000" algn="tl">
                    <a:srgbClr val="000000">
                      <a:alpha val="43137"/>
                    </a:srgbClr>
                  </a:outerShdw>
                </a:effectLst>
              </a:rPr>
              <a:t>ké</a:t>
            </a:r>
            <a:endParaRPr lang="cs-CZ" altLang="en-US" b="1" dirty="0">
              <a:effectLst>
                <a:outerShdw blurRad="38100" dist="38100" dir="2700000" algn="tl">
                  <a:srgbClr val="000000">
                    <a:alpha val="43137"/>
                  </a:srgbClr>
                </a:outerShdw>
              </a:effectLst>
            </a:endParaRPr>
          </a:p>
          <a:p>
            <a:pPr marL="72000" indent="0" fontAlgn="auto">
              <a:lnSpc>
                <a:spcPct val="90000"/>
              </a:lnSpc>
              <a:spcAft>
                <a:spcPts val="0"/>
              </a:spcAft>
              <a:buNone/>
              <a:defRPr/>
            </a:pPr>
            <a:endParaRPr lang="en-US" altLang="en-US" b="1" dirty="0">
              <a:effectLst>
                <a:outerShdw blurRad="38100" dist="38100" dir="2700000" algn="tl">
                  <a:srgbClr val="000000">
                    <a:alpha val="43137"/>
                  </a:srgbClr>
                </a:outerShdw>
              </a:effectLst>
            </a:endParaRPr>
          </a:p>
          <a:p>
            <a:pPr fontAlgn="auto">
              <a:lnSpc>
                <a:spcPct val="90000"/>
              </a:lnSpc>
              <a:spcAft>
                <a:spcPts val="0"/>
              </a:spcAft>
              <a:buFont typeface="Wingdings 2"/>
              <a:buChar char=""/>
              <a:defRPr/>
            </a:pPr>
            <a:r>
              <a:rPr lang="cs-CZ" altLang="en-US" b="1" dirty="0">
                <a:effectLst>
                  <a:outerShdw blurRad="38100" dist="38100" dir="2700000" algn="tl">
                    <a:srgbClr val="000000">
                      <a:alpha val="43137"/>
                    </a:srgbClr>
                  </a:outerShdw>
                </a:effectLst>
              </a:rPr>
              <a:t>S vysokým srdečním výdejem</a:t>
            </a:r>
            <a:r>
              <a:rPr lang="en-US" altLang="en-US" b="1" dirty="0">
                <a:effectLst>
                  <a:outerShdw blurRad="38100" dist="38100" dir="2700000" algn="tl">
                    <a:srgbClr val="000000">
                      <a:alpha val="43137"/>
                    </a:srgbClr>
                  </a:outerShdw>
                </a:effectLst>
              </a:rPr>
              <a:t> </a:t>
            </a:r>
          </a:p>
          <a:p>
            <a:pPr lvl="1" fontAlgn="auto">
              <a:lnSpc>
                <a:spcPct val="90000"/>
              </a:lnSpc>
              <a:spcAft>
                <a:spcPts val="0"/>
              </a:spcAft>
              <a:buFont typeface="Wingdings 2"/>
              <a:buChar char=""/>
              <a:defRPr/>
            </a:pPr>
            <a:r>
              <a:rPr lang="cs-CZ" altLang="en-US" sz="2200" dirty="0">
                <a:effectLst>
                  <a:outerShdw blurRad="38100" dist="38100" dir="2700000" algn="tl">
                    <a:srgbClr val="000000">
                      <a:alpha val="43137"/>
                    </a:srgbClr>
                  </a:outerShdw>
                </a:effectLst>
              </a:rPr>
              <a:t>Těhotenství, </a:t>
            </a:r>
            <a:r>
              <a:rPr lang="cs-CZ" altLang="en-US" sz="2200" dirty="0" err="1">
                <a:effectLst>
                  <a:outerShdw blurRad="38100" dist="38100" dir="2700000" algn="tl">
                    <a:srgbClr val="000000">
                      <a:alpha val="43137"/>
                    </a:srgbClr>
                  </a:outerShdw>
                </a:effectLst>
              </a:rPr>
              <a:t>aníémie</a:t>
            </a:r>
            <a:r>
              <a:rPr lang="cs-CZ" altLang="en-US" sz="2200" dirty="0">
                <a:effectLst>
                  <a:outerShdw blurRad="38100" dist="38100" dir="2700000" algn="tl">
                    <a:srgbClr val="000000">
                      <a:alpha val="43137"/>
                    </a:srgbClr>
                  </a:outerShdw>
                </a:effectLst>
              </a:rPr>
              <a:t>, tyreotoxikóza</a:t>
            </a:r>
            <a:r>
              <a:rPr lang="en-US" altLang="en-US" sz="2200" dirty="0">
                <a:effectLst>
                  <a:outerShdw blurRad="38100" dist="38100" dir="2700000" algn="tl">
                    <a:srgbClr val="000000">
                      <a:alpha val="43137"/>
                    </a:srgbClr>
                  </a:outerShdw>
                </a:effectLst>
              </a:rPr>
              <a:t> </a:t>
            </a:r>
            <a:endParaRPr lang="cs-CZ" altLang="en-US" sz="2200" dirty="0">
              <a:effectLst>
                <a:outerShdw blurRad="38100" dist="38100" dir="2700000" algn="tl">
                  <a:srgbClr val="000000">
                    <a:alpha val="43137"/>
                  </a:srgbClr>
                </a:outerShdw>
              </a:effectLst>
            </a:endParaRPr>
          </a:p>
          <a:p>
            <a:pPr marL="324000" lvl="1" indent="0" fontAlgn="auto">
              <a:lnSpc>
                <a:spcPct val="90000"/>
              </a:lnSpc>
              <a:spcAft>
                <a:spcPts val="0"/>
              </a:spcAft>
              <a:buNone/>
              <a:defRPr/>
            </a:pPr>
            <a:endParaRPr lang="en-US" altLang="en-US" sz="2200" dirty="0">
              <a:effectLst>
                <a:outerShdw blurRad="38100" dist="38100" dir="2700000" algn="tl">
                  <a:srgbClr val="000000">
                    <a:alpha val="43137"/>
                  </a:srgbClr>
                </a:outerShdw>
              </a:effectLst>
            </a:endParaRPr>
          </a:p>
          <a:p>
            <a:pPr fontAlgn="auto">
              <a:lnSpc>
                <a:spcPct val="90000"/>
              </a:lnSpc>
              <a:spcAft>
                <a:spcPts val="0"/>
              </a:spcAft>
              <a:buFont typeface="Wingdings 2"/>
              <a:buChar char=""/>
              <a:defRPr/>
            </a:pPr>
            <a:r>
              <a:rPr lang="cs-CZ" altLang="en-US" b="1" dirty="0">
                <a:effectLst>
                  <a:outerShdw blurRad="38100" dist="38100" dir="2700000" algn="tl">
                    <a:srgbClr val="000000">
                      <a:alpha val="43137"/>
                    </a:srgbClr>
                  </a:outerShdw>
                </a:effectLst>
              </a:rPr>
              <a:t>Se sníženým srdečním výdejem</a:t>
            </a:r>
            <a:endParaRPr lang="en-US" altLang="en-US" b="1" dirty="0">
              <a:effectLst>
                <a:outerShdw blurRad="38100" dist="38100" dir="2700000" algn="tl">
                  <a:srgbClr val="000000">
                    <a:alpha val="43137"/>
                  </a:srgbClr>
                </a:outerShdw>
              </a:effectLst>
            </a:endParaRPr>
          </a:p>
          <a:p>
            <a:pPr fontAlgn="auto">
              <a:lnSpc>
                <a:spcPct val="90000"/>
              </a:lnSpc>
              <a:spcAft>
                <a:spcPts val="0"/>
              </a:spcAft>
              <a:buFont typeface="Wingdings" panose="05000000000000000000" pitchFamily="2" charset="2"/>
              <a:buChar char="Ø"/>
              <a:defRPr/>
            </a:pPr>
            <a:r>
              <a:rPr lang="en-US" altLang="en-US" sz="2000" b="1" dirty="0">
                <a:effectLst>
                  <a:outerShdw blurRad="38100" dist="38100" dir="2700000" algn="tl">
                    <a:srgbClr val="000000">
                      <a:alpha val="43137"/>
                    </a:srgbClr>
                  </a:outerShdw>
                </a:effectLst>
              </a:rPr>
              <a:t>A</a:t>
            </a:r>
            <a:r>
              <a:rPr lang="cs-CZ" altLang="en-US" sz="2000" b="1" dirty="0">
                <a:effectLst>
                  <a:outerShdw blurRad="38100" dist="38100" dir="2700000" algn="tl">
                    <a:srgbClr val="000000">
                      <a:alpha val="43137"/>
                    </a:srgbClr>
                  </a:outerShdw>
                </a:effectLst>
              </a:rPr>
              <a:t>kutní</a:t>
            </a:r>
            <a:endParaRPr lang="en-US" altLang="en-US" sz="2000" b="1" dirty="0">
              <a:effectLst>
                <a:outerShdw blurRad="38100" dist="38100" dir="2700000" algn="tl">
                  <a:srgbClr val="000000">
                    <a:alpha val="43137"/>
                  </a:srgbClr>
                </a:outerShdw>
              </a:effectLst>
            </a:endParaRPr>
          </a:p>
          <a:p>
            <a:pPr lvl="1" fontAlgn="auto">
              <a:lnSpc>
                <a:spcPct val="90000"/>
              </a:lnSpc>
              <a:spcAft>
                <a:spcPts val="0"/>
              </a:spcAft>
              <a:buFont typeface="Wingdings" panose="05000000000000000000" pitchFamily="2" charset="2"/>
              <a:buChar char="Ø"/>
              <a:defRPr/>
            </a:pPr>
            <a:r>
              <a:rPr lang="cs-CZ" altLang="en-US" sz="1800" dirty="0">
                <a:effectLst>
                  <a:outerShdw blurRad="38100" dist="38100" dir="2700000" algn="tl">
                    <a:srgbClr val="000000">
                      <a:alpha val="43137"/>
                    </a:srgbClr>
                  </a:outerShdw>
                </a:effectLst>
              </a:rPr>
              <a:t>Rozsáhlý infarkt myokardu</a:t>
            </a:r>
            <a:r>
              <a:rPr lang="en-US" altLang="en-US" sz="1800" dirty="0">
                <a:effectLst>
                  <a:outerShdw blurRad="38100" dist="38100" dir="2700000" algn="tl">
                    <a:srgbClr val="000000">
                      <a:alpha val="43137"/>
                    </a:srgbClr>
                  </a:outerShdw>
                </a:effectLst>
              </a:rPr>
              <a:t>, </a:t>
            </a:r>
            <a:r>
              <a:rPr lang="cs-CZ" altLang="en-US" sz="1800" dirty="0">
                <a:effectLst>
                  <a:outerShdw blurRad="38100" dist="38100" dir="2700000" algn="tl">
                    <a:srgbClr val="000000">
                      <a:alpha val="43137"/>
                    </a:srgbClr>
                  </a:outerShdw>
                </a:effectLst>
              </a:rPr>
              <a:t>dysfunkce aortální chlopně et al.</a:t>
            </a:r>
            <a:endParaRPr lang="en-US" altLang="en-US" sz="1800" dirty="0">
              <a:effectLst>
                <a:outerShdw blurRad="38100" dist="38100" dir="2700000" algn="tl">
                  <a:srgbClr val="000000">
                    <a:alpha val="43137"/>
                  </a:srgbClr>
                </a:outerShdw>
              </a:effectLst>
            </a:endParaRPr>
          </a:p>
          <a:p>
            <a:pPr fontAlgn="auto">
              <a:lnSpc>
                <a:spcPct val="90000"/>
              </a:lnSpc>
              <a:spcAft>
                <a:spcPts val="0"/>
              </a:spcAft>
              <a:buFont typeface="Wingdings" panose="05000000000000000000" pitchFamily="2" charset="2"/>
              <a:buChar char="Ø"/>
              <a:defRPr/>
            </a:pPr>
            <a:r>
              <a:rPr lang="en-US" altLang="en-US" sz="2000" b="1" dirty="0">
                <a:effectLst>
                  <a:outerShdw blurRad="38100" dist="38100" dir="2700000" algn="tl">
                    <a:srgbClr val="000000">
                      <a:alpha val="43137"/>
                    </a:srgbClr>
                  </a:outerShdw>
                </a:effectLst>
              </a:rPr>
              <a:t>Chronic</a:t>
            </a:r>
            <a:r>
              <a:rPr lang="cs-CZ" altLang="en-US" sz="2000" b="1" dirty="0" err="1">
                <a:effectLst>
                  <a:outerShdw blurRad="38100" dist="38100" dir="2700000" algn="tl">
                    <a:srgbClr val="000000">
                      <a:alpha val="43137"/>
                    </a:srgbClr>
                  </a:outerShdw>
                </a:effectLst>
              </a:rPr>
              <a:t>ké</a:t>
            </a:r>
            <a:endParaRPr lang="en-US" altLang="en-US" sz="2000" b="1" dirty="0">
              <a:effectLst>
                <a:outerShdw blurRad="38100" dist="38100" dir="2700000" algn="tl">
                  <a:srgbClr val="000000">
                    <a:alpha val="43137"/>
                  </a:srgbClr>
                </a:outerShdw>
              </a:effectLst>
            </a:endParaRPr>
          </a:p>
          <a:p>
            <a:pPr fontAlgn="auto">
              <a:lnSpc>
                <a:spcPct val="90000"/>
              </a:lnSpc>
              <a:spcAft>
                <a:spcPts val="0"/>
              </a:spcAft>
              <a:buNone/>
              <a:defRPr/>
            </a:pPr>
            <a:endParaRPr lang="en-US" altLang="en-US" b="1" dirty="0">
              <a:effectLst>
                <a:outerShdw blurRad="38100" dist="38100" dir="2700000" algn="tl">
                  <a:srgbClr val="000000">
                    <a:alpha val="43137"/>
                  </a:srgbClr>
                </a:outerShdw>
              </a:effectLst>
            </a:endParaRPr>
          </a:p>
          <a:p>
            <a:pPr fontAlgn="auto">
              <a:lnSpc>
                <a:spcPct val="90000"/>
              </a:lnSpc>
              <a:spcAft>
                <a:spcPts val="0"/>
              </a:spcAft>
              <a:buFont typeface="Wingdings 2"/>
              <a:buChar char=""/>
              <a:defRPr/>
            </a:pPr>
            <a:endParaRPr lang="en-US" altLang="en-US" b="1" dirty="0">
              <a:effectLst>
                <a:outerShdw blurRad="38100" dist="38100" dir="2700000" algn="tl">
                  <a:srgbClr val="000000">
                    <a:alpha val="43137"/>
                  </a:srgbClr>
                </a:outerShdw>
              </a:effectLst>
            </a:endParaRP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5" name="Nadpis 4">
            <a:extLst>
              <a:ext uri="{FF2B5EF4-FFF2-40B4-BE49-F238E27FC236}">
                <a16:creationId xmlns:a16="http://schemas.microsoft.com/office/drawing/2014/main" id="{F0E135F9-C52E-4915-BA30-E4B9D5F458DD}"/>
              </a:ext>
            </a:extLst>
          </p:cNvPr>
          <p:cNvSpPr>
            <a:spLocks noGrp="1"/>
          </p:cNvSpPr>
          <p:nvPr>
            <p:ph type="title"/>
          </p:nvPr>
        </p:nvSpPr>
        <p:spPr/>
        <p:txBody>
          <a:bodyPr/>
          <a:lstStyle/>
          <a:p>
            <a:r>
              <a:rPr lang="cs-CZ" dirty="0"/>
              <a:t>Typy srdečního selhání</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66005" y="191447"/>
            <a:ext cx="11604569" cy="838200"/>
          </a:xfrm>
        </p:spPr>
        <p:txBody>
          <a:bodyPr>
            <a:normAutofit/>
          </a:bodyPr>
          <a:lstStyle/>
          <a:p>
            <a:pPr fontAlgn="auto">
              <a:spcAft>
                <a:spcPts val="0"/>
              </a:spcAft>
              <a:defRPr/>
            </a:pPr>
            <a:r>
              <a:rPr lang="cs-CZ" altLang="en-US" sz="2500" b="0" dirty="0" err="1">
                <a:solidFill>
                  <a:schemeClr val="accent1"/>
                </a:solidFill>
                <a:effectLst>
                  <a:outerShdw blurRad="38100" dist="38100" dir="2700000" algn="tl">
                    <a:srgbClr val="000000">
                      <a:alpha val="43137"/>
                    </a:srgbClr>
                  </a:outerShdw>
                </a:effectLst>
              </a:rPr>
              <a:t>Neurohumorální</a:t>
            </a:r>
            <a:r>
              <a:rPr lang="cs-CZ" altLang="en-US" sz="2500" b="0" dirty="0">
                <a:solidFill>
                  <a:schemeClr val="accent1"/>
                </a:solidFill>
                <a:effectLst>
                  <a:outerShdw blurRad="38100" dist="38100" dir="2700000" algn="tl">
                    <a:srgbClr val="000000">
                      <a:alpha val="43137"/>
                    </a:srgbClr>
                  </a:outerShdw>
                </a:effectLst>
              </a:rPr>
              <a:t> mechanismy, které se uplatňují během  chronického srdečního selhání</a:t>
            </a:r>
          </a:p>
        </p:txBody>
      </p:sp>
      <p:sp>
        <p:nvSpPr>
          <p:cNvPr id="66563" name="Rectangle 3"/>
          <p:cNvSpPr>
            <a:spLocks noGrp="1" noChangeArrowheads="1"/>
          </p:cNvSpPr>
          <p:nvPr>
            <p:ph idx="1"/>
          </p:nvPr>
        </p:nvSpPr>
        <p:spPr/>
        <p:txBody>
          <a:bodyPr/>
          <a:lstStyle/>
          <a:p>
            <a:pPr eaLnBrk="1" hangingPunct="1"/>
            <a:r>
              <a:rPr lang="cs-CZ" altLang="en-US" sz="2600"/>
              <a:t>Přímé toxické účinky noradrenalinu a angiotensinu II (arytmie, apoptóza kardiomyocytů)</a:t>
            </a:r>
          </a:p>
          <a:p>
            <a:pPr eaLnBrk="1" hangingPunct="1"/>
            <a:r>
              <a:rPr lang="cs-CZ" altLang="en-US" sz="2600"/>
              <a:t>Diastolická dysfunkce (snížené plnění komor během diastoly)</a:t>
            </a:r>
          </a:p>
          <a:p>
            <a:pPr eaLnBrk="1" hangingPunct="1"/>
            <a:r>
              <a:rPr lang="cs-CZ" altLang="en-US" sz="2600"/>
              <a:t>Zvýšené požadavky myokardu na energii</a:t>
            </a:r>
          </a:p>
          <a:p>
            <a:pPr eaLnBrk="1" hangingPunct="1"/>
            <a:r>
              <a:rPr lang="cs-CZ" altLang="en-US" sz="2600"/>
              <a:t>Zvýšený preload i afterload</a:t>
            </a:r>
          </a:p>
          <a:p>
            <a:pPr eaLnBrk="1" hangingPunct="1"/>
            <a:r>
              <a:rPr lang="cs-CZ" altLang="en-US" sz="2600"/>
              <a:t>Zvýšeená agregace krevních destiček</a:t>
            </a:r>
          </a:p>
          <a:p>
            <a:pPr eaLnBrk="1" hangingPunct="1"/>
            <a:r>
              <a:rPr lang="cs-CZ" altLang="en-US" sz="2600"/>
              <a:t>Desenzitizace receptorů pro  katecholaminy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7" name="Object 3"/>
          <p:cNvGraphicFramePr>
            <a:graphicFrameLocks noGrp="1" noChangeAspect="1"/>
          </p:cNvGraphicFramePr>
          <p:nvPr>
            <p:ph type="tbl" idx="1"/>
          </p:nvPr>
        </p:nvGraphicFramePr>
        <p:xfrm>
          <a:off x="2230438" y="1665288"/>
          <a:ext cx="7650162" cy="5033962"/>
        </p:xfrm>
        <a:graphic>
          <a:graphicData uri="http://schemas.openxmlformats.org/presentationml/2006/ole">
            <mc:AlternateContent xmlns:mc="http://schemas.openxmlformats.org/markup-compatibility/2006">
              <mc:Choice xmlns:v="urn:schemas-microsoft-com:vml" Requires="v">
                <p:oleObj spid="_x0000_s14341" name="Document" r:id="rId3" imgW="7914574" imgH="5208854" progId="Word.Document.8">
                  <p:embed/>
                </p:oleObj>
              </mc:Choice>
              <mc:Fallback>
                <p:oleObj name="Document" r:id="rId3" imgW="7914574" imgH="5208854" progId="Word.Document.8">
                  <p:embed/>
                  <p:pic>
                    <p:nvPicPr>
                      <p:cNvPr id="67587"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438" y="1665288"/>
                        <a:ext cx="7650162" cy="503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Zástupný symbol pro číslo snímku 2"/>
          <p:cNvSpPr>
            <a:spLocks noGrp="1"/>
          </p:cNvSpPr>
          <p:nvPr>
            <p:ph type="sldNum" sz="quarter" idx="12"/>
          </p:nvPr>
        </p:nvSpPr>
        <p:spPr/>
        <p:txBody>
          <a:bodyPr/>
          <a:lstStyle/>
          <a:p>
            <a:fld id="{DC045C94-8AD9-4A0D-84CB-FDCAAD3D8293}" type="slidenum">
              <a:rPr lang="cs-CZ" altLang="en-US" smtClean="0"/>
              <a:pPr/>
              <a:t>57</a:t>
            </a:fld>
            <a:endParaRPr lang="cs-CZ" altLang="en-US"/>
          </a:p>
        </p:txBody>
      </p:sp>
      <p:sp>
        <p:nvSpPr>
          <p:cNvPr id="5" name="Nadpis 4">
            <a:extLst>
              <a:ext uri="{FF2B5EF4-FFF2-40B4-BE49-F238E27FC236}">
                <a16:creationId xmlns:a16="http://schemas.microsoft.com/office/drawing/2014/main" id="{AC205FD2-2DD0-4284-9D1B-18A494C0637E}"/>
              </a:ext>
            </a:extLst>
          </p:cNvPr>
          <p:cNvSpPr>
            <a:spLocks noGrp="1"/>
          </p:cNvSpPr>
          <p:nvPr>
            <p:ph type="title"/>
          </p:nvPr>
        </p:nvSpPr>
        <p:spPr/>
        <p:txBody>
          <a:bodyPr/>
          <a:lstStyle/>
          <a:p>
            <a:r>
              <a:rPr lang="cs-CZ" dirty="0"/>
              <a:t>Funkční klasifikace CHSS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1524000" y="1700214"/>
            <a:ext cx="9251950" cy="4167187"/>
          </a:xfrm>
        </p:spPr>
        <p:txBody>
          <a:bodyPr>
            <a:normAutofit/>
          </a:bodyPr>
          <a:lstStyle/>
          <a:p>
            <a:pPr marL="0" indent="0" fontAlgn="auto">
              <a:lnSpc>
                <a:spcPct val="90000"/>
              </a:lnSpc>
              <a:spcAft>
                <a:spcPts val="0"/>
              </a:spcAft>
              <a:buNone/>
              <a:defRPr/>
            </a:pPr>
            <a:r>
              <a:rPr lang="cs-CZ" altLang="en-US" dirty="0"/>
              <a:t>    </a:t>
            </a:r>
            <a:r>
              <a:rPr lang="en-US" altLang="en-US" dirty="0">
                <a:effectLst>
                  <a:outerShdw blurRad="38100" dist="38100" dir="2700000" algn="tl">
                    <a:srgbClr val="000000">
                      <a:alpha val="43137"/>
                    </a:srgbClr>
                  </a:outerShdw>
                </a:effectLst>
              </a:rPr>
              <a:t>A</a:t>
            </a:r>
            <a:r>
              <a:rPr lang="cs-CZ" altLang="en-US" dirty="0">
                <a:effectLst>
                  <a:outerShdw blurRad="38100" dist="38100" dir="2700000" algn="tl">
                    <a:srgbClr val="000000">
                      <a:alpha val="43137"/>
                    </a:srgbClr>
                  </a:outerShdw>
                </a:effectLst>
              </a:rPr>
              <a:t> Vysoké riziko rozvoje srdečního selhání</a:t>
            </a:r>
          </a:p>
          <a:p>
            <a:pPr marL="0" indent="0" fontAlgn="auto">
              <a:lnSpc>
                <a:spcPct val="90000"/>
              </a:lnSpc>
              <a:spcAft>
                <a:spcPts val="0"/>
              </a:spcAft>
              <a:buNone/>
              <a:defRPr/>
            </a:pPr>
            <a:r>
              <a:rPr lang="cs-CZ" altLang="en-US" dirty="0">
                <a:effectLst>
                  <a:outerShdw blurRad="38100" dist="38100" dir="2700000" algn="tl">
                    <a:srgbClr val="000000">
                      <a:alpha val="43137"/>
                    </a:srgbClr>
                  </a:outerShdw>
                </a:effectLst>
              </a:rPr>
              <a:t>     </a:t>
            </a:r>
          </a:p>
          <a:p>
            <a:pPr marL="0" indent="0" fontAlgn="auto">
              <a:lnSpc>
                <a:spcPct val="90000"/>
              </a:lnSpc>
              <a:spcAft>
                <a:spcPts val="0"/>
              </a:spcAft>
              <a:buNone/>
              <a:defRPr/>
            </a:pPr>
            <a:r>
              <a:rPr lang="cs-CZ" altLang="en-US"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B</a:t>
            </a:r>
            <a:r>
              <a:rPr lang="cs-CZ" altLang="en-US" dirty="0">
                <a:effectLst>
                  <a:outerShdw blurRad="38100" dist="38100" dir="2700000" algn="tl">
                    <a:srgbClr val="000000">
                      <a:alpha val="43137"/>
                    </a:srgbClr>
                  </a:outerShdw>
                </a:effectLst>
              </a:rPr>
              <a:t> </a:t>
            </a:r>
            <a:r>
              <a:rPr lang="en-US" altLang="en-US" dirty="0" err="1">
                <a:effectLst>
                  <a:outerShdw blurRad="38100" dist="38100" dir="2700000" algn="tl">
                    <a:srgbClr val="000000">
                      <a:alpha val="43137"/>
                    </a:srgbClr>
                  </a:outerShdw>
                </a:effectLst>
              </a:rPr>
              <a:t>Stru</a:t>
            </a:r>
            <a:r>
              <a:rPr lang="cs-CZ" altLang="en-US" dirty="0">
                <a:effectLst>
                  <a:outerShdw blurRad="38100" dist="38100" dir="2700000" algn="tl">
                    <a:srgbClr val="000000">
                      <a:alpha val="43137"/>
                    </a:srgbClr>
                  </a:outerShdw>
                </a:effectLst>
              </a:rPr>
              <a:t>k</a:t>
            </a:r>
            <a:r>
              <a:rPr lang="en-US" altLang="en-US" dirty="0">
                <a:effectLst>
                  <a:outerShdw blurRad="38100" dist="38100" dir="2700000" algn="tl">
                    <a:srgbClr val="000000">
                      <a:alpha val="43137"/>
                    </a:srgbClr>
                  </a:outerShdw>
                </a:effectLst>
              </a:rPr>
              <a:t>tur</a:t>
            </a:r>
            <a:r>
              <a:rPr lang="cs-CZ" altLang="en-US" dirty="0" err="1">
                <a:effectLst>
                  <a:outerShdw blurRad="38100" dist="38100" dir="2700000" algn="tl">
                    <a:srgbClr val="000000">
                      <a:alpha val="43137"/>
                    </a:srgbClr>
                  </a:outerShdw>
                </a:effectLst>
              </a:rPr>
              <a:t>ální</a:t>
            </a:r>
            <a:r>
              <a:rPr lang="cs-CZ" altLang="en-US" dirty="0">
                <a:effectLst>
                  <a:outerShdw blurRad="38100" dist="38100" dir="2700000" algn="tl">
                    <a:srgbClr val="000000">
                      <a:alpha val="43137"/>
                    </a:srgbClr>
                  </a:outerShdw>
                </a:effectLst>
              </a:rPr>
              <a:t> onemocnění srdce</a:t>
            </a:r>
            <a:endParaRPr lang="en-US" altLang="en-US" dirty="0">
              <a:effectLst>
                <a:outerShdw blurRad="38100" dist="38100" dir="2700000" algn="tl">
                  <a:srgbClr val="000000">
                    <a:alpha val="43137"/>
                  </a:srgbClr>
                </a:outerShdw>
              </a:effectLst>
            </a:endParaRPr>
          </a:p>
          <a:p>
            <a:pPr marL="457200" lvl="1" indent="0" fontAlgn="auto">
              <a:lnSpc>
                <a:spcPct val="90000"/>
              </a:lnSpc>
              <a:spcAft>
                <a:spcPts val="0"/>
              </a:spcAft>
              <a:buNone/>
              <a:defRPr/>
            </a:pPr>
            <a:r>
              <a:rPr lang="cs-CZ" altLang="en-US" dirty="0">
                <a:effectLst>
                  <a:outerShdw blurRad="38100" dist="38100" dir="2700000" algn="tl">
                    <a:srgbClr val="000000">
                      <a:alpha val="43137"/>
                    </a:srgbClr>
                  </a:outerShdw>
                </a:effectLst>
              </a:rPr>
              <a:t>      Bez příznaků srdečního selhání</a:t>
            </a:r>
          </a:p>
          <a:p>
            <a:pPr marL="457200" lvl="1" indent="0" fontAlgn="auto">
              <a:lnSpc>
                <a:spcPct val="90000"/>
              </a:lnSpc>
              <a:spcAft>
                <a:spcPts val="0"/>
              </a:spcAft>
              <a:buNone/>
              <a:defRPr/>
            </a:pPr>
            <a:endParaRPr lang="cs-CZ" altLang="en-US" dirty="0">
              <a:effectLst>
                <a:outerShdw blurRad="38100" dist="38100" dir="2700000" algn="tl">
                  <a:srgbClr val="000000">
                    <a:alpha val="43137"/>
                  </a:srgbClr>
                </a:outerShdw>
              </a:effectLst>
            </a:endParaRPr>
          </a:p>
          <a:p>
            <a:pPr marL="457200" lvl="1" indent="0" fontAlgn="auto">
              <a:lnSpc>
                <a:spcPct val="90000"/>
              </a:lnSpc>
              <a:spcAft>
                <a:spcPts val="0"/>
              </a:spcAft>
              <a:buNone/>
              <a:defRPr/>
            </a:pPr>
            <a:r>
              <a:rPr lang="cs-CZ" altLang="en-US" sz="3200" dirty="0">
                <a:effectLst>
                  <a:outerShdw blurRad="38100" dist="38100" dir="2700000" algn="tl">
                    <a:srgbClr val="000000">
                      <a:alpha val="43137"/>
                    </a:srgbClr>
                  </a:outerShdw>
                </a:effectLst>
              </a:rPr>
              <a:t>C  </a:t>
            </a:r>
            <a:r>
              <a:rPr lang="en-US" altLang="en-US" sz="3200" dirty="0">
                <a:effectLst>
                  <a:outerShdw blurRad="38100" dist="38100" dir="2700000" algn="tl">
                    <a:srgbClr val="000000">
                      <a:alpha val="43137"/>
                    </a:srgbClr>
                  </a:outerShdw>
                </a:effectLst>
              </a:rPr>
              <a:t>Symptomatic</a:t>
            </a:r>
            <a:r>
              <a:rPr lang="cs-CZ" altLang="en-US" sz="3200" dirty="0" err="1">
                <a:effectLst>
                  <a:outerShdw blurRad="38100" dist="38100" dir="2700000" algn="tl">
                    <a:srgbClr val="000000">
                      <a:alpha val="43137"/>
                    </a:srgbClr>
                  </a:outerShdw>
                </a:effectLst>
              </a:rPr>
              <a:t>ké</a:t>
            </a:r>
            <a:r>
              <a:rPr lang="cs-CZ" altLang="en-US" sz="3200" dirty="0">
                <a:effectLst>
                  <a:outerShdw blurRad="38100" dist="38100" dir="2700000" algn="tl">
                    <a:srgbClr val="000000">
                      <a:alpha val="43137"/>
                    </a:srgbClr>
                  </a:outerShdw>
                </a:effectLst>
              </a:rPr>
              <a:t> srdeční selhání</a:t>
            </a:r>
            <a:endParaRPr lang="en-US" altLang="en-US" sz="3200" dirty="0">
              <a:effectLst>
                <a:outerShdw blurRad="38100" dist="38100" dir="2700000" algn="tl">
                  <a:srgbClr val="000000">
                    <a:alpha val="43137"/>
                  </a:srgbClr>
                </a:outerShdw>
              </a:effectLst>
            </a:endParaRPr>
          </a:p>
          <a:p>
            <a:pPr marL="0" indent="0" fontAlgn="auto">
              <a:lnSpc>
                <a:spcPct val="90000"/>
              </a:lnSpc>
              <a:spcAft>
                <a:spcPts val="0"/>
              </a:spcAft>
              <a:buNone/>
              <a:defRPr/>
            </a:pPr>
            <a:r>
              <a:rPr lang="en-US" altLang="en-US" dirty="0">
                <a:effectLst>
                  <a:outerShdw blurRad="38100" dist="38100" dir="2700000" algn="tl">
                    <a:srgbClr val="000000">
                      <a:alpha val="43137"/>
                    </a:srgbClr>
                  </a:outerShdw>
                </a:effectLst>
              </a:rPr>
              <a:t> </a:t>
            </a:r>
            <a:r>
              <a:rPr lang="cs-CZ" altLang="en-US" dirty="0">
                <a:effectLst>
                  <a:outerShdw blurRad="38100" dist="38100" dir="2700000" algn="tl">
                    <a:srgbClr val="000000">
                      <a:alpha val="43137"/>
                    </a:srgbClr>
                  </a:outerShdw>
                </a:effectLst>
              </a:rPr>
              <a:t>    </a:t>
            </a:r>
          </a:p>
          <a:p>
            <a:pPr marL="0" indent="0" fontAlgn="auto">
              <a:lnSpc>
                <a:spcPct val="90000"/>
              </a:lnSpc>
              <a:spcAft>
                <a:spcPts val="0"/>
              </a:spcAft>
              <a:buNone/>
              <a:defRPr/>
            </a:pPr>
            <a:r>
              <a:rPr lang="cs-CZ" altLang="en-US"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D</a:t>
            </a:r>
            <a:r>
              <a:rPr lang="cs-CZ" altLang="en-US" dirty="0">
                <a:effectLst>
                  <a:outerShdw blurRad="38100" dist="38100" dir="2700000" algn="tl">
                    <a:srgbClr val="000000">
                      <a:alpha val="43137"/>
                    </a:srgbClr>
                  </a:outerShdw>
                </a:effectLst>
              </a:rPr>
              <a:t> Konečná fáze („e</a:t>
            </a:r>
            <a:r>
              <a:rPr lang="en-US" altLang="en-US" dirty="0" err="1">
                <a:effectLst>
                  <a:outerShdw blurRad="38100" dist="38100" dir="2700000" algn="tl">
                    <a:srgbClr val="000000">
                      <a:alpha val="43137"/>
                    </a:srgbClr>
                  </a:outerShdw>
                </a:effectLst>
              </a:rPr>
              <a:t>nd</a:t>
            </a:r>
            <a:r>
              <a:rPr lang="en-US" altLang="en-US" dirty="0">
                <a:effectLst>
                  <a:outerShdw blurRad="38100" dist="38100" dir="2700000" algn="tl">
                    <a:srgbClr val="000000">
                      <a:alpha val="43137"/>
                    </a:srgbClr>
                  </a:outerShdw>
                </a:effectLst>
              </a:rPr>
              <a:t>-stage</a:t>
            </a:r>
            <a:r>
              <a:rPr lang="cs-CZ" altLang="en-US" dirty="0">
                <a:effectLst>
                  <a:outerShdw blurRad="38100" dist="38100" dir="2700000" algn="tl">
                    <a:srgbClr val="000000">
                      <a:alpha val="43137"/>
                    </a:srgbClr>
                  </a:outerShdw>
                </a:effectLst>
              </a:rPr>
              <a:t>“) srdečního selhání</a:t>
            </a:r>
            <a:endParaRPr lang="en-US" altLang="en-US" dirty="0">
              <a:effectLst>
                <a:outerShdw blurRad="38100" dist="38100" dir="2700000" algn="tl">
                  <a:srgbClr val="000000">
                    <a:alpha val="43137"/>
                  </a:srgbClr>
                </a:outerShdw>
              </a:effectLst>
            </a:endParaRP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5" name="Nadpis 4">
            <a:extLst>
              <a:ext uri="{FF2B5EF4-FFF2-40B4-BE49-F238E27FC236}">
                <a16:creationId xmlns:a16="http://schemas.microsoft.com/office/drawing/2014/main" id="{AF436CC1-75FD-4AAD-9806-975AEC9AC78F}"/>
              </a:ext>
            </a:extLst>
          </p:cNvPr>
          <p:cNvSpPr>
            <a:spLocks noGrp="1"/>
          </p:cNvSpPr>
          <p:nvPr>
            <p:ph type="title"/>
          </p:nvPr>
        </p:nvSpPr>
        <p:spPr/>
        <p:txBody>
          <a:bodyPr/>
          <a:lstStyle/>
          <a:p>
            <a:r>
              <a:rPr lang="cs-CZ" dirty="0"/>
              <a:t>Stadia srdečního selhání</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extLst>
              <p:ext uri="{D42A27DB-BD31-4B8C-83A1-F6EECF244321}">
                <p14:modId xmlns:p14="http://schemas.microsoft.com/office/powerpoint/2010/main" val="3136703636"/>
              </p:ext>
            </p:extLst>
          </p:nvPr>
        </p:nvGraphicFramePr>
        <p:xfrm>
          <a:off x="1455738" y="421022"/>
          <a:ext cx="7613650" cy="7442200"/>
        </p:xfrm>
        <a:graphic>
          <a:graphicData uri="http://schemas.openxmlformats.org/presentationml/2006/ole">
            <mc:AlternateContent xmlns:mc="http://schemas.openxmlformats.org/markup-compatibility/2006">
              <mc:Choice xmlns:v="urn:schemas-microsoft-com:vml" Requires="v">
                <p:oleObj spid="_x0000_s15365" name="Document" r:id="rId3" imgW="7872726" imgH="7694292" progId="Word.Document.8">
                  <p:embed/>
                </p:oleObj>
              </mc:Choice>
              <mc:Fallback>
                <p:oleObj name="Document" r:id="rId3" imgW="7872726" imgH="7694292" progId="Word.Document.8">
                  <p:embed/>
                  <p:pic>
                    <p:nvPicPr>
                      <p:cNvPr id="6963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738" y="421022"/>
                        <a:ext cx="7613650" cy="744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59</a:t>
            </a:fld>
            <a:endParaRPr lang="cs-CZ" altLang="en-US" dirty="0">
              <a:latin typeface="Calibri" panose="020F0502020204030204" pitchFamily="34" charset="0"/>
            </a:endParaRPr>
          </a:p>
        </p:txBody>
      </p:sp>
    </p:spTree>
  </p:cSld>
  <p:clrMapOvr>
    <a:masterClrMapping/>
  </p:clrMapOvr>
  <p:transition>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prof. Vasku\Pictures\2015-10-14 RAS\RAS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15889"/>
            <a:ext cx="8018462"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6</a:t>
            </a:fld>
            <a:endParaRPr lang="cs-CZ" altLang="en-US" dirty="0">
              <a:latin typeface="Calibri" panose="020F05020202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sz="half" idx="1"/>
          </p:nvPr>
        </p:nvSpPr>
        <p:spPr>
          <a:xfrm>
            <a:off x="2209800" y="44450"/>
            <a:ext cx="3810000" cy="6051550"/>
          </a:xfrm>
        </p:spPr>
        <p:txBody>
          <a:bodyPr>
            <a:normAutofit/>
          </a:bodyPr>
          <a:lstStyle/>
          <a:p>
            <a:pPr fontAlgn="auto">
              <a:spcAft>
                <a:spcPts val="0"/>
              </a:spcAft>
              <a:defRPr/>
            </a:pPr>
            <a:r>
              <a:rPr lang="cs-CZ" altLang="en-US" sz="2600" dirty="0">
                <a:effectLst>
                  <a:outerShdw blurRad="38100" dist="38100" dir="2700000" algn="tl">
                    <a:srgbClr val="000000">
                      <a:alpha val="43137"/>
                    </a:srgbClr>
                  </a:outerShdw>
                </a:effectLst>
              </a:rPr>
              <a:t>1950-1980</a:t>
            </a:r>
          </a:p>
          <a:p>
            <a:pPr fontAlgn="auto">
              <a:spcAft>
                <a:spcPts val="0"/>
              </a:spcAft>
              <a:defRPr/>
            </a:pPr>
            <a:r>
              <a:rPr lang="cs-CZ" altLang="en-US" sz="2400" dirty="0" err="1">
                <a:solidFill>
                  <a:srgbClr val="FF0066"/>
                </a:solidFill>
                <a:effectLst>
                  <a:outerShdw blurRad="38100" dist="38100" dir="2700000" algn="tl">
                    <a:srgbClr val="000000">
                      <a:alpha val="43137"/>
                    </a:srgbClr>
                  </a:outerShdw>
                </a:effectLst>
              </a:rPr>
              <a:t>Hemodynamický</a:t>
            </a:r>
            <a:r>
              <a:rPr lang="cs-CZ" altLang="en-US" sz="2400" dirty="0">
                <a:solidFill>
                  <a:srgbClr val="FF0066"/>
                </a:solidFill>
                <a:effectLst>
                  <a:outerShdw blurRad="38100" dist="38100" dir="2700000" algn="tl">
                    <a:srgbClr val="000000">
                      <a:alpha val="43137"/>
                    </a:srgbClr>
                  </a:outerShdw>
                </a:effectLst>
              </a:rPr>
              <a:t> model</a:t>
            </a:r>
          </a:p>
          <a:p>
            <a:pPr fontAlgn="auto">
              <a:spcAft>
                <a:spcPts val="0"/>
              </a:spcAft>
              <a:buFont typeface="Wingdings 2"/>
              <a:buChar char=""/>
              <a:defRPr/>
            </a:pPr>
            <a:endParaRPr lang="cs-CZ" altLang="en-US" sz="2600" dirty="0">
              <a:solidFill>
                <a:srgbClr val="6600CC"/>
              </a:solidFill>
              <a:effectLst>
                <a:outerShdw blurRad="38100" dist="38100" dir="2700000" algn="tl">
                  <a:srgbClr val="000000">
                    <a:alpha val="43137"/>
                  </a:srgbClr>
                </a:outerShdw>
              </a:effectLst>
            </a:endParaRPr>
          </a:p>
          <a:p>
            <a:pPr fontAlgn="auto">
              <a:spcAft>
                <a:spcPts val="0"/>
              </a:spcAft>
              <a:buFont typeface="Wingdings 2"/>
              <a:buChar char=""/>
              <a:defRPr/>
            </a:pPr>
            <a:r>
              <a:rPr lang="cs-CZ" altLang="en-US" sz="2600" dirty="0">
                <a:solidFill>
                  <a:srgbClr val="6600CC"/>
                </a:solidFill>
                <a:effectLst>
                  <a:outerShdw blurRad="38100" dist="38100" dir="2700000" algn="tl">
                    <a:srgbClr val="000000">
                      <a:alpha val="43137"/>
                    </a:srgbClr>
                  </a:outerShdw>
                </a:effectLst>
              </a:rPr>
              <a:t>Systolická dysfunkce</a:t>
            </a:r>
          </a:p>
          <a:p>
            <a:pPr fontAlgn="auto">
              <a:spcAft>
                <a:spcPts val="0"/>
              </a:spcAft>
              <a:buFont typeface="Wingdings 2"/>
              <a:buChar char=""/>
              <a:defRPr/>
            </a:pPr>
            <a:r>
              <a:rPr lang="cs-CZ" altLang="en-US" sz="2600" dirty="0">
                <a:solidFill>
                  <a:srgbClr val="6600CC"/>
                </a:solidFill>
                <a:effectLst>
                  <a:outerShdw blurRad="38100" dist="38100" dir="2700000" algn="tl">
                    <a:srgbClr val="000000">
                      <a:alpha val="43137"/>
                    </a:srgbClr>
                  </a:outerShdw>
                </a:effectLst>
              </a:rPr>
              <a:t>Dysfunkce pumpy</a:t>
            </a:r>
            <a:endParaRPr lang="cs-CZ" altLang="en-US" sz="2600" dirty="0">
              <a:effectLst>
                <a:outerShdw blurRad="38100" dist="38100" dir="2700000" algn="tl">
                  <a:srgbClr val="000000">
                    <a:alpha val="43137"/>
                  </a:srgbClr>
                </a:outerShdw>
              </a:effectLst>
            </a:endParaRPr>
          </a:p>
          <a:p>
            <a:pPr fontAlgn="auto">
              <a:spcAft>
                <a:spcPts val="0"/>
              </a:spcAft>
              <a:buFont typeface="Wingdings 2"/>
              <a:buChar char=""/>
              <a:defRPr/>
            </a:pPr>
            <a:r>
              <a:rPr lang="cs-CZ" altLang="en-US" sz="2600" dirty="0">
                <a:effectLst>
                  <a:outerShdw blurRad="38100" dist="38100" dir="2700000" algn="tl">
                    <a:srgbClr val="000000">
                      <a:alpha val="43137"/>
                    </a:srgbClr>
                  </a:outerShdw>
                </a:effectLst>
              </a:rPr>
              <a:t>Léčení:</a:t>
            </a:r>
          </a:p>
          <a:p>
            <a:pPr fontAlgn="auto">
              <a:spcAft>
                <a:spcPts val="0"/>
              </a:spcAft>
              <a:buFont typeface="Wingdings 2"/>
              <a:buChar char=""/>
              <a:defRPr/>
            </a:pPr>
            <a:r>
              <a:rPr lang="cs-CZ" altLang="en-US" sz="2600" dirty="0">
                <a:effectLst>
                  <a:outerShdw blurRad="38100" dist="38100" dir="2700000" algn="tl">
                    <a:srgbClr val="000000">
                      <a:alpha val="43137"/>
                    </a:srgbClr>
                  </a:outerShdw>
                </a:effectLst>
              </a:rPr>
              <a:t>léky ke stimulaci kontraktility</a:t>
            </a:r>
          </a:p>
          <a:p>
            <a:pPr fontAlgn="auto">
              <a:spcAft>
                <a:spcPts val="0"/>
              </a:spcAft>
              <a:buFont typeface="Wingdings 2"/>
              <a:buChar char=""/>
              <a:defRPr/>
            </a:pPr>
            <a:r>
              <a:rPr lang="cs-CZ" altLang="en-US" sz="2600" dirty="0">
                <a:effectLst>
                  <a:outerShdw blurRad="38100" dist="38100" dir="2700000" algn="tl">
                    <a:srgbClr val="000000">
                      <a:alpha val="43137"/>
                    </a:srgbClr>
                  </a:outerShdw>
                </a:effectLst>
              </a:rPr>
              <a:t>vasodilatátory</a:t>
            </a:r>
          </a:p>
          <a:p>
            <a:pPr fontAlgn="auto">
              <a:spcAft>
                <a:spcPts val="0"/>
              </a:spcAft>
              <a:buFont typeface="Wingdings 2"/>
              <a:buChar char=""/>
              <a:defRPr/>
            </a:pPr>
            <a:r>
              <a:rPr lang="cs-CZ" altLang="en-US" sz="2600" dirty="0">
                <a:effectLst>
                  <a:outerShdw blurRad="38100" dist="38100" dir="2700000" algn="tl">
                    <a:srgbClr val="000000">
                      <a:alpha val="43137"/>
                    </a:srgbClr>
                  </a:outerShdw>
                </a:effectLst>
              </a:rPr>
              <a:t>diuretika, </a:t>
            </a:r>
            <a:r>
              <a:rPr lang="cs-CZ" altLang="en-US" sz="2600" dirty="0" err="1">
                <a:effectLst>
                  <a:outerShdw blurRad="38100" dist="38100" dir="2700000" algn="tl">
                    <a:srgbClr val="000000">
                      <a:alpha val="43137"/>
                    </a:srgbClr>
                  </a:outerShdw>
                </a:effectLst>
              </a:rPr>
              <a:t>digitali</a:t>
            </a:r>
            <a:r>
              <a:rPr lang="cs-CZ" altLang="en-US" sz="2600" b="1" dirty="0" err="1"/>
              <a:t>s</a:t>
            </a:r>
            <a:endParaRPr lang="cs-CZ" altLang="en-US" sz="2600" dirty="0"/>
          </a:p>
        </p:txBody>
      </p:sp>
      <p:sp>
        <p:nvSpPr>
          <p:cNvPr id="46083" name="Rectangle 3"/>
          <p:cNvSpPr>
            <a:spLocks noGrp="1" noChangeArrowheads="1"/>
          </p:cNvSpPr>
          <p:nvPr>
            <p:ph sz="half" idx="2"/>
          </p:nvPr>
        </p:nvSpPr>
        <p:spPr>
          <a:xfrm>
            <a:off x="5951538" y="44450"/>
            <a:ext cx="4487862" cy="5822950"/>
          </a:xfrm>
        </p:spPr>
        <p:txBody>
          <a:bodyPr>
            <a:normAutofit/>
          </a:bodyPr>
          <a:lstStyle/>
          <a:p>
            <a:pPr fontAlgn="auto">
              <a:spcAft>
                <a:spcPts val="0"/>
              </a:spcAft>
              <a:defRPr/>
            </a:pPr>
            <a:r>
              <a:rPr lang="cs-CZ" altLang="en-US" sz="2600" dirty="0">
                <a:effectLst>
                  <a:outerShdw blurRad="38100" dist="38100" dir="2700000" algn="tl">
                    <a:srgbClr val="000000">
                      <a:alpha val="43137"/>
                    </a:srgbClr>
                  </a:outerShdw>
                </a:effectLst>
              </a:rPr>
              <a:t>1980-</a:t>
            </a:r>
          </a:p>
          <a:p>
            <a:pPr fontAlgn="auto">
              <a:spcAft>
                <a:spcPts val="0"/>
              </a:spcAft>
              <a:defRPr/>
            </a:pPr>
            <a:r>
              <a:rPr lang="cs-CZ" altLang="en-US" sz="2600" dirty="0" err="1">
                <a:solidFill>
                  <a:srgbClr val="FF0066"/>
                </a:solidFill>
                <a:effectLst>
                  <a:outerShdw blurRad="38100" dist="38100" dir="2700000" algn="tl">
                    <a:srgbClr val="000000">
                      <a:alpha val="43137"/>
                    </a:srgbClr>
                  </a:outerShdw>
                </a:effectLst>
              </a:rPr>
              <a:t>Neurohumorální</a:t>
            </a:r>
            <a:r>
              <a:rPr lang="cs-CZ" altLang="en-US" sz="2600" dirty="0">
                <a:solidFill>
                  <a:srgbClr val="FF0066"/>
                </a:solidFill>
                <a:effectLst>
                  <a:outerShdw blurRad="38100" dist="38100" dir="2700000" algn="tl">
                    <a:srgbClr val="000000">
                      <a:alpha val="43137"/>
                    </a:srgbClr>
                  </a:outerShdw>
                </a:effectLst>
              </a:rPr>
              <a:t> model</a:t>
            </a:r>
            <a:endParaRPr lang="cs-CZ" altLang="en-US" sz="2600" dirty="0">
              <a:effectLst>
                <a:outerShdw blurRad="38100" dist="38100" dir="2700000" algn="tl">
                  <a:srgbClr val="000000">
                    <a:alpha val="43137"/>
                  </a:srgbClr>
                </a:outerShdw>
              </a:effectLst>
            </a:endParaRPr>
          </a:p>
          <a:p>
            <a:pPr fontAlgn="auto">
              <a:spcAft>
                <a:spcPts val="0"/>
              </a:spcAft>
              <a:buFont typeface="Wingdings 2"/>
              <a:buChar char=""/>
              <a:defRPr/>
            </a:pPr>
            <a:endParaRPr lang="cs-CZ" altLang="en-US" sz="2600" dirty="0">
              <a:solidFill>
                <a:srgbClr val="6600CC"/>
              </a:solidFill>
              <a:effectLst>
                <a:outerShdw blurRad="38100" dist="38100" dir="2700000" algn="tl">
                  <a:srgbClr val="000000">
                    <a:alpha val="43137"/>
                  </a:srgbClr>
                </a:outerShdw>
              </a:effectLst>
            </a:endParaRPr>
          </a:p>
          <a:p>
            <a:pPr fontAlgn="auto">
              <a:spcAft>
                <a:spcPts val="0"/>
              </a:spcAft>
              <a:buFont typeface="Wingdings 2"/>
              <a:buChar char=""/>
              <a:defRPr/>
            </a:pPr>
            <a:r>
              <a:rPr lang="cs-CZ" altLang="en-US" sz="2600" dirty="0">
                <a:solidFill>
                  <a:srgbClr val="6600CC"/>
                </a:solidFill>
                <a:effectLst>
                  <a:outerShdw blurRad="38100" dist="38100" dir="2700000" algn="tl">
                    <a:srgbClr val="000000">
                      <a:alpha val="43137"/>
                    </a:srgbClr>
                  </a:outerShdw>
                </a:effectLst>
              </a:rPr>
              <a:t>Progresivní </a:t>
            </a:r>
            <a:r>
              <a:rPr lang="cs-CZ" altLang="en-US" sz="2600" dirty="0" err="1">
                <a:solidFill>
                  <a:srgbClr val="6600CC"/>
                </a:solidFill>
                <a:effectLst>
                  <a:outerShdw blurRad="38100" dist="38100" dir="2700000" algn="tl">
                    <a:srgbClr val="000000">
                      <a:alpha val="43137"/>
                    </a:srgbClr>
                  </a:outerShdw>
                </a:effectLst>
              </a:rPr>
              <a:t>remodelace</a:t>
            </a:r>
            <a:r>
              <a:rPr lang="cs-CZ" altLang="en-US" sz="2600" dirty="0">
                <a:solidFill>
                  <a:srgbClr val="6600CC"/>
                </a:solidFill>
                <a:effectLst>
                  <a:outerShdw blurRad="38100" dist="38100" dir="2700000" algn="tl">
                    <a:srgbClr val="000000">
                      <a:alpha val="43137"/>
                    </a:srgbClr>
                  </a:outerShdw>
                </a:effectLst>
              </a:rPr>
              <a:t> se zhoršenou činností myokardu</a:t>
            </a:r>
          </a:p>
          <a:p>
            <a:pPr fontAlgn="auto">
              <a:spcAft>
                <a:spcPts val="0"/>
              </a:spcAft>
              <a:buFont typeface="Wingdings 2"/>
              <a:buChar char=""/>
              <a:defRPr/>
            </a:pPr>
            <a:r>
              <a:rPr lang="cs-CZ" altLang="en-US" sz="2600" dirty="0">
                <a:effectLst>
                  <a:outerShdw blurRad="38100" dist="38100" dir="2700000" algn="tl">
                    <a:srgbClr val="000000">
                      <a:alpha val="43137"/>
                    </a:srgbClr>
                  </a:outerShdw>
                </a:effectLst>
              </a:rPr>
              <a:t>Léčení:</a:t>
            </a:r>
          </a:p>
          <a:p>
            <a:pPr fontAlgn="auto">
              <a:spcAft>
                <a:spcPts val="0"/>
              </a:spcAft>
              <a:buFont typeface="Wingdings 2"/>
              <a:buChar char=""/>
              <a:defRPr/>
            </a:pPr>
            <a:r>
              <a:rPr lang="cs-CZ" altLang="en-US" sz="2600" dirty="0">
                <a:effectLst>
                  <a:outerShdw blurRad="38100" dist="38100" dir="2700000" algn="tl">
                    <a:srgbClr val="000000">
                      <a:alpha val="43137"/>
                    </a:srgbClr>
                  </a:outerShdw>
                </a:effectLst>
              </a:rPr>
              <a:t>ACE inhibitory, betablokátory</a:t>
            </a:r>
          </a:p>
          <a:p>
            <a:pPr fontAlgn="auto">
              <a:spcAft>
                <a:spcPts val="0"/>
              </a:spcAft>
              <a:buFont typeface="Wingdings 2"/>
              <a:buChar char=""/>
              <a:defRPr/>
            </a:pPr>
            <a:r>
              <a:rPr lang="cs-CZ" altLang="en-US" sz="2600" dirty="0">
                <a:effectLst>
                  <a:outerShdw blurRad="38100" dist="38100" dir="2700000" algn="tl">
                    <a:srgbClr val="000000">
                      <a:alpha val="43137"/>
                    </a:srgbClr>
                  </a:outerShdw>
                </a:effectLst>
              </a:rPr>
              <a:t>diuretika, </a:t>
            </a:r>
            <a:r>
              <a:rPr lang="cs-CZ" altLang="en-US" sz="2600" dirty="0" err="1">
                <a:effectLst>
                  <a:outerShdw blurRad="38100" dist="38100" dir="2700000" algn="tl">
                    <a:srgbClr val="000000">
                      <a:alpha val="43137"/>
                    </a:srgbClr>
                  </a:outerShdw>
                </a:effectLst>
              </a:rPr>
              <a:t>digitalis</a:t>
            </a:r>
            <a:endParaRPr lang="cs-CZ" altLang="en-US" sz="2600" dirty="0">
              <a:effectLst>
                <a:outerShdw blurRad="38100" dist="38100" dir="2700000" algn="tl">
                  <a:srgbClr val="000000">
                    <a:alpha val="43137"/>
                  </a:srgbClr>
                </a:outerShdw>
              </a:effectLst>
            </a:endParaRPr>
          </a:p>
          <a:p>
            <a:pPr fontAlgn="auto">
              <a:spcAft>
                <a:spcPts val="0"/>
              </a:spcAft>
              <a:buFont typeface="Wingdings 2"/>
              <a:buChar char=""/>
              <a:defRPr/>
            </a:pPr>
            <a:r>
              <a:rPr lang="cs-CZ" altLang="en-US" sz="2600" dirty="0">
                <a:effectLst>
                  <a:outerShdw blurRad="38100" dist="38100" dir="2700000" algn="tl">
                    <a:srgbClr val="000000">
                      <a:alpha val="43137"/>
                    </a:srgbClr>
                  </a:outerShdw>
                </a:effectLst>
              </a:rPr>
              <a:t>Nové terapie:</a:t>
            </a:r>
          </a:p>
          <a:p>
            <a:pPr fontAlgn="auto">
              <a:spcAft>
                <a:spcPts val="0"/>
              </a:spcAft>
              <a:buFont typeface="Wingdings 2"/>
              <a:buChar char=""/>
              <a:defRPr/>
            </a:pPr>
            <a:r>
              <a:rPr lang="cs-CZ" altLang="en-US" sz="2600" dirty="0">
                <a:effectLst>
                  <a:outerShdw blurRad="38100" dist="38100" dir="2700000" algn="tl">
                    <a:srgbClr val="000000">
                      <a:alpha val="43137"/>
                    </a:srgbClr>
                  </a:outerShdw>
                </a:effectLst>
              </a:rPr>
              <a:t>blokátory </a:t>
            </a:r>
            <a:r>
              <a:rPr lang="cs-CZ" altLang="en-US" sz="2600" dirty="0" err="1">
                <a:effectLst>
                  <a:outerShdw blurRad="38100" dist="38100" dir="2700000" algn="tl">
                    <a:srgbClr val="000000">
                      <a:alpha val="43137"/>
                    </a:srgbClr>
                  </a:outerShdw>
                </a:effectLst>
              </a:rPr>
              <a:t>endotelinu</a:t>
            </a:r>
            <a:r>
              <a:rPr lang="cs-CZ" altLang="en-US" sz="2600" dirty="0">
                <a:effectLst>
                  <a:outerShdw blurRad="38100" dist="38100" dir="2700000" algn="tl">
                    <a:srgbClr val="000000">
                      <a:alpha val="43137"/>
                    </a:srgbClr>
                  </a:outerShdw>
                </a:effectLst>
              </a:rPr>
              <a:t>, inhibitory NEP, MMP, </a:t>
            </a:r>
            <a:r>
              <a:rPr lang="cs-CZ" altLang="en-US" sz="2600" dirty="0" err="1">
                <a:effectLst>
                  <a:outerShdw blurRad="38100" dist="38100" dir="2700000" algn="tl">
                    <a:srgbClr val="000000">
                      <a:alpha val="43137"/>
                    </a:srgbClr>
                  </a:outerShdw>
                </a:effectLst>
              </a:rPr>
              <a:t>cytokinů</a:t>
            </a:r>
            <a:r>
              <a:rPr lang="cs-CZ" altLang="en-US" sz="2600" dirty="0">
                <a:effectLst>
                  <a:outerShdw blurRad="38100" dist="38100" dir="2700000" algn="tl">
                    <a:srgbClr val="000000">
                      <a:alpha val="43137"/>
                    </a:srgbClr>
                  </a:outerShdw>
                </a:effectLst>
              </a:rPr>
              <a:t>, </a:t>
            </a:r>
            <a:r>
              <a:rPr lang="cs-CZ" altLang="en-US" sz="2600" dirty="0" err="1">
                <a:effectLst>
                  <a:outerShdw blurRad="38100" dist="38100" dir="2700000" algn="tl">
                    <a:srgbClr val="000000">
                      <a:alpha val="43137"/>
                    </a:srgbClr>
                  </a:outerShdw>
                </a:effectLst>
              </a:rPr>
              <a:t>chimerické</a:t>
            </a:r>
            <a:r>
              <a:rPr lang="cs-CZ" altLang="en-US" sz="2600" dirty="0">
                <a:effectLst>
                  <a:outerShdw blurRad="38100" dist="38100" dir="2700000" algn="tl">
                    <a:srgbClr val="000000">
                      <a:alpha val="43137"/>
                    </a:srgbClr>
                  </a:outerShdw>
                </a:effectLst>
              </a:rPr>
              <a:t> atriální peptidy</a:t>
            </a:r>
          </a:p>
        </p:txBody>
      </p:sp>
      <p:sp>
        <p:nvSpPr>
          <p:cNvPr id="46084" name="Text Box 4"/>
          <p:cNvSpPr txBox="1">
            <a:spLocks noChangeArrowheads="1"/>
          </p:cNvSpPr>
          <p:nvPr/>
        </p:nvSpPr>
        <p:spPr bwMode="auto">
          <a:xfrm>
            <a:off x="1676400" y="5805489"/>
            <a:ext cx="88836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cs-CZ" altLang="en-US" sz="2800" dirty="0">
                <a:solidFill>
                  <a:srgbClr val="FF0066"/>
                </a:solidFill>
                <a:effectLst>
                  <a:outerShdw blurRad="38100" dist="38100" dir="2700000" algn="tl">
                    <a:srgbClr val="000000">
                      <a:alpha val="43137"/>
                    </a:srgbClr>
                  </a:outerShdw>
                </a:effectLst>
                <a:latin typeface="Century Gothic" panose="020B0502020202020204" pitchFamily="34" charset="0"/>
              </a:rPr>
              <a:t>Měnící se pohled na příčiny srdečního selhání</a:t>
            </a:r>
            <a:endParaRPr lang="cs-CZ" altLang="en-US" sz="3200" dirty="0">
              <a:effectLst>
                <a:outerShdw blurRad="38100" dist="38100" dir="2700000" algn="tl">
                  <a:srgbClr val="000000">
                    <a:alpha val="43137"/>
                  </a:srgbClr>
                </a:outerShdw>
              </a:effectLst>
              <a:latin typeface="Century Gothic" panose="020B0502020202020204" pitchFamily="34" charset="0"/>
            </a:endParaRPr>
          </a:p>
        </p:txBody>
      </p:sp>
      <p:sp>
        <p:nvSpPr>
          <p:cNvPr id="3" name="Zástupný symbol pro číslo snímku 2"/>
          <p:cNvSpPr>
            <a:spLocks noGrp="1"/>
          </p:cNvSpPr>
          <p:nvPr>
            <p:ph type="sldNum" sz="quarter" idx="12"/>
          </p:nvPr>
        </p:nvSpPr>
        <p:spPr/>
        <p:txBody>
          <a:bodyPr/>
          <a:lstStyle/>
          <a:p>
            <a:fld id="{1196B39F-3B86-4F1E-8C55-D313EC7E4AED}" type="slidenum">
              <a:rPr lang="cs-CZ" altLang="en-US" smtClean="0"/>
              <a:pPr/>
              <a:t>60</a:t>
            </a:fld>
            <a:endParaRPr lang="cs-CZ"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92313" y="260350"/>
            <a:ext cx="9144000" cy="838200"/>
          </a:xfrm>
        </p:spPr>
        <p:txBody>
          <a:bodyPr>
            <a:normAutofit/>
          </a:bodyPr>
          <a:lstStyle/>
          <a:p>
            <a:pPr fontAlgn="auto">
              <a:spcAft>
                <a:spcPts val="0"/>
              </a:spcAft>
              <a:defRPr/>
            </a:pPr>
            <a:r>
              <a:rPr lang="cs-CZ" altLang="en-US" sz="2500" dirty="0">
                <a:solidFill>
                  <a:srgbClr val="FF0000"/>
                </a:solidFill>
                <a:effectLst>
                  <a:outerShdw blurRad="38100" dist="38100" dir="2700000" algn="tl">
                    <a:srgbClr val="000000">
                      <a:alpha val="43137"/>
                    </a:srgbClr>
                  </a:outerShdw>
                  <a:reflection blurRad="12700" stA="48000" endA="300" endPos="55000" dir="5400000" sy="-90000" algn="bl" rotWithShape="0"/>
                </a:effectLst>
              </a:rPr>
              <a:t>Pracovní hypotéza  patofyziologie srdečního selhání</a:t>
            </a:r>
          </a:p>
        </p:txBody>
      </p:sp>
      <p:sp>
        <p:nvSpPr>
          <p:cNvPr id="47107" name="Rectangle 3"/>
          <p:cNvSpPr>
            <a:spLocks noGrp="1" noChangeArrowheads="1"/>
          </p:cNvSpPr>
          <p:nvPr>
            <p:ph idx="1"/>
          </p:nvPr>
        </p:nvSpPr>
        <p:spPr>
          <a:xfrm>
            <a:off x="1600200" y="1219200"/>
            <a:ext cx="9144000" cy="5105400"/>
          </a:xfrm>
        </p:spPr>
        <p:txBody>
          <a:bodyPr>
            <a:normAutofit/>
          </a:bodyPr>
          <a:lstStyle/>
          <a:p>
            <a:pPr fontAlgn="auto">
              <a:spcAft>
                <a:spcPts val="0"/>
              </a:spcAft>
              <a:buNone/>
              <a:defRPr/>
            </a:pPr>
            <a:r>
              <a:rPr lang="cs-CZ" altLang="en-US" sz="1900" dirty="0">
                <a:solidFill>
                  <a:srgbClr val="FF0000"/>
                </a:solidFill>
                <a:effectLst>
                  <a:outerShdw blurRad="38100" dist="38100" dir="2700000" algn="tl">
                    <a:srgbClr val="000000">
                      <a:alpha val="43137"/>
                    </a:srgbClr>
                  </a:outerShdw>
                </a:effectLst>
              </a:rPr>
              <a:t>Příčina</a:t>
            </a:r>
            <a:r>
              <a:rPr lang="cs-CZ" altLang="en-US" sz="1700" dirty="0">
                <a:solidFill>
                  <a:srgbClr val="FF0000"/>
                </a:solidFill>
                <a:effectLst>
                  <a:outerShdw blurRad="38100" dist="38100" dir="2700000" algn="tl">
                    <a:srgbClr val="000000">
                      <a:alpha val="43137"/>
                    </a:srgbClr>
                  </a:outerShdw>
                </a:effectLst>
              </a:rPr>
              <a:t>                       </a:t>
            </a:r>
            <a:r>
              <a:rPr lang="cs-CZ" altLang="en-US" sz="1900" dirty="0">
                <a:solidFill>
                  <a:srgbClr val="FF0000"/>
                </a:solidFill>
                <a:effectLst>
                  <a:outerShdw blurRad="38100" dist="38100" dir="2700000" algn="tl">
                    <a:srgbClr val="000000">
                      <a:alpha val="43137"/>
                    </a:srgbClr>
                  </a:outerShdw>
                </a:effectLst>
              </a:rPr>
              <a:t>Strukturální </a:t>
            </a:r>
            <a:r>
              <a:rPr lang="cs-CZ" altLang="en-US" sz="1900" dirty="0" err="1">
                <a:solidFill>
                  <a:srgbClr val="FF0000"/>
                </a:solidFill>
                <a:effectLst>
                  <a:outerShdw blurRad="38100" dist="38100" dir="2700000" algn="tl">
                    <a:srgbClr val="000000">
                      <a:alpha val="43137"/>
                    </a:srgbClr>
                  </a:outerShdw>
                </a:effectLst>
              </a:rPr>
              <a:t>remodelace</a:t>
            </a:r>
            <a:r>
              <a:rPr lang="cs-CZ" altLang="en-US" sz="1900" dirty="0">
                <a:solidFill>
                  <a:srgbClr val="FF0000"/>
                </a:solidFill>
                <a:effectLst>
                  <a:outerShdw blurRad="38100" dist="38100" dir="2700000" algn="tl">
                    <a:srgbClr val="000000">
                      <a:alpha val="43137"/>
                    </a:srgbClr>
                  </a:outerShdw>
                </a:effectLst>
              </a:rPr>
              <a:t>            Klinický  syndrom</a:t>
            </a:r>
          </a:p>
          <a:p>
            <a:pPr fontAlgn="auto">
              <a:spcAft>
                <a:spcPts val="0"/>
              </a:spcAft>
              <a:buNone/>
              <a:defRPr/>
            </a:pPr>
            <a:r>
              <a:rPr lang="cs-CZ" altLang="en-US" sz="1900" dirty="0">
                <a:solidFill>
                  <a:srgbClr val="FF0000"/>
                </a:solidFill>
                <a:effectLst>
                  <a:outerShdw blurRad="38100" dist="38100" dir="2700000" algn="tl">
                    <a:srgbClr val="000000">
                      <a:alpha val="43137"/>
                    </a:srgbClr>
                  </a:outerShdw>
                </a:effectLst>
              </a:rPr>
              <a:t>                           a progrese nemoc</a:t>
            </a:r>
            <a:r>
              <a:rPr lang="cs-CZ" altLang="en-US" sz="1900" b="1" dirty="0">
                <a:solidFill>
                  <a:srgbClr val="990099"/>
                </a:solidFill>
              </a:rPr>
              <a:t>i</a:t>
            </a:r>
          </a:p>
        </p:txBody>
      </p:sp>
      <p:sp>
        <p:nvSpPr>
          <p:cNvPr id="71684" name="Line 4"/>
          <p:cNvSpPr>
            <a:spLocks noChangeShapeType="1"/>
          </p:cNvSpPr>
          <p:nvPr/>
        </p:nvSpPr>
        <p:spPr bwMode="auto">
          <a:xfrm>
            <a:off x="3048000" y="1447800"/>
            <a:ext cx="457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1685" name="Line 5"/>
          <p:cNvSpPr>
            <a:spLocks noChangeShapeType="1"/>
          </p:cNvSpPr>
          <p:nvPr/>
        </p:nvSpPr>
        <p:spPr bwMode="auto">
          <a:xfrm flipV="1">
            <a:off x="6743701" y="1444624"/>
            <a:ext cx="363682" cy="317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47110" name="Text Box 6"/>
          <p:cNvSpPr txBox="1">
            <a:spLocks noChangeArrowheads="1"/>
          </p:cNvSpPr>
          <p:nvPr/>
        </p:nvSpPr>
        <p:spPr bwMode="auto">
          <a:xfrm>
            <a:off x="1600201" y="2809875"/>
            <a:ext cx="272061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pitchFamily="2" charset="2"/>
              <a:buChar char="Ø"/>
              <a:defRPr/>
            </a:pPr>
            <a:r>
              <a:rPr lang="cs-CZ" altLang="en-US" sz="2000" b="1" dirty="0">
                <a:solidFill>
                  <a:srgbClr val="990099"/>
                </a:solidFill>
                <a:latin typeface="Calibri" panose="020F0502020204030204" pitchFamily="34" charset="0"/>
              </a:rPr>
              <a:t> </a:t>
            </a:r>
            <a:r>
              <a:rPr lang="cs-CZ" altLang="en-US" sz="2000" dirty="0">
                <a:effectLst>
                  <a:outerShdw blurRad="38100" dist="38100" dir="2700000" algn="tl">
                    <a:srgbClr val="000000">
                      <a:alpha val="43137"/>
                    </a:srgbClr>
                  </a:outerShdw>
                </a:effectLst>
                <a:latin typeface="Century Gothic" panose="020B0502020202020204" pitchFamily="34" charset="0"/>
              </a:rPr>
              <a:t>AIM</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Genové mutace</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Akutní zánět</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Hypertenze</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Chlopenní nemoc</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Jiné</a:t>
            </a:r>
          </a:p>
        </p:txBody>
      </p:sp>
      <p:sp>
        <p:nvSpPr>
          <p:cNvPr id="47111" name="Text Box 7"/>
          <p:cNvSpPr txBox="1">
            <a:spLocks noChangeArrowheads="1"/>
          </p:cNvSpPr>
          <p:nvPr/>
        </p:nvSpPr>
        <p:spPr bwMode="auto">
          <a:xfrm>
            <a:off x="4267200" y="2251075"/>
            <a:ext cx="3581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pitchFamily="2" charset="2"/>
              <a:buChar char="Ø"/>
              <a:defRPr/>
            </a:pPr>
            <a:r>
              <a:rPr lang="cs-CZ" altLang="en-US" b="1" dirty="0">
                <a:solidFill>
                  <a:srgbClr val="990099"/>
                </a:solidFill>
                <a:latin typeface="Calibri" panose="020F0502020204030204" pitchFamily="34" charset="0"/>
              </a:rPr>
              <a:t> </a:t>
            </a:r>
            <a:r>
              <a:rPr lang="cs-CZ" altLang="en-US" sz="2000" dirty="0">
                <a:effectLst>
                  <a:outerShdw blurRad="38100" dist="38100" dir="2700000" algn="tl">
                    <a:srgbClr val="000000">
                      <a:alpha val="43137"/>
                    </a:srgbClr>
                  </a:outerShdw>
                </a:effectLst>
                <a:latin typeface="Century Gothic" panose="020B0502020202020204" pitchFamily="34" charset="0"/>
              </a:rPr>
              <a:t>Hypertrofie </a:t>
            </a:r>
            <a:r>
              <a:rPr lang="cs-CZ" altLang="en-US" sz="2000" dirty="0" err="1">
                <a:effectLst>
                  <a:outerShdw blurRad="38100" dist="38100" dir="2700000" algn="tl">
                    <a:srgbClr val="000000">
                      <a:alpha val="43137"/>
                    </a:srgbClr>
                  </a:outerShdw>
                </a:effectLst>
                <a:latin typeface="Century Gothic" panose="020B0502020202020204" pitchFamily="34" charset="0"/>
              </a:rPr>
              <a:t>myocytů</a:t>
            </a:r>
            <a:endParaRPr lang="cs-CZ" altLang="en-US" sz="2000" dirty="0">
              <a:effectLst>
                <a:outerShdw blurRad="38100" dist="38100" dir="2700000" algn="tl">
                  <a:srgbClr val="000000">
                    <a:alpha val="43137"/>
                  </a:srgbClr>
                </a:outerShdw>
              </a:effectLst>
              <a:latin typeface="Century Gothic" panose="020B0502020202020204" pitchFamily="34" charset="0"/>
            </a:endParaRP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Fibróza</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Dilatace komory</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Porucha struktury              kolagenu</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a:t>
            </a:r>
            <a:r>
              <a:rPr lang="cs-CZ" altLang="en-US" sz="2000" dirty="0" err="1">
                <a:effectLst>
                  <a:outerShdw blurRad="38100" dist="38100" dir="2700000" algn="tl">
                    <a:srgbClr val="000000">
                      <a:alpha val="43137"/>
                    </a:srgbClr>
                  </a:outerShdw>
                </a:effectLst>
                <a:latin typeface="Century Gothic" panose="020B0502020202020204" pitchFamily="34" charset="0"/>
              </a:rPr>
              <a:t>Apoptóza</a:t>
            </a:r>
            <a:endParaRPr lang="cs-CZ" altLang="en-US" sz="2000" dirty="0">
              <a:effectLst>
                <a:outerShdw blurRad="38100" dist="38100" dir="2700000" algn="tl">
                  <a:srgbClr val="000000">
                    <a:alpha val="43137"/>
                  </a:srgbClr>
                </a:outerShdw>
              </a:effectLst>
              <a:latin typeface="Century Gothic" panose="020B0502020202020204" pitchFamily="34" charset="0"/>
            </a:endParaRP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Buněčná nekróza</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Neuroendokrinní aktivace</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Uvolnění </a:t>
            </a:r>
            <a:r>
              <a:rPr lang="cs-CZ" altLang="en-US" sz="2000" dirty="0" err="1">
                <a:effectLst>
                  <a:outerShdw blurRad="38100" dist="38100" dir="2700000" algn="tl">
                    <a:srgbClr val="000000">
                      <a:alpha val="43137"/>
                    </a:srgbClr>
                  </a:outerShdw>
                </a:effectLst>
                <a:latin typeface="Century Gothic" panose="020B0502020202020204" pitchFamily="34" charset="0"/>
              </a:rPr>
              <a:t>cytokinů</a:t>
            </a:r>
            <a:endParaRPr lang="cs-CZ" altLang="en-US" sz="2000" dirty="0">
              <a:effectLst>
                <a:outerShdw blurRad="38100" dist="38100" dir="2700000" algn="tl">
                  <a:srgbClr val="000000">
                    <a:alpha val="43137"/>
                  </a:srgbClr>
                </a:outerShdw>
              </a:effectLst>
              <a:latin typeface="Century Gothic" panose="020B0502020202020204" pitchFamily="34" charset="0"/>
            </a:endParaRP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Zvýšené napětí stěny</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Dysfunkce komory</a:t>
            </a:r>
          </a:p>
          <a:p>
            <a:pPr>
              <a:defRPr/>
            </a:pPr>
            <a:endParaRPr lang="cs-CZ" altLang="en-US" sz="2000" b="1" dirty="0">
              <a:solidFill>
                <a:srgbClr val="990099"/>
              </a:solidFill>
              <a:latin typeface="Calibri" panose="020F0502020204030204" pitchFamily="34" charset="0"/>
            </a:endParaRPr>
          </a:p>
        </p:txBody>
      </p:sp>
      <p:sp>
        <p:nvSpPr>
          <p:cNvPr id="47112" name="Text Box 8"/>
          <p:cNvSpPr txBox="1">
            <a:spLocks noChangeArrowheads="1"/>
          </p:cNvSpPr>
          <p:nvPr/>
        </p:nvSpPr>
        <p:spPr bwMode="auto">
          <a:xfrm>
            <a:off x="7967663" y="2251075"/>
            <a:ext cx="2532062"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ingdings" pitchFamily="2" charset="2"/>
              <a:buChar char="Ø"/>
              <a:defRPr/>
            </a:pPr>
            <a:r>
              <a:rPr lang="cs-CZ" altLang="en-US" b="1" dirty="0">
                <a:solidFill>
                  <a:srgbClr val="990099"/>
                </a:solidFill>
                <a:latin typeface="Calibri" panose="020F0502020204030204" pitchFamily="34" charset="0"/>
              </a:rPr>
              <a:t> </a:t>
            </a:r>
            <a:r>
              <a:rPr lang="cs-CZ" altLang="en-US" sz="2000" dirty="0">
                <a:effectLst>
                  <a:outerShdw blurRad="38100" dist="38100" dir="2700000" algn="tl">
                    <a:srgbClr val="000000">
                      <a:alpha val="43137"/>
                    </a:srgbClr>
                  </a:outerShdw>
                </a:effectLst>
                <a:latin typeface="Century Gothic" panose="020B0502020202020204" pitchFamily="34" charset="0"/>
              </a:rPr>
              <a:t>Retence Na a vody</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Městnání, edém</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Nízký srdeční výdej</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Diastolická    dysfunkce</a:t>
            </a:r>
          </a:p>
          <a:p>
            <a:pPr>
              <a:buFont typeface="Wingdings" pitchFamily="2" charset="2"/>
              <a:buChar char="Ø"/>
              <a:defRPr/>
            </a:pPr>
            <a:r>
              <a:rPr lang="cs-CZ" altLang="en-US" sz="2000" dirty="0">
                <a:effectLst>
                  <a:outerShdw blurRad="38100" dist="38100" dir="2700000" algn="tl">
                    <a:srgbClr val="000000">
                      <a:alpha val="43137"/>
                    </a:srgbClr>
                  </a:outerShdw>
                </a:effectLst>
                <a:latin typeface="Century Gothic" panose="020B0502020202020204" pitchFamily="34" charset="0"/>
              </a:rPr>
              <a:t> Zhoršující se       symptomatologie</a:t>
            </a:r>
            <a:r>
              <a:rPr lang="cs-CZ" altLang="en-US" dirty="0">
                <a:effectLst>
                  <a:outerShdw blurRad="38100" dist="38100" dir="2700000" algn="tl">
                    <a:srgbClr val="000000">
                      <a:alpha val="43137"/>
                    </a:srgbClr>
                  </a:outerShdw>
                </a:effectLst>
                <a:latin typeface="Century Gothic" panose="020B0502020202020204" pitchFamily="34" charset="0"/>
              </a:rPr>
              <a:t>  </a:t>
            </a:r>
          </a:p>
          <a:p>
            <a:pPr>
              <a:defRPr/>
            </a:pPr>
            <a:endParaRPr lang="cs-CZ" altLang="en-US" b="1" dirty="0">
              <a:solidFill>
                <a:srgbClr val="990099"/>
              </a:solidFill>
              <a:latin typeface="Calibri" panose="020F0502020204030204" pitchFamily="34" charset="0"/>
            </a:endParaRPr>
          </a:p>
        </p:txBody>
      </p:sp>
      <p:sp>
        <p:nvSpPr>
          <p:cNvPr id="71689" name="Line 9"/>
          <p:cNvSpPr>
            <a:spLocks noChangeShapeType="1"/>
          </p:cNvSpPr>
          <p:nvPr/>
        </p:nvSpPr>
        <p:spPr bwMode="auto">
          <a:xfrm flipH="1">
            <a:off x="2057400" y="1600200"/>
            <a:ext cx="457200" cy="762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1690" name="Line 10"/>
          <p:cNvSpPr>
            <a:spLocks noChangeShapeType="1"/>
          </p:cNvSpPr>
          <p:nvPr/>
        </p:nvSpPr>
        <p:spPr bwMode="auto">
          <a:xfrm>
            <a:off x="5245330" y="2130425"/>
            <a:ext cx="457201" cy="152806"/>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1691" name="Line 11"/>
          <p:cNvSpPr>
            <a:spLocks noChangeShapeType="1"/>
          </p:cNvSpPr>
          <p:nvPr/>
        </p:nvSpPr>
        <p:spPr bwMode="auto">
          <a:xfrm>
            <a:off x="9067800" y="1673630"/>
            <a:ext cx="0" cy="609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2" name="Zástupný symbol pro zápatí 1"/>
          <p:cNvSpPr>
            <a:spLocks noGrp="1"/>
          </p:cNvSpPr>
          <p:nvPr>
            <p:ph type="ftr" sz="quarter" idx="10"/>
          </p:nvPr>
        </p:nvSpPr>
        <p:spPr/>
        <p:txBody>
          <a:bodyPr/>
          <a:lstStyle/>
          <a:p>
            <a:r>
              <a:rPr lang="cs-CZ"/>
              <a:t>Prof. Anna Vašků</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4495800" y="2519364"/>
            <a:ext cx="30925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2400" b="1" dirty="0">
                <a:solidFill>
                  <a:srgbClr val="FF0066"/>
                </a:solidFill>
                <a:latin typeface="Calibri" panose="020F0502020204030204" pitchFamily="34" charset="0"/>
              </a:rPr>
              <a:t>Metabolický stav</a:t>
            </a:r>
          </a:p>
          <a:p>
            <a:pPr>
              <a:spcBef>
                <a:spcPct val="0"/>
              </a:spcBef>
              <a:buClrTx/>
              <a:buSzTx/>
              <a:buFontTx/>
              <a:buNone/>
            </a:pPr>
            <a:r>
              <a:rPr lang="cs-CZ" altLang="en-US" sz="2400" b="1" dirty="0">
                <a:solidFill>
                  <a:srgbClr val="FF0066"/>
                </a:solidFill>
                <a:latin typeface="Calibri" panose="020F0502020204030204" pitchFamily="34" charset="0"/>
              </a:rPr>
              <a:t>Celkové/místní faktory</a:t>
            </a:r>
            <a:endParaRPr lang="cs-CZ" altLang="en-US" sz="2400" dirty="0">
              <a:solidFill>
                <a:schemeClr val="tx1"/>
              </a:solidFill>
              <a:latin typeface="Calibri" panose="020F0502020204030204" pitchFamily="34" charset="0"/>
            </a:endParaRPr>
          </a:p>
        </p:txBody>
      </p:sp>
      <p:sp>
        <p:nvSpPr>
          <p:cNvPr id="72707" name="Text Box 3"/>
          <p:cNvSpPr txBox="1">
            <a:spLocks noChangeArrowheads="1"/>
          </p:cNvSpPr>
          <p:nvPr/>
        </p:nvSpPr>
        <p:spPr bwMode="auto">
          <a:xfrm>
            <a:off x="1524000" y="955675"/>
            <a:ext cx="118173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Hormony</a:t>
            </a:r>
          </a:p>
          <a:p>
            <a:pPr>
              <a:spcBef>
                <a:spcPct val="0"/>
              </a:spcBef>
              <a:buClrTx/>
              <a:buSzTx/>
              <a:buFontTx/>
              <a:buNone/>
            </a:pPr>
            <a:r>
              <a:rPr lang="cs-CZ" altLang="en-US" sz="1800" b="1" dirty="0">
                <a:solidFill>
                  <a:schemeClr val="tx1"/>
                </a:solidFill>
                <a:latin typeface="Calibri" panose="020F0502020204030204" pitchFamily="34" charset="0"/>
              </a:rPr>
              <a:t>(KA, </a:t>
            </a:r>
            <a:r>
              <a:rPr lang="cs-CZ" altLang="en-US" sz="1800" b="1" dirty="0">
                <a:latin typeface="Calibri" panose="020F0502020204030204" pitchFamily="34" charset="0"/>
              </a:rPr>
              <a:t>ET-1</a:t>
            </a:r>
            <a:r>
              <a:rPr lang="cs-CZ" altLang="en-US" sz="1800" b="1" dirty="0">
                <a:solidFill>
                  <a:schemeClr val="tx1"/>
                </a:solidFill>
                <a:latin typeface="Calibri" panose="020F0502020204030204" pitchFamily="34" charset="0"/>
              </a:rPr>
              <a:t>, </a:t>
            </a:r>
          </a:p>
          <a:p>
            <a:pPr>
              <a:spcBef>
                <a:spcPct val="0"/>
              </a:spcBef>
              <a:buClrTx/>
              <a:buSzTx/>
              <a:buFontTx/>
              <a:buNone/>
            </a:pPr>
            <a:r>
              <a:rPr lang="cs-CZ" altLang="en-US" sz="1800" b="1" dirty="0">
                <a:solidFill>
                  <a:schemeClr val="tx1"/>
                </a:solidFill>
                <a:latin typeface="Calibri" panose="020F0502020204030204" pitchFamily="34" charset="0"/>
              </a:rPr>
              <a:t>steroidy)</a:t>
            </a:r>
          </a:p>
        </p:txBody>
      </p:sp>
      <p:sp>
        <p:nvSpPr>
          <p:cNvPr id="72708" name="Text Box 4"/>
          <p:cNvSpPr txBox="1">
            <a:spLocks noChangeArrowheads="1"/>
          </p:cNvSpPr>
          <p:nvPr/>
        </p:nvSpPr>
        <p:spPr bwMode="auto">
          <a:xfrm>
            <a:off x="3200401" y="941388"/>
            <a:ext cx="1012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Cytokiny</a:t>
            </a:r>
          </a:p>
          <a:p>
            <a:pPr>
              <a:spcBef>
                <a:spcPct val="0"/>
              </a:spcBef>
              <a:buClrTx/>
              <a:buSzTx/>
              <a:buFontTx/>
              <a:buNone/>
            </a:pPr>
            <a:r>
              <a:rPr lang="cs-CZ" altLang="en-US" sz="1800" b="1" dirty="0">
                <a:latin typeface="Calibri" panose="020F0502020204030204" pitchFamily="34" charset="0"/>
              </a:rPr>
              <a:t>(TNF </a:t>
            </a:r>
            <a:r>
              <a:rPr lang="cs-CZ" altLang="en-US" sz="1800" b="1" dirty="0">
                <a:latin typeface="Calibri" panose="020F0502020204030204" pitchFamily="34" charset="0"/>
                <a:sym typeface="Symbol" panose="05050102010706020507" pitchFamily="18" charset="2"/>
              </a:rPr>
              <a:t></a:t>
            </a:r>
            <a:r>
              <a:rPr lang="cs-CZ" altLang="en-US" sz="1800" b="1" dirty="0">
                <a:solidFill>
                  <a:schemeClr val="tx1"/>
                </a:solidFill>
                <a:latin typeface="Calibri" panose="020F0502020204030204" pitchFamily="34" charset="0"/>
                <a:sym typeface="Symbol" panose="05050102010706020507" pitchFamily="18" charset="2"/>
              </a:rPr>
              <a:t>)</a:t>
            </a:r>
            <a:endParaRPr lang="cs-CZ" altLang="en-US" sz="2400" dirty="0">
              <a:solidFill>
                <a:schemeClr val="tx1"/>
              </a:solidFill>
              <a:latin typeface="Calibri" panose="020F0502020204030204" pitchFamily="34" charset="0"/>
              <a:sym typeface="Symbol" panose="05050102010706020507" pitchFamily="18" charset="2"/>
            </a:endParaRPr>
          </a:p>
        </p:txBody>
      </p:sp>
      <p:sp>
        <p:nvSpPr>
          <p:cNvPr id="72709" name="Text Box 5"/>
          <p:cNvSpPr txBox="1">
            <a:spLocks noChangeArrowheads="1"/>
          </p:cNvSpPr>
          <p:nvPr/>
        </p:nvSpPr>
        <p:spPr bwMode="auto">
          <a:xfrm>
            <a:off x="4464050" y="941388"/>
            <a:ext cx="4924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NO</a:t>
            </a:r>
            <a:endParaRPr lang="cs-CZ" altLang="en-US" sz="2400" dirty="0">
              <a:solidFill>
                <a:schemeClr val="tx1"/>
              </a:solidFill>
              <a:latin typeface="Calibri" panose="020F0502020204030204" pitchFamily="34" charset="0"/>
            </a:endParaRPr>
          </a:p>
        </p:txBody>
      </p:sp>
      <p:sp>
        <p:nvSpPr>
          <p:cNvPr id="72710" name="Text Box 6"/>
          <p:cNvSpPr txBox="1">
            <a:spLocks noChangeArrowheads="1"/>
          </p:cNvSpPr>
          <p:nvPr/>
        </p:nvSpPr>
        <p:spPr bwMode="auto">
          <a:xfrm>
            <a:off x="5181600" y="936625"/>
            <a:ext cx="121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Volné O.</a:t>
            </a:r>
          </a:p>
          <a:p>
            <a:pPr>
              <a:spcBef>
                <a:spcPct val="0"/>
              </a:spcBef>
              <a:buClrTx/>
              <a:buSzTx/>
              <a:buFontTx/>
              <a:buNone/>
            </a:pPr>
            <a:r>
              <a:rPr lang="cs-CZ" altLang="en-US" sz="1800" b="1" dirty="0">
                <a:solidFill>
                  <a:schemeClr val="tx1"/>
                </a:solidFill>
                <a:latin typeface="Calibri" panose="020F0502020204030204" pitchFamily="34" charset="0"/>
              </a:rPr>
              <a:t>radikály</a:t>
            </a:r>
            <a:endParaRPr lang="cs-CZ" altLang="en-US" sz="2400" dirty="0">
              <a:solidFill>
                <a:schemeClr val="tx1"/>
              </a:solidFill>
              <a:latin typeface="Calibri" panose="020F0502020204030204" pitchFamily="34" charset="0"/>
            </a:endParaRPr>
          </a:p>
        </p:txBody>
      </p:sp>
      <p:sp>
        <p:nvSpPr>
          <p:cNvPr id="72711" name="Text Box 7"/>
          <p:cNvSpPr txBox="1">
            <a:spLocks noChangeArrowheads="1"/>
          </p:cNvSpPr>
          <p:nvPr/>
        </p:nvSpPr>
        <p:spPr bwMode="auto">
          <a:xfrm>
            <a:off x="6629400" y="955675"/>
            <a:ext cx="11369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Genetické</a:t>
            </a:r>
          </a:p>
          <a:p>
            <a:pPr>
              <a:spcBef>
                <a:spcPct val="0"/>
              </a:spcBef>
              <a:buClrTx/>
              <a:buSzTx/>
              <a:buFontTx/>
              <a:buNone/>
            </a:pPr>
            <a:r>
              <a:rPr lang="cs-CZ" altLang="en-US" sz="1800" b="1" dirty="0">
                <a:solidFill>
                  <a:schemeClr val="tx1"/>
                </a:solidFill>
                <a:latin typeface="Calibri" panose="020F0502020204030204" pitchFamily="34" charset="0"/>
              </a:rPr>
              <a:t>faktory</a:t>
            </a:r>
            <a:endParaRPr lang="cs-CZ" altLang="en-US" sz="2400" dirty="0">
              <a:solidFill>
                <a:schemeClr val="tx1"/>
              </a:solidFill>
              <a:latin typeface="Calibri" panose="020F0502020204030204" pitchFamily="34" charset="0"/>
            </a:endParaRPr>
          </a:p>
        </p:txBody>
      </p:sp>
      <p:sp>
        <p:nvSpPr>
          <p:cNvPr id="72712" name="Text Box 8"/>
          <p:cNvSpPr txBox="1">
            <a:spLocks noChangeArrowheads="1"/>
          </p:cNvSpPr>
          <p:nvPr/>
        </p:nvSpPr>
        <p:spPr bwMode="auto">
          <a:xfrm>
            <a:off x="8001000" y="914400"/>
            <a:ext cx="2133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Abnormální</a:t>
            </a:r>
          </a:p>
          <a:p>
            <a:pPr>
              <a:spcBef>
                <a:spcPct val="0"/>
              </a:spcBef>
              <a:buClrTx/>
              <a:buSzTx/>
              <a:buFontTx/>
              <a:buNone/>
            </a:pPr>
            <a:r>
              <a:rPr lang="cs-CZ" altLang="en-US" sz="1800" b="1" dirty="0">
                <a:solidFill>
                  <a:schemeClr val="tx1"/>
                </a:solidFill>
                <a:latin typeface="Calibri" panose="020F0502020204030204" pitchFamily="34" charset="0"/>
              </a:rPr>
              <a:t>baroreceptorové</a:t>
            </a:r>
          </a:p>
          <a:p>
            <a:pPr>
              <a:spcBef>
                <a:spcPct val="0"/>
              </a:spcBef>
              <a:buClrTx/>
              <a:buSzTx/>
              <a:buFontTx/>
              <a:buNone/>
            </a:pPr>
            <a:r>
              <a:rPr lang="cs-CZ" altLang="en-US" sz="1800" b="1" dirty="0">
                <a:solidFill>
                  <a:schemeClr val="tx1"/>
                </a:solidFill>
                <a:latin typeface="Calibri" panose="020F0502020204030204" pitchFamily="34" charset="0"/>
              </a:rPr>
              <a:t>reflexy</a:t>
            </a:r>
          </a:p>
        </p:txBody>
      </p:sp>
      <p:sp>
        <p:nvSpPr>
          <p:cNvPr id="72713" name="Text Box 9"/>
          <p:cNvSpPr txBox="1">
            <a:spLocks noChangeArrowheads="1"/>
          </p:cNvSpPr>
          <p:nvPr/>
        </p:nvSpPr>
        <p:spPr bwMode="auto">
          <a:xfrm>
            <a:off x="8991601" y="2174876"/>
            <a:ext cx="14993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Vnější faktory</a:t>
            </a:r>
            <a:endParaRPr lang="cs-CZ" altLang="en-US" sz="2400" dirty="0">
              <a:solidFill>
                <a:schemeClr val="tx1"/>
              </a:solidFill>
              <a:latin typeface="Calibri" panose="020F0502020204030204" pitchFamily="34" charset="0"/>
            </a:endParaRPr>
          </a:p>
        </p:txBody>
      </p:sp>
      <p:sp>
        <p:nvSpPr>
          <p:cNvPr id="72714" name="Text Box 10"/>
          <p:cNvSpPr txBox="1">
            <a:spLocks noChangeArrowheads="1"/>
          </p:cNvSpPr>
          <p:nvPr/>
        </p:nvSpPr>
        <p:spPr bwMode="auto">
          <a:xfrm>
            <a:off x="1524000" y="2846388"/>
            <a:ext cx="1287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Energetické</a:t>
            </a:r>
          </a:p>
          <a:p>
            <a:pPr>
              <a:spcBef>
                <a:spcPct val="0"/>
              </a:spcBef>
              <a:buClrTx/>
              <a:buSzTx/>
              <a:buFontTx/>
              <a:buNone/>
            </a:pPr>
            <a:r>
              <a:rPr lang="cs-CZ" altLang="en-US" sz="1800" b="1" dirty="0">
                <a:solidFill>
                  <a:schemeClr val="tx1"/>
                </a:solidFill>
                <a:latin typeface="Calibri" panose="020F0502020204030204" pitchFamily="34" charset="0"/>
              </a:rPr>
              <a:t>rezervy</a:t>
            </a:r>
          </a:p>
        </p:txBody>
      </p:sp>
      <p:sp>
        <p:nvSpPr>
          <p:cNvPr id="72715" name="Text Box 11"/>
          <p:cNvSpPr txBox="1">
            <a:spLocks noChangeArrowheads="1"/>
          </p:cNvSpPr>
          <p:nvPr/>
        </p:nvSpPr>
        <p:spPr bwMode="auto">
          <a:xfrm>
            <a:off x="1717676" y="5360988"/>
            <a:ext cx="13400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Energetický </a:t>
            </a:r>
          </a:p>
          <a:p>
            <a:pPr>
              <a:spcBef>
                <a:spcPct val="0"/>
              </a:spcBef>
              <a:buClrTx/>
              <a:buSzTx/>
              <a:buFontTx/>
              <a:buNone/>
            </a:pPr>
            <a:r>
              <a:rPr lang="cs-CZ" altLang="en-US" sz="1800" b="1" dirty="0">
                <a:solidFill>
                  <a:schemeClr val="tx1"/>
                </a:solidFill>
                <a:latin typeface="Calibri" panose="020F0502020204030204" pitchFamily="34" charset="0"/>
              </a:rPr>
              <a:t>stav</a:t>
            </a:r>
          </a:p>
        </p:txBody>
      </p:sp>
      <p:sp>
        <p:nvSpPr>
          <p:cNvPr id="72716" name="Text Box 12"/>
          <p:cNvSpPr txBox="1">
            <a:spLocks noChangeArrowheads="1"/>
          </p:cNvSpPr>
          <p:nvPr/>
        </p:nvSpPr>
        <p:spPr bwMode="auto">
          <a:xfrm>
            <a:off x="2590801" y="3592514"/>
            <a:ext cx="12903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Klidový</a:t>
            </a:r>
          </a:p>
          <a:p>
            <a:pPr>
              <a:spcBef>
                <a:spcPct val="0"/>
              </a:spcBef>
              <a:buClrTx/>
              <a:buSzTx/>
              <a:buFontTx/>
              <a:buNone/>
            </a:pPr>
            <a:r>
              <a:rPr lang="cs-CZ" altLang="en-US" sz="1800" b="1" dirty="0">
                <a:solidFill>
                  <a:schemeClr val="tx1"/>
                </a:solidFill>
                <a:latin typeface="Calibri" panose="020F0502020204030204" pitchFamily="34" charset="0"/>
              </a:rPr>
              <a:t>energetický</a:t>
            </a:r>
          </a:p>
          <a:p>
            <a:pPr>
              <a:spcBef>
                <a:spcPct val="0"/>
              </a:spcBef>
              <a:buClrTx/>
              <a:buSzTx/>
              <a:buFontTx/>
              <a:buNone/>
            </a:pPr>
            <a:r>
              <a:rPr lang="cs-CZ" altLang="en-US" sz="1800" b="1" dirty="0">
                <a:solidFill>
                  <a:schemeClr val="tx1"/>
                </a:solidFill>
                <a:latin typeface="Calibri" panose="020F0502020204030204" pitchFamily="34" charset="0"/>
              </a:rPr>
              <a:t>výdej</a:t>
            </a:r>
          </a:p>
        </p:txBody>
      </p:sp>
      <p:sp>
        <p:nvSpPr>
          <p:cNvPr id="72717" name="Text Box 13"/>
          <p:cNvSpPr txBox="1">
            <a:spLocks noChangeArrowheads="1"/>
          </p:cNvSpPr>
          <p:nvPr/>
        </p:nvSpPr>
        <p:spPr bwMode="auto">
          <a:xfrm>
            <a:off x="4191000" y="3760789"/>
            <a:ext cx="120186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Funkce</a:t>
            </a:r>
          </a:p>
          <a:p>
            <a:pPr>
              <a:spcBef>
                <a:spcPct val="0"/>
              </a:spcBef>
              <a:buClrTx/>
              <a:buSzTx/>
              <a:buFontTx/>
              <a:buNone/>
            </a:pPr>
            <a:r>
              <a:rPr lang="cs-CZ" altLang="en-US" sz="1800" b="1" dirty="0">
                <a:solidFill>
                  <a:schemeClr val="tx1"/>
                </a:solidFill>
                <a:latin typeface="Calibri" panose="020F0502020204030204" pitchFamily="34" charset="0"/>
              </a:rPr>
              <a:t>kosterního</a:t>
            </a:r>
          </a:p>
          <a:p>
            <a:pPr>
              <a:spcBef>
                <a:spcPct val="0"/>
              </a:spcBef>
              <a:buClrTx/>
              <a:buSzTx/>
              <a:buFontTx/>
              <a:buNone/>
            </a:pPr>
            <a:r>
              <a:rPr lang="cs-CZ" altLang="en-US" sz="1800" b="1" dirty="0">
                <a:solidFill>
                  <a:schemeClr val="tx1"/>
                </a:solidFill>
                <a:latin typeface="Calibri" panose="020F0502020204030204" pitchFamily="34" charset="0"/>
              </a:rPr>
              <a:t>svalstva</a:t>
            </a:r>
          </a:p>
        </p:txBody>
      </p:sp>
      <p:sp>
        <p:nvSpPr>
          <p:cNvPr id="72718" name="Text Box 14"/>
          <p:cNvSpPr txBox="1">
            <a:spLocks noChangeArrowheads="1"/>
          </p:cNvSpPr>
          <p:nvPr/>
        </p:nvSpPr>
        <p:spPr bwMode="auto">
          <a:xfrm>
            <a:off x="5791201" y="3429001"/>
            <a:ext cx="125476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endParaRPr lang="cs-CZ" altLang="en-US" sz="2400" dirty="0">
              <a:solidFill>
                <a:schemeClr val="tx1"/>
              </a:solidFill>
              <a:latin typeface="Times New Roman" panose="02020603050405020304" pitchFamily="18" charset="0"/>
            </a:endParaRPr>
          </a:p>
          <a:p>
            <a:pPr>
              <a:spcBef>
                <a:spcPct val="0"/>
              </a:spcBef>
              <a:buClrTx/>
              <a:buSzTx/>
              <a:buFontTx/>
              <a:buNone/>
            </a:pPr>
            <a:r>
              <a:rPr lang="cs-CZ" altLang="en-US" sz="1800" b="1" dirty="0">
                <a:solidFill>
                  <a:schemeClr val="tx1"/>
                </a:solidFill>
                <a:latin typeface="Calibri" panose="020F0502020204030204" pitchFamily="34" charset="0"/>
              </a:rPr>
              <a:t>Apoptóza </a:t>
            </a:r>
          </a:p>
          <a:p>
            <a:pPr>
              <a:spcBef>
                <a:spcPct val="0"/>
              </a:spcBef>
              <a:buClrTx/>
              <a:buSzTx/>
              <a:buFontTx/>
              <a:buNone/>
            </a:pPr>
            <a:r>
              <a:rPr lang="cs-CZ" altLang="en-US" sz="1800" b="1" dirty="0">
                <a:solidFill>
                  <a:schemeClr val="tx1"/>
                </a:solidFill>
                <a:latin typeface="Calibri" panose="020F0502020204030204" pitchFamily="34" charset="0"/>
              </a:rPr>
              <a:t>kosterního </a:t>
            </a:r>
          </a:p>
          <a:p>
            <a:pPr>
              <a:spcBef>
                <a:spcPct val="0"/>
              </a:spcBef>
              <a:buClrTx/>
              <a:buSzTx/>
              <a:buFontTx/>
              <a:buNone/>
            </a:pPr>
            <a:r>
              <a:rPr lang="cs-CZ" altLang="en-US" sz="1800" b="1" dirty="0">
                <a:solidFill>
                  <a:schemeClr val="tx1"/>
                </a:solidFill>
                <a:latin typeface="Calibri" panose="020F0502020204030204" pitchFamily="34" charset="0"/>
              </a:rPr>
              <a:t>svalstva</a:t>
            </a:r>
            <a:endParaRPr lang="cs-CZ" altLang="en-US" sz="2400" dirty="0">
              <a:solidFill>
                <a:schemeClr val="tx1"/>
              </a:solidFill>
              <a:latin typeface="Calibri" panose="020F0502020204030204" pitchFamily="34" charset="0"/>
            </a:endParaRPr>
          </a:p>
        </p:txBody>
      </p:sp>
      <p:sp>
        <p:nvSpPr>
          <p:cNvPr id="72719" name="Text Box 15"/>
          <p:cNvSpPr txBox="1">
            <a:spLocks noChangeArrowheads="1"/>
          </p:cNvSpPr>
          <p:nvPr/>
        </p:nvSpPr>
        <p:spPr bwMode="auto">
          <a:xfrm>
            <a:off x="4343400" y="5360988"/>
            <a:ext cx="13905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Kosterní sval</a:t>
            </a:r>
            <a:endParaRPr lang="cs-CZ" altLang="en-US" sz="2400" dirty="0">
              <a:solidFill>
                <a:schemeClr val="tx1"/>
              </a:solidFill>
              <a:latin typeface="Calibri" panose="020F0502020204030204" pitchFamily="34" charset="0"/>
            </a:endParaRPr>
          </a:p>
        </p:txBody>
      </p:sp>
      <p:sp>
        <p:nvSpPr>
          <p:cNvPr id="72720" name="Text Box 16"/>
          <p:cNvSpPr txBox="1">
            <a:spLocks noChangeArrowheads="1"/>
          </p:cNvSpPr>
          <p:nvPr/>
        </p:nvSpPr>
        <p:spPr bwMode="auto">
          <a:xfrm>
            <a:off x="6629400" y="5299076"/>
            <a:ext cx="13038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Srdeční sval</a:t>
            </a:r>
            <a:endParaRPr lang="cs-CZ" altLang="en-US" sz="2400" dirty="0">
              <a:solidFill>
                <a:schemeClr val="tx1"/>
              </a:solidFill>
              <a:latin typeface="Calibri" panose="020F0502020204030204" pitchFamily="34" charset="0"/>
            </a:endParaRPr>
          </a:p>
        </p:txBody>
      </p:sp>
      <p:sp>
        <p:nvSpPr>
          <p:cNvPr id="72721" name="Text Box 17"/>
          <p:cNvSpPr txBox="1">
            <a:spLocks noChangeArrowheads="1"/>
          </p:cNvSpPr>
          <p:nvPr/>
        </p:nvSpPr>
        <p:spPr bwMode="auto">
          <a:xfrm>
            <a:off x="8686801" y="5299076"/>
            <a:ext cx="14267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Cévní systém</a:t>
            </a:r>
            <a:endParaRPr lang="cs-CZ" altLang="en-US" sz="2000" b="1" dirty="0">
              <a:solidFill>
                <a:schemeClr val="tx1"/>
              </a:solidFill>
              <a:latin typeface="Calibri" panose="020F0502020204030204" pitchFamily="34" charset="0"/>
            </a:endParaRPr>
          </a:p>
        </p:txBody>
      </p:sp>
      <p:sp>
        <p:nvSpPr>
          <p:cNvPr id="72722" name="Text Box 18"/>
          <p:cNvSpPr txBox="1">
            <a:spLocks noChangeArrowheads="1"/>
          </p:cNvSpPr>
          <p:nvPr/>
        </p:nvSpPr>
        <p:spPr bwMode="auto">
          <a:xfrm>
            <a:off x="7223126" y="3836988"/>
            <a:ext cx="11453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Funkce</a:t>
            </a:r>
          </a:p>
          <a:p>
            <a:pPr>
              <a:spcBef>
                <a:spcPct val="0"/>
              </a:spcBef>
              <a:buClrTx/>
              <a:buSzTx/>
              <a:buFontTx/>
              <a:buNone/>
            </a:pPr>
            <a:r>
              <a:rPr lang="cs-CZ" altLang="en-US" sz="1800" b="1" dirty="0">
                <a:solidFill>
                  <a:schemeClr val="tx1"/>
                </a:solidFill>
                <a:latin typeface="Calibri" panose="020F0502020204030204" pitchFamily="34" charset="0"/>
              </a:rPr>
              <a:t>myokardu</a:t>
            </a:r>
            <a:endParaRPr lang="cs-CZ" altLang="en-US" sz="2400" dirty="0">
              <a:solidFill>
                <a:schemeClr val="tx1"/>
              </a:solidFill>
              <a:latin typeface="Calibri" panose="020F0502020204030204" pitchFamily="34" charset="0"/>
            </a:endParaRPr>
          </a:p>
        </p:txBody>
      </p:sp>
      <p:sp>
        <p:nvSpPr>
          <p:cNvPr id="72723" name="Text Box 19"/>
          <p:cNvSpPr txBox="1">
            <a:spLocks noChangeArrowheads="1"/>
          </p:cNvSpPr>
          <p:nvPr/>
        </p:nvSpPr>
        <p:spPr bwMode="auto">
          <a:xfrm>
            <a:off x="9220200" y="39624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solidFill>
                  <a:schemeClr val="tx1"/>
                </a:solidFill>
                <a:latin typeface="Calibri" panose="020F0502020204030204" pitchFamily="34" charset="0"/>
              </a:rPr>
              <a:t>Apoptóza</a:t>
            </a:r>
          </a:p>
          <a:p>
            <a:pPr>
              <a:spcBef>
                <a:spcPct val="0"/>
              </a:spcBef>
              <a:buClrTx/>
              <a:buSzTx/>
              <a:buFontTx/>
              <a:buNone/>
            </a:pPr>
            <a:r>
              <a:rPr lang="cs-CZ" altLang="en-US" sz="1800" b="1" dirty="0">
                <a:solidFill>
                  <a:schemeClr val="tx1"/>
                </a:solidFill>
                <a:latin typeface="Calibri" panose="020F0502020204030204" pitchFamily="34" charset="0"/>
              </a:rPr>
              <a:t>myokardu</a:t>
            </a:r>
            <a:endParaRPr lang="cs-CZ" altLang="en-US" sz="2400" dirty="0">
              <a:solidFill>
                <a:schemeClr val="tx1"/>
              </a:solidFill>
              <a:latin typeface="Calibri" panose="020F0502020204030204" pitchFamily="34" charset="0"/>
            </a:endParaRPr>
          </a:p>
        </p:txBody>
      </p:sp>
      <p:sp>
        <p:nvSpPr>
          <p:cNvPr id="72724" name="Text Box 20"/>
          <p:cNvSpPr txBox="1">
            <a:spLocks noChangeArrowheads="1"/>
          </p:cNvSpPr>
          <p:nvPr/>
        </p:nvSpPr>
        <p:spPr bwMode="auto">
          <a:xfrm>
            <a:off x="9509125" y="3165475"/>
            <a:ext cx="10426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Funkce</a:t>
            </a:r>
          </a:p>
          <a:p>
            <a:pPr>
              <a:spcBef>
                <a:spcPct val="0"/>
              </a:spcBef>
              <a:buClrTx/>
              <a:buSzTx/>
              <a:buFontTx/>
              <a:buNone/>
            </a:pPr>
            <a:r>
              <a:rPr lang="cs-CZ" altLang="en-US" sz="1800" b="1" dirty="0">
                <a:latin typeface="Calibri" panose="020F0502020204030204" pitchFamily="34" charset="0"/>
              </a:rPr>
              <a:t>endotelu</a:t>
            </a:r>
            <a:endParaRPr lang="cs-CZ" altLang="en-US" sz="2400" dirty="0">
              <a:solidFill>
                <a:schemeClr val="tx1"/>
              </a:solidFill>
              <a:latin typeface="Calibri" panose="020F0502020204030204" pitchFamily="34" charset="0"/>
            </a:endParaRPr>
          </a:p>
        </p:txBody>
      </p:sp>
      <p:sp>
        <p:nvSpPr>
          <p:cNvPr id="72725" name="Text Box 21"/>
          <p:cNvSpPr txBox="1">
            <a:spLocks noChangeArrowheads="1"/>
          </p:cNvSpPr>
          <p:nvPr/>
        </p:nvSpPr>
        <p:spPr bwMode="auto">
          <a:xfrm>
            <a:off x="5394326" y="6065838"/>
            <a:ext cx="2005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2400" b="1" dirty="0">
                <a:solidFill>
                  <a:srgbClr val="FF0066"/>
                </a:solidFill>
                <a:latin typeface="Calibri" panose="020F0502020204030204" pitchFamily="34" charset="0"/>
              </a:rPr>
              <a:t>Zhoršení CHSS</a:t>
            </a:r>
            <a:endParaRPr lang="cs-CZ" altLang="en-US" sz="2400" b="1" dirty="0">
              <a:solidFill>
                <a:schemeClr val="tx1"/>
              </a:solidFill>
              <a:latin typeface="Calibri" panose="020F0502020204030204" pitchFamily="34" charset="0"/>
            </a:endParaRPr>
          </a:p>
        </p:txBody>
      </p:sp>
      <p:sp>
        <p:nvSpPr>
          <p:cNvPr id="72726" name="Line 22"/>
          <p:cNvSpPr>
            <a:spLocks noChangeShapeType="1"/>
          </p:cNvSpPr>
          <p:nvPr/>
        </p:nvSpPr>
        <p:spPr bwMode="auto">
          <a:xfrm>
            <a:off x="2743200" y="1905000"/>
            <a:ext cx="1752600" cy="7620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27" name="Line 23"/>
          <p:cNvSpPr>
            <a:spLocks noChangeShapeType="1"/>
          </p:cNvSpPr>
          <p:nvPr/>
        </p:nvSpPr>
        <p:spPr bwMode="auto">
          <a:xfrm>
            <a:off x="4191000" y="1676400"/>
            <a:ext cx="914400" cy="6858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28" name="Line 24"/>
          <p:cNvSpPr>
            <a:spLocks noChangeShapeType="1"/>
          </p:cNvSpPr>
          <p:nvPr/>
        </p:nvSpPr>
        <p:spPr bwMode="auto">
          <a:xfrm>
            <a:off x="5791200" y="1676400"/>
            <a:ext cx="0" cy="6096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29" name="Line 25"/>
          <p:cNvSpPr>
            <a:spLocks noChangeShapeType="1"/>
          </p:cNvSpPr>
          <p:nvPr/>
        </p:nvSpPr>
        <p:spPr bwMode="auto">
          <a:xfrm flipH="1">
            <a:off x="6553200" y="1752600"/>
            <a:ext cx="685800" cy="6096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30" name="Line 26"/>
          <p:cNvSpPr>
            <a:spLocks noChangeShapeType="1"/>
          </p:cNvSpPr>
          <p:nvPr/>
        </p:nvSpPr>
        <p:spPr bwMode="auto">
          <a:xfrm flipH="1">
            <a:off x="7010400" y="2133600"/>
            <a:ext cx="129540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31" name="Line 27"/>
          <p:cNvSpPr>
            <a:spLocks noChangeShapeType="1"/>
          </p:cNvSpPr>
          <p:nvPr/>
        </p:nvSpPr>
        <p:spPr bwMode="auto">
          <a:xfrm flipH="1">
            <a:off x="7543800" y="2514600"/>
            <a:ext cx="1524000" cy="2286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32" name="Line 28"/>
          <p:cNvSpPr>
            <a:spLocks noChangeShapeType="1"/>
          </p:cNvSpPr>
          <p:nvPr/>
        </p:nvSpPr>
        <p:spPr bwMode="auto">
          <a:xfrm flipH="1">
            <a:off x="3048000" y="2895600"/>
            <a:ext cx="1295400" cy="152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33" name="Line 29"/>
          <p:cNvSpPr>
            <a:spLocks noChangeShapeType="1"/>
          </p:cNvSpPr>
          <p:nvPr/>
        </p:nvSpPr>
        <p:spPr bwMode="auto">
          <a:xfrm flipH="1">
            <a:off x="3581400" y="3276600"/>
            <a:ext cx="838200" cy="2286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34" name="Line 30"/>
          <p:cNvSpPr>
            <a:spLocks noChangeShapeType="1"/>
          </p:cNvSpPr>
          <p:nvPr/>
        </p:nvSpPr>
        <p:spPr bwMode="auto">
          <a:xfrm flipH="1">
            <a:off x="4800600" y="3352800"/>
            <a:ext cx="76200" cy="3048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35" name="Line 31"/>
          <p:cNvSpPr>
            <a:spLocks noChangeShapeType="1"/>
          </p:cNvSpPr>
          <p:nvPr/>
        </p:nvSpPr>
        <p:spPr bwMode="auto">
          <a:xfrm>
            <a:off x="5867400" y="3352800"/>
            <a:ext cx="381000" cy="457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36" name="Line 32"/>
          <p:cNvSpPr>
            <a:spLocks noChangeShapeType="1"/>
          </p:cNvSpPr>
          <p:nvPr/>
        </p:nvSpPr>
        <p:spPr bwMode="auto">
          <a:xfrm>
            <a:off x="7086600" y="3352800"/>
            <a:ext cx="457200" cy="3048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37" name="Line 33"/>
          <p:cNvSpPr>
            <a:spLocks noChangeShapeType="1"/>
          </p:cNvSpPr>
          <p:nvPr/>
        </p:nvSpPr>
        <p:spPr bwMode="auto">
          <a:xfrm>
            <a:off x="7848600" y="3276600"/>
            <a:ext cx="1371600" cy="6096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38" name="Line 34"/>
          <p:cNvSpPr>
            <a:spLocks noChangeShapeType="1"/>
          </p:cNvSpPr>
          <p:nvPr/>
        </p:nvSpPr>
        <p:spPr bwMode="auto">
          <a:xfrm>
            <a:off x="8153400" y="3048000"/>
            <a:ext cx="1219200" cy="152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39" name="Line 35"/>
          <p:cNvSpPr>
            <a:spLocks noChangeShapeType="1"/>
          </p:cNvSpPr>
          <p:nvPr/>
        </p:nvSpPr>
        <p:spPr bwMode="auto">
          <a:xfrm>
            <a:off x="1828800" y="3581400"/>
            <a:ext cx="152400" cy="1600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40" name="Line 36"/>
          <p:cNvSpPr>
            <a:spLocks noChangeShapeType="1"/>
          </p:cNvSpPr>
          <p:nvPr/>
        </p:nvSpPr>
        <p:spPr bwMode="auto">
          <a:xfrm flipH="1">
            <a:off x="2438400" y="4724400"/>
            <a:ext cx="533400" cy="533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41" name="Line 37"/>
          <p:cNvSpPr>
            <a:spLocks noChangeShapeType="1"/>
          </p:cNvSpPr>
          <p:nvPr/>
        </p:nvSpPr>
        <p:spPr bwMode="auto">
          <a:xfrm>
            <a:off x="4800600" y="4876800"/>
            <a:ext cx="304800" cy="3810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42" name="Line 38"/>
          <p:cNvSpPr>
            <a:spLocks noChangeShapeType="1"/>
          </p:cNvSpPr>
          <p:nvPr/>
        </p:nvSpPr>
        <p:spPr bwMode="auto">
          <a:xfrm flipH="1">
            <a:off x="5334000" y="4876800"/>
            <a:ext cx="685800" cy="3810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43" name="Line 39"/>
          <p:cNvSpPr>
            <a:spLocks noChangeShapeType="1"/>
          </p:cNvSpPr>
          <p:nvPr/>
        </p:nvSpPr>
        <p:spPr bwMode="auto">
          <a:xfrm flipH="1">
            <a:off x="7620000" y="4572000"/>
            <a:ext cx="381000" cy="6096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44" name="Line 40"/>
          <p:cNvSpPr>
            <a:spLocks noChangeShapeType="1"/>
          </p:cNvSpPr>
          <p:nvPr/>
        </p:nvSpPr>
        <p:spPr bwMode="auto">
          <a:xfrm flipH="1">
            <a:off x="7772400" y="4556124"/>
            <a:ext cx="1295400" cy="625476"/>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45" name="Line 41"/>
          <p:cNvSpPr>
            <a:spLocks noChangeShapeType="1"/>
          </p:cNvSpPr>
          <p:nvPr/>
        </p:nvSpPr>
        <p:spPr bwMode="auto">
          <a:xfrm flipH="1">
            <a:off x="9982200" y="4759324"/>
            <a:ext cx="67887" cy="4222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46" name="Line 42"/>
          <p:cNvSpPr>
            <a:spLocks noChangeShapeType="1"/>
          </p:cNvSpPr>
          <p:nvPr/>
        </p:nvSpPr>
        <p:spPr bwMode="auto">
          <a:xfrm>
            <a:off x="2438400" y="5943600"/>
            <a:ext cx="2743200" cy="457200"/>
          </a:xfrm>
          <a:prstGeom prst="line">
            <a:avLst/>
          </a:prstGeom>
          <a:noFill/>
          <a:ln w="317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47" name="Line 43"/>
          <p:cNvSpPr>
            <a:spLocks noChangeShapeType="1"/>
          </p:cNvSpPr>
          <p:nvPr/>
        </p:nvSpPr>
        <p:spPr bwMode="auto">
          <a:xfrm>
            <a:off x="5334000" y="5715000"/>
            <a:ext cx="457200" cy="228600"/>
          </a:xfrm>
          <a:prstGeom prst="line">
            <a:avLst/>
          </a:prstGeom>
          <a:noFill/>
          <a:ln w="317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48" name="Line 44"/>
          <p:cNvSpPr>
            <a:spLocks noChangeShapeType="1"/>
          </p:cNvSpPr>
          <p:nvPr/>
        </p:nvSpPr>
        <p:spPr bwMode="auto">
          <a:xfrm flipH="1">
            <a:off x="7086600" y="5715000"/>
            <a:ext cx="457200" cy="228600"/>
          </a:xfrm>
          <a:prstGeom prst="line">
            <a:avLst/>
          </a:prstGeom>
          <a:noFill/>
          <a:ln w="317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49" name="Line 45"/>
          <p:cNvSpPr>
            <a:spLocks noChangeShapeType="1"/>
          </p:cNvSpPr>
          <p:nvPr/>
        </p:nvSpPr>
        <p:spPr bwMode="auto">
          <a:xfrm flipH="1">
            <a:off x="7772400" y="5867400"/>
            <a:ext cx="1066800" cy="381000"/>
          </a:xfrm>
          <a:prstGeom prst="line">
            <a:avLst/>
          </a:prstGeom>
          <a:noFill/>
          <a:ln w="317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72750" name="Line 46"/>
          <p:cNvSpPr>
            <a:spLocks noChangeShapeType="1"/>
          </p:cNvSpPr>
          <p:nvPr/>
        </p:nvSpPr>
        <p:spPr bwMode="auto">
          <a:xfrm>
            <a:off x="4800600" y="1371600"/>
            <a:ext cx="5334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dirty="0">
              <a:latin typeface="Calibri" panose="020F0502020204030204" pitchFamily="34" charset="0"/>
            </a:endParaRPr>
          </a:p>
        </p:txBody>
      </p:sp>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62</a:t>
            </a:fld>
            <a:endParaRPr lang="cs-CZ" altLang="en-US" dirty="0">
              <a:latin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Dokumenty\HFPaulus3_soubory\0.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57400" y="381000"/>
            <a:ext cx="8001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2362201" y="841376"/>
            <a:ext cx="29618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Snížená </a:t>
            </a:r>
            <a:r>
              <a:rPr lang="cs-CZ" altLang="en-US" sz="1800" b="1" dirty="0" err="1">
                <a:latin typeface="Calibri" panose="020F0502020204030204" pitchFamily="34" charset="0"/>
              </a:rPr>
              <a:t>vazodilatační</a:t>
            </a:r>
            <a:r>
              <a:rPr lang="cs-CZ" altLang="en-US" sz="1800" b="1" dirty="0">
                <a:latin typeface="Calibri" panose="020F0502020204030204" pitchFamily="34" charset="0"/>
              </a:rPr>
              <a:t> rezerva</a:t>
            </a:r>
            <a:endParaRPr lang="cs-CZ" altLang="en-US" sz="1400" b="1" dirty="0">
              <a:latin typeface="Calibri" panose="020F0502020204030204" pitchFamily="34" charset="0"/>
            </a:endParaRPr>
          </a:p>
        </p:txBody>
      </p:sp>
      <p:sp>
        <p:nvSpPr>
          <p:cNvPr id="73732" name="Text Box 4"/>
          <p:cNvSpPr txBox="1">
            <a:spLocks noChangeArrowheads="1"/>
          </p:cNvSpPr>
          <p:nvPr/>
        </p:nvSpPr>
        <p:spPr bwMode="auto">
          <a:xfrm>
            <a:off x="6096000" y="752475"/>
            <a:ext cx="4572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Tkáňová hypoxie  a produkce volných</a:t>
            </a:r>
          </a:p>
          <a:p>
            <a:pPr>
              <a:spcBef>
                <a:spcPct val="0"/>
              </a:spcBef>
              <a:buClrTx/>
              <a:buSzTx/>
              <a:buFontTx/>
              <a:buNone/>
            </a:pPr>
            <a:r>
              <a:rPr lang="cs-CZ" altLang="en-US" sz="1800" b="1" dirty="0">
                <a:latin typeface="Calibri" panose="020F0502020204030204" pitchFamily="34" charset="0"/>
              </a:rPr>
              <a:t> kyslíkových radikálů</a:t>
            </a:r>
            <a:r>
              <a:rPr lang="cs-CZ" altLang="en-US" sz="2400" dirty="0">
                <a:solidFill>
                  <a:schemeClr val="tx1"/>
                </a:solidFill>
                <a:latin typeface="Times New Roman" panose="02020603050405020304" pitchFamily="18" charset="0"/>
              </a:rPr>
              <a:t> </a:t>
            </a:r>
            <a:r>
              <a:rPr lang="cs-CZ" altLang="en-US" sz="2400" dirty="0">
                <a:solidFill>
                  <a:schemeClr val="tx1"/>
                </a:solidFill>
                <a:latin typeface="Times New Roman" panose="02020603050405020304" pitchFamily="18" charset="0"/>
                <a:sym typeface="Symbol" panose="05050102010706020507" pitchFamily="18" charset="2"/>
              </a:rPr>
              <a:t></a:t>
            </a:r>
          </a:p>
        </p:txBody>
      </p:sp>
      <p:sp>
        <p:nvSpPr>
          <p:cNvPr id="73733" name="Text Box 5"/>
          <p:cNvSpPr txBox="1">
            <a:spLocks noChangeArrowheads="1"/>
          </p:cNvSpPr>
          <p:nvPr/>
        </p:nvSpPr>
        <p:spPr bwMode="auto">
          <a:xfrm>
            <a:off x="2640013" y="4657725"/>
            <a:ext cx="21961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Zvýšené plasmatické </a:t>
            </a:r>
          </a:p>
          <a:p>
            <a:pPr>
              <a:spcBef>
                <a:spcPct val="0"/>
              </a:spcBef>
              <a:buClrTx/>
              <a:buSzTx/>
              <a:buFontTx/>
              <a:buNone/>
            </a:pPr>
            <a:r>
              <a:rPr lang="cs-CZ" altLang="en-US" sz="1800" b="1" dirty="0">
                <a:latin typeface="Calibri" panose="020F0502020204030204" pitchFamily="34" charset="0"/>
              </a:rPr>
              <a:t>hladiny cytokinů</a:t>
            </a:r>
            <a:endParaRPr lang="cs-CZ" altLang="en-US" sz="2400" dirty="0">
              <a:solidFill>
                <a:schemeClr val="tx1"/>
              </a:solidFill>
              <a:latin typeface="Calibri" panose="020F0502020204030204" pitchFamily="34" charset="0"/>
            </a:endParaRPr>
          </a:p>
        </p:txBody>
      </p:sp>
      <p:sp>
        <p:nvSpPr>
          <p:cNvPr id="56326" name="Text Box 6"/>
          <p:cNvSpPr txBox="1">
            <a:spLocks noChangeArrowheads="1"/>
          </p:cNvSpPr>
          <p:nvPr/>
        </p:nvSpPr>
        <p:spPr bwMode="auto">
          <a:xfrm>
            <a:off x="2079625" y="5661026"/>
            <a:ext cx="89852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cs-CZ" altLang="en-US" dirty="0">
                <a:solidFill>
                  <a:srgbClr val="FF0066"/>
                </a:solidFill>
                <a:effectLst>
                  <a:outerShdw blurRad="38100" dist="38100" dir="2700000" algn="tl">
                    <a:srgbClr val="000000">
                      <a:alpha val="43137"/>
                    </a:srgbClr>
                  </a:outerShdw>
                </a:effectLst>
                <a:latin typeface="Century Gothic" panose="020B0502020202020204" pitchFamily="34" charset="0"/>
              </a:rPr>
              <a:t>TNF</a:t>
            </a:r>
            <a:r>
              <a:rPr lang="cs-CZ" altLang="en-US" dirty="0">
                <a:solidFill>
                  <a:srgbClr val="FF0066"/>
                </a:solidFill>
                <a:effectLst>
                  <a:outerShdw blurRad="38100" dist="38100" dir="2700000" algn="tl">
                    <a:srgbClr val="000000">
                      <a:alpha val="43137"/>
                    </a:srgbClr>
                  </a:outerShdw>
                </a:effectLst>
                <a:latin typeface="Century Gothic" panose="020B0502020202020204" pitchFamily="34" charset="0"/>
                <a:sym typeface="Symbol" pitchFamily="18" charset="2"/>
              </a:rPr>
              <a:t> inhibuje stimulační efekt insulinu na vychytávání glukózy  a  vazodilataci závislou na endotelu u člověka</a:t>
            </a:r>
          </a:p>
        </p:txBody>
      </p:sp>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63</a:t>
            </a:fld>
            <a:endParaRPr lang="cs-CZ" altLang="en-US" dirty="0">
              <a:latin typeface="Calibri" panose="020F0502020204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kumenty\HFPauluis2_soubory\0.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33600" y="609600"/>
            <a:ext cx="8153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2286000" y="1246188"/>
            <a:ext cx="26824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Zvýšené diastolické napětí</a:t>
            </a:r>
          </a:p>
          <a:p>
            <a:pPr>
              <a:spcBef>
                <a:spcPct val="0"/>
              </a:spcBef>
              <a:buClrTx/>
              <a:buSzTx/>
              <a:buFontTx/>
              <a:buNone/>
            </a:pPr>
            <a:r>
              <a:rPr lang="cs-CZ" altLang="en-US" sz="1800" b="1" dirty="0">
                <a:latin typeface="Calibri" panose="020F0502020204030204" pitchFamily="34" charset="0"/>
              </a:rPr>
              <a:t>stěny levé komory</a:t>
            </a:r>
          </a:p>
        </p:txBody>
      </p:sp>
      <p:sp>
        <p:nvSpPr>
          <p:cNvPr id="74756" name="Text Box 4"/>
          <p:cNvSpPr txBox="1">
            <a:spLocks noChangeArrowheads="1"/>
          </p:cNvSpPr>
          <p:nvPr/>
        </p:nvSpPr>
        <p:spPr bwMode="auto">
          <a:xfrm>
            <a:off x="6553201" y="1489076"/>
            <a:ext cx="30222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Produkce </a:t>
            </a:r>
            <a:r>
              <a:rPr lang="cs-CZ" altLang="en-US" sz="1800" b="1" dirty="0" err="1">
                <a:latin typeface="Calibri" panose="020F0502020204030204" pitchFamily="34" charset="0"/>
              </a:rPr>
              <a:t>TNFalfa</a:t>
            </a:r>
            <a:r>
              <a:rPr lang="cs-CZ" altLang="en-US" sz="1800" b="1" dirty="0">
                <a:latin typeface="Calibri" panose="020F0502020204030204" pitchFamily="34" charset="0"/>
              </a:rPr>
              <a:t> v myokardu</a:t>
            </a:r>
            <a:endParaRPr lang="cs-CZ" altLang="en-US" sz="2000" b="1" dirty="0">
              <a:solidFill>
                <a:srgbClr val="000000"/>
              </a:solidFill>
              <a:latin typeface="Calibri" panose="020F0502020204030204" pitchFamily="34" charset="0"/>
            </a:endParaRPr>
          </a:p>
        </p:txBody>
      </p:sp>
      <p:sp>
        <p:nvSpPr>
          <p:cNvPr id="74757" name="Text Box 5"/>
          <p:cNvSpPr txBox="1">
            <a:spLocks noChangeArrowheads="1"/>
          </p:cNvSpPr>
          <p:nvPr/>
        </p:nvSpPr>
        <p:spPr bwMode="auto">
          <a:xfrm>
            <a:off x="7848601" y="5375275"/>
            <a:ext cx="21884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Dysfunkce a dilatace </a:t>
            </a:r>
          </a:p>
          <a:p>
            <a:pPr>
              <a:spcBef>
                <a:spcPct val="0"/>
              </a:spcBef>
              <a:buClrTx/>
              <a:buSzTx/>
              <a:buFontTx/>
              <a:buNone/>
            </a:pPr>
            <a:r>
              <a:rPr lang="cs-CZ" altLang="en-US" sz="1800" b="1" dirty="0">
                <a:latin typeface="Calibri" panose="020F0502020204030204" pitchFamily="34" charset="0"/>
              </a:rPr>
              <a:t>levé komory</a:t>
            </a:r>
          </a:p>
        </p:txBody>
      </p:sp>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64</a:t>
            </a:fld>
            <a:endParaRPr lang="cs-CZ" altLang="en-US" dirty="0">
              <a:latin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3219450" y="3238500"/>
          <a:ext cx="5753100" cy="361950"/>
        </p:xfrm>
        <a:graphic>
          <a:graphicData uri="http://schemas.openxmlformats.org/presentationml/2006/ole">
            <mc:AlternateContent xmlns:mc="http://schemas.openxmlformats.org/markup-compatibility/2006">
              <mc:Choice xmlns:v="urn:schemas-microsoft-com:vml" Requires="v">
                <p:oleObj spid="_x0000_s16392" name="dokument" r:id="rId3" imgW="5760720" imgH="378460" progId="Word.Document.8">
                  <p:embed/>
                </p:oleObj>
              </mc:Choice>
              <mc:Fallback>
                <p:oleObj name="dokument" r:id="rId3" imgW="5760720" imgH="378460" progId="Word.Document.8">
                  <p:embed/>
                  <p:pic>
                    <p:nvPicPr>
                      <p:cNvPr id="757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450" y="3238500"/>
                        <a:ext cx="57531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79" name="Object 3"/>
          <p:cNvGraphicFramePr>
            <a:graphicFrameLocks noChangeAspect="1"/>
          </p:cNvGraphicFramePr>
          <p:nvPr>
            <p:extLst>
              <p:ext uri="{D42A27DB-BD31-4B8C-83A1-F6EECF244321}">
                <p14:modId xmlns:p14="http://schemas.microsoft.com/office/powerpoint/2010/main" val="360579922"/>
              </p:ext>
            </p:extLst>
          </p:nvPr>
        </p:nvGraphicFramePr>
        <p:xfrm>
          <a:off x="1557922" y="424114"/>
          <a:ext cx="7683500" cy="7640638"/>
        </p:xfrm>
        <a:graphic>
          <a:graphicData uri="http://schemas.openxmlformats.org/presentationml/2006/ole">
            <mc:AlternateContent xmlns:mc="http://schemas.openxmlformats.org/markup-compatibility/2006">
              <mc:Choice xmlns:v="urn:schemas-microsoft-com:vml" Requires="v">
                <p:oleObj spid="_x0000_s16393" name="Document" r:id="rId5" imgW="7864029" imgH="7823142" progId="Word.Document.8">
                  <p:embed/>
                </p:oleObj>
              </mc:Choice>
              <mc:Fallback>
                <p:oleObj name="Document" r:id="rId5" imgW="7864029" imgH="7823142" progId="Word.Document.8">
                  <p:embed/>
                  <p:pic>
                    <p:nvPicPr>
                      <p:cNvPr id="75779" name="Object 3"/>
                      <p:cNvPicPr>
                        <a:picLocks noChangeAspect="1" noChangeArrowheads="1"/>
                      </p:cNvPicPr>
                      <p:nvPr/>
                    </p:nvPicPr>
                    <p:blipFill>
                      <a:blip r:embed="rId6"/>
                      <a:srcRect/>
                      <a:stretch>
                        <a:fillRect/>
                      </a:stretch>
                    </p:blipFill>
                    <p:spPr bwMode="auto">
                      <a:xfrm>
                        <a:off x="1557922" y="424114"/>
                        <a:ext cx="7683500" cy="764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65</a:t>
            </a:fld>
            <a:endParaRPr lang="cs-CZ" altLang="en-US" dirty="0">
              <a:latin typeface="Calibri" panose="020F0502020204030204" pitchFamily="34" charset="0"/>
            </a:endParaRPr>
          </a:p>
        </p:txBody>
      </p:sp>
    </p:spTree>
  </p:cSld>
  <p:clrMapOvr>
    <a:masterClrMapping/>
  </p:clrMapOvr>
  <p:transition>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1113904" y="1185863"/>
            <a:ext cx="10823171" cy="4114800"/>
          </a:xfrm>
        </p:spPr>
        <p:txBody>
          <a:bodyPr/>
          <a:lstStyle/>
          <a:p>
            <a:pPr eaLnBrk="1" hangingPunct="1"/>
            <a:r>
              <a:rPr lang="cs-CZ" altLang="en-US" dirty="0">
                <a:solidFill>
                  <a:srgbClr val="FF0066"/>
                </a:solidFill>
              </a:rPr>
              <a:t>Hypotenze</a:t>
            </a:r>
          </a:p>
          <a:p>
            <a:pPr eaLnBrk="1" hangingPunct="1"/>
            <a:r>
              <a:rPr lang="cs-CZ" altLang="en-US" dirty="0">
                <a:solidFill>
                  <a:srgbClr val="FF0066"/>
                </a:solidFill>
              </a:rPr>
              <a:t>Tachykardie</a:t>
            </a:r>
          </a:p>
          <a:p>
            <a:pPr eaLnBrk="1" hangingPunct="1"/>
            <a:r>
              <a:rPr lang="cs-CZ" altLang="en-US" dirty="0" err="1">
                <a:solidFill>
                  <a:srgbClr val="FF0066"/>
                </a:solidFill>
              </a:rPr>
              <a:t>Hypoperfúze</a:t>
            </a:r>
            <a:r>
              <a:rPr lang="cs-CZ" altLang="en-US" dirty="0">
                <a:solidFill>
                  <a:srgbClr val="990099"/>
                </a:solidFill>
              </a:rPr>
              <a:t> </a:t>
            </a:r>
            <a:r>
              <a:rPr lang="cs-CZ" altLang="en-US" dirty="0">
                <a:solidFill>
                  <a:schemeClr val="accent2"/>
                </a:solidFill>
              </a:rPr>
              <a:t>+ kongesce </a:t>
            </a:r>
            <a:r>
              <a:rPr lang="cs-CZ" altLang="en-US" dirty="0">
                <a:solidFill>
                  <a:srgbClr val="990099"/>
                </a:solidFill>
              </a:rPr>
              <a:t>(chladná, zpocená, bledá až šedá kůže)</a:t>
            </a:r>
          </a:p>
          <a:p>
            <a:pPr eaLnBrk="1" hangingPunct="1"/>
            <a:r>
              <a:rPr lang="cs-CZ" altLang="en-US" dirty="0">
                <a:solidFill>
                  <a:srgbClr val="990099"/>
                </a:solidFill>
              </a:rPr>
              <a:t>Pokles </a:t>
            </a:r>
            <a:r>
              <a:rPr lang="cs-CZ" altLang="en-US" dirty="0">
                <a:solidFill>
                  <a:srgbClr val="FF0066"/>
                </a:solidFill>
              </a:rPr>
              <a:t>diurézy</a:t>
            </a:r>
            <a:r>
              <a:rPr lang="cs-CZ" altLang="en-US" dirty="0">
                <a:solidFill>
                  <a:srgbClr val="990099"/>
                </a:solidFill>
              </a:rPr>
              <a:t> pod 20 ml/hod</a:t>
            </a:r>
          </a:p>
          <a:p>
            <a:pPr eaLnBrk="1" hangingPunct="1"/>
            <a:r>
              <a:rPr lang="cs-CZ" altLang="en-US" dirty="0">
                <a:solidFill>
                  <a:srgbClr val="FF0066"/>
                </a:solidFill>
              </a:rPr>
              <a:t>PaO2 </a:t>
            </a:r>
            <a:r>
              <a:rPr lang="cs-CZ" altLang="en-US" dirty="0">
                <a:solidFill>
                  <a:srgbClr val="990099"/>
                </a:solidFill>
              </a:rPr>
              <a:t>&lt; 50 mm </a:t>
            </a:r>
            <a:r>
              <a:rPr lang="cs-CZ" altLang="en-US" dirty="0" err="1">
                <a:solidFill>
                  <a:srgbClr val="990099"/>
                </a:solidFill>
              </a:rPr>
              <a:t>Hg</a:t>
            </a:r>
            <a:r>
              <a:rPr lang="cs-CZ" altLang="en-US" dirty="0">
                <a:solidFill>
                  <a:srgbClr val="990099"/>
                </a:solidFill>
              </a:rPr>
              <a:t>, </a:t>
            </a:r>
            <a:r>
              <a:rPr lang="cs-CZ" altLang="en-US" dirty="0">
                <a:solidFill>
                  <a:srgbClr val="FF0066"/>
                </a:solidFill>
              </a:rPr>
              <a:t>SB</a:t>
            </a:r>
            <a:r>
              <a:rPr lang="cs-CZ" altLang="en-US" dirty="0">
                <a:solidFill>
                  <a:srgbClr val="990099"/>
                </a:solidFill>
              </a:rPr>
              <a:t> &lt;15 </a:t>
            </a:r>
            <a:r>
              <a:rPr lang="cs-CZ" altLang="en-US" dirty="0" err="1">
                <a:solidFill>
                  <a:srgbClr val="990099"/>
                </a:solidFill>
              </a:rPr>
              <a:t>mmol</a:t>
            </a:r>
            <a:r>
              <a:rPr lang="cs-CZ" altLang="en-US" dirty="0">
                <a:solidFill>
                  <a:srgbClr val="990099"/>
                </a:solidFill>
              </a:rPr>
              <a:t>/l, </a:t>
            </a:r>
            <a:r>
              <a:rPr lang="cs-CZ" altLang="en-US" dirty="0">
                <a:solidFill>
                  <a:srgbClr val="FF0066"/>
                </a:solidFill>
              </a:rPr>
              <a:t>BE </a:t>
            </a:r>
            <a:r>
              <a:rPr lang="cs-CZ" altLang="en-US" dirty="0">
                <a:solidFill>
                  <a:srgbClr val="990099"/>
                </a:solidFill>
              </a:rPr>
              <a:t>&lt;-10 </a:t>
            </a:r>
            <a:r>
              <a:rPr lang="cs-CZ" altLang="en-US" dirty="0" err="1">
                <a:solidFill>
                  <a:srgbClr val="990099"/>
                </a:solidFill>
              </a:rPr>
              <a:t>mmol</a:t>
            </a:r>
            <a:r>
              <a:rPr lang="cs-CZ" altLang="en-US" dirty="0">
                <a:solidFill>
                  <a:srgbClr val="990099"/>
                </a:solidFill>
              </a:rPr>
              <a:t>/l</a:t>
            </a:r>
          </a:p>
          <a:p>
            <a:pPr eaLnBrk="1" hangingPunct="1"/>
            <a:r>
              <a:rPr lang="cs-CZ" altLang="en-US" dirty="0">
                <a:solidFill>
                  <a:srgbClr val="FF0066"/>
                </a:solidFill>
              </a:rPr>
              <a:t>CI </a:t>
            </a:r>
            <a:r>
              <a:rPr lang="cs-CZ" altLang="en-US" dirty="0">
                <a:solidFill>
                  <a:srgbClr val="990099"/>
                </a:solidFill>
              </a:rPr>
              <a:t>(=</a:t>
            </a:r>
            <a:r>
              <a:rPr lang="cs-CZ" altLang="en-US" dirty="0" err="1">
                <a:solidFill>
                  <a:srgbClr val="990099"/>
                </a:solidFill>
              </a:rPr>
              <a:t>cardiac</a:t>
            </a:r>
            <a:r>
              <a:rPr lang="cs-CZ" altLang="en-US" dirty="0">
                <a:solidFill>
                  <a:srgbClr val="990099"/>
                </a:solidFill>
              </a:rPr>
              <a:t> index) &lt; 2 l /min /m</a:t>
            </a:r>
            <a:r>
              <a:rPr lang="cs-CZ" altLang="en-US" baseline="30000" dirty="0">
                <a:solidFill>
                  <a:srgbClr val="990099"/>
                </a:solidFill>
              </a:rPr>
              <a:t>2</a:t>
            </a:r>
            <a:endParaRPr lang="cs-CZ" altLang="en-US" dirty="0">
              <a:solidFill>
                <a:srgbClr val="990099"/>
              </a:solidFill>
            </a:endParaRPr>
          </a:p>
          <a:p>
            <a:pPr eaLnBrk="1" hangingPunct="1"/>
            <a:r>
              <a:rPr lang="cs-CZ" altLang="en-US" dirty="0">
                <a:solidFill>
                  <a:srgbClr val="FF0066"/>
                </a:solidFill>
              </a:rPr>
              <a:t>PCWP</a:t>
            </a:r>
            <a:r>
              <a:rPr lang="cs-CZ" altLang="en-US" dirty="0">
                <a:solidFill>
                  <a:srgbClr val="990099"/>
                </a:solidFill>
              </a:rPr>
              <a:t> (=</a:t>
            </a:r>
            <a:r>
              <a:rPr lang="cs-CZ" altLang="en-US" dirty="0" err="1">
                <a:solidFill>
                  <a:srgbClr val="990099"/>
                </a:solidFill>
              </a:rPr>
              <a:t>pulmonary</a:t>
            </a:r>
            <a:r>
              <a:rPr lang="cs-CZ" altLang="en-US" dirty="0">
                <a:solidFill>
                  <a:srgbClr val="990099"/>
                </a:solidFill>
              </a:rPr>
              <a:t> </a:t>
            </a:r>
            <a:r>
              <a:rPr lang="cs-CZ" altLang="en-US" dirty="0" err="1">
                <a:solidFill>
                  <a:srgbClr val="990099"/>
                </a:solidFill>
              </a:rPr>
              <a:t>capillary</a:t>
            </a:r>
            <a:r>
              <a:rPr lang="cs-CZ" altLang="en-US" dirty="0">
                <a:solidFill>
                  <a:srgbClr val="990099"/>
                </a:solidFill>
              </a:rPr>
              <a:t> </a:t>
            </a:r>
            <a:r>
              <a:rPr lang="cs-CZ" altLang="en-US" dirty="0" err="1">
                <a:solidFill>
                  <a:srgbClr val="990099"/>
                </a:solidFill>
              </a:rPr>
              <a:t>wedge</a:t>
            </a:r>
            <a:r>
              <a:rPr lang="cs-CZ" altLang="en-US" dirty="0">
                <a:solidFill>
                  <a:srgbClr val="990099"/>
                </a:solidFill>
              </a:rPr>
              <a:t> </a:t>
            </a:r>
            <a:r>
              <a:rPr lang="cs-CZ" altLang="en-US" dirty="0" err="1">
                <a:solidFill>
                  <a:srgbClr val="990099"/>
                </a:solidFill>
              </a:rPr>
              <a:t>pressure</a:t>
            </a:r>
            <a:r>
              <a:rPr lang="cs-CZ" altLang="en-US" dirty="0">
                <a:solidFill>
                  <a:srgbClr val="990099"/>
                </a:solidFill>
              </a:rPr>
              <a:t>) &gt;18 mm </a:t>
            </a:r>
            <a:r>
              <a:rPr lang="cs-CZ" altLang="en-US" dirty="0" err="1">
                <a:solidFill>
                  <a:srgbClr val="990099"/>
                </a:solidFill>
              </a:rPr>
              <a:t>Hg</a:t>
            </a:r>
            <a:endParaRPr lang="cs-CZ" altLang="en-US" baseline="30000" dirty="0">
              <a:solidFill>
                <a:srgbClr val="990099"/>
              </a:solidFill>
            </a:endParaRPr>
          </a:p>
        </p:txBody>
      </p:sp>
      <p:sp>
        <p:nvSpPr>
          <p:cNvPr id="5" name="Nadpis 4">
            <a:extLst>
              <a:ext uri="{FF2B5EF4-FFF2-40B4-BE49-F238E27FC236}">
                <a16:creationId xmlns:a16="http://schemas.microsoft.com/office/drawing/2014/main" id="{80B75A0E-F4ED-4A0E-AA77-0CD191558D29}"/>
              </a:ext>
            </a:extLst>
          </p:cNvPr>
          <p:cNvSpPr>
            <a:spLocks noGrp="1"/>
          </p:cNvSpPr>
          <p:nvPr>
            <p:ph type="title"/>
          </p:nvPr>
        </p:nvSpPr>
        <p:spPr>
          <a:xfrm>
            <a:off x="719400" y="334989"/>
            <a:ext cx="10753200" cy="451576"/>
          </a:xfrm>
        </p:spPr>
        <p:txBody>
          <a:bodyPr/>
          <a:lstStyle/>
          <a:p>
            <a:r>
              <a:rPr lang="cs-CZ" dirty="0"/>
              <a:t>Kardiogenní šok projevy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descr="SH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813" y="1384300"/>
            <a:ext cx="4240212"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4"/>
          <p:cNvSpPr>
            <a:spLocks noChangeArrowheads="1"/>
          </p:cNvSpPr>
          <p:nvPr/>
        </p:nvSpPr>
        <p:spPr bwMode="auto">
          <a:xfrm>
            <a:off x="7277101" y="6496050"/>
            <a:ext cx="29733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fi-FI" altLang="en-US" sz="1600" b="1" i="1" dirty="0">
                <a:solidFill>
                  <a:schemeClr val="bg1"/>
                </a:solidFill>
                <a:latin typeface="Calibri" panose="020F0502020204030204" pitchFamily="34" charset="0"/>
              </a:rPr>
              <a:t>Ann Intern Med 131:47–59, 1999</a:t>
            </a:r>
          </a:p>
        </p:txBody>
      </p:sp>
      <p:sp>
        <p:nvSpPr>
          <p:cNvPr id="77829" name="TextovéPole 1"/>
          <p:cNvSpPr txBox="1">
            <a:spLocks noChangeArrowheads="1"/>
          </p:cNvSpPr>
          <p:nvPr/>
        </p:nvSpPr>
        <p:spPr bwMode="auto">
          <a:xfrm>
            <a:off x="4440239" y="5219701"/>
            <a:ext cx="2243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1800" dirty="0">
                <a:solidFill>
                  <a:schemeClr val="tx1"/>
                </a:solidFill>
                <a:latin typeface="Calibri" panose="020F0502020204030204" pitchFamily="34" charset="0"/>
              </a:rPr>
              <a:t>Aktivace sympatiku</a:t>
            </a:r>
          </a:p>
          <a:p>
            <a:pPr eaLnBrk="1" hangingPunct="1">
              <a:spcBef>
                <a:spcPct val="0"/>
              </a:spcBef>
              <a:buClrTx/>
              <a:buSzTx/>
              <a:buFontTx/>
              <a:buNone/>
            </a:pPr>
            <a:r>
              <a:rPr lang="cs-CZ" altLang="en-US" sz="1800" dirty="0">
                <a:solidFill>
                  <a:schemeClr val="tx1"/>
                </a:solidFill>
                <a:latin typeface="Calibri" panose="020F0502020204030204" pitchFamily="34" charset="0"/>
              </a:rPr>
              <a:t>Aktivace systému RAA</a:t>
            </a:r>
            <a:endParaRPr lang="en-US" altLang="en-US" sz="1800" dirty="0">
              <a:solidFill>
                <a:schemeClr val="tx1"/>
              </a:solidFill>
              <a:latin typeface="Calibri" panose="020F0502020204030204" pitchFamily="34" charset="0"/>
            </a:endParaRPr>
          </a:p>
        </p:txBody>
      </p:sp>
      <p:sp>
        <p:nvSpPr>
          <p:cNvPr id="3" name="Šipka nahoru 2"/>
          <p:cNvSpPr/>
          <p:nvPr/>
        </p:nvSpPr>
        <p:spPr>
          <a:xfrm>
            <a:off x="5375276" y="4941888"/>
            <a:ext cx="73025" cy="2778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67</a:t>
            </a:fld>
            <a:endParaRPr lang="cs-CZ" altLang="cs-CZ" dirty="0"/>
          </a:p>
        </p:txBody>
      </p:sp>
      <p:sp>
        <p:nvSpPr>
          <p:cNvPr id="6" name="Nadpis 5">
            <a:extLst>
              <a:ext uri="{FF2B5EF4-FFF2-40B4-BE49-F238E27FC236}">
                <a16:creationId xmlns:a16="http://schemas.microsoft.com/office/drawing/2014/main" id="{F2BB2CAE-A100-401E-BB91-4A87481B9343}"/>
              </a:ext>
            </a:extLst>
          </p:cNvPr>
          <p:cNvSpPr>
            <a:spLocks noGrp="1"/>
          </p:cNvSpPr>
          <p:nvPr>
            <p:ph type="title"/>
          </p:nvPr>
        </p:nvSpPr>
        <p:spPr/>
        <p:txBody>
          <a:bodyPr/>
          <a:lstStyle/>
          <a:p>
            <a:r>
              <a:rPr lang="cs-CZ" dirty="0"/>
              <a:t>Circulus vitiosus u kardiogenního šoku</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46275" y="115889"/>
            <a:ext cx="8686800" cy="841375"/>
          </a:xfrm>
        </p:spPr>
        <p:txBody>
          <a:bodyPr/>
          <a:lstStyle/>
          <a:p>
            <a:pPr fontAlgn="auto">
              <a:spcAft>
                <a:spcPts val="0"/>
              </a:spcAft>
              <a:defRPr/>
            </a:pPr>
            <a:r>
              <a:rPr lang="cs-CZ" altLang="en-US" dirty="0">
                <a:solidFill>
                  <a:srgbClr val="FF0000"/>
                </a:solidFill>
                <a:effectLst>
                  <a:outerShdw blurRad="38100" dist="38100" dir="2700000" algn="tl">
                    <a:srgbClr val="000000">
                      <a:alpha val="43137"/>
                    </a:srgbClr>
                  </a:outerShdw>
                  <a:reflection blurRad="12700" stA="48000" endA="300" endPos="55000" dir="5400000" sy="-90000" algn="bl" rotWithShape="0"/>
                </a:effectLst>
              </a:rPr>
              <a:t>Děkuji za pozornost!</a:t>
            </a:r>
          </a:p>
        </p:txBody>
      </p:sp>
      <p:pic>
        <p:nvPicPr>
          <p:cNvPr id="78851" name="Picture 19" descr="luxaflex"/>
          <p:cNvPicPr>
            <a:picLocks noGrp="1"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95550" y="2971800"/>
            <a:ext cx="2857500" cy="198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2" name="Picture 13" descr="cat animation"/>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77150" y="3343275"/>
            <a:ext cx="1333500" cy="12382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3" name="Picture 17" descr="cat 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4989" y="1341438"/>
            <a:ext cx="18954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3" descr="2528-cat-tele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964" y="4976814"/>
            <a:ext cx="2511425"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6" name="Picture 8" descr="Vyhledání náhodného vzorku">
            <a:hlinkClick r:id="rId6" tooltip="Vyhledání náhodného vzorku"/>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8088" y="493618838"/>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9" descr="Náhodně vybraná složka">
            <a:hlinkClick r:id="rId8" tooltip="Náhodně vybraná složka"/>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9075" y="493893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10" descr="Náhodně vybraná složka">
            <a:hlinkClick r:id="rId9" tooltip="Náhodně vybraná složka"/>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2975" y="494168113"/>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Šipka doprava 2"/>
          <p:cNvSpPr/>
          <p:nvPr/>
        </p:nvSpPr>
        <p:spPr>
          <a:xfrm>
            <a:off x="6321400" y="5417274"/>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2" name="Zástupný symbol pro zápatí 1"/>
          <p:cNvSpPr>
            <a:spLocks noGrp="1"/>
          </p:cNvSpPr>
          <p:nvPr>
            <p:ph type="ftr" sz="quarter" idx="11"/>
          </p:nvPr>
        </p:nvSpPr>
        <p:spPr/>
        <p:txBody>
          <a:bodyPr/>
          <a:lstStyle/>
          <a:p>
            <a:pPr>
              <a:defRPr/>
            </a:pPr>
            <a:r>
              <a:rPr lang="cs-CZ" altLang="en-US"/>
              <a:t>Prof. Anna Vašků</a:t>
            </a:r>
          </a:p>
        </p:txBody>
      </p:sp>
      <p:sp>
        <p:nvSpPr>
          <p:cNvPr id="4" name="Zástupný symbol pro číslo snímku 3"/>
          <p:cNvSpPr>
            <a:spLocks noGrp="1"/>
          </p:cNvSpPr>
          <p:nvPr>
            <p:ph type="sldNum" sz="quarter" idx="12"/>
          </p:nvPr>
        </p:nvSpPr>
        <p:spPr/>
        <p:txBody>
          <a:bodyPr/>
          <a:lstStyle/>
          <a:p>
            <a:fld id="{1196B39F-3B86-4F1E-8C55-D313EC7E4AED}" type="slidenum">
              <a:rPr lang="cs-CZ" altLang="en-US" smtClean="0"/>
              <a:pPr/>
              <a:t>68</a:t>
            </a:fld>
            <a:endParaRPr lang="cs-CZ"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An external file that holds a picture, illustration, etc.&#10;Object name is 11906_2018_823_Fig1_HT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589" y="188914"/>
            <a:ext cx="724852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Obdélník 2"/>
          <p:cNvSpPr>
            <a:spLocks noChangeArrowheads="1"/>
          </p:cNvSpPr>
          <p:nvPr/>
        </p:nvSpPr>
        <p:spPr bwMode="auto">
          <a:xfrm>
            <a:off x="1631950" y="5051426"/>
            <a:ext cx="89281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2000" dirty="0" err="1">
                <a:solidFill>
                  <a:schemeClr val="tx1"/>
                </a:solidFill>
                <a:latin typeface="Calibri" panose="020F0502020204030204" pitchFamily="34" charset="0"/>
              </a:rPr>
              <a:t>Intera</a:t>
            </a:r>
            <a:r>
              <a:rPr lang="cs-CZ" altLang="en-US" sz="2000" dirty="0" err="1">
                <a:solidFill>
                  <a:schemeClr val="tx1"/>
                </a:solidFill>
                <a:latin typeface="Calibri" panose="020F0502020204030204" pitchFamily="34" charset="0"/>
              </a:rPr>
              <a:t>kce</a:t>
            </a:r>
            <a:r>
              <a:rPr lang="cs-CZ" altLang="en-US" sz="2000" dirty="0">
                <a:solidFill>
                  <a:schemeClr val="tx1"/>
                </a:solidFill>
                <a:latin typeface="Calibri" panose="020F0502020204030204" pitchFamily="34" charset="0"/>
              </a:rPr>
              <a:t> systému </a:t>
            </a:r>
            <a:r>
              <a:rPr lang="en-US" altLang="en-US" sz="2000" dirty="0">
                <a:solidFill>
                  <a:schemeClr val="tx1"/>
                </a:solidFill>
                <a:latin typeface="Calibri" panose="020F0502020204030204" pitchFamily="34" charset="0"/>
              </a:rPr>
              <a:t>renin-angiotensin </a:t>
            </a:r>
            <a:r>
              <a:rPr lang="cs-CZ" altLang="en-US" sz="2000" dirty="0">
                <a:solidFill>
                  <a:schemeClr val="tx1"/>
                </a:solidFill>
                <a:latin typeface="Calibri" panose="020F0502020204030204" pitchFamily="34" charset="0"/>
              </a:rPr>
              <a:t>- aldosteron</a:t>
            </a:r>
            <a:r>
              <a:rPr lang="en-US" altLang="en-US" sz="2000" dirty="0">
                <a:solidFill>
                  <a:schemeClr val="tx1"/>
                </a:solidFill>
                <a:latin typeface="Calibri" panose="020F0502020204030204" pitchFamily="34" charset="0"/>
              </a:rPr>
              <a:t> (RAS) </a:t>
            </a:r>
            <a:r>
              <a:rPr lang="cs-CZ" altLang="en-US" sz="2000" dirty="0">
                <a:solidFill>
                  <a:schemeClr val="tx1"/>
                </a:solidFill>
                <a:latin typeface="Calibri" panose="020F0502020204030204" pitchFamily="34" charset="0"/>
              </a:rPr>
              <a:t>a </a:t>
            </a:r>
            <a:r>
              <a:rPr lang="en-US" altLang="en-US" sz="2000" dirty="0" err="1">
                <a:solidFill>
                  <a:schemeClr val="tx1"/>
                </a:solidFill>
                <a:latin typeface="Calibri" panose="020F0502020204030204" pitchFamily="34" charset="0"/>
              </a:rPr>
              <a:t>vasopresinerg</a:t>
            </a:r>
            <a:r>
              <a:rPr lang="cs-CZ" altLang="en-US" sz="2000" dirty="0" err="1">
                <a:solidFill>
                  <a:schemeClr val="tx1"/>
                </a:solidFill>
                <a:latin typeface="Calibri" panose="020F0502020204030204" pitchFamily="34" charset="0"/>
              </a:rPr>
              <a:t>ního</a:t>
            </a:r>
            <a:r>
              <a:rPr lang="cs-CZ" altLang="en-US" sz="2000" dirty="0">
                <a:solidFill>
                  <a:schemeClr val="tx1"/>
                </a:solidFill>
                <a:latin typeface="Calibri" panose="020F0502020204030204" pitchFamily="34" charset="0"/>
              </a:rPr>
              <a:t> systému </a:t>
            </a:r>
            <a:r>
              <a:rPr lang="en-US" altLang="en-US" sz="2000" dirty="0">
                <a:solidFill>
                  <a:schemeClr val="tx1"/>
                </a:solidFill>
                <a:latin typeface="Calibri" panose="020F0502020204030204" pitchFamily="34" charset="0"/>
              </a:rPr>
              <a:t>(VPS) </a:t>
            </a:r>
            <a:r>
              <a:rPr lang="cs-CZ" altLang="en-US" sz="2000" dirty="0">
                <a:solidFill>
                  <a:schemeClr val="tx1"/>
                </a:solidFill>
                <a:latin typeface="Calibri" panose="020F0502020204030204" pitchFamily="34" charset="0"/>
              </a:rPr>
              <a:t>při regulaci krevního tlaku, krevního objemu a tonicity</a:t>
            </a:r>
            <a:r>
              <a:rPr lang="en-US" altLang="en-US" sz="2000" dirty="0">
                <a:solidFill>
                  <a:schemeClr val="tx1"/>
                </a:solidFill>
                <a:latin typeface="Calibri" panose="020F0502020204030204" pitchFamily="34" charset="0"/>
              </a:rPr>
              <a:t> </a:t>
            </a:r>
            <a:endParaRPr lang="cs-CZ" altLang="en-US" sz="2000" dirty="0">
              <a:solidFill>
                <a:schemeClr val="tx1"/>
              </a:solidFill>
              <a:latin typeface="Calibri" panose="020F0502020204030204" pitchFamily="34" charset="0"/>
            </a:endParaRPr>
          </a:p>
          <a:p>
            <a:pPr eaLnBrk="1" hangingPunct="1">
              <a:spcBef>
                <a:spcPct val="0"/>
              </a:spcBef>
              <a:buClrTx/>
              <a:buSzTx/>
              <a:buFontTx/>
              <a:buNone/>
            </a:pPr>
            <a:r>
              <a:rPr lang="en-US" altLang="en-US" sz="1600" dirty="0">
                <a:solidFill>
                  <a:schemeClr val="tx1"/>
                </a:solidFill>
                <a:latin typeface="Calibri" panose="020F0502020204030204" pitchFamily="34" charset="0"/>
              </a:rPr>
              <a:t>AT2R, angiotensin AT2 receptors; AVP, arginine vasopressin; </a:t>
            </a:r>
            <a:r>
              <a:rPr lang="en-US" altLang="en-US" sz="1600" dirty="0" err="1">
                <a:solidFill>
                  <a:schemeClr val="tx1"/>
                </a:solidFill>
                <a:latin typeface="Calibri" panose="020F0502020204030204" pitchFamily="34" charset="0"/>
              </a:rPr>
              <a:t>DVMNc</a:t>
            </a:r>
            <a:r>
              <a:rPr lang="en-US" altLang="en-US" sz="1600" dirty="0">
                <a:solidFill>
                  <a:schemeClr val="tx1"/>
                </a:solidFill>
                <a:latin typeface="Calibri" panose="020F0502020204030204" pitchFamily="34" charset="0"/>
              </a:rPr>
              <a:t>/Nc </a:t>
            </a:r>
            <a:r>
              <a:rPr lang="en-US" altLang="en-US" sz="1600" dirty="0" err="1">
                <a:solidFill>
                  <a:schemeClr val="tx1"/>
                </a:solidFill>
                <a:latin typeface="Calibri" panose="020F0502020204030204" pitchFamily="34" charset="0"/>
              </a:rPr>
              <a:t>Amb</a:t>
            </a:r>
            <a:r>
              <a:rPr lang="en-US" altLang="en-US" sz="1600" dirty="0">
                <a:solidFill>
                  <a:schemeClr val="tx1"/>
                </a:solidFill>
                <a:latin typeface="Calibri" panose="020F0502020204030204" pitchFamily="34" charset="0"/>
              </a:rPr>
              <a:t>, complex of the </a:t>
            </a:r>
            <a:r>
              <a:rPr lang="en-US" altLang="en-US" sz="1600" dirty="0" err="1">
                <a:solidFill>
                  <a:schemeClr val="tx1"/>
                </a:solidFill>
                <a:latin typeface="Calibri" panose="020F0502020204030204" pitchFamily="34" charset="0"/>
              </a:rPr>
              <a:t>dorsoventromedial</a:t>
            </a:r>
            <a:r>
              <a:rPr lang="en-US" altLang="en-US" sz="1600" dirty="0">
                <a:solidFill>
                  <a:schemeClr val="tx1"/>
                </a:solidFill>
                <a:latin typeface="Calibri" panose="020F0502020204030204" pitchFamily="34" charset="0"/>
              </a:rPr>
              <a:t> nucleus of the </a:t>
            </a:r>
            <a:r>
              <a:rPr lang="en-US" altLang="en-US" sz="1600" dirty="0" err="1">
                <a:solidFill>
                  <a:schemeClr val="tx1"/>
                </a:solidFill>
                <a:latin typeface="Calibri" panose="020F0502020204030204" pitchFamily="34" charset="0"/>
              </a:rPr>
              <a:t>vagus</a:t>
            </a:r>
            <a:r>
              <a:rPr lang="en-US" altLang="en-US" sz="1600" dirty="0">
                <a:solidFill>
                  <a:schemeClr val="tx1"/>
                </a:solidFill>
                <a:latin typeface="Calibri" panose="020F0502020204030204" pitchFamily="34" charset="0"/>
              </a:rPr>
              <a:t> and the nucleus ambiguous; </a:t>
            </a:r>
            <a:r>
              <a:rPr lang="en-US" altLang="en-US" sz="1600" dirty="0" err="1">
                <a:solidFill>
                  <a:schemeClr val="tx1"/>
                </a:solidFill>
                <a:latin typeface="Calibri" panose="020F0502020204030204" pitchFamily="34" charset="0"/>
              </a:rPr>
              <a:t>MasR</a:t>
            </a:r>
            <a:r>
              <a:rPr lang="en-US" altLang="en-US" sz="1600" dirty="0">
                <a:solidFill>
                  <a:schemeClr val="tx1"/>
                </a:solidFill>
                <a:latin typeface="Calibri" panose="020F0502020204030204" pitchFamily="34" charset="0"/>
              </a:rPr>
              <a:t>, Mas receptor of angiotensin- (1-7); Post Pit, the posterior pituitary; PVN, the paraventricular nucleus of the hypothalamus; RVLM, the rostral ventrolateral medulla of the brain; </a:t>
            </a:r>
            <a:r>
              <a:rPr lang="en-US" altLang="en-US" sz="1600" dirty="0" err="1">
                <a:solidFill>
                  <a:schemeClr val="tx1"/>
                </a:solidFill>
                <a:latin typeface="Calibri" panose="020F0502020204030204" pitchFamily="34" charset="0"/>
              </a:rPr>
              <a:t>UNaV</a:t>
            </a:r>
            <a:r>
              <a:rPr lang="en-US" altLang="en-US" sz="1600" dirty="0">
                <a:solidFill>
                  <a:schemeClr val="tx1"/>
                </a:solidFill>
                <a:latin typeface="Calibri" panose="020F0502020204030204" pitchFamily="34" charset="0"/>
              </a:rPr>
              <a:t>, sodium excretion</a:t>
            </a:r>
          </a:p>
        </p:txBody>
      </p:sp>
      <p:sp>
        <p:nvSpPr>
          <p:cNvPr id="17412" name="Obdélník 3"/>
          <p:cNvSpPr>
            <a:spLocks noChangeArrowheads="1"/>
          </p:cNvSpPr>
          <p:nvPr/>
        </p:nvSpPr>
        <p:spPr bwMode="auto">
          <a:xfrm>
            <a:off x="8035925" y="34925"/>
            <a:ext cx="2364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sv-SE" altLang="en-US" sz="1100" dirty="0">
                <a:solidFill>
                  <a:schemeClr val="tx1"/>
                </a:solidFill>
                <a:latin typeface="Calibri" panose="020F0502020204030204" pitchFamily="34" charset="0"/>
                <a:hlinkClick r:id="rId3"/>
              </a:rPr>
              <a:t>Curr Hypertens Rep</a:t>
            </a:r>
            <a:r>
              <a:rPr lang="sv-SE" altLang="en-US" sz="1100" dirty="0">
                <a:solidFill>
                  <a:schemeClr val="tx1"/>
                </a:solidFill>
                <a:latin typeface="Calibri" panose="020F0502020204030204" pitchFamily="34" charset="0"/>
              </a:rPr>
              <a:t>. 2018; 20(3): 19</a:t>
            </a:r>
            <a:r>
              <a:rPr lang="sv-SE" altLang="en-US" sz="1800" dirty="0">
                <a:solidFill>
                  <a:schemeClr val="tx1"/>
                </a:solidFill>
                <a:latin typeface="Calibri" panose="020F0502020204030204" pitchFamily="34" charset="0"/>
              </a:rPr>
              <a:t>. </a:t>
            </a:r>
            <a:endParaRPr lang="en-US" altLang="en-US" sz="1800" dirty="0">
              <a:solidFill>
                <a:schemeClr val="tx1"/>
              </a:solidFill>
              <a:latin typeface="Calibri" panose="020F0502020204030204" pitchFamily="34" charset="0"/>
            </a:endParaRPr>
          </a:p>
        </p:txBody>
      </p:sp>
      <p:cxnSp>
        <p:nvCxnSpPr>
          <p:cNvPr id="3" name="Přímá spojnice se šipkou 2"/>
          <p:cNvCxnSpPr/>
          <p:nvPr/>
        </p:nvCxnSpPr>
        <p:spPr>
          <a:xfrm flipH="1">
            <a:off x="6959601" y="476250"/>
            <a:ext cx="576263" cy="215900"/>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414" name="TextovéPole 3"/>
          <p:cNvSpPr txBox="1">
            <a:spLocks noChangeArrowheads="1"/>
          </p:cNvSpPr>
          <p:nvPr/>
        </p:nvSpPr>
        <p:spPr bwMode="auto">
          <a:xfrm>
            <a:off x="7535863" y="333375"/>
            <a:ext cx="53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1800" dirty="0">
                <a:solidFill>
                  <a:schemeClr val="tx1"/>
                </a:solidFill>
                <a:latin typeface="Calibri" panose="020F0502020204030204" pitchFamily="34" charset="0"/>
              </a:rPr>
              <a:t>CRF</a:t>
            </a:r>
            <a:endParaRPr lang="en-US" altLang="en-US" sz="1800" dirty="0">
              <a:solidFill>
                <a:schemeClr val="tx1"/>
              </a:solidFill>
              <a:latin typeface="Calibri" panose="020F0502020204030204" pitchFamily="34" charset="0"/>
            </a:endParaRPr>
          </a:p>
        </p:txBody>
      </p:sp>
      <p:sp>
        <p:nvSpPr>
          <p:cNvPr id="5" name="Obdélník 4"/>
          <p:cNvSpPr/>
          <p:nvPr/>
        </p:nvSpPr>
        <p:spPr>
          <a:xfrm>
            <a:off x="7535863" y="333376"/>
            <a:ext cx="658812" cy="35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cxnSp>
        <p:nvCxnSpPr>
          <p:cNvPr id="7" name="Přímá spojnice se šipkou 6"/>
          <p:cNvCxnSpPr/>
          <p:nvPr/>
        </p:nvCxnSpPr>
        <p:spPr>
          <a:xfrm flipH="1" flipV="1">
            <a:off x="8194675" y="701675"/>
            <a:ext cx="34925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17" name="TextovéPole 7"/>
          <p:cNvSpPr txBox="1">
            <a:spLocks noChangeArrowheads="1"/>
          </p:cNvSpPr>
          <p:nvPr/>
        </p:nvSpPr>
        <p:spPr bwMode="auto">
          <a:xfrm>
            <a:off x="8296102" y="1196975"/>
            <a:ext cx="1771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1800" dirty="0">
                <a:solidFill>
                  <a:schemeClr val="tx1"/>
                </a:solidFill>
                <a:latin typeface="Calibri" panose="020F0502020204030204" pitchFamily="34" charset="0"/>
              </a:rPr>
              <a:t>STRESS</a:t>
            </a:r>
            <a:endParaRPr lang="en-US" altLang="en-US" sz="1800" dirty="0">
              <a:solidFill>
                <a:schemeClr val="tx1"/>
              </a:solidFill>
              <a:latin typeface="Calibri" panose="020F0502020204030204" pitchFamily="34" charset="0"/>
            </a:endParaRPr>
          </a:p>
        </p:txBody>
      </p:sp>
      <p:sp>
        <p:nvSpPr>
          <p:cNvPr id="9" name="Obdélník 8"/>
          <p:cNvSpPr/>
          <p:nvPr/>
        </p:nvSpPr>
        <p:spPr>
          <a:xfrm>
            <a:off x="8364538" y="1196975"/>
            <a:ext cx="969962" cy="369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4" name="Zástupný symbol pro číslo snímku 3"/>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7</a:t>
            </a:fld>
            <a:endParaRPr lang="cs-CZ" altLang="en-US" dirty="0">
              <a:latin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defRPr/>
            </a:pPr>
            <a:r>
              <a:rPr lang="en-US" sz="2000" dirty="0"/>
              <a:t>Interactions of the renin-angiotensin system (RAS) with the </a:t>
            </a:r>
            <a:r>
              <a:rPr lang="en-US" sz="2000" dirty="0" err="1"/>
              <a:t>vasopressinergic</a:t>
            </a:r>
            <a:r>
              <a:rPr lang="en-US" sz="2000" dirty="0"/>
              <a:t> system (VPS) in the regulation of blood pressure and body fluid volume.</a:t>
            </a:r>
          </a:p>
        </p:txBody>
      </p:sp>
      <p:sp>
        <p:nvSpPr>
          <p:cNvPr id="3" name="Zástupný symbol pro obsah 2"/>
          <p:cNvSpPr>
            <a:spLocks noGrp="1"/>
          </p:cNvSpPr>
          <p:nvPr>
            <p:ph idx="1"/>
          </p:nvPr>
        </p:nvSpPr>
        <p:spPr/>
        <p:txBody>
          <a:bodyPr/>
          <a:lstStyle/>
          <a:p>
            <a:pPr>
              <a:defRPr/>
            </a:pPr>
            <a:r>
              <a:rPr lang="en-US" sz="2000" dirty="0"/>
              <a:t>RAS and VPS closely cooperate in adjusting blood pressure to cardiovascular challenges. The cooperation takes place in the cardiovascular regions of the </a:t>
            </a:r>
            <a:r>
              <a:rPr lang="en-US" sz="2000" dirty="0">
                <a:solidFill>
                  <a:srgbClr val="00B050"/>
                </a:solidFill>
                <a:effectLst>
                  <a:outerShdw blurRad="38100" dist="38100" dir="2700000" algn="tl">
                    <a:srgbClr val="000000">
                      <a:alpha val="43137"/>
                    </a:srgbClr>
                  </a:outerShdw>
                </a:effectLst>
              </a:rPr>
              <a:t>brain,</a:t>
            </a:r>
            <a:r>
              <a:rPr lang="en-US" sz="2000" dirty="0"/>
              <a:t> in the </a:t>
            </a:r>
            <a:r>
              <a:rPr lang="en-US" sz="2000" dirty="0">
                <a:solidFill>
                  <a:srgbClr val="00B050"/>
                </a:solidFill>
                <a:effectLst>
                  <a:outerShdw blurRad="38100" dist="38100" dir="2700000" algn="tl">
                    <a:srgbClr val="000000">
                      <a:alpha val="43137"/>
                    </a:srgbClr>
                  </a:outerShdw>
                </a:effectLst>
              </a:rPr>
              <a:t>cardiovascular and the </a:t>
            </a:r>
            <a:r>
              <a:rPr lang="en-US" sz="2000" dirty="0" err="1">
                <a:solidFill>
                  <a:srgbClr val="00B050"/>
                </a:solidFill>
                <a:effectLst>
                  <a:outerShdw blurRad="38100" dist="38100" dir="2700000" algn="tl">
                    <a:srgbClr val="000000">
                      <a:alpha val="43137"/>
                    </a:srgbClr>
                  </a:outerShdw>
                </a:effectLst>
              </a:rPr>
              <a:t>sympathoadrenal</a:t>
            </a:r>
            <a:r>
              <a:rPr lang="en-US" sz="2000" dirty="0">
                <a:solidFill>
                  <a:srgbClr val="00B050"/>
                </a:solidFill>
                <a:effectLst>
                  <a:outerShdw blurRad="38100" dist="38100" dir="2700000" algn="tl">
                    <a:srgbClr val="000000">
                      <a:alpha val="43137"/>
                    </a:srgbClr>
                  </a:outerShdw>
                </a:effectLst>
              </a:rPr>
              <a:t> systems, and in the kidney.</a:t>
            </a:r>
            <a:r>
              <a:rPr lang="en-US" sz="2000" dirty="0"/>
              <a:t> </a:t>
            </a:r>
            <a:endParaRPr lang="cs-CZ" sz="2000" dirty="0"/>
          </a:p>
          <a:p>
            <a:pPr>
              <a:defRPr/>
            </a:pPr>
            <a:r>
              <a:rPr lang="en-US" sz="2000" dirty="0"/>
              <a:t>Multiple synergistic and/or antagonistic actions of angiotensin peptides and vasopressin, as well as positive and negative feedbacks between RAS and VPS are involved in the regulation of cardiovascular functions. </a:t>
            </a:r>
            <a:endParaRPr lang="cs-CZ" sz="2000" dirty="0"/>
          </a:p>
          <a:p>
            <a:pPr>
              <a:defRPr/>
            </a:pPr>
            <a:r>
              <a:rPr lang="cs-CZ" sz="2000" dirty="0"/>
              <a:t>D</a:t>
            </a:r>
            <a:r>
              <a:rPr lang="en-US" sz="2000" dirty="0" err="1"/>
              <a:t>ysregulated</a:t>
            </a:r>
            <a:r>
              <a:rPr lang="en-US" sz="2000" dirty="0"/>
              <a:t> interaction of RAS and VPS in the brain and in the peripheral tissues results in </a:t>
            </a:r>
            <a:r>
              <a:rPr lang="en-US" sz="2000" dirty="0">
                <a:solidFill>
                  <a:srgbClr val="C00000"/>
                </a:solidFill>
                <a:effectLst>
                  <a:outerShdw blurRad="38100" dist="38100" dir="2700000" algn="tl">
                    <a:srgbClr val="000000">
                      <a:alpha val="43137"/>
                    </a:srgbClr>
                  </a:outerShdw>
                </a:effectLst>
              </a:rPr>
              <a:t>excessive stimulation of angiotensin AT1 receptors (AT1R), and vasopressin V1a (V1aR) and V2 (V2R) receptors</a:t>
            </a:r>
            <a:r>
              <a:rPr lang="en-US" sz="2000" dirty="0"/>
              <a:t>, and in the development of hypertension and/or body fluid retention. </a:t>
            </a:r>
          </a:p>
        </p:txBody>
      </p:sp>
      <p:sp>
        <p:nvSpPr>
          <p:cNvPr id="18436" name="Obdélník 3"/>
          <p:cNvSpPr>
            <a:spLocks noChangeArrowheads="1"/>
          </p:cNvSpPr>
          <p:nvPr/>
        </p:nvSpPr>
        <p:spPr bwMode="auto">
          <a:xfrm>
            <a:off x="6575425" y="6381750"/>
            <a:ext cx="36678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sv-SE" altLang="en-US" sz="1800" dirty="0">
                <a:solidFill>
                  <a:schemeClr val="tx1"/>
                </a:solidFill>
                <a:latin typeface="Calibri" panose="020F0502020204030204" pitchFamily="34" charset="0"/>
                <a:hlinkClick r:id="rId2"/>
              </a:rPr>
              <a:t>Curr Hypertens Rep</a:t>
            </a:r>
            <a:r>
              <a:rPr lang="sv-SE" altLang="en-US" sz="1800" dirty="0">
                <a:solidFill>
                  <a:schemeClr val="tx1"/>
                </a:solidFill>
                <a:latin typeface="Calibri" panose="020F0502020204030204" pitchFamily="34" charset="0"/>
              </a:rPr>
              <a:t>. 2018; 20(3): 19. </a:t>
            </a:r>
            <a:endParaRPr lang="en-US" altLang="en-US" sz="1800" dirty="0">
              <a:solidFill>
                <a:schemeClr val="tx1"/>
              </a:solidFill>
              <a:latin typeface="Calibri" panose="020F0502020204030204" pitchFamily="34" charset="0"/>
            </a:endParaRPr>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fontAlgn="auto">
              <a:spcAft>
                <a:spcPts val="0"/>
              </a:spcAft>
              <a:defRPr/>
            </a:pPr>
            <a:r>
              <a:rPr lang="cs-CZ" altLang="en-US" dirty="0"/>
              <a:t>Srdeční selhání a GIT</a:t>
            </a:r>
          </a:p>
        </p:txBody>
      </p:sp>
      <p:sp>
        <p:nvSpPr>
          <p:cNvPr id="27651" name="Rectangle 3"/>
          <p:cNvSpPr>
            <a:spLocks noGrp="1" noChangeArrowheads="1"/>
          </p:cNvSpPr>
          <p:nvPr>
            <p:ph idx="1"/>
          </p:nvPr>
        </p:nvSpPr>
        <p:spPr/>
        <p:txBody>
          <a:bodyPr/>
          <a:lstStyle/>
          <a:p>
            <a:pPr>
              <a:defRPr/>
            </a:pPr>
            <a:r>
              <a:rPr lang="cs-CZ" dirty="0">
                <a:solidFill>
                  <a:srgbClr val="FF0000"/>
                </a:solidFill>
                <a:effectLst>
                  <a:outerShdw blurRad="38100" dist="38100" dir="2700000" algn="tl">
                    <a:srgbClr val="000000">
                      <a:alpha val="43137"/>
                    </a:srgbClr>
                  </a:outerShdw>
                </a:effectLst>
              </a:rPr>
              <a:t>Střevní mikroflóra hraje podstatnou roli při extrakci energie z jídla a v regulaci místní i systémové imunity</a:t>
            </a:r>
            <a:endParaRPr lang="cs-CZ" altLang="en-US" dirty="0"/>
          </a:p>
        </p:txBody>
      </p:sp>
      <p:sp>
        <p:nvSpPr>
          <p:cNvPr id="19460" name="Obdélník 1"/>
          <p:cNvSpPr>
            <a:spLocks noChangeArrowheads="1"/>
          </p:cNvSpPr>
          <p:nvPr/>
        </p:nvSpPr>
        <p:spPr bwMode="auto">
          <a:xfrm>
            <a:off x="5845175" y="6094413"/>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err="1">
                <a:solidFill>
                  <a:schemeClr val="tx1"/>
                </a:solidFill>
                <a:latin typeface="Calibri" panose="020F0502020204030204" pitchFamily="34" charset="0"/>
                <a:hlinkClick r:id="rId2" tooltip="Current heart failure reports."/>
              </a:rPr>
              <a:t>Curr</a:t>
            </a:r>
            <a:r>
              <a:rPr lang="en-US" altLang="en-US" sz="1800" dirty="0">
                <a:solidFill>
                  <a:schemeClr val="tx1"/>
                </a:solidFill>
                <a:latin typeface="Calibri" panose="020F0502020204030204" pitchFamily="34" charset="0"/>
                <a:hlinkClick r:id="rId2" tooltip="Current heart failure reports."/>
              </a:rPr>
              <a:t> Heart Fail Rep.</a:t>
            </a:r>
            <a:r>
              <a:rPr lang="en-US" altLang="en-US" sz="1800" dirty="0">
                <a:solidFill>
                  <a:schemeClr val="tx1"/>
                </a:solidFill>
                <a:latin typeface="Calibri" panose="020F0502020204030204" pitchFamily="34" charset="0"/>
              </a:rPr>
              <a:t> 2016 Apr;13(2):103-9. </a:t>
            </a:r>
            <a:r>
              <a:rPr lang="en-US" altLang="en-US" sz="1800" dirty="0" err="1">
                <a:solidFill>
                  <a:schemeClr val="tx1"/>
                </a:solidFill>
                <a:latin typeface="Calibri" panose="020F0502020204030204" pitchFamily="34" charset="0"/>
              </a:rPr>
              <a:t>doi</a:t>
            </a:r>
            <a:r>
              <a:rPr lang="en-US" altLang="en-US" sz="1800" dirty="0">
                <a:solidFill>
                  <a:schemeClr val="tx1"/>
                </a:solidFill>
                <a:latin typeface="Calibri" panose="020F0502020204030204" pitchFamily="34" charset="0"/>
              </a:rPr>
              <a:t>: 10.1007/s11897-016-0285-9.</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Tree>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ci-prezentace-16-9-cz-v11.potx" id="{752B7536-5AE2-417E-ADC9-516CF57E47A0}" vid="{C3A561A7-18A2-4AA4-BD35-A7AB220CBEDF}"/>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muni-sci-prezentace-16-9-cz-v11</Template>
  <TotalTime>52</TotalTime>
  <Words>2733</Words>
  <Application>Microsoft Office PowerPoint</Application>
  <PresentationFormat>Širokoúhlá obrazovka</PresentationFormat>
  <Paragraphs>388</Paragraphs>
  <Slides>68</Slides>
  <Notes>3</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4</vt:i4>
      </vt:variant>
      <vt:variant>
        <vt:lpstr>Nadpisy snímků</vt:lpstr>
      </vt:variant>
      <vt:variant>
        <vt:i4>68</vt:i4>
      </vt:variant>
    </vt:vector>
  </HeadingPairs>
  <TitlesOfParts>
    <vt:vector size="82" baseType="lpstr">
      <vt:lpstr>Arial</vt:lpstr>
      <vt:lpstr>Calibri</vt:lpstr>
      <vt:lpstr>Century Gothic</vt:lpstr>
      <vt:lpstr>Century Schoolbook</vt:lpstr>
      <vt:lpstr>Courier New</vt:lpstr>
      <vt:lpstr>Tahoma</vt:lpstr>
      <vt:lpstr>Times New Roman</vt:lpstr>
      <vt:lpstr>Wingdings</vt:lpstr>
      <vt:lpstr>Wingdings 2</vt:lpstr>
      <vt:lpstr>Prezentace_MU_CZ</vt:lpstr>
      <vt:lpstr>Document</vt:lpstr>
      <vt:lpstr>Bittikartta</vt:lpstr>
      <vt:lpstr>dokument</vt:lpstr>
      <vt:lpstr>Dokument Microsoft Wordu 97–2003</vt:lpstr>
      <vt:lpstr>E3230  - Patofyziologie kardiovaskulárního systému II Kardiogenní šok, srdeční selhání, objemové a tlakové přetížení  Julie Dobrovolná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Interactions of the renin-angiotensin system (RAS) with the vasopressinergic system (VPS) in the regulation of blood pressure and body fluid volume.</vt:lpstr>
      <vt:lpstr>Srdeční selhání a GIT</vt:lpstr>
      <vt:lpstr>Gut microbiota</vt:lpstr>
      <vt:lpstr>Gut microbiota</vt:lpstr>
      <vt:lpstr>Střevní mikroflóra</vt:lpstr>
      <vt:lpstr>Srdeční selhání a GIT</vt:lpstr>
      <vt:lpstr>Heart Failure</vt:lpstr>
      <vt:lpstr>Preference energetických substrátů</vt:lpstr>
      <vt:lpstr>Intaktní, zdravé srdce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Mechanotransdukce</vt:lpstr>
      <vt:lpstr>Prezentace aplikace PowerPoint</vt:lpstr>
      <vt:lpstr>Prezentace aplikace PowerPoint</vt:lpstr>
      <vt:lpstr>Prezentace aplikace PowerPoint</vt:lpstr>
      <vt:lpstr>Prezentace aplikace PowerPoint</vt:lpstr>
      <vt:lpstr>Kardiomyopatie: klasifikace</vt:lpstr>
      <vt:lpstr>Dilatační kardiomyopatie</vt:lpstr>
      <vt:lpstr>Hypertrofické kardiomyopatie</vt:lpstr>
      <vt:lpstr>Etiology</vt:lpstr>
      <vt:lpstr>Restrikční kardiomyopatie</vt:lpstr>
      <vt:lpstr>Etiologie      </vt:lpstr>
      <vt:lpstr>Srdeční selhání</vt:lpstr>
      <vt:lpstr>Srdeční selhání - příčiny</vt:lpstr>
      <vt:lpstr>Akutní srdeční selhání</vt:lpstr>
      <vt:lpstr>Kompenzační mechanismy u srdečního selhání</vt:lpstr>
      <vt:lpstr>Prezentace aplikace PowerPoint</vt:lpstr>
      <vt:lpstr>Neurohumorální mechanismy CHF </vt:lpstr>
      <vt:lpstr>Prezentace aplikace PowerPoint</vt:lpstr>
      <vt:lpstr>Prezentace aplikace PowerPoint</vt:lpstr>
      <vt:lpstr>Srdeční selhání manifestace</vt:lpstr>
      <vt:lpstr>Typy srdečního selhání</vt:lpstr>
      <vt:lpstr>Neurohumorální mechanismy, které se uplatňují během  chronického srdečního selhání</vt:lpstr>
      <vt:lpstr>Funkční klasifikace CHSS</vt:lpstr>
      <vt:lpstr>Stadia srdečního selhání</vt:lpstr>
      <vt:lpstr>Prezentace aplikace PowerPoint</vt:lpstr>
      <vt:lpstr>Prezentace aplikace PowerPoint</vt:lpstr>
      <vt:lpstr>Pracovní hypotéza  patofyziologie srdečního selhání</vt:lpstr>
      <vt:lpstr>Prezentace aplikace PowerPoint</vt:lpstr>
      <vt:lpstr>Prezentace aplikace PowerPoint</vt:lpstr>
      <vt:lpstr>Prezentace aplikace PowerPoint</vt:lpstr>
      <vt:lpstr>Prezentace aplikace PowerPoint</vt:lpstr>
      <vt:lpstr>Kardiogenní šok projevy</vt:lpstr>
      <vt:lpstr>Circulus vitiosus u kardiogenního šoku</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Patofyziologie kardiovaskulárního systému II Kardiogenní šok, srdeční selhání, objemové a tlakové přetížení    </dc:title>
  <dc:creator>Julie Dobrovolná</dc:creator>
  <cp:lastModifiedBy>Julie Dobrovolná</cp:lastModifiedBy>
  <cp:revision>4</cp:revision>
  <cp:lastPrinted>1601-01-01T00:00:00Z</cp:lastPrinted>
  <dcterms:created xsi:type="dcterms:W3CDTF">2020-12-04T10:10:25Z</dcterms:created>
  <dcterms:modified xsi:type="dcterms:W3CDTF">2020-12-04T11:03:12Z</dcterms:modified>
</cp:coreProperties>
</file>