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7.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46.jpg" ContentType="image/jpg"/>
  <Override PartName="/ppt/media/image47.jpg" ContentType="image/jpg"/>
  <Override PartName="/ppt/media/image48.jpg" ContentType="image/jpg"/>
  <Override PartName="/ppt/media/image49.jpg" ContentType="image/jpg"/>
  <Override PartName="/ppt/media/image50.jpg" ContentType="image/jpg"/>
  <Override PartName="/ppt/media/image51.jpg" ContentType="image/jpg"/>
  <Override PartName="/ppt/media/image52.jpg" ContentType="image/jpg"/>
  <Override PartName="/ppt/media/image53.jpg" ContentType="image/jpg"/>
  <Override PartName="/ppt/media/image54.jpg" ContentType="image/jpg"/>
  <Override PartName="/ppt/media/image55.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8"/>
  </p:notesMasterIdLst>
  <p:handoutMasterIdLst>
    <p:handoutMasterId r:id="rId79"/>
  </p:handoutMasterIdLst>
  <p:sldIdLst>
    <p:sldId id="257" r:id="rId2"/>
    <p:sldId id="511" r:id="rId3"/>
    <p:sldId id="512" r:id="rId4"/>
    <p:sldId id="513" r:id="rId5"/>
    <p:sldId id="514" r:id="rId6"/>
    <p:sldId id="515" r:id="rId7"/>
    <p:sldId id="516" r:id="rId8"/>
    <p:sldId id="506" r:id="rId9"/>
    <p:sldId id="467" r:id="rId10"/>
    <p:sldId id="468" r:id="rId11"/>
    <p:sldId id="469" r:id="rId12"/>
    <p:sldId id="470" r:id="rId13"/>
    <p:sldId id="471" r:id="rId14"/>
    <p:sldId id="472" r:id="rId15"/>
    <p:sldId id="473" r:id="rId16"/>
    <p:sldId id="475" r:id="rId17"/>
    <p:sldId id="463" r:id="rId18"/>
    <p:sldId id="457" r:id="rId19"/>
    <p:sldId id="458" r:id="rId20"/>
    <p:sldId id="459" r:id="rId21"/>
    <p:sldId id="474" r:id="rId22"/>
    <p:sldId id="505" r:id="rId23"/>
    <p:sldId id="507" r:id="rId24"/>
    <p:sldId id="504" r:id="rId25"/>
    <p:sldId id="448" r:id="rId26"/>
    <p:sldId id="256" r:id="rId27"/>
    <p:sldId id="490" r:id="rId28"/>
    <p:sldId id="491" r:id="rId29"/>
    <p:sldId id="503" r:id="rId30"/>
    <p:sldId id="492" r:id="rId31"/>
    <p:sldId id="493" r:id="rId32"/>
    <p:sldId id="494" r:id="rId33"/>
    <p:sldId id="495" r:id="rId34"/>
    <p:sldId id="496" r:id="rId35"/>
    <p:sldId id="497" r:id="rId36"/>
    <p:sldId id="498" r:id="rId37"/>
    <p:sldId id="499" r:id="rId38"/>
    <p:sldId id="500" r:id="rId39"/>
    <p:sldId id="501" r:id="rId40"/>
    <p:sldId id="502" r:id="rId41"/>
    <p:sldId id="355" r:id="rId42"/>
    <p:sldId id="361" r:id="rId43"/>
    <p:sldId id="308" r:id="rId44"/>
    <p:sldId id="309" r:id="rId45"/>
    <p:sldId id="310" r:id="rId46"/>
    <p:sldId id="311" r:id="rId47"/>
    <p:sldId id="312" r:id="rId48"/>
    <p:sldId id="313" r:id="rId49"/>
    <p:sldId id="314" r:id="rId50"/>
    <p:sldId id="358" r:id="rId51"/>
    <p:sldId id="357" r:id="rId52"/>
    <p:sldId id="315" r:id="rId53"/>
    <p:sldId id="317" r:id="rId54"/>
    <p:sldId id="320" r:id="rId55"/>
    <p:sldId id="318" r:id="rId56"/>
    <p:sldId id="321" r:id="rId57"/>
    <p:sldId id="322" r:id="rId58"/>
    <p:sldId id="348" r:id="rId59"/>
    <p:sldId id="509" r:id="rId60"/>
    <p:sldId id="258" r:id="rId61"/>
    <p:sldId id="259" r:id="rId62"/>
    <p:sldId id="260" r:id="rId63"/>
    <p:sldId id="261" r:id="rId64"/>
    <p:sldId id="262" r:id="rId65"/>
    <p:sldId id="263" r:id="rId66"/>
    <p:sldId id="265" r:id="rId67"/>
    <p:sldId id="267" r:id="rId68"/>
    <p:sldId id="268" r:id="rId69"/>
    <p:sldId id="269" r:id="rId70"/>
    <p:sldId id="270" r:id="rId71"/>
    <p:sldId id="271" r:id="rId72"/>
    <p:sldId id="272" r:id="rId73"/>
    <p:sldId id="273" r:id="rId74"/>
    <p:sldId id="274" r:id="rId75"/>
    <p:sldId id="275" r:id="rId76"/>
    <p:sldId id="510" r:id="rId7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Výchozí oddíl" id="{132FCA08-FDD3-4803-A53F-2D84E05B43F5}">
          <p14:sldIdLst>
            <p14:sldId id="257"/>
            <p14:sldId id="511"/>
            <p14:sldId id="512"/>
            <p14:sldId id="513"/>
            <p14:sldId id="514"/>
            <p14:sldId id="515"/>
            <p14:sldId id="516"/>
            <p14:sldId id="506"/>
            <p14:sldId id="467"/>
            <p14:sldId id="468"/>
            <p14:sldId id="469"/>
            <p14:sldId id="470"/>
            <p14:sldId id="471"/>
            <p14:sldId id="472"/>
            <p14:sldId id="473"/>
            <p14:sldId id="475"/>
            <p14:sldId id="463"/>
            <p14:sldId id="457"/>
            <p14:sldId id="458"/>
            <p14:sldId id="459"/>
            <p14:sldId id="474"/>
            <p14:sldId id="505"/>
            <p14:sldId id="507"/>
            <p14:sldId id="504"/>
            <p14:sldId id="448"/>
            <p14:sldId id="256"/>
            <p14:sldId id="490"/>
            <p14:sldId id="491"/>
            <p14:sldId id="503"/>
            <p14:sldId id="492"/>
            <p14:sldId id="493"/>
            <p14:sldId id="494"/>
            <p14:sldId id="495"/>
            <p14:sldId id="496"/>
            <p14:sldId id="497"/>
            <p14:sldId id="498"/>
            <p14:sldId id="499"/>
            <p14:sldId id="500"/>
            <p14:sldId id="501"/>
            <p14:sldId id="502"/>
            <p14:sldId id="355"/>
            <p14:sldId id="361"/>
            <p14:sldId id="308"/>
            <p14:sldId id="309"/>
            <p14:sldId id="310"/>
            <p14:sldId id="311"/>
            <p14:sldId id="312"/>
            <p14:sldId id="313"/>
            <p14:sldId id="314"/>
            <p14:sldId id="358"/>
            <p14:sldId id="357"/>
            <p14:sldId id="315"/>
            <p14:sldId id="317"/>
            <p14:sldId id="320"/>
            <p14:sldId id="318"/>
            <p14:sldId id="321"/>
            <p14:sldId id="322"/>
            <p14:sldId id="348"/>
            <p14:sldId id="509"/>
            <p14:sldId id="258"/>
            <p14:sldId id="259"/>
            <p14:sldId id="260"/>
            <p14:sldId id="261"/>
            <p14:sldId id="262"/>
            <p14:sldId id="263"/>
            <p14:sldId id="265"/>
            <p14:sldId id="267"/>
            <p14:sldId id="268"/>
            <p14:sldId id="269"/>
            <p14:sldId id="270"/>
            <p14:sldId id="271"/>
            <p14:sldId id="272"/>
            <p14:sldId id="273"/>
            <p14:sldId id="274"/>
            <p14:sldId id="275"/>
            <p14:sldId id="510"/>
          </p14:sldIdLst>
        </p14:section>
      </p14:sectionLst>
    </p:ex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Callanan" initials="EC" lastIdx="1" clrIdx="0"/>
  <p:cmAuthor id="2" name="beth page" initials="bp" lastIdx="1" clrIdx="1"/>
  <p:cmAuthor id="3" name="Andrea Coxon" initials="AC" lastIdx="12" clrIdx="2"/>
  <p:cmAuthor id="4" name="beth page" initials="bp [2]" lastIdx="1" clrIdx="3"/>
  <p:cmAuthor id="5" name="Julie Dobrovolná" initials="JD" lastIdx="1" clrIdx="4">
    <p:extLst>
      <p:ext uri="{19B8F6BF-5375-455C-9EA6-DF929625EA0E}">
        <p15:presenceInfo xmlns:p15="http://schemas.microsoft.com/office/powerpoint/2012/main" userId="1fc8a0404db308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2" autoAdjust="0"/>
    <p:restoredTop sz="96270" autoAdjust="0"/>
  </p:normalViewPr>
  <p:slideViewPr>
    <p:cSldViewPr snapToGrid="0">
      <p:cViewPr varScale="1">
        <p:scale>
          <a:sx n="94" d="100"/>
          <a:sy n="94" d="100"/>
        </p:scale>
        <p:origin x="278" y="91"/>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Most common ARDS causes</c:v>
                </c:pt>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1-1D3B-4D5B-B0A8-F383E66DE89B}"/>
              </c:ext>
            </c:extLst>
          </c:dPt>
          <c:dPt>
            <c:idx val="1"/>
            <c:bubble3D val="0"/>
            <c:spPr>
              <a:solidFill>
                <a:schemeClr val="accent2"/>
              </a:solidFill>
              <a:ln>
                <a:noFill/>
              </a:ln>
              <a:effectLst/>
            </c:spPr>
            <c:extLst>
              <c:ext xmlns:c16="http://schemas.microsoft.com/office/drawing/2014/chart" uri="{C3380CC4-5D6E-409C-BE32-E72D297353CC}">
                <c16:uniqueId val="{00000003-1D3B-4D5B-B0A8-F383E66DE89B}"/>
              </c:ext>
            </c:extLst>
          </c:dPt>
          <c:dPt>
            <c:idx val="2"/>
            <c:bubble3D val="0"/>
            <c:spPr>
              <a:solidFill>
                <a:schemeClr val="accent3"/>
              </a:solidFill>
              <a:ln>
                <a:noFill/>
              </a:ln>
              <a:effectLst/>
            </c:spPr>
            <c:extLst>
              <c:ext xmlns:c16="http://schemas.microsoft.com/office/drawing/2014/chart" uri="{C3380CC4-5D6E-409C-BE32-E72D297353CC}">
                <c16:uniqueId val="{00000005-1D3B-4D5B-B0A8-F383E66DE89B}"/>
              </c:ext>
            </c:extLst>
          </c:dPt>
          <c:dPt>
            <c:idx val="3"/>
            <c:bubble3D val="0"/>
            <c:spPr>
              <a:solidFill>
                <a:schemeClr val="accent4"/>
              </a:solidFill>
              <a:ln>
                <a:noFill/>
              </a:ln>
              <a:effectLst/>
            </c:spPr>
            <c:extLst>
              <c:ext xmlns:c16="http://schemas.microsoft.com/office/drawing/2014/chart" uri="{C3380CC4-5D6E-409C-BE32-E72D297353CC}">
                <c16:uniqueId val="{00000007-1D3B-4D5B-B0A8-F383E66DE89B}"/>
              </c:ext>
            </c:extLst>
          </c:dPt>
          <c:dPt>
            <c:idx val="4"/>
            <c:bubble3D val="0"/>
            <c:spPr>
              <a:solidFill>
                <a:schemeClr val="accent5"/>
              </a:solidFill>
              <a:ln>
                <a:noFill/>
              </a:ln>
              <a:effectLst/>
            </c:spPr>
            <c:extLst>
              <c:ext xmlns:c16="http://schemas.microsoft.com/office/drawing/2014/chart" uri="{C3380CC4-5D6E-409C-BE32-E72D297353CC}">
                <c16:uniqueId val="{00000009-1D3B-4D5B-B0A8-F383E66DE89B}"/>
              </c:ext>
            </c:extLst>
          </c:dPt>
          <c:dPt>
            <c:idx val="5"/>
            <c:bubble3D val="0"/>
            <c:spPr>
              <a:solidFill>
                <a:schemeClr val="accent6"/>
              </a:solidFill>
              <a:ln>
                <a:noFill/>
              </a:ln>
              <a:effectLst/>
            </c:spPr>
            <c:extLst>
              <c:ext xmlns:c16="http://schemas.microsoft.com/office/drawing/2014/chart" uri="{C3380CC4-5D6E-409C-BE32-E72D297353CC}">
                <c16:uniqueId val="{0000000B-1D3B-4D5B-B0A8-F383E66DE89B}"/>
              </c:ext>
            </c:extLst>
          </c:dPt>
          <c:dLbls>
            <c:dLbl>
              <c:idx val="0"/>
              <c:layout>
                <c:manualLayout>
                  <c:x val="0.121188838730414"/>
                  <c:y val="0.210332133603469"/>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CB8191A4-B4D9-4650-B22D-BB8681F452F9}" type="CATEGORYNAME">
                      <a:rPr lang="en-US"/>
                      <a:pPr>
                        <a:defRPr sz="1200"/>
                      </a:pPr>
                      <a:t>[NÁZEV KATEGORIE]</a:t>
                    </a:fld>
                    <a:r>
                      <a:rPr lang="en-US" baseline="0" dirty="0"/>
                      <a:t>
</a:t>
                    </a:r>
                    <a:fld id="{9A268C2A-38E0-4FD0-A80B-112E8AF16CB2}" type="VALUE">
                      <a:rPr lang="en-US" baseline="0" smtClean="0"/>
                      <a:pPr>
                        <a:defRPr sz="1200"/>
                      </a:pPr>
                      <a:t>[HODNOTA]</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cs-CZ"/>
                </a:p>
              </c:txPr>
              <c:showLegendKey val="0"/>
              <c:showVal val="1"/>
              <c:showCatName val="1"/>
              <c:showSerName val="0"/>
              <c:showPercent val="1"/>
              <c:showBubbleSize val="0"/>
              <c:separator>
</c:separator>
              <c:extLst>
                <c:ext xmlns:c15="http://schemas.microsoft.com/office/drawing/2012/chart" uri="{CE6537A1-D6FC-4f65-9D91-7224C49458BB}">
                  <c15:layout>
                    <c:manualLayout>
                      <c:w val="0.21898850337366699"/>
                      <c:h val="0.162742453069076"/>
                    </c:manualLayout>
                  </c15:layout>
                  <c15:dlblFieldTable/>
                  <c15:showDataLabelsRange val="0"/>
                </c:ext>
                <c:ext xmlns:c16="http://schemas.microsoft.com/office/drawing/2014/chart" uri="{C3380CC4-5D6E-409C-BE32-E72D297353CC}">
                  <c16:uniqueId val="{00000001-1D3B-4D5B-B0A8-F383E66DE89B}"/>
                </c:ext>
              </c:extLst>
            </c:dLbl>
            <c:dLbl>
              <c:idx val="1"/>
              <c:layout>
                <c:manualLayout>
                  <c:x val="-0.143676645032221"/>
                  <c:y val="7.3239889853309204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431C4136-417E-4A56-9FC0-807524D14AD9}" type="CATEGORYNAME">
                      <a:rPr lang="en-US"/>
                      <a:pPr>
                        <a:defRPr sz="1200">
                          <a:solidFill>
                            <a:schemeClr val="accent1"/>
                          </a:solidFill>
                        </a:defRPr>
                      </a:pPr>
                      <a:t>[NÁZEV KATEGORIE]</a:t>
                    </a:fld>
                    <a:r>
                      <a:rPr lang="en-US" baseline="0" dirty="0"/>
                      <a:t>
</a:t>
                    </a:r>
                    <a:fld id="{456D3AED-B0EE-4BDF-80E4-597998E3C0E7}" type="VALUE">
                      <a:rPr lang="en-US" baseline="0" smtClean="0"/>
                      <a:pPr>
                        <a:defRPr sz="1200">
                          <a:solidFill>
                            <a:schemeClr val="accent1"/>
                          </a:solidFill>
                        </a:defRPr>
                      </a:pPr>
                      <a:t>[HODNOTA]</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cs-CZ"/>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1D3B-4D5B-B0A8-F383E66DE89B}"/>
                </c:ext>
              </c:extLst>
            </c:dLbl>
            <c:dLbl>
              <c:idx val="2"/>
              <c:layout>
                <c:manualLayout>
                  <c:x val="-0.14722701466270599"/>
                  <c:y val="-4.9936299840121698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34836C7F-D45B-4C34-B269-BBE31ED2E31B}" type="CATEGORYNAME">
                      <a:rPr lang="en-US"/>
                      <a:pPr>
                        <a:defRPr sz="1200">
                          <a:solidFill>
                            <a:schemeClr val="accent1"/>
                          </a:solidFill>
                        </a:defRPr>
                      </a:pPr>
                      <a:t>[NÁZEV KATEGORIE]</a:t>
                    </a:fld>
                    <a:r>
                      <a:rPr lang="en-US"/>
                      <a:t>
</a:t>
                    </a:r>
                    <a:fld id="{08F4CEAE-98F3-44DF-92B8-645124D32272}" type="VALUE">
                      <a:rPr lang="en-US"/>
                      <a:pPr>
                        <a:defRPr sz="1200">
                          <a:solidFill>
                            <a:schemeClr val="accent1"/>
                          </a:solidFill>
                        </a:defRPr>
                      </a:pPr>
                      <a:t>[HODNOTA]</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cs-CZ"/>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1D3B-4D5B-B0A8-F383E66DE89B}"/>
                </c:ext>
              </c:extLst>
            </c:dLbl>
            <c:dLbl>
              <c:idx val="3"/>
              <c:layout>
                <c:manualLayout>
                  <c:x val="-0.13150105361623901"/>
                  <c:y val="-9.8564526906634198E-2"/>
                </c:manualLayout>
              </c:layout>
              <c:tx>
                <c:rich>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fld id="{8195D31E-5B1A-4D04-A728-851B47E646C2}" type="CATEGORYNAME">
                      <a:rPr lang="en-US"/>
                      <a:pPr>
                        <a:defRPr sz="1200">
                          <a:solidFill>
                            <a:schemeClr val="accent1"/>
                          </a:solidFill>
                        </a:defRPr>
                      </a:pPr>
                      <a:t>[NÁZEV KATEGORIE]</a:t>
                    </a:fld>
                    <a:r>
                      <a:rPr lang="en-US" dirty="0"/>
                      <a:t>
</a:t>
                    </a:r>
                    <a:fld id="{CACB6CA7-1D6F-4A40-9B36-CD7994C5F562}" type="VALUE">
                      <a:rPr lang="en-US"/>
                      <a:pPr>
                        <a:defRPr sz="1200">
                          <a:solidFill>
                            <a:schemeClr val="accent1"/>
                          </a:solidFill>
                        </a:defRPr>
                      </a:pPr>
                      <a:t>[HODNOTA]</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cs-CZ"/>
                </a:p>
              </c:txPr>
              <c:showLegendKey val="0"/>
              <c:showVal val="1"/>
              <c:showCatName val="1"/>
              <c:showSerName val="0"/>
              <c:showPercent val="1"/>
              <c:showBubbleSize val="0"/>
              <c:separator>
</c:separator>
              <c:extLst>
                <c:ext xmlns:c15="http://schemas.microsoft.com/office/drawing/2012/chart" uri="{CE6537A1-D6FC-4f65-9D91-7224C49458BB}">
                  <c15:layout>
                    <c:manualLayout>
                      <c:w val="0.26709851167469201"/>
                      <c:h val="0.26457916433150103"/>
                    </c:manualLayout>
                  </c15:layout>
                  <c15:dlblFieldTable/>
                  <c15:showDataLabelsRange val="0"/>
                </c:ext>
                <c:ext xmlns:c16="http://schemas.microsoft.com/office/drawing/2014/chart" uri="{C3380CC4-5D6E-409C-BE32-E72D297353CC}">
                  <c16:uniqueId val="{00000007-1D3B-4D5B-B0A8-F383E66DE89B}"/>
                </c:ext>
              </c:extLst>
            </c:dLbl>
            <c:dLbl>
              <c:idx val="4"/>
              <c:layout>
                <c:manualLayout>
                  <c:x val="8.9083541245976797E-3"/>
                  <c:y val="-0.142628425515576"/>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fld id="{DBDAFCF8-548F-4167-A74E-B6FA6EBF0F6C}" type="CATEGORYNAME">
                      <a:rPr lang="en-US" smtClean="0"/>
                      <a:pPr>
                        <a:defRPr sz="1200">
                          <a:solidFill>
                            <a:schemeClr val="accent1"/>
                          </a:solidFill>
                        </a:defRPr>
                      </a:pPr>
                      <a:t>[NÁZEV KATEGORIE]</a:t>
                    </a:fld>
                    <a:endParaRPr lang="en-US" dirty="0"/>
                  </a:p>
                  <a:p>
                    <a:pPr>
                      <a:defRPr sz="1200">
                        <a:solidFill>
                          <a:schemeClr val="accent1"/>
                        </a:solidFill>
                      </a:defRPr>
                    </a:pPr>
                    <a:fld id="{C13C06B6-3586-4151-B45E-F0B08A1B4DDC}" type="VALUE">
                      <a:rPr lang="en-US" sz="1200" smtClean="0"/>
                      <a:pPr>
                        <a:defRPr sz="1200">
                          <a:solidFill>
                            <a:schemeClr val="accent1"/>
                          </a:solidFill>
                        </a:defRPr>
                      </a:pPr>
                      <a:t>[HODNOTA]</a:t>
                    </a:fld>
                    <a:r>
                      <a:rPr lang="en-US" sz="1200" dirty="0"/>
                      <a:t>
</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cs-CZ"/>
                </a:p>
              </c:txPr>
              <c:showLegendKey val="0"/>
              <c:showVal val="1"/>
              <c:showCatName val="1"/>
              <c:showSerName val="0"/>
              <c:showPercent val="1"/>
              <c:showBubbleSize val="0"/>
              <c:separator>
</c:separator>
              <c:extLst>
                <c:ext xmlns:c15="http://schemas.microsoft.com/office/drawing/2012/chart" uri="{CE6537A1-D6FC-4f65-9D91-7224C49458BB}">
                  <c15:layout>
                    <c:manualLayout>
                      <c:w val="0.227473367723598"/>
                      <c:h val="0.115368288386776"/>
                    </c:manualLayout>
                  </c15:layout>
                  <c15:dlblFieldTable/>
                  <c15:showDataLabelsRange val="0"/>
                </c:ext>
                <c:ext xmlns:c16="http://schemas.microsoft.com/office/drawing/2014/chart" uri="{C3380CC4-5D6E-409C-BE32-E72D297353CC}">
                  <c16:uniqueId val="{00000009-1D3B-4D5B-B0A8-F383E66DE89B}"/>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cs-CZ"/>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D3B-4D5B-B0A8-F383E66DE89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cs-CZ"/>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Sheet1!$A$2:$A$7</c:f>
              <c:strCache>
                <c:ptCount val="5"/>
                <c:pt idx="0">
                  <c:v>Pneumonia</c:v>
                </c:pt>
                <c:pt idx="1">
                  <c:v>Sepsis</c:v>
                </c:pt>
                <c:pt idx="2">
                  <c:v>Aspiration</c:v>
                </c:pt>
                <c:pt idx="3">
                  <c:v>Non-cardiogenic shock</c:v>
                </c:pt>
                <c:pt idx="4">
                  <c:v>Trauma</c:v>
                </c:pt>
              </c:strCache>
            </c:strRef>
          </c:cat>
          <c:val>
            <c:numRef>
              <c:f>Sheet1!$B$2:$B$7</c:f>
              <c:numCache>
                <c:formatCode>0%</c:formatCode>
                <c:ptCount val="6"/>
                <c:pt idx="0">
                  <c:v>0.59</c:v>
                </c:pt>
                <c:pt idx="1">
                  <c:v>0.16</c:v>
                </c:pt>
                <c:pt idx="2">
                  <c:v>0.14000000000000001</c:v>
                </c:pt>
                <c:pt idx="3">
                  <c:v>7.0000000000000007E-2</c:v>
                </c:pt>
                <c:pt idx="4">
                  <c:v>0.04</c:v>
                </c:pt>
              </c:numCache>
            </c:numRef>
          </c:val>
          <c:extLst>
            <c:ext xmlns:c16="http://schemas.microsoft.com/office/drawing/2014/chart" uri="{C3380CC4-5D6E-409C-BE32-E72D297353CC}">
              <c16:uniqueId val="{0000000C-1D3B-4D5B-B0A8-F383E66DE89B}"/>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cat>
            <c:strRef>
              <c:f>Sheet1!$A$2:$A$4</c:f>
              <c:strCache>
                <c:ptCount val="3"/>
                <c:pt idx="0">
                  <c:v>Mild ARDS</c:v>
                </c:pt>
                <c:pt idx="1">
                  <c:v>Moderate ARDS</c:v>
                </c:pt>
                <c:pt idx="2">
                  <c:v>Severe ARDS</c:v>
                </c:pt>
              </c:strCache>
            </c:strRef>
          </c:cat>
          <c:val>
            <c:numRef>
              <c:f>Sheet1!$B$2:$B$4</c:f>
              <c:numCache>
                <c:formatCode>General</c:formatCode>
                <c:ptCount val="3"/>
                <c:pt idx="0">
                  <c:v>34.9</c:v>
                </c:pt>
                <c:pt idx="1">
                  <c:v>40.299999999999997</c:v>
                </c:pt>
                <c:pt idx="2">
                  <c:v>46.1</c:v>
                </c:pt>
              </c:numCache>
            </c:numRef>
          </c:val>
          <c:extLst>
            <c:ext xmlns:c16="http://schemas.microsoft.com/office/drawing/2014/chart" uri="{C3380CC4-5D6E-409C-BE32-E72D297353CC}">
              <c16:uniqueId val="{00000000-B01A-ED49-BEE4-007497436DFE}"/>
            </c:ext>
          </c:extLst>
        </c:ser>
        <c:ser>
          <c:idx val="1"/>
          <c:order val="1"/>
          <c:tx>
            <c:strRef>
              <c:f>Sheet1!$C$1</c:f>
              <c:strCache>
                <c:ptCount val="1"/>
                <c:pt idx="0">
                  <c:v>2016</c:v>
                </c:pt>
              </c:strCache>
            </c:strRef>
          </c:tx>
          <c:spPr>
            <a:solidFill>
              <a:schemeClr val="accent2"/>
            </a:solidFill>
            <a:ln>
              <a:noFill/>
            </a:ln>
            <a:effectLst/>
          </c:spPr>
          <c:invertIfNegative val="0"/>
          <c:cat>
            <c:strRef>
              <c:f>Sheet1!$A$2:$A$4</c:f>
              <c:strCache>
                <c:ptCount val="3"/>
                <c:pt idx="0">
                  <c:v>Mild ARDS</c:v>
                </c:pt>
                <c:pt idx="1">
                  <c:v>Moderate ARDS</c:v>
                </c:pt>
                <c:pt idx="2">
                  <c:v>Severe ARDS</c:v>
                </c:pt>
              </c:strCache>
            </c:strRef>
          </c:cat>
          <c:val>
            <c:numRef>
              <c:f>Sheet1!$C$2:$C$4</c:f>
              <c:numCache>
                <c:formatCode>General</c:formatCode>
                <c:ptCount val="3"/>
                <c:pt idx="0">
                  <c:v>27</c:v>
                </c:pt>
                <c:pt idx="1">
                  <c:v>32</c:v>
                </c:pt>
                <c:pt idx="2">
                  <c:v>45</c:v>
                </c:pt>
              </c:numCache>
            </c:numRef>
          </c:val>
          <c:extLst>
            <c:ext xmlns:c16="http://schemas.microsoft.com/office/drawing/2014/chart" uri="{C3380CC4-5D6E-409C-BE32-E72D297353CC}">
              <c16:uniqueId val="{00000001-B01A-ED49-BEE4-007497436DFE}"/>
            </c:ext>
          </c:extLst>
        </c:ser>
        <c:dLbls>
          <c:showLegendKey val="0"/>
          <c:showVal val="0"/>
          <c:showCatName val="0"/>
          <c:showSerName val="0"/>
          <c:showPercent val="0"/>
          <c:showBubbleSize val="0"/>
        </c:dLbls>
        <c:gapWidth val="219"/>
        <c:overlap val="-27"/>
        <c:axId val="43848416"/>
        <c:axId val="43998816"/>
      </c:barChart>
      <c:catAx>
        <c:axId val="4384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3998816"/>
        <c:crosses val="autoZero"/>
        <c:auto val="1"/>
        <c:lblAlgn val="ctr"/>
        <c:lblOffset val="100"/>
        <c:noMultiLvlLbl val="0"/>
      </c:catAx>
      <c:valAx>
        <c:axId val="4399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4384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94F38-C038-4BA9-A4E0-C7CA7FB614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8D3C0E5-0D34-4911-AB04-BF1C7D67E3AE}">
      <dgm:prSet phldrT="[Text]" custT="1"/>
      <dgm:spPr/>
      <dgm:t>
        <a:bodyPr/>
        <a:lstStyle/>
        <a:p>
          <a:r>
            <a:rPr lang="en-US" sz="1000" dirty="0"/>
            <a:t>Low Tidal Volume Ventilation </a:t>
          </a:r>
        </a:p>
        <a:p>
          <a:r>
            <a:rPr lang="en-US" sz="1000" dirty="0"/>
            <a:t>(4-8ml/kg IBW)</a:t>
          </a:r>
        </a:p>
      </dgm:t>
    </dgm:pt>
    <dgm:pt modelId="{9DE14432-DED6-40A6-AC3A-477666C2363F}" type="parTrans" cxnId="{9F3B0B01-8D32-4F9F-BF19-374BA155222D}">
      <dgm:prSet/>
      <dgm:spPr/>
      <dgm:t>
        <a:bodyPr/>
        <a:lstStyle/>
        <a:p>
          <a:endParaRPr lang="en-US" sz="2000"/>
        </a:p>
      </dgm:t>
    </dgm:pt>
    <dgm:pt modelId="{FABBD35F-E871-44D0-8FD3-07E6103212B3}" type="sibTrans" cxnId="{9F3B0B01-8D32-4F9F-BF19-374BA155222D}">
      <dgm:prSet/>
      <dgm:spPr/>
      <dgm:t>
        <a:bodyPr/>
        <a:lstStyle/>
        <a:p>
          <a:endParaRPr lang="en-US" sz="2000"/>
        </a:p>
      </dgm:t>
    </dgm:pt>
    <dgm:pt modelId="{3EB49B87-B36C-4CAB-9CF3-A9171B5B0CDA}" type="asst">
      <dgm:prSet phldrT="[Text]" custT="1"/>
      <dgm:spPr/>
      <dgm:t>
        <a:bodyPr/>
        <a:lstStyle/>
        <a:p>
          <a:r>
            <a:rPr lang="en-US" sz="1000" dirty="0"/>
            <a:t>Prone Positioning</a:t>
          </a:r>
        </a:p>
      </dgm:t>
    </dgm:pt>
    <dgm:pt modelId="{77A247B1-0F0B-4192-8320-E6A63050C34F}" type="parTrans" cxnId="{485F5E67-D6A7-44BB-B8BB-CE9B214F2DE6}">
      <dgm:prSet/>
      <dgm:spPr/>
      <dgm:t>
        <a:bodyPr/>
        <a:lstStyle/>
        <a:p>
          <a:endParaRPr lang="en-US" sz="2000"/>
        </a:p>
      </dgm:t>
    </dgm:pt>
    <dgm:pt modelId="{4D78DF53-792F-4CD1-8E07-3AEAC1D3D595}" type="sibTrans" cxnId="{485F5E67-D6A7-44BB-B8BB-CE9B214F2DE6}">
      <dgm:prSet/>
      <dgm:spPr/>
      <dgm:t>
        <a:bodyPr/>
        <a:lstStyle/>
        <a:p>
          <a:endParaRPr lang="en-US" sz="2000"/>
        </a:p>
      </dgm:t>
    </dgm:pt>
    <dgm:pt modelId="{4ACCEEC6-A53B-4C45-91C4-C49CE6BBA187}">
      <dgm:prSet phldrT="[Text]" custT="1"/>
      <dgm:spPr/>
      <dgm:t>
        <a:bodyPr/>
        <a:lstStyle/>
        <a:p>
          <a:r>
            <a:rPr lang="en-US" sz="1000" dirty="0"/>
            <a:t>IV Steroid</a:t>
          </a:r>
        </a:p>
      </dgm:t>
    </dgm:pt>
    <dgm:pt modelId="{ECAC0576-82A9-49C8-870F-E6C08ED96D15}" type="parTrans" cxnId="{AF076C38-8E6D-44C4-8635-F6C04049797A}">
      <dgm:prSet/>
      <dgm:spPr/>
      <dgm:t>
        <a:bodyPr/>
        <a:lstStyle/>
        <a:p>
          <a:endParaRPr lang="en-US" sz="2000"/>
        </a:p>
      </dgm:t>
    </dgm:pt>
    <dgm:pt modelId="{D4038B2D-54D0-4B0A-BF3C-89D3D8234A17}" type="sibTrans" cxnId="{AF076C38-8E6D-44C4-8635-F6C04049797A}">
      <dgm:prSet/>
      <dgm:spPr/>
      <dgm:t>
        <a:bodyPr/>
        <a:lstStyle/>
        <a:p>
          <a:endParaRPr lang="en-US" sz="2000"/>
        </a:p>
      </dgm:t>
    </dgm:pt>
    <dgm:pt modelId="{D0AAC238-0152-4F18-9D35-EF5F152322F2}">
      <dgm:prSet phldrT="[Text]" custT="1"/>
      <dgm:spPr/>
      <dgm:t>
        <a:bodyPr/>
        <a:lstStyle/>
        <a:p>
          <a:r>
            <a:rPr lang="en-US" sz="1000" dirty="0"/>
            <a:t>Inhaled Pulmonary Vasodilator </a:t>
          </a:r>
        </a:p>
        <a:p>
          <a:r>
            <a:rPr lang="en-US" sz="900" dirty="0"/>
            <a:t>(Nitric/</a:t>
          </a:r>
          <a:r>
            <a:rPr lang="en-US" sz="900" dirty="0" err="1"/>
            <a:t>Flolan</a:t>
          </a:r>
          <a:r>
            <a:rPr lang="en-US" sz="900" dirty="0"/>
            <a:t>)</a:t>
          </a:r>
        </a:p>
      </dgm:t>
    </dgm:pt>
    <dgm:pt modelId="{C1C1D4A6-BA27-479B-B6FD-FEAFE489A419}" type="parTrans" cxnId="{D5BEA997-12F6-40F1-8BDB-775F22BD3E07}">
      <dgm:prSet/>
      <dgm:spPr/>
      <dgm:t>
        <a:bodyPr/>
        <a:lstStyle/>
        <a:p>
          <a:endParaRPr lang="en-US" sz="2000"/>
        </a:p>
      </dgm:t>
    </dgm:pt>
    <dgm:pt modelId="{C67B58DF-E689-483E-8392-C636FA1AAB4C}" type="sibTrans" cxnId="{D5BEA997-12F6-40F1-8BDB-775F22BD3E07}">
      <dgm:prSet/>
      <dgm:spPr/>
      <dgm:t>
        <a:bodyPr/>
        <a:lstStyle/>
        <a:p>
          <a:endParaRPr lang="en-US" sz="2000"/>
        </a:p>
      </dgm:t>
    </dgm:pt>
    <dgm:pt modelId="{7D883E2C-CBB3-4FF1-91CB-FF302A178612}">
      <dgm:prSet phldrT="[Text]" custT="1"/>
      <dgm:spPr/>
      <dgm:t>
        <a:bodyPr/>
        <a:lstStyle/>
        <a:p>
          <a:r>
            <a:rPr lang="en-US" sz="1000" dirty="0"/>
            <a:t>Advanced </a:t>
          </a:r>
          <a:r>
            <a:rPr lang="en-US" sz="1000" dirty="0" err="1"/>
            <a:t>Ventilatory</a:t>
          </a:r>
          <a:r>
            <a:rPr lang="en-US" sz="1000" dirty="0"/>
            <a:t> Management </a:t>
          </a:r>
        </a:p>
        <a:p>
          <a:r>
            <a:rPr lang="en-US" sz="1000" dirty="0"/>
            <a:t>(</a:t>
          </a:r>
          <a:r>
            <a:rPr lang="en-US" sz="900" dirty="0"/>
            <a:t>APRV/</a:t>
          </a:r>
          <a:r>
            <a:rPr lang="en-US" sz="900" dirty="0" err="1"/>
            <a:t>Bilevel</a:t>
          </a:r>
          <a:r>
            <a:rPr lang="en-US" sz="900" dirty="0"/>
            <a:t>/PRVC/HFOV)</a:t>
          </a:r>
        </a:p>
      </dgm:t>
    </dgm:pt>
    <dgm:pt modelId="{2F22B4DB-F2A2-49FE-9B05-47B336B5F6A2}" type="parTrans" cxnId="{5EAD60F1-A4B7-4AE1-9237-BF069B05BF48}">
      <dgm:prSet/>
      <dgm:spPr/>
      <dgm:t>
        <a:bodyPr/>
        <a:lstStyle/>
        <a:p>
          <a:endParaRPr lang="en-US" sz="2000"/>
        </a:p>
      </dgm:t>
    </dgm:pt>
    <dgm:pt modelId="{D0C4B11C-649D-4672-9534-F52E339FF00C}" type="sibTrans" cxnId="{5EAD60F1-A4B7-4AE1-9237-BF069B05BF48}">
      <dgm:prSet/>
      <dgm:spPr/>
      <dgm:t>
        <a:bodyPr/>
        <a:lstStyle/>
        <a:p>
          <a:endParaRPr lang="en-US" sz="2000"/>
        </a:p>
      </dgm:t>
    </dgm:pt>
    <dgm:pt modelId="{AD0B2FD2-AAD0-498F-81A6-94608D3CB114}" type="asst">
      <dgm:prSet phldrT="[Text]" custT="1"/>
      <dgm:spPr/>
      <dgm:t>
        <a:bodyPr/>
        <a:lstStyle/>
        <a:p>
          <a:r>
            <a:rPr lang="en-US" sz="1000" dirty="0"/>
            <a:t>Neuromuscular Blockade</a:t>
          </a:r>
        </a:p>
      </dgm:t>
    </dgm:pt>
    <dgm:pt modelId="{B7C8773D-9B01-491E-A403-BFF1B8359E0A}" type="parTrans" cxnId="{9CA034B2-2120-4A19-8D60-327770978F9D}">
      <dgm:prSet/>
      <dgm:spPr/>
      <dgm:t>
        <a:bodyPr/>
        <a:lstStyle/>
        <a:p>
          <a:endParaRPr lang="en-US" sz="2000"/>
        </a:p>
      </dgm:t>
    </dgm:pt>
    <dgm:pt modelId="{13BA4E30-5FCD-431E-B6A4-2ACC17507F75}" type="sibTrans" cxnId="{9CA034B2-2120-4A19-8D60-327770978F9D}">
      <dgm:prSet/>
      <dgm:spPr/>
      <dgm:t>
        <a:bodyPr/>
        <a:lstStyle/>
        <a:p>
          <a:endParaRPr lang="en-US" sz="2000"/>
        </a:p>
      </dgm:t>
    </dgm:pt>
    <dgm:pt modelId="{F90A2C0B-C389-4E93-8B8F-C2EA8B25B303}" type="asst">
      <dgm:prSet phldrT="[Text]" custT="1"/>
      <dgm:spPr/>
      <dgm:t>
        <a:bodyPr/>
        <a:lstStyle/>
        <a:p>
          <a:r>
            <a:rPr lang="en-US" sz="1000" dirty="0"/>
            <a:t>Increase PEEP</a:t>
          </a:r>
        </a:p>
      </dgm:t>
    </dgm:pt>
    <dgm:pt modelId="{27A5642E-B51E-4F6B-8C65-AE363356F52D}" type="parTrans" cxnId="{C6F925FD-9D21-440A-8E4C-603C7ED1C0CD}">
      <dgm:prSet/>
      <dgm:spPr/>
      <dgm:t>
        <a:bodyPr/>
        <a:lstStyle/>
        <a:p>
          <a:endParaRPr lang="en-US" sz="2000"/>
        </a:p>
      </dgm:t>
    </dgm:pt>
    <dgm:pt modelId="{986D8837-FFD3-40AD-87AA-502DC20F4EE0}" type="sibTrans" cxnId="{C6F925FD-9D21-440A-8E4C-603C7ED1C0CD}">
      <dgm:prSet/>
      <dgm:spPr/>
      <dgm:t>
        <a:bodyPr/>
        <a:lstStyle/>
        <a:p>
          <a:endParaRPr lang="en-US" sz="2000"/>
        </a:p>
      </dgm:t>
    </dgm:pt>
    <dgm:pt modelId="{C2F0A48F-D817-49F8-9F8C-43B8B570D5E9}">
      <dgm:prSet phldrT="[Text]" custT="1"/>
      <dgm:spPr/>
      <dgm:t>
        <a:bodyPr/>
        <a:lstStyle/>
        <a:p>
          <a:r>
            <a:rPr lang="en-US" sz="1000" dirty="0"/>
            <a:t>ECMO</a:t>
          </a:r>
        </a:p>
      </dgm:t>
    </dgm:pt>
    <dgm:pt modelId="{98ECE477-D6A9-41E2-93D0-E4294DF9E5C5}" type="parTrans" cxnId="{DE745CA0-3B99-4A7F-B282-2470EC9768ED}">
      <dgm:prSet/>
      <dgm:spPr/>
      <dgm:t>
        <a:bodyPr/>
        <a:lstStyle/>
        <a:p>
          <a:endParaRPr lang="en-US" sz="2000"/>
        </a:p>
      </dgm:t>
    </dgm:pt>
    <dgm:pt modelId="{3FF8849E-68BB-4F4A-BD84-115146383D52}" type="sibTrans" cxnId="{DE745CA0-3B99-4A7F-B282-2470EC9768ED}">
      <dgm:prSet/>
      <dgm:spPr/>
      <dgm:t>
        <a:bodyPr/>
        <a:lstStyle/>
        <a:p>
          <a:endParaRPr lang="en-US" sz="2000"/>
        </a:p>
      </dgm:t>
    </dgm:pt>
    <dgm:pt modelId="{9B3D3B45-A618-4D30-A8EB-17187E6E347C}" type="pres">
      <dgm:prSet presAssocID="{17A94F38-C038-4BA9-A4E0-C7CA7FB6147F}" presName="hierChild1" presStyleCnt="0">
        <dgm:presLayoutVars>
          <dgm:orgChart val="1"/>
          <dgm:chPref val="1"/>
          <dgm:dir/>
          <dgm:animOne val="branch"/>
          <dgm:animLvl val="lvl"/>
          <dgm:resizeHandles/>
        </dgm:presLayoutVars>
      </dgm:prSet>
      <dgm:spPr/>
    </dgm:pt>
    <dgm:pt modelId="{6FBFD121-929C-4D7A-BAC5-5F60B58A86D7}" type="pres">
      <dgm:prSet presAssocID="{B8D3C0E5-0D34-4911-AB04-BF1C7D67E3AE}" presName="hierRoot1" presStyleCnt="0">
        <dgm:presLayoutVars>
          <dgm:hierBranch val="init"/>
        </dgm:presLayoutVars>
      </dgm:prSet>
      <dgm:spPr/>
    </dgm:pt>
    <dgm:pt modelId="{18B81F6D-8F9D-4286-A61F-BA3FBD30F6D5}" type="pres">
      <dgm:prSet presAssocID="{B8D3C0E5-0D34-4911-AB04-BF1C7D67E3AE}" presName="rootComposite1" presStyleCnt="0"/>
      <dgm:spPr/>
    </dgm:pt>
    <dgm:pt modelId="{60FFF369-C538-40A8-B39B-5A92A1E45F2E}" type="pres">
      <dgm:prSet presAssocID="{B8D3C0E5-0D34-4911-AB04-BF1C7D67E3AE}" presName="rootText1" presStyleLbl="node0" presStyleIdx="0" presStyleCnt="1">
        <dgm:presLayoutVars>
          <dgm:chPref val="3"/>
        </dgm:presLayoutVars>
      </dgm:prSet>
      <dgm:spPr/>
    </dgm:pt>
    <dgm:pt modelId="{35587108-43D4-43B8-8009-C5532922520C}" type="pres">
      <dgm:prSet presAssocID="{B8D3C0E5-0D34-4911-AB04-BF1C7D67E3AE}" presName="rootConnector1" presStyleLbl="node1" presStyleIdx="0" presStyleCnt="0"/>
      <dgm:spPr/>
    </dgm:pt>
    <dgm:pt modelId="{872862A9-8B16-489C-88E8-B57001751A58}" type="pres">
      <dgm:prSet presAssocID="{B8D3C0E5-0D34-4911-AB04-BF1C7D67E3AE}" presName="hierChild2" presStyleCnt="0"/>
      <dgm:spPr/>
    </dgm:pt>
    <dgm:pt modelId="{3B14CE66-3BC6-441D-888E-A7D768D2EFE4}" type="pres">
      <dgm:prSet presAssocID="{ECAC0576-82A9-49C8-870F-E6C08ED96D15}" presName="Name37" presStyleLbl="parChTrans1D2" presStyleIdx="0" presStyleCnt="7"/>
      <dgm:spPr/>
    </dgm:pt>
    <dgm:pt modelId="{A5D51DDF-16D4-43E3-A3C9-B22FCC25DDBF}" type="pres">
      <dgm:prSet presAssocID="{4ACCEEC6-A53B-4C45-91C4-C49CE6BBA187}" presName="hierRoot2" presStyleCnt="0">
        <dgm:presLayoutVars>
          <dgm:hierBranch val="init"/>
        </dgm:presLayoutVars>
      </dgm:prSet>
      <dgm:spPr/>
    </dgm:pt>
    <dgm:pt modelId="{9D85A47C-B2F2-435E-9F2C-A09409E57448}" type="pres">
      <dgm:prSet presAssocID="{4ACCEEC6-A53B-4C45-91C4-C49CE6BBA187}" presName="rootComposite" presStyleCnt="0"/>
      <dgm:spPr/>
    </dgm:pt>
    <dgm:pt modelId="{C6B48E35-18AE-4D6C-BDAC-A753F1665064}" type="pres">
      <dgm:prSet presAssocID="{4ACCEEC6-A53B-4C45-91C4-C49CE6BBA187}" presName="rootText" presStyleLbl="node2" presStyleIdx="0" presStyleCnt="4" custScaleY="49674" custLinFactY="-49454" custLinFactNeighborX="-240" custLinFactNeighborY="-100000">
        <dgm:presLayoutVars>
          <dgm:chPref val="3"/>
        </dgm:presLayoutVars>
      </dgm:prSet>
      <dgm:spPr/>
    </dgm:pt>
    <dgm:pt modelId="{9003957E-6744-42CE-A7A8-5F934F03E14A}" type="pres">
      <dgm:prSet presAssocID="{4ACCEEC6-A53B-4C45-91C4-C49CE6BBA187}" presName="rootConnector" presStyleLbl="node2" presStyleIdx="0" presStyleCnt="4"/>
      <dgm:spPr/>
    </dgm:pt>
    <dgm:pt modelId="{8C6DF393-717E-4F70-AF1F-D4EE65CD296C}" type="pres">
      <dgm:prSet presAssocID="{4ACCEEC6-A53B-4C45-91C4-C49CE6BBA187}" presName="hierChild4" presStyleCnt="0"/>
      <dgm:spPr/>
    </dgm:pt>
    <dgm:pt modelId="{FCD8853B-4D98-4D15-8B42-54FF075CB7AD}" type="pres">
      <dgm:prSet presAssocID="{4ACCEEC6-A53B-4C45-91C4-C49CE6BBA187}" presName="hierChild5" presStyleCnt="0"/>
      <dgm:spPr/>
    </dgm:pt>
    <dgm:pt modelId="{E110EFB6-D33D-4E06-8BB6-5A56B1285DFB}" type="pres">
      <dgm:prSet presAssocID="{C1C1D4A6-BA27-479B-B6FD-FEAFE489A419}" presName="Name37" presStyleLbl="parChTrans1D2" presStyleIdx="1" presStyleCnt="7"/>
      <dgm:spPr/>
    </dgm:pt>
    <dgm:pt modelId="{ED803F94-DF28-4DD1-A971-6EFA0B8437A4}" type="pres">
      <dgm:prSet presAssocID="{D0AAC238-0152-4F18-9D35-EF5F152322F2}" presName="hierRoot2" presStyleCnt="0">
        <dgm:presLayoutVars>
          <dgm:hierBranch val="init"/>
        </dgm:presLayoutVars>
      </dgm:prSet>
      <dgm:spPr/>
    </dgm:pt>
    <dgm:pt modelId="{BC6F9BD2-B707-44DF-992C-889A59776D5A}" type="pres">
      <dgm:prSet presAssocID="{D0AAC238-0152-4F18-9D35-EF5F152322F2}" presName="rootComposite" presStyleCnt="0"/>
      <dgm:spPr/>
    </dgm:pt>
    <dgm:pt modelId="{CB4898DB-D00F-4FE6-9B06-12178D88BB8C}" type="pres">
      <dgm:prSet presAssocID="{D0AAC238-0152-4F18-9D35-EF5F152322F2}" presName="rootText" presStyleLbl="node2" presStyleIdx="1" presStyleCnt="4" custScaleY="69537" custLinFactY="-48616" custLinFactNeighborX="1258" custLinFactNeighborY="-100000">
        <dgm:presLayoutVars>
          <dgm:chPref val="3"/>
        </dgm:presLayoutVars>
      </dgm:prSet>
      <dgm:spPr/>
    </dgm:pt>
    <dgm:pt modelId="{54F4BC21-56C1-4559-90C9-05E35EA627B7}" type="pres">
      <dgm:prSet presAssocID="{D0AAC238-0152-4F18-9D35-EF5F152322F2}" presName="rootConnector" presStyleLbl="node2" presStyleIdx="1" presStyleCnt="4"/>
      <dgm:spPr/>
    </dgm:pt>
    <dgm:pt modelId="{B318838C-B212-4047-AC58-10B4BB54E001}" type="pres">
      <dgm:prSet presAssocID="{D0AAC238-0152-4F18-9D35-EF5F152322F2}" presName="hierChild4" presStyleCnt="0"/>
      <dgm:spPr/>
    </dgm:pt>
    <dgm:pt modelId="{EC474E5A-9ACE-49DC-8415-344990B15887}" type="pres">
      <dgm:prSet presAssocID="{D0AAC238-0152-4F18-9D35-EF5F152322F2}" presName="hierChild5" presStyleCnt="0"/>
      <dgm:spPr/>
    </dgm:pt>
    <dgm:pt modelId="{0F17F8EA-A810-4501-82AD-B18F0CA95D70}" type="pres">
      <dgm:prSet presAssocID="{2F22B4DB-F2A2-49FE-9B05-47B336B5F6A2}" presName="Name37" presStyleLbl="parChTrans1D2" presStyleIdx="2" presStyleCnt="7"/>
      <dgm:spPr/>
    </dgm:pt>
    <dgm:pt modelId="{07A89915-9A54-4C99-95CC-145C98C2CADF}" type="pres">
      <dgm:prSet presAssocID="{7D883E2C-CBB3-4FF1-91CB-FF302A178612}" presName="hierRoot2" presStyleCnt="0">
        <dgm:presLayoutVars>
          <dgm:hierBranch val="init"/>
        </dgm:presLayoutVars>
      </dgm:prSet>
      <dgm:spPr/>
    </dgm:pt>
    <dgm:pt modelId="{C832841A-464B-4FEF-8D11-60FF943E57D8}" type="pres">
      <dgm:prSet presAssocID="{7D883E2C-CBB3-4FF1-91CB-FF302A178612}" presName="rootComposite" presStyleCnt="0"/>
      <dgm:spPr/>
    </dgm:pt>
    <dgm:pt modelId="{549D1F4E-BC2B-4A4D-BD08-CD06084A21C9}" type="pres">
      <dgm:prSet presAssocID="{7D883E2C-CBB3-4FF1-91CB-FF302A178612}" presName="rootText" presStyleLbl="node2" presStyleIdx="2" presStyleCnt="4" custScaleY="75277" custLinFactY="-48758" custLinFactNeighborX="3688" custLinFactNeighborY="-100000">
        <dgm:presLayoutVars>
          <dgm:chPref val="3"/>
        </dgm:presLayoutVars>
      </dgm:prSet>
      <dgm:spPr/>
    </dgm:pt>
    <dgm:pt modelId="{3ACE5B82-25B4-48E0-800F-094D4E66F21D}" type="pres">
      <dgm:prSet presAssocID="{7D883E2C-CBB3-4FF1-91CB-FF302A178612}" presName="rootConnector" presStyleLbl="node2" presStyleIdx="2" presStyleCnt="4"/>
      <dgm:spPr/>
    </dgm:pt>
    <dgm:pt modelId="{1D910F2C-07AE-41B7-9E8B-F9C827A49C17}" type="pres">
      <dgm:prSet presAssocID="{7D883E2C-CBB3-4FF1-91CB-FF302A178612}" presName="hierChild4" presStyleCnt="0"/>
      <dgm:spPr/>
    </dgm:pt>
    <dgm:pt modelId="{8DCF922D-0FB5-48F2-9C23-4259B52DA66A}" type="pres">
      <dgm:prSet presAssocID="{7D883E2C-CBB3-4FF1-91CB-FF302A178612}" presName="hierChild5" presStyleCnt="0"/>
      <dgm:spPr/>
    </dgm:pt>
    <dgm:pt modelId="{97E2E43E-F0EA-43CF-95C2-DCC8C28BE3C8}" type="pres">
      <dgm:prSet presAssocID="{98ECE477-D6A9-41E2-93D0-E4294DF9E5C5}" presName="Name37" presStyleLbl="parChTrans1D2" presStyleIdx="3" presStyleCnt="7"/>
      <dgm:spPr/>
    </dgm:pt>
    <dgm:pt modelId="{7D84D72D-17AA-4790-8A68-2D95DB945E85}" type="pres">
      <dgm:prSet presAssocID="{C2F0A48F-D817-49F8-9F8C-43B8B570D5E9}" presName="hierRoot2" presStyleCnt="0">
        <dgm:presLayoutVars>
          <dgm:hierBranch val="init"/>
        </dgm:presLayoutVars>
      </dgm:prSet>
      <dgm:spPr/>
    </dgm:pt>
    <dgm:pt modelId="{38F67F8B-A0C8-4DD2-A959-CA48A38DD439}" type="pres">
      <dgm:prSet presAssocID="{C2F0A48F-D817-49F8-9F8C-43B8B570D5E9}" presName="rootComposite" presStyleCnt="0"/>
      <dgm:spPr/>
    </dgm:pt>
    <dgm:pt modelId="{65786A05-6E66-40FB-BE04-242CA8239B4E}" type="pres">
      <dgm:prSet presAssocID="{C2F0A48F-D817-49F8-9F8C-43B8B570D5E9}" presName="rootText" presStyleLbl="node2" presStyleIdx="3" presStyleCnt="4" custScaleY="37034" custLinFactNeighborX="240" custLinFactNeighborY="-49725">
        <dgm:presLayoutVars>
          <dgm:chPref val="3"/>
        </dgm:presLayoutVars>
      </dgm:prSet>
      <dgm:spPr/>
    </dgm:pt>
    <dgm:pt modelId="{B7B8801D-B1A3-4EB3-AC0E-7F14CFCE4258}" type="pres">
      <dgm:prSet presAssocID="{C2F0A48F-D817-49F8-9F8C-43B8B570D5E9}" presName="rootConnector" presStyleLbl="node2" presStyleIdx="3" presStyleCnt="4"/>
      <dgm:spPr/>
    </dgm:pt>
    <dgm:pt modelId="{B90D41DF-275A-4FA4-A461-E269EA964867}" type="pres">
      <dgm:prSet presAssocID="{C2F0A48F-D817-49F8-9F8C-43B8B570D5E9}" presName="hierChild4" presStyleCnt="0"/>
      <dgm:spPr/>
    </dgm:pt>
    <dgm:pt modelId="{B8B25C26-EDF1-4951-A10C-DC6C9999E7F9}" type="pres">
      <dgm:prSet presAssocID="{C2F0A48F-D817-49F8-9F8C-43B8B570D5E9}" presName="hierChild5" presStyleCnt="0"/>
      <dgm:spPr/>
    </dgm:pt>
    <dgm:pt modelId="{937E2148-3C2C-4E01-BC60-B0113C17A018}" type="pres">
      <dgm:prSet presAssocID="{B8D3C0E5-0D34-4911-AB04-BF1C7D67E3AE}" presName="hierChild3" presStyleCnt="0"/>
      <dgm:spPr/>
    </dgm:pt>
    <dgm:pt modelId="{5C739400-04FC-46E9-B0F1-668857CB7ECC}" type="pres">
      <dgm:prSet presAssocID="{27A5642E-B51E-4F6B-8C65-AE363356F52D}" presName="Name111" presStyleLbl="parChTrans1D2" presStyleIdx="4" presStyleCnt="7"/>
      <dgm:spPr/>
    </dgm:pt>
    <dgm:pt modelId="{9A5AA5B3-3517-4B43-8E93-CA38210CFE51}" type="pres">
      <dgm:prSet presAssocID="{F90A2C0B-C389-4E93-8B8F-C2EA8B25B303}" presName="hierRoot3" presStyleCnt="0">
        <dgm:presLayoutVars>
          <dgm:hierBranch val="init"/>
        </dgm:presLayoutVars>
      </dgm:prSet>
      <dgm:spPr/>
    </dgm:pt>
    <dgm:pt modelId="{60CA43AE-E131-4C42-B4A1-DCDBDFCEBB68}" type="pres">
      <dgm:prSet presAssocID="{F90A2C0B-C389-4E93-8B8F-C2EA8B25B303}" presName="rootComposite3" presStyleCnt="0"/>
      <dgm:spPr/>
    </dgm:pt>
    <dgm:pt modelId="{CED3DAAC-7E2F-497D-9C50-28BB46D9C19F}" type="pres">
      <dgm:prSet presAssocID="{F90A2C0B-C389-4E93-8B8F-C2EA8B25B303}" presName="rootText3" presStyleLbl="asst1" presStyleIdx="0" presStyleCnt="3" custScaleY="57241" custLinFactNeighborX="-62474" custLinFactNeighborY="4310">
        <dgm:presLayoutVars>
          <dgm:chPref val="3"/>
        </dgm:presLayoutVars>
      </dgm:prSet>
      <dgm:spPr/>
    </dgm:pt>
    <dgm:pt modelId="{2FA38B39-D003-4D97-BF6C-AB34D123BE57}" type="pres">
      <dgm:prSet presAssocID="{F90A2C0B-C389-4E93-8B8F-C2EA8B25B303}" presName="rootConnector3" presStyleLbl="asst1" presStyleIdx="0" presStyleCnt="3"/>
      <dgm:spPr/>
    </dgm:pt>
    <dgm:pt modelId="{13C80E3A-A97C-4FE9-AC90-9F214503EF33}" type="pres">
      <dgm:prSet presAssocID="{F90A2C0B-C389-4E93-8B8F-C2EA8B25B303}" presName="hierChild6" presStyleCnt="0"/>
      <dgm:spPr/>
    </dgm:pt>
    <dgm:pt modelId="{EAC8F4FF-8EEF-4BAA-98C3-CC99B545EDEE}" type="pres">
      <dgm:prSet presAssocID="{F90A2C0B-C389-4E93-8B8F-C2EA8B25B303}" presName="hierChild7" presStyleCnt="0"/>
      <dgm:spPr/>
    </dgm:pt>
    <dgm:pt modelId="{6B833A6F-7048-491E-929E-5F16647D4FE3}" type="pres">
      <dgm:prSet presAssocID="{77A247B1-0F0B-4192-8320-E6A63050C34F}" presName="Name111" presStyleLbl="parChTrans1D2" presStyleIdx="5" presStyleCnt="7"/>
      <dgm:spPr/>
    </dgm:pt>
    <dgm:pt modelId="{D1341ED0-5392-47EB-A0CB-C7B7FF11862D}" type="pres">
      <dgm:prSet presAssocID="{3EB49B87-B36C-4CAB-9CF3-A9171B5B0CDA}" presName="hierRoot3" presStyleCnt="0">
        <dgm:presLayoutVars>
          <dgm:hierBranch val="init"/>
        </dgm:presLayoutVars>
      </dgm:prSet>
      <dgm:spPr/>
    </dgm:pt>
    <dgm:pt modelId="{051DB7CA-85E2-47A1-90A1-9063D77AD874}" type="pres">
      <dgm:prSet presAssocID="{3EB49B87-B36C-4CAB-9CF3-A9171B5B0CDA}" presName="rootComposite3" presStyleCnt="0"/>
      <dgm:spPr/>
    </dgm:pt>
    <dgm:pt modelId="{289B265F-2C9A-414E-8E95-A3739D6B6EB0}" type="pres">
      <dgm:prSet presAssocID="{3EB49B87-B36C-4CAB-9CF3-A9171B5B0CDA}" presName="rootText3" presStyleLbl="asst1" presStyleIdx="1" presStyleCnt="3" custScaleY="57241" custLinFactNeighborX="-44025" custLinFactNeighborY="4310">
        <dgm:presLayoutVars>
          <dgm:chPref val="3"/>
        </dgm:presLayoutVars>
      </dgm:prSet>
      <dgm:spPr/>
    </dgm:pt>
    <dgm:pt modelId="{8027E1A5-1FB7-4686-A384-3BB78FAB8099}" type="pres">
      <dgm:prSet presAssocID="{3EB49B87-B36C-4CAB-9CF3-A9171B5B0CDA}" presName="rootConnector3" presStyleLbl="asst1" presStyleIdx="1" presStyleCnt="3"/>
      <dgm:spPr/>
    </dgm:pt>
    <dgm:pt modelId="{2882B2B6-F361-427D-BD0E-D36CF2547B17}" type="pres">
      <dgm:prSet presAssocID="{3EB49B87-B36C-4CAB-9CF3-A9171B5B0CDA}" presName="hierChild6" presStyleCnt="0"/>
      <dgm:spPr/>
    </dgm:pt>
    <dgm:pt modelId="{C1039234-5380-4437-9BD6-D397A4E9D272}" type="pres">
      <dgm:prSet presAssocID="{3EB49B87-B36C-4CAB-9CF3-A9171B5B0CDA}" presName="hierChild7" presStyleCnt="0"/>
      <dgm:spPr/>
    </dgm:pt>
    <dgm:pt modelId="{599E7152-F2EC-4799-B3B6-9F70485381CC}" type="pres">
      <dgm:prSet presAssocID="{B7C8773D-9B01-491E-A403-BFF1B8359E0A}" presName="Name111" presStyleLbl="parChTrans1D2" presStyleIdx="6" presStyleCnt="7"/>
      <dgm:spPr/>
    </dgm:pt>
    <dgm:pt modelId="{157D6DFA-B1B8-4073-BADD-F071511852E1}" type="pres">
      <dgm:prSet presAssocID="{AD0B2FD2-AAD0-498F-81A6-94608D3CB114}" presName="hierRoot3" presStyleCnt="0">
        <dgm:presLayoutVars>
          <dgm:hierBranch val="init"/>
        </dgm:presLayoutVars>
      </dgm:prSet>
      <dgm:spPr/>
    </dgm:pt>
    <dgm:pt modelId="{E0886931-1B23-4C8F-9A1F-AAAFB3F5FA22}" type="pres">
      <dgm:prSet presAssocID="{AD0B2FD2-AAD0-498F-81A6-94608D3CB114}" presName="rootComposite3" presStyleCnt="0"/>
      <dgm:spPr/>
    </dgm:pt>
    <dgm:pt modelId="{BFCEA869-7E3A-4CEB-8E39-82B3F83C13E4}" type="pres">
      <dgm:prSet presAssocID="{AD0B2FD2-AAD0-498F-81A6-94608D3CB114}" presName="rootText3" presStyleLbl="asst1" presStyleIdx="2" presStyleCnt="3" custScaleY="51259" custLinFactX="100000" custLinFactY="-37690" custLinFactNeighborX="102097" custLinFactNeighborY="-100000">
        <dgm:presLayoutVars>
          <dgm:chPref val="3"/>
        </dgm:presLayoutVars>
      </dgm:prSet>
      <dgm:spPr/>
    </dgm:pt>
    <dgm:pt modelId="{A5B03209-D68D-4789-A2E0-4C65415CF973}" type="pres">
      <dgm:prSet presAssocID="{AD0B2FD2-AAD0-498F-81A6-94608D3CB114}" presName="rootConnector3" presStyleLbl="asst1" presStyleIdx="2" presStyleCnt="3"/>
      <dgm:spPr/>
    </dgm:pt>
    <dgm:pt modelId="{FA4D9FC5-AF63-473A-94DD-1EF726E2A9F6}" type="pres">
      <dgm:prSet presAssocID="{AD0B2FD2-AAD0-498F-81A6-94608D3CB114}" presName="hierChild6" presStyleCnt="0"/>
      <dgm:spPr/>
    </dgm:pt>
    <dgm:pt modelId="{FE52A857-E297-4411-AD36-1506B08AB791}" type="pres">
      <dgm:prSet presAssocID="{AD0B2FD2-AAD0-498F-81A6-94608D3CB114}" presName="hierChild7" presStyleCnt="0"/>
      <dgm:spPr/>
    </dgm:pt>
  </dgm:ptLst>
  <dgm:cxnLst>
    <dgm:cxn modelId="{9F3B0B01-8D32-4F9F-BF19-374BA155222D}" srcId="{17A94F38-C038-4BA9-A4E0-C7CA7FB6147F}" destId="{B8D3C0E5-0D34-4911-AB04-BF1C7D67E3AE}" srcOrd="0" destOrd="0" parTransId="{9DE14432-DED6-40A6-AC3A-477666C2363F}" sibTransId="{FABBD35F-E871-44D0-8FD3-07E6103212B3}"/>
    <dgm:cxn modelId="{E1EBE105-BE46-44FB-BB0A-C142F3A060FF}" type="presOf" srcId="{17A94F38-C038-4BA9-A4E0-C7CA7FB6147F}" destId="{9B3D3B45-A618-4D30-A8EB-17187E6E347C}" srcOrd="0" destOrd="0" presId="urn:microsoft.com/office/officeart/2005/8/layout/orgChart1"/>
    <dgm:cxn modelId="{6EBCE712-447A-46FC-8164-AAB4C4513E57}" type="presOf" srcId="{27A5642E-B51E-4F6B-8C65-AE363356F52D}" destId="{5C739400-04FC-46E9-B0F1-668857CB7ECC}" srcOrd="0" destOrd="0" presId="urn:microsoft.com/office/officeart/2005/8/layout/orgChart1"/>
    <dgm:cxn modelId="{26697914-4297-4EC9-9207-C83E94A0BFF3}" type="presOf" srcId="{B8D3C0E5-0D34-4911-AB04-BF1C7D67E3AE}" destId="{35587108-43D4-43B8-8009-C5532922520C}" srcOrd="1" destOrd="0" presId="urn:microsoft.com/office/officeart/2005/8/layout/orgChart1"/>
    <dgm:cxn modelId="{DD7C9315-7733-400A-9B2C-0A1F95B6319F}" type="presOf" srcId="{7D883E2C-CBB3-4FF1-91CB-FF302A178612}" destId="{549D1F4E-BC2B-4A4D-BD08-CD06084A21C9}" srcOrd="0" destOrd="0" presId="urn:microsoft.com/office/officeart/2005/8/layout/orgChart1"/>
    <dgm:cxn modelId="{B1D08D1A-4582-4995-86C8-244FCB44B46E}" type="presOf" srcId="{C2F0A48F-D817-49F8-9F8C-43B8B570D5E9}" destId="{B7B8801D-B1A3-4EB3-AC0E-7F14CFCE4258}" srcOrd="1" destOrd="0" presId="urn:microsoft.com/office/officeart/2005/8/layout/orgChart1"/>
    <dgm:cxn modelId="{EB26C621-F273-478D-AA91-59293DAEDF74}" type="presOf" srcId="{C1C1D4A6-BA27-479B-B6FD-FEAFE489A419}" destId="{E110EFB6-D33D-4E06-8BB6-5A56B1285DFB}" srcOrd="0" destOrd="0" presId="urn:microsoft.com/office/officeart/2005/8/layout/orgChart1"/>
    <dgm:cxn modelId="{6FE3FD2B-8A96-4FEC-8BE0-D728C7BB5EEA}" type="presOf" srcId="{3EB49B87-B36C-4CAB-9CF3-A9171B5B0CDA}" destId="{8027E1A5-1FB7-4686-A384-3BB78FAB8099}" srcOrd="1" destOrd="0" presId="urn:microsoft.com/office/officeart/2005/8/layout/orgChart1"/>
    <dgm:cxn modelId="{4B5BFA35-DD55-43AE-A991-56B04B7D6BDA}" type="presOf" srcId="{4ACCEEC6-A53B-4C45-91C4-C49CE6BBA187}" destId="{C6B48E35-18AE-4D6C-BDAC-A753F1665064}" srcOrd="0" destOrd="0" presId="urn:microsoft.com/office/officeart/2005/8/layout/orgChart1"/>
    <dgm:cxn modelId="{E5EDF436-E7D0-47A4-A75E-2C00D6E5AB7A}" type="presOf" srcId="{7D883E2C-CBB3-4FF1-91CB-FF302A178612}" destId="{3ACE5B82-25B4-48E0-800F-094D4E66F21D}" srcOrd="1" destOrd="0" presId="urn:microsoft.com/office/officeart/2005/8/layout/orgChart1"/>
    <dgm:cxn modelId="{AF076C38-8E6D-44C4-8635-F6C04049797A}" srcId="{B8D3C0E5-0D34-4911-AB04-BF1C7D67E3AE}" destId="{4ACCEEC6-A53B-4C45-91C4-C49CE6BBA187}" srcOrd="3" destOrd="0" parTransId="{ECAC0576-82A9-49C8-870F-E6C08ED96D15}" sibTransId="{D4038B2D-54D0-4B0A-BF3C-89D3D8234A17}"/>
    <dgm:cxn modelId="{485F5E67-D6A7-44BB-B8BB-CE9B214F2DE6}" srcId="{B8D3C0E5-0D34-4911-AB04-BF1C7D67E3AE}" destId="{3EB49B87-B36C-4CAB-9CF3-A9171B5B0CDA}" srcOrd="1" destOrd="0" parTransId="{77A247B1-0F0B-4192-8320-E6A63050C34F}" sibTransId="{4D78DF53-792F-4CD1-8E07-3AEAC1D3D595}"/>
    <dgm:cxn modelId="{0EA6EC6C-A108-4542-9469-865F1B033EB0}" type="presOf" srcId="{4ACCEEC6-A53B-4C45-91C4-C49CE6BBA187}" destId="{9003957E-6744-42CE-A7A8-5F934F03E14A}" srcOrd="1" destOrd="0" presId="urn:microsoft.com/office/officeart/2005/8/layout/orgChart1"/>
    <dgm:cxn modelId="{468EB171-65B3-41FF-82C2-D4D17133F4B6}" type="presOf" srcId="{B7C8773D-9B01-491E-A403-BFF1B8359E0A}" destId="{599E7152-F2EC-4799-B3B6-9F70485381CC}" srcOrd="0" destOrd="0" presId="urn:microsoft.com/office/officeart/2005/8/layout/orgChart1"/>
    <dgm:cxn modelId="{975E8257-9DBC-4246-828C-D89165A88768}" type="presOf" srcId="{C2F0A48F-D817-49F8-9F8C-43B8B570D5E9}" destId="{65786A05-6E66-40FB-BE04-242CA8239B4E}" srcOrd="0" destOrd="0" presId="urn:microsoft.com/office/officeart/2005/8/layout/orgChart1"/>
    <dgm:cxn modelId="{EF6E1480-0B08-4ADC-98CC-B422546A3B92}" type="presOf" srcId="{D0AAC238-0152-4F18-9D35-EF5F152322F2}" destId="{CB4898DB-D00F-4FE6-9B06-12178D88BB8C}" srcOrd="0" destOrd="0" presId="urn:microsoft.com/office/officeart/2005/8/layout/orgChart1"/>
    <dgm:cxn modelId="{AF60F28F-DCD6-475E-A8FC-4F94160F04E5}" type="presOf" srcId="{77A247B1-0F0B-4192-8320-E6A63050C34F}" destId="{6B833A6F-7048-491E-929E-5F16647D4FE3}" srcOrd="0" destOrd="0" presId="urn:microsoft.com/office/officeart/2005/8/layout/orgChart1"/>
    <dgm:cxn modelId="{D5BEA997-12F6-40F1-8BDB-775F22BD3E07}" srcId="{B8D3C0E5-0D34-4911-AB04-BF1C7D67E3AE}" destId="{D0AAC238-0152-4F18-9D35-EF5F152322F2}" srcOrd="4" destOrd="0" parTransId="{C1C1D4A6-BA27-479B-B6FD-FEAFE489A419}" sibTransId="{C67B58DF-E689-483E-8392-C636FA1AAB4C}"/>
    <dgm:cxn modelId="{3AC8349F-CFC6-4357-BC36-66C541BA40E5}" type="presOf" srcId="{AD0B2FD2-AAD0-498F-81A6-94608D3CB114}" destId="{A5B03209-D68D-4789-A2E0-4C65415CF973}" srcOrd="1" destOrd="0" presId="urn:microsoft.com/office/officeart/2005/8/layout/orgChart1"/>
    <dgm:cxn modelId="{DE745CA0-3B99-4A7F-B282-2470EC9768ED}" srcId="{B8D3C0E5-0D34-4911-AB04-BF1C7D67E3AE}" destId="{C2F0A48F-D817-49F8-9F8C-43B8B570D5E9}" srcOrd="6" destOrd="0" parTransId="{98ECE477-D6A9-41E2-93D0-E4294DF9E5C5}" sibTransId="{3FF8849E-68BB-4F4A-BD84-115146383D52}"/>
    <dgm:cxn modelId="{EF2760A4-753F-4C8A-88CF-D743F0093416}" type="presOf" srcId="{F90A2C0B-C389-4E93-8B8F-C2EA8B25B303}" destId="{2FA38B39-D003-4D97-BF6C-AB34D123BE57}" srcOrd="1" destOrd="0" presId="urn:microsoft.com/office/officeart/2005/8/layout/orgChart1"/>
    <dgm:cxn modelId="{C14AA6A6-4561-46A2-BBE5-B1D7CC7C002A}" type="presOf" srcId="{ECAC0576-82A9-49C8-870F-E6C08ED96D15}" destId="{3B14CE66-3BC6-441D-888E-A7D768D2EFE4}" srcOrd="0" destOrd="0" presId="urn:microsoft.com/office/officeart/2005/8/layout/orgChart1"/>
    <dgm:cxn modelId="{EA472CA8-4171-4847-BB6D-549C2A69E7C5}" type="presOf" srcId="{F90A2C0B-C389-4E93-8B8F-C2EA8B25B303}" destId="{CED3DAAC-7E2F-497D-9C50-28BB46D9C19F}" srcOrd="0" destOrd="0" presId="urn:microsoft.com/office/officeart/2005/8/layout/orgChart1"/>
    <dgm:cxn modelId="{845484AF-CB94-4EFD-A10F-DC8F854E8182}" type="presOf" srcId="{B8D3C0E5-0D34-4911-AB04-BF1C7D67E3AE}" destId="{60FFF369-C538-40A8-B39B-5A92A1E45F2E}" srcOrd="0" destOrd="0" presId="urn:microsoft.com/office/officeart/2005/8/layout/orgChart1"/>
    <dgm:cxn modelId="{9CA034B2-2120-4A19-8D60-327770978F9D}" srcId="{B8D3C0E5-0D34-4911-AB04-BF1C7D67E3AE}" destId="{AD0B2FD2-AAD0-498F-81A6-94608D3CB114}" srcOrd="2" destOrd="0" parTransId="{B7C8773D-9B01-491E-A403-BFF1B8359E0A}" sibTransId="{13BA4E30-5FCD-431E-B6A4-2ACC17507F75}"/>
    <dgm:cxn modelId="{1E7F29CD-A63A-495F-B11A-3069AD6D219E}" type="presOf" srcId="{AD0B2FD2-AAD0-498F-81A6-94608D3CB114}" destId="{BFCEA869-7E3A-4CEB-8E39-82B3F83C13E4}" srcOrd="0" destOrd="0" presId="urn:microsoft.com/office/officeart/2005/8/layout/orgChart1"/>
    <dgm:cxn modelId="{FFC405D2-3E09-4BFB-9C25-1E7BAACA7ECE}" type="presOf" srcId="{3EB49B87-B36C-4CAB-9CF3-A9171B5B0CDA}" destId="{289B265F-2C9A-414E-8E95-A3739D6B6EB0}" srcOrd="0" destOrd="0" presId="urn:microsoft.com/office/officeart/2005/8/layout/orgChart1"/>
    <dgm:cxn modelId="{20A0C2D4-7C84-400B-9E64-C78A4C9F53C9}" type="presOf" srcId="{98ECE477-D6A9-41E2-93D0-E4294DF9E5C5}" destId="{97E2E43E-F0EA-43CF-95C2-DCC8C28BE3C8}" srcOrd="0" destOrd="0" presId="urn:microsoft.com/office/officeart/2005/8/layout/orgChart1"/>
    <dgm:cxn modelId="{77BF7AD6-6C58-474E-B213-ADB39FF52B42}" type="presOf" srcId="{D0AAC238-0152-4F18-9D35-EF5F152322F2}" destId="{54F4BC21-56C1-4559-90C9-05E35EA627B7}" srcOrd="1" destOrd="0" presId="urn:microsoft.com/office/officeart/2005/8/layout/orgChart1"/>
    <dgm:cxn modelId="{863807DB-BB9B-43F4-941E-1F07E4F7CDF7}" type="presOf" srcId="{2F22B4DB-F2A2-49FE-9B05-47B336B5F6A2}" destId="{0F17F8EA-A810-4501-82AD-B18F0CA95D70}" srcOrd="0" destOrd="0" presId="urn:microsoft.com/office/officeart/2005/8/layout/orgChart1"/>
    <dgm:cxn modelId="{5EAD60F1-A4B7-4AE1-9237-BF069B05BF48}" srcId="{B8D3C0E5-0D34-4911-AB04-BF1C7D67E3AE}" destId="{7D883E2C-CBB3-4FF1-91CB-FF302A178612}" srcOrd="5" destOrd="0" parTransId="{2F22B4DB-F2A2-49FE-9B05-47B336B5F6A2}" sibTransId="{D0C4B11C-649D-4672-9534-F52E339FF00C}"/>
    <dgm:cxn modelId="{C6F925FD-9D21-440A-8E4C-603C7ED1C0CD}" srcId="{B8D3C0E5-0D34-4911-AB04-BF1C7D67E3AE}" destId="{F90A2C0B-C389-4E93-8B8F-C2EA8B25B303}" srcOrd="0" destOrd="0" parTransId="{27A5642E-B51E-4F6B-8C65-AE363356F52D}" sibTransId="{986D8837-FFD3-40AD-87AA-502DC20F4EE0}"/>
    <dgm:cxn modelId="{2CBD1C58-3A01-4D26-BC2F-AA4045E02BD9}" type="presParOf" srcId="{9B3D3B45-A618-4D30-A8EB-17187E6E347C}" destId="{6FBFD121-929C-4D7A-BAC5-5F60B58A86D7}" srcOrd="0" destOrd="0" presId="urn:microsoft.com/office/officeart/2005/8/layout/orgChart1"/>
    <dgm:cxn modelId="{D7A0CFCC-0BBD-4201-9BFE-2641F45E5CAF}" type="presParOf" srcId="{6FBFD121-929C-4D7A-BAC5-5F60B58A86D7}" destId="{18B81F6D-8F9D-4286-A61F-BA3FBD30F6D5}" srcOrd="0" destOrd="0" presId="urn:microsoft.com/office/officeart/2005/8/layout/orgChart1"/>
    <dgm:cxn modelId="{B962D5DD-0752-46A7-B7BC-765D2D7B717E}" type="presParOf" srcId="{18B81F6D-8F9D-4286-A61F-BA3FBD30F6D5}" destId="{60FFF369-C538-40A8-B39B-5A92A1E45F2E}" srcOrd="0" destOrd="0" presId="urn:microsoft.com/office/officeart/2005/8/layout/orgChart1"/>
    <dgm:cxn modelId="{22147C14-1A93-4305-8111-F7821E717F0E}" type="presParOf" srcId="{18B81F6D-8F9D-4286-A61F-BA3FBD30F6D5}" destId="{35587108-43D4-43B8-8009-C5532922520C}" srcOrd="1" destOrd="0" presId="urn:microsoft.com/office/officeart/2005/8/layout/orgChart1"/>
    <dgm:cxn modelId="{F8FC1755-FA92-4180-A6DD-34210B24A7DF}" type="presParOf" srcId="{6FBFD121-929C-4D7A-BAC5-5F60B58A86D7}" destId="{872862A9-8B16-489C-88E8-B57001751A58}" srcOrd="1" destOrd="0" presId="urn:microsoft.com/office/officeart/2005/8/layout/orgChart1"/>
    <dgm:cxn modelId="{E3F5D051-E6AC-47F6-AF2D-A7535708AA91}" type="presParOf" srcId="{872862A9-8B16-489C-88E8-B57001751A58}" destId="{3B14CE66-3BC6-441D-888E-A7D768D2EFE4}" srcOrd="0" destOrd="0" presId="urn:microsoft.com/office/officeart/2005/8/layout/orgChart1"/>
    <dgm:cxn modelId="{B50FE28F-20C9-4F94-AA5F-544F66625CDB}" type="presParOf" srcId="{872862A9-8B16-489C-88E8-B57001751A58}" destId="{A5D51DDF-16D4-43E3-A3C9-B22FCC25DDBF}" srcOrd="1" destOrd="0" presId="urn:microsoft.com/office/officeart/2005/8/layout/orgChart1"/>
    <dgm:cxn modelId="{B938BCC0-3C77-413D-9F9D-762B1018BFF1}" type="presParOf" srcId="{A5D51DDF-16D4-43E3-A3C9-B22FCC25DDBF}" destId="{9D85A47C-B2F2-435E-9F2C-A09409E57448}" srcOrd="0" destOrd="0" presId="urn:microsoft.com/office/officeart/2005/8/layout/orgChart1"/>
    <dgm:cxn modelId="{E09486D0-BDBE-4477-993C-DCB8A2F79780}" type="presParOf" srcId="{9D85A47C-B2F2-435E-9F2C-A09409E57448}" destId="{C6B48E35-18AE-4D6C-BDAC-A753F1665064}" srcOrd="0" destOrd="0" presId="urn:microsoft.com/office/officeart/2005/8/layout/orgChart1"/>
    <dgm:cxn modelId="{038F728C-CC6B-4169-B3E9-A15E47315AA4}" type="presParOf" srcId="{9D85A47C-B2F2-435E-9F2C-A09409E57448}" destId="{9003957E-6744-42CE-A7A8-5F934F03E14A}" srcOrd="1" destOrd="0" presId="urn:microsoft.com/office/officeart/2005/8/layout/orgChart1"/>
    <dgm:cxn modelId="{5CE9DB3F-6AAD-418B-B833-FACB73547854}" type="presParOf" srcId="{A5D51DDF-16D4-43E3-A3C9-B22FCC25DDBF}" destId="{8C6DF393-717E-4F70-AF1F-D4EE65CD296C}" srcOrd="1" destOrd="0" presId="urn:microsoft.com/office/officeart/2005/8/layout/orgChart1"/>
    <dgm:cxn modelId="{AD2FD296-0558-49B1-BA36-54EB87F40C2E}" type="presParOf" srcId="{A5D51DDF-16D4-43E3-A3C9-B22FCC25DDBF}" destId="{FCD8853B-4D98-4D15-8B42-54FF075CB7AD}" srcOrd="2" destOrd="0" presId="urn:microsoft.com/office/officeart/2005/8/layout/orgChart1"/>
    <dgm:cxn modelId="{DE387534-9FDD-409F-9142-516191F2AD7A}" type="presParOf" srcId="{872862A9-8B16-489C-88E8-B57001751A58}" destId="{E110EFB6-D33D-4E06-8BB6-5A56B1285DFB}" srcOrd="2" destOrd="0" presId="urn:microsoft.com/office/officeart/2005/8/layout/orgChart1"/>
    <dgm:cxn modelId="{A02C8E0A-C536-4F94-9772-4D671F3FF3EB}" type="presParOf" srcId="{872862A9-8B16-489C-88E8-B57001751A58}" destId="{ED803F94-DF28-4DD1-A971-6EFA0B8437A4}" srcOrd="3" destOrd="0" presId="urn:microsoft.com/office/officeart/2005/8/layout/orgChart1"/>
    <dgm:cxn modelId="{3F0341EB-FADD-4650-B73A-A776EA33796C}" type="presParOf" srcId="{ED803F94-DF28-4DD1-A971-6EFA0B8437A4}" destId="{BC6F9BD2-B707-44DF-992C-889A59776D5A}" srcOrd="0" destOrd="0" presId="urn:microsoft.com/office/officeart/2005/8/layout/orgChart1"/>
    <dgm:cxn modelId="{0DEFFC90-CC03-4E24-8214-3643BF03E31C}" type="presParOf" srcId="{BC6F9BD2-B707-44DF-992C-889A59776D5A}" destId="{CB4898DB-D00F-4FE6-9B06-12178D88BB8C}" srcOrd="0" destOrd="0" presId="urn:microsoft.com/office/officeart/2005/8/layout/orgChart1"/>
    <dgm:cxn modelId="{31218D0B-AE80-4AD0-894D-5079FDEEC5BC}" type="presParOf" srcId="{BC6F9BD2-B707-44DF-992C-889A59776D5A}" destId="{54F4BC21-56C1-4559-90C9-05E35EA627B7}" srcOrd="1" destOrd="0" presId="urn:microsoft.com/office/officeart/2005/8/layout/orgChart1"/>
    <dgm:cxn modelId="{AD998A9B-BEA3-4C66-ACC9-AA936273A5D3}" type="presParOf" srcId="{ED803F94-DF28-4DD1-A971-6EFA0B8437A4}" destId="{B318838C-B212-4047-AC58-10B4BB54E001}" srcOrd="1" destOrd="0" presId="urn:microsoft.com/office/officeart/2005/8/layout/orgChart1"/>
    <dgm:cxn modelId="{F97FF872-86BF-4F58-9EA5-6C9E5BB114C1}" type="presParOf" srcId="{ED803F94-DF28-4DD1-A971-6EFA0B8437A4}" destId="{EC474E5A-9ACE-49DC-8415-344990B15887}" srcOrd="2" destOrd="0" presId="urn:microsoft.com/office/officeart/2005/8/layout/orgChart1"/>
    <dgm:cxn modelId="{DF86B79D-70ED-4B3B-94B4-5B3D4979ABB8}" type="presParOf" srcId="{872862A9-8B16-489C-88E8-B57001751A58}" destId="{0F17F8EA-A810-4501-82AD-B18F0CA95D70}" srcOrd="4" destOrd="0" presId="urn:microsoft.com/office/officeart/2005/8/layout/orgChart1"/>
    <dgm:cxn modelId="{0EDB956B-38DF-43E3-BC5F-83201630AA5E}" type="presParOf" srcId="{872862A9-8B16-489C-88E8-B57001751A58}" destId="{07A89915-9A54-4C99-95CC-145C98C2CADF}" srcOrd="5" destOrd="0" presId="urn:microsoft.com/office/officeart/2005/8/layout/orgChart1"/>
    <dgm:cxn modelId="{AC92CA16-D4C6-42DA-A22C-096A72ADE050}" type="presParOf" srcId="{07A89915-9A54-4C99-95CC-145C98C2CADF}" destId="{C832841A-464B-4FEF-8D11-60FF943E57D8}" srcOrd="0" destOrd="0" presId="urn:microsoft.com/office/officeart/2005/8/layout/orgChart1"/>
    <dgm:cxn modelId="{8E9F65E4-ED08-4471-8713-96AEA25852BC}" type="presParOf" srcId="{C832841A-464B-4FEF-8D11-60FF943E57D8}" destId="{549D1F4E-BC2B-4A4D-BD08-CD06084A21C9}" srcOrd="0" destOrd="0" presId="urn:microsoft.com/office/officeart/2005/8/layout/orgChart1"/>
    <dgm:cxn modelId="{C5B8EDEA-6CD5-4FEB-A925-5CD185AC3A6F}" type="presParOf" srcId="{C832841A-464B-4FEF-8D11-60FF943E57D8}" destId="{3ACE5B82-25B4-48E0-800F-094D4E66F21D}" srcOrd="1" destOrd="0" presId="urn:microsoft.com/office/officeart/2005/8/layout/orgChart1"/>
    <dgm:cxn modelId="{9DB3BB56-D3EB-4411-8679-905F7A0CD145}" type="presParOf" srcId="{07A89915-9A54-4C99-95CC-145C98C2CADF}" destId="{1D910F2C-07AE-41B7-9E8B-F9C827A49C17}" srcOrd="1" destOrd="0" presId="urn:microsoft.com/office/officeart/2005/8/layout/orgChart1"/>
    <dgm:cxn modelId="{1CA33D63-639C-4F48-8FEC-7AEB78F7A41E}" type="presParOf" srcId="{07A89915-9A54-4C99-95CC-145C98C2CADF}" destId="{8DCF922D-0FB5-48F2-9C23-4259B52DA66A}" srcOrd="2" destOrd="0" presId="urn:microsoft.com/office/officeart/2005/8/layout/orgChart1"/>
    <dgm:cxn modelId="{010859CC-A704-4A32-9D61-CC662E14ACA6}" type="presParOf" srcId="{872862A9-8B16-489C-88E8-B57001751A58}" destId="{97E2E43E-F0EA-43CF-95C2-DCC8C28BE3C8}" srcOrd="6" destOrd="0" presId="urn:microsoft.com/office/officeart/2005/8/layout/orgChart1"/>
    <dgm:cxn modelId="{200FA188-AE7E-42C0-82CB-01BF171BC63F}" type="presParOf" srcId="{872862A9-8B16-489C-88E8-B57001751A58}" destId="{7D84D72D-17AA-4790-8A68-2D95DB945E85}" srcOrd="7" destOrd="0" presId="urn:microsoft.com/office/officeart/2005/8/layout/orgChart1"/>
    <dgm:cxn modelId="{8C6F7CFA-338C-44BA-83E4-ACC8A6507629}" type="presParOf" srcId="{7D84D72D-17AA-4790-8A68-2D95DB945E85}" destId="{38F67F8B-A0C8-4DD2-A959-CA48A38DD439}" srcOrd="0" destOrd="0" presId="urn:microsoft.com/office/officeart/2005/8/layout/orgChart1"/>
    <dgm:cxn modelId="{FD387453-4B93-47ED-AE5C-65F53CAD4C89}" type="presParOf" srcId="{38F67F8B-A0C8-4DD2-A959-CA48A38DD439}" destId="{65786A05-6E66-40FB-BE04-242CA8239B4E}" srcOrd="0" destOrd="0" presId="urn:microsoft.com/office/officeart/2005/8/layout/orgChart1"/>
    <dgm:cxn modelId="{173D023F-02D0-4454-825E-AEC0DC54728D}" type="presParOf" srcId="{38F67F8B-A0C8-4DD2-A959-CA48A38DD439}" destId="{B7B8801D-B1A3-4EB3-AC0E-7F14CFCE4258}" srcOrd="1" destOrd="0" presId="urn:microsoft.com/office/officeart/2005/8/layout/orgChart1"/>
    <dgm:cxn modelId="{B299C494-23C3-4A3B-AACA-0304BBB94B71}" type="presParOf" srcId="{7D84D72D-17AA-4790-8A68-2D95DB945E85}" destId="{B90D41DF-275A-4FA4-A461-E269EA964867}" srcOrd="1" destOrd="0" presId="urn:microsoft.com/office/officeart/2005/8/layout/orgChart1"/>
    <dgm:cxn modelId="{F7D12C9D-76F6-42AB-916E-EDDDE84B2D3A}" type="presParOf" srcId="{7D84D72D-17AA-4790-8A68-2D95DB945E85}" destId="{B8B25C26-EDF1-4951-A10C-DC6C9999E7F9}" srcOrd="2" destOrd="0" presId="urn:microsoft.com/office/officeart/2005/8/layout/orgChart1"/>
    <dgm:cxn modelId="{47B29377-E33E-4382-8AE1-121C0A38E7ED}" type="presParOf" srcId="{6FBFD121-929C-4D7A-BAC5-5F60B58A86D7}" destId="{937E2148-3C2C-4E01-BC60-B0113C17A018}" srcOrd="2" destOrd="0" presId="urn:microsoft.com/office/officeart/2005/8/layout/orgChart1"/>
    <dgm:cxn modelId="{A1B42405-C9DB-466D-A15A-86ADC3C33C17}" type="presParOf" srcId="{937E2148-3C2C-4E01-BC60-B0113C17A018}" destId="{5C739400-04FC-46E9-B0F1-668857CB7ECC}" srcOrd="0" destOrd="0" presId="urn:microsoft.com/office/officeart/2005/8/layout/orgChart1"/>
    <dgm:cxn modelId="{582B7B50-19FF-4007-B79C-2CEA425ABE63}" type="presParOf" srcId="{937E2148-3C2C-4E01-BC60-B0113C17A018}" destId="{9A5AA5B3-3517-4B43-8E93-CA38210CFE51}" srcOrd="1" destOrd="0" presId="urn:microsoft.com/office/officeart/2005/8/layout/orgChart1"/>
    <dgm:cxn modelId="{28F2A8AB-4C3D-4B29-B028-D2A1F466A3EC}" type="presParOf" srcId="{9A5AA5B3-3517-4B43-8E93-CA38210CFE51}" destId="{60CA43AE-E131-4C42-B4A1-DCDBDFCEBB68}" srcOrd="0" destOrd="0" presId="urn:microsoft.com/office/officeart/2005/8/layout/orgChart1"/>
    <dgm:cxn modelId="{93B2443F-7359-47E5-882C-A4A37861A358}" type="presParOf" srcId="{60CA43AE-E131-4C42-B4A1-DCDBDFCEBB68}" destId="{CED3DAAC-7E2F-497D-9C50-28BB46D9C19F}" srcOrd="0" destOrd="0" presId="urn:microsoft.com/office/officeart/2005/8/layout/orgChart1"/>
    <dgm:cxn modelId="{719D592C-6088-4E8C-8529-0C96FA7D1080}" type="presParOf" srcId="{60CA43AE-E131-4C42-B4A1-DCDBDFCEBB68}" destId="{2FA38B39-D003-4D97-BF6C-AB34D123BE57}" srcOrd="1" destOrd="0" presId="urn:microsoft.com/office/officeart/2005/8/layout/orgChart1"/>
    <dgm:cxn modelId="{E9B7A247-AE00-4C7C-B8F4-524A00DA8637}" type="presParOf" srcId="{9A5AA5B3-3517-4B43-8E93-CA38210CFE51}" destId="{13C80E3A-A97C-4FE9-AC90-9F214503EF33}" srcOrd="1" destOrd="0" presId="urn:microsoft.com/office/officeart/2005/8/layout/orgChart1"/>
    <dgm:cxn modelId="{7AF499BE-3277-41BB-9022-C52E58C3E1C1}" type="presParOf" srcId="{9A5AA5B3-3517-4B43-8E93-CA38210CFE51}" destId="{EAC8F4FF-8EEF-4BAA-98C3-CC99B545EDEE}" srcOrd="2" destOrd="0" presId="urn:microsoft.com/office/officeart/2005/8/layout/orgChart1"/>
    <dgm:cxn modelId="{C7B674FC-8821-4D9B-9512-EE2D08A05EE4}" type="presParOf" srcId="{937E2148-3C2C-4E01-BC60-B0113C17A018}" destId="{6B833A6F-7048-491E-929E-5F16647D4FE3}" srcOrd="2" destOrd="0" presId="urn:microsoft.com/office/officeart/2005/8/layout/orgChart1"/>
    <dgm:cxn modelId="{DD4F4B9E-20E8-455B-9E9A-31A9AA331EBA}" type="presParOf" srcId="{937E2148-3C2C-4E01-BC60-B0113C17A018}" destId="{D1341ED0-5392-47EB-A0CB-C7B7FF11862D}" srcOrd="3" destOrd="0" presId="urn:microsoft.com/office/officeart/2005/8/layout/orgChart1"/>
    <dgm:cxn modelId="{5E2F93E5-32E5-4B62-9358-659B38A4D749}" type="presParOf" srcId="{D1341ED0-5392-47EB-A0CB-C7B7FF11862D}" destId="{051DB7CA-85E2-47A1-90A1-9063D77AD874}" srcOrd="0" destOrd="0" presId="urn:microsoft.com/office/officeart/2005/8/layout/orgChart1"/>
    <dgm:cxn modelId="{6BD14EF5-671A-4B25-BBF2-370009BE3570}" type="presParOf" srcId="{051DB7CA-85E2-47A1-90A1-9063D77AD874}" destId="{289B265F-2C9A-414E-8E95-A3739D6B6EB0}" srcOrd="0" destOrd="0" presId="urn:microsoft.com/office/officeart/2005/8/layout/orgChart1"/>
    <dgm:cxn modelId="{DB65393C-758E-4835-86EC-156BDB874B9C}" type="presParOf" srcId="{051DB7CA-85E2-47A1-90A1-9063D77AD874}" destId="{8027E1A5-1FB7-4686-A384-3BB78FAB8099}" srcOrd="1" destOrd="0" presId="urn:microsoft.com/office/officeart/2005/8/layout/orgChart1"/>
    <dgm:cxn modelId="{1273DC53-EA36-4529-8D43-EBA48A8901C1}" type="presParOf" srcId="{D1341ED0-5392-47EB-A0CB-C7B7FF11862D}" destId="{2882B2B6-F361-427D-BD0E-D36CF2547B17}" srcOrd="1" destOrd="0" presId="urn:microsoft.com/office/officeart/2005/8/layout/orgChart1"/>
    <dgm:cxn modelId="{AB446A04-C245-49D9-8D18-952A22DA2FF1}" type="presParOf" srcId="{D1341ED0-5392-47EB-A0CB-C7B7FF11862D}" destId="{C1039234-5380-4437-9BD6-D397A4E9D272}" srcOrd="2" destOrd="0" presId="urn:microsoft.com/office/officeart/2005/8/layout/orgChart1"/>
    <dgm:cxn modelId="{33198ED6-3495-4E78-9AE5-C2CA323B2BD2}" type="presParOf" srcId="{937E2148-3C2C-4E01-BC60-B0113C17A018}" destId="{599E7152-F2EC-4799-B3B6-9F70485381CC}" srcOrd="4" destOrd="0" presId="urn:microsoft.com/office/officeart/2005/8/layout/orgChart1"/>
    <dgm:cxn modelId="{EEF14661-E15E-48AF-9A1F-D18237BC5F8E}" type="presParOf" srcId="{937E2148-3C2C-4E01-BC60-B0113C17A018}" destId="{157D6DFA-B1B8-4073-BADD-F071511852E1}" srcOrd="5" destOrd="0" presId="urn:microsoft.com/office/officeart/2005/8/layout/orgChart1"/>
    <dgm:cxn modelId="{76BCE77C-9F8E-4CE3-A022-02B27523F2CA}" type="presParOf" srcId="{157D6DFA-B1B8-4073-BADD-F071511852E1}" destId="{E0886931-1B23-4C8F-9A1F-AAAFB3F5FA22}" srcOrd="0" destOrd="0" presId="urn:microsoft.com/office/officeart/2005/8/layout/orgChart1"/>
    <dgm:cxn modelId="{DEAA7543-7ED5-4318-8DD7-A11C9DD0A4DF}" type="presParOf" srcId="{E0886931-1B23-4C8F-9A1F-AAAFB3F5FA22}" destId="{BFCEA869-7E3A-4CEB-8E39-82B3F83C13E4}" srcOrd="0" destOrd="0" presId="urn:microsoft.com/office/officeart/2005/8/layout/orgChart1"/>
    <dgm:cxn modelId="{2852E3FE-F8A9-4B46-9E0F-C9B15BCE0F76}" type="presParOf" srcId="{E0886931-1B23-4C8F-9A1F-AAAFB3F5FA22}" destId="{A5B03209-D68D-4789-A2E0-4C65415CF973}" srcOrd="1" destOrd="0" presId="urn:microsoft.com/office/officeart/2005/8/layout/orgChart1"/>
    <dgm:cxn modelId="{A2AFE99C-553F-41DB-BE98-6FD946C8BDA7}" type="presParOf" srcId="{157D6DFA-B1B8-4073-BADD-F071511852E1}" destId="{FA4D9FC5-AF63-473A-94DD-1EF726E2A9F6}" srcOrd="1" destOrd="0" presId="urn:microsoft.com/office/officeart/2005/8/layout/orgChart1"/>
    <dgm:cxn modelId="{1122CFE9-C0DA-4A9B-B9F3-EA695F7F9E42}" type="presParOf" srcId="{157D6DFA-B1B8-4073-BADD-F071511852E1}" destId="{FE52A857-E297-4411-AD36-1506B08AB79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E7152-F2EC-4799-B3B6-9F70485381CC}">
      <dsp:nvSpPr>
        <dsp:cNvPr id="0" name=""/>
        <dsp:cNvSpPr/>
      </dsp:nvSpPr>
      <dsp:spPr>
        <a:xfrm>
          <a:off x="5035857" y="1151331"/>
          <a:ext cx="1990463" cy="1046439"/>
        </a:xfrm>
        <a:custGeom>
          <a:avLst/>
          <a:gdLst/>
          <a:ahLst/>
          <a:cxnLst/>
          <a:rect l="0" t="0" r="0" b="0"/>
          <a:pathLst>
            <a:path>
              <a:moveTo>
                <a:pt x="0" y="0"/>
              </a:moveTo>
              <a:lnTo>
                <a:pt x="0" y="1046439"/>
              </a:lnTo>
              <a:lnTo>
                <a:pt x="1990463" y="1046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833A6F-7048-491E-929E-5F16647D4FE3}">
      <dsp:nvSpPr>
        <dsp:cNvPr id="0" name=""/>
        <dsp:cNvSpPr/>
      </dsp:nvSpPr>
      <dsp:spPr>
        <a:xfrm>
          <a:off x="4307337" y="1151331"/>
          <a:ext cx="728520" cy="1046439"/>
        </a:xfrm>
        <a:custGeom>
          <a:avLst/>
          <a:gdLst/>
          <a:ahLst/>
          <a:cxnLst/>
          <a:rect l="0" t="0" r="0" b="0"/>
          <a:pathLst>
            <a:path>
              <a:moveTo>
                <a:pt x="728520" y="0"/>
              </a:moveTo>
              <a:lnTo>
                <a:pt x="0" y="1046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39400-04FC-46E9-B0F1-668857CB7ECC}">
      <dsp:nvSpPr>
        <dsp:cNvPr id="0" name=""/>
        <dsp:cNvSpPr/>
      </dsp:nvSpPr>
      <dsp:spPr>
        <a:xfrm>
          <a:off x="3450084" y="1151331"/>
          <a:ext cx="1585773" cy="1046439"/>
        </a:xfrm>
        <a:custGeom>
          <a:avLst/>
          <a:gdLst/>
          <a:ahLst/>
          <a:cxnLst/>
          <a:rect l="0" t="0" r="0" b="0"/>
          <a:pathLst>
            <a:path>
              <a:moveTo>
                <a:pt x="1585773" y="0"/>
              </a:moveTo>
              <a:lnTo>
                <a:pt x="1585773" y="1046439"/>
              </a:lnTo>
              <a:lnTo>
                <a:pt x="0" y="1046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E2E43E-F0EA-43CF-95C2-DCC8C28BE3C8}">
      <dsp:nvSpPr>
        <dsp:cNvPr id="0" name=""/>
        <dsp:cNvSpPr/>
      </dsp:nvSpPr>
      <dsp:spPr>
        <a:xfrm>
          <a:off x="5035857" y="1151331"/>
          <a:ext cx="3949324" cy="3001818"/>
        </a:xfrm>
        <a:custGeom>
          <a:avLst/>
          <a:gdLst/>
          <a:ahLst/>
          <a:cxnLst/>
          <a:rect l="0" t="0" r="0" b="0"/>
          <a:pathLst>
            <a:path>
              <a:moveTo>
                <a:pt x="0" y="0"/>
              </a:moveTo>
              <a:lnTo>
                <a:pt x="0" y="2773647"/>
              </a:lnTo>
              <a:lnTo>
                <a:pt x="3949324" y="2773647"/>
              </a:lnTo>
              <a:lnTo>
                <a:pt x="3949324" y="30018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7F8EA-A810-4501-82AD-B18F0CA95D70}">
      <dsp:nvSpPr>
        <dsp:cNvPr id="0" name=""/>
        <dsp:cNvSpPr/>
      </dsp:nvSpPr>
      <dsp:spPr>
        <a:xfrm>
          <a:off x="5035857" y="1151331"/>
          <a:ext cx="1394847" cy="1925792"/>
        </a:xfrm>
        <a:custGeom>
          <a:avLst/>
          <a:gdLst/>
          <a:ahLst/>
          <a:cxnLst/>
          <a:rect l="0" t="0" r="0" b="0"/>
          <a:pathLst>
            <a:path>
              <a:moveTo>
                <a:pt x="0" y="0"/>
              </a:moveTo>
              <a:lnTo>
                <a:pt x="0" y="1697620"/>
              </a:lnTo>
              <a:lnTo>
                <a:pt x="1394847" y="1697620"/>
              </a:lnTo>
              <a:lnTo>
                <a:pt x="1394847" y="19257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10EFB6-D33D-4E06-8BB6-5A56B1285DFB}">
      <dsp:nvSpPr>
        <dsp:cNvPr id="0" name=""/>
        <dsp:cNvSpPr/>
      </dsp:nvSpPr>
      <dsp:spPr>
        <a:xfrm>
          <a:off x="3748489" y="1151331"/>
          <a:ext cx="1287367" cy="1927335"/>
        </a:xfrm>
        <a:custGeom>
          <a:avLst/>
          <a:gdLst/>
          <a:ahLst/>
          <a:cxnLst/>
          <a:rect l="0" t="0" r="0" b="0"/>
          <a:pathLst>
            <a:path>
              <a:moveTo>
                <a:pt x="1287367" y="0"/>
              </a:moveTo>
              <a:lnTo>
                <a:pt x="1287367" y="1699163"/>
              </a:lnTo>
              <a:lnTo>
                <a:pt x="0" y="1699163"/>
              </a:lnTo>
              <a:lnTo>
                <a:pt x="0" y="19273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4CE66-3BC6-441D-888E-A7D768D2EFE4}">
      <dsp:nvSpPr>
        <dsp:cNvPr id="0" name=""/>
        <dsp:cNvSpPr/>
      </dsp:nvSpPr>
      <dsp:spPr>
        <a:xfrm>
          <a:off x="1086532" y="1151331"/>
          <a:ext cx="3949324" cy="1918230"/>
        </a:xfrm>
        <a:custGeom>
          <a:avLst/>
          <a:gdLst/>
          <a:ahLst/>
          <a:cxnLst/>
          <a:rect l="0" t="0" r="0" b="0"/>
          <a:pathLst>
            <a:path>
              <a:moveTo>
                <a:pt x="3949324" y="0"/>
              </a:moveTo>
              <a:lnTo>
                <a:pt x="3949324" y="1690058"/>
              </a:lnTo>
              <a:lnTo>
                <a:pt x="0" y="1690058"/>
              </a:lnTo>
              <a:lnTo>
                <a:pt x="0" y="19182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FF369-C538-40A8-B39B-5A92A1E45F2E}">
      <dsp:nvSpPr>
        <dsp:cNvPr id="0" name=""/>
        <dsp:cNvSpPr/>
      </dsp:nvSpPr>
      <dsp:spPr>
        <a:xfrm>
          <a:off x="3949324" y="64798"/>
          <a:ext cx="2173065" cy="10865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Low Tidal Volume Ventilation </a:t>
          </a:r>
        </a:p>
        <a:p>
          <a:pPr marL="0" lvl="0" indent="0" algn="ctr" defTabSz="444500">
            <a:lnSpc>
              <a:spcPct val="90000"/>
            </a:lnSpc>
            <a:spcBef>
              <a:spcPct val="0"/>
            </a:spcBef>
            <a:spcAft>
              <a:spcPct val="35000"/>
            </a:spcAft>
            <a:buNone/>
          </a:pPr>
          <a:r>
            <a:rPr lang="en-US" sz="1000" kern="1200" dirty="0"/>
            <a:t>(4-8ml/kg IBW)</a:t>
          </a:r>
        </a:p>
      </dsp:txBody>
      <dsp:txXfrm>
        <a:off x="3949324" y="64798"/>
        <a:ext cx="2173065" cy="1086532"/>
      </dsp:txXfrm>
    </dsp:sp>
    <dsp:sp modelId="{C6B48E35-18AE-4D6C-BDAC-A753F1665064}">
      <dsp:nvSpPr>
        <dsp:cNvPr id="0" name=""/>
        <dsp:cNvSpPr/>
      </dsp:nvSpPr>
      <dsp:spPr>
        <a:xfrm>
          <a:off x="0" y="3069562"/>
          <a:ext cx="2173065" cy="539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IV Steroid</a:t>
          </a:r>
        </a:p>
      </dsp:txBody>
      <dsp:txXfrm>
        <a:off x="0" y="3069562"/>
        <a:ext cx="2173065" cy="539724"/>
      </dsp:txXfrm>
    </dsp:sp>
    <dsp:sp modelId="{CB4898DB-D00F-4FE6-9B06-12178D88BB8C}">
      <dsp:nvSpPr>
        <dsp:cNvPr id="0" name=""/>
        <dsp:cNvSpPr/>
      </dsp:nvSpPr>
      <dsp:spPr>
        <a:xfrm>
          <a:off x="2661956" y="3078667"/>
          <a:ext cx="2173065" cy="755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Inhaled Pulmonary Vasodilator </a:t>
          </a:r>
        </a:p>
        <a:p>
          <a:pPr marL="0" lvl="0" indent="0" algn="ctr" defTabSz="444500">
            <a:lnSpc>
              <a:spcPct val="90000"/>
            </a:lnSpc>
            <a:spcBef>
              <a:spcPct val="0"/>
            </a:spcBef>
            <a:spcAft>
              <a:spcPct val="35000"/>
            </a:spcAft>
            <a:buNone/>
          </a:pPr>
          <a:r>
            <a:rPr lang="en-US" sz="900" kern="1200" dirty="0"/>
            <a:t>(Nitric/</a:t>
          </a:r>
          <a:r>
            <a:rPr lang="en-US" sz="900" kern="1200" dirty="0" err="1"/>
            <a:t>Flolan</a:t>
          </a:r>
          <a:r>
            <a:rPr lang="en-US" sz="900" kern="1200" dirty="0"/>
            <a:t>)</a:t>
          </a:r>
        </a:p>
      </dsp:txBody>
      <dsp:txXfrm>
        <a:off x="2661956" y="3078667"/>
        <a:ext cx="2173065" cy="755542"/>
      </dsp:txXfrm>
    </dsp:sp>
    <dsp:sp modelId="{549D1F4E-BC2B-4A4D-BD08-CD06084A21C9}">
      <dsp:nvSpPr>
        <dsp:cNvPr id="0" name=""/>
        <dsp:cNvSpPr/>
      </dsp:nvSpPr>
      <dsp:spPr>
        <a:xfrm>
          <a:off x="5344172" y="3077124"/>
          <a:ext cx="2173065" cy="817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Advanced </a:t>
          </a:r>
          <a:r>
            <a:rPr lang="en-US" sz="1000" kern="1200" dirty="0" err="1"/>
            <a:t>Ventilatory</a:t>
          </a:r>
          <a:r>
            <a:rPr lang="en-US" sz="1000" kern="1200" dirty="0"/>
            <a:t> Management </a:t>
          </a:r>
        </a:p>
        <a:p>
          <a:pPr marL="0" lvl="0" indent="0" algn="ctr" defTabSz="444500">
            <a:lnSpc>
              <a:spcPct val="90000"/>
            </a:lnSpc>
            <a:spcBef>
              <a:spcPct val="0"/>
            </a:spcBef>
            <a:spcAft>
              <a:spcPct val="35000"/>
            </a:spcAft>
            <a:buNone/>
          </a:pPr>
          <a:r>
            <a:rPr lang="en-US" sz="1000" kern="1200" dirty="0"/>
            <a:t>(</a:t>
          </a:r>
          <a:r>
            <a:rPr lang="en-US" sz="900" kern="1200" dirty="0"/>
            <a:t>APRV/</a:t>
          </a:r>
          <a:r>
            <a:rPr lang="en-US" sz="900" kern="1200" dirty="0" err="1"/>
            <a:t>Bilevel</a:t>
          </a:r>
          <a:r>
            <a:rPr lang="en-US" sz="900" kern="1200" dirty="0"/>
            <a:t>/PRVC/HFOV)</a:t>
          </a:r>
        </a:p>
      </dsp:txBody>
      <dsp:txXfrm>
        <a:off x="5344172" y="3077124"/>
        <a:ext cx="2173065" cy="817909"/>
      </dsp:txXfrm>
    </dsp:sp>
    <dsp:sp modelId="{65786A05-6E66-40FB-BE04-242CA8239B4E}">
      <dsp:nvSpPr>
        <dsp:cNvPr id="0" name=""/>
        <dsp:cNvSpPr/>
      </dsp:nvSpPr>
      <dsp:spPr>
        <a:xfrm>
          <a:off x="7898649" y="4153150"/>
          <a:ext cx="2173065" cy="4023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ECMO</a:t>
          </a:r>
        </a:p>
      </dsp:txBody>
      <dsp:txXfrm>
        <a:off x="7898649" y="4153150"/>
        <a:ext cx="2173065" cy="402386"/>
      </dsp:txXfrm>
    </dsp:sp>
    <dsp:sp modelId="{CED3DAAC-7E2F-497D-9C50-28BB46D9C19F}">
      <dsp:nvSpPr>
        <dsp:cNvPr id="0" name=""/>
        <dsp:cNvSpPr/>
      </dsp:nvSpPr>
      <dsp:spPr>
        <a:xfrm>
          <a:off x="1277018" y="1886800"/>
          <a:ext cx="2173065" cy="621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Increase PEEP</a:t>
          </a:r>
        </a:p>
      </dsp:txBody>
      <dsp:txXfrm>
        <a:off x="1277018" y="1886800"/>
        <a:ext cx="2173065" cy="621942"/>
      </dsp:txXfrm>
    </dsp:sp>
    <dsp:sp modelId="{289B265F-2C9A-414E-8E95-A3739D6B6EB0}">
      <dsp:nvSpPr>
        <dsp:cNvPr id="0" name=""/>
        <dsp:cNvSpPr/>
      </dsp:nvSpPr>
      <dsp:spPr>
        <a:xfrm>
          <a:off x="4307337" y="1886800"/>
          <a:ext cx="2173065" cy="621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Prone Positioning</a:t>
          </a:r>
        </a:p>
      </dsp:txBody>
      <dsp:txXfrm>
        <a:off x="4307337" y="1886800"/>
        <a:ext cx="2173065" cy="621942"/>
      </dsp:txXfrm>
    </dsp:sp>
    <dsp:sp modelId="{BFCEA869-7E3A-4CEB-8E39-82B3F83C13E4}">
      <dsp:nvSpPr>
        <dsp:cNvPr id="0" name=""/>
        <dsp:cNvSpPr/>
      </dsp:nvSpPr>
      <dsp:spPr>
        <a:xfrm>
          <a:off x="7026320" y="1919298"/>
          <a:ext cx="2173065" cy="5569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Neuromuscular Blockade</a:t>
          </a:r>
        </a:p>
      </dsp:txBody>
      <dsp:txXfrm>
        <a:off x="7026320" y="1919298"/>
        <a:ext cx="2173065" cy="5569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latin typeface="Calibri" panose="020F0502020204030204" pitchFamily="34" charset="0"/>
            </a:endParaRPr>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latin typeface="Calibri" panose="020F0502020204030204" pitchFamily="34" charset="0"/>
            </a:endParaRPr>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latin typeface="Calibri" panose="020F0502020204030204" pitchFamily="34" charset="0"/>
            </a:endParaRPr>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latin typeface="Calibri" panose="020F0502020204030204" pitchFamily="34" charset="0"/>
              </a:rPr>
              <a:pPr/>
              <a:t>‹#›</a:t>
            </a:fld>
            <a:endParaRPr lang="cs-CZ" altLang="cs-CZ" dirty="0">
              <a:latin typeface="Calibri" panose="020F0502020204030204" pitchFamily="34" charset="0"/>
            </a:endParaRPr>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a:p>
            <a:pPr lvl="3"/>
            <a:r>
              <a:rPr lang="cs-CZ" altLang="cs-CZ" dirty="0"/>
              <a:t>Čtvrtá úroveň</a:t>
            </a:r>
          </a:p>
          <a:p>
            <a:pPr lvl="4"/>
            <a:r>
              <a:rPr lang="cs-CZ" altLang="cs-CZ" dirty="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61A6D36-8CFB-40FE-8D60-D2050488125D}" type="slidenum">
              <a:rPr lang="cs-CZ" altLang="cs-CZ" smtClean="0"/>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001EDCA9-2967-4199-BF98-1F370CCA4CD8}"/>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dirty="0">
              <a:latin typeface="Calibri" panose="020F0502020204030204" pitchFamily="34" charset="0"/>
            </a:endParaRPr>
          </a:p>
        </p:txBody>
      </p:sp>
      <p:sp>
        <p:nvSpPr>
          <p:cNvPr id="4098" name="Text Box 2">
            <a:extLst>
              <a:ext uri="{FF2B5EF4-FFF2-40B4-BE49-F238E27FC236}">
                <a16:creationId xmlns:a16="http://schemas.microsoft.com/office/drawing/2014/main" id="{9C3E4B5F-3B53-4999-B624-D73FA0CEAB5D}"/>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cs-CZ">
                <a:latin typeface="Arial" panose="020B0604020202020204" pitchFamily="34" charset="0"/>
                <a:cs typeface="msgothic" charset="0"/>
              </a:rPr>
              <a:t>Effect of pulmonary arterial hypertension (PAH) on SF-36-measured health-related quality of life (HRQoL) measures </a:t>
            </a:r>
            <a:r>
              <a:rPr lang="en-GB" altLang="cs-CZ" i="1">
                <a:latin typeface="Arial" panose="020B0604020202020204" pitchFamily="34" charset="0"/>
                <a:cs typeface="msgothic" charset="0"/>
              </a:rPr>
              <a:t>versus</a:t>
            </a:r>
            <a:r>
              <a:rPr lang="en-GB" altLang="cs-CZ">
                <a:latin typeface="Arial" panose="020B0604020202020204" pitchFamily="34" charset="0"/>
                <a:cs typeface="msgothic" charset="0"/>
              </a:rPr>
              <a:t> the normal population and other disease conditions [12–15]. COPD: chronic obstructive pulmonary disease; SF-36: Medical Outcomes Study 36-item short form.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E7C6AB-1C8F-4281-8ACE-E43B6D7CD70A}" type="slidenum">
              <a:rPr lang="en-GB" smtClean="0"/>
              <a:t>46</a:t>
            </a:fld>
            <a:endParaRPr lang="en-GB"/>
          </a:p>
        </p:txBody>
      </p:sp>
    </p:spTree>
    <p:extLst>
      <p:ext uri="{BB962C8B-B14F-4D97-AF65-F5344CB8AC3E}">
        <p14:creationId xmlns:p14="http://schemas.microsoft.com/office/powerpoint/2010/main" val="91119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39700" y="768350"/>
            <a:ext cx="6819900" cy="3836988"/>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rPr>
              <a:t>Calculating PF ratio is a great tool for your everyday nursing assessments. While we were taught that a ‘normal’ PaO2 is 80-100, we must think beyond that and consider how much oxygen a patient is taking in to get to that “normal” PaO2. So think about it like this- if your patient is on 40% FiO2 and has a PaO2 of 80, they are requiring TWICE as much oxygen as a healthy person does to get to the same ‘normal’ number. </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To calculate a P/F ratio, divide the PaO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by the FiO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For example:</a:t>
            </a:r>
          </a:p>
          <a:p>
            <a:pPr eaLnBrk="1" hangingPunct="1">
              <a:spcBef>
                <a:spcPct val="0"/>
              </a:spcBef>
              <a:buFontTx/>
              <a:buChar char="•"/>
            </a:pPr>
            <a:r>
              <a:rPr lang="en-US" altLang="en-US">
                <a:latin typeface="Arial" panose="020B0604020202020204" pitchFamily="34" charset="0"/>
                <a:ea typeface="ＭＳ Ｐゴシック" panose="020B0600070205080204" pitchFamily="34" charset="-128"/>
              </a:rPr>
              <a:t>If normal PaO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is 80 – 100 and the FiO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at room air is 21%, </a:t>
            </a:r>
          </a:p>
          <a:p>
            <a:pPr eaLnBrk="1" hangingPunct="1">
              <a:spcBef>
                <a:spcPct val="0"/>
              </a:spcBef>
              <a:buFontTx/>
              <a:buChar char="•"/>
            </a:pPr>
            <a:r>
              <a:rPr lang="en-US" altLang="en-US">
                <a:latin typeface="Arial" panose="020B0604020202020204" pitchFamily="34" charset="0"/>
                <a:ea typeface="ＭＳ Ｐゴシック" panose="020B0600070205080204" pitchFamily="34" charset="-128"/>
              </a:rPr>
              <a:t>100/0.21 = 476</a:t>
            </a:r>
          </a:p>
          <a:p>
            <a:pPr eaLnBrk="1" hangingPunct="1">
              <a:spcBef>
                <a:spcPct val="0"/>
              </a:spcBef>
              <a:buFontTx/>
              <a:buChar char="•"/>
            </a:pPr>
            <a:r>
              <a:rPr lang="en-US" altLang="en-US">
                <a:latin typeface="Arial" panose="020B0604020202020204" pitchFamily="34" charset="0"/>
                <a:ea typeface="ＭＳ Ｐゴシック" panose="020B0600070205080204" pitchFamily="34" charset="-128"/>
              </a:rPr>
              <a:t>The P/F ratio is 476. </a:t>
            </a:r>
          </a:p>
          <a:p>
            <a:pPr eaLnBrk="1" hangingPunct="1">
              <a:spcBef>
                <a:spcPct val="0"/>
              </a:spcBef>
            </a:pPr>
            <a:r>
              <a:rPr lang="en-US" altLang="en-US">
                <a:latin typeface="Arial" panose="020B0604020202020204" pitchFamily="34" charset="0"/>
                <a:ea typeface="ＭＳ Ｐゴシック" panose="020B0600070205080204" pitchFamily="34" charset="-128"/>
              </a:rPr>
              <a:t>Let’s use 476 as a benchmark for normal.  A P/F ratio of around 476 would be an indicator of an efficient exchange of gases.</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Let’s do another:</a:t>
            </a:r>
          </a:p>
          <a:p>
            <a:pPr eaLnBrk="1" hangingPunct="1">
              <a:spcBef>
                <a:spcPct val="0"/>
              </a:spcBef>
              <a:buFontTx/>
              <a:buChar char="•"/>
            </a:pPr>
            <a:r>
              <a:rPr lang="en-US" altLang="en-US">
                <a:latin typeface="Arial" panose="020B0604020202020204" pitchFamily="34" charset="0"/>
                <a:ea typeface="ＭＳ Ｐゴシック" panose="020B0600070205080204" pitchFamily="34" charset="-128"/>
              </a:rPr>
              <a:t>If the PaO2 is 80 and the FiO2 delivered is 40%,</a:t>
            </a:r>
          </a:p>
          <a:p>
            <a:pPr eaLnBrk="1" hangingPunct="1">
              <a:spcBef>
                <a:spcPct val="0"/>
              </a:spcBef>
              <a:buFontTx/>
              <a:buChar char="•"/>
            </a:pPr>
            <a:r>
              <a:rPr lang="en-US" altLang="en-US">
                <a:latin typeface="Arial" panose="020B0604020202020204" pitchFamily="34" charset="0"/>
                <a:ea typeface="ＭＳ Ｐゴシック" panose="020B0600070205080204" pitchFamily="34" charset="-128"/>
              </a:rPr>
              <a:t>80/0.40</a:t>
            </a:r>
          </a:p>
          <a:p>
            <a:pPr eaLnBrk="1" hangingPunct="1">
              <a:spcBef>
                <a:spcPct val="0"/>
              </a:spcBef>
              <a:buFontTx/>
              <a:buChar char="•"/>
            </a:pPr>
            <a:r>
              <a:rPr lang="en-US" altLang="en-US">
                <a:latin typeface="Arial" panose="020B0604020202020204" pitchFamily="34" charset="0"/>
                <a:ea typeface="ＭＳ Ｐゴシック" panose="020B0600070205080204" pitchFamily="34" charset="-128"/>
              </a:rPr>
              <a:t>The P/F ratio is 200</a:t>
            </a:r>
          </a:p>
          <a:p>
            <a:pPr eaLnBrk="1" hangingPunct="1">
              <a:spcBef>
                <a:spcPct val="0"/>
              </a:spcBef>
            </a:pPr>
            <a:r>
              <a:rPr lang="en-US" altLang="en-US">
                <a:latin typeface="Arial" panose="020B0604020202020204" pitchFamily="34" charset="0"/>
                <a:ea typeface="ＭＳ Ｐゴシック" panose="020B0600070205080204" pitchFamily="34" charset="-128"/>
              </a:rPr>
              <a:t>A P/F ratio of 200 is indicative of a </a:t>
            </a:r>
            <a:r>
              <a:rPr lang="en-US" altLang="en-US" b="1">
                <a:latin typeface="Arial" panose="020B0604020202020204" pitchFamily="34" charset="0"/>
                <a:ea typeface="ＭＳ Ｐゴシック" panose="020B0600070205080204" pitchFamily="34" charset="-128"/>
              </a:rPr>
              <a:t>possible</a:t>
            </a:r>
            <a:r>
              <a:rPr lang="en-US" altLang="en-US">
                <a:latin typeface="Arial" panose="020B0604020202020204" pitchFamily="34" charset="0"/>
                <a:ea typeface="ＭＳ Ｐゴシック" panose="020B0600070205080204" pitchFamily="34" charset="-128"/>
              </a:rPr>
              <a:t> intrapulmonary shunt and possible ARDS if the patient meets other diagnostic criteria.</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Consider the amount of oxygen the patient is taking in at 40%. Would you be concerned about this patient? When you consider the fact that the patient is taking in </a:t>
            </a:r>
            <a:r>
              <a:rPr lang="en-US" altLang="en-US" b="1">
                <a:latin typeface="Arial" panose="020B0604020202020204" pitchFamily="34" charset="0"/>
                <a:ea typeface="ＭＳ Ｐゴシック" panose="020B0600070205080204" pitchFamily="34" charset="-128"/>
              </a:rPr>
              <a:t>2 times</a:t>
            </a:r>
            <a:r>
              <a:rPr lang="en-US" altLang="en-US">
                <a:latin typeface="Arial" panose="020B0604020202020204" pitchFamily="34" charset="0"/>
                <a:ea typeface="ＭＳ Ｐゴシック" panose="020B0600070205080204" pitchFamily="34" charset="-128"/>
              </a:rPr>
              <a:t> the amount of oxygen in room air to get to the same number of 80… Calculating P/F can really make a difference in how you view your patients!</a:t>
            </a:r>
            <a:endParaRPr lang="en-US" altLang="en-US" b="1">
              <a:latin typeface="Arial" panose="020B0604020202020204" pitchFamily="34" charset="0"/>
              <a:ea typeface="ＭＳ Ｐゴシック" panose="020B0600070205080204"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BE808C6-B40A-46F2-8658-3194284CC96F}" type="slidenum">
              <a:rPr lang="en-GB" altLang="en-US" sz="1300"/>
              <a:pPr>
                <a:spcBef>
                  <a:spcPct val="0"/>
                </a:spcBef>
              </a:pPr>
              <a:t>47</a:t>
            </a:fld>
            <a:endParaRPr lang="en-GB" altLang="en-US" sz="1300"/>
          </a:p>
        </p:txBody>
      </p:sp>
    </p:spTree>
    <p:extLst>
      <p:ext uri="{BB962C8B-B14F-4D97-AF65-F5344CB8AC3E}">
        <p14:creationId xmlns:p14="http://schemas.microsoft.com/office/powerpoint/2010/main" val="3019697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39700" y="768350"/>
            <a:ext cx="6819900" cy="3836988"/>
          </a:xfrm>
          <a:ln/>
        </p:spPr>
      </p:sp>
      <p:sp>
        <p:nvSpPr>
          <p:cNvPr id="3" name="Notes Placeholder 2"/>
          <p:cNvSpPr>
            <a:spLocks noGrp="1"/>
          </p:cNvSpPr>
          <p:nvPr>
            <p:ph type="body" idx="1"/>
          </p:nvPr>
        </p:nvSpPr>
        <p:spPr/>
        <p:txBody>
          <a:bodyPr/>
          <a:lstStyle/>
          <a:p>
            <a:pPr>
              <a:defRPr/>
            </a:pPr>
            <a:r>
              <a:rPr lang="en-US" altLang="en-US" b="1" dirty="0">
                <a:latin typeface="Arial" pitchFamily="34" charset="0"/>
                <a:ea typeface="ＭＳ Ｐゴシック" pitchFamily="34" charset="-128"/>
              </a:rPr>
              <a:t>New definition removed the confusion of ALI </a:t>
            </a:r>
            <a:r>
              <a:rPr lang="en-US" altLang="en-US" b="1" dirty="0" err="1">
                <a:latin typeface="Arial" pitchFamily="34" charset="0"/>
                <a:ea typeface="ＭＳ Ｐゴシック" pitchFamily="34" charset="-128"/>
              </a:rPr>
              <a:t>vs</a:t>
            </a:r>
            <a:r>
              <a:rPr lang="en-US" altLang="en-US" b="1" dirty="0">
                <a:latin typeface="Arial" pitchFamily="34" charset="0"/>
                <a:ea typeface="ＭＳ Ｐゴシック" pitchFamily="34" charset="-128"/>
              </a:rPr>
              <a:t> ARDS and simply calls each type mild, moderate, severe</a:t>
            </a:r>
          </a:p>
          <a:p>
            <a:pPr>
              <a:defRPr/>
            </a:pPr>
            <a:endParaRPr lang="en-US" altLang="en-US" b="1" dirty="0">
              <a:latin typeface="Arial" pitchFamily="34" charset="0"/>
              <a:ea typeface="ＭＳ Ｐゴシック" pitchFamily="34" charset="-128"/>
            </a:endParaRPr>
          </a:p>
          <a:p>
            <a:pPr>
              <a:defRPr/>
            </a:pPr>
            <a:r>
              <a:rPr lang="en-US" altLang="en-US" b="1" dirty="0">
                <a:latin typeface="Arial" pitchFamily="34" charset="0"/>
                <a:ea typeface="ＭＳ Ｐゴシック" pitchFamily="34" charset="-128"/>
              </a:rPr>
              <a:t>The limits found included no measurement of PEEP, the lack of standard use of wedge pressure measurement, and the limited description of lung quadrants affected.</a:t>
            </a:r>
          </a:p>
          <a:p>
            <a:pPr>
              <a:defRPr/>
            </a:pPr>
            <a:endParaRPr lang="en-US" altLang="en-US" b="1" dirty="0">
              <a:latin typeface="Arial" pitchFamily="34" charset="0"/>
              <a:ea typeface="ＭＳ Ｐゴシック" pitchFamily="34" charset="-128"/>
            </a:endParaRPr>
          </a:p>
          <a:p>
            <a:pPr marL="285750" indent="-285750">
              <a:lnSpc>
                <a:spcPct val="120000"/>
              </a:lnSpc>
              <a:buFont typeface="Arial"/>
              <a:buChar char="•"/>
              <a:defRPr/>
            </a:pPr>
            <a:r>
              <a:rPr lang="en-US" dirty="0"/>
              <a:t>The classifications of ALI/ARDS created confusion</a:t>
            </a:r>
          </a:p>
          <a:p>
            <a:pPr>
              <a:defRPr/>
            </a:pPr>
            <a:endParaRPr lang="en-US" altLang="en-US" b="1" dirty="0">
              <a:latin typeface="Arial" pitchFamily="34" charset="0"/>
              <a:ea typeface="ＭＳ Ｐゴシック" pitchFamily="34" charset="-128"/>
            </a:endParaRPr>
          </a:p>
          <a:p>
            <a:pPr>
              <a:defRPr/>
            </a:pPr>
            <a:endParaRPr lang="en-US" altLang="en-US" b="1" dirty="0">
              <a:latin typeface="Arial" pitchFamily="34" charset="0"/>
              <a:ea typeface="ＭＳ Ｐゴシック" pitchFamily="34" charset="-128"/>
            </a:endParaRPr>
          </a:p>
          <a:p>
            <a:pPr>
              <a:defRPr/>
            </a:pPr>
            <a:r>
              <a:rPr lang="en-US" altLang="en-US" b="1" dirty="0">
                <a:latin typeface="Arial" pitchFamily="34" charset="0"/>
                <a:ea typeface="ＭＳ Ｐゴシック" pitchFamily="34" charset="-128"/>
              </a:rPr>
              <a:t>A publication was released in the Intensive Care Medicine journal titled, “An attempt to validate the modification of the American-European consensus definition of acute lung injury/acute respiratory distress syndrome by the Berlin definition in a university hospital.”  This research with many of the same researchers who were part of the consensus panel and the Professor Guerin research were co-authors.</a:t>
            </a:r>
          </a:p>
          <a:p>
            <a:pPr>
              <a:defRPr/>
            </a:pPr>
            <a:endParaRPr lang="en-US" altLang="en-US" b="1" dirty="0">
              <a:latin typeface="Arial" pitchFamily="34" charset="0"/>
              <a:ea typeface="ＭＳ Ｐゴシック" pitchFamily="34" charset="-128"/>
            </a:endParaRPr>
          </a:p>
          <a:p>
            <a:pPr>
              <a:defRPr/>
            </a:pPr>
            <a:r>
              <a:rPr lang="en-US" altLang="en-US" b="1" dirty="0">
                <a:latin typeface="Arial" pitchFamily="34" charset="0"/>
                <a:ea typeface="ＭＳ Ｐゴシック" pitchFamily="34" charset="-128"/>
              </a:rPr>
              <a:t>They assessed 278 patients, of which 18 (6.5%) did not comply with the Berlin criterion of PEEP and Pa02/FiO2 ratios.  This study at a single site did not validate the Berlin definition of ARDS.  Neither the Pa02/Fi02 or the stratification by severity at study entry was independently associated with mortality.  A weakness of the study was “covariates were measured at the time of inclusion and management afterwards was not recorded.  Therefore, the multivariate analysis of mortality did not include variables that may impact on patient outcomes, like prone positioning or fluid balance control.</a:t>
            </a:r>
          </a:p>
          <a:p>
            <a:pPr>
              <a:defRPr/>
            </a:pPr>
            <a:endParaRPr lang="en-US" altLang="en-US" b="1" dirty="0">
              <a:latin typeface="Arial" pitchFamily="34" charset="0"/>
              <a:ea typeface="ＭＳ Ｐゴシック" pitchFamily="34" charset="-128"/>
            </a:endParaRPr>
          </a:p>
          <a:p>
            <a:pPr>
              <a:defRPr/>
            </a:pPr>
            <a:r>
              <a:rPr lang="en-US" altLang="en-US" b="1" dirty="0">
                <a:latin typeface="Arial" pitchFamily="34" charset="0"/>
                <a:ea typeface="ＭＳ Ｐゴシック" pitchFamily="34" charset="-128"/>
              </a:rPr>
              <a:t>Reference:</a:t>
            </a:r>
          </a:p>
          <a:p>
            <a:pPr>
              <a:defRPr/>
            </a:pPr>
            <a:endParaRPr lang="en-US" altLang="en-US" b="1" dirty="0">
              <a:latin typeface="Arial" pitchFamily="34" charset="0"/>
              <a:ea typeface="ＭＳ Ｐゴシック" pitchFamily="34" charset="-128"/>
            </a:endParaRPr>
          </a:p>
          <a:p>
            <a:pPr>
              <a:defRPr/>
            </a:pPr>
            <a:r>
              <a:rPr lang="en-US" altLang="en-US" b="1" dirty="0">
                <a:latin typeface="Arial" pitchFamily="34" charset="0"/>
                <a:ea typeface="ＭＳ Ｐゴシック" pitchFamily="34" charset="-128"/>
              </a:rPr>
              <a:t>Intensive Care Med (2013) 39:2161 – 2170 DOA 10.1007/s00134-013-3122-6</a:t>
            </a:r>
            <a:endParaRPr lang="en-US" altLang="en-US" dirty="0">
              <a:latin typeface="Arial" pitchFamily="34" charset="0"/>
              <a:ea typeface="ＭＳ Ｐゴシック" pitchFamily="34" charset="-128"/>
            </a:endParaRPr>
          </a:p>
          <a:p>
            <a:pPr>
              <a:defRPr/>
            </a:pPr>
            <a:endParaRPr 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BF8C46-94C8-4949-8FBE-E081091CA42A}" type="slidenum">
              <a:rPr lang="en-GB" altLang="en-US" sz="1300"/>
              <a:pPr>
                <a:spcBef>
                  <a:spcPct val="0"/>
                </a:spcBef>
              </a:pPr>
              <a:t>48</a:t>
            </a:fld>
            <a:endParaRPr lang="en-GB" altLang="en-US" sz="1300"/>
          </a:p>
        </p:txBody>
      </p:sp>
    </p:spTree>
    <p:extLst>
      <p:ext uri="{BB962C8B-B14F-4D97-AF65-F5344CB8AC3E}">
        <p14:creationId xmlns:p14="http://schemas.microsoft.com/office/powerpoint/2010/main" val="319352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39700" y="768350"/>
            <a:ext cx="6819900" cy="3836988"/>
          </a:xfrm>
          <a:ln/>
        </p:spPr>
      </p:sp>
      <p:sp>
        <p:nvSpPr>
          <p:cNvPr id="3379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a:latin typeface=""/>
                <a:ea typeface="ＭＳ Ｐゴシック" pitchFamily="80" charset="-128"/>
              </a:rPr>
              <a:t>REFERENCE: </a:t>
            </a:r>
          </a:p>
          <a:p>
            <a:pPr marL="228600" indent="-228600">
              <a:buFont typeface="Wingdings" charset="2"/>
              <a:buAutoNum type="arabicPlain"/>
              <a:defRPr/>
            </a:pPr>
            <a:r>
              <a:rPr lang="en-US" dirty="0" err="1">
                <a:latin typeface=""/>
                <a:ea typeface="ＭＳ Ｐゴシック" pitchFamily="80" charset="-128"/>
              </a:rPr>
              <a:t>Amaral</a:t>
            </a:r>
            <a:r>
              <a:rPr lang="en-US" dirty="0">
                <a:latin typeface=""/>
                <a:ea typeface="ＭＳ Ｐゴシック" pitchFamily="80" charset="-128"/>
              </a:rPr>
              <a:t>, </a:t>
            </a:r>
            <a:r>
              <a:rPr lang="en-US" dirty="0" err="1">
                <a:latin typeface=""/>
                <a:ea typeface="ＭＳ Ｐゴシック" pitchFamily="80" charset="-128"/>
              </a:rPr>
              <a:t>Rubenfeld</a:t>
            </a:r>
            <a:r>
              <a:rPr lang="en-US" dirty="0">
                <a:latin typeface=""/>
                <a:ea typeface="ＭＳ Ｐゴシック" pitchFamily="80" charset="-128"/>
              </a:rPr>
              <a:t>. The Future of Critical Care</a:t>
            </a:r>
            <a:r>
              <a:rPr lang="en-US" i="1" dirty="0">
                <a:latin typeface=""/>
                <a:ea typeface="ＭＳ Ｐゴシック" pitchFamily="80" charset="-128"/>
              </a:rPr>
              <a:t>. Current Opinion in Critical Care</a:t>
            </a:r>
            <a:r>
              <a:rPr lang="en-US" dirty="0">
                <a:latin typeface=""/>
                <a:ea typeface="ＭＳ Ｐゴシック" pitchFamily="80" charset="-128"/>
              </a:rPr>
              <a:t>. 2009;15:308-313 </a:t>
            </a:r>
          </a:p>
          <a:p>
            <a:pPr marL="228600" indent="-228600">
              <a:buFont typeface="Wingdings" charset="2"/>
              <a:buAutoNum type="arabicPlain"/>
              <a:defRPr/>
            </a:pPr>
            <a:r>
              <a:rPr lang="en-US" dirty="0" err="1">
                <a:latin typeface=""/>
                <a:ea typeface="ＭＳ Ｐゴシック" pitchFamily="80" charset="-128"/>
              </a:rPr>
              <a:t>Phua</a:t>
            </a:r>
            <a:r>
              <a:rPr lang="en-US" dirty="0">
                <a:latin typeface=""/>
                <a:ea typeface="ＭＳ Ｐゴシック" pitchFamily="80" charset="-128"/>
              </a:rPr>
              <a:t>, </a:t>
            </a:r>
            <a:r>
              <a:rPr lang="en-US" dirty="0" err="1">
                <a:latin typeface=""/>
                <a:ea typeface="ＭＳ Ｐゴシック" pitchFamily="80" charset="-128"/>
              </a:rPr>
              <a:t>Badia</a:t>
            </a:r>
            <a:r>
              <a:rPr lang="en-US" dirty="0">
                <a:latin typeface=""/>
                <a:ea typeface="ＭＳ Ｐゴシック" pitchFamily="80" charset="-128"/>
              </a:rPr>
              <a:t>, et al. Has Mortality from Acute Respiratory Distress Syndrome Decreased Over Time. </a:t>
            </a:r>
            <a:r>
              <a:rPr lang="en-US" i="1" dirty="0">
                <a:latin typeface=""/>
                <a:ea typeface="ＭＳ Ｐゴシック" pitchFamily="80" charset="-128"/>
              </a:rPr>
              <a:t>Am </a:t>
            </a:r>
            <a:r>
              <a:rPr lang="en-US" i="1" dirty="0" err="1">
                <a:latin typeface=""/>
                <a:ea typeface="ＭＳ Ｐゴシック" pitchFamily="80" charset="-128"/>
              </a:rPr>
              <a:t>Respir</a:t>
            </a:r>
            <a:r>
              <a:rPr lang="en-US" i="1" dirty="0">
                <a:latin typeface=""/>
                <a:ea typeface="ＭＳ Ｐゴシック" pitchFamily="80" charset="-128"/>
              </a:rPr>
              <a:t> </a:t>
            </a:r>
            <a:r>
              <a:rPr lang="en-US" i="1" dirty="0" err="1">
                <a:latin typeface=""/>
                <a:ea typeface="ＭＳ Ｐゴシック" pitchFamily="80" charset="-128"/>
              </a:rPr>
              <a:t>Crit</a:t>
            </a:r>
            <a:r>
              <a:rPr lang="en-US" i="1" dirty="0">
                <a:latin typeface=""/>
                <a:ea typeface="ＭＳ Ｐゴシック" pitchFamily="80" charset="-128"/>
              </a:rPr>
              <a:t> Care Med</a:t>
            </a:r>
            <a:r>
              <a:rPr lang="en-US" dirty="0">
                <a:latin typeface=""/>
                <a:ea typeface="ＭＳ Ｐゴシック" pitchFamily="80" charset="-128"/>
              </a:rPr>
              <a:t>. 2009; 179: 220-227</a:t>
            </a:r>
          </a:p>
          <a:p>
            <a:pPr marL="228600" indent="-228600">
              <a:buFont typeface="Wingdings" charset="2"/>
              <a:buAutoNum type="arabicPlain"/>
              <a:defRPr/>
            </a:pPr>
            <a:r>
              <a:rPr lang="en-US" dirty="0">
                <a:latin typeface=""/>
                <a:ea typeface="ＭＳ Ｐゴシック" pitchFamily="80" charset="-128"/>
              </a:rPr>
              <a:t>Johnson, E.R. &amp; </a:t>
            </a:r>
            <a:r>
              <a:rPr lang="en-US" dirty="0" err="1">
                <a:latin typeface=""/>
                <a:ea typeface="ＭＳ Ｐゴシック" pitchFamily="80" charset="-128"/>
              </a:rPr>
              <a:t>Matthay</a:t>
            </a:r>
            <a:r>
              <a:rPr lang="en-US" dirty="0">
                <a:latin typeface=""/>
                <a:ea typeface="ＭＳ Ｐゴシック" pitchFamily="80" charset="-128"/>
              </a:rPr>
              <a:t>, M.A., Acute Lung Injury: Epidemiology, Pathogenesis, and Treatment. </a:t>
            </a:r>
            <a:r>
              <a:rPr lang="en-US" i="1" dirty="0">
                <a:latin typeface=""/>
                <a:ea typeface="ＭＳ Ｐゴシック" pitchFamily="80" charset="-128"/>
              </a:rPr>
              <a:t>J Aerosol Med </a:t>
            </a:r>
            <a:r>
              <a:rPr lang="en-US" i="1" dirty="0" err="1">
                <a:latin typeface=""/>
                <a:ea typeface="ＭＳ Ｐゴシック" pitchFamily="80" charset="-128"/>
              </a:rPr>
              <a:t>Pulm</a:t>
            </a:r>
            <a:r>
              <a:rPr lang="en-US" i="1" dirty="0">
                <a:latin typeface=""/>
                <a:ea typeface="ＭＳ Ｐゴシック" pitchFamily="80" charset="-128"/>
              </a:rPr>
              <a:t> Drug </a:t>
            </a:r>
            <a:r>
              <a:rPr lang="en-US" i="1" dirty="0" err="1">
                <a:latin typeface=""/>
                <a:ea typeface="ＭＳ Ｐゴシック" pitchFamily="80" charset="-128"/>
              </a:rPr>
              <a:t>Deli</a:t>
            </a:r>
            <a:r>
              <a:rPr lang="en-US" dirty="0" err="1">
                <a:latin typeface=""/>
                <a:ea typeface="ＭＳ Ｐゴシック" pitchFamily="80" charset="-128"/>
              </a:rPr>
              <a:t>v</a:t>
            </a:r>
            <a:r>
              <a:rPr lang="en-US" dirty="0">
                <a:latin typeface=""/>
                <a:ea typeface="ＭＳ Ｐゴシック" pitchFamily="80" charset="-128"/>
              </a:rPr>
              <a:t>.  2010 23(4): 243-252.</a:t>
            </a:r>
          </a:p>
          <a:p>
            <a:pPr marL="228600" indent="-228600">
              <a:buFont typeface="Wingdings" charset="2"/>
              <a:buAutoNum type="arabicPlain"/>
              <a:defRPr/>
            </a:pPr>
            <a:r>
              <a:rPr lang="en-US" dirty="0">
                <a:latin typeface=""/>
                <a:ea typeface="ＭＳ Ｐゴシック" pitchFamily="80" charset="-128"/>
              </a:rPr>
              <a:t>Epidemiology, Patterns of Care, and Mortality for Patients With Acute Respiratory Distress Syndrome in Intensive Care Units in 50 Countries. JAMA. 2016 Feb 23;315(8):788-800. </a:t>
            </a:r>
            <a:r>
              <a:rPr lang="en-US" dirty="0" err="1">
                <a:latin typeface=""/>
                <a:ea typeface="ＭＳ Ｐゴシック" pitchFamily="80" charset="-128"/>
              </a:rPr>
              <a:t>doi</a:t>
            </a:r>
            <a:r>
              <a:rPr lang="en-US" dirty="0">
                <a:latin typeface=""/>
                <a:ea typeface="ＭＳ Ｐゴシック" pitchFamily="80" charset="-128"/>
              </a:rPr>
              <a:t>: 10.1001/jama.2016.0291.</a:t>
            </a:r>
          </a:p>
          <a:p>
            <a:pPr marL="228600" indent="-228600">
              <a:buFont typeface="Wingdings" charset="2"/>
              <a:buAutoNum type="arabicPlain"/>
              <a:defRPr/>
            </a:pPr>
            <a:r>
              <a:rPr lang="en-US" dirty="0">
                <a:latin typeface=""/>
                <a:ea typeface="ＭＳ Ｐゴシック" pitchFamily="80" charset="-128"/>
              </a:rPr>
              <a:t> </a:t>
            </a:r>
            <a:r>
              <a:rPr lang="en-US" u="sng" dirty="0">
                <a:solidFill>
                  <a:schemeClr val="accent6">
                    <a:lumMod val="60000"/>
                    <a:lumOff val="40000"/>
                  </a:schemeClr>
                </a:solidFill>
                <a:latin typeface=""/>
                <a:ea typeface="ＭＳ Ｐゴシック" pitchFamily="80" charset="-128"/>
              </a:rPr>
              <a:t>www.ncbi.nim.hin.gov/pmc/articles/PMC3133560</a:t>
            </a:r>
          </a:p>
          <a:p>
            <a:pPr>
              <a:defRPr/>
            </a:pPr>
            <a:endParaRPr lang="en-US" altLang="en-US" dirty="0">
              <a:latin typeface="Arial" panose="020B0604020202020204" pitchFamily="34" charset="0"/>
              <a:ea typeface="ＭＳ Ｐゴシック" panose="020B0600070205080204" pitchFamily="34" charset="-128"/>
            </a:endParaRP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dirty="0">
                <a:latin typeface="Arial" panose="020B0604020202020204" pitchFamily="34" charset="0"/>
                <a:ea typeface="ＭＳ Ｐゴシック" panose="020B0600070205080204" pitchFamily="34" charset="-128"/>
              </a:rPr>
              <a:t>http://www.uptodate.com/contents/acute-respiratory-distress-syndrome-prognosis-and-outcomes-in-adults#H3</a:t>
            </a:r>
          </a:p>
          <a:p>
            <a:pPr>
              <a:defRPr/>
            </a:pPr>
            <a:endParaRPr lang="en-US" altLang="en-US" dirty="0">
              <a:latin typeface="Arial" panose="020B0604020202020204" pitchFamily="34" charset="0"/>
              <a:ea typeface="ＭＳ Ｐゴシック" panose="020B0600070205080204" pitchFamily="34" charset="-128"/>
            </a:endParaRPr>
          </a:p>
          <a:p>
            <a:pPr>
              <a:defRPr/>
            </a:pPr>
            <a:endParaRPr lang="en-US" altLang="en-US" dirty="0">
              <a:latin typeface="Arial" panose="020B0604020202020204" pitchFamily="34" charset="0"/>
              <a:ea typeface="ＭＳ Ｐゴシック" panose="020B0600070205080204" pitchFamily="34" charset="-128"/>
            </a:endParaRPr>
          </a:p>
          <a:p>
            <a:pPr>
              <a:defRPr/>
            </a:pPr>
            <a:endParaRPr lang="en-US" altLang="en-US" dirty="0">
              <a:latin typeface="Arial" panose="020B0604020202020204" pitchFamily="34" charset="0"/>
              <a:ea typeface="ＭＳ Ｐゴシック" panose="020B0600070205080204" pitchFamily="34" charset="-128"/>
            </a:endParaRPr>
          </a:p>
          <a:p>
            <a:pPr>
              <a:defRPr/>
            </a:pPr>
            <a:endParaRPr lang="en-US" altLang="en-US" dirty="0">
              <a:latin typeface="Arial" panose="020B0604020202020204" pitchFamily="34" charset="0"/>
              <a:ea typeface="ＭＳ Ｐゴシック" panose="020B0600070205080204" pitchFamily="34" charset="-128"/>
            </a:endParaRPr>
          </a:p>
          <a:p>
            <a:pPr>
              <a:defRPr/>
            </a:pPr>
            <a:endParaRPr lang="en-US" altLang="en-US" dirty="0">
              <a:latin typeface="Arial" panose="020B0604020202020204" pitchFamily="34" charset="0"/>
              <a:ea typeface="ＭＳ Ｐゴシック" panose="020B0600070205080204"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37E8F0A-22AC-4A5B-A98E-D4B1ECB3B8FA}" type="slidenum">
              <a:rPr lang="en-GB" altLang="en-US" sz="1300"/>
              <a:pPr>
                <a:spcBef>
                  <a:spcPct val="0"/>
                </a:spcBef>
              </a:pPr>
              <a:t>49</a:t>
            </a:fld>
            <a:endParaRPr lang="en-GB" altLang="en-US" sz="1300"/>
          </a:p>
        </p:txBody>
      </p:sp>
    </p:spTree>
    <p:extLst>
      <p:ext uri="{BB962C8B-B14F-4D97-AF65-F5344CB8AC3E}">
        <p14:creationId xmlns:p14="http://schemas.microsoft.com/office/powerpoint/2010/main" val="472107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latin typeface=""/>
                <a:ea typeface="ＭＳ Ｐゴシック" pitchFamily="80" charset="-128"/>
              </a:rPr>
              <a:t> The graph represents</a:t>
            </a:r>
            <a:r>
              <a:rPr lang="en-US" b="1" baseline="0" dirty="0">
                <a:latin typeface=""/>
                <a:ea typeface="ＭＳ Ｐゴシック" pitchFamily="80" charset="-128"/>
              </a:rPr>
              <a:t> the relationship between probability of death and plateau pressure. High plateau pressures lead to increased risk for death based on the recent </a:t>
            </a:r>
            <a:r>
              <a:rPr lang="en-US" b="1" baseline="0" dirty="0" err="1">
                <a:latin typeface=""/>
                <a:ea typeface="ＭＳ Ｐゴシック" pitchFamily="80" charset="-128"/>
              </a:rPr>
              <a:t>Bellaini</a:t>
            </a:r>
            <a:r>
              <a:rPr lang="en-US" b="1" baseline="0" dirty="0">
                <a:latin typeface=""/>
                <a:ea typeface="ＭＳ Ｐゴシック" pitchFamily="80" charset="-128"/>
              </a:rPr>
              <a:t> ARDS epidemiology study.</a:t>
            </a:r>
            <a:endParaRPr lang="en-US" b="1" dirty="0">
              <a:latin typeface=""/>
              <a:ea typeface="ＭＳ Ｐゴシック" pitchFamily="80" charset="-128"/>
            </a:endParaRPr>
          </a:p>
          <a:p>
            <a:pPr>
              <a:defRPr/>
            </a:pPr>
            <a:endParaRPr lang="en-US" b="1" dirty="0">
              <a:latin typeface=""/>
              <a:ea typeface="ＭＳ Ｐゴシック" pitchFamily="80" charset="-128"/>
            </a:endParaRPr>
          </a:p>
          <a:p>
            <a:pPr>
              <a:defRPr/>
            </a:pPr>
            <a:r>
              <a:rPr lang="en-US" b="1" dirty="0">
                <a:latin typeface=""/>
                <a:ea typeface="ＭＳ Ｐゴシック" pitchFamily="80" charset="-128"/>
              </a:rPr>
              <a:t>REFERENCE: </a:t>
            </a:r>
          </a:p>
          <a:p>
            <a:pPr marL="228600" indent="-228600">
              <a:buFont typeface="Wingdings" charset="2"/>
              <a:buAutoNum type="arabicPlain"/>
              <a:defRPr/>
            </a:pPr>
            <a:r>
              <a:rPr lang="en-US" dirty="0" err="1">
                <a:latin typeface=""/>
                <a:ea typeface="ＭＳ Ｐゴシック" pitchFamily="80" charset="-128"/>
              </a:rPr>
              <a:t>Amaral</a:t>
            </a:r>
            <a:r>
              <a:rPr lang="en-US" dirty="0">
                <a:latin typeface=""/>
                <a:ea typeface="ＭＳ Ｐゴシック" pitchFamily="80" charset="-128"/>
              </a:rPr>
              <a:t>, </a:t>
            </a:r>
            <a:r>
              <a:rPr lang="en-US" dirty="0" err="1">
                <a:latin typeface=""/>
                <a:ea typeface="ＭＳ Ｐゴシック" pitchFamily="80" charset="-128"/>
              </a:rPr>
              <a:t>Rubenfeld</a:t>
            </a:r>
            <a:r>
              <a:rPr lang="en-US" dirty="0">
                <a:latin typeface=""/>
                <a:ea typeface="ＭＳ Ｐゴシック" pitchFamily="80" charset="-128"/>
              </a:rPr>
              <a:t>. The Future of Critical Care</a:t>
            </a:r>
            <a:r>
              <a:rPr lang="en-US" i="1" dirty="0">
                <a:latin typeface=""/>
                <a:ea typeface="ＭＳ Ｐゴシック" pitchFamily="80" charset="-128"/>
              </a:rPr>
              <a:t>. Current Opinion in Critical Care</a:t>
            </a:r>
            <a:r>
              <a:rPr lang="en-US" dirty="0">
                <a:latin typeface=""/>
                <a:ea typeface="ＭＳ Ｐゴシック" pitchFamily="80" charset="-128"/>
              </a:rPr>
              <a:t>. 2009;15:308-313 </a:t>
            </a:r>
          </a:p>
          <a:p>
            <a:pPr marL="228600" indent="-228600">
              <a:buFont typeface="Wingdings" charset="2"/>
              <a:buAutoNum type="arabicPlain"/>
              <a:defRPr/>
            </a:pPr>
            <a:r>
              <a:rPr lang="en-US" dirty="0" err="1">
                <a:latin typeface=""/>
                <a:ea typeface="ＭＳ Ｐゴシック" pitchFamily="80" charset="-128"/>
              </a:rPr>
              <a:t>Phua</a:t>
            </a:r>
            <a:r>
              <a:rPr lang="en-US" dirty="0">
                <a:latin typeface=""/>
                <a:ea typeface="ＭＳ Ｐゴシック" pitchFamily="80" charset="-128"/>
              </a:rPr>
              <a:t>, </a:t>
            </a:r>
            <a:r>
              <a:rPr lang="en-US" dirty="0" err="1">
                <a:latin typeface=""/>
                <a:ea typeface="ＭＳ Ｐゴシック" pitchFamily="80" charset="-128"/>
              </a:rPr>
              <a:t>Badia</a:t>
            </a:r>
            <a:r>
              <a:rPr lang="en-US" dirty="0">
                <a:latin typeface=""/>
                <a:ea typeface="ＭＳ Ｐゴシック" pitchFamily="80" charset="-128"/>
              </a:rPr>
              <a:t>, et al. Has Mortality from Acute Respiratory Distress Syndrome Decreased Over Time. </a:t>
            </a:r>
            <a:r>
              <a:rPr lang="en-US" i="1" dirty="0">
                <a:latin typeface=""/>
                <a:ea typeface="ＭＳ Ｐゴシック" pitchFamily="80" charset="-128"/>
              </a:rPr>
              <a:t>Am </a:t>
            </a:r>
            <a:r>
              <a:rPr lang="en-US" i="1" dirty="0" err="1">
                <a:latin typeface=""/>
                <a:ea typeface="ＭＳ Ｐゴシック" pitchFamily="80" charset="-128"/>
              </a:rPr>
              <a:t>Respir</a:t>
            </a:r>
            <a:r>
              <a:rPr lang="en-US" i="1" dirty="0">
                <a:latin typeface=""/>
                <a:ea typeface="ＭＳ Ｐゴシック" pitchFamily="80" charset="-128"/>
              </a:rPr>
              <a:t> </a:t>
            </a:r>
            <a:r>
              <a:rPr lang="en-US" i="1" dirty="0" err="1">
                <a:latin typeface=""/>
                <a:ea typeface="ＭＳ Ｐゴシック" pitchFamily="80" charset="-128"/>
              </a:rPr>
              <a:t>Crit</a:t>
            </a:r>
            <a:r>
              <a:rPr lang="en-US" i="1" dirty="0">
                <a:latin typeface=""/>
                <a:ea typeface="ＭＳ Ｐゴシック" pitchFamily="80" charset="-128"/>
              </a:rPr>
              <a:t> Care Med</a:t>
            </a:r>
            <a:r>
              <a:rPr lang="en-US" dirty="0">
                <a:latin typeface=""/>
                <a:ea typeface="ＭＳ Ｐゴシック" pitchFamily="80" charset="-128"/>
              </a:rPr>
              <a:t>. 2009; 179: 220-227</a:t>
            </a:r>
          </a:p>
          <a:p>
            <a:pPr marL="228600" indent="-228600">
              <a:buFont typeface="Wingdings" charset="2"/>
              <a:buAutoNum type="arabicPlain"/>
              <a:defRPr/>
            </a:pPr>
            <a:r>
              <a:rPr lang="en-US" dirty="0">
                <a:latin typeface=""/>
                <a:ea typeface="ＭＳ Ｐゴシック" pitchFamily="80" charset="-128"/>
              </a:rPr>
              <a:t>Johnson, E.R. &amp; </a:t>
            </a:r>
            <a:r>
              <a:rPr lang="en-US" dirty="0" err="1">
                <a:latin typeface=""/>
                <a:ea typeface="ＭＳ Ｐゴシック" pitchFamily="80" charset="-128"/>
              </a:rPr>
              <a:t>Matthay</a:t>
            </a:r>
            <a:r>
              <a:rPr lang="en-US" dirty="0">
                <a:latin typeface=""/>
                <a:ea typeface="ＭＳ Ｐゴシック" pitchFamily="80" charset="-128"/>
              </a:rPr>
              <a:t>, M.A., Acute Lung Injury: Epidemiology, Pathogenesis, and Treatment. </a:t>
            </a:r>
            <a:r>
              <a:rPr lang="en-US" i="1" dirty="0">
                <a:latin typeface=""/>
                <a:ea typeface="ＭＳ Ｐゴシック" pitchFamily="80" charset="-128"/>
              </a:rPr>
              <a:t>J Aerosol Med </a:t>
            </a:r>
            <a:r>
              <a:rPr lang="en-US" i="1" dirty="0" err="1">
                <a:latin typeface=""/>
                <a:ea typeface="ＭＳ Ｐゴシック" pitchFamily="80" charset="-128"/>
              </a:rPr>
              <a:t>Pulm</a:t>
            </a:r>
            <a:r>
              <a:rPr lang="en-US" i="1" dirty="0">
                <a:latin typeface=""/>
                <a:ea typeface="ＭＳ Ｐゴシック" pitchFamily="80" charset="-128"/>
              </a:rPr>
              <a:t> Drug </a:t>
            </a:r>
            <a:r>
              <a:rPr lang="en-US" i="1" dirty="0" err="1">
                <a:latin typeface=""/>
                <a:ea typeface="ＭＳ Ｐゴシック" pitchFamily="80" charset="-128"/>
              </a:rPr>
              <a:t>Deli</a:t>
            </a:r>
            <a:r>
              <a:rPr lang="en-US" dirty="0" err="1">
                <a:latin typeface=""/>
                <a:ea typeface="ＭＳ Ｐゴシック" pitchFamily="80" charset="-128"/>
              </a:rPr>
              <a:t>v</a:t>
            </a:r>
            <a:r>
              <a:rPr lang="en-US" dirty="0">
                <a:latin typeface=""/>
                <a:ea typeface="ＭＳ Ｐゴシック" pitchFamily="80" charset="-128"/>
              </a:rPr>
              <a:t>.  2010 23(4): 243-252.</a:t>
            </a:r>
          </a:p>
          <a:p>
            <a:pPr marL="228600" indent="-228600">
              <a:buFont typeface="Wingdings" charset="2"/>
              <a:buAutoNum type="arabicPlain"/>
              <a:defRPr/>
            </a:pPr>
            <a:r>
              <a:rPr lang="en-US" dirty="0">
                <a:latin typeface=""/>
                <a:ea typeface="ＭＳ Ｐゴシック" pitchFamily="80" charset="-128"/>
              </a:rPr>
              <a:t>Epidemiology, Patterns of Care, and Mortality for Patients With Acute Respiratory Distress Syndrome in Intensive Care Units in 50 Countries. JAMA. 2016 Feb 23;315(8):788-800. </a:t>
            </a:r>
            <a:r>
              <a:rPr lang="en-US" dirty="0" err="1">
                <a:latin typeface=""/>
                <a:ea typeface="ＭＳ Ｐゴシック" pitchFamily="80" charset="-128"/>
              </a:rPr>
              <a:t>doi</a:t>
            </a:r>
            <a:r>
              <a:rPr lang="en-US" dirty="0">
                <a:latin typeface=""/>
                <a:ea typeface="ＭＳ Ｐゴシック" pitchFamily="80" charset="-128"/>
              </a:rPr>
              <a:t>: 10.1001/jama.2016.0291.</a:t>
            </a:r>
          </a:p>
          <a:p>
            <a:pPr marL="228600" indent="-228600">
              <a:buFont typeface="Wingdings" charset="2"/>
              <a:buAutoNum type="arabicPlain"/>
              <a:defRPr/>
            </a:pPr>
            <a:r>
              <a:rPr lang="en-US" dirty="0">
                <a:latin typeface=""/>
                <a:ea typeface="ＭＳ Ｐゴシック" pitchFamily="80" charset="-128"/>
              </a:rPr>
              <a:t> </a:t>
            </a:r>
            <a:r>
              <a:rPr lang="en-US" u="sng" dirty="0">
                <a:solidFill>
                  <a:schemeClr val="accent6">
                    <a:lumMod val="60000"/>
                    <a:lumOff val="40000"/>
                  </a:schemeClr>
                </a:solidFill>
                <a:latin typeface=""/>
                <a:ea typeface="ＭＳ Ｐゴシック" pitchFamily="80" charset="-128"/>
              </a:rPr>
              <a:t>www.ncbi.nim.hin.gov/pmc/articles/PMC3133560</a:t>
            </a:r>
          </a:p>
          <a:p>
            <a:pPr marL="228600" marR="0" lvl="0" indent="-228600" algn="l" defTabSz="914400" rtl="0" eaLnBrk="1" fontAlgn="auto" latinLnBrk="0" hangingPunct="1">
              <a:lnSpc>
                <a:spcPct val="100000"/>
              </a:lnSpc>
              <a:spcBef>
                <a:spcPts val="0"/>
              </a:spcBef>
              <a:spcAft>
                <a:spcPts val="0"/>
              </a:spcAft>
              <a:buClrTx/>
              <a:buSzTx/>
              <a:buFont typeface="Wingdings" charset="2"/>
              <a:buAutoNum type="arabicPlain"/>
              <a:tabLst/>
              <a:defRPr/>
            </a:pPr>
            <a:r>
              <a:rPr lang="en-US" altLang="en-US" dirty="0" err="1">
                <a:latin typeface="Arial" panose="020B0604020202020204" pitchFamily="34" charset="0"/>
                <a:ea typeface="ＭＳ Ｐゴシック" panose="020B0600070205080204" pitchFamily="34" charset="-128"/>
              </a:rPr>
              <a:t>Bellaini</a:t>
            </a:r>
            <a:r>
              <a:rPr lang="en-US" altLang="en-US" dirty="0">
                <a:latin typeface="Arial" panose="020B0604020202020204" pitchFamily="34" charset="0"/>
                <a:ea typeface="ＭＳ Ｐゴシック" panose="020B0600070205080204" pitchFamily="34" charset="-128"/>
              </a:rPr>
              <a:t>, et al (2017) Epidemiology,</a:t>
            </a:r>
            <a:r>
              <a:rPr lang="en-US" altLang="en-US" baseline="0" dirty="0">
                <a:latin typeface="Arial" panose="020B0604020202020204" pitchFamily="34" charset="0"/>
                <a:ea typeface="ＭＳ Ｐゴシック" panose="020B0600070205080204" pitchFamily="34" charset="-128"/>
              </a:rPr>
              <a:t> patterns of care, and mortality for patients with acute respiratory distress syndrome in intensive care units of 50 countries. Journal of American Medical Association, 315 (8), 788-800.</a:t>
            </a:r>
            <a:endParaRPr lang="en-US" dirty="0"/>
          </a:p>
          <a:p>
            <a:pPr marL="228600" indent="-228600">
              <a:buFont typeface="Wingdings" charset="2"/>
              <a:buAutoNum type="arabicPlain"/>
              <a:defRPr/>
            </a:pPr>
            <a:endParaRPr lang="en-US" u="sng" dirty="0">
              <a:solidFill>
                <a:schemeClr val="accent6">
                  <a:lumMod val="60000"/>
                  <a:lumOff val="40000"/>
                </a:schemeClr>
              </a:solidFill>
              <a:latin typeface=""/>
              <a:ea typeface="ＭＳ Ｐゴシック" pitchFamily="80" charset="-128"/>
            </a:endParaRPr>
          </a:p>
          <a:p>
            <a:endParaRPr lang="en-US" dirty="0"/>
          </a:p>
        </p:txBody>
      </p:sp>
      <p:sp>
        <p:nvSpPr>
          <p:cNvPr id="4" name="Slide Number Placeholder 3"/>
          <p:cNvSpPr>
            <a:spLocks noGrp="1"/>
          </p:cNvSpPr>
          <p:nvPr>
            <p:ph type="sldNum" sz="quarter" idx="10"/>
          </p:nvPr>
        </p:nvSpPr>
        <p:spPr/>
        <p:txBody>
          <a:bodyPr/>
          <a:lstStyle/>
          <a:p>
            <a:fld id="{E8E7C6AB-1C8F-4281-8ACE-E43B6D7CD70A}" type="slidenum">
              <a:rPr lang="en-GB" smtClean="0"/>
              <a:t>50</a:t>
            </a:fld>
            <a:endParaRPr lang="en-GB"/>
          </a:p>
        </p:txBody>
      </p:sp>
    </p:spTree>
    <p:extLst>
      <p:ext uri="{BB962C8B-B14F-4D97-AF65-F5344CB8AC3E}">
        <p14:creationId xmlns:p14="http://schemas.microsoft.com/office/powerpoint/2010/main" val="3424489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normal paO2 for ARDS?</a:t>
            </a:r>
          </a:p>
          <a:p>
            <a:r>
              <a:rPr lang="en-US" dirty="0"/>
              <a:t>What are the</a:t>
            </a:r>
            <a:r>
              <a:rPr lang="en-US" baseline="0" dirty="0"/>
              <a:t> considerations</a:t>
            </a:r>
            <a:endParaRPr lang="en-US" dirty="0"/>
          </a:p>
        </p:txBody>
      </p:sp>
      <p:sp>
        <p:nvSpPr>
          <p:cNvPr id="4" name="Slide Number Placeholder 3"/>
          <p:cNvSpPr>
            <a:spLocks noGrp="1"/>
          </p:cNvSpPr>
          <p:nvPr>
            <p:ph type="sldNum" sz="quarter" idx="10"/>
          </p:nvPr>
        </p:nvSpPr>
        <p:spPr/>
        <p:txBody>
          <a:bodyPr/>
          <a:lstStyle/>
          <a:p>
            <a:fld id="{E8E7C6AB-1C8F-4281-8ACE-E43B6D7CD70A}" type="slidenum">
              <a:rPr lang="en-GB" smtClean="0"/>
              <a:t>51</a:t>
            </a:fld>
            <a:endParaRPr lang="en-GB"/>
          </a:p>
        </p:txBody>
      </p:sp>
    </p:spTree>
    <p:extLst>
      <p:ext uri="{BB962C8B-B14F-4D97-AF65-F5344CB8AC3E}">
        <p14:creationId xmlns:p14="http://schemas.microsoft.com/office/powerpoint/2010/main" val="723882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39700" y="768350"/>
            <a:ext cx="6819900" cy="3836988"/>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As</a:t>
            </a:r>
            <a:r>
              <a:rPr lang="en-US" altLang="en-US" baseline="0" dirty="0">
                <a:latin typeface="Arial" panose="020B0604020202020204" pitchFamily="34" charset="0"/>
                <a:ea typeface="ＭＳ Ｐゴシック" panose="020B0600070205080204" pitchFamily="34" charset="-128"/>
              </a:rPr>
              <a:t>k the nurses: do they remember tidal volumes of 800-1000? Most reply yes, but they do not see that anymore, now they see tidal volumes around 400-500. Would be a great time to point out recent evidence showing that even after a large study (</a:t>
            </a:r>
            <a:r>
              <a:rPr lang="en-US" altLang="en-US" baseline="0" dirty="0" err="1">
                <a:latin typeface="Arial" panose="020B0604020202020204" pitchFamily="34" charset="0"/>
                <a:ea typeface="ＭＳ Ｐゴシック" panose="020B0600070205080204" pitchFamily="34" charset="-128"/>
              </a:rPr>
              <a:t>ARDSnet</a:t>
            </a:r>
            <a:r>
              <a:rPr lang="en-US" altLang="en-US" baseline="0" dirty="0">
                <a:latin typeface="Arial" panose="020B0604020202020204" pitchFamily="34" charset="0"/>
                <a:ea typeface="ＭＳ Ｐゴシック" panose="020B0600070205080204" pitchFamily="34" charset="-128"/>
              </a:rPr>
              <a:t>) showing low tidal volume as standard of care, that still 35% of patients aren’t receiving the low tidal volume ventilation. May explain why it’s so difficult to change practice even after the great evidence we have seen with pp.</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Interesting</a:t>
            </a:r>
            <a:r>
              <a:rPr lang="en-US" altLang="en-US" baseline="0" dirty="0">
                <a:latin typeface="Arial" panose="020B0604020202020204" pitchFamily="34" charset="0"/>
                <a:ea typeface="ＭＳ Ｐゴシック" panose="020B0600070205080204" pitchFamily="34" charset="-128"/>
              </a:rPr>
              <a:t> to note: while low tidal volume is standard of care and has been for years, a recent study  (2016 </a:t>
            </a:r>
            <a:r>
              <a:rPr lang="en-US" altLang="en-US" baseline="0" dirty="0" err="1">
                <a:latin typeface="Arial" panose="020B0604020202020204" pitchFamily="34" charset="0"/>
                <a:ea typeface="ＭＳ Ｐゴシック" panose="020B0600070205080204" pitchFamily="34" charset="-128"/>
              </a:rPr>
              <a:t>Bellaini</a:t>
            </a:r>
            <a:r>
              <a:rPr lang="en-US" altLang="en-US" baseline="0" dirty="0">
                <a:latin typeface="Arial" panose="020B0604020202020204" pitchFamily="34" charset="0"/>
                <a:ea typeface="ＭＳ Ｐゴシック" panose="020B0600070205080204" pitchFamily="34" charset="-128"/>
              </a:rPr>
              <a:t>) found that 35% of patients with ARDS were ventilated with &gt;8ml/kg tidal volumes, and 83% received PEEP &lt;12!</a:t>
            </a:r>
            <a:endParaRPr lang="en-US" altLang="en-US" dirty="0">
              <a:latin typeface="Arial" panose="020B0604020202020204" pitchFamily="34" charset="0"/>
              <a:ea typeface="ＭＳ Ｐゴシック" panose="020B0600070205080204"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B395CB-641E-4262-B2F1-6F624181A338}" type="slidenum">
              <a:rPr lang="en-GB" altLang="en-US" sz="1300"/>
              <a:pPr>
                <a:spcBef>
                  <a:spcPct val="0"/>
                </a:spcBef>
              </a:pPr>
              <a:t>52</a:t>
            </a:fld>
            <a:endParaRPr lang="en-GB" altLang="en-US" sz="1300"/>
          </a:p>
        </p:txBody>
      </p:sp>
    </p:spTree>
    <p:extLst>
      <p:ext uri="{BB962C8B-B14F-4D97-AF65-F5344CB8AC3E}">
        <p14:creationId xmlns:p14="http://schemas.microsoft.com/office/powerpoint/2010/main" val="919922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39700" y="768350"/>
            <a:ext cx="6819900" cy="3836988"/>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There are several reasons why prone positioning is a desirable treatment for ARDS. In the next several slides, each of these reasons will be discussed in depth.</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EA03EEE-E5EB-475C-8458-3CAB82C70353}" type="slidenum">
              <a:rPr lang="en-GB" altLang="en-US" sz="1300"/>
              <a:pPr>
                <a:spcBef>
                  <a:spcPct val="0"/>
                </a:spcBef>
              </a:pPr>
              <a:t>53</a:t>
            </a:fld>
            <a:endParaRPr lang="en-GB" altLang="en-US" sz="1300"/>
          </a:p>
        </p:txBody>
      </p:sp>
    </p:spTree>
    <p:extLst>
      <p:ext uri="{BB962C8B-B14F-4D97-AF65-F5344CB8AC3E}">
        <p14:creationId xmlns:p14="http://schemas.microsoft.com/office/powerpoint/2010/main" val="895843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clinicians,</a:t>
            </a:r>
            <a:r>
              <a:rPr lang="en-US" baseline="0" dirty="0"/>
              <a:t> what do they do when they’re out of breath? Do they lay flat on their back and breathe out of a straw?</a:t>
            </a:r>
          </a:p>
          <a:p>
            <a:endParaRPr lang="en-US" baseline="0" dirty="0"/>
          </a:p>
          <a:p>
            <a:r>
              <a:rPr lang="en-US" baseline="0" dirty="0"/>
              <a:t>There are many reasons why we use the tripod position to catch our breath- let’s review.</a:t>
            </a:r>
            <a:endParaRPr lang="en-US" dirty="0"/>
          </a:p>
        </p:txBody>
      </p:sp>
      <p:sp>
        <p:nvSpPr>
          <p:cNvPr id="4" name="Slide Number Placeholder 3"/>
          <p:cNvSpPr>
            <a:spLocks noGrp="1"/>
          </p:cNvSpPr>
          <p:nvPr>
            <p:ph type="sldNum" sz="quarter" idx="10"/>
          </p:nvPr>
        </p:nvSpPr>
        <p:spPr/>
        <p:txBody>
          <a:bodyPr/>
          <a:lstStyle/>
          <a:p>
            <a:fld id="{E8E7C6AB-1C8F-4281-8ACE-E43B6D7CD70A}" type="slidenum">
              <a:rPr lang="en-GB" smtClean="0"/>
              <a:t>54</a:t>
            </a:fld>
            <a:endParaRPr lang="en-GB"/>
          </a:p>
        </p:txBody>
      </p:sp>
    </p:spTree>
    <p:extLst>
      <p:ext uri="{BB962C8B-B14F-4D97-AF65-F5344CB8AC3E}">
        <p14:creationId xmlns:p14="http://schemas.microsoft.com/office/powerpoint/2010/main" val="2319321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39700" y="768350"/>
            <a:ext cx="6819900" cy="3836988"/>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Guerin, 2014</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picture of the lung</a:t>
            </a:r>
            <a:r>
              <a:rPr lang="en-US" altLang="en-US" baseline="0" dirty="0">
                <a:latin typeface="Arial" panose="020B0604020202020204" pitchFamily="34" charset="0"/>
                <a:ea typeface="ＭＳ Ｐゴシック" panose="020B0600070205080204" pitchFamily="34" charset="-128"/>
              </a:rPr>
              <a:t> depicts its’ shape supine, imagine the secretions accumulating in that large surface area. Imagine the secretions in the alveoli mobilizing with the position change. The last blue picture depicts the pressure on the alveoli in the supine position, causing compression of the dependent regions of the lung supine.</a:t>
            </a:r>
            <a:endParaRPr lang="en-US" altLang="en-US" dirty="0">
              <a:latin typeface="Arial" panose="020B0604020202020204" pitchFamily="34" charset="0"/>
              <a:ea typeface="ＭＳ Ｐゴシック" panose="020B0600070205080204" pitchFamily="34"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06F71F7-82A6-4798-BA5A-A2F6D5E67711}" type="slidenum">
              <a:rPr lang="en-GB" altLang="en-US" sz="1300"/>
              <a:pPr>
                <a:spcBef>
                  <a:spcPct val="0"/>
                </a:spcBef>
              </a:pPr>
              <a:t>55</a:t>
            </a:fld>
            <a:endParaRPr lang="en-GB" altLang="en-US" sz="1300"/>
          </a:p>
        </p:txBody>
      </p:sp>
    </p:spTree>
    <p:extLst>
      <p:ext uri="{BB962C8B-B14F-4D97-AF65-F5344CB8AC3E}">
        <p14:creationId xmlns:p14="http://schemas.microsoft.com/office/powerpoint/2010/main" val="326546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1B5E59-534E-448B-AB37-202BC89E3109}"/>
              </a:ext>
            </a:extLst>
          </p:cNvPr>
          <p:cNvSpPr>
            <a:spLocks noGrp="1" noChangeArrowheads="1"/>
          </p:cNvSpPr>
          <p:nvPr>
            <p:ph type="sldNum"/>
          </p:nvPr>
        </p:nvSpPr>
        <p:spPr>
          <a:ln/>
        </p:spPr>
        <p:txBody>
          <a:bodyPr/>
          <a:lstStyle/>
          <a:p>
            <a:fld id="{046FB7AE-E71F-471F-898E-2548B1361C2F}" type="slidenum">
              <a:rPr lang="en-US" altLang="cs-CZ"/>
              <a:pPr/>
              <a:t>24</a:t>
            </a:fld>
            <a:endParaRPr lang="en-US" altLang="cs-CZ"/>
          </a:p>
        </p:txBody>
      </p:sp>
      <p:sp>
        <p:nvSpPr>
          <p:cNvPr id="4097" name="Rectangle 1">
            <a:extLst>
              <a:ext uri="{FF2B5EF4-FFF2-40B4-BE49-F238E27FC236}">
                <a16:creationId xmlns:a16="http://schemas.microsoft.com/office/drawing/2014/main" id="{392F5098-92BA-4B70-8990-EE8EBBEFA08E}"/>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FED3B4F7-BE98-44C6-AB87-AC889C37126A}"/>
              </a:ext>
            </a:extLst>
          </p:cNvPr>
          <p:cNvSpPr txBox="1">
            <a:spLocks noGrp="1" noChangeArrowheads="1"/>
          </p:cNvSpPr>
          <p:nvPr>
            <p:ph type="body" idx="1"/>
          </p:nvPr>
        </p:nvSpPr>
        <p:spPr bwMode="auto">
          <a:xfrm>
            <a:off x="1185863" y="4787900"/>
            <a:ext cx="5407025" cy="87836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cs-CZ" sz="2000">
                <a:latin typeface="arial" panose="020B0604020202020204" pitchFamily="34" charset="0"/>
                <a:cs typeface="Baekmuk Batang" charset="0"/>
              </a:rPr>
              <a:t>Pathophysiological mechanisms of PAH. Environmental insults can contribute to PAEC damage and injury. In the healthy state, physiological repair processes restore normal lung function via proliferation of nearby ECs and/or the recruitment of circulating endothelial progenitor cells (EPCs). In PAH, pulmonary vascular cell damage contributes to the degeneration of microvasculature and/or arteriolar remodeling. In patients with hereditary PAH underlying genetic mutations are associated with increased susceptibility to PAEC damage and injury. [Adapted from: Foster et al.] with permission from the Canadian Cardiovascular Society.</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cs-CZ" sz="2000">
                <a:latin typeface="arial" panose="020B0604020202020204" pitchFamily="34" charset="0"/>
                <a:cs typeface="Baekmuk Batang"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39700" y="768350"/>
            <a:ext cx="6819900" cy="3836988"/>
          </a:xfrm>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Let’s review– is there really any benefit to the supine position in ARDS?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FRC- functional residual capacity- volume of air present in lungs @ end of expiration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Prone- increased FRC related to the relief of pressure on the lungs from the abdomen, relief of pressure on the lung by the heart</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All of these effects demonstrate why the prone position is much more beneficial to patients in the supine position. It also demonstrates why patients usually do not tolerate the supine position when they are later in the disease process of ARDS.</a:t>
            </a:r>
          </a:p>
          <a:p>
            <a:endParaRPr lang="en-US" altLang="en-US" dirty="0">
              <a:latin typeface="Arial" panose="020B0604020202020204" pitchFamily="34" charset="0"/>
              <a:ea typeface="ＭＳ Ｐゴシック" panose="020B0600070205080204"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02D5650-AE78-49E6-8889-AA6E845097E7}" type="slidenum">
              <a:rPr lang="en-GB" altLang="en-US" sz="1300"/>
              <a:pPr>
                <a:spcBef>
                  <a:spcPct val="0"/>
                </a:spcBef>
              </a:pPr>
              <a:t>57</a:t>
            </a:fld>
            <a:endParaRPr lang="en-GB" altLang="en-US" sz="1300"/>
          </a:p>
        </p:txBody>
      </p:sp>
    </p:spTree>
    <p:extLst>
      <p:ext uri="{BB962C8B-B14F-4D97-AF65-F5344CB8AC3E}">
        <p14:creationId xmlns:p14="http://schemas.microsoft.com/office/powerpoint/2010/main" val="319625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88988" indent="-303213" defTabSz="9794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214438" indent="-242888" defTabSz="9794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700213" indent="-242888" defTabSz="9794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185988" indent="-242888" defTabSz="9794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643188" indent="-242888" defTabSz="9794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100388" indent="-242888" defTabSz="9794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57588" indent="-242888" defTabSz="9794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14788" indent="-242888" defTabSz="9794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52D8EEA-DD90-4210-8CD5-F92E47FA42C9}" type="slidenum">
              <a:rPr lang="en-US" altLang="en-US" sz="1300"/>
              <a:pPr>
                <a:spcBef>
                  <a:spcPct val="0"/>
                </a:spcBef>
              </a:pPr>
              <a:t>58</a:t>
            </a:fld>
            <a:endParaRPr lang="en-US" altLang="en-US" sz="1300"/>
          </a:p>
        </p:txBody>
      </p:sp>
      <p:sp>
        <p:nvSpPr>
          <p:cNvPr id="103427" name="Rectangle 2"/>
          <p:cNvSpPr>
            <a:spLocks noGrp="1" noRot="1" noChangeAspect="1" noChangeArrowheads="1" noTextEdit="1"/>
          </p:cNvSpPr>
          <p:nvPr>
            <p:ph type="sldImg"/>
          </p:nvPr>
        </p:nvSpPr>
        <p:spPr>
          <a:xfrm>
            <a:off x="138113" y="768350"/>
            <a:ext cx="6823075" cy="3838575"/>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45" tIns="48022" rIns="96045" bIns="48022"/>
          <a:lstStyle/>
          <a:p>
            <a:pPr eaLnBrk="1" hangingPunct="1">
              <a:spcBef>
                <a:spcPct val="50000"/>
              </a:spcBef>
            </a:pPr>
            <a:r>
              <a:rPr lang="en-US" altLang="en-US">
                <a:latin typeface="Arial" panose="020B0604020202020204" pitchFamily="34" charset="0"/>
                <a:ea typeface="ＭＳ Ｐゴシック" panose="020B0600070205080204" pitchFamily="34" charset="-128"/>
              </a:rPr>
              <a:t>Both of these CT scans from Dr. Sebat’s study are the same patient in the supine position -- one at initial enrollment and the second CT scan demonstrating improvement in patient after just 2 days of prone positioning. </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Note the size of an ARDS patient’s heart compared to the previous picture of a healthy CT scan. Also note where the secretions develop.</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4273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508863-C523-4AC6-A591-2CCDC8CAE593}"/>
              </a:ext>
            </a:extLst>
          </p:cNvPr>
          <p:cNvSpPr>
            <a:spLocks noGrp="1" noChangeArrowheads="1"/>
          </p:cNvSpPr>
          <p:nvPr>
            <p:ph type="sldNum"/>
          </p:nvPr>
        </p:nvSpPr>
        <p:spPr>
          <a:ln/>
        </p:spPr>
        <p:txBody>
          <a:bodyPr/>
          <a:lstStyle/>
          <a:p>
            <a:fld id="{30AE4BFA-4334-4A7B-A710-6BB4E87B63C8}" type="slidenum">
              <a:rPr lang="en-US" altLang="cs-CZ"/>
              <a:pPr/>
              <a:t>26</a:t>
            </a:fld>
            <a:endParaRPr lang="en-US" altLang="cs-CZ"/>
          </a:p>
        </p:txBody>
      </p:sp>
      <p:sp>
        <p:nvSpPr>
          <p:cNvPr id="4097" name="Rectangle 1">
            <a:extLst>
              <a:ext uri="{FF2B5EF4-FFF2-40B4-BE49-F238E27FC236}">
                <a16:creationId xmlns:a16="http://schemas.microsoft.com/office/drawing/2014/main" id="{93EE0543-F8B4-4CAA-B5AF-0C02F1E2911C}"/>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621682C9-0C27-4A4F-8CDC-8C988CA313D4}"/>
              </a:ext>
            </a:extLst>
          </p:cNvPr>
          <p:cNvSpPr txBox="1">
            <a:spLocks noGrp="1" noChangeArrowheads="1"/>
          </p:cNvSpPr>
          <p:nvPr>
            <p:ph type="body" idx="1"/>
          </p:nvPr>
        </p:nvSpPr>
        <p:spPr bwMode="auto">
          <a:xfrm>
            <a:off x="1185863" y="4787900"/>
            <a:ext cx="5407025" cy="5949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cs-CZ" sz="2000">
                <a:latin typeface="Arial" panose="020B0604020202020204" pitchFamily="34" charset="0"/>
                <a:cs typeface="Baekmuk Batang" charset="0"/>
              </a:rPr>
              <a:t>Pulmonary hypertension is classified into five distinct groups based on the findings and recommendations from world experts at the most recent World Symposium on Pulmonary Hypertension (Nice, France, 2013).</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cs-CZ" sz="2000">
                <a:latin typeface="Arial" panose="020B0604020202020204" pitchFamily="34" charset="0"/>
                <a:cs typeface="Baekmuk Batang"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380563-DDD7-4312-BD54-4B8CB4FFEBB3}"/>
              </a:ext>
            </a:extLst>
          </p:cNvPr>
          <p:cNvSpPr>
            <a:spLocks noGrp="1" noChangeArrowheads="1"/>
          </p:cNvSpPr>
          <p:nvPr>
            <p:ph type="sldNum"/>
          </p:nvPr>
        </p:nvSpPr>
        <p:spPr>
          <a:ln/>
        </p:spPr>
        <p:txBody>
          <a:bodyPr/>
          <a:lstStyle/>
          <a:p>
            <a:fld id="{402DD852-F378-4F23-A96E-915430082FAE}" type="slidenum">
              <a:rPr lang="en-US" altLang="cs-CZ"/>
              <a:pPr/>
              <a:t>29</a:t>
            </a:fld>
            <a:endParaRPr lang="en-US" altLang="cs-CZ"/>
          </a:p>
        </p:txBody>
      </p:sp>
      <p:sp>
        <p:nvSpPr>
          <p:cNvPr id="4097" name="Rectangle 1">
            <a:extLst>
              <a:ext uri="{FF2B5EF4-FFF2-40B4-BE49-F238E27FC236}">
                <a16:creationId xmlns:a16="http://schemas.microsoft.com/office/drawing/2014/main" id="{69DC5F0F-B339-4753-AA0E-75DDE1D40475}"/>
              </a:ext>
            </a:extLst>
          </p:cNvPr>
          <p:cNvSpPr txBox="1">
            <a:spLocks noGrp="1" noRot="1" noChangeAspect="1" noChangeArrowheads="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AA1951E8-1524-49A4-A378-12D1DCBD24C2}"/>
              </a:ext>
            </a:extLst>
          </p:cNvPr>
          <p:cNvSpPr txBox="1">
            <a:spLocks noGrp="1" noChangeArrowheads="1"/>
          </p:cNvSpPr>
          <p:nvPr>
            <p:ph type="body" idx="1"/>
          </p:nvPr>
        </p:nvSpPr>
        <p:spPr bwMode="auto">
          <a:xfrm>
            <a:off x="1185863" y="4787900"/>
            <a:ext cx="5407025" cy="7083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cs-CZ" sz="2000">
                <a:latin typeface="Arial" panose="020B0604020202020204" pitchFamily="34" charset="0"/>
                <a:cs typeface="Baekmuk Batang" charset="0"/>
              </a:rPr>
              <a:t>Schematic representations of pulmonary hypertension. Representation of site of initiation of elevated pulmonary arterial pressure of precapillary pulmonary hypertension, postcapillary pulmonary hypertension, and CTEPH. L.V., left ventricle; PH, pulmonary hypertension; R.A., right atrium; R.V., right ventricle. [Adapted from: Gordeuk et al.]</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cs-CZ" sz="2000">
                <a:latin typeface="Arial" panose="020B0604020202020204" pitchFamily="34" charset="0"/>
                <a:cs typeface="Baekmuk Batang"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The above</a:t>
            </a:r>
            <a:r>
              <a:rPr lang="en-US" altLang="en-US" baseline="0" dirty="0">
                <a:latin typeface="Arial" panose="020B0604020202020204" pitchFamily="34" charset="0"/>
                <a:ea typeface="ＭＳ Ｐゴシック" panose="020B0600070205080204" pitchFamily="34" charset="-128"/>
              </a:rPr>
              <a:t> describes a 2017 analysis of ARDS worldwide, 459 ICUs, 50 countries over 4 weeks in Winter 2014- 3022 patients studied</a:t>
            </a: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latin typeface="Arial" panose="020B0604020202020204" pitchFamily="34" charset="0"/>
                <a:ea typeface="ＭＳ Ｐゴシック" panose="020B0600070205080204" pitchFamily="34" charset="-128"/>
              </a:rPr>
              <a:t>Bellaini</a:t>
            </a:r>
            <a:r>
              <a:rPr lang="en-US" altLang="en-US" dirty="0">
                <a:latin typeface="Arial" panose="020B0604020202020204" pitchFamily="34" charset="0"/>
                <a:ea typeface="ＭＳ Ｐゴシック" panose="020B0600070205080204" pitchFamily="34" charset="-128"/>
              </a:rPr>
              <a:t>, et al (2017) Epidemiology,</a:t>
            </a:r>
            <a:r>
              <a:rPr lang="en-US" altLang="en-US" baseline="0" dirty="0">
                <a:latin typeface="Arial" panose="020B0604020202020204" pitchFamily="34" charset="0"/>
                <a:ea typeface="ＭＳ Ｐゴシック" panose="020B0600070205080204" pitchFamily="34" charset="-128"/>
              </a:rPr>
              <a:t> patterns of care, and mortality for patients with acute respiratory distress syndrome in intensive care units of 50 countries. Journal of American Medical Association, 315 (8), 788-800.</a:t>
            </a:r>
            <a:endParaRPr lang="en-US" dirty="0"/>
          </a:p>
          <a:p>
            <a:endParaRPr lang="en-US" dirty="0"/>
          </a:p>
          <a:p>
            <a:r>
              <a:rPr lang="en-US" dirty="0"/>
              <a:t>Acute hypoxemic</a:t>
            </a:r>
            <a:r>
              <a:rPr lang="en-US" baseline="0" dirty="0"/>
              <a:t> respiratory failure defined: p/f &lt;300, new pulmonary parenchymal </a:t>
            </a:r>
            <a:r>
              <a:rPr lang="en-US" baseline="0" dirty="0" err="1"/>
              <a:t>xray</a:t>
            </a:r>
            <a:r>
              <a:rPr lang="en-US" baseline="0" dirty="0"/>
              <a:t>/CT abnormalities, and ventilator support with continuous CPAP	</a:t>
            </a:r>
            <a:endParaRPr lang="en-US" dirty="0"/>
          </a:p>
        </p:txBody>
      </p:sp>
      <p:sp>
        <p:nvSpPr>
          <p:cNvPr id="4" name="Slide Number Placeholder 3"/>
          <p:cNvSpPr>
            <a:spLocks noGrp="1"/>
          </p:cNvSpPr>
          <p:nvPr>
            <p:ph type="sldNum" sz="quarter" idx="10"/>
          </p:nvPr>
        </p:nvSpPr>
        <p:spPr/>
        <p:txBody>
          <a:bodyPr/>
          <a:lstStyle/>
          <a:p>
            <a:fld id="{E8E7C6AB-1C8F-4281-8ACE-E43B6D7CD70A}" type="slidenum">
              <a:rPr lang="en-GB" smtClean="0"/>
              <a:t>41</a:t>
            </a:fld>
            <a:endParaRPr lang="en-GB"/>
          </a:p>
        </p:txBody>
      </p:sp>
    </p:spTree>
    <p:extLst>
      <p:ext uri="{BB962C8B-B14F-4D97-AF65-F5344CB8AC3E}">
        <p14:creationId xmlns:p14="http://schemas.microsoft.com/office/powerpoint/2010/main" val="87551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demonstrates the reduction in survivability</a:t>
            </a:r>
            <a:r>
              <a:rPr lang="en-US" baseline="0" dirty="0"/>
              <a:t> every additional day a patient has ARDS. 100% survivability at day one, significantly dropping with severe ARDS.</a:t>
            </a:r>
            <a:r>
              <a:rPr lang="en-US" altLang="en-US" dirty="0">
                <a:latin typeface="Arial" panose="020B0604020202020204" pitchFamily="34" charset="0"/>
                <a:ea typeface="ＭＳ Ｐゴシック" panose="020B0600070205080204" pitchFamily="34" charset="-128"/>
              </a:rPr>
              <a:t> Visual representation of early intervention = improved</a:t>
            </a:r>
            <a:r>
              <a:rPr lang="en-US" altLang="en-US" baseline="0" dirty="0">
                <a:latin typeface="Arial" panose="020B0604020202020204" pitchFamily="34" charset="0"/>
                <a:ea typeface="ＭＳ Ｐゴシック" panose="020B0600070205080204" pitchFamily="34" charset="-128"/>
              </a:rPr>
              <a:t> mortality</a:t>
            </a: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latin typeface="Arial" panose="020B0604020202020204" pitchFamily="34" charset="0"/>
                <a:ea typeface="ＭＳ Ｐゴシック" panose="020B0600070205080204" pitchFamily="34" charset="-128"/>
              </a:rPr>
              <a:t>Bellaini</a:t>
            </a:r>
            <a:r>
              <a:rPr lang="en-US" altLang="en-US" dirty="0">
                <a:latin typeface="Arial" panose="020B0604020202020204" pitchFamily="34" charset="0"/>
                <a:ea typeface="ＭＳ Ｐゴシック" panose="020B0600070205080204" pitchFamily="34" charset="-128"/>
              </a:rPr>
              <a:t>, et al (2017) Epidemiology,</a:t>
            </a:r>
            <a:r>
              <a:rPr lang="en-US" altLang="en-US" baseline="0" dirty="0">
                <a:latin typeface="Arial" panose="020B0604020202020204" pitchFamily="34" charset="0"/>
                <a:ea typeface="ＭＳ Ｐゴシック" panose="020B0600070205080204" pitchFamily="34" charset="-128"/>
              </a:rPr>
              <a:t> patterns of care, and mortality for patients with acute respiratory distress syndrome in intensive care units of 50 countries. Journal of American Medical Association, 315 (8), 788-800.</a:t>
            </a:r>
            <a:endParaRPr lang="en-US" dirty="0"/>
          </a:p>
          <a:p>
            <a:endParaRPr lang="en-US" dirty="0"/>
          </a:p>
        </p:txBody>
      </p:sp>
      <p:sp>
        <p:nvSpPr>
          <p:cNvPr id="4" name="Slide Number Placeholder 3"/>
          <p:cNvSpPr>
            <a:spLocks noGrp="1"/>
          </p:cNvSpPr>
          <p:nvPr>
            <p:ph type="sldNum" sz="quarter" idx="10"/>
          </p:nvPr>
        </p:nvSpPr>
        <p:spPr/>
        <p:txBody>
          <a:bodyPr/>
          <a:lstStyle/>
          <a:p>
            <a:fld id="{E8E7C6AB-1C8F-4281-8ACE-E43B6D7CD70A}" type="slidenum">
              <a:rPr lang="en-GB" smtClean="0"/>
              <a:t>42</a:t>
            </a:fld>
            <a:endParaRPr lang="en-GB"/>
          </a:p>
        </p:txBody>
      </p:sp>
    </p:spTree>
    <p:extLst>
      <p:ext uri="{BB962C8B-B14F-4D97-AF65-F5344CB8AC3E}">
        <p14:creationId xmlns:p14="http://schemas.microsoft.com/office/powerpoint/2010/main" val="3769428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39700" y="768350"/>
            <a:ext cx="6819900" cy="3836988"/>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Pie chart is</a:t>
            </a:r>
            <a:r>
              <a:rPr lang="en-US" altLang="en-US" baseline="0" dirty="0">
                <a:latin typeface="Arial" panose="020B0604020202020204" pitchFamily="34" charset="0"/>
                <a:ea typeface="ＭＳ Ｐゴシック" panose="020B0600070205080204" pitchFamily="34" charset="-128"/>
              </a:rPr>
              <a:t> statistics from the </a:t>
            </a:r>
            <a:r>
              <a:rPr lang="en-US" altLang="en-US" baseline="0" dirty="0" err="1">
                <a:latin typeface="Arial" panose="020B0604020202020204" pitchFamily="34" charset="0"/>
                <a:ea typeface="ＭＳ Ｐゴシック" panose="020B0600070205080204" pitchFamily="34" charset="-128"/>
              </a:rPr>
              <a:t>Bellani</a:t>
            </a:r>
            <a:r>
              <a:rPr lang="en-US" altLang="en-US" baseline="0" dirty="0">
                <a:latin typeface="Arial" panose="020B0604020202020204" pitchFamily="34" charset="0"/>
                <a:ea typeface="ＭＳ Ｐゴシック" panose="020B0600070205080204" pitchFamily="34" charset="-128"/>
              </a:rPr>
              <a:t> epidemiology report</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en-US" altLang="en-US" dirty="0" err="1">
                <a:latin typeface="Arial" panose="020B0604020202020204" pitchFamily="34" charset="0"/>
                <a:ea typeface="ＭＳ Ｐゴシック" panose="020B0600070205080204" pitchFamily="34" charset="-128"/>
              </a:rPr>
              <a:t>Bellaini</a:t>
            </a:r>
            <a:r>
              <a:rPr lang="en-US" altLang="en-US" dirty="0">
                <a:latin typeface="Arial" panose="020B0604020202020204" pitchFamily="34" charset="0"/>
                <a:ea typeface="ＭＳ Ｐゴシック" panose="020B0600070205080204" pitchFamily="34" charset="-128"/>
              </a:rPr>
              <a:t>, et al (2016) Epidemiology,</a:t>
            </a:r>
            <a:r>
              <a:rPr lang="en-US" altLang="en-US" baseline="0" dirty="0">
                <a:latin typeface="Arial" panose="020B0604020202020204" pitchFamily="34" charset="0"/>
                <a:ea typeface="ＭＳ Ｐゴシック" panose="020B0600070205080204" pitchFamily="34" charset="-128"/>
              </a:rPr>
              <a:t> patterns of care, and mortality for patients with acute respiratory distress syndrome in intensive care units of 50 countries. Journal of American Medical Association, 315 (8), 788-800.</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http://www.aafp.org/afp/2002/0501/p1823.html</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http://www.aafp.org/afp/2003/0115/p315.html</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Common causes: 2000 </a:t>
            </a:r>
            <a:r>
              <a:rPr lang="en-US" altLang="en-US" dirty="0" err="1">
                <a:latin typeface="Arial" panose="020B0604020202020204" pitchFamily="34" charset="0"/>
                <a:ea typeface="ＭＳ Ｐゴシック" panose="020B0600070205080204" pitchFamily="34" charset="-128"/>
              </a:rPr>
              <a:t>ARDSnet</a:t>
            </a:r>
            <a:r>
              <a:rPr lang="en-US" altLang="en-US" dirty="0">
                <a:latin typeface="Arial" panose="020B0604020202020204" pitchFamily="34" charset="0"/>
                <a:ea typeface="ＭＳ Ｐゴシック" panose="020B0600070205080204" pitchFamily="34" charset="-128"/>
              </a:rPr>
              <a:t> study- patient population diagnoses</a:t>
            </a:r>
          </a:p>
          <a:p>
            <a:r>
              <a:rPr lang="en-US" altLang="en-US" dirty="0">
                <a:latin typeface="Arial" panose="020B0604020202020204" pitchFamily="34" charset="0"/>
                <a:ea typeface="ＭＳ Ｐゴシック" panose="020B0600070205080204" pitchFamily="34" charset="-128"/>
              </a:rPr>
              <a:t>http://www.nejm.org/doi/pdf/10.1056/NEJM200005043421801</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0742F5-5142-4EAE-A44B-98D6EEFD1565}" type="slidenum">
              <a:rPr lang="en-GB" altLang="en-US" sz="1300"/>
              <a:pPr>
                <a:spcBef>
                  <a:spcPct val="0"/>
                </a:spcBef>
              </a:pPr>
              <a:t>43</a:t>
            </a:fld>
            <a:endParaRPr lang="en-GB" altLang="en-US" sz="1300"/>
          </a:p>
        </p:txBody>
      </p:sp>
    </p:spTree>
    <p:extLst>
      <p:ext uri="{BB962C8B-B14F-4D97-AF65-F5344CB8AC3E}">
        <p14:creationId xmlns:p14="http://schemas.microsoft.com/office/powerpoint/2010/main" val="2058636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39700" y="768350"/>
            <a:ext cx="6819900" cy="38369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*****About 50% of patients who develop ARDS do so within 24 hours of the inciting event. 72 hours post event 85% of patients exhibit symptoms***</a:t>
            </a:r>
          </a:p>
          <a:p>
            <a:r>
              <a:rPr lang="en-US" altLang="en-US" dirty="0">
                <a:latin typeface="Arial" panose="020B0604020202020204" pitchFamily="34" charset="0"/>
                <a:ea typeface="ＭＳ Ｐゴシック" panose="020B0600070205080204" pitchFamily="34" charset="-128"/>
              </a:rPr>
              <a:t>http://www.aafp.org/afp/2003/0115/p315.html</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All patients progress differently through these phases. Please note that some patients may be in stage two much earlier than 7 days.</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4B428A7-EE39-49F6-A5CB-E40D7D93C72F}" type="slidenum">
              <a:rPr lang="en-GB" altLang="en-US" sz="1300"/>
              <a:pPr>
                <a:spcBef>
                  <a:spcPct val="0"/>
                </a:spcBef>
              </a:pPr>
              <a:t>44</a:t>
            </a:fld>
            <a:endParaRPr lang="en-GB" altLang="en-US" sz="1300"/>
          </a:p>
        </p:txBody>
      </p:sp>
    </p:spTree>
    <p:extLst>
      <p:ext uri="{BB962C8B-B14F-4D97-AF65-F5344CB8AC3E}">
        <p14:creationId xmlns:p14="http://schemas.microsoft.com/office/powerpoint/2010/main" val="350759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39700" y="768350"/>
            <a:ext cx="6819900" cy="3836988"/>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Ventilator-induced lung injury is initiated by the application of excessive stress and strain to the lung. High levels of mechanical stress and strain that occur when high airway pressures and volumes are delivered can disrupt the pulmonary </a:t>
            </a:r>
            <a:r>
              <a:rPr lang="en-US" altLang="en-US" dirty="0" err="1">
                <a:latin typeface="Arial" panose="020B0604020202020204" pitchFamily="34" charset="0"/>
                <a:ea typeface="ＭＳ Ｐゴシック" panose="020B0600070205080204" pitchFamily="34" charset="-128"/>
              </a:rPr>
              <a:t>fibroelastic</a:t>
            </a:r>
            <a:r>
              <a:rPr lang="en-US" altLang="en-US" dirty="0">
                <a:latin typeface="Arial" panose="020B0604020202020204" pitchFamily="34" charset="0"/>
                <a:ea typeface="ＭＳ Ｐゴシック" panose="020B0600070205080204" pitchFamily="34" charset="-128"/>
              </a:rPr>
              <a:t> skeleton</a:t>
            </a:r>
            <a:r>
              <a:rPr lang="en-US" altLang="en-US" baseline="0" dirty="0">
                <a:latin typeface="Arial" panose="020B0604020202020204" pitchFamily="34" charset="0"/>
                <a:ea typeface="ＭＳ Ｐゴシック" panose="020B0600070205080204" pitchFamily="34" charset="-128"/>
              </a:rPr>
              <a:t> (</a:t>
            </a:r>
            <a:r>
              <a:rPr lang="en-US" altLang="en-US" baseline="0" dirty="0" err="1">
                <a:latin typeface="Arial" panose="020B0604020202020204" pitchFamily="34" charset="0"/>
                <a:ea typeface="ＭＳ Ｐゴシック" panose="020B0600070205080204" pitchFamily="34" charset="-128"/>
              </a:rPr>
              <a:t>baro</a:t>
            </a:r>
            <a:r>
              <a:rPr lang="en-US" altLang="en-US" baseline="0" dirty="0">
                <a:latin typeface="Arial" panose="020B0604020202020204" pitchFamily="34" charset="0"/>
                <a:ea typeface="ＭＳ Ｐゴシック" panose="020B0600070205080204" pitchFamily="34" charset="-128"/>
              </a:rPr>
              <a:t> or </a:t>
            </a:r>
            <a:r>
              <a:rPr lang="en-US" altLang="en-US" baseline="0" dirty="0" err="1">
                <a:latin typeface="Arial" panose="020B0604020202020204" pitchFamily="34" charset="0"/>
                <a:ea typeface="ＭＳ Ｐゴシック" panose="020B0600070205080204" pitchFamily="34" charset="-128"/>
              </a:rPr>
              <a:t>volutrauma</a:t>
            </a:r>
            <a:r>
              <a:rPr lang="en-US" altLang="en-US" baseline="0" dirty="0">
                <a:latin typeface="Arial" panose="020B0604020202020204" pitchFamily="34" charset="0"/>
                <a:ea typeface="ＭＳ Ｐゴシック" panose="020B0600070205080204" pitchFamily="34" charset="-128"/>
              </a:rPr>
              <a:t>).  This trauma triggers a secondary response referred to as </a:t>
            </a:r>
            <a:r>
              <a:rPr lang="en-US" altLang="en-US" baseline="0" dirty="0" err="1">
                <a:latin typeface="Arial" panose="020B0604020202020204" pitchFamily="34" charset="0"/>
                <a:ea typeface="ＭＳ Ｐゴシック" panose="020B0600070205080204" pitchFamily="34" charset="-128"/>
              </a:rPr>
              <a:t>biotrauma</a:t>
            </a:r>
            <a:r>
              <a:rPr lang="en-US" altLang="en-US" baseline="0" dirty="0">
                <a:latin typeface="Arial" panose="020B0604020202020204" pitchFamily="34" charset="0"/>
                <a:ea typeface="ＭＳ Ｐゴシック" panose="020B0600070205080204" pitchFamily="34" charset="-128"/>
              </a:rPr>
              <a:t>.  Moderate degrees of stress and strain related to the cyclic opening and closing of the parts of the lungs causes </a:t>
            </a:r>
            <a:r>
              <a:rPr lang="en-US" altLang="en-US" baseline="0" dirty="0" err="1">
                <a:latin typeface="Arial" panose="020B0604020202020204" pitchFamily="34" charset="0"/>
                <a:ea typeface="ＭＳ Ｐゴシック" panose="020B0600070205080204" pitchFamily="34" charset="-128"/>
              </a:rPr>
              <a:t>atelectrauma</a:t>
            </a:r>
            <a:r>
              <a:rPr lang="en-US" altLang="en-US" baseline="0" dirty="0">
                <a:latin typeface="Arial" panose="020B0604020202020204" pitchFamily="34" charset="0"/>
                <a:ea typeface="ＭＳ Ｐゴシック" panose="020B0600070205080204" pitchFamily="34" charset="-128"/>
              </a:rPr>
              <a:t>, which may directly induce the release of inflammatory mediators and noxious proteinases.   </a:t>
            </a:r>
            <a:r>
              <a:rPr lang="en-US" altLang="en-US" dirty="0">
                <a:latin typeface="Arial" panose="020B0604020202020204" pitchFamily="34" charset="0"/>
                <a:ea typeface="ＭＳ Ｐゴシック" panose="020B0600070205080204" pitchFamily="34" charset="-128"/>
              </a:rPr>
              <a:t>If reparative phase persists, fibrous tissue results; if this phase is arrested, lesions are able to resolve.</a:t>
            </a:r>
          </a:p>
          <a:p>
            <a:endParaRPr lang="en-US" altLang="en-US" dirty="0">
              <a:latin typeface="Arial" panose="020B0604020202020204" pitchFamily="34" charset="0"/>
              <a:ea typeface="ＭＳ Ｐゴシック" panose="020B0600070205080204" pitchFamily="34" charset="-128"/>
            </a:endParaRPr>
          </a:p>
          <a:p>
            <a:pPr lvl="0">
              <a:spcBef>
                <a:spcPct val="50000"/>
              </a:spcBef>
            </a:pPr>
            <a:endParaRPr lang="en-US" altLang="en-US" sz="800" b="1" dirty="0">
              <a:solidFill>
                <a:srgbClr val="0046AD"/>
              </a:solidFill>
            </a:endParaRPr>
          </a:p>
          <a:p>
            <a:pPr lvl="0">
              <a:spcBef>
                <a:spcPct val="50000"/>
              </a:spcBef>
            </a:pPr>
            <a:r>
              <a:rPr lang="en-US" altLang="en-US" sz="800" dirty="0">
                <a:solidFill>
                  <a:srgbClr val="0046AD"/>
                </a:solidFill>
              </a:rPr>
              <a:t>Marini JJ, </a:t>
            </a:r>
            <a:r>
              <a:rPr lang="en-US" altLang="en-US" sz="800" dirty="0" err="1">
                <a:solidFill>
                  <a:srgbClr val="0046AD"/>
                </a:solidFill>
              </a:rPr>
              <a:t>Gattinoni</a:t>
            </a:r>
            <a:r>
              <a:rPr lang="en-US" altLang="en-US" sz="800" dirty="0">
                <a:solidFill>
                  <a:srgbClr val="0046AD"/>
                </a:solidFill>
              </a:rPr>
              <a:t> L.  </a:t>
            </a:r>
            <a:r>
              <a:rPr lang="en-US" altLang="en-US" sz="800" dirty="0" err="1">
                <a:solidFill>
                  <a:srgbClr val="0046AD"/>
                </a:solidFill>
              </a:rPr>
              <a:t>Ventilatory</a:t>
            </a:r>
            <a:r>
              <a:rPr lang="en-US" altLang="en-US" sz="800" dirty="0">
                <a:solidFill>
                  <a:srgbClr val="0046AD"/>
                </a:solidFill>
              </a:rPr>
              <a:t> management of acute respiratory distress syndrome: a consensus of two.  </a:t>
            </a:r>
            <a:r>
              <a:rPr lang="en-US" altLang="en-US" sz="800" i="1" dirty="0" err="1">
                <a:solidFill>
                  <a:srgbClr val="0046AD"/>
                </a:solidFill>
              </a:rPr>
              <a:t>Crit</a:t>
            </a:r>
            <a:r>
              <a:rPr lang="en-US" altLang="en-US" sz="800" i="1" dirty="0">
                <a:solidFill>
                  <a:srgbClr val="0046AD"/>
                </a:solidFill>
              </a:rPr>
              <a:t> Care Med </a:t>
            </a:r>
            <a:r>
              <a:rPr lang="en-US" altLang="en-US" sz="800" dirty="0">
                <a:solidFill>
                  <a:srgbClr val="0046AD"/>
                </a:solidFill>
              </a:rPr>
              <a:t>2004;32:250-5</a:t>
            </a:r>
            <a:endParaRPr lang="en-US" altLang="en-US" dirty="0">
              <a:latin typeface="Arial" panose="020B0604020202020204" pitchFamily="34" charset="0"/>
              <a:ea typeface="ＭＳ Ｐゴシック" panose="020B0600070205080204"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9060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90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5A07014-DF9A-4360-B4A7-078843E20283}" type="slidenum">
              <a:rPr lang="en-GB" altLang="en-US" sz="1300"/>
              <a:pPr>
                <a:spcBef>
                  <a:spcPct val="0"/>
                </a:spcBef>
              </a:pPr>
              <a:t>45</a:t>
            </a:fld>
            <a:endParaRPr lang="en-GB" altLang="en-US" sz="1300"/>
          </a:p>
        </p:txBody>
      </p:sp>
    </p:spTree>
    <p:extLst>
      <p:ext uri="{BB962C8B-B14F-4D97-AF65-F5344CB8AC3E}">
        <p14:creationId xmlns:p14="http://schemas.microsoft.com/office/powerpoint/2010/main" val="591853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noProof="0"/>
              <a:t>Kliknutím lze upravit styl.</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Calibri" panose="020F05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Kliknutím můžete upravit styl předlohy.</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p:nvPr>
        </p:nvSpPr>
        <p:spPr>
          <a:xfrm>
            <a:off x="398502" y="2900365"/>
            <a:ext cx="5246518" cy="1171580"/>
          </a:xfrm>
        </p:spPr>
        <p:txBody>
          <a:bodyPr anchor="t"/>
          <a:lstStyle>
            <a:lvl1pPr algn="l">
              <a:lnSpc>
                <a:spcPts val="4400"/>
              </a:lnSpc>
              <a:defRPr sz="4400">
                <a:solidFill>
                  <a:srgbClr val="0000DC"/>
                </a:solidFill>
              </a:defRPr>
            </a:lvl1pPr>
          </a:lstStyle>
          <a:p>
            <a:r>
              <a:rPr lang="cs-CZ"/>
              <a:t>Kliknutím lze upravit styl.</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p:nvPr>
        </p:nvSpPr>
        <p:spPr>
          <a:xfrm>
            <a:off x="398502" y="4116402"/>
            <a:ext cx="5246518" cy="698497"/>
          </a:xfrm>
        </p:spPr>
        <p:txBody>
          <a:bodyPr anchor="t"/>
          <a:lstStyle>
            <a:lvl1pPr marL="0" indent="0" algn="l">
              <a:buNone/>
              <a:defRPr lang="cs-CZ" sz="2400" b="0" dirty="0">
                <a:solidFill>
                  <a:srgbClr val="0000DC"/>
                </a:solidFill>
                <a:latin typeface="Calibri" panose="020F05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Kliknutím můžete upravit styl předlohy.</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Calibri" panose="020F05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Kliknutím můžete upravit styl předlohy.</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5246518"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5246518" cy="698497"/>
          </a:xfrm>
        </p:spPr>
        <p:txBody>
          <a:bodyPr anchor="t"/>
          <a:lstStyle>
            <a:lvl1pPr marL="0" indent="0" algn="l">
              <a:buNone/>
              <a:defRPr lang="cs-CZ" sz="2400" b="0" dirty="0">
                <a:solidFill>
                  <a:schemeClr val="bg1"/>
                </a:solidFill>
                <a:latin typeface="Calibri" panose="020F05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Kliknutím můžete upravit styl předlohy.</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p:nvPr>
        </p:nvSpPr>
        <p:spPr>
          <a:xfrm>
            <a:off x="720000" y="6040795"/>
            <a:ext cx="8555976" cy="510831"/>
          </a:xfrm>
        </p:spPr>
        <p:txBody>
          <a:bodyPr lIns="0" tIns="0" rIns="0" bIns="0" numCol="1" spcCol="324000">
            <a:noAutofit/>
          </a:bodyPr>
          <a:lstStyle>
            <a:lvl1pPr algn="l">
              <a:lnSpc>
                <a:spcPts val="1800"/>
              </a:lnSpc>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ontent_slide">
    <p:spTree>
      <p:nvGrpSpPr>
        <p:cNvPr id="1" name=""/>
        <p:cNvGrpSpPr/>
        <p:nvPr/>
      </p:nvGrpSpPr>
      <p:grpSpPr>
        <a:xfrm>
          <a:off x="0" y="0"/>
          <a:ext cx="0" cy="0"/>
          <a:chOff x="0" y="0"/>
          <a:chExt cx="0" cy="0"/>
        </a:xfrm>
      </p:grpSpPr>
      <p:sp>
        <p:nvSpPr>
          <p:cNvPr id="10" name="Rubrik 1"/>
          <p:cNvSpPr>
            <a:spLocks noGrp="1"/>
          </p:cNvSpPr>
          <p:nvPr>
            <p:ph type="title" hasCustomPrompt="1"/>
          </p:nvPr>
        </p:nvSpPr>
        <p:spPr>
          <a:xfrm>
            <a:off x="696000" y="576000"/>
            <a:ext cx="10800000" cy="684000"/>
          </a:xfrm>
        </p:spPr>
        <p:txBody>
          <a:bodyPr tIns="0" anchor="t" anchorCtr="0"/>
          <a:lstStyle>
            <a:lvl1pPr>
              <a:defRPr sz="2400">
                <a:solidFill>
                  <a:schemeClr val="tx2"/>
                </a:solidFill>
              </a:defRPr>
            </a:lvl1pPr>
          </a:lstStyle>
          <a:p>
            <a:r>
              <a:rPr lang="en-GB" noProof="0" dirty="0"/>
              <a:t>Heading in Arial Bold on max </a:t>
            </a:r>
            <a:br>
              <a:rPr lang="en-GB" noProof="0" dirty="0"/>
            </a:br>
            <a:r>
              <a:rPr lang="en-GB" noProof="0" dirty="0"/>
              <a:t>two lines</a:t>
            </a:r>
          </a:p>
        </p:txBody>
      </p:sp>
      <p:sp>
        <p:nvSpPr>
          <p:cNvPr id="5" name="Platshållare för bildnummer 23"/>
          <p:cNvSpPr>
            <a:spLocks noGrp="1"/>
          </p:cNvSpPr>
          <p:nvPr>
            <p:ph type="sldNum" sz="quarter" idx="4"/>
          </p:nvPr>
        </p:nvSpPr>
        <p:spPr>
          <a:xfrm>
            <a:off x="695328" y="6452821"/>
            <a:ext cx="5850045" cy="117144"/>
          </a:xfrm>
          <a:prstGeom prst="rect">
            <a:avLst/>
          </a:prstGeom>
        </p:spPr>
        <p:txBody>
          <a:bodyPr vert="horz" lIns="0" tIns="0" rIns="0" bIns="0" rtlCol="0" anchor="ctr"/>
          <a:lstStyle>
            <a:lvl1pPr algn="l">
              <a:defRPr lang="en-GB" sz="900" kern="1200" smtClean="0">
                <a:solidFill>
                  <a:schemeClr val="tx1"/>
                </a:solidFill>
                <a:latin typeface="+mn-lt"/>
                <a:ea typeface="+mn-ea"/>
                <a:cs typeface="+mn-cs"/>
              </a:defRPr>
            </a:lvl1pPr>
          </a:lstStyle>
          <a:p>
            <a:fld id="{44885375-241E-884B-B5CC-0E856F89762A}" type="slidenum">
              <a:rPr lang="en-GB" smtClean="0"/>
              <a:pPr/>
              <a:t>‹#›</a:t>
            </a:fld>
            <a:endParaRPr lang="en-GB" dirty="0"/>
          </a:p>
        </p:txBody>
      </p:sp>
      <p:sp>
        <p:nvSpPr>
          <p:cNvPr id="14" name="Platshållare för text 10"/>
          <p:cNvSpPr>
            <a:spLocks noGrp="1"/>
          </p:cNvSpPr>
          <p:nvPr>
            <p:ph type="body" sz="quarter" idx="11"/>
          </p:nvPr>
        </p:nvSpPr>
        <p:spPr>
          <a:xfrm>
            <a:off x="695330" y="1773239"/>
            <a:ext cx="8530711" cy="4009871"/>
          </a:xfrm>
        </p:spPr>
        <p:txBody>
          <a:bodyPr/>
          <a:lstStyle>
            <a:lvl1pPr marL="177796" indent="-177796">
              <a:buFont typeface="Arial" charset="0"/>
              <a:buChar char="•"/>
              <a:tabLst/>
              <a:defRPr/>
            </a:lvl1pPr>
            <a:lvl2pPr marL="358766" indent="-179384">
              <a:tabLst/>
              <a:defRPr sz="1400"/>
            </a:lvl2pPr>
            <a:lvl3pPr marL="533387" indent="-173034">
              <a:tabLst/>
              <a:defRPr/>
            </a:lvl3pPr>
            <a:lvl4pPr marL="712770" indent="-179384">
              <a:tabLst/>
              <a:defRPr sz="1200"/>
            </a:lvl4pPr>
            <a:lvl5pPr marL="893740" indent="-180970">
              <a:tabLs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25558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Content_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95325" y="1773240"/>
            <a:ext cx="5220675" cy="4009871"/>
          </a:xfrm>
        </p:spPr>
        <p:txBody>
          <a:bodyPr/>
          <a:lstStyle>
            <a:lvl1pPr>
              <a:lnSpc>
                <a:spcPts val="2000"/>
              </a:lnSpc>
              <a:spcBef>
                <a:spcPts val="0"/>
              </a:spcBef>
              <a:spcAft>
                <a:spcPts val="1000"/>
              </a:spcAft>
              <a:buFontTx/>
              <a:buNone/>
              <a:defRPr lang="sv-SE" sz="1600" smtClean="0">
                <a:solidFill>
                  <a:schemeClr val="tx1"/>
                </a:solidFill>
                <a:effectLst/>
              </a:defRPr>
            </a:lvl1pPr>
            <a:lvl2pPr marL="0" indent="0">
              <a:buFontTx/>
              <a:buNone/>
              <a:defRPr/>
            </a:lvl2pPr>
            <a:lvl3pPr marL="215973" indent="0">
              <a:buFontTx/>
              <a:buNone/>
              <a:defRPr/>
            </a:lvl3pPr>
            <a:lvl4pPr marL="431947" indent="0">
              <a:buFontTx/>
              <a:buNone/>
              <a:defRPr/>
            </a:lvl4pPr>
            <a:lvl5pPr marL="647920" indent="0">
              <a:buFontTx/>
              <a:buNone/>
              <a:defRPr/>
            </a:lvl5pPr>
          </a:lstStyle>
          <a:p>
            <a:r>
              <a:rPr lang="en-GB" noProof="0" dirty="0" err="1">
                <a:effectLst/>
                <a:latin typeface="Arial" charset="0"/>
              </a:rPr>
              <a:t>Cume</a:t>
            </a:r>
            <a:r>
              <a:rPr lang="en-GB" noProof="0" dirty="0">
                <a:effectLst/>
                <a:latin typeface="Arial" charset="0"/>
              </a:rPr>
              <a:t> </a:t>
            </a:r>
            <a:r>
              <a:rPr lang="en-GB" noProof="0" dirty="0" err="1">
                <a:effectLst/>
                <a:latin typeface="Arial" charset="0"/>
              </a:rPr>
              <a:t>hinc</a:t>
            </a:r>
            <a:r>
              <a:rPr lang="en-GB" noProof="0" dirty="0">
                <a:effectLst/>
                <a:latin typeface="Arial" charset="0"/>
              </a:rPr>
              <a:t> </a:t>
            </a:r>
            <a:r>
              <a:rPr lang="en-GB" noProof="0" dirty="0" err="1">
                <a:effectLst/>
                <a:latin typeface="Arial" charset="0"/>
              </a:rPr>
              <a:t>insolens</a:t>
            </a:r>
            <a:r>
              <a:rPr lang="en-GB" noProof="0" dirty="0">
                <a:effectLst/>
                <a:latin typeface="Arial" charset="0"/>
              </a:rPr>
              <a:t> </a:t>
            </a:r>
            <a:r>
              <a:rPr lang="en-GB" noProof="0" dirty="0" err="1">
                <a:effectLst/>
                <a:latin typeface="Arial" charset="0"/>
              </a:rPr>
              <a:t>delicata</a:t>
            </a:r>
            <a:r>
              <a:rPr lang="en-GB" noProof="0" dirty="0">
                <a:effectLst/>
                <a:latin typeface="Arial" charset="0"/>
              </a:rPr>
              <a:t>, duo ad modus </a:t>
            </a:r>
            <a:r>
              <a:rPr lang="en-GB" noProof="0" dirty="0" err="1">
                <a:effectLst/>
                <a:latin typeface="Arial" charset="0"/>
              </a:rPr>
              <a:t>putant</a:t>
            </a:r>
            <a:r>
              <a:rPr lang="en-GB" noProof="0" dirty="0">
                <a:effectLst/>
                <a:latin typeface="Arial" charset="0"/>
              </a:rPr>
              <a:t> </a:t>
            </a:r>
            <a:r>
              <a:rPr lang="en-GB" noProof="0" dirty="0" err="1">
                <a:effectLst/>
                <a:latin typeface="Arial" charset="0"/>
              </a:rPr>
              <a:t>nonumes</a:t>
            </a:r>
            <a:r>
              <a:rPr lang="en-GB" noProof="0" dirty="0">
                <a:effectLst/>
                <a:latin typeface="Arial" charset="0"/>
              </a:rPr>
              <a:t>, cu </a:t>
            </a:r>
            <a:r>
              <a:rPr lang="en-GB" noProof="0" dirty="0" err="1">
                <a:effectLst/>
                <a:latin typeface="Arial" charset="0"/>
              </a:rPr>
              <a:t>numquam</a:t>
            </a:r>
            <a:r>
              <a:rPr lang="en-GB" noProof="0" dirty="0">
                <a:effectLst/>
                <a:latin typeface="Arial" charset="0"/>
              </a:rPr>
              <a:t> </a:t>
            </a:r>
            <a:r>
              <a:rPr lang="en-GB" noProof="0" dirty="0" err="1">
                <a:effectLst/>
                <a:latin typeface="Arial" charset="0"/>
              </a:rPr>
              <a:t>scaevola</a:t>
            </a:r>
            <a:r>
              <a:rPr lang="en-GB" noProof="0" dirty="0">
                <a:effectLst/>
                <a:latin typeface="Arial" charset="0"/>
              </a:rPr>
              <a:t> </a:t>
            </a:r>
            <a:r>
              <a:rPr lang="en-GB" noProof="0" dirty="0" err="1">
                <a:effectLst/>
                <a:latin typeface="Arial" charset="0"/>
              </a:rPr>
              <a:t>mnesar</a:t>
            </a:r>
            <a:r>
              <a:rPr lang="en-GB" noProof="0" dirty="0">
                <a:effectLst/>
                <a:latin typeface="Arial" charset="0"/>
              </a:rPr>
              <a:t> chum sea. </a:t>
            </a:r>
          </a:p>
          <a:p>
            <a:r>
              <a:rPr lang="en-GB" noProof="0" dirty="0" err="1">
                <a:effectLst/>
                <a:latin typeface="Arial" charset="0"/>
              </a:rPr>
              <a:t>Nonumy</a:t>
            </a:r>
            <a:r>
              <a:rPr lang="en-GB" noProof="0" dirty="0">
                <a:effectLst/>
                <a:latin typeface="Arial" charset="0"/>
              </a:rPr>
              <a:t> </a:t>
            </a:r>
            <a:r>
              <a:rPr lang="en-GB" noProof="0" dirty="0" err="1">
                <a:effectLst/>
                <a:latin typeface="Arial" charset="0"/>
              </a:rPr>
              <a:t>iisque</a:t>
            </a:r>
            <a:r>
              <a:rPr lang="en-GB" noProof="0" dirty="0">
                <a:effectLst/>
                <a:latin typeface="Arial" charset="0"/>
              </a:rPr>
              <a:t> </a:t>
            </a:r>
            <a:r>
              <a:rPr lang="en-GB" noProof="0" dirty="0" err="1">
                <a:effectLst/>
                <a:latin typeface="Arial" charset="0"/>
              </a:rPr>
              <a:t>accusamus</a:t>
            </a:r>
            <a:r>
              <a:rPr lang="en-GB" noProof="0" dirty="0">
                <a:effectLst/>
                <a:latin typeface="Arial" charset="0"/>
              </a:rPr>
              <a:t> quo cu, </a:t>
            </a:r>
            <a:r>
              <a:rPr lang="en-GB" noProof="0" dirty="0" err="1">
                <a:effectLst/>
                <a:latin typeface="Arial" charset="0"/>
              </a:rPr>
              <a:t>pericula</a:t>
            </a:r>
            <a:r>
              <a:rPr lang="en-GB" noProof="0" dirty="0">
                <a:effectLst/>
                <a:latin typeface="Arial" charset="0"/>
              </a:rPr>
              <a:t> </a:t>
            </a:r>
            <a:r>
              <a:rPr lang="en-GB" noProof="0" dirty="0" err="1">
                <a:effectLst/>
                <a:latin typeface="Arial" charset="0"/>
              </a:rPr>
              <a:t>evertitur</a:t>
            </a:r>
            <a:r>
              <a:rPr lang="en-GB" noProof="0" dirty="0">
                <a:effectLst/>
                <a:latin typeface="Arial" charset="0"/>
              </a:rPr>
              <a:t> </a:t>
            </a:r>
            <a:r>
              <a:rPr lang="en-GB" noProof="0" dirty="0" err="1">
                <a:effectLst/>
                <a:latin typeface="Arial" charset="0"/>
              </a:rPr>
              <a:t>eu</a:t>
            </a:r>
            <a:r>
              <a:rPr lang="en-GB" noProof="0" dirty="0">
                <a:effectLst/>
                <a:latin typeface="Arial" charset="0"/>
              </a:rPr>
              <a:t> quo, </a:t>
            </a:r>
            <a:r>
              <a:rPr lang="en-GB" noProof="0" dirty="0" err="1">
                <a:effectLst/>
                <a:latin typeface="Arial" charset="0"/>
              </a:rPr>
              <a:t>accommodare</a:t>
            </a:r>
            <a:r>
              <a:rPr lang="en-GB" noProof="0" dirty="0">
                <a:effectLst/>
                <a:latin typeface="Arial" charset="0"/>
              </a:rPr>
              <a:t> </a:t>
            </a:r>
            <a:r>
              <a:rPr lang="en-GB" noProof="0" dirty="0" err="1">
                <a:effectLst/>
                <a:latin typeface="Arial" charset="0"/>
              </a:rPr>
              <a:t>delicatissimi</a:t>
            </a:r>
            <a:r>
              <a:rPr lang="en-GB" noProof="0" dirty="0">
                <a:effectLst/>
                <a:latin typeface="Arial" charset="0"/>
              </a:rPr>
              <a:t>.</a:t>
            </a:r>
          </a:p>
          <a:p>
            <a:r>
              <a:rPr lang="en-GB" noProof="0" dirty="0">
                <a:effectLst/>
                <a:latin typeface="Arial" charset="0"/>
              </a:rPr>
              <a:t>Sit </a:t>
            </a:r>
            <a:r>
              <a:rPr lang="en-GB" noProof="0" dirty="0" err="1">
                <a:effectLst/>
                <a:latin typeface="Arial" charset="0"/>
              </a:rPr>
              <a:t>sonet</a:t>
            </a:r>
            <a:r>
              <a:rPr lang="en-GB" noProof="0" dirty="0">
                <a:effectLst/>
                <a:latin typeface="Arial" charset="0"/>
              </a:rPr>
              <a:t> animal </a:t>
            </a:r>
            <a:r>
              <a:rPr lang="en-GB" noProof="0" dirty="0" err="1">
                <a:effectLst/>
                <a:latin typeface="Arial" charset="0"/>
              </a:rPr>
              <a:t>phaedrum</a:t>
            </a:r>
            <a:r>
              <a:rPr lang="en-GB" noProof="0" dirty="0">
                <a:effectLst/>
                <a:latin typeface="Arial" charset="0"/>
              </a:rPr>
              <a:t> </a:t>
            </a:r>
            <a:r>
              <a:rPr lang="en-GB" noProof="0" dirty="0" err="1">
                <a:effectLst/>
                <a:latin typeface="Arial" charset="0"/>
              </a:rPr>
              <a:t>ut.</a:t>
            </a:r>
            <a:r>
              <a:rPr lang="en-GB" noProof="0" dirty="0">
                <a:effectLst/>
                <a:latin typeface="Arial" charset="0"/>
              </a:rPr>
              <a:t> Ne nostrum </a:t>
            </a:r>
            <a:r>
              <a:rPr lang="en-GB" noProof="0" dirty="0" err="1">
                <a:effectLst/>
                <a:latin typeface="Arial" charset="0"/>
              </a:rPr>
              <a:t>recteque</a:t>
            </a:r>
            <a:r>
              <a:rPr lang="en-GB" noProof="0" dirty="0">
                <a:effectLst/>
                <a:latin typeface="Arial" charset="0"/>
              </a:rPr>
              <a:t> vim, </a:t>
            </a:r>
            <a:r>
              <a:rPr lang="en-GB" noProof="0" dirty="0" err="1">
                <a:effectLst/>
                <a:latin typeface="Arial" charset="0"/>
              </a:rPr>
              <a:t>placerat</a:t>
            </a:r>
            <a:r>
              <a:rPr lang="en-GB" noProof="0" dirty="0">
                <a:effectLst/>
                <a:latin typeface="Arial" charset="0"/>
              </a:rPr>
              <a:t> </a:t>
            </a:r>
            <a:r>
              <a:rPr lang="en-GB" noProof="0" dirty="0" err="1">
                <a:effectLst/>
                <a:latin typeface="Arial" charset="0"/>
              </a:rPr>
              <a:t>invenire</a:t>
            </a:r>
            <a:r>
              <a:rPr lang="en-GB" noProof="0" dirty="0">
                <a:effectLst/>
                <a:latin typeface="Arial" charset="0"/>
              </a:rPr>
              <a:t> </a:t>
            </a:r>
            <a:r>
              <a:rPr lang="en-GB" noProof="0" dirty="0" err="1">
                <a:effectLst/>
                <a:latin typeface="Arial" charset="0"/>
              </a:rPr>
              <a:t>assueverit</a:t>
            </a:r>
            <a:r>
              <a:rPr lang="en-GB" noProof="0" dirty="0">
                <a:effectLst/>
                <a:latin typeface="Arial" charset="0"/>
              </a:rPr>
              <a:t>. </a:t>
            </a:r>
          </a:p>
        </p:txBody>
      </p:sp>
      <p:sp>
        <p:nvSpPr>
          <p:cNvPr id="9" name="Rubrik 1"/>
          <p:cNvSpPr>
            <a:spLocks noGrp="1"/>
          </p:cNvSpPr>
          <p:nvPr>
            <p:ph type="title" hasCustomPrompt="1"/>
          </p:nvPr>
        </p:nvSpPr>
        <p:spPr>
          <a:xfrm>
            <a:off x="694800" y="576000"/>
            <a:ext cx="10800000" cy="684000"/>
          </a:xfrm>
        </p:spPr>
        <p:txBody>
          <a:bodyPr wrap="square" tIns="0" anchor="t" anchorCtr="0"/>
          <a:lstStyle>
            <a:lvl1pPr>
              <a:defRPr sz="2400" baseline="0">
                <a:solidFill>
                  <a:schemeClr val="tx2"/>
                </a:solidFill>
              </a:defRPr>
            </a:lvl1pPr>
          </a:lstStyle>
          <a:p>
            <a:r>
              <a:rPr lang="en-GB" noProof="0" dirty="0"/>
              <a:t>Heading in Arial Bold on max </a:t>
            </a:r>
            <a:br>
              <a:rPr lang="en-GB" noProof="0" dirty="0"/>
            </a:br>
            <a:r>
              <a:rPr lang="en-GB" noProof="0" dirty="0"/>
              <a:t>two lines</a:t>
            </a:r>
          </a:p>
        </p:txBody>
      </p:sp>
      <p:sp>
        <p:nvSpPr>
          <p:cNvPr id="6" name="Platshållare för bildnummer 23"/>
          <p:cNvSpPr>
            <a:spLocks noGrp="1"/>
          </p:cNvSpPr>
          <p:nvPr>
            <p:ph type="sldNum" sz="quarter" idx="4"/>
          </p:nvPr>
        </p:nvSpPr>
        <p:spPr>
          <a:xfrm>
            <a:off x="695328" y="6452821"/>
            <a:ext cx="5850045" cy="117144"/>
          </a:xfrm>
          <a:prstGeom prst="rect">
            <a:avLst/>
          </a:prstGeom>
        </p:spPr>
        <p:txBody>
          <a:bodyPr vert="horz" lIns="0" tIns="0" rIns="0" bIns="0" rtlCol="0" anchor="ctr"/>
          <a:lstStyle>
            <a:lvl1pPr algn="l">
              <a:defRPr lang="en-GB" sz="900" kern="1200" smtClean="0">
                <a:solidFill>
                  <a:schemeClr val="tx1"/>
                </a:solidFill>
                <a:latin typeface="+mn-lt"/>
                <a:ea typeface="+mn-ea"/>
                <a:cs typeface="+mn-cs"/>
              </a:defRPr>
            </a:lvl1pPr>
          </a:lstStyle>
          <a:p>
            <a:fld id="{44885375-241E-884B-B5CC-0E856F89762A}" type="slidenum">
              <a:rPr lang="en-GB" smtClean="0"/>
              <a:pPr/>
              <a:t>‹#›</a:t>
            </a:fld>
            <a:endParaRPr lang="en-GB" dirty="0"/>
          </a:p>
        </p:txBody>
      </p:sp>
      <p:sp>
        <p:nvSpPr>
          <p:cNvPr id="8" name="Platshållare för text 10"/>
          <p:cNvSpPr>
            <a:spLocks noGrp="1"/>
          </p:cNvSpPr>
          <p:nvPr>
            <p:ph type="body" sz="quarter" idx="10"/>
          </p:nvPr>
        </p:nvSpPr>
        <p:spPr>
          <a:xfrm>
            <a:off x="6275996" y="1773239"/>
            <a:ext cx="5218803" cy="4009871"/>
          </a:xfrm>
        </p:spPr>
        <p:txBody>
          <a:bodyPr/>
          <a:lstStyle>
            <a:lvl1pPr marL="177796" indent="-177796">
              <a:buFont typeface="Arial" charset="0"/>
              <a:buChar char="•"/>
              <a:tabLst/>
              <a:defRPr/>
            </a:lvl1pPr>
            <a:lvl2pPr marL="358766" indent="-179384">
              <a:tabLst/>
              <a:defRPr sz="1400"/>
            </a:lvl2pPr>
            <a:lvl3pPr marL="533387" indent="-173034">
              <a:tabLst/>
              <a:defRPr/>
            </a:lvl3pPr>
            <a:lvl4pPr marL="712770" indent="-179384">
              <a:tabLst/>
              <a:defRPr sz="1200"/>
            </a:lvl4pPr>
            <a:lvl5pPr marL="893740" indent="-180970">
              <a:tabLs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346963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panose="020F0502020204030204" pitchFamily="34" charset="0"/>
              </a:defRPr>
            </a:lvl2pPr>
            <a:lvl3pPr marL="914400" indent="0">
              <a:lnSpc>
                <a:spcPct val="100000"/>
              </a:lnSpc>
              <a:buNone/>
              <a:defRPr sz="1600">
                <a:latin typeface="Calibri" panose="020F050202020403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Content_slide_with_cut-out_image">
    <p:spTree>
      <p:nvGrpSpPr>
        <p:cNvPr id="1" name=""/>
        <p:cNvGrpSpPr/>
        <p:nvPr/>
      </p:nvGrpSpPr>
      <p:grpSpPr>
        <a:xfrm>
          <a:off x="0" y="0"/>
          <a:ext cx="0" cy="0"/>
          <a:chOff x="0" y="0"/>
          <a:chExt cx="0" cy="0"/>
        </a:xfrm>
      </p:grpSpPr>
      <p:sp>
        <p:nvSpPr>
          <p:cNvPr id="5" name="Platshållare för bild 4"/>
          <p:cNvSpPr>
            <a:spLocks noGrp="1"/>
          </p:cNvSpPr>
          <p:nvPr>
            <p:ph type="pic" sz="quarter" idx="17" hasCustomPrompt="1"/>
          </p:nvPr>
        </p:nvSpPr>
        <p:spPr>
          <a:xfrm>
            <a:off x="6096001" y="0"/>
            <a:ext cx="6096000" cy="6159832"/>
          </a:xfrm>
        </p:spPr>
        <p:txBody>
          <a:bodyPr anchor="ctr"/>
          <a:lstStyle>
            <a:lvl1pPr algn="ctr">
              <a:defRPr/>
            </a:lvl1pPr>
          </a:lstStyle>
          <a:p>
            <a:r>
              <a:rPr lang="en-GB" noProof="0" dirty="0"/>
              <a:t>Place cut-out image here</a:t>
            </a:r>
          </a:p>
        </p:txBody>
      </p:sp>
      <p:sp>
        <p:nvSpPr>
          <p:cNvPr id="9" name="Content Placeholder 2"/>
          <p:cNvSpPr>
            <a:spLocks noGrp="1"/>
          </p:cNvSpPr>
          <p:nvPr>
            <p:ph idx="1" hasCustomPrompt="1"/>
          </p:nvPr>
        </p:nvSpPr>
        <p:spPr bwMode="gray">
          <a:xfrm>
            <a:off x="695325" y="1773240"/>
            <a:ext cx="5220675" cy="4009871"/>
          </a:xfrm>
        </p:spPr>
        <p:txBody>
          <a:bodyPr/>
          <a:lstStyle>
            <a:lvl1pPr>
              <a:lnSpc>
                <a:spcPts val="2000"/>
              </a:lnSpc>
              <a:spcBef>
                <a:spcPts val="0"/>
              </a:spcBef>
              <a:spcAft>
                <a:spcPts val="1000"/>
              </a:spcAft>
              <a:buFontTx/>
              <a:buNone/>
              <a:defRPr lang="sv-SE" sz="1600" smtClean="0">
                <a:solidFill>
                  <a:schemeClr val="tx1"/>
                </a:solidFill>
                <a:effectLst/>
              </a:defRPr>
            </a:lvl1pPr>
            <a:lvl2pPr marL="0" indent="0">
              <a:buFontTx/>
              <a:buNone/>
              <a:defRPr/>
            </a:lvl2pPr>
            <a:lvl3pPr marL="215973" indent="0">
              <a:buFontTx/>
              <a:buNone/>
              <a:defRPr/>
            </a:lvl3pPr>
            <a:lvl4pPr marL="431947" indent="0">
              <a:buFontTx/>
              <a:buNone/>
              <a:defRPr/>
            </a:lvl4pPr>
            <a:lvl5pPr marL="647920" indent="0">
              <a:buFontTx/>
              <a:buNone/>
              <a:defRPr/>
            </a:lvl5pPr>
          </a:lstStyle>
          <a:p>
            <a:r>
              <a:rPr lang="en-GB" noProof="0" dirty="0" err="1">
                <a:effectLst/>
                <a:latin typeface="Arial" charset="0"/>
              </a:rPr>
              <a:t>Cume</a:t>
            </a:r>
            <a:r>
              <a:rPr lang="en-GB" noProof="0" dirty="0">
                <a:effectLst/>
                <a:latin typeface="Arial" charset="0"/>
              </a:rPr>
              <a:t> </a:t>
            </a:r>
            <a:r>
              <a:rPr lang="en-GB" noProof="0" dirty="0" err="1">
                <a:effectLst/>
                <a:latin typeface="Arial" charset="0"/>
              </a:rPr>
              <a:t>hinc</a:t>
            </a:r>
            <a:r>
              <a:rPr lang="en-GB" noProof="0" dirty="0">
                <a:effectLst/>
                <a:latin typeface="Arial" charset="0"/>
              </a:rPr>
              <a:t> </a:t>
            </a:r>
            <a:r>
              <a:rPr lang="en-GB" noProof="0" dirty="0" err="1">
                <a:effectLst/>
                <a:latin typeface="Arial" charset="0"/>
              </a:rPr>
              <a:t>insolens</a:t>
            </a:r>
            <a:r>
              <a:rPr lang="en-GB" noProof="0" dirty="0">
                <a:effectLst/>
                <a:latin typeface="Arial" charset="0"/>
              </a:rPr>
              <a:t> </a:t>
            </a:r>
            <a:r>
              <a:rPr lang="en-GB" noProof="0" dirty="0" err="1">
                <a:effectLst/>
                <a:latin typeface="Arial" charset="0"/>
              </a:rPr>
              <a:t>delicata</a:t>
            </a:r>
            <a:r>
              <a:rPr lang="en-GB" noProof="0" dirty="0">
                <a:effectLst/>
                <a:latin typeface="Arial" charset="0"/>
              </a:rPr>
              <a:t>, duo ad modus </a:t>
            </a:r>
            <a:r>
              <a:rPr lang="en-GB" noProof="0" dirty="0" err="1">
                <a:effectLst/>
                <a:latin typeface="Arial" charset="0"/>
              </a:rPr>
              <a:t>putant</a:t>
            </a:r>
            <a:r>
              <a:rPr lang="en-GB" noProof="0" dirty="0">
                <a:effectLst/>
                <a:latin typeface="Arial" charset="0"/>
              </a:rPr>
              <a:t> </a:t>
            </a:r>
            <a:r>
              <a:rPr lang="en-GB" noProof="0" dirty="0" err="1">
                <a:effectLst/>
                <a:latin typeface="Arial" charset="0"/>
              </a:rPr>
              <a:t>nonumes</a:t>
            </a:r>
            <a:r>
              <a:rPr lang="en-GB" noProof="0" dirty="0">
                <a:effectLst/>
                <a:latin typeface="Arial" charset="0"/>
              </a:rPr>
              <a:t>, cu </a:t>
            </a:r>
            <a:r>
              <a:rPr lang="en-GB" noProof="0" dirty="0" err="1">
                <a:effectLst/>
                <a:latin typeface="Arial" charset="0"/>
              </a:rPr>
              <a:t>numquam</a:t>
            </a:r>
            <a:r>
              <a:rPr lang="en-GB" noProof="0" dirty="0">
                <a:effectLst/>
                <a:latin typeface="Arial" charset="0"/>
              </a:rPr>
              <a:t> </a:t>
            </a:r>
            <a:r>
              <a:rPr lang="en-GB" noProof="0" dirty="0" err="1">
                <a:effectLst/>
                <a:latin typeface="Arial" charset="0"/>
              </a:rPr>
              <a:t>scaevola</a:t>
            </a:r>
            <a:r>
              <a:rPr lang="en-GB" noProof="0" dirty="0">
                <a:effectLst/>
                <a:latin typeface="Arial" charset="0"/>
              </a:rPr>
              <a:t> </a:t>
            </a:r>
            <a:r>
              <a:rPr lang="en-GB" noProof="0" dirty="0" err="1">
                <a:effectLst/>
                <a:latin typeface="Arial" charset="0"/>
              </a:rPr>
              <a:t>mnesar</a:t>
            </a:r>
            <a:r>
              <a:rPr lang="en-GB" noProof="0" dirty="0">
                <a:effectLst/>
                <a:latin typeface="Arial" charset="0"/>
              </a:rPr>
              <a:t> chum sea. </a:t>
            </a:r>
          </a:p>
          <a:p>
            <a:r>
              <a:rPr lang="en-GB" noProof="0" dirty="0" err="1">
                <a:effectLst/>
                <a:latin typeface="Arial" charset="0"/>
              </a:rPr>
              <a:t>Nonumy</a:t>
            </a:r>
            <a:r>
              <a:rPr lang="en-GB" noProof="0" dirty="0">
                <a:effectLst/>
                <a:latin typeface="Arial" charset="0"/>
              </a:rPr>
              <a:t> </a:t>
            </a:r>
            <a:r>
              <a:rPr lang="en-GB" noProof="0" dirty="0" err="1">
                <a:effectLst/>
                <a:latin typeface="Arial" charset="0"/>
              </a:rPr>
              <a:t>iisque</a:t>
            </a:r>
            <a:r>
              <a:rPr lang="en-GB" noProof="0" dirty="0">
                <a:effectLst/>
                <a:latin typeface="Arial" charset="0"/>
              </a:rPr>
              <a:t> </a:t>
            </a:r>
            <a:r>
              <a:rPr lang="en-GB" noProof="0" dirty="0" err="1">
                <a:effectLst/>
                <a:latin typeface="Arial" charset="0"/>
              </a:rPr>
              <a:t>accusamus</a:t>
            </a:r>
            <a:r>
              <a:rPr lang="en-GB" noProof="0" dirty="0">
                <a:effectLst/>
                <a:latin typeface="Arial" charset="0"/>
              </a:rPr>
              <a:t> quo cu, </a:t>
            </a:r>
            <a:r>
              <a:rPr lang="en-GB" noProof="0" dirty="0" err="1">
                <a:effectLst/>
                <a:latin typeface="Arial" charset="0"/>
              </a:rPr>
              <a:t>pericula</a:t>
            </a:r>
            <a:r>
              <a:rPr lang="en-GB" noProof="0" dirty="0">
                <a:effectLst/>
                <a:latin typeface="Arial" charset="0"/>
              </a:rPr>
              <a:t> </a:t>
            </a:r>
            <a:r>
              <a:rPr lang="en-GB" noProof="0" dirty="0" err="1">
                <a:effectLst/>
                <a:latin typeface="Arial" charset="0"/>
              </a:rPr>
              <a:t>evertitur</a:t>
            </a:r>
            <a:r>
              <a:rPr lang="en-GB" noProof="0" dirty="0">
                <a:effectLst/>
                <a:latin typeface="Arial" charset="0"/>
              </a:rPr>
              <a:t> </a:t>
            </a:r>
            <a:r>
              <a:rPr lang="en-GB" noProof="0" dirty="0" err="1">
                <a:effectLst/>
                <a:latin typeface="Arial" charset="0"/>
              </a:rPr>
              <a:t>eu</a:t>
            </a:r>
            <a:r>
              <a:rPr lang="en-GB" noProof="0" dirty="0">
                <a:effectLst/>
                <a:latin typeface="Arial" charset="0"/>
              </a:rPr>
              <a:t> quo, </a:t>
            </a:r>
            <a:r>
              <a:rPr lang="en-GB" noProof="0" dirty="0" err="1">
                <a:effectLst/>
                <a:latin typeface="Arial" charset="0"/>
              </a:rPr>
              <a:t>accommodare</a:t>
            </a:r>
            <a:r>
              <a:rPr lang="en-GB" noProof="0" dirty="0">
                <a:effectLst/>
                <a:latin typeface="Arial" charset="0"/>
              </a:rPr>
              <a:t> </a:t>
            </a:r>
            <a:r>
              <a:rPr lang="en-GB" noProof="0" dirty="0" err="1">
                <a:effectLst/>
                <a:latin typeface="Arial" charset="0"/>
              </a:rPr>
              <a:t>delicatissimi</a:t>
            </a:r>
            <a:r>
              <a:rPr lang="en-GB" noProof="0" dirty="0">
                <a:effectLst/>
                <a:latin typeface="Arial" charset="0"/>
              </a:rPr>
              <a:t>.</a:t>
            </a:r>
          </a:p>
          <a:p>
            <a:r>
              <a:rPr lang="en-GB" noProof="0" dirty="0">
                <a:effectLst/>
                <a:latin typeface="Arial" charset="0"/>
              </a:rPr>
              <a:t>Sit </a:t>
            </a:r>
            <a:r>
              <a:rPr lang="en-GB" noProof="0" dirty="0" err="1">
                <a:effectLst/>
                <a:latin typeface="Arial" charset="0"/>
              </a:rPr>
              <a:t>sonet</a:t>
            </a:r>
            <a:r>
              <a:rPr lang="en-GB" noProof="0" dirty="0">
                <a:effectLst/>
                <a:latin typeface="Arial" charset="0"/>
              </a:rPr>
              <a:t> animal </a:t>
            </a:r>
            <a:r>
              <a:rPr lang="en-GB" noProof="0" dirty="0" err="1">
                <a:effectLst/>
                <a:latin typeface="Arial" charset="0"/>
              </a:rPr>
              <a:t>phaedrum</a:t>
            </a:r>
            <a:r>
              <a:rPr lang="en-GB" noProof="0" dirty="0">
                <a:effectLst/>
                <a:latin typeface="Arial" charset="0"/>
              </a:rPr>
              <a:t> </a:t>
            </a:r>
            <a:r>
              <a:rPr lang="en-GB" noProof="0" dirty="0" err="1">
                <a:effectLst/>
                <a:latin typeface="Arial" charset="0"/>
              </a:rPr>
              <a:t>ut.</a:t>
            </a:r>
            <a:r>
              <a:rPr lang="en-GB" noProof="0" dirty="0">
                <a:effectLst/>
                <a:latin typeface="Arial" charset="0"/>
              </a:rPr>
              <a:t> Ne nostrum </a:t>
            </a:r>
            <a:r>
              <a:rPr lang="en-GB" noProof="0" dirty="0" err="1">
                <a:effectLst/>
                <a:latin typeface="Arial" charset="0"/>
              </a:rPr>
              <a:t>recteque</a:t>
            </a:r>
            <a:r>
              <a:rPr lang="en-GB" noProof="0" dirty="0">
                <a:effectLst/>
                <a:latin typeface="Arial" charset="0"/>
              </a:rPr>
              <a:t> vim, </a:t>
            </a:r>
            <a:r>
              <a:rPr lang="en-GB" noProof="0" dirty="0" err="1">
                <a:effectLst/>
                <a:latin typeface="Arial" charset="0"/>
              </a:rPr>
              <a:t>placerat</a:t>
            </a:r>
            <a:r>
              <a:rPr lang="en-GB" noProof="0" dirty="0">
                <a:effectLst/>
                <a:latin typeface="Arial" charset="0"/>
              </a:rPr>
              <a:t> </a:t>
            </a:r>
            <a:r>
              <a:rPr lang="en-GB" noProof="0" dirty="0" err="1">
                <a:effectLst/>
                <a:latin typeface="Arial" charset="0"/>
              </a:rPr>
              <a:t>invenire</a:t>
            </a:r>
            <a:r>
              <a:rPr lang="en-GB" noProof="0" dirty="0">
                <a:effectLst/>
                <a:latin typeface="Arial" charset="0"/>
              </a:rPr>
              <a:t> </a:t>
            </a:r>
            <a:r>
              <a:rPr lang="en-GB" noProof="0" dirty="0" err="1">
                <a:effectLst/>
                <a:latin typeface="Arial" charset="0"/>
              </a:rPr>
              <a:t>assueverit</a:t>
            </a:r>
            <a:r>
              <a:rPr lang="en-GB" noProof="0" dirty="0">
                <a:effectLst/>
                <a:latin typeface="Arial" charset="0"/>
              </a:rPr>
              <a:t>. </a:t>
            </a:r>
          </a:p>
        </p:txBody>
      </p:sp>
      <p:sp>
        <p:nvSpPr>
          <p:cNvPr id="10" name="Rubrik 1"/>
          <p:cNvSpPr>
            <a:spLocks noGrp="1"/>
          </p:cNvSpPr>
          <p:nvPr>
            <p:ph type="title" hasCustomPrompt="1"/>
          </p:nvPr>
        </p:nvSpPr>
        <p:spPr>
          <a:xfrm>
            <a:off x="695332" y="576000"/>
            <a:ext cx="5220673" cy="684000"/>
          </a:xfrm>
        </p:spPr>
        <p:txBody>
          <a:bodyPr tIns="0" anchor="t" anchorCtr="0"/>
          <a:lstStyle>
            <a:lvl1pPr>
              <a:defRPr sz="2400">
                <a:solidFill>
                  <a:schemeClr val="tx2"/>
                </a:solidFill>
              </a:defRPr>
            </a:lvl1pPr>
          </a:lstStyle>
          <a:p>
            <a:r>
              <a:rPr lang="en-GB" noProof="0" dirty="0"/>
              <a:t>Heading in Arial Bold on </a:t>
            </a:r>
            <a:br>
              <a:rPr lang="en-GB" noProof="0" dirty="0"/>
            </a:br>
            <a:r>
              <a:rPr lang="en-GB" noProof="0" dirty="0"/>
              <a:t>max two lines</a:t>
            </a:r>
          </a:p>
        </p:txBody>
      </p:sp>
      <p:sp>
        <p:nvSpPr>
          <p:cNvPr id="6" name="Platshållare för bildnummer 23"/>
          <p:cNvSpPr>
            <a:spLocks noGrp="1"/>
          </p:cNvSpPr>
          <p:nvPr>
            <p:ph type="sldNum" sz="quarter" idx="4"/>
          </p:nvPr>
        </p:nvSpPr>
        <p:spPr>
          <a:xfrm>
            <a:off x="695328" y="6452821"/>
            <a:ext cx="5850045" cy="117144"/>
          </a:xfrm>
          <a:prstGeom prst="rect">
            <a:avLst/>
          </a:prstGeom>
        </p:spPr>
        <p:txBody>
          <a:bodyPr vert="horz" lIns="0" tIns="0" rIns="0" bIns="0" rtlCol="0" anchor="ctr"/>
          <a:lstStyle>
            <a:lvl1pPr algn="l">
              <a:defRPr lang="en-GB" sz="900" kern="1200" smtClean="0">
                <a:solidFill>
                  <a:schemeClr val="tx1"/>
                </a:solidFill>
                <a:latin typeface="+mn-lt"/>
                <a:ea typeface="+mn-ea"/>
                <a:cs typeface="+mn-cs"/>
              </a:defRPr>
            </a:lvl1pPr>
          </a:lstStyle>
          <a:p>
            <a:fld id="{44885375-241E-884B-B5CC-0E856F89762A}" type="slidenum">
              <a:rPr lang="en-GB" smtClean="0"/>
              <a:pPr/>
              <a:t>‹#›</a:t>
            </a:fld>
            <a:endParaRPr lang="en-GB" dirty="0"/>
          </a:p>
        </p:txBody>
      </p:sp>
    </p:spTree>
    <p:extLst>
      <p:ext uri="{BB962C8B-B14F-4D97-AF65-F5344CB8AC3E}">
        <p14:creationId xmlns:p14="http://schemas.microsoft.com/office/powerpoint/2010/main" val="3491179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Content_slide_with_circular_image">
    <p:spTree>
      <p:nvGrpSpPr>
        <p:cNvPr id="1" name=""/>
        <p:cNvGrpSpPr/>
        <p:nvPr/>
      </p:nvGrpSpPr>
      <p:grpSpPr>
        <a:xfrm>
          <a:off x="0" y="0"/>
          <a:ext cx="0" cy="0"/>
          <a:chOff x="0" y="0"/>
          <a:chExt cx="0" cy="0"/>
        </a:xfrm>
      </p:grpSpPr>
      <p:sp>
        <p:nvSpPr>
          <p:cNvPr id="5" name="Platshållare för bild 4"/>
          <p:cNvSpPr>
            <a:spLocks noGrp="1"/>
          </p:cNvSpPr>
          <p:nvPr>
            <p:ph type="pic" sz="quarter" idx="17" hasCustomPrompt="1"/>
          </p:nvPr>
        </p:nvSpPr>
        <p:spPr>
          <a:xfrm>
            <a:off x="7054278" y="1260001"/>
            <a:ext cx="3926231" cy="3967343"/>
          </a:xfrm>
          <a:prstGeom prst="ellipse">
            <a:avLst/>
          </a:prstGeom>
        </p:spPr>
        <p:txBody>
          <a:bodyPr anchor="ctr"/>
          <a:lstStyle>
            <a:lvl1pPr algn="ctr">
              <a:spcBef>
                <a:spcPts val="0"/>
              </a:spcBef>
              <a:defRPr lang="en-GB" b="0" i="0" smtClean="0">
                <a:effectLst/>
              </a:defRPr>
            </a:lvl1pPr>
          </a:lstStyle>
          <a:p>
            <a:r>
              <a:rPr lang="en-GB" noProof="0" dirty="0"/>
              <a:t>Place image here.</a:t>
            </a:r>
            <a:br>
              <a:rPr lang="en-GB" noProof="0" dirty="0"/>
            </a:br>
            <a:r>
              <a:rPr lang="en-GB" b="0" i="0" dirty="0">
                <a:solidFill>
                  <a:srgbClr val="434342"/>
                </a:solidFill>
                <a:effectLst/>
                <a:latin typeface="Arial" charset="0"/>
              </a:rPr>
              <a:t>Always make sure the most important focal point is in the centre of the circle. </a:t>
            </a:r>
            <a:r>
              <a:rPr lang="en-GB" noProof="0" dirty="0"/>
              <a:t>Use the crop tool to move or resize </a:t>
            </a:r>
            <a:br>
              <a:rPr lang="en-GB" noProof="0" dirty="0"/>
            </a:br>
            <a:r>
              <a:rPr lang="en-GB" noProof="0" dirty="0"/>
              <a:t>the image.</a:t>
            </a:r>
          </a:p>
        </p:txBody>
      </p:sp>
      <p:sp>
        <p:nvSpPr>
          <p:cNvPr id="9" name="Content Placeholder 2"/>
          <p:cNvSpPr>
            <a:spLocks noGrp="1"/>
          </p:cNvSpPr>
          <p:nvPr>
            <p:ph idx="1" hasCustomPrompt="1"/>
          </p:nvPr>
        </p:nvSpPr>
        <p:spPr bwMode="gray">
          <a:xfrm>
            <a:off x="695325" y="1773240"/>
            <a:ext cx="5220675" cy="4009871"/>
          </a:xfrm>
        </p:spPr>
        <p:txBody>
          <a:bodyPr/>
          <a:lstStyle>
            <a:lvl1pPr>
              <a:lnSpc>
                <a:spcPts val="2000"/>
              </a:lnSpc>
              <a:spcBef>
                <a:spcPts val="0"/>
              </a:spcBef>
              <a:spcAft>
                <a:spcPts val="1000"/>
              </a:spcAft>
              <a:buFontTx/>
              <a:buNone/>
              <a:defRPr lang="sv-SE" sz="1600" smtClean="0">
                <a:solidFill>
                  <a:schemeClr val="tx1"/>
                </a:solidFill>
                <a:effectLst/>
              </a:defRPr>
            </a:lvl1pPr>
            <a:lvl2pPr marL="0" indent="0">
              <a:buFontTx/>
              <a:buNone/>
              <a:defRPr/>
            </a:lvl2pPr>
            <a:lvl3pPr marL="215973" indent="0">
              <a:buFontTx/>
              <a:buNone/>
              <a:defRPr/>
            </a:lvl3pPr>
            <a:lvl4pPr marL="431947" indent="0">
              <a:buFontTx/>
              <a:buNone/>
              <a:defRPr/>
            </a:lvl4pPr>
            <a:lvl5pPr marL="647920" indent="0">
              <a:buFontTx/>
              <a:buNone/>
              <a:defRPr/>
            </a:lvl5pPr>
          </a:lstStyle>
          <a:p>
            <a:r>
              <a:rPr lang="en-GB" noProof="0" dirty="0" err="1">
                <a:effectLst/>
                <a:latin typeface="Arial" charset="0"/>
              </a:rPr>
              <a:t>Cume</a:t>
            </a:r>
            <a:r>
              <a:rPr lang="en-GB" noProof="0" dirty="0">
                <a:effectLst/>
                <a:latin typeface="Arial" charset="0"/>
              </a:rPr>
              <a:t> </a:t>
            </a:r>
            <a:r>
              <a:rPr lang="en-GB" noProof="0" dirty="0" err="1">
                <a:effectLst/>
                <a:latin typeface="Arial" charset="0"/>
              </a:rPr>
              <a:t>hinc</a:t>
            </a:r>
            <a:r>
              <a:rPr lang="en-GB" noProof="0" dirty="0">
                <a:effectLst/>
                <a:latin typeface="Arial" charset="0"/>
              </a:rPr>
              <a:t> </a:t>
            </a:r>
            <a:r>
              <a:rPr lang="en-GB" noProof="0" dirty="0" err="1">
                <a:effectLst/>
                <a:latin typeface="Arial" charset="0"/>
              </a:rPr>
              <a:t>insolens</a:t>
            </a:r>
            <a:r>
              <a:rPr lang="en-GB" noProof="0" dirty="0">
                <a:effectLst/>
                <a:latin typeface="Arial" charset="0"/>
              </a:rPr>
              <a:t> </a:t>
            </a:r>
            <a:r>
              <a:rPr lang="en-GB" noProof="0" dirty="0" err="1">
                <a:effectLst/>
                <a:latin typeface="Arial" charset="0"/>
              </a:rPr>
              <a:t>delicata</a:t>
            </a:r>
            <a:r>
              <a:rPr lang="en-GB" noProof="0" dirty="0">
                <a:effectLst/>
                <a:latin typeface="Arial" charset="0"/>
              </a:rPr>
              <a:t>, duo ad modus </a:t>
            </a:r>
            <a:r>
              <a:rPr lang="en-GB" noProof="0" dirty="0" err="1">
                <a:effectLst/>
                <a:latin typeface="Arial" charset="0"/>
              </a:rPr>
              <a:t>putant</a:t>
            </a:r>
            <a:r>
              <a:rPr lang="en-GB" noProof="0" dirty="0">
                <a:effectLst/>
                <a:latin typeface="Arial" charset="0"/>
              </a:rPr>
              <a:t> </a:t>
            </a:r>
            <a:r>
              <a:rPr lang="en-GB" noProof="0" dirty="0" err="1">
                <a:effectLst/>
                <a:latin typeface="Arial" charset="0"/>
              </a:rPr>
              <a:t>nonumes</a:t>
            </a:r>
            <a:r>
              <a:rPr lang="en-GB" noProof="0" dirty="0">
                <a:effectLst/>
                <a:latin typeface="Arial" charset="0"/>
              </a:rPr>
              <a:t>, cu </a:t>
            </a:r>
            <a:r>
              <a:rPr lang="en-GB" noProof="0" dirty="0" err="1">
                <a:effectLst/>
                <a:latin typeface="Arial" charset="0"/>
              </a:rPr>
              <a:t>numquam</a:t>
            </a:r>
            <a:r>
              <a:rPr lang="en-GB" noProof="0" dirty="0">
                <a:effectLst/>
                <a:latin typeface="Arial" charset="0"/>
              </a:rPr>
              <a:t> </a:t>
            </a:r>
            <a:r>
              <a:rPr lang="en-GB" noProof="0" dirty="0" err="1">
                <a:effectLst/>
                <a:latin typeface="Arial" charset="0"/>
              </a:rPr>
              <a:t>scaevola</a:t>
            </a:r>
            <a:r>
              <a:rPr lang="en-GB" noProof="0" dirty="0">
                <a:effectLst/>
                <a:latin typeface="Arial" charset="0"/>
              </a:rPr>
              <a:t> </a:t>
            </a:r>
            <a:r>
              <a:rPr lang="en-GB" noProof="0" dirty="0" err="1">
                <a:effectLst/>
                <a:latin typeface="Arial" charset="0"/>
              </a:rPr>
              <a:t>mnesar</a:t>
            </a:r>
            <a:r>
              <a:rPr lang="en-GB" noProof="0" dirty="0">
                <a:effectLst/>
                <a:latin typeface="Arial" charset="0"/>
              </a:rPr>
              <a:t> chum sea. </a:t>
            </a:r>
          </a:p>
          <a:p>
            <a:r>
              <a:rPr lang="en-GB" noProof="0" dirty="0" err="1">
                <a:effectLst/>
                <a:latin typeface="Arial" charset="0"/>
              </a:rPr>
              <a:t>Nonumy</a:t>
            </a:r>
            <a:r>
              <a:rPr lang="en-GB" noProof="0" dirty="0">
                <a:effectLst/>
                <a:latin typeface="Arial" charset="0"/>
              </a:rPr>
              <a:t> </a:t>
            </a:r>
            <a:r>
              <a:rPr lang="en-GB" noProof="0" dirty="0" err="1">
                <a:effectLst/>
                <a:latin typeface="Arial" charset="0"/>
              </a:rPr>
              <a:t>iisque</a:t>
            </a:r>
            <a:r>
              <a:rPr lang="en-GB" noProof="0" dirty="0">
                <a:effectLst/>
                <a:latin typeface="Arial" charset="0"/>
              </a:rPr>
              <a:t> </a:t>
            </a:r>
            <a:r>
              <a:rPr lang="en-GB" noProof="0" dirty="0" err="1">
                <a:effectLst/>
                <a:latin typeface="Arial" charset="0"/>
              </a:rPr>
              <a:t>accusamus</a:t>
            </a:r>
            <a:r>
              <a:rPr lang="en-GB" noProof="0" dirty="0">
                <a:effectLst/>
                <a:latin typeface="Arial" charset="0"/>
              </a:rPr>
              <a:t> quo cu, </a:t>
            </a:r>
            <a:r>
              <a:rPr lang="en-GB" noProof="0" dirty="0" err="1">
                <a:effectLst/>
                <a:latin typeface="Arial" charset="0"/>
              </a:rPr>
              <a:t>pericula</a:t>
            </a:r>
            <a:r>
              <a:rPr lang="en-GB" noProof="0" dirty="0">
                <a:effectLst/>
                <a:latin typeface="Arial" charset="0"/>
              </a:rPr>
              <a:t> </a:t>
            </a:r>
            <a:r>
              <a:rPr lang="en-GB" noProof="0" dirty="0" err="1">
                <a:effectLst/>
                <a:latin typeface="Arial" charset="0"/>
              </a:rPr>
              <a:t>evertitur</a:t>
            </a:r>
            <a:r>
              <a:rPr lang="en-GB" noProof="0" dirty="0">
                <a:effectLst/>
                <a:latin typeface="Arial" charset="0"/>
              </a:rPr>
              <a:t> </a:t>
            </a:r>
            <a:r>
              <a:rPr lang="en-GB" noProof="0" dirty="0" err="1">
                <a:effectLst/>
                <a:latin typeface="Arial" charset="0"/>
              </a:rPr>
              <a:t>eu</a:t>
            </a:r>
            <a:r>
              <a:rPr lang="en-GB" noProof="0" dirty="0">
                <a:effectLst/>
                <a:latin typeface="Arial" charset="0"/>
              </a:rPr>
              <a:t> quo, </a:t>
            </a:r>
            <a:r>
              <a:rPr lang="en-GB" noProof="0" dirty="0" err="1">
                <a:effectLst/>
                <a:latin typeface="Arial" charset="0"/>
              </a:rPr>
              <a:t>accommodare</a:t>
            </a:r>
            <a:r>
              <a:rPr lang="en-GB" noProof="0" dirty="0">
                <a:effectLst/>
                <a:latin typeface="Arial" charset="0"/>
              </a:rPr>
              <a:t> </a:t>
            </a:r>
            <a:r>
              <a:rPr lang="en-GB" noProof="0" dirty="0" err="1">
                <a:effectLst/>
                <a:latin typeface="Arial" charset="0"/>
              </a:rPr>
              <a:t>delicatissimi</a:t>
            </a:r>
            <a:r>
              <a:rPr lang="en-GB" noProof="0" dirty="0">
                <a:effectLst/>
                <a:latin typeface="Arial" charset="0"/>
              </a:rPr>
              <a:t>.</a:t>
            </a:r>
          </a:p>
          <a:p>
            <a:r>
              <a:rPr lang="en-GB" noProof="0" dirty="0">
                <a:effectLst/>
                <a:latin typeface="Arial" charset="0"/>
              </a:rPr>
              <a:t>Sit </a:t>
            </a:r>
            <a:r>
              <a:rPr lang="en-GB" noProof="0" dirty="0" err="1">
                <a:effectLst/>
                <a:latin typeface="Arial" charset="0"/>
              </a:rPr>
              <a:t>sonet</a:t>
            </a:r>
            <a:r>
              <a:rPr lang="en-GB" noProof="0" dirty="0">
                <a:effectLst/>
                <a:latin typeface="Arial" charset="0"/>
              </a:rPr>
              <a:t> animal </a:t>
            </a:r>
            <a:r>
              <a:rPr lang="en-GB" noProof="0" dirty="0" err="1">
                <a:effectLst/>
                <a:latin typeface="Arial" charset="0"/>
              </a:rPr>
              <a:t>phaedrum</a:t>
            </a:r>
            <a:r>
              <a:rPr lang="en-GB" noProof="0" dirty="0">
                <a:effectLst/>
                <a:latin typeface="Arial" charset="0"/>
              </a:rPr>
              <a:t> </a:t>
            </a:r>
            <a:r>
              <a:rPr lang="en-GB" noProof="0" dirty="0" err="1">
                <a:effectLst/>
                <a:latin typeface="Arial" charset="0"/>
              </a:rPr>
              <a:t>ut.</a:t>
            </a:r>
            <a:r>
              <a:rPr lang="en-GB" noProof="0" dirty="0">
                <a:effectLst/>
                <a:latin typeface="Arial" charset="0"/>
              </a:rPr>
              <a:t> Ne nostrum </a:t>
            </a:r>
            <a:r>
              <a:rPr lang="en-GB" noProof="0" dirty="0" err="1">
                <a:effectLst/>
                <a:latin typeface="Arial" charset="0"/>
              </a:rPr>
              <a:t>recteque</a:t>
            </a:r>
            <a:r>
              <a:rPr lang="en-GB" noProof="0" dirty="0">
                <a:effectLst/>
                <a:latin typeface="Arial" charset="0"/>
              </a:rPr>
              <a:t> vim, </a:t>
            </a:r>
            <a:r>
              <a:rPr lang="en-GB" noProof="0" dirty="0" err="1">
                <a:effectLst/>
                <a:latin typeface="Arial" charset="0"/>
              </a:rPr>
              <a:t>placerat</a:t>
            </a:r>
            <a:r>
              <a:rPr lang="en-GB" noProof="0" dirty="0">
                <a:effectLst/>
                <a:latin typeface="Arial" charset="0"/>
              </a:rPr>
              <a:t> </a:t>
            </a:r>
            <a:r>
              <a:rPr lang="en-GB" noProof="0" dirty="0" err="1">
                <a:effectLst/>
                <a:latin typeface="Arial" charset="0"/>
              </a:rPr>
              <a:t>invenire</a:t>
            </a:r>
            <a:r>
              <a:rPr lang="en-GB" noProof="0" dirty="0">
                <a:effectLst/>
                <a:latin typeface="Arial" charset="0"/>
              </a:rPr>
              <a:t> </a:t>
            </a:r>
            <a:r>
              <a:rPr lang="en-GB" noProof="0" dirty="0" err="1">
                <a:effectLst/>
                <a:latin typeface="Arial" charset="0"/>
              </a:rPr>
              <a:t>assueverit</a:t>
            </a:r>
            <a:r>
              <a:rPr lang="en-GB" noProof="0" dirty="0">
                <a:effectLst/>
                <a:latin typeface="Arial" charset="0"/>
              </a:rPr>
              <a:t>. </a:t>
            </a:r>
          </a:p>
        </p:txBody>
      </p:sp>
      <p:sp>
        <p:nvSpPr>
          <p:cNvPr id="10" name="Rubrik 1"/>
          <p:cNvSpPr>
            <a:spLocks noGrp="1"/>
          </p:cNvSpPr>
          <p:nvPr>
            <p:ph type="title" hasCustomPrompt="1"/>
          </p:nvPr>
        </p:nvSpPr>
        <p:spPr>
          <a:xfrm>
            <a:off x="695332" y="576000"/>
            <a:ext cx="5220673" cy="684000"/>
          </a:xfrm>
        </p:spPr>
        <p:txBody>
          <a:bodyPr tIns="0" anchor="t" anchorCtr="0"/>
          <a:lstStyle>
            <a:lvl1pPr>
              <a:defRPr sz="2400">
                <a:solidFill>
                  <a:schemeClr val="tx2"/>
                </a:solidFill>
              </a:defRPr>
            </a:lvl1pPr>
          </a:lstStyle>
          <a:p>
            <a:r>
              <a:rPr lang="en-GB" noProof="0" dirty="0"/>
              <a:t>Heading in Arial Bold on </a:t>
            </a:r>
            <a:br>
              <a:rPr lang="en-GB" noProof="0" dirty="0"/>
            </a:br>
            <a:r>
              <a:rPr lang="en-GB" noProof="0" dirty="0"/>
              <a:t>max two lines</a:t>
            </a:r>
          </a:p>
        </p:txBody>
      </p:sp>
      <p:sp>
        <p:nvSpPr>
          <p:cNvPr id="6" name="Platshållare för bildnummer 23"/>
          <p:cNvSpPr>
            <a:spLocks noGrp="1"/>
          </p:cNvSpPr>
          <p:nvPr>
            <p:ph type="sldNum" sz="quarter" idx="4"/>
          </p:nvPr>
        </p:nvSpPr>
        <p:spPr>
          <a:xfrm>
            <a:off x="695328" y="6452821"/>
            <a:ext cx="5850045" cy="117144"/>
          </a:xfrm>
          <a:prstGeom prst="rect">
            <a:avLst/>
          </a:prstGeom>
        </p:spPr>
        <p:txBody>
          <a:bodyPr vert="horz" lIns="0" tIns="0" rIns="0" bIns="0" rtlCol="0" anchor="ctr"/>
          <a:lstStyle>
            <a:lvl1pPr algn="l">
              <a:defRPr lang="en-GB" sz="900" kern="1200" smtClean="0">
                <a:solidFill>
                  <a:schemeClr val="tx1"/>
                </a:solidFill>
                <a:latin typeface="+mn-lt"/>
                <a:ea typeface="+mn-ea"/>
                <a:cs typeface="+mn-cs"/>
              </a:defRPr>
            </a:lvl1pPr>
          </a:lstStyle>
          <a:p>
            <a:fld id="{44885375-241E-884B-B5CC-0E856F89762A}" type="slidenum">
              <a:rPr lang="en-GB" smtClean="0"/>
              <a:pPr/>
              <a:t>‹#›</a:t>
            </a:fld>
            <a:endParaRPr lang="en-GB" dirty="0"/>
          </a:p>
        </p:txBody>
      </p:sp>
    </p:spTree>
    <p:extLst>
      <p:ext uri="{BB962C8B-B14F-4D97-AF65-F5344CB8AC3E}">
        <p14:creationId xmlns:p14="http://schemas.microsoft.com/office/powerpoint/2010/main" val="718488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Content_slide_with_image">
    <p:spTree>
      <p:nvGrpSpPr>
        <p:cNvPr id="1" name=""/>
        <p:cNvGrpSpPr/>
        <p:nvPr/>
      </p:nvGrpSpPr>
      <p:grpSpPr>
        <a:xfrm>
          <a:off x="0" y="0"/>
          <a:ext cx="0" cy="0"/>
          <a:chOff x="0" y="0"/>
          <a:chExt cx="0" cy="0"/>
        </a:xfrm>
      </p:grpSpPr>
      <p:sp>
        <p:nvSpPr>
          <p:cNvPr id="5" name="Platshållare för bild 4"/>
          <p:cNvSpPr>
            <a:spLocks noGrp="1"/>
          </p:cNvSpPr>
          <p:nvPr>
            <p:ph type="pic" sz="quarter" idx="17" hasCustomPrompt="1"/>
          </p:nvPr>
        </p:nvSpPr>
        <p:spPr>
          <a:xfrm>
            <a:off x="6096001" y="0"/>
            <a:ext cx="6096000" cy="6159832"/>
          </a:xfrm>
        </p:spPr>
        <p:txBody>
          <a:bodyPr anchor="ctr"/>
          <a:lstStyle>
            <a:lvl1pPr algn="ctr">
              <a:defRPr/>
            </a:lvl1pPr>
          </a:lstStyle>
          <a:p>
            <a:r>
              <a:rPr lang="en-GB" noProof="0"/>
              <a:t>Place image here</a:t>
            </a:r>
          </a:p>
        </p:txBody>
      </p:sp>
      <p:sp>
        <p:nvSpPr>
          <p:cNvPr id="9" name="Content Placeholder 2"/>
          <p:cNvSpPr>
            <a:spLocks noGrp="1"/>
          </p:cNvSpPr>
          <p:nvPr>
            <p:ph idx="1" hasCustomPrompt="1"/>
          </p:nvPr>
        </p:nvSpPr>
        <p:spPr bwMode="gray">
          <a:xfrm>
            <a:off x="695325" y="1773240"/>
            <a:ext cx="5220675" cy="4009871"/>
          </a:xfrm>
        </p:spPr>
        <p:txBody>
          <a:bodyPr/>
          <a:lstStyle>
            <a:lvl1pPr>
              <a:lnSpc>
                <a:spcPts val="2000"/>
              </a:lnSpc>
              <a:spcBef>
                <a:spcPts val="0"/>
              </a:spcBef>
              <a:spcAft>
                <a:spcPts val="1000"/>
              </a:spcAft>
              <a:buFontTx/>
              <a:buNone/>
              <a:defRPr lang="sv-SE" sz="1600" smtClean="0">
                <a:solidFill>
                  <a:schemeClr val="tx1"/>
                </a:solidFill>
                <a:effectLst/>
              </a:defRPr>
            </a:lvl1pPr>
            <a:lvl2pPr marL="0" indent="0">
              <a:buFontTx/>
              <a:buNone/>
              <a:defRPr/>
            </a:lvl2pPr>
            <a:lvl3pPr marL="215973" indent="0">
              <a:buFontTx/>
              <a:buNone/>
              <a:defRPr/>
            </a:lvl3pPr>
            <a:lvl4pPr marL="431947" indent="0">
              <a:buFontTx/>
              <a:buNone/>
              <a:defRPr/>
            </a:lvl4pPr>
            <a:lvl5pPr marL="647920" indent="0">
              <a:buFontTx/>
              <a:buNone/>
              <a:defRPr/>
            </a:lvl5pPr>
          </a:lstStyle>
          <a:p>
            <a:r>
              <a:rPr lang="en-GB" noProof="0" dirty="0" err="1">
                <a:effectLst/>
                <a:latin typeface="Arial" charset="0"/>
              </a:rPr>
              <a:t>Cume</a:t>
            </a:r>
            <a:r>
              <a:rPr lang="en-GB" noProof="0" dirty="0">
                <a:effectLst/>
                <a:latin typeface="Arial" charset="0"/>
              </a:rPr>
              <a:t> </a:t>
            </a:r>
            <a:r>
              <a:rPr lang="en-GB" noProof="0" dirty="0" err="1">
                <a:effectLst/>
                <a:latin typeface="Arial" charset="0"/>
              </a:rPr>
              <a:t>hinc</a:t>
            </a:r>
            <a:r>
              <a:rPr lang="en-GB" noProof="0" dirty="0">
                <a:effectLst/>
                <a:latin typeface="Arial" charset="0"/>
              </a:rPr>
              <a:t> </a:t>
            </a:r>
            <a:r>
              <a:rPr lang="en-GB" noProof="0" dirty="0" err="1">
                <a:effectLst/>
                <a:latin typeface="Arial" charset="0"/>
              </a:rPr>
              <a:t>insolens</a:t>
            </a:r>
            <a:r>
              <a:rPr lang="en-GB" noProof="0" dirty="0">
                <a:effectLst/>
                <a:latin typeface="Arial" charset="0"/>
              </a:rPr>
              <a:t> </a:t>
            </a:r>
            <a:r>
              <a:rPr lang="en-GB" noProof="0" dirty="0" err="1">
                <a:effectLst/>
                <a:latin typeface="Arial" charset="0"/>
              </a:rPr>
              <a:t>delicata</a:t>
            </a:r>
            <a:r>
              <a:rPr lang="en-GB" noProof="0" dirty="0">
                <a:effectLst/>
                <a:latin typeface="Arial" charset="0"/>
              </a:rPr>
              <a:t>, duo ad modus </a:t>
            </a:r>
            <a:r>
              <a:rPr lang="en-GB" noProof="0" dirty="0" err="1">
                <a:effectLst/>
                <a:latin typeface="Arial" charset="0"/>
              </a:rPr>
              <a:t>putant</a:t>
            </a:r>
            <a:r>
              <a:rPr lang="en-GB" noProof="0" dirty="0">
                <a:effectLst/>
                <a:latin typeface="Arial" charset="0"/>
              </a:rPr>
              <a:t> </a:t>
            </a:r>
            <a:r>
              <a:rPr lang="en-GB" noProof="0" dirty="0" err="1">
                <a:effectLst/>
                <a:latin typeface="Arial" charset="0"/>
              </a:rPr>
              <a:t>nonumes</a:t>
            </a:r>
            <a:r>
              <a:rPr lang="en-GB" noProof="0" dirty="0">
                <a:effectLst/>
                <a:latin typeface="Arial" charset="0"/>
              </a:rPr>
              <a:t>, cu </a:t>
            </a:r>
            <a:r>
              <a:rPr lang="en-GB" noProof="0" dirty="0" err="1">
                <a:effectLst/>
                <a:latin typeface="Arial" charset="0"/>
              </a:rPr>
              <a:t>numquam</a:t>
            </a:r>
            <a:r>
              <a:rPr lang="en-GB" noProof="0" dirty="0">
                <a:effectLst/>
                <a:latin typeface="Arial" charset="0"/>
              </a:rPr>
              <a:t> </a:t>
            </a:r>
            <a:r>
              <a:rPr lang="en-GB" noProof="0" dirty="0" err="1">
                <a:effectLst/>
                <a:latin typeface="Arial" charset="0"/>
              </a:rPr>
              <a:t>scaevola</a:t>
            </a:r>
            <a:r>
              <a:rPr lang="en-GB" noProof="0" dirty="0">
                <a:effectLst/>
                <a:latin typeface="Arial" charset="0"/>
              </a:rPr>
              <a:t> </a:t>
            </a:r>
            <a:r>
              <a:rPr lang="en-GB" noProof="0" dirty="0" err="1">
                <a:effectLst/>
                <a:latin typeface="Arial" charset="0"/>
              </a:rPr>
              <a:t>mnesar</a:t>
            </a:r>
            <a:r>
              <a:rPr lang="en-GB" noProof="0" dirty="0">
                <a:effectLst/>
                <a:latin typeface="Arial" charset="0"/>
              </a:rPr>
              <a:t> chum sea. </a:t>
            </a:r>
          </a:p>
          <a:p>
            <a:r>
              <a:rPr lang="en-GB" noProof="0" dirty="0" err="1">
                <a:effectLst/>
                <a:latin typeface="Arial" charset="0"/>
              </a:rPr>
              <a:t>Nonumy</a:t>
            </a:r>
            <a:r>
              <a:rPr lang="en-GB" noProof="0" dirty="0">
                <a:effectLst/>
                <a:latin typeface="Arial" charset="0"/>
              </a:rPr>
              <a:t> </a:t>
            </a:r>
            <a:r>
              <a:rPr lang="en-GB" noProof="0" dirty="0" err="1">
                <a:effectLst/>
                <a:latin typeface="Arial" charset="0"/>
              </a:rPr>
              <a:t>iisque</a:t>
            </a:r>
            <a:r>
              <a:rPr lang="en-GB" noProof="0" dirty="0">
                <a:effectLst/>
                <a:latin typeface="Arial" charset="0"/>
              </a:rPr>
              <a:t> </a:t>
            </a:r>
            <a:r>
              <a:rPr lang="en-GB" noProof="0" dirty="0" err="1">
                <a:effectLst/>
                <a:latin typeface="Arial" charset="0"/>
              </a:rPr>
              <a:t>accusamus</a:t>
            </a:r>
            <a:r>
              <a:rPr lang="en-GB" noProof="0" dirty="0">
                <a:effectLst/>
                <a:latin typeface="Arial" charset="0"/>
              </a:rPr>
              <a:t> quo cu, </a:t>
            </a:r>
            <a:r>
              <a:rPr lang="en-GB" noProof="0" dirty="0" err="1">
                <a:effectLst/>
                <a:latin typeface="Arial" charset="0"/>
              </a:rPr>
              <a:t>pericula</a:t>
            </a:r>
            <a:r>
              <a:rPr lang="en-GB" noProof="0" dirty="0">
                <a:effectLst/>
                <a:latin typeface="Arial" charset="0"/>
              </a:rPr>
              <a:t> </a:t>
            </a:r>
            <a:r>
              <a:rPr lang="en-GB" noProof="0" dirty="0" err="1">
                <a:effectLst/>
                <a:latin typeface="Arial" charset="0"/>
              </a:rPr>
              <a:t>evertitur</a:t>
            </a:r>
            <a:r>
              <a:rPr lang="en-GB" noProof="0" dirty="0">
                <a:effectLst/>
                <a:latin typeface="Arial" charset="0"/>
              </a:rPr>
              <a:t> </a:t>
            </a:r>
            <a:r>
              <a:rPr lang="en-GB" noProof="0" dirty="0" err="1">
                <a:effectLst/>
                <a:latin typeface="Arial" charset="0"/>
              </a:rPr>
              <a:t>eu</a:t>
            </a:r>
            <a:r>
              <a:rPr lang="en-GB" noProof="0" dirty="0">
                <a:effectLst/>
                <a:latin typeface="Arial" charset="0"/>
              </a:rPr>
              <a:t> quo, </a:t>
            </a:r>
            <a:r>
              <a:rPr lang="en-GB" noProof="0" dirty="0" err="1">
                <a:effectLst/>
                <a:latin typeface="Arial" charset="0"/>
              </a:rPr>
              <a:t>accommodare</a:t>
            </a:r>
            <a:r>
              <a:rPr lang="en-GB" noProof="0" dirty="0">
                <a:effectLst/>
                <a:latin typeface="Arial" charset="0"/>
              </a:rPr>
              <a:t> </a:t>
            </a:r>
            <a:r>
              <a:rPr lang="en-GB" noProof="0" dirty="0" err="1">
                <a:effectLst/>
                <a:latin typeface="Arial" charset="0"/>
              </a:rPr>
              <a:t>delicatissimi</a:t>
            </a:r>
            <a:r>
              <a:rPr lang="en-GB" noProof="0" dirty="0">
                <a:effectLst/>
                <a:latin typeface="Arial" charset="0"/>
              </a:rPr>
              <a:t>.</a:t>
            </a:r>
          </a:p>
          <a:p>
            <a:r>
              <a:rPr lang="en-GB" noProof="0" dirty="0">
                <a:effectLst/>
                <a:latin typeface="Arial" charset="0"/>
              </a:rPr>
              <a:t>Sit </a:t>
            </a:r>
            <a:r>
              <a:rPr lang="en-GB" noProof="0" dirty="0" err="1">
                <a:effectLst/>
                <a:latin typeface="Arial" charset="0"/>
              </a:rPr>
              <a:t>sonet</a:t>
            </a:r>
            <a:r>
              <a:rPr lang="en-GB" noProof="0" dirty="0">
                <a:effectLst/>
                <a:latin typeface="Arial" charset="0"/>
              </a:rPr>
              <a:t> animal </a:t>
            </a:r>
            <a:r>
              <a:rPr lang="en-GB" noProof="0" dirty="0" err="1">
                <a:effectLst/>
                <a:latin typeface="Arial" charset="0"/>
              </a:rPr>
              <a:t>phaedrum</a:t>
            </a:r>
            <a:r>
              <a:rPr lang="en-GB" noProof="0" dirty="0">
                <a:effectLst/>
                <a:latin typeface="Arial" charset="0"/>
              </a:rPr>
              <a:t> </a:t>
            </a:r>
            <a:r>
              <a:rPr lang="en-GB" noProof="0" dirty="0" err="1">
                <a:effectLst/>
                <a:latin typeface="Arial" charset="0"/>
              </a:rPr>
              <a:t>ut.</a:t>
            </a:r>
            <a:r>
              <a:rPr lang="en-GB" noProof="0" dirty="0">
                <a:effectLst/>
                <a:latin typeface="Arial" charset="0"/>
              </a:rPr>
              <a:t> Ne nostrum </a:t>
            </a:r>
            <a:r>
              <a:rPr lang="en-GB" noProof="0" dirty="0" err="1">
                <a:effectLst/>
                <a:latin typeface="Arial" charset="0"/>
              </a:rPr>
              <a:t>recteque</a:t>
            </a:r>
            <a:r>
              <a:rPr lang="en-GB" noProof="0" dirty="0">
                <a:effectLst/>
                <a:latin typeface="Arial" charset="0"/>
              </a:rPr>
              <a:t> vim, </a:t>
            </a:r>
            <a:r>
              <a:rPr lang="en-GB" noProof="0" dirty="0" err="1">
                <a:effectLst/>
                <a:latin typeface="Arial" charset="0"/>
              </a:rPr>
              <a:t>placerat</a:t>
            </a:r>
            <a:r>
              <a:rPr lang="en-GB" noProof="0" dirty="0">
                <a:effectLst/>
                <a:latin typeface="Arial" charset="0"/>
              </a:rPr>
              <a:t> </a:t>
            </a:r>
            <a:r>
              <a:rPr lang="en-GB" noProof="0" dirty="0" err="1">
                <a:effectLst/>
                <a:latin typeface="Arial" charset="0"/>
              </a:rPr>
              <a:t>invenire</a:t>
            </a:r>
            <a:r>
              <a:rPr lang="en-GB" noProof="0" dirty="0">
                <a:effectLst/>
                <a:latin typeface="Arial" charset="0"/>
              </a:rPr>
              <a:t> </a:t>
            </a:r>
            <a:r>
              <a:rPr lang="en-GB" noProof="0" dirty="0" err="1">
                <a:effectLst/>
                <a:latin typeface="Arial" charset="0"/>
              </a:rPr>
              <a:t>assueverit</a:t>
            </a:r>
            <a:r>
              <a:rPr lang="en-GB" noProof="0" dirty="0">
                <a:effectLst/>
                <a:latin typeface="Arial" charset="0"/>
              </a:rPr>
              <a:t>. </a:t>
            </a:r>
          </a:p>
        </p:txBody>
      </p:sp>
      <p:sp>
        <p:nvSpPr>
          <p:cNvPr id="10" name="Rubrik 1"/>
          <p:cNvSpPr>
            <a:spLocks noGrp="1"/>
          </p:cNvSpPr>
          <p:nvPr>
            <p:ph type="title" hasCustomPrompt="1"/>
          </p:nvPr>
        </p:nvSpPr>
        <p:spPr>
          <a:xfrm>
            <a:off x="695332" y="576000"/>
            <a:ext cx="5220673" cy="684000"/>
          </a:xfrm>
        </p:spPr>
        <p:txBody>
          <a:bodyPr tIns="0" anchor="t" anchorCtr="0"/>
          <a:lstStyle>
            <a:lvl1pPr>
              <a:defRPr sz="2400">
                <a:solidFill>
                  <a:schemeClr val="tx2"/>
                </a:solidFill>
              </a:defRPr>
            </a:lvl1pPr>
          </a:lstStyle>
          <a:p>
            <a:r>
              <a:rPr lang="en-GB" noProof="0" dirty="0"/>
              <a:t>Heading in Arial Bold on </a:t>
            </a:r>
            <a:br>
              <a:rPr lang="en-GB" noProof="0" dirty="0"/>
            </a:br>
            <a:r>
              <a:rPr lang="en-GB" noProof="0" dirty="0"/>
              <a:t>max two lines</a:t>
            </a:r>
          </a:p>
        </p:txBody>
      </p:sp>
      <p:sp>
        <p:nvSpPr>
          <p:cNvPr id="6" name="Platshållare för bildnummer 23"/>
          <p:cNvSpPr>
            <a:spLocks noGrp="1"/>
          </p:cNvSpPr>
          <p:nvPr>
            <p:ph type="sldNum" sz="quarter" idx="4"/>
          </p:nvPr>
        </p:nvSpPr>
        <p:spPr>
          <a:xfrm>
            <a:off x="695328" y="6452821"/>
            <a:ext cx="5850045" cy="117144"/>
          </a:xfrm>
          <a:prstGeom prst="rect">
            <a:avLst/>
          </a:prstGeom>
        </p:spPr>
        <p:txBody>
          <a:bodyPr vert="horz" lIns="0" tIns="0" rIns="0" bIns="0" rtlCol="0" anchor="ctr"/>
          <a:lstStyle>
            <a:lvl1pPr algn="l">
              <a:defRPr lang="en-GB" sz="900" kern="1200" smtClean="0">
                <a:solidFill>
                  <a:schemeClr val="tx1"/>
                </a:solidFill>
                <a:latin typeface="+mn-lt"/>
                <a:ea typeface="+mn-ea"/>
                <a:cs typeface="+mn-cs"/>
              </a:defRPr>
            </a:lvl1pPr>
          </a:lstStyle>
          <a:p>
            <a:fld id="{44885375-241E-884B-B5CC-0E856F89762A}" type="slidenum">
              <a:rPr lang="en-GB" smtClean="0"/>
              <a:pPr/>
              <a:t>‹#›</a:t>
            </a:fld>
            <a:endParaRPr lang="en-GB" dirty="0"/>
          </a:p>
        </p:txBody>
      </p:sp>
    </p:spTree>
    <p:extLst>
      <p:ext uri="{BB962C8B-B14F-4D97-AF65-F5344CB8AC3E}">
        <p14:creationId xmlns:p14="http://schemas.microsoft.com/office/powerpoint/2010/main" val="553130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Content_slide">
    <p:spTree>
      <p:nvGrpSpPr>
        <p:cNvPr id="1" name=""/>
        <p:cNvGrpSpPr/>
        <p:nvPr/>
      </p:nvGrpSpPr>
      <p:grpSpPr>
        <a:xfrm>
          <a:off x="0" y="0"/>
          <a:ext cx="0" cy="0"/>
          <a:chOff x="0" y="0"/>
          <a:chExt cx="0" cy="0"/>
        </a:xfrm>
      </p:grpSpPr>
      <p:sp>
        <p:nvSpPr>
          <p:cNvPr id="9" name="Rubrik 1"/>
          <p:cNvSpPr>
            <a:spLocks noGrp="1"/>
          </p:cNvSpPr>
          <p:nvPr>
            <p:ph type="title" hasCustomPrompt="1"/>
          </p:nvPr>
        </p:nvSpPr>
        <p:spPr>
          <a:xfrm>
            <a:off x="694800" y="576000"/>
            <a:ext cx="10800000" cy="684000"/>
          </a:xfrm>
        </p:spPr>
        <p:txBody>
          <a:bodyPr wrap="square" tIns="0" anchor="t" anchorCtr="0"/>
          <a:lstStyle>
            <a:lvl1pPr>
              <a:defRPr sz="2400" baseline="0">
                <a:solidFill>
                  <a:schemeClr val="tx2"/>
                </a:solidFill>
              </a:defRPr>
            </a:lvl1pPr>
          </a:lstStyle>
          <a:p>
            <a:r>
              <a:rPr lang="en-GB" noProof="0" dirty="0"/>
              <a:t>Heading in Arial Bold on max </a:t>
            </a:r>
            <a:br>
              <a:rPr lang="en-GB" noProof="0" dirty="0"/>
            </a:br>
            <a:r>
              <a:rPr lang="en-GB" noProof="0" dirty="0"/>
              <a:t>two lines</a:t>
            </a:r>
          </a:p>
        </p:txBody>
      </p:sp>
      <p:sp>
        <p:nvSpPr>
          <p:cNvPr id="4" name="Platshållare för bildnummer 23"/>
          <p:cNvSpPr>
            <a:spLocks noGrp="1"/>
          </p:cNvSpPr>
          <p:nvPr>
            <p:ph type="sldNum" sz="quarter" idx="4"/>
          </p:nvPr>
        </p:nvSpPr>
        <p:spPr>
          <a:xfrm>
            <a:off x="695328" y="6452821"/>
            <a:ext cx="5850045" cy="117144"/>
          </a:xfrm>
          <a:prstGeom prst="rect">
            <a:avLst/>
          </a:prstGeom>
        </p:spPr>
        <p:txBody>
          <a:bodyPr vert="horz" lIns="0" tIns="0" rIns="0" bIns="0" rtlCol="0" anchor="ctr"/>
          <a:lstStyle>
            <a:lvl1pPr algn="l">
              <a:defRPr lang="en-GB" sz="900" kern="1200" smtClean="0">
                <a:solidFill>
                  <a:schemeClr val="tx1"/>
                </a:solidFill>
                <a:latin typeface="+mn-lt"/>
                <a:ea typeface="+mn-ea"/>
                <a:cs typeface="+mn-cs"/>
              </a:defRPr>
            </a:lvl1pPr>
          </a:lstStyle>
          <a:p>
            <a:fld id="{44885375-241E-884B-B5CC-0E856F89762A}" type="slidenum">
              <a:rPr lang="en-GB" smtClean="0"/>
              <a:pPr/>
              <a:t>‹#›</a:t>
            </a:fld>
            <a:endParaRPr lang="en-GB" dirty="0"/>
          </a:p>
        </p:txBody>
      </p:sp>
    </p:spTree>
    <p:extLst>
      <p:ext uri="{BB962C8B-B14F-4D97-AF65-F5344CB8AC3E}">
        <p14:creationId xmlns:p14="http://schemas.microsoft.com/office/powerpoint/2010/main" val="1328029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Content_slide_with_circles">
    <p:spTree>
      <p:nvGrpSpPr>
        <p:cNvPr id="1" name=""/>
        <p:cNvGrpSpPr/>
        <p:nvPr/>
      </p:nvGrpSpPr>
      <p:grpSpPr>
        <a:xfrm>
          <a:off x="0" y="0"/>
          <a:ext cx="0" cy="0"/>
          <a:chOff x="0" y="0"/>
          <a:chExt cx="0" cy="0"/>
        </a:xfrm>
      </p:grpSpPr>
      <p:sp>
        <p:nvSpPr>
          <p:cNvPr id="5" name="Platshållare för bild 4"/>
          <p:cNvSpPr>
            <a:spLocks noGrp="1"/>
          </p:cNvSpPr>
          <p:nvPr>
            <p:ph type="pic" sz="quarter" idx="17" hasCustomPrompt="1"/>
          </p:nvPr>
        </p:nvSpPr>
        <p:spPr>
          <a:xfrm>
            <a:off x="8240337" y="2010383"/>
            <a:ext cx="2515648" cy="2541991"/>
          </a:xfrm>
          <a:prstGeom prst="ellipse">
            <a:avLst/>
          </a:prstGeom>
        </p:spPr>
        <p:txBody>
          <a:bodyPr anchor="ctr"/>
          <a:lstStyle>
            <a:lvl1pPr algn="ctr">
              <a:spcBef>
                <a:spcPts val="0"/>
              </a:spcBef>
              <a:defRPr sz="1200"/>
            </a:lvl1pPr>
          </a:lstStyle>
          <a:p>
            <a:r>
              <a:rPr lang="en-GB" noProof="0" dirty="0"/>
              <a:t>Place image here.</a:t>
            </a:r>
            <a:br>
              <a:rPr lang="en-GB" noProof="0" dirty="0"/>
            </a:br>
            <a:r>
              <a:rPr lang="en-GB" b="0" i="0" dirty="0">
                <a:solidFill>
                  <a:srgbClr val="434342"/>
                </a:solidFill>
                <a:effectLst/>
                <a:latin typeface="Arial" charset="0"/>
              </a:rPr>
              <a:t>Always make sure the most important focal point is in the centre of the circle. </a:t>
            </a:r>
            <a:r>
              <a:rPr lang="en-GB" noProof="0" dirty="0"/>
              <a:t>Use the crop tool </a:t>
            </a:r>
            <a:br>
              <a:rPr lang="en-GB" noProof="0" dirty="0"/>
            </a:br>
            <a:r>
              <a:rPr lang="en-GB" noProof="0" dirty="0"/>
              <a:t>to move or resize </a:t>
            </a:r>
            <a:br>
              <a:rPr lang="en-GB" noProof="0" dirty="0"/>
            </a:br>
            <a:r>
              <a:rPr lang="en-GB" noProof="0" dirty="0"/>
              <a:t>the image.</a:t>
            </a:r>
          </a:p>
        </p:txBody>
      </p:sp>
      <p:sp>
        <p:nvSpPr>
          <p:cNvPr id="10" name="Rubrik 1"/>
          <p:cNvSpPr>
            <a:spLocks noGrp="1"/>
          </p:cNvSpPr>
          <p:nvPr>
            <p:ph type="title" hasCustomPrompt="1"/>
          </p:nvPr>
        </p:nvSpPr>
        <p:spPr>
          <a:xfrm>
            <a:off x="695330" y="576000"/>
            <a:ext cx="10800671" cy="684000"/>
          </a:xfrm>
        </p:spPr>
        <p:txBody>
          <a:bodyPr tIns="0" anchor="t" anchorCtr="0"/>
          <a:lstStyle>
            <a:lvl1pPr>
              <a:defRPr sz="2400">
                <a:solidFill>
                  <a:schemeClr val="tx2"/>
                </a:solidFill>
              </a:defRPr>
            </a:lvl1pPr>
          </a:lstStyle>
          <a:p>
            <a:r>
              <a:rPr lang="en-GB" noProof="0" dirty="0"/>
              <a:t>Heading in Arial Bold on </a:t>
            </a:r>
            <a:br>
              <a:rPr lang="en-GB" noProof="0" dirty="0"/>
            </a:br>
            <a:r>
              <a:rPr lang="en-GB" noProof="0" dirty="0"/>
              <a:t>max two lines</a:t>
            </a:r>
          </a:p>
        </p:txBody>
      </p:sp>
      <p:sp>
        <p:nvSpPr>
          <p:cNvPr id="6" name="Platshållare för bildnummer 23"/>
          <p:cNvSpPr>
            <a:spLocks noGrp="1"/>
          </p:cNvSpPr>
          <p:nvPr>
            <p:ph type="sldNum" sz="quarter" idx="4"/>
          </p:nvPr>
        </p:nvSpPr>
        <p:spPr>
          <a:xfrm>
            <a:off x="695328" y="6452821"/>
            <a:ext cx="5850045" cy="117144"/>
          </a:xfrm>
          <a:prstGeom prst="rect">
            <a:avLst/>
          </a:prstGeom>
        </p:spPr>
        <p:txBody>
          <a:bodyPr vert="horz" lIns="0" tIns="0" rIns="0" bIns="0" rtlCol="0" anchor="ctr"/>
          <a:lstStyle>
            <a:lvl1pPr algn="l">
              <a:defRPr lang="en-GB" sz="900" kern="1200" smtClean="0">
                <a:solidFill>
                  <a:schemeClr val="tx1"/>
                </a:solidFill>
                <a:latin typeface="+mn-lt"/>
                <a:ea typeface="+mn-ea"/>
                <a:cs typeface="+mn-cs"/>
              </a:defRPr>
            </a:lvl1pPr>
          </a:lstStyle>
          <a:p>
            <a:fld id="{44885375-241E-884B-B5CC-0E856F89762A}" type="slidenum">
              <a:rPr lang="en-GB" smtClean="0"/>
              <a:pPr/>
              <a:t>‹#›</a:t>
            </a:fld>
            <a:endParaRPr lang="en-GB" dirty="0"/>
          </a:p>
        </p:txBody>
      </p:sp>
      <p:sp>
        <p:nvSpPr>
          <p:cNvPr id="7" name="Platshållare för bild 4"/>
          <p:cNvSpPr>
            <a:spLocks noGrp="1"/>
          </p:cNvSpPr>
          <p:nvPr>
            <p:ph type="pic" sz="quarter" idx="18" hasCustomPrompt="1"/>
          </p:nvPr>
        </p:nvSpPr>
        <p:spPr>
          <a:xfrm>
            <a:off x="4837260" y="2010383"/>
            <a:ext cx="2515648" cy="2541991"/>
          </a:xfrm>
          <a:prstGeom prst="ellipse">
            <a:avLst/>
          </a:prstGeom>
        </p:spPr>
        <p:txBody>
          <a:bodyPr anchor="ctr"/>
          <a:lstStyle>
            <a:lvl1pPr marL="0" marR="0" indent="0" algn="ctr" defTabSz="914286" rtl="0" eaLnBrk="1" fontAlgn="auto" latinLnBrk="0" hangingPunct="1">
              <a:lnSpc>
                <a:spcPct val="100000"/>
              </a:lnSpc>
              <a:spcBef>
                <a:spcPts val="0"/>
              </a:spcBef>
              <a:spcAft>
                <a:spcPts val="0"/>
              </a:spcAft>
              <a:buClr>
                <a:srgbClr val="86657C"/>
              </a:buClr>
              <a:buSzPct val="115000"/>
              <a:buFont typeface="Arial" panose="020B0604020202020204" pitchFamily="34" charset="0"/>
              <a:buNone/>
              <a:tabLst/>
              <a:defRPr sz="1200"/>
            </a:lvl1pPr>
          </a:lstStyle>
          <a:p>
            <a:r>
              <a:rPr lang="en-GB" noProof="0" dirty="0"/>
              <a:t>Place image here.</a:t>
            </a:r>
            <a:br>
              <a:rPr lang="en-GB" noProof="0" dirty="0"/>
            </a:br>
            <a:r>
              <a:rPr lang="en-GB" b="0" i="0" dirty="0">
                <a:solidFill>
                  <a:srgbClr val="434342"/>
                </a:solidFill>
                <a:effectLst/>
                <a:latin typeface="Arial" charset="0"/>
              </a:rPr>
              <a:t>Always make sure the most important focal point is in the centre of the circle. </a:t>
            </a:r>
            <a:r>
              <a:rPr lang="en-GB" noProof="0" dirty="0"/>
              <a:t>Use the crop tool </a:t>
            </a:r>
            <a:br>
              <a:rPr lang="en-GB" noProof="0" dirty="0"/>
            </a:br>
            <a:r>
              <a:rPr lang="en-GB" noProof="0" dirty="0"/>
              <a:t>to move or resize </a:t>
            </a:r>
            <a:br>
              <a:rPr lang="en-GB" noProof="0" dirty="0"/>
            </a:br>
            <a:r>
              <a:rPr lang="en-GB" noProof="0" dirty="0"/>
              <a:t>the image.</a:t>
            </a:r>
          </a:p>
        </p:txBody>
      </p:sp>
      <p:sp>
        <p:nvSpPr>
          <p:cNvPr id="11" name="Platshållare för bild 4"/>
          <p:cNvSpPr>
            <a:spLocks noGrp="1"/>
          </p:cNvSpPr>
          <p:nvPr>
            <p:ph type="pic" sz="quarter" idx="19" hasCustomPrompt="1"/>
          </p:nvPr>
        </p:nvSpPr>
        <p:spPr>
          <a:xfrm>
            <a:off x="1434183" y="2010383"/>
            <a:ext cx="2515648" cy="2541991"/>
          </a:xfrm>
          <a:prstGeom prst="ellipse">
            <a:avLst/>
          </a:prstGeom>
        </p:spPr>
        <p:txBody>
          <a:bodyPr anchor="ctr"/>
          <a:lstStyle>
            <a:lvl1pPr algn="ctr">
              <a:spcBef>
                <a:spcPts val="0"/>
              </a:spcBef>
              <a:defRPr sz="1200"/>
            </a:lvl1pPr>
          </a:lstStyle>
          <a:p>
            <a:r>
              <a:rPr lang="en-GB" noProof="0" dirty="0"/>
              <a:t>Place image here.</a:t>
            </a:r>
            <a:br>
              <a:rPr lang="en-GB" noProof="0" dirty="0"/>
            </a:br>
            <a:r>
              <a:rPr lang="en-GB" b="0" i="0" dirty="0">
                <a:solidFill>
                  <a:srgbClr val="434342"/>
                </a:solidFill>
                <a:effectLst/>
                <a:latin typeface="Arial" charset="0"/>
              </a:rPr>
              <a:t>Always make sure the most important focal point is in the centre of the circle. </a:t>
            </a:r>
            <a:r>
              <a:rPr lang="en-GB" noProof="0" dirty="0"/>
              <a:t>Use the crop tool </a:t>
            </a:r>
            <a:br>
              <a:rPr lang="en-GB" noProof="0" dirty="0"/>
            </a:br>
            <a:r>
              <a:rPr lang="en-GB" noProof="0" dirty="0"/>
              <a:t>to move or resize </a:t>
            </a:r>
            <a:br>
              <a:rPr lang="en-GB" noProof="0" dirty="0"/>
            </a:br>
            <a:r>
              <a:rPr lang="en-GB" noProof="0" dirty="0"/>
              <a:t>the image.</a:t>
            </a:r>
          </a:p>
        </p:txBody>
      </p:sp>
      <p:sp>
        <p:nvSpPr>
          <p:cNvPr id="14" name="Content Placeholder 2"/>
          <p:cNvSpPr>
            <a:spLocks noGrp="1"/>
          </p:cNvSpPr>
          <p:nvPr>
            <p:ph idx="1" hasCustomPrompt="1"/>
          </p:nvPr>
        </p:nvSpPr>
        <p:spPr bwMode="gray">
          <a:xfrm>
            <a:off x="1434183" y="4722828"/>
            <a:ext cx="2515648" cy="806173"/>
          </a:xfrm>
        </p:spPr>
        <p:txBody>
          <a:bodyPr/>
          <a:lstStyle>
            <a:lvl1pPr algn="ctr">
              <a:lnSpc>
                <a:spcPts val="2000"/>
              </a:lnSpc>
              <a:spcBef>
                <a:spcPts val="0"/>
              </a:spcBef>
              <a:spcAft>
                <a:spcPts val="1000"/>
              </a:spcAft>
              <a:buFontTx/>
              <a:buNone/>
              <a:defRPr lang="sv-SE" sz="1400" smtClean="0">
                <a:solidFill>
                  <a:schemeClr val="tx1"/>
                </a:solidFill>
                <a:effectLst/>
              </a:defRPr>
            </a:lvl1pPr>
            <a:lvl2pPr marL="0" indent="0">
              <a:buFontTx/>
              <a:buNone/>
              <a:defRPr/>
            </a:lvl2pPr>
            <a:lvl3pPr marL="215973" indent="0">
              <a:buFontTx/>
              <a:buNone/>
              <a:defRPr/>
            </a:lvl3pPr>
            <a:lvl4pPr marL="431947" indent="0">
              <a:buFontTx/>
              <a:buNone/>
              <a:defRPr/>
            </a:lvl4pPr>
            <a:lvl5pPr marL="647920" indent="0">
              <a:buFontTx/>
              <a:buNone/>
              <a:defRPr/>
            </a:lvl5pPr>
          </a:lstStyle>
          <a:p>
            <a:r>
              <a:rPr lang="en-GB" noProof="0" dirty="0" err="1">
                <a:effectLst/>
                <a:latin typeface="Arial" charset="0"/>
              </a:rPr>
              <a:t>Cume</a:t>
            </a:r>
            <a:r>
              <a:rPr lang="en-GB" noProof="0" dirty="0">
                <a:effectLst/>
                <a:latin typeface="Arial" charset="0"/>
              </a:rPr>
              <a:t> </a:t>
            </a:r>
            <a:r>
              <a:rPr lang="en-GB" noProof="0" dirty="0" err="1">
                <a:effectLst/>
                <a:latin typeface="Arial" charset="0"/>
              </a:rPr>
              <a:t>hinc</a:t>
            </a:r>
            <a:r>
              <a:rPr lang="en-GB" noProof="0" dirty="0">
                <a:effectLst/>
                <a:latin typeface="Arial" charset="0"/>
              </a:rPr>
              <a:t> </a:t>
            </a:r>
            <a:r>
              <a:rPr lang="en-GB" noProof="0" dirty="0" err="1">
                <a:effectLst/>
                <a:latin typeface="Arial" charset="0"/>
              </a:rPr>
              <a:t>insolens</a:t>
            </a:r>
            <a:r>
              <a:rPr lang="en-GB" noProof="0" dirty="0">
                <a:effectLst/>
                <a:latin typeface="Arial" charset="0"/>
              </a:rPr>
              <a:t> </a:t>
            </a:r>
            <a:r>
              <a:rPr lang="en-GB" noProof="0" dirty="0" err="1">
                <a:effectLst/>
                <a:latin typeface="Arial" charset="0"/>
              </a:rPr>
              <a:t>delicata</a:t>
            </a:r>
            <a:r>
              <a:rPr lang="en-GB" noProof="0" dirty="0">
                <a:effectLst/>
                <a:latin typeface="Arial" charset="0"/>
              </a:rPr>
              <a:t>, duo ad modus </a:t>
            </a:r>
            <a:r>
              <a:rPr lang="en-GB" noProof="0" dirty="0" err="1">
                <a:effectLst/>
                <a:latin typeface="Arial" charset="0"/>
              </a:rPr>
              <a:t>putant</a:t>
            </a:r>
            <a:r>
              <a:rPr lang="en-GB" noProof="0" dirty="0">
                <a:effectLst/>
                <a:latin typeface="Arial" charset="0"/>
              </a:rPr>
              <a:t> </a:t>
            </a:r>
            <a:r>
              <a:rPr lang="en-GB" noProof="0" dirty="0" err="1">
                <a:effectLst/>
                <a:latin typeface="Arial" charset="0"/>
              </a:rPr>
              <a:t>nonumes</a:t>
            </a:r>
            <a:r>
              <a:rPr lang="en-GB" noProof="0" dirty="0">
                <a:effectLst/>
                <a:latin typeface="Arial" charset="0"/>
              </a:rPr>
              <a:t>, </a:t>
            </a:r>
          </a:p>
        </p:txBody>
      </p:sp>
      <p:sp>
        <p:nvSpPr>
          <p:cNvPr id="15" name="Content Placeholder 2"/>
          <p:cNvSpPr>
            <a:spLocks noGrp="1"/>
          </p:cNvSpPr>
          <p:nvPr>
            <p:ph idx="20" hasCustomPrompt="1"/>
          </p:nvPr>
        </p:nvSpPr>
        <p:spPr bwMode="gray">
          <a:xfrm>
            <a:off x="4838176" y="4722828"/>
            <a:ext cx="2515648" cy="806173"/>
          </a:xfrm>
        </p:spPr>
        <p:txBody>
          <a:bodyPr/>
          <a:lstStyle>
            <a:lvl1pPr algn="ctr">
              <a:lnSpc>
                <a:spcPts val="2000"/>
              </a:lnSpc>
              <a:spcBef>
                <a:spcPts val="0"/>
              </a:spcBef>
              <a:spcAft>
                <a:spcPts val="1000"/>
              </a:spcAft>
              <a:buFontTx/>
              <a:buNone/>
              <a:defRPr lang="sv-SE" sz="1400" smtClean="0">
                <a:solidFill>
                  <a:schemeClr val="tx1"/>
                </a:solidFill>
                <a:effectLst/>
              </a:defRPr>
            </a:lvl1pPr>
            <a:lvl2pPr marL="0" indent="0">
              <a:buFontTx/>
              <a:buNone/>
              <a:defRPr/>
            </a:lvl2pPr>
            <a:lvl3pPr marL="215973" indent="0">
              <a:buFontTx/>
              <a:buNone/>
              <a:defRPr/>
            </a:lvl3pPr>
            <a:lvl4pPr marL="431947" indent="0">
              <a:buFontTx/>
              <a:buNone/>
              <a:defRPr/>
            </a:lvl4pPr>
            <a:lvl5pPr marL="647920" indent="0">
              <a:buFontTx/>
              <a:buNone/>
              <a:defRPr/>
            </a:lvl5pPr>
          </a:lstStyle>
          <a:p>
            <a:r>
              <a:rPr lang="en-GB" noProof="0" dirty="0" err="1">
                <a:effectLst/>
                <a:latin typeface="Arial" charset="0"/>
              </a:rPr>
              <a:t>Cume</a:t>
            </a:r>
            <a:r>
              <a:rPr lang="en-GB" noProof="0" dirty="0">
                <a:effectLst/>
                <a:latin typeface="Arial" charset="0"/>
              </a:rPr>
              <a:t> </a:t>
            </a:r>
            <a:r>
              <a:rPr lang="en-GB" noProof="0" dirty="0" err="1">
                <a:effectLst/>
                <a:latin typeface="Arial" charset="0"/>
              </a:rPr>
              <a:t>hinc</a:t>
            </a:r>
            <a:r>
              <a:rPr lang="en-GB" noProof="0" dirty="0">
                <a:effectLst/>
                <a:latin typeface="Arial" charset="0"/>
              </a:rPr>
              <a:t> </a:t>
            </a:r>
            <a:r>
              <a:rPr lang="en-GB" noProof="0" dirty="0" err="1">
                <a:effectLst/>
                <a:latin typeface="Arial" charset="0"/>
              </a:rPr>
              <a:t>insolens</a:t>
            </a:r>
            <a:r>
              <a:rPr lang="en-GB" noProof="0" dirty="0">
                <a:effectLst/>
                <a:latin typeface="Arial" charset="0"/>
              </a:rPr>
              <a:t> </a:t>
            </a:r>
            <a:r>
              <a:rPr lang="en-GB" noProof="0" dirty="0" err="1">
                <a:effectLst/>
                <a:latin typeface="Arial" charset="0"/>
              </a:rPr>
              <a:t>delicata</a:t>
            </a:r>
            <a:r>
              <a:rPr lang="en-GB" noProof="0" dirty="0">
                <a:effectLst/>
                <a:latin typeface="Arial" charset="0"/>
              </a:rPr>
              <a:t>, duo ad modus </a:t>
            </a:r>
            <a:r>
              <a:rPr lang="en-GB" noProof="0" dirty="0" err="1">
                <a:effectLst/>
                <a:latin typeface="Arial" charset="0"/>
              </a:rPr>
              <a:t>putant</a:t>
            </a:r>
            <a:r>
              <a:rPr lang="en-GB" noProof="0" dirty="0">
                <a:effectLst/>
                <a:latin typeface="Arial" charset="0"/>
              </a:rPr>
              <a:t> </a:t>
            </a:r>
            <a:r>
              <a:rPr lang="en-GB" noProof="0" dirty="0" err="1">
                <a:effectLst/>
                <a:latin typeface="Arial" charset="0"/>
              </a:rPr>
              <a:t>nonumes</a:t>
            </a:r>
            <a:r>
              <a:rPr lang="en-GB" noProof="0" dirty="0">
                <a:effectLst/>
                <a:latin typeface="Arial" charset="0"/>
              </a:rPr>
              <a:t>, </a:t>
            </a:r>
          </a:p>
        </p:txBody>
      </p:sp>
      <p:sp>
        <p:nvSpPr>
          <p:cNvPr id="16" name="Content Placeholder 2"/>
          <p:cNvSpPr>
            <a:spLocks noGrp="1"/>
          </p:cNvSpPr>
          <p:nvPr>
            <p:ph idx="21" hasCustomPrompt="1"/>
          </p:nvPr>
        </p:nvSpPr>
        <p:spPr bwMode="gray">
          <a:xfrm>
            <a:off x="8240337" y="4722828"/>
            <a:ext cx="2515648" cy="806173"/>
          </a:xfrm>
        </p:spPr>
        <p:txBody>
          <a:bodyPr/>
          <a:lstStyle>
            <a:lvl1pPr algn="ctr">
              <a:lnSpc>
                <a:spcPts val="2000"/>
              </a:lnSpc>
              <a:spcBef>
                <a:spcPts val="0"/>
              </a:spcBef>
              <a:spcAft>
                <a:spcPts val="1000"/>
              </a:spcAft>
              <a:buFontTx/>
              <a:buNone/>
              <a:defRPr lang="sv-SE" sz="1400" smtClean="0">
                <a:solidFill>
                  <a:schemeClr val="tx1"/>
                </a:solidFill>
                <a:effectLst/>
              </a:defRPr>
            </a:lvl1pPr>
            <a:lvl2pPr marL="0" indent="0">
              <a:buFontTx/>
              <a:buNone/>
              <a:defRPr/>
            </a:lvl2pPr>
            <a:lvl3pPr marL="215973" indent="0">
              <a:buFontTx/>
              <a:buNone/>
              <a:defRPr/>
            </a:lvl3pPr>
            <a:lvl4pPr marL="431947" indent="0">
              <a:buFontTx/>
              <a:buNone/>
              <a:defRPr/>
            </a:lvl4pPr>
            <a:lvl5pPr marL="647920" indent="0">
              <a:buFontTx/>
              <a:buNone/>
              <a:defRPr/>
            </a:lvl5pPr>
          </a:lstStyle>
          <a:p>
            <a:r>
              <a:rPr lang="en-GB" noProof="0" dirty="0" err="1">
                <a:effectLst/>
                <a:latin typeface="Arial" charset="0"/>
              </a:rPr>
              <a:t>Cume</a:t>
            </a:r>
            <a:r>
              <a:rPr lang="en-GB" noProof="0" dirty="0">
                <a:effectLst/>
                <a:latin typeface="Arial" charset="0"/>
              </a:rPr>
              <a:t> </a:t>
            </a:r>
            <a:r>
              <a:rPr lang="en-GB" noProof="0" dirty="0" err="1">
                <a:effectLst/>
                <a:latin typeface="Arial" charset="0"/>
              </a:rPr>
              <a:t>hinc</a:t>
            </a:r>
            <a:r>
              <a:rPr lang="en-GB" noProof="0" dirty="0">
                <a:effectLst/>
                <a:latin typeface="Arial" charset="0"/>
              </a:rPr>
              <a:t> </a:t>
            </a:r>
            <a:r>
              <a:rPr lang="en-GB" noProof="0" dirty="0" err="1">
                <a:effectLst/>
                <a:latin typeface="Arial" charset="0"/>
              </a:rPr>
              <a:t>insolens</a:t>
            </a:r>
            <a:r>
              <a:rPr lang="en-GB" noProof="0" dirty="0">
                <a:effectLst/>
                <a:latin typeface="Arial" charset="0"/>
              </a:rPr>
              <a:t> </a:t>
            </a:r>
            <a:r>
              <a:rPr lang="en-GB" noProof="0" dirty="0" err="1">
                <a:effectLst/>
                <a:latin typeface="Arial" charset="0"/>
              </a:rPr>
              <a:t>delicata</a:t>
            </a:r>
            <a:r>
              <a:rPr lang="en-GB" noProof="0" dirty="0">
                <a:effectLst/>
                <a:latin typeface="Arial" charset="0"/>
              </a:rPr>
              <a:t>, duo ad modus </a:t>
            </a:r>
            <a:r>
              <a:rPr lang="en-GB" noProof="0" dirty="0" err="1">
                <a:effectLst/>
                <a:latin typeface="Arial" charset="0"/>
              </a:rPr>
              <a:t>putant</a:t>
            </a:r>
            <a:r>
              <a:rPr lang="en-GB" noProof="0" dirty="0">
                <a:effectLst/>
                <a:latin typeface="Arial" charset="0"/>
              </a:rPr>
              <a:t> </a:t>
            </a:r>
            <a:r>
              <a:rPr lang="en-GB" noProof="0" dirty="0" err="1">
                <a:effectLst/>
                <a:latin typeface="Arial" charset="0"/>
              </a:rPr>
              <a:t>nonumes</a:t>
            </a:r>
            <a:r>
              <a:rPr lang="en-GB" noProof="0" dirty="0">
                <a:effectLst/>
                <a:latin typeface="Arial" charset="0"/>
              </a:rPr>
              <a:t>, </a:t>
            </a:r>
          </a:p>
        </p:txBody>
      </p:sp>
    </p:spTree>
    <p:extLst>
      <p:ext uri="{BB962C8B-B14F-4D97-AF65-F5344CB8AC3E}">
        <p14:creationId xmlns:p14="http://schemas.microsoft.com/office/powerpoint/2010/main" val="2975918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9F2431-CF9F-4214-BDFB-DEE001ECFD61}"/>
              </a:ext>
            </a:extLst>
          </p:cNvPr>
          <p:cNvSpPr>
            <a:spLocks noGrp="1"/>
          </p:cNvSpPr>
          <p:nvPr>
            <p:ph type="title"/>
          </p:nvPr>
        </p:nvSpPr>
        <p:spPr>
          <a:xfrm>
            <a:off x="838200" y="365126"/>
            <a:ext cx="10515600" cy="1325563"/>
          </a:xfrm>
          <a:prstGeom prst="rect">
            <a:avLst/>
          </a:prstGeom>
        </p:spPr>
        <p:txBody>
          <a:bodyPr/>
          <a:lstStyle/>
          <a:p>
            <a:r>
              <a:rPr lang="cs-CZ"/>
              <a:t>Kliknutím lze upravit styl.</a:t>
            </a:r>
          </a:p>
        </p:txBody>
      </p:sp>
    </p:spTree>
    <p:extLst>
      <p:ext uri="{BB962C8B-B14F-4D97-AF65-F5344CB8AC3E}">
        <p14:creationId xmlns:p14="http://schemas.microsoft.com/office/powerpoint/2010/main" val="650769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FFF00"/>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latin typeface="Calibri" panose="020F0502020204030204" pitchFamily="34" charset="0"/>
              </a:defRPr>
            </a:lvl1pPr>
          </a:lstStyle>
          <a:p>
            <a:fld id="{1D8BD707-D9CF-40AE-B4C6-C98DA3205C09}" type="datetimeFigureOut">
              <a:rPr lang="en-US" smtClean="0"/>
              <a:pPr/>
              <a:t>12/8/2023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7576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latin typeface="Calibri" panose="020F0502020204030204" pitchFamily="34" charset="0"/>
              </a:defRPr>
            </a:lvl1pPr>
          </a:lstStyle>
          <a:p>
            <a:fld id="{1D8BD707-D9CF-40AE-B4C6-C98DA3205C09}" type="datetimeFigureOut">
              <a:rPr lang="en-US" smtClean="0"/>
              <a:pPr/>
              <a:t>12/8/2023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1950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FFF00"/>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latin typeface="Calibri" panose="020F0502020204030204" pitchFamily="34" charset="0"/>
              </a:defRPr>
            </a:lvl1pPr>
          </a:lstStyle>
          <a:p>
            <a:fld id="{1D8BD707-D9CF-40AE-B4C6-C98DA3205C09}" type="datetimeFigureOut">
              <a:rPr lang="en-US" smtClean="0"/>
              <a:pPr/>
              <a:t>12/8/2023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547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panose="020F0502020204030204" pitchFamily="34" charset="0"/>
              </a:defRPr>
            </a:lvl2pPr>
            <a:lvl3pPr marL="914400" indent="0">
              <a:lnSpc>
                <a:spcPct val="100000"/>
              </a:lnSpc>
              <a:buNone/>
              <a:defRPr sz="1600">
                <a:latin typeface="Calibri" panose="020F050202020403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panose="020F0502020204030204" pitchFamily="34" charset="0"/>
              </a:defRPr>
            </a:lvl2pPr>
            <a:lvl3pPr marL="914400" indent="0">
              <a:lnSpc>
                <a:spcPct val="100000"/>
              </a:lnSpc>
              <a:buNone/>
              <a:defRPr sz="1600">
                <a:latin typeface="Calibri" panose="020F050202020403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panose="020F0502020204030204" pitchFamily="34" charset="0"/>
              </a:defRPr>
            </a:lvl2pPr>
            <a:lvl3pPr marL="914400" indent="0">
              <a:lnSpc>
                <a:spcPct val="100000"/>
              </a:lnSpc>
              <a:buNone/>
              <a:defRPr sz="1600">
                <a:latin typeface="Calibri" panose="020F050202020403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panose="020F0502020204030204" pitchFamily="34" charset="0"/>
              </a:defRPr>
            </a:lvl2pPr>
            <a:lvl3pPr marL="914400" indent="0">
              <a:lnSpc>
                <a:spcPct val="100000"/>
              </a:lnSpc>
              <a:buNone/>
              <a:defRPr sz="1600">
                <a:latin typeface="Calibri" panose="020F050202020403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panose="020F0502020204030204" pitchFamily="34" charset="0"/>
              </a:defRPr>
            </a:lvl2pPr>
            <a:lvl3pPr marL="914400" indent="0">
              <a:lnSpc>
                <a:spcPct val="100000"/>
              </a:lnSpc>
              <a:buNone/>
              <a:defRPr sz="1600">
                <a:latin typeface="Calibri" panose="020F050202020403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Calibri" panose="020F0502020204030204" pitchFamily="34" charset="0"/>
              </a:defRPr>
            </a:lvl1pPr>
          </a:lstStyle>
          <a:p>
            <a:r>
              <a:rPr lang="cs-CZ" dirty="0"/>
              <a:t>Zápatí prezentace</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Calibri" panose="020F0502020204030204" pitchFamily="34" charset="0"/>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endParaRPr lang="cs-CZ" noProof="0" dirty="0"/>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700" r:id="rId18"/>
    <p:sldLayoutId id="2147483701" r:id="rId19"/>
    <p:sldLayoutId id="2147483702" r:id="rId20"/>
    <p:sldLayoutId id="2147483704" r:id="rId21"/>
    <p:sldLayoutId id="2147483705" r:id="rId22"/>
    <p:sldLayoutId id="2147483706" r:id="rId23"/>
    <p:sldLayoutId id="2147483708" r:id="rId24"/>
    <p:sldLayoutId id="2147483709" r:id="rId25"/>
    <p:sldLayoutId id="2147483710" r:id="rId26"/>
    <p:sldLayoutId id="2147483711" r:id="rId27"/>
    <p:sldLayoutId id="2147483712" r:id="rId28"/>
  </p:sldLayoutIdLst>
  <p:hf hdr="0" dt="0"/>
  <p:txStyles>
    <p:title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Calibri" panose="020F050202020403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hyperlink" Target="http://www.cvphysiology.com/Hemodynamics/H013.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gi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hyperlink" Target="http://media.axon.es/pdf/83592.pdf"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hyperlink" Target="http://media.axon.es/pdf/83592.pdf" TargetMode="Externa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37.emf"/><Relationship Id="rId4" Type="http://schemas.openxmlformats.org/officeDocument/2006/relationships/image" Target="../media/image36.emf"/></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4CD7628-4438-40B0-A8C9-638D9663592C}"/>
              </a:ext>
            </a:extLst>
          </p:cNvPr>
          <p:cNvSpPr>
            <a:spLocks noGrp="1" noChangeArrowheads="1"/>
          </p:cNvSpPr>
          <p:nvPr>
            <p:ph type="ctrTitle"/>
          </p:nvPr>
        </p:nvSpPr>
        <p:spPr/>
        <p:txBody>
          <a:bodyPr/>
          <a:lstStyle/>
          <a:p>
            <a:pPr fontAlgn="auto">
              <a:spcAft>
                <a:spcPts val="0"/>
              </a:spcAft>
              <a:defRPr/>
            </a:pPr>
            <a:r>
              <a:rPr lang="cs-CZ" dirty="0" err="1"/>
              <a:t>Respiratory</a:t>
            </a:r>
            <a:r>
              <a:rPr lang="cs-CZ" dirty="0"/>
              <a:t> </a:t>
            </a:r>
            <a:r>
              <a:rPr lang="cs-CZ" dirty="0" err="1"/>
              <a:t>system</a:t>
            </a:r>
            <a:r>
              <a:rPr lang="cs-CZ" dirty="0"/>
              <a:t> IV</a:t>
            </a:r>
          </a:p>
        </p:txBody>
      </p:sp>
      <p:sp>
        <p:nvSpPr>
          <p:cNvPr id="3075" name="Rectangle 3">
            <a:extLst>
              <a:ext uri="{FF2B5EF4-FFF2-40B4-BE49-F238E27FC236}">
                <a16:creationId xmlns:a16="http://schemas.microsoft.com/office/drawing/2014/main" id="{5A41C0AC-7E3B-458D-A2C2-E8ED092C87CD}"/>
              </a:ext>
            </a:extLst>
          </p:cNvPr>
          <p:cNvSpPr>
            <a:spLocks noGrp="1" noChangeArrowheads="1"/>
          </p:cNvSpPr>
          <p:nvPr>
            <p:ph type="subTitle" idx="1"/>
          </p:nvPr>
        </p:nvSpPr>
        <p:spPr/>
        <p:txBody>
          <a:bodyPr rtlCol="0">
            <a:normAutofit fontScale="92500" lnSpcReduction="10000"/>
          </a:bodyPr>
          <a:lstStyle/>
          <a:p>
            <a:pPr fontAlgn="auto">
              <a:spcAft>
                <a:spcPts val="0"/>
              </a:spcAft>
              <a:defRPr/>
            </a:pPr>
            <a:r>
              <a:rPr lang="cs-CZ" dirty="0" err="1"/>
              <a:t>Lung</a:t>
            </a:r>
            <a:r>
              <a:rPr lang="cs-CZ" dirty="0"/>
              <a:t> </a:t>
            </a:r>
            <a:r>
              <a:rPr lang="cs-CZ" dirty="0" err="1"/>
              <a:t>diseases</a:t>
            </a:r>
            <a:endParaRPr lang="cs-CZ" dirty="0"/>
          </a:p>
          <a:p>
            <a:pPr fontAlgn="auto">
              <a:spcAft>
                <a:spcPts val="0"/>
              </a:spcAft>
              <a:defRPr/>
            </a:pPr>
            <a:r>
              <a:rPr lang="cs-CZ" dirty="0"/>
              <a:t>VLA 1. 12.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F67E779-98DA-43E9-99AA-3722741E2C9F}"/>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BC07CE5-7E61-4923-B082-C7D87F52CC58}"/>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4276AEC0-8814-4C88-B7EF-F67CE8F9B488}"/>
              </a:ext>
            </a:extLst>
          </p:cNvPr>
          <p:cNvSpPr>
            <a:spLocks noGrp="1"/>
          </p:cNvSpPr>
          <p:nvPr>
            <p:ph type="title"/>
          </p:nvPr>
        </p:nvSpPr>
        <p:spPr/>
        <p:txBody>
          <a:bodyPr/>
          <a:lstStyle/>
          <a:p>
            <a:r>
              <a:rPr lang="cs-CZ" dirty="0"/>
              <a:t>Anatomy </a:t>
            </a:r>
            <a:r>
              <a:rPr lang="cs-CZ" dirty="0" err="1"/>
              <a:t>review</a:t>
            </a:r>
            <a:r>
              <a:rPr lang="cs-CZ" dirty="0"/>
              <a:t> - </a:t>
            </a:r>
            <a:r>
              <a:rPr lang="cs-CZ" dirty="0" err="1"/>
              <a:t>schematic</a:t>
            </a:r>
            <a:endParaRPr lang="cs-CZ" dirty="0"/>
          </a:p>
        </p:txBody>
      </p:sp>
      <p:pic>
        <p:nvPicPr>
          <p:cNvPr id="7" name="Zástupný obsah 6">
            <a:extLst>
              <a:ext uri="{FF2B5EF4-FFF2-40B4-BE49-F238E27FC236}">
                <a16:creationId xmlns:a16="http://schemas.microsoft.com/office/drawing/2014/main" id="{BF10A5C2-F07E-473B-BEFF-089ADA02DC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000" y="1841500"/>
            <a:ext cx="5097237" cy="3947866"/>
          </a:xfrm>
        </p:spPr>
      </p:pic>
      <p:pic>
        <p:nvPicPr>
          <p:cNvPr id="9" name="Obrázek 8">
            <a:extLst>
              <a:ext uri="{FF2B5EF4-FFF2-40B4-BE49-F238E27FC236}">
                <a16:creationId xmlns:a16="http://schemas.microsoft.com/office/drawing/2014/main" id="{0B53013A-27D7-4592-BC20-3B0A6BA59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366" y="1497066"/>
            <a:ext cx="3820149" cy="4405444"/>
          </a:xfrm>
          <a:prstGeom prst="rect">
            <a:avLst/>
          </a:prstGeom>
        </p:spPr>
      </p:pic>
    </p:spTree>
    <p:extLst>
      <p:ext uri="{BB962C8B-B14F-4D97-AF65-F5344CB8AC3E}">
        <p14:creationId xmlns:p14="http://schemas.microsoft.com/office/powerpoint/2010/main" val="39349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D279DDB-85D0-4DD7-91A1-C996E92DFB19}"/>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CFC014D3-8DE6-4C70-858D-5C3CF960D2DC}"/>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4A3EF9A9-355F-43D4-9A0D-0C88652086F1}"/>
              </a:ext>
            </a:extLst>
          </p:cNvPr>
          <p:cNvSpPr>
            <a:spLocks noGrp="1"/>
          </p:cNvSpPr>
          <p:nvPr>
            <p:ph type="title"/>
          </p:nvPr>
        </p:nvSpPr>
        <p:spPr/>
        <p:txBody>
          <a:bodyPr/>
          <a:lstStyle/>
          <a:p>
            <a:r>
              <a:rPr lang="cs-CZ" dirty="0"/>
              <a:t>Anatomy </a:t>
            </a:r>
            <a:r>
              <a:rPr lang="cs-CZ" dirty="0" err="1"/>
              <a:t>review</a:t>
            </a:r>
            <a:r>
              <a:rPr lang="cs-CZ" dirty="0"/>
              <a:t> - </a:t>
            </a:r>
            <a:r>
              <a:rPr lang="cs-CZ" dirty="0" err="1"/>
              <a:t>Realistic</a:t>
            </a:r>
            <a:endParaRPr lang="cs-CZ" dirty="0"/>
          </a:p>
        </p:txBody>
      </p:sp>
      <p:pic>
        <p:nvPicPr>
          <p:cNvPr id="7" name="Zástupný obsah 6">
            <a:extLst>
              <a:ext uri="{FF2B5EF4-FFF2-40B4-BE49-F238E27FC236}">
                <a16:creationId xmlns:a16="http://schemas.microsoft.com/office/drawing/2014/main" id="{838FB0C5-06A2-4FB0-9E98-DC11689A46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5893" y="1174084"/>
            <a:ext cx="6469620" cy="5053916"/>
          </a:xfrm>
        </p:spPr>
      </p:pic>
    </p:spTree>
    <p:extLst>
      <p:ext uri="{BB962C8B-B14F-4D97-AF65-F5344CB8AC3E}">
        <p14:creationId xmlns:p14="http://schemas.microsoft.com/office/powerpoint/2010/main" val="238684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4D0EDAF-CE52-4C6E-B3AA-71029A08B55B}"/>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5E46B35-43D3-4A87-9CAB-E6C13FEF430F}"/>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9001A55B-56C9-45B2-A3CF-6FA369AEF7CF}"/>
              </a:ext>
            </a:extLst>
          </p:cNvPr>
          <p:cNvSpPr>
            <a:spLocks noGrp="1"/>
          </p:cNvSpPr>
          <p:nvPr>
            <p:ph type="title"/>
          </p:nvPr>
        </p:nvSpPr>
        <p:spPr/>
        <p:txBody>
          <a:bodyPr/>
          <a:lstStyle/>
          <a:p>
            <a:r>
              <a:rPr lang="cs-CZ" dirty="0" err="1"/>
              <a:t>Swan</a:t>
            </a:r>
            <a:r>
              <a:rPr lang="cs-CZ" dirty="0"/>
              <a:t> </a:t>
            </a:r>
            <a:r>
              <a:rPr lang="cs-CZ" dirty="0" err="1"/>
              <a:t>Ganz</a:t>
            </a:r>
            <a:r>
              <a:rPr lang="cs-CZ" dirty="0"/>
              <a:t> </a:t>
            </a:r>
            <a:r>
              <a:rPr lang="cs-CZ" dirty="0" err="1"/>
              <a:t>catheter</a:t>
            </a:r>
            <a:r>
              <a:rPr lang="cs-CZ" dirty="0"/>
              <a:t> </a:t>
            </a:r>
            <a:r>
              <a:rPr lang="cs-CZ" dirty="0" err="1"/>
              <a:t>placement</a:t>
            </a:r>
            <a:endParaRPr lang="cs-CZ" dirty="0"/>
          </a:p>
        </p:txBody>
      </p:sp>
      <p:pic>
        <p:nvPicPr>
          <p:cNvPr id="7" name="Zástupný obsah 6">
            <a:extLst>
              <a:ext uri="{FF2B5EF4-FFF2-40B4-BE49-F238E27FC236}">
                <a16:creationId xmlns:a16="http://schemas.microsoft.com/office/drawing/2014/main" id="{46CE6541-E243-4AB8-9922-DBCFE6AB63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6373" y="1311037"/>
            <a:ext cx="6907627" cy="5362884"/>
          </a:xfrm>
        </p:spPr>
      </p:pic>
    </p:spTree>
    <p:extLst>
      <p:ext uri="{BB962C8B-B14F-4D97-AF65-F5344CB8AC3E}">
        <p14:creationId xmlns:p14="http://schemas.microsoft.com/office/powerpoint/2010/main" val="387554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9FB078C-6424-475A-BDE1-D1468644A4F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AAD3F38-F4ED-4252-9748-5D5FB3954B5A}"/>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8F83F5D8-8756-454A-82DF-5F24453C57BC}"/>
              </a:ext>
            </a:extLst>
          </p:cNvPr>
          <p:cNvSpPr>
            <a:spLocks noGrp="1"/>
          </p:cNvSpPr>
          <p:nvPr>
            <p:ph type="title"/>
          </p:nvPr>
        </p:nvSpPr>
        <p:spPr/>
        <p:txBody>
          <a:bodyPr/>
          <a:lstStyle/>
          <a:p>
            <a:r>
              <a:rPr lang="cs-CZ" dirty="0" err="1"/>
              <a:t>Why</a:t>
            </a:r>
            <a:r>
              <a:rPr lang="cs-CZ" dirty="0"/>
              <a:t> </a:t>
            </a:r>
            <a:r>
              <a:rPr lang="cs-CZ" dirty="0" err="1"/>
              <a:t>is</a:t>
            </a:r>
            <a:r>
              <a:rPr lang="cs-CZ" dirty="0"/>
              <a:t> </a:t>
            </a:r>
            <a:r>
              <a:rPr lang="cs-CZ" dirty="0" err="1"/>
              <a:t>pulmonary</a:t>
            </a:r>
            <a:r>
              <a:rPr lang="cs-CZ" dirty="0"/>
              <a:t> </a:t>
            </a:r>
            <a:r>
              <a:rPr lang="cs-CZ" dirty="0" err="1"/>
              <a:t>artery</a:t>
            </a:r>
            <a:r>
              <a:rPr lang="cs-CZ" dirty="0"/>
              <a:t> </a:t>
            </a:r>
            <a:r>
              <a:rPr lang="cs-CZ" dirty="0" err="1"/>
              <a:t>pressure</a:t>
            </a:r>
            <a:r>
              <a:rPr lang="cs-CZ" dirty="0"/>
              <a:t> </a:t>
            </a:r>
            <a:r>
              <a:rPr lang="cs-CZ" dirty="0" err="1"/>
              <a:t>normally</a:t>
            </a:r>
            <a:r>
              <a:rPr lang="cs-CZ" dirty="0"/>
              <a:t> </a:t>
            </a:r>
            <a:r>
              <a:rPr lang="cs-CZ" dirty="0" err="1"/>
              <a:t>low</a:t>
            </a:r>
            <a:r>
              <a:rPr lang="cs-CZ" dirty="0"/>
              <a:t>?</a:t>
            </a:r>
          </a:p>
        </p:txBody>
      </p:sp>
      <p:pic>
        <p:nvPicPr>
          <p:cNvPr id="7" name="Zástupný obsah 6">
            <a:extLst>
              <a:ext uri="{FF2B5EF4-FFF2-40B4-BE49-F238E27FC236}">
                <a16:creationId xmlns:a16="http://schemas.microsoft.com/office/drawing/2014/main" id="{337A4E0B-EF33-4960-853F-4E46CC038A0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0000" y="1741960"/>
            <a:ext cx="5273090" cy="4140200"/>
          </a:xfrm>
        </p:spPr>
      </p:pic>
      <p:pic>
        <p:nvPicPr>
          <p:cNvPr id="6" name="Obrázek 5">
            <a:extLst>
              <a:ext uri="{FF2B5EF4-FFF2-40B4-BE49-F238E27FC236}">
                <a16:creationId xmlns:a16="http://schemas.microsoft.com/office/drawing/2014/main" id="{5D8444C5-CA95-4AFA-8C5B-6D4AF8DBE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912" y="1346888"/>
            <a:ext cx="5110391" cy="4697301"/>
          </a:xfrm>
          <a:prstGeom prst="rect">
            <a:avLst/>
          </a:prstGeom>
        </p:spPr>
      </p:pic>
    </p:spTree>
    <p:extLst>
      <p:ext uri="{BB962C8B-B14F-4D97-AF65-F5344CB8AC3E}">
        <p14:creationId xmlns:p14="http://schemas.microsoft.com/office/powerpoint/2010/main" val="287586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F21FCF3-F778-4548-AAF9-57765A80A6F0}"/>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56A7B43-D30D-40F1-9C13-3ABAB37A387E}"/>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3D847AAD-E405-43AD-AD11-D9BA56A17D59}"/>
              </a:ext>
            </a:extLst>
          </p:cNvPr>
          <p:cNvSpPr>
            <a:spLocks noGrp="1"/>
          </p:cNvSpPr>
          <p:nvPr>
            <p:ph type="title"/>
          </p:nvPr>
        </p:nvSpPr>
        <p:spPr/>
        <p:txBody>
          <a:bodyPr/>
          <a:lstStyle/>
          <a:p>
            <a:r>
              <a:rPr lang="cs-CZ" dirty="0" err="1"/>
              <a:t>Abnormal</a:t>
            </a:r>
            <a:r>
              <a:rPr lang="cs-CZ" dirty="0"/>
              <a:t> anatomy and </a:t>
            </a:r>
            <a:r>
              <a:rPr lang="cs-CZ" dirty="0" err="1"/>
              <a:t>physiology</a:t>
            </a:r>
            <a:endParaRPr lang="cs-CZ" dirty="0"/>
          </a:p>
        </p:txBody>
      </p:sp>
      <p:pic>
        <p:nvPicPr>
          <p:cNvPr id="7" name="Zástupný obsah 6">
            <a:extLst>
              <a:ext uri="{FF2B5EF4-FFF2-40B4-BE49-F238E27FC236}">
                <a16:creationId xmlns:a16="http://schemas.microsoft.com/office/drawing/2014/main" id="{57780C50-16DB-4753-A5E8-0E89A1A052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4137" y="1629688"/>
            <a:ext cx="8637413" cy="4140200"/>
          </a:xfrm>
        </p:spPr>
      </p:pic>
    </p:spTree>
    <p:extLst>
      <p:ext uri="{BB962C8B-B14F-4D97-AF65-F5344CB8AC3E}">
        <p14:creationId xmlns:p14="http://schemas.microsoft.com/office/powerpoint/2010/main" val="227113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730F4CB-5309-4C36-BEE6-0A895A7CB40E}"/>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883CF402-A356-4343-B82A-AA7895D61F98}"/>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4BEFFB68-E2D9-446A-BE57-4A874621EFC8}"/>
              </a:ext>
            </a:extLst>
          </p:cNvPr>
          <p:cNvSpPr>
            <a:spLocks noGrp="1"/>
          </p:cNvSpPr>
          <p:nvPr>
            <p:ph type="title"/>
          </p:nvPr>
        </p:nvSpPr>
        <p:spPr/>
        <p:txBody>
          <a:bodyPr/>
          <a:lstStyle/>
          <a:p>
            <a:r>
              <a:rPr lang="en-US" dirty="0">
                <a:effectLst/>
              </a:rPr>
              <a:t>Abnormal PA pressures in real patients range from 30 to 100 mmHg</a:t>
            </a:r>
            <a:br>
              <a:rPr lang="en-US" dirty="0">
                <a:effectLst/>
              </a:rPr>
            </a:br>
            <a:endParaRPr lang="cs-CZ" dirty="0"/>
          </a:p>
        </p:txBody>
      </p:sp>
      <p:pic>
        <p:nvPicPr>
          <p:cNvPr id="11" name="Zástupný obsah 10">
            <a:extLst>
              <a:ext uri="{FF2B5EF4-FFF2-40B4-BE49-F238E27FC236}">
                <a16:creationId xmlns:a16="http://schemas.microsoft.com/office/drawing/2014/main" id="{33E62C49-B552-4ADB-80FB-34A87543E9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1307" y="1868641"/>
            <a:ext cx="6850974" cy="3787468"/>
          </a:xfrm>
        </p:spPr>
      </p:pic>
    </p:spTree>
    <p:extLst>
      <p:ext uri="{BB962C8B-B14F-4D97-AF65-F5344CB8AC3E}">
        <p14:creationId xmlns:p14="http://schemas.microsoft.com/office/powerpoint/2010/main" val="212123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F2CBA7-4035-4283-9727-014BA1F4335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007587A3-27A9-4AE1-9309-E9C221E3FC8A}"/>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69BD250C-2F56-45F6-A63F-B1FDEAB604B2}"/>
              </a:ext>
            </a:extLst>
          </p:cNvPr>
          <p:cNvSpPr>
            <a:spLocks noGrp="1"/>
          </p:cNvSpPr>
          <p:nvPr>
            <p:ph type="title"/>
          </p:nvPr>
        </p:nvSpPr>
        <p:spPr/>
        <p:txBody>
          <a:bodyPr/>
          <a:lstStyle/>
          <a:p>
            <a:r>
              <a:rPr lang="cs-CZ" dirty="0" err="1"/>
              <a:t>Ventricular</a:t>
            </a:r>
            <a:r>
              <a:rPr lang="cs-CZ" dirty="0"/>
              <a:t> </a:t>
            </a:r>
            <a:r>
              <a:rPr lang="cs-CZ" dirty="0" err="1"/>
              <a:t>septal</a:t>
            </a:r>
            <a:r>
              <a:rPr lang="cs-CZ" dirty="0"/>
              <a:t> </a:t>
            </a:r>
            <a:r>
              <a:rPr lang="cs-CZ" dirty="0" err="1"/>
              <a:t>defect</a:t>
            </a:r>
            <a:r>
              <a:rPr lang="cs-CZ" dirty="0"/>
              <a:t> and </a:t>
            </a:r>
            <a:r>
              <a:rPr lang="cs-CZ" dirty="0" err="1"/>
              <a:t>pulmonary</a:t>
            </a:r>
            <a:r>
              <a:rPr lang="cs-CZ" dirty="0"/>
              <a:t> </a:t>
            </a:r>
            <a:r>
              <a:rPr lang="cs-CZ" dirty="0" err="1"/>
              <a:t>embolism</a:t>
            </a:r>
            <a:endParaRPr lang="cs-CZ" dirty="0"/>
          </a:p>
        </p:txBody>
      </p:sp>
      <p:pic>
        <p:nvPicPr>
          <p:cNvPr id="7" name="Zástupný obsah 6">
            <a:extLst>
              <a:ext uri="{FF2B5EF4-FFF2-40B4-BE49-F238E27FC236}">
                <a16:creationId xmlns:a16="http://schemas.microsoft.com/office/drawing/2014/main" id="{D365F054-BD63-4DAC-BBDA-67A0DAEF75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8249" y="1477657"/>
            <a:ext cx="3398851" cy="4520472"/>
          </a:xfrm>
        </p:spPr>
      </p:pic>
      <p:pic>
        <p:nvPicPr>
          <p:cNvPr id="9" name="Obrázek 8">
            <a:extLst>
              <a:ext uri="{FF2B5EF4-FFF2-40B4-BE49-F238E27FC236}">
                <a16:creationId xmlns:a16="http://schemas.microsoft.com/office/drawing/2014/main" id="{E19AAE7B-DBB5-4133-816D-3D2A0EC8C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51" y="1652248"/>
            <a:ext cx="3184549" cy="4095080"/>
          </a:xfrm>
          <a:prstGeom prst="rect">
            <a:avLst/>
          </a:prstGeom>
        </p:spPr>
      </p:pic>
    </p:spTree>
    <p:extLst>
      <p:ext uri="{BB962C8B-B14F-4D97-AF65-F5344CB8AC3E}">
        <p14:creationId xmlns:p14="http://schemas.microsoft.com/office/powerpoint/2010/main" val="2191292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2C7631-76C5-4F91-879A-790CABB970D7}"/>
              </a:ext>
            </a:extLst>
          </p:cNvPr>
          <p:cNvSpPr>
            <a:spLocks noGrp="1"/>
          </p:cNvSpPr>
          <p:nvPr>
            <p:ph type="title"/>
          </p:nvPr>
        </p:nvSpPr>
        <p:spPr>
          <a:xfrm>
            <a:off x="1862356" y="395491"/>
            <a:ext cx="8686800" cy="838200"/>
          </a:xfrm>
        </p:spPr>
        <p:txBody>
          <a:bodyPr>
            <a:normAutofit/>
          </a:bodyPr>
          <a:lstStyle/>
          <a:p>
            <a:pPr fontAlgn="auto">
              <a:spcAft>
                <a:spcPts val="0"/>
              </a:spcAft>
              <a:defRPr/>
            </a:pPr>
            <a:r>
              <a:rPr lang="cs-CZ" dirty="0" err="1">
                <a:solidFill>
                  <a:srgbClr val="FF0000"/>
                </a:solidFill>
              </a:rPr>
              <a:t>Blood</a:t>
            </a:r>
            <a:r>
              <a:rPr lang="cs-CZ" dirty="0">
                <a:solidFill>
                  <a:srgbClr val="FF0000"/>
                </a:solidFill>
              </a:rPr>
              <a:t> </a:t>
            </a:r>
            <a:r>
              <a:rPr lang="cs-CZ" dirty="0" err="1">
                <a:solidFill>
                  <a:srgbClr val="FF0000"/>
                </a:solidFill>
              </a:rPr>
              <a:t>flow</a:t>
            </a:r>
            <a:r>
              <a:rPr lang="cs-CZ" dirty="0">
                <a:solidFill>
                  <a:srgbClr val="FF0000"/>
                </a:solidFill>
              </a:rPr>
              <a:t> </a:t>
            </a:r>
            <a:r>
              <a:rPr lang="cs-CZ" dirty="0"/>
              <a:t>vs. </a:t>
            </a:r>
            <a:r>
              <a:rPr lang="cs-CZ" dirty="0" err="1">
                <a:solidFill>
                  <a:srgbClr val="FF0000"/>
                </a:solidFill>
              </a:rPr>
              <a:t>Velocity</a:t>
            </a:r>
            <a:r>
              <a:rPr lang="cs-CZ" dirty="0"/>
              <a:t> </a:t>
            </a:r>
            <a:r>
              <a:rPr lang="cs-CZ" dirty="0" err="1"/>
              <a:t>of</a:t>
            </a:r>
            <a:r>
              <a:rPr lang="cs-CZ" dirty="0"/>
              <a:t> </a:t>
            </a:r>
            <a:r>
              <a:rPr lang="cs-CZ" dirty="0" err="1"/>
              <a:t>blood</a:t>
            </a:r>
            <a:r>
              <a:rPr lang="cs-CZ" dirty="0"/>
              <a:t>  </a:t>
            </a:r>
            <a:r>
              <a:rPr lang="cs-CZ" dirty="0" err="1"/>
              <a:t>flow</a:t>
            </a:r>
            <a:endParaRPr lang="en-US" dirty="0"/>
          </a:p>
        </p:txBody>
      </p:sp>
      <p:sp>
        <p:nvSpPr>
          <p:cNvPr id="3" name="Zástupný symbol pro obsah 2">
            <a:extLst>
              <a:ext uri="{FF2B5EF4-FFF2-40B4-BE49-F238E27FC236}">
                <a16:creationId xmlns:a16="http://schemas.microsoft.com/office/drawing/2014/main" id="{B6314C5C-F2FA-41F8-8708-0A876A457A1A}"/>
              </a:ext>
            </a:extLst>
          </p:cNvPr>
          <p:cNvSpPr>
            <a:spLocks noGrp="1"/>
          </p:cNvSpPr>
          <p:nvPr>
            <p:ph idx="1"/>
          </p:nvPr>
        </p:nvSpPr>
        <p:spPr>
          <a:xfrm>
            <a:off x="1208014" y="1359001"/>
            <a:ext cx="10753200" cy="4139998"/>
          </a:xfrm>
        </p:spPr>
        <p:txBody>
          <a:bodyPr>
            <a:normAutofit fontScale="25000" lnSpcReduction="20000"/>
          </a:bodyPr>
          <a:lstStyle/>
          <a:p>
            <a:pPr marL="342900" lvl="1" indent="-342900" fontAlgn="auto">
              <a:spcAft>
                <a:spcPts val="0"/>
              </a:spcAft>
              <a:buFont typeface="Wingdings 2"/>
              <a:buChar char=""/>
              <a:defRPr/>
            </a:pPr>
            <a:r>
              <a:rPr lang="cs-CZ" altLang="en-US" sz="7400" b="1" dirty="0" err="1">
                <a:sym typeface="Symbol" pitchFamily="18" charset="2"/>
              </a:rPr>
              <a:t>Ohm´s</a:t>
            </a:r>
            <a:r>
              <a:rPr lang="cs-CZ" altLang="en-US" sz="7400" b="1" dirty="0">
                <a:sym typeface="Symbol" pitchFamily="18" charset="2"/>
              </a:rPr>
              <a:t> </a:t>
            </a:r>
            <a:r>
              <a:rPr lang="cs-CZ" altLang="en-US" sz="7400" b="1" dirty="0" err="1">
                <a:sym typeface="Symbol" pitchFamily="18" charset="2"/>
              </a:rPr>
              <a:t>law</a:t>
            </a:r>
            <a:r>
              <a:rPr lang="cs-CZ" altLang="en-US" sz="7400" b="1" dirty="0">
                <a:sym typeface="Symbol" pitchFamily="18" charset="2"/>
              </a:rPr>
              <a:t>:</a:t>
            </a:r>
          </a:p>
          <a:p>
            <a:pPr fontAlgn="auto">
              <a:spcAft>
                <a:spcPts val="0"/>
              </a:spcAft>
              <a:buFont typeface="Wingdings 2"/>
              <a:buChar char=""/>
              <a:defRPr/>
            </a:pPr>
            <a:r>
              <a:rPr lang="cs-CZ" sz="7400" dirty="0"/>
              <a:t>BF=BP/R, BP=</a:t>
            </a:r>
            <a:r>
              <a:rPr lang="cs-CZ" sz="7400" dirty="0" err="1"/>
              <a:t>blood</a:t>
            </a:r>
            <a:r>
              <a:rPr lang="cs-CZ" sz="7400" dirty="0"/>
              <a:t> </a:t>
            </a:r>
            <a:r>
              <a:rPr lang="cs-CZ" sz="7400" dirty="0" err="1"/>
              <a:t>pressure</a:t>
            </a:r>
            <a:r>
              <a:rPr lang="cs-CZ" sz="7400" dirty="0"/>
              <a:t>, BF=</a:t>
            </a:r>
            <a:r>
              <a:rPr lang="cs-CZ" sz="7400" dirty="0" err="1"/>
              <a:t>blood</a:t>
            </a:r>
            <a:r>
              <a:rPr lang="cs-CZ" sz="7400" dirty="0"/>
              <a:t> </a:t>
            </a:r>
            <a:r>
              <a:rPr lang="cs-CZ" sz="7400" dirty="0" err="1"/>
              <a:t>flow</a:t>
            </a:r>
            <a:r>
              <a:rPr lang="cs-CZ" sz="7400" dirty="0"/>
              <a:t>, R= </a:t>
            </a:r>
            <a:r>
              <a:rPr lang="cs-CZ" sz="7400" dirty="0" err="1"/>
              <a:t>resistance</a:t>
            </a:r>
            <a:r>
              <a:rPr lang="cs-CZ" sz="7400" dirty="0"/>
              <a:t> </a:t>
            </a:r>
            <a:r>
              <a:rPr lang="cs-CZ" sz="7400" dirty="0" err="1"/>
              <a:t>of</a:t>
            </a:r>
            <a:r>
              <a:rPr lang="cs-CZ" sz="7400" dirty="0"/>
              <a:t> </a:t>
            </a:r>
            <a:r>
              <a:rPr lang="cs-CZ" sz="7400" dirty="0" err="1"/>
              <a:t>blood</a:t>
            </a:r>
            <a:r>
              <a:rPr lang="cs-CZ" sz="7400" dirty="0"/>
              <a:t> </a:t>
            </a:r>
            <a:r>
              <a:rPr lang="cs-CZ" sz="7400" dirty="0" err="1"/>
              <a:t>vessels</a:t>
            </a:r>
            <a:endParaRPr lang="cs-CZ" sz="7400" dirty="0"/>
          </a:p>
          <a:p>
            <a:pPr fontAlgn="auto">
              <a:spcAft>
                <a:spcPts val="0"/>
              </a:spcAft>
              <a:buFont typeface="Wingdings 2"/>
              <a:buChar char=""/>
              <a:defRPr/>
            </a:pPr>
            <a:r>
              <a:rPr lang="cs-CZ" sz="7400" dirty="0"/>
              <a:t>BF=BP/R</a:t>
            </a:r>
          </a:p>
          <a:p>
            <a:pPr fontAlgn="auto">
              <a:spcAft>
                <a:spcPts val="0"/>
              </a:spcAft>
              <a:buFont typeface="Wingdings 2"/>
              <a:buChar char=""/>
              <a:defRPr/>
            </a:pPr>
            <a:endParaRPr lang="cs-CZ" sz="7400" dirty="0"/>
          </a:p>
          <a:p>
            <a:pPr fontAlgn="auto">
              <a:spcAft>
                <a:spcPts val="0"/>
              </a:spcAft>
              <a:buFont typeface="Wingdings 2"/>
              <a:buChar char=""/>
              <a:defRPr/>
            </a:pPr>
            <a:r>
              <a:rPr lang="cs-CZ" sz="7400" dirty="0" err="1"/>
              <a:t>Velocity</a:t>
            </a:r>
            <a:r>
              <a:rPr lang="cs-CZ" sz="7400" dirty="0"/>
              <a:t> </a:t>
            </a:r>
            <a:r>
              <a:rPr lang="cs-CZ" sz="7400" dirty="0" err="1"/>
              <a:t>of</a:t>
            </a:r>
            <a:r>
              <a:rPr lang="cs-CZ" sz="7400" dirty="0"/>
              <a:t> </a:t>
            </a:r>
            <a:r>
              <a:rPr lang="cs-CZ" sz="7400" dirty="0" err="1"/>
              <a:t>blood</a:t>
            </a:r>
            <a:r>
              <a:rPr lang="cs-CZ" sz="7400" dirty="0"/>
              <a:t> </a:t>
            </a:r>
            <a:r>
              <a:rPr lang="cs-CZ" sz="7400" dirty="0" err="1"/>
              <a:t>flow</a:t>
            </a:r>
            <a:r>
              <a:rPr lang="cs-CZ" sz="7400" dirty="0"/>
              <a:t> (v):</a:t>
            </a:r>
          </a:p>
          <a:p>
            <a:pPr fontAlgn="auto">
              <a:spcAft>
                <a:spcPts val="0"/>
              </a:spcAft>
              <a:buFont typeface="Wingdings 2"/>
              <a:buChar char=""/>
              <a:defRPr/>
            </a:pPr>
            <a:r>
              <a:rPr lang="el-GR" sz="7400" dirty="0"/>
              <a:t>Π</a:t>
            </a:r>
            <a:r>
              <a:rPr lang="cs-CZ" sz="7400" dirty="0"/>
              <a:t> x r</a:t>
            </a:r>
            <a:r>
              <a:rPr lang="cs-CZ" sz="7400" baseline="30000" dirty="0"/>
              <a:t>2</a:t>
            </a:r>
            <a:r>
              <a:rPr lang="cs-CZ" sz="7400" dirty="0"/>
              <a:t> . v =  (</a:t>
            </a:r>
            <a:r>
              <a:rPr lang="cs-CZ" sz="7400" dirty="0" err="1"/>
              <a:t>constant</a:t>
            </a:r>
            <a:r>
              <a:rPr lang="cs-CZ" sz="7400" dirty="0"/>
              <a:t> !!!!!)</a:t>
            </a:r>
          </a:p>
          <a:p>
            <a:pPr fontAlgn="auto">
              <a:spcAft>
                <a:spcPts val="0"/>
              </a:spcAft>
              <a:buFont typeface="Wingdings 2"/>
              <a:buChar char=""/>
              <a:defRPr/>
            </a:pPr>
            <a:r>
              <a:rPr lang="cs-CZ" sz="7400" dirty="0" err="1"/>
              <a:t>Blood</a:t>
            </a:r>
            <a:r>
              <a:rPr lang="cs-CZ" sz="7400" dirty="0"/>
              <a:t> </a:t>
            </a:r>
            <a:r>
              <a:rPr lang="cs-CZ" sz="7400" dirty="0" err="1"/>
              <a:t>vessels</a:t>
            </a:r>
            <a:r>
              <a:rPr lang="cs-CZ" sz="7400" dirty="0"/>
              <a:t> „</a:t>
            </a:r>
            <a:r>
              <a:rPr lang="cs-CZ" sz="7400" dirty="0" err="1"/>
              <a:t>like</a:t>
            </a:r>
            <a:r>
              <a:rPr lang="cs-CZ" sz="7400" dirty="0"/>
              <a:t>“ </a:t>
            </a:r>
            <a:r>
              <a:rPr lang="cs-CZ" sz="7400" dirty="0" err="1"/>
              <a:t>their</a:t>
            </a:r>
            <a:r>
              <a:rPr lang="cs-CZ" sz="7400" dirty="0"/>
              <a:t> natural (</a:t>
            </a:r>
            <a:r>
              <a:rPr lang="cs-CZ" sz="7400" dirty="0" err="1"/>
              <a:t>physiological</a:t>
            </a:r>
            <a:r>
              <a:rPr lang="cs-CZ" sz="7400" dirty="0"/>
              <a:t>) </a:t>
            </a:r>
            <a:r>
              <a:rPr lang="cs-CZ" sz="7400" dirty="0" err="1"/>
              <a:t>diameter</a:t>
            </a:r>
            <a:r>
              <a:rPr lang="cs-CZ" sz="7400" dirty="0"/>
              <a:t> and </a:t>
            </a:r>
            <a:r>
              <a:rPr lang="cs-CZ" sz="7400" dirty="0" err="1"/>
              <a:t>they</a:t>
            </a:r>
            <a:r>
              <a:rPr lang="cs-CZ" sz="7400" dirty="0"/>
              <a:t> </a:t>
            </a:r>
            <a:r>
              <a:rPr lang="cs-CZ" sz="7400" dirty="0" err="1"/>
              <a:t>have</a:t>
            </a:r>
            <a:r>
              <a:rPr lang="cs-CZ" sz="7400" dirty="0"/>
              <a:t> </a:t>
            </a:r>
            <a:r>
              <a:rPr lang="cs-CZ" sz="7400" dirty="0" err="1"/>
              <a:t>tendency</a:t>
            </a:r>
            <a:r>
              <a:rPr lang="cs-CZ" sz="7400" dirty="0"/>
              <a:t> to do </a:t>
            </a:r>
            <a:r>
              <a:rPr lang="cs-CZ" sz="7400" dirty="0" err="1"/>
              <a:t>it</a:t>
            </a:r>
            <a:r>
              <a:rPr lang="cs-CZ" sz="7400" dirty="0"/>
              <a:t> by </a:t>
            </a:r>
          </a:p>
          <a:p>
            <a:pPr marL="0" indent="0" fontAlgn="auto">
              <a:spcAft>
                <a:spcPts val="0"/>
              </a:spcAft>
              <a:buNone/>
              <a:defRPr/>
            </a:pPr>
            <a:endParaRPr lang="cs-CZ" sz="7400" dirty="0">
              <a:solidFill>
                <a:srgbClr val="FF0000"/>
              </a:solidFill>
            </a:endParaRPr>
          </a:p>
          <a:p>
            <a:pPr marL="0" indent="0" fontAlgn="auto">
              <a:spcAft>
                <a:spcPts val="0"/>
              </a:spcAft>
              <a:buNone/>
              <a:defRPr/>
            </a:pPr>
            <a:endParaRPr lang="cs-CZ" dirty="0">
              <a:solidFill>
                <a:srgbClr val="FF0000"/>
              </a:solidFill>
            </a:endParaRPr>
          </a:p>
          <a:p>
            <a:pPr marL="0" indent="0" fontAlgn="auto">
              <a:spcAft>
                <a:spcPts val="0"/>
              </a:spcAft>
              <a:buNone/>
              <a:defRPr/>
            </a:pPr>
            <a:r>
              <a:rPr lang="cs-CZ" dirty="0">
                <a:solidFill>
                  <a:srgbClr val="FF0000"/>
                </a:solidFill>
              </a:rPr>
              <a:t>                    </a:t>
            </a:r>
            <a:r>
              <a:rPr lang="cs-CZ" sz="3600" dirty="0" err="1">
                <a:solidFill>
                  <a:srgbClr val="FF0000"/>
                </a:solidFill>
              </a:rPr>
              <a:t>remodelling</a:t>
            </a:r>
            <a:r>
              <a:rPr lang="cs-CZ" sz="3600" dirty="0">
                <a:solidFill>
                  <a:srgbClr val="FF0000"/>
                </a:solidFill>
              </a:rPr>
              <a:t> </a:t>
            </a:r>
            <a:r>
              <a:rPr lang="cs-CZ" sz="3600" dirty="0" err="1">
                <a:solidFill>
                  <a:srgbClr val="FF0000"/>
                </a:solidFill>
              </a:rPr>
              <a:t>of</a:t>
            </a:r>
            <a:r>
              <a:rPr lang="cs-CZ" sz="3600" dirty="0">
                <a:solidFill>
                  <a:srgbClr val="FF0000"/>
                </a:solidFill>
              </a:rPr>
              <a:t> </a:t>
            </a:r>
            <a:r>
              <a:rPr lang="cs-CZ" sz="3600" dirty="0" err="1">
                <a:solidFill>
                  <a:srgbClr val="FF0000"/>
                </a:solidFill>
              </a:rPr>
              <a:t>blood</a:t>
            </a:r>
            <a:r>
              <a:rPr lang="cs-CZ" sz="3600" dirty="0">
                <a:solidFill>
                  <a:srgbClr val="FF0000"/>
                </a:solidFill>
              </a:rPr>
              <a:t> </a:t>
            </a:r>
            <a:r>
              <a:rPr lang="cs-CZ" sz="3600" dirty="0" err="1">
                <a:solidFill>
                  <a:srgbClr val="FF0000"/>
                </a:solidFill>
              </a:rPr>
              <a:t>flow</a:t>
            </a:r>
            <a:endParaRPr lang="en-US" sz="3600" dirty="0">
              <a:solidFill>
                <a:srgbClr val="FF0000"/>
              </a:solidFill>
            </a:endParaRPr>
          </a:p>
        </p:txBody>
      </p:sp>
      <p:sp>
        <p:nvSpPr>
          <p:cNvPr id="4" name="Šipka doprava 3">
            <a:extLst>
              <a:ext uri="{FF2B5EF4-FFF2-40B4-BE49-F238E27FC236}">
                <a16:creationId xmlns:a16="http://schemas.microsoft.com/office/drawing/2014/main" id="{7E08C95A-11FB-4F86-A28F-0B86DA6C9C00}"/>
              </a:ext>
            </a:extLst>
          </p:cNvPr>
          <p:cNvSpPr/>
          <p:nvPr/>
        </p:nvSpPr>
        <p:spPr>
          <a:xfrm>
            <a:off x="5519738" y="4887914"/>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4" end="4"/>
                                            </p:txEl>
                                          </p:spTgt>
                                        </p:tgtEl>
                                        <p:attrNameLst>
                                          <p:attrName>style.color</p:attrName>
                                        </p:attrNameLst>
                                      </p:cBhvr>
                                      <p:to>
                                        <a:schemeClr val="bg1"/>
                                      </p:to>
                                    </p:animClr>
                                    <p:animClr clrSpc="rgb" dir="cw">
                                      <p:cBhvr>
                                        <p:cTn id="7" dur="250" autoRev="1" fill="remove"/>
                                        <p:tgtEl>
                                          <p:spTgt spid="3">
                                            <p:txEl>
                                              <p:pRg st="4" end="4"/>
                                            </p:txEl>
                                          </p:spTgt>
                                        </p:tgtEl>
                                        <p:attrNameLst>
                                          <p:attrName>fillcolor</p:attrName>
                                        </p:attrNameLst>
                                      </p:cBhvr>
                                      <p:to>
                                        <a:schemeClr val="bg1"/>
                                      </p:to>
                                    </p:animClr>
                                    <p:set>
                                      <p:cBhvr>
                                        <p:cTn id="8" dur="250" autoRev="1" fill="remove"/>
                                        <p:tgtEl>
                                          <p:spTgt spid="3">
                                            <p:txEl>
                                              <p:pRg st="4" end="4"/>
                                            </p:txEl>
                                          </p:spTgt>
                                        </p:tgtEl>
                                        <p:attrNameLst>
                                          <p:attrName>fill.type</p:attrName>
                                        </p:attrNameLst>
                                      </p:cBhvr>
                                      <p:to>
                                        <p:strVal val="solid"/>
                                      </p:to>
                                    </p:set>
                                    <p:set>
                                      <p:cBhvr>
                                        <p:cTn id="9" dur="250" autoRev="1" fill="remove"/>
                                        <p:tgtEl>
                                          <p:spTgt spid="3">
                                            <p:txEl>
                                              <p:pRg st="4" end="4"/>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xEl>
                                              <p:pRg st="5" end="5"/>
                                            </p:txEl>
                                          </p:spTgt>
                                        </p:tgtEl>
                                        <p:attrNameLst>
                                          <p:attrName>style.color</p:attrName>
                                        </p:attrNameLst>
                                      </p:cBhvr>
                                      <p:to>
                                        <a:schemeClr val="bg1"/>
                                      </p:to>
                                    </p:animClr>
                                    <p:animClr clrSpc="rgb" dir="cw">
                                      <p:cBhvr>
                                        <p:cTn id="14" dur="250" autoRev="1" fill="remove"/>
                                        <p:tgtEl>
                                          <p:spTgt spid="3">
                                            <p:txEl>
                                              <p:pRg st="5" end="5"/>
                                            </p:txEl>
                                          </p:spTgt>
                                        </p:tgtEl>
                                        <p:attrNameLst>
                                          <p:attrName>fillcolor</p:attrName>
                                        </p:attrNameLst>
                                      </p:cBhvr>
                                      <p:to>
                                        <a:schemeClr val="bg1"/>
                                      </p:to>
                                    </p:animClr>
                                    <p:set>
                                      <p:cBhvr>
                                        <p:cTn id="15" dur="250" autoRev="1" fill="remove"/>
                                        <p:tgtEl>
                                          <p:spTgt spid="3">
                                            <p:txEl>
                                              <p:pRg st="5" end="5"/>
                                            </p:txEl>
                                          </p:spTgt>
                                        </p:tgtEl>
                                        <p:attrNameLst>
                                          <p:attrName>fill.type</p:attrName>
                                        </p:attrNameLst>
                                      </p:cBhvr>
                                      <p:to>
                                        <p:strVal val="solid"/>
                                      </p:to>
                                    </p:set>
                                    <p:set>
                                      <p:cBhvr>
                                        <p:cTn id="16" dur="250" autoRev="1" fill="remove"/>
                                        <p:tgtEl>
                                          <p:spTgt spid="3">
                                            <p:txEl>
                                              <p:pRg st="5" end="5"/>
                                            </p:txEl>
                                          </p:spTgt>
                                        </p:tgtEl>
                                        <p:attrNameLst>
                                          <p:attrName>fill.on</p:attrName>
                                        </p:attrNameLst>
                                      </p:cBhvr>
                                      <p:to>
                                        <p:strVal val="tru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3">
                                            <p:txEl>
                                              <p:pRg st="6" end="6"/>
                                            </p:txEl>
                                          </p:spTgt>
                                        </p:tgtEl>
                                        <p:attrNameLst>
                                          <p:attrName>style.color</p:attrName>
                                        </p:attrNameLst>
                                      </p:cBhvr>
                                      <p:to>
                                        <a:schemeClr val="bg1"/>
                                      </p:to>
                                    </p:animClr>
                                    <p:animClr clrSpc="rgb" dir="cw">
                                      <p:cBhvr>
                                        <p:cTn id="21" dur="250" autoRev="1" fill="remove"/>
                                        <p:tgtEl>
                                          <p:spTgt spid="3">
                                            <p:txEl>
                                              <p:pRg st="6" end="6"/>
                                            </p:txEl>
                                          </p:spTgt>
                                        </p:tgtEl>
                                        <p:attrNameLst>
                                          <p:attrName>fillcolor</p:attrName>
                                        </p:attrNameLst>
                                      </p:cBhvr>
                                      <p:to>
                                        <a:schemeClr val="bg1"/>
                                      </p:to>
                                    </p:animClr>
                                    <p:set>
                                      <p:cBhvr>
                                        <p:cTn id="22" dur="250" autoRev="1" fill="remove"/>
                                        <p:tgtEl>
                                          <p:spTgt spid="3">
                                            <p:txEl>
                                              <p:pRg st="6" end="6"/>
                                            </p:txEl>
                                          </p:spTgt>
                                        </p:tgtEl>
                                        <p:attrNameLst>
                                          <p:attrName>fill.type</p:attrName>
                                        </p:attrNameLst>
                                      </p:cBhvr>
                                      <p:to>
                                        <p:strVal val="solid"/>
                                      </p:to>
                                    </p:set>
                                    <p:set>
                                      <p:cBhvr>
                                        <p:cTn id="23" dur="250" autoRev="1" fill="remove"/>
                                        <p:tgtEl>
                                          <p:spTgt spid="3">
                                            <p:txEl>
                                              <p:pRg st="6" end="6"/>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mph" presetSubtype="0" fill="hold" nodeType="clickEffect">
                                  <p:stCondLst>
                                    <p:cond delay="0"/>
                                  </p:stCondLst>
                                  <p:childTnLst>
                                    <p:animRot by="21600000">
                                      <p:cBhvr>
                                        <p:cTn id="27" dur="2000" fill="hold"/>
                                        <p:tgtEl>
                                          <p:spTgt spid="3">
                                            <p:txEl>
                                              <p:pRg st="9" end="9"/>
                                            </p:txEl>
                                          </p:spTgt>
                                        </p:tgtEl>
                                        <p:attrNameLst>
                                          <p:attrName>r</p:attrName>
                                        </p:attrNameLst>
                                      </p:cBhvr>
                                    </p:animRo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
                                        </p:tgtEl>
                                      </p:cBhvr>
                                    </p:animEffect>
                                    <p:animScale>
                                      <p:cBhvr>
                                        <p:cTn id="3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Zástupný symbol pro obsah 2">
            <a:extLst>
              <a:ext uri="{FF2B5EF4-FFF2-40B4-BE49-F238E27FC236}">
                <a16:creationId xmlns:a16="http://schemas.microsoft.com/office/drawing/2014/main" id="{7C181B7A-74A8-4957-A1CA-F56FEE72E700}"/>
              </a:ext>
            </a:extLst>
          </p:cNvPr>
          <p:cNvSpPr>
            <a:spLocks noGrp="1"/>
          </p:cNvSpPr>
          <p:nvPr>
            <p:ph idx="1"/>
          </p:nvPr>
        </p:nvSpPr>
        <p:spPr/>
        <p:txBody>
          <a:bodyPr/>
          <a:lstStyle/>
          <a:p>
            <a:r>
              <a:rPr lang="en-US" altLang="en-US" sz="2400"/>
              <a:t>Because flowing blood has mass and velocity it has </a:t>
            </a:r>
            <a:r>
              <a:rPr lang="en-US" altLang="en-US" sz="2400" b="1"/>
              <a:t>kinetic energy </a:t>
            </a:r>
            <a:r>
              <a:rPr lang="en-US" altLang="en-US" sz="2400"/>
              <a:t>(KE). This KE is proportionate to the mean velocity squared (V</a:t>
            </a:r>
            <a:r>
              <a:rPr lang="en-US" altLang="en-US" sz="2400" baseline="30000"/>
              <a:t>2</a:t>
            </a:r>
            <a:r>
              <a:rPr lang="en-US" altLang="en-US" sz="2400"/>
              <a:t>; from KE = ½ mV</a:t>
            </a:r>
            <a:r>
              <a:rPr lang="en-US" altLang="en-US" sz="2400" baseline="30000"/>
              <a:t>2</a:t>
            </a:r>
            <a:r>
              <a:rPr lang="en-US" altLang="en-US" sz="2400"/>
              <a:t>). Furthermore, as the blood flows inside a vessel, pressure is exerted laterally against the walls of the vessel; this pressure represents the </a:t>
            </a:r>
            <a:r>
              <a:rPr lang="en-US" altLang="en-US" sz="2400" b="1"/>
              <a:t>potential or pressure energy</a:t>
            </a:r>
            <a:r>
              <a:rPr lang="en-US" altLang="en-US" sz="2400"/>
              <a:t> (PE). The total energy (E) of the blood flowing within the vessel, therefore, is the sum of the kinetic and potential energies (assuming no gravitational effects) as shown below.</a:t>
            </a:r>
          </a:p>
          <a:p>
            <a:r>
              <a:rPr lang="en-US" altLang="en-US" sz="2400"/>
              <a:t>E = KE + PE  </a:t>
            </a:r>
            <a:r>
              <a:rPr lang="en-US" altLang="en-US" sz="2400" i="1"/>
              <a:t>(where KE ∝ V</a:t>
            </a:r>
            <a:r>
              <a:rPr lang="en-US" altLang="en-US" sz="2400" i="1" baseline="30000"/>
              <a:t>2</a:t>
            </a:r>
            <a:r>
              <a:rPr lang="en-US" altLang="en-US" sz="2400" i="1"/>
              <a:t>)</a:t>
            </a:r>
            <a:r>
              <a:rPr lang="en-US" altLang="en-US" sz="2400"/>
              <a:t>  </a:t>
            </a:r>
            <a:r>
              <a:rPr lang="en-US" altLang="en-US" sz="2400" i="1"/>
              <a:t>Therefore</a:t>
            </a:r>
            <a:r>
              <a:rPr lang="en-US" altLang="en-US" sz="2400"/>
              <a:t>,  E ∝ V</a:t>
            </a:r>
            <a:r>
              <a:rPr lang="en-US" altLang="en-US" sz="2400" baseline="30000"/>
              <a:t>2</a:t>
            </a:r>
            <a:r>
              <a:rPr lang="en-US" altLang="en-US" sz="2400"/>
              <a:t> + PE </a:t>
            </a:r>
          </a:p>
        </p:txBody>
      </p:sp>
      <p:sp>
        <p:nvSpPr>
          <p:cNvPr id="4" name="Nadpis 3">
            <a:extLst>
              <a:ext uri="{FF2B5EF4-FFF2-40B4-BE49-F238E27FC236}">
                <a16:creationId xmlns:a16="http://schemas.microsoft.com/office/drawing/2014/main" id="{39919D1B-308D-45B3-AEFB-195CF1D4B779}"/>
              </a:ext>
            </a:extLst>
          </p:cNvPr>
          <p:cNvSpPr>
            <a:spLocks noGrp="1"/>
          </p:cNvSpPr>
          <p:nvPr>
            <p:ph type="title"/>
          </p:nvPr>
        </p:nvSpPr>
        <p:spPr/>
        <p:txBody>
          <a:bodyPr/>
          <a:lstStyle/>
          <a:p>
            <a:r>
              <a:rPr lang="cs-CZ" dirty="0" err="1"/>
              <a:t>Blood</a:t>
            </a:r>
            <a:r>
              <a:rPr lang="cs-CZ" dirty="0"/>
              <a:t> </a:t>
            </a:r>
            <a:r>
              <a:rPr lang="cs-CZ" dirty="0" err="1"/>
              <a:t>flow</a:t>
            </a:r>
            <a:r>
              <a:rPr lang="cs-CZ" dirty="0"/>
              <a:t> </a:t>
            </a:r>
            <a:r>
              <a:rPr lang="cs-CZ" dirty="0" err="1"/>
              <a:t>energy</a:t>
            </a: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Zástupný symbol pro obsah 2">
            <a:extLst>
              <a:ext uri="{FF2B5EF4-FFF2-40B4-BE49-F238E27FC236}">
                <a16:creationId xmlns:a16="http://schemas.microsoft.com/office/drawing/2014/main" id="{26CF0CF6-927F-4D87-9548-0BAE2F54A14C}"/>
              </a:ext>
            </a:extLst>
          </p:cNvPr>
          <p:cNvSpPr>
            <a:spLocks noGrp="1"/>
          </p:cNvSpPr>
          <p:nvPr>
            <p:ph idx="1"/>
          </p:nvPr>
        </p:nvSpPr>
        <p:spPr>
          <a:xfrm>
            <a:off x="719400" y="1046050"/>
            <a:ext cx="10753200" cy="4139998"/>
          </a:xfrm>
        </p:spPr>
        <p:txBody>
          <a:bodyPr/>
          <a:lstStyle/>
          <a:p>
            <a:r>
              <a:rPr lang="en-US" altLang="en-US" sz="2000" b="1" dirty="0"/>
              <a:t>Blood flow is driven by the difference in total energy between two points.</a:t>
            </a:r>
            <a:r>
              <a:rPr lang="en-US" altLang="en-US" sz="2000" dirty="0"/>
              <a:t> Although pressure is normally considered as the driving force for blood flow, in reality it is the total energy that drives flow between two points (e.g., longitudinally along a blood vessel or across a heart valve). Throughout most of the cardiovascular system, </a:t>
            </a:r>
            <a:r>
              <a:rPr lang="en-US" altLang="en-US" sz="2000" dirty="0">
                <a:solidFill>
                  <a:srgbClr val="FF0000"/>
                </a:solidFill>
              </a:rPr>
              <a:t>KE</a:t>
            </a:r>
            <a:r>
              <a:rPr lang="en-US" altLang="en-US" sz="2000" dirty="0"/>
              <a:t> is relatively low, so for practical purposes, it is stated that the pressure energy </a:t>
            </a:r>
            <a:r>
              <a:rPr lang="en-US" altLang="en-US" sz="2000" dirty="0">
                <a:solidFill>
                  <a:srgbClr val="FF0000"/>
                </a:solidFill>
              </a:rPr>
              <a:t>(PE) </a:t>
            </a:r>
            <a:r>
              <a:rPr lang="en-US" altLang="en-US" sz="2000" dirty="0"/>
              <a:t>difference drives flow. When KE is high, however, adding KE to the PE significantly increases the total energy, </a:t>
            </a:r>
            <a:r>
              <a:rPr lang="en-US" altLang="en-US" sz="2000" dirty="0">
                <a:solidFill>
                  <a:srgbClr val="FF0000"/>
                </a:solidFill>
              </a:rPr>
              <a:t>E</a:t>
            </a:r>
            <a:r>
              <a:rPr lang="en-US" altLang="en-US" sz="2000" dirty="0"/>
              <a:t>. To illustrate this, consider the flow across the aortic valve during cardiac ejection. Late during ejection, the intraventricular pressure (PE) falls slightly below the aortic pressure (PE), nevertheless, flow continues to be ejected into the aorta. The reason for this is that the KE of the blood as it moves across the valve at a very high velocity ensures that the total energy (E) in the blood crossing the valve is higher than the total energy of the blood more distal in the aorta.</a:t>
            </a:r>
          </a:p>
        </p:txBody>
      </p:sp>
      <p:sp>
        <p:nvSpPr>
          <p:cNvPr id="6" name="Nadpis 3">
            <a:extLst>
              <a:ext uri="{FF2B5EF4-FFF2-40B4-BE49-F238E27FC236}">
                <a16:creationId xmlns:a16="http://schemas.microsoft.com/office/drawing/2014/main" id="{4A40D2AC-2476-44E8-965D-1476C2A6598C}"/>
              </a:ext>
            </a:extLst>
          </p:cNvPr>
          <p:cNvSpPr txBox="1">
            <a:spLocks/>
          </p:cNvSpPr>
          <p:nvPr/>
        </p:nvSpPr>
        <p:spPr>
          <a:xfrm>
            <a:off x="540000" y="34067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err="1"/>
              <a:t>Blood</a:t>
            </a:r>
            <a:r>
              <a:rPr lang="cs-CZ" kern="0" dirty="0"/>
              <a:t> as </a:t>
            </a:r>
            <a:r>
              <a:rPr lang="cs-CZ" kern="0" dirty="0" err="1"/>
              <a:t>hemodynamic</a:t>
            </a:r>
            <a:r>
              <a:rPr lang="cs-CZ" kern="0" dirty="0"/>
              <a:t> priority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8520" y="1157261"/>
            <a:ext cx="2728229" cy="296373"/>
          </a:xfrm>
          <a:prstGeom prst="rect">
            <a:avLst/>
          </a:prstGeom>
        </p:spPr>
        <p:txBody>
          <a:bodyPr vert="horz" wrap="square" lIns="0" tIns="9789" rIns="0" bIns="0" rtlCol="0">
            <a:spAutoFit/>
          </a:bodyPr>
          <a:lstStyle/>
          <a:p>
            <a:pPr marL="908641" marR="4607" indent="-897700">
              <a:lnSpc>
                <a:spcPct val="101400"/>
              </a:lnSpc>
              <a:spcBef>
                <a:spcPts val="77"/>
              </a:spcBef>
            </a:pPr>
            <a:r>
              <a:rPr lang="cs-CZ" sz="1904" dirty="0">
                <a:latin typeface="Calibri" panose="020F0502020204030204" pitchFamily="34" charset="0"/>
                <a:cs typeface="Calibri" panose="020F0502020204030204" pitchFamily="34" charset="0"/>
              </a:rPr>
              <a:t>Opakování</a:t>
            </a:r>
            <a:endParaRPr sz="1904" dirty="0">
              <a:latin typeface="Calibri" panose="020F0502020204030204" pitchFamily="34" charset="0"/>
              <a:cs typeface="Calibri" panose="020F0502020204030204" pitchFamily="34" charset="0"/>
            </a:endParaRPr>
          </a:p>
        </p:txBody>
      </p:sp>
      <p:sp>
        <p:nvSpPr>
          <p:cNvPr id="3" name="object 3"/>
          <p:cNvSpPr/>
          <p:nvPr/>
        </p:nvSpPr>
        <p:spPr>
          <a:xfrm>
            <a:off x="1306443" y="5758"/>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5" name="object 5"/>
          <p:cNvSpPr txBox="1"/>
          <p:nvPr/>
        </p:nvSpPr>
        <p:spPr>
          <a:xfrm>
            <a:off x="6725447" y="918397"/>
            <a:ext cx="3518828" cy="1340446"/>
          </a:xfrm>
          <a:prstGeom prst="rect">
            <a:avLst/>
          </a:prstGeom>
        </p:spPr>
        <p:txBody>
          <a:bodyPr vert="horz" wrap="square" lIns="0" tIns="10365" rIns="0" bIns="0" rtlCol="0">
            <a:spAutoFit/>
          </a:bodyPr>
          <a:lstStyle/>
          <a:p>
            <a:pPr marL="159502" marR="169866" indent="-148561" algn="just">
              <a:spcBef>
                <a:spcPts val="82"/>
              </a:spcBef>
              <a:buChar char="•"/>
              <a:tabLst>
                <a:tab pos="161229" algn="l"/>
              </a:tabLst>
            </a:pPr>
            <a:r>
              <a:rPr sz="1406" dirty="0">
                <a:latin typeface="Calibri" panose="020F0502020204030204" pitchFamily="34" charset="0"/>
                <a:cs typeface="Calibri" panose="020F0502020204030204" pitchFamily="34" charset="0"/>
              </a:rPr>
              <a:t>Pod</a:t>
            </a:r>
            <a:r>
              <a:rPr sz="1406" spc="-50"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pojmem</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dýchání</a:t>
            </a:r>
            <a:r>
              <a:rPr sz="1406" spc="-32"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rozumíme</a:t>
            </a:r>
            <a:r>
              <a:rPr sz="1406" spc="-50" dirty="0">
                <a:latin typeface="Calibri" panose="020F0502020204030204" pitchFamily="34" charset="0"/>
                <a:cs typeface="Calibri" panose="020F0502020204030204" pitchFamily="34" charset="0"/>
              </a:rPr>
              <a:t> </a:t>
            </a:r>
            <a:r>
              <a:rPr sz="1406" spc="-86" dirty="0">
                <a:latin typeface="Calibri" panose="020F0502020204030204" pitchFamily="34" charset="0"/>
                <a:cs typeface="Calibri" panose="020F0502020204030204" pitchFamily="34" charset="0"/>
              </a:rPr>
              <a:t>výměnu 	</a:t>
            </a:r>
            <a:r>
              <a:rPr sz="1406" dirty="0">
                <a:latin typeface="Calibri" panose="020F0502020204030204" pitchFamily="34" charset="0"/>
                <a:cs typeface="Calibri" panose="020F0502020204030204" pitchFamily="34" charset="0"/>
              </a:rPr>
              <a:t>dýchacích</a:t>
            </a:r>
            <a:r>
              <a:rPr sz="1406" spc="-100" dirty="0">
                <a:latin typeface="Calibri" panose="020F0502020204030204" pitchFamily="34" charset="0"/>
                <a:cs typeface="Calibri" panose="020F0502020204030204" pitchFamily="34" charset="0"/>
              </a:rPr>
              <a:t> </a:t>
            </a:r>
            <a:r>
              <a:rPr sz="1406" spc="-150" dirty="0">
                <a:latin typeface="Calibri" panose="020F0502020204030204" pitchFamily="34" charset="0"/>
                <a:cs typeface="Calibri" panose="020F0502020204030204" pitchFamily="34" charset="0"/>
              </a:rPr>
              <a:t>plynů</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mezi </a:t>
            </a:r>
            <a:r>
              <a:rPr sz="1406" spc="-136" dirty="0">
                <a:latin typeface="Calibri" panose="020F0502020204030204" pitchFamily="34" charset="0"/>
                <a:cs typeface="Calibri" panose="020F0502020204030204" pitchFamily="34" charset="0"/>
              </a:rPr>
              <a:t>vnitřním</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a:t>
            </a:r>
            <a:r>
              <a:rPr sz="1406" spc="23"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zevním 	</a:t>
            </a:r>
            <a:r>
              <a:rPr sz="1406" spc="-18" dirty="0">
                <a:latin typeface="Calibri" panose="020F0502020204030204" pitchFamily="34" charset="0"/>
                <a:cs typeface="Calibri" panose="020F0502020204030204" pitchFamily="34" charset="0"/>
              </a:rPr>
              <a:t>prostředím.</a:t>
            </a:r>
            <a:endParaRPr sz="1406" dirty="0">
              <a:latin typeface="Calibri" panose="020F0502020204030204" pitchFamily="34" charset="0"/>
              <a:cs typeface="Calibri" panose="020F0502020204030204" pitchFamily="34" charset="0"/>
            </a:endParaRPr>
          </a:p>
          <a:p>
            <a:pPr marL="159502" marR="4607" indent="-148561">
              <a:lnSpc>
                <a:spcPct val="99200"/>
              </a:lnSpc>
              <a:spcBef>
                <a:spcPts val="336"/>
              </a:spcBef>
              <a:buChar char="•"/>
              <a:tabLst>
                <a:tab pos="161229" algn="l"/>
              </a:tabLst>
            </a:pPr>
            <a:r>
              <a:rPr sz="1406" spc="-141" dirty="0">
                <a:latin typeface="Calibri" panose="020F0502020204030204" pitchFamily="34" charset="0"/>
                <a:cs typeface="Calibri" panose="020F0502020204030204" pitchFamily="34" charset="0"/>
              </a:rPr>
              <a:t>Někdy</a:t>
            </a:r>
            <a:r>
              <a:rPr sz="1406" spc="-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se</a:t>
            </a:r>
            <a:r>
              <a:rPr sz="1406" spc="23" dirty="0">
                <a:latin typeface="Calibri" panose="020F0502020204030204" pitchFamily="34" charset="0"/>
                <a:cs typeface="Calibri" panose="020F0502020204030204" pitchFamily="34" charset="0"/>
              </a:rPr>
              <a:t> </a:t>
            </a:r>
            <a:r>
              <a:rPr sz="1406" spc="-118" dirty="0">
                <a:latin typeface="Calibri" panose="020F0502020204030204" pitchFamily="34" charset="0"/>
                <a:cs typeface="Calibri" panose="020F0502020204030204" pitchFamily="34" charset="0"/>
              </a:rPr>
              <a:t>používá</a:t>
            </a:r>
            <a:r>
              <a:rPr sz="1406" dirty="0">
                <a:latin typeface="Calibri" panose="020F0502020204030204" pitchFamily="34" charset="0"/>
                <a:cs typeface="Calibri" panose="020F0502020204030204" pitchFamily="34" charset="0"/>
              </a:rPr>
              <a:t> pojem </a:t>
            </a:r>
            <a:r>
              <a:rPr sz="1406" spc="-208" dirty="0">
                <a:latin typeface="Calibri" panose="020F0502020204030204" pitchFamily="34" charset="0"/>
                <a:cs typeface="Calibri" panose="020F0502020204030204" pitchFamily="34" charset="0"/>
              </a:rPr>
              <a:t>buněčné</a:t>
            </a:r>
            <a:r>
              <a:rPr sz="1406"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dýchání 	</a:t>
            </a:r>
            <a:r>
              <a:rPr sz="1406" dirty="0">
                <a:latin typeface="Calibri" panose="020F0502020204030204" pitchFamily="34" charset="0"/>
                <a:cs typeface="Calibri" panose="020F0502020204030204" pitchFamily="34" charset="0"/>
              </a:rPr>
              <a:t>pro</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procesy</a:t>
            </a:r>
            <a:r>
              <a:rPr sz="1406" spc="-7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spojené</a:t>
            </a:r>
            <a:r>
              <a:rPr sz="1406" spc="-50"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a:t>
            </a:r>
            <a:r>
              <a:rPr sz="1406" spc="-5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tvorbou</a:t>
            </a:r>
            <a:r>
              <a:rPr sz="1406" spc="-6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energie</a:t>
            </a:r>
            <a:r>
              <a:rPr sz="1406" spc="-50" dirty="0">
                <a:latin typeface="Calibri" panose="020F0502020204030204" pitchFamily="34" charset="0"/>
                <a:cs typeface="Calibri" panose="020F0502020204030204" pitchFamily="34" charset="0"/>
              </a:rPr>
              <a:t> </a:t>
            </a:r>
            <a:r>
              <a:rPr sz="1406" spc="-23" dirty="0">
                <a:latin typeface="Calibri" panose="020F0502020204030204" pitchFamily="34" charset="0"/>
                <a:cs typeface="Calibri" panose="020F0502020204030204" pitchFamily="34" charset="0"/>
              </a:rPr>
              <a:t>za 	</a:t>
            </a:r>
            <a:r>
              <a:rPr sz="1406" spc="-131" dirty="0">
                <a:latin typeface="Calibri" panose="020F0502020204030204" pitchFamily="34" charset="0"/>
                <a:cs typeface="Calibri" panose="020F0502020204030204" pitchFamily="34" charset="0"/>
              </a:rPr>
              <a:t>spotřeby</a:t>
            </a:r>
            <a:r>
              <a:rPr sz="1406" spc="-2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kyslíku</a:t>
            </a:r>
            <a:r>
              <a:rPr sz="1406" spc="-2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 </a:t>
            </a:r>
            <a:r>
              <a:rPr sz="1406" spc="-9" dirty="0">
                <a:latin typeface="Calibri" panose="020F0502020204030204" pitchFamily="34" charset="0"/>
                <a:cs typeface="Calibri" panose="020F0502020204030204" pitchFamily="34" charset="0"/>
              </a:rPr>
              <a:t>mitochondriích</a:t>
            </a:r>
            <a:r>
              <a:rPr sz="1406" spc="5"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buněk.</a:t>
            </a:r>
            <a:endParaRPr sz="1406" dirty="0">
              <a:latin typeface="Calibri" panose="020F0502020204030204" pitchFamily="34" charset="0"/>
              <a:cs typeface="Calibri" panose="020F0502020204030204" pitchFamily="34" charset="0"/>
            </a:endParaRPr>
          </a:p>
        </p:txBody>
      </p:sp>
      <p:sp>
        <p:nvSpPr>
          <p:cNvPr id="6" name="object 6"/>
          <p:cNvSpPr/>
          <p:nvPr/>
        </p:nvSpPr>
        <p:spPr>
          <a:xfrm>
            <a:off x="6098879" y="5758"/>
            <a:ext cx="4792539" cy="3420363"/>
          </a:xfrm>
          <a:custGeom>
            <a:avLst/>
            <a:gdLst/>
            <a:ahLst/>
            <a:cxnLst/>
            <a:rect l="l" t="t" r="r" b="b"/>
            <a:pathLst>
              <a:path w="5285105" h="3771900">
                <a:moveTo>
                  <a:pt x="0" y="3771900"/>
                </a:moveTo>
                <a:lnTo>
                  <a:pt x="0" y="0"/>
                </a:lnTo>
                <a:lnTo>
                  <a:pt x="5284990" y="0"/>
                </a:lnTo>
                <a:lnTo>
                  <a:pt x="5284990" y="3771899"/>
                </a:lnTo>
                <a:lnTo>
                  <a:pt x="0" y="3771900"/>
                </a:lnTo>
                <a:close/>
              </a:path>
            </a:pathLst>
          </a:custGeom>
          <a:ln w="3175">
            <a:solidFill>
              <a:srgbClr val="000000"/>
            </a:solidFill>
          </a:ln>
        </p:spPr>
        <p:txBody>
          <a:bodyPr wrap="square" lIns="0" tIns="0" rIns="0" bIns="0" rtlCol="0"/>
          <a:lstStyle/>
          <a:p>
            <a:endParaRPr sz="2176"/>
          </a:p>
        </p:txBody>
      </p:sp>
      <p:sp>
        <p:nvSpPr>
          <p:cNvPr id="7" name="object 7"/>
          <p:cNvSpPr txBox="1"/>
          <p:nvPr/>
        </p:nvSpPr>
        <p:spPr>
          <a:xfrm>
            <a:off x="1933009" y="3841591"/>
            <a:ext cx="3381207" cy="1238136"/>
          </a:xfrm>
          <a:prstGeom prst="rect">
            <a:avLst/>
          </a:prstGeom>
        </p:spPr>
        <p:txBody>
          <a:bodyPr vert="horz" wrap="square" lIns="0" tIns="13820" rIns="0" bIns="0" rtlCol="0">
            <a:spAutoFit/>
          </a:bodyPr>
          <a:lstStyle/>
          <a:p>
            <a:pPr marL="172170">
              <a:spcBef>
                <a:spcPts val="109"/>
              </a:spcBef>
            </a:pPr>
            <a:r>
              <a:rPr sz="1904" dirty="0">
                <a:latin typeface="Calibri" panose="020F0502020204030204" pitchFamily="34" charset="0"/>
                <a:cs typeface="Calibri" panose="020F0502020204030204" pitchFamily="34" charset="0"/>
              </a:rPr>
              <a:t>Anatomie</a:t>
            </a:r>
            <a:r>
              <a:rPr sz="1904" spc="68" dirty="0">
                <a:latin typeface="Calibri" panose="020F0502020204030204" pitchFamily="34" charset="0"/>
                <a:cs typeface="Calibri" panose="020F0502020204030204" pitchFamily="34" charset="0"/>
              </a:rPr>
              <a:t> </a:t>
            </a:r>
            <a:r>
              <a:rPr sz="1904" dirty="0">
                <a:latin typeface="Calibri" panose="020F0502020204030204" pitchFamily="34" charset="0"/>
                <a:cs typeface="Calibri" panose="020F0502020204030204" pitchFamily="34" charset="0"/>
              </a:rPr>
              <a:t>dýchacího</a:t>
            </a:r>
            <a:r>
              <a:rPr sz="1904" spc="73" dirty="0">
                <a:latin typeface="Calibri" panose="020F0502020204030204" pitchFamily="34" charset="0"/>
                <a:cs typeface="Calibri" panose="020F0502020204030204" pitchFamily="34" charset="0"/>
              </a:rPr>
              <a:t> </a:t>
            </a:r>
            <a:r>
              <a:rPr sz="1904" spc="-9" dirty="0">
                <a:latin typeface="Calibri" panose="020F0502020204030204" pitchFamily="34" charset="0"/>
                <a:cs typeface="Calibri" panose="020F0502020204030204" pitchFamily="34" charset="0"/>
              </a:rPr>
              <a:t>systému</a:t>
            </a:r>
            <a:endParaRPr sz="1904" dirty="0">
              <a:latin typeface="Calibri" panose="020F0502020204030204" pitchFamily="34" charset="0"/>
              <a:cs typeface="Calibri" panose="020F0502020204030204" pitchFamily="34" charset="0"/>
            </a:endParaRPr>
          </a:p>
          <a:p>
            <a:pPr marL="160077" indent="-148561">
              <a:spcBef>
                <a:spcPts val="1605"/>
              </a:spcBef>
              <a:buChar char="•"/>
              <a:tabLst>
                <a:tab pos="160077" algn="l"/>
              </a:tabLst>
            </a:pPr>
            <a:r>
              <a:rPr sz="1406" dirty="0">
                <a:latin typeface="Calibri" panose="020F0502020204030204" pitchFamily="34" charset="0"/>
                <a:cs typeface="Calibri" panose="020F0502020204030204" pitchFamily="34" charset="0"/>
              </a:rPr>
              <a:t>Horní</a:t>
            </a:r>
            <a:r>
              <a:rPr sz="1406" spc="-36"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cesty</a:t>
            </a:r>
            <a:r>
              <a:rPr sz="1406" spc="-63"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dýchací</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dirty="0">
                <a:latin typeface="Calibri" panose="020F0502020204030204" pitchFamily="34" charset="0"/>
                <a:cs typeface="Calibri" panose="020F0502020204030204" pitchFamily="34" charset="0"/>
              </a:rPr>
              <a:t>Dolní</a:t>
            </a:r>
            <a:r>
              <a:rPr sz="1406" spc="-36"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cesty</a:t>
            </a:r>
            <a:r>
              <a:rPr sz="1406" spc="-63"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dýchací</a:t>
            </a:r>
            <a:endParaRPr sz="1406" dirty="0">
              <a:latin typeface="Calibri" panose="020F0502020204030204" pitchFamily="34" charset="0"/>
              <a:cs typeface="Calibri" panose="020F0502020204030204" pitchFamily="34" charset="0"/>
            </a:endParaRPr>
          </a:p>
          <a:p>
            <a:pPr marL="160077" indent="-148561">
              <a:spcBef>
                <a:spcPts val="322"/>
              </a:spcBef>
              <a:buChar char="•"/>
              <a:tabLst>
                <a:tab pos="160077" algn="l"/>
              </a:tabLst>
            </a:pPr>
            <a:r>
              <a:rPr sz="1406" spc="-9" dirty="0">
                <a:latin typeface="Calibri" panose="020F0502020204030204" pitchFamily="34" charset="0"/>
                <a:cs typeface="Calibri" panose="020F0502020204030204" pitchFamily="34" charset="0"/>
              </a:rPr>
              <a:t>Plíce</a:t>
            </a:r>
            <a:endParaRPr sz="1406" dirty="0">
              <a:latin typeface="Calibri" panose="020F0502020204030204" pitchFamily="34" charset="0"/>
              <a:cs typeface="Calibri" panose="020F0502020204030204" pitchFamily="34" charset="0"/>
            </a:endParaRPr>
          </a:p>
        </p:txBody>
      </p:sp>
      <p:sp>
        <p:nvSpPr>
          <p:cNvPr id="8" name="object 8"/>
          <p:cNvSpPr/>
          <p:nvPr/>
        </p:nvSpPr>
        <p:spPr>
          <a:xfrm>
            <a:off x="1306443" y="3426121"/>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9" name="object 9"/>
          <p:cNvSpPr txBox="1"/>
          <p:nvPr/>
        </p:nvSpPr>
        <p:spPr>
          <a:xfrm>
            <a:off x="6830991" y="3855478"/>
            <a:ext cx="3332837" cy="280254"/>
          </a:xfrm>
          <a:prstGeom prst="rect">
            <a:avLst/>
          </a:prstGeom>
        </p:spPr>
        <p:txBody>
          <a:bodyPr vert="horz" wrap="square" lIns="0" tIns="14971" rIns="0" bIns="0" rtlCol="0">
            <a:spAutoFit/>
          </a:bodyPr>
          <a:lstStyle/>
          <a:p>
            <a:pPr marL="11516">
              <a:spcBef>
                <a:spcPts val="118"/>
              </a:spcBef>
            </a:pPr>
            <a:r>
              <a:rPr sz="1723" dirty="0">
                <a:latin typeface="Calibri" panose="020F0502020204030204" pitchFamily="34" charset="0"/>
                <a:cs typeface="Calibri" panose="020F0502020204030204" pitchFamily="34" charset="0"/>
              </a:rPr>
              <a:t>Hlavní</a:t>
            </a:r>
            <a:r>
              <a:rPr sz="1723" spc="27" dirty="0">
                <a:latin typeface="Calibri" panose="020F0502020204030204" pitchFamily="34" charset="0"/>
                <a:cs typeface="Calibri" panose="020F0502020204030204" pitchFamily="34" charset="0"/>
              </a:rPr>
              <a:t> </a:t>
            </a:r>
            <a:r>
              <a:rPr sz="1723" dirty="0">
                <a:latin typeface="Calibri" panose="020F0502020204030204" pitchFamily="34" charset="0"/>
                <a:cs typeface="Calibri" panose="020F0502020204030204" pitchFamily="34" charset="0"/>
              </a:rPr>
              <a:t>funkce</a:t>
            </a:r>
            <a:r>
              <a:rPr sz="1723" spc="54" dirty="0">
                <a:latin typeface="Calibri" panose="020F0502020204030204" pitchFamily="34" charset="0"/>
                <a:cs typeface="Calibri" panose="020F0502020204030204" pitchFamily="34" charset="0"/>
              </a:rPr>
              <a:t> </a:t>
            </a:r>
            <a:r>
              <a:rPr sz="1723" dirty="0">
                <a:latin typeface="Calibri" panose="020F0502020204030204" pitchFamily="34" charset="0"/>
                <a:cs typeface="Calibri" panose="020F0502020204030204" pitchFamily="34" charset="0"/>
              </a:rPr>
              <a:t>dýchacího</a:t>
            </a:r>
            <a:r>
              <a:rPr sz="1723" spc="32" dirty="0">
                <a:latin typeface="Calibri" panose="020F0502020204030204" pitchFamily="34" charset="0"/>
                <a:cs typeface="Calibri" panose="020F0502020204030204" pitchFamily="34" charset="0"/>
              </a:rPr>
              <a:t> </a:t>
            </a:r>
            <a:r>
              <a:rPr sz="1723" spc="-9" dirty="0">
                <a:latin typeface="Calibri" panose="020F0502020204030204" pitchFamily="34" charset="0"/>
                <a:cs typeface="Calibri" panose="020F0502020204030204" pitchFamily="34" charset="0"/>
              </a:rPr>
              <a:t>systému</a:t>
            </a:r>
            <a:endParaRPr sz="1723" dirty="0">
              <a:latin typeface="Calibri" panose="020F0502020204030204" pitchFamily="34" charset="0"/>
              <a:cs typeface="Calibri" panose="020F0502020204030204" pitchFamily="34" charset="0"/>
            </a:endParaRPr>
          </a:p>
        </p:txBody>
      </p:sp>
      <p:sp>
        <p:nvSpPr>
          <p:cNvPr id="10" name="object 10"/>
          <p:cNvSpPr txBox="1"/>
          <p:nvPr/>
        </p:nvSpPr>
        <p:spPr>
          <a:xfrm>
            <a:off x="6725447" y="4299325"/>
            <a:ext cx="905186" cy="734043"/>
          </a:xfrm>
          <a:prstGeom prst="rect">
            <a:avLst/>
          </a:prstGeom>
        </p:spPr>
        <p:txBody>
          <a:bodyPr vert="horz" wrap="square" lIns="0" tIns="33397" rIns="0" bIns="0" rtlCol="0">
            <a:spAutoFit/>
          </a:bodyPr>
          <a:lstStyle/>
          <a:p>
            <a:pPr marL="160077" indent="-148561">
              <a:spcBef>
                <a:spcPts val="263"/>
              </a:spcBef>
              <a:buChar char="•"/>
              <a:tabLst>
                <a:tab pos="160077" algn="l"/>
              </a:tabLst>
            </a:pPr>
            <a:r>
              <a:rPr sz="1406" spc="-9" dirty="0">
                <a:latin typeface="Calibri" panose="020F0502020204030204" pitchFamily="34" charset="0"/>
                <a:cs typeface="Calibri" panose="020F0502020204030204" pitchFamily="34" charset="0"/>
              </a:rPr>
              <a:t>Ventilace</a:t>
            </a:r>
            <a:endParaRPr sz="1406" dirty="0">
              <a:latin typeface="Calibri" panose="020F0502020204030204" pitchFamily="34" charset="0"/>
              <a:cs typeface="Calibri" panose="020F0502020204030204" pitchFamily="34" charset="0"/>
            </a:endParaRPr>
          </a:p>
          <a:p>
            <a:pPr marL="160077" indent="-148561">
              <a:spcBef>
                <a:spcPts val="172"/>
              </a:spcBef>
              <a:buChar char="•"/>
              <a:tabLst>
                <a:tab pos="160077" algn="l"/>
              </a:tabLst>
            </a:pPr>
            <a:r>
              <a:rPr sz="1406" spc="-9" dirty="0">
                <a:latin typeface="Calibri" panose="020F0502020204030204" pitchFamily="34" charset="0"/>
                <a:cs typeface="Calibri" panose="020F0502020204030204" pitchFamily="34" charset="0"/>
              </a:rPr>
              <a:t>Difúze</a:t>
            </a:r>
            <a:endParaRPr sz="1406" dirty="0">
              <a:latin typeface="Calibri" panose="020F0502020204030204" pitchFamily="34" charset="0"/>
              <a:cs typeface="Calibri" panose="020F0502020204030204" pitchFamily="34" charset="0"/>
            </a:endParaRPr>
          </a:p>
          <a:p>
            <a:pPr marL="160077" indent="-148561">
              <a:spcBef>
                <a:spcPts val="150"/>
              </a:spcBef>
              <a:buChar char="•"/>
              <a:tabLst>
                <a:tab pos="160077" algn="l"/>
              </a:tabLst>
            </a:pPr>
            <a:r>
              <a:rPr sz="1406" spc="-9" dirty="0">
                <a:latin typeface="Calibri" panose="020F0502020204030204" pitchFamily="34" charset="0"/>
                <a:cs typeface="Calibri" panose="020F0502020204030204" pitchFamily="34" charset="0"/>
              </a:rPr>
              <a:t>Perfúze</a:t>
            </a:r>
            <a:endParaRPr sz="1406" dirty="0">
              <a:latin typeface="Calibri" panose="020F0502020204030204" pitchFamily="34" charset="0"/>
              <a:cs typeface="Calibri" panose="020F0502020204030204" pitchFamily="34" charset="0"/>
            </a:endParaRPr>
          </a:p>
        </p:txBody>
      </p:sp>
      <p:sp>
        <p:nvSpPr>
          <p:cNvPr id="11" name="object 11"/>
          <p:cNvSpPr txBox="1"/>
          <p:nvPr/>
        </p:nvSpPr>
        <p:spPr>
          <a:xfrm>
            <a:off x="6725447" y="5258102"/>
            <a:ext cx="3540132" cy="806073"/>
          </a:xfrm>
          <a:prstGeom prst="rect">
            <a:avLst/>
          </a:prstGeom>
        </p:spPr>
        <p:txBody>
          <a:bodyPr vert="horz" wrap="square" lIns="0" tIns="36277" rIns="0" bIns="0" rtlCol="0">
            <a:spAutoFit/>
          </a:bodyPr>
          <a:lstStyle/>
          <a:p>
            <a:pPr marL="159502" marR="4607" indent="-148561">
              <a:lnSpc>
                <a:spcPts val="1505"/>
              </a:lnSpc>
              <a:spcBef>
                <a:spcPts val="286"/>
              </a:spcBef>
              <a:buChar char="•"/>
              <a:tabLst>
                <a:tab pos="161229" algn="l"/>
              </a:tabLst>
            </a:pPr>
            <a:r>
              <a:rPr sz="1406" spc="-63" dirty="0">
                <a:latin typeface="Calibri" panose="020F0502020204030204" pitchFamily="34" charset="0"/>
                <a:cs typeface="Calibri" panose="020F0502020204030204" pitchFamily="34" charset="0"/>
              </a:rPr>
              <a:t>Činnost</a:t>
            </a:r>
            <a:r>
              <a:rPr sz="1406" spc="-36" dirty="0">
                <a:latin typeface="Calibri" panose="020F0502020204030204" pitchFamily="34" charset="0"/>
                <a:cs typeface="Calibri" panose="020F0502020204030204" pitchFamily="34" charset="0"/>
              </a:rPr>
              <a:t> </a:t>
            </a:r>
            <a:r>
              <a:rPr sz="1406" spc="-68" dirty="0">
                <a:latin typeface="Calibri" panose="020F0502020204030204" pitchFamily="34" charset="0"/>
                <a:cs typeface="Calibri" panose="020F0502020204030204" pitchFamily="34" charset="0"/>
              </a:rPr>
              <a:t>respiračního</a:t>
            </a:r>
            <a:r>
              <a:rPr sz="1406" spc="-27"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systému</a:t>
            </a:r>
            <a:r>
              <a:rPr sz="1406" spc="-50"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úzce</a:t>
            </a:r>
            <a:r>
              <a:rPr sz="1406" spc="-50"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souvisí 	</a:t>
            </a:r>
            <a:r>
              <a:rPr sz="1406" dirty="0">
                <a:latin typeface="Calibri" panose="020F0502020204030204" pitchFamily="34" charset="0"/>
                <a:cs typeface="Calibri" panose="020F0502020204030204" pitchFamily="34" charset="0"/>
              </a:rPr>
              <a:t>s</a:t>
            </a:r>
            <a:r>
              <a:rPr sz="1406" spc="-32" dirty="0">
                <a:latin typeface="Calibri" panose="020F0502020204030204" pitchFamily="34" charset="0"/>
                <a:cs typeface="Calibri" panose="020F0502020204030204" pitchFamily="34" charset="0"/>
              </a:rPr>
              <a:t> </a:t>
            </a:r>
            <a:r>
              <a:rPr sz="1406" spc="-103" dirty="0">
                <a:latin typeface="Calibri" panose="020F0502020204030204" pitchFamily="34" charset="0"/>
                <a:cs typeface="Calibri" panose="020F0502020204030204" pitchFamily="34" charset="0"/>
              </a:rPr>
              <a:t>činností</a:t>
            </a:r>
            <a:r>
              <a:rPr sz="1406" spc="-14" dirty="0">
                <a:latin typeface="Calibri" panose="020F0502020204030204" pitchFamily="34" charset="0"/>
                <a:cs typeface="Calibri" panose="020F0502020204030204" pitchFamily="34" charset="0"/>
              </a:rPr>
              <a:t> </a:t>
            </a:r>
            <a:r>
              <a:rPr sz="1406" spc="-82" dirty="0">
                <a:latin typeface="Calibri" panose="020F0502020204030204" pitchFamily="34" charset="0"/>
                <a:cs typeface="Calibri" panose="020F0502020204030204" pitchFamily="34" charset="0"/>
              </a:rPr>
              <a:t>oběhového</a:t>
            </a:r>
            <a:r>
              <a:rPr sz="1406" spc="-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systému,</a:t>
            </a:r>
            <a:r>
              <a:rPr sz="1406" spc="-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proto</a:t>
            </a:r>
            <a:r>
              <a:rPr sz="1406" spc="-9" dirty="0">
                <a:latin typeface="Calibri" panose="020F0502020204030204" pitchFamily="34" charset="0"/>
                <a:cs typeface="Calibri" panose="020F0502020204030204" pitchFamily="34" charset="0"/>
              </a:rPr>
              <a:t> </a:t>
            </a:r>
            <a:r>
              <a:rPr sz="1406" spc="-23" dirty="0">
                <a:latin typeface="Calibri" panose="020F0502020204030204" pitchFamily="34" charset="0"/>
                <a:cs typeface="Calibri" panose="020F0502020204030204" pitchFamily="34" charset="0"/>
              </a:rPr>
              <a:t>se 	</a:t>
            </a:r>
            <a:r>
              <a:rPr sz="1406" spc="-136" dirty="0">
                <a:latin typeface="Calibri" panose="020F0502020204030204" pitchFamily="34" charset="0"/>
                <a:cs typeface="Calibri" panose="020F0502020204030204" pitchFamily="34" charset="0"/>
              </a:rPr>
              <a:t>někdy</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mohou</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poruchy</a:t>
            </a:r>
            <a:r>
              <a:rPr sz="1406" spc="-45"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oběhového 	</a:t>
            </a:r>
            <a:r>
              <a:rPr sz="1406" dirty="0">
                <a:latin typeface="Calibri" panose="020F0502020204030204" pitchFamily="34" charset="0"/>
                <a:cs typeface="Calibri" panose="020F0502020204030204" pitchFamily="34" charset="0"/>
              </a:rPr>
              <a:t>systému</a:t>
            </a:r>
            <a:r>
              <a:rPr sz="1406" spc="-7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manifestovat</a:t>
            </a:r>
            <a:r>
              <a:rPr sz="1406" spc="-6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jako</a:t>
            </a:r>
            <a:r>
              <a:rPr sz="1406" spc="-68"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poruchy 	respirace.</a:t>
            </a:r>
            <a:endParaRPr sz="1406" dirty="0">
              <a:latin typeface="Calibri" panose="020F0502020204030204" pitchFamily="34" charset="0"/>
              <a:cs typeface="Calibri" panose="020F0502020204030204" pitchFamily="34" charset="0"/>
            </a:endParaRPr>
          </a:p>
        </p:txBody>
      </p:sp>
      <p:sp>
        <p:nvSpPr>
          <p:cNvPr id="12" name="object 12"/>
          <p:cNvSpPr/>
          <p:nvPr/>
        </p:nvSpPr>
        <p:spPr>
          <a:xfrm>
            <a:off x="6098879" y="3426121"/>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14" name="Nadpis 13">
            <a:extLst>
              <a:ext uri="{FF2B5EF4-FFF2-40B4-BE49-F238E27FC236}">
                <a16:creationId xmlns:a16="http://schemas.microsoft.com/office/drawing/2014/main" id="{1B26E54A-1D9E-CDBC-92E5-6D96ECBDBC51}"/>
              </a:ext>
            </a:extLst>
          </p:cNvPr>
          <p:cNvSpPr>
            <a:spLocks noGrp="1"/>
          </p:cNvSpPr>
          <p:nvPr>
            <p:ph type="title"/>
          </p:nvPr>
        </p:nvSpPr>
        <p:spPr/>
        <p:txBody>
          <a:bodyPr/>
          <a:lstStyle/>
          <a:p>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Zástupný symbol pro obsah 2">
            <a:extLst>
              <a:ext uri="{FF2B5EF4-FFF2-40B4-BE49-F238E27FC236}">
                <a16:creationId xmlns:a16="http://schemas.microsoft.com/office/drawing/2014/main" id="{D32F07BE-59AD-4631-A5BC-7C86C0038B17}"/>
              </a:ext>
            </a:extLst>
          </p:cNvPr>
          <p:cNvSpPr>
            <a:spLocks noGrp="1"/>
          </p:cNvSpPr>
          <p:nvPr>
            <p:ph idx="1"/>
          </p:nvPr>
        </p:nvSpPr>
        <p:spPr>
          <a:xfrm>
            <a:off x="972835" y="1112320"/>
            <a:ext cx="9529893" cy="4811712"/>
          </a:xfrm>
        </p:spPr>
        <p:txBody>
          <a:bodyPr/>
          <a:lstStyle/>
          <a:p>
            <a:r>
              <a:rPr lang="en-US" altLang="en-US" sz="1400" b="1" dirty="0"/>
              <a:t>Kinetic energy and pressure energy can be interconverted so that total energy remains unchanged.</a:t>
            </a:r>
            <a:r>
              <a:rPr lang="en-US" altLang="en-US" sz="1400" dirty="0"/>
              <a:t> This is the basis of </a:t>
            </a:r>
            <a:r>
              <a:rPr lang="en-US" altLang="en-US" sz="1400" b="1" dirty="0"/>
              <a:t>Bernoulli's Principle</a:t>
            </a:r>
            <a:r>
              <a:rPr lang="en-US" altLang="en-US" sz="1400" dirty="0"/>
              <a:t>. This principle can be illustrated by a blood vessel that is suddenly narrowed then returned to its normal diameter. In the narrowed region (stenosis), the velocity increases as the diameter decreases. Quantitatively, </a:t>
            </a:r>
            <a:r>
              <a:rPr lang="cs-CZ" altLang="en-US" sz="1400" dirty="0"/>
              <a:t>v</a:t>
            </a:r>
            <a:r>
              <a:rPr lang="en-US" altLang="en-US" sz="1400" dirty="0">
                <a:hlinkClick r:id="rId2"/>
              </a:rPr>
              <a:t> ∝ 1/D</a:t>
            </a:r>
            <a:r>
              <a:rPr lang="en-US" altLang="en-US" sz="1400" baseline="30000" dirty="0">
                <a:hlinkClick r:id="rId2"/>
              </a:rPr>
              <a:t>2</a:t>
            </a:r>
            <a:r>
              <a:rPr lang="en-US" altLang="en-US" sz="1400" dirty="0"/>
              <a:t> because flow (</a:t>
            </a:r>
            <a:r>
              <a:rPr lang="cs-CZ" altLang="en-US" sz="1400" dirty="0"/>
              <a:t>B</a:t>
            </a:r>
            <a:r>
              <a:rPr lang="en-US" altLang="en-US" sz="1400" dirty="0"/>
              <a:t>F) is the product of mean velocity (</a:t>
            </a:r>
            <a:r>
              <a:rPr lang="cs-CZ" altLang="en-US" sz="1400" dirty="0"/>
              <a:t>v</a:t>
            </a:r>
            <a:r>
              <a:rPr lang="en-US" altLang="en-US" sz="1400" dirty="0"/>
              <a:t>) and vessel cross-sectional area (</a:t>
            </a:r>
            <a:r>
              <a:rPr lang="cs-CZ" altLang="en-US" sz="1400" dirty="0"/>
              <a:t>S</a:t>
            </a:r>
            <a:r>
              <a:rPr lang="en-US" altLang="en-US" sz="1400" dirty="0"/>
              <a:t>) (</a:t>
            </a:r>
            <a:r>
              <a:rPr lang="cs-CZ" altLang="en-US" sz="1400" dirty="0"/>
              <a:t>B</a:t>
            </a:r>
            <a:r>
              <a:rPr lang="en-US" altLang="en-US" sz="1400" dirty="0"/>
              <a:t>F = </a:t>
            </a:r>
            <a:r>
              <a:rPr lang="cs-CZ" altLang="en-US" sz="1400" dirty="0"/>
              <a:t>v</a:t>
            </a:r>
            <a:r>
              <a:rPr lang="en-US" altLang="en-US" sz="1400" dirty="0"/>
              <a:t> ∙ </a:t>
            </a:r>
            <a:r>
              <a:rPr lang="cs-CZ" altLang="en-US" sz="1400" dirty="0"/>
              <a:t>D</a:t>
            </a:r>
            <a:r>
              <a:rPr lang="en-US" altLang="en-US" sz="1400" dirty="0"/>
              <a:t>), and </a:t>
            </a:r>
            <a:r>
              <a:rPr lang="cs-CZ" altLang="en-US" sz="1400" dirty="0"/>
              <a:t>S</a:t>
            </a:r>
            <a:r>
              <a:rPr lang="en-US" altLang="en-US" sz="1400" dirty="0"/>
              <a:t> is directly related to diameter (D) (or radius, r) squared (from </a:t>
            </a:r>
            <a:r>
              <a:rPr lang="cs-CZ" altLang="en-US" sz="1400" dirty="0"/>
              <a:t>S</a:t>
            </a:r>
            <a:r>
              <a:rPr lang="en-US" altLang="en-US" sz="1400" dirty="0"/>
              <a:t> = π ∙ r</a:t>
            </a:r>
            <a:r>
              <a:rPr lang="en-US" altLang="en-US" sz="1400" baseline="30000" dirty="0"/>
              <a:t>2</a:t>
            </a:r>
            <a:r>
              <a:rPr lang="en-US" altLang="en-US" sz="1400" dirty="0"/>
              <a:t>). If the diameter is reduced by one-half in the region of the stenosis, the velocity increases 4-fold. Because KE ∝ </a:t>
            </a:r>
            <a:r>
              <a:rPr lang="cs-CZ" altLang="en-US" sz="1400" dirty="0"/>
              <a:t>v</a:t>
            </a:r>
            <a:r>
              <a:rPr lang="en-US" altLang="en-US" sz="1400" baseline="30000" dirty="0"/>
              <a:t>2</a:t>
            </a:r>
            <a:r>
              <a:rPr lang="en-US" altLang="en-US" sz="1400" dirty="0"/>
              <a:t>, the KE increases 16-fold. Assuming that the total energy is conserved within the stenosis (E actually decreases because of resistance), then the 16-fold increase in KE must result in a proportionate decrease in PE. Once past the narrowed segment, KE will revert back to its pre-stenosis value because the post-stenosis diameter is the same as the pre-stenosis diameter and flow is conserved. Because of  the resistance of the stenosis, and the likelihood of turbulence, the post-stenosis PE and E will both fall. </a:t>
            </a:r>
            <a:endParaRPr lang="cs-CZ" altLang="en-US" sz="1400" dirty="0"/>
          </a:p>
          <a:p>
            <a:r>
              <a:rPr lang="en-US" altLang="en-US" sz="1400" dirty="0"/>
              <a:t>To summarize this concept, </a:t>
            </a:r>
            <a:r>
              <a:rPr lang="en-US" altLang="en-US" sz="1400" i="1" dirty="0"/>
              <a:t>blood flowing at higher velocities has a higher ratio of kinetic energy to potential (pressure) energy</a:t>
            </a:r>
            <a:r>
              <a:rPr lang="en-US" altLang="en-US" sz="1400" dirty="0"/>
              <a:t>.</a:t>
            </a:r>
          </a:p>
        </p:txBody>
      </p:sp>
      <p:sp>
        <p:nvSpPr>
          <p:cNvPr id="4" name="Nadpis 3">
            <a:extLst>
              <a:ext uri="{FF2B5EF4-FFF2-40B4-BE49-F238E27FC236}">
                <a16:creationId xmlns:a16="http://schemas.microsoft.com/office/drawing/2014/main" id="{706DD2B9-37BC-4A31-9FB4-1A07FA959612}"/>
              </a:ext>
            </a:extLst>
          </p:cNvPr>
          <p:cNvSpPr>
            <a:spLocks noGrp="1"/>
          </p:cNvSpPr>
          <p:nvPr>
            <p:ph type="title"/>
          </p:nvPr>
        </p:nvSpPr>
        <p:spPr>
          <a:xfrm>
            <a:off x="465476" y="321226"/>
            <a:ext cx="10753200" cy="451576"/>
          </a:xfrm>
        </p:spPr>
        <p:txBody>
          <a:bodyPr/>
          <a:lstStyle/>
          <a:p>
            <a:r>
              <a:rPr lang="cs-CZ" sz="4000" dirty="0" err="1"/>
              <a:t>Energy</a:t>
            </a:r>
            <a:r>
              <a:rPr lang="cs-CZ" sz="4000" dirty="0"/>
              <a:t> </a:t>
            </a:r>
            <a:r>
              <a:rPr lang="cs-CZ" sz="4000" dirty="0" err="1"/>
              <a:t>of</a:t>
            </a:r>
            <a:r>
              <a:rPr lang="cs-CZ" sz="4000" dirty="0"/>
              <a:t> </a:t>
            </a:r>
            <a:r>
              <a:rPr lang="cs-CZ" sz="4000" dirty="0" err="1"/>
              <a:t>blood</a:t>
            </a:r>
            <a:r>
              <a:rPr lang="cs-CZ" sz="4000" dirty="0"/>
              <a:t> </a:t>
            </a:r>
            <a:r>
              <a:rPr lang="cs-CZ" sz="4000" dirty="0" err="1"/>
              <a:t>flow</a:t>
            </a:r>
            <a:r>
              <a:rPr lang="cs-CZ" sz="4000" dirty="0"/>
              <a:t> and </a:t>
            </a:r>
            <a:r>
              <a:rPr lang="en-US" sz="4000" dirty="0"/>
              <a:t>Bernoulli's Principle</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E789AAE-D888-4856-BE48-78BABE1CDD5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EA082EF1-B88C-4196-8ADD-D5F25FBFE633}"/>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DC38A9C5-F60A-40C5-89A7-0373491B18CC}"/>
              </a:ext>
            </a:extLst>
          </p:cNvPr>
          <p:cNvSpPr>
            <a:spLocks noGrp="1"/>
          </p:cNvSpPr>
          <p:nvPr>
            <p:ph type="title"/>
          </p:nvPr>
        </p:nvSpPr>
        <p:spPr>
          <a:xfrm>
            <a:off x="540000" y="340670"/>
            <a:ext cx="10753200" cy="451576"/>
          </a:xfrm>
        </p:spPr>
        <p:txBody>
          <a:bodyPr/>
          <a:lstStyle/>
          <a:p>
            <a:r>
              <a:rPr lang="en-US" dirty="0"/>
              <a:t>Many causes of PAH*, Part 1</a:t>
            </a:r>
            <a:endParaRPr lang="cs-CZ" dirty="0"/>
          </a:p>
        </p:txBody>
      </p:sp>
      <p:pic>
        <p:nvPicPr>
          <p:cNvPr id="7" name="Zástupný obsah 6">
            <a:extLst>
              <a:ext uri="{FF2B5EF4-FFF2-40B4-BE49-F238E27FC236}">
                <a16:creationId xmlns:a16="http://schemas.microsoft.com/office/drawing/2014/main" id="{453EBBC9-1861-4565-B189-A30D5B71E8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3176" y="1378872"/>
            <a:ext cx="6626579" cy="4975128"/>
          </a:xfrm>
        </p:spPr>
      </p:pic>
    </p:spTree>
    <p:extLst>
      <p:ext uri="{BB962C8B-B14F-4D97-AF65-F5344CB8AC3E}">
        <p14:creationId xmlns:p14="http://schemas.microsoft.com/office/powerpoint/2010/main" val="211920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67097545-C19F-4773-837D-918843C8BF5D}"/>
              </a:ext>
            </a:extLst>
          </p:cNvPr>
          <p:cNvSpPr txBox="1">
            <a:spLocks noChangeArrowheads="1"/>
          </p:cNvSpPr>
          <p:nvPr/>
        </p:nvSpPr>
        <p:spPr bwMode="auto">
          <a:xfrm>
            <a:off x="169682" y="381641"/>
            <a:ext cx="1179293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r>
              <a:rPr lang="en-GB" altLang="cs-CZ" sz="2800" b="1" dirty="0">
                <a:solidFill>
                  <a:schemeClr val="tx2"/>
                </a:solidFill>
                <a:latin typeface="Calibri" panose="020F0502020204030204" pitchFamily="34" charset="0"/>
                <a:ea typeface="+mj-ea"/>
                <a:cs typeface="+mj-cs"/>
              </a:rPr>
              <a:t>Effect of pulmonary arterial hypertension (PAH) on SF-36-measured health-related quality of life (</a:t>
            </a:r>
            <a:r>
              <a:rPr lang="en-GB" altLang="cs-CZ" sz="2800" b="1" dirty="0" err="1">
                <a:solidFill>
                  <a:schemeClr val="tx2"/>
                </a:solidFill>
                <a:latin typeface="Calibri" panose="020F0502020204030204" pitchFamily="34" charset="0"/>
                <a:ea typeface="+mj-ea"/>
                <a:cs typeface="+mj-cs"/>
              </a:rPr>
              <a:t>HRQoL</a:t>
            </a:r>
            <a:r>
              <a:rPr lang="en-GB" altLang="cs-CZ" sz="2800" b="1" dirty="0">
                <a:solidFill>
                  <a:schemeClr val="tx2"/>
                </a:solidFill>
                <a:latin typeface="Calibri" panose="020F0502020204030204" pitchFamily="34" charset="0"/>
                <a:ea typeface="+mj-ea"/>
                <a:cs typeface="+mj-cs"/>
              </a:rPr>
              <a:t>) measures versus the normal population and other disease conditions [12–15]. </a:t>
            </a:r>
          </a:p>
        </p:txBody>
      </p:sp>
      <p:pic>
        <p:nvPicPr>
          <p:cNvPr id="3074" name="Picture 2">
            <a:extLst>
              <a:ext uri="{FF2B5EF4-FFF2-40B4-BE49-F238E27FC236}">
                <a16:creationId xmlns:a16="http://schemas.microsoft.com/office/drawing/2014/main" id="{94058F65-E0A2-47A3-A453-51D05192A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920" y="1912161"/>
            <a:ext cx="7805619" cy="45551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9725D4C9-B710-4EA4-A716-52E06B88725C}"/>
              </a:ext>
            </a:extLst>
          </p:cNvPr>
          <p:cNvSpPr txBox="1">
            <a:spLocks noChangeArrowheads="1"/>
          </p:cNvSpPr>
          <p:nvPr/>
        </p:nvSpPr>
        <p:spPr bwMode="auto">
          <a:xfrm>
            <a:off x="280990" y="6321543"/>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cs-CZ" sz="1089" b="1" dirty="0">
                <a:latin typeface="Arial" panose="020B0604020202020204" pitchFamily="34" charset="0"/>
              </a:rPr>
              <a:t>Marion Delcroix, and Luke Howard Eur Respir Rev 2015;24:621-629</a:t>
            </a:r>
          </a:p>
        </p:txBody>
      </p:sp>
      <p:sp>
        <p:nvSpPr>
          <p:cNvPr id="3076" name="Text Box 4">
            <a:extLst>
              <a:ext uri="{FF2B5EF4-FFF2-40B4-BE49-F238E27FC236}">
                <a16:creationId xmlns:a16="http://schemas.microsoft.com/office/drawing/2014/main" id="{D3450DE6-E436-440E-9E6D-673855EE115C}"/>
              </a:ext>
            </a:extLst>
          </p:cNvPr>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cs-CZ" sz="907">
                <a:latin typeface="Arial" panose="020B0604020202020204" pitchFamily="34" charset="0"/>
              </a:rPr>
              <a:t>©2015 by European Respiratory Society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81AA59-253B-4671-BDC0-9A12BD74B61E}"/>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25DC4B84-FE51-4B3F-AD32-2BE3D03A4345}"/>
              </a:ext>
            </a:extLst>
          </p:cNvPr>
          <p:cNvSpPr>
            <a:spLocks noGrp="1"/>
          </p:cNvSpPr>
          <p:nvPr>
            <p:ph type="sldNum" sz="quarter" idx="11"/>
          </p:nvPr>
        </p:nvSpPr>
        <p:spPr/>
        <p:txBody>
          <a:bodyPr/>
          <a:lstStyle/>
          <a:p>
            <a:fld id="{D6D6C118-631F-4A80-9886-907009361577}" type="slidenum">
              <a:rPr lang="cs-CZ" altLang="cs-CZ" smtClean="0"/>
              <a:pPr/>
              <a:t>23</a:t>
            </a:fld>
            <a:endParaRPr lang="cs-CZ" altLang="cs-CZ" dirty="0"/>
          </a:p>
        </p:txBody>
      </p:sp>
      <p:pic>
        <p:nvPicPr>
          <p:cNvPr id="5" name="Obrázek 4">
            <a:extLst>
              <a:ext uri="{FF2B5EF4-FFF2-40B4-BE49-F238E27FC236}">
                <a16:creationId xmlns:a16="http://schemas.microsoft.com/office/drawing/2014/main" id="{E6CC6CA1-AC47-43D8-AE21-BFDCEB9EE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929" y="1045787"/>
            <a:ext cx="4608696" cy="5660001"/>
          </a:xfrm>
          <a:prstGeom prst="rect">
            <a:avLst/>
          </a:prstGeom>
        </p:spPr>
      </p:pic>
      <p:sp>
        <p:nvSpPr>
          <p:cNvPr id="8" name="Nadpis 3">
            <a:extLst>
              <a:ext uri="{FF2B5EF4-FFF2-40B4-BE49-F238E27FC236}">
                <a16:creationId xmlns:a16="http://schemas.microsoft.com/office/drawing/2014/main" id="{953FED3D-DF04-40B8-93E5-EB59FF063D17}"/>
              </a:ext>
            </a:extLst>
          </p:cNvPr>
          <p:cNvSpPr txBox="1">
            <a:spLocks/>
          </p:cNvSpPr>
          <p:nvPr/>
        </p:nvSpPr>
        <p:spPr>
          <a:xfrm>
            <a:off x="540000" y="152212"/>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err="1"/>
              <a:t>Precapillary</a:t>
            </a:r>
            <a:r>
              <a:rPr lang="cs-CZ" kern="0" dirty="0"/>
              <a:t> vs. </a:t>
            </a:r>
            <a:r>
              <a:rPr lang="cs-CZ" kern="0" dirty="0" err="1"/>
              <a:t>postcapillary</a:t>
            </a:r>
            <a:r>
              <a:rPr lang="cs-CZ" kern="0" dirty="0"/>
              <a:t> PAH</a:t>
            </a:r>
          </a:p>
        </p:txBody>
      </p:sp>
      <p:pic>
        <p:nvPicPr>
          <p:cNvPr id="10" name="Obrázek 9">
            <a:extLst>
              <a:ext uri="{FF2B5EF4-FFF2-40B4-BE49-F238E27FC236}">
                <a16:creationId xmlns:a16="http://schemas.microsoft.com/office/drawing/2014/main" id="{B4EC25D5-E0EC-4340-8C16-2299E4D1E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600" y="1660837"/>
            <a:ext cx="5925312" cy="3952113"/>
          </a:xfrm>
          <a:prstGeom prst="rect">
            <a:avLst/>
          </a:prstGeom>
        </p:spPr>
      </p:pic>
    </p:spTree>
    <p:extLst>
      <p:ext uri="{BB962C8B-B14F-4D97-AF65-F5344CB8AC3E}">
        <p14:creationId xmlns:p14="http://schemas.microsoft.com/office/powerpoint/2010/main" val="1050972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85C1A08E-A2D1-4732-A88E-D974B1CFFC97}"/>
              </a:ext>
            </a:extLst>
          </p:cNvPr>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dirty="0">
              <a:latin typeface="Calibri" panose="020F0502020204030204" pitchFamily="34" charset="0"/>
            </a:endParaRPr>
          </a:p>
        </p:txBody>
      </p:sp>
      <p:sp>
        <p:nvSpPr>
          <p:cNvPr id="3075" name="Text Box 3">
            <a:extLst>
              <a:ext uri="{FF2B5EF4-FFF2-40B4-BE49-F238E27FC236}">
                <a16:creationId xmlns:a16="http://schemas.microsoft.com/office/drawing/2014/main" id="{7352CDEC-100D-480F-8C7B-2517AAAFB83D}"/>
              </a:ext>
            </a:extLst>
          </p:cNvPr>
          <p:cNvSpPr txBox="1">
            <a:spLocks noChangeArrowheads="1"/>
          </p:cNvSpPr>
          <p:nvPr/>
        </p:nvSpPr>
        <p:spPr bwMode="auto">
          <a:xfrm>
            <a:off x="577540" y="6492875"/>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cs-CZ" sz="800" b="1">
                <a:solidFill>
                  <a:srgbClr val="0054A6"/>
                </a:solidFill>
              </a:rPr>
              <a:t>Continuing Cardiology Education, Volume: 4, Issue: 1, Pages: 2-12, First published: 27 July 2018, DOI: (10.1002/cce2.71) </a:t>
            </a:r>
          </a:p>
        </p:txBody>
      </p:sp>
      <p:pic>
        <p:nvPicPr>
          <p:cNvPr id="3076" name="Picture 4">
            <a:extLst>
              <a:ext uri="{FF2B5EF4-FFF2-40B4-BE49-F238E27FC236}">
                <a16:creationId xmlns:a16="http://schemas.microsoft.com/office/drawing/2014/main" id="{2BDEDF45-1CAA-4905-9386-CDAAD9C91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040" y="1524000"/>
            <a:ext cx="4737100" cy="381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Nadpis 2">
            <a:extLst>
              <a:ext uri="{FF2B5EF4-FFF2-40B4-BE49-F238E27FC236}">
                <a16:creationId xmlns:a16="http://schemas.microsoft.com/office/drawing/2014/main" id="{320F62BB-7B95-491D-A3E9-3FB88ECB44EA}"/>
              </a:ext>
            </a:extLst>
          </p:cNvPr>
          <p:cNvSpPr>
            <a:spLocks noGrp="1"/>
          </p:cNvSpPr>
          <p:nvPr>
            <p:ph type="title"/>
          </p:nvPr>
        </p:nvSpPr>
        <p:spPr>
          <a:xfrm>
            <a:off x="577540" y="463837"/>
            <a:ext cx="10753200" cy="451576"/>
          </a:xfrm>
        </p:spPr>
        <p:txBody>
          <a:bodyPr/>
          <a:lstStyle/>
          <a:p>
            <a:pPr fontAlgn="auto">
              <a:spcAft>
                <a:spcPts val="0"/>
              </a:spcAft>
              <a:defRPr/>
            </a:pPr>
            <a:r>
              <a:rPr lang="cs-CZ" dirty="0" err="1"/>
              <a:t>Pathophysiology</a:t>
            </a:r>
            <a:r>
              <a:rPr lang="cs-CZ" dirty="0"/>
              <a:t> </a:t>
            </a:r>
            <a:r>
              <a:rPr lang="cs-CZ" dirty="0" err="1"/>
              <a:t>of</a:t>
            </a:r>
            <a:r>
              <a:rPr lang="cs-CZ" dirty="0"/>
              <a:t> </a:t>
            </a:r>
            <a:r>
              <a:rPr lang="cs-CZ" dirty="0" err="1"/>
              <a:t>pulmonary</a:t>
            </a:r>
            <a:r>
              <a:rPr lang="cs-CZ" dirty="0"/>
              <a:t> </a:t>
            </a:r>
            <a:r>
              <a:rPr lang="cs-CZ" dirty="0" err="1"/>
              <a:t>hypertension</a:t>
            </a:r>
            <a:endParaRPr lang="en-US" dirty="0"/>
          </a:p>
        </p:txBody>
      </p:sp>
      <p:pic>
        <p:nvPicPr>
          <p:cNvPr id="3" name="Obrázek 2">
            <a:extLst>
              <a:ext uri="{FF2B5EF4-FFF2-40B4-BE49-F238E27FC236}">
                <a16:creationId xmlns:a16="http://schemas.microsoft.com/office/drawing/2014/main" id="{FBCF5DCE-3285-48A8-8854-1F22D39C3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862" y="1353631"/>
            <a:ext cx="4514850" cy="3886200"/>
          </a:xfrm>
          <a:prstGeom prst="rect">
            <a:avLst/>
          </a:prstGeom>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bdélník 1">
            <a:extLst>
              <a:ext uri="{FF2B5EF4-FFF2-40B4-BE49-F238E27FC236}">
                <a16:creationId xmlns:a16="http://schemas.microsoft.com/office/drawing/2014/main" id="{4818E1E7-308F-42E8-9658-2E09D2CE10EB}"/>
              </a:ext>
            </a:extLst>
          </p:cNvPr>
          <p:cNvSpPr>
            <a:spLocks noChangeArrowheads="1"/>
          </p:cNvSpPr>
          <p:nvPr/>
        </p:nvSpPr>
        <p:spPr bwMode="auto">
          <a:xfrm>
            <a:off x="2063751" y="1700213"/>
            <a:ext cx="8353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defRPr>
            </a:lvl1pPr>
            <a:lvl2pPr marL="742950" indent="-285750" eaLnBrk="0" hangingPunct="0">
              <a:defRPr kumimoji="1">
                <a:solidFill>
                  <a:schemeClr val="tx1"/>
                </a:solidFill>
                <a:latin typeface="Arial" charset="0"/>
              </a:defRPr>
            </a:lvl2pPr>
            <a:lvl3pPr marL="1143000" indent="-228600" eaLnBrk="0" hangingPunct="0">
              <a:defRPr kumimoji="1">
                <a:solidFill>
                  <a:schemeClr val="tx1"/>
                </a:solidFill>
                <a:latin typeface="Arial" charset="0"/>
              </a:defRPr>
            </a:lvl3pPr>
            <a:lvl4pPr marL="1600200" indent="-228600" eaLnBrk="0" hangingPunct="0">
              <a:defRPr kumimoji="1">
                <a:solidFill>
                  <a:schemeClr val="tx1"/>
                </a:solidFill>
                <a:latin typeface="Arial" charset="0"/>
              </a:defRPr>
            </a:lvl4pPr>
            <a:lvl5pPr marL="2057400" indent="-228600" eaLnBrk="0" hangingPunct="0">
              <a:defRPr kumimoji="1">
                <a:solidFill>
                  <a:schemeClr val="tx1"/>
                </a:solidFill>
                <a:latin typeface="Arial" charset="0"/>
              </a:defRPr>
            </a:lvl5pPr>
            <a:lvl6pPr marL="2514600" indent="-228600" eaLnBrk="0" fontAlgn="base" hangingPunct="0">
              <a:spcBef>
                <a:spcPct val="0"/>
              </a:spcBef>
              <a:spcAft>
                <a:spcPct val="0"/>
              </a:spcAft>
              <a:defRPr kumimoji="1">
                <a:solidFill>
                  <a:schemeClr val="tx1"/>
                </a:solidFill>
                <a:latin typeface="Arial" charset="0"/>
              </a:defRPr>
            </a:lvl6pPr>
            <a:lvl7pPr marL="2971800" indent="-228600" eaLnBrk="0" fontAlgn="base" hangingPunct="0">
              <a:spcBef>
                <a:spcPct val="0"/>
              </a:spcBef>
              <a:spcAft>
                <a:spcPct val="0"/>
              </a:spcAft>
              <a:defRPr kumimoji="1">
                <a:solidFill>
                  <a:schemeClr val="tx1"/>
                </a:solidFill>
                <a:latin typeface="Arial" charset="0"/>
              </a:defRPr>
            </a:lvl7pPr>
            <a:lvl8pPr marL="3429000" indent="-228600" eaLnBrk="0" fontAlgn="base" hangingPunct="0">
              <a:spcBef>
                <a:spcPct val="0"/>
              </a:spcBef>
              <a:spcAft>
                <a:spcPct val="0"/>
              </a:spcAft>
              <a:defRPr kumimoji="1">
                <a:solidFill>
                  <a:schemeClr val="tx1"/>
                </a:solidFill>
                <a:latin typeface="Arial" charset="0"/>
              </a:defRPr>
            </a:lvl8pPr>
            <a:lvl9pPr marL="3886200" indent="-228600" eaLnBrk="0" fontAlgn="base" hangingPunct="0">
              <a:spcBef>
                <a:spcPct val="0"/>
              </a:spcBef>
              <a:spcAft>
                <a:spcPct val="0"/>
              </a:spcAft>
              <a:defRPr kumimoji="1">
                <a:solidFill>
                  <a:schemeClr val="tx1"/>
                </a:solidFill>
                <a:latin typeface="Arial" charset="0"/>
              </a:defRPr>
            </a:lvl9pPr>
          </a:lstStyle>
          <a:p>
            <a:pPr eaLnBrk="1" hangingPunct="1">
              <a:defRPr/>
            </a:pPr>
            <a:r>
              <a:rPr lang="en-US" altLang="en-US" sz="2000" dirty="0">
                <a:latin typeface="Calibri" panose="020F0502020204030204" pitchFamily="34" charset="0"/>
              </a:rPr>
              <a:t>is an important risk factor for disease progression and exacerbation risk. Relative pulmonary artery enlargement on computed tomography scan, defined by </a:t>
            </a:r>
            <a:r>
              <a:rPr lang="en-US" altLang="en-US" sz="2000" dirty="0">
                <a:solidFill>
                  <a:srgbClr val="FF0000"/>
                </a:solidFill>
                <a:latin typeface="Calibri" panose="020F0502020204030204" pitchFamily="34" charset="0"/>
              </a:rPr>
              <a:t>a pulmonary artery to aortic (PA:A) ratio &gt;1</a:t>
            </a:r>
            <a:r>
              <a:rPr lang="en-US" altLang="en-US" sz="2000" dirty="0">
                <a:latin typeface="Calibri" panose="020F0502020204030204" pitchFamily="34" charset="0"/>
              </a:rPr>
              <a:t>, has been evaluated as a marker of pulmonary vascular disease. </a:t>
            </a:r>
            <a:endParaRPr lang="cs-CZ" altLang="en-US" sz="2000" dirty="0">
              <a:latin typeface="Calibri" panose="020F0502020204030204" pitchFamily="34" charset="0"/>
            </a:endParaRPr>
          </a:p>
          <a:p>
            <a:pPr eaLnBrk="1" hangingPunct="1">
              <a:defRPr/>
            </a:pPr>
            <a:r>
              <a:rPr lang="cs-CZ" altLang="en-US" sz="2000" dirty="0">
                <a:latin typeface="Calibri" panose="020F0502020204030204" pitchFamily="34" charset="0"/>
              </a:rPr>
              <a:t>I</a:t>
            </a:r>
            <a:r>
              <a:rPr lang="en-US" altLang="en-US" sz="2000" dirty="0">
                <a:latin typeface="Calibri" panose="020F0502020204030204" pitchFamily="34" charset="0"/>
              </a:rPr>
              <a:t>n healthy patients a PA:A ratio &gt;0.9 is considered to be abnormal. </a:t>
            </a:r>
            <a:endParaRPr lang="cs-CZ" altLang="en-US" sz="2000" dirty="0">
              <a:latin typeface="Calibri" panose="020F0502020204030204" pitchFamily="34" charset="0"/>
            </a:endParaRPr>
          </a:p>
          <a:p>
            <a:pPr eaLnBrk="1" hangingPunct="1">
              <a:defRPr/>
            </a:pPr>
            <a:r>
              <a:rPr lang="en-US" altLang="en-US" sz="2000" dirty="0">
                <a:latin typeface="Calibri" panose="020F0502020204030204" pitchFamily="34" charset="0"/>
              </a:rPr>
              <a:t>The PA:A ratio has been compared with invasive hemodynamic parameters, primarily mean pulmonary artery pressure in various disease conditions and is more strongly correlated with mean pulmonary artery pressure in obstructive as compared with interstitial lung disease. </a:t>
            </a:r>
            <a:endParaRPr lang="cs-CZ" altLang="en-US" sz="2000" dirty="0">
              <a:latin typeface="Calibri" panose="020F0502020204030204" pitchFamily="34" charset="0"/>
            </a:endParaRPr>
          </a:p>
          <a:p>
            <a:pPr eaLnBrk="1" hangingPunct="1">
              <a:defRPr/>
            </a:pPr>
            <a:r>
              <a:rPr lang="en-US" altLang="en-US" sz="2000" dirty="0">
                <a:solidFill>
                  <a:srgbClr val="FF0000"/>
                </a:solidFill>
                <a:latin typeface="Calibri" panose="020F0502020204030204" pitchFamily="34" charset="0"/>
              </a:rPr>
              <a:t>In patients without known cardiac or pulmonary disease, the PA:A ratio is predictive of mortality, while in COPD, an elevated PA:A ratio is correlated with increased exacerbation risk, outperforming other well established predictors of these events. </a:t>
            </a:r>
          </a:p>
        </p:txBody>
      </p:sp>
      <p:sp>
        <p:nvSpPr>
          <p:cNvPr id="3" name="Nadpis 2">
            <a:extLst>
              <a:ext uri="{FF2B5EF4-FFF2-40B4-BE49-F238E27FC236}">
                <a16:creationId xmlns:a16="http://schemas.microsoft.com/office/drawing/2014/main" id="{7012394B-4A3B-45B9-A7B0-57FC47732C14}"/>
              </a:ext>
            </a:extLst>
          </p:cNvPr>
          <p:cNvSpPr>
            <a:spLocks noGrp="1"/>
          </p:cNvSpPr>
          <p:nvPr>
            <p:ph type="title"/>
          </p:nvPr>
        </p:nvSpPr>
        <p:spPr/>
        <p:txBody>
          <a:bodyPr/>
          <a:lstStyle/>
          <a:p>
            <a:pPr fontAlgn="auto">
              <a:spcAft>
                <a:spcPts val="0"/>
              </a:spcAft>
              <a:defRPr/>
            </a:pPr>
            <a:r>
              <a:rPr lang="en-US" dirty="0"/>
              <a:t>Pulmonary vascular disease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9015630B-4CB6-4C77-B25E-510991D44919}"/>
              </a:ext>
            </a:extLst>
          </p:cNvPr>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dirty="0">
              <a:latin typeface="Calibri" panose="020F0502020204030204" pitchFamily="34" charset="0"/>
            </a:endParaRPr>
          </a:p>
        </p:txBody>
      </p:sp>
      <p:sp>
        <p:nvSpPr>
          <p:cNvPr id="3075" name="Text Box 3">
            <a:extLst>
              <a:ext uri="{FF2B5EF4-FFF2-40B4-BE49-F238E27FC236}">
                <a16:creationId xmlns:a16="http://schemas.microsoft.com/office/drawing/2014/main" id="{E6613AB9-B5A2-449A-9B5A-32B958E6535B}"/>
              </a:ext>
            </a:extLst>
          </p:cNvPr>
          <p:cNvSpPr txBox="1">
            <a:spLocks noChangeArrowheads="1"/>
          </p:cNvSpPr>
          <p:nvPr/>
        </p:nvSpPr>
        <p:spPr bwMode="auto">
          <a:xfrm>
            <a:off x="574038" y="6645275"/>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cs-CZ" sz="800" b="1" dirty="0">
                <a:solidFill>
                  <a:srgbClr val="0054A6"/>
                </a:solidFill>
              </a:rPr>
              <a:t>Continuing Cardiology Education, Volume: 4, Issue: 1, Pages: 2-12, First published: 27 July 2018, DOI: (10.1002/cce2.71) </a:t>
            </a:r>
          </a:p>
        </p:txBody>
      </p:sp>
      <p:pic>
        <p:nvPicPr>
          <p:cNvPr id="3076" name="Picture 4">
            <a:extLst>
              <a:ext uri="{FF2B5EF4-FFF2-40B4-BE49-F238E27FC236}">
                <a16:creationId xmlns:a16="http://schemas.microsoft.com/office/drawing/2014/main" id="{0DEB5D8F-79EA-4130-9FE7-C8CC30B1B4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387" y="1141316"/>
            <a:ext cx="5308289" cy="48514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Nadpis 2">
            <a:extLst>
              <a:ext uri="{FF2B5EF4-FFF2-40B4-BE49-F238E27FC236}">
                <a16:creationId xmlns:a16="http://schemas.microsoft.com/office/drawing/2014/main" id="{6E7F2659-867F-4281-BA0D-7892FA54376E}"/>
              </a:ext>
            </a:extLst>
          </p:cNvPr>
          <p:cNvSpPr>
            <a:spLocks noGrp="1"/>
          </p:cNvSpPr>
          <p:nvPr>
            <p:ph type="title"/>
          </p:nvPr>
        </p:nvSpPr>
        <p:spPr>
          <a:xfrm>
            <a:off x="237096" y="433661"/>
            <a:ext cx="10753200" cy="451576"/>
          </a:xfrm>
        </p:spPr>
        <p:txBody>
          <a:bodyPr/>
          <a:lstStyle/>
          <a:p>
            <a:pPr fontAlgn="auto">
              <a:spcAft>
                <a:spcPts val="0"/>
              </a:spcAft>
              <a:defRPr/>
            </a:pPr>
            <a:r>
              <a:rPr lang="cs-CZ" dirty="0" err="1"/>
              <a:t>Classification</a:t>
            </a:r>
            <a:r>
              <a:rPr lang="cs-CZ" dirty="0"/>
              <a:t> </a:t>
            </a:r>
            <a:r>
              <a:rPr lang="cs-CZ" dirty="0" err="1"/>
              <a:t>of</a:t>
            </a:r>
            <a:r>
              <a:rPr lang="cs-CZ" dirty="0"/>
              <a:t> </a:t>
            </a:r>
            <a:r>
              <a:rPr lang="cs-CZ" dirty="0" err="1"/>
              <a:t>pulmonary</a:t>
            </a:r>
            <a:r>
              <a:rPr lang="cs-CZ" dirty="0"/>
              <a:t> </a:t>
            </a:r>
            <a:r>
              <a:rPr lang="cs-CZ" dirty="0" err="1"/>
              <a:t>hypertension</a:t>
            </a:r>
            <a:endParaRPr lang="en-US" dirty="0"/>
          </a:p>
        </p:txBody>
      </p:sp>
      <p:pic>
        <p:nvPicPr>
          <p:cNvPr id="7" name="Obrázek 6">
            <a:extLst>
              <a:ext uri="{FF2B5EF4-FFF2-40B4-BE49-F238E27FC236}">
                <a16:creationId xmlns:a16="http://schemas.microsoft.com/office/drawing/2014/main" id="{473BCAAB-9B79-45C2-9DD2-70620DF4F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676" y="1653474"/>
            <a:ext cx="5497225" cy="3827128"/>
          </a:xfrm>
          <a:prstGeom prst="rect">
            <a:avLst/>
          </a:prstGeom>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93DF75-A95D-4233-AE76-8FD7FE0E98B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B488EA5-0797-4AD1-96C3-2444586C3C59}"/>
              </a:ext>
            </a:extLst>
          </p:cNvPr>
          <p:cNvSpPr>
            <a:spLocks noGrp="1"/>
          </p:cNvSpPr>
          <p:nvPr>
            <p:ph type="sldNum" sz="quarter" idx="11"/>
          </p:nvPr>
        </p:nvSpPr>
        <p:spPr/>
        <p:txBody>
          <a:bodyPr/>
          <a:lstStyle/>
          <a:p>
            <a:fld id="{D6D6C118-631F-4A80-9886-907009361577}" type="slidenum">
              <a:rPr lang="cs-CZ" altLang="cs-CZ" smtClean="0"/>
              <a:pPr/>
              <a:t>27</a:t>
            </a:fld>
            <a:endParaRPr lang="cs-CZ" altLang="cs-CZ" dirty="0"/>
          </a:p>
        </p:txBody>
      </p:sp>
      <p:sp>
        <p:nvSpPr>
          <p:cNvPr id="4" name="object 65">
            <a:extLst>
              <a:ext uri="{FF2B5EF4-FFF2-40B4-BE49-F238E27FC236}">
                <a16:creationId xmlns:a16="http://schemas.microsoft.com/office/drawing/2014/main" id="{8C5D7BED-F73B-4843-A104-264CB0087ABF}"/>
              </a:ext>
            </a:extLst>
          </p:cNvPr>
          <p:cNvSpPr txBox="1"/>
          <p:nvPr/>
        </p:nvSpPr>
        <p:spPr>
          <a:xfrm>
            <a:off x="6246921" y="1168597"/>
            <a:ext cx="5649706" cy="4881914"/>
          </a:xfrm>
          <a:prstGeom prst="rect">
            <a:avLst/>
          </a:prstGeom>
        </p:spPr>
        <p:txBody>
          <a:bodyPr vert="horz" wrap="square" lIns="0" tIns="12700" rIns="0" bIns="0" rtlCol="0">
            <a:spAutoFit/>
          </a:bodyPr>
          <a:lstStyle/>
          <a:p>
            <a:pPr marL="12700">
              <a:spcBef>
                <a:spcPts val="100"/>
              </a:spcBef>
            </a:pPr>
            <a:r>
              <a:rPr sz="1400" spc="-5" dirty="0">
                <a:solidFill>
                  <a:schemeClr val="tx2"/>
                </a:solidFill>
                <a:latin typeface="Times New Roman"/>
                <a:cs typeface="Times New Roman"/>
              </a:rPr>
              <a:t>IPAH</a:t>
            </a:r>
            <a:endParaRPr sz="1400" dirty="0">
              <a:solidFill>
                <a:schemeClr val="tx2"/>
              </a:solidFill>
              <a:latin typeface="Times New Roman"/>
              <a:cs typeface="Times New Roman"/>
            </a:endParaRPr>
          </a:p>
          <a:p>
            <a:pPr marL="12700" marR="3638550">
              <a:lnSpc>
                <a:spcPct val="100800"/>
              </a:lnSpc>
            </a:pPr>
            <a:r>
              <a:rPr sz="1400" spc="-5" dirty="0">
                <a:solidFill>
                  <a:schemeClr val="tx2"/>
                </a:solidFill>
                <a:latin typeface="Times New Roman"/>
                <a:cs typeface="Times New Roman"/>
              </a:rPr>
              <a:t>Familial </a:t>
            </a:r>
            <a:r>
              <a:rPr sz="1400" dirty="0">
                <a:solidFill>
                  <a:schemeClr val="tx2"/>
                </a:solidFill>
                <a:latin typeface="Times New Roman"/>
                <a:cs typeface="Times New Roman"/>
              </a:rPr>
              <a:t>– </a:t>
            </a:r>
            <a:r>
              <a:rPr sz="1400" spc="-5" dirty="0">
                <a:solidFill>
                  <a:schemeClr val="tx2"/>
                </a:solidFill>
                <a:latin typeface="Times New Roman"/>
                <a:cs typeface="Times New Roman"/>
              </a:rPr>
              <a:t>BMPR2, ALK </a:t>
            </a:r>
            <a:r>
              <a:rPr sz="1400" dirty="0">
                <a:solidFill>
                  <a:schemeClr val="tx2"/>
                </a:solidFill>
                <a:latin typeface="Times New Roman"/>
                <a:cs typeface="Times New Roman"/>
              </a:rPr>
              <a:t>1,Unknown  </a:t>
            </a:r>
            <a:r>
              <a:rPr sz="1400" spc="-5" dirty="0">
                <a:solidFill>
                  <a:schemeClr val="tx2"/>
                </a:solidFill>
                <a:latin typeface="Times New Roman"/>
                <a:cs typeface="Times New Roman"/>
              </a:rPr>
              <a:t>Associated with</a:t>
            </a:r>
            <a:r>
              <a:rPr sz="1400" dirty="0">
                <a:solidFill>
                  <a:schemeClr val="tx2"/>
                </a:solidFill>
                <a:latin typeface="Times New Roman"/>
                <a:cs typeface="Times New Roman"/>
              </a:rPr>
              <a:t> </a:t>
            </a:r>
            <a:r>
              <a:rPr sz="1400" spc="-5" dirty="0">
                <a:solidFill>
                  <a:schemeClr val="tx2"/>
                </a:solidFill>
                <a:latin typeface="Times New Roman"/>
                <a:cs typeface="Times New Roman"/>
              </a:rPr>
              <a:t>PAH</a:t>
            </a:r>
            <a:endParaRPr sz="1400" dirty="0">
              <a:solidFill>
                <a:schemeClr val="tx2"/>
              </a:solidFill>
              <a:latin typeface="Times New Roman"/>
              <a:cs typeface="Times New Roman"/>
            </a:endParaRPr>
          </a:p>
          <a:p>
            <a:pPr marL="412750" indent="-284480">
              <a:spcBef>
                <a:spcPts val="20"/>
              </a:spcBef>
              <a:buChar char="–"/>
              <a:tabLst>
                <a:tab pos="412115" algn="l"/>
                <a:tab pos="412750" algn="l"/>
                <a:tab pos="6504940" algn="l"/>
              </a:tabLst>
            </a:pPr>
            <a:r>
              <a:rPr sz="1400" dirty="0">
                <a:solidFill>
                  <a:schemeClr val="tx2"/>
                </a:solidFill>
                <a:latin typeface="Times New Roman"/>
                <a:cs typeface="Times New Roman"/>
              </a:rPr>
              <a:t>Connective </a:t>
            </a:r>
            <a:r>
              <a:rPr sz="1400" spc="-5" dirty="0">
                <a:solidFill>
                  <a:schemeClr val="tx2"/>
                </a:solidFill>
                <a:latin typeface="Times New Roman"/>
                <a:cs typeface="Times New Roman"/>
              </a:rPr>
              <a:t>Tissue Disease (Scleroderma,</a:t>
            </a:r>
            <a:r>
              <a:rPr sz="1400" spc="50" dirty="0">
                <a:solidFill>
                  <a:schemeClr val="tx2"/>
                </a:solidFill>
                <a:latin typeface="Times New Roman"/>
                <a:cs typeface="Times New Roman"/>
              </a:rPr>
              <a:t> </a:t>
            </a:r>
            <a:r>
              <a:rPr sz="1400" spc="-5" dirty="0">
                <a:solidFill>
                  <a:schemeClr val="tx2"/>
                </a:solidFill>
                <a:latin typeface="Times New Roman"/>
                <a:cs typeface="Times New Roman"/>
              </a:rPr>
              <a:t>SLE,</a:t>
            </a:r>
            <a:r>
              <a:rPr sz="1400" spc="15" dirty="0">
                <a:solidFill>
                  <a:schemeClr val="tx2"/>
                </a:solidFill>
                <a:latin typeface="Times New Roman"/>
                <a:cs typeface="Times New Roman"/>
              </a:rPr>
              <a:t> </a:t>
            </a:r>
            <a:r>
              <a:rPr sz="1400" spc="-5" dirty="0">
                <a:solidFill>
                  <a:schemeClr val="tx2"/>
                </a:solidFill>
                <a:latin typeface="Times New Roman"/>
                <a:cs typeface="Times New Roman"/>
              </a:rPr>
              <a:t>MCTD,	RA)</a:t>
            </a:r>
            <a:endParaRPr sz="1400" dirty="0">
              <a:solidFill>
                <a:schemeClr val="tx2"/>
              </a:solidFill>
              <a:latin typeface="Times New Roman"/>
              <a:cs typeface="Times New Roman"/>
            </a:endParaRPr>
          </a:p>
          <a:p>
            <a:pPr marL="412750" indent="-284480">
              <a:spcBef>
                <a:spcPts val="20"/>
              </a:spcBef>
              <a:buChar char="–"/>
              <a:tabLst>
                <a:tab pos="412115" algn="l"/>
                <a:tab pos="412750" algn="l"/>
              </a:tabLst>
            </a:pPr>
            <a:r>
              <a:rPr sz="1400" dirty="0">
                <a:solidFill>
                  <a:schemeClr val="tx2"/>
                </a:solidFill>
                <a:latin typeface="Times New Roman"/>
                <a:cs typeface="Times New Roman"/>
              </a:rPr>
              <a:t>Congenital Heart</a:t>
            </a:r>
            <a:r>
              <a:rPr sz="1400" spc="-5" dirty="0">
                <a:solidFill>
                  <a:schemeClr val="tx2"/>
                </a:solidFill>
                <a:latin typeface="Times New Roman"/>
                <a:cs typeface="Times New Roman"/>
              </a:rPr>
              <a:t> Disease</a:t>
            </a:r>
            <a:endParaRPr sz="1400" dirty="0">
              <a:solidFill>
                <a:schemeClr val="tx2"/>
              </a:solidFill>
              <a:latin typeface="Times New Roman"/>
              <a:cs typeface="Times New Roman"/>
            </a:endParaRPr>
          </a:p>
          <a:p>
            <a:pPr marL="412750" indent="-284480">
              <a:spcBef>
                <a:spcPts val="20"/>
              </a:spcBef>
              <a:buChar char="–"/>
              <a:tabLst>
                <a:tab pos="412115" algn="l"/>
                <a:tab pos="412750" algn="l"/>
              </a:tabLst>
            </a:pPr>
            <a:r>
              <a:rPr sz="1400" spc="-5" dirty="0">
                <a:solidFill>
                  <a:schemeClr val="tx2"/>
                </a:solidFill>
                <a:latin typeface="Times New Roman"/>
                <a:cs typeface="Times New Roman"/>
              </a:rPr>
              <a:t>Portal hypertension </a:t>
            </a:r>
            <a:r>
              <a:rPr sz="1400" dirty="0">
                <a:solidFill>
                  <a:schemeClr val="tx2"/>
                </a:solidFill>
                <a:latin typeface="Times New Roman"/>
                <a:cs typeface="Times New Roman"/>
              </a:rPr>
              <a:t>(5-7% of</a:t>
            </a:r>
            <a:r>
              <a:rPr sz="1400" spc="5" dirty="0">
                <a:solidFill>
                  <a:schemeClr val="tx2"/>
                </a:solidFill>
                <a:latin typeface="Times New Roman"/>
                <a:cs typeface="Times New Roman"/>
              </a:rPr>
              <a:t> </a:t>
            </a:r>
            <a:r>
              <a:rPr sz="1400" dirty="0">
                <a:solidFill>
                  <a:schemeClr val="tx2"/>
                </a:solidFill>
                <a:latin typeface="Times New Roman"/>
                <a:cs typeface="Times New Roman"/>
              </a:rPr>
              <a:t>patients)</a:t>
            </a:r>
          </a:p>
          <a:p>
            <a:pPr marL="412750" indent="-284480">
              <a:spcBef>
                <a:spcPts val="20"/>
              </a:spcBef>
              <a:buChar char="–"/>
              <a:tabLst>
                <a:tab pos="412115" algn="l"/>
                <a:tab pos="412750" algn="l"/>
              </a:tabLst>
            </a:pPr>
            <a:r>
              <a:rPr sz="1400" spc="-5" dirty="0">
                <a:solidFill>
                  <a:schemeClr val="tx2"/>
                </a:solidFill>
                <a:latin typeface="Times New Roman"/>
                <a:cs typeface="Times New Roman"/>
              </a:rPr>
              <a:t>HIV </a:t>
            </a:r>
            <a:r>
              <a:rPr sz="1400" dirty="0">
                <a:solidFill>
                  <a:schemeClr val="tx2"/>
                </a:solidFill>
                <a:latin typeface="Times New Roman"/>
                <a:cs typeface="Times New Roman"/>
              </a:rPr>
              <a:t>(0.5% of</a:t>
            </a:r>
            <a:r>
              <a:rPr sz="1400" spc="-5" dirty="0">
                <a:solidFill>
                  <a:schemeClr val="tx2"/>
                </a:solidFill>
                <a:latin typeface="Times New Roman"/>
                <a:cs typeface="Times New Roman"/>
              </a:rPr>
              <a:t> patients)</a:t>
            </a:r>
            <a:endParaRPr sz="1400" dirty="0">
              <a:solidFill>
                <a:schemeClr val="tx2"/>
              </a:solidFill>
              <a:latin typeface="Times New Roman"/>
              <a:cs typeface="Times New Roman"/>
            </a:endParaRPr>
          </a:p>
          <a:p>
            <a:pPr marL="412750" marR="765810" indent="-284480">
              <a:lnSpc>
                <a:spcPts val="2020"/>
              </a:lnSpc>
              <a:spcBef>
                <a:spcPts val="500"/>
              </a:spcBef>
              <a:buChar char="–"/>
              <a:tabLst>
                <a:tab pos="412115" algn="l"/>
                <a:tab pos="412750" algn="l"/>
              </a:tabLst>
            </a:pPr>
            <a:r>
              <a:rPr sz="1400" dirty="0">
                <a:solidFill>
                  <a:schemeClr val="tx2"/>
                </a:solidFill>
                <a:latin typeface="Times New Roman"/>
                <a:cs typeface="Times New Roman"/>
              </a:rPr>
              <a:t>Drugs/toxins </a:t>
            </a:r>
            <a:r>
              <a:rPr sz="1400" spc="-5" dirty="0">
                <a:solidFill>
                  <a:schemeClr val="tx2"/>
                </a:solidFill>
                <a:latin typeface="Times New Roman"/>
                <a:cs typeface="Times New Roman"/>
              </a:rPr>
              <a:t>(aminorex-, dexfenfluramine-, </a:t>
            </a:r>
            <a:r>
              <a:rPr sz="1400" dirty="0">
                <a:solidFill>
                  <a:schemeClr val="tx2"/>
                </a:solidFill>
                <a:latin typeface="Times New Roman"/>
                <a:cs typeface="Times New Roman"/>
              </a:rPr>
              <a:t>or </a:t>
            </a:r>
            <a:r>
              <a:rPr sz="1400" spc="-5" dirty="0">
                <a:solidFill>
                  <a:schemeClr val="tx2"/>
                </a:solidFill>
                <a:latin typeface="Times New Roman"/>
                <a:cs typeface="Times New Roman"/>
              </a:rPr>
              <a:t>fenfluramine-  </a:t>
            </a:r>
            <a:r>
              <a:rPr sz="1400" dirty="0">
                <a:solidFill>
                  <a:schemeClr val="tx2"/>
                </a:solidFill>
                <a:latin typeface="Times New Roman"/>
                <a:cs typeface="Times New Roman"/>
              </a:rPr>
              <a:t>containing products, cocaine,</a:t>
            </a:r>
            <a:r>
              <a:rPr sz="1400" spc="-10" dirty="0">
                <a:solidFill>
                  <a:schemeClr val="tx2"/>
                </a:solidFill>
                <a:latin typeface="Times New Roman"/>
                <a:cs typeface="Times New Roman"/>
              </a:rPr>
              <a:t> </a:t>
            </a:r>
            <a:r>
              <a:rPr sz="1400" spc="-5" dirty="0">
                <a:solidFill>
                  <a:schemeClr val="tx2"/>
                </a:solidFill>
                <a:latin typeface="Times New Roman"/>
                <a:cs typeface="Times New Roman"/>
              </a:rPr>
              <a:t>methamphetamine)</a:t>
            </a:r>
            <a:endParaRPr sz="1400" dirty="0">
              <a:solidFill>
                <a:schemeClr val="tx2"/>
              </a:solidFill>
              <a:latin typeface="Times New Roman"/>
              <a:cs typeface="Times New Roman"/>
            </a:endParaRPr>
          </a:p>
          <a:p>
            <a:pPr marL="412750" indent="-284480">
              <a:spcBef>
                <a:spcPts val="40"/>
              </a:spcBef>
              <a:buChar char="–"/>
              <a:tabLst>
                <a:tab pos="412115" algn="l"/>
                <a:tab pos="412750" algn="l"/>
              </a:tabLst>
            </a:pPr>
            <a:r>
              <a:rPr sz="1400" spc="-5" dirty="0">
                <a:solidFill>
                  <a:schemeClr val="tx2"/>
                </a:solidFill>
                <a:latin typeface="Times New Roman"/>
                <a:cs typeface="Times New Roman"/>
              </a:rPr>
              <a:t>Other:</a:t>
            </a:r>
            <a:endParaRPr sz="1400" dirty="0">
              <a:solidFill>
                <a:schemeClr val="tx2"/>
              </a:solidFill>
              <a:latin typeface="Times New Roman"/>
              <a:cs typeface="Times New Roman"/>
            </a:endParaRPr>
          </a:p>
          <a:p>
            <a:pPr marL="128270" marR="1167130">
              <a:lnSpc>
                <a:spcPct val="100800"/>
              </a:lnSpc>
            </a:pPr>
            <a:r>
              <a:rPr sz="1400" dirty="0">
                <a:solidFill>
                  <a:schemeClr val="tx2"/>
                </a:solidFill>
                <a:latin typeface="Times New Roman"/>
                <a:cs typeface="Times New Roman"/>
              </a:rPr>
              <a:t>hereditary </a:t>
            </a:r>
            <a:r>
              <a:rPr sz="1400" spc="-5" dirty="0">
                <a:solidFill>
                  <a:schemeClr val="tx2"/>
                </a:solidFill>
                <a:latin typeface="Times New Roman"/>
                <a:cs typeface="Times New Roman"/>
              </a:rPr>
              <a:t>hemorrhagic </a:t>
            </a:r>
            <a:r>
              <a:rPr sz="1400" dirty="0">
                <a:solidFill>
                  <a:schemeClr val="tx2"/>
                </a:solidFill>
                <a:latin typeface="Times New Roman"/>
                <a:cs typeface="Times New Roman"/>
              </a:rPr>
              <a:t>telangiectasia, hemoglobinopathies,  </a:t>
            </a:r>
            <a:r>
              <a:rPr sz="1400" spc="-5" dirty="0">
                <a:solidFill>
                  <a:schemeClr val="tx2"/>
                </a:solidFill>
                <a:latin typeface="Times New Roman"/>
                <a:cs typeface="Times New Roman"/>
              </a:rPr>
              <a:t>myeloproliferative disorders, splenectomy</a:t>
            </a:r>
            <a:endParaRPr sz="1400" dirty="0">
              <a:solidFill>
                <a:schemeClr val="tx2"/>
              </a:solidFill>
              <a:latin typeface="Times New Roman"/>
              <a:cs typeface="Times New Roman"/>
            </a:endParaRPr>
          </a:p>
          <a:p>
            <a:pPr marL="12700">
              <a:spcBef>
                <a:spcPts val="20"/>
              </a:spcBef>
            </a:pPr>
            <a:r>
              <a:rPr sz="1400" spc="-5" dirty="0">
                <a:solidFill>
                  <a:schemeClr val="tx2"/>
                </a:solidFill>
                <a:latin typeface="Times New Roman"/>
                <a:cs typeface="Times New Roman"/>
              </a:rPr>
              <a:t>Associated with </a:t>
            </a:r>
            <a:r>
              <a:rPr sz="1400" dirty="0">
                <a:solidFill>
                  <a:schemeClr val="tx2"/>
                </a:solidFill>
                <a:latin typeface="Times New Roman"/>
                <a:cs typeface="Times New Roman"/>
              </a:rPr>
              <a:t>venous/capillary involvement</a:t>
            </a:r>
          </a:p>
          <a:p>
            <a:pPr marL="412750" marR="5080" indent="-284480">
              <a:lnSpc>
                <a:spcPct val="79800"/>
              </a:lnSpc>
              <a:spcBef>
                <a:spcPts val="525"/>
              </a:spcBef>
              <a:buChar char="–"/>
              <a:tabLst>
                <a:tab pos="412115" algn="l"/>
                <a:tab pos="412750" algn="l"/>
              </a:tabLst>
            </a:pPr>
            <a:r>
              <a:rPr sz="1400" spc="-5" dirty="0">
                <a:solidFill>
                  <a:schemeClr val="tx2"/>
                </a:solidFill>
                <a:latin typeface="Times New Roman"/>
                <a:cs typeface="Times New Roman"/>
              </a:rPr>
              <a:t>Pulmonary </a:t>
            </a:r>
            <a:r>
              <a:rPr sz="1400" dirty="0">
                <a:solidFill>
                  <a:schemeClr val="tx2"/>
                </a:solidFill>
                <a:latin typeface="Times New Roman"/>
                <a:cs typeface="Times New Roman"/>
              </a:rPr>
              <a:t>veno-occlusive </a:t>
            </a:r>
            <a:r>
              <a:rPr sz="1400" spc="-5" dirty="0">
                <a:solidFill>
                  <a:schemeClr val="tx2"/>
                </a:solidFill>
                <a:latin typeface="Times New Roman"/>
                <a:cs typeface="Times New Roman"/>
              </a:rPr>
              <a:t>disease </a:t>
            </a:r>
            <a:r>
              <a:rPr sz="1400" dirty="0">
                <a:solidFill>
                  <a:schemeClr val="tx2"/>
                </a:solidFill>
                <a:latin typeface="Times New Roman"/>
                <a:cs typeface="Times New Roman"/>
              </a:rPr>
              <a:t>(evidence of </a:t>
            </a:r>
            <a:r>
              <a:rPr sz="1400" spc="-5" dirty="0">
                <a:solidFill>
                  <a:schemeClr val="tx2"/>
                </a:solidFill>
                <a:latin typeface="Times New Roman"/>
                <a:cs typeface="Times New Roman"/>
              </a:rPr>
              <a:t>pulmonary vascular  </a:t>
            </a:r>
            <a:r>
              <a:rPr sz="1400" dirty="0">
                <a:solidFill>
                  <a:schemeClr val="tx2"/>
                </a:solidFill>
                <a:latin typeface="Times New Roman"/>
                <a:cs typeface="Times New Roman"/>
              </a:rPr>
              <a:t>congestion)</a:t>
            </a:r>
          </a:p>
          <a:p>
            <a:pPr marL="12700" marR="3168650" indent="115570">
              <a:lnSpc>
                <a:spcPct val="100800"/>
              </a:lnSpc>
              <a:buChar char="–"/>
              <a:tabLst>
                <a:tab pos="412115" algn="l"/>
                <a:tab pos="412750" algn="l"/>
              </a:tabLst>
            </a:pPr>
            <a:r>
              <a:rPr sz="1400" spc="-5" dirty="0">
                <a:solidFill>
                  <a:schemeClr val="tx2"/>
                </a:solidFill>
                <a:latin typeface="Times New Roman"/>
                <a:cs typeface="Times New Roman"/>
              </a:rPr>
              <a:t>Pulmonary </a:t>
            </a:r>
            <a:r>
              <a:rPr sz="1400" dirty="0">
                <a:solidFill>
                  <a:schemeClr val="tx2"/>
                </a:solidFill>
                <a:latin typeface="Times New Roman"/>
                <a:cs typeface="Times New Roman"/>
              </a:rPr>
              <a:t>capillary </a:t>
            </a:r>
            <a:r>
              <a:rPr sz="1400" spc="-5" dirty="0">
                <a:solidFill>
                  <a:schemeClr val="tx2"/>
                </a:solidFill>
                <a:latin typeface="Times New Roman"/>
                <a:cs typeface="Times New Roman"/>
              </a:rPr>
              <a:t>hemangiomatosis  Persistent PH </a:t>
            </a:r>
            <a:r>
              <a:rPr sz="1400" dirty="0">
                <a:solidFill>
                  <a:schemeClr val="tx2"/>
                </a:solidFill>
                <a:latin typeface="Times New Roman"/>
                <a:cs typeface="Times New Roman"/>
              </a:rPr>
              <a:t>of</a:t>
            </a:r>
            <a:r>
              <a:rPr sz="1400" spc="-5" dirty="0">
                <a:solidFill>
                  <a:schemeClr val="tx2"/>
                </a:solidFill>
                <a:latin typeface="Times New Roman"/>
                <a:cs typeface="Times New Roman"/>
              </a:rPr>
              <a:t> newborn.</a:t>
            </a:r>
            <a:endParaRPr sz="1400" dirty="0">
              <a:solidFill>
                <a:schemeClr val="tx2"/>
              </a:solidFill>
              <a:latin typeface="Times New Roman"/>
              <a:cs typeface="Times New Roman"/>
            </a:endParaRPr>
          </a:p>
        </p:txBody>
      </p:sp>
      <p:sp>
        <p:nvSpPr>
          <p:cNvPr id="5" name="Nadpis 2">
            <a:extLst>
              <a:ext uri="{FF2B5EF4-FFF2-40B4-BE49-F238E27FC236}">
                <a16:creationId xmlns:a16="http://schemas.microsoft.com/office/drawing/2014/main" id="{BA6E1908-CA67-41C6-97B0-BC84CDD5E7E5}"/>
              </a:ext>
            </a:extLst>
          </p:cNvPr>
          <p:cNvSpPr txBox="1">
            <a:spLocks/>
          </p:cNvSpPr>
          <p:nvPr/>
        </p:nvSpPr>
        <p:spPr>
          <a:xfrm>
            <a:off x="414000" y="378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kern="0" dirty="0"/>
              <a:t>Group 1 PAH</a:t>
            </a:r>
            <a:endParaRPr lang="en-US" kern="0" dirty="0"/>
          </a:p>
        </p:txBody>
      </p:sp>
      <p:sp>
        <p:nvSpPr>
          <p:cNvPr id="6" name="TextovéPole 5">
            <a:extLst>
              <a:ext uri="{FF2B5EF4-FFF2-40B4-BE49-F238E27FC236}">
                <a16:creationId xmlns:a16="http://schemas.microsoft.com/office/drawing/2014/main" id="{B039981A-5637-4BDF-86D3-6F96BB02A18C}"/>
              </a:ext>
            </a:extLst>
          </p:cNvPr>
          <p:cNvSpPr txBox="1"/>
          <p:nvPr/>
        </p:nvSpPr>
        <p:spPr>
          <a:xfrm>
            <a:off x="720000" y="1168597"/>
            <a:ext cx="5089855" cy="4185761"/>
          </a:xfrm>
          <a:prstGeom prst="rect">
            <a:avLst/>
          </a:prstGeom>
          <a:noFill/>
        </p:spPr>
        <p:txBody>
          <a:bodyPr wrap="none" rtlCol="0">
            <a:spAutoFit/>
          </a:bodyPr>
          <a:lstStyle/>
          <a:p>
            <a:pPr algn="l"/>
            <a:r>
              <a:rPr lang="cs-CZ" sz="1400" dirty="0">
                <a:latin typeface="+mn-lt"/>
              </a:rPr>
              <a:t>1.1 </a:t>
            </a:r>
            <a:r>
              <a:rPr lang="cs-CZ" sz="1400" dirty="0" err="1">
                <a:latin typeface="+mn-lt"/>
              </a:rPr>
              <a:t>Idiopathic</a:t>
            </a:r>
            <a:r>
              <a:rPr lang="cs-CZ" sz="1400" dirty="0">
                <a:latin typeface="+mn-lt"/>
              </a:rPr>
              <a:t> PAH</a:t>
            </a:r>
          </a:p>
          <a:p>
            <a:pPr algn="l"/>
            <a:r>
              <a:rPr lang="cs-CZ" sz="1400" dirty="0">
                <a:latin typeface="+mn-lt"/>
              </a:rPr>
              <a:t>1.2 </a:t>
            </a:r>
            <a:r>
              <a:rPr lang="cs-CZ" sz="1400" dirty="0" err="1">
                <a:latin typeface="+mn-lt"/>
              </a:rPr>
              <a:t>Heritable</a:t>
            </a:r>
            <a:r>
              <a:rPr lang="cs-CZ" sz="1400" dirty="0">
                <a:latin typeface="+mn-lt"/>
              </a:rPr>
              <a:t> PAH</a:t>
            </a:r>
          </a:p>
          <a:p>
            <a:pPr algn="l"/>
            <a:r>
              <a:rPr lang="cs-CZ" sz="1400" dirty="0">
                <a:latin typeface="+mn-lt"/>
              </a:rPr>
              <a:t>1.2.1 BMPR2</a:t>
            </a:r>
          </a:p>
          <a:p>
            <a:pPr algn="l"/>
            <a:r>
              <a:rPr lang="cs-CZ" sz="1400" dirty="0">
                <a:latin typeface="+mn-lt"/>
              </a:rPr>
              <a:t>1.2.2 ALK-1, ENG, SMAD9, CAV1, KCNK3</a:t>
            </a:r>
          </a:p>
          <a:p>
            <a:pPr algn="l"/>
            <a:r>
              <a:rPr lang="cs-CZ" sz="1400" dirty="0">
                <a:latin typeface="+mn-lt"/>
              </a:rPr>
              <a:t>1.2.3 </a:t>
            </a:r>
            <a:r>
              <a:rPr lang="cs-CZ" sz="1400" dirty="0" err="1">
                <a:latin typeface="+mn-lt"/>
              </a:rPr>
              <a:t>Unknown</a:t>
            </a:r>
            <a:endParaRPr lang="cs-CZ" sz="1400" dirty="0">
              <a:latin typeface="+mn-lt"/>
            </a:endParaRPr>
          </a:p>
          <a:p>
            <a:pPr algn="l"/>
            <a:r>
              <a:rPr lang="cs-CZ" sz="1400" dirty="0">
                <a:latin typeface="+mn-lt"/>
              </a:rPr>
              <a:t>1.3 </a:t>
            </a:r>
            <a:r>
              <a:rPr lang="cs-CZ" sz="1400" dirty="0" err="1">
                <a:latin typeface="+mn-lt"/>
              </a:rPr>
              <a:t>Drug</a:t>
            </a:r>
            <a:r>
              <a:rPr lang="cs-CZ" sz="1400" dirty="0">
                <a:latin typeface="+mn-lt"/>
              </a:rPr>
              <a:t> and toxin </a:t>
            </a:r>
            <a:r>
              <a:rPr lang="cs-CZ" sz="1400" dirty="0" err="1">
                <a:latin typeface="+mn-lt"/>
              </a:rPr>
              <a:t>induced</a:t>
            </a:r>
            <a:endParaRPr lang="cs-CZ" sz="1400" dirty="0">
              <a:latin typeface="+mn-lt"/>
            </a:endParaRPr>
          </a:p>
          <a:p>
            <a:pPr algn="l"/>
            <a:r>
              <a:rPr lang="cs-CZ" sz="1400" dirty="0">
                <a:latin typeface="+mn-lt"/>
              </a:rPr>
              <a:t>1.4 </a:t>
            </a:r>
            <a:r>
              <a:rPr lang="cs-CZ" sz="1400" dirty="0" err="1">
                <a:latin typeface="+mn-lt"/>
              </a:rPr>
              <a:t>Associated</a:t>
            </a:r>
            <a:r>
              <a:rPr lang="cs-CZ" sz="1400" dirty="0">
                <a:latin typeface="+mn-lt"/>
              </a:rPr>
              <a:t> </a:t>
            </a:r>
            <a:r>
              <a:rPr lang="cs-CZ" sz="1400" dirty="0" err="1">
                <a:latin typeface="+mn-lt"/>
              </a:rPr>
              <a:t>with</a:t>
            </a:r>
            <a:r>
              <a:rPr lang="cs-CZ" sz="1400" dirty="0">
                <a:latin typeface="+mn-lt"/>
              </a:rPr>
              <a:t>:</a:t>
            </a:r>
          </a:p>
          <a:p>
            <a:pPr algn="l"/>
            <a:r>
              <a:rPr lang="cs-CZ" sz="1400" dirty="0">
                <a:latin typeface="+mn-lt"/>
              </a:rPr>
              <a:t>1.4.1 </a:t>
            </a:r>
            <a:r>
              <a:rPr lang="cs-CZ" sz="1400" dirty="0" err="1">
                <a:latin typeface="+mn-lt"/>
              </a:rPr>
              <a:t>Connective</a:t>
            </a:r>
            <a:r>
              <a:rPr lang="cs-CZ" sz="1400" dirty="0">
                <a:latin typeface="+mn-lt"/>
              </a:rPr>
              <a:t> </a:t>
            </a:r>
            <a:r>
              <a:rPr lang="cs-CZ" sz="1400" dirty="0" err="1">
                <a:latin typeface="+mn-lt"/>
              </a:rPr>
              <a:t>tissue</a:t>
            </a:r>
            <a:r>
              <a:rPr lang="cs-CZ" sz="1400" dirty="0">
                <a:latin typeface="+mn-lt"/>
              </a:rPr>
              <a:t> </a:t>
            </a:r>
            <a:r>
              <a:rPr lang="cs-CZ" sz="1400" dirty="0" err="1">
                <a:latin typeface="+mn-lt"/>
              </a:rPr>
              <a:t>disease</a:t>
            </a:r>
            <a:endParaRPr lang="cs-CZ" sz="1400" dirty="0">
              <a:latin typeface="+mn-lt"/>
            </a:endParaRPr>
          </a:p>
          <a:p>
            <a:pPr algn="l"/>
            <a:r>
              <a:rPr lang="cs-CZ" sz="1400" dirty="0">
                <a:latin typeface="+mn-lt"/>
              </a:rPr>
              <a:t>1.4.2 HIV </a:t>
            </a:r>
            <a:r>
              <a:rPr lang="cs-CZ" sz="1400" dirty="0" err="1">
                <a:latin typeface="+mn-lt"/>
              </a:rPr>
              <a:t>infection</a:t>
            </a:r>
            <a:endParaRPr lang="cs-CZ" sz="1400" dirty="0">
              <a:latin typeface="+mn-lt"/>
            </a:endParaRPr>
          </a:p>
          <a:p>
            <a:pPr algn="l"/>
            <a:r>
              <a:rPr lang="cs-CZ" sz="1400" dirty="0">
                <a:latin typeface="+mn-lt"/>
              </a:rPr>
              <a:t>1.4.3 </a:t>
            </a:r>
            <a:r>
              <a:rPr lang="cs-CZ" sz="1400" dirty="0" err="1">
                <a:latin typeface="+mn-lt"/>
              </a:rPr>
              <a:t>Portal</a:t>
            </a:r>
            <a:r>
              <a:rPr lang="cs-CZ" sz="1400" dirty="0">
                <a:latin typeface="+mn-lt"/>
              </a:rPr>
              <a:t> </a:t>
            </a:r>
            <a:r>
              <a:rPr lang="cs-CZ" sz="1400" dirty="0" err="1">
                <a:latin typeface="+mn-lt"/>
              </a:rPr>
              <a:t>hypertension</a:t>
            </a:r>
            <a:endParaRPr lang="cs-CZ" sz="1400" dirty="0">
              <a:latin typeface="+mn-lt"/>
            </a:endParaRPr>
          </a:p>
          <a:p>
            <a:pPr algn="l"/>
            <a:r>
              <a:rPr lang="cs-CZ" sz="1400" dirty="0">
                <a:latin typeface="+mn-lt"/>
              </a:rPr>
              <a:t>1.4.4 </a:t>
            </a:r>
            <a:r>
              <a:rPr lang="cs-CZ" sz="1400" dirty="0" err="1">
                <a:latin typeface="+mn-lt"/>
              </a:rPr>
              <a:t>Congenital</a:t>
            </a:r>
            <a:r>
              <a:rPr lang="cs-CZ" sz="1400" dirty="0">
                <a:latin typeface="+mn-lt"/>
              </a:rPr>
              <a:t> </a:t>
            </a:r>
            <a:r>
              <a:rPr lang="cs-CZ" sz="1400" dirty="0" err="1">
                <a:latin typeface="+mn-lt"/>
              </a:rPr>
              <a:t>heart</a:t>
            </a:r>
            <a:r>
              <a:rPr lang="cs-CZ" sz="1400" dirty="0">
                <a:latin typeface="+mn-lt"/>
              </a:rPr>
              <a:t> </a:t>
            </a:r>
            <a:r>
              <a:rPr lang="cs-CZ" sz="1400" dirty="0" err="1">
                <a:latin typeface="+mn-lt"/>
              </a:rPr>
              <a:t>diseases</a:t>
            </a:r>
            <a:endParaRPr lang="cs-CZ" sz="1400" dirty="0">
              <a:latin typeface="+mn-lt"/>
            </a:endParaRPr>
          </a:p>
          <a:p>
            <a:pPr algn="l"/>
            <a:r>
              <a:rPr lang="cs-CZ" sz="1400" dirty="0">
                <a:latin typeface="+mn-lt"/>
              </a:rPr>
              <a:t>1.4.5 </a:t>
            </a:r>
            <a:r>
              <a:rPr lang="cs-CZ" sz="1400" dirty="0" err="1">
                <a:latin typeface="+mn-lt"/>
              </a:rPr>
              <a:t>Schistosomiasis</a:t>
            </a:r>
            <a:endParaRPr lang="cs-CZ" sz="1400" dirty="0">
              <a:latin typeface="+mn-lt"/>
            </a:endParaRPr>
          </a:p>
          <a:p>
            <a:pPr algn="l"/>
            <a:r>
              <a:rPr lang="cs-CZ" sz="1400" dirty="0">
                <a:latin typeface="+mn-lt"/>
              </a:rPr>
              <a:t>1</a:t>
            </a:r>
          </a:p>
          <a:p>
            <a:pPr algn="l"/>
            <a:r>
              <a:rPr lang="cs-CZ" sz="1400" dirty="0">
                <a:latin typeface="+mn-lt"/>
              </a:rPr>
              <a:t>0</a:t>
            </a:r>
          </a:p>
          <a:p>
            <a:pPr algn="l"/>
            <a:r>
              <a:rPr lang="cs-CZ" sz="1400" dirty="0" err="1">
                <a:latin typeface="+mn-lt"/>
              </a:rPr>
              <a:t>Pulmonary</a:t>
            </a:r>
            <a:r>
              <a:rPr lang="cs-CZ" sz="1400" dirty="0">
                <a:latin typeface="+mn-lt"/>
              </a:rPr>
              <a:t> </a:t>
            </a:r>
            <a:r>
              <a:rPr lang="cs-CZ" sz="1400" dirty="0" err="1">
                <a:latin typeface="+mn-lt"/>
              </a:rPr>
              <a:t>veno-occlusive</a:t>
            </a:r>
            <a:r>
              <a:rPr lang="cs-CZ" sz="1400" dirty="0">
                <a:latin typeface="+mn-lt"/>
              </a:rPr>
              <a:t> </a:t>
            </a:r>
            <a:r>
              <a:rPr lang="cs-CZ" sz="1400" dirty="0" err="1">
                <a:latin typeface="+mn-lt"/>
              </a:rPr>
              <a:t>disease</a:t>
            </a:r>
            <a:r>
              <a:rPr lang="cs-CZ" sz="1400" dirty="0">
                <a:latin typeface="+mn-lt"/>
              </a:rPr>
              <a:t> and/</a:t>
            </a:r>
            <a:r>
              <a:rPr lang="cs-CZ" sz="1400" dirty="0" err="1">
                <a:latin typeface="+mn-lt"/>
              </a:rPr>
              <a:t>or</a:t>
            </a:r>
            <a:r>
              <a:rPr lang="cs-CZ" sz="1400" dirty="0">
                <a:latin typeface="+mn-lt"/>
              </a:rPr>
              <a:t> </a:t>
            </a:r>
            <a:r>
              <a:rPr lang="cs-CZ" sz="1400" dirty="0" err="1">
                <a:latin typeface="+mn-lt"/>
              </a:rPr>
              <a:t>pulmonary</a:t>
            </a:r>
            <a:r>
              <a:rPr lang="cs-CZ" sz="1400" dirty="0">
                <a:latin typeface="+mn-lt"/>
              </a:rPr>
              <a:t> </a:t>
            </a:r>
            <a:r>
              <a:rPr lang="cs-CZ" sz="1400" dirty="0" err="1">
                <a:latin typeface="+mn-lt"/>
              </a:rPr>
              <a:t>capillary</a:t>
            </a:r>
            <a:endParaRPr lang="cs-CZ" sz="1400" dirty="0">
              <a:latin typeface="+mn-lt"/>
            </a:endParaRPr>
          </a:p>
          <a:p>
            <a:pPr algn="l"/>
            <a:r>
              <a:rPr lang="cs-CZ" sz="1400" dirty="0" err="1">
                <a:latin typeface="+mn-lt"/>
              </a:rPr>
              <a:t>hemangiomatosis</a:t>
            </a:r>
            <a:endParaRPr lang="cs-CZ" sz="1400" dirty="0">
              <a:latin typeface="+mn-lt"/>
            </a:endParaRPr>
          </a:p>
          <a:p>
            <a:pPr algn="l"/>
            <a:r>
              <a:rPr lang="cs-CZ" sz="1400" dirty="0">
                <a:latin typeface="+mn-lt"/>
              </a:rPr>
              <a:t>1</a:t>
            </a:r>
          </a:p>
          <a:p>
            <a:pPr algn="l"/>
            <a:r>
              <a:rPr lang="cs-CZ" sz="1400" dirty="0">
                <a:latin typeface="+mn-lt"/>
              </a:rPr>
              <a:t>00</a:t>
            </a:r>
          </a:p>
          <a:p>
            <a:pPr algn="l"/>
            <a:r>
              <a:rPr lang="cs-CZ" sz="1400" dirty="0" err="1">
                <a:latin typeface="+mn-lt"/>
              </a:rPr>
              <a:t>Persistent</a:t>
            </a:r>
            <a:r>
              <a:rPr lang="cs-CZ" sz="1400" dirty="0">
                <a:latin typeface="+mn-lt"/>
              </a:rPr>
              <a:t> </a:t>
            </a:r>
            <a:r>
              <a:rPr lang="cs-CZ" sz="1400" dirty="0" err="1">
                <a:latin typeface="+mn-lt"/>
              </a:rPr>
              <a:t>pulmonary</a:t>
            </a:r>
            <a:r>
              <a:rPr lang="cs-CZ" sz="1400" dirty="0">
                <a:latin typeface="+mn-lt"/>
              </a:rPr>
              <a:t> </a:t>
            </a:r>
            <a:r>
              <a:rPr lang="cs-CZ" sz="1400" dirty="0" err="1">
                <a:latin typeface="+mn-lt"/>
              </a:rPr>
              <a:t>hypertension</a:t>
            </a:r>
            <a:r>
              <a:rPr lang="cs-CZ" sz="1400" dirty="0">
                <a:latin typeface="+mn-lt"/>
              </a:rPr>
              <a:t> </a:t>
            </a:r>
            <a:r>
              <a:rPr lang="cs-CZ" sz="1400" dirty="0" err="1">
                <a:latin typeface="+mn-lt"/>
              </a:rPr>
              <a:t>of</a:t>
            </a:r>
            <a:r>
              <a:rPr lang="cs-CZ" sz="1400" dirty="0">
                <a:latin typeface="+mn-lt"/>
              </a:rPr>
              <a:t> </a:t>
            </a:r>
            <a:r>
              <a:rPr lang="cs-CZ" sz="1400" dirty="0" err="1">
                <a:latin typeface="+mn-lt"/>
              </a:rPr>
              <a:t>the</a:t>
            </a:r>
            <a:r>
              <a:rPr lang="cs-CZ" sz="1400" dirty="0">
                <a:latin typeface="+mn-lt"/>
              </a:rPr>
              <a:t> </a:t>
            </a:r>
            <a:r>
              <a:rPr lang="cs-CZ" sz="1400" dirty="0" err="1">
                <a:latin typeface="+mn-lt"/>
              </a:rPr>
              <a:t>newborn</a:t>
            </a:r>
            <a:r>
              <a:rPr lang="cs-CZ" sz="1400" dirty="0">
                <a:latin typeface="+mn-lt"/>
              </a:rPr>
              <a:t> (PPHN)</a:t>
            </a:r>
          </a:p>
        </p:txBody>
      </p:sp>
    </p:spTree>
    <p:extLst>
      <p:ext uri="{BB962C8B-B14F-4D97-AF65-F5344CB8AC3E}">
        <p14:creationId xmlns:p14="http://schemas.microsoft.com/office/powerpoint/2010/main" val="3742938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975D883-3F9D-40F4-8216-E5EE79234B1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2A34586-7046-4F60-8162-B173D1F193E2}"/>
              </a:ext>
            </a:extLst>
          </p:cNvPr>
          <p:cNvSpPr>
            <a:spLocks noGrp="1"/>
          </p:cNvSpPr>
          <p:nvPr>
            <p:ph type="sldNum" sz="quarter" idx="11"/>
          </p:nvPr>
        </p:nvSpPr>
        <p:spPr/>
        <p:txBody>
          <a:bodyPr/>
          <a:lstStyle/>
          <a:p>
            <a:fld id="{D6D6C118-631F-4A80-9886-907009361577}" type="slidenum">
              <a:rPr lang="cs-CZ" altLang="cs-CZ" smtClean="0"/>
              <a:pPr/>
              <a:t>28</a:t>
            </a:fld>
            <a:endParaRPr lang="cs-CZ" altLang="cs-CZ" dirty="0"/>
          </a:p>
        </p:txBody>
      </p:sp>
      <p:sp>
        <p:nvSpPr>
          <p:cNvPr id="4" name="object 2">
            <a:extLst>
              <a:ext uri="{FF2B5EF4-FFF2-40B4-BE49-F238E27FC236}">
                <a16:creationId xmlns:a16="http://schemas.microsoft.com/office/drawing/2014/main" id="{761068CC-6363-4C06-A16F-62F097295B5D}"/>
              </a:ext>
            </a:extLst>
          </p:cNvPr>
          <p:cNvSpPr txBox="1"/>
          <p:nvPr/>
        </p:nvSpPr>
        <p:spPr>
          <a:xfrm>
            <a:off x="2323147" y="1009188"/>
            <a:ext cx="7545705" cy="5346977"/>
          </a:xfrm>
          <a:prstGeom prst="rect">
            <a:avLst/>
          </a:prstGeom>
        </p:spPr>
        <p:txBody>
          <a:bodyPr vert="horz" wrap="square" lIns="0" tIns="98425" rIns="0" bIns="0" rtlCol="0">
            <a:spAutoFit/>
          </a:bodyPr>
          <a:lstStyle/>
          <a:p>
            <a:pPr marL="355600" marR="5080" indent="-342900">
              <a:lnSpc>
                <a:spcPct val="79800"/>
              </a:lnSpc>
              <a:spcBef>
                <a:spcPts val="775"/>
              </a:spcBef>
              <a:buChar char="•"/>
              <a:tabLst>
                <a:tab pos="354965" algn="l"/>
                <a:tab pos="355600" algn="l"/>
              </a:tabLst>
            </a:pPr>
            <a:r>
              <a:rPr sz="2000" spc="-5" dirty="0">
                <a:solidFill>
                  <a:schemeClr val="tx2"/>
                </a:solidFill>
                <a:latin typeface="Times New Roman"/>
                <a:cs typeface="Times New Roman"/>
              </a:rPr>
              <a:t>Group </a:t>
            </a:r>
            <a:r>
              <a:rPr sz="2000" dirty="0">
                <a:solidFill>
                  <a:schemeClr val="tx2"/>
                </a:solidFill>
                <a:latin typeface="Times New Roman"/>
                <a:cs typeface="Times New Roman"/>
              </a:rPr>
              <a:t>2: </a:t>
            </a:r>
            <a:r>
              <a:rPr sz="2000" spc="-5" dirty="0">
                <a:solidFill>
                  <a:schemeClr val="tx2"/>
                </a:solidFill>
                <a:latin typeface="Times New Roman"/>
                <a:cs typeface="Times New Roman"/>
              </a:rPr>
              <a:t>Pulmonary hypertension </a:t>
            </a:r>
            <a:r>
              <a:rPr sz="2000" dirty="0">
                <a:solidFill>
                  <a:schemeClr val="tx2"/>
                </a:solidFill>
                <a:latin typeface="Times New Roman"/>
                <a:cs typeface="Times New Roman"/>
              </a:rPr>
              <a:t>due to </a:t>
            </a:r>
            <a:r>
              <a:rPr sz="2000" spc="-5" dirty="0">
                <a:solidFill>
                  <a:schemeClr val="tx2"/>
                </a:solidFill>
                <a:latin typeface="Times New Roman"/>
                <a:cs typeface="Times New Roman"/>
              </a:rPr>
              <a:t>left heart  disease</a:t>
            </a:r>
            <a:endParaRPr sz="2000" dirty="0">
              <a:solidFill>
                <a:schemeClr val="tx2"/>
              </a:solidFill>
              <a:latin typeface="Times New Roman"/>
              <a:cs typeface="Times New Roman"/>
            </a:endParaRPr>
          </a:p>
          <a:p>
            <a:pPr marL="755650" lvl="1" indent="-285750">
              <a:spcBef>
                <a:spcPts val="20"/>
              </a:spcBef>
              <a:buChar char="–"/>
              <a:tabLst>
                <a:tab pos="755015" algn="l"/>
                <a:tab pos="755650" algn="l"/>
              </a:tabLst>
            </a:pPr>
            <a:r>
              <a:rPr lang="cs-CZ" sz="2000" dirty="0">
                <a:solidFill>
                  <a:schemeClr val="tx2"/>
                </a:solidFill>
                <a:latin typeface="Times New Roman"/>
                <a:cs typeface="Times New Roman"/>
              </a:rPr>
              <a:t>2.1 </a:t>
            </a:r>
            <a:r>
              <a:rPr lang="cs-CZ" sz="2000" dirty="0" err="1">
                <a:solidFill>
                  <a:schemeClr val="tx2"/>
                </a:solidFill>
                <a:latin typeface="Times New Roman"/>
                <a:cs typeface="Times New Roman"/>
              </a:rPr>
              <a:t>Left</a:t>
            </a:r>
            <a:r>
              <a:rPr lang="cs-CZ" sz="2000" dirty="0">
                <a:solidFill>
                  <a:schemeClr val="tx2"/>
                </a:solidFill>
                <a:latin typeface="Times New Roman"/>
                <a:cs typeface="Times New Roman"/>
              </a:rPr>
              <a:t> </a:t>
            </a:r>
            <a:r>
              <a:rPr lang="cs-CZ" sz="2000" dirty="0" err="1">
                <a:solidFill>
                  <a:schemeClr val="tx2"/>
                </a:solidFill>
                <a:latin typeface="Times New Roman"/>
                <a:cs typeface="Times New Roman"/>
              </a:rPr>
              <a:t>ventricular</a:t>
            </a:r>
            <a:r>
              <a:rPr lang="cs-CZ" sz="2000" dirty="0">
                <a:solidFill>
                  <a:schemeClr val="tx2"/>
                </a:solidFill>
                <a:latin typeface="Times New Roman"/>
                <a:cs typeface="Times New Roman"/>
              </a:rPr>
              <a:t> </a:t>
            </a:r>
            <a:r>
              <a:rPr lang="cs-CZ" sz="2000" dirty="0" err="1">
                <a:solidFill>
                  <a:schemeClr val="tx2"/>
                </a:solidFill>
                <a:latin typeface="Times New Roman"/>
                <a:cs typeface="Times New Roman"/>
              </a:rPr>
              <a:t>systoli</a:t>
            </a:r>
            <a:r>
              <a:rPr lang="cs-CZ" sz="2000" dirty="0">
                <a:solidFill>
                  <a:schemeClr val="tx2"/>
                </a:solidFill>
                <a:latin typeface="Times New Roman"/>
                <a:cs typeface="Times New Roman"/>
              </a:rPr>
              <a:t> c </a:t>
            </a:r>
            <a:r>
              <a:rPr lang="cs-CZ" sz="2000" dirty="0" err="1">
                <a:solidFill>
                  <a:schemeClr val="tx2"/>
                </a:solidFill>
                <a:latin typeface="Times New Roman"/>
                <a:cs typeface="Times New Roman"/>
              </a:rPr>
              <a:t>dysfunction</a:t>
            </a:r>
            <a:endParaRPr lang="cs-CZ" sz="2000" dirty="0">
              <a:solidFill>
                <a:schemeClr val="tx2"/>
              </a:solidFill>
              <a:latin typeface="Times New Roman"/>
              <a:cs typeface="Times New Roman"/>
            </a:endParaRPr>
          </a:p>
          <a:p>
            <a:pPr marL="755650" lvl="1" indent="-285750">
              <a:spcBef>
                <a:spcPts val="20"/>
              </a:spcBef>
              <a:buChar char="–"/>
              <a:tabLst>
                <a:tab pos="755015" algn="l"/>
                <a:tab pos="755650" algn="l"/>
              </a:tabLst>
            </a:pPr>
            <a:r>
              <a:rPr lang="cs-CZ" sz="2000" dirty="0">
                <a:solidFill>
                  <a:schemeClr val="tx2"/>
                </a:solidFill>
                <a:latin typeface="Times New Roman"/>
                <a:cs typeface="Times New Roman"/>
              </a:rPr>
              <a:t>2.2 </a:t>
            </a:r>
            <a:r>
              <a:rPr lang="cs-CZ" sz="2000" dirty="0" err="1">
                <a:solidFill>
                  <a:schemeClr val="tx2"/>
                </a:solidFill>
                <a:latin typeface="Times New Roman"/>
                <a:cs typeface="Times New Roman"/>
              </a:rPr>
              <a:t>Left</a:t>
            </a:r>
            <a:r>
              <a:rPr lang="cs-CZ" sz="2000" dirty="0">
                <a:solidFill>
                  <a:schemeClr val="tx2"/>
                </a:solidFill>
                <a:latin typeface="Times New Roman"/>
                <a:cs typeface="Times New Roman"/>
              </a:rPr>
              <a:t> </a:t>
            </a:r>
            <a:r>
              <a:rPr lang="cs-CZ" sz="2000" dirty="0" err="1">
                <a:solidFill>
                  <a:schemeClr val="tx2"/>
                </a:solidFill>
                <a:latin typeface="Times New Roman"/>
                <a:cs typeface="Times New Roman"/>
              </a:rPr>
              <a:t>ventricular</a:t>
            </a:r>
            <a:r>
              <a:rPr lang="cs-CZ" sz="2000" dirty="0">
                <a:solidFill>
                  <a:schemeClr val="tx2"/>
                </a:solidFill>
                <a:latin typeface="Times New Roman"/>
                <a:cs typeface="Times New Roman"/>
              </a:rPr>
              <a:t> </a:t>
            </a:r>
            <a:r>
              <a:rPr lang="cs-CZ" sz="2000" dirty="0" err="1">
                <a:solidFill>
                  <a:schemeClr val="tx2"/>
                </a:solidFill>
                <a:latin typeface="Times New Roman"/>
                <a:cs typeface="Times New Roman"/>
              </a:rPr>
              <a:t>diasto</a:t>
            </a:r>
            <a:r>
              <a:rPr lang="cs-CZ" sz="2000" dirty="0">
                <a:solidFill>
                  <a:schemeClr val="tx2"/>
                </a:solidFill>
                <a:latin typeface="Times New Roman"/>
                <a:cs typeface="Times New Roman"/>
              </a:rPr>
              <a:t> lic </a:t>
            </a:r>
            <a:r>
              <a:rPr lang="cs-CZ" sz="2000" dirty="0" err="1">
                <a:solidFill>
                  <a:schemeClr val="tx2"/>
                </a:solidFill>
                <a:latin typeface="Times New Roman"/>
                <a:cs typeface="Times New Roman"/>
              </a:rPr>
              <a:t>dysfunction</a:t>
            </a:r>
            <a:endParaRPr lang="cs-CZ" sz="2000" dirty="0">
              <a:solidFill>
                <a:schemeClr val="tx2"/>
              </a:solidFill>
              <a:latin typeface="Times New Roman"/>
              <a:cs typeface="Times New Roman"/>
            </a:endParaRPr>
          </a:p>
          <a:p>
            <a:pPr marL="755650" lvl="1" indent="-285750">
              <a:spcBef>
                <a:spcPts val="20"/>
              </a:spcBef>
              <a:buChar char="–"/>
              <a:tabLst>
                <a:tab pos="755015" algn="l"/>
                <a:tab pos="755650" algn="l"/>
              </a:tabLst>
            </a:pPr>
            <a:r>
              <a:rPr lang="cs-CZ" sz="2000" dirty="0">
                <a:solidFill>
                  <a:schemeClr val="tx2"/>
                </a:solidFill>
                <a:latin typeface="Times New Roman"/>
                <a:cs typeface="Times New Roman"/>
              </a:rPr>
              <a:t>2.3 </a:t>
            </a:r>
            <a:r>
              <a:rPr lang="cs-CZ" sz="2000" dirty="0" err="1">
                <a:solidFill>
                  <a:schemeClr val="tx2"/>
                </a:solidFill>
                <a:latin typeface="Times New Roman"/>
                <a:cs typeface="Times New Roman"/>
              </a:rPr>
              <a:t>Valvular</a:t>
            </a:r>
            <a:r>
              <a:rPr lang="cs-CZ" sz="2000" dirty="0">
                <a:solidFill>
                  <a:schemeClr val="tx2"/>
                </a:solidFill>
                <a:latin typeface="Times New Roman"/>
                <a:cs typeface="Times New Roman"/>
              </a:rPr>
              <a:t> </a:t>
            </a:r>
            <a:r>
              <a:rPr lang="cs-CZ" sz="2000" dirty="0" err="1">
                <a:solidFill>
                  <a:schemeClr val="tx2"/>
                </a:solidFill>
                <a:latin typeface="Times New Roman"/>
                <a:cs typeface="Times New Roman"/>
              </a:rPr>
              <a:t>disease</a:t>
            </a:r>
            <a:endParaRPr lang="cs-CZ" sz="2000" dirty="0">
              <a:solidFill>
                <a:schemeClr val="tx2"/>
              </a:solidFill>
              <a:latin typeface="Times New Roman"/>
              <a:cs typeface="Times New Roman"/>
            </a:endParaRPr>
          </a:p>
          <a:p>
            <a:pPr marL="755650" lvl="1" indent="-285750">
              <a:spcBef>
                <a:spcPts val="20"/>
              </a:spcBef>
              <a:buChar char="–"/>
              <a:tabLst>
                <a:tab pos="755015" algn="l"/>
                <a:tab pos="755650" algn="l"/>
              </a:tabLst>
            </a:pPr>
            <a:r>
              <a:rPr lang="cs-CZ" sz="2000" dirty="0">
                <a:solidFill>
                  <a:schemeClr val="tx2"/>
                </a:solidFill>
                <a:latin typeface="Times New Roman"/>
                <a:cs typeface="Times New Roman"/>
              </a:rPr>
              <a:t>2.4 </a:t>
            </a:r>
            <a:r>
              <a:rPr lang="cs-CZ" sz="2000" dirty="0" err="1">
                <a:solidFill>
                  <a:schemeClr val="tx2"/>
                </a:solidFill>
                <a:latin typeface="Times New Roman"/>
                <a:cs typeface="Times New Roman"/>
              </a:rPr>
              <a:t>Congenital</a:t>
            </a:r>
            <a:r>
              <a:rPr lang="cs-CZ" sz="2000" dirty="0">
                <a:solidFill>
                  <a:schemeClr val="tx2"/>
                </a:solidFill>
                <a:latin typeface="Times New Roman"/>
                <a:cs typeface="Times New Roman"/>
              </a:rPr>
              <a:t>/</a:t>
            </a:r>
            <a:r>
              <a:rPr lang="cs-CZ" sz="2000" dirty="0" err="1">
                <a:solidFill>
                  <a:schemeClr val="tx2"/>
                </a:solidFill>
                <a:latin typeface="Times New Roman"/>
                <a:cs typeface="Times New Roman"/>
              </a:rPr>
              <a:t>acquired</a:t>
            </a:r>
            <a:r>
              <a:rPr lang="cs-CZ" sz="2000" dirty="0">
                <a:solidFill>
                  <a:schemeClr val="tx2"/>
                </a:solidFill>
                <a:latin typeface="Times New Roman"/>
                <a:cs typeface="Times New Roman"/>
              </a:rPr>
              <a:t> </a:t>
            </a:r>
            <a:r>
              <a:rPr lang="cs-CZ" sz="2000" dirty="0" err="1">
                <a:solidFill>
                  <a:schemeClr val="tx2"/>
                </a:solidFill>
                <a:latin typeface="Times New Roman"/>
                <a:cs typeface="Times New Roman"/>
              </a:rPr>
              <a:t>left</a:t>
            </a:r>
            <a:r>
              <a:rPr lang="cs-CZ" sz="2000" dirty="0">
                <a:solidFill>
                  <a:schemeClr val="tx2"/>
                </a:solidFill>
                <a:latin typeface="Times New Roman"/>
                <a:cs typeface="Times New Roman"/>
              </a:rPr>
              <a:t> </a:t>
            </a:r>
            <a:r>
              <a:rPr lang="cs-CZ" sz="2000" dirty="0" err="1">
                <a:solidFill>
                  <a:schemeClr val="tx2"/>
                </a:solidFill>
                <a:latin typeface="Times New Roman"/>
                <a:cs typeface="Times New Roman"/>
              </a:rPr>
              <a:t>heart</a:t>
            </a:r>
            <a:r>
              <a:rPr lang="cs-CZ" sz="2000" dirty="0">
                <a:solidFill>
                  <a:schemeClr val="tx2"/>
                </a:solidFill>
                <a:latin typeface="Times New Roman"/>
                <a:cs typeface="Times New Roman"/>
              </a:rPr>
              <a:t> </a:t>
            </a:r>
            <a:r>
              <a:rPr lang="cs-CZ" sz="2000" dirty="0" err="1">
                <a:solidFill>
                  <a:schemeClr val="tx2"/>
                </a:solidFill>
                <a:latin typeface="Times New Roman"/>
                <a:cs typeface="Times New Roman"/>
              </a:rPr>
              <a:t>inﬂow</a:t>
            </a:r>
            <a:r>
              <a:rPr lang="cs-CZ" sz="2000" dirty="0">
                <a:solidFill>
                  <a:schemeClr val="tx2"/>
                </a:solidFill>
                <a:latin typeface="Times New Roman"/>
                <a:cs typeface="Times New Roman"/>
              </a:rPr>
              <a:t>/</a:t>
            </a:r>
            <a:r>
              <a:rPr lang="cs-CZ" sz="2000" dirty="0" err="1">
                <a:solidFill>
                  <a:schemeClr val="tx2"/>
                </a:solidFill>
                <a:latin typeface="Times New Roman"/>
                <a:cs typeface="Times New Roman"/>
              </a:rPr>
              <a:t>outﬂow</a:t>
            </a:r>
            <a:r>
              <a:rPr lang="cs-CZ" sz="2000" dirty="0">
                <a:solidFill>
                  <a:schemeClr val="tx2"/>
                </a:solidFill>
                <a:latin typeface="Times New Roman"/>
                <a:cs typeface="Times New Roman"/>
              </a:rPr>
              <a:t> </a:t>
            </a:r>
            <a:r>
              <a:rPr lang="cs-CZ" sz="2000" dirty="0" err="1">
                <a:solidFill>
                  <a:schemeClr val="tx2"/>
                </a:solidFill>
                <a:latin typeface="Times New Roman"/>
                <a:cs typeface="Times New Roman"/>
              </a:rPr>
              <a:t>tract</a:t>
            </a:r>
            <a:r>
              <a:rPr lang="cs-CZ" sz="2000" dirty="0">
                <a:solidFill>
                  <a:schemeClr val="tx2"/>
                </a:solidFill>
                <a:latin typeface="Times New Roman"/>
                <a:cs typeface="Times New Roman"/>
              </a:rPr>
              <a:t> </a:t>
            </a:r>
            <a:r>
              <a:rPr lang="cs-CZ" sz="2000" dirty="0" err="1">
                <a:solidFill>
                  <a:schemeClr val="tx2"/>
                </a:solidFill>
                <a:latin typeface="Times New Roman"/>
                <a:cs typeface="Times New Roman"/>
              </a:rPr>
              <a:t>obstruction</a:t>
            </a:r>
            <a:r>
              <a:rPr lang="cs-CZ" sz="2000" dirty="0">
                <a:solidFill>
                  <a:schemeClr val="tx2"/>
                </a:solidFill>
                <a:latin typeface="Times New Roman"/>
                <a:cs typeface="Times New Roman"/>
              </a:rPr>
              <a:t> and </a:t>
            </a:r>
            <a:r>
              <a:rPr lang="cs-CZ" sz="2000" dirty="0" err="1">
                <a:solidFill>
                  <a:schemeClr val="tx2"/>
                </a:solidFill>
                <a:latin typeface="Times New Roman"/>
                <a:cs typeface="Times New Roman"/>
              </a:rPr>
              <a:t>congenital</a:t>
            </a:r>
            <a:r>
              <a:rPr lang="cs-CZ" sz="2000" dirty="0">
                <a:solidFill>
                  <a:schemeClr val="tx2"/>
                </a:solidFill>
                <a:latin typeface="Times New Roman"/>
                <a:cs typeface="Times New Roman"/>
              </a:rPr>
              <a:t> </a:t>
            </a:r>
            <a:r>
              <a:rPr lang="cs-CZ" sz="2000" dirty="0" err="1">
                <a:solidFill>
                  <a:schemeClr val="tx2"/>
                </a:solidFill>
                <a:latin typeface="Times New Roman"/>
                <a:cs typeface="Times New Roman"/>
              </a:rPr>
              <a:t>cardiomyopathies</a:t>
            </a:r>
            <a:endParaRPr lang="cs-CZ" sz="2000" dirty="0">
              <a:solidFill>
                <a:schemeClr val="tx2"/>
              </a:solidFill>
              <a:latin typeface="Times New Roman"/>
              <a:cs typeface="Times New Roman"/>
            </a:endParaRPr>
          </a:p>
          <a:p>
            <a:pPr marL="755650" lvl="1" indent="-285750">
              <a:spcBef>
                <a:spcPts val="20"/>
              </a:spcBef>
              <a:buChar char="–"/>
              <a:tabLst>
                <a:tab pos="755015" algn="l"/>
                <a:tab pos="755650" algn="l"/>
              </a:tabLst>
            </a:pPr>
            <a:endParaRPr sz="2000" dirty="0">
              <a:solidFill>
                <a:schemeClr val="tx2"/>
              </a:solidFill>
              <a:latin typeface="Times New Roman"/>
              <a:cs typeface="Times New Roman"/>
            </a:endParaRPr>
          </a:p>
          <a:p>
            <a:pPr marL="355600" marR="64135" indent="-342900">
              <a:lnSpc>
                <a:spcPts val="2690"/>
              </a:lnSpc>
              <a:buChar char="•"/>
              <a:tabLst>
                <a:tab pos="354965" algn="l"/>
                <a:tab pos="355600" algn="l"/>
              </a:tabLst>
            </a:pPr>
            <a:r>
              <a:rPr sz="2000" spc="-5" dirty="0">
                <a:solidFill>
                  <a:schemeClr val="tx2"/>
                </a:solidFill>
                <a:latin typeface="Times New Roman"/>
                <a:cs typeface="Times New Roman"/>
              </a:rPr>
              <a:t>Group </a:t>
            </a:r>
            <a:r>
              <a:rPr sz="2000" dirty="0">
                <a:solidFill>
                  <a:schemeClr val="tx2"/>
                </a:solidFill>
                <a:latin typeface="Times New Roman"/>
                <a:cs typeface="Times New Roman"/>
              </a:rPr>
              <a:t>3: </a:t>
            </a:r>
            <a:r>
              <a:rPr sz="2000" spc="-5" dirty="0">
                <a:solidFill>
                  <a:schemeClr val="tx2"/>
                </a:solidFill>
                <a:latin typeface="Times New Roman"/>
                <a:cs typeface="Times New Roman"/>
              </a:rPr>
              <a:t>Pulmonary </a:t>
            </a:r>
            <a:r>
              <a:rPr sz="2000" dirty="0">
                <a:solidFill>
                  <a:schemeClr val="tx2"/>
                </a:solidFill>
                <a:latin typeface="Times New Roman"/>
                <a:cs typeface="Times New Roman"/>
              </a:rPr>
              <a:t>hypertension </a:t>
            </a:r>
            <a:r>
              <a:rPr sz="2000" spc="-5" dirty="0">
                <a:solidFill>
                  <a:schemeClr val="tx2"/>
                </a:solidFill>
                <a:latin typeface="Times New Roman"/>
                <a:cs typeface="Times New Roman"/>
              </a:rPr>
              <a:t>associated with  </a:t>
            </a:r>
            <a:r>
              <a:rPr sz="2000" dirty="0">
                <a:solidFill>
                  <a:schemeClr val="tx2"/>
                </a:solidFill>
                <a:latin typeface="Times New Roman"/>
                <a:cs typeface="Times New Roman"/>
              </a:rPr>
              <a:t>lung </a:t>
            </a:r>
            <a:r>
              <a:rPr sz="2000" spc="-5" dirty="0">
                <a:solidFill>
                  <a:schemeClr val="tx2"/>
                </a:solidFill>
                <a:latin typeface="Times New Roman"/>
                <a:cs typeface="Times New Roman"/>
              </a:rPr>
              <a:t>disease and/or hypoxemia</a:t>
            </a:r>
            <a:endParaRPr sz="2000" dirty="0">
              <a:solidFill>
                <a:schemeClr val="tx2"/>
              </a:solidFill>
              <a:latin typeface="Times New Roman"/>
              <a:cs typeface="Times New Roman"/>
            </a:endParaRPr>
          </a:p>
          <a:p>
            <a:pPr marL="755650" lvl="1" indent="-285750">
              <a:spcBef>
                <a:spcPts val="45"/>
              </a:spcBef>
              <a:buChar char="–"/>
              <a:tabLst>
                <a:tab pos="755015" algn="l"/>
                <a:tab pos="755650" algn="l"/>
              </a:tabLst>
            </a:pPr>
            <a:r>
              <a:rPr lang="cs-CZ" sz="2000" spc="-5" dirty="0">
                <a:solidFill>
                  <a:schemeClr val="tx2"/>
                </a:solidFill>
                <a:latin typeface="Times New Roman"/>
                <a:cs typeface="Times New Roman"/>
              </a:rPr>
              <a:t>3.1 </a:t>
            </a:r>
            <a:r>
              <a:rPr lang="cs-CZ" sz="2000" spc="-5" dirty="0" err="1">
                <a:solidFill>
                  <a:schemeClr val="tx2"/>
                </a:solidFill>
                <a:latin typeface="Times New Roman"/>
                <a:cs typeface="Times New Roman"/>
              </a:rPr>
              <a:t>Chronic</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obstructive</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pulmonary</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disease</a:t>
            </a:r>
            <a:endParaRPr lang="cs-CZ" sz="2000" spc="-5" dirty="0">
              <a:solidFill>
                <a:schemeClr val="tx2"/>
              </a:solidFill>
              <a:latin typeface="Times New Roman"/>
              <a:cs typeface="Times New Roman"/>
            </a:endParaRPr>
          </a:p>
          <a:p>
            <a:pPr marL="755650" lvl="1" indent="-285750">
              <a:spcBef>
                <a:spcPts val="45"/>
              </a:spcBef>
              <a:buChar char="–"/>
              <a:tabLst>
                <a:tab pos="755015" algn="l"/>
                <a:tab pos="755650" algn="l"/>
              </a:tabLst>
            </a:pPr>
            <a:r>
              <a:rPr lang="cs-CZ" sz="2000" spc="-5" dirty="0">
                <a:solidFill>
                  <a:schemeClr val="tx2"/>
                </a:solidFill>
                <a:latin typeface="Times New Roman"/>
                <a:cs typeface="Times New Roman"/>
              </a:rPr>
              <a:t>3.2 </a:t>
            </a:r>
            <a:r>
              <a:rPr lang="cs-CZ" sz="2000" spc="-5" dirty="0" err="1">
                <a:solidFill>
                  <a:schemeClr val="tx2"/>
                </a:solidFill>
                <a:latin typeface="Times New Roman"/>
                <a:cs typeface="Times New Roman"/>
              </a:rPr>
              <a:t>Interstitial</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lung</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disease</a:t>
            </a:r>
            <a:endParaRPr lang="cs-CZ" sz="2000" spc="-5" dirty="0">
              <a:solidFill>
                <a:schemeClr val="tx2"/>
              </a:solidFill>
              <a:latin typeface="Times New Roman"/>
              <a:cs typeface="Times New Roman"/>
            </a:endParaRPr>
          </a:p>
          <a:p>
            <a:pPr marL="755650" lvl="1" indent="-285750">
              <a:spcBef>
                <a:spcPts val="45"/>
              </a:spcBef>
              <a:buChar char="–"/>
              <a:tabLst>
                <a:tab pos="755015" algn="l"/>
                <a:tab pos="755650" algn="l"/>
              </a:tabLst>
            </a:pPr>
            <a:r>
              <a:rPr lang="cs-CZ" sz="2000" spc="-5" dirty="0">
                <a:solidFill>
                  <a:schemeClr val="tx2"/>
                </a:solidFill>
                <a:latin typeface="Times New Roman"/>
                <a:cs typeface="Times New Roman"/>
              </a:rPr>
              <a:t>3.3 </a:t>
            </a:r>
            <a:r>
              <a:rPr lang="cs-CZ" sz="2000" spc="-5" dirty="0" err="1">
                <a:solidFill>
                  <a:schemeClr val="tx2"/>
                </a:solidFill>
                <a:latin typeface="Times New Roman"/>
                <a:cs typeface="Times New Roman"/>
              </a:rPr>
              <a:t>Other</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pulmonary</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diseases</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with</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mixed</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restrictive</a:t>
            </a:r>
            <a:r>
              <a:rPr lang="cs-CZ" sz="2000" spc="-5" dirty="0">
                <a:solidFill>
                  <a:schemeClr val="tx2"/>
                </a:solidFill>
                <a:latin typeface="Times New Roman"/>
                <a:cs typeface="Times New Roman"/>
              </a:rPr>
              <a:t> and </a:t>
            </a:r>
            <a:r>
              <a:rPr lang="cs-CZ" sz="2000" spc="-5" dirty="0" err="1">
                <a:solidFill>
                  <a:schemeClr val="tx2"/>
                </a:solidFill>
                <a:latin typeface="Times New Roman"/>
                <a:cs typeface="Times New Roman"/>
              </a:rPr>
              <a:t>obstruc</a:t>
            </a:r>
            <a:r>
              <a:rPr lang="cs-CZ" sz="2000" spc="-5" dirty="0">
                <a:solidFill>
                  <a:schemeClr val="tx2"/>
                </a:solidFill>
                <a:latin typeface="Times New Roman"/>
                <a:cs typeface="Times New Roman"/>
              </a:rPr>
              <a:t>-</a:t>
            </a:r>
          </a:p>
          <a:p>
            <a:pPr marL="755650" lvl="1" indent="-285750">
              <a:spcBef>
                <a:spcPts val="45"/>
              </a:spcBef>
              <a:buChar char="–"/>
              <a:tabLst>
                <a:tab pos="755015" algn="l"/>
                <a:tab pos="755650" algn="l"/>
              </a:tabLst>
            </a:pPr>
            <a:r>
              <a:rPr lang="cs-CZ" sz="2000" spc="-5" dirty="0" err="1">
                <a:solidFill>
                  <a:schemeClr val="tx2"/>
                </a:solidFill>
                <a:latin typeface="Times New Roman"/>
                <a:cs typeface="Times New Roman"/>
              </a:rPr>
              <a:t>tive</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pattern</a:t>
            </a:r>
            <a:endParaRPr lang="cs-CZ" sz="2000" spc="-5" dirty="0">
              <a:solidFill>
                <a:schemeClr val="tx2"/>
              </a:solidFill>
              <a:latin typeface="Times New Roman"/>
              <a:cs typeface="Times New Roman"/>
            </a:endParaRPr>
          </a:p>
          <a:p>
            <a:pPr marL="755650" lvl="1" indent="-285750">
              <a:spcBef>
                <a:spcPts val="45"/>
              </a:spcBef>
              <a:buChar char="–"/>
              <a:tabLst>
                <a:tab pos="755015" algn="l"/>
                <a:tab pos="755650" algn="l"/>
              </a:tabLst>
            </a:pPr>
            <a:r>
              <a:rPr lang="cs-CZ" sz="2000" spc="-5" dirty="0">
                <a:solidFill>
                  <a:schemeClr val="tx2"/>
                </a:solidFill>
                <a:latin typeface="Times New Roman"/>
                <a:cs typeface="Times New Roman"/>
              </a:rPr>
              <a:t>3.4 </a:t>
            </a:r>
            <a:r>
              <a:rPr lang="cs-CZ" sz="2000" spc="-5" dirty="0" err="1">
                <a:solidFill>
                  <a:schemeClr val="tx2"/>
                </a:solidFill>
                <a:latin typeface="Times New Roman"/>
                <a:cs typeface="Times New Roman"/>
              </a:rPr>
              <a:t>Sleep-disordered</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breathing</a:t>
            </a:r>
            <a:endParaRPr lang="cs-CZ" sz="2000" spc="-5" dirty="0">
              <a:solidFill>
                <a:schemeClr val="tx2"/>
              </a:solidFill>
              <a:latin typeface="Times New Roman"/>
              <a:cs typeface="Times New Roman"/>
            </a:endParaRPr>
          </a:p>
          <a:p>
            <a:pPr marL="755650" lvl="1" indent="-285750">
              <a:spcBef>
                <a:spcPts val="45"/>
              </a:spcBef>
              <a:buChar char="–"/>
              <a:tabLst>
                <a:tab pos="755015" algn="l"/>
                <a:tab pos="755650" algn="l"/>
              </a:tabLst>
            </a:pPr>
            <a:r>
              <a:rPr lang="cs-CZ" sz="2000" spc="-5" dirty="0">
                <a:solidFill>
                  <a:schemeClr val="tx2"/>
                </a:solidFill>
                <a:latin typeface="Times New Roman"/>
                <a:cs typeface="Times New Roman"/>
              </a:rPr>
              <a:t>3.5 </a:t>
            </a:r>
            <a:r>
              <a:rPr lang="cs-CZ" sz="2000" spc="-5" dirty="0" err="1">
                <a:solidFill>
                  <a:schemeClr val="tx2"/>
                </a:solidFill>
                <a:latin typeface="Times New Roman"/>
                <a:cs typeface="Times New Roman"/>
              </a:rPr>
              <a:t>Alveolar</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hypoventilation</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disorders</a:t>
            </a:r>
            <a:endParaRPr lang="cs-CZ" sz="2000" spc="-5" dirty="0">
              <a:solidFill>
                <a:schemeClr val="tx2"/>
              </a:solidFill>
              <a:latin typeface="Times New Roman"/>
              <a:cs typeface="Times New Roman"/>
            </a:endParaRPr>
          </a:p>
          <a:p>
            <a:pPr marL="755650" lvl="1" indent="-285750">
              <a:spcBef>
                <a:spcPts val="45"/>
              </a:spcBef>
              <a:buChar char="–"/>
              <a:tabLst>
                <a:tab pos="755015" algn="l"/>
                <a:tab pos="755650" algn="l"/>
              </a:tabLst>
            </a:pPr>
            <a:r>
              <a:rPr lang="cs-CZ" sz="2000" spc="-5" dirty="0">
                <a:solidFill>
                  <a:schemeClr val="tx2"/>
                </a:solidFill>
                <a:latin typeface="Times New Roman"/>
                <a:cs typeface="Times New Roman"/>
              </a:rPr>
              <a:t>3.6 </a:t>
            </a:r>
            <a:r>
              <a:rPr lang="cs-CZ" sz="2000" spc="-5" dirty="0" err="1">
                <a:solidFill>
                  <a:schemeClr val="tx2"/>
                </a:solidFill>
                <a:latin typeface="Times New Roman"/>
                <a:cs typeface="Times New Roman"/>
              </a:rPr>
              <a:t>Chronic</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exposure</a:t>
            </a:r>
            <a:r>
              <a:rPr lang="cs-CZ" sz="2000" spc="-5" dirty="0">
                <a:solidFill>
                  <a:schemeClr val="tx2"/>
                </a:solidFill>
                <a:latin typeface="Times New Roman"/>
                <a:cs typeface="Times New Roman"/>
              </a:rPr>
              <a:t> to </a:t>
            </a:r>
            <a:r>
              <a:rPr lang="cs-CZ" sz="2000" spc="-5" dirty="0" err="1">
                <a:solidFill>
                  <a:schemeClr val="tx2"/>
                </a:solidFill>
                <a:latin typeface="Times New Roman"/>
                <a:cs typeface="Times New Roman"/>
              </a:rPr>
              <a:t>high</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altitude</a:t>
            </a:r>
            <a:endParaRPr lang="cs-CZ" sz="2000" spc="-5" dirty="0">
              <a:solidFill>
                <a:schemeClr val="tx2"/>
              </a:solidFill>
              <a:latin typeface="Times New Roman"/>
              <a:cs typeface="Times New Roman"/>
            </a:endParaRPr>
          </a:p>
          <a:p>
            <a:pPr marL="755650" lvl="1" indent="-285750">
              <a:spcBef>
                <a:spcPts val="45"/>
              </a:spcBef>
              <a:buChar char="–"/>
              <a:tabLst>
                <a:tab pos="755015" algn="l"/>
                <a:tab pos="755650" algn="l"/>
              </a:tabLst>
            </a:pPr>
            <a:r>
              <a:rPr lang="cs-CZ" sz="2000" spc="-5" dirty="0">
                <a:solidFill>
                  <a:schemeClr val="tx2"/>
                </a:solidFill>
                <a:latin typeface="Times New Roman"/>
                <a:cs typeface="Times New Roman"/>
              </a:rPr>
              <a:t>3.7 </a:t>
            </a:r>
            <a:r>
              <a:rPr lang="cs-CZ" sz="2000" spc="-5" dirty="0" err="1">
                <a:solidFill>
                  <a:schemeClr val="tx2"/>
                </a:solidFill>
                <a:latin typeface="Times New Roman"/>
                <a:cs typeface="Times New Roman"/>
              </a:rPr>
              <a:t>Developmental</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lung</a:t>
            </a:r>
            <a:r>
              <a:rPr lang="cs-CZ" sz="2000" spc="-5" dirty="0">
                <a:solidFill>
                  <a:schemeClr val="tx2"/>
                </a:solidFill>
                <a:latin typeface="Times New Roman"/>
                <a:cs typeface="Times New Roman"/>
              </a:rPr>
              <a:t> </a:t>
            </a:r>
            <a:r>
              <a:rPr lang="cs-CZ" sz="2000" spc="-5" dirty="0" err="1">
                <a:solidFill>
                  <a:schemeClr val="tx2"/>
                </a:solidFill>
                <a:latin typeface="Times New Roman"/>
                <a:cs typeface="Times New Roman"/>
              </a:rPr>
              <a:t>diseases</a:t>
            </a:r>
            <a:endParaRPr sz="2000" dirty="0">
              <a:solidFill>
                <a:schemeClr val="tx2"/>
              </a:solidFill>
              <a:latin typeface="Times New Roman"/>
              <a:cs typeface="Times New Roman"/>
            </a:endParaRPr>
          </a:p>
        </p:txBody>
      </p:sp>
      <p:sp>
        <p:nvSpPr>
          <p:cNvPr id="5" name="Nadpis 2">
            <a:extLst>
              <a:ext uri="{FF2B5EF4-FFF2-40B4-BE49-F238E27FC236}">
                <a16:creationId xmlns:a16="http://schemas.microsoft.com/office/drawing/2014/main" id="{B012226E-7299-4CFC-95C7-6DBC5E9F4D47}"/>
              </a:ext>
            </a:extLst>
          </p:cNvPr>
          <p:cNvSpPr txBox="1">
            <a:spLocks/>
          </p:cNvSpPr>
          <p:nvPr/>
        </p:nvSpPr>
        <p:spPr>
          <a:xfrm>
            <a:off x="414000" y="378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kern="0" dirty="0"/>
              <a:t>Group 2-3</a:t>
            </a:r>
            <a:endParaRPr lang="en-US" kern="0" dirty="0"/>
          </a:p>
        </p:txBody>
      </p:sp>
    </p:spTree>
    <p:extLst>
      <p:ext uri="{BB962C8B-B14F-4D97-AF65-F5344CB8AC3E}">
        <p14:creationId xmlns:p14="http://schemas.microsoft.com/office/powerpoint/2010/main" val="128764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2D39083-7D22-4FEB-B36A-EF14BBCDE3DD}"/>
              </a:ext>
            </a:extLst>
          </p:cNvPr>
          <p:cNvSpPr>
            <a:spLocks noChangeAspect="1" noChangeArrowheads="1"/>
          </p:cNvSpPr>
          <p:nvPr/>
        </p:nvSpPr>
        <p:spPr bwMode="auto">
          <a:xfrm>
            <a:off x="6450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dirty="0">
              <a:latin typeface="Calibri" panose="020F0502020204030204" pitchFamily="34" charset="0"/>
            </a:endParaRPr>
          </a:p>
        </p:txBody>
      </p:sp>
      <p:sp>
        <p:nvSpPr>
          <p:cNvPr id="3075" name="Text Box 3">
            <a:extLst>
              <a:ext uri="{FF2B5EF4-FFF2-40B4-BE49-F238E27FC236}">
                <a16:creationId xmlns:a16="http://schemas.microsoft.com/office/drawing/2014/main" id="{14CC6454-3E98-4948-A321-65CFE685AE06}"/>
              </a:ext>
            </a:extLst>
          </p:cNvPr>
          <p:cNvSpPr txBox="1">
            <a:spLocks noChangeArrowheads="1"/>
          </p:cNvSpPr>
          <p:nvPr/>
        </p:nvSpPr>
        <p:spPr bwMode="auto">
          <a:xfrm>
            <a:off x="414000" y="6480000"/>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cs-CZ" sz="800" b="1" dirty="0">
                <a:solidFill>
                  <a:srgbClr val="0054A6"/>
                </a:solidFill>
              </a:rPr>
              <a:t>Continuing Cardiology Education, Volume: 4, Issue: 1, Pages: 2-12, First published: 27 July 2018, DOI: (10.1002/cce2.71) </a:t>
            </a:r>
          </a:p>
        </p:txBody>
      </p:sp>
      <p:sp>
        <p:nvSpPr>
          <p:cNvPr id="6" name="Nadpis 2">
            <a:extLst>
              <a:ext uri="{FF2B5EF4-FFF2-40B4-BE49-F238E27FC236}">
                <a16:creationId xmlns:a16="http://schemas.microsoft.com/office/drawing/2014/main" id="{D2B981C8-0F56-405E-8EE6-CFF8E214510D}"/>
              </a:ext>
            </a:extLst>
          </p:cNvPr>
          <p:cNvSpPr txBox="1">
            <a:spLocks/>
          </p:cNvSpPr>
          <p:nvPr/>
        </p:nvSpPr>
        <p:spPr>
          <a:xfrm>
            <a:off x="414000" y="378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kern="0" dirty="0" err="1"/>
              <a:t>Differences</a:t>
            </a:r>
            <a:endParaRPr lang="en-US" kern="0" dirty="0"/>
          </a:p>
        </p:txBody>
      </p:sp>
      <p:pic>
        <p:nvPicPr>
          <p:cNvPr id="5122" name="Picture 2" descr="JCM | Free Full-Text | Pulmonary Arterial Hypertension and ...">
            <a:extLst>
              <a:ext uri="{FF2B5EF4-FFF2-40B4-BE49-F238E27FC236}">
                <a16:creationId xmlns:a16="http://schemas.microsoft.com/office/drawing/2014/main" id="{764DE937-FE8A-4393-AFAF-AA65F25EC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314" y="1200013"/>
            <a:ext cx="7724584" cy="4909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0504" y="652897"/>
            <a:ext cx="9751013" cy="811661"/>
          </a:xfrm>
          <a:prstGeom prst="rect">
            <a:avLst/>
          </a:prstGeom>
        </p:spPr>
        <p:txBody>
          <a:bodyPr vert="horz" wrap="square" lIns="0" tIns="133251" rIns="0" bIns="0" rtlCol="0" anchor="t" anchorCtr="0">
            <a:spAutoFit/>
          </a:bodyPr>
          <a:lstStyle/>
          <a:p>
            <a:pPr marL="11516">
              <a:lnSpc>
                <a:spcPct val="100000"/>
              </a:lnSpc>
              <a:spcBef>
                <a:spcPts val="109"/>
              </a:spcBef>
            </a:pPr>
            <a:r>
              <a:rPr dirty="0"/>
              <a:t>Funkce</a:t>
            </a:r>
            <a:r>
              <a:rPr spc="50" dirty="0"/>
              <a:t> </a:t>
            </a:r>
            <a:r>
              <a:rPr dirty="0"/>
              <a:t>horních</a:t>
            </a:r>
            <a:r>
              <a:rPr spc="50" dirty="0"/>
              <a:t> </a:t>
            </a:r>
            <a:r>
              <a:rPr dirty="0"/>
              <a:t>cest</a:t>
            </a:r>
            <a:r>
              <a:rPr spc="59" dirty="0"/>
              <a:t> </a:t>
            </a:r>
            <a:r>
              <a:rPr spc="-9" dirty="0"/>
              <a:t>dýchacích</a:t>
            </a:r>
          </a:p>
        </p:txBody>
      </p:sp>
      <p:sp>
        <p:nvSpPr>
          <p:cNvPr id="3" name="object 3"/>
          <p:cNvSpPr txBox="1"/>
          <p:nvPr/>
        </p:nvSpPr>
        <p:spPr>
          <a:xfrm>
            <a:off x="1933009" y="876179"/>
            <a:ext cx="2070644" cy="524646"/>
          </a:xfrm>
          <a:prstGeom prst="rect">
            <a:avLst/>
          </a:prstGeom>
        </p:spPr>
        <p:txBody>
          <a:bodyPr vert="horz" wrap="square" lIns="0" tIns="52974" rIns="0" bIns="0" rtlCol="0">
            <a:spAutoFit/>
          </a:bodyPr>
          <a:lstStyle/>
          <a:p>
            <a:pPr marL="160077" indent="-148561">
              <a:spcBef>
                <a:spcPts val="416"/>
              </a:spcBef>
              <a:buChar char="•"/>
              <a:tabLst>
                <a:tab pos="160077" algn="l"/>
              </a:tabLst>
            </a:pPr>
            <a:r>
              <a:rPr sz="1406" spc="-113" dirty="0">
                <a:latin typeface="Calibri" panose="020F0502020204030204" pitchFamily="34" charset="0"/>
                <a:cs typeface="Calibri" panose="020F0502020204030204" pitchFamily="34" charset="0"/>
              </a:rPr>
              <a:t>Zvlhčit</a:t>
            </a:r>
            <a:r>
              <a:rPr sz="1406" spc="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a:t>
            </a:r>
            <a:r>
              <a:rPr sz="1406" spc="9" dirty="0">
                <a:latin typeface="Calibri" panose="020F0502020204030204" pitchFamily="34" charset="0"/>
                <a:cs typeface="Calibri" panose="020F0502020204030204" pitchFamily="34" charset="0"/>
              </a:rPr>
              <a:t> </a:t>
            </a:r>
            <a:r>
              <a:rPr sz="1406" spc="-204" dirty="0">
                <a:latin typeface="Calibri" panose="020F0502020204030204" pitchFamily="34" charset="0"/>
                <a:cs typeface="Calibri" panose="020F0502020204030204" pitchFamily="34" charset="0"/>
              </a:rPr>
              <a:t>ohřát</a:t>
            </a:r>
            <a:r>
              <a:rPr sz="1406" spc="9"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vzduch</a:t>
            </a:r>
            <a:endParaRPr sz="1406" dirty="0">
              <a:latin typeface="Calibri" panose="020F0502020204030204" pitchFamily="34" charset="0"/>
              <a:cs typeface="Calibri" panose="020F0502020204030204" pitchFamily="34" charset="0"/>
            </a:endParaRPr>
          </a:p>
          <a:p>
            <a:pPr marL="160077" indent="-148561">
              <a:spcBef>
                <a:spcPts val="322"/>
              </a:spcBef>
              <a:buChar char="•"/>
              <a:tabLst>
                <a:tab pos="160077" algn="l"/>
              </a:tabLst>
            </a:pPr>
            <a:r>
              <a:rPr sz="1406" dirty="0">
                <a:latin typeface="Calibri" panose="020F0502020204030204" pitchFamily="34" charset="0"/>
                <a:cs typeface="Calibri" panose="020F0502020204030204" pitchFamily="34" charset="0"/>
              </a:rPr>
              <a:t>Odstranit</a:t>
            </a:r>
            <a:r>
              <a:rPr sz="1406" spc="-36" dirty="0">
                <a:latin typeface="Calibri" panose="020F0502020204030204" pitchFamily="34" charset="0"/>
                <a:cs typeface="Calibri" panose="020F0502020204030204" pitchFamily="34" charset="0"/>
              </a:rPr>
              <a:t> </a:t>
            </a:r>
            <a:r>
              <a:rPr sz="1406" spc="-131" dirty="0">
                <a:latin typeface="Calibri" panose="020F0502020204030204" pitchFamily="34" charset="0"/>
                <a:cs typeface="Calibri" panose="020F0502020204030204" pitchFamily="34" charset="0"/>
              </a:rPr>
              <a:t>větší</a:t>
            </a:r>
            <a:r>
              <a:rPr sz="1406" spc="-14" dirty="0">
                <a:latin typeface="Calibri" panose="020F0502020204030204" pitchFamily="34" charset="0"/>
                <a:cs typeface="Calibri" panose="020F0502020204030204" pitchFamily="34" charset="0"/>
              </a:rPr>
              <a:t> </a:t>
            </a:r>
            <a:r>
              <a:rPr sz="1406" spc="-73" dirty="0">
                <a:latin typeface="Calibri" panose="020F0502020204030204" pitchFamily="34" charset="0"/>
                <a:cs typeface="Calibri" panose="020F0502020204030204" pitchFamily="34" charset="0"/>
              </a:rPr>
              <a:t>nečistoty</a:t>
            </a:r>
            <a:endParaRPr sz="1406" dirty="0">
              <a:latin typeface="Calibri" panose="020F0502020204030204" pitchFamily="34" charset="0"/>
              <a:cs typeface="Calibri" panose="020F0502020204030204" pitchFamily="34" charset="0"/>
            </a:endParaRPr>
          </a:p>
        </p:txBody>
      </p:sp>
      <p:sp>
        <p:nvSpPr>
          <p:cNvPr id="4" name="object 4"/>
          <p:cNvSpPr txBox="1"/>
          <p:nvPr/>
        </p:nvSpPr>
        <p:spPr>
          <a:xfrm>
            <a:off x="1933009" y="1642764"/>
            <a:ext cx="3044928" cy="740987"/>
          </a:xfrm>
          <a:prstGeom prst="rect">
            <a:avLst/>
          </a:prstGeom>
        </p:spPr>
        <p:txBody>
          <a:bodyPr vert="horz" wrap="square" lIns="0" tIns="52974" rIns="0" bIns="0" rtlCol="0">
            <a:spAutoFit/>
          </a:bodyPr>
          <a:lstStyle/>
          <a:p>
            <a:pPr marL="160077" indent="-148561">
              <a:spcBef>
                <a:spcPts val="416"/>
              </a:spcBef>
              <a:buChar char="•"/>
              <a:tabLst>
                <a:tab pos="160077" algn="l"/>
              </a:tabLst>
            </a:pPr>
            <a:r>
              <a:rPr sz="1406" dirty="0">
                <a:latin typeface="Calibri" panose="020F0502020204030204" pitchFamily="34" charset="0"/>
                <a:cs typeface="Calibri" panose="020F0502020204030204" pitchFamily="34" charset="0"/>
              </a:rPr>
              <a:t>Relativní</a:t>
            </a:r>
            <a:r>
              <a:rPr sz="1406" spc="-7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vlhkost</a:t>
            </a:r>
            <a:r>
              <a:rPr sz="1406" spc="-91"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vzduchu</a:t>
            </a:r>
            <a:endParaRPr sz="1406" dirty="0">
              <a:latin typeface="Calibri" panose="020F0502020204030204" pitchFamily="34" charset="0"/>
              <a:cs typeface="Calibri" panose="020F0502020204030204" pitchFamily="34" charset="0"/>
            </a:endParaRPr>
          </a:p>
          <a:p>
            <a:pPr marL="159502" marR="4607" indent="-148561">
              <a:spcBef>
                <a:spcPts val="322"/>
              </a:spcBef>
              <a:buChar char="•"/>
              <a:tabLst>
                <a:tab pos="161229" algn="l"/>
              </a:tabLst>
            </a:pPr>
            <a:r>
              <a:rPr sz="1406" dirty="0">
                <a:latin typeface="Calibri" panose="020F0502020204030204" pitchFamily="34" charset="0"/>
                <a:cs typeface="Calibri" panose="020F0502020204030204" pitchFamily="34" charset="0"/>
              </a:rPr>
              <a:t>Ztráty</a:t>
            </a:r>
            <a:r>
              <a:rPr sz="1406" spc="-7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vody</a:t>
            </a:r>
            <a:r>
              <a:rPr sz="1406" spc="-77"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dýchacím</a:t>
            </a:r>
            <a:r>
              <a:rPr sz="1406" spc="-36"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systémem</a:t>
            </a:r>
            <a:r>
              <a:rPr sz="1406" spc="-36" dirty="0">
                <a:latin typeface="Calibri" panose="020F0502020204030204" pitchFamily="34" charset="0"/>
                <a:cs typeface="Calibri" panose="020F0502020204030204" pitchFamily="34" charset="0"/>
              </a:rPr>
              <a:t> </a:t>
            </a:r>
            <a:r>
              <a:rPr sz="1406" spc="-23" dirty="0">
                <a:latin typeface="Calibri" panose="020F0502020204030204" pitchFamily="34" charset="0"/>
                <a:cs typeface="Calibri" panose="020F0502020204030204" pitchFamily="34" charset="0"/>
              </a:rPr>
              <a:t>cca 	</a:t>
            </a:r>
            <a:r>
              <a:rPr sz="1406" spc="-9" dirty="0">
                <a:latin typeface="Calibri" panose="020F0502020204030204" pitchFamily="34" charset="0"/>
                <a:cs typeface="Calibri" panose="020F0502020204030204" pitchFamily="34" charset="0"/>
              </a:rPr>
              <a:t>0,5l/den</a:t>
            </a:r>
            <a:endParaRPr sz="1406" dirty="0">
              <a:latin typeface="Calibri" panose="020F0502020204030204" pitchFamily="34" charset="0"/>
              <a:cs typeface="Calibri" panose="020F0502020204030204" pitchFamily="34" charset="0"/>
            </a:endParaRPr>
          </a:p>
        </p:txBody>
      </p:sp>
      <p:sp>
        <p:nvSpPr>
          <p:cNvPr id="5" name="object 5"/>
          <p:cNvSpPr/>
          <p:nvPr/>
        </p:nvSpPr>
        <p:spPr>
          <a:xfrm>
            <a:off x="1306443" y="5758"/>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6" name="object 6"/>
          <p:cNvSpPr txBox="1"/>
          <p:nvPr/>
        </p:nvSpPr>
        <p:spPr>
          <a:xfrm>
            <a:off x="6725447" y="421229"/>
            <a:ext cx="3453184" cy="1625806"/>
          </a:xfrm>
          <a:prstGeom prst="rect">
            <a:avLst/>
          </a:prstGeom>
        </p:spPr>
        <p:txBody>
          <a:bodyPr vert="horz" wrap="square" lIns="0" tIns="13820" rIns="0" bIns="0" rtlCol="0">
            <a:spAutoFit/>
          </a:bodyPr>
          <a:lstStyle/>
          <a:p>
            <a:pPr marL="97312">
              <a:spcBef>
                <a:spcPts val="109"/>
              </a:spcBef>
            </a:pPr>
            <a:r>
              <a:rPr sz="1904" dirty="0">
                <a:latin typeface="Calibri" panose="020F0502020204030204" pitchFamily="34" charset="0"/>
                <a:cs typeface="Calibri" panose="020F0502020204030204" pitchFamily="34" charset="0"/>
              </a:rPr>
              <a:t>Funkce</a:t>
            </a:r>
            <a:r>
              <a:rPr sz="1904" spc="50" dirty="0">
                <a:latin typeface="Calibri" panose="020F0502020204030204" pitchFamily="34" charset="0"/>
                <a:cs typeface="Calibri" panose="020F0502020204030204" pitchFamily="34" charset="0"/>
              </a:rPr>
              <a:t> </a:t>
            </a:r>
            <a:r>
              <a:rPr sz="1904" dirty="0">
                <a:latin typeface="Calibri" panose="020F0502020204030204" pitchFamily="34" charset="0"/>
                <a:cs typeface="Calibri" panose="020F0502020204030204" pitchFamily="34" charset="0"/>
              </a:rPr>
              <a:t>dolních</a:t>
            </a:r>
            <a:r>
              <a:rPr sz="1904" spc="54" dirty="0">
                <a:latin typeface="Calibri" panose="020F0502020204030204" pitchFamily="34" charset="0"/>
                <a:cs typeface="Calibri" panose="020F0502020204030204" pitchFamily="34" charset="0"/>
              </a:rPr>
              <a:t> </a:t>
            </a:r>
            <a:r>
              <a:rPr sz="1904" dirty="0">
                <a:latin typeface="Calibri" panose="020F0502020204030204" pitchFamily="34" charset="0"/>
                <a:cs typeface="Calibri" panose="020F0502020204030204" pitchFamily="34" charset="0"/>
              </a:rPr>
              <a:t>cest</a:t>
            </a:r>
            <a:r>
              <a:rPr sz="1904" spc="41" dirty="0">
                <a:latin typeface="Calibri" panose="020F0502020204030204" pitchFamily="34" charset="0"/>
                <a:cs typeface="Calibri" panose="020F0502020204030204" pitchFamily="34" charset="0"/>
              </a:rPr>
              <a:t> </a:t>
            </a:r>
            <a:r>
              <a:rPr sz="1904" spc="-9" dirty="0">
                <a:latin typeface="Calibri" panose="020F0502020204030204" pitchFamily="34" charset="0"/>
                <a:cs typeface="Calibri" panose="020F0502020204030204" pitchFamily="34" charset="0"/>
              </a:rPr>
              <a:t>dýchacích</a:t>
            </a:r>
            <a:endParaRPr sz="1904" dirty="0">
              <a:latin typeface="Calibri" panose="020F0502020204030204" pitchFamily="34" charset="0"/>
              <a:cs typeface="Calibri" panose="020F0502020204030204" pitchFamily="34" charset="0"/>
            </a:endParaRPr>
          </a:p>
          <a:p>
            <a:pPr marL="159502" marR="372554" indent="-148561">
              <a:spcBef>
                <a:spcPts val="1605"/>
              </a:spcBef>
              <a:buChar char="•"/>
              <a:tabLst>
                <a:tab pos="161229" algn="l"/>
              </a:tabLst>
            </a:pPr>
            <a:r>
              <a:rPr sz="1406" spc="-181" dirty="0">
                <a:latin typeface="Calibri" panose="020F0502020204030204" pitchFamily="34" charset="0"/>
                <a:cs typeface="Calibri" panose="020F0502020204030204" pitchFamily="34" charset="0"/>
              </a:rPr>
              <a:t>Křižovatka</a:t>
            </a:r>
            <a:r>
              <a:rPr sz="1406" spc="-3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mezi</a:t>
            </a:r>
            <a:r>
              <a:rPr sz="1406" spc="-4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dýchacími</a:t>
            </a:r>
            <a:r>
              <a:rPr sz="1406" spc="-27"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cestami</a:t>
            </a:r>
            <a:r>
              <a:rPr sz="1406" spc="-45" dirty="0">
                <a:latin typeface="Calibri" panose="020F0502020204030204" pitchFamily="34" charset="0"/>
                <a:cs typeface="Calibri" panose="020F0502020204030204" pitchFamily="34" charset="0"/>
              </a:rPr>
              <a:t> a 	</a:t>
            </a:r>
            <a:r>
              <a:rPr sz="1406" dirty="0">
                <a:latin typeface="Calibri" panose="020F0502020204030204" pitchFamily="34" charset="0"/>
                <a:cs typeface="Calibri" panose="020F0502020204030204" pitchFamily="34" charset="0"/>
              </a:rPr>
              <a:t>trávícím</a:t>
            </a:r>
            <a:r>
              <a:rPr sz="1406" spc="-5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traktem.</a:t>
            </a:r>
            <a:endParaRPr sz="1406" dirty="0">
              <a:latin typeface="Calibri" panose="020F0502020204030204" pitchFamily="34" charset="0"/>
              <a:cs typeface="Calibri" panose="020F0502020204030204" pitchFamily="34" charset="0"/>
            </a:endParaRPr>
          </a:p>
          <a:p>
            <a:pPr marL="159502" marR="54703" indent="-148561">
              <a:lnSpc>
                <a:spcPct val="99200"/>
              </a:lnSpc>
              <a:spcBef>
                <a:spcPts val="336"/>
              </a:spcBef>
              <a:buChar char="•"/>
              <a:tabLst>
                <a:tab pos="161229" algn="l"/>
              </a:tabLst>
            </a:pPr>
            <a:r>
              <a:rPr sz="1406" dirty="0">
                <a:latin typeface="Calibri" panose="020F0502020204030204" pitchFamily="34" charset="0"/>
                <a:cs typeface="Calibri" panose="020F0502020204030204" pitchFamily="34" charset="0"/>
              </a:rPr>
              <a:t>Ochrana</a:t>
            </a:r>
            <a:r>
              <a:rPr sz="1406" spc="-45"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dýchacích</a:t>
            </a:r>
            <a:r>
              <a:rPr sz="1406" spc="-27"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cest</a:t>
            </a:r>
            <a:r>
              <a:rPr sz="1406" spc="-27" dirty="0">
                <a:latin typeface="Calibri" panose="020F0502020204030204" pitchFamily="34" charset="0"/>
                <a:cs typeface="Calibri" panose="020F0502020204030204" pitchFamily="34" charset="0"/>
              </a:rPr>
              <a:t> </a:t>
            </a:r>
            <a:r>
              <a:rPr sz="1406" spc="-249" dirty="0">
                <a:latin typeface="Calibri" panose="020F0502020204030204" pitchFamily="34" charset="0"/>
                <a:cs typeface="Calibri" panose="020F0502020204030204" pitchFamily="34" charset="0"/>
              </a:rPr>
              <a:t>před</a:t>
            </a:r>
            <a:r>
              <a:rPr sz="1406" spc="-1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průnikem 	</a:t>
            </a:r>
            <a:r>
              <a:rPr sz="1406" dirty="0">
                <a:latin typeface="Calibri" panose="020F0502020204030204" pitchFamily="34" charset="0"/>
                <a:cs typeface="Calibri" panose="020F0502020204030204" pitchFamily="34" charset="0"/>
              </a:rPr>
              <a:t>potravy</a:t>
            </a:r>
            <a:r>
              <a:rPr sz="1406" spc="-6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t>
            </a:r>
            <a:r>
              <a:rPr sz="1406" spc="-50"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epiglotis,</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hlasivky</a:t>
            </a:r>
            <a:r>
              <a:rPr sz="1406" spc="-5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t>
            </a:r>
            <a:r>
              <a:rPr sz="1406" spc="-32"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laryngeální 	spasmus</a:t>
            </a:r>
            <a:endParaRPr sz="1406" dirty="0">
              <a:latin typeface="Calibri" panose="020F0502020204030204" pitchFamily="34" charset="0"/>
              <a:cs typeface="Calibri" panose="020F0502020204030204" pitchFamily="34" charset="0"/>
            </a:endParaRPr>
          </a:p>
        </p:txBody>
      </p:sp>
      <p:sp>
        <p:nvSpPr>
          <p:cNvPr id="7" name="object 7"/>
          <p:cNvSpPr/>
          <p:nvPr/>
        </p:nvSpPr>
        <p:spPr>
          <a:xfrm>
            <a:off x="6098879" y="5758"/>
            <a:ext cx="4792539" cy="3420363"/>
          </a:xfrm>
          <a:custGeom>
            <a:avLst/>
            <a:gdLst/>
            <a:ahLst/>
            <a:cxnLst/>
            <a:rect l="l" t="t" r="r" b="b"/>
            <a:pathLst>
              <a:path w="5285105" h="3771900">
                <a:moveTo>
                  <a:pt x="0" y="3771900"/>
                </a:moveTo>
                <a:lnTo>
                  <a:pt x="0" y="0"/>
                </a:lnTo>
                <a:lnTo>
                  <a:pt x="5284990" y="0"/>
                </a:lnTo>
                <a:lnTo>
                  <a:pt x="5284990" y="3771899"/>
                </a:lnTo>
                <a:lnTo>
                  <a:pt x="0" y="3771900"/>
                </a:lnTo>
                <a:close/>
              </a:path>
            </a:pathLst>
          </a:custGeom>
          <a:ln w="3175">
            <a:solidFill>
              <a:srgbClr val="000000"/>
            </a:solidFill>
          </a:ln>
        </p:spPr>
        <p:txBody>
          <a:bodyPr wrap="square" lIns="0" tIns="0" rIns="0" bIns="0" rtlCol="0"/>
          <a:lstStyle/>
          <a:p>
            <a:endParaRPr sz="2176"/>
          </a:p>
        </p:txBody>
      </p:sp>
      <p:sp>
        <p:nvSpPr>
          <p:cNvPr id="8" name="object 8"/>
          <p:cNvSpPr txBox="1"/>
          <p:nvPr/>
        </p:nvSpPr>
        <p:spPr>
          <a:xfrm>
            <a:off x="1933009" y="3841591"/>
            <a:ext cx="3517676" cy="944851"/>
          </a:xfrm>
          <a:prstGeom prst="rect">
            <a:avLst/>
          </a:prstGeom>
        </p:spPr>
        <p:txBody>
          <a:bodyPr vert="horz" wrap="square" lIns="0" tIns="13820" rIns="0" bIns="0" rtlCol="0">
            <a:spAutoFit/>
          </a:bodyPr>
          <a:lstStyle/>
          <a:p>
            <a:pPr marL="1149909">
              <a:spcBef>
                <a:spcPts val="109"/>
              </a:spcBef>
            </a:pPr>
            <a:r>
              <a:rPr sz="1904" dirty="0">
                <a:latin typeface="Calibri" panose="020F0502020204030204" pitchFamily="34" charset="0"/>
                <a:cs typeface="Calibri" panose="020F0502020204030204" pitchFamily="34" charset="0"/>
              </a:rPr>
              <a:t>Funkce</a:t>
            </a:r>
            <a:r>
              <a:rPr sz="1904" spc="73" dirty="0">
                <a:latin typeface="Calibri" panose="020F0502020204030204" pitchFamily="34" charset="0"/>
                <a:cs typeface="Calibri" panose="020F0502020204030204" pitchFamily="34" charset="0"/>
              </a:rPr>
              <a:t> </a:t>
            </a:r>
            <a:r>
              <a:rPr sz="1904" spc="-18" dirty="0">
                <a:latin typeface="Calibri" panose="020F0502020204030204" pitchFamily="34" charset="0"/>
                <a:cs typeface="Calibri" panose="020F0502020204030204" pitchFamily="34" charset="0"/>
              </a:rPr>
              <a:t>plic</a:t>
            </a:r>
            <a:endParaRPr sz="1904" dirty="0">
              <a:latin typeface="Calibri" panose="020F0502020204030204" pitchFamily="34" charset="0"/>
              <a:cs typeface="Calibri" panose="020F0502020204030204" pitchFamily="34" charset="0"/>
            </a:endParaRPr>
          </a:p>
          <a:p>
            <a:pPr marL="159502" marR="4607" indent="-148561">
              <a:spcBef>
                <a:spcPts val="1605"/>
              </a:spcBef>
              <a:buChar char="•"/>
              <a:tabLst>
                <a:tab pos="161229" algn="l"/>
              </a:tabLst>
            </a:pPr>
            <a:r>
              <a:rPr sz="1406" dirty="0">
                <a:latin typeface="Calibri" panose="020F0502020204030204" pitchFamily="34" charset="0"/>
                <a:cs typeface="Calibri" panose="020F0502020204030204" pitchFamily="34" charset="0"/>
              </a:rPr>
              <a:t>Vlastní</a:t>
            </a:r>
            <a:r>
              <a:rPr sz="1406" spc="-95" dirty="0">
                <a:latin typeface="Calibri" panose="020F0502020204030204" pitchFamily="34" charset="0"/>
                <a:cs typeface="Calibri" panose="020F0502020204030204" pitchFamily="34" charset="0"/>
              </a:rPr>
              <a:t> </a:t>
            </a:r>
            <a:r>
              <a:rPr sz="1406" spc="-91" dirty="0">
                <a:latin typeface="Calibri" panose="020F0502020204030204" pitchFamily="34" charset="0"/>
                <a:cs typeface="Calibri" panose="020F0502020204030204" pitchFamily="34" charset="0"/>
              </a:rPr>
              <a:t>výměník,</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ve</a:t>
            </a:r>
            <a:r>
              <a:rPr sz="1406" spc="-4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kterém</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dochází</a:t>
            </a:r>
            <a:r>
              <a:rPr sz="1406" spc="-27" dirty="0">
                <a:latin typeface="Calibri" panose="020F0502020204030204" pitchFamily="34" charset="0"/>
                <a:cs typeface="Calibri" panose="020F0502020204030204" pitchFamily="34" charset="0"/>
              </a:rPr>
              <a:t> </a:t>
            </a:r>
            <a:r>
              <a:rPr sz="1406" spc="-54" dirty="0">
                <a:latin typeface="Calibri" panose="020F0502020204030204" pitchFamily="34" charset="0"/>
                <a:cs typeface="Calibri" panose="020F0502020204030204" pitchFamily="34" charset="0"/>
              </a:rPr>
              <a:t>k 	</a:t>
            </a:r>
            <a:r>
              <a:rPr sz="1406" spc="-222" dirty="0">
                <a:latin typeface="Calibri" panose="020F0502020204030204" pitchFamily="34" charset="0"/>
                <a:cs typeface="Calibri" panose="020F0502020204030204" pitchFamily="34" charset="0"/>
              </a:rPr>
              <a:t>výměně</a:t>
            </a:r>
            <a:r>
              <a:rPr sz="1406" spc="-9" dirty="0">
                <a:latin typeface="Calibri" panose="020F0502020204030204" pitchFamily="34" charset="0"/>
                <a:cs typeface="Calibri" panose="020F0502020204030204" pitchFamily="34" charset="0"/>
              </a:rPr>
              <a:t> </a:t>
            </a:r>
            <a:r>
              <a:rPr sz="1406" spc="-141" dirty="0">
                <a:latin typeface="Calibri" panose="020F0502020204030204" pitchFamily="34" charset="0"/>
                <a:cs typeface="Calibri" panose="020F0502020204030204" pitchFamily="34" charset="0"/>
              </a:rPr>
              <a:t>plynů</a:t>
            </a:r>
            <a:r>
              <a:rPr sz="1406" spc="-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mezi </a:t>
            </a:r>
            <a:r>
              <a:rPr sz="1406" spc="-9" dirty="0">
                <a:latin typeface="Calibri" panose="020F0502020204030204" pitchFamily="34" charset="0"/>
                <a:cs typeface="Calibri" panose="020F0502020204030204" pitchFamily="34" charset="0"/>
              </a:rPr>
              <a:t>alveolárním</a:t>
            </a:r>
            <a:r>
              <a:rPr sz="1406"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vzduchem 	</a:t>
            </a:r>
            <a:r>
              <a:rPr sz="1406" dirty="0">
                <a:latin typeface="Calibri" panose="020F0502020204030204" pitchFamily="34" charset="0"/>
                <a:cs typeface="Calibri" panose="020F0502020204030204" pitchFamily="34" charset="0"/>
              </a:rPr>
              <a:t>a</a:t>
            </a:r>
            <a:r>
              <a:rPr sz="1406" spc="-23"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krví.</a:t>
            </a:r>
            <a:endParaRPr sz="1406" dirty="0">
              <a:latin typeface="Calibri" panose="020F0502020204030204" pitchFamily="34" charset="0"/>
              <a:cs typeface="Calibri" panose="020F0502020204030204" pitchFamily="34" charset="0"/>
            </a:endParaRPr>
          </a:p>
        </p:txBody>
      </p:sp>
      <p:sp>
        <p:nvSpPr>
          <p:cNvPr id="9" name="object 9"/>
          <p:cNvSpPr/>
          <p:nvPr/>
        </p:nvSpPr>
        <p:spPr>
          <a:xfrm>
            <a:off x="1306443" y="3426121"/>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10" name="object 10"/>
          <p:cNvSpPr txBox="1"/>
          <p:nvPr/>
        </p:nvSpPr>
        <p:spPr>
          <a:xfrm>
            <a:off x="6702408" y="3841591"/>
            <a:ext cx="3470459" cy="2346004"/>
          </a:xfrm>
          <a:prstGeom prst="rect">
            <a:avLst/>
          </a:prstGeom>
        </p:spPr>
        <p:txBody>
          <a:bodyPr vert="horz" wrap="square" lIns="0" tIns="13820" rIns="0" bIns="0" rtlCol="0">
            <a:spAutoFit/>
          </a:bodyPr>
          <a:lstStyle/>
          <a:p>
            <a:pPr marL="117466" algn="ctr">
              <a:spcBef>
                <a:spcPts val="109"/>
              </a:spcBef>
            </a:pPr>
            <a:r>
              <a:rPr sz="1904" spc="-9" dirty="0">
                <a:latin typeface="Calibri" panose="020F0502020204030204" pitchFamily="34" charset="0"/>
                <a:cs typeface="Calibri" panose="020F0502020204030204" pitchFamily="34" charset="0"/>
              </a:rPr>
              <a:t>Ventilace</a:t>
            </a:r>
            <a:endParaRPr sz="1904" dirty="0">
              <a:latin typeface="Calibri" panose="020F0502020204030204" pitchFamily="34" charset="0"/>
              <a:cs typeface="Calibri" panose="020F0502020204030204" pitchFamily="34" charset="0"/>
            </a:endParaRPr>
          </a:p>
          <a:p>
            <a:pPr marL="182534" marR="400194" indent="-148561">
              <a:lnSpc>
                <a:spcPts val="1505"/>
              </a:lnSpc>
              <a:spcBef>
                <a:spcPts val="1673"/>
              </a:spcBef>
              <a:buChar char="•"/>
              <a:tabLst>
                <a:tab pos="184262" algn="l"/>
              </a:tabLst>
            </a:pPr>
            <a:r>
              <a:rPr sz="1406" dirty="0">
                <a:latin typeface="Calibri" panose="020F0502020204030204" pitchFamily="34" charset="0"/>
                <a:cs typeface="Calibri" panose="020F0502020204030204" pitchFamily="34" charset="0"/>
              </a:rPr>
              <a:t>Alveolární</a:t>
            </a:r>
            <a:r>
              <a:rPr sz="1406" spc="-6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ventilace</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a:t>
            </a:r>
            <a:r>
              <a:rPr sz="1360" baseline="-22222" dirty="0">
                <a:latin typeface="Calibri" panose="020F0502020204030204" pitchFamily="34" charset="0"/>
                <a:cs typeface="Calibri" panose="020F0502020204030204" pitchFamily="34" charset="0"/>
              </a:rPr>
              <a:t>A</a:t>
            </a:r>
            <a:r>
              <a:rPr sz="1360" spc="102" baseline="-2222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je</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rozdíl</a:t>
            </a:r>
            <a:r>
              <a:rPr sz="1406" spc="-77"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mezi 	</a:t>
            </a:r>
            <a:r>
              <a:rPr sz="1406" dirty="0">
                <a:latin typeface="Calibri" panose="020F0502020204030204" pitchFamily="34" charset="0"/>
                <a:cs typeface="Calibri" panose="020F0502020204030204" pitchFamily="34" charset="0"/>
              </a:rPr>
              <a:t>celkovou</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plicní</a:t>
            </a:r>
            <a:r>
              <a:rPr sz="1406" spc="-5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ventilací</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a:t>
            </a:r>
            <a:r>
              <a:rPr sz="1406" spc="-59"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ventilací 	</a:t>
            </a:r>
            <a:r>
              <a:rPr sz="1406" dirty="0">
                <a:latin typeface="Calibri" panose="020F0502020204030204" pitchFamily="34" charset="0"/>
                <a:cs typeface="Calibri" panose="020F0502020204030204" pitchFamily="34" charset="0"/>
              </a:rPr>
              <a:t>mrtvého</a:t>
            </a:r>
            <a:r>
              <a:rPr sz="1406" spc="-5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prostoru.</a:t>
            </a:r>
            <a:r>
              <a:rPr sz="1406" spc="-5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V</a:t>
            </a:r>
            <a:r>
              <a:rPr sz="1360" spc="-14" baseline="-22222" dirty="0">
                <a:latin typeface="Calibri" panose="020F0502020204030204" pitchFamily="34" charset="0"/>
                <a:cs typeface="Calibri" panose="020F0502020204030204" pitchFamily="34" charset="0"/>
              </a:rPr>
              <a:t>A</a:t>
            </a:r>
            <a:r>
              <a:rPr sz="1406" spc="-9" dirty="0">
                <a:latin typeface="Calibri" panose="020F0502020204030204" pitchFamily="34" charset="0"/>
                <a:cs typeface="Calibri" panose="020F0502020204030204" pitchFamily="34" charset="0"/>
              </a:rPr>
              <a:t>=V</a:t>
            </a:r>
            <a:r>
              <a:rPr sz="1360" spc="-14" baseline="-22222" dirty="0">
                <a:latin typeface="Calibri" panose="020F0502020204030204" pitchFamily="34" charset="0"/>
                <a:cs typeface="Calibri" panose="020F0502020204030204" pitchFamily="34" charset="0"/>
              </a:rPr>
              <a:t>T</a:t>
            </a:r>
            <a:r>
              <a:rPr sz="1406" spc="-9" dirty="0">
                <a:latin typeface="Calibri" panose="020F0502020204030204" pitchFamily="34" charset="0"/>
                <a:cs typeface="Calibri" panose="020F0502020204030204" pitchFamily="34" charset="0"/>
              </a:rPr>
              <a:t>-</a:t>
            </a:r>
            <a:r>
              <a:rPr sz="1406" spc="-23" dirty="0">
                <a:latin typeface="Calibri" panose="020F0502020204030204" pitchFamily="34" charset="0"/>
                <a:cs typeface="Calibri" panose="020F0502020204030204" pitchFamily="34" charset="0"/>
              </a:rPr>
              <a:t>V</a:t>
            </a:r>
            <a:r>
              <a:rPr sz="1360" spc="-34" baseline="-22222" dirty="0">
                <a:latin typeface="Calibri" panose="020F0502020204030204" pitchFamily="34" charset="0"/>
                <a:cs typeface="Calibri" panose="020F0502020204030204" pitchFamily="34" charset="0"/>
              </a:rPr>
              <a:t>D</a:t>
            </a:r>
            <a:endParaRPr sz="1360" baseline="-22222" dirty="0">
              <a:latin typeface="Calibri" panose="020F0502020204030204" pitchFamily="34" charset="0"/>
              <a:cs typeface="Calibri" panose="020F0502020204030204" pitchFamily="34" charset="0"/>
            </a:endParaRPr>
          </a:p>
          <a:p>
            <a:pPr marL="182534" marR="108254" indent="-148561">
              <a:lnSpc>
                <a:spcPts val="1505"/>
              </a:lnSpc>
              <a:spcBef>
                <a:spcPts val="363"/>
              </a:spcBef>
              <a:buChar char="•"/>
              <a:tabLst>
                <a:tab pos="184262" algn="l"/>
              </a:tabLst>
            </a:pPr>
            <a:r>
              <a:rPr sz="1406" dirty="0">
                <a:latin typeface="Calibri" panose="020F0502020204030204" pitchFamily="34" charset="0"/>
                <a:cs typeface="Calibri" panose="020F0502020204030204" pitchFamily="34" charset="0"/>
              </a:rPr>
              <a:t>Ventilace</a:t>
            </a:r>
            <a:r>
              <a:rPr sz="1406" spc="-9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je</a:t>
            </a:r>
            <a:r>
              <a:rPr sz="1406" spc="-54" dirty="0">
                <a:latin typeface="Calibri" panose="020F0502020204030204" pitchFamily="34" charset="0"/>
                <a:cs typeface="Calibri" panose="020F0502020204030204" pitchFamily="34" charset="0"/>
              </a:rPr>
              <a:t> </a:t>
            </a:r>
            <a:r>
              <a:rPr sz="1406" spc="-136" dirty="0">
                <a:latin typeface="Calibri" panose="020F0502020204030204" pitchFamily="34" charset="0"/>
                <a:cs typeface="Calibri" panose="020F0502020204030204" pitchFamily="34" charset="0"/>
              </a:rPr>
              <a:t>součin</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dechové</a:t>
            </a:r>
            <a:r>
              <a:rPr sz="1406" spc="-3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frekvence</a:t>
            </a:r>
            <a:r>
              <a:rPr sz="1406" spc="-32" dirty="0">
                <a:latin typeface="Calibri" panose="020F0502020204030204" pitchFamily="34" charset="0"/>
                <a:cs typeface="Calibri" panose="020F0502020204030204" pitchFamily="34" charset="0"/>
              </a:rPr>
              <a:t> </a:t>
            </a:r>
            <a:r>
              <a:rPr sz="1406" spc="-45" dirty="0">
                <a:latin typeface="Calibri" panose="020F0502020204030204" pitchFamily="34" charset="0"/>
                <a:cs typeface="Calibri" panose="020F0502020204030204" pitchFamily="34" charset="0"/>
              </a:rPr>
              <a:t>a 	</a:t>
            </a:r>
            <a:r>
              <a:rPr sz="1406" dirty="0">
                <a:latin typeface="Calibri" panose="020F0502020204030204" pitchFamily="34" charset="0"/>
                <a:cs typeface="Calibri" panose="020F0502020204030204" pitchFamily="34" charset="0"/>
              </a:rPr>
              <a:t>dechového</a:t>
            </a:r>
            <a:r>
              <a:rPr sz="1406" spc="-6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objemu</a:t>
            </a:r>
            <a:r>
              <a:rPr sz="1406" spc="-5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a:t>
            </a:r>
            <a:r>
              <a:rPr sz="1360" baseline="-22222" dirty="0">
                <a:latin typeface="Calibri" panose="020F0502020204030204" pitchFamily="34" charset="0"/>
                <a:cs typeface="Calibri" panose="020F0502020204030204" pitchFamily="34" charset="0"/>
              </a:rPr>
              <a:t>A</a:t>
            </a:r>
            <a:r>
              <a:rPr sz="1406" dirty="0">
                <a:latin typeface="Calibri" panose="020F0502020204030204" pitchFamily="34" charset="0"/>
                <a:cs typeface="Calibri" panose="020F0502020204030204" pitchFamily="34" charset="0"/>
              </a:rPr>
              <a:t>=</a:t>
            </a:r>
            <a:r>
              <a:rPr sz="1406" spc="-5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f*(TV-</a:t>
            </a:r>
            <a:r>
              <a:rPr sz="1406" spc="-23" dirty="0">
                <a:latin typeface="Calibri" panose="020F0502020204030204" pitchFamily="34" charset="0"/>
                <a:cs typeface="Calibri" panose="020F0502020204030204" pitchFamily="34" charset="0"/>
              </a:rPr>
              <a:t>DV)</a:t>
            </a:r>
            <a:endParaRPr sz="1406" dirty="0">
              <a:latin typeface="Calibri" panose="020F0502020204030204" pitchFamily="34" charset="0"/>
              <a:cs typeface="Calibri" panose="020F0502020204030204" pitchFamily="34" charset="0"/>
            </a:endParaRPr>
          </a:p>
          <a:p>
            <a:pPr marL="182534" marR="27639" indent="-148561">
              <a:lnSpc>
                <a:spcPts val="1505"/>
              </a:lnSpc>
              <a:spcBef>
                <a:spcPts val="336"/>
              </a:spcBef>
              <a:buChar char="•"/>
              <a:tabLst>
                <a:tab pos="184262" algn="l"/>
              </a:tabLst>
            </a:pPr>
            <a:r>
              <a:rPr sz="1406" spc="-331" dirty="0">
                <a:latin typeface="Calibri" panose="020F0502020204030204" pitchFamily="34" charset="0"/>
                <a:cs typeface="Calibri" panose="020F0502020204030204" pitchFamily="34" charset="0"/>
              </a:rPr>
              <a:t>Při</a:t>
            </a:r>
            <a:r>
              <a:rPr sz="1406" spc="-5" dirty="0">
                <a:latin typeface="Calibri" panose="020F0502020204030204" pitchFamily="34" charset="0"/>
                <a:cs typeface="Calibri" panose="020F0502020204030204" pitchFamily="34" charset="0"/>
              </a:rPr>
              <a:t> </a:t>
            </a:r>
            <a:r>
              <a:rPr sz="1406" spc="-136" dirty="0">
                <a:latin typeface="Calibri" panose="020F0502020204030204" pitchFamily="34" charset="0"/>
                <a:cs typeface="Calibri" panose="020F0502020204030204" pitchFamily="34" charset="0"/>
              </a:rPr>
              <a:t>růstu</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dechové</a:t>
            </a:r>
            <a:r>
              <a:rPr sz="1406" spc="-18"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frekvence</a:t>
            </a:r>
            <a:r>
              <a:rPr sz="1406" spc="-1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 </a:t>
            </a:r>
            <a:r>
              <a:rPr sz="1406" spc="-9" dirty="0">
                <a:latin typeface="Calibri" panose="020F0502020204030204" pitchFamily="34" charset="0"/>
                <a:cs typeface="Calibri" panose="020F0502020204030204" pitchFamily="34" charset="0"/>
              </a:rPr>
              <a:t>poklesu 	</a:t>
            </a:r>
            <a:r>
              <a:rPr sz="1406" dirty="0">
                <a:latin typeface="Calibri" panose="020F0502020204030204" pitchFamily="34" charset="0"/>
                <a:cs typeface="Calibri" panose="020F0502020204030204" pitchFamily="34" charset="0"/>
              </a:rPr>
              <a:t>dechového</a:t>
            </a:r>
            <a:r>
              <a:rPr sz="1406" spc="-9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objemu</a:t>
            </a:r>
            <a:r>
              <a:rPr sz="1406" spc="-32" dirty="0">
                <a:latin typeface="Calibri" panose="020F0502020204030204" pitchFamily="34" charset="0"/>
                <a:cs typeface="Calibri" panose="020F0502020204030204" pitchFamily="34" charset="0"/>
              </a:rPr>
              <a:t> </a:t>
            </a:r>
            <a:r>
              <a:rPr sz="1406" spc="-103" dirty="0">
                <a:latin typeface="Calibri" panose="020F0502020204030204" pitchFamily="34" charset="0"/>
                <a:cs typeface="Calibri" panose="020F0502020204030204" pitchFamily="34" charset="0"/>
              </a:rPr>
              <a:t>zůstává</a:t>
            </a:r>
            <a:r>
              <a:rPr sz="1406" spc="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sice</a:t>
            </a:r>
            <a:r>
              <a:rPr sz="1406" spc="-32" dirty="0">
                <a:latin typeface="Calibri" panose="020F0502020204030204" pitchFamily="34" charset="0"/>
                <a:cs typeface="Calibri" panose="020F0502020204030204" pitchFamily="34" charset="0"/>
              </a:rPr>
              <a:t> </a:t>
            </a:r>
            <a:r>
              <a:rPr sz="1406" spc="-23" dirty="0">
                <a:latin typeface="Calibri" panose="020F0502020204030204" pitchFamily="34" charset="0"/>
                <a:cs typeface="Calibri" panose="020F0502020204030204" pitchFamily="34" charset="0"/>
              </a:rPr>
              <a:t>V</a:t>
            </a:r>
            <a:r>
              <a:rPr sz="1360" spc="-34" baseline="-22222" dirty="0">
                <a:latin typeface="Calibri" panose="020F0502020204030204" pitchFamily="34" charset="0"/>
                <a:cs typeface="Calibri" panose="020F0502020204030204" pitchFamily="34" charset="0"/>
              </a:rPr>
              <a:t>T 	</a:t>
            </a:r>
            <a:r>
              <a:rPr sz="1406" spc="-9" dirty="0">
                <a:latin typeface="Calibri" panose="020F0502020204030204" pitchFamily="34" charset="0"/>
                <a:cs typeface="Calibri" panose="020F0502020204030204" pitchFamily="34" charset="0"/>
              </a:rPr>
              <a:t>zachována</a:t>
            </a:r>
            <a:r>
              <a:rPr sz="1406" spc="-3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ale V</a:t>
            </a:r>
            <a:r>
              <a:rPr sz="1360" baseline="-22222" dirty="0">
                <a:latin typeface="Calibri" panose="020F0502020204030204" pitchFamily="34" charset="0"/>
                <a:cs typeface="Calibri" panose="020F0502020204030204" pitchFamily="34" charset="0"/>
              </a:rPr>
              <a:t>A</a:t>
            </a:r>
            <a:r>
              <a:rPr sz="1360" spc="-61" baseline="-2222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klesá, </a:t>
            </a:r>
            <a:r>
              <a:rPr sz="1406" spc="-118" dirty="0">
                <a:latin typeface="Calibri" panose="020F0502020204030204" pitchFamily="34" charset="0"/>
                <a:cs typeface="Calibri" panose="020F0502020204030204" pitchFamily="34" charset="0"/>
              </a:rPr>
              <a:t>protože</a:t>
            </a:r>
            <a:r>
              <a:rPr sz="1406" spc="9" dirty="0">
                <a:latin typeface="Calibri" panose="020F0502020204030204" pitchFamily="34" charset="0"/>
                <a:cs typeface="Calibri" panose="020F0502020204030204" pitchFamily="34" charset="0"/>
              </a:rPr>
              <a:t> </a:t>
            </a:r>
            <a:r>
              <a:rPr sz="1406" spc="-59" dirty="0">
                <a:latin typeface="Calibri" panose="020F0502020204030204" pitchFamily="34" charset="0"/>
                <a:cs typeface="Calibri" panose="020F0502020204030204" pitchFamily="34" charset="0"/>
              </a:rPr>
              <a:t>relativně 	</a:t>
            </a:r>
            <a:r>
              <a:rPr sz="1406" dirty="0">
                <a:latin typeface="Calibri" panose="020F0502020204030204" pitchFamily="34" charset="0"/>
                <a:cs typeface="Calibri" panose="020F0502020204030204" pitchFamily="34" charset="0"/>
              </a:rPr>
              <a:t>roste</a:t>
            </a:r>
            <a:r>
              <a:rPr sz="1406" spc="-41"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ventilace</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mrtvého</a:t>
            </a:r>
            <a:r>
              <a:rPr sz="1406" spc="-41"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prostoru.</a:t>
            </a:r>
            <a:endParaRPr sz="1406" dirty="0">
              <a:latin typeface="Calibri" panose="020F0502020204030204" pitchFamily="34" charset="0"/>
              <a:cs typeface="Calibri" panose="020F0502020204030204" pitchFamily="34" charset="0"/>
            </a:endParaRPr>
          </a:p>
        </p:txBody>
      </p:sp>
      <p:sp>
        <p:nvSpPr>
          <p:cNvPr id="11" name="object 11"/>
          <p:cNvSpPr/>
          <p:nvPr/>
        </p:nvSpPr>
        <p:spPr>
          <a:xfrm>
            <a:off x="6098879" y="3426121"/>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9C1E04F-E696-435B-B0F9-4F775A4F521F}"/>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9FEAEE0F-C3B7-49C0-95F8-F0C2E3FD5A5D}"/>
              </a:ext>
            </a:extLst>
          </p:cNvPr>
          <p:cNvSpPr>
            <a:spLocks noGrp="1"/>
          </p:cNvSpPr>
          <p:nvPr>
            <p:ph type="sldNum" sz="quarter" idx="11"/>
          </p:nvPr>
        </p:nvSpPr>
        <p:spPr/>
        <p:txBody>
          <a:bodyPr/>
          <a:lstStyle/>
          <a:p>
            <a:fld id="{D6D6C118-631F-4A80-9886-907009361577}" type="slidenum">
              <a:rPr lang="cs-CZ" altLang="cs-CZ" smtClean="0"/>
              <a:pPr/>
              <a:t>30</a:t>
            </a:fld>
            <a:endParaRPr lang="cs-CZ" altLang="cs-CZ" dirty="0"/>
          </a:p>
        </p:txBody>
      </p:sp>
      <p:sp>
        <p:nvSpPr>
          <p:cNvPr id="4" name="Nadpis 2">
            <a:extLst>
              <a:ext uri="{FF2B5EF4-FFF2-40B4-BE49-F238E27FC236}">
                <a16:creationId xmlns:a16="http://schemas.microsoft.com/office/drawing/2014/main" id="{2D247750-FF32-4882-87CE-D7226BBC8F8F}"/>
              </a:ext>
            </a:extLst>
          </p:cNvPr>
          <p:cNvSpPr txBox="1">
            <a:spLocks/>
          </p:cNvSpPr>
          <p:nvPr/>
        </p:nvSpPr>
        <p:spPr>
          <a:xfrm>
            <a:off x="414000" y="378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kern="0" dirty="0"/>
              <a:t>Group 4-5</a:t>
            </a:r>
            <a:endParaRPr lang="en-US" kern="0" dirty="0"/>
          </a:p>
        </p:txBody>
      </p:sp>
      <p:sp>
        <p:nvSpPr>
          <p:cNvPr id="5" name="object 2">
            <a:extLst>
              <a:ext uri="{FF2B5EF4-FFF2-40B4-BE49-F238E27FC236}">
                <a16:creationId xmlns:a16="http://schemas.microsoft.com/office/drawing/2014/main" id="{24A6038B-E47C-4E5A-BBE0-06A3D53D395F}"/>
              </a:ext>
            </a:extLst>
          </p:cNvPr>
          <p:cNvSpPr txBox="1"/>
          <p:nvPr/>
        </p:nvSpPr>
        <p:spPr>
          <a:xfrm>
            <a:off x="1097305" y="1164333"/>
            <a:ext cx="7343775" cy="792480"/>
          </a:xfrm>
          <a:prstGeom prst="rect">
            <a:avLst/>
          </a:prstGeom>
        </p:spPr>
        <p:txBody>
          <a:bodyPr vert="horz" wrap="square" lIns="0" tIns="98425" rIns="0" bIns="0" rtlCol="0">
            <a:spAutoFit/>
          </a:bodyPr>
          <a:lstStyle/>
          <a:p>
            <a:pPr marL="355600" marR="5080" indent="-342900">
              <a:lnSpc>
                <a:spcPct val="79800"/>
              </a:lnSpc>
              <a:spcBef>
                <a:spcPts val="775"/>
              </a:spcBef>
              <a:buChar char="•"/>
              <a:tabLst>
                <a:tab pos="354965" algn="l"/>
                <a:tab pos="355600" algn="l"/>
              </a:tabLst>
            </a:pPr>
            <a:r>
              <a:rPr sz="2800" spc="-5" dirty="0">
                <a:solidFill>
                  <a:schemeClr val="tx2"/>
                </a:solidFill>
                <a:latin typeface="Times New Roman"/>
                <a:cs typeface="Times New Roman"/>
              </a:rPr>
              <a:t>Group </a:t>
            </a:r>
            <a:r>
              <a:rPr sz="2800" dirty="0">
                <a:solidFill>
                  <a:schemeClr val="tx2"/>
                </a:solidFill>
                <a:latin typeface="Times New Roman"/>
                <a:cs typeface="Times New Roman"/>
              </a:rPr>
              <a:t>4: </a:t>
            </a:r>
            <a:r>
              <a:rPr sz="2800" spc="-5" dirty="0">
                <a:solidFill>
                  <a:schemeClr val="tx2"/>
                </a:solidFill>
                <a:latin typeface="Times New Roman"/>
                <a:cs typeface="Times New Roman"/>
              </a:rPr>
              <a:t>Pulmonary hypertension </a:t>
            </a:r>
            <a:r>
              <a:rPr sz="2800" dirty="0">
                <a:solidFill>
                  <a:schemeClr val="tx2"/>
                </a:solidFill>
                <a:latin typeface="Times New Roman"/>
                <a:cs typeface="Times New Roman"/>
              </a:rPr>
              <a:t>due to </a:t>
            </a:r>
            <a:r>
              <a:rPr sz="2800" spc="-5" dirty="0">
                <a:solidFill>
                  <a:schemeClr val="tx2"/>
                </a:solidFill>
                <a:latin typeface="Times New Roman"/>
                <a:cs typeface="Times New Roman"/>
              </a:rPr>
              <a:t>chronic  thrombotic and/or embolic</a:t>
            </a:r>
            <a:r>
              <a:rPr sz="2800" spc="-40" dirty="0">
                <a:solidFill>
                  <a:schemeClr val="tx2"/>
                </a:solidFill>
                <a:latin typeface="Times New Roman"/>
                <a:cs typeface="Times New Roman"/>
              </a:rPr>
              <a:t> </a:t>
            </a:r>
            <a:r>
              <a:rPr sz="2800" spc="-5" dirty="0">
                <a:solidFill>
                  <a:schemeClr val="tx2"/>
                </a:solidFill>
                <a:latin typeface="Times New Roman"/>
                <a:cs typeface="Times New Roman"/>
              </a:rPr>
              <a:t>disease</a:t>
            </a:r>
            <a:endParaRPr sz="2800" dirty="0">
              <a:solidFill>
                <a:schemeClr val="tx2"/>
              </a:solidFill>
              <a:latin typeface="Times New Roman"/>
              <a:cs typeface="Times New Roman"/>
            </a:endParaRPr>
          </a:p>
        </p:txBody>
      </p:sp>
      <p:sp>
        <p:nvSpPr>
          <p:cNvPr id="6" name="object 3">
            <a:extLst>
              <a:ext uri="{FF2B5EF4-FFF2-40B4-BE49-F238E27FC236}">
                <a16:creationId xmlns:a16="http://schemas.microsoft.com/office/drawing/2014/main" id="{F28E1FBE-9232-4882-AEB2-E86D64E8D62B}"/>
              </a:ext>
            </a:extLst>
          </p:cNvPr>
          <p:cNvSpPr txBox="1"/>
          <p:nvPr/>
        </p:nvSpPr>
        <p:spPr>
          <a:xfrm>
            <a:off x="2745739" y="2114550"/>
            <a:ext cx="6776084" cy="1343660"/>
          </a:xfrm>
          <a:prstGeom prst="rect">
            <a:avLst/>
          </a:prstGeom>
        </p:spPr>
        <p:txBody>
          <a:bodyPr vert="horz" wrap="square" lIns="0" tIns="85725" rIns="0" bIns="0" rtlCol="0">
            <a:spAutoFit/>
          </a:bodyPr>
          <a:lstStyle/>
          <a:p>
            <a:pPr marL="298450" marR="5080" indent="-285750">
              <a:lnSpc>
                <a:spcPct val="79900"/>
              </a:lnSpc>
              <a:spcBef>
                <a:spcPts val="675"/>
              </a:spcBef>
              <a:buChar char="–"/>
              <a:tabLst>
                <a:tab pos="297815" algn="l"/>
                <a:tab pos="298450" algn="l"/>
              </a:tabLst>
            </a:pPr>
            <a:r>
              <a:rPr spc="-5" dirty="0">
                <a:solidFill>
                  <a:schemeClr val="tx2"/>
                </a:solidFill>
                <a:latin typeface="Times New Roman"/>
                <a:cs typeface="Times New Roman"/>
              </a:rPr>
              <a:t>Thromboembolic obstruction </a:t>
            </a:r>
            <a:r>
              <a:rPr dirty="0">
                <a:solidFill>
                  <a:schemeClr val="tx2"/>
                </a:solidFill>
                <a:latin typeface="Times New Roman"/>
                <a:cs typeface="Times New Roman"/>
              </a:rPr>
              <a:t>of </a:t>
            </a:r>
            <a:r>
              <a:rPr spc="-5" dirty="0">
                <a:solidFill>
                  <a:schemeClr val="tx2"/>
                </a:solidFill>
                <a:latin typeface="Times New Roman"/>
                <a:cs typeface="Times New Roman"/>
              </a:rPr>
              <a:t>proximal pulmonary  </a:t>
            </a:r>
            <a:r>
              <a:rPr dirty="0">
                <a:solidFill>
                  <a:schemeClr val="tx2"/>
                </a:solidFill>
                <a:latin typeface="Times New Roman"/>
                <a:cs typeface="Times New Roman"/>
              </a:rPr>
              <a:t>arteries</a:t>
            </a:r>
          </a:p>
          <a:p>
            <a:pPr marL="298450" marR="442595" indent="-285750">
              <a:lnSpc>
                <a:spcPct val="79900"/>
              </a:lnSpc>
              <a:spcBef>
                <a:spcPts val="600"/>
              </a:spcBef>
              <a:buChar char="–"/>
              <a:tabLst>
                <a:tab pos="297815" algn="l"/>
                <a:tab pos="298450" algn="l"/>
              </a:tabLst>
            </a:pPr>
            <a:r>
              <a:rPr spc="-5" dirty="0">
                <a:solidFill>
                  <a:schemeClr val="tx2"/>
                </a:solidFill>
                <a:latin typeface="Times New Roman"/>
                <a:cs typeface="Times New Roman"/>
              </a:rPr>
              <a:t>Thromboembolic obstruction </a:t>
            </a:r>
            <a:r>
              <a:rPr dirty="0">
                <a:solidFill>
                  <a:schemeClr val="tx2"/>
                </a:solidFill>
                <a:latin typeface="Times New Roman"/>
                <a:cs typeface="Times New Roman"/>
              </a:rPr>
              <a:t>of distal </a:t>
            </a:r>
            <a:r>
              <a:rPr spc="-5" dirty="0">
                <a:solidFill>
                  <a:schemeClr val="tx2"/>
                </a:solidFill>
                <a:latin typeface="Times New Roman"/>
                <a:cs typeface="Times New Roman"/>
              </a:rPr>
              <a:t>pulmonary  </a:t>
            </a:r>
            <a:r>
              <a:rPr dirty="0">
                <a:solidFill>
                  <a:schemeClr val="tx2"/>
                </a:solidFill>
                <a:latin typeface="Times New Roman"/>
                <a:cs typeface="Times New Roman"/>
              </a:rPr>
              <a:t>arteries</a:t>
            </a:r>
          </a:p>
        </p:txBody>
      </p:sp>
      <p:sp>
        <p:nvSpPr>
          <p:cNvPr id="7" name="object 4">
            <a:extLst>
              <a:ext uri="{FF2B5EF4-FFF2-40B4-BE49-F238E27FC236}">
                <a16:creationId xmlns:a16="http://schemas.microsoft.com/office/drawing/2014/main" id="{D4A05A65-E98B-434A-A989-7C97C832E505}"/>
              </a:ext>
            </a:extLst>
          </p:cNvPr>
          <p:cNvSpPr txBox="1"/>
          <p:nvPr/>
        </p:nvSpPr>
        <p:spPr>
          <a:xfrm>
            <a:off x="1223139" y="3615947"/>
            <a:ext cx="3783965" cy="452120"/>
          </a:xfrm>
          <a:prstGeom prst="rect">
            <a:avLst/>
          </a:prstGeom>
        </p:spPr>
        <p:txBody>
          <a:bodyPr vert="horz" wrap="square" lIns="0" tIns="12700" rIns="0" bIns="0" rtlCol="0">
            <a:spAutoFit/>
          </a:bodyPr>
          <a:lstStyle/>
          <a:p>
            <a:pPr marL="355600" indent="-342900">
              <a:spcBef>
                <a:spcPts val="100"/>
              </a:spcBef>
              <a:buChar char="•"/>
              <a:tabLst>
                <a:tab pos="354965" algn="l"/>
                <a:tab pos="355600" algn="l"/>
              </a:tabLst>
            </a:pPr>
            <a:r>
              <a:rPr sz="2800" spc="-5" dirty="0">
                <a:solidFill>
                  <a:schemeClr val="tx2"/>
                </a:solidFill>
                <a:latin typeface="Times New Roman"/>
                <a:cs typeface="Times New Roman"/>
              </a:rPr>
              <a:t>Group </a:t>
            </a:r>
            <a:r>
              <a:rPr sz="2800" dirty="0">
                <a:solidFill>
                  <a:schemeClr val="tx2"/>
                </a:solidFill>
                <a:latin typeface="Times New Roman"/>
                <a:cs typeface="Times New Roman"/>
              </a:rPr>
              <a:t>5:</a:t>
            </a:r>
            <a:r>
              <a:rPr sz="2800" spc="-55" dirty="0">
                <a:solidFill>
                  <a:schemeClr val="tx2"/>
                </a:solidFill>
                <a:latin typeface="Times New Roman"/>
                <a:cs typeface="Times New Roman"/>
              </a:rPr>
              <a:t> </a:t>
            </a:r>
            <a:r>
              <a:rPr sz="2800" spc="-5" dirty="0">
                <a:solidFill>
                  <a:schemeClr val="tx2"/>
                </a:solidFill>
                <a:latin typeface="Times New Roman"/>
                <a:cs typeface="Times New Roman"/>
              </a:rPr>
              <a:t>Miscellaneous</a:t>
            </a:r>
            <a:endParaRPr sz="2800" dirty="0">
              <a:solidFill>
                <a:schemeClr val="tx2"/>
              </a:solidFill>
              <a:latin typeface="Times New Roman"/>
              <a:cs typeface="Times New Roman"/>
            </a:endParaRPr>
          </a:p>
        </p:txBody>
      </p:sp>
      <p:sp>
        <p:nvSpPr>
          <p:cNvPr id="8" name="object 5">
            <a:extLst>
              <a:ext uri="{FF2B5EF4-FFF2-40B4-BE49-F238E27FC236}">
                <a16:creationId xmlns:a16="http://schemas.microsoft.com/office/drawing/2014/main" id="{E1A15B0B-D01C-4E17-AAD6-DBA0A7D3F118}"/>
              </a:ext>
            </a:extLst>
          </p:cNvPr>
          <p:cNvSpPr txBox="1"/>
          <p:nvPr/>
        </p:nvSpPr>
        <p:spPr>
          <a:xfrm>
            <a:off x="2733547" y="4097737"/>
            <a:ext cx="7061834" cy="2719591"/>
          </a:xfrm>
          <a:prstGeom prst="rect">
            <a:avLst/>
          </a:prstGeom>
        </p:spPr>
        <p:txBody>
          <a:bodyPr vert="horz" wrap="square" lIns="0" tIns="85725" rIns="0" bIns="0" rtlCol="0">
            <a:spAutoFit/>
          </a:bodyPr>
          <a:lstStyle/>
          <a:p>
            <a:pPr marL="298450" marR="5080" indent="-285750">
              <a:lnSpc>
                <a:spcPct val="80000"/>
              </a:lnSpc>
              <a:spcBef>
                <a:spcPts val="675"/>
              </a:spcBef>
              <a:tabLst>
                <a:tab pos="297815" algn="l"/>
              </a:tabLst>
            </a:pPr>
            <a:r>
              <a:rPr lang="cs-CZ" spc="-5" dirty="0">
                <a:solidFill>
                  <a:schemeClr val="tx2"/>
                </a:solidFill>
                <a:latin typeface="Times New Roman"/>
                <a:cs typeface="Times New Roman"/>
              </a:rPr>
              <a:t>5.1 </a:t>
            </a:r>
            <a:r>
              <a:rPr lang="cs-CZ" spc="-5" dirty="0" err="1">
                <a:solidFill>
                  <a:schemeClr val="tx2"/>
                </a:solidFill>
                <a:latin typeface="Times New Roman"/>
                <a:cs typeface="Times New Roman"/>
              </a:rPr>
              <a:t>Hematologic</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disorders</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chronic</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hemolytic</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anemia</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myeloproliferative</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disorders</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splenectomy</a:t>
            </a:r>
            <a:endParaRPr lang="cs-CZ" spc="-5" dirty="0">
              <a:solidFill>
                <a:schemeClr val="tx2"/>
              </a:solidFill>
              <a:latin typeface="Times New Roman"/>
              <a:cs typeface="Times New Roman"/>
            </a:endParaRPr>
          </a:p>
          <a:p>
            <a:pPr marL="298450" marR="5080" indent="-285750">
              <a:lnSpc>
                <a:spcPct val="80000"/>
              </a:lnSpc>
              <a:spcBef>
                <a:spcPts val="675"/>
              </a:spcBef>
              <a:tabLst>
                <a:tab pos="297815" algn="l"/>
              </a:tabLst>
            </a:pPr>
            <a:r>
              <a:rPr lang="cs-CZ" spc="-5" dirty="0">
                <a:solidFill>
                  <a:schemeClr val="tx2"/>
                </a:solidFill>
                <a:latin typeface="Times New Roman"/>
                <a:cs typeface="Times New Roman"/>
              </a:rPr>
              <a:t>5.2 </a:t>
            </a:r>
            <a:r>
              <a:rPr lang="cs-CZ" spc="-5" dirty="0" err="1">
                <a:solidFill>
                  <a:schemeClr val="tx2"/>
                </a:solidFill>
                <a:latin typeface="Times New Roman"/>
                <a:cs typeface="Times New Roman"/>
              </a:rPr>
              <a:t>Systemic</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disorders</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sarcoidosis</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pulmonary</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histiocytosis,lymphangioleiomyomatosis</a:t>
            </a:r>
            <a:endParaRPr lang="cs-CZ" spc="-5" dirty="0">
              <a:solidFill>
                <a:schemeClr val="tx2"/>
              </a:solidFill>
              <a:latin typeface="Times New Roman"/>
              <a:cs typeface="Times New Roman"/>
            </a:endParaRPr>
          </a:p>
          <a:p>
            <a:pPr marL="298450" marR="5080" indent="-285750">
              <a:lnSpc>
                <a:spcPct val="80000"/>
              </a:lnSpc>
              <a:spcBef>
                <a:spcPts val="675"/>
              </a:spcBef>
              <a:tabLst>
                <a:tab pos="297815" algn="l"/>
              </a:tabLst>
            </a:pPr>
            <a:r>
              <a:rPr lang="cs-CZ" spc="-5" dirty="0">
                <a:solidFill>
                  <a:schemeClr val="tx2"/>
                </a:solidFill>
                <a:latin typeface="Times New Roman"/>
                <a:cs typeface="Times New Roman"/>
              </a:rPr>
              <a:t>5.3 </a:t>
            </a:r>
            <a:r>
              <a:rPr lang="cs-CZ" spc="-5" dirty="0" err="1">
                <a:solidFill>
                  <a:schemeClr val="tx2"/>
                </a:solidFill>
                <a:latin typeface="Times New Roman"/>
                <a:cs typeface="Times New Roman"/>
              </a:rPr>
              <a:t>Metabolic</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disorders</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glycogen</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storage</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disease</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Gaucher</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disease</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thyroid</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disorders</a:t>
            </a:r>
            <a:endParaRPr lang="cs-CZ" spc="-5" dirty="0">
              <a:solidFill>
                <a:schemeClr val="tx2"/>
              </a:solidFill>
              <a:latin typeface="Times New Roman"/>
              <a:cs typeface="Times New Roman"/>
            </a:endParaRPr>
          </a:p>
          <a:p>
            <a:pPr marL="298450" marR="5080" indent="-285750">
              <a:lnSpc>
                <a:spcPct val="80000"/>
              </a:lnSpc>
              <a:spcBef>
                <a:spcPts val="675"/>
              </a:spcBef>
              <a:tabLst>
                <a:tab pos="297815" algn="l"/>
              </a:tabLst>
            </a:pPr>
            <a:r>
              <a:rPr lang="cs-CZ" spc="-5" dirty="0">
                <a:solidFill>
                  <a:schemeClr val="tx2"/>
                </a:solidFill>
                <a:latin typeface="Times New Roman"/>
                <a:cs typeface="Times New Roman"/>
              </a:rPr>
              <a:t>5.4 </a:t>
            </a:r>
            <a:r>
              <a:rPr lang="cs-CZ" spc="-5" dirty="0" err="1">
                <a:solidFill>
                  <a:schemeClr val="tx2"/>
                </a:solidFill>
                <a:latin typeface="Times New Roman"/>
                <a:cs typeface="Times New Roman"/>
              </a:rPr>
              <a:t>Others</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tumoral</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obstruction</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ﬁbrosing</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mediastinitis</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chronic</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renal</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failure</a:t>
            </a:r>
            <a:r>
              <a:rPr lang="cs-CZ" spc="-5" dirty="0">
                <a:solidFill>
                  <a:schemeClr val="tx2"/>
                </a:solidFill>
                <a:latin typeface="Times New Roman"/>
                <a:cs typeface="Times New Roman"/>
              </a:rPr>
              <a:t>, </a:t>
            </a:r>
            <a:r>
              <a:rPr lang="cs-CZ" spc="-5" dirty="0" err="1">
                <a:solidFill>
                  <a:schemeClr val="tx2"/>
                </a:solidFill>
                <a:latin typeface="Times New Roman"/>
                <a:cs typeface="Times New Roman"/>
              </a:rPr>
              <a:t>segmental</a:t>
            </a:r>
            <a:r>
              <a:rPr lang="cs-CZ" spc="-5" dirty="0">
                <a:solidFill>
                  <a:schemeClr val="tx2"/>
                </a:solidFill>
                <a:latin typeface="Times New Roman"/>
                <a:cs typeface="Times New Roman"/>
              </a:rPr>
              <a:t> PH</a:t>
            </a:r>
            <a:endParaRPr dirty="0">
              <a:solidFill>
                <a:schemeClr val="tx2"/>
              </a:solidFill>
              <a:latin typeface="Times New Roman"/>
              <a:cs typeface="Times New Roman"/>
            </a:endParaRPr>
          </a:p>
        </p:txBody>
      </p:sp>
    </p:spTree>
    <p:extLst>
      <p:ext uri="{BB962C8B-B14F-4D97-AF65-F5344CB8AC3E}">
        <p14:creationId xmlns:p14="http://schemas.microsoft.com/office/powerpoint/2010/main" val="2097990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7E9A72B-F016-419C-B5EF-9E0BCBCE693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82391CE8-1335-4723-A108-5EFA4AC3B7E7}"/>
              </a:ext>
            </a:extLst>
          </p:cNvPr>
          <p:cNvSpPr>
            <a:spLocks noGrp="1"/>
          </p:cNvSpPr>
          <p:nvPr>
            <p:ph type="sldNum" sz="quarter" idx="11"/>
          </p:nvPr>
        </p:nvSpPr>
        <p:spPr/>
        <p:txBody>
          <a:bodyPr/>
          <a:lstStyle/>
          <a:p>
            <a:fld id="{D6D6C118-631F-4A80-9886-907009361577}" type="slidenum">
              <a:rPr lang="cs-CZ" altLang="cs-CZ" smtClean="0"/>
              <a:pPr/>
              <a:t>31</a:t>
            </a:fld>
            <a:endParaRPr lang="cs-CZ" altLang="cs-CZ" dirty="0"/>
          </a:p>
        </p:txBody>
      </p:sp>
      <p:sp>
        <p:nvSpPr>
          <p:cNvPr id="4" name="object 63">
            <a:extLst>
              <a:ext uri="{FF2B5EF4-FFF2-40B4-BE49-F238E27FC236}">
                <a16:creationId xmlns:a16="http://schemas.microsoft.com/office/drawing/2014/main" id="{5AC4ADFF-9127-45A5-AE79-EC560A12AEDB}"/>
              </a:ext>
            </a:extLst>
          </p:cNvPr>
          <p:cNvSpPr/>
          <p:nvPr/>
        </p:nvSpPr>
        <p:spPr>
          <a:xfrm>
            <a:off x="1221758" y="753302"/>
            <a:ext cx="8801098" cy="5600698"/>
          </a:xfrm>
          <a:prstGeom prst="rect">
            <a:avLst/>
          </a:prstGeom>
          <a:blipFill>
            <a:blip r:embed="rId2" cstate="print"/>
            <a:stretch>
              <a:fillRect/>
            </a:stretch>
          </a:blipFill>
        </p:spPr>
        <p:txBody>
          <a:bodyPr wrap="square" lIns="0" tIns="0" rIns="0" bIns="0" rtlCol="0"/>
          <a:lstStyle/>
          <a:p>
            <a:endParaRPr dirty="0">
              <a:latin typeface="Calibri" panose="020F0502020204030204" pitchFamily="34" charset="0"/>
            </a:endParaRPr>
          </a:p>
        </p:txBody>
      </p:sp>
    </p:spTree>
    <p:extLst>
      <p:ext uri="{BB962C8B-B14F-4D97-AF65-F5344CB8AC3E}">
        <p14:creationId xmlns:p14="http://schemas.microsoft.com/office/powerpoint/2010/main" val="329860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93DF75-A95D-4233-AE76-8FD7FE0E98B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B488EA5-0797-4AD1-96C3-2444586C3C59}"/>
              </a:ext>
            </a:extLst>
          </p:cNvPr>
          <p:cNvSpPr>
            <a:spLocks noGrp="1"/>
          </p:cNvSpPr>
          <p:nvPr>
            <p:ph type="sldNum" sz="quarter" idx="11"/>
          </p:nvPr>
        </p:nvSpPr>
        <p:spPr/>
        <p:txBody>
          <a:bodyPr/>
          <a:lstStyle/>
          <a:p>
            <a:fld id="{D6D6C118-631F-4A80-9886-907009361577}" type="slidenum">
              <a:rPr lang="cs-CZ" altLang="cs-CZ" smtClean="0"/>
              <a:pPr/>
              <a:t>32</a:t>
            </a:fld>
            <a:endParaRPr lang="cs-CZ" altLang="cs-CZ" dirty="0"/>
          </a:p>
        </p:txBody>
      </p:sp>
      <p:sp>
        <p:nvSpPr>
          <p:cNvPr id="5" name="Nadpis 2">
            <a:extLst>
              <a:ext uri="{FF2B5EF4-FFF2-40B4-BE49-F238E27FC236}">
                <a16:creationId xmlns:a16="http://schemas.microsoft.com/office/drawing/2014/main" id="{BA6E1908-CA67-41C6-97B0-BC84CDD5E7E5}"/>
              </a:ext>
            </a:extLst>
          </p:cNvPr>
          <p:cNvSpPr txBox="1">
            <a:spLocks/>
          </p:cNvSpPr>
          <p:nvPr/>
        </p:nvSpPr>
        <p:spPr>
          <a:xfrm>
            <a:off x="414000" y="378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kern="0" dirty="0"/>
              <a:t>Group 1 - </a:t>
            </a:r>
            <a:r>
              <a:rPr lang="cs-CZ" kern="0" dirty="0" err="1"/>
              <a:t>Pathophysiology</a:t>
            </a:r>
            <a:endParaRPr lang="en-US" kern="0" dirty="0"/>
          </a:p>
        </p:txBody>
      </p:sp>
      <p:sp>
        <p:nvSpPr>
          <p:cNvPr id="6" name="object 65">
            <a:extLst>
              <a:ext uri="{FF2B5EF4-FFF2-40B4-BE49-F238E27FC236}">
                <a16:creationId xmlns:a16="http://schemas.microsoft.com/office/drawing/2014/main" id="{98221D34-DE94-407E-BDB1-FCC50CA6D1AB}"/>
              </a:ext>
            </a:extLst>
          </p:cNvPr>
          <p:cNvSpPr txBox="1"/>
          <p:nvPr/>
        </p:nvSpPr>
        <p:spPr>
          <a:xfrm>
            <a:off x="1755141" y="1163319"/>
            <a:ext cx="8248015" cy="3366770"/>
          </a:xfrm>
          <a:prstGeom prst="rect">
            <a:avLst/>
          </a:prstGeom>
        </p:spPr>
        <p:txBody>
          <a:bodyPr vert="horz" wrap="square" lIns="0" tIns="101600" rIns="0" bIns="0" rtlCol="0">
            <a:spAutoFit/>
          </a:bodyPr>
          <a:lstStyle/>
          <a:p>
            <a:pPr marL="355600" indent="-342900">
              <a:spcBef>
                <a:spcPts val="800"/>
              </a:spcBef>
              <a:buClr>
                <a:srgbClr val="00CC00"/>
              </a:buClr>
              <a:buChar char="•"/>
              <a:tabLst>
                <a:tab pos="354965" algn="l"/>
                <a:tab pos="355600" algn="l"/>
              </a:tabLst>
            </a:pPr>
            <a:r>
              <a:rPr sz="2800" spc="-5" dirty="0">
                <a:solidFill>
                  <a:schemeClr val="accent1"/>
                </a:solidFill>
                <a:latin typeface="Times New Roman"/>
                <a:cs typeface="Times New Roman"/>
              </a:rPr>
              <a:t>Exact </a:t>
            </a:r>
            <a:r>
              <a:rPr sz="2800" spc="-10" dirty="0">
                <a:solidFill>
                  <a:schemeClr val="accent1"/>
                </a:solidFill>
                <a:latin typeface="Times New Roman"/>
                <a:cs typeface="Times New Roman"/>
              </a:rPr>
              <a:t>mechanism </a:t>
            </a:r>
            <a:r>
              <a:rPr sz="2800" dirty="0">
                <a:solidFill>
                  <a:schemeClr val="accent1"/>
                </a:solidFill>
                <a:latin typeface="Times New Roman"/>
                <a:cs typeface="Times New Roman"/>
              </a:rPr>
              <a:t>–</a:t>
            </a:r>
            <a:r>
              <a:rPr sz="2800" spc="-20" dirty="0">
                <a:solidFill>
                  <a:schemeClr val="accent1"/>
                </a:solidFill>
                <a:latin typeface="Times New Roman"/>
                <a:cs typeface="Times New Roman"/>
              </a:rPr>
              <a:t> </a:t>
            </a:r>
            <a:r>
              <a:rPr sz="2800" dirty="0">
                <a:solidFill>
                  <a:schemeClr val="accent1"/>
                </a:solidFill>
                <a:latin typeface="Times New Roman"/>
                <a:cs typeface="Times New Roman"/>
              </a:rPr>
              <a:t>unknown.</a:t>
            </a:r>
          </a:p>
          <a:p>
            <a:pPr marL="355600" indent="-342900">
              <a:spcBef>
                <a:spcPts val="700"/>
              </a:spcBef>
              <a:buClr>
                <a:srgbClr val="00CC00"/>
              </a:buClr>
              <a:buChar char="•"/>
              <a:tabLst>
                <a:tab pos="354965" algn="l"/>
                <a:tab pos="355600" algn="l"/>
              </a:tabLst>
            </a:pPr>
            <a:r>
              <a:rPr sz="2800" spc="-5" dirty="0">
                <a:solidFill>
                  <a:schemeClr val="accent1"/>
                </a:solidFill>
                <a:latin typeface="Times New Roman"/>
                <a:cs typeface="Times New Roman"/>
              </a:rPr>
              <a:t>Multifactorial.</a:t>
            </a:r>
            <a:endParaRPr sz="2800" dirty="0">
              <a:solidFill>
                <a:schemeClr val="accent1"/>
              </a:solidFill>
              <a:latin typeface="Times New Roman"/>
              <a:cs typeface="Times New Roman"/>
            </a:endParaRPr>
          </a:p>
          <a:p>
            <a:pPr marL="309880" marR="5080" indent="-309880">
              <a:spcBef>
                <a:spcPts val="690"/>
              </a:spcBef>
              <a:buSzPct val="96428"/>
              <a:buAutoNum type="arabicParenR"/>
              <a:tabLst>
                <a:tab pos="309880" algn="l"/>
              </a:tabLst>
            </a:pPr>
            <a:r>
              <a:rPr sz="2800" spc="-5" dirty="0">
                <a:solidFill>
                  <a:schemeClr val="accent1"/>
                </a:solidFill>
                <a:latin typeface="Times New Roman"/>
                <a:cs typeface="Times New Roman"/>
              </a:rPr>
              <a:t>Excessive </a:t>
            </a:r>
            <a:r>
              <a:rPr sz="2800" dirty="0">
                <a:solidFill>
                  <a:schemeClr val="accent1"/>
                </a:solidFill>
                <a:latin typeface="Times New Roman"/>
                <a:cs typeface="Times New Roman"/>
              </a:rPr>
              <a:t>vasoconstriction </a:t>
            </a:r>
            <a:r>
              <a:rPr sz="2800" spc="-5" dirty="0">
                <a:solidFill>
                  <a:schemeClr val="accent1"/>
                </a:solidFill>
                <a:latin typeface="Times New Roman"/>
                <a:cs typeface="Times New Roman"/>
              </a:rPr>
              <a:t>-abnormal function </a:t>
            </a:r>
            <a:r>
              <a:rPr sz="2800" dirty="0">
                <a:solidFill>
                  <a:schemeClr val="accent1"/>
                </a:solidFill>
                <a:latin typeface="Times New Roman"/>
                <a:cs typeface="Times New Roman"/>
              </a:rPr>
              <a:t>or  </a:t>
            </a:r>
            <a:r>
              <a:rPr sz="2800" spc="-5" dirty="0">
                <a:solidFill>
                  <a:schemeClr val="accent1"/>
                </a:solidFill>
                <a:latin typeface="Times New Roman"/>
                <a:cs typeface="Times New Roman"/>
              </a:rPr>
              <a:t>expression </a:t>
            </a:r>
            <a:r>
              <a:rPr sz="2800" dirty="0">
                <a:solidFill>
                  <a:schemeClr val="accent1"/>
                </a:solidFill>
                <a:latin typeface="Times New Roman"/>
                <a:cs typeface="Times New Roman"/>
              </a:rPr>
              <a:t>of </a:t>
            </a:r>
            <a:r>
              <a:rPr sz="2800" spc="-5" dirty="0">
                <a:solidFill>
                  <a:schemeClr val="accent1"/>
                </a:solidFill>
                <a:latin typeface="Times New Roman"/>
                <a:cs typeface="Times New Roman"/>
              </a:rPr>
              <a:t>potassium channels </a:t>
            </a:r>
            <a:r>
              <a:rPr sz="2800" dirty="0">
                <a:solidFill>
                  <a:schemeClr val="accent1"/>
                </a:solidFill>
                <a:latin typeface="Times New Roman"/>
                <a:cs typeface="Times New Roman"/>
              </a:rPr>
              <a:t>in the </a:t>
            </a:r>
            <a:r>
              <a:rPr sz="2800" spc="-5" dirty="0">
                <a:solidFill>
                  <a:schemeClr val="accent1"/>
                </a:solidFill>
                <a:latin typeface="Times New Roman"/>
                <a:cs typeface="Times New Roman"/>
              </a:rPr>
              <a:t>smooth muscle  cells</a:t>
            </a:r>
            <a:r>
              <a:rPr sz="2800" spc="-10" dirty="0">
                <a:solidFill>
                  <a:schemeClr val="accent1"/>
                </a:solidFill>
                <a:latin typeface="Times New Roman"/>
                <a:cs typeface="Times New Roman"/>
              </a:rPr>
              <a:t> </a:t>
            </a:r>
            <a:r>
              <a:rPr sz="2800" dirty="0">
                <a:solidFill>
                  <a:schemeClr val="accent1"/>
                </a:solidFill>
                <a:latin typeface="Times New Roman"/>
                <a:cs typeface="Times New Roman"/>
              </a:rPr>
              <a:t>.</a:t>
            </a:r>
          </a:p>
          <a:p>
            <a:pPr marL="355600" marR="124460" indent="-254000">
              <a:spcBef>
                <a:spcPts val="700"/>
              </a:spcBef>
              <a:buSzPct val="96428"/>
              <a:buAutoNum type="arabicParenR"/>
              <a:tabLst>
                <a:tab pos="486409" algn="l"/>
              </a:tabLst>
            </a:pPr>
            <a:r>
              <a:rPr sz="2800" spc="-5" dirty="0">
                <a:solidFill>
                  <a:schemeClr val="accent1"/>
                </a:solidFill>
                <a:latin typeface="Times New Roman"/>
                <a:cs typeface="Times New Roman"/>
              </a:rPr>
              <a:t>Endothelial </a:t>
            </a:r>
            <a:r>
              <a:rPr sz="2800" dirty="0">
                <a:solidFill>
                  <a:schemeClr val="accent1"/>
                </a:solidFill>
                <a:latin typeface="Times New Roman"/>
                <a:cs typeface="Times New Roman"/>
              </a:rPr>
              <a:t>dysfunction </a:t>
            </a:r>
            <a:r>
              <a:rPr sz="2800" spc="-5" dirty="0">
                <a:solidFill>
                  <a:schemeClr val="accent1"/>
                </a:solidFill>
                <a:latin typeface="Times New Roman"/>
                <a:cs typeface="Times New Roman"/>
              </a:rPr>
              <a:t>leads </a:t>
            </a:r>
            <a:r>
              <a:rPr sz="2800" dirty="0">
                <a:solidFill>
                  <a:schemeClr val="accent1"/>
                </a:solidFill>
                <a:latin typeface="Times New Roman"/>
                <a:cs typeface="Times New Roman"/>
              </a:rPr>
              <a:t>to </a:t>
            </a:r>
            <a:r>
              <a:rPr sz="2800" spc="-5" dirty="0">
                <a:solidFill>
                  <a:schemeClr val="accent1"/>
                </a:solidFill>
                <a:latin typeface="Times New Roman"/>
                <a:cs typeface="Times New Roman"/>
              </a:rPr>
              <a:t>chronically impaired  </a:t>
            </a:r>
            <a:r>
              <a:rPr sz="2800" dirty="0">
                <a:solidFill>
                  <a:schemeClr val="accent1"/>
                </a:solidFill>
                <a:latin typeface="Times New Roman"/>
                <a:cs typeface="Times New Roman"/>
              </a:rPr>
              <a:t>production of </a:t>
            </a:r>
            <a:r>
              <a:rPr sz="2800" spc="-5" dirty="0">
                <a:solidFill>
                  <a:schemeClr val="accent1"/>
                </a:solidFill>
                <a:latin typeface="Times New Roman"/>
                <a:cs typeface="Times New Roman"/>
              </a:rPr>
              <a:t>vasodilator </a:t>
            </a:r>
            <a:r>
              <a:rPr sz="2800" dirty="0">
                <a:solidFill>
                  <a:srgbClr val="FFFFFF"/>
                </a:solidFill>
                <a:latin typeface="Times New Roman"/>
                <a:cs typeface="Times New Roman"/>
              </a:rPr>
              <a:t>and</a:t>
            </a:r>
            <a:r>
              <a:rPr sz="2800" spc="-30" dirty="0">
                <a:solidFill>
                  <a:srgbClr val="FFFFFF"/>
                </a:solidFill>
                <a:latin typeface="Times New Roman"/>
                <a:cs typeface="Times New Roman"/>
              </a:rPr>
              <a:t> </a:t>
            </a:r>
            <a:r>
              <a:rPr sz="2800" spc="-5" dirty="0">
                <a:solidFill>
                  <a:srgbClr val="FFFFFF"/>
                </a:solidFill>
                <a:latin typeface="Times New Roman"/>
                <a:cs typeface="Times New Roman"/>
              </a:rPr>
              <a:t>Vasoconstrictors</a:t>
            </a:r>
            <a:endParaRPr sz="2800" dirty="0">
              <a:latin typeface="Times New Roman"/>
              <a:cs typeface="Times New Roman"/>
            </a:endParaRPr>
          </a:p>
        </p:txBody>
      </p:sp>
      <p:sp>
        <p:nvSpPr>
          <p:cNvPr id="7" name="object 66">
            <a:extLst>
              <a:ext uri="{FF2B5EF4-FFF2-40B4-BE49-F238E27FC236}">
                <a16:creationId xmlns:a16="http://schemas.microsoft.com/office/drawing/2014/main" id="{91682E8D-A43C-4160-89C8-FDA0F7E04846}"/>
              </a:ext>
            </a:extLst>
          </p:cNvPr>
          <p:cNvSpPr txBox="1"/>
          <p:nvPr/>
        </p:nvSpPr>
        <p:spPr>
          <a:xfrm>
            <a:off x="2284731" y="5107940"/>
            <a:ext cx="7846695" cy="452120"/>
          </a:xfrm>
          <a:prstGeom prst="rect">
            <a:avLst/>
          </a:prstGeom>
        </p:spPr>
        <p:txBody>
          <a:bodyPr vert="horz" wrap="square" lIns="0" tIns="12700" rIns="0" bIns="0" rtlCol="0">
            <a:spAutoFit/>
          </a:bodyPr>
          <a:lstStyle/>
          <a:p>
            <a:pPr marL="12700">
              <a:spcBef>
                <a:spcPts val="100"/>
              </a:spcBef>
              <a:tabLst>
                <a:tab pos="2825115" algn="l"/>
              </a:tabLst>
            </a:pPr>
            <a:r>
              <a:rPr sz="2800" spc="-5" dirty="0">
                <a:solidFill>
                  <a:srgbClr val="FFFFFF"/>
                </a:solidFill>
                <a:latin typeface="Times New Roman"/>
                <a:cs typeface="Times New Roman"/>
              </a:rPr>
              <a:t>(</a:t>
            </a:r>
            <a:r>
              <a:rPr sz="2800" spc="-5" dirty="0">
                <a:solidFill>
                  <a:schemeClr val="accent1"/>
                </a:solidFill>
                <a:latin typeface="Times New Roman"/>
                <a:cs typeface="Times New Roman"/>
              </a:rPr>
              <a:t>NO,</a:t>
            </a:r>
            <a:r>
              <a:rPr sz="2800" dirty="0">
                <a:solidFill>
                  <a:schemeClr val="accent1"/>
                </a:solidFill>
                <a:latin typeface="Times New Roman"/>
                <a:cs typeface="Times New Roman"/>
              </a:rPr>
              <a:t> </a:t>
            </a:r>
            <a:r>
              <a:rPr sz="2800" spc="-5" dirty="0">
                <a:solidFill>
                  <a:schemeClr val="accent1"/>
                </a:solidFill>
                <a:latin typeface="Times New Roman"/>
                <a:cs typeface="Times New Roman"/>
              </a:rPr>
              <a:t>prostacyclin,	thromboxane </a:t>
            </a:r>
            <a:r>
              <a:rPr sz="2800" spc="-5" dirty="0">
                <a:solidFill>
                  <a:srgbClr val="FF0000"/>
                </a:solidFill>
                <a:latin typeface="Times New Roman"/>
                <a:cs typeface="Times New Roman"/>
              </a:rPr>
              <a:t>A2 and</a:t>
            </a:r>
            <a:r>
              <a:rPr sz="2800" spc="-35" dirty="0">
                <a:solidFill>
                  <a:srgbClr val="FF0000"/>
                </a:solidFill>
                <a:latin typeface="Times New Roman"/>
                <a:cs typeface="Times New Roman"/>
              </a:rPr>
              <a:t> </a:t>
            </a:r>
            <a:r>
              <a:rPr sz="2800" dirty="0">
                <a:solidFill>
                  <a:srgbClr val="FF0000"/>
                </a:solidFill>
                <a:latin typeface="Times New Roman"/>
                <a:cs typeface="Times New Roman"/>
              </a:rPr>
              <a:t>endothelin-1</a:t>
            </a:r>
            <a:r>
              <a:rPr sz="2800" dirty="0">
                <a:solidFill>
                  <a:srgbClr val="FFFFFF"/>
                </a:solidFill>
                <a:latin typeface="Times New Roman"/>
                <a:cs typeface="Times New Roman"/>
              </a:rPr>
              <a:t>)</a:t>
            </a:r>
            <a:endParaRPr sz="2800" dirty="0">
              <a:latin typeface="Times New Roman"/>
              <a:cs typeface="Times New Roman"/>
            </a:endParaRPr>
          </a:p>
        </p:txBody>
      </p:sp>
    </p:spTree>
    <p:extLst>
      <p:ext uri="{BB962C8B-B14F-4D97-AF65-F5344CB8AC3E}">
        <p14:creationId xmlns:p14="http://schemas.microsoft.com/office/powerpoint/2010/main" val="1251828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ECAE0D3-CF0B-442F-BDE7-4825243F25B8}"/>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9FBB3703-8457-40E2-B9EE-7CCA000B4072}"/>
              </a:ext>
            </a:extLst>
          </p:cNvPr>
          <p:cNvSpPr>
            <a:spLocks noGrp="1"/>
          </p:cNvSpPr>
          <p:nvPr>
            <p:ph type="sldNum" sz="quarter" idx="11"/>
          </p:nvPr>
        </p:nvSpPr>
        <p:spPr/>
        <p:txBody>
          <a:bodyPr/>
          <a:lstStyle/>
          <a:p>
            <a:fld id="{D6D6C118-631F-4A80-9886-907009361577}" type="slidenum">
              <a:rPr lang="cs-CZ" altLang="cs-CZ" smtClean="0"/>
              <a:pPr/>
              <a:t>33</a:t>
            </a:fld>
            <a:endParaRPr lang="cs-CZ" altLang="cs-CZ" dirty="0"/>
          </a:p>
        </p:txBody>
      </p:sp>
      <p:sp>
        <p:nvSpPr>
          <p:cNvPr id="4" name="object 2">
            <a:extLst>
              <a:ext uri="{FF2B5EF4-FFF2-40B4-BE49-F238E27FC236}">
                <a16:creationId xmlns:a16="http://schemas.microsoft.com/office/drawing/2014/main" id="{C785BEDD-89FE-4BCD-93A5-0AE2CFC31995}"/>
              </a:ext>
            </a:extLst>
          </p:cNvPr>
          <p:cNvSpPr txBox="1"/>
          <p:nvPr/>
        </p:nvSpPr>
        <p:spPr>
          <a:xfrm>
            <a:off x="1907541" y="414020"/>
            <a:ext cx="7651115" cy="4894580"/>
          </a:xfrm>
          <a:prstGeom prst="rect">
            <a:avLst/>
          </a:prstGeom>
        </p:spPr>
        <p:txBody>
          <a:bodyPr vert="horz" wrap="square" lIns="0" tIns="12700" rIns="0" bIns="0" rtlCol="0">
            <a:spAutoFit/>
          </a:bodyPr>
          <a:lstStyle/>
          <a:p>
            <a:pPr marL="527050" marR="390525" indent="-514350">
              <a:lnSpc>
                <a:spcPct val="99900"/>
              </a:lnSpc>
              <a:spcBef>
                <a:spcPts val="100"/>
              </a:spcBef>
              <a:buClr>
                <a:srgbClr val="FF0000"/>
              </a:buClr>
              <a:buAutoNum type="arabicParenR" startAt="3"/>
              <a:tabLst>
                <a:tab pos="526415" algn="l"/>
                <a:tab pos="527050" algn="l"/>
              </a:tabLst>
            </a:pPr>
            <a:r>
              <a:rPr sz="2800" spc="-5" dirty="0">
                <a:solidFill>
                  <a:schemeClr val="accent1"/>
                </a:solidFill>
                <a:latin typeface="Times New Roman"/>
                <a:cs typeface="Times New Roman"/>
              </a:rPr>
              <a:t>Reduced plasma levels </a:t>
            </a:r>
            <a:r>
              <a:rPr sz="2800" dirty="0">
                <a:solidFill>
                  <a:schemeClr val="accent1"/>
                </a:solidFill>
                <a:latin typeface="Times New Roman"/>
                <a:cs typeface="Times New Roman"/>
              </a:rPr>
              <a:t>of other </a:t>
            </a:r>
            <a:r>
              <a:rPr sz="2800" spc="-5" dirty="0">
                <a:solidFill>
                  <a:schemeClr val="accent1"/>
                </a:solidFill>
                <a:latin typeface="Times New Roman"/>
                <a:cs typeface="Times New Roman"/>
              </a:rPr>
              <a:t>vasodilator and  antiproliferative substances such as vasoactive  intestinal </a:t>
            </a:r>
            <a:r>
              <a:rPr sz="2800" dirty="0">
                <a:solidFill>
                  <a:schemeClr val="accent1"/>
                </a:solidFill>
                <a:latin typeface="Times New Roman"/>
                <a:cs typeface="Times New Roman"/>
              </a:rPr>
              <a:t>peptide</a:t>
            </a:r>
          </a:p>
          <a:p>
            <a:pPr marL="527050" marR="153035" indent="-514350">
              <a:spcBef>
                <a:spcPts val="700"/>
              </a:spcBef>
              <a:buClr>
                <a:srgbClr val="FF0000"/>
              </a:buClr>
              <a:buAutoNum type="arabicParenR" startAt="3"/>
              <a:tabLst>
                <a:tab pos="526415" algn="l"/>
                <a:tab pos="527050" algn="l"/>
                <a:tab pos="4925695" algn="l"/>
                <a:tab pos="5562600" algn="l"/>
              </a:tabLst>
            </a:pPr>
            <a:r>
              <a:rPr sz="2800" spc="-5" dirty="0">
                <a:solidFill>
                  <a:schemeClr val="accent1"/>
                </a:solidFill>
                <a:latin typeface="Times New Roman"/>
                <a:cs typeface="Times New Roman"/>
              </a:rPr>
              <a:t>In </a:t>
            </a:r>
            <a:r>
              <a:rPr sz="2800" dirty="0">
                <a:solidFill>
                  <a:schemeClr val="accent1"/>
                </a:solidFill>
                <a:latin typeface="Times New Roman"/>
                <a:cs typeface="Times New Roman"/>
              </a:rPr>
              <a:t>the </a:t>
            </a:r>
            <a:r>
              <a:rPr sz="2800" spc="-5" dirty="0">
                <a:solidFill>
                  <a:schemeClr val="accent1"/>
                </a:solidFill>
                <a:latin typeface="Times New Roman"/>
                <a:cs typeface="Times New Roman"/>
              </a:rPr>
              <a:t>adventitia there</a:t>
            </a:r>
            <a:r>
              <a:rPr sz="2800" spc="5" dirty="0">
                <a:solidFill>
                  <a:schemeClr val="accent1"/>
                </a:solidFill>
                <a:latin typeface="Times New Roman"/>
                <a:cs typeface="Times New Roman"/>
              </a:rPr>
              <a:t> </a:t>
            </a:r>
            <a:r>
              <a:rPr sz="2800" dirty="0">
                <a:solidFill>
                  <a:schemeClr val="accent1"/>
                </a:solidFill>
                <a:latin typeface="Times New Roman"/>
                <a:cs typeface="Times New Roman"/>
              </a:rPr>
              <a:t>is</a:t>
            </a:r>
            <a:r>
              <a:rPr sz="2800" spc="-5" dirty="0">
                <a:solidFill>
                  <a:schemeClr val="accent1"/>
                </a:solidFill>
                <a:latin typeface="Times New Roman"/>
                <a:cs typeface="Times New Roman"/>
              </a:rPr>
              <a:t> increased	production</a:t>
            </a:r>
            <a:r>
              <a:rPr sz="2800" spc="-50" dirty="0">
                <a:solidFill>
                  <a:schemeClr val="accent1"/>
                </a:solidFill>
                <a:latin typeface="Times New Roman"/>
                <a:cs typeface="Times New Roman"/>
              </a:rPr>
              <a:t> </a:t>
            </a:r>
            <a:r>
              <a:rPr sz="2800" dirty="0">
                <a:solidFill>
                  <a:schemeClr val="accent1"/>
                </a:solidFill>
                <a:latin typeface="Times New Roman"/>
                <a:cs typeface="Times New Roman"/>
              </a:rPr>
              <a:t>of  </a:t>
            </a:r>
            <a:r>
              <a:rPr sz="2800" spc="-5" dirty="0">
                <a:solidFill>
                  <a:schemeClr val="accent1"/>
                </a:solidFill>
                <a:latin typeface="Times New Roman"/>
                <a:cs typeface="Times New Roman"/>
              </a:rPr>
              <a:t>extracellular matrix</a:t>
            </a:r>
            <a:r>
              <a:rPr sz="2800" spc="5" dirty="0">
                <a:solidFill>
                  <a:schemeClr val="accent1"/>
                </a:solidFill>
                <a:latin typeface="Times New Roman"/>
                <a:cs typeface="Times New Roman"/>
              </a:rPr>
              <a:t> </a:t>
            </a:r>
            <a:r>
              <a:rPr sz="2800" dirty="0">
                <a:solidFill>
                  <a:schemeClr val="accent1"/>
                </a:solidFill>
                <a:latin typeface="Times New Roman"/>
                <a:cs typeface="Times New Roman"/>
              </a:rPr>
              <a:t>including	</a:t>
            </a:r>
            <a:r>
              <a:rPr sz="2800" spc="-5" dirty="0">
                <a:solidFill>
                  <a:schemeClr val="accent1"/>
                </a:solidFill>
                <a:latin typeface="Times New Roman"/>
                <a:cs typeface="Times New Roman"/>
              </a:rPr>
              <a:t>collagen, elastin,  fibronectin. </a:t>
            </a:r>
            <a:r>
              <a:rPr sz="2800" spc="-10" dirty="0">
                <a:solidFill>
                  <a:schemeClr val="accent1"/>
                </a:solidFill>
                <a:latin typeface="Times New Roman"/>
                <a:cs typeface="Times New Roman"/>
              </a:rPr>
              <a:t>Inflammatory </a:t>
            </a:r>
            <a:r>
              <a:rPr sz="2800" spc="-5" dirty="0">
                <a:solidFill>
                  <a:schemeClr val="accent1"/>
                </a:solidFill>
                <a:latin typeface="Times New Roman"/>
                <a:cs typeface="Times New Roman"/>
              </a:rPr>
              <a:t>cells and platelets  </a:t>
            </a:r>
            <a:r>
              <a:rPr sz="2800" dirty="0">
                <a:solidFill>
                  <a:schemeClr val="accent1"/>
                </a:solidFill>
                <a:latin typeface="Times New Roman"/>
                <a:cs typeface="Times New Roman"/>
              </a:rPr>
              <a:t>(through the serotonin</a:t>
            </a:r>
            <a:r>
              <a:rPr sz="2800" spc="-25" dirty="0">
                <a:solidFill>
                  <a:schemeClr val="accent1"/>
                </a:solidFill>
                <a:latin typeface="Times New Roman"/>
                <a:cs typeface="Times New Roman"/>
              </a:rPr>
              <a:t> </a:t>
            </a:r>
            <a:r>
              <a:rPr sz="2800" spc="-5" dirty="0">
                <a:solidFill>
                  <a:schemeClr val="accent1"/>
                </a:solidFill>
                <a:latin typeface="Times New Roman"/>
                <a:cs typeface="Times New Roman"/>
              </a:rPr>
              <a:t>pathway)</a:t>
            </a:r>
            <a:endParaRPr sz="2800" dirty="0">
              <a:solidFill>
                <a:schemeClr val="accent1"/>
              </a:solidFill>
              <a:latin typeface="Times New Roman"/>
              <a:cs typeface="Times New Roman"/>
            </a:endParaRPr>
          </a:p>
          <a:p>
            <a:pPr marL="527050" marR="5080" indent="-514350">
              <a:spcBef>
                <a:spcPts val="690"/>
              </a:spcBef>
              <a:buClr>
                <a:srgbClr val="FF0000"/>
              </a:buClr>
              <a:buAutoNum type="arabicParenR" startAt="3"/>
              <a:tabLst>
                <a:tab pos="526415" algn="l"/>
                <a:tab pos="527050" algn="l"/>
              </a:tabLst>
            </a:pPr>
            <a:r>
              <a:rPr sz="2800" spc="-5" dirty="0">
                <a:solidFill>
                  <a:schemeClr val="accent1"/>
                </a:solidFill>
                <a:latin typeface="Times New Roman"/>
                <a:cs typeface="Times New Roman"/>
              </a:rPr>
              <a:t>Prothrombotic abnormalities </a:t>
            </a:r>
            <a:r>
              <a:rPr sz="2800" dirty="0">
                <a:solidFill>
                  <a:schemeClr val="accent1"/>
                </a:solidFill>
                <a:latin typeface="Times New Roman"/>
                <a:cs typeface="Times New Roman"/>
              </a:rPr>
              <a:t>have </a:t>
            </a:r>
            <a:r>
              <a:rPr sz="2800" spc="-5" dirty="0">
                <a:solidFill>
                  <a:schemeClr val="accent1"/>
                </a:solidFill>
                <a:latin typeface="Times New Roman"/>
                <a:cs typeface="Times New Roman"/>
              </a:rPr>
              <a:t>been  demonstrated </a:t>
            </a:r>
            <a:r>
              <a:rPr sz="2800" dirty="0">
                <a:solidFill>
                  <a:schemeClr val="accent1"/>
                </a:solidFill>
                <a:latin typeface="Times New Roman"/>
                <a:cs typeface="Times New Roman"/>
              </a:rPr>
              <a:t>in </a:t>
            </a:r>
            <a:r>
              <a:rPr sz="2800" spc="-10" dirty="0">
                <a:solidFill>
                  <a:schemeClr val="accent1"/>
                </a:solidFill>
                <a:latin typeface="Times New Roman"/>
                <a:cs typeface="Times New Roman"/>
              </a:rPr>
              <a:t>PAH </a:t>
            </a:r>
            <a:r>
              <a:rPr sz="2800" spc="-5" dirty="0">
                <a:solidFill>
                  <a:schemeClr val="accent1"/>
                </a:solidFill>
                <a:latin typeface="Times New Roman"/>
                <a:cs typeface="Times New Roman"/>
              </a:rPr>
              <a:t>patients, and thrombi are  present </a:t>
            </a:r>
            <a:r>
              <a:rPr sz="2800" dirty="0">
                <a:solidFill>
                  <a:schemeClr val="accent1"/>
                </a:solidFill>
                <a:latin typeface="Times New Roman"/>
                <a:cs typeface="Times New Roman"/>
              </a:rPr>
              <a:t>in both the </a:t>
            </a:r>
            <a:r>
              <a:rPr sz="2800" spc="-10" dirty="0">
                <a:solidFill>
                  <a:schemeClr val="accent1"/>
                </a:solidFill>
                <a:latin typeface="Times New Roman"/>
                <a:cs typeface="Times New Roman"/>
              </a:rPr>
              <a:t>small </a:t>
            </a:r>
            <a:r>
              <a:rPr sz="2800" spc="-5" dirty="0">
                <a:solidFill>
                  <a:schemeClr val="accent1"/>
                </a:solidFill>
                <a:latin typeface="Times New Roman"/>
                <a:cs typeface="Times New Roman"/>
              </a:rPr>
              <a:t>distal pulmonary arteries  and </a:t>
            </a:r>
            <a:r>
              <a:rPr sz="2800" dirty="0">
                <a:solidFill>
                  <a:schemeClr val="accent1"/>
                </a:solidFill>
                <a:latin typeface="Times New Roman"/>
                <a:cs typeface="Times New Roman"/>
              </a:rPr>
              <a:t>the </a:t>
            </a:r>
            <a:r>
              <a:rPr sz="2800" spc="-5" dirty="0">
                <a:solidFill>
                  <a:schemeClr val="accent1"/>
                </a:solidFill>
                <a:latin typeface="Times New Roman"/>
                <a:cs typeface="Times New Roman"/>
              </a:rPr>
              <a:t>proximal elastic pulmonary</a:t>
            </a:r>
            <a:r>
              <a:rPr sz="2800" spc="-35" dirty="0">
                <a:solidFill>
                  <a:schemeClr val="accent1"/>
                </a:solidFill>
                <a:latin typeface="Times New Roman"/>
                <a:cs typeface="Times New Roman"/>
              </a:rPr>
              <a:t> </a:t>
            </a:r>
            <a:r>
              <a:rPr sz="2800" spc="-5" dirty="0">
                <a:solidFill>
                  <a:schemeClr val="accent1"/>
                </a:solidFill>
                <a:latin typeface="Times New Roman"/>
                <a:cs typeface="Times New Roman"/>
              </a:rPr>
              <a:t>arteries</a:t>
            </a:r>
            <a:endParaRPr sz="2800" dirty="0">
              <a:solidFill>
                <a:schemeClr val="accent1"/>
              </a:solidFill>
              <a:latin typeface="Times New Roman"/>
              <a:cs typeface="Times New Roman"/>
            </a:endParaRPr>
          </a:p>
        </p:txBody>
      </p:sp>
    </p:spTree>
    <p:extLst>
      <p:ext uri="{BB962C8B-B14F-4D97-AF65-F5344CB8AC3E}">
        <p14:creationId xmlns:p14="http://schemas.microsoft.com/office/powerpoint/2010/main" val="2178033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E0C5135-0BEE-4B44-A39C-E97492629F0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DB083409-4AC7-47AB-973C-0EF354BADF4D}"/>
              </a:ext>
            </a:extLst>
          </p:cNvPr>
          <p:cNvSpPr>
            <a:spLocks noGrp="1"/>
          </p:cNvSpPr>
          <p:nvPr>
            <p:ph type="sldNum" sz="quarter" idx="11"/>
          </p:nvPr>
        </p:nvSpPr>
        <p:spPr/>
        <p:txBody>
          <a:bodyPr/>
          <a:lstStyle/>
          <a:p>
            <a:fld id="{D6D6C118-631F-4A80-9886-907009361577}" type="slidenum">
              <a:rPr lang="cs-CZ" altLang="cs-CZ" smtClean="0"/>
              <a:pPr/>
              <a:t>34</a:t>
            </a:fld>
            <a:endParaRPr lang="cs-CZ" altLang="cs-CZ" dirty="0"/>
          </a:p>
        </p:txBody>
      </p:sp>
      <p:sp>
        <p:nvSpPr>
          <p:cNvPr id="4" name="object 2">
            <a:extLst>
              <a:ext uri="{FF2B5EF4-FFF2-40B4-BE49-F238E27FC236}">
                <a16:creationId xmlns:a16="http://schemas.microsoft.com/office/drawing/2014/main" id="{FBFB7095-1028-49CD-9252-63242C1779E4}"/>
              </a:ext>
            </a:extLst>
          </p:cNvPr>
          <p:cNvSpPr txBox="1"/>
          <p:nvPr/>
        </p:nvSpPr>
        <p:spPr>
          <a:xfrm>
            <a:off x="2209836" y="449557"/>
            <a:ext cx="6584315" cy="5151538"/>
          </a:xfrm>
          <a:prstGeom prst="rect">
            <a:avLst/>
          </a:prstGeom>
        </p:spPr>
        <p:txBody>
          <a:bodyPr vert="horz" wrap="square" lIns="0" tIns="101600" rIns="0" bIns="0" rtlCol="0">
            <a:spAutoFit/>
          </a:bodyPr>
          <a:lstStyle/>
          <a:p>
            <a:pPr marL="527050" indent="-514350">
              <a:spcBef>
                <a:spcPts val="800"/>
              </a:spcBef>
              <a:buAutoNum type="arabicPeriod"/>
              <a:tabLst>
                <a:tab pos="526415" algn="l"/>
                <a:tab pos="527050" algn="l"/>
              </a:tabLst>
            </a:pPr>
            <a:r>
              <a:rPr sz="2800" spc="-5" dirty="0">
                <a:solidFill>
                  <a:schemeClr val="accent1"/>
                </a:solidFill>
                <a:latin typeface="Times New Roman"/>
                <a:cs typeface="Times New Roman"/>
              </a:rPr>
              <a:t>Tunica </a:t>
            </a:r>
            <a:r>
              <a:rPr sz="2800" spc="-10" dirty="0">
                <a:solidFill>
                  <a:schemeClr val="accent1"/>
                </a:solidFill>
                <a:latin typeface="Times New Roman"/>
                <a:cs typeface="Times New Roman"/>
              </a:rPr>
              <a:t>media</a:t>
            </a:r>
            <a:r>
              <a:rPr sz="2800" spc="-30" dirty="0">
                <a:solidFill>
                  <a:schemeClr val="accent1"/>
                </a:solidFill>
                <a:latin typeface="Times New Roman"/>
                <a:cs typeface="Times New Roman"/>
              </a:rPr>
              <a:t> </a:t>
            </a:r>
            <a:r>
              <a:rPr sz="2800" dirty="0">
                <a:solidFill>
                  <a:schemeClr val="accent1"/>
                </a:solidFill>
                <a:latin typeface="Times New Roman"/>
                <a:cs typeface="Times New Roman"/>
              </a:rPr>
              <a:t>hypertrophy</a:t>
            </a:r>
          </a:p>
          <a:p>
            <a:pPr marL="527050" indent="-514350">
              <a:spcBef>
                <a:spcPts val="700"/>
              </a:spcBef>
              <a:buAutoNum type="arabicPeriod"/>
              <a:tabLst>
                <a:tab pos="526415" algn="l"/>
                <a:tab pos="527050" algn="l"/>
              </a:tabLst>
            </a:pPr>
            <a:r>
              <a:rPr sz="2800" spc="-5" dirty="0">
                <a:solidFill>
                  <a:schemeClr val="accent1"/>
                </a:solidFill>
                <a:latin typeface="Times New Roman"/>
                <a:cs typeface="Times New Roman"/>
              </a:rPr>
              <a:t>Tunica intima</a:t>
            </a:r>
            <a:r>
              <a:rPr sz="2800" spc="-35" dirty="0">
                <a:solidFill>
                  <a:schemeClr val="accent1"/>
                </a:solidFill>
                <a:latin typeface="Times New Roman"/>
                <a:cs typeface="Times New Roman"/>
              </a:rPr>
              <a:t> </a:t>
            </a:r>
            <a:r>
              <a:rPr sz="2800" spc="-5" dirty="0">
                <a:solidFill>
                  <a:schemeClr val="accent1"/>
                </a:solidFill>
                <a:latin typeface="Times New Roman"/>
                <a:cs typeface="Times New Roman"/>
              </a:rPr>
              <a:t>proliferation</a:t>
            </a:r>
            <a:endParaRPr sz="2800" dirty="0">
              <a:solidFill>
                <a:schemeClr val="accent1"/>
              </a:solidFill>
              <a:latin typeface="Times New Roman"/>
              <a:cs typeface="Times New Roman"/>
            </a:endParaRPr>
          </a:p>
          <a:p>
            <a:pPr marL="527050" indent="-514350">
              <a:spcBef>
                <a:spcPts val="690"/>
              </a:spcBef>
              <a:buAutoNum type="arabicPeriod"/>
              <a:tabLst>
                <a:tab pos="526415" algn="l"/>
                <a:tab pos="527050" algn="l"/>
              </a:tabLst>
            </a:pPr>
            <a:r>
              <a:rPr sz="2800" dirty="0">
                <a:solidFill>
                  <a:schemeClr val="accent1"/>
                </a:solidFill>
                <a:latin typeface="Times New Roman"/>
                <a:cs typeface="Times New Roman"/>
              </a:rPr>
              <a:t>Fibrotic </a:t>
            </a:r>
            <a:r>
              <a:rPr sz="2800" spc="-5" dirty="0">
                <a:solidFill>
                  <a:schemeClr val="accent1"/>
                </a:solidFill>
                <a:latin typeface="Times New Roman"/>
                <a:cs typeface="Times New Roman"/>
              </a:rPr>
              <a:t>changes </a:t>
            </a:r>
            <a:r>
              <a:rPr sz="2800" dirty="0">
                <a:solidFill>
                  <a:schemeClr val="accent1"/>
                </a:solidFill>
                <a:latin typeface="Times New Roman"/>
                <a:cs typeface="Times New Roman"/>
              </a:rPr>
              <a:t>of </a:t>
            </a:r>
            <a:r>
              <a:rPr sz="2800" spc="-5" dirty="0">
                <a:solidFill>
                  <a:schemeClr val="accent1"/>
                </a:solidFill>
                <a:latin typeface="Times New Roman"/>
                <a:cs typeface="Times New Roman"/>
              </a:rPr>
              <a:t>tunica</a:t>
            </a:r>
            <a:r>
              <a:rPr sz="2800" spc="-70" dirty="0">
                <a:solidFill>
                  <a:schemeClr val="accent1"/>
                </a:solidFill>
                <a:latin typeface="Times New Roman"/>
                <a:cs typeface="Times New Roman"/>
              </a:rPr>
              <a:t> </a:t>
            </a:r>
            <a:r>
              <a:rPr sz="2800" spc="-5" dirty="0">
                <a:solidFill>
                  <a:schemeClr val="accent1"/>
                </a:solidFill>
                <a:latin typeface="Times New Roman"/>
                <a:cs typeface="Times New Roman"/>
              </a:rPr>
              <a:t>intima</a:t>
            </a:r>
            <a:endParaRPr sz="2800" dirty="0">
              <a:solidFill>
                <a:schemeClr val="accent1"/>
              </a:solidFill>
              <a:latin typeface="Times New Roman"/>
              <a:cs typeface="Times New Roman"/>
            </a:endParaRPr>
          </a:p>
          <a:p>
            <a:pPr>
              <a:spcBef>
                <a:spcPts val="45"/>
              </a:spcBef>
              <a:buClr>
                <a:srgbClr val="FFFFFF"/>
              </a:buClr>
              <a:buFont typeface="Times New Roman"/>
              <a:buAutoNum type="arabicPeriod"/>
            </a:pPr>
            <a:endParaRPr sz="4100" dirty="0">
              <a:solidFill>
                <a:schemeClr val="accent1"/>
              </a:solidFill>
              <a:latin typeface="Times New Roman"/>
              <a:cs typeface="Times New Roman"/>
            </a:endParaRPr>
          </a:p>
          <a:p>
            <a:pPr marL="1072515">
              <a:tabLst>
                <a:tab pos="3524250" algn="l"/>
              </a:tabLst>
            </a:pPr>
            <a:r>
              <a:rPr sz="2800" spc="-5" dirty="0">
                <a:solidFill>
                  <a:schemeClr val="accent1"/>
                </a:solidFill>
                <a:latin typeface="Times New Roman"/>
                <a:cs typeface="Times New Roman"/>
              </a:rPr>
              <a:t>concentric	eccentric</a:t>
            </a:r>
            <a:endParaRPr sz="2800" dirty="0">
              <a:solidFill>
                <a:schemeClr val="accent1"/>
              </a:solidFill>
              <a:latin typeface="Times New Roman"/>
              <a:cs typeface="Times New Roman"/>
            </a:endParaRPr>
          </a:p>
          <a:p>
            <a:pPr marL="280035" marR="5080" indent="-280035">
              <a:spcBef>
                <a:spcPts val="690"/>
              </a:spcBef>
              <a:buAutoNum type="arabicPeriod" startAt="4"/>
              <a:tabLst>
                <a:tab pos="280035" algn="l"/>
              </a:tabLst>
            </a:pPr>
            <a:r>
              <a:rPr sz="2800" spc="-5" dirty="0">
                <a:solidFill>
                  <a:schemeClr val="accent1"/>
                </a:solidFill>
                <a:latin typeface="Times New Roman"/>
                <a:cs typeface="Times New Roman"/>
              </a:rPr>
              <a:t>Tunica adventitial thickening with moderate  perivascular</a:t>
            </a:r>
            <a:r>
              <a:rPr sz="2800" dirty="0">
                <a:solidFill>
                  <a:schemeClr val="accent1"/>
                </a:solidFill>
                <a:latin typeface="Times New Roman"/>
                <a:cs typeface="Times New Roman"/>
              </a:rPr>
              <a:t> </a:t>
            </a:r>
            <a:r>
              <a:rPr sz="2800" spc="-5" dirty="0">
                <a:solidFill>
                  <a:schemeClr val="accent1"/>
                </a:solidFill>
                <a:latin typeface="Times New Roman"/>
                <a:cs typeface="Times New Roman"/>
              </a:rPr>
              <a:t>infiltrates</a:t>
            </a:r>
            <a:endParaRPr sz="2800" dirty="0">
              <a:solidFill>
                <a:schemeClr val="accent1"/>
              </a:solidFill>
              <a:latin typeface="Times New Roman"/>
              <a:cs typeface="Times New Roman"/>
            </a:endParaRPr>
          </a:p>
          <a:p>
            <a:pPr marL="367030" marR="2952115" indent="-367030">
              <a:lnSpc>
                <a:spcPct val="120500"/>
              </a:lnSpc>
              <a:spcBef>
                <a:spcPts val="10"/>
              </a:spcBef>
              <a:buAutoNum type="arabicPeriod" startAt="4"/>
              <a:tabLst>
                <a:tab pos="367030" algn="l"/>
                <a:tab pos="2580005" algn="l"/>
              </a:tabLst>
            </a:pPr>
            <a:r>
              <a:rPr sz="2800" spc="-5" dirty="0">
                <a:solidFill>
                  <a:schemeClr val="accent1"/>
                </a:solidFill>
                <a:latin typeface="Times New Roman"/>
                <a:cs typeface="Times New Roman"/>
              </a:rPr>
              <a:t>Complex lesions  P</a:t>
            </a:r>
            <a:r>
              <a:rPr sz="2800" spc="10" dirty="0">
                <a:solidFill>
                  <a:schemeClr val="accent1"/>
                </a:solidFill>
                <a:latin typeface="Times New Roman"/>
                <a:cs typeface="Times New Roman"/>
              </a:rPr>
              <a:t>l</a:t>
            </a:r>
            <a:r>
              <a:rPr sz="2800" spc="-15" dirty="0">
                <a:solidFill>
                  <a:schemeClr val="accent1"/>
                </a:solidFill>
                <a:latin typeface="Times New Roman"/>
                <a:cs typeface="Times New Roman"/>
              </a:rPr>
              <a:t>e</a:t>
            </a:r>
            <a:r>
              <a:rPr sz="2800" spc="5" dirty="0">
                <a:solidFill>
                  <a:schemeClr val="accent1"/>
                </a:solidFill>
                <a:latin typeface="Times New Roman"/>
                <a:cs typeface="Times New Roman"/>
              </a:rPr>
              <a:t>x</a:t>
            </a:r>
            <a:r>
              <a:rPr sz="2800" spc="-10" dirty="0">
                <a:solidFill>
                  <a:schemeClr val="accent1"/>
                </a:solidFill>
                <a:latin typeface="Times New Roman"/>
                <a:cs typeface="Times New Roman"/>
              </a:rPr>
              <a:t>i</a:t>
            </a:r>
            <a:r>
              <a:rPr sz="2800" spc="-5" dirty="0">
                <a:solidFill>
                  <a:schemeClr val="accent1"/>
                </a:solidFill>
                <a:latin typeface="Times New Roman"/>
                <a:cs typeface="Times New Roman"/>
              </a:rPr>
              <a:t>f</a:t>
            </a:r>
            <a:r>
              <a:rPr sz="2800" dirty="0">
                <a:solidFill>
                  <a:schemeClr val="accent1"/>
                </a:solidFill>
                <a:latin typeface="Times New Roman"/>
                <a:cs typeface="Times New Roman"/>
              </a:rPr>
              <a:t>o</a:t>
            </a:r>
            <a:r>
              <a:rPr sz="2800" spc="5" dirty="0">
                <a:solidFill>
                  <a:schemeClr val="accent1"/>
                </a:solidFill>
                <a:latin typeface="Times New Roman"/>
                <a:cs typeface="Times New Roman"/>
              </a:rPr>
              <a:t>r</a:t>
            </a:r>
            <a:r>
              <a:rPr sz="2800" dirty="0">
                <a:solidFill>
                  <a:schemeClr val="accent1"/>
                </a:solidFill>
                <a:latin typeface="Times New Roman"/>
                <a:cs typeface="Times New Roman"/>
              </a:rPr>
              <a:t>m	</a:t>
            </a:r>
            <a:r>
              <a:rPr sz="2800" spc="-15" dirty="0">
                <a:solidFill>
                  <a:schemeClr val="accent1"/>
                </a:solidFill>
                <a:latin typeface="Times New Roman"/>
                <a:cs typeface="Times New Roman"/>
              </a:rPr>
              <a:t>D</a:t>
            </a:r>
            <a:r>
              <a:rPr sz="2800" spc="5" dirty="0">
                <a:solidFill>
                  <a:schemeClr val="accent1"/>
                </a:solidFill>
                <a:latin typeface="Times New Roman"/>
                <a:cs typeface="Times New Roman"/>
              </a:rPr>
              <a:t>i</a:t>
            </a:r>
            <a:r>
              <a:rPr sz="2800" dirty="0">
                <a:solidFill>
                  <a:schemeClr val="accent1"/>
                </a:solidFill>
                <a:latin typeface="Times New Roman"/>
                <a:cs typeface="Times New Roman"/>
              </a:rPr>
              <a:t>l</a:t>
            </a:r>
            <a:r>
              <a:rPr sz="2800" spc="-15" dirty="0">
                <a:solidFill>
                  <a:schemeClr val="accent1"/>
                </a:solidFill>
                <a:latin typeface="Times New Roman"/>
                <a:cs typeface="Times New Roman"/>
              </a:rPr>
              <a:t>a</a:t>
            </a:r>
            <a:r>
              <a:rPr sz="2800" dirty="0">
                <a:solidFill>
                  <a:schemeClr val="accent1"/>
                </a:solidFill>
                <a:latin typeface="Times New Roman"/>
                <a:cs typeface="Times New Roman"/>
              </a:rPr>
              <a:t>t</a:t>
            </a:r>
            <a:r>
              <a:rPr sz="2800" spc="-5" dirty="0">
                <a:solidFill>
                  <a:schemeClr val="accent1"/>
                </a:solidFill>
                <a:latin typeface="Times New Roman"/>
                <a:cs typeface="Times New Roman"/>
              </a:rPr>
              <a:t>ed</a:t>
            </a:r>
            <a:endParaRPr sz="2800" dirty="0">
              <a:solidFill>
                <a:schemeClr val="accent1"/>
              </a:solidFill>
              <a:latin typeface="Times New Roman"/>
              <a:cs typeface="Times New Roman"/>
            </a:endParaRPr>
          </a:p>
          <a:p>
            <a:pPr marL="366395" indent="-354330">
              <a:spcBef>
                <a:spcPts val="700"/>
              </a:spcBef>
              <a:buAutoNum type="arabicPeriod" startAt="4"/>
              <a:tabLst>
                <a:tab pos="367030" algn="l"/>
              </a:tabLst>
            </a:pPr>
            <a:r>
              <a:rPr sz="2800" spc="-5" dirty="0">
                <a:solidFill>
                  <a:schemeClr val="accent1"/>
                </a:solidFill>
                <a:latin typeface="Times New Roman"/>
                <a:cs typeface="Times New Roman"/>
              </a:rPr>
              <a:t>Thrombotic</a:t>
            </a:r>
            <a:r>
              <a:rPr sz="2800" spc="-20" dirty="0">
                <a:solidFill>
                  <a:schemeClr val="accent1"/>
                </a:solidFill>
                <a:latin typeface="Times New Roman"/>
                <a:cs typeface="Times New Roman"/>
              </a:rPr>
              <a:t> </a:t>
            </a:r>
            <a:r>
              <a:rPr sz="2800" spc="-5" dirty="0">
                <a:solidFill>
                  <a:schemeClr val="accent1"/>
                </a:solidFill>
                <a:latin typeface="Times New Roman"/>
                <a:cs typeface="Times New Roman"/>
              </a:rPr>
              <a:t>lesions.</a:t>
            </a:r>
            <a:endParaRPr sz="2800" dirty="0">
              <a:solidFill>
                <a:schemeClr val="accent1"/>
              </a:solidFill>
              <a:latin typeface="Times New Roman"/>
              <a:cs typeface="Times New Roman"/>
            </a:endParaRPr>
          </a:p>
        </p:txBody>
      </p:sp>
    </p:spTree>
    <p:extLst>
      <p:ext uri="{BB962C8B-B14F-4D97-AF65-F5344CB8AC3E}">
        <p14:creationId xmlns:p14="http://schemas.microsoft.com/office/powerpoint/2010/main" val="816301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93DF75-A95D-4233-AE76-8FD7FE0E98B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B488EA5-0797-4AD1-96C3-2444586C3C59}"/>
              </a:ext>
            </a:extLst>
          </p:cNvPr>
          <p:cNvSpPr>
            <a:spLocks noGrp="1"/>
          </p:cNvSpPr>
          <p:nvPr>
            <p:ph type="sldNum" sz="quarter" idx="11"/>
          </p:nvPr>
        </p:nvSpPr>
        <p:spPr/>
        <p:txBody>
          <a:bodyPr/>
          <a:lstStyle/>
          <a:p>
            <a:fld id="{D6D6C118-631F-4A80-9886-907009361577}" type="slidenum">
              <a:rPr lang="cs-CZ" altLang="cs-CZ" smtClean="0"/>
              <a:pPr/>
              <a:t>35</a:t>
            </a:fld>
            <a:endParaRPr lang="cs-CZ" altLang="cs-CZ" dirty="0"/>
          </a:p>
        </p:txBody>
      </p:sp>
      <p:sp>
        <p:nvSpPr>
          <p:cNvPr id="5" name="Nadpis 2">
            <a:extLst>
              <a:ext uri="{FF2B5EF4-FFF2-40B4-BE49-F238E27FC236}">
                <a16:creationId xmlns:a16="http://schemas.microsoft.com/office/drawing/2014/main" id="{BA6E1908-CA67-41C6-97B0-BC84CDD5E7E5}"/>
              </a:ext>
            </a:extLst>
          </p:cNvPr>
          <p:cNvSpPr txBox="1">
            <a:spLocks/>
          </p:cNvSpPr>
          <p:nvPr/>
        </p:nvSpPr>
        <p:spPr>
          <a:xfrm>
            <a:off x="414000" y="378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kern="0" dirty="0"/>
              <a:t>Group 2 - </a:t>
            </a:r>
            <a:r>
              <a:rPr lang="cs-CZ" kern="0" dirty="0" err="1"/>
              <a:t>Pathophysiology</a:t>
            </a:r>
            <a:endParaRPr lang="en-US" kern="0" dirty="0"/>
          </a:p>
        </p:txBody>
      </p:sp>
      <p:sp>
        <p:nvSpPr>
          <p:cNvPr id="8" name="object 58">
            <a:extLst>
              <a:ext uri="{FF2B5EF4-FFF2-40B4-BE49-F238E27FC236}">
                <a16:creationId xmlns:a16="http://schemas.microsoft.com/office/drawing/2014/main" id="{C2575D39-0A42-4A8B-8047-D6ED2C184252}"/>
              </a:ext>
            </a:extLst>
          </p:cNvPr>
          <p:cNvSpPr txBox="1"/>
          <p:nvPr/>
        </p:nvSpPr>
        <p:spPr>
          <a:xfrm>
            <a:off x="2059941" y="1404620"/>
            <a:ext cx="7967345" cy="2424430"/>
          </a:xfrm>
          <a:prstGeom prst="rect">
            <a:avLst/>
          </a:prstGeom>
        </p:spPr>
        <p:txBody>
          <a:bodyPr vert="horz" wrap="square" lIns="0" tIns="12700" rIns="0" bIns="0" rtlCol="0">
            <a:spAutoFit/>
          </a:bodyPr>
          <a:lstStyle/>
          <a:p>
            <a:pPr marL="355600" indent="-342900">
              <a:spcBef>
                <a:spcPts val="100"/>
              </a:spcBef>
              <a:buClr>
                <a:srgbClr val="FF0000"/>
              </a:buClr>
              <a:buChar char="•"/>
              <a:tabLst>
                <a:tab pos="354965" algn="l"/>
                <a:tab pos="355600" algn="l"/>
              </a:tabLst>
            </a:pPr>
            <a:r>
              <a:rPr sz="2800" spc="-5" dirty="0">
                <a:solidFill>
                  <a:schemeClr val="accent1"/>
                </a:solidFill>
                <a:latin typeface="Times New Roman"/>
                <a:cs typeface="Times New Roman"/>
              </a:rPr>
              <a:t>Due </a:t>
            </a:r>
            <a:r>
              <a:rPr sz="2800" dirty="0">
                <a:solidFill>
                  <a:schemeClr val="accent1"/>
                </a:solidFill>
                <a:latin typeface="Times New Roman"/>
                <a:cs typeface="Times New Roman"/>
              </a:rPr>
              <a:t>to lt. </a:t>
            </a:r>
            <a:r>
              <a:rPr sz="2800" spc="-5" dirty="0">
                <a:solidFill>
                  <a:schemeClr val="accent1"/>
                </a:solidFill>
                <a:latin typeface="Times New Roman"/>
                <a:cs typeface="Times New Roman"/>
              </a:rPr>
              <a:t>heart</a:t>
            </a:r>
            <a:r>
              <a:rPr sz="2800" spc="-30" dirty="0">
                <a:solidFill>
                  <a:schemeClr val="accent1"/>
                </a:solidFill>
                <a:latin typeface="Times New Roman"/>
                <a:cs typeface="Times New Roman"/>
              </a:rPr>
              <a:t> </a:t>
            </a:r>
            <a:r>
              <a:rPr sz="2800" spc="-5" dirty="0">
                <a:solidFill>
                  <a:schemeClr val="accent1"/>
                </a:solidFill>
                <a:latin typeface="Times New Roman"/>
                <a:cs typeface="Times New Roman"/>
              </a:rPr>
              <a:t>diseases:</a:t>
            </a:r>
            <a:endParaRPr sz="2800" dirty="0">
              <a:solidFill>
                <a:schemeClr val="accent1"/>
              </a:solidFill>
              <a:latin typeface="Times New Roman"/>
              <a:cs typeface="Times New Roman"/>
            </a:endParaRPr>
          </a:p>
          <a:p>
            <a:pPr marL="355600" indent="-342900">
              <a:spcBef>
                <a:spcPts val="20"/>
              </a:spcBef>
              <a:buClr>
                <a:srgbClr val="FF0000"/>
              </a:buClr>
              <a:buChar char="•"/>
              <a:tabLst>
                <a:tab pos="354965" algn="l"/>
                <a:tab pos="355600" algn="l"/>
              </a:tabLst>
            </a:pPr>
            <a:r>
              <a:rPr sz="2800" spc="-5" dirty="0">
                <a:solidFill>
                  <a:schemeClr val="accent1"/>
                </a:solidFill>
                <a:latin typeface="Times New Roman"/>
                <a:cs typeface="Times New Roman"/>
              </a:rPr>
              <a:t>Pulmonary venous hypertension-most </a:t>
            </a:r>
            <a:r>
              <a:rPr sz="2800" spc="-10" dirty="0">
                <a:solidFill>
                  <a:schemeClr val="accent1"/>
                </a:solidFill>
                <a:latin typeface="Times New Roman"/>
                <a:cs typeface="Times New Roman"/>
              </a:rPr>
              <a:t>common</a:t>
            </a:r>
            <a:r>
              <a:rPr sz="2800" spc="15" dirty="0">
                <a:solidFill>
                  <a:schemeClr val="accent1"/>
                </a:solidFill>
                <a:latin typeface="Times New Roman"/>
                <a:cs typeface="Times New Roman"/>
              </a:rPr>
              <a:t> </a:t>
            </a:r>
            <a:r>
              <a:rPr sz="2800" spc="-5" dirty="0">
                <a:solidFill>
                  <a:schemeClr val="accent1"/>
                </a:solidFill>
                <a:latin typeface="Times New Roman"/>
                <a:cs typeface="Times New Roman"/>
              </a:rPr>
              <a:t>cause</a:t>
            </a:r>
            <a:endParaRPr sz="2800" dirty="0">
              <a:solidFill>
                <a:schemeClr val="accent1"/>
              </a:solidFill>
              <a:latin typeface="Times New Roman"/>
              <a:cs typeface="Times New Roman"/>
            </a:endParaRPr>
          </a:p>
          <a:p>
            <a:pPr marL="355600" marR="5715" indent="-342900">
              <a:lnSpc>
                <a:spcPct val="79900"/>
              </a:lnSpc>
              <a:spcBef>
                <a:spcPts val="705"/>
              </a:spcBef>
              <a:buClr>
                <a:srgbClr val="FF0000"/>
              </a:buClr>
              <a:buChar char="•"/>
              <a:tabLst>
                <a:tab pos="354965" algn="l"/>
                <a:tab pos="355600" algn="l"/>
              </a:tabLst>
            </a:pPr>
            <a:r>
              <a:rPr sz="2800" spc="-5" dirty="0">
                <a:solidFill>
                  <a:schemeClr val="accent1"/>
                </a:solidFill>
                <a:latin typeface="Times New Roman"/>
                <a:cs typeface="Times New Roman"/>
              </a:rPr>
              <a:t>Usually </a:t>
            </a:r>
            <a:r>
              <a:rPr sz="2800" dirty="0">
                <a:solidFill>
                  <a:schemeClr val="accent1"/>
                </a:solidFill>
                <a:latin typeface="Times New Roman"/>
                <a:cs typeface="Times New Roman"/>
              </a:rPr>
              <a:t>due to </a:t>
            </a:r>
            <a:r>
              <a:rPr sz="2800" spc="-5" dirty="0">
                <a:solidFill>
                  <a:schemeClr val="accent1"/>
                </a:solidFill>
                <a:latin typeface="Times New Roman"/>
                <a:cs typeface="Times New Roman"/>
              </a:rPr>
              <a:t>left-sided heart disease </a:t>
            </a:r>
            <a:r>
              <a:rPr sz="2800" dirty="0">
                <a:solidFill>
                  <a:schemeClr val="accent1"/>
                </a:solidFill>
                <a:latin typeface="Times New Roman"/>
                <a:cs typeface="Times New Roman"/>
              </a:rPr>
              <a:t>(valvular,  </a:t>
            </a:r>
            <a:r>
              <a:rPr sz="2800" spc="-5" dirty="0">
                <a:solidFill>
                  <a:schemeClr val="accent1"/>
                </a:solidFill>
                <a:latin typeface="Times New Roman"/>
                <a:cs typeface="Times New Roman"/>
              </a:rPr>
              <a:t>coronary </a:t>
            </a:r>
            <a:r>
              <a:rPr sz="2800" dirty="0">
                <a:solidFill>
                  <a:schemeClr val="accent1"/>
                </a:solidFill>
                <a:latin typeface="Times New Roman"/>
                <a:cs typeface="Times New Roman"/>
              </a:rPr>
              <a:t>or </a:t>
            </a:r>
            <a:r>
              <a:rPr sz="2800" spc="-5" dirty="0">
                <a:solidFill>
                  <a:schemeClr val="accent1"/>
                </a:solidFill>
                <a:latin typeface="Times New Roman"/>
                <a:cs typeface="Times New Roman"/>
              </a:rPr>
              <a:t>myocardial), </a:t>
            </a:r>
            <a:r>
              <a:rPr sz="2800" spc="114" dirty="0">
                <a:solidFill>
                  <a:schemeClr val="accent1"/>
                </a:solidFill>
                <a:latin typeface="Symbol"/>
                <a:cs typeface="Symbol"/>
              </a:rPr>
              <a:t></a:t>
            </a:r>
            <a:r>
              <a:rPr sz="2800" spc="114" dirty="0">
                <a:solidFill>
                  <a:schemeClr val="accent1"/>
                </a:solidFill>
                <a:latin typeface="Times New Roman"/>
                <a:cs typeface="Times New Roman"/>
              </a:rPr>
              <a:t>obstruction </a:t>
            </a:r>
            <a:r>
              <a:rPr sz="2800" dirty="0">
                <a:solidFill>
                  <a:schemeClr val="accent1"/>
                </a:solidFill>
                <a:latin typeface="Times New Roman"/>
                <a:cs typeface="Times New Roman"/>
              </a:rPr>
              <a:t>to blood</a:t>
            </a:r>
            <a:r>
              <a:rPr sz="2800" spc="-85" dirty="0">
                <a:solidFill>
                  <a:schemeClr val="accent1"/>
                </a:solidFill>
                <a:latin typeface="Times New Roman"/>
                <a:cs typeface="Times New Roman"/>
              </a:rPr>
              <a:t> </a:t>
            </a:r>
            <a:r>
              <a:rPr sz="2800" spc="-5" dirty="0">
                <a:solidFill>
                  <a:schemeClr val="accent1"/>
                </a:solidFill>
                <a:latin typeface="Times New Roman"/>
                <a:cs typeface="Times New Roman"/>
              </a:rPr>
              <a:t>flow  downstream from </a:t>
            </a:r>
            <a:r>
              <a:rPr sz="2800" dirty="0">
                <a:solidFill>
                  <a:schemeClr val="accent1"/>
                </a:solidFill>
                <a:latin typeface="Times New Roman"/>
                <a:cs typeface="Times New Roman"/>
              </a:rPr>
              <a:t>the </a:t>
            </a:r>
            <a:r>
              <a:rPr sz="2800" spc="-5" dirty="0">
                <a:solidFill>
                  <a:schemeClr val="accent1"/>
                </a:solidFill>
                <a:latin typeface="Times New Roman"/>
                <a:cs typeface="Times New Roman"/>
              </a:rPr>
              <a:t>pulmonary</a:t>
            </a:r>
            <a:r>
              <a:rPr sz="2800" spc="-35" dirty="0">
                <a:solidFill>
                  <a:schemeClr val="accent1"/>
                </a:solidFill>
                <a:latin typeface="Times New Roman"/>
                <a:cs typeface="Times New Roman"/>
              </a:rPr>
              <a:t> </a:t>
            </a:r>
            <a:r>
              <a:rPr sz="2800" spc="-5" dirty="0">
                <a:solidFill>
                  <a:schemeClr val="accent1"/>
                </a:solidFill>
                <a:latin typeface="Times New Roman"/>
                <a:cs typeface="Times New Roman"/>
              </a:rPr>
              <a:t>veins.</a:t>
            </a:r>
            <a:endParaRPr sz="2800" dirty="0">
              <a:solidFill>
                <a:schemeClr val="accent1"/>
              </a:solidFill>
              <a:latin typeface="Times New Roman"/>
              <a:cs typeface="Times New Roman"/>
            </a:endParaRPr>
          </a:p>
          <a:p>
            <a:pPr marL="355600" indent="-342900">
              <a:spcBef>
                <a:spcPts val="30"/>
              </a:spcBef>
              <a:buClr>
                <a:srgbClr val="FF0000"/>
              </a:buClr>
              <a:buChar char="•"/>
              <a:tabLst>
                <a:tab pos="354965" algn="l"/>
                <a:tab pos="355600" algn="l"/>
              </a:tabLst>
            </a:pPr>
            <a:r>
              <a:rPr sz="2800" spc="-5" dirty="0">
                <a:solidFill>
                  <a:schemeClr val="accent1"/>
                </a:solidFill>
                <a:latin typeface="Times New Roman"/>
                <a:cs typeface="Times New Roman"/>
              </a:rPr>
              <a:t>Reversibility is variable</a:t>
            </a:r>
            <a:r>
              <a:rPr sz="2800" spc="-5" dirty="0">
                <a:solidFill>
                  <a:srgbClr val="FFFFFF"/>
                </a:solidFill>
                <a:latin typeface="Times New Roman"/>
                <a:cs typeface="Times New Roman"/>
              </a:rPr>
              <a:t>, dependent </a:t>
            </a:r>
            <a:r>
              <a:rPr sz="2800" dirty="0">
                <a:solidFill>
                  <a:srgbClr val="FFFFFF"/>
                </a:solidFill>
                <a:latin typeface="Times New Roman"/>
                <a:cs typeface="Times New Roman"/>
              </a:rPr>
              <a:t>on</a:t>
            </a:r>
            <a:r>
              <a:rPr sz="2800" spc="15" dirty="0">
                <a:solidFill>
                  <a:srgbClr val="FFFFFF"/>
                </a:solidFill>
                <a:latin typeface="Times New Roman"/>
                <a:cs typeface="Times New Roman"/>
              </a:rPr>
              <a:t> </a:t>
            </a:r>
            <a:r>
              <a:rPr sz="2800" spc="-5" dirty="0">
                <a:solidFill>
                  <a:srgbClr val="FFFFFF"/>
                </a:solidFill>
                <a:latin typeface="Times New Roman"/>
                <a:cs typeface="Times New Roman"/>
              </a:rPr>
              <a:t>lesion.</a:t>
            </a:r>
            <a:endParaRPr sz="2800" dirty="0">
              <a:latin typeface="Times New Roman"/>
              <a:cs typeface="Times New Roman"/>
            </a:endParaRPr>
          </a:p>
        </p:txBody>
      </p:sp>
      <p:pic>
        <p:nvPicPr>
          <p:cNvPr id="6" name="Obrázek 5">
            <a:extLst>
              <a:ext uri="{FF2B5EF4-FFF2-40B4-BE49-F238E27FC236}">
                <a16:creationId xmlns:a16="http://schemas.microsoft.com/office/drawing/2014/main" id="{92002128-0E0F-48C1-BEA7-D03AEE58B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623588"/>
            <a:ext cx="4036059" cy="2809875"/>
          </a:xfrm>
          <a:prstGeom prst="rect">
            <a:avLst/>
          </a:prstGeom>
        </p:spPr>
      </p:pic>
    </p:spTree>
    <p:extLst>
      <p:ext uri="{BB962C8B-B14F-4D97-AF65-F5344CB8AC3E}">
        <p14:creationId xmlns:p14="http://schemas.microsoft.com/office/powerpoint/2010/main" val="303685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593DF75-A95D-4233-AE76-8FD7FE0E98B4}"/>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B488EA5-0797-4AD1-96C3-2444586C3C59}"/>
              </a:ext>
            </a:extLst>
          </p:cNvPr>
          <p:cNvSpPr>
            <a:spLocks noGrp="1"/>
          </p:cNvSpPr>
          <p:nvPr>
            <p:ph type="sldNum" sz="quarter" idx="11"/>
          </p:nvPr>
        </p:nvSpPr>
        <p:spPr/>
        <p:txBody>
          <a:bodyPr/>
          <a:lstStyle/>
          <a:p>
            <a:fld id="{D6D6C118-631F-4A80-9886-907009361577}" type="slidenum">
              <a:rPr lang="cs-CZ" altLang="cs-CZ" smtClean="0"/>
              <a:pPr/>
              <a:t>36</a:t>
            </a:fld>
            <a:endParaRPr lang="cs-CZ" altLang="cs-CZ" dirty="0"/>
          </a:p>
        </p:txBody>
      </p:sp>
      <p:sp>
        <p:nvSpPr>
          <p:cNvPr id="5" name="Nadpis 2">
            <a:extLst>
              <a:ext uri="{FF2B5EF4-FFF2-40B4-BE49-F238E27FC236}">
                <a16:creationId xmlns:a16="http://schemas.microsoft.com/office/drawing/2014/main" id="{BA6E1908-CA67-41C6-97B0-BC84CDD5E7E5}"/>
              </a:ext>
            </a:extLst>
          </p:cNvPr>
          <p:cNvSpPr txBox="1">
            <a:spLocks/>
          </p:cNvSpPr>
          <p:nvPr/>
        </p:nvSpPr>
        <p:spPr>
          <a:xfrm>
            <a:off x="414000" y="378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kern="0" dirty="0"/>
              <a:t>Group 3 - </a:t>
            </a:r>
            <a:r>
              <a:rPr lang="cs-CZ" kern="0" dirty="0" err="1"/>
              <a:t>Pathophysiology</a:t>
            </a:r>
            <a:endParaRPr lang="en-US" kern="0" dirty="0"/>
          </a:p>
        </p:txBody>
      </p:sp>
      <p:sp>
        <p:nvSpPr>
          <p:cNvPr id="7" name="object 57">
            <a:extLst>
              <a:ext uri="{FF2B5EF4-FFF2-40B4-BE49-F238E27FC236}">
                <a16:creationId xmlns:a16="http://schemas.microsoft.com/office/drawing/2014/main" id="{1BC0462B-E801-466F-B819-7B06FDCC4743}"/>
              </a:ext>
            </a:extLst>
          </p:cNvPr>
          <p:cNvSpPr txBox="1"/>
          <p:nvPr/>
        </p:nvSpPr>
        <p:spPr>
          <a:xfrm>
            <a:off x="1907540" y="1248410"/>
            <a:ext cx="8243570" cy="4508798"/>
          </a:xfrm>
          <a:prstGeom prst="rect">
            <a:avLst/>
          </a:prstGeom>
        </p:spPr>
        <p:txBody>
          <a:bodyPr vert="horz" wrap="square" lIns="0" tIns="59690" rIns="0" bIns="0" rtlCol="0">
            <a:spAutoFit/>
          </a:bodyPr>
          <a:lstStyle/>
          <a:p>
            <a:pPr marL="12700">
              <a:spcBef>
                <a:spcPts val="470"/>
              </a:spcBef>
            </a:pPr>
            <a:r>
              <a:rPr spc="-5" dirty="0">
                <a:solidFill>
                  <a:schemeClr val="accent1"/>
                </a:solidFill>
                <a:latin typeface="Times New Roman"/>
                <a:cs typeface="Times New Roman"/>
              </a:rPr>
              <a:t>PH </a:t>
            </a:r>
            <a:r>
              <a:rPr dirty="0">
                <a:solidFill>
                  <a:schemeClr val="accent1"/>
                </a:solidFill>
                <a:latin typeface="Times New Roman"/>
                <a:cs typeface="Times New Roman"/>
              </a:rPr>
              <a:t>due to lung </a:t>
            </a:r>
            <a:r>
              <a:rPr spc="-5" dirty="0">
                <a:solidFill>
                  <a:schemeClr val="accent1"/>
                </a:solidFill>
                <a:latin typeface="Times New Roman"/>
                <a:cs typeface="Times New Roman"/>
              </a:rPr>
              <a:t>diseases </a:t>
            </a:r>
            <a:r>
              <a:rPr dirty="0">
                <a:solidFill>
                  <a:schemeClr val="accent1"/>
                </a:solidFill>
                <a:latin typeface="Times New Roman"/>
                <a:cs typeface="Times New Roman"/>
              </a:rPr>
              <a:t>and/or</a:t>
            </a:r>
            <a:r>
              <a:rPr spc="-5" dirty="0">
                <a:solidFill>
                  <a:schemeClr val="accent1"/>
                </a:solidFill>
                <a:latin typeface="Times New Roman"/>
                <a:cs typeface="Times New Roman"/>
              </a:rPr>
              <a:t> </a:t>
            </a:r>
            <a:r>
              <a:rPr dirty="0">
                <a:solidFill>
                  <a:schemeClr val="accent1"/>
                </a:solidFill>
                <a:latin typeface="Times New Roman"/>
                <a:cs typeface="Times New Roman"/>
              </a:rPr>
              <a:t>hypoxia:</a:t>
            </a:r>
          </a:p>
          <a:p>
            <a:pPr marL="12700">
              <a:spcBef>
                <a:spcPts val="370"/>
              </a:spcBef>
            </a:pPr>
            <a:r>
              <a:rPr dirty="0">
                <a:solidFill>
                  <a:schemeClr val="accent1"/>
                </a:solidFill>
                <a:latin typeface="Times New Roman"/>
                <a:cs typeface="Times New Roman"/>
              </a:rPr>
              <a:t>Multiple</a:t>
            </a:r>
          </a:p>
          <a:p>
            <a:pPr marL="419734" indent="-331470">
              <a:spcBef>
                <a:spcPts val="370"/>
              </a:spcBef>
              <a:buAutoNum type="arabicParenR"/>
              <a:tabLst>
                <a:tab pos="420370" algn="l"/>
              </a:tabLst>
            </a:pPr>
            <a:r>
              <a:rPr dirty="0">
                <a:solidFill>
                  <a:schemeClr val="accent1"/>
                </a:solidFill>
                <a:latin typeface="Times New Roman"/>
                <a:cs typeface="Times New Roman"/>
              </a:rPr>
              <a:t>hypoxic</a:t>
            </a:r>
            <a:r>
              <a:rPr spc="-5" dirty="0">
                <a:solidFill>
                  <a:schemeClr val="accent1"/>
                </a:solidFill>
                <a:latin typeface="Times New Roman"/>
                <a:cs typeface="Times New Roman"/>
              </a:rPr>
              <a:t> </a:t>
            </a:r>
            <a:r>
              <a:rPr dirty="0">
                <a:solidFill>
                  <a:schemeClr val="accent1"/>
                </a:solidFill>
                <a:latin typeface="Times New Roman"/>
                <a:cs typeface="Times New Roman"/>
              </a:rPr>
              <a:t>vasoconstriction,</a:t>
            </a:r>
          </a:p>
          <a:p>
            <a:pPr marL="419734" indent="-331470">
              <a:spcBef>
                <a:spcPts val="370"/>
              </a:spcBef>
              <a:buAutoNum type="arabicParenR"/>
              <a:tabLst>
                <a:tab pos="420370" algn="l"/>
              </a:tabLst>
            </a:pPr>
            <a:r>
              <a:rPr spc="-5" dirty="0">
                <a:solidFill>
                  <a:schemeClr val="accent1"/>
                </a:solidFill>
                <a:latin typeface="Times New Roman"/>
                <a:cs typeface="Times New Roman"/>
              </a:rPr>
              <a:t>mechanical stress </a:t>
            </a:r>
            <a:r>
              <a:rPr dirty="0">
                <a:solidFill>
                  <a:schemeClr val="accent1"/>
                </a:solidFill>
                <a:latin typeface="Times New Roman"/>
                <a:cs typeface="Times New Roman"/>
              </a:rPr>
              <a:t>of hyperinflated</a:t>
            </a:r>
            <a:r>
              <a:rPr spc="-5" dirty="0">
                <a:solidFill>
                  <a:schemeClr val="accent1"/>
                </a:solidFill>
                <a:latin typeface="Times New Roman"/>
                <a:cs typeface="Times New Roman"/>
              </a:rPr>
              <a:t> </a:t>
            </a:r>
            <a:r>
              <a:rPr dirty="0">
                <a:solidFill>
                  <a:schemeClr val="accent1"/>
                </a:solidFill>
                <a:latin typeface="Times New Roman"/>
                <a:cs typeface="Times New Roman"/>
              </a:rPr>
              <a:t>lungs,</a:t>
            </a:r>
          </a:p>
          <a:p>
            <a:pPr marL="419734" indent="-331470">
              <a:spcBef>
                <a:spcPts val="370"/>
              </a:spcBef>
              <a:buAutoNum type="arabicParenR"/>
              <a:tabLst>
                <a:tab pos="420370" algn="l"/>
              </a:tabLst>
            </a:pPr>
            <a:r>
              <a:rPr spc="-5" dirty="0">
                <a:solidFill>
                  <a:schemeClr val="accent1"/>
                </a:solidFill>
                <a:latin typeface="Times New Roman"/>
                <a:cs typeface="Times New Roman"/>
              </a:rPr>
              <a:t>loss </a:t>
            </a:r>
            <a:r>
              <a:rPr dirty="0">
                <a:solidFill>
                  <a:schemeClr val="accent1"/>
                </a:solidFill>
                <a:latin typeface="Times New Roman"/>
                <a:cs typeface="Times New Roman"/>
              </a:rPr>
              <a:t>of capillaries – </a:t>
            </a:r>
            <a:r>
              <a:rPr spc="-5" dirty="0">
                <a:solidFill>
                  <a:schemeClr val="accent1"/>
                </a:solidFill>
                <a:latin typeface="Times New Roman"/>
                <a:cs typeface="Times New Roman"/>
              </a:rPr>
              <a:t>emphysema,</a:t>
            </a:r>
            <a:r>
              <a:rPr spc="-25" dirty="0">
                <a:solidFill>
                  <a:schemeClr val="accent1"/>
                </a:solidFill>
                <a:latin typeface="Times New Roman"/>
                <a:cs typeface="Times New Roman"/>
              </a:rPr>
              <a:t> </a:t>
            </a:r>
            <a:r>
              <a:rPr dirty="0">
                <a:solidFill>
                  <a:schemeClr val="accent1"/>
                </a:solidFill>
                <a:latin typeface="Times New Roman"/>
                <a:cs typeface="Times New Roman"/>
              </a:rPr>
              <a:t>fibrosis</a:t>
            </a:r>
          </a:p>
          <a:p>
            <a:pPr marL="165100" marR="421005" indent="-76200">
              <a:lnSpc>
                <a:spcPct val="112799"/>
              </a:lnSpc>
              <a:buAutoNum type="arabicParenR"/>
              <a:tabLst>
                <a:tab pos="420370" algn="l"/>
              </a:tabLst>
            </a:pPr>
            <a:r>
              <a:rPr spc="-5" dirty="0">
                <a:solidFill>
                  <a:schemeClr val="accent1"/>
                </a:solidFill>
                <a:latin typeface="Times New Roman"/>
                <a:cs typeface="Times New Roman"/>
              </a:rPr>
              <a:t>inflammation, </a:t>
            </a:r>
            <a:r>
              <a:rPr dirty="0">
                <a:solidFill>
                  <a:schemeClr val="accent1"/>
                </a:solidFill>
                <a:latin typeface="Times New Roman"/>
                <a:cs typeface="Times New Roman"/>
              </a:rPr>
              <a:t>and toxic </a:t>
            </a:r>
            <a:r>
              <a:rPr spc="-5" dirty="0">
                <a:solidFill>
                  <a:schemeClr val="accent1"/>
                </a:solidFill>
                <a:latin typeface="Times New Roman"/>
                <a:cs typeface="Times New Roman"/>
              </a:rPr>
              <a:t>effects </a:t>
            </a:r>
            <a:r>
              <a:rPr dirty="0">
                <a:solidFill>
                  <a:schemeClr val="accent1"/>
                </a:solidFill>
                <a:latin typeface="Times New Roman"/>
                <a:cs typeface="Times New Roman"/>
              </a:rPr>
              <a:t>of cigarette </a:t>
            </a:r>
            <a:r>
              <a:rPr spc="-5" dirty="0">
                <a:solidFill>
                  <a:schemeClr val="accent1"/>
                </a:solidFill>
                <a:latin typeface="Times New Roman"/>
                <a:cs typeface="Times New Roman"/>
              </a:rPr>
              <a:t>smoke.  5)endothelium-derived vasoconstrictor–vasodilator</a:t>
            </a:r>
            <a:r>
              <a:rPr spc="135" dirty="0">
                <a:solidFill>
                  <a:schemeClr val="accent1"/>
                </a:solidFill>
                <a:latin typeface="Times New Roman"/>
                <a:cs typeface="Times New Roman"/>
              </a:rPr>
              <a:t> </a:t>
            </a:r>
            <a:r>
              <a:rPr spc="-5" dirty="0">
                <a:solidFill>
                  <a:schemeClr val="accent1"/>
                </a:solidFill>
                <a:latin typeface="Times New Roman"/>
                <a:cs typeface="Times New Roman"/>
              </a:rPr>
              <a:t>imbalance.</a:t>
            </a:r>
            <a:endParaRPr dirty="0">
              <a:solidFill>
                <a:schemeClr val="accent1"/>
              </a:solidFill>
              <a:latin typeface="Times New Roman"/>
              <a:cs typeface="Times New Roman"/>
            </a:endParaRPr>
          </a:p>
          <a:p>
            <a:pPr>
              <a:lnSpc>
                <a:spcPct val="100000"/>
              </a:lnSpc>
            </a:pPr>
            <a:endParaRPr sz="3400" dirty="0">
              <a:solidFill>
                <a:schemeClr val="accent1"/>
              </a:solidFill>
              <a:latin typeface="Times New Roman"/>
              <a:cs typeface="Times New Roman"/>
            </a:endParaRPr>
          </a:p>
          <a:p>
            <a:pPr marL="355600" marR="5080" indent="-342900">
              <a:lnSpc>
                <a:spcPts val="2650"/>
              </a:lnSpc>
            </a:pPr>
            <a:r>
              <a:rPr dirty="0">
                <a:solidFill>
                  <a:schemeClr val="accent1"/>
                </a:solidFill>
                <a:latin typeface="Times New Roman"/>
                <a:cs typeface="Times New Roman"/>
              </a:rPr>
              <a:t>Hypoxia induced </a:t>
            </a:r>
            <a:r>
              <a:rPr spc="-5" dirty="0">
                <a:solidFill>
                  <a:schemeClr val="accent1"/>
                </a:solidFill>
                <a:latin typeface="Times New Roman"/>
                <a:cs typeface="Times New Roman"/>
              </a:rPr>
              <a:t>pulmonary </a:t>
            </a:r>
            <a:r>
              <a:rPr u="heavy" dirty="0">
                <a:solidFill>
                  <a:schemeClr val="accent1"/>
                </a:solidFill>
                <a:uFill>
                  <a:solidFill>
                    <a:srgbClr val="46FFD0"/>
                  </a:solidFill>
                </a:uFill>
                <a:latin typeface="Times New Roman"/>
                <a:cs typeface="Times New Roman"/>
              </a:rPr>
              <a:t>vasoconstriction </a:t>
            </a:r>
            <a:r>
              <a:rPr u="heavy" spc="-5" dirty="0">
                <a:solidFill>
                  <a:schemeClr val="accent1"/>
                </a:solidFill>
                <a:uFill>
                  <a:solidFill>
                    <a:srgbClr val="46FFD0"/>
                  </a:solidFill>
                </a:uFill>
                <a:latin typeface="Times New Roman"/>
                <a:cs typeface="Times New Roman"/>
              </a:rPr>
              <a:t>and anatomical </a:t>
            </a:r>
            <a:r>
              <a:rPr spc="-5" dirty="0">
                <a:solidFill>
                  <a:schemeClr val="accent1"/>
                </a:solidFill>
                <a:latin typeface="Times New Roman"/>
                <a:cs typeface="Times New Roman"/>
              </a:rPr>
              <a:t> </a:t>
            </a:r>
            <a:r>
              <a:rPr u="heavy" spc="-5" dirty="0">
                <a:solidFill>
                  <a:schemeClr val="accent1"/>
                </a:solidFill>
                <a:uFill>
                  <a:solidFill>
                    <a:srgbClr val="46FFD0"/>
                  </a:solidFill>
                </a:uFill>
                <a:latin typeface="Times New Roman"/>
                <a:cs typeface="Times New Roman"/>
              </a:rPr>
              <a:t>destruction </a:t>
            </a:r>
            <a:r>
              <a:rPr u="heavy" dirty="0">
                <a:solidFill>
                  <a:schemeClr val="accent1"/>
                </a:solidFill>
                <a:uFill>
                  <a:solidFill>
                    <a:srgbClr val="46FFD0"/>
                  </a:solidFill>
                </a:uFill>
                <a:latin typeface="Times New Roman"/>
                <a:cs typeface="Times New Roman"/>
              </a:rPr>
              <a:t>of the vascular bed </a:t>
            </a:r>
            <a:r>
              <a:rPr dirty="0">
                <a:solidFill>
                  <a:schemeClr val="accent1"/>
                </a:solidFill>
                <a:latin typeface="Times New Roman"/>
                <a:cs typeface="Times New Roman"/>
              </a:rPr>
              <a:t>due </a:t>
            </a:r>
            <a:r>
              <a:rPr spc="5" dirty="0">
                <a:solidFill>
                  <a:schemeClr val="accent1"/>
                </a:solidFill>
                <a:latin typeface="Times New Roman"/>
                <a:cs typeface="Times New Roman"/>
              </a:rPr>
              <a:t>to </a:t>
            </a:r>
            <a:r>
              <a:rPr dirty="0">
                <a:solidFill>
                  <a:schemeClr val="accent1"/>
                </a:solidFill>
                <a:latin typeface="Times New Roman"/>
                <a:cs typeface="Times New Roman"/>
              </a:rPr>
              <a:t>high </a:t>
            </a:r>
            <a:r>
              <a:rPr spc="-5" dirty="0">
                <a:solidFill>
                  <a:schemeClr val="accent1"/>
                </a:solidFill>
                <a:latin typeface="Times New Roman"/>
                <a:cs typeface="Times New Roman"/>
              </a:rPr>
              <a:t>pulmonary resistance  </a:t>
            </a:r>
            <a:r>
              <a:rPr dirty="0">
                <a:solidFill>
                  <a:schemeClr val="accent1"/>
                </a:solidFill>
                <a:latin typeface="Times New Roman"/>
                <a:cs typeface="Times New Roman"/>
              </a:rPr>
              <a:t>and </a:t>
            </a:r>
            <a:r>
              <a:rPr spc="-5" dirty="0">
                <a:solidFill>
                  <a:schemeClr val="accent1"/>
                </a:solidFill>
                <a:latin typeface="Times New Roman"/>
                <a:cs typeface="Times New Roman"/>
              </a:rPr>
              <a:t>ultimately </a:t>
            </a:r>
            <a:r>
              <a:rPr spc="-10" dirty="0">
                <a:solidFill>
                  <a:schemeClr val="accent1"/>
                </a:solidFill>
                <a:latin typeface="Times New Roman"/>
                <a:cs typeface="Times New Roman"/>
              </a:rPr>
              <a:t>RV</a:t>
            </a:r>
            <a:r>
              <a:rPr spc="20" dirty="0">
                <a:solidFill>
                  <a:schemeClr val="accent1"/>
                </a:solidFill>
                <a:latin typeface="Times New Roman"/>
                <a:cs typeface="Times New Roman"/>
              </a:rPr>
              <a:t> </a:t>
            </a:r>
            <a:r>
              <a:rPr spc="-5" dirty="0">
                <a:solidFill>
                  <a:schemeClr val="accent1"/>
                </a:solidFill>
                <a:latin typeface="Times New Roman"/>
                <a:cs typeface="Times New Roman"/>
              </a:rPr>
              <a:t>failure.</a:t>
            </a:r>
            <a:endParaRPr dirty="0">
              <a:solidFill>
                <a:schemeClr val="accent1"/>
              </a:solidFill>
              <a:latin typeface="Times New Roman"/>
              <a:cs typeface="Times New Roman"/>
            </a:endParaRPr>
          </a:p>
        </p:txBody>
      </p:sp>
    </p:spTree>
    <p:extLst>
      <p:ext uri="{BB962C8B-B14F-4D97-AF65-F5344CB8AC3E}">
        <p14:creationId xmlns:p14="http://schemas.microsoft.com/office/powerpoint/2010/main" val="3399806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1173D6F-ABCF-4CA2-95BC-AD844AD6DBDA}"/>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FC89FA2-E3BA-4786-BC36-1E8F6F63EEFE}"/>
              </a:ext>
            </a:extLst>
          </p:cNvPr>
          <p:cNvSpPr>
            <a:spLocks noGrp="1"/>
          </p:cNvSpPr>
          <p:nvPr>
            <p:ph type="sldNum" sz="quarter" idx="11"/>
          </p:nvPr>
        </p:nvSpPr>
        <p:spPr/>
        <p:txBody>
          <a:bodyPr/>
          <a:lstStyle/>
          <a:p>
            <a:fld id="{D6D6C118-631F-4A80-9886-907009361577}" type="slidenum">
              <a:rPr lang="cs-CZ" altLang="cs-CZ" smtClean="0"/>
              <a:pPr/>
              <a:t>37</a:t>
            </a:fld>
            <a:endParaRPr lang="cs-CZ" altLang="cs-CZ" dirty="0"/>
          </a:p>
        </p:txBody>
      </p:sp>
      <p:sp>
        <p:nvSpPr>
          <p:cNvPr id="4" name="Nadpis 2">
            <a:extLst>
              <a:ext uri="{FF2B5EF4-FFF2-40B4-BE49-F238E27FC236}">
                <a16:creationId xmlns:a16="http://schemas.microsoft.com/office/drawing/2014/main" id="{BECBCAF7-830B-4AA6-BD41-B6CD9B09E864}"/>
              </a:ext>
            </a:extLst>
          </p:cNvPr>
          <p:cNvSpPr txBox="1">
            <a:spLocks/>
          </p:cNvSpPr>
          <p:nvPr/>
        </p:nvSpPr>
        <p:spPr>
          <a:xfrm>
            <a:off x="414000" y="378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kern="0" dirty="0"/>
              <a:t>Group 4-5 - </a:t>
            </a:r>
            <a:r>
              <a:rPr lang="cs-CZ" kern="0" dirty="0" err="1"/>
              <a:t>Pathophysiology</a:t>
            </a:r>
            <a:endParaRPr lang="en-US" kern="0" dirty="0"/>
          </a:p>
        </p:txBody>
      </p:sp>
      <p:sp>
        <p:nvSpPr>
          <p:cNvPr id="5" name="object 59">
            <a:extLst>
              <a:ext uri="{FF2B5EF4-FFF2-40B4-BE49-F238E27FC236}">
                <a16:creationId xmlns:a16="http://schemas.microsoft.com/office/drawing/2014/main" id="{B7DF1129-F0AA-4BF4-AE8B-5B68C0EBA92D}"/>
              </a:ext>
            </a:extLst>
          </p:cNvPr>
          <p:cNvSpPr txBox="1"/>
          <p:nvPr/>
        </p:nvSpPr>
        <p:spPr>
          <a:xfrm>
            <a:off x="1907541" y="1518920"/>
            <a:ext cx="8253095" cy="1631950"/>
          </a:xfrm>
          <a:prstGeom prst="rect">
            <a:avLst/>
          </a:prstGeom>
        </p:spPr>
        <p:txBody>
          <a:bodyPr vert="horz" wrap="square" lIns="0" tIns="45720" rIns="0" bIns="0" rtlCol="0">
            <a:spAutoFit/>
          </a:bodyPr>
          <a:lstStyle/>
          <a:p>
            <a:pPr marL="355600" marR="5080" indent="-342900">
              <a:lnSpc>
                <a:spcPct val="92200"/>
              </a:lnSpc>
              <a:spcBef>
                <a:spcPts val="360"/>
              </a:spcBef>
              <a:buChar char="•"/>
              <a:tabLst>
                <a:tab pos="354965" algn="l"/>
                <a:tab pos="355600" algn="l"/>
              </a:tabLst>
            </a:pPr>
            <a:r>
              <a:rPr sz="2800" spc="-10" dirty="0">
                <a:solidFill>
                  <a:schemeClr val="accent1"/>
                </a:solidFill>
                <a:latin typeface="Times New Roman"/>
                <a:cs typeface="Times New Roman"/>
              </a:rPr>
              <a:t>CTEPH: </a:t>
            </a:r>
            <a:r>
              <a:rPr sz="2800" spc="-5" dirty="0">
                <a:solidFill>
                  <a:schemeClr val="accent1"/>
                </a:solidFill>
                <a:latin typeface="Times New Roman"/>
                <a:cs typeface="Times New Roman"/>
              </a:rPr>
              <a:t>non-resolution </a:t>
            </a:r>
            <a:r>
              <a:rPr sz="2800" dirty="0">
                <a:solidFill>
                  <a:schemeClr val="accent1"/>
                </a:solidFill>
                <a:latin typeface="Times New Roman"/>
                <a:cs typeface="Times New Roman"/>
              </a:rPr>
              <a:t>of </a:t>
            </a:r>
            <a:r>
              <a:rPr sz="2800" spc="-5" dirty="0">
                <a:solidFill>
                  <a:schemeClr val="accent1"/>
                </a:solidFill>
                <a:latin typeface="Times New Roman"/>
                <a:cs typeface="Times New Roman"/>
              </a:rPr>
              <a:t>acute embolic </a:t>
            </a:r>
            <a:r>
              <a:rPr sz="2800" spc="-10" dirty="0">
                <a:solidFill>
                  <a:schemeClr val="accent1"/>
                </a:solidFill>
                <a:latin typeface="Times New Roman"/>
                <a:cs typeface="Times New Roman"/>
              </a:rPr>
              <a:t>masses </a:t>
            </a:r>
            <a:r>
              <a:rPr sz="2800" spc="-5" dirty="0">
                <a:solidFill>
                  <a:schemeClr val="accent1"/>
                </a:solidFill>
                <a:latin typeface="Times New Roman"/>
                <a:cs typeface="Times New Roman"/>
              </a:rPr>
              <a:t>which  later </a:t>
            </a:r>
            <a:r>
              <a:rPr sz="2800" dirty="0">
                <a:solidFill>
                  <a:schemeClr val="accent1"/>
                </a:solidFill>
                <a:latin typeface="Times New Roman"/>
                <a:cs typeface="Times New Roman"/>
              </a:rPr>
              <a:t>undergo </a:t>
            </a:r>
            <a:r>
              <a:rPr sz="2800" spc="-5" dirty="0">
                <a:solidFill>
                  <a:schemeClr val="accent1"/>
                </a:solidFill>
                <a:latin typeface="Times New Roman"/>
                <a:cs typeface="Times New Roman"/>
              </a:rPr>
              <a:t>fibrosis leading </a:t>
            </a:r>
            <a:r>
              <a:rPr sz="2800" dirty="0">
                <a:solidFill>
                  <a:schemeClr val="accent1"/>
                </a:solidFill>
                <a:latin typeface="Times New Roman"/>
                <a:cs typeface="Times New Roman"/>
              </a:rPr>
              <a:t>to </a:t>
            </a:r>
            <a:r>
              <a:rPr sz="2800" spc="-10" dirty="0">
                <a:solidFill>
                  <a:schemeClr val="accent1"/>
                </a:solidFill>
                <a:latin typeface="Times New Roman"/>
                <a:cs typeface="Times New Roman"/>
              </a:rPr>
              <a:t>mechanical  </a:t>
            </a:r>
            <a:r>
              <a:rPr sz="2800" spc="-5" dirty="0">
                <a:solidFill>
                  <a:schemeClr val="accent1"/>
                </a:solidFill>
                <a:latin typeface="Times New Roman"/>
                <a:cs typeface="Times New Roman"/>
              </a:rPr>
              <a:t>obstruction </a:t>
            </a:r>
            <a:r>
              <a:rPr sz="2800" dirty="0">
                <a:solidFill>
                  <a:schemeClr val="accent1"/>
                </a:solidFill>
                <a:latin typeface="Times New Roman"/>
                <a:cs typeface="Times New Roman"/>
              </a:rPr>
              <a:t>of </a:t>
            </a:r>
            <a:r>
              <a:rPr sz="2800" spc="-5" dirty="0">
                <a:solidFill>
                  <a:schemeClr val="accent1"/>
                </a:solidFill>
                <a:latin typeface="Times New Roman"/>
                <a:cs typeface="Times New Roman"/>
              </a:rPr>
              <a:t>pulmonary arteries </a:t>
            </a:r>
            <a:r>
              <a:rPr sz="2800" dirty="0">
                <a:solidFill>
                  <a:schemeClr val="accent1"/>
                </a:solidFill>
                <a:latin typeface="Times New Roman"/>
                <a:cs typeface="Times New Roman"/>
              </a:rPr>
              <a:t>is the </a:t>
            </a:r>
            <a:r>
              <a:rPr sz="2800" spc="-5" dirty="0">
                <a:solidFill>
                  <a:schemeClr val="accent1"/>
                </a:solidFill>
                <a:latin typeface="Times New Roman"/>
                <a:cs typeface="Times New Roman"/>
              </a:rPr>
              <a:t>most important  process.</a:t>
            </a:r>
            <a:endParaRPr sz="2800" dirty="0">
              <a:solidFill>
                <a:schemeClr val="accent1"/>
              </a:solidFill>
              <a:latin typeface="Times New Roman"/>
              <a:cs typeface="Times New Roman"/>
            </a:endParaRPr>
          </a:p>
        </p:txBody>
      </p:sp>
      <p:sp>
        <p:nvSpPr>
          <p:cNvPr id="6" name="object 59">
            <a:extLst>
              <a:ext uri="{FF2B5EF4-FFF2-40B4-BE49-F238E27FC236}">
                <a16:creationId xmlns:a16="http://schemas.microsoft.com/office/drawing/2014/main" id="{14A26067-D530-470D-A81E-189BB4B7B254}"/>
              </a:ext>
            </a:extLst>
          </p:cNvPr>
          <p:cNvSpPr txBox="1"/>
          <p:nvPr/>
        </p:nvSpPr>
        <p:spPr>
          <a:xfrm>
            <a:off x="1907541" y="3481071"/>
            <a:ext cx="7620000" cy="452120"/>
          </a:xfrm>
          <a:prstGeom prst="rect">
            <a:avLst/>
          </a:prstGeom>
        </p:spPr>
        <p:txBody>
          <a:bodyPr vert="horz" wrap="square" lIns="0" tIns="12700" rIns="0" bIns="0" rtlCol="0">
            <a:spAutoFit/>
          </a:bodyPr>
          <a:lstStyle/>
          <a:p>
            <a:pPr marL="354330" indent="-341630">
              <a:spcBef>
                <a:spcPts val="100"/>
              </a:spcBef>
              <a:buChar char="•"/>
              <a:tabLst>
                <a:tab pos="353695" algn="l"/>
                <a:tab pos="354330" algn="l"/>
              </a:tabLst>
            </a:pPr>
            <a:r>
              <a:rPr sz="2800" spc="-5" dirty="0">
                <a:solidFill>
                  <a:schemeClr val="accent1"/>
                </a:solidFill>
                <a:latin typeface="Times New Roman"/>
                <a:cs typeface="Times New Roman"/>
              </a:rPr>
              <a:t>PH with unclear and/or multifactorial</a:t>
            </a:r>
            <a:r>
              <a:rPr sz="2800" spc="-20" dirty="0">
                <a:solidFill>
                  <a:schemeClr val="accent1"/>
                </a:solidFill>
                <a:latin typeface="Times New Roman"/>
                <a:cs typeface="Times New Roman"/>
              </a:rPr>
              <a:t> </a:t>
            </a:r>
            <a:r>
              <a:rPr sz="2800" spc="-10" dirty="0">
                <a:solidFill>
                  <a:schemeClr val="accent1"/>
                </a:solidFill>
                <a:latin typeface="Times New Roman"/>
                <a:cs typeface="Times New Roman"/>
              </a:rPr>
              <a:t>mechanisms.</a:t>
            </a:r>
            <a:endParaRPr sz="2800" dirty="0">
              <a:solidFill>
                <a:schemeClr val="accent1"/>
              </a:solidFill>
              <a:latin typeface="Times New Roman"/>
              <a:cs typeface="Times New Roman"/>
            </a:endParaRPr>
          </a:p>
        </p:txBody>
      </p:sp>
    </p:spTree>
    <p:extLst>
      <p:ext uri="{BB962C8B-B14F-4D97-AF65-F5344CB8AC3E}">
        <p14:creationId xmlns:p14="http://schemas.microsoft.com/office/powerpoint/2010/main" val="3525672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A6AC424-206E-49EA-90FF-BDF1AFD282BA}"/>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AD79A02-D9C0-45C1-8F2F-31FF888E85CC}"/>
              </a:ext>
            </a:extLst>
          </p:cNvPr>
          <p:cNvSpPr>
            <a:spLocks noGrp="1"/>
          </p:cNvSpPr>
          <p:nvPr>
            <p:ph type="sldNum" sz="quarter" idx="11"/>
          </p:nvPr>
        </p:nvSpPr>
        <p:spPr/>
        <p:txBody>
          <a:bodyPr/>
          <a:lstStyle/>
          <a:p>
            <a:fld id="{D6D6C118-631F-4A80-9886-907009361577}" type="slidenum">
              <a:rPr lang="cs-CZ" altLang="cs-CZ" smtClean="0"/>
              <a:pPr/>
              <a:t>38</a:t>
            </a:fld>
            <a:endParaRPr lang="cs-CZ" altLang="cs-CZ" dirty="0"/>
          </a:p>
        </p:txBody>
      </p:sp>
      <p:sp>
        <p:nvSpPr>
          <p:cNvPr id="4" name="object 102">
            <a:extLst>
              <a:ext uri="{FF2B5EF4-FFF2-40B4-BE49-F238E27FC236}">
                <a16:creationId xmlns:a16="http://schemas.microsoft.com/office/drawing/2014/main" id="{58A8E82E-D331-4F97-AB21-15F2BA1D95D8}"/>
              </a:ext>
            </a:extLst>
          </p:cNvPr>
          <p:cNvSpPr txBox="1"/>
          <p:nvPr/>
        </p:nvSpPr>
        <p:spPr>
          <a:xfrm>
            <a:off x="1958340" y="1633220"/>
            <a:ext cx="4716780" cy="4391660"/>
          </a:xfrm>
          <a:prstGeom prst="rect">
            <a:avLst/>
          </a:prstGeom>
        </p:spPr>
        <p:txBody>
          <a:bodyPr vert="horz" wrap="square" lIns="0" tIns="12700" rIns="0" bIns="0" rtlCol="0">
            <a:spAutoFit/>
          </a:bodyPr>
          <a:lstStyle/>
          <a:p>
            <a:pPr marL="381000" marR="160655" indent="-342900">
              <a:spcBef>
                <a:spcPts val="100"/>
              </a:spcBef>
              <a:buClr>
                <a:srgbClr val="00FF00"/>
              </a:buClr>
              <a:buFont typeface="Symbol"/>
              <a:buChar char="▪"/>
              <a:tabLst>
                <a:tab pos="380365" algn="l"/>
                <a:tab pos="381000" algn="l"/>
              </a:tabLst>
            </a:pPr>
            <a:r>
              <a:rPr sz="2800" spc="-5" dirty="0">
                <a:solidFill>
                  <a:schemeClr val="accent1"/>
                </a:solidFill>
                <a:latin typeface="Times New Roman"/>
                <a:cs typeface="Times New Roman"/>
              </a:rPr>
              <a:t>Unexplained dyspnea despite  multiple diagnostic</a:t>
            </a:r>
            <a:r>
              <a:rPr sz="2800" spc="-25" dirty="0">
                <a:solidFill>
                  <a:schemeClr val="accent1"/>
                </a:solidFill>
                <a:latin typeface="Times New Roman"/>
                <a:cs typeface="Times New Roman"/>
              </a:rPr>
              <a:t> </a:t>
            </a:r>
            <a:r>
              <a:rPr sz="2800" spc="-5" dirty="0">
                <a:solidFill>
                  <a:schemeClr val="accent1"/>
                </a:solidFill>
                <a:latin typeface="Times New Roman"/>
                <a:cs typeface="Times New Roman"/>
              </a:rPr>
              <a:t>tests</a:t>
            </a:r>
            <a:endParaRPr sz="2800" dirty="0">
              <a:solidFill>
                <a:schemeClr val="accent1"/>
              </a:solidFill>
              <a:latin typeface="Times New Roman"/>
              <a:cs typeface="Times New Roman"/>
            </a:endParaRPr>
          </a:p>
          <a:p>
            <a:pPr marL="381000" marR="350520" indent="-342900">
              <a:spcBef>
                <a:spcPts val="690"/>
              </a:spcBef>
              <a:buClr>
                <a:srgbClr val="00FF00"/>
              </a:buClr>
              <a:buFont typeface="Symbol"/>
              <a:buChar char="▪"/>
              <a:tabLst>
                <a:tab pos="380365" algn="l"/>
                <a:tab pos="381000" algn="l"/>
              </a:tabLst>
            </a:pPr>
            <a:r>
              <a:rPr sz="2800" spc="-5" dirty="0">
                <a:solidFill>
                  <a:schemeClr val="accent1"/>
                </a:solidFill>
                <a:latin typeface="Times New Roman"/>
                <a:cs typeface="Times New Roman"/>
              </a:rPr>
              <a:t>Typical symptoms </a:t>
            </a:r>
            <a:r>
              <a:rPr sz="2800" dirty="0">
                <a:solidFill>
                  <a:schemeClr val="accent1"/>
                </a:solidFill>
                <a:latin typeface="Times New Roman"/>
                <a:cs typeface="Times New Roman"/>
              </a:rPr>
              <a:t>(look</a:t>
            </a:r>
            <a:r>
              <a:rPr sz="2800" spc="-60" dirty="0">
                <a:solidFill>
                  <a:schemeClr val="accent1"/>
                </a:solidFill>
                <a:latin typeface="Times New Roman"/>
                <a:cs typeface="Times New Roman"/>
              </a:rPr>
              <a:t> </a:t>
            </a:r>
            <a:r>
              <a:rPr sz="2800" spc="-5" dirty="0">
                <a:solidFill>
                  <a:schemeClr val="accent1"/>
                </a:solidFill>
                <a:latin typeface="Times New Roman"/>
                <a:cs typeface="Times New Roman"/>
              </a:rPr>
              <a:t>for  Raynaud’s)</a:t>
            </a:r>
            <a:endParaRPr sz="2800" dirty="0">
              <a:solidFill>
                <a:schemeClr val="accent1"/>
              </a:solidFill>
              <a:latin typeface="Times New Roman"/>
              <a:cs typeface="Times New Roman"/>
            </a:endParaRPr>
          </a:p>
          <a:p>
            <a:pPr marL="381000" indent="-342900">
              <a:spcBef>
                <a:spcPts val="700"/>
              </a:spcBef>
              <a:buClr>
                <a:srgbClr val="00FF00"/>
              </a:buClr>
              <a:buFont typeface="Symbol"/>
              <a:buChar char="▪"/>
              <a:tabLst>
                <a:tab pos="380365" algn="l"/>
                <a:tab pos="381000" algn="l"/>
              </a:tabLst>
            </a:pPr>
            <a:r>
              <a:rPr sz="2800" spc="-5" dirty="0">
                <a:solidFill>
                  <a:schemeClr val="accent1"/>
                </a:solidFill>
                <a:latin typeface="Times New Roman"/>
                <a:cs typeface="Times New Roman"/>
              </a:rPr>
              <a:t>Comorbid</a:t>
            </a:r>
            <a:r>
              <a:rPr sz="2800" spc="-15" dirty="0">
                <a:solidFill>
                  <a:schemeClr val="accent1"/>
                </a:solidFill>
                <a:latin typeface="Times New Roman"/>
                <a:cs typeface="Times New Roman"/>
              </a:rPr>
              <a:t> </a:t>
            </a:r>
            <a:r>
              <a:rPr sz="2800" dirty="0">
                <a:solidFill>
                  <a:schemeClr val="accent1"/>
                </a:solidFill>
                <a:latin typeface="Times New Roman"/>
                <a:cs typeface="Times New Roman"/>
              </a:rPr>
              <a:t>conditons:</a:t>
            </a:r>
          </a:p>
          <a:p>
            <a:pPr marL="781050" marR="541020" lvl="1" indent="-285750">
              <a:spcBef>
                <a:spcPts val="600"/>
              </a:spcBef>
              <a:buClr>
                <a:srgbClr val="00FF00"/>
              </a:buClr>
              <a:buFont typeface="Symbol"/>
              <a:buChar char="▪"/>
              <a:tabLst>
                <a:tab pos="780415" algn="l"/>
                <a:tab pos="781050" algn="l"/>
              </a:tabLst>
            </a:pPr>
            <a:r>
              <a:rPr spc="-5" dirty="0">
                <a:solidFill>
                  <a:schemeClr val="accent1"/>
                </a:solidFill>
                <a:latin typeface="Times New Roman"/>
                <a:cs typeface="Times New Roman"/>
              </a:rPr>
              <a:t>CREST, </a:t>
            </a:r>
            <a:r>
              <a:rPr dirty="0">
                <a:solidFill>
                  <a:schemeClr val="accent1"/>
                </a:solidFill>
                <a:latin typeface="Times New Roman"/>
                <a:cs typeface="Times New Roman"/>
              </a:rPr>
              <a:t>liver </a:t>
            </a:r>
            <a:r>
              <a:rPr spc="-5" dirty="0">
                <a:solidFill>
                  <a:schemeClr val="accent1"/>
                </a:solidFill>
                <a:latin typeface="Times New Roman"/>
                <a:cs typeface="Times New Roman"/>
              </a:rPr>
              <a:t>disease, HIV,  sickle </a:t>
            </a:r>
            <a:r>
              <a:rPr dirty="0">
                <a:solidFill>
                  <a:schemeClr val="accent1"/>
                </a:solidFill>
                <a:latin typeface="Times New Roman"/>
                <a:cs typeface="Times New Roman"/>
              </a:rPr>
              <a:t>cell,</a:t>
            </a:r>
            <a:r>
              <a:rPr spc="-5" dirty="0">
                <a:solidFill>
                  <a:schemeClr val="accent1"/>
                </a:solidFill>
                <a:latin typeface="Times New Roman"/>
                <a:cs typeface="Times New Roman"/>
              </a:rPr>
              <a:t> OSA</a:t>
            </a:r>
            <a:endParaRPr dirty="0">
              <a:solidFill>
                <a:schemeClr val="accent1"/>
              </a:solidFill>
              <a:latin typeface="Times New Roman"/>
              <a:cs typeface="Times New Roman"/>
            </a:endParaRPr>
          </a:p>
          <a:p>
            <a:pPr marL="781050" lvl="1" indent="-285750">
              <a:spcBef>
                <a:spcPts val="590"/>
              </a:spcBef>
              <a:buClr>
                <a:srgbClr val="00FF00"/>
              </a:buClr>
              <a:buFont typeface="Symbol"/>
              <a:buChar char="▪"/>
              <a:tabLst>
                <a:tab pos="780415" algn="l"/>
                <a:tab pos="781050" algn="l"/>
              </a:tabLst>
            </a:pPr>
            <a:r>
              <a:rPr spc="-5" dirty="0">
                <a:solidFill>
                  <a:schemeClr val="accent1"/>
                </a:solidFill>
                <a:latin typeface="Times New Roman"/>
                <a:cs typeface="Times New Roman"/>
              </a:rPr>
              <a:t>Family </a:t>
            </a:r>
            <a:r>
              <a:rPr dirty="0">
                <a:solidFill>
                  <a:schemeClr val="accent1"/>
                </a:solidFill>
                <a:latin typeface="Times New Roman"/>
                <a:cs typeface="Times New Roman"/>
              </a:rPr>
              <a:t>history of</a:t>
            </a:r>
            <a:r>
              <a:rPr spc="5" dirty="0">
                <a:solidFill>
                  <a:schemeClr val="accent1"/>
                </a:solidFill>
                <a:latin typeface="Times New Roman"/>
                <a:cs typeface="Times New Roman"/>
              </a:rPr>
              <a:t> </a:t>
            </a:r>
            <a:r>
              <a:rPr spc="-5" dirty="0">
                <a:solidFill>
                  <a:schemeClr val="accent1"/>
                </a:solidFill>
                <a:latin typeface="Times New Roman"/>
                <a:cs typeface="Times New Roman"/>
              </a:rPr>
              <a:t>PAH</a:t>
            </a:r>
            <a:endParaRPr dirty="0">
              <a:solidFill>
                <a:schemeClr val="accent1"/>
              </a:solidFill>
              <a:latin typeface="Times New Roman"/>
              <a:cs typeface="Times New Roman"/>
            </a:endParaRPr>
          </a:p>
          <a:p>
            <a:pPr marL="781050" marR="30480" lvl="1" indent="-285750">
              <a:spcBef>
                <a:spcPts val="600"/>
              </a:spcBef>
              <a:buClr>
                <a:srgbClr val="00FF00"/>
              </a:buClr>
              <a:buFont typeface="Symbol"/>
              <a:buChar char="▪"/>
              <a:tabLst>
                <a:tab pos="780415" algn="l"/>
                <a:tab pos="781050" algn="l"/>
              </a:tabLst>
            </a:pPr>
            <a:r>
              <a:rPr spc="-5" dirty="0">
                <a:solidFill>
                  <a:schemeClr val="accent1"/>
                </a:solidFill>
                <a:latin typeface="Times New Roman"/>
                <a:cs typeface="Times New Roman"/>
              </a:rPr>
              <a:t>History </a:t>
            </a:r>
            <a:r>
              <a:rPr dirty="0">
                <a:solidFill>
                  <a:schemeClr val="accent1"/>
                </a:solidFill>
                <a:latin typeface="Times New Roman"/>
                <a:cs typeface="Times New Roman"/>
              </a:rPr>
              <a:t>of </a:t>
            </a:r>
            <a:r>
              <a:rPr spc="-5" dirty="0">
                <a:solidFill>
                  <a:schemeClr val="accent1"/>
                </a:solidFill>
                <a:latin typeface="Times New Roman"/>
                <a:cs typeface="Times New Roman"/>
              </a:rPr>
              <a:t>stimulant/anorexigen  use</a:t>
            </a:r>
            <a:endParaRPr dirty="0">
              <a:solidFill>
                <a:schemeClr val="accent1"/>
              </a:solidFill>
              <a:latin typeface="Times New Roman"/>
              <a:cs typeface="Times New Roman"/>
            </a:endParaRPr>
          </a:p>
        </p:txBody>
      </p:sp>
      <p:sp>
        <p:nvSpPr>
          <p:cNvPr id="5" name="object 104">
            <a:extLst>
              <a:ext uri="{FF2B5EF4-FFF2-40B4-BE49-F238E27FC236}">
                <a16:creationId xmlns:a16="http://schemas.microsoft.com/office/drawing/2014/main" id="{91008595-C1FF-4184-B025-BE575833B39D}"/>
              </a:ext>
            </a:extLst>
          </p:cNvPr>
          <p:cNvSpPr/>
          <p:nvPr/>
        </p:nvSpPr>
        <p:spPr>
          <a:xfrm>
            <a:off x="7121554" y="2038524"/>
            <a:ext cx="3200400" cy="3048000"/>
          </a:xfrm>
          <a:prstGeom prst="rect">
            <a:avLst/>
          </a:prstGeom>
          <a:blipFill>
            <a:blip r:embed="rId2" cstate="print"/>
            <a:stretch>
              <a:fillRect/>
            </a:stretch>
          </a:blipFill>
        </p:spPr>
        <p:txBody>
          <a:bodyPr wrap="square" lIns="0" tIns="0" rIns="0" bIns="0" rtlCol="0"/>
          <a:lstStyle/>
          <a:p>
            <a:endParaRPr dirty="0">
              <a:latin typeface="Calibri" panose="020F0502020204030204" pitchFamily="34" charset="0"/>
            </a:endParaRPr>
          </a:p>
        </p:txBody>
      </p:sp>
      <p:sp>
        <p:nvSpPr>
          <p:cNvPr id="6" name="Nadpis 2">
            <a:extLst>
              <a:ext uri="{FF2B5EF4-FFF2-40B4-BE49-F238E27FC236}">
                <a16:creationId xmlns:a16="http://schemas.microsoft.com/office/drawing/2014/main" id="{D92C6B37-4318-4DE0-901C-9AA326AB039E}"/>
              </a:ext>
            </a:extLst>
          </p:cNvPr>
          <p:cNvSpPr txBox="1">
            <a:spLocks/>
          </p:cNvSpPr>
          <p:nvPr/>
        </p:nvSpPr>
        <p:spPr>
          <a:xfrm>
            <a:off x="414000" y="378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kern="0" dirty="0" err="1"/>
              <a:t>Reasons</a:t>
            </a:r>
            <a:r>
              <a:rPr lang="cs-CZ" kern="0" dirty="0"/>
              <a:t> to </a:t>
            </a:r>
            <a:r>
              <a:rPr lang="cs-CZ" kern="0" dirty="0" err="1"/>
              <a:t>suspect</a:t>
            </a:r>
            <a:r>
              <a:rPr lang="cs-CZ" kern="0" dirty="0"/>
              <a:t> PH</a:t>
            </a:r>
            <a:endParaRPr lang="en-US" kern="0" dirty="0"/>
          </a:p>
        </p:txBody>
      </p:sp>
    </p:spTree>
    <p:extLst>
      <p:ext uri="{BB962C8B-B14F-4D97-AF65-F5344CB8AC3E}">
        <p14:creationId xmlns:p14="http://schemas.microsoft.com/office/powerpoint/2010/main" val="3994403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F377191-4BC5-4025-A8CB-20C803B9299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5103069-ABE7-46BD-91E0-6993A94EDA6B}"/>
              </a:ext>
            </a:extLst>
          </p:cNvPr>
          <p:cNvSpPr>
            <a:spLocks noGrp="1"/>
          </p:cNvSpPr>
          <p:nvPr>
            <p:ph type="sldNum" sz="quarter" idx="11"/>
          </p:nvPr>
        </p:nvSpPr>
        <p:spPr/>
        <p:txBody>
          <a:bodyPr/>
          <a:lstStyle/>
          <a:p>
            <a:fld id="{D6D6C118-631F-4A80-9886-907009361577}" type="slidenum">
              <a:rPr lang="cs-CZ" altLang="cs-CZ" smtClean="0"/>
              <a:pPr/>
              <a:t>39</a:t>
            </a:fld>
            <a:endParaRPr lang="cs-CZ" altLang="cs-CZ" dirty="0"/>
          </a:p>
        </p:txBody>
      </p:sp>
      <p:sp>
        <p:nvSpPr>
          <p:cNvPr id="4" name="Nadpis 2">
            <a:extLst>
              <a:ext uri="{FF2B5EF4-FFF2-40B4-BE49-F238E27FC236}">
                <a16:creationId xmlns:a16="http://schemas.microsoft.com/office/drawing/2014/main" id="{380945ED-16B4-4222-9460-43BB73E5EAB5}"/>
              </a:ext>
            </a:extLst>
          </p:cNvPr>
          <p:cNvSpPr txBox="1">
            <a:spLocks/>
          </p:cNvSpPr>
          <p:nvPr/>
        </p:nvSpPr>
        <p:spPr>
          <a:xfrm>
            <a:off x="414000" y="378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kern="0" dirty="0" err="1"/>
              <a:t>Symptoms</a:t>
            </a:r>
            <a:r>
              <a:rPr lang="cs-CZ" kern="0" dirty="0"/>
              <a:t> </a:t>
            </a:r>
            <a:r>
              <a:rPr lang="cs-CZ" kern="0" dirty="0" err="1"/>
              <a:t>of</a:t>
            </a:r>
            <a:r>
              <a:rPr lang="cs-CZ" kern="0" dirty="0"/>
              <a:t> PH</a:t>
            </a:r>
            <a:endParaRPr lang="en-US" kern="0" dirty="0"/>
          </a:p>
        </p:txBody>
      </p:sp>
      <p:sp>
        <p:nvSpPr>
          <p:cNvPr id="5" name="object 82">
            <a:extLst>
              <a:ext uri="{FF2B5EF4-FFF2-40B4-BE49-F238E27FC236}">
                <a16:creationId xmlns:a16="http://schemas.microsoft.com/office/drawing/2014/main" id="{395CD5FA-EAF5-4044-85F6-72F0AD4A7DC7}"/>
              </a:ext>
            </a:extLst>
          </p:cNvPr>
          <p:cNvSpPr txBox="1"/>
          <p:nvPr/>
        </p:nvSpPr>
        <p:spPr>
          <a:xfrm>
            <a:off x="1599594" y="1154069"/>
            <a:ext cx="3705225" cy="4738157"/>
          </a:xfrm>
          <a:prstGeom prst="rect">
            <a:avLst/>
          </a:prstGeom>
        </p:spPr>
        <p:txBody>
          <a:bodyPr vert="horz" wrap="square" lIns="0" tIns="114300" rIns="0" bIns="0" rtlCol="0">
            <a:spAutoFit/>
          </a:bodyPr>
          <a:lstStyle/>
          <a:p>
            <a:pPr marL="12700">
              <a:spcBef>
                <a:spcPts val="900"/>
              </a:spcBef>
            </a:pPr>
            <a:r>
              <a:rPr lang="cs-CZ" sz="3200" dirty="0" err="1">
                <a:solidFill>
                  <a:schemeClr val="accent1"/>
                </a:solidFill>
                <a:latin typeface="Times New Roman"/>
                <a:cs typeface="Times New Roman"/>
              </a:rPr>
              <a:t>Dyspnea</a:t>
            </a:r>
            <a:endParaRPr lang="cs-CZ" sz="3200" dirty="0">
              <a:solidFill>
                <a:schemeClr val="accent1"/>
              </a:solidFill>
              <a:latin typeface="Times New Roman"/>
              <a:cs typeface="Times New Roman"/>
            </a:endParaRPr>
          </a:p>
          <a:p>
            <a:pPr marL="12700">
              <a:spcBef>
                <a:spcPts val="900"/>
              </a:spcBef>
            </a:pPr>
            <a:r>
              <a:rPr sz="3200" dirty="0">
                <a:solidFill>
                  <a:schemeClr val="accent1"/>
                </a:solidFill>
                <a:latin typeface="Times New Roman"/>
                <a:cs typeface="Times New Roman"/>
              </a:rPr>
              <a:t>Fatigue</a:t>
            </a:r>
          </a:p>
          <a:p>
            <a:pPr marL="12700" marR="5080">
              <a:lnSpc>
                <a:spcPct val="120700"/>
              </a:lnSpc>
              <a:spcBef>
                <a:spcPts val="5"/>
              </a:spcBef>
            </a:pPr>
            <a:r>
              <a:rPr sz="3200" dirty="0">
                <a:solidFill>
                  <a:schemeClr val="accent1"/>
                </a:solidFill>
                <a:latin typeface="Times New Roman"/>
                <a:cs typeface="Times New Roman"/>
              </a:rPr>
              <a:t>Near</a:t>
            </a:r>
            <a:r>
              <a:rPr sz="3200" spc="-35" dirty="0">
                <a:solidFill>
                  <a:schemeClr val="accent1"/>
                </a:solidFill>
                <a:latin typeface="Times New Roman"/>
                <a:cs typeface="Times New Roman"/>
              </a:rPr>
              <a:t> </a:t>
            </a:r>
            <a:r>
              <a:rPr sz="3200" dirty="0">
                <a:solidFill>
                  <a:schemeClr val="accent1"/>
                </a:solidFill>
                <a:latin typeface="Times New Roman"/>
                <a:cs typeface="Times New Roman"/>
              </a:rPr>
              <a:t>syncope/syncope  Chest pain  </a:t>
            </a:r>
            <a:r>
              <a:rPr sz="3200" spc="-5" dirty="0">
                <a:solidFill>
                  <a:schemeClr val="accent1"/>
                </a:solidFill>
                <a:latin typeface="Times New Roman"/>
                <a:cs typeface="Times New Roman"/>
              </a:rPr>
              <a:t>Palpitations</a:t>
            </a:r>
            <a:endParaRPr sz="3200" dirty="0">
              <a:solidFill>
                <a:schemeClr val="accent1"/>
              </a:solidFill>
              <a:latin typeface="Times New Roman"/>
              <a:cs typeface="Times New Roman"/>
            </a:endParaRPr>
          </a:p>
          <a:p>
            <a:pPr marL="12700" marR="318770">
              <a:lnSpc>
                <a:spcPct val="120700"/>
              </a:lnSpc>
              <a:spcBef>
                <a:spcPts val="5"/>
              </a:spcBef>
            </a:pPr>
            <a:r>
              <a:rPr sz="3200" spc="-5" dirty="0">
                <a:solidFill>
                  <a:schemeClr val="accent1"/>
                </a:solidFill>
                <a:latin typeface="Times New Roman"/>
                <a:cs typeface="Times New Roman"/>
              </a:rPr>
              <a:t>LE edema  </a:t>
            </a:r>
            <a:r>
              <a:rPr sz="3200" dirty="0">
                <a:solidFill>
                  <a:schemeClr val="accent1"/>
                </a:solidFill>
                <a:latin typeface="Times New Roman"/>
                <a:cs typeface="Times New Roman"/>
              </a:rPr>
              <a:t>Hoarseness of voice  (Ortners</a:t>
            </a:r>
            <a:r>
              <a:rPr sz="3200" spc="-35" dirty="0">
                <a:solidFill>
                  <a:schemeClr val="accent1"/>
                </a:solidFill>
                <a:latin typeface="Times New Roman"/>
                <a:cs typeface="Times New Roman"/>
              </a:rPr>
              <a:t> </a:t>
            </a:r>
            <a:r>
              <a:rPr sz="3200" dirty="0">
                <a:solidFill>
                  <a:schemeClr val="accent1"/>
                </a:solidFill>
                <a:latin typeface="Times New Roman"/>
                <a:cs typeface="Times New Roman"/>
              </a:rPr>
              <a:t>syndrome)</a:t>
            </a:r>
          </a:p>
        </p:txBody>
      </p:sp>
      <p:sp>
        <p:nvSpPr>
          <p:cNvPr id="6" name="object 81">
            <a:extLst>
              <a:ext uri="{FF2B5EF4-FFF2-40B4-BE49-F238E27FC236}">
                <a16:creationId xmlns:a16="http://schemas.microsoft.com/office/drawing/2014/main" id="{5EFD885D-C4CF-4D4E-94A5-ACC25049F100}"/>
              </a:ext>
            </a:extLst>
          </p:cNvPr>
          <p:cNvSpPr txBox="1"/>
          <p:nvPr/>
        </p:nvSpPr>
        <p:spPr>
          <a:xfrm>
            <a:off x="7246435" y="1254737"/>
            <a:ext cx="771525" cy="4190891"/>
          </a:xfrm>
          <a:prstGeom prst="rect">
            <a:avLst/>
          </a:prstGeom>
        </p:spPr>
        <p:txBody>
          <a:bodyPr vert="horz" wrap="square" lIns="0" tIns="114300" rIns="0" bIns="0" rtlCol="0">
            <a:spAutoFit/>
          </a:bodyPr>
          <a:lstStyle/>
          <a:p>
            <a:pPr marL="12700">
              <a:spcBef>
                <a:spcPts val="900"/>
              </a:spcBef>
            </a:pPr>
            <a:r>
              <a:rPr lang="cs-CZ" sz="3200" dirty="0">
                <a:solidFill>
                  <a:schemeClr val="accent1"/>
                </a:solidFill>
                <a:latin typeface="Times New Roman"/>
                <a:cs typeface="Times New Roman"/>
              </a:rPr>
              <a:t>60%</a:t>
            </a:r>
          </a:p>
          <a:p>
            <a:pPr marL="12700">
              <a:spcBef>
                <a:spcPts val="900"/>
              </a:spcBef>
            </a:pPr>
            <a:r>
              <a:rPr sz="3200" dirty="0">
                <a:solidFill>
                  <a:schemeClr val="accent1"/>
                </a:solidFill>
                <a:latin typeface="Times New Roman"/>
                <a:cs typeface="Times New Roman"/>
              </a:rPr>
              <a:t>1</a:t>
            </a:r>
            <a:r>
              <a:rPr sz="3200" spc="5" dirty="0">
                <a:solidFill>
                  <a:schemeClr val="accent1"/>
                </a:solidFill>
                <a:latin typeface="Times New Roman"/>
                <a:cs typeface="Times New Roman"/>
              </a:rPr>
              <a:t>9</a:t>
            </a:r>
            <a:r>
              <a:rPr sz="3200" dirty="0">
                <a:solidFill>
                  <a:schemeClr val="accent1"/>
                </a:solidFill>
                <a:latin typeface="Times New Roman"/>
                <a:cs typeface="Times New Roman"/>
              </a:rPr>
              <a:t>%</a:t>
            </a:r>
          </a:p>
          <a:p>
            <a:pPr marL="12700">
              <a:spcBef>
                <a:spcPts val="800"/>
              </a:spcBef>
            </a:pPr>
            <a:r>
              <a:rPr sz="3200" dirty="0">
                <a:solidFill>
                  <a:schemeClr val="accent1"/>
                </a:solidFill>
                <a:latin typeface="Times New Roman"/>
                <a:cs typeface="Times New Roman"/>
              </a:rPr>
              <a:t>1</a:t>
            </a:r>
            <a:r>
              <a:rPr sz="3200" spc="5" dirty="0">
                <a:solidFill>
                  <a:schemeClr val="accent1"/>
                </a:solidFill>
                <a:latin typeface="Times New Roman"/>
                <a:cs typeface="Times New Roman"/>
              </a:rPr>
              <a:t>3</a:t>
            </a:r>
            <a:r>
              <a:rPr sz="3200" dirty="0">
                <a:solidFill>
                  <a:schemeClr val="accent1"/>
                </a:solidFill>
                <a:latin typeface="Times New Roman"/>
                <a:cs typeface="Times New Roman"/>
              </a:rPr>
              <a:t>%</a:t>
            </a:r>
          </a:p>
          <a:p>
            <a:pPr marL="12700">
              <a:spcBef>
                <a:spcPts val="790"/>
              </a:spcBef>
            </a:pPr>
            <a:r>
              <a:rPr sz="3200" dirty="0">
                <a:solidFill>
                  <a:schemeClr val="accent1"/>
                </a:solidFill>
                <a:latin typeface="Times New Roman"/>
                <a:cs typeface="Times New Roman"/>
              </a:rPr>
              <a:t>7%</a:t>
            </a:r>
          </a:p>
          <a:p>
            <a:pPr marL="12700">
              <a:spcBef>
                <a:spcPts val="800"/>
              </a:spcBef>
            </a:pPr>
            <a:r>
              <a:rPr sz="3200" dirty="0">
                <a:solidFill>
                  <a:schemeClr val="accent1"/>
                </a:solidFill>
                <a:latin typeface="Times New Roman"/>
                <a:cs typeface="Times New Roman"/>
              </a:rPr>
              <a:t>5%</a:t>
            </a:r>
          </a:p>
          <a:p>
            <a:pPr marL="12700">
              <a:spcBef>
                <a:spcPts val="800"/>
              </a:spcBef>
            </a:pPr>
            <a:r>
              <a:rPr sz="3200" dirty="0">
                <a:solidFill>
                  <a:schemeClr val="accent1"/>
                </a:solidFill>
                <a:latin typeface="Times New Roman"/>
                <a:cs typeface="Times New Roman"/>
              </a:rPr>
              <a:t>3%</a:t>
            </a:r>
          </a:p>
          <a:p>
            <a:pPr marL="83820">
              <a:spcBef>
                <a:spcPts val="800"/>
              </a:spcBef>
            </a:pPr>
            <a:r>
              <a:rPr sz="3200" dirty="0">
                <a:solidFill>
                  <a:schemeClr val="accent1"/>
                </a:solidFill>
                <a:latin typeface="Times New Roman"/>
                <a:cs typeface="Times New Roman"/>
              </a:rPr>
              <a:t>2%</a:t>
            </a:r>
          </a:p>
        </p:txBody>
      </p:sp>
    </p:spTree>
    <p:extLst>
      <p:ext uri="{BB962C8B-B14F-4D97-AF65-F5344CB8AC3E}">
        <p14:creationId xmlns:p14="http://schemas.microsoft.com/office/powerpoint/2010/main" val="68749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33009" y="876180"/>
            <a:ext cx="2652221" cy="1798713"/>
          </a:xfrm>
          <a:prstGeom prst="rect">
            <a:avLst/>
          </a:prstGeom>
        </p:spPr>
        <p:txBody>
          <a:bodyPr vert="horz" wrap="square" lIns="0" tIns="52974" rIns="0" bIns="0" rtlCol="0">
            <a:spAutoFit/>
          </a:bodyPr>
          <a:lstStyle/>
          <a:p>
            <a:pPr marL="160077" indent="-148561">
              <a:spcBef>
                <a:spcPts val="416"/>
              </a:spcBef>
              <a:buChar char="•"/>
              <a:tabLst>
                <a:tab pos="160077" algn="l"/>
              </a:tabLst>
            </a:pPr>
            <a:r>
              <a:rPr sz="1406" dirty="0">
                <a:latin typeface="Calibri" panose="020F0502020204030204" pitchFamily="34" charset="0"/>
                <a:cs typeface="Calibri" panose="020F0502020204030204" pitchFamily="34" charset="0"/>
              </a:rPr>
              <a:t>Tlakový</a:t>
            </a:r>
            <a:r>
              <a:rPr sz="1406" spc="-59"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gradient</a:t>
            </a:r>
            <a:endParaRPr sz="1406" dirty="0">
              <a:latin typeface="Calibri" panose="020F0502020204030204" pitchFamily="34" charset="0"/>
              <a:cs typeface="Calibri" panose="020F0502020204030204" pitchFamily="34" charset="0"/>
            </a:endParaRPr>
          </a:p>
          <a:p>
            <a:pPr marL="160077" indent="-148561">
              <a:spcBef>
                <a:spcPts val="322"/>
              </a:spcBef>
              <a:buChar char="•"/>
              <a:tabLst>
                <a:tab pos="160077" algn="l"/>
              </a:tabLst>
            </a:pPr>
            <a:r>
              <a:rPr sz="1406" spc="-9" dirty="0">
                <a:latin typeface="Calibri" panose="020F0502020204030204" pitchFamily="34" charset="0"/>
                <a:cs typeface="Calibri" panose="020F0502020204030204" pitchFamily="34" charset="0"/>
              </a:rPr>
              <a:t>Nádech</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spc="-9" dirty="0">
                <a:latin typeface="Calibri" panose="020F0502020204030204" pitchFamily="34" charset="0"/>
                <a:cs typeface="Calibri" panose="020F0502020204030204" pitchFamily="34" charset="0"/>
              </a:rPr>
              <a:t>Výdech</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dirty="0">
                <a:latin typeface="Calibri" panose="020F0502020204030204" pitchFamily="34" charset="0"/>
                <a:cs typeface="Calibri" panose="020F0502020204030204" pitchFamily="34" charset="0"/>
              </a:rPr>
              <a:t>Aktivní</a:t>
            </a:r>
            <a:r>
              <a:rPr sz="1406" spc="-50"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a:t>
            </a:r>
            <a:r>
              <a:rPr sz="1406" spc="-3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pasivní</a:t>
            </a:r>
            <a:r>
              <a:rPr sz="1406" spc="-45"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děje</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dirty="0">
                <a:latin typeface="Calibri" panose="020F0502020204030204" pitchFamily="34" charset="0"/>
                <a:cs typeface="Calibri" panose="020F0502020204030204" pitchFamily="34" charset="0"/>
              </a:rPr>
              <a:t>Negativní</a:t>
            </a:r>
            <a:r>
              <a:rPr sz="1406" spc="-50"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tlak</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pleurální</a:t>
            </a:r>
            <a:r>
              <a:rPr sz="1406" spc="-68" dirty="0">
                <a:latin typeface="Calibri" panose="020F0502020204030204" pitchFamily="34" charset="0"/>
                <a:cs typeface="Calibri" panose="020F0502020204030204" pitchFamily="34" charset="0"/>
              </a:rPr>
              <a:t> </a:t>
            </a:r>
            <a:r>
              <a:rPr sz="1406" spc="-77" dirty="0">
                <a:latin typeface="Calibri" panose="020F0502020204030204" pitchFamily="34" charset="0"/>
                <a:cs typeface="Calibri" panose="020F0502020204030204" pitchFamily="34" charset="0"/>
              </a:rPr>
              <a:t>dutině</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dirty="0">
                <a:latin typeface="Calibri" panose="020F0502020204030204" pitchFamily="34" charset="0"/>
                <a:cs typeface="Calibri" panose="020F0502020204030204" pitchFamily="34" charset="0"/>
              </a:rPr>
              <a:t>Elasticita</a:t>
            </a:r>
            <a:r>
              <a:rPr sz="1406" spc="-68"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plic</a:t>
            </a:r>
            <a:endParaRPr sz="1406" dirty="0">
              <a:latin typeface="Calibri" panose="020F0502020204030204" pitchFamily="34" charset="0"/>
              <a:cs typeface="Calibri" panose="020F0502020204030204" pitchFamily="34" charset="0"/>
            </a:endParaRPr>
          </a:p>
          <a:p>
            <a:pPr marL="160077" indent="-148561">
              <a:spcBef>
                <a:spcPts val="322"/>
              </a:spcBef>
              <a:buChar char="•"/>
              <a:tabLst>
                <a:tab pos="160077" algn="l"/>
              </a:tabLst>
            </a:pPr>
            <a:r>
              <a:rPr sz="1406" dirty="0">
                <a:latin typeface="Calibri" panose="020F0502020204030204" pitchFamily="34" charset="0"/>
                <a:cs typeface="Calibri" panose="020F0502020204030204" pitchFamily="34" charset="0"/>
              </a:rPr>
              <a:t>Odpor</a:t>
            </a:r>
            <a:r>
              <a:rPr sz="1406" spc="-5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dýchacích</a:t>
            </a:r>
            <a:r>
              <a:rPr sz="1406" spc="-45"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cest</a:t>
            </a:r>
            <a:endParaRPr sz="1406" dirty="0">
              <a:latin typeface="Calibri" panose="020F0502020204030204" pitchFamily="34" charset="0"/>
              <a:cs typeface="Calibri" panose="020F0502020204030204" pitchFamily="34" charset="0"/>
            </a:endParaRPr>
          </a:p>
        </p:txBody>
      </p:sp>
      <p:sp>
        <p:nvSpPr>
          <p:cNvPr id="4" name="object 4"/>
          <p:cNvSpPr/>
          <p:nvPr/>
        </p:nvSpPr>
        <p:spPr>
          <a:xfrm>
            <a:off x="1306443" y="5758"/>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5" name="object 5"/>
          <p:cNvSpPr txBox="1"/>
          <p:nvPr/>
        </p:nvSpPr>
        <p:spPr>
          <a:xfrm>
            <a:off x="6725447" y="421229"/>
            <a:ext cx="3366812" cy="2406789"/>
          </a:xfrm>
          <a:prstGeom prst="rect">
            <a:avLst/>
          </a:prstGeom>
        </p:spPr>
        <p:txBody>
          <a:bodyPr vert="horz" wrap="square" lIns="0" tIns="13820" rIns="0" bIns="0" rtlCol="0">
            <a:spAutoFit/>
          </a:bodyPr>
          <a:lstStyle/>
          <a:p>
            <a:pPr marL="175049" algn="ctr">
              <a:spcBef>
                <a:spcPts val="109"/>
              </a:spcBef>
            </a:pPr>
            <a:r>
              <a:rPr sz="1904" spc="-9" dirty="0">
                <a:latin typeface="Calibri" panose="020F0502020204030204" pitchFamily="34" charset="0"/>
                <a:cs typeface="Calibri" panose="020F0502020204030204" pitchFamily="34" charset="0"/>
              </a:rPr>
              <a:t>Perfúze</a:t>
            </a:r>
            <a:endParaRPr sz="1904" dirty="0">
              <a:latin typeface="Calibri" panose="020F0502020204030204" pitchFamily="34" charset="0"/>
              <a:cs typeface="Calibri" panose="020F0502020204030204" pitchFamily="34" charset="0"/>
            </a:endParaRPr>
          </a:p>
          <a:p>
            <a:pPr marL="159502" marR="21305" indent="-148561">
              <a:lnSpc>
                <a:spcPts val="1505"/>
              </a:lnSpc>
              <a:spcBef>
                <a:spcPts val="1673"/>
              </a:spcBef>
              <a:buChar char="•"/>
              <a:tabLst>
                <a:tab pos="161229" algn="l"/>
              </a:tabLst>
            </a:pPr>
            <a:r>
              <a:rPr sz="1406" spc="-118" dirty="0">
                <a:latin typeface="Calibri" panose="020F0502020204030204" pitchFamily="34" charset="0"/>
                <a:cs typeface="Calibri" panose="020F0502020204030204" pitchFamily="34" charset="0"/>
              </a:rPr>
              <a:t>Výměna</a:t>
            </a:r>
            <a:r>
              <a:rPr sz="1406" spc="-14" dirty="0">
                <a:latin typeface="Calibri" panose="020F0502020204030204" pitchFamily="34" charset="0"/>
                <a:cs typeface="Calibri" panose="020F0502020204030204" pitchFamily="34" charset="0"/>
              </a:rPr>
              <a:t> </a:t>
            </a:r>
            <a:r>
              <a:rPr sz="1406" spc="-141" dirty="0">
                <a:latin typeface="Calibri" panose="020F0502020204030204" pitchFamily="34" charset="0"/>
                <a:cs typeface="Calibri" panose="020F0502020204030204" pitchFamily="34" charset="0"/>
              </a:rPr>
              <a:t>plynů</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mezi</a:t>
            </a:r>
            <a:r>
              <a:rPr sz="1406" spc="-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krví</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a:t>
            </a:r>
            <a:r>
              <a:rPr sz="1406" spc="-1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alveolárním 	</a:t>
            </a:r>
            <a:r>
              <a:rPr sz="1406" dirty="0">
                <a:latin typeface="Calibri" panose="020F0502020204030204" pitchFamily="34" charset="0"/>
                <a:cs typeface="Calibri" panose="020F0502020204030204" pitchFamily="34" charset="0"/>
              </a:rPr>
              <a:t>vzduchem</a:t>
            </a:r>
            <a:r>
              <a:rPr sz="1406" spc="-4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probíhá</a:t>
            </a:r>
            <a:r>
              <a:rPr sz="1406" spc="-7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jen</a:t>
            </a:r>
            <a:r>
              <a:rPr sz="1406" spc="-6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tehdy</a:t>
            </a:r>
            <a:r>
              <a:rPr sz="1406" spc="-77"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pokud 	</a:t>
            </a:r>
            <a:r>
              <a:rPr sz="1406" dirty="0">
                <a:latin typeface="Calibri" panose="020F0502020204030204" pitchFamily="34" charset="0"/>
                <a:cs typeface="Calibri" panose="020F0502020204030204" pitchFamily="34" charset="0"/>
              </a:rPr>
              <a:t>dochází</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ke</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kontaktu</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krve</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vzduchu</a:t>
            </a:r>
            <a:r>
              <a:rPr sz="1406" spc="-54" dirty="0">
                <a:latin typeface="Calibri" panose="020F0502020204030204" pitchFamily="34" charset="0"/>
                <a:cs typeface="Calibri" panose="020F0502020204030204" pitchFamily="34" charset="0"/>
              </a:rPr>
              <a:t> </a:t>
            </a:r>
            <a:r>
              <a:rPr sz="1406" spc="-23" dirty="0">
                <a:latin typeface="Calibri" panose="020F0502020204030204" pitchFamily="34" charset="0"/>
                <a:cs typeface="Calibri" panose="020F0502020204030204" pitchFamily="34" charset="0"/>
              </a:rPr>
              <a:t>na 	</a:t>
            </a:r>
            <a:r>
              <a:rPr sz="1406" spc="-150" dirty="0">
                <a:latin typeface="Calibri" panose="020F0502020204030204" pitchFamily="34" charset="0"/>
                <a:cs typeface="Calibri" panose="020F0502020204030204" pitchFamily="34" charset="0"/>
              </a:rPr>
              <a:t>dostatečně</a:t>
            </a:r>
            <a:r>
              <a:rPr sz="1406" spc="-3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velké</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ploše</a:t>
            </a:r>
            <a:r>
              <a:rPr sz="1406" spc="-9" dirty="0">
                <a:latin typeface="Calibri" panose="020F0502020204030204" pitchFamily="34" charset="0"/>
                <a:cs typeface="Calibri" panose="020F0502020204030204" pitchFamily="34" charset="0"/>
              </a:rPr>
              <a:t> alveolokapilární 	</a:t>
            </a:r>
            <a:r>
              <a:rPr sz="1406" dirty="0">
                <a:latin typeface="Calibri" panose="020F0502020204030204" pitchFamily="34" charset="0"/>
                <a:cs typeface="Calibri" panose="020F0502020204030204" pitchFamily="34" charset="0"/>
              </a:rPr>
              <a:t>membrány</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po</a:t>
            </a:r>
            <a:r>
              <a:rPr sz="1406" spc="-32" dirty="0">
                <a:latin typeface="Calibri" panose="020F0502020204030204" pitchFamily="34" charset="0"/>
                <a:cs typeface="Calibri" panose="020F0502020204030204" pitchFamily="34" charset="0"/>
              </a:rPr>
              <a:t> </a:t>
            </a:r>
            <a:r>
              <a:rPr sz="1406" spc="-150" dirty="0">
                <a:latin typeface="Calibri" panose="020F0502020204030204" pitchFamily="34" charset="0"/>
                <a:cs typeface="Calibri" panose="020F0502020204030204" pitchFamily="34" charset="0"/>
              </a:rPr>
              <a:t>dostatečně</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dlouhou</a:t>
            </a:r>
            <a:r>
              <a:rPr sz="1406" spc="-27"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dobu.</a:t>
            </a:r>
            <a:endParaRPr sz="1406" dirty="0">
              <a:latin typeface="Calibri" panose="020F0502020204030204" pitchFamily="34" charset="0"/>
              <a:cs typeface="Calibri" panose="020F0502020204030204" pitchFamily="34" charset="0"/>
            </a:endParaRPr>
          </a:p>
          <a:p>
            <a:pPr marL="160077" indent="-148561">
              <a:spcBef>
                <a:spcPts val="168"/>
              </a:spcBef>
              <a:buChar char="•"/>
              <a:tabLst>
                <a:tab pos="160077" algn="l"/>
              </a:tabLst>
            </a:pPr>
            <a:r>
              <a:rPr sz="1406" dirty="0">
                <a:latin typeface="Calibri" panose="020F0502020204030204" pitchFamily="34" charset="0"/>
                <a:cs typeface="Calibri" panose="020F0502020204030204" pitchFamily="34" charset="0"/>
              </a:rPr>
              <a:t>Regulace</a:t>
            </a:r>
            <a:r>
              <a:rPr sz="1406" spc="-9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vlivem</a:t>
            </a:r>
            <a:r>
              <a:rPr sz="1406" spc="-77"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hypoxie.</a:t>
            </a:r>
            <a:endParaRPr sz="1406" dirty="0">
              <a:latin typeface="Calibri" panose="020F0502020204030204" pitchFamily="34" charset="0"/>
              <a:cs typeface="Calibri" panose="020F0502020204030204" pitchFamily="34" charset="0"/>
            </a:endParaRPr>
          </a:p>
          <a:p>
            <a:pPr marL="160077" indent="-148561">
              <a:spcBef>
                <a:spcPts val="150"/>
              </a:spcBef>
              <a:buChar char="•"/>
              <a:tabLst>
                <a:tab pos="160077" algn="l"/>
              </a:tabLst>
            </a:pPr>
            <a:r>
              <a:rPr sz="1406" spc="-150" dirty="0">
                <a:latin typeface="Calibri" panose="020F0502020204030204" pitchFamily="34" charset="0"/>
                <a:cs typeface="Calibri" panose="020F0502020204030204" pitchFamily="34" charset="0"/>
              </a:rPr>
              <a:t>Respiračně</a:t>
            </a:r>
            <a:r>
              <a:rPr sz="1406" spc="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perfúzní</a:t>
            </a:r>
            <a:r>
              <a:rPr sz="1406" spc="-14"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poměr</a:t>
            </a:r>
            <a:endParaRPr sz="1406" dirty="0">
              <a:latin typeface="Calibri" panose="020F0502020204030204" pitchFamily="34" charset="0"/>
              <a:cs typeface="Calibri" panose="020F0502020204030204" pitchFamily="34" charset="0"/>
            </a:endParaRPr>
          </a:p>
          <a:p>
            <a:pPr marL="159502" marR="4607" indent="-148561">
              <a:lnSpc>
                <a:spcPts val="1505"/>
              </a:lnSpc>
              <a:spcBef>
                <a:spcPts val="354"/>
              </a:spcBef>
              <a:buChar char="•"/>
              <a:tabLst>
                <a:tab pos="161229" algn="l"/>
              </a:tabLst>
            </a:pPr>
            <a:r>
              <a:rPr sz="1406" dirty="0">
                <a:latin typeface="Calibri" panose="020F0502020204030204" pitchFamily="34" charset="0"/>
                <a:cs typeface="Calibri" panose="020F0502020204030204" pitchFamily="34" charset="0"/>
              </a:rPr>
              <a:t>Filtrace</a:t>
            </a:r>
            <a:r>
              <a:rPr sz="1406" spc="-36"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krve</a:t>
            </a:r>
            <a:r>
              <a:rPr sz="1406" spc="-36"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t>
            </a:r>
            <a:r>
              <a:rPr sz="1406" spc="-1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trombembolie,</a:t>
            </a:r>
            <a:r>
              <a:rPr sz="1406" spc="-36"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metastázy; 	</a:t>
            </a:r>
            <a:r>
              <a:rPr sz="1406" dirty="0">
                <a:latin typeface="Calibri" panose="020F0502020204030204" pitchFamily="34" charset="0"/>
                <a:cs typeface="Calibri" panose="020F0502020204030204" pitchFamily="34" charset="0"/>
              </a:rPr>
              <a:t>rezervoár</a:t>
            </a:r>
            <a:r>
              <a:rPr sz="1406" spc="-91"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krve.</a:t>
            </a:r>
            <a:endParaRPr sz="1406" dirty="0">
              <a:latin typeface="Calibri" panose="020F0502020204030204" pitchFamily="34" charset="0"/>
              <a:cs typeface="Calibri" panose="020F0502020204030204" pitchFamily="34" charset="0"/>
            </a:endParaRPr>
          </a:p>
        </p:txBody>
      </p:sp>
      <p:sp>
        <p:nvSpPr>
          <p:cNvPr id="6" name="object 6"/>
          <p:cNvSpPr/>
          <p:nvPr/>
        </p:nvSpPr>
        <p:spPr>
          <a:xfrm>
            <a:off x="6098879" y="5758"/>
            <a:ext cx="4792539" cy="3420363"/>
          </a:xfrm>
          <a:custGeom>
            <a:avLst/>
            <a:gdLst/>
            <a:ahLst/>
            <a:cxnLst/>
            <a:rect l="l" t="t" r="r" b="b"/>
            <a:pathLst>
              <a:path w="5285105" h="3771900">
                <a:moveTo>
                  <a:pt x="0" y="3771900"/>
                </a:moveTo>
                <a:lnTo>
                  <a:pt x="0" y="0"/>
                </a:lnTo>
                <a:lnTo>
                  <a:pt x="5284990" y="0"/>
                </a:lnTo>
                <a:lnTo>
                  <a:pt x="5284990" y="3771899"/>
                </a:lnTo>
                <a:lnTo>
                  <a:pt x="0" y="3771900"/>
                </a:lnTo>
                <a:close/>
              </a:path>
            </a:pathLst>
          </a:custGeom>
          <a:ln w="3175">
            <a:solidFill>
              <a:srgbClr val="000000"/>
            </a:solidFill>
          </a:ln>
        </p:spPr>
        <p:txBody>
          <a:bodyPr wrap="square" lIns="0" tIns="0" rIns="0" bIns="0" rtlCol="0"/>
          <a:lstStyle/>
          <a:p>
            <a:endParaRPr sz="2176"/>
          </a:p>
        </p:txBody>
      </p:sp>
      <p:sp>
        <p:nvSpPr>
          <p:cNvPr id="7" name="object 7"/>
          <p:cNvSpPr txBox="1"/>
          <p:nvPr/>
        </p:nvSpPr>
        <p:spPr>
          <a:xfrm>
            <a:off x="1909976" y="3841591"/>
            <a:ext cx="3527465" cy="2153643"/>
          </a:xfrm>
          <a:prstGeom prst="rect">
            <a:avLst/>
          </a:prstGeom>
        </p:spPr>
        <p:txBody>
          <a:bodyPr vert="horz" wrap="square" lIns="0" tIns="13820" rIns="0" bIns="0" rtlCol="0">
            <a:spAutoFit/>
          </a:bodyPr>
          <a:lstStyle/>
          <a:p>
            <a:pPr marL="57006" algn="ctr">
              <a:spcBef>
                <a:spcPts val="109"/>
              </a:spcBef>
            </a:pPr>
            <a:r>
              <a:rPr sz="1904" spc="-9" dirty="0">
                <a:latin typeface="Calibri" panose="020F0502020204030204" pitchFamily="34" charset="0"/>
                <a:cs typeface="Calibri" panose="020F0502020204030204" pitchFamily="34" charset="0"/>
              </a:rPr>
              <a:t>Difúze</a:t>
            </a:r>
            <a:endParaRPr sz="1904" dirty="0">
              <a:latin typeface="Calibri" panose="020F0502020204030204" pitchFamily="34" charset="0"/>
              <a:cs typeface="Calibri" panose="020F0502020204030204" pitchFamily="34" charset="0"/>
            </a:endParaRPr>
          </a:p>
          <a:p>
            <a:pPr marL="182534" marR="228600" indent="-148561">
              <a:lnSpc>
                <a:spcPts val="1505"/>
              </a:lnSpc>
              <a:spcBef>
                <a:spcPts val="1673"/>
              </a:spcBef>
              <a:buChar char="•"/>
              <a:tabLst>
                <a:tab pos="184262" algn="l"/>
              </a:tabLst>
            </a:pPr>
            <a:r>
              <a:rPr sz="1406" dirty="0">
                <a:latin typeface="Calibri" panose="020F0502020204030204" pitchFamily="34" charset="0"/>
                <a:cs typeface="Calibri" panose="020F0502020204030204" pitchFamily="34" charset="0"/>
              </a:rPr>
              <a:t>Na</a:t>
            </a:r>
            <a:r>
              <a:rPr sz="1406" spc="-3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rychlosti</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difúze,</a:t>
            </a:r>
            <a:r>
              <a:rPr sz="1406" spc="-27"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respektive</a:t>
            </a:r>
            <a:r>
              <a:rPr sz="1406" spc="-50"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difúzním 	</a:t>
            </a:r>
            <a:r>
              <a:rPr sz="1406" dirty="0">
                <a:latin typeface="Calibri" panose="020F0502020204030204" pitchFamily="34" charset="0"/>
                <a:cs typeface="Calibri" panose="020F0502020204030204" pitchFamily="34" charset="0"/>
              </a:rPr>
              <a:t>toku</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se</a:t>
            </a:r>
            <a:r>
              <a:rPr sz="1406" spc="-3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podílí</a:t>
            </a:r>
            <a:r>
              <a:rPr sz="1406" spc="-36"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vlastnosti</a:t>
            </a:r>
            <a:r>
              <a:rPr sz="1406" spc="-45"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membrány, 	</a:t>
            </a:r>
            <a:r>
              <a:rPr sz="1406" spc="-68" dirty="0">
                <a:latin typeface="Calibri" panose="020F0502020204030204" pitchFamily="34" charset="0"/>
                <a:cs typeface="Calibri" panose="020F0502020204030204" pitchFamily="34" charset="0"/>
              </a:rPr>
              <a:t>koncentrační</a:t>
            </a:r>
            <a:r>
              <a:rPr sz="1406" spc="-3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gradient</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a:t>
            </a:r>
            <a:r>
              <a:rPr sz="1406" spc="-6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velikost</a:t>
            </a:r>
            <a:r>
              <a:rPr sz="1406" spc="-45"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plochy.</a:t>
            </a:r>
            <a:endParaRPr sz="1406" dirty="0">
              <a:latin typeface="Calibri" panose="020F0502020204030204" pitchFamily="34" charset="0"/>
              <a:cs typeface="Calibri" panose="020F0502020204030204" pitchFamily="34" charset="0"/>
            </a:endParaRPr>
          </a:p>
          <a:p>
            <a:pPr marL="182534" marR="27639" indent="-148561">
              <a:lnSpc>
                <a:spcPts val="1505"/>
              </a:lnSpc>
              <a:spcBef>
                <a:spcPts val="363"/>
              </a:spcBef>
              <a:buChar char="•"/>
              <a:tabLst>
                <a:tab pos="184262" algn="l"/>
              </a:tabLst>
            </a:pPr>
            <a:r>
              <a:rPr sz="1406" spc="-349" dirty="0">
                <a:latin typeface="Calibri" panose="020F0502020204030204" pitchFamily="34" charset="0"/>
                <a:cs typeface="Calibri" panose="020F0502020204030204" pitchFamily="34" charset="0"/>
              </a:rPr>
              <a:t>Vůči</a:t>
            </a:r>
            <a:r>
              <a:rPr sz="1406" spc="-5" dirty="0">
                <a:latin typeface="Calibri" panose="020F0502020204030204" pitchFamily="34" charset="0"/>
                <a:cs typeface="Calibri" panose="020F0502020204030204" pitchFamily="34" charset="0"/>
              </a:rPr>
              <a:t> </a:t>
            </a:r>
            <a:r>
              <a:rPr sz="1406" spc="-122" dirty="0">
                <a:latin typeface="Calibri" panose="020F0502020204030204" pitchFamily="34" charset="0"/>
                <a:cs typeface="Calibri" panose="020F0502020204030204" pitchFamily="34" charset="0"/>
              </a:rPr>
              <a:t>různým</a:t>
            </a:r>
            <a:r>
              <a:rPr sz="1406" spc="18" dirty="0">
                <a:latin typeface="Calibri" panose="020F0502020204030204" pitchFamily="34" charset="0"/>
                <a:cs typeface="Calibri" panose="020F0502020204030204" pitchFamily="34" charset="0"/>
              </a:rPr>
              <a:t> </a:t>
            </a:r>
            <a:r>
              <a:rPr sz="1406" spc="-122" dirty="0">
                <a:latin typeface="Calibri" panose="020F0502020204030204" pitchFamily="34" charset="0"/>
                <a:cs typeface="Calibri" panose="020F0502020204030204" pitchFamily="34" charset="0"/>
              </a:rPr>
              <a:t>plynům</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se</a:t>
            </a:r>
            <a:r>
              <a:rPr sz="1406" spc="-2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difúzní</a:t>
            </a:r>
            <a:r>
              <a:rPr sz="1406" spc="-1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membrána 	</a:t>
            </a:r>
            <a:r>
              <a:rPr sz="1406" dirty="0">
                <a:latin typeface="Calibri" panose="020F0502020204030204" pitchFamily="34" charset="0"/>
                <a:cs typeface="Calibri" panose="020F0502020204030204" pitchFamily="34" charset="0"/>
              </a:rPr>
              <a:t>chová</a:t>
            </a:r>
            <a:r>
              <a:rPr sz="1406" spc="-45" dirty="0">
                <a:latin typeface="Calibri" panose="020F0502020204030204" pitchFamily="34" charset="0"/>
                <a:cs typeface="Calibri" panose="020F0502020204030204" pitchFamily="34" charset="0"/>
              </a:rPr>
              <a:t> </a:t>
            </a:r>
            <a:r>
              <a:rPr sz="1406" spc="-73" dirty="0">
                <a:latin typeface="Calibri" panose="020F0502020204030204" pitchFamily="34" charset="0"/>
                <a:cs typeface="Calibri" panose="020F0502020204030204" pitchFamily="34" charset="0"/>
              </a:rPr>
              <a:t>různě.</a:t>
            </a:r>
            <a:endParaRPr sz="1406" dirty="0">
              <a:latin typeface="Calibri" panose="020F0502020204030204" pitchFamily="34" charset="0"/>
              <a:cs typeface="Calibri" panose="020F0502020204030204" pitchFamily="34" charset="0"/>
            </a:endParaRPr>
          </a:p>
          <a:p>
            <a:pPr marL="182534" marR="89828" indent="-148561">
              <a:lnSpc>
                <a:spcPts val="1505"/>
              </a:lnSpc>
              <a:spcBef>
                <a:spcPts val="336"/>
              </a:spcBef>
              <a:buChar char="•"/>
              <a:tabLst>
                <a:tab pos="184262" algn="l"/>
              </a:tabLst>
            </a:pPr>
            <a:r>
              <a:rPr sz="1406" dirty="0">
                <a:latin typeface="Calibri" panose="020F0502020204030204" pitchFamily="34" charset="0"/>
                <a:cs typeface="Calibri" panose="020F0502020204030204" pitchFamily="34" charset="0"/>
              </a:rPr>
              <a:t>Oxid</a:t>
            </a:r>
            <a:r>
              <a:rPr sz="1406" spc="-100" dirty="0">
                <a:latin typeface="Calibri" panose="020F0502020204030204" pitchFamily="34" charset="0"/>
                <a:cs typeface="Calibri" panose="020F0502020204030204" pitchFamily="34" charset="0"/>
              </a:rPr>
              <a:t> uhličitý</a:t>
            </a:r>
            <a:r>
              <a:rPr sz="1406" dirty="0">
                <a:latin typeface="Calibri" panose="020F0502020204030204" pitchFamily="34" charset="0"/>
                <a:cs typeface="Calibri" panose="020F0502020204030204" pitchFamily="34" charset="0"/>
              </a:rPr>
              <a:t> difunduje</a:t>
            </a:r>
            <a:r>
              <a:rPr sz="1406" spc="-3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snáze</a:t>
            </a:r>
            <a:r>
              <a:rPr sz="1406" spc="-50" dirty="0">
                <a:latin typeface="Calibri" panose="020F0502020204030204" pitchFamily="34" charset="0"/>
                <a:cs typeface="Calibri" panose="020F0502020204030204" pitchFamily="34" charset="0"/>
              </a:rPr>
              <a:t> </a:t>
            </a:r>
            <a:r>
              <a:rPr sz="1406" spc="-245" dirty="0">
                <a:latin typeface="Calibri" panose="020F0502020204030204" pitchFamily="34" charset="0"/>
                <a:cs typeface="Calibri" panose="020F0502020204030204" pitchFamily="34" charset="0"/>
              </a:rPr>
              <a:t>než</a:t>
            </a:r>
            <a:r>
              <a:rPr sz="1406" spc="-23"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kyslík 	</a:t>
            </a:r>
            <a:r>
              <a:rPr sz="1406" dirty="0">
                <a:latin typeface="Calibri" panose="020F0502020204030204" pitchFamily="34" charset="0"/>
                <a:cs typeface="Calibri" panose="020F0502020204030204" pitchFamily="34" charset="0"/>
              </a:rPr>
              <a:t>20x</a:t>
            </a:r>
            <a:r>
              <a:rPr sz="1406" spc="-7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t>
            </a:r>
            <a:r>
              <a:rPr sz="1406" spc="-18" dirty="0">
                <a:latin typeface="Calibri" panose="020F0502020204030204" pitchFamily="34" charset="0"/>
                <a:cs typeface="Calibri" panose="020F0502020204030204" pitchFamily="34" charset="0"/>
              </a:rPr>
              <a:t> </a:t>
            </a:r>
            <a:r>
              <a:rPr sz="1406" spc="-322" dirty="0">
                <a:latin typeface="Calibri" panose="020F0502020204030204" pitchFamily="34" charset="0"/>
                <a:cs typeface="Calibri" panose="020F0502020204030204" pitchFamily="34" charset="0"/>
              </a:rPr>
              <a:t>při</a:t>
            </a:r>
            <a:r>
              <a:rPr sz="1406" spc="-5"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chorobných</a:t>
            </a:r>
            <a:r>
              <a:rPr sz="1406" spc="-1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stavech</a:t>
            </a:r>
            <a:r>
              <a:rPr sz="1406" spc="-41"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bývá 	</a:t>
            </a:r>
            <a:r>
              <a:rPr sz="1406" spc="-103" dirty="0">
                <a:latin typeface="Calibri" panose="020F0502020204030204" pitchFamily="34" charset="0"/>
                <a:cs typeface="Calibri" panose="020F0502020204030204" pitchFamily="34" charset="0"/>
              </a:rPr>
              <a:t>postižen</a:t>
            </a:r>
            <a:r>
              <a:rPr sz="1406" spc="-5" dirty="0">
                <a:latin typeface="Calibri" panose="020F0502020204030204" pitchFamily="34" charset="0"/>
                <a:cs typeface="Calibri" panose="020F0502020204030204" pitchFamily="34" charset="0"/>
              </a:rPr>
              <a:t> </a:t>
            </a:r>
            <a:r>
              <a:rPr sz="1406" spc="-150" dirty="0">
                <a:latin typeface="Calibri" panose="020F0502020204030204" pitchFamily="34" charset="0"/>
                <a:cs typeface="Calibri" panose="020F0502020204030204" pitchFamily="34" charset="0"/>
              </a:rPr>
              <a:t>přestup</a:t>
            </a:r>
            <a:r>
              <a:rPr sz="1406" spc="-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kyslíku</a:t>
            </a:r>
            <a:r>
              <a:rPr sz="1406" spc="-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více</a:t>
            </a:r>
            <a:r>
              <a:rPr sz="1406" spc="-5" dirty="0">
                <a:latin typeface="Calibri" panose="020F0502020204030204" pitchFamily="34" charset="0"/>
                <a:cs typeface="Calibri" panose="020F0502020204030204" pitchFamily="34" charset="0"/>
              </a:rPr>
              <a:t> </a:t>
            </a:r>
            <a:r>
              <a:rPr sz="1406" spc="-245" dirty="0">
                <a:latin typeface="Calibri" panose="020F0502020204030204" pitchFamily="34" charset="0"/>
                <a:cs typeface="Calibri" panose="020F0502020204030204" pitchFamily="34" charset="0"/>
              </a:rPr>
              <a:t>než</a:t>
            </a:r>
            <a:r>
              <a:rPr sz="1406" spc="-14" dirty="0">
                <a:latin typeface="Calibri" panose="020F0502020204030204" pitchFamily="34" charset="0"/>
                <a:cs typeface="Calibri" panose="020F0502020204030204" pitchFamily="34" charset="0"/>
              </a:rPr>
              <a:t> </a:t>
            </a:r>
            <a:r>
              <a:rPr sz="1406" spc="-118" dirty="0">
                <a:latin typeface="Calibri" panose="020F0502020204030204" pitchFamily="34" charset="0"/>
                <a:cs typeface="Calibri" panose="020F0502020204030204" pitchFamily="34" charset="0"/>
              </a:rPr>
              <a:t>přestup 	</a:t>
            </a:r>
            <a:r>
              <a:rPr sz="1406" spc="-18" dirty="0">
                <a:latin typeface="Calibri" panose="020F0502020204030204" pitchFamily="34" charset="0"/>
                <a:cs typeface="Calibri" panose="020F0502020204030204" pitchFamily="34" charset="0"/>
              </a:rPr>
              <a:t>CO</a:t>
            </a:r>
            <a:r>
              <a:rPr sz="1360" spc="-27" baseline="-22222" dirty="0">
                <a:latin typeface="Calibri" panose="020F0502020204030204" pitchFamily="34" charset="0"/>
                <a:cs typeface="Calibri" panose="020F0502020204030204" pitchFamily="34" charset="0"/>
              </a:rPr>
              <a:t>2</a:t>
            </a:r>
            <a:r>
              <a:rPr sz="1406" spc="-18" dirty="0">
                <a:latin typeface="Calibri" panose="020F0502020204030204" pitchFamily="34" charset="0"/>
                <a:cs typeface="Calibri" panose="020F0502020204030204" pitchFamily="34" charset="0"/>
              </a:rPr>
              <a:t>.</a:t>
            </a:r>
            <a:endParaRPr sz="1406" dirty="0">
              <a:latin typeface="Calibri" panose="020F0502020204030204" pitchFamily="34" charset="0"/>
              <a:cs typeface="Calibri" panose="020F0502020204030204" pitchFamily="34" charset="0"/>
            </a:endParaRPr>
          </a:p>
        </p:txBody>
      </p:sp>
      <p:sp>
        <p:nvSpPr>
          <p:cNvPr id="8" name="object 8"/>
          <p:cNvSpPr/>
          <p:nvPr/>
        </p:nvSpPr>
        <p:spPr>
          <a:xfrm>
            <a:off x="1306443" y="3426121"/>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9" name="object 9"/>
          <p:cNvSpPr txBox="1"/>
          <p:nvPr/>
        </p:nvSpPr>
        <p:spPr>
          <a:xfrm>
            <a:off x="6725447" y="3722161"/>
            <a:ext cx="3060476" cy="2126755"/>
          </a:xfrm>
          <a:prstGeom prst="rect">
            <a:avLst/>
          </a:prstGeom>
        </p:spPr>
        <p:txBody>
          <a:bodyPr vert="horz" wrap="square" lIns="0" tIns="10941" rIns="0" bIns="0" rtlCol="0">
            <a:spAutoFit/>
          </a:bodyPr>
          <a:lstStyle/>
          <a:p>
            <a:pPr marL="819389" marR="4607" indent="-328216">
              <a:lnSpc>
                <a:spcPct val="101499"/>
              </a:lnSpc>
              <a:spcBef>
                <a:spcPts val="86"/>
              </a:spcBef>
            </a:pPr>
            <a:r>
              <a:rPr sz="1723" dirty="0">
                <a:latin typeface="Calibri" panose="020F0502020204030204" pitchFamily="34" charset="0"/>
                <a:cs typeface="Calibri" panose="020F0502020204030204" pitchFamily="34" charset="0"/>
              </a:rPr>
              <a:t>Hlavní</a:t>
            </a:r>
            <a:r>
              <a:rPr sz="1723" spc="9" dirty="0">
                <a:latin typeface="Calibri" panose="020F0502020204030204" pitchFamily="34" charset="0"/>
                <a:cs typeface="Calibri" panose="020F0502020204030204" pitchFamily="34" charset="0"/>
              </a:rPr>
              <a:t> </a:t>
            </a:r>
            <a:r>
              <a:rPr sz="1723" dirty="0">
                <a:latin typeface="Calibri" panose="020F0502020204030204" pitchFamily="34" charset="0"/>
                <a:cs typeface="Calibri" panose="020F0502020204030204" pitchFamily="34" charset="0"/>
              </a:rPr>
              <a:t>typy</a:t>
            </a:r>
            <a:r>
              <a:rPr sz="1723" spc="23" dirty="0">
                <a:latin typeface="Calibri" panose="020F0502020204030204" pitchFamily="34" charset="0"/>
                <a:cs typeface="Calibri" panose="020F0502020204030204" pitchFamily="34" charset="0"/>
              </a:rPr>
              <a:t> </a:t>
            </a:r>
            <a:r>
              <a:rPr sz="1723" dirty="0">
                <a:latin typeface="Calibri" panose="020F0502020204030204" pitchFamily="34" charset="0"/>
                <a:cs typeface="Calibri" panose="020F0502020204030204" pitchFamily="34" charset="0"/>
              </a:rPr>
              <a:t>poruch</a:t>
            </a:r>
            <a:r>
              <a:rPr sz="1723" spc="14" dirty="0">
                <a:latin typeface="Calibri" panose="020F0502020204030204" pitchFamily="34" charset="0"/>
                <a:cs typeface="Calibri" panose="020F0502020204030204" pitchFamily="34" charset="0"/>
              </a:rPr>
              <a:t> </a:t>
            </a:r>
            <a:r>
              <a:rPr sz="1723" spc="-9" dirty="0">
                <a:latin typeface="Calibri" panose="020F0502020204030204" pitchFamily="34" charset="0"/>
                <a:cs typeface="Calibri" panose="020F0502020204030204" pitchFamily="34" charset="0"/>
              </a:rPr>
              <a:t>funkce </a:t>
            </a:r>
            <a:r>
              <a:rPr sz="1723" dirty="0">
                <a:latin typeface="Calibri" panose="020F0502020204030204" pitchFamily="34" charset="0"/>
                <a:cs typeface="Calibri" panose="020F0502020204030204" pitchFamily="34" charset="0"/>
              </a:rPr>
              <a:t>dýchacího</a:t>
            </a:r>
            <a:r>
              <a:rPr sz="1723" spc="27" dirty="0">
                <a:latin typeface="Calibri" panose="020F0502020204030204" pitchFamily="34" charset="0"/>
                <a:cs typeface="Calibri" panose="020F0502020204030204" pitchFamily="34" charset="0"/>
              </a:rPr>
              <a:t> </a:t>
            </a:r>
            <a:r>
              <a:rPr sz="1723" spc="-9" dirty="0">
                <a:latin typeface="Calibri" panose="020F0502020204030204" pitchFamily="34" charset="0"/>
                <a:cs typeface="Calibri" panose="020F0502020204030204" pitchFamily="34" charset="0"/>
              </a:rPr>
              <a:t>systému</a:t>
            </a:r>
            <a:endParaRPr sz="1723" dirty="0">
              <a:latin typeface="Calibri" panose="020F0502020204030204" pitchFamily="34" charset="0"/>
              <a:cs typeface="Calibri" panose="020F0502020204030204" pitchFamily="34" charset="0"/>
            </a:endParaRPr>
          </a:p>
          <a:p>
            <a:pPr marL="160077" indent="-148561">
              <a:spcBef>
                <a:spcPts val="653"/>
              </a:spcBef>
              <a:buChar char="•"/>
              <a:tabLst>
                <a:tab pos="160077" algn="l"/>
              </a:tabLst>
            </a:pPr>
            <a:r>
              <a:rPr sz="1406" dirty="0">
                <a:latin typeface="Calibri" panose="020F0502020204030204" pitchFamily="34" charset="0"/>
                <a:cs typeface="Calibri" panose="020F0502020204030204" pitchFamily="34" charset="0"/>
              </a:rPr>
              <a:t>Poruchy</a:t>
            </a:r>
            <a:r>
              <a:rPr sz="1406" spc="-9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pleurální</a:t>
            </a:r>
            <a:r>
              <a:rPr sz="1406" spc="-59"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dutiny</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dirty="0">
                <a:latin typeface="Calibri" panose="020F0502020204030204" pitchFamily="34" charset="0"/>
                <a:cs typeface="Calibri" panose="020F0502020204030204" pitchFamily="34" charset="0"/>
              </a:rPr>
              <a:t>Obstrukce</a:t>
            </a:r>
            <a:r>
              <a:rPr sz="1406" spc="-6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dýchacích</a:t>
            </a:r>
            <a:r>
              <a:rPr sz="1406" spc="-59"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cest</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spc="-77" dirty="0">
                <a:latin typeface="Calibri" panose="020F0502020204030204" pitchFamily="34" charset="0"/>
                <a:cs typeface="Calibri" panose="020F0502020204030204" pitchFamily="34" charset="0"/>
              </a:rPr>
              <a:t>Restrikční</a:t>
            </a:r>
            <a:r>
              <a:rPr sz="1406" spc="-2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plicní</a:t>
            </a:r>
            <a:r>
              <a:rPr sz="1406" spc="-5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choroby</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spc="-86" dirty="0">
                <a:latin typeface="Calibri" panose="020F0502020204030204" pitchFamily="34" charset="0"/>
                <a:cs typeface="Calibri" panose="020F0502020204030204" pitchFamily="34" charset="0"/>
              </a:rPr>
              <a:t>Cirkulační</a:t>
            </a:r>
            <a:r>
              <a:rPr sz="1406" dirty="0">
                <a:latin typeface="Calibri" panose="020F0502020204030204" pitchFamily="34" charset="0"/>
                <a:cs typeface="Calibri" panose="020F0502020204030204" pitchFamily="34" charset="0"/>
              </a:rPr>
              <a:t> plicní </a:t>
            </a:r>
            <a:r>
              <a:rPr sz="1406" spc="-9" dirty="0">
                <a:latin typeface="Calibri" panose="020F0502020204030204" pitchFamily="34" charset="0"/>
                <a:cs typeface="Calibri" panose="020F0502020204030204" pitchFamily="34" charset="0"/>
              </a:rPr>
              <a:t>poruchy</a:t>
            </a:r>
            <a:endParaRPr sz="1406" dirty="0">
              <a:latin typeface="Calibri" panose="020F0502020204030204" pitchFamily="34" charset="0"/>
              <a:cs typeface="Calibri" panose="020F0502020204030204" pitchFamily="34" charset="0"/>
            </a:endParaRPr>
          </a:p>
          <a:p>
            <a:pPr marL="160077" indent="-148561">
              <a:spcBef>
                <a:spcPts val="322"/>
              </a:spcBef>
              <a:buChar char="•"/>
              <a:tabLst>
                <a:tab pos="160077" algn="l"/>
              </a:tabLst>
            </a:pPr>
            <a:r>
              <a:rPr sz="1406" spc="-9" dirty="0">
                <a:latin typeface="Calibri" panose="020F0502020204030204" pitchFamily="34" charset="0"/>
                <a:cs typeface="Calibri" panose="020F0502020204030204" pitchFamily="34" charset="0"/>
              </a:rPr>
              <a:t>Intersticiální</a:t>
            </a:r>
            <a:r>
              <a:rPr sz="1406" spc="-27"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plicní</a:t>
            </a:r>
            <a:r>
              <a:rPr sz="1406" spc="-27"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nemoci</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spc="-86" dirty="0">
                <a:latin typeface="Calibri" panose="020F0502020204030204" pitchFamily="34" charset="0"/>
                <a:cs typeface="Calibri" panose="020F0502020204030204" pitchFamily="34" charset="0"/>
              </a:rPr>
              <a:t>Respirační</a:t>
            </a:r>
            <a:r>
              <a:rPr sz="1406" spc="68"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selhání</a:t>
            </a:r>
            <a:endParaRPr sz="1406" dirty="0">
              <a:latin typeface="Calibri" panose="020F0502020204030204" pitchFamily="34" charset="0"/>
              <a:cs typeface="Calibri" panose="020F0502020204030204" pitchFamily="34" charset="0"/>
            </a:endParaRPr>
          </a:p>
        </p:txBody>
      </p:sp>
      <p:sp>
        <p:nvSpPr>
          <p:cNvPr id="10" name="object 10"/>
          <p:cNvSpPr/>
          <p:nvPr/>
        </p:nvSpPr>
        <p:spPr>
          <a:xfrm>
            <a:off x="6098879" y="3426121"/>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12" name="Nadpis 11">
            <a:extLst>
              <a:ext uri="{FF2B5EF4-FFF2-40B4-BE49-F238E27FC236}">
                <a16:creationId xmlns:a16="http://schemas.microsoft.com/office/drawing/2014/main" id="{85EFF27A-11D9-1A29-7900-68A1F75407E9}"/>
              </a:ext>
            </a:extLst>
          </p:cNvPr>
          <p:cNvSpPr>
            <a:spLocks noGrp="1"/>
          </p:cNvSpPr>
          <p:nvPr>
            <p:ph type="title"/>
          </p:nvPr>
        </p:nvSpPr>
        <p:spPr/>
        <p:txBody>
          <a:bodyPr/>
          <a:lstStyle/>
          <a:p>
            <a:endParaRPr lang="cs-CZ"/>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CB2A106-AC0E-4C76-9786-15715623E92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A599CAB7-33C0-4132-B282-BC72ADAA1BF6}"/>
              </a:ext>
            </a:extLst>
          </p:cNvPr>
          <p:cNvSpPr>
            <a:spLocks noGrp="1"/>
          </p:cNvSpPr>
          <p:nvPr>
            <p:ph type="sldNum" sz="quarter" idx="11"/>
          </p:nvPr>
        </p:nvSpPr>
        <p:spPr/>
        <p:txBody>
          <a:bodyPr/>
          <a:lstStyle/>
          <a:p>
            <a:fld id="{D6D6C118-631F-4A80-9886-907009361577}" type="slidenum">
              <a:rPr lang="cs-CZ" altLang="cs-CZ" smtClean="0"/>
              <a:pPr/>
              <a:t>40</a:t>
            </a:fld>
            <a:endParaRPr lang="cs-CZ" altLang="cs-CZ" dirty="0"/>
          </a:p>
        </p:txBody>
      </p:sp>
      <p:sp>
        <p:nvSpPr>
          <p:cNvPr id="4" name="Nadpis 2">
            <a:extLst>
              <a:ext uri="{FF2B5EF4-FFF2-40B4-BE49-F238E27FC236}">
                <a16:creationId xmlns:a16="http://schemas.microsoft.com/office/drawing/2014/main" id="{93AD445E-270E-4AA9-8C70-A12A394AFC4E}"/>
              </a:ext>
            </a:extLst>
          </p:cNvPr>
          <p:cNvSpPr txBox="1">
            <a:spLocks/>
          </p:cNvSpPr>
          <p:nvPr/>
        </p:nvSpPr>
        <p:spPr>
          <a:xfrm>
            <a:off x="3263400" y="3203212"/>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kern="0" dirty="0" err="1"/>
              <a:t>Pathophysiology</a:t>
            </a:r>
            <a:r>
              <a:rPr lang="cs-CZ" kern="0" dirty="0"/>
              <a:t> </a:t>
            </a:r>
            <a:r>
              <a:rPr lang="cs-CZ" kern="0" dirty="0" err="1"/>
              <a:t>of</a:t>
            </a:r>
            <a:r>
              <a:rPr lang="cs-CZ" kern="0" dirty="0"/>
              <a:t> ARDS</a:t>
            </a:r>
            <a:endParaRPr lang="en-US" kern="0" dirty="0"/>
          </a:p>
        </p:txBody>
      </p:sp>
    </p:spTree>
    <p:extLst>
      <p:ext uri="{BB962C8B-B14F-4D97-AF65-F5344CB8AC3E}">
        <p14:creationId xmlns:p14="http://schemas.microsoft.com/office/powerpoint/2010/main" val="1918917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727033" y="1549401"/>
            <a:ext cx="5220675" cy="3704601"/>
          </a:xfrm>
        </p:spPr>
        <p:txBody>
          <a:bodyPr/>
          <a:lstStyle/>
          <a:p>
            <a:pPr marL="6351">
              <a:lnSpc>
                <a:spcPts val="1920"/>
              </a:lnSpc>
              <a:spcAft>
                <a:spcPts val="800"/>
              </a:spcAft>
              <a:defRPr/>
            </a:pPr>
            <a:r>
              <a:rPr lang="en-US" altLang="en-US" b="1" dirty="0">
                <a:ea typeface="Arial" charset="0"/>
                <a:cs typeface="Arial" charset="0"/>
              </a:rPr>
              <a:t>ARDS stats</a:t>
            </a:r>
          </a:p>
          <a:p>
            <a:pPr marL="387341" indent="-380990">
              <a:lnSpc>
                <a:spcPts val="1920"/>
              </a:lnSpc>
              <a:spcAft>
                <a:spcPts val="800"/>
              </a:spcAft>
              <a:buFont typeface="Arial" panose="020B0604020202020204" pitchFamily="34" charset="0"/>
              <a:buChar char="•"/>
              <a:defRPr/>
            </a:pPr>
            <a:r>
              <a:rPr lang="en-US" altLang="en-US" dirty="0">
                <a:ea typeface="Arial" charset="0"/>
                <a:cs typeface="Arial" charset="0"/>
              </a:rPr>
              <a:t>170,000 cases/year</a:t>
            </a:r>
          </a:p>
          <a:p>
            <a:pPr marL="387341" indent="-380990">
              <a:lnSpc>
                <a:spcPts val="1920"/>
              </a:lnSpc>
              <a:spcAft>
                <a:spcPts val="800"/>
              </a:spcAft>
              <a:buFont typeface="Arial" panose="020B0604020202020204" pitchFamily="34" charset="0"/>
              <a:buChar char="•"/>
              <a:defRPr/>
            </a:pPr>
            <a:r>
              <a:rPr lang="en-US" altLang="en-US" dirty="0">
                <a:ea typeface="Arial" charset="0"/>
                <a:cs typeface="Arial" charset="0"/>
              </a:rPr>
              <a:t>10 percent of ICU patients diagnosed with ARDS</a:t>
            </a:r>
          </a:p>
          <a:p>
            <a:pPr marL="387341" indent="-380990">
              <a:lnSpc>
                <a:spcPts val="1920"/>
              </a:lnSpc>
              <a:spcAft>
                <a:spcPts val="800"/>
              </a:spcAft>
              <a:buFont typeface="Arial" panose="020B0604020202020204" pitchFamily="34" charset="0"/>
              <a:buChar char="•"/>
              <a:defRPr/>
            </a:pPr>
            <a:r>
              <a:rPr lang="en-US" altLang="en-US" dirty="0">
                <a:ea typeface="Arial" charset="0"/>
                <a:cs typeface="Arial" charset="0"/>
              </a:rPr>
              <a:t>78 percent within 48 hours of admission</a:t>
            </a:r>
          </a:p>
          <a:p>
            <a:pPr marL="387341" indent="-380990">
              <a:lnSpc>
                <a:spcPts val="1920"/>
              </a:lnSpc>
              <a:spcAft>
                <a:spcPts val="800"/>
              </a:spcAft>
              <a:buFont typeface="Arial" panose="020B0604020202020204" pitchFamily="34" charset="0"/>
              <a:buChar char="•"/>
              <a:defRPr/>
            </a:pPr>
            <a:r>
              <a:rPr lang="en-US" altLang="en-US" dirty="0">
                <a:ea typeface="Arial" charset="0"/>
                <a:cs typeface="Arial" charset="0"/>
              </a:rPr>
              <a:t>23 percent of ventilated patients develop ARDS</a:t>
            </a:r>
          </a:p>
          <a:p>
            <a:pPr marL="627335" lvl="1" indent="-380990">
              <a:lnSpc>
                <a:spcPts val="1920"/>
              </a:lnSpc>
              <a:spcAft>
                <a:spcPts val="800"/>
              </a:spcAft>
              <a:buFont typeface=".AppleSystemUIFont" charset="-120"/>
              <a:buChar char="-"/>
              <a:defRPr/>
            </a:pPr>
            <a:r>
              <a:rPr lang="en-US" altLang="en-US" dirty="0">
                <a:ea typeface="Arial" charset="0"/>
                <a:cs typeface="Arial" charset="0"/>
              </a:rPr>
              <a:t>Most develop ARDS within 24 hours of ventilation</a:t>
            </a:r>
          </a:p>
          <a:p>
            <a:pPr marL="387341" indent="-380990">
              <a:lnSpc>
                <a:spcPts val="1920"/>
              </a:lnSpc>
              <a:spcAft>
                <a:spcPts val="800"/>
              </a:spcAft>
              <a:buFont typeface="Arial" panose="020B0604020202020204" pitchFamily="34" charset="0"/>
              <a:buChar char="•"/>
              <a:defRPr/>
            </a:pPr>
            <a:r>
              <a:rPr lang="en-US" altLang="en-US" dirty="0">
                <a:ea typeface="Arial" charset="0"/>
                <a:cs typeface="Arial" charset="0"/>
              </a:rPr>
              <a:t>Ventilator stats</a:t>
            </a:r>
          </a:p>
          <a:p>
            <a:pPr marL="246345" lvl="1">
              <a:lnSpc>
                <a:spcPts val="1920"/>
              </a:lnSpc>
              <a:spcAft>
                <a:spcPts val="800"/>
              </a:spcAft>
              <a:defRPr/>
            </a:pPr>
            <a:r>
              <a:rPr lang="en-US" altLang="en-US" dirty="0">
                <a:ea typeface="Arial" charset="0"/>
                <a:cs typeface="Arial" charset="0"/>
              </a:rPr>
              <a:t>-       8 day LOS</a:t>
            </a:r>
          </a:p>
          <a:p>
            <a:pPr marL="627335" lvl="1" indent="-380990">
              <a:lnSpc>
                <a:spcPts val="1920"/>
              </a:lnSpc>
              <a:spcAft>
                <a:spcPts val="800"/>
              </a:spcAft>
              <a:buFont typeface=".AppleSystemUIFont" charset="-120"/>
              <a:buChar char="-"/>
              <a:defRPr/>
            </a:pPr>
            <a:r>
              <a:rPr lang="en-US" altLang="en-US" dirty="0">
                <a:ea typeface="Arial" charset="0"/>
                <a:cs typeface="Arial" charset="0"/>
              </a:rPr>
              <a:t>35 percent received &gt;8 ml/kg PBW tidal volumes</a:t>
            </a:r>
          </a:p>
          <a:p>
            <a:pPr marL="627335" lvl="1" indent="-380990">
              <a:lnSpc>
                <a:spcPts val="1920"/>
              </a:lnSpc>
              <a:spcAft>
                <a:spcPts val="800"/>
              </a:spcAft>
              <a:buFont typeface=".AppleSystemUIFont" charset="-120"/>
              <a:buChar char="-"/>
              <a:defRPr/>
            </a:pPr>
            <a:r>
              <a:rPr lang="en-US" altLang="en-US" dirty="0">
                <a:ea typeface="Arial" charset="0"/>
                <a:cs typeface="Arial" charset="0"/>
              </a:rPr>
              <a:t>82 percent received &lt;12 PEEP</a:t>
            </a:r>
          </a:p>
          <a:p>
            <a:pPr marL="387341" indent="-380990">
              <a:lnSpc>
                <a:spcPts val="1920"/>
              </a:lnSpc>
              <a:spcAft>
                <a:spcPts val="800"/>
              </a:spcAft>
              <a:buFont typeface="Arial" panose="020B0604020202020204" pitchFamily="34" charset="0"/>
              <a:buChar char="•"/>
              <a:defRPr/>
            </a:pPr>
            <a:r>
              <a:rPr lang="en-US" altLang="en-US" dirty="0">
                <a:ea typeface="Arial" charset="0"/>
                <a:cs typeface="Arial" charset="0"/>
              </a:rPr>
              <a:t>Cost: $115,000 per hospital stay</a:t>
            </a:r>
          </a:p>
          <a:p>
            <a:pPr marL="6351">
              <a:defRPr/>
            </a:pPr>
            <a:endParaRPr lang="en-US" altLang="en-US" dirty="0">
              <a:ea typeface="Arial" charset="0"/>
              <a:cs typeface="Arial" charset="0"/>
            </a:endParaRPr>
          </a:p>
          <a:p>
            <a:pPr marL="6351">
              <a:defRPr/>
            </a:pPr>
            <a:endParaRPr lang="en-US" altLang="en-US" dirty="0">
              <a:ea typeface="ＭＳ Ｐゴシック" pitchFamily="34" charset="-128"/>
            </a:endParaRPr>
          </a:p>
          <a:p>
            <a:pPr marL="6351">
              <a:defRPr/>
            </a:pPr>
            <a:endParaRPr lang="en-US" altLang="en-US" dirty="0">
              <a:ea typeface="ＭＳ Ｐゴシック" pitchFamily="34" charset="-128"/>
            </a:endParaRPr>
          </a:p>
          <a:p>
            <a:pPr marL="6351">
              <a:defRPr/>
            </a:pPr>
            <a:endParaRPr lang="en-US" altLang="en-US" dirty="0">
              <a:ea typeface="ＭＳ Ｐゴシック" pitchFamily="34" charset="-128"/>
            </a:endParaRPr>
          </a:p>
          <a:p>
            <a:pPr marL="387341" indent="-380990">
              <a:buFont typeface="Arial" panose="020B0604020202020204" pitchFamily="34" charset="0"/>
              <a:buChar char="•"/>
              <a:defRPr/>
            </a:pPr>
            <a:endParaRPr lang="en-US" altLang="en-US" dirty="0">
              <a:ea typeface="ＭＳ Ｐゴシック" pitchFamily="34" charset="-128"/>
            </a:endParaRPr>
          </a:p>
          <a:p>
            <a:pPr marL="349242" indent="-342891">
              <a:defRPr/>
            </a:pPr>
            <a:endParaRPr lang="en-US" altLang="en-US" dirty="0">
              <a:ea typeface="ＭＳ Ｐゴシック" pitchFamily="34" charset="-128"/>
            </a:endParaRPr>
          </a:p>
          <a:p>
            <a:pPr marL="349242" indent="-342891">
              <a:defRPr/>
            </a:pPr>
            <a:endParaRPr lang="en-US" altLang="en-US" dirty="0">
              <a:ea typeface="ＭＳ Ｐゴシック" pitchFamily="34" charset="-128"/>
            </a:endParaRPr>
          </a:p>
          <a:p>
            <a:endParaRPr lang="en-US" dirty="0"/>
          </a:p>
        </p:txBody>
      </p:sp>
      <p:sp>
        <p:nvSpPr>
          <p:cNvPr id="6" name="Title 5">
            <a:extLst>
              <a:ext uri="{FF2B5EF4-FFF2-40B4-BE49-F238E27FC236}">
                <a16:creationId xmlns:a16="http://schemas.microsoft.com/office/drawing/2014/main" id="{F3E38714-D3C8-5540-9523-940BA792797A}"/>
              </a:ext>
            </a:extLst>
          </p:cNvPr>
          <p:cNvSpPr>
            <a:spLocks noGrp="1"/>
          </p:cNvSpPr>
          <p:nvPr>
            <p:ph type="title"/>
          </p:nvPr>
        </p:nvSpPr>
        <p:spPr/>
        <p:txBody>
          <a:bodyPr/>
          <a:lstStyle/>
          <a:p>
            <a:r>
              <a:rPr lang="en-US" dirty="0"/>
              <a:t>2016 ARDS epidemiology</a:t>
            </a:r>
            <a:br>
              <a:rPr lang="en-US" dirty="0"/>
            </a:br>
            <a:endParaRPr lang="en-US" dirty="0"/>
          </a:p>
        </p:txBody>
      </p:sp>
      <p:sp>
        <p:nvSpPr>
          <p:cNvPr id="7" name="Text Placeholder 2"/>
          <p:cNvSpPr>
            <a:spLocks noGrp="1"/>
          </p:cNvSpPr>
          <p:nvPr>
            <p:ph type="body" sz="quarter" idx="10"/>
          </p:nvPr>
        </p:nvSpPr>
        <p:spPr>
          <a:xfrm>
            <a:off x="6307704" y="1549399"/>
            <a:ext cx="5218803" cy="3312244"/>
          </a:xfrm>
        </p:spPr>
        <p:txBody>
          <a:bodyPr/>
          <a:lstStyle/>
          <a:p>
            <a:pPr marL="0" indent="0">
              <a:lnSpc>
                <a:spcPts val="1920"/>
              </a:lnSpc>
              <a:spcAft>
                <a:spcPts val="800"/>
              </a:spcAft>
              <a:buNone/>
              <a:defRPr/>
            </a:pPr>
            <a:r>
              <a:rPr lang="en-US" altLang="en-US" b="1" dirty="0">
                <a:latin typeface="Arial" charset="0"/>
                <a:ea typeface="Arial" charset="0"/>
                <a:cs typeface="Arial" charset="0"/>
              </a:rPr>
              <a:t>Severe ARDS survivors</a:t>
            </a:r>
          </a:p>
          <a:p>
            <a:pPr marL="387341" indent="-380990">
              <a:lnSpc>
                <a:spcPts val="1920"/>
              </a:lnSpc>
              <a:spcAft>
                <a:spcPts val="800"/>
              </a:spcAft>
              <a:buFont typeface="Arial" panose="020B0604020202020204" pitchFamily="34" charset="0"/>
              <a:buChar char="•"/>
              <a:defRPr/>
            </a:pPr>
            <a:r>
              <a:rPr lang="en-US" altLang="en-US" dirty="0">
                <a:latin typeface="Arial" charset="0"/>
                <a:ea typeface="Arial" charset="0"/>
                <a:cs typeface="Arial" charset="0"/>
              </a:rPr>
              <a:t>Ventilator LOS 11 days</a:t>
            </a:r>
          </a:p>
          <a:p>
            <a:pPr marL="387341" indent="-380990">
              <a:lnSpc>
                <a:spcPts val="1920"/>
              </a:lnSpc>
              <a:spcAft>
                <a:spcPts val="800"/>
              </a:spcAft>
              <a:buFont typeface="Arial" panose="020B0604020202020204" pitchFamily="34" charset="0"/>
              <a:buChar char="•"/>
              <a:defRPr/>
            </a:pPr>
            <a:r>
              <a:rPr lang="en-US" altLang="en-US" dirty="0">
                <a:latin typeface="Arial" charset="0"/>
                <a:ea typeface="Arial" charset="0"/>
                <a:cs typeface="Arial" charset="0"/>
              </a:rPr>
              <a:t>ICU LOS 14 days</a:t>
            </a:r>
          </a:p>
          <a:p>
            <a:pPr marL="387341" indent="-380990">
              <a:lnSpc>
                <a:spcPts val="1920"/>
              </a:lnSpc>
              <a:spcAft>
                <a:spcPts val="800"/>
              </a:spcAft>
              <a:buFont typeface="Arial" panose="020B0604020202020204" pitchFamily="34" charset="0"/>
              <a:buChar char="•"/>
              <a:defRPr/>
            </a:pPr>
            <a:r>
              <a:rPr lang="en-US" altLang="en-US" dirty="0">
                <a:latin typeface="Arial" charset="0"/>
                <a:ea typeface="Arial" charset="0"/>
                <a:cs typeface="Arial" charset="0"/>
              </a:rPr>
              <a:t>Hospital LOS 26 days</a:t>
            </a:r>
          </a:p>
          <a:p>
            <a:endParaRPr lang="en-US" sz="2400" dirty="0"/>
          </a:p>
          <a:p>
            <a:endParaRPr lang="en-US" sz="2400" dirty="0"/>
          </a:p>
        </p:txBody>
      </p:sp>
      <p:sp>
        <p:nvSpPr>
          <p:cNvPr id="5" name="Rectangle 4"/>
          <p:cNvSpPr/>
          <p:nvPr/>
        </p:nvSpPr>
        <p:spPr>
          <a:xfrm>
            <a:off x="593205" y="5753611"/>
            <a:ext cx="10785996" cy="379463"/>
          </a:xfrm>
          <a:prstGeom prst="rect">
            <a:avLst/>
          </a:prstGeom>
        </p:spPr>
        <p:txBody>
          <a:bodyPr wrap="square">
            <a:spAutoFit/>
          </a:bodyPr>
          <a:lstStyle/>
          <a:p>
            <a:pPr lvl="0">
              <a:defRPr/>
            </a:pPr>
            <a:r>
              <a:rPr lang="en-US" altLang="en-US" sz="933" dirty="0" err="1">
                <a:latin typeface="Arial" panose="020B0604020202020204" pitchFamily="34" charset="0"/>
                <a:ea typeface="ＭＳ Ｐゴシック" panose="020B0600070205080204" pitchFamily="34" charset="-128"/>
              </a:rPr>
              <a:t>Bellaini</a:t>
            </a:r>
            <a:r>
              <a:rPr lang="en-US" altLang="en-US" sz="933" dirty="0">
                <a:latin typeface="Arial" panose="020B0604020202020204" pitchFamily="34" charset="0"/>
                <a:ea typeface="ＭＳ Ｐゴシック" panose="020B0600070205080204" pitchFamily="34" charset="-128"/>
              </a:rPr>
              <a:t>, et al (2017). Epidemiology, patterns of care, and mortality for patients with acute respiratory distress syndrome in intensive care units of 50 countries. </a:t>
            </a:r>
            <a:r>
              <a:rPr lang="en-US" altLang="en-US" sz="933" i="1" dirty="0">
                <a:latin typeface="Arial" panose="020B0604020202020204" pitchFamily="34" charset="0"/>
                <a:ea typeface="ＭＳ Ｐゴシック" panose="020B0600070205080204" pitchFamily="34" charset="-128"/>
              </a:rPr>
              <a:t>Journal of American Medical Association</a:t>
            </a:r>
            <a:r>
              <a:rPr lang="en-US" altLang="en-US" sz="933" dirty="0">
                <a:latin typeface="Arial" panose="020B0604020202020204" pitchFamily="34" charset="0"/>
                <a:ea typeface="ＭＳ Ｐゴシック" panose="020B0600070205080204" pitchFamily="34" charset="-128"/>
              </a:rPr>
              <a:t>, 315 (8),: 788-800.</a:t>
            </a:r>
            <a:endParaRPr lang="en-US" sz="933" dirty="0">
              <a:latin typeface="Calibri" panose="020F0502020204030204" pitchFamily="34" charset="0"/>
            </a:endParaRPr>
          </a:p>
        </p:txBody>
      </p:sp>
    </p:spTree>
    <p:extLst>
      <p:ext uri="{BB962C8B-B14F-4D97-AF65-F5344CB8AC3E}">
        <p14:creationId xmlns:p14="http://schemas.microsoft.com/office/powerpoint/2010/main" val="1478743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711200" y="1549401"/>
            <a:ext cx="5220675" cy="4009871"/>
          </a:xfrm>
        </p:spPr>
        <p:txBody>
          <a:bodyPr/>
          <a:lstStyle/>
          <a:p>
            <a:pPr marL="6351">
              <a:lnSpc>
                <a:spcPts val="1867"/>
              </a:lnSpc>
              <a:spcAft>
                <a:spcPts val="800"/>
              </a:spcAft>
              <a:defRPr/>
            </a:pPr>
            <a:r>
              <a:rPr lang="en-US" altLang="en-US" b="1" dirty="0">
                <a:ea typeface="ＭＳ Ｐゴシック" pitchFamily="34" charset="-128"/>
              </a:rPr>
              <a:t>Identification and diagnosis of ARDS is lacking</a:t>
            </a:r>
          </a:p>
          <a:p>
            <a:pPr marL="387341" indent="-380990">
              <a:lnSpc>
                <a:spcPts val="1867"/>
              </a:lnSpc>
              <a:spcAft>
                <a:spcPts val="800"/>
              </a:spcAft>
              <a:buFont typeface="Arial" panose="020B0604020202020204" pitchFamily="34" charset="0"/>
              <a:buChar char="•"/>
              <a:defRPr/>
            </a:pPr>
            <a:r>
              <a:rPr lang="en-US" altLang="en-US" dirty="0">
                <a:ea typeface="ＭＳ Ｐゴシック" pitchFamily="34" charset="-128"/>
              </a:rPr>
              <a:t>40 percent of all cases </a:t>
            </a:r>
            <a:r>
              <a:rPr lang="en-US" altLang="en-US" i="1" dirty="0">
                <a:ea typeface="ＭＳ Ｐゴシック" pitchFamily="34" charset="-128"/>
              </a:rPr>
              <a:t>never diagnosed </a:t>
            </a:r>
            <a:r>
              <a:rPr lang="en-US" altLang="en-US" dirty="0">
                <a:ea typeface="ＭＳ Ｐゴシック" pitchFamily="34" charset="-128"/>
              </a:rPr>
              <a:t>with ARDS</a:t>
            </a:r>
          </a:p>
          <a:p>
            <a:pPr marL="387341" indent="-380990">
              <a:lnSpc>
                <a:spcPts val="1867"/>
              </a:lnSpc>
              <a:spcAft>
                <a:spcPts val="800"/>
              </a:spcAft>
              <a:buFont typeface="Arial" panose="020B0604020202020204" pitchFamily="34" charset="0"/>
              <a:buChar char="•"/>
              <a:defRPr/>
            </a:pPr>
            <a:r>
              <a:rPr lang="en-US" altLang="en-US" dirty="0">
                <a:ea typeface="ＭＳ Ｐゴシック" pitchFamily="34" charset="-128"/>
              </a:rPr>
              <a:t>Only 34 percent of ARDS cases being identified when criteria is met </a:t>
            </a:r>
          </a:p>
          <a:p>
            <a:pPr marL="6351">
              <a:lnSpc>
                <a:spcPts val="1867"/>
              </a:lnSpc>
              <a:spcAft>
                <a:spcPts val="800"/>
              </a:spcAft>
              <a:defRPr/>
            </a:pPr>
            <a:r>
              <a:rPr lang="en-US" altLang="en-US" b="1" dirty="0">
                <a:ea typeface="ＭＳ Ｐゴシック" pitchFamily="34" charset="-128"/>
              </a:rPr>
              <a:t>Opportunity to improve outcomes with </a:t>
            </a:r>
            <a:r>
              <a:rPr lang="en-US" altLang="en-US" b="1" i="1" dirty="0">
                <a:ea typeface="ＭＳ Ｐゴシック" pitchFamily="34" charset="-128"/>
              </a:rPr>
              <a:t>early identification and intervention</a:t>
            </a:r>
          </a:p>
        </p:txBody>
      </p:sp>
      <p:sp>
        <p:nvSpPr>
          <p:cNvPr id="9" name="Title 8">
            <a:extLst>
              <a:ext uri="{FF2B5EF4-FFF2-40B4-BE49-F238E27FC236}">
                <a16:creationId xmlns:a16="http://schemas.microsoft.com/office/drawing/2014/main" id="{35BC36B9-9BE4-A641-B809-54B224C7EDBB}"/>
              </a:ext>
            </a:extLst>
          </p:cNvPr>
          <p:cNvSpPr>
            <a:spLocks noGrp="1"/>
          </p:cNvSpPr>
          <p:nvPr>
            <p:ph type="title"/>
          </p:nvPr>
        </p:nvSpPr>
        <p:spPr/>
        <p:txBody>
          <a:bodyPr/>
          <a:lstStyle/>
          <a:p>
            <a:r>
              <a:rPr lang="en-US" dirty="0"/>
              <a:t>2016 ARDS epidemiology </a:t>
            </a:r>
            <a:r>
              <a:rPr lang="en-US" b="0" i="1" dirty="0"/>
              <a:t>continued</a:t>
            </a:r>
          </a:p>
        </p:txBody>
      </p:sp>
      <p:sp>
        <p:nvSpPr>
          <p:cNvPr id="5" name="Rectangle 4"/>
          <p:cNvSpPr/>
          <p:nvPr/>
        </p:nvSpPr>
        <p:spPr>
          <a:xfrm>
            <a:off x="8524801" y="2654811"/>
            <a:ext cx="3204289" cy="2964914"/>
          </a:xfrm>
          <a:prstGeom prst="rect">
            <a:avLst/>
          </a:prstGeom>
        </p:spPr>
        <p:txBody>
          <a:bodyPr wrap="square">
            <a:spAutoFit/>
          </a:bodyPr>
          <a:lstStyle/>
          <a:p>
            <a:pPr marL="6351">
              <a:spcAft>
                <a:spcPts val="800"/>
              </a:spcAft>
              <a:defRPr/>
            </a:pPr>
            <a:r>
              <a:rPr lang="en-US" altLang="en-US" sz="1600" b="1" dirty="0">
                <a:solidFill>
                  <a:schemeClr val="bg1"/>
                </a:solidFill>
                <a:latin typeface="Calibri" panose="020F0502020204030204" pitchFamily="34" charset="0"/>
                <a:ea typeface="ＭＳ Ｐゴシック" pitchFamily="34" charset="-128"/>
              </a:rPr>
              <a:t>IDENTIFICATION AND DIAGNOSIS OF ARDS               IS LACKING</a:t>
            </a:r>
          </a:p>
          <a:p>
            <a:pPr marL="387341" indent="-380990">
              <a:spcAft>
                <a:spcPts val="800"/>
              </a:spcAft>
              <a:buFont typeface="Arial" panose="020B0604020202020204" pitchFamily="34" charset="0"/>
              <a:buChar char="•"/>
              <a:defRPr/>
            </a:pPr>
            <a:r>
              <a:rPr lang="en-US" altLang="en-US" sz="1600" dirty="0">
                <a:solidFill>
                  <a:schemeClr val="bg1"/>
                </a:solidFill>
                <a:latin typeface="Calibri" panose="020F0502020204030204" pitchFamily="34" charset="0"/>
                <a:ea typeface="ＭＳ Ｐゴシック" pitchFamily="34" charset="-128"/>
              </a:rPr>
              <a:t>40% of all cases </a:t>
            </a:r>
            <a:r>
              <a:rPr lang="en-US" altLang="en-US" sz="1600" i="1" dirty="0">
                <a:solidFill>
                  <a:schemeClr val="bg1"/>
                </a:solidFill>
                <a:latin typeface="Calibri" panose="020F0502020204030204" pitchFamily="34" charset="0"/>
                <a:ea typeface="ＭＳ Ｐゴシック" pitchFamily="34" charset="-128"/>
              </a:rPr>
              <a:t>never diagnosed </a:t>
            </a:r>
            <a:r>
              <a:rPr lang="en-US" altLang="en-US" sz="1600" dirty="0">
                <a:solidFill>
                  <a:schemeClr val="bg1"/>
                </a:solidFill>
                <a:latin typeface="Calibri" panose="020F0502020204030204" pitchFamily="34" charset="0"/>
                <a:ea typeface="ＭＳ Ｐゴシック" pitchFamily="34" charset="-128"/>
              </a:rPr>
              <a:t>with ARDS</a:t>
            </a:r>
          </a:p>
          <a:p>
            <a:pPr marL="387341" indent="-380990">
              <a:spcAft>
                <a:spcPts val="800"/>
              </a:spcAft>
              <a:buFont typeface="Arial" panose="020B0604020202020204" pitchFamily="34" charset="0"/>
              <a:buChar char="•"/>
              <a:defRPr/>
            </a:pPr>
            <a:r>
              <a:rPr lang="en-US" altLang="en-US" sz="1600" dirty="0">
                <a:solidFill>
                  <a:schemeClr val="bg1"/>
                </a:solidFill>
                <a:latin typeface="Calibri" panose="020F0502020204030204" pitchFamily="34" charset="0"/>
                <a:ea typeface="ＭＳ Ｐゴシック" pitchFamily="34" charset="-128"/>
              </a:rPr>
              <a:t>Only 34% of ARDS cases being identified when criteria is met </a:t>
            </a:r>
          </a:p>
          <a:p>
            <a:pPr marL="6351">
              <a:spcAft>
                <a:spcPts val="800"/>
              </a:spcAft>
              <a:defRPr/>
            </a:pPr>
            <a:endParaRPr lang="en-US" altLang="en-US" sz="1600" b="1" dirty="0">
              <a:solidFill>
                <a:schemeClr val="bg1"/>
              </a:solidFill>
              <a:latin typeface="Calibri" panose="020F0502020204030204" pitchFamily="34" charset="0"/>
              <a:ea typeface="ＭＳ Ｐゴシック" pitchFamily="34" charset="-128"/>
            </a:endParaRPr>
          </a:p>
          <a:p>
            <a:pPr marL="6351">
              <a:spcAft>
                <a:spcPts val="800"/>
              </a:spcAft>
              <a:defRPr/>
            </a:pPr>
            <a:r>
              <a:rPr lang="en-US" altLang="en-US" sz="1600" b="1" dirty="0">
                <a:solidFill>
                  <a:schemeClr val="bg1"/>
                </a:solidFill>
                <a:latin typeface="Calibri" panose="020F0502020204030204" pitchFamily="34" charset="0"/>
                <a:ea typeface="ＭＳ Ｐゴシック" pitchFamily="34" charset="-128"/>
              </a:rPr>
              <a:t>Opportunity to improve outcomes with </a:t>
            </a:r>
            <a:r>
              <a:rPr lang="en-US" altLang="en-US" sz="1600" b="1" i="1" dirty="0">
                <a:solidFill>
                  <a:schemeClr val="bg1"/>
                </a:solidFill>
                <a:latin typeface="Calibri" panose="020F0502020204030204" pitchFamily="34" charset="0"/>
                <a:ea typeface="ＭＳ Ｐゴシック" pitchFamily="34" charset="-128"/>
              </a:rPr>
              <a:t>early identification and intervention</a:t>
            </a:r>
          </a:p>
        </p:txBody>
      </p:sp>
      <p:sp>
        <p:nvSpPr>
          <p:cNvPr id="6" name="Rectangle 5"/>
          <p:cNvSpPr/>
          <p:nvPr/>
        </p:nvSpPr>
        <p:spPr>
          <a:xfrm>
            <a:off x="5694709" y="1524117"/>
            <a:ext cx="330443" cy="42211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Rectangle 7"/>
          <p:cNvSpPr/>
          <p:nvPr/>
        </p:nvSpPr>
        <p:spPr>
          <a:xfrm>
            <a:off x="624809" y="6020486"/>
            <a:ext cx="5235121" cy="523028"/>
          </a:xfrm>
          <a:prstGeom prst="rect">
            <a:avLst/>
          </a:prstGeom>
        </p:spPr>
        <p:txBody>
          <a:bodyPr wrap="square">
            <a:spAutoFit/>
          </a:bodyPr>
          <a:lstStyle/>
          <a:p>
            <a:pPr lvl="0">
              <a:defRPr/>
            </a:pPr>
            <a:r>
              <a:rPr lang="en-US" altLang="en-US" sz="933" dirty="0" err="1">
                <a:latin typeface="Arial" panose="020B0604020202020204" pitchFamily="34" charset="0"/>
                <a:ea typeface="ＭＳ Ｐゴシック" panose="020B0600070205080204" pitchFamily="34" charset="-128"/>
              </a:rPr>
              <a:t>Bellaini</a:t>
            </a:r>
            <a:r>
              <a:rPr lang="en-US" altLang="en-US" sz="933" dirty="0">
                <a:latin typeface="Arial" panose="020B0604020202020204" pitchFamily="34" charset="0"/>
                <a:ea typeface="ＭＳ Ｐゴシック" panose="020B0600070205080204" pitchFamily="34" charset="-128"/>
              </a:rPr>
              <a:t>, et al (2017). Epidemiology, patterns of care, and mortality for patients with acute respiratory distress syndrome in intensive care units of 50 countries. </a:t>
            </a:r>
            <a:r>
              <a:rPr lang="en-US" altLang="en-US" sz="933" i="1" dirty="0">
                <a:latin typeface="Arial" panose="020B0604020202020204" pitchFamily="34" charset="0"/>
                <a:ea typeface="ＭＳ Ｐゴシック" panose="020B0600070205080204" pitchFamily="34" charset="-128"/>
              </a:rPr>
              <a:t>Journal of American Medical Association</a:t>
            </a:r>
            <a:r>
              <a:rPr lang="en-US" altLang="en-US" sz="933" dirty="0">
                <a:latin typeface="Arial" panose="020B0604020202020204" pitchFamily="34" charset="0"/>
                <a:ea typeface="ＭＳ Ｐゴシック" panose="020B0600070205080204" pitchFamily="34" charset="-128"/>
              </a:rPr>
              <a:t>, 315 (8),: 788-800.</a:t>
            </a:r>
            <a:endParaRPr lang="en-US" sz="933" dirty="0">
              <a:latin typeface="Calibri" panose="020F050202020403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1840" y="1239887"/>
            <a:ext cx="4632960" cy="4628896"/>
          </a:xfrm>
          <a:prstGeom prst="rect">
            <a:avLst/>
          </a:prstGeom>
        </p:spPr>
      </p:pic>
    </p:spTree>
    <p:extLst>
      <p:ext uri="{BB962C8B-B14F-4D97-AF65-F5344CB8AC3E}">
        <p14:creationId xmlns:p14="http://schemas.microsoft.com/office/powerpoint/2010/main" val="237466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711200" y="1318758"/>
            <a:ext cx="5220675" cy="4009871"/>
          </a:xfrm>
        </p:spPr>
        <p:txBody>
          <a:bodyPr/>
          <a:lstStyle/>
          <a:p>
            <a:pPr>
              <a:lnSpc>
                <a:spcPts val="1920"/>
              </a:lnSpc>
              <a:spcAft>
                <a:spcPts val="0"/>
              </a:spcAft>
              <a:defRPr/>
            </a:pPr>
            <a:r>
              <a:rPr lang="en-US" b="1" dirty="0"/>
              <a:t>Direct injury</a:t>
            </a:r>
          </a:p>
          <a:p>
            <a:pPr marL="380990" indent="-380990">
              <a:lnSpc>
                <a:spcPts val="1920"/>
              </a:lnSpc>
              <a:spcAft>
                <a:spcPts val="400"/>
              </a:spcAft>
              <a:buFont typeface="Arial" panose="020B0604020202020204" pitchFamily="34" charset="0"/>
              <a:buChar char="•"/>
              <a:defRPr/>
            </a:pPr>
            <a:r>
              <a:rPr lang="en-US" dirty="0"/>
              <a:t>Pulmonary contusion</a:t>
            </a:r>
          </a:p>
          <a:p>
            <a:pPr marL="380990" indent="-380990">
              <a:lnSpc>
                <a:spcPts val="1920"/>
              </a:lnSpc>
              <a:spcAft>
                <a:spcPts val="400"/>
              </a:spcAft>
              <a:buFont typeface="Arial" panose="020B0604020202020204" pitchFamily="34" charset="0"/>
              <a:buChar char="•"/>
              <a:defRPr/>
            </a:pPr>
            <a:r>
              <a:rPr lang="en-US" dirty="0"/>
              <a:t>Pneumonia</a:t>
            </a:r>
          </a:p>
          <a:p>
            <a:pPr marL="380990" indent="-380990">
              <a:lnSpc>
                <a:spcPts val="1920"/>
              </a:lnSpc>
              <a:spcAft>
                <a:spcPts val="400"/>
              </a:spcAft>
              <a:buFont typeface="Arial" panose="020B0604020202020204" pitchFamily="34" charset="0"/>
              <a:buChar char="•"/>
              <a:defRPr/>
            </a:pPr>
            <a:r>
              <a:rPr lang="en-US" dirty="0"/>
              <a:t>Aspiration of gastric contents</a:t>
            </a:r>
          </a:p>
          <a:p>
            <a:pPr marL="380990" indent="-380990">
              <a:lnSpc>
                <a:spcPts val="1920"/>
              </a:lnSpc>
              <a:spcAft>
                <a:spcPts val="400"/>
              </a:spcAft>
              <a:buFont typeface="Arial" panose="020B0604020202020204" pitchFamily="34" charset="0"/>
              <a:buChar char="•"/>
              <a:defRPr/>
            </a:pPr>
            <a:r>
              <a:rPr lang="en-US" dirty="0"/>
              <a:t>Inhalation of toxins</a:t>
            </a:r>
          </a:p>
          <a:p>
            <a:pPr marL="380990" indent="-380990">
              <a:lnSpc>
                <a:spcPts val="1920"/>
              </a:lnSpc>
              <a:spcAft>
                <a:spcPts val="400"/>
              </a:spcAft>
              <a:buFont typeface="Arial" panose="020B0604020202020204" pitchFamily="34" charset="0"/>
              <a:buChar char="•"/>
              <a:defRPr/>
            </a:pPr>
            <a:r>
              <a:rPr lang="en-US" dirty="0"/>
              <a:t>Pulmonary infection (flu/H1N1)</a:t>
            </a:r>
          </a:p>
          <a:p>
            <a:pPr marL="380990" indent="-380990">
              <a:lnSpc>
                <a:spcPts val="1920"/>
              </a:lnSpc>
              <a:spcAft>
                <a:spcPts val="400"/>
              </a:spcAft>
              <a:buFont typeface="Arial" panose="020B0604020202020204" pitchFamily="34" charset="0"/>
              <a:buChar char="•"/>
              <a:defRPr/>
            </a:pPr>
            <a:r>
              <a:rPr lang="en-US" dirty="0"/>
              <a:t>Oxygen toxicity</a:t>
            </a:r>
          </a:p>
          <a:p>
            <a:pPr>
              <a:lnSpc>
                <a:spcPts val="1920"/>
              </a:lnSpc>
              <a:spcAft>
                <a:spcPts val="0"/>
              </a:spcAft>
              <a:defRPr/>
            </a:pPr>
            <a:endParaRPr lang="en-US" dirty="0"/>
          </a:p>
          <a:p>
            <a:pPr>
              <a:lnSpc>
                <a:spcPts val="1920"/>
              </a:lnSpc>
              <a:spcAft>
                <a:spcPts val="0"/>
              </a:spcAft>
              <a:defRPr/>
            </a:pPr>
            <a:r>
              <a:rPr lang="en-US" b="1" dirty="0"/>
              <a:t>Indirect injury</a:t>
            </a:r>
          </a:p>
          <a:p>
            <a:pPr marL="380990" indent="-380990">
              <a:lnSpc>
                <a:spcPts val="1920"/>
              </a:lnSpc>
              <a:spcAft>
                <a:spcPts val="400"/>
              </a:spcAft>
              <a:buFont typeface="Arial" panose="020B0604020202020204" pitchFamily="34" charset="0"/>
              <a:buChar char="•"/>
              <a:defRPr/>
            </a:pPr>
            <a:r>
              <a:rPr lang="en-US" dirty="0"/>
              <a:t>Sepsis syndrome</a:t>
            </a:r>
          </a:p>
          <a:p>
            <a:pPr marL="380990" indent="-380990">
              <a:lnSpc>
                <a:spcPts val="1920"/>
              </a:lnSpc>
              <a:spcAft>
                <a:spcPts val="400"/>
              </a:spcAft>
              <a:buFont typeface="Arial" panose="020B0604020202020204" pitchFamily="34" charset="0"/>
              <a:buChar char="•"/>
              <a:defRPr/>
            </a:pPr>
            <a:r>
              <a:rPr lang="en-US" dirty="0"/>
              <a:t>Multiple transfusions</a:t>
            </a:r>
          </a:p>
          <a:p>
            <a:pPr marL="380990" indent="-380990">
              <a:lnSpc>
                <a:spcPts val="1920"/>
              </a:lnSpc>
              <a:spcAft>
                <a:spcPts val="400"/>
              </a:spcAft>
              <a:buFont typeface="Arial" panose="020B0604020202020204" pitchFamily="34" charset="0"/>
              <a:buChar char="•"/>
              <a:defRPr/>
            </a:pPr>
            <a:r>
              <a:rPr lang="en-US" dirty="0"/>
              <a:t>Trauma </a:t>
            </a:r>
          </a:p>
          <a:p>
            <a:pPr marL="380990" indent="-380990">
              <a:lnSpc>
                <a:spcPts val="1920"/>
              </a:lnSpc>
              <a:spcAft>
                <a:spcPts val="400"/>
              </a:spcAft>
              <a:buFont typeface="Arial" panose="020B0604020202020204" pitchFamily="34" charset="0"/>
              <a:buChar char="•"/>
              <a:defRPr/>
            </a:pPr>
            <a:r>
              <a:rPr lang="en-US" dirty="0"/>
              <a:t>Pancreatitis</a:t>
            </a:r>
          </a:p>
          <a:p>
            <a:pPr marL="380990" indent="-380990">
              <a:lnSpc>
                <a:spcPts val="1920"/>
              </a:lnSpc>
              <a:spcAft>
                <a:spcPts val="400"/>
              </a:spcAft>
              <a:buFont typeface="Arial" panose="020B0604020202020204" pitchFamily="34" charset="0"/>
              <a:buChar char="•"/>
              <a:defRPr/>
            </a:pPr>
            <a:r>
              <a:rPr lang="en-US" dirty="0"/>
              <a:t>Cardiopulmonary bypass</a:t>
            </a:r>
          </a:p>
          <a:p>
            <a:pPr marL="380990" indent="-380990">
              <a:lnSpc>
                <a:spcPts val="1920"/>
              </a:lnSpc>
              <a:spcAft>
                <a:spcPts val="400"/>
              </a:spcAft>
              <a:buFont typeface="Arial" panose="020B0604020202020204" pitchFamily="34" charset="0"/>
              <a:buChar char="•"/>
              <a:defRPr/>
            </a:pPr>
            <a:r>
              <a:rPr lang="en-US" dirty="0"/>
              <a:t>DIC</a:t>
            </a:r>
          </a:p>
        </p:txBody>
      </p:sp>
      <p:sp>
        <p:nvSpPr>
          <p:cNvPr id="32770" name="Title 1"/>
          <p:cNvSpPr>
            <a:spLocks noGrp="1"/>
          </p:cNvSpPr>
          <p:nvPr>
            <p:ph type="title"/>
          </p:nvPr>
        </p:nvSpPr>
        <p:spPr bwMode="auto">
          <a:xfrm>
            <a:off x="622758" y="529105"/>
            <a:ext cx="5220673" cy="558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r>
              <a:rPr lang="en-US" altLang="en-US" dirty="0">
                <a:ea typeface="ＭＳ Ｐゴシック" panose="020B0600070205080204" pitchFamily="34" charset="-128"/>
              </a:rPr>
              <a:t>Causes of ARDS</a:t>
            </a:r>
          </a:p>
        </p:txBody>
      </p:sp>
      <p:graphicFrame>
        <p:nvGraphicFramePr>
          <p:cNvPr id="2" name="Chart 13"/>
          <p:cNvGraphicFramePr>
            <a:graphicFrameLocks/>
          </p:cNvGraphicFramePr>
          <p:nvPr/>
        </p:nvGraphicFramePr>
        <p:xfrm>
          <a:off x="5218176" y="642906"/>
          <a:ext cx="7400544" cy="536157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11200" y="6103145"/>
            <a:ext cx="11050053" cy="523028"/>
          </a:xfrm>
          <a:prstGeom prst="rect">
            <a:avLst/>
          </a:prstGeom>
        </p:spPr>
        <p:txBody>
          <a:bodyPr wrap="square">
            <a:spAutoFit/>
          </a:bodyPr>
          <a:lstStyle/>
          <a:p>
            <a:pPr marL="228594" indent="-228594">
              <a:buFont typeface="Arial" charset="0"/>
              <a:buChar char="•"/>
              <a:defRPr/>
            </a:pPr>
            <a:r>
              <a:rPr lang="en-US" altLang="en-US" sz="933" dirty="0" err="1">
                <a:latin typeface="Arial" panose="020B0604020202020204" pitchFamily="34" charset="0"/>
                <a:ea typeface="ＭＳ Ｐゴシック" panose="020B0600070205080204" pitchFamily="34" charset="-128"/>
              </a:rPr>
              <a:t>Bellaini</a:t>
            </a:r>
            <a:r>
              <a:rPr lang="en-US" altLang="en-US" sz="933" dirty="0">
                <a:latin typeface="Arial" panose="020B0604020202020204" pitchFamily="34" charset="0"/>
                <a:ea typeface="ＭＳ Ｐゴシック" panose="020B0600070205080204" pitchFamily="34" charset="-128"/>
              </a:rPr>
              <a:t>, et al (2017). Epidemiology, patterns of care, and mortality for patients with acute respiratory distress syndrome in intensive care units of 50 countries. </a:t>
            </a:r>
            <a:r>
              <a:rPr lang="en-US" altLang="en-US" sz="933" i="1" dirty="0">
                <a:latin typeface="Arial" panose="020B0604020202020204" pitchFamily="34" charset="0"/>
                <a:ea typeface="ＭＳ Ｐゴシック" panose="020B0600070205080204" pitchFamily="34" charset="-128"/>
              </a:rPr>
              <a:t>Journal of American Medical Association</a:t>
            </a:r>
            <a:r>
              <a:rPr lang="en-US" altLang="en-US" sz="933" dirty="0">
                <a:latin typeface="Arial" panose="020B0604020202020204" pitchFamily="34" charset="0"/>
                <a:ea typeface="ＭＳ Ｐゴシック" panose="020B0600070205080204" pitchFamily="34" charset="-128"/>
              </a:rPr>
              <a:t>, 315 (8),: 788-800.</a:t>
            </a:r>
          </a:p>
          <a:p>
            <a:pPr marL="228594" indent="-228594">
              <a:buFont typeface="Arial" charset="0"/>
              <a:buChar char="•"/>
            </a:pPr>
            <a:r>
              <a:rPr lang="en-US" altLang="en-US" sz="933" dirty="0">
                <a:latin typeface="Arial" panose="020B0604020202020204" pitchFamily="34" charset="0"/>
                <a:ea typeface="ＭＳ Ｐゴシック" panose="020B0600070205080204" pitchFamily="34" charset="-128"/>
              </a:rPr>
              <a:t>2000 </a:t>
            </a:r>
            <a:r>
              <a:rPr lang="en-US" altLang="en-US" sz="933" dirty="0" err="1">
                <a:latin typeface="Arial" panose="020B0604020202020204" pitchFamily="34" charset="0"/>
                <a:ea typeface="ＭＳ Ｐゴシック" panose="020B0600070205080204" pitchFamily="34" charset="-128"/>
              </a:rPr>
              <a:t>ARDSnet</a:t>
            </a:r>
            <a:r>
              <a:rPr lang="en-US" altLang="en-US" sz="933" dirty="0">
                <a:latin typeface="Arial" panose="020B0604020202020204" pitchFamily="34" charset="0"/>
                <a:ea typeface="ＭＳ Ｐゴシック" panose="020B0600070205080204" pitchFamily="34" charset="-128"/>
              </a:rPr>
              <a:t> study- patient population </a:t>
            </a:r>
            <a:r>
              <a:rPr lang="en-US" altLang="en-US" sz="933" dirty="0" err="1">
                <a:latin typeface="Arial" panose="020B0604020202020204" pitchFamily="34" charset="0"/>
                <a:ea typeface="ＭＳ Ｐゴシック" panose="020B0600070205080204" pitchFamily="34" charset="-128"/>
              </a:rPr>
              <a:t>diagnoses.</a:t>
            </a:r>
            <a:r>
              <a:rPr lang="en-US" altLang="en-US" sz="933" i="1" dirty="0" err="1">
                <a:latin typeface="Arial" panose="020B0604020202020204" pitchFamily="34" charset="0"/>
                <a:ea typeface="ＭＳ Ｐゴシック" panose="020B0600070205080204" pitchFamily="34" charset="-128"/>
              </a:rPr>
              <a:t>The</a:t>
            </a:r>
            <a:r>
              <a:rPr lang="en-US" altLang="en-US" sz="933" i="1" dirty="0">
                <a:latin typeface="Arial" panose="020B0604020202020204" pitchFamily="34" charset="0"/>
                <a:ea typeface="ＭＳ Ｐゴシック" panose="020B0600070205080204" pitchFamily="34" charset="-128"/>
              </a:rPr>
              <a:t> New England Journal of Medicine</a:t>
            </a:r>
            <a:r>
              <a:rPr lang="en-US" altLang="en-US" sz="933" dirty="0">
                <a:latin typeface="Arial" panose="020B0604020202020204" pitchFamily="34" charset="0"/>
                <a:ea typeface="ＭＳ Ｐゴシック" panose="020B0600070205080204" pitchFamily="34" charset="-128"/>
              </a:rPr>
              <a:t>, (342) 18.</a:t>
            </a:r>
            <a:endParaRPr lang="en-US" sz="933" dirty="0">
              <a:latin typeface="Calibri" panose="020F0502020204030204" pitchFamily="34" charset="0"/>
            </a:endParaRPr>
          </a:p>
        </p:txBody>
      </p:sp>
    </p:spTree>
    <p:extLst>
      <p:ext uri="{BB962C8B-B14F-4D97-AF65-F5344CB8AC3E}">
        <p14:creationId xmlns:p14="http://schemas.microsoft.com/office/powerpoint/2010/main" val="2089999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616833" y="512667"/>
            <a:ext cx="10800000" cy="558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r>
              <a:rPr lang="en-US" altLang="en-US" dirty="0">
                <a:ea typeface="ＭＳ Ｐゴシック" panose="020B0600070205080204" pitchFamily="34" charset="-128"/>
              </a:rPr>
              <a:t>Phases of ARDS</a:t>
            </a:r>
            <a:endParaRPr lang="en-US" altLang="en-US" i="1" dirty="0">
              <a:ea typeface="ＭＳ Ｐゴシック" panose="020B0600070205080204" pitchFamily="34" charset="-128"/>
            </a:endParaRPr>
          </a:p>
        </p:txBody>
      </p:sp>
      <p:sp>
        <p:nvSpPr>
          <p:cNvPr id="34819" name="Text Placeholder 5"/>
          <p:cNvSpPr>
            <a:spLocks noGrp="1"/>
          </p:cNvSpPr>
          <p:nvPr>
            <p:ph type="body" sz="quarter" idx="11"/>
          </p:nvPr>
        </p:nvSpPr>
        <p:spPr bwMode="auto">
          <a:xfrm>
            <a:off x="616163" y="1181775"/>
            <a:ext cx="8530711" cy="4009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p>
            <a:pPr marL="377943" indent="-377943">
              <a:lnSpc>
                <a:spcPts val="1920"/>
              </a:lnSpc>
              <a:spcAft>
                <a:spcPts val="400"/>
              </a:spcAft>
            </a:pPr>
            <a:r>
              <a:rPr lang="en-US" altLang="en-US" sz="1600" dirty="0">
                <a:ea typeface="ＭＳ Ｐゴシック" panose="020B0600070205080204" pitchFamily="34" charset="-128"/>
              </a:rPr>
              <a:t>Phase  no. 1 – Injury or Exudative</a:t>
            </a:r>
            <a:br>
              <a:rPr lang="en-US" altLang="en-US" sz="1600" dirty="0">
                <a:ea typeface="ＭＳ Ｐゴシック" panose="020B0600070205080204" pitchFamily="34" charset="-128"/>
              </a:rPr>
            </a:br>
            <a:r>
              <a:rPr lang="en-US" altLang="en-US" sz="1600" i="1" dirty="0">
                <a:ea typeface="ＭＳ Ｐゴシック" panose="020B0600070205080204" pitchFamily="34" charset="-128"/>
              </a:rPr>
              <a:t>1-7 days post-injury, 50 percent of cases within 24 hours of event</a:t>
            </a:r>
            <a:endParaRPr lang="en-US" altLang="en-US" sz="1600" dirty="0">
              <a:ea typeface="ＭＳ Ｐゴシック" panose="020B0600070205080204" pitchFamily="34" charset="-128"/>
            </a:endParaRPr>
          </a:p>
          <a:p>
            <a:pPr marL="377943" indent="-377943">
              <a:lnSpc>
                <a:spcPts val="1920"/>
              </a:lnSpc>
              <a:spcAft>
                <a:spcPts val="400"/>
              </a:spcAft>
            </a:pPr>
            <a:r>
              <a:rPr lang="en-US" altLang="en-US" sz="1600" dirty="0">
                <a:ea typeface="ＭＳ Ｐゴシック" panose="020B0600070205080204" pitchFamily="34" charset="-128"/>
              </a:rPr>
              <a:t>Pathophysiology</a:t>
            </a:r>
          </a:p>
          <a:p>
            <a:pPr marL="377943" indent="-377943">
              <a:lnSpc>
                <a:spcPts val="1920"/>
              </a:lnSpc>
              <a:spcAft>
                <a:spcPts val="400"/>
              </a:spcAft>
            </a:pPr>
            <a:r>
              <a:rPr lang="en-US" altLang="en-US" sz="1600" dirty="0">
                <a:ea typeface="ＭＳ Ｐゴシック" panose="020B0600070205080204" pitchFamily="34" charset="-128"/>
              </a:rPr>
              <a:t>Reduced blood flow to lungs</a:t>
            </a:r>
          </a:p>
          <a:p>
            <a:pPr marL="377943" indent="-377943">
              <a:lnSpc>
                <a:spcPts val="1920"/>
              </a:lnSpc>
              <a:spcAft>
                <a:spcPts val="400"/>
              </a:spcAft>
            </a:pPr>
            <a:r>
              <a:rPr lang="en-US" altLang="en-US" sz="1600" dirty="0">
                <a:ea typeface="ＭＳ Ｐゴシック" panose="020B0600070205080204" pitchFamily="34" charset="-128"/>
              </a:rPr>
              <a:t>Inflammatory mediator release</a:t>
            </a:r>
          </a:p>
          <a:p>
            <a:pPr marL="377943" indent="-377943">
              <a:lnSpc>
                <a:spcPts val="1920"/>
              </a:lnSpc>
              <a:spcAft>
                <a:spcPts val="400"/>
              </a:spcAft>
            </a:pPr>
            <a:r>
              <a:rPr lang="en-US" altLang="en-US" sz="1600" dirty="0">
                <a:ea typeface="ＭＳ Ｐゴシック" panose="020B0600070205080204" pitchFamily="34" charset="-128"/>
              </a:rPr>
              <a:t>Increased capillary permeability</a:t>
            </a:r>
          </a:p>
          <a:p>
            <a:pPr marL="377943" indent="-377943">
              <a:lnSpc>
                <a:spcPts val="1920"/>
              </a:lnSpc>
              <a:spcAft>
                <a:spcPts val="400"/>
              </a:spcAft>
            </a:pPr>
            <a:r>
              <a:rPr lang="en-US" altLang="en-US" sz="1600" dirty="0">
                <a:ea typeface="ＭＳ Ｐゴシック" panose="020B0600070205080204" pitchFamily="34" charset="-128"/>
              </a:rPr>
              <a:t>Intrapulmonary shunting begins</a:t>
            </a:r>
          </a:p>
          <a:p>
            <a:pPr marL="377943" indent="-377943">
              <a:lnSpc>
                <a:spcPts val="1920"/>
              </a:lnSpc>
              <a:spcAft>
                <a:spcPts val="400"/>
              </a:spcAft>
            </a:pPr>
            <a:r>
              <a:rPr lang="en-US" altLang="en-US" sz="1600" dirty="0">
                <a:ea typeface="ＭＳ Ｐゴシック" panose="020B0600070205080204" pitchFamily="34" charset="-128"/>
              </a:rPr>
              <a:t>Symptoms</a:t>
            </a:r>
          </a:p>
          <a:p>
            <a:pPr marL="377943" indent="-377943">
              <a:lnSpc>
                <a:spcPts val="1920"/>
              </a:lnSpc>
              <a:spcAft>
                <a:spcPts val="400"/>
              </a:spcAft>
            </a:pPr>
            <a:r>
              <a:rPr lang="en-US" altLang="en-US" sz="1600" dirty="0">
                <a:ea typeface="ＭＳ Ｐゴシック" panose="020B0600070205080204" pitchFamily="34" charset="-128"/>
              </a:rPr>
              <a:t>Refractory hypoxemia</a:t>
            </a:r>
          </a:p>
          <a:p>
            <a:pPr marL="377943" indent="-377943">
              <a:lnSpc>
                <a:spcPts val="1920"/>
              </a:lnSpc>
              <a:spcAft>
                <a:spcPts val="400"/>
              </a:spcAft>
            </a:pPr>
            <a:r>
              <a:rPr lang="en-US" altLang="en-US" sz="1600" dirty="0">
                <a:ea typeface="ＭＳ Ｐゴシック" panose="020B0600070205080204" pitchFamily="34" charset="-128"/>
              </a:rPr>
              <a:t>Increased respiratory rate</a:t>
            </a:r>
          </a:p>
          <a:p>
            <a:pPr marL="377943" indent="-377943">
              <a:lnSpc>
                <a:spcPts val="1920"/>
              </a:lnSpc>
              <a:spcAft>
                <a:spcPts val="400"/>
              </a:spcAft>
            </a:pPr>
            <a:r>
              <a:rPr lang="en-US" altLang="en-US" sz="1600" dirty="0">
                <a:ea typeface="ＭＳ Ｐゴシック" panose="020B0600070205080204" pitchFamily="34" charset="-128"/>
              </a:rPr>
              <a:t>Decreased tidal volume</a:t>
            </a:r>
          </a:p>
          <a:p>
            <a:pPr marL="377943" indent="-377943">
              <a:lnSpc>
                <a:spcPts val="1920"/>
              </a:lnSpc>
              <a:spcAft>
                <a:spcPts val="400"/>
              </a:spcAft>
            </a:pPr>
            <a:r>
              <a:rPr lang="en-US" altLang="en-US" sz="1600" dirty="0">
                <a:ea typeface="ＭＳ Ｐゴシック" panose="020B0600070205080204" pitchFamily="34" charset="-128"/>
              </a:rPr>
              <a:t>Respiratory alkalosis</a:t>
            </a:r>
          </a:p>
          <a:p>
            <a:pPr marL="377943" indent="-377943">
              <a:lnSpc>
                <a:spcPts val="1920"/>
              </a:lnSpc>
              <a:spcAft>
                <a:spcPts val="400"/>
              </a:spcAft>
            </a:pPr>
            <a:r>
              <a:rPr lang="en-US" altLang="en-US" sz="1600" dirty="0">
                <a:ea typeface="ＭＳ Ｐゴシック" panose="020B0600070205080204" pitchFamily="34" charset="-128"/>
              </a:rPr>
              <a:t>CXR infiltrates</a:t>
            </a:r>
          </a:p>
        </p:txBody>
      </p:sp>
      <p:sp>
        <p:nvSpPr>
          <p:cNvPr id="2" name="Rectangle 1"/>
          <p:cNvSpPr/>
          <p:nvPr/>
        </p:nvSpPr>
        <p:spPr>
          <a:xfrm>
            <a:off x="616163" y="5725388"/>
            <a:ext cx="11286067" cy="523028"/>
          </a:xfrm>
          <a:prstGeom prst="rect">
            <a:avLst/>
          </a:prstGeom>
        </p:spPr>
        <p:txBody>
          <a:bodyPr wrap="square">
            <a:spAutoFit/>
          </a:bodyPr>
          <a:lstStyle/>
          <a:p>
            <a:pPr marL="228594" indent="-228594">
              <a:buFont typeface="Arial" charset="0"/>
              <a:buChar char="•"/>
            </a:pPr>
            <a:r>
              <a:rPr lang="en-US" sz="933" dirty="0">
                <a:latin typeface="Calibri" panose="020F0502020204030204" pitchFamily="34" charset="0"/>
              </a:rPr>
              <a:t>Levy, B., Shapiro, S., and Choi., A. Acute Respiratory Distress Syndrome. </a:t>
            </a:r>
            <a:r>
              <a:rPr lang="en-US" sz="933" i="1" dirty="0">
                <a:latin typeface="Calibri" panose="020F0502020204030204" pitchFamily="34" charset="0"/>
              </a:rPr>
              <a:t>Critical Care Medicine </a:t>
            </a:r>
            <a:r>
              <a:rPr lang="en-US" sz="933" dirty="0">
                <a:latin typeface="Calibri" panose="020F0502020204030204" pitchFamily="34" charset="0"/>
              </a:rPr>
              <a:t>Chapter 268, retrieved from </a:t>
            </a:r>
            <a:r>
              <a:rPr lang="en-US" sz="933" dirty="0">
                <a:latin typeface="Calibri" panose="020F0502020204030204" pitchFamily="34" charset="0"/>
                <a:hlinkClick r:id="rId3"/>
              </a:rPr>
              <a:t>http://media.axon.es/pdf/83592.pdf</a:t>
            </a:r>
            <a:endParaRPr lang="en-US" sz="933" dirty="0">
              <a:latin typeface="Calibri" panose="020F0502020204030204" pitchFamily="34" charset="0"/>
            </a:endParaRPr>
          </a:p>
          <a:p>
            <a:pPr marL="228594" indent="-228594">
              <a:buFont typeface="Arial" charset="0"/>
              <a:buChar char="•"/>
            </a:pPr>
            <a:r>
              <a:rPr lang="en-US" sz="933" dirty="0" err="1">
                <a:latin typeface="Calibri" panose="020F0502020204030204" pitchFamily="34" charset="0"/>
              </a:rPr>
              <a:t>Zompatori</a:t>
            </a:r>
            <a:r>
              <a:rPr lang="en-US" sz="933" dirty="0">
                <a:latin typeface="Calibri" panose="020F0502020204030204" pitchFamily="34" charset="0"/>
              </a:rPr>
              <a:t>, M., </a:t>
            </a:r>
            <a:r>
              <a:rPr lang="en-US" sz="933" dirty="0" err="1">
                <a:latin typeface="Calibri" panose="020F0502020204030204" pitchFamily="34" charset="0"/>
              </a:rPr>
              <a:t>Ciccarese</a:t>
            </a:r>
            <a:r>
              <a:rPr lang="en-US" sz="933" dirty="0">
                <a:latin typeface="Calibri" panose="020F0502020204030204" pitchFamily="34" charset="0"/>
              </a:rPr>
              <a:t>, F., and Fasano, L. Overview of current lung imaging in acute respiratory distress syndrome. </a:t>
            </a:r>
            <a:r>
              <a:rPr lang="en-US" sz="933" i="1" dirty="0">
                <a:latin typeface="Calibri" panose="020F0502020204030204" pitchFamily="34" charset="0"/>
              </a:rPr>
              <a:t>European Respiratory Review</a:t>
            </a:r>
            <a:r>
              <a:rPr lang="en-US" sz="933" dirty="0">
                <a:latin typeface="Calibri" panose="020F0502020204030204" pitchFamily="34" charset="0"/>
              </a:rPr>
              <a:t>, </a:t>
            </a:r>
            <a:r>
              <a:rPr lang="is-IS" sz="933" dirty="0">
                <a:latin typeface="Calibri" panose="020F0502020204030204" pitchFamily="34" charset="0"/>
              </a:rPr>
              <a:t>2014; 23: 519-530.</a:t>
            </a:r>
            <a:endParaRPr lang="en-US" sz="933" dirty="0">
              <a:latin typeface="Calibri" panose="020F0502020204030204" pitchFamily="34" charset="0"/>
            </a:endParaRPr>
          </a:p>
          <a:p>
            <a:endParaRPr lang="en-US" sz="933" dirty="0">
              <a:latin typeface="Calibri" panose="020F0502020204030204" pitchFamily="34" charset="0"/>
            </a:endParaRPr>
          </a:p>
        </p:txBody>
      </p:sp>
      <p:sp>
        <p:nvSpPr>
          <p:cNvPr id="9" name="Rounded Rectangle 8"/>
          <p:cNvSpPr/>
          <p:nvPr/>
        </p:nvSpPr>
        <p:spPr bwMode="auto">
          <a:xfrm>
            <a:off x="4541457" y="2882697"/>
            <a:ext cx="2503969" cy="2295049"/>
          </a:xfrm>
          <a:prstGeom prst="roundRect">
            <a:avLst>
              <a:gd name="adj" fmla="val 10000"/>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cs-CZ"/>
          </a:p>
        </p:txBody>
      </p:sp>
      <p:pic>
        <p:nvPicPr>
          <p:cNvPr id="10" name="Picture 9"/>
          <p:cNvPicPr/>
          <p:nvPr/>
        </p:nvPicPr>
        <p:blipFill rotWithShape="1">
          <a:blip r:embed="rId5"/>
          <a:srcRect l="47564" t="8889" r="23974" b="49173"/>
          <a:stretch/>
        </p:blipFill>
        <p:spPr bwMode="auto">
          <a:xfrm>
            <a:off x="7400060" y="1398539"/>
            <a:ext cx="4428001" cy="37189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7649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a:srcRect l="32821" t="36695" r="33461" b="5185"/>
          <a:stretch/>
        </p:blipFill>
        <p:spPr bwMode="auto">
          <a:xfrm>
            <a:off x="4121765" y="1602616"/>
            <a:ext cx="3632913" cy="337920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4"/>
          <a:srcRect l="47693" t="49688" r="23846" b="8375"/>
          <a:stretch/>
        </p:blipFill>
        <p:spPr bwMode="auto">
          <a:xfrm>
            <a:off x="7989235" y="1557656"/>
            <a:ext cx="3873360" cy="3469120"/>
          </a:xfrm>
          <a:prstGeom prst="rect">
            <a:avLst/>
          </a:prstGeom>
          <a:ln>
            <a:noFill/>
          </a:ln>
          <a:extLst>
            <a:ext uri="{53640926-AAD7-44D8-BBD7-CCE9431645EC}">
              <a14:shadowObscured xmlns:a14="http://schemas.microsoft.com/office/drawing/2010/main"/>
            </a:ext>
          </a:extLst>
        </p:spPr>
      </p:pic>
      <p:sp>
        <p:nvSpPr>
          <p:cNvPr id="36867" name="Text Placeholder 2"/>
          <p:cNvSpPr>
            <a:spLocks noGrp="1"/>
          </p:cNvSpPr>
          <p:nvPr>
            <p:ph idx="1"/>
          </p:nvPr>
        </p:nvSpPr>
        <p:spPr bwMode="auto">
          <a:xfrm>
            <a:off x="623937" y="1309761"/>
            <a:ext cx="3798559" cy="4009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p>
            <a:pPr>
              <a:lnSpc>
                <a:spcPts val="1867"/>
              </a:lnSpc>
              <a:spcAft>
                <a:spcPts val="800"/>
              </a:spcAft>
            </a:pPr>
            <a:r>
              <a:rPr lang="en-US" altLang="en-US" dirty="0">
                <a:ea typeface="ＭＳ Ｐゴシック" panose="020B0600070205080204" pitchFamily="34" charset="-128"/>
              </a:rPr>
              <a:t>Phase no. 2 – Reparative or Proliferative </a:t>
            </a:r>
            <a:r>
              <a:rPr lang="en-US" altLang="en-US" i="1" dirty="0">
                <a:ea typeface="ＭＳ Ｐゴシック" panose="020B0600070205080204" pitchFamily="34" charset="-128"/>
              </a:rPr>
              <a:t>1-2 weeks after initial injury </a:t>
            </a:r>
          </a:p>
          <a:p>
            <a:pPr>
              <a:lnSpc>
                <a:spcPts val="1867"/>
              </a:lnSpc>
              <a:spcAft>
                <a:spcPts val="800"/>
              </a:spcAft>
            </a:pPr>
            <a:r>
              <a:rPr lang="en-US" altLang="en-US" b="1" dirty="0">
                <a:ea typeface="ＭＳ Ｐゴシック" panose="020B0600070205080204" pitchFamily="34" charset="-128"/>
              </a:rPr>
              <a:t>Pathophysiology</a:t>
            </a:r>
          </a:p>
          <a:p>
            <a:pPr marL="380990" indent="-380990">
              <a:lnSpc>
                <a:spcPts val="1867"/>
              </a:lnSpc>
              <a:spcAft>
                <a:spcPts val="800"/>
              </a:spcAft>
              <a:buFont typeface="Arial" panose="020B0604020202020204" pitchFamily="34" charset="0"/>
              <a:buChar char="•"/>
              <a:defRPr/>
            </a:pPr>
            <a:r>
              <a:rPr lang="en-US" dirty="0"/>
              <a:t>Increased capillary permeability</a:t>
            </a:r>
          </a:p>
          <a:p>
            <a:pPr marL="380990" indent="-380990">
              <a:lnSpc>
                <a:spcPts val="1867"/>
              </a:lnSpc>
              <a:spcAft>
                <a:spcPts val="800"/>
              </a:spcAft>
              <a:buFont typeface="Arial" panose="020B0604020202020204" pitchFamily="34" charset="0"/>
              <a:buChar char="•"/>
              <a:defRPr/>
            </a:pPr>
            <a:r>
              <a:rPr lang="en-US" dirty="0"/>
              <a:t>Protein and fluid leakage</a:t>
            </a:r>
          </a:p>
          <a:p>
            <a:pPr marL="380990" indent="-380990">
              <a:lnSpc>
                <a:spcPts val="1867"/>
              </a:lnSpc>
              <a:spcAft>
                <a:spcPts val="800"/>
              </a:spcAft>
              <a:buFont typeface="Arial" panose="020B0604020202020204" pitchFamily="34" charset="0"/>
              <a:buChar char="•"/>
              <a:defRPr/>
            </a:pPr>
            <a:r>
              <a:rPr lang="en-US" dirty="0"/>
              <a:t>Pulmonary edema</a:t>
            </a:r>
          </a:p>
          <a:p>
            <a:pPr marL="380990" indent="-380990">
              <a:lnSpc>
                <a:spcPts val="1867"/>
              </a:lnSpc>
              <a:spcAft>
                <a:spcPts val="800"/>
              </a:spcAft>
              <a:buFont typeface="Arial" panose="020B0604020202020204" pitchFamily="34" charset="0"/>
              <a:buChar char="•"/>
              <a:defRPr/>
            </a:pPr>
            <a:r>
              <a:rPr lang="en-US" dirty="0"/>
              <a:t>Alveolar collapse</a:t>
            </a:r>
          </a:p>
          <a:p>
            <a:pPr>
              <a:lnSpc>
                <a:spcPts val="1867"/>
              </a:lnSpc>
              <a:spcAft>
                <a:spcPts val="800"/>
              </a:spcAft>
            </a:pPr>
            <a:r>
              <a:rPr lang="en-US" altLang="en-US" b="1" dirty="0">
                <a:ea typeface="ＭＳ Ｐゴシック" panose="020B0600070205080204" pitchFamily="34" charset="-128"/>
              </a:rPr>
              <a:t>Symptoms</a:t>
            </a:r>
          </a:p>
          <a:p>
            <a:pPr marL="380990" indent="-380990">
              <a:lnSpc>
                <a:spcPts val="1867"/>
              </a:lnSpc>
              <a:spcAft>
                <a:spcPts val="800"/>
              </a:spcAft>
              <a:buFont typeface="Arial" panose="020B0604020202020204" pitchFamily="34" charset="0"/>
              <a:buChar char="•"/>
            </a:pPr>
            <a:r>
              <a:rPr lang="en-US" altLang="en-US" dirty="0">
                <a:ea typeface="ＭＳ Ｐゴシック" panose="020B0600070205080204" pitchFamily="34" charset="-128"/>
              </a:rPr>
              <a:t>Decreased lung compliance</a:t>
            </a:r>
          </a:p>
          <a:p>
            <a:pPr marL="380990" indent="-380990">
              <a:lnSpc>
                <a:spcPts val="1867"/>
              </a:lnSpc>
              <a:spcAft>
                <a:spcPts val="800"/>
              </a:spcAft>
              <a:buFont typeface="Arial" panose="020B0604020202020204" pitchFamily="34" charset="0"/>
              <a:buChar char="•"/>
            </a:pPr>
            <a:r>
              <a:rPr lang="en-US" altLang="en-US" dirty="0">
                <a:ea typeface="ＭＳ Ｐゴシック" panose="020B0600070205080204" pitchFamily="34" charset="-128"/>
              </a:rPr>
              <a:t>Worsened hypoxia</a:t>
            </a:r>
          </a:p>
          <a:p>
            <a:pPr marL="380990" indent="-380990">
              <a:spcAft>
                <a:spcPts val="0"/>
              </a:spcAft>
              <a:buFont typeface="Arial" panose="020B0604020202020204" pitchFamily="34" charset="0"/>
              <a:buChar char="•"/>
            </a:pPr>
            <a:r>
              <a:rPr lang="en-US" altLang="en-US" dirty="0">
                <a:ea typeface="ＭＳ Ｐゴシック" panose="020B0600070205080204" pitchFamily="34" charset="-128"/>
              </a:rPr>
              <a:t>CXR “white out”</a:t>
            </a:r>
          </a:p>
          <a:p>
            <a:r>
              <a:rPr lang="en-US" altLang="en-US" sz="1867" dirty="0">
                <a:ea typeface="ＭＳ Ｐゴシック" panose="020B0600070205080204" pitchFamily="34" charset="-128"/>
              </a:rPr>
              <a:t>	</a:t>
            </a:r>
          </a:p>
        </p:txBody>
      </p:sp>
      <p:sp>
        <p:nvSpPr>
          <p:cNvPr id="36866" name="Title 1"/>
          <p:cNvSpPr>
            <a:spLocks noGrp="1"/>
          </p:cNvSpPr>
          <p:nvPr>
            <p:ph type="title"/>
          </p:nvPr>
        </p:nvSpPr>
        <p:spPr bwMode="auto">
          <a:xfrm>
            <a:off x="616165" y="512667"/>
            <a:ext cx="5220673" cy="558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r>
              <a:rPr lang="en-US" altLang="en-US" dirty="0">
                <a:ea typeface="ＭＳ Ｐゴシック" panose="020B0600070205080204" pitchFamily="34" charset="-128"/>
              </a:rPr>
              <a:t>Phases of ARDS</a:t>
            </a:r>
          </a:p>
        </p:txBody>
      </p:sp>
      <p:sp>
        <p:nvSpPr>
          <p:cNvPr id="8" name="Rectangle 7"/>
          <p:cNvSpPr/>
          <p:nvPr/>
        </p:nvSpPr>
        <p:spPr>
          <a:xfrm>
            <a:off x="592269" y="5655061"/>
            <a:ext cx="8488221" cy="379463"/>
          </a:xfrm>
          <a:prstGeom prst="rect">
            <a:avLst/>
          </a:prstGeom>
        </p:spPr>
        <p:txBody>
          <a:bodyPr wrap="none">
            <a:spAutoFit/>
          </a:bodyPr>
          <a:lstStyle/>
          <a:p>
            <a:r>
              <a:rPr lang="en-US" sz="933" dirty="0">
                <a:latin typeface="Calibri" panose="020F0502020204030204" pitchFamily="34" charset="0"/>
              </a:rPr>
              <a:t>Levy, B., Shapiro, S., and Choi., A. Acute Respiratory Distress Syndrome</a:t>
            </a:r>
            <a:r>
              <a:rPr lang="en-US" sz="933" i="1" dirty="0">
                <a:latin typeface="Calibri" panose="020F0502020204030204" pitchFamily="34" charset="0"/>
              </a:rPr>
              <a:t>. Critical Care Medicine </a:t>
            </a:r>
            <a:r>
              <a:rPr lang="en-US" sz="933" dirty="0">
                <a:latin typeface="Calibri" panose="020F0502020204030204" pitchFamily="34" charset="0"/>
              </a:rPr>
              <a:t>Chapter 268, retrieved from </a:t>
            </a:r>
            <a:r>
              <a:rPr lang="en-US" sz="933" dirty="0">
                <a:latin typeface="Calibri" panose="020F0502020204030204" pitchFamily="34" charset="0"/>
                <a:hlinkClick r:id="rId5"/>
              </a:rPr>
              <a:t>http://media.axon.es/pdf/83592.pdf</a:t>
            </a:r>
            <a:endParaRPr lang="en-US" sz="933" dirty="0">
              <a:latin typeface="Calibri" panose="020F0502020204030204" pitchFamily="34" charset="0"/>
            </a:endParaRPr>
          </a:p>
          <a:p>
            <a:r>
              <a:rPr lang="en-US" sz="933" dirty="0" err="1">
                <a:latin typeface="Calibri" panose="020F0502020204030204" pitchFamily="34" charset="0"/>
              </a:rPr>
              <a:t>Zompatori</a:t>
            </a:r>
            <a:r>
              <a:rPr lang="en-US" sz="933" dirty="0">
                <a:latin typeface="Calibri" panose="020F0502020204030204" pitchFamily="34" charset="0"/>
              </a:rPr>
              <a:t>, M., </a:t>
            </a:r>
            <a:r>
              <a:rPr lang="en-US" sz="933" dirty="0" err="1">
                <a:latin typeface="Calibri" panose="020F0502020204030204" pitchFamily="34" charset="0"/>
              </a:rPr>
              <a:t>Ciccarese</a:t>
            </a:r>
            <a:r>
              <a:rPr lang="en-US" sz="933" dirty="0">
                <a:latin typeface="Calibri" panose="020F0502020204030204" pitchFamily="34" charset="0"/>
              </a:rPr>
              <a:t>, F., and Fasano, L. Overview of current lung imaging in acute respiratory distress syndrome. </a:t>
            </a:r>
            <a:r>
              <a:rPr lang="en-US" sz="933" i="1" dirty="0">
                <a:latin typeface="Calibri" panose="020F0502020204030204" pitchFamily="34" charset="0"/>
              </a:rPr>
              <a:t>European Respiratory Review</a:t>
            </a:r>
            <a:r>
              <a:rPr lang="en-US" sz="933" dirty="0">
                <a:latin typeface="Calibri" panose="020F0502020204030204" pitchFamily="34" charset="0"/>
              </a:rPr>
              <a:t> </a:t>
            </a:r>
            <a:r>
              <a:rPr lang="is-IS" sz="933" dirty="0">
                <a:latin typeface="Calibri" panose="020F0502020204030204" pitchFamily="34" charset="0"/>
              </a:rPr>
              <a:t>2014; 23: 519-530.</a:t>
            </a:r>
            <a:endParaRPr lang="en-US" sz="933" dirty="0">
              <a:latin typeface="Calibri" panose="020F0502020204030204" pitchFamily="34" charset="0"/>
            </a:endParaRPr>
          </a:p>
        </p:txBody>
      </p:sp>
      <p:sp>
        <p:nvSpPr>
          <p:cNvPr id="2" name="TextBox 1"/>
          <p:cNvSpPr txBox="1"/>
          <p:nvPr/>
        </p:nvSpPr>
        <p:spPr>
          <a:xfrm>
            <a:off x="11116235" y="3836895"/>
            <a:ext cx="1219200" cy="1219200"/>
          </a:xfrm>
          <a:prstGeom prst="rect">
            <a:avLst/>
          </a:prstGeom>
          <a:noFill/>
          <a:ln w="6350">
            <a:noFill/>
          </a:ln>
        </p:spPr>
        <p:txBody>
          <a:bodyPr vert="horz" wrap="none" lIns="0" tIns="0" rIns="0" bIns="0" rtlCol="0">
            <a:noAutofit/>
          </a:bodyPr>
          <a:lstStyle/>
          <a:p>
            <a:pPr>
              <a:spcBef>
                <a:spcPts val="800"/>
              </a:spcBef>
            </a:pPr>
            <a:endParaRPr lang="en-US" sz="2133" dirty="0" err="1">
              <a:latin typeface="Calibri" panose="020F0502020204030204" pitchFamily="34" charset="0"/>
            </a:endParaRPr>
          </a:p>
        </p:txBody>
      </p:sp>
    </p:spTree>
    <p:extLst>
      <p:ext uri="{BB962C8B-B14F-4D97-AF65-F5344CB8AC3E}">
        <p14:creationId xmlns:p14="http://schemas.microsoft.com/office/powerpoint/2010/main" val="967443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AEE586-0D75-BE4E-BDFA-43133F5835CD}"/>
              </a:ext>
            </a:extLst>
          </p:cNvPr>
          <p:cNvSpPr>
            <a:spLocks noGrp="1"/>
          </p:cNvSpPr>
          <p:nvPr>
            <p:ph idx="1"/>
          </p:nvPr>
        </p:nvSpPr>
        <p:spPr>
          <a:xfrm>
            <a:off x="729217" y="1565233"/>
            <a:ext cx="5220675" cy="4345768"/>
          </a:xfrm>
        </p:spPr>
        <p:txBody>
          <a:bodyPr/>
          <a:lstStyle/>
          <a:p>
            <a:pPr>
              <a:lnSpc>
                <a:spcPts val="1867"/>
              </a:lnSpc>
              <a:spcAft>
                <a:spcPts val="800"/>
              </a:spcAft>
            </a:pPr>
            <a:r>
              <a:rPr lang="en-US" altLang="en-US" dirty="0">
                <a:ea typeface="ＭＳ Ｐゴシック" panose="020B0600070205080204" pitchFamily="34" charset="-128"/>
              </a:rPr>
              <a:t>Phase no. 3 – Fibrotic or Chronic </a:t>
            </a:r>
            <a:br>
              <a:rPr lang="en-US" altLang="en-US" dirty="0">
                <a:ea typeface="ＭＳ Ｐゴシック" panose="020B0600070205080204" pitchFamily="34" charset="-128"/>
              </a:rPr>
            </a:br>
            <a:r>
              <a:rPr lang="en-US" altLang="en-US" i="1" dirty="0">
                <a:ea typeface="ＭＳ Ｐゴシック" panose="020B0600070205080204" pitchFamily="34" charset="-128"/>
              </a:rPr>
              <a:t>2-3 weeks after injury </a:t>
            </a:r>
          </a:p>
          <a:p>
            <a:pPr>
              <a:lnSpc>
                <a:spcPts val="1867"/>
              </a:lnSpc>
              <a:spcAft>
                <a:spcPts val="800"/>
              </a:spcAft>
            </a:pPr>
            <a:r>
              <a:rPr lang="en-US" altLang="en-US" b="1" dirty="0">
                <a:ea typeface="ＭＳ Ｐゴシック" panose="020B0600070205080204" pitchFamily="34" charset="-128"/>
              </a:rPr>
              <a:t>Pathophysiology</a:t>
            </a:r>
          </a:p>
          <a:p>
            <a:pPr marL="380990" indent="-380990">
              <a:lnSpc>
                <a:spcPts val="1867"/>
              </a:lnSpc>
              <a:spcAft>
                <a:spcPts val="800"/>
              </a:spcAft>
              <a:buFont typeface="Arial" panose="020B0604020202020204" pitchFamily="34" charset="0"/>
              <a:buChar char="•"/>
            </a:pPr>
            <a:r>
              <a:rPr lang="en-US" altLang="en-US" dirty="0">
                <a:ea typeface="ＭＳ Ｐゴシック" panose="020B0600070205080204" pitchFamily="34" charset="-128"/>
              </a:rPr>
              <a:t>Fibrous tissue throughout lung</a:t>
            </a:r>
          </a:p>
          <a:p>
            <a:pPr marL="380990" indent="-380990">
              <a:lnSpc>
                <a:spcPts val="1867"/>
              </a:lnSpc>
              <a:spcAft>
                <a:spcPts val="800"/>
              </a:spcAft>
              <a:buFont typeface="Arial" panose="020B0604020202020204" pitchFamily="34" charset="0"/>
              <a:buChar char="•"/>
            </a:pPr>
            <a:r>
              <a:rPr lang="en-US" altLang="en-US" dirty="0">
                <a:ea typeface="ＭＳ Ｐゴシック" panose="020B0600070205080204" pitchFamily="34" charset="-128"/>
              </a:rPr>
              <a:t>Diffuse scarring </a:t>
            </a:r>
          </a:p>
          <a:p>
            <a:pPr>
              <a:lnSpc>
                <a:spcPts val="1867"/>
              </a:lnSpc>
              <a:spcAft>
                <a:spcPts val="800"/>
              </a:spcAft>
            </a:pPr>
            <a:r>
              <a:rPr lang="en-US" altLang="en-US" b="1" dirty="0">
                <a:ea typeface="ＭＳ Ｐゴシック" panose="020B0600070205080204" pitchFamily="34" charset="-128"/>
              </a:rPr>
              <a:t>Symptoms</a:t>
            </a:r>
          </a:p>
          <a:p>
            <a:pPr marL="380990" indent="-380990">
              <a:lnSpc>
                <a:spcPts val="1867"/>
              </a:lnSpc>
              <a:spcAft>
                <a:spcPts val="800"/>
              </a:spcAft>
              <a:buFont typeface="Arial" panose="020B0604020202020204" pitchFamily="34" charset="0"/>
              <a:buChar char="•"/>
            </a:pPr>
            <a:r>
              <a:rPr lang="en-US" altLang="en-US" dirty="0">
                <a:ea typeface="ＭＳ Ｐゴシック" panose="020B0600070205080204" pitchFamily="34" charset="-128"/>
              </a:rPr>
              <a:t>Severe acidosis on ABG</a:t>
            </a:r>
          </a:p>
          <a:p>
            <a:pPr marL="380990" indent="-380990">
              <a:lnSpc>
                <a:spcPts val="1867"/>
              </a:lnSpc>
              <a:spcAft>
                <a:spcPts val="800"/>
              </a:spcAft>
              <a:buFont typeface="Arial" panose="020B0604020202020204" pitchFamily="34" charset="0"/>
              <a:buChar char="•"/>
            </a:pPr>
            <a:r>
              <a:rPr lang="en-US" altLang="en-US" dirty="0">
                <a:ea typeface="ＭＳ Ｐゴシック" panose="020B0600070205080204" pitchFamily="34" charset="-128"/>
              </a:rPr>
              <a:t>Overwhelming hypoxemia</a:t>
            </a:r>
          </a:p>
          <a:p>
            <a:pPr marL="380990" indent="-380990">
              <a:lnSpc>
                <a:spcPts val="1867"/>
              </a:lnSpc>
              <a:spcAft>
                <a:spcPts val="800"/>
              </a:spcAft>
              <a:buFont typeface="Arial" panose="020B0604020202020204" pitchFamily="34" charset="0"/>
              <a:buChar char="•"/>
            </a:pPr>
            <a:r>
              <a:rPr lang="en-US" altLang="en-US" dirty="0">
                <a:ea typeface="ＭＳ Ｐゴシック" panose="020B0600070205080204" pitchFamily="34" charset="-128"/>
              </a:rPr>
              <a:t>Multi-organ dysfunction (MODS)</a:t>
            </a:r>
          </a:p>
          <a:p>
            <a:pPr marL="380990" indent="-380990">
              <a:lnSpc>
                <a:spcPts val="1867"/>
              </a:lnSpc>
              <a:spcAft>
                <a:spcPts val="800"/>
              </a:spcAft>
              <a:buFont typeface="Arial" panose="020B0604020202020204" pitchFamily="34" charset="0"/>
              <a:buChar char="•"/>
            </a:pPr>
            <a:r>
              <a:rPr lang="en-US" altLang="en-US" dirty="0">
                <a:ea typeface="ＭＳ Ｐゴシック" panose="020B0600070205080204" pitchFamily="34" charset="-128"/>
              </a:rPr>
              <a:t>Hypotension</a:t>
            </a:r>
          </a:p>
          <a:p>
            <a:pPr marL="380990" indent="-380990">
              <a:lnSpc>
                <a:spcPts val="1867"/>
              </a:lnSpc>
              <a:spcAft>
                <a:spcPts val="800"/>
              </a:spcAft>
              <a:buFont typeface="Arial" panose="020B0604020202020204" pitchFamily="34" charset="0"/>
              <a:buChar char="•"/>
            </a:pPr>
            <a:r>
              <a:rPr lang="en-US" altLang="en-US" dirty="0">
                <a:ea typeface="ＭＳ Ｐゴシック" panose="020B0600070205080204" pitchFamily="34" charset="-128"/>
              </a:rPr>
              <a:t>Low urine output	</a:t>
            </a:r>
          </a:p>
          <a:p>
            <a:endParaRPr lang="en-US" dirty="0"/>
          </a:p>
        </p:txBody>
      </p:sp>
      <p:sp>
        <p:nvSpPr>
          <p:cNvPr id="38914" name="Title 8"/>
          <p:cNvSpPr>
            <a:spLocks noGrp="1"/>
          </p:cNvSpPr>
          <p:nvPr>
            <p:ph type="title"/>
          </p:nvPr>
        </p:nvSpPr>
        <p:spPr bwMode="auto">
          <a:xfrm>
            <a:off x="615633" y="512667"/>
            <a:ext cx="10800000" cy="558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r>
              <a:rPr lang="en-US" altLang="en-US" dirty="0">
                <a:ea typeface="ＭＳ Ｐゴシック" panose="020B0600070205080204" pitchFamily="34" charset="-128"/>
              </a:rPr>
              <a:t>Phases of ARDS</a:t>
            </a:r>
          </a:p>
        </p:txBody>
      </p:sp>
      <p:sp>
        <p:nvSpPr>
          <p:cNvPr id="38924" name="Rectangle 1"/>
          <p:cNvSpPr>
            <a:spLocks noChangeArrowheads="1"/>
          </p:cNvSpPr>
          <p:nvPr/>
        </p:nvSpPr>
        <p:spPr bwMode="auto">
          <a:xfrm>
            <a:off x="8359837" y="1381815"/>
            <a:ext cx="2004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dirty="0">
                <a:solidFill>
                  <a:srgbClr val="FFFFFF"/>
                </a:solidFill>
              </a:rPr>
              <a:t>Normal Human Lung Capillaries</a:t>
            </a:r>
          </a:p>
        </p:txBody>
      </p:sp>
      <p:sp>
        <p:nvSpPr>
          <p:cNvPr id="38925" name="Rectangle 11"/>
          <p:cNvSpPr>
            <a:spLocks noChangeArrowheads="1"/>
          </p:cNvSpPr>
          <p:nvPr/>
        </p:nvSpPr>
        <p:spPr bwMode="auto">
          <a:xfrm>
            <a:off x="8415136" y="4027280"/>
            <a:ext cx="19447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b="1" dirty="0">
                <a:solidFill>
                  <a:srgbClr val="FFFFFF"/>
                </a:solidFill>
              </a:rPr>
              <a:t>Lung Capillaries – 14 day ARDS</a:t>
            </a:r>
          </a:p>
        </p:txBody>
      </p:sp>
      <p:pic>
        <p:nvPicPr>
          <p:cNvPr id="11" name="Picture 10"/>
          <p:cNvPicPr/>
          <p:nvPr/>
        </p:nvPicPr>
        <p:blipFill rotWithShape="1">
          <a:blip r:embed="rId3" cstate="email">
            <a:extLst>
              <a:ext uri="{28A0092B-C50C-407E-A947-70E740481C1C}">
                <a14:useLocalDpi xmlns:a14="http://schemas.microsoft.com/office/drawing/2010/main"/>
              </a:ext>
            </a:extLst>
          </a:blip>
          <a:srcRect/>
          <a:stretch/>
        </p:blipFill>
        <p:spPr bwMode="auto">
          <a:xfrm>
            <a:off x="5198184" y="1037666"/>
            <a:ext cx="6547200" cy="4493783"/>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615633" y="5875598"/>
            <a:ext cx="11129751" cy="235898"/>
          </a:xfrm>
          <a:prstGeom prst="rect">
            <a:avLst/>
          </a:prstGeom>
        </p:spPr>
        <p:txBody>
          <a:bodyPr wrap="square">
            <a:spAutoFit/>
          </a:bodyPr>
          <a:lstStyle/>
          <a:p>
            <a:r>
              <a:rPr lang="en-US" sz="933" dirty="0" err="1">
                <a:latin typeface="Calibri" panose="020F0502020204030204" pitchFamily="34" charset="0"/>
              </a:rPr>
              <a:t>Zompatori</a:t>
            </a:r>
            <a:r>
              <a:rPr lang="en-US" sz="933" dirty="0">
                <a:latin typeface="Calibri" panose="020F0502020204030204" pitchFamily="34" charset="0"/>
              </a:rPr>
              <a:t>, M., </a:t>
            </a:r>
            <a:r>
              <a:rPr lang="en-US" sz="933" dirty="0" err="1">
                <a:latin typeface="Calibri" panose="020F0502020204030204" pitchFamily="34" charset="0"/>
              </a:rPr>
              <a:t>Ciccarese</a:t>
            </a:r>
            <a:r>
              <a:rPr lang="en-US" sz="933" dirty="0">
                <a:latin typeface="Calibri" panose="020F0502020204030204" pitchFamily="34" charset="0"/>
              </a:rPr>
              <a:t>, F., and Fasano, L. Overview of current lung imaging in acute respiratory distress syndrome. </a:t>
            </a:r>
            <a:r>
              <a:rPr lang="en-US" sz="933" i="1" dirty="0">
                <a:latin typeface="Calibri" panose="020F0502020204030204" pitchFamily="34" charset="0"/>
              </a:rPr>
              <a:t>European Respiratory Review</a:t>
            </a:r>
            <a:r>
              <a:rPr lang="en-US" sz="933" dirty="0">
                <a:latin typeface="Calibri" panose="020F0502020204030204" pitchFamily="34" charset="0"/>
              </a:rPr>
              <a:t>, </a:t>
            </a:r>
            <a:r>
              <a:rPr lang="is-IS" sz="933" dirty="0">
                <a:latin typeface="Calibri" panose="020F0502020204030204" pitchFamily="34" charset="0"/>
              </a:rPr>
              <a:t>2014; 23: 519-530.</a:t>
            </a:r>
            <a:endParaRPr lang="en-US" sz="933" dirty="0">
              <a:latin typeface="Calibri" panose="020F0502020204030204" pitchFamily="34" charset="0"/>
            </a:endParaRPr>
          </a:p>
        </p:txBody>
      </p:sp>
      <p:sp>
        <p:nvSpPr>
          <p:cNvPr id="3" name="TextBox 2"/>
          <p:cNvSpPr txBox="1"/>
          <p:nvPr/>
        </p:nvSpPr>
        <p:spPr>
          <a:xfrm>
            <a:off x="7451551" y="3020620"/>
            <a:ext cx="1584000" cy="328231"/>
          </a:xfrm>
          <a:prstGeom prst="rect">
            <a:avLst/>
          </a:prstGeom>
          <a:solidFill>
            <a:schemeClr val="bg1"/>
          </a:solidFill>
          <a:ln>
            <a:noFill/>
          </a:ln>
          <a:effectLst>
            <a:softEdge rad="12700"/>
          </a:effectLst>
        </p:spPr>
        <p:txBody>
          <a:bodyPr vert="horz" wrap="square" lIns="0" tIns="0" rIns="0" bIns="0" rtlCol="0">
            <a:spAutoFit/>
          </a:bodyPr>
          <a:lstStyle/>
          <a:p>
            <a:r>
              <a:rPr lang="en-US" sz="2133" b="1" dirty="0">
                <a:solidFill>
                  <a:schemeClr val="tx2"/>
                </a:solidFill>
                <a:latin typeface="Calibri" panose="020F0502020204030204" pitchFamily="34" charset="0"/>
              </a:rPr>
              <a:t>Early ARDS</a:t>
            </a:r>
          </a:p>
        </p:txBody>
      </p:sp>
      <p:sp>
        <p:nvSpPr>
          <p:cNvPr id="15" name="TextBox 14"/>
          <p:cNvSpPr txBox="1"/>
          <p:nvPr/>
        </p:nvSpPr>
        <p:spPr>
          <a:xfrm>
            <a:off x="7370448" y="5230253"/>
            <a:ext cx="1900800" cy="328231"/>
          </a:xfrm>
          <a:prstGeom prst="rect">
            <a:avLst/>
          </a:prstGeom>
          <a:solidFill>
            <a:schemeClr val="bg1"/>
          </a:solidFill>
          <a:ln>
            <a:noFill/>
          </a:ln>
          <a:effectLst>
            <a:softEdge rad="12700"/>
          </a:effectLst>
        </p:spPr>
        <p:txBody>
          <a:bodyPr vert="horz" wrap="square" lIns="0" tIns="0" rIns="0" bIns="0" rtlCol="0">
            <a:spAutoFit/>
          </a:bodyPr>
          <a:lstStyle/>
          <a:p>
            <a:r>
              <a:rPr lang="en-US" sz="2133" b="1" dirty="0">
                <a:solidFill>
                  <a:schemeClr val="tx2"/>
                </a:solidFill>
                <a:latin typeface="Calibri" panose="020F0502020204030204" pitchFamily="34" charset="0"/>
              </a:rPr>
              <a:t>Fibrotic ARDS</a:t>
            </a:r>
          </a:p>
        </p:txBody>
      </p:sp>
      <p:sp>
        <p:nvSpPr>
          <p:cNvPr id="5" name="TextBox 4">
            <a:extLst>
              <a:ext uri="{FF2B5EF4-FFF2-40B4-BE49-F238E27FC236}">
                <a16:creationId xmlns:a16="http://schemas.microsoft.com/office/drawing/2014/main" id="{9EBF04F1-FAAA-D543-BC91-B87A69E8D543}"/>
              </a:ext>
            </a:extLst>
          </p:cNvPr>
          <p:cNvSpPr txBox="1"/>
          <p:nvPr/>
        </p:nvSpPr>
        <p:spPr>
          <a:xfrm>
            <a:off x="4733365" y="788895"/>
            <a:ext cx="0" cy="0"/>
          </a:xfrm>
          <a:prstGeom prst="rect">
            <a:avLst/>
          </a:prstGeom>
          <a:noFill/>
          <a:ln w="6350">
            <a:noFill/>
          </a:ln>
        </p:spPr>
        <p:txBody>
          <a:bodyPr vert="horz" wrap="none" lIns="0" tIns="0" rIns="0" bIns="0" rtlCol="0">
            <a:noAutofit/>
          </a:bodyPr>
          <a:lstStyle/>
          <a:p>
            <a:pPr>
              <a:spcBef>
                <a:spcPts val="800"/>
              </a:spcBef>
            </a:pPr>
            <a:endParaRPr lang="en-US" sz="2133" dirty="0" err="1">
              <a:latin typeface="Calibri" panose="020F0502020204030204" pitchFamily="34" charset="0"/>
            </a:endParaRPr>
          </a:p>
        </p:txBody>
      </p:sp>
    </p:spTree>
    <p:extLst>
      <p:ext uri="{BB962C8B-B14F-4D97-AF65-F5344CB8AC3E}">
        <p14:creationId xmlns:p14="http://schemas.microsoft.com/office/powerpoint/2010/main" val="1244538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50000" y="0"/>
            <a:ext cx="5842000" cy="6308035"/>
          </a:xfrm>
          <a:prstGeom prst="rect">
            <a:avLst/>
          </a:prstGeom>
          <a:solidFill>
            <a:schemeClr val="accent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endParaRPr lang="en-US" sz="2133">
              <a:solidFill>
                <a:schemeClr val="tx1"/>
              </a:solidFill>
            </a:endParaRPr>
          </a:p>
        </p:txBody>
      </p:sp>
      <p:sp>
        <p:nvSpPr>
          <p:cNvPr id="39943" name="Content Placeholder 13"/>
          <p:cNvSpPr>
            <a:spLocks noGrp="1"/>
          </p:cNvSpPr>
          <p:nvPr>
            <p:ph idx="1"/>
          </p:nvPr>
        </p:nvSpPr>
        <p:spPr bwMode="auto">
          <a:xfrm>
            <a:off x="727034" y="1549400"/>
            <a:ext cx="4909788" cy="32935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dirty="0">
                <a:ea typeface="ＭＳ Ｐゴシック" panose="020B0600070205080204" pitchFamily="34" charset="-128"/>
              </a:rPr>
              <a:t>It is important to consider </a:t>
            </a:r>
            <a:r>
              <a:rPr lang="en-US" altLang="en-US" i="1" dirty="0">
                <a:ea typeface="ＭＳ Ｐゴシック" panose="020B0600070205080204" pitchFamily="34" charset="-128"/>
              </a:rPr>
              <a:t>how much oxygen </a:t>
            </a:r>
            <a:r>
              <a:rPr lang="en-US" altLang="en-US" dirty="0">
                <a:ea typeface="ＭＳ Ｐゴシック" panose="020B0600070205080204" pitchFamily="34" charset="-128"/>
              </a:rPr>
              <a:t>a patient requires to achieve their PaO</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 on an ABG. The P/F ratio is a very useful tool to monitor your patient’s oxygenation status.</a:t>
            </a:r>
          </a:p>
          <a:p>
            <a:endParaRPr lang="en-US" altLang="en-US" dirty="0">
              <a:ea typeface="ＭＳ Ｐゴシック" panose="020B0600070205080204" pitchFamily="34" charset="-128"/>
            </a:endParaRPr>
          </a:p>
          <a:p>
            <a:r>
              <a:rPr lang="en-US" altLang="en-US" b="1" dirty="0">
                <a:ea typeface="ＭＳ Ｐゴシック" panose="020B0600070205080204" pitchFamily="34" charset="-128"/>
              </a:rPr>
              <a:t>PaO</a:t>
            </a:r>
            <a:r>
              <a:rPr lang="en-US" altLang="en-US" b="1" baseline="-25000" dirty="0">
                <a:ea typeface="ＭＳ Ｐゴシック" panose="020B0600070205080204" pitchFamily="34" charset="-128"/>
              </a:rPr>
              <a:t>2</a:t>
            </a:r>
            <a:r>
              <a:rPr lang="en-US" altLang="en-US" b="1" dirty="0">
                <a:ea typeface="ＭＳ Ｐゴシック" panose="020B0600070205080204" pitchFamily="34" charset="-128"/>
              </a:rPr>
              <a:t> / FiO</a:t>
            </a:r>
            <a:r>
              <a:rPr lang="en-US" altLang="en-US" b="1" baseline="-25000" dirty="0">
                <a:ea typeface="ＭＳ Ｐゴシック" panose="020B0600070205080204" pitchFamily="34" charset="-128"/>
              </a:rPr>
              <a:t>2</a:t>
            </a:r>
            <a:r>
              <a:rPr lang="en-US" altLang="en-US" b="1" dirty="0">
                <a:ea typeface="ＭＳ Ｐゴシック" panose="020B0600070205080204" pitchFamily="34" charset="-128"/>
              </a:rPr>
              <a:t>= P/F Ratio</a:t>
            </a:r>
          </a:p>
          <a:p>
            <a:r>
              <a:rPr lang="en-US" altLang="en-US" dirty="0">
                <a:ea typeface="ＭＳ Ｐゴシック" panose="020B0600070205080204" pitchFamily="34" charset="-128"/>
              </a:rPr>
              <a:t>Healthy adult PaO</a:t>
            </a:r>
            <a:r>
              <a:rPr lang="en-US" altLang="en-US" baseline="-25000" dirty="0">
                <a:ea typeface="ＭＳ Ｐゴシック" panose="020B0600070205080204" pitchFamily="34" charset="-128"/>
              </a:rPr>
              <a:t>2 </a:t>
            </a:r>
            <a:r>
              <a:rPr lang="en-US" altLang="en-US" dirty="0">
                <a:ea typeface="ＭＳ Ｐゴシック" panose="020B0600070205080204" pitchFamily="34" charset="-128"/>
              </a:rPr>
              <a:t>= 80-100 mmHg</a:t>
            </a:r>
          </a:p>
          <a:p>
            <a:r>
              <a:rPr lang="en-US" altLang="en-US" dirty="0">
                <a:ea typeface="ＭＳ Ｐゴシック" panose="020B0600070205080204" pitchFamily="34" charset="-128"/>
              </a:rPr>
              <a:t>Room air = 21 percent oxygen</a:t>
            </a:r>
          </a:p>
          <a:p>
            <a:r>
              <a:rPr lang="en-US" altLang="en-US" dirty="0">
                <a:ea typeface="ＭＳ Ｐゴシック" panose="020B0600070205080204" pitchFamily="34" charset="-128"/>
              </a:rPr>
              <a:t>100/.21 = P/F ratio 476 for a healthy adult</a:t>
            </a:r>
          </a:p>
        </p:txBody>
      </p:sp>
      <p:sp>
        <p:nvSpPr>
          <p:cNvPr id="39940" name="Rectangle 2"/>
          <p:cNvSpPr>
            <a:spLocks noGrp="1" noChangeArrowheads="1"/>
          </p:cNvSpPr>
          <p:nvPr>
            <p:ph type="title"/>
          </p:nvPr>
        </p:nvSpPr>
        <p:spPr bwMode="auto">
          <a:xfrm>
            <a:off x="616165" y="528501"/>
            <a:ext cx="5220673" cy="558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eaLnBrk="1" hangingPunct="1"/>
            <a:r>
              <a:rPr lang="en-GB" altLang="en-US" dirty="0">
                <a:ea typeface="ＭＳ Ｐゴシック" panose="020B0600070205080204" pitchFamily="34" charset="-128"/>
              </a:rPr>
              <a:t>Calculating PaO</a:t>
            </a:r>
            <a:r>
              <a:rPr lang="en-GB" altLang="en-US" baseline="-25000" dirty="0">
                <a:ea typeface="ＭＳ Ｐゴシック" panose="020B0600070205080204" pitchFamily="34" charset="-128"/>
              </a:rPr>
              <a:t>2 </a:t>
            </a:r>
            <a:r>
              <a:rPr lang="en-GB" altLang="en-US" dirty="0">
                <a:ea typeface="ＭＳ Ｐゴシック" panose="020B0600070205080204" pitchFamily="34" charset="-128"/>
              </a:rPr>
              <a:t>/ FiO</a:t>
            </a:r>
            <a:r>
              <a:rPr lang="en-GB" altLang="en-US" baseline="-25000" dirty="0">
                <a:ea typeface="ＭＳ Ｐゴシック" panose="020B0600070205080204" pitchFamily="34" charset="-128"/>
              </a:rPr>
              <a:t>2</a:t>
            </a:r>
            <a:r>
              <a:rPr lang="en-GB" altLang="en-US" dirty="0">
                <a:ea typeface="ＭＳ Ｐゴシック" panose="020B0600070205080204" pitchFamily="34" charset="-128"/>
              </a:rPr>
              <a:t> ratio</a:t>
            </a:r>
          </a:p>
        </p:txBody>
      </p:sp>
      <p:sp>
        <p:nvSpPr>
          <p:cNvPr id="39942" name="Text Box 4"/>
          <p:cNvSpPr txBox="1">
            <a:spLocks noChangeArrowheads="1"/>
          </p:cNvSpPr>
          <p:nvPr/>
        </p:nvSpPr>
        <p:spPr bwMode="auto">
          <a:xfrm>
            <a:off x="616165" y="5738559"/>
            <a:ext cx="5213136" cy="3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933" dirty="0"/>
              <a:t>European Society of Intensive Care. Medicine, </a:t>
            </a:r>
            <a:r>
              <a:rPr lang="en-US" altLang="en-US" sz="933" i="1" dirty="0"/>
              <a:t>Journal of American Medical Association </a:t>
            </a:r>
            <a:r>
              <a:rPr lang="en-US" altLang="en-US" sz="933" dirty="0"/>
              <a:t>June 2012: </a:t>
            </a:r>
            <a:r>
              <a:rPr lang="is-IS" altLang="en-US" sz="933" dirty="0"/>
              <a:t>307 (23)</a:t>
            </a:r>
            <a:r>
              <a:rPr lang="en-US" altLang="en-US" sz="933" dirty="0"/>
              <a:t>.</a:t>
            </a:r>
          </a:p>
        </p:txBody>
      </p:sp>
      <p:grpSp>
        <p:nvGrpSpPr>
          <p:cNvPr id="4" name="Group 3"/>
          <p:cNvGrpSpPr/>
          <p:nvPr/>
        </p:nvGrpSpPr>
        <p:grpSpPr>
          <a:xfrm>
            <a:off x="7242919" y="2362081"/>
            <a:ext cx="4606581" cy="1600438"/>
            <a:chOff x="5034236" y="2051563"/>
            <a:chExt cx="3886736" cy="1350347"/>
          </a:xfrm>
        </p:grpSpPr>
        <p:sp>
          <p:nvSpPr>
            <p:cNvPr id="2" name="Rectangle 1"/>
            <p:cNvSpPr/>
            <p:nvPr/>
          </p:nvSpPr>
          <p:spPr>
            <a:xfrm>
              <a:off x="5034236" y="2051563"/>
              <a:ext cx="1246149" cy="1350347"/>
            </a:xfrm>
            <a:prstGeom prst="rect">
              <a:avLst/>
            </a:prstGeom>
            <a:noFill/>
          </p:spPr>
          <p:txBody>
            <a:bodyPr wrap="none" lIns="121920" tIns="60960" rIns="121920" bIns="60960">
              <a:spAutoFit/>
            </a:bodyPr>
            <a:lstStyle/>
            <a:p>
              <a:pPr algn="ctr"/>
              <a:r>
                <a:rPr lang="en-US" sz="4800" u="sng" dirty="0">
                  <a:ln w="0"/>
                  <a:solidFill>
                    <a:schemeClr val="bg1"/>
                  </a:solidFill>
                  <a:effectLst>
                    <a:outerShdw blurRad="38100" dist="25400" dir="5400000" algn="ctr" rotWithShape="0">
                      <a:srgbClr val="6E747A">
                        <a:alpha val="43000"/>
                      </a:srgbClr>
                    </a:outerShdw>
                  </a:effectLst>
                  <a:latin typeface="Calibri" panose="020F0502020204030204" pitchFamily="34" charset="0"/>
                </a:rPr>
                <a:t>PaO</a:t>
              </a:r>
              <a:r>
                <a:rPr lang="en-US" sz="4800" u="sng" baseline="-25000" dirty="0">
                  <a:ln w="0"/>
                  <a:solidFill>
                    <a:schemeClr val="bg1"/>
                  </a:solidFill>
                  <a:effectLst>
                    <a:outerShdw blurRad="38100" dist="25400" dir="5400000" algn="ctr" rotWithShape="0">
                      <a:srgbClr val="6E747A">
                        <a:alpha val="43000"/>
                      </a:srgbClr>
                    </a:outerShdw>
                  </a:effectLst>
                  <a:latin typeface="Calibri" panose="020F0502020204030204" pitchFamily="34" charset="0"/>
                </a:rPr>
                <a:t>2</a:t>
              </a:r>
            </a:p>
            <a:p>
              <a:pPr algn="ctr"/>
              <a:r>
                <a:rPr lang="en-US" sz="4800" dirty="0">
                  <a:ln w="0"/>
                  <a:solidFill>
                    <a:schemeClr val="bg1"/>
                  </a:solidFill>
                  <a:latin typeface="Calibri" panose="020F0502020204030204" pitchFamily="34" charset="0"/>
                </a:rPr>
                <a:t>FiO</a:t>
              </a:r>
              <a:r>
                <a:rPr lang="en-US" sz="4800" baseline="-25000" dirty="0">
                  <a:ln w="0"/>
                  <a:solidFill>
                    <a:schemeClr val="bg1"/>
                  </a:solidFill>
                  <a:latin typeface="Calibri" panose="020F0502020204030204" pitchFamily="34" charset="0"/>
                </a:rPr>
                <a:t>2</a:t>
              </a:r>
            </a:p>
          </p:txBody>
        </p:sp>
        <p:sp>
          <p:nvSpPr>
            <p:cNvPr id="10" name="Rectangle 9"/>
            <p:cNvSpPr/>
            <p:nvPr/>
          </p:nvSpPr>
          <p:spPr>
            <a:xfrm>
              <a:off x="6440576" y="2257734"/>
              <a:ext cx="2480396" cy="727110"/>
            </a:xfrm>
            <a:prstGeom prst="rect">
              <a:avLst/>
            </a:prstGeom>
            <a:noFill/>
          </p:spPr>
          <p:txBody>
            <a:bodyPr wrap="none" lIns="121920" tIns="60960" rIns="121920" bIns="60960">
              <a:spAutoFit/>
            </a:bodyPr>
            <a:lstStyle/>
            <a:p>
              <a:pPr algn="ctr"/>
              <a:r>
                <a:rPr lang="en-US" sz="4800" dirty="0">
                  <a:ln w="0"/>
                  <a:solidFill>
                    <a:schemeClr val="bg1"/>
                  </a:solidFill>
                  <a:effectLst>
                    <a:outerShdw blurRad="38100" dist="25400" dir="5400000" algn="ctr" rotWithShape="0">
                      <a:srgbClr val="6E747A">
                        <a:alpha val="43000"/>
                      </a:srgbClr>
                    </a:outerShdw>
                  </a:effectLst>
                  <a:latin typeface="Calibri" panose="020F0502020204030204" pitchFamily="34" charset="0"/>
                </a:rPr>
                <a:t>= P/F ratio </a:t>
              </a:r>
            </a:p>
          </p:txBody>
        </p:sp>
      </p:grpSp>
      <p:sp>
        <p:nvSpPr>
          <p:cNvPr id="7" name="TextBox 6">
            <a:extLst>
              <a:ext uri="{FF2B5EF4-FFF2-40B4-BE49-F238E27FC236}">
                <a16:creationId xmlns:a16="http://schemas.microsoft.com/office/drawing/2014/main" id="{C96489DA-0B51-0C4C-85B7-5695EC25EBE3}"/>
              </a:ext>
            </a:extLst>
          </p:cNvPr>
          <p:cNvSpPr txBox="1"/>
          <p:nvPr/>
        </p:nvSpPr>
        <p:spPr>
          <a:xfrm>
            <a:off x="12667488" y="1780032"/>
            <a:ext cx="0" cy="0"/>
          </a:xfrm>
          <a:prstGeom prst="rect">
            <a:avLst/>
          </a:prstGeom>
          <a:noFill/>
          <a:ln w="6350">
            <a:noFill/>
          </a:ln>
        </p:spPr>
        <p:txBody>
          <a:bodyPr vert="horz" wrap="none" lIns="0" tIns="0" rIns="0" bIns="0" rtlCol="0">
            <a:noAutofit/>
          </a:bodyPr>
          <a:lstStyle/>
          <a:p>
            <a:pPr>
              <a:spcBef>
                <a:spcPts val="800"/>
              </a:spcBef>
            </a:pPr>
            <a:endParaRPr lang="en-US" sz="2133" dirty="0" err="1">
              <a:latin typeface="Calibri" panose="020F0502020204030204" pitchFamily="34" charset="0"/>
            </a:endParaRPr>
          </a:p>
        </p:txBody>
      </p:sp>
      <p:sp>
        <p:nvSpPr>
          <p:cNvPr id="8" name="TextBox 7">
            <a:extLst>
              <a:ext uri="{FF2B5EF4-FFF2-40B4-BE49-F238E27FC236}">
                <a16:creationId xmlns:a16="http://schemas.microsoft.com/office/drawing/2014/main" id="{D9AB6266-B020-B046-A69F-EF5A609E08BC}"/>
              </a:ext>
            </a:extLst>
          </p:cNvPr>
          <p:cNvSpPr txBox="1"/>
          <p:nvPr/>
        </p:nvSpPr>
        <p:spPr>
          <a:xfrm>
            <a:off x="12618720" y="1694688"/>
            <a:ext cx="0" cy="0"/>
          </a:xfrm>
          <a:prstGeom prst="rect">
            <a:avLst/>
          </a:prstGeom>
          <a:noFill/>
          <a:ln w="6350">
            <a:noFill/>
          </a:ln>
        </p:spPr>
        <p:txBody>
          <a:bodyPr vert="horz" wrap="none" lIns="0" tIns="0" rIns="0" bIns="0" rtlCol="0">
            <a:noAutofit/>
          </a:bodyPr>
          <a:lstStyle/>
          <a:p>
            <a:pPr>
              <a:spcBef>
                <a:spcPts val="800"/>
              </a:spcBef>
            </a:pPr>
            <a:endParaRPr lang="en-US" sz="2133" dirty="0" err="1">
              <a:latin typeface="Calibri" panose="020F0502020204030204" pitchFamily="34" charset="0"/>
            </a:endParaRPr>
          </a:p>
        </p:txBody>
      </p:sp>
    </p:spTree>
    <p:extLst>
      <p:ext uri="{BB962C8B-B14F-4D97-AF65-F5344CB8AC3E}">
        <p14:creationId xmlns:p14="http://schemas.microsoft.com/office/powerpoint/2010/main" val="4147904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itchFamily="34" charset="0"/>
                <a:ea typeface="ＭＳ Ｐゴシック"/>
                <a:cs typeface="ＭＳ Ｐゴシック"/>
              </a:rPr>
              <a:t>2012 Berlin ARDS definition</a:t>
            </a:r>
            <a:endParaRPr lang="en-US" dirty="0"/>
          </a:p>
        </p:txBody>
      </p:sp>
      <p:graphicFrame>
        <p:nvGraphicFramePr>
          <p:cNvPr id="5" name="Content Placeholder 4"/>
          <p:cNvGraphicFramePr>
            <a:graphicFrameLocks noGrp="1"/>
          </p:cNvGraphicFramePr>
          <p:nvPr>
            <p:ph idx="4294967295"/>
          </p:nvPr>
        </p:nvGraphicFramePr>
        <p:xfrm>
          <a:off x="694801" y="1549401"/>
          <a:ext cx="10552813" cy="3941722"/>
        </p:xfrm>
        <a:graphic>
          <a:graphicData uri="http://schemas.openxmlformats.org/drawingml/2006/table">
            <a:tbl>
              <a:tblPr/>
              <a:tblGrid>
                <a:gridCol w="2604607">
                  <a:extLst>
                    <a:ext uri="{9D8B030D-6E8A-4147-A177-3AD203B41FA5}">
                      <a16:colId xmlns:a16="http://schemas.microsoft.com/office/drawing/2014/main" val="20000"/>
                    </a:ext>
                  </a:extLst>
                </a:gridCol>
                <a:gridCol w="2517059">
                  <a:extLst>
                    <a:ext uri="{9D8B030D-6E8A-4147-A177-3AD203B41FA5}">
                      <a16:colId xmlns:a16="http://schemas.microsoft.com/office/drawing/2014/main" val="20001"/>
                    </a:ext>
                  </a:extLst>
                </a:gridCol>
                <a:gridCol w="2595716">
                  <a:extLst>
                    <a:ext uri="{9D8B030D-6E8A-4147-A177-3AD203B41FA5}">
                      <a16:colId xmlns:a16="http://schemas.microsoft.com/office/drawing/2014/main" val="20002"/>
                    </a:ext>
                  </a:extLst>
                </a:gridCol>
                <a:gridCol w="2835431">
                  <a:extLst>
                    <a:ext uri="{9D8B030D-6E8A-4147-A177-3AD203B41FA5}">
                      <a16:colId xmlns:a16="http://schemas.microsoft.com/office/drawing/2014/main" val="20003"/>
                    </a:ext>
                  </a:extLst>
                </a:gridCol>
              </a:tblGrid>
              <a:tr h="518083">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Arial" pitchFamily="34" charset="0"/>
                          <a:ea typeface="ＭＳ Ｐゴシック"/>
                          <a:cs typeface="ＭＳ Ｐゴシック"/>
                        </a:rPr>
                        <a:t>2012 BERLIN ARDS DEFINITION</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Arial" pitchFamily="34" charset="0"/>
                        <a:ea typeface="ＭＳ Ｐゴシック"/>
                        <a:cs typeface="ＭＳ Ｐゴシック"/>
                      </a:endParaRPr>
                    </a:p>
                  </a:txBody>
                  <a:tcPr marT="45699" marB="456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851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solidFill>
                          <a:schemeClr val="tx1"/>
                        </a:solidFill>
                        <a:effectLst/>
                        <a:latin typeface="Arial" pitchFamily="34" charset="0"/>
                        <a:ea typeface="ＭＳ Ｐゴシック"/>
                        <a:cs typeface="ＭＳ Ｐゴシック"/>
                      </a:endParaRPr>
                    </a:p>
                  </a:txBody>
                  <a:tcPr marL="91444" marR="91444"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Arial" pitchFamily="34" charset="0"/>
                          <a:ea typeface="ＭＳ Ｐゴシック"/>
                          <a:cs typeface="ＭＳ Ｐゴシック"/>
                        </a:rPr>
                        <a:t>Mild</a:t>
                      </a:r>
                    </a:p>
                  </a:txBody>
                  <a:tcPr marL="91444" marR="91444"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Arial" pitchFamily="34" charset="0"/>
                          <a:ea typeface="ＭＳ Ｐゴシック"/>
                          <a:cs typeface="ＭＳ Ｐゴシック"/>
                        </a:rPr>
                        <a:t>Moderate</a:t>
                      </a:r>
                    </a:p>
                  </a:txBody>
                  <a:tcPr marL="91444" marR="91444"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Arial" pitchFamily="34" charset="0"/>
                          <a:ea typeface="ＭＳ Ｐゴシック"/>
                          <a:cs typeface="ＭＳ Ｐゴシック"/>
                        </a:rPr>
                        <a:t>Severe</a:t>
                      </a:r>
                    </a:p>
                  </a:txBody>
                  <a:tcPr marL="91444" marR="91444"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67408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ＭＳ Ｐゴシック"/>
                          <a:cs typeface="ＭＳ Ｐゴシック"/>
                        </a:rPr>
                        <a:t>Timing </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Acute onset within 1 week of known clinical consult or </a:t>
                      </a:r>
                      <a:b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b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new/worsening symptoms</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1432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ＭＳ Ｐゴシック"/>
                          <a:cs typeface="ＭＳ Ｐゴシック"/>
                        </a:rPr>
                        <a:t>Hypoxemia</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PaO</a:t>
                      </a:r>
                      <a:r>
                        <a:rPr kumimoji="0" lang="en-US" sz="1600" b="0" i="0" u="none" strike="noStrike" cap="none" normalizeH="0" baseline="-25000" dirty="0">
                          <a:ln>
                            <a:noFill/>
                          </a:ln>
                          <a:solidFill>
                            <a:schemeClr val="tx1"/>
                          </a:solidFill>
                          <a:effectLst/>
                          <a:latin typeface="Arial" pitchFamily="34" charset="0"/>
                          <a:ea typeface="ＭＳ Ｐゴシック"/>
                          <a:cs typeface="ＭＳ Ｐゴシック"/>
                        </a:rPr>
                        <a:t>2</a:t>
                      </a: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 / FiO</a:t>
                      </a:r>
                      <a:r>
                        <a:rPr kumimoji="0" lang="en-US" sz="1600" b="0" i="0" u="none" strike="noStrike" cap="none" normalizeH="0" baseline="-25000" dirty="0">
                          <a:ln>
                            <a:noFill/>
                          </a:ln>
                          <a:solidFill>
                            <a:schemeClr val="tx1"/>
                          </a:solidFill>
                          <a:effectLst/>
                          <a:latin typeface="Arial" pitchFamily="34" charset="0"/>
                          <a:ea typeface="ＭＳ Ｐゴシック"/>
                          <a:cs typeface="ＭＳ Ｐゴシック"/>
                        </a:rPr>
                        <a:t>2</a:t>
                      </a: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&lt;300-&gt;200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with PEEP ≥ 5</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PaO</a:t>
                      </a:r>
                      <a:r>
                        <a:rPr kumimoji="0" lang="en-US" sz="1600" b="0" i="0" u="none" strike="noStrike" cap="none" normalizeH="0" baseline="-25000" dirty="0">
                          <a:ln>
                            <a:noFill/>
                          </a:ln>
                          <a:solidFill>
                            <a:schemeClr val="tx1"/>
                          </a:solidFill>
                          <a:effectLst/>
                          <a:latin typeface="Arial" pitchFamily="34" charset="0"/>
                          <a:ea typeface="ＭＳ Ｐゴシック"/>
                          <a:cs typeface="ＭＳ Ｐゴシック"/>
                        </a:rPr>
                        <a:t>2 </a:t>
                      </a: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 FiO</a:t>
                      </a:r>
                      <a:r>
                        <a:rPr kumimoji="0" lang="en-US" sz="1600" b="0" i="0" u="none" strike="noStrike" cap="none" normalizeH="0" baseline="-25000" dirty="0">
                          <a:ln>
                            <a:noFill/>
                          </a:ln>
                          <a:solidFill>
                            <a:schemeClr val="tx1"/>
                          </a:solidFill>
                          <a:effectLst/>
                          <a:latin typeface="Arial" pitchFamily="34" charset="0"/>
                          <a:ea typeface="ＭＳ Ｐゴシック"/>
                          <a:cs typeface="ＭＳ Ｐゴシック"/>
                        </a:rPr>
                        <a:t>2</a:t>
                      </a: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&lt;200-&gt;100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with PEEP ≥ 5</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PaO</a:t>
                      </a:r>
                      <a:r>
                        <a:rPr kumimoji="0" lang="en-US" sz="1600" b="0" i="0" u="none" strike="noStrike" cap="none" normalizeH="0" baseline="-25000" dirty="0">
                          <a:ln>
                            <a:noFill/>
                          </a:ln>
                          <a:solidFill>
                            <a:schemeClr val="tx1"/>
                          </a:solidFill>
                          <a:effectLst/>
                          <a:latin typeface="Arial" pitchFamily="34" charset="0"/>
                          <a:ea typeface="ＭＳ Ｐゴシック"/>
                          <a:cs typeface="ＭＳ Ｐゴシック"/>
                        </a:rPr>
                        <a:t>2 </a:t>
                      </a: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 FiO</a:t>
                      </a:r>
                      <a:r>
                        <a:rPr kumimoji="0" lang="en-US" sz="1600" b="0" i="0" u="none" strike="noStrike" cap="none" normalizeH="0" baseline="-25000" dirty="0">
                          <a:ln>
                            <a:noFill/>
                          </a:ln>
                          <a:solidFill>
                            <a:schemeClr val="tx1"/>
                          </a:solidFill>
                          <a:effectLst/>
                          <a:latin typeface="Arial" pitchFamily="34" charset="0"/>
                          <a:ea typeface="ＭＳ Ｐゴシック"/>
                          <a:cs typeface="ＭＳ Ｐゴシック"/>
                        </a:rPr>
                        <a:t>2</a:t>
                      </a: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≤100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with PEEP ≥ 5</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3"/>
                  </a:ext>
                </a:extLst>
              </a:tr>
              <a:tr h="7676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ＭＳ Ｐゴシック"/>
                          <a:cs typeface="ＭＳ Ｐゴシック"/>
                        </a:rPr>
                        <a:t>Origin of Edema</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Respiratory failure not fully explained by cardiac failure or fluid overload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objective assessment if no risk factors present</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7904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ＭＳ Ｐゴシック"/>
                          <a:cs typeface="ＭＳ Ｐゴシック"/>
                        </a:rPr>
                        <a:t>Radiologic</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ＭＳ Ｐゴシック"/>
                          <a:cs typeface="ＭＳ Ｐゴシック"/>
                        </a:rPr>
                        <a:t>Abnormalities</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Bilateral chest opacities</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Bilateral chest opacities</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ＭＳ Ｐゴシック"/>
                          <a:cs typeface="ＭＳ Ｐゴシック"/>
                        </a:rPr>
                        <a:t>Opacities involving at least       3 quadrants</a:t>
                      </a:r>
                    </a:p>
                  </a:txBody>
                  <a:tcPr marL="91444" marR="91444" marT="45681" marB="45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5"/>
                  </a:ext>
                </a:extLst>
              </a:tr>
            </a:tbl>
          </a:graphicData>
        </a:graphic>
      </p:graphicFrame>
      <p:sp>
        <p:nvSpPr>
          <p:cNvPr id="6" name="Text Box 4"/>
          <p:cNvSpPr txBox="1">
            <a:spLocks noChangeArrowheads="1"/>
          </p:cNvSpPr>
          <p:nvPr/>
        </p:nvSpPr>
        <p:spPr bwMode="auto">
          <a:xfrm>
            <a:off x="599797" y="5740007"/>
            <a:ext cx="7891463" cy="379463"/>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28594" indent="-228594" eaLnBrk="1" hangingPunct="1">
              <a:buFont typeface="+mj-lt"/>
              <a:buAutoNum type="arabicPeriod"/>
              <a:defRPr/>
            </a:pPr>
            <a:r>
              <a:rPr lang="en-US" sz="933" dirty="0"/>
              <a:t>Munro, C.L. and Savel, R. H. </a:t>
            </a:r>
            <a:r>
              <a:rPr lang="en-US" sz="933" i="1" dirty="0"/>
              <a:t>A, Journal of Critical Care</a:t>
            </a:r>
            <a:r>
              <a:rPr lang="en-US" sz="933" dirty="0"/>
              <a:t>, Sept. 2012. </a:t>
            </a:r>
            <a:r>
              <a:rPr lang="en-US" sz="933" u="sng" dirty="0"/>
              <a:t>http://ajccjournals.org/content/21/5/305</a:t>
            </a:r>
            <a:r>
              <a:rPr lang="en-US" sz="933" dirty="0"/>
              <a:t>.</a:t>
            </a:r>
          </a:p>
          <a:p>
            <a:pPr marL="228594" indent="-228594" eaLnBrk="1" hangingPunct="1">
              <a:buFont typeface="+mj-lt"/>
              <a:buAutoNum type="arabicPeriod"/>
              <a:defRPr/>
            </a:pPr>
            <a:r>
              <a:rPr lang="en-US" sz="933" dirty="0"/>
              <a:t>European Society of Intensive Care. Medicine, </a:t>
            </a:r>
            <a:r>
              <a:rPr lang="en-US" sz="933" i="1" dirty="0"/>
              <a:t>Journal of American Medical Association</a:t>
            </a:r>
            <a:r>
              <a:rPr lang="en-US" sz="933" dirty="0"/>
              <a:t>, June 2012: 307 (23).</a:t>
            </a:r>
          </a:p>
        </p:txBody>
      </p:sp>
    </p:spTree>
    <p:extLst>
      <p:ext uri="{BB962C8B-B14F-4D97-AF65-F5344CB8AC3E}">
        <p14:creationId xmlns:p14="http://schemas.microsoft.com/office/powerpoint/2010/main" val="1463454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15633" y="512667"/>
            <a:ext cx="10800000" cy="558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eaLnBrk="1" hangingPunct="1"/>
            <a:r>
              <a:rPr lang="en-GB" altLang="en-US" dirty="0">
                <a:ea typeface="ＭＳ Ｐゴシック" panose="020B0600070205080204" pitchFamily="34" charset="-128"/>
              </a:rPr>
              <a:t>ARDS mortality rates 2012 to 2016</a:t>
            </a:r>
          </a:p>
        </p:txBody>
      </p:sp>
      <p:graphicFrame>
        <p:nvGraphicFramePr>
          <p:cNvPr id="3" name="Chart 3"/>
          <p:cNvGraphicFramePr>
            <a:graphicFrameLocks/>
          </p:cNvGraphicFramePr>
          <p:nvPr/>
        </p:nvGraphicFramePr>
        <p:xfrm>
          <a:off x="2256534" y="1446080"/>
          <a:ext cx="7678933" cy="451093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615634" y="5744477"/>
            <a:ext cx="11370479" cy="379463"/>
          </a:xfrm>
          <a:prstGeom prst="rect">
            <a:avLst/>
          </a:prstGeom>
        </p:spPr>
        <p:txBody>
          <a:bodyPr wrap="square">
            <a:spAutoFit/>
          </a:bodyPr>
          <a:lstStyle/>
          <a:p>
            <a:pPr>
              <a:defRPr/>
            </a:pPr>
            <a:r>
              <a:rPr lang="en-US" sz="933" dirty="0" err="1">
                <a:latin typeface=""/>
                <a:ea typeface="ＭＳ Ｐゴシック" pitchFamily="80" charset="-128"/>
              </a:rPr>
              <a:t>Bellaini</a:t>
            </a:r>
            <a:r>
              <a:rPr lang="en-US" sz="933" dirty="0">
                <a:latin typeface=""/>
                <a:ea typeface="ＭＳ Ｐゴシック" pitchFamily="80" charset="-128"/>
              </a:rPr>
              <a:t>, et al (2017). Epidemiology, patterns of care, and mortality for patients with acute respiratory distress syndrome in intensive care units of 50 countries. </a:t>
            </a:r>
            <a:r>
              <a:rPr lang="en-US" sz="933" i="1" dirty="0">
                <a:latin typeface=""/>
                <a:ea typeface="ＭＳ Ｐゴシック" pitchFamily="80" charset="-128"/>
              </a:rPr>
              <a:t>Journal of American Medical Association</a:t>
            </a:r>
            <a:r>
              <a:rPr lang="en-US" sz="933" dirty="0">
                <a:latin typeface=""/>
                <a:ea typeface="ＭＳ Ｐゴシック" pitchFamily="80" charset="-128"/>
              </a:rPr>
              <a:t>,</a:t>
            </a:r>
          </a:p>
          <a:p>
            <a:pPr>
              <a:defRPr/>
            </a:pPr>
            <a:r>
              <a:rPr lang="en-US" sz="933" dirty="0">
                <a:latin typeface=""/>
                <a:ea typeface="ＭＳ Ｐゴシック" pitchFamily="80" charset="-128"/>
              </a:rPr>
              <a:t>315 (8): 788-800.</a:t>
            </a:r>
          </a:p>
        </p:txBody>
      </p:sp>
    </p:spTree>
    <p:extLst>
      <p:ext uri="{BB962C8B-B14F-4D97-AF65-F5344CB8AC3E}">
        <p14:creationId xmlns:p14="http://schemas.microsoft.com/office/powerpoint/2010/main" val="295609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0504" y="652897"/>
            <a:ext cx="9751013" cy="270158"/>
          </a:xfrm>
          <a:prstGeom prst="rect">
            <a:avLst/>
          </a:prstGeom>
        </p:spPr>
        <p:txBody>
          <a:bodyPr vert="horz" wrap="square" lIns="0" tIns="10941" rIns="0" bIns="0" rtlCol="0" anchor="t" anchorCtr="0">
            <a:spAutoFit/>
          </a:bodyPr>
          <a:lstStyle/>
          <a:p>
            <a:pPr marL="1271982" marR="4607" indent="-1205763">
              <a:lnSpc>
                <a:spcPct val="101499"/>
              </a:lnSpc>
              <a:spcBef>
                <a:spcPts val="86"/>
              </a:spcBef>
            </a:pPr>
            <a:r>
              <a:rPr sz="1723" dirty="0"/>
              <a:t>Odlišení</a:t>
            </a:r>
            <a:r>
              <a:rPr sz="1723" spc="9" dirty="0"/>
              <a:t> </a:t>
            </a:r>
            <a:r>
              <a:rPr sz="1723" dirty="0"/>
              <a:t>dvou</a:t>
            </a:r>
            <a:r>
              <a:rPr sz="1723" spc="27" dirty="0"/>
              <a:t> </a:t>
            </a:r>
            <a:r>
              <a:rPr sz="1723" dirty="0"/>
              <a:t>hlavních</a:t>
            </a:r>
            <a:r>
              <a:rPr sz="1723" spc="5" dirty="0"/>
              <a:t> </a:t>
            </a:r>
            <a:r>
              <a:rPr sz="1723" spc="-9" dirty="0"/>
              <a:t>klinických kategorií</a:t>
            </a:r>
            <a:endParaRPr sz="1723"/>
          </a:p>
        </p:txBody>
      </p:sp>
      <p:sp>
        <p:nvSpPr>
          <p:cNvPr id="3" name="object 3"/>
          <p:cNvSpPr txBox="1"/>
          <p:nvPr/>
        </p:nvSpPr>
        <p:spPr>
          <a:xfrm>
            <a:off x="1933009" y="876179"/>
            <a:ext cx="2178322" cy="524646"/>
          </a:xfrm>
          <a:prstGeom prst="rect">
            <a:avLst/>
          </a:prstGeom>
        </p:spPr>
        <p:txBody>
          <a:bodyPr vert="horz" wrap="square" lIns="0" tIns="52974" rIns="0" bIns="0" rtlCol="0">
            <a:spAutoFit/>
          </a:bodyPr>
          <a:lstStyle/>
          <a:p>
            <a:pPr marL="160077" indent="-148561">
              <a:spcBef>
                <a:spcPts val="416"/>
              </a:spcBef>
              <a:buChar char="•"/>
              <a:tabLst>
                <a:tab pos="160077" algn="l"/>
              </a:tabLst>
            </a:pPr>
            <a:r>
              <a:rPr sz="1406" spc="-77" dirty="0">
                <a:latin typeface="Calibri" panose="020F0502020204030204" pitchFamily="34" charset="0"/>
                <a:cs typeface="Calibri" panose="020F0502020204030204" pitchFamily="34" charset="0"/>
              </a:rPr>
              <a:t>Obstrukční</a:t>
            </a:r>
            <a:r>
              <a:rPr sz="1406" spc="-2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plicní</a:t>
            </a:r>
            <a:r>
              <a:rPr sz="1406" spc="-27"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choroby</a:t>
            </a:r>
            <a:endParaRPr sz="1406" dirty="0">
              <a:latin typeface="Calibri" panose="020F0502020204030204" pitchFamily="34" charset="0"/>
              <a:cs typeface="Calibri" panose="020F0502020204030204" pitchFamily="34" charset="0"/>
            </a:endParaRPr>
          </a:p>
          <a:p>
            <a:pPr marL="160077" indent="-148561">
              <a:spcBef>
                <a:spcPts val="322"/>
              </a:spcBef>
              <a:buChar char="•"/>
              <a:tabLst>
                <a:tab pos="160077" algn="l"/>
              </a:tabLst>
            </a:pPr>
            <a:r>
              <a:rPr sz="1406" spc="-77" dirty="0">
                <a:latin typeface="Calibri" panose="020F0502020204030204" pitchFamily="34" charset="0"/>
                <a:cs typeface="Calibri" panose="020F0502020204030204" pitchFamily="34" charset="0"/>
              </a:rPr>
              <a:t>Restrikční</a:t>
            </a:r>
            <a:r>
              <a:rPr sz="1406" spc="-2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plicní</a:t>
            </a:r>
            <a:r>
              <a:rPr sz="1406" spc="-5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choroby</a:t>
            </a:r>
            <a:endParaRPr sz="1406" dirty="0">
              <a:latin typeface="Calibri" panose="020F0502020204030204" pitchFamily="34" charset="0"/>
              <a:cs typeface="Calibri" panose="020F0502020204030204" pitchFamily="34" charset="0"/>
            </a:endParaRPr>
          </a:p>
        </p:txBody>
      </p:sp>
      <p:sp>
        <p:nvSpPr>
          <p:cNvPr id="4" name="object 4"/>
          <p:cNvSpPr/>
          <p:nvPr/>
        </p:nvSpPr>
        <p:spPr>
          <a:xfrm>
            <a:off x="1306443" y="5758"/>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5" name="object 5"/>
          <p:cNvSpPr txBox="1"/>
          <p:nvPr/>
        </p:nvSpPr>
        <p:spPr>
          <a:xfrm>
            <a:off x="7633683" y="421229"/>
            <a:ext cx="1723425" cy="306984"/>
          </a:xfrm>
          <a:prstGeom prst="rect">
            <a:avLst/>
          </a:prstGeom>
        </p:spPr>
        <p:txBody>
          <a:bodyPr vert="horz" wrap="square" lIns="0" tIns="13820" rIns="0" bIns="0" rtlCol="0">
            <a:spAutoFit/>
          </a:bodyPr>
          <a:lstStyle/>
          <a:p>
            <a:pPr marL="11516">
              <a:spcBef>
                <a:spcPts val="109"/>
              </a:spcBef>
            </a:pPr>
            <a:r>
              <a:rPr sz="1904" dirty="0">
                <a:latin typeface="Calibri" panose="020F0502020204030204" pitchFamily="34" charset="0"/>
                <a:cs typeface="Calibri" panose="020F0502020204030204" pitchFamily="34" charset="0"/>
              </a:rPr>
              <a:t>Pleurální</a:t>
            </a:r>
            <a:r>
              <a:rPr sz="1904" spc="59" dirty="0">
                <a:latin typeface="Calibri" panose="020F0502020204030204" pitchFamily="34" charset="0"/>
                <a:cs typeface="Calibri" panose="020F0502020204030204" pitchFamily="34" charset="0"/>
              </a:rPr>
              <a:t> </a:t>
            </a:r>
            <a:r>
              <a:rPr sz="1904" spc="-9" dirty="0">
                <a:latin typeface="Calibri" panose="020F0502020204030204" pitchFamily="34" charset="0"/>
                <a:cs typeface="Calibri" panose="020F0502020204030204" pitchFamily="34" charset="0"/>
              </a:rPr>
              <a:t>dutina</a:t>
            </a:r>
            <a:endParaRPr sz="1904" dirty="0">
              <a:latin typeface="Calibri" panose="020F0502020204030204" pitchFamily="34" charset="0"/>
              <a:cs typeface="Calibri" panose="020F0502020204030204" pitchFamily="34" charset="0"/>
            </a:endParaRPr>
          </a:p>
        </p:txBody>
      </p:sp>
      <p:sp>
        <p:nvSpPr>
          <p:cNvPr id="6" name="object 6"/>
          <p:cNvSpPr txBox="1"/>
          <p:nvPr/>
        </p:nvSpPr>
        <p:spPr>
          <a:xfrm>
            <a:off x="6725447" y="876179"/>
            <a:ext cx="3360478" cy="1250614"/>
          </a:xfrm>
          <a:prstGeom prst="rect">
            <a:avLst/>
          </a:prstGeom>
        </p:spPr>
        <p:txBody>
          <a:bodyPr vert="horz" wrap="square" lIns="0" tIns="52974" rIns="0" bIns="0" rtlCol="0">
            <a:spAutoFit/>
          </a:bodyPr>
          <a:lstStyle/>
          <a:p>
            <a:pPr marL="160077" indent="-148561">
              <a:spcBef>
                <a:spcPts val="416"/>
              </a:spcBef>
              <a:buChar char="•"/>
              <a:tabLst>
                <a:tab pos="160077" algn="l"/>
              </a:tabLst>
            </a:pPr>
            <a:r>
              <a:rPr sz="1406" spc="-9" dirty="0">
                <a:latin typeface="Calibri" panose="020F0502020204030204" pitchFamily="34" charset="0"/>
                <a:cs typeface="Calibri" panose="020F0502020204030204" pitchFamily="34" charset="0"/>
              </a:rPr>
              <a:t>Pleuritida</a:t>
            </a:r>
            <a:endParaRPr sz="1406" dirty="0">
              <a:latin typeface="Calibri" panose="020F0502020204030204" pitchFamily="34" charset="0"/>
              <a:cs typeface="Calibri" panose="020F0502020204030204" pitchFamily="34" charset="0"/>
            </a:endParaRPr>
          </a:p>
          <a:p>
            <a:pPr marL="160077" indent="-148561">
              <a:spcBef>
                <a:spcPts val="322"/>
              </a:spcBef>
              <a:buChar char="•"/>
              <a:tabLst>
                <a:tab pos="160077" algn="l"/>
              </a:tabLst>
            </a:pPr>
            <a:r>
              <a:rPr sz="1406" dirty="0">
                <a:latin typeface="Calibri" panose="020F0502020204030204" pitchFamily="34" charset="0"/>
                <a:cs typeface="Calibri" panose="020F0502020204030204" pitchFamily="34" charset="0"/>
              </a:rPr>
              <a:t>Exudát,</a:t>
            </a:r>
            <a:r>
              <a:rPr sz="1406" spc="-63"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transudát</a:t>
            </a:r>
            <a:endParaRPr sz="1406" dirty="0">
              <a:latin typeface="Calibri" panose="020F0502020204030204" pitchFamily="34" charset="0"/>
              <a:cs typeface="Calibri" panose="020F0502020204030204" pitchFamily="34" charset="0"/>
            </a:endParaRPr>
          </a:p>
          <a:p>
            <a:pPr marL="159502" marR="4607" indent="-148561">
              <a:spcBef>
                <a:spcPts val="326"/>
              </a:spcBef>
              <a:buChar char="•"/>
              <a:tabLst>
                <a:tab pos="161229" algn="l"/>
              </a:tabLst>
            </a:pPr>
            <a:r>
              <a:rPr sz="1406" spc="-9" dirty="0">
                <a:latin typeface="Calibri" panose="020F0502020204030204" pitchFamily="34" charset="0"/>
                <a:cs typeface="Calibri" panose="020F0502020204030204" pitchFamily="34" charset="0"/>
              </a:rPr>
              <a:t>Pneumothorax</a:t>
            </a:r>
            <a:r>
              <a:rPr sz="1406" spc="-27"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(zevní</a:t>
            </a:r>
            <a:r>
              <a:rPr sz="1406" spc="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x</a:t>
            </a:r>
            <a:r>
              <a:rPr sz="1406" spc="-27" dirty="0">
                <a:latin typeface="Calibri" panose="020F0502020204030204" pitchFamily="34" charset="0"/>
                <a:cs typeface="Calibri" panose="020F0502020204030204" pitchFamily="34" charset="0"/>
              </a:rPr>
              <a:t> </a:t>
            </a:r>
            <a:r>
              <a:rPr sz="1406" spc="-127" dirty="0">
                <a:latin typeface="Calibri" panose="020F0502020204030204" pitchFamily="34" charset="0"/>
                <a:cs typeface="Calibri" panose="020F0502020204030204" pitchFamily="34" charset="0"/>
              </a:rPr>
              <a:t>vnitřní,</a:t>
            </a:r>
            <a:r>
              <a:rPr sz="1406" spc="-14" dirty="0">
                <a:latin typeface="Calibri" panose="020F0502020204030204" pitchFamily="34" charset="0"/>
                <a:cs typeface="Calibri" panose="020F0502020204030204" pitchFamily="34" charset="0"/>
              </a:rPr>
              <a:t> </a:t>
            </a:r>
            <a:r>
              <a:rPr sz="1406" spc="-95" dirty="0">
                <a:latin typeface="Calibri" panose="020F0502020204030204" pitchFamily="34" charset="0"/>
                <a:cs typeface="Calibri" panose="020F0502020204030204" pitchFamily="34" charset="0"/>
              </a:rPr>
              <a:t>otevřený, 	</a:t>
            </a:r>
            <a:r>
              <a:rPr sz="1406" spc="-118" dirty="0">
                <a:latin typeface="Calibri" panose="020F0502020204030204" pitchFamily="34" charset="0"/>
                <a:cs typeface="Calibri" panose="020F0502020204030204" pitchFamily="34" charset="0"/>
              </a:rPr>
              <a:t>uzavřený,</a:t>
            </a:r>
            <a:r>
              <a:rPr sz="1406" spc="32"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ventilový)</a:t>
            </a:r>
            <a:endParaRPr sz="1406" dirty="0">
              <a:latin typeface="Calibri" panose="020F0502020204030204" pitchFamily="34" charset="0"/>
              <a:cs typeface="Calibri" panose="020F0502020204030204" pitchFamily="34" charset="0"/>
            </a:endParaRPr>
          </a:p>
          <a:p>
            <a:pPr marL="160077" indent="-148561">
              <a:spcBef>
                <a:spcPts val="322"/>
              </a:spcBef>
              <a:buChar char="•"/>
              <a:tabLst>
                <a:tab pos="160077" algn="l"/>
              </a:tabLst>
            </a:pPr>
            <a:r>
              <a:rPr sz="1406" dirty="0">
                <a:latin typeface="Calibri" panose="020F0502020204030204" pitchFamily="34" charset="0"/>
                <a:cs typeface="Calibri" panose="020F0502020204030204" pitchFamily="34" charset="0"/>
              </a:rPr>
              <a:t>Atelektáza</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x</a:t>
            </a:r>
            <a:r>
              <a:rPr sz="1406" spc="-6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kolaps</a:t>
            </a:r>
            <a:r>
              <a:rPr sz="1406" spc="-6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plicní</a:t>
            </a:r>
            <a:r>
              <a:rPr sz="1406" spc="-63"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tkáně</a:t>
            </a:r>
            <a:endParaRPr sz="1406" dirty="0">
              <a:latin typeface="Calibri" panose="020F0502020204030204" pitchFamily="34" charset="0"/>
              <a:cs typeface="Calibri" panose="020F0502020204030204" pitchFamily="34" charset="0"/>
            </a:endParaRPr>
          </a:p>
        </p:txBody>
      </p:sp>
      <p:sp>
        <p:nvSpPr>
          <p:cNvPr id="7" name="object 7"/>
          <p:cNvSpPr/>
          <p:nvPr/>
        </p:nvSpPr>
        <p:spPr>
          <a:xfrm>
            <a:off x="6098879" y="5758"/>
            <a:ext cx="4792539" cy="3420363"/>
          </a:xfrm>
          <a:custGeom>
            <a:avLst/>
            <a:gdLst/>
            <a:ahLst/>
            <a:cxnLst/>
            <a:rect l="l" t="t" r="r" b="b"/>
            <a:pathLst>
              <a:path w="5285105" h="3771900">
                <a:moveTo>
                  <a:pt x="0" y="3771900"/>
                </a:moveTo>
                <a:lnTo>
                  <a:pt x="0" y="0"/>
                </a:lnTo>
                <a:lnTo>
                  <a:pt x="5284990" y="0"/>
                </a:lnTo>
                <a:lnTo>
                  <a:pt x="5284990" y="3771899"/>
                </a:lnTo>
                <a:lnTo>
                  <a:pt x="0" y="3771900"/>
                </a:lnTo>
                <a:close/>
              </a:path>
            </a:pathLst>
          </a:custGeom>
          <a:ln w="3175">
            <a:solidFill>
              <a:srgbClr val="000000"/>
            </a:solidFill>
          </a:ln>
        </p:spPr>
        <p:txBody>
          <a:bodyPr wrap="square" lIns="0" tIns="0" rIns="0" bIns="0" rtlCol="0"/>
          <a:lstStyle/>
          <a:p>
            <a:endParaRPr sz="2176"/>
          </a:p>
        </p:txBody>
      </p:sp>
      <p:sp>
        <p:nvSpPr>
          <p:cNvPr id="8" name="object 8"/>
          <p:cNvSpPr txBox="1"/>
          <p:nvPr/>
        </p:nvSpPr>
        <p:spPr>
          <a:xfrm>
            <a:off x="1933009" y="3841591"/>
            <a:ext cx="3469883" cy="944851"/>
          </a:xfrm>
          <a:prstGeom prst="rect">
            <a:avLst/>
          </a:prstGeom>
        </p:spPr>
        <p:txBody>
          <a:bodyPr vert="horz" wrap="square" lIns="0" tIns="13820" rIns="0" bIns="0" rtlCol="0">
            <a:spAutoFit/>
          </a:bodyPr>
          <a:lstStyle/>
          <a:p>
            <a:pPr marL="369675">
              <a:spcBef>
                <a:spcPts val="109"/>
              </a:spcBef>
            </a:pPr>
            <a:r>
              <a:rPr sz="1904" dirty="0">
                <a:latin typeface="Calibri" panose="020F0502020204030204" pitchFamily="34" charset="0"/>
                <a:cs typeface="Calibri" panose="020F0502020204030204" pitchFamily="34" charset="0"/>
              </a:rPr>
              <a:t>Obstrukce</a:t>
            </a:r>
            <a:r>
              <a:rPr sz="1904" spc="50" dirty="0">
                <a:latin typeface="Calibri" panose="020F0502020204030204" pitchFamily="34" charset="0"/>
                <a:cs typeface="Calibri" panose="020F0502020204030204" pitchFamily="34" charset="0"/>
              </a:rPr>
              <a:t> </a:t>
            </a:r>
            <a:r>
              <a:rPr sz="1904" dirty="0">
                <a:latin typeface="Calibri" panose="020F0502020204030204" pitchFamily="34" charset="0"/>
                <a:cs typeface="Calibri" panose="020F0502020204030204" pitchFamily="34" charset="0"/>
              </a:rPr>
              <a:t>dýchacích</a:t>
            </a:r>
            <a:r>
              <a:rPr sz="1904" spc="82" dirty="0">
                <a:latin typeface="Calibri" panose="020F0502020204030204" pitchFamily="34" charset="0"/>
                <a:cs typeface="Calibri" panose="020F0502020204030204" pitchFamily="34" charset="0"/>
              </a:rPr>
              <a:t> </a:t>
            </a:r>
            <a:r>
              <a:rPr sz="1904" spc="-18" dirty="0">
                <a:latin typeface="Calibri" panose="020F0502020204030204" pitchFamily="34" charset="0"/>
                <a:cs typeface="Calibri" panose="020F0502020204030204" pitchFamily="34" charset="0"/>
              </a:rPr>
              <a:t>cest</a:t>
            </a:r>
            <a:endParaRPr sz="1904" dirty="0">
              <a:latin typeface="Calibri" panose="020F0502020204030204" pitchFamily="34" charset="0"/>
              <a:cs typeface="Calibri" panose="020F0502020204030204" pitchFamily="34" charset="0"/>
            </a:endParaRPr>
          </a:p>
          <a:p>
            <a:pPr marL="159502" marR="4607" indent="-148561">
              <a:spcBef>
                <a:spcPts val="1605"/>
              </a:spcBef>
              <a:buChar char="•"/>
              <a:tabLst>
                <a:tab pos="161229" algn="l"/>
              </a:tabLst>
            </a:pPr>
            <a:r>
              <a:rPr sz="1406" dirty="0">
                <a:latin typeface="Calibri" panose="020F0502020204030204" pitchFamily="34" charset="0"/>
                <a:cs typeface="Calibri" panose="020F0502020204030204" pitchFamily="34" charset="0"/>
              </a:rPr>
              <a:t>Obstrukce</a:t>
            </a:r>
            <a:r>
              <a:rPr sz="1406" spc="-7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dolních</a:t>
            </a:r>
            <a:r>
              <a:rPr sz="1406" spc="-9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dýchacích</a:t>
            </a:r>
            <a:r>
              <a:rPr sz="1406" spc="-86"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cest. 	</a:t>
            </a:r>
            <a:r>
              <a:rPr sz="1406" spc="-91" dirty="0">
                <a:latin typeface="Calibri" panose="020F0502020204030204" pitchFamily="34" charset="0"/>
                <a:cs typeface="Calibri" panose="020F0502020204030204" pitchFamily="34" charset="0"/>
              </a:rPr>
              <a:t>Ovlivněn</a:t>
            </a:r>
            <a:r>
              <a:rPr sz="1406" dirty="0">
                <a:latin typeface="Calibri" panose="020F0502020204030204" pitchFamily="34" charset="0"/>
                <a:cs typeface="Calibri" panose="020F0502020204030204" pitchFamily="34" charset="0"/>
              </a:rPr>
              <a:t> </a:t>
            </a:r>
            <a:r>
              <a:rPr sz="1406" spc="-118" dirty="0">
                <a:latin typeface="Calibri" panose="020F0502020204030204" pitchFamily="34" charset="0"/>
                <a:cs typeface="Calibri" panose="020F0502020204030204" pitchFamily="34" charset="0"/>
              </a:rPr>
              <a:t>hlavně</a:t>
            </a:r>
            <a:r>
              <a:rPr sz="1406" dirty="0">
                <a:latin typeface="Calibri" panose="020F0502020204030204" pitchFamily="34" charset="0"/>
                <a:cs typeface="Calibri" panose="020F0502020204030204" pitchFamily="34" charset="0"/>
              </a:rPr>
              <a:t> výdech, </a:t>
            </a:r>
            <a:r>
              <a:rPr sz="1406" spc="-95" dirty="0">
                <a:latin typeface="Calibri" panose="020F0502020204030204" pitchFamily="34" charset="0"/>
                <a:cs typeface="Calibri" panose="020F0502020204030204" pitchFamily="34" charset="0"/>
              </a:rPr>
              <a:t>primárně</a:t>
            </a:r>
            <a:r>
              <a:rPr sz="1406" dirty="0">
                <a:latin typeface="Calibri" panose="020F0502020204030204" pitchFamily="34" charset="0"/>
                <a:cs typeface="Calibri" panose="020F0502020204030204" pitchFamily="34" charset="0"/>
              </a:rPr>
              <a:t> </a:t>
            </a:r>
            <a:r>
              <a:rPr sz="1406" spc="-82" dirty="0">
                <a:latin typeface="Calibri" panose="020F0502020204030204" pitchFamily="34" charset="0"/>
                <a:cs typeface="Calibri" panose="020F0502020204030204" pitchFamily="34" charset="0"/>
              </a:rPr>
              <a:t>snížení 	</a:t>
            </a:r>
            <a:r>
              <a:rPr sz="1406" spc="-9" dirty="0">
                <a:latin typeface="Calibri" panose="020F0502020204030204" pitchFamily="34" charset="0"/>
                <a:cs typeface="Calibri" panose="020F0502020204030204" pitchFamily="34" charset="0"/>
              </a:rPr>
              <a:t>ventilace</a:t>
            </a:r>
            <a:endParaRPr sz="1406" dirty="0">
              <a:latin typeface="Calibri" panose="020F0502020204030204" pitchFamily="34" charset="0"/>
              <a:cs typeface="Calibri" panose="020F0502020204030204" pitchFamily="34" charset="0"/>
            </a:endParaRPr>
          </a:p>
        </p:txBody>
      </p:sp>
      <p:sp>
        <p:nvSpPr>
          <p:cNvPr id="9" name="object 9"/>
          <p:cNvSpPr/>
          <p:nvPr/>
        </p:nvSpPr>
        <p:spPr>
          <a:xfrm>
            <a:off x="1306443" y="3426121"/>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10" name="object 10"/>
          <p:cNvSpPr txBox="1"/>
          <p:nvPr/>
        </p:nvSpPr>
        <p:spPr>
          <a:xfrm>
            <a:off x="6725447" y="3841591"/>
            <a:ext cx="2795024" cy="983323"/>
          </a:xfrm>
          <a:prstGeom prst="rect">
            <a:avLst/>
          </a:prstGeom>
        </p:spPr>
        <p:txBody>
          <a:bodyPr vert="horz" wrap="square" lIns="0" tIns="13820" rIns="0" bIns="0" rtlCol="0">
            <a:spAutoFit/>
          </a:bodyPr>
          <a:lstStyle/>
          <a:p>
            <a:pPr marL="755472">
              <a:spcBef>
                <a:spcPts val="109"/>
              </a:spcBef>
            </a:pPr>
            <a:r>
              <a:rPr sz="1904" dirty="0">
                <a:latin typeface="Calibri" panose="020F0502020204030204" pitchFamily="34" charset="0"/>
                <a:cs typeface="Calibri" panose="020F0502020204030204" pitchFamily="34" charset="0"/>
              </a:rPr>
              <a:t>Asthma</a:t>
            </a:r>
            <a:r>
              <a:rPr sz="1904" spc="32" dirty="0">
                <a:latin typeface="Calibri" panose="020F0502020204030204" pitchFamily="34" charset="0"/>
                <a:cs typeface="Calibri" panose="020F0502020204030204" pitchFamily="34" charset="0"/>
              </a:rPr>
              <a:t> </a:t>
            </a:r>
            <a:r>
              <a:rPr sz="1904" spc="-9" dirty="0">
                <a:latin typeface="Calibri" panose="020F0502020204030204" pitchFamily="34" charset="0"/>
                <a:cs typeface="Calibri" panose="020F0502020204030204" pitchFamily="34" charset="0"/>
              </a:rPr>
              <a:t>bronchiale</a:t>
            </a:r>
            <a:endParaRPr sz="1904" dirty="0">
              <a:latin typeface="Calibri" panose="020F0502020204030204" pitchFamily="34" charset="0"/>
              <a:cs typeface="Calibri" panose="020F0502020204030204" pitchFamily="34" charset="0"/>
            </a:endParaRPr>
          </a:p>
          <a:p>
            <a:pPr marL="160077" indent="-148561">
              <a:spcBef>
                <a:spcPts val="1605"/>
              </a:spcBef>
              <a:buChar char="•"/>
              <a:tabLst>
                <a:tab pos="160077" algn="l"/>
              </a:tabLst>
            </a:pPr>
            <a:r>
              <a:rPr sz="1406" dirty="0">
                <a:latin typeface="Calibri" panose="020F0502020204030204" pitchFamily="34" charset="0"/>
                <a:cs typeface="Calibri" panose="020F0502020204030204" pitchFamily="34" charset="0"/>
              </a:rPr>
              <a:t>Extrinsic</a:t>
            </a:r>
            <a:r>
              <a:rPr sz="1406" spc="-91"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asthma</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dirty="0">
                <a:latin typeface="Calibri" panose="020F0502020204030204" pitchFamily="34" charset="0"/>
                <a:cs typeface="Calibri" panose="020F0502020204030204" pitchFamily="34" charset="0"/>
              </a:rPr>
              <a:t>Intrinsic</a:t>
            </a:r>
            <a:r>
              <a:rPr sz="1406" spc="-5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asthma</a:t>
            </a:r>
            <a:endParaRPr sz="1406" dirty="0">
              <a:latin typeface="Calibri" panose="020F0502020204030204" pitchFamily="34" charset="0"/>
              <a:cs typeface="Calibri" panose="020F0502020204030204" pitchFamily="34" charset="0"/>
            </a:endParaRPr>
          </a:p>
        </p:txBody>
      </p:sp>
      <p:sp>
        <p:nvSpPr>
          <p:cNvPr id="11" name="object 11"/>
          <p:cNvSpPr txBox="1"/>
          <p:nvPr/>
        </p:nvSpPr>
        <p:spPr>
          <a:xfrm>
            <a:off x="6725447" y="5063126"/>
            <a:ext cx="2081584" cy="524646"/>
          </a:xfrm>
          <a:prstGeom prst="rect">
            <a:avLst/>
          </a:prstGeom>
        </p:spPr>
        <p:txBody>
          <a:bodyPr vert="horz" wrap="square" lIns="0" tIns="52974" rIns="0" bIns="0" rtlCol="0">
            <a:spAutoFit/>
          </a:bodyPr>
          <a:lstStyle/>
          <a:p>
            <a:pPr marL="160077" indent="-148561">
              <a:spcBef>
                <a:spcPts val="416"/>
              </a:spcBef>
              <a:buChar char="•"/>
              <a:tabLst>
                <a:tab pos="160077" algn="l"/>
              </a:tabLst>
            </a:pPr>
            <a:r>
              <a:rPr sz="1406" dirty="0">
                <a:latin typeface="Calibri" panose="020F0502020204030204" pitchFamily="34" charset="0"/>
                <a:cs typeface="Calibri" panose="020F0502020204030204" pitchFamily="34" charset="0"/>
              </a:rPr>
              <a:t>Otok,</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sekrece,</a:t>
            </a:r>
            <a:r>
              <a:rPr sz="1406" spc="-32"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spasmus</a:t>
            </a:r>
            <a:endParaRPr sz="1406" dirty="0">
              <a:latin typeface="Calibri" panose="020F0502020204030204" pitchFamily="34" charset="0"/>
              <a:cs typeface="Calibri" panose="020F0502020204030204" pitchFamily="34" charset="0"/>
            </a:endParaRPr>
          </a:p>
          <a:p>
            <a:pPr marL="160077" indent="-148561">
              <a:spcBef>
                <a:spcPts val="322"/>
              </a:spcBef>
              <a:buChar char="•"/>
              <a:tabLst>
                <a:tab pos="160077" algn="l"/>
              </a:tabLst>
            </a:pPr>
            <a:r>
              <a:rPr sz="1406" dirty="0">
                <a:latin typeface="Calibri" panose="020F0502020204030204" pitchFamily="34" charset="0"/>
                <a:cs typeface="Calibri" panose="020F0502020204030204" pitchFamily="34" charset="0"/>
              </a:rPr>
              <a:t>Chronický</a:t>
            </a:r>
            <a:r>
              <a:rPr sz="1406" spc="-82"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zánět</a:t>
            </a:r>
            <a:endParaRPr sz="1406" dirty="0">
              <a:latin typeface="Calibri" panose="020F0502020204030204" pitchFamily="34" charset="0"/>
              <a:cs typeface="Calibri" panose="020F0502020204030204" pitchFamily="34" charset="0"/>
            </a:endParaRPr>
          </a:p>
        </p:txBody>
      </p:sp>
      <p:sp>
        <p:nvSpPr>
          <p:cNvPr id="12" name="object 12"/>
          <p:cNvSpPr/>
          <p:nvPr/>
        </p:nvSpPr>
        <p:spPr>
          <a:xfrm>
            <a:off x="6098879" y="3426121"/>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711200" y="1549401"/>
            <a:ext cx="5220675" cy="2645736"/>
          </a:xfrm>
        </p:spPr>
        <p:txBody>
          <a:bodyPr/>
          <a:lstStyle/>
          <a:p>
            <a:pPr marL="228594" lvl="1" indent="-228594">
              <a:lnSpc>
                <a:spcPts val="1920"/>
              </a:lnSpc>
              <a:spcAft>
                <a:spcPts val="800"/>
              </a:spcAft>
              <a:buClr>
                <a:schemeClr val="accent1"/>
              </a:buClr>
              <a:buFont typeface="Arial" charset="0"/>
              <a:buChar char="•"/>
              <a:defRPr/>
            </a:pPr>
            <a:r>
              <a:rPr lang="en-US" altLang="en-US" dirty="0">
                <a:ea typeface="ＭＳ Ｐゴシック" panose="020B0600070205080204" pitchFamily="34" charset="-128"/>
              </a:rPr>
              <a:t>Severity of hypoxemia</a:t>
            </a:r>
          </a:p>
          <a:p>
            <a:pPr marL="228594" lvl="1" indent="-228594">
              <a:lnSpc>
                <a:spcPts val="1920"/>
              </a:lnSpc>
              <a:spcAft>
                <a:spcPts val="800"/>
              </a:spcAft>
              <a:buClr>
                <a:schemeClr val="accent1"/>
              </a:buClr>
              <a:buFont typeface="Arial" charset="0"/>
              <a:buChar char="•"/>
              <a:defRPr/>
            </a:pPr>
            <a:r>
              <a:rPr lang="en-US" altLang="en-US" dirty="0">
                <a:ea typeface="ＭＳ Ｐゴシック" panose="020B0600070205080204" pitchFamily="34" charset="-128"/>
              </a:rPr>
              <a:t>Infection/sepsis</a:t>
            </a:r>
          </a:p>
          <a:p>
            <a:pPr marL="228594" lvl="1" indent="-228594">
              <a:lnSpc>
                <a:spcPts val="1920"/>
              </a:lnSpc>
              <a:spcAft>
                <a:spcPts val="800"/>
              </a:spcAft>
              <a:buClr>
                <a:schemeClr val="accent1"/>
              </a:buClr>
              <a:buFont typeface="Arial" charset="0"/>
              <a:buChar char="•"/>
              <a:defRPr/>
            </a:pPr>
            <a:r>
              <a:rPr lang="en-US" altLang="en-US" dirty="0">
                <a:ea typeface="ＭＳ Ｐゴシック" panose="020B0600070205080204" pitchFamily="34" charset="-128"/>
              </a:rPr>
              <a:t>Multi-organ dysfunction</a:t>
            </a:r>
          </a:p>
          <a:p>
            <a:pPr marL="228594" lvl="1" indent="-228594">
              <a:lnSpc>
                <a:spcPts val="1920"/>
              </a:lnSpc>
              <a:spcAft>
                <a:spcPts val="800"/>
              </a:spcAft>
              <a:buClr>
                <a:schemeClr val="accent1"/>
              </a:buClr>
              <a:buFont typeface="Arial" charset="0"/>
              <a:buChar char="•"/>
              <a:defRPr/>
            </a:pPr>
            <a:r>
              <a:rPr lang="en-US" altLang="en-US" dirty="0">
                <a:ea typeface="ＭＳ Ｐゴシック" panose="020B0600070205080204" pitchFamily="34" charset="-128"/>
              </a:rPr>
              <a:t>Positive fluid balance</a:t>
            </a:r>
          </a:p>
          <a:p>
            <a:pPr marL="228594" lvl="1" indent="-228594">
              <a:lnSpc>
                <a:spcPts val="1920"/>
              </a:lnSpc>
              <a:spcAft>
                <a:spcPts val="800"/>
              </a:spcAft>
              <a:buClr>
                <a:schemeClr val="accent1"/>
              </a:buClr>
              <a:buFont typeface="Arial" charset="0"/>
              <a:buChar char="•"/>
              <a:defRPr/>
            </a:pPr>
            <a:r>
              <a:rPr lang="en-US" altLang="en-US" dirty="0">
                <a:ea typeface="ＭＳ Ｐゴシック" panose="020B0600070205080204" pitchFamily="34" charset="-128"/>
              </a:rPr>
              <a:t>Age</a:t>
            </a:r>
            <a:r>
              <a:rPr lang="en-US" altLang="en-US" baseline="30000" dirty="0">
                <a:ea typeface="ＭＳ Ｐゴシック" panose="020B0600070205080204" pitchFamily="34" charset="-128"/>
              </a:rPr>
              <a:t> </a:t>
            </a:r>
          </a:p>
          <a:p>
            <a:pPr marL="228594" lvl="1" indent="-228594">
              <a:lnSpc>
                <a:spcPts val="1920"/>
              </a:lnSpc>
              <a:spcAft>
                <a:spcPts val="800"/>
              </a:spcAft>
              <a:buClr>
                <a:schemeClr val="accent1"/>
              </a:buClr>
              <a:buFont typeface="Arial" charset="0"/>
              <a:buChar char="•"/>
              <a:defRPr/>
            </a:pPr>
            <a:r>
              <a:rPr lang="en-US" altLang="en-US" dirty="0">
                <a:ea typeface="ＭＳ Ｐゴシック" pitchFamily="34" charset="-128"/>
              </a:rPr>
              <a:t>Patients with higher plateau pressures have higher risks of death (&gt;20 cm H</a:t>
            </a:r>
            <a:r>
              <a:rPr lang="en-US" altLang="en-US" baseline="-25000" dirty="0">
                <a:ea typeface="ＭＳ Ｐゴシック" pitchFamily="34" charset="-128"/>
              </a:rPr>
              <a:t>2</a:t>
            </a:r>
            <a:r>
              <a:rPr lang="en-US" altLang="en-US" dirty="0">
                <a:ea typeface="ＭＳ Ｐゴシック" pitchFamily="34" charset="-128"/>
              </a:rPr>
              <a:t>0)</a:t>
            </a:r>
            <a:endParaRPr lang="en-US" altLang="en-US" baseline="30000" dirty="0">
              <a:ea typeface="ＭＳ Ｐゴシック" panose="020B0600070205080204" pitchFamily="34" charset="-128"/>
            </a:endParaRPr>
          </a:p>
          <a:p>
            <a:pPr>
              <a:defRPr/>
            </a:pPr>
            <a:endParaRPr lang="en-US" altLang="en-US" dirty="0">
              <a:ea typeface="ＭＳ Ｐゴシック" panose="020B0600070205080204" pitchFamily="34" charset="-128"/>
            </a:endParaRPr>
          </a:p>
          <a:p>
            <a:endParaRPr lang="en-US" sz="2400" dirty="0"/>
          </a:p>
        </p:txBody>
      </p:sp>
      <p:sp>
        <p:nvSpPr>
          <p:cNvPr id="9" name="Title 8">
            <a:extLst>
              <a:ext uri="{FF2B5EF4-FFF2-40B4-BE49-F238E27FC236}">
                <a16:creationId xmlns:a16="http://schemas.microsoft.com/office/drawing/2014/main" id="{92F7918D-03C0-2C42-84EF-66CF009E6FA8}"/>
              </a:ext>
            </a:extLst>
          </p:cNvPr>
          <p:cNvSpPr>
            <a:spLocks noGrp="1"/>
          </p:cNvSpPr>
          <p:nvPr>
            <p:ph type="title"/>
          </p:nvPr>
        </p:nvSpPr>
        <p:spPr/>
        <p:txBody>
          <a:bodyPr/>
          <a:lstStyle/>
          <a:p>
            <a:r>
              <a:rPr lang="en-US" dirty="0"/>
              <a:t>ARDS predictors of mortality</a:t>
            </a:r>
            <a:br>
              <a:rPr lang="en-US" dirty="0"/>
            </a:br>
            <a:endParaRPr lang="en-US" dirty="0"/>
          </a:p>
        </p:txBody>
      </p:sp>
      <p:grpSp>
        <p:nvGrpSpPr>
          <p:cNvPr id="7" name="Group 6"/>
          <p:cNvGrpSpPr/>
          <p:nvPr/>
        </p:nvGrpSpPr>
        <p:grpSpPr>
          <a:xfrm>
            <a:off x="6096001" y="1201687"/>
            <a:ext cx="5765948" cy="4706896"/>
            <a:chOff x="3885261" y="1076213"/>
            <a:chExt cx="4324461" cy="3530172"/>
          </a:xfrm>
        </p:grpSpPr>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3885261" y="1076213"/>
              <a:ext cx="4324461" cy="3530172"/>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3885261" y="1238250"/>
              <a:ext cx="353252" cy="3538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8" name="Rectangle 7"/>
          <p:cNvSpPr/>
          <p:nvPr/>
        </p:nvSpPr>
        <p:spPr>
          <a:xfrm>
            <a:off x="-1" y="4658932"/>
            <a:ext cx="5651351" cy="235898"/>
          </a:xfrm>
          <a:prstGeom prst="rect">
            <a:avLst/>
          </a:prstGeom>
        </p:spPr>
        <p:txBody>
          <a:bodyPr wrap="square">
            <a:spAutoFit/>
          </a:bodyPr>
          <a:lstStyle/>
          <a:p>
            <a:pPr>
              <a:defRPr/>
            </a:pPr>
            <a:endParaRPr lang="en-US" sz="933" dirty="0">
              <a:solidFill>
                <a:schemeClr val="tx2"/>
              </a:solidFill>
              <a:latin typeface=""/>
              <a:ea typeface="ＭＳ Ｐゴシック" pitchFamily="80" charset="-128"/>
            </a:endParaRPr>
          </a:p>
        </p:txBody>
      </p:sp>
      <p:sp>
        <p:nvSpPr>
          <p:cNvPr id="6" name="Rectangle 5"/>
          <p:cNvSpPr/>
          <p:nvPr/>
        </p:nvSpPr>
        <p:spPr>
          <a:xfrm>
            <a:off x="578028" y="5491639"/>
            <a:ext cx="5455277" cy="523028"/>
          </a:xfrm>
          <a:prstGeom prst="rect">
            <a:avLst/>
          </a:prstGeom>
        </p:spPr>
        <p:txBody>
          <a:bodyPr wrap="square">
            <a:spAutoFit/>
          </a:bodyPr>
          <a:lstStyle/>
          <a:p>
            <a:pPr lvl="0">
              <a:defRPr/>
            </a:pPr>
            <a:r>
              <a:rPr lang="en-US" altLang="en-US" sz="933" dirty="0" err="1">
                <a:latin typeface="Arial" panose="020B0604020202020204" pitchFamily="34" charset="0"/>
                <a:ea typeface="ＭＳ Ｐゴシック" panose="020B0600070205080204" pitchFamily="34" charset="-128"/>
              </a:rPr>
              <a:t>Bellaini</a:t>
            </a:r>
            <a:r>
              <a:rPr lang="en-US" altLang="en-US" sz="933" dirty="0">
                <a:latin typeface="Arial" panose="020B0604020202020204" pitchFamily="34" charset="0"/>
                <a:ea typeface="ＭＳ Ｐゴシック" panose="020B0600070205080204" pitchFamily="34" charset="-128"/>
              </a:rPr>
              <a:t>, et al (2017). Epidemiology, patterns of care, and mortality for patients with acute respiratory distress syndrome in intensive care units of 50 countries. </a:t>
            </a:r>
            <a:r>
              <a:rPr lang="en-US" altLang="en-US" sz="933" i="1" dirty="0">
                <a:latin typeface="Arial" panose="020B0604020202020204" pitchFamily="34" charset="0"/>
                <a:ea typeface="ＭＳ Ｐゴシック" panose="020B0600070205080204" pitchFamily="34" charset="-128"/>
              </a:rPr>
              <a:t>Journal of American Medical Association</a:t>
            </a:r>
            <a:r>
              <a:rPr lang="en-US" altLang="en-US" sz="933" dirty="0">
                <a:latin typeface="Arial" panose="020B0604020202020204" pitchFamily="34" charset="0"/>
                <a:ea typeface="ＭＳ Ｐゴシック" panose="020B0600070205080204" pitchFamily="34" charset="-128"/>
              </a:rPr>
              <a:t>, 315 (8): 788-800.</a:t>
            </a:r>
          </a:p>
        </p:txBody>
      </p:sp>
    </p:spTree>
    <p:extLst>
      <p:ext uri="{BB962C8B-B14F-4D97-AF65-F5344CB8AC3E}">
        <p14:creationId xmlns:p14="http://schemas.microsoft.com/office/powerpoint/2010/main" val="792690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7653634" y="960642"/>
            <a:ext cx="2834861" cy="1902511"/>
          </a:xfrm>
          <a:prstGeom prst="rect">
            <a:avLst/>
          </a:prstGeom>
          <a:solidFill>
            <a:schemeClr val="accent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endParaRPr lang="en-US" sz="2133">
              <a:solidFill>
                <a:schemeClr val="tx1"/>
              </a:solidFill>
            </a:endParaRPr>
          </a:p>
        </p:txBody>
      </p:sp>
      <p:sp>
        <p:nvSpPr>
          <p:cNvPr id="7" name="Rectangle 6"/>
          <p:cNvSpPr/>
          <p:nvPr/>
        </p:nvSpPr>
        <p:spPr>
          <a:xfrm>
            <a:off x="7653634" y="3237995"/>
            <a:ext cx="2834861" cy="1902511"/>
          </a:xfrm>
          <a:prstGeom prst="rect">
            <a:avLst/>
          </a:prstGeom>
          <a:solidFill>
            <a:schemeClr val="accent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endParaRPr lang="en-US" sz="2133">
              <a:solidFill>
                <a:schemeClr val="tx1"/>
              </a:solidFill>
            </a:endParaRPr>
          </a:p>
        </p:txBody>
      </p:sp>
      <p:sp>
        <p:nvSpPr>
          <p:cNvPr id="12" name="Content Placeholder 11">
            <a:extLst>
              <a:ext uri="{FF2B5EF4-FFF2-40B4-BE49-F238E27FC236}">
                <a16:creationId xmlns:a16="http://schemas.microsoft.com/office/drawing/2014/main" id="{DE8C7A10-246E-EB43-BF58-3F14692F41F1}"/>
              </a:ext>
            </a:extLst>
          </p:cNvPr>
          <p:cNvSpPr>
            <a:spLocks noGrp="1"/>
          </p:cNvSpPr>
          <p:nvPr>
            <p:ph idx="1"/>
          </p:nvPr>
        </p:nvSpPr>
        <p:spPr>
          <a:xfrm>
            <a:off x="726467" y="1549401"/>
            <a:ext cx="5220675" cy="4009871"/>
          </a:xfrm>
        </p:spPr>
        <p:txBody>
          <a:bodyPr/>
          <a:lstStyle/>
          <a:p>
            <a:r>
              <a:rPr lang="en-US" altLang="en-US" dirty="0">
                <a:ea typeface="ＭＳ Ｐゴシック" panose="020B0600070205080204" pitchFamily="34" charset="-128"/>
              </a:rPr>
              <a:t>Let’s do a quick analysis of an ICU patient diagnosed with pneumonia and recently intubated:</a:t>
            </a:r>
          </a:p>
          <a:p>
            <a:endParaRPr lang="en-US" altLang="en-US" dirty="0">
              <a:ea typeface="ＭＳ Ｐゴシック" panose="020B0600070205080204" pitchFamily="34" charset="-128"/>
            </a:endParaRPr>
          </a:p>
          <a:p>
            <a:r>
              <a:rPr lang="en-US" altLang="en-US" b="1" dirty="0">
                <a:ea typeface="ＭＳ Ｐゴシック" panose="020B0600070205080204" pitchFamily="34" charset="-128"/>
              </a:rPr>
              <a:t>ABG</a:t>
            </a:r>
          </a:p>
          <a:p>
            <a:r>
              <a:rPr lang="en-US" altLang="en-US" dirty="0">
                <a:ea typeface="ＭＳ Ｐゴシック" panose="020B0600070205080204" pitchFamily="34" charset="-128"/>
              </a:rPr>
              <a:t>pH </a:t>
            </a:r>
            <a:r>
              <a:rPr lang="en-US" altLang="en-US" b="1" dirty="0">
                <a:ea typeface="ＭＳ Ｐゴシック" panose="020B0600070205080204" pitchFamily="34" charset="-128"/>
              </a:rPr>
              <a:t>7.12</a:t>
            </a:r>
            <a:r>
              <a:rPr lang="en-US" altLang="en-US" dirty="0">
                <a:ea typeface="ＭＳ Ｐゴシック" panose="020B0600070205080204" pitchFamily="34" charset="-128"/>
              </a:rPr>
              <a:t> PaO</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 </a:t>
            </a:r>
            <a:r>
              <a:rPr lang="en-US" altLang="en-US" b="1" dirty="0">
                <a:ea typeface="ＭＳ Ｐゴシック" panose="020B0600070205080204" pitchFamily="34" charset="-128"/>
              </a:rPr>
              <a:t>80</a:t>
            </a:r>
            <a:r>
              <a:rPr lang="en-US" altLang="en-US" dirty="0">
                <a:ea typeface="ＭＳ Ｐゴシック" panose="020B0600070205080204" pitchFamily="34" charset="-128"/>
              </a:rPr>
              <a:t> HCO</a:t>
            </a:r>
            <a:r>
              <a:rPr lang="en-US" altLang="en-US" baseline="-25000" dirty="0">
                <a:ea typeface="ＭＳ Ｐゴシック" panose="020B0600070205080204" pitchFamily="34" charset="-128"/>
              </a:rPr>
              <a:t>3</a:t>
            </a:r>
            <a:r>
              <a:rPr lang="en-US" altLang="en-US" dirty="0">
                <a:ea typeface="ＭＳ Ｐゴシック" panose="020B0600070205080204" pitchFamily="34" charset="-128"/>
              </a:rPr>
              <a:t> </a:t>
            </a:r>
            <a:r>
              <a:rPr lang="en-US" altLang="en-US" b="1" dirty="0">
                <a:ea typeface="ＭＳ Ｐゴシック" panose="020B0600070205080204" pitchFamily="34" charset="-128"/>
              </a:rPr>
              <a:t>19</a:t>
            </a:r>
            <a:r>
              <a:rPr lang="en-US" altLang="en-US" dirty="0">
                <a:ea typeface="ＭＳ Ｐゴシック" panose="020B0600070205080204" pitchFamily="34" charset="-128"/>
              </a:rPr>
              <a:t> CO</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 </a:t>
            </a:r>
            <a:r>
              <a:rPr lang="en-US" altLang="en-US" b="1" dirty="0">
                <a:ea typeface="ＭＳ Ｐゴシック" panose="020B0600070205080204" pitchFamily="34" charset="-128"/>
              </a:rPr>
              <a:t>60</a:t>
            </a:r>
            <a:r>
              <a:rPr lang="en-US" altLang="en-US" dirty="0">
                <a:ea typeface="ＭＳ Ｐゴシック" panose="020B0600070205080204" pitchFamily="34" charset="-128"/>
              </a:rPr>
              <a:t> FiO</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 </a:t>
            </a:r>
            <a:r>
              <a:rPr lang="en-US" altLang="en-US" b="1" dirty="0">
                <a:ea typeface="ＭＳ Ｐゴシック" panose="020B0600070205080204" pitchFamily="34" charset="-128"/>
              </a:rPr>
              <a:t>80%</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What is their P/F ratio and their stage in ARDS?</a:t>
            </a:r>
          </a:p>
          <a:p>
            <a:endParaRPr lang="en-US" dirty="0"/>
          </a:p>
        </p:txBody>
      </p:sp>
      <p:sp>
        <p:nvSpPr>
          <p:cNvPr id="2" name="Title 1">
            <a:extLst>
              <a:ext uri="{FF2B5EF4-FFF2-40B4-BE49-F238E27FC236}">
                <a16:creationId xmlns:a16="http://schemas.microsoft.com/office/drawing/2014/main" id="{DF6E2E23-8A75-054B-A4B8-EE819EADB1F3}"/>
              </a:ext>
            </a:extLst>
          </p:cNvPr>
          <p:cNvSpPr>
            <a:spLocks noGrp="1"/>
          </p:cNvSpPr>
          <p:nvPr>
            <p:ph type="title"/>
          </p:nvPr>
        </p:nvSpPr>
        <p:spPr>
          <a:xfrm>
            <a:off x="694800" y="576000"/>
            <a:ext cx="6602731" cy="684000"/>
          </a:xfrm>
        </p:spPr>
        <p:txBody>
          <a:bodyPr/>
          <a:lstStyle/>
          <a:p>
            <a:r>
              <a:rPr lang="en-US" dirty="0"/>
              <a:t>P/F ratio calculation</a:t>
            </a:r>
            <a:br>
              <a:rPr lang="en-US" dirty="0"/>
            </a:br>
            <a:endParaRPr lang="en-US" dirty="0"/>
          </a:p>
        </p:txBody>
      </p:sp>
      <p:sp>
        <p:nvSpPr>
          <p:cNvPr id="6" name="Rectangle 5"/>
          <p:cNvSpPr/>
          <p:nvPr/>
        </p:nvSpPr>
        <p:spPr>
          <a:xfrm>
            <a:off x="7086038" y="3389033"/>
            <a:ext cx="3970053" cy="2092881"/>
          </a:xfrm>
          <a:prstGeom prst="rect">
            <a:avLst/>
          </a:prstGeom>
          <a:noFill/>
          <a:effectLst/>
        </p:spPr>
        <p:txBody>
          <a:bodyPr wrap="square" lIns="121920" tIns="60960" rIns="121920" bIns="60960">
            <a:spAutoFit/>
          </a:bodyPr>
          <a:lstStyle/>
          <a:p>
            <a:pPr algn="ctr"/>
            <a:r>
              <a:rPr lang="en-US" sz="3200" dirty="0">
                <a:solidFill>
                  <a:schemeClr val="bg1"/>
                </a:solidFill>
                <a:latin typeface="Calibri" panose="020F0502020204030204" pitchFamily="34" charset="0"/>
              </a:rPr>
              <a:t>P/F ratio </a:t>
            </a:r>
          </a:p>
          <a:p>
            <a:pPr algn="ctr"/>
            <a:r>
              <a:rPr lang="en-US" sz="3200" dirty="0">
                <a:solidFill>
                  <a:schemeClr val="bg1"/>
                </a:solidFill>
                <a:latin typeface="Calibri" panose="020F0502020204030204" pitchFamily="34" charset="0"/>
              </a:rPr>
              <a:t>133</a:t>
            </a:r>
          </a:p>
          <a:p>
            <a:pPr algn="ctr"/>
            <a:r>
              <a:rPr lang="en-US" sz="3200" dirty="0">
                <a:solidFill>
                  <a:schemeClr val="bg1"/>
                </a:solidFill>
                <a:latin typeface="Calibri" panose="020F0502020204030204" pitchFamily="34" charset="0"/>
              </a:rPr>
              <a:t>Moderate </a:t>
            </a:r>
          </a:p>
          <a:p>
            <a:pPr algn="ctr"/>
            <a:r>
              <a:rPr lang="en-US" sz="3200" dirty="0">
                <a:solidFill>
                  <a:schemeClr val="bg1"/>
                </a:solidFill>
                <a:latin typeface="Calibri" panose="020F0502020204030204" pitchFamily="34" charset="0"/>
              </a:rPr>
              <a:t>ARDS</a:t>
            </a:r>
          </a:p>
        </p:txBody>
      </p:sp>
      <p:grpSp>
        <p:nvGrpSpPr>
          <p:cNvPr id="13" name="Group 12"/>
          <p:cNvGrpSpPr/>
          <p:nvPr/>
        </p:nvGrpSpPr>
        <p:grpSpPr>
          <a:xfrm>
            <a:off x="7986341" y="1397299"/>
            <a:ext cx="2032415" cy="1248951"/>
            <a:chOff x="1439606" y="3166161"/>
            <a:chExt cx="1524311" cy="936713"/>
          </a:xfrm>
        </p:grpSpPr>
        <p:sp>
          <p:nvSpPr>
            <p:cNvPr id="4" name="Rectangle 3"/>
            <p:cNvSpPr/>
            <p:nvPr/>
          </p:nvSpPr>
          <p:spPr>
            <a:xfrm>
              <a:off x="1439606" y="3166161"/>
              <a:ext cx="800796" cy="907941"/>
            </a:xfrm>
            <a:prstGeom prst="rect">
              <a:avLst/>
            </a:prstGeom>
            <a:noFill/>
          </p:spPr>
          <p:txBody>
            <a:bodyPr wrap="none" lIns="121920" tIns="60960" rIns="121920" bIns="60960">
              <a:spAutoFit/>
            </a:bodyPr>
            <a:lstStyle/>
            <a:p>
              <a:pPr algn="ctr">
                <a:spcAft>
                  <a:spcPts val="800"/>
                </a:spcAft>
              </a:pPr>
              <a:r>
                <a:rPr lang="en-US" sz="3200" dirty="0">
                  <a:solidFill>
                    <a:schemeClr val="bg1"/>
                  </a:solidFill>
                  <a:latin typeface="Calibri" panose="020F0502020204030204" pitchFamily="34" charset="0"/>
                </a:rPr>
                <a:t>PaO</a:t>
              </a:r>
              <a:r>
                <a:rPr lang="en-US" sz="3200" baseline="-25000" dirty="0">
                  <a:solidFill>
                    <a:schemeClr val="bg1"/>
                  </a:solidFill>
                  <a:latin typeface="Calibri" panose="020F0502020204030204" pitchFamily="34" charset="0"/>
                </a:rPr>
                <a:t>2</a:t>
              </a:r>
            </a:p>
            <a:p>
              <a:pPr algn="ctr">
                <a:spcAft>
                  <a:spcPts val="800"/>
                </a:spcAft>
              </a:pPr>
              <a:r>
                <a:rPr lang="en-US" sz="3200" dirty="0">
                  <a:solidFill>
                    <a:schemeClr val="bg1"/>
                  </a:solidFill>
                  <a:latin typeface="Calibri" panose="020F0502020204030204" pitchFamily="34" charset="0"/>
                </a:rPr>
                <a:t>FiO</a:t>
              </a:r>
              <a:r>
                <a:rPr lang="en-US" sz="3200" baseline="-25000" dirty="0">
                  <a:solidFill>
                    <a:schemeClr val="bg1"/>
                  </a:solidFill>
                  <a:latin typeface="Calibri" panose="020F0502020204030204" pitchFamily="34" charset="0"/>
                </a:rPr>
                <a:t>2</a:t>
              </a:r>
            </a:p>
          </p:txBody>
        </p:sp>
        <p:sp>
          <p:nvSpPr>
            <p:cNvPr id="5" name="Rectangle 4"/>
            <p:cNvSpPr/>
            <p:nvPr/>
          </p:nvSpPr>
          <p:spPr>
            <a:xfrm>
              <a:off x="2466666" y="3194933"/>
              <a:ext cx="497251" cy="907941"/>
            </a:xfrm>
            <a:prstGeom prst="rect">
              <a:avLst/>
            </a:prstGeom>
            <a:noFill/>
            <a:effectLst/>
          </p:spPr>
          <p:txBody>
            <a:bodyPr wrap="none" lIns="121920" tIns="60960" rIns="121920" bIns="60960">
              <a:spAutoFit/>
            </a:bodyPr>
            <a:lstStyle/>
            <a:p>
              <a:pPr algn="ctr">
                <a:spcAft>
                  <a:spcPts val="800"/>
                </a:spcAft>
              </a:pPr>
              <a:r>
                <a:rPr lang="en-US" sz="3200" dirty="0">
                  <a:solidFill>
                    <a:schemeClr val="bg1"/>
                  </a:solidFill>
                  <a:latin typeface="Calibri" panose="020F0502020204030204" pitchFamily="34" charset="0"/>
                </a:rPr>
                <a:t>80</a:t>
              </a:r>
            </a:p>
            <a:p>
              <a:pPr algn="ctr">
                <a:spcAft>
                  <a:spcPts val="800"/>
                </a:spcAft>
              </a:pPr>
              <a:r>
                <a:rPr lang="en-US" sz="3200" dirty="0">
                  <a:solidFill>
                    <a:schemeClr val="bg1"/>
                  </a:solidFill>
                  <a:latin typeface="Calibri" panose="020F0502020204030204" pitchFamily="34" charset="0"/>
                </a:rPr>
                <a:t>.6</a:t>
              </a:r>
            </a:p>
          </p:txBody>
        </p:sp>
        <p:cxnSp>
          <p:nvCxnSpPr>
            <p:cNvPr id="10" name="Straight Connector 9"/>
            <p:cNvCxnSpPr>
              <a:cxnSpLocks/>
            </p:cNvCxnSpPr>
            <p:nvPr/>
          </p:nvCxnSpPr>
          <p:spPr>
            <a:xfrm>
              <a:off x="1474359" y="3552110"/>
              <a:ext cx="731290"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a:cxnSpLocks/>
            </p:cNvCxnSpPr>
            <p:nvPr/>
          </p:nvCxnSpPr>
          <p:spPr>
            <a:xfrm>
              <a:off x="2479134" y="3556570"/>
              <a:ext cx="441146" cy="0"/>
            </a:xfrm>
            <a:prstGeom prst="line">
              <a:avLst/>
            </a:prstGeom>
            <a:ln>
              <a:solidFill>
                <a:schemeClr val="bg1"/>
              </a:solidFill>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5517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1026373" y="1256808"/>
          <a:ext cx="10071715" cy="5576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ight Brace 12"/>
          <p:cNvSpPr/>
          <p:nvPr/>
        </p:nvSpPr>
        <p:spPr>
          <a:xfrm rot="10800000">
            <a:off x="1815450" y="1595468"/>
            <a:ext cx="431207" cy="1879003"/>
          </a:xfrm>
          <a:prstGeom prst="rightBrace">
            <a:avLst/>
          </a:prstGeom>
          <a:ln>
            <a:solidFill>
              <a:schemeClr val="accent1">
                <a:lumMod val="40000"/>
                <a:lumOff val="60000"/>
              </a:schemeClr>
            </a:solidFill>
          </a:ln>
        </p:spPr>
        <p:style>
          <a:lnRef idx="3">
            <a:schemeClr val="dk1"/>
          </a:lnRef>
          <a:fillRef idx="0">
            <a:schemeClr val="dk1"/>
          </a:fillRef>
          <a:effectRef idx="2">
            <a:schemeClr val="dk1"/>
          </a:effectRef>
          <a:fontRef idx="minor">
            <a:schemeClr val="tx1"/>
          </a:fontRef>
        </p:style>
        <p:txBody>
          <a:bodyPr anchor="ctr"/>
          <a:lstStyle/>
          <a:p>
            <a:pPr algn="ctr" eaLnBrk="1" hangingPunct="1">
              <a:defRPr/>
            </a:pPr>
            <a:endParaRPr lang="en-US" sz="1800"/>
          </a:p>
        </p:txBody>
      </p:sp>
      <p:sp>
        <p:nvSpPr>
          <p:cNvPr id="46089" name="TextBox 13"/>
          <p:cNvSpPr txBox="1">
            <a:spLocks noChangeArrowheads="1"/>
          </p:cNvSpPr>
          <p:nvPr/>
        </p:nvSpPr>
        <p:spPr bwMode="auto">
          <a:xfrm>
            <a:off x="12377" y="2227193"/>
            <a:ext cx="2116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solidFill>
                  <a:schemeClr val="tx2"/>
                </a:solidFill>
              </a:rPr>
              <a:t>Evidence-based / standard of care</a:t>
            </a:r>
          </a:p>
        </p:txBody>
      </p:sp>
      <p:sp>
        <p:nvSpPr>
          <p:cNvPr id="16" name="Left Brace 15"/>
          <p:cNvSpPr/>
          <p:nvPr/>
        </p:nvSpPr>
        <p:spPr>
          <a:xfrm rot="16200000">
            <a:off x="4569144" y="2151310"/>
            <a:ext cx="527280" cy="6813180"/>
          </a:xfrm>
          <a:prstGeom prst="leftBrac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sz="1800" dirty="0"/>
          </a:p>
        </p:txBody>
      </p:sp>
      <p:sp>
        <p:nvSpPr>
          <p:cNvPr id="14" name="Rectangle 2"/>
          <p:cNvSpPr txBox="1">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000" b="1">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2000" b="1">
                <a:solidFill>
                  <a:schemeClr val="accent1"/>
                </a:solidFill>
                <a:latin typeface="Arial" pitchFamily="-109" charset="0"/>
                <a:ea typeface="ＭＳ Ｐゴシック" charset="0"/>
                <a:cs typeface="ＭＳ Ｐゴシック" charset="0"/>
              </a:defRPr>
            </a:lvl2pPr>
            <a:lvl3pPr algn="l" rtl="0" eaLnBrk="0" fontAlgn="base" hangingPunct="0">
              <a:spcBef>
                <a:spcPct val="0"/>
              </a:spcBef>
              <a:spcAft>
                <a:spcPct val="0"/>
              </a:spcAft>
              <a:defRPr sz="2000" b="1">
                <a:solidFill>
                  <a:schemeClr val="accent1"/>
                </a:solidFill>
                <a:latin typeface="Arial" pitchFamily="-109" charset="0"/>
                <a:ea typeface="ＭＳ Ｐゴシック" charset="0"/>
                <a:cs typeface="ＭＳ Ｐゴシック" charset="0"/>
              </a:defRPr>
            </a:lvl3pPr>
            <a:lvl4pPr algn="l" rtl="0" eaLnBrk="0" fontAlgn="base" hangingPunct="0">
              <a:spcBef>
                <a:spcPct val="0"/>
              </a:spcBef>
              <a:spcAft>
                <a:spcPct val="0"/>
              </a:spcAft>
              <a:defRPr sz="2000" b="1">
                <a:solidFill>
                  <a:schemeClr val="accent1"/>
                </a:solidFill>
                <a:latin typeface="Arial" pitchFamily="-109" charset="0"/>
                <a:ea typeface="ＭＳ Ｐゴシック" charset="0"/>
                <a:cs typeface="ＭＳ Ｐゴシック" charset="0"/>
              </a:defRPr>
            </a:lvl4pPr>
            <a:lvl5pPr algn="l" rtl="0" eaLnBrk="0" fontAlgn="base" hangingPunct="0">
              <a:spcBef>
                <a:spcPct val="0"/>
              </a:spcBef>
              <a:spcAft>
                <a:spcPct val="0"/>
              </a:spcAft>
              <a:defRPr sz="2000" b="1">
                <a:solidFill>
                  <a:schemeClr val="accent1"/>
                </a:solidFill>
                <a:latin typeface="Arial" pitchFamily="-109" charset="0"/>
                <a:ea typeface="ＭＳ Ｐゴシック" charset="0"/>
                <a:cs typeface="ＭＳ Ｐゴシック" charset="0"/>
              </a:defRPr>
            </a:lvl5pPr>
            <a:lvl6pPr marL="457200" algn="l" rtl="0" fontAlgn="base">
              <a:spcBef>
                <a:spcPct val="0"/>
              </a:spcBef>
              <a:spcAft>
                <a:spcPct val="0"/>
              </a:spcAft>
              <a:defRPr sz="2000" b="1">
                <a:solidFill>
                  <a:schemeClr val="accent1"/>
                </a:solidFill>
                <a:latin typeface="Arial" pitchFamily="-109" charset="0"/>
              </a:defRPr>
            </a:lvl6pPr>
            <a:lvl7pPr marL="914400" algn="l" rtl="0" fontAlgn="base">
              <a:spcBef>
                <a:spcPct val="0"/>
              </a:spcBef>
              <a:spcAft>
                <a:spcPct val="0"/>
              </a:spcAft>
              <a:defRPr sz="2000" b="1">
                <a:solidFill>
                  <a:schemeClr val="accent1"/>
                </a:solidFill>
                <a:latin typeface="Arial" pitchFamily="-109" charset="0"/>
              </a:defRPr>
            </a:lvl7pPr>
            <a:lvl8pPr marL="1371600" algn="l" rtl="0" fontAlgn="base">
              <a:spcBef>
                <a:spcPct val="0"/>
              </a:spcBef>
              <a:spcAft>
                <a:spcPct val="0"/>
              </a:spcAft>
              <a:defRPr sz="2000" b="1">
                <a:solidFill>
                  <a:schemeClr val="accent1"/>
                </a:solidFill>
                <a:latin typeface="Arial" pitchFamily="-109" charset="0"/>
              </a:defRPr>
            </a:lvl8pPr>
            <a:lvl9pPr marL="1828800" algn="l" rtl="0" fontAlgn="base">
              <a:spcBef>
                <a:spcPct val="0"/>
              </a:spcBef>
              <a:spcAft>
                <a:spcPct val="0"/>
              </a:spcAft>
              <a:defRPr sz="2000" b="1">
                <a:solidFill>
                  <a:schemeClr val="accent1"/>
                </a:solidFill>
                <a:latin typeface="Arial" pitchFamily="-109" charset="0"/>
              </a:defRPr>
            </a:lvl9pPr>
          </a:lstStyle>
          <a:p>
            <a:pPr eaLnBrk="1" hangingPunct="1">
              <a:defRPr/>
            </a:pPr>
            <a:r>
              <a:rPr lang="en-GB" altLang="en-US" sz="2400" dirty="0">
                <a:solidFill>
                  <a:schemeClr val="tx2"/>
                </a:solidFill>
                <a:ea typeface="ＭＳ Ｐゴシック" pitchFamily="34" charset="-128"/>
              </a:rPr>
              <a:t>Treatment modalities for ARDS</a:t>
            </a:r>
          </a:p>
        </p:txBody>
      </p:sp>
      <p:sp>
        <p:nvSpPr>
          <p:cNvPr id="3" name="TextBox 2"/>
          <p:cNvSpPr txBox="1"/>
          <p:nvPr/>
        </p:nvSpPr>
        <p:spPr>
          <a:xfrm>
            <a:off x="9310663" y="3923319"/>
            <a:ext cx="1376157" cy="492443"/>
          </a:xfrm>
          <a:prstGeom prst="rect">
            <a:avLst/>
          </a:prstGeom>
          <a:noFill/>
          <a:ln>
            <a:noFill/>
          </a:ln>
        </p:spPr>
        <p:txBody>
          <a:bodyPr vert="horz" wrap="square" lIns="0" tIns="0" rIns="0" bIns="0" rtlCol="0">
            <a:spAutoFit/>
          </a:bodyPr>
          <a:lstStyle/>
          <a:p>
            <a:pPr algn="ctr"/>
            <a:r>
              <a:rPr lang="en-US" sz="1600" b="1" dirty="0">
                <a:solidFill>
                  <a:schemeClr val="tx2"/>
                </a:solidFill>
                <a:latin typeface="Calibri" panose="020F0502020204030204" pitchFamily="34" charset="0"/>
              </a:rPr>
              <a:t>Salvage therapy in ARDS</a:t>
            </a:r>
          </a:p>
        </p:txBody>
      </p:sp>
      <p:sp>
        <p:nvSpPr>
          <p:cNvPr id="15" name="Left Brace 14"/>
          <p:cNvSpPr/>
          <p:nvPr/>
        </p:nvSpPr>
        <p:spPr>
          <a:xfrm rot="5400000">
            <a:off x="9707435" y="4099401"/>
            <a:ext cx="582613" cy="1707776"/>
          </a:xfrm>
          <a:prstGeom prst="leftBrace">
            <a:avLst>
              <a:gd name="adj1" fmla="val 64957"/>
              <a:gd name="adj2" fmla="val 50000"/>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n-US" sz="1800" dirty="0"/>
          </a:p>
        </p:txBody>
      </p:sp>
      <p:sp>
        <p:nvSpPr>
          <p:cNvPr id="11" name="TextBox 10"/>
          <p:cNvSpPr txBox="1"/>
          <p:nvPr/>
        </p:nvSpPr>
        <p:spPr>
          <a:xfrm>
            <a:off x="3576507" y="5859349"/>
            <a:ext cx="2126864" cy="246221"/>
          </a:xfrm>
          <a:prstGeom prst="rect">
            <a:avLst/>
          </a:prstGeom>
          <a:noFill/>
          <a:ln>
            <a:noFill/>
          </a:ln>
        </p:spPr>
        <p:txBody>
          <a:bodyPr vert="horz" wrap="none" lIns="0" tIns="0" rIns="0" bIns="0" rtlCol="0">
            <a:spAutoFit/>
          </a:bodyPr>
          <a:lstStyle/>
          <a:p>
            <a:r>
              <a:rPr lang="en-US" sz="1600" b="1" dirty="0">
                <a:solidFill>
                  <a:schemeClr val="tx2"/>
                </a:solidFill>
                <a:latin typeface="Calibri" panose="020F0502020204030204" pitchFamily="34" charset="0"/>
              </a:rPr>
              <a:t>Physician/facility specific</a:t>
            </a:r>
          </a:p>
        </p:txBody>
      </p:sp>
    </p:spTree>
    <p:extLst>
      <p:ext uri="{BB962C8B-B14F-4D97-AF65-F5344CB8AC3E}">
        <p14:creationId xmlns:p14="http://schemas.microsoft.com/office/powerpoint/2010/main" val="1830069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A9D1B4-FB2D-DA45-B04F-4D119B33E8B7}"/>
              </a:ext>
            </a:extLst>
          </p:cNvPr>
          <p:cNvSpPr>
            <a:spLocks noGrp="1"/>
          </p:cNvSpPr>
          <p:nvPr>
            <p:ph type="pic" sz="quarter" idx="17"/>
          </p:nvPr>
        </p:nvSpPr>
        <p:spPr/>
        <p:txBody>
          <a:bodyPr/>
          <a:lstStyle/>
          <a:p>
            <a:endParaRPr lang="cs-CZ"/>
          </a:p>
        </p:txBody>
      </p:sp>
      <p:sp>
        <p:nvSpPr>
          <p:cNvPr id="50180" name="Rectangle 2"/>
          <p:cNvSpPr>
            <a:spLocks noGrp="1" noChangeArrowheads="1"/>
          </p:cNvSpPr>
          <p:nvPr>
            <p:ph type="title"/>
          </p:nvPr>
        </p:nvSpPr>
        <p:spPr bwMode="auto">
          <a:xfrm>
            <a:off x="647830" y="512667"/>
            <a:ext cx="10800671" cy="558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eaLnBrk="1" hangingPunct="1"/>
            <a:r>
              <a:rPr lang="en-GB" altLang="en-US" dirty="0">
                <a:ea typeface="ＭＳ Ｐゴシック" panose="020B0600070205080204" pitchFamily="34" charset="-128"/>
              </a:rPr>
              <a:t>Why does prone positioning work?</a:t>
            </a:r>
          </a:p>
        </p:txBody>
      </p:sp>
      <p:sp>
        <p:nvSpPr>
          <p:cNvPr id="11" name="Picture Placeholder 10">
            <a:extLst>
              <a:ext uri="{FF2B5EF4-FFF2-40B4-BE49-F238E27FC236}">
                <a16:creationId xmlns:a16="http://schemas.microsoft.com/office/drawing/2014/main" id="{44C8DF01-290E-694A-98FF-430FB627C2AD}"/>
              </a:ext>
            </a:extLst>
          </p:cNvPr>
          <p:cNvSpPr>
            <a:spLocks noGrp="1"/>
          </p:cNvSpPr>
          <p:nvPr>
            <p:ph type="pic" sz="quarter" idx="18"/>
          </p:nvPr>
        </p:nvSpPr>
        <p:spPr/>
        <p:txBody>
          <a:bodyPr/>
          <a:lstStyle/>
          <a:p>
            <a:endParaRPr lang="cs-CZ"/>
          </a:p>
        </p:txBody>
      </p:sp>
      <p:sp>
        <p:nvSpPr>
          <p:cNvPr id="12" name="Picture Placeholder 11">
            <a:extLst>
              <a:ext uri="{FF2B5EF4-FFF2-40B4-BE49-F238E27FC236}">
                <a16:creationId xmlns:a16="http://schemas.microsoft.com/office/drawing/2014/main" id="{6E4274CA-4CFD-0346-B63A-3A1D7F6E037A}"/>
              </a:ext>
            </a:extLst>
          </p:cNvPr>
          <p:cNvSpPr>
            <a:spLocks noGrp="1"/>
          </p:cNvSpPr>
          <p:nvPr>
            <p:ph type="pic" sz="quarter" idx="19"/>
          </p:nvPr>
        </p:nvSpPr>
        <p:spPr/>
        <p:txBody>
          <a:bodyPr/>
          <a:lstStyle/>
          <a:p>
            <a:endParaRPr lang="cs-CZ"/>
          </a:p>
        </p:txBody>
      </p:sp>
      <p:sp>
        <p:nvSpPr>
          <p:cNvPr id="14" name="Content Placeholder 13">
            <a:extLst>
              <a:ext uri="{FF2B5EF4-FFF2-40B4-BE49-F238E27FC236}">
                <a16:creationId xmlns:a16="http://schemas.microsoft.com/office/drawing/2014/main" id="{BB0C98A1-CA33-DC4B-9444-E538914CE7D3}"/>
              </a:ext>
            </a:extLst>
          </p:cNvPr>
          <p:cNvSpPr>
            <a:spLocks noGrp="1"/>
          </p:cNvSpPr>
          <p:nvPr>
            <p:ph idx="20"/>
          </p:nvPr>
        </p:nvSpPr>
        <p:spPr/>
        <p:txBody>
          <a:bodyPr/>
          <a:lstStyle/>
          <a:p>
            <a:r>
              <a:rPr lang="en-US" altLang="en-US" sz="1867" dirty="0"/>
              <a:t>Ventilation benefits</a:t>
            </a:r>
          </a:p>
          <a:p>
            <a:endParaRPr lang="en-US" sz="1867" dirty="0"/>
          </a:p>
        </p:txBody>
      </p:sp>
      <p:sp>
        <p:nvSpPr>
          <p:cNvPr id="15" name="Content Placeholder 14">
            <a:extLst>
              <a:ext uri="{FF2B5EF4-FFF2-40B4-BE49-F238E27FC236}">
                <a16:creationId xmlns:a16="http://schemas.microsoft.com/office/drawing/2014/main" id="{B3480670-4F77-BC4A-A6E3-F9734CACFC81}"/>
              </a:ext>
            </a:extLst>
          </p:cNvPr>
          <p:cNvSpPr>
            <a:spLocks noGrp="1"/>
          </p:cNvSpPr>
          <p:nvPr>
            <p:ph idx="21"/>
          </p:nvPr>
        </p:nvSpPr>
        <p:spPr/>
        <p:txBody>
          <a:bodyPr/>
          <a:lstStyle/>
          <a:p>
            <a:r>
              <a:rPr lang="en-US" altLang="en-US" sz="1867" dirty="0"/>
              <a:t>Cardiovascular benefits</a:t>
            </a:r>
          </a:p>
          <a:p>
            <a:endParaRPr lang="en-US" dirty="0"/>
          </a:p>
        </p:txBody>
      </p:sp>
      <p:sp>
        <p:nvSpPr>
          <p:cNvPr id="50182" name="Text Box 5"/>
          <p:cNvSpPr txBox="1">
            <a:spLocks noChangeArrowheads="1"/>
          </p:cNvSpPr>
          <p:nvPr/>
        </p:nvSpPr>
        <p:spPr bwMode="auto">
          <a:xfrm>
            <a:off x="600330" y="5867301"/>
            <a:ext cx="7210425"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933" b="1" dirty="0">
                <a:cs typeface="Arial" panose="020B0604020202020204" pitchFamily="34" charset="0"/>
              </a:rPr>
              <a:t>Figure 1. </a:t>
            </a:r>
            <a:r>
              <a:rPr lang="en-US" altLang="en-US" sz="933" dirty="0">
                <a:cs typeface="Arial" panose="020B0604020202020204" pitchFamily="34" charset="0"/>
              </a:rPr>
              <a:t>Pelosi, et al. Prone position in acute respiratory distress syndrome</a:t>
            </a:r>
            <a:r>
              <a:rPr lang="en-US" altLang="en-US" sz="933" i="1" dirty="0">
                <a:cs typeface="Arial" panose="020B0604020202020204" pitchFamily="34" charset="0"/>
              </a:rPr>
              <a:t>. European Respiratory Journal</a:t>
            </a:r>
            <a:r>
              <a:rPr lang="en-US" altLang="en-US" sz="933" dirty="0">
                <a:cs typeface="Arial" panose="020B0604020202020204" pitchFamily="34" charset="0"/>
              </a:rPr>
              <a:t>, 2002; 20(4): 1017-1028</a:t>
            </a:r>
          </a:p>
        </p:txBody>
      </p:sp>
      <p:sp>
        <p:nvSpPr>
          <p:cNvPr id="5" name="TextBox 4">
            <a:extLst>
              <a:ext uri="{FF2B5EF4-FFF2-40B4-BE49-F238E27FC236}">
                <a16:creationId xmlns:a16="http://schemas.microsoft.com/office/drawing/2014/main" id="{48950CFA-DD69-9642-8DE4-F075B50872D7}"/>
              </a:ext>
            </a:extLst>
          </p:cNvPr>
          <p:cNvSpPr txBox="1"/>
          <p:nvPr/>
        </p:nvSpPr>
        <p:spPr>
          <a:xfrm>
            <a:off x="2682240" y="2572512"/>
            <a:ext cx="0" cy="0"/>
          </a:xfrm>
          <a:prstGeom prst="rect">
            <a:avLst/>
          </a:prstGeom>
          <a:noFill/>
          <a:ln w="6350">
            <a:noFill/>
          </a:ln>
        </p:spPr>
        <p:txBody>
          <a:bodyPr vert="horz" wrap="none" lIns="0" tIns="0" rIns="0" bIns="0" rtlCol="0">
            <a:noAutofit/>
          </a:bodyPr>
          <a:lstStyle/>
          <a:p>
            <a:pPr>
              <a:spcBef>
                <a:spcPts val="800"/>
              </a:spcBef>
            </a:pPr>
            <a:endParaRPr lang="en-US" sz="2133" dirty="0" err="1">
              <a:latin typeface="Calibri" panose="020F0502020204030204" pitchFamily="34" charset="0"/>
            </a:endParaRPr>
          </a:p>
        </p:txBody>
      </p:sp>
      <p:pic>
        <p:nvPicPr>
          <p:cNvPr id="6" name="Picture 5">
            <a:extLst>
              <a:ext uri="{FF2B5EF4-FFF2-40B4-BE49-F238E27FC236}">
                <a16:creationId xmlns:a16="http://schemas.microsoft.com/office/drawing/2014/main" id="{88E4D773-56B1-DF45-AE69-F0CF06676C22}"/>
              </a:ext>
            </a:extLst>
          </p:cNvPr>
          <p:cNvPicPr>
            <a:picLocks noChangeAspect="1"/>
          </p:cNvPicPr>
          <p:nvPr/>
        </p:nvPicPr>
        <p:blipFill>
          <a:blip r:embed="rId3"/>
          <a:stretch>
            <a:fillRect/>
          </a:stretch>
        </p:blipFill>
        <p:spPr>
          <a:xfrm>
            <a:off x="4835037" y="1998033"/>
            <a:ext cx="2577055" cy="2577055"/>
          </a:xfrm>
          <a:prstGeom prst="rect">
            <a:avLst/>
          </a:prstGeom>
        </p:spPr>
      </p:pic>
      <p:pic>
        <p:nvPicPr>
          <p:cNvPr id="7" name="Picture 6">
            <a:extLst>
              <a:ext uri="{FF2B5EF4-FFF2-40B4-BE49-F238E27FC236}">
                <a16:creationId xmlns:a16="http://schemas.microsoft.com/office/drawing/2014/main" id="{23E8F361-17F0-9D46-96A5-A836B7E39251}"/>
              </a:ext>
            </a:extLst>
          </p:cNvPr>
          <p:cNvPicPr>
            <a:picLocks noChangeAspect="1"/>
          </p:cNvPicPr>
          <p:nvPr/>
        </p:nvPicPr>
        <p:blipFill>
          <a:blip r:embed="rId4"/>
          <a:stretch>
            <a:fillRect/>
          </a:stretch>
        </p:blipFill>
        <p:spPr>
          <a:xfrm>
            <a:off x="1396444" y="2010383"/>
            <a:ext cx="2563749" cy="2563749"/>
          </a:xfrm>
          <a:prstGeom prst="rect">
            <a:avLst/>
          </a:prstGeom>
        </p:spPr>
      </p:pic>
      <p:pic>
        <p:nvPicPr>
          <p:cNvPr id="8" name="Picture 7">
            <a:extLst>
              <a:ext uri="{FF2B5EF4-FFF2-40B4-BE49-F238E27FC236}">
                <a16:creationId xmlns:a16="http://schemas.microsoft.com/office/drawing/2014/main" id="{ADE84559-7A0A-ED47-8EA6-EE4FEDCFFC64}"/>
              </a:ext>
            </a:extLst>
          </p:cNvPr>
          <p:cNvPicPr>
            <a:picLocks noChangeAspect="1"/>
          </p:cNvPicPr>
          <p:nvPr/>
        </p:nvPicPr>
        <p:blipFill>
          <a:blip r:embed="rId5"/>
          <a:stretch>
            <a:fillRect/>
          </a:stretch>
        </p:blipFill>
        <p:spPr>
          <a:xfrm>
            <a:off x="8220746" y="1998033"/>
            <a:ext cx="2576100" cy="2576100"/>
          </a:xfrm>
          <a:prstGeom prst="rect">
            <a:avLst/>
          </a:prstGeom>
        </p:spPr>
      </p:pic>
      <p:sp>
        <p:nvSpPr>
          <p:cNvPr id="20" name="Content Placeholder 13">
            <a:extLst>
              <a:ext uri="{FF2B5EF4-FFF2-40B4-BE49-F238E27FC236}">
                <a16:creationId xmlns:a16="http://schemas.microsoft.com/office/drawing/2014/main" id="{5DBB1CB9-E8E4-8B4D-9A3C-4DDCA386AC49}"/>
              </a:ext>
            </a:extLst>
          </p:cNvPr>
          <p:cNvSpPr txBox="1">
            <a:spLocks/>
          </p:cNvSpPr>
          <p:nvPr/>
        </p:nvSpPr>
        <p:spPr bwMode="gray">
          <a:xfrm>
            <a:off x="1508929" y="4717618"/>
            <a:ext cx="2515648" cy="806173"/>
          </a:xfrm>
          <a:prstGeom prst="rect">
            <a:avLst/>
          </a:prstGeom>
        </p:spPr>
        <p:txBody>
          <a:bodyPr vert="horz" lIns="0" tIns="0" rIns="0" bIns="0" rtlCol="0">
            <a:noAutofit/>
          </a:bodyPr>
          <a:lstStyle>
            <a:lvl1pPr marL="0" marR="0" indent="0" algn="ctr" defTabSz="685732" rtl="0" eaLnBrk="1" fontAlgn="auto" latinLnBrk="0" hangingPunct="1">
              <a:lnSpc>
                <a:spcPts val="1500"/>
              </a:lnSpc>
              <a:spcBef>
                <a:spcPts val="0"/>
              </a:spcBef>
              <a:spcAft>
                <a:spcPts val="750"/>
              </a:spcAft>
              <a:buClr>
                <a:srgbClr val="86657C"/>
              </a:buClr>
              <a:buSzPct val="115000"/>
              <a:buFontTx/>
              <a:buNone/>
              <a:tabLst/>
              <a:defRPr lang="sv-SE" sz="1050" b="0" kern="1200" noProof="0" smtClean="0">
                <a:solidFill>
                  <a:schemeClr val="tx1"/>
                </a:solidFill>
                <a:effectLst/>
                <a:latin typeface="+mn-lt"/>
                <a:ea typeface="+mn-ea"/>
                <a:cs typeface="+mn-cs"/>
              </a:defRPr>
            </a:lvl1pPr>
            <a:lvl2pPr marL="0" marR="0" indent="0" algn="l" defTabSz="685732" rtl="0" eaLnBrk="1" fontAlgn="auto" latinLnBrk="0" hangingPunct="1">
              <a:lnSpc>
                <a:spcPct val="100000"/>
              </a:lnSpc>
              <a:spcBef>
                <a:spcPts val="450"/>
              </a:spcBef>
              <a:spcAft>
                <a:spcPts val="0"/>
              </a:spcAft>
              <a:buClr>
                <a:srgbClr val="86657C"/>
              </a:buClr>
              <a:buSzPct val="115000"/>
              <a:buFontTx/>
              <a:buNone/>
              <a:tabLst/>
              <a:defRPr sz="1200" kern="1200">
                <a:solidFill>
                  <a:schemeClr val="tx1"/>
                </a:solidFill>
                <a:latin typeface="+mn-lt"/>
                <a:ea typeface="+mn-ea"/>
                <a:cs typeface="+mn-cs"/>
              </a:defRPr>
            </a:lvl2pPr>
            <a:lvl3pPr marL="161984" marR="0" indent="0" algn="l" defTabSz="685732" rtl="0" eaLnBrk="1" fontAlgn="auto" latinLnBrk="0" hangingPunct="1">
              <a:lnSpc>
                <a:spcPct val="100000"/>
              </a:lnSpc>
              <a:spcBef>
                <a:spcPts val="450"/>
              </a:spcBef>
              <a:spcAft>
                <a:spcPts val="0"/>
              </a:spcAft>
              <a:buClr>
                <a:srgbClr val="86657C"/>
              </a:buClr>
              <a:buSzPct val="115000"/>
              <a:buFontTx/>
              <a:buNone/>
              <a:tabLst/>
              <a:defRPr sz="1050" kern="1200">
                <a:solidFill>
                  <a:schemeClr val="tx1"/>
                </a:solidFill>
                <a:latin typeface="+mn-lt"/>
                <a:ea typeface="+mn-ea"/>
                <a:cs typeface="+mn-cs"/>
              </a:defRPr>
            </a:lvl3pPr>
            <a:lvl4pPr marL="323968" marR="0" indent="0" algn="l" defTabSz="685732" rtl="0" eaLnBrk="1" fontAlgn="auto" latinLnBrk="0" hangingPunct="1">
              <a:lnSpc>
                <a:spcPct val="100000"/>
              </a:lnSpc>
              <a:spcBef>
                <a:spcPts val="450"/>
              </a:spcBef>
              <a:spcAft>
                <a:spcPts val="0"/>
              </a:spcAft>
              <a:buClr>
                <a:srgbClr val="86657C"/>
              </a:buClr>
              <a:buSzPct val="115000"/>
              <a:buFontTx/>
              <a:buNone/>
              <a:tabLst/>
              <a:defRPr sz="1050" kern="1200">
                <a:solidFill>
                  <a:schemeClr val="tx1"/>
                </a:solidFill>
                <a:latin typeface="+mn-lt"/>
                <a:ea typeface="+mn-ea"/>
                <a:cs typeface="+mn-cs"/>
              </a:defRPr>
            </a:lvl4pPr>
            <a:lvl5pPr marL="485952" marR="0" indent="0" algn="l" defTabSz="685732" rtl="0" eaLnBrk="1" fontAlgn="auto" latinLnBrk="0" hangingPunct="1">
              <a:lnSpc>
                <a:spcPct val="100000"/>
              </a:lnSpc>
              <a:spcBef>
                <a:spcPts val="450"/>
              </a:spcBef>
              <a:spcAft>
                <a:spcPts val="0"/>
              </a:spcAft>
              <a:buClr>
                <a:srgbClr val="86657C"/>
              </a:buClr>
              <a:buSzPct val="115000"/>
              <a:buFontTx/>
              <a:buNone/>
              <a:tabLst/>
              <a:defRPr sz="900" kern="1200">
                <a:solidFill>
                  <a:schemeClr val="tx1"/>
                </a:solidFill>
                <a:latin typeface="+mn-lt"/>
                <a:ea typeface="+mn-ea"/>
                <a:cs typeface="+mn-cs"/>
              </a:defRPr>
            </a:lvl5pPr>
            <a:lvl6pPr marL="667941" marR="0" indent="-134541" algn="l" defTabSz="685732" rtl="0" eaLnBrk="1" fontAlgn="auto" latinLnBrk="0" hangingPunct="1">
              <a:lnSpc>
                <a:spcPct val="90000"/>
              </a:lnSpc>
              <a:spcBef>
                <a:spcPts val="375"/>
              </a:spcBef>
              <a:spcAft>
                <a:spcPts val="0"/>
              </a:spcAft>
              <a:buClr>
                <a:srgbClr val="86657C"/>
              </a:buClr>
              <a:buSzPct val="115000"/>
              <a:buFont typeface="Arial" panose="020B0604020202020204" pitchFamily="34" charset="0"/>
              <a:buChar char="•"/>
              <a:tabLst>
                <a:tab pos="933450" algn="l"/>
              </a:tabLst>
              <a:defRPr sz="9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sz="1867" dirty="0"/>
              <a:t>Oxygenation benefits</a:t>
            </a:r>
          </a:p>
          <a:p>
            <a:endParaRPr lang="en-US" sz="1867" dirty="0"/>
          </a:p>
        </p:txBody>
      </p:sp>
    </p:spTree>
    <p:extLst>
      <p:ext uri="{BB962C8B-B14F-4D97-AF65-F5344CB8AC3E}">
        <p14:creationId xmlns:p14="http://schemas.microsoft.com/office/powerpoint/2010/main" val="3065773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descr="C:\Users\usaddhij02\Pictures\exhausted-runner.jpg"/>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1598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95332" y="576000"/>
            <a:ext cx="3657213" cy="684000"/>
          </a:xfrm>
        </p:spPr>
        <p:txBody>
          <a:bodyPr/>
          <a:lstStyle/>
          <a:p>
            <a:r>
              <a:rPr lang="en-US" dirty="0">
                <a:solidFill>
                  <a:schemeClr val="bg1"/>
                </a:solidFill>
              </a:rPr>
              <a:t>What do you do when you are out of breath?</a:t>
            </a:r>
          </a:p>
        </p:txBody>
      </p:sp>
    </p:spTree>
    <p:extLst>
      <p:ext uri="{BB962C8B-B14F-4D97-AF65-F5344CB8AC3E}">
        <p14:creationId xmlns:p14="http://schemas.microsoft.com/office/powerpoint/2010/main" val="1680936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549401"/>
            <a:ext cx="5220675" cy="4009871"/>
          </a:xfrm>
        </p:spPr>
        <p:txBody>
          <a:bodyPr/>
          <a:lstStyle/>
          <a:p>
            <a:pPr marL="380990" indent="-380990">
              <a:lnSpc>
                <a:spcPts val="1920"/>
              </a:lnSpc>
              <a:spcAft>
                <a:spcPts val="800"/>
              </a:spcAft>
              <a:buFont typeface="Arial" panose="020B0604020202020204" pitchFamily="34" charset="0"/>
              <a:buChar char="•"/>
              <a:defRPr/>
            </a:pPr>
            <a:r>
              <a:rPr lang="en-US" b="1" dirty="0"/>
              <a:t>Shape of the lungs</a:t>
            </a:r>
            <a:br>
              <a:rPr lang="en-US" b="1" dirty="0"/>
            </a:br>
            <a:r>
              <a:rPr lang="en-US" dirty="0"/>
              <a:t>Dependent fluid accumulation</a:t>
            </a:r>
          </a:p>
          <a:p>
            <a:pPr marL="380990" indent="-380990">
              <a:lnSpc>
                <a:spcPts val="1920"/>
              </a:lnSpc>
              <a:spcAft>
                <a:spcPts val="800"/>
              </a:spcAft>
              <a:buFont typeface="Arial" panose="020B0604020202020204" pitchFamily="34" charset="0"/>
              <a:buChar char="•"/>
            </a:pPr>
            <a:r>
              <a:rPr lang="en-US" b="1" dirty="0"/>
              <a:t>Alveolar recruitment</a:t>
            </a:r>
            <a:br>
              <a:rPr lang="en-US" b="1" dirty="0"/>
            </a:br>
            <a:r>
              <a:rPr lang="en-US" dirty="0"/>
              <a:t>Mobilization of secretions</a:t>
            </a:r>
          </a:p>
          <a:p>
            <a:pPr marL="380990" indent="-380990">
              <a:lnSpc>
                <a:spcPts val="1920"/>
              </a:lnSpc>
              <a:spcAft>
                <a:spcPts val="800"/>
              </a:spcAft>
              <a:buFont typeface="Arial" panose="020B0604020202020204" pitchFamily="34" charset="0"/>
              <a:buChar char="•"/>
              <a:defRPr/>
            </a:pPr>
            <a:r>
              <a:rPr lang="en-US" b="1" dirty="0"/>
              <a:t>Downward shape of esophagus</a:t>
            </a:r>
            <a:br>
              <a:rPr lang="en-US" b="1" dirty="0"/>
            </a:br>
            <a:r>
              <a:rPr lang="en-US" dirty="0"/>
              <a:t>Secretions!</a:t>
            </a:r>
          </a:p>
          <a:p>
            <a:pPr marL="380990" indent="-380990">
              <a:buFont typeface="Arial" panose="020B0604020202020204" pitchFamily="34" charset="0"/>
              <a:buChar char="•"/>
            </a:pPr>
            <a:endParaRPr lang="en-US" sz="1867" dirty="0"/>
          </a:p>
          <a:p>
            <a:pPr>
              <a:defRPr/>
            </a:pPr>
            <a:endParaRPr lang="en-US" sz="1867" dirty="0"/>
          </a:p>
        </p:txBody>
      </p:sp>
      <p:sp>
        <p:nvSpPr>
          <p:cNvPr id="52226" name="Title 1"/>
          <p:cNvSpPr>
            <a:spLocks noGrp="1"/>
          </p:cNvSpPr>
          <p:nvPr>
            <p:ph type="title"/>
          </p:nvPr>
        </p:nvSpPr>
        <p:spPr bwMode="auto">
          <a:xfrm>
            <a:off x="695332" y="576001"/>
            <a:ext cx="5220673" cy="558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r>
              <a:rPr lang="en-US" altLang="en-US" dirty="0">
                <a:ea typeface="ＭＳ Ｐゴシック" panose="020B0600070205080204" pitchFamily="34" charset="-128"/>
              </a:rPr>
              <a:t>Oxygenation benefits</a:t>
            </a:r>
          </a:p>
        </p:txBody>
      </p:sp>
      <p:sp>
        <p:nvSpPr>
          <p:cNvPr id="52232" name="Rectangle 3"/>
          <p:cNvSpPr>
            <a:spLocks noChangeArrowheads="1"/>
          </p:cNvSpPr>
          <p:nvPr/>
        </p:nvSpPr>
        <p:spPr bwMode="auto">
          <a:xfrm>
            <a:off x="593236" y="5852685"/>
            <a:ext cx="8610600"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33" dirty="0"/>
              <a:t>Mackenzie, CF. Anatomy, Physiology, and pathology of the prone position and postural drainage. </a:t>
            </a:r>
            <a:r>
              <a:rPr lang="en-US" altLang="en-US" sz="933" i="1" dirty="0"/>
              <a:t>Critical Care Medicine, </a:t>
            </a:r>
            <a:r>
              <a:rPr lang="en-US" altLang="en-US" sz="933" dirty="0"/>
              <a:t>2001;29(5): 1084-1085.</a:t>
            </a:r>
          </a:p>
        </p:txBody>
      </p:sp>
      <p:sp>
        <p:nvSpPr>
          <p:cNvPr id="13" name="Rectangle 12">
            <a:extLst>
              <a:ext uri="{FF2B5EF4-FFF2-40B4-BE49-F238E27FC236}">
                <a16:creationId xmlns:a16="http://schemas.microsoft.com/office/drawing/2014/main" id="{A6E2F9B0-2044-FB42-B89D-8353C8FFF09F}"/>
              </a:ext>
            </a:extLst>
          </p:cNvPr>
          <p:cNvSpPr/>
          <p:nvPr/>
        </p:nvSpPr>
        <p:spPr>
          <a:xfrm>
            <a:off x="8003134" y="3789641"/>
            <a:ext cx="3487557" cy="2554545"/>
          </a:xfrm>
          <a:prstGeom prst="rect">
            <a:avLst/>
          </a:prstGeom>
        </p:spPr>
        <p:txBody>
          <a:bodyPr wrap="square">
            <a:spAutoFit/>
          </a:bodyPr>
          <a:lstStyle/>
          <a:p>
            <a:pPr algn="ctr"/>
            <a:r>
              <a:rPr lang="en-US" altLang="en-US" sz="3200" dirty="0">
                <a:solidFill>
                  <a:schemeClr val="accent1"/>
                </a:solidFill>
                <a:latin typeface="Calibri" panose="020F0502020204030204" pitchFamily="34" charset="0"/>
              </a:rPr>
              <a:t>~ </a:t>
            </a:r>
            <a:r>
              <a:rPr lang="en-US" altLang="en-US" sz="3200" b="1" dirty="0">
                <a:solidFill>
                  <a:schemeClr val="accent1"/>
                </a:solidFill>
                <a:latin typeface="Calibri" panose="020F0502020204030204" pitchFamily="34" charset="0"/>
              </a:rPr>
              <a:t>75 percent</a:t>
            </a:r>
            <a:r>
              <a:rPr lang="en-US" altLang="en-US" sz="3200" dirty="0">
                <a:solidFill>
                  <a:schemeClr val="accent1"/>
                </a:solidFill>
                <a:latin typeface="Calibri" panose="020F0502020204030204" pitchFamily="34" charset="0"/>
              </a:rPr>
              <a:t> of patients will have an increase in oxygenation in the prone position. </a:t>
            </a:r>
          </a:p>
        </p:txBody>
      </p:sp>
      <p:grpSp>
        <p:nvGrpSpPr>
          <p:cNvPr id="2" name="Group 1"/>
          <p:cNvGrpSpPr/>
          <p:nvPr/>
        </p:nvGrpSpPr>
        <p:grpSpPr>
          <a:xfrm>
            <a:off x="620490" y="3524450"/>
            <a:ext cx="7188564" cy="2034821"/>
            <a:chOff x="465367" y="2441247"/>
            <a:chExt cx="6105363" cy="1728206"/>
          </a:xfrm>
        </p:grpSpPr>
        <p:grpSp>
          <p:nvGrpSpPr>
            <p:cNvPr id="7" name="Group 6"/>
            <p:cNvGrpSpPr/>
            <p:nvPr/>
          </p:nvGrpSpPr>
          <p:grpSpPr>
            <a:xfrm>
              <a:off x="465367" y="2522781"/>
              <a:ext cx="1913901" cy="1646672"/>
              <a:chOff x="66708" y="2565476"/>
              <a:chExt cx="1960005" cy="1702403"/>
            </a:xfrm>
          </p:grpSpPr>
          <p:graphicFrame>
            <p:nvGraphicFramePr>
              <p:cNvPr id="8" name="Object 7"/>
              <p:cNvGraphicFramePr>
                <a:graphicFrameLocks noChangeAspect="1"/>
              </p:cNvGraphicFramePr>
              <p:nvPr/>
            </p:nvGraphicFramePr>
            <p:xfrm>
              <a:off x="136380" y="2565476"/>
              <a:ext cx="1820662" cy="1702403"/>
            </p:xfrm>
            <a:graphic>
              <a:graphicData uri="http://schemas.openxmlformats.org/presentationml/2006/ole">
                <mc:AlternateContent xmlns:mc="http://schemas.openxmlformats.org/markup-compatibility/2006">
                  <mc:Choice xmlns:v="urn:schemas-microsoft-com:vml" Requires="v">
                    <p:oleObj name="Photo Editor Photo" r:id="rId3" imgW="4191585" imgH="3524742" progId="">
                      <p:embed/>
                    </p:oleObj>
                  </mc:Choice>
                  <mc:Fallback>
                    <p:oleObj name="Photo Editor Photo" r:id="rId3" imgW="4191585" imgH="3524742" progId="">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80" y="2565476"/>
                            <a:ext cx="1820662" cy="1702403"/>
                          </a:xfrm>
                          <a:prstGeom prst="rect">
                            <a:avLst/>
                          </a:prstGeom>
                          <a:noFill/>
                          <a:ln>
                            <a:noFill/>
                          </a:ln>
                        </p:spPr>
                      </p:pic>
                    </p:oleObj>
                  </mc:Fallback>
                </mc:AlternateContent>
              </a:graphicData>
            </a:graphic>
          </p:graphicFrame>
          <p:sp>
            <p:nvSpPr>
              <p:cNvPr id="9" name="Isosceles Triangle 8"/>
              <p:cNvSpPr/>
              <p:nvPr/>
            </p:nvSpPr>
            <p:spPr>
              <a:xfrm>
                <a:off x="66708" y="2683308"/>
                <a:ext cx="1960005" cy="1466738"/>
              </a:xfrm>
              <a:prstGeom prst="triangl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pic>
          <p:nvPicPr>
            <p:cNvPr id="10" name="Picture 1" descr="CORE_Alveoli imag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26411" y="2523153"/>
              <a:ext cx="2599661" cy="16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oup 14"/>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41247" y="2441247"/>
              <a:ext cx="1429483" cy="167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14420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bwMode="auto">
          <a:xfrm>
            <a:off x="632034" y="1565234"/>
            <a:ext cx="4339769" cy="4009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28594" indent="-228594">
              <a:lnSpc>
                <a:spcPts val="1920"/>
              </a:lnSpc>
              <a:spcAft>
                <a:spcPts val="800"/>
              </a:spcAft>
              <a:buClr>
                <a:schemeClr val="accent1"/>
              </a:buClr>
              <a:buFont typeface="Arial" charset="0"/>
              <a:buChar char="•"/>
            </a:pPr>
            <a:r>
              <a:rPr lang="en-US" altLang="en-US" b="1" dirty="0">
                <a:latin typeface="Arial" charset="0"/>
                <a:ea typeface="Arial" charset="0"/>
                <a:cs typeface="Arial" charset="0"/>
              </a:rPr>
              <a:t>Relief of pressure of heart on lungs</a:t>
            </a:r>
          </a:p>
          <a:p>
            <a:pPr marL="444568" lvl="2" indent="-228594">
              <a:lnSpc>
                <a:spcPts val="1920"/>
              </a:lnSpc>
              <a:spcAft>
                <a:spcPts val="800"/>
              </a:spcAft>
              <a:buClr>
                <a:schemeClr val="accent1"/>
              </a:buClr>
              <a:buFont typeface=".AppleSystemUIFont" charset="-120"/>
              <a:buChar char="-"/>
            </a:pPr>
            <a:r>
              <a:rPr lang="en-US" altLang="en-US" sz="1600" dirty="0">
                <a:latin typeface="Arial" charset="0"/>
                <a:ea typeface="Arial" charset="0"/>
                <a:cs typeface="Arial" charset="0"/>
              </a:rPr>
              <a:t>Improved tidal volume</a:t>
            </a:r>
          </a:p>
          <a:p>
            <a:pPr marL="444568" lvl="2" indent="-228594">
              <a:lnSpc>
                <a:spcPts val="1920"/>
              </a:lnSpc>
              <a:spcAft>
                <a:spcPts val="800"/>
              </a:spcAft>
              <a:buClr>
                <a:schemeClr val="accent1"/>
              </a:buClr>
              <a:buFont typeface=".AppleSystemUIFont" charset="-120"/>
              <a:buChar char="-"/>
            </a:pPr>
            <a:r>
              <a:rPr lang="en-US" altLang="en-US" sz="1600" dirty="0">
                <a:latin typeface="Arial" charset="0"/>
                <a:ea typeface="Arial" charset="0"/>
                <a:cs typeface="Arial" charset="0"/>
              </a:rPr>
              <a:t>Reduced pressure on right ventricle</a:t>
            </a:r>
          </a:p>
          <a:p>
            <a:pPr marL="660541" lvl="3" indent="-228594">
              <a:lnSpc>
                <a:spcPts val="1920"/>
              </a:lnSpc>
              <a:spcAft>
                <a:spcPts val="800"/>
              </a:spcAft>
              <a:buClr>
                <a:schemeClr val="accent1"/>
              </a:buClr>
              <a:buSzPct val="80000"/>
              <a:buFont typeface="Wingdings" charset="2"/>
              <a:buChar char="§"/>
            </a:pPr>
            <a:r>
              <a:rPr lang="en-US" altLang="en-US" sz="1600" dirty="0">
                <a:latin typeface="Arial" charset="0"/>
                <a:ea typeface="Arial" charset="0"/>
                <a:cs typeface="Arial" charset="0"/>
              </a:rPr>
              <a:t>Supine compression of the lungs from             the heart is ~20 percent</a:t>
            </a:r>
          </a:p>
          <a:p>
            <a:pPr marL="660541" lvl="3" indent="-228594">
              <a:lnSpc>
                <a:spcPts val="1920"/>
              </a:lnSpc>
              <a:spcAft>
                <a:spcPts val="800"/>
              </a:spcAft>
              <a:buClr>
                <a:schemeClr val="accent1"/>
              </a:buClr>
              <a:buSzPct val="80000"/>
              <a:buFont typeface="Wingdings" charset="2"/>
              <a:buChar char="§"/>
            </a:pPr>
            <a:r>
              <a:rPr lang="en-US" altLang="en-US" sz="1600" dirty="0">
                <a:latin typeface="Arial" charset="0"/>
                <a:ea typeface="Arial" charset="0"/>
                <a:cs typeface="Arial" charset="0"/>
              </a:rPr>
              <a:t>Prone compression of the lungs is                ~3.5 percent</a:t>
            </a:r>
            <a:br>
              <a:rPr lang="en-US" altLang="en-US" sz="1600" dirty="0">
                <a:latin typeface="Arial" charset="0"/>
                <a:ea typeface="Arial" charset="0"/>
                <a:cs typeface="Arial" charset="0"/>
              </a:rPr>
            </a:br>
            <a:endParaRPr lang="en-US" altLang="en-US" sz="1600" dirty="0">
              <a:latin typeface="Arial" charset="0"/>
              <a:ea typeface="Arial" charset="0"/>
              <a:cs typeface="Arial" charset="0"/>
            </a:endParaRPr>
          </a:p>
          <a:p>
            <a:pPr marL="228594" indent="-228594">
              <a:lnSpc>
                <a:spcPts val="1920"/>
              </a:lnSpc>
              <a:spcAft>
                <a:spcPts val="800"/>
              </a:spcAft>
              <a:buClr>
                <a:schemeClr val="accent1"/>
              </a:buClr>
              <a:buFont typeface="Arial" charset="0"/>
              <a:buChar char="•"/>
            </a:pPr>
            <a:r>
              <a:rPr lang="en-US" altLang="en-US" b="1" dirty="0">
                <a:latin typeface="Arial" charset="0"/>
                <a:ea typeface="Arial" charset="0"/>
                <a:cs typeface="Arial" charset="0"/>
              </a:rPr>
              <a:t>Perfusion preferentially directed to dorsal lung regions</a:t>
            </a:r>
          </a:p>
          <a:p>
            <a:pPr marL="228594" indent="-228594">
              <a:lnSpc>
                <a:spcPts val="1920"/>
              </a:lnSpc>
              <a:spcAft>
                <a:spcPts val="800"/>
              </a:spcAft>
              <a:buClr>
                <a:schemeClr val="accent1"/>
              </a:buClr>
              <a:buFont typeface="Arial" charset="0"/>
              <a:buChar char="•"/>
            </a:pPr>
            <a:r>
              <a:rPr lang="en-US" altLang="en-US" b="1" dirty="0">
                <a:latin typeface="Arial" charset="0"/>
                <a:ea typeface="Arial" charset="0"/>
                <a:cs typeface="Arial" charset="0"/>
              </a:rPr>
              <a:t>Removal of abdominal pressure reduces pressure on vena cava to improve venous return </a:t>
            </a:r>
          </a:p>
          <a:p>
            <a:endParaRPr lang="en-US" altLang="en-US" dirty="0">
              <a:latin typeface="Arial" charset="0"/>
              <a:ea typeface="Arial" charset="0"/>
              <a:cs typeface="Arial" charset="0"/>
            </a:endParaRPr>
          </a:p>
          <a:p>
            <a:endParaRPr lang="en-US" altLang="en-US" dirty="0">
              <a:latin typeface="Arial" charset="0"/>
              <a:ea typeface="Arial" charset="0"/>
              <a:cs typeface="Arial" charset="0"/>
            </a:endParaRPr>
          </a:p>
          <a:p>
            <a:endParaRPr lang="en-US" altLang="en-US" dirty="0">
              <a:latin typeface="Arial" charset="0"/>
              <a:ea typeface="Arial" charset="0"/>
              <a:cs typeface="Arial" charset="0"/>
            </a:endParaRPr>
          </a:p>
        </p:txBody>
      </p:sp>
      <p:sp>
        <p:nvSpPr>
          <p:cNvPr id="57346" name="Title 1"/>
          <p:cNvSpPr>
            <a:spLocks noGrp="1"/>
          </p:cNvSpPr>
          <p:nvPr>
            <p:ph type="title"/>
          </p:nvPr>
        </p:nvSpPr>
        <p:spPr bwMode="auto">
          <a:xfrm>
            <a:off x="631997" y="528501"/>
            <a:ext cx="5220673" cy="558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r>
              <a:rPr lang="en-US" altLang="en-US">
                <a:ea typeface="ＭＳ Ｐゴシック" panose="020B0600070205080204" pitchFamily="34" charset="-128"/>
              </a:rPr>
              <a:t>Cardiovascular benefits</a:t>
            </a:r>
            <a:endParaRPr lang="en-US" altLang="en-US" dirty="0">
              <a:ea typeface="ＭＳ Ｐゴシック" panose="020B0600070205080204" pitchFamily="34" charset="-128"/>
            </a:endParaRPr>
          </a:p>
        </p:txBody>
      </p:sp>
      <p:sp>
        <p:nvSpPr>
          <p:cNvPr id="57350" name="AutoShape 2" descr="Image result for alveoli blood flow animation"/>
          <p:cNvSpPr>
            <a:spLocks noChangeAspect="1" noChangeArrowheads="1"/>
          </p:cNvSpPr>
          <p:nvPr/>
        </p:nvSpPr>
        <p:spPr bwMode="auto">
          <a:xfrm>
            <a:off x="1700213" y="-1825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7351" name="AutoShape 4" descr="Image result for alveoli blood flow animation"/>
          <p:cNvSpPr>
            <a:spLocks noChangeAspect="1" noChangeArrowheads="1"/>
          </p:cNvSpPr>
          <p:nvPr/>
        </p:nvSpPr>
        <p:spPr bwMode="auto">
          <a:xfrm>
            <a:off x="1852613" y="-301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57352" name="Rectangle 3"/>
          <p:cNvSpPr>
            <a:spLocks noChangeArrowheads="1"/>
          </p:cNvSpPr>
          <p:nvPr/>
        </p:nvSpPr>
        <p:spPr bwMode="auto">
          <a:xfrm>
            <a:off x="600329" y="5571371"/>
            <a:ext cx="11837435" cy="52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04792" indent="-304792">
              <a:buFont typeface="Arial" charset="0"/>
              <a:buChar char="•"/>
            </a:pPr>
            <a:r>
              <a:rPr lang="en-US" altLang="en-US" sz="933" dirty="0"/>
              <a:t>Murray, T. A. and Patterson, L.A. Prone positioning of trauma patients with acute respiratory distress syndrome and open abdominal incisions. </a:t>
            </a:r>
            <a:r>
              <a:rPr lang="en-US" altLang="en-US" sz="933" i="1" dirty="0"/>
              <a:t>Critical Care Nurse</a:t>
            </a:r>
            <a:r>
              <a:rPr lang="en-US" altLang="en-US" sz="933" dirty="0"/>
              <a:t>, June 2002; 22 (3): 52-56.</a:t>
            </a:r>
          </a:p>
          <a:p>
            <a:pPr marL="304792" indent="-304792">
              <a:buFont typeface="Arial" charset="0"/>
              <a:buChar char="•"/>
            </a:pPr>
            <a:r>
              <a:rPr lang="en-US" altLang="en-US" sz="933" dirty="0"/>
              <a:t>From </a:t>
            </a:r>
            <a:r>
              <a:rPr lang="en-US" altLang="en-US" sz="933" i="1" dirty="0"/>
              <a:t>Cardiopulmonary Anatomy &amp; Physiology</a:t>
            </a:r>
            <a:r>
              <a:rPr lang="en-US" altLang="en-US" sz="933" dirty="0"/>
              <a:t> 4</a:t>
            </a:r>
            <a:r>
              <a:rPr lang="en-US" altLang="en-US" sz="933" baseline="30000" dirty="0"/>
              <a:t>th</a:t>
            </a:r>
            <a:r>
              <a:rPr lang="en-US" altLang="en-US" sz="933" dirty="0"/>
              <a:t> edition by DESJARDINS. ©2002. Reprinted with permission of Delmar Learning, a division of Thomson Learning: www.thomsonrights.com. Fax 800 730-2215</a:t>
            </a:r>
          </a:p>
          <a:p>
            <a:pPr marL="304792" indent="-304792">
              <a:buFont typeface="Arial" charset="0"/>
              <a:buChar char="•"/>
            </a:pPr>
            <a:r>
              <a:rPr lang="en-US" altLang="en-US" sz="933" dirty="0" err="1"/>
              <a:t>Anzueto</a:t>
            </a:r>
            <a:r>
              <a:rPr lang="en-US" altLang="en-US" sz="933" dirty="0"/>
              <a:t>, A., and </a:t>
            </a:r>
            <a:r>
              <a:rPr lang="en-US" altLang="en-US" sz="933" dirty="0" err="1"/>
              <a:t>Gattinoni</a:t>
            </a:r>
            <a:r>
              <a:rPr lang="en-US" altLang="en-US" sz="933" dirty="0"/>
              <a:t>, L. Prone position and acute respiratory distress syndrome. </a:t>
            </a:r>
            <a:r>
              <a:rPr lang="en-US" altLang="en-US" sz="933" i="1" dirty="0"/>
              <a:t>Acute Respiratory Distress Syndrome</a:t>
            </a:r>
            <a:r>
              <a:rPr lang="en-US" altLang="en-US" sz="933" dirty="0"/>
              <a:t>. 2003. New York: Marcel Dekker, Inc.</a:t>
            </a:r>
          </a:p>
        </p:txBody>
      </p:sp>
      <p:grpSp>
        <p:nvGrpSpPr>
          <p:cNvPr id="3" name="Group 2"/>
          <p:cNvGrpSpPr/>
          <p:nvPr/>
        </p:nvGrpSpPr>
        <p:grpSpPr>
          <a:xfrm>
            <a:off x="5563261" y="1574504"/>
            <a:ext cx="6365003" cy="3380861"/>
            <a:chOff x="5516218" y="1638531"/>
            <a:chExt cx="3292820" cy="1749028"/>
          </a:xfrm>
        </p:grpSpPr>
        <p:pic>
          <p:nvPicPr>
            <p:cNvPr id="57353" name="Content Placeholder 10"/>
            <p:cNvPicPr>
              <a:picLocks noChangeAspect="1"/>
            </p:cNvPicPr>
            <p:nvPr/>
          </p:nvPicPr>
          <p:blipFill>
            <a:blip r:embed="rId2" cstate="email">
              <a:extLst>
                <a:ext uri="{28A0092B-C50C-407E-A947-70E740481C1C}">
                  <a14:useLocalDpi xmlns:a14="http://schemas.microsoft.com/office/drawing/2010/main"/>
                </a:ext>
              </a:extLst>
            </a:blip>
            <a:srcRect t="-484" b="-2983"/>
            <a:stretch>
              <a:fillRect/>
            </a:stretch>
          </p:blipFill>
          <p:spPr bwMode="auto">
            <a:xfrm>
              <a:off x="5516218" y="1638531"/>
              <a:ext cx="1685925" cy="174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Content Placeholder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1448" y="1638531"/>
              <a:ext cx="1677590" cy="167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39924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696000" y="576001"/>
            <a:ext cx="10800000" cy="558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r>
              <a:rPr lang="en-US" altLang="en-US" dirty="0">
                <a:ea typeface="ＭＳ Ｐゴシック" panose="020B0600070205080204" pitchFamily="34" charset="-128"/>
              </a:rPr>
              <a:t>Physiologic effects prone vs. supine</a:t>
            </a:r>
          </a:p>
        </p:txBody>
      </p:sp>
      <p:graphicFrame>
        <p:nvGraphicFramePr>
          <p:cNvPr id="6" name="Content Placeholder 5"/>
          <p:cNvGraphicFramePr>
            <a:graphicFrameLocks noGrp="1"/>
          </p:cNvGraphicFramePr>
          <p:nvPr>
            <p:ph idx="4294967295"/>
          </p:nvPr>
        </p:nvGraphicFramePr>
        <p:xfrm>
          <a:off x="696000" y="2478617"/>
          <a:ext cx="10972800" cy="2688235"/>
        </p:xfrm>
        <a:graphic>
          <a:graphicData uri="http://schemas.openxmlformats.org/drawingml/2006/table">
            <a:tbl>
              <a:tblPr firstRow="1" bandRow="1">
                <a:tableStyleId>{5C22544A-7EE6-4342-B048-85BDC9FD1C3A}</a:tableStyleId>
              </a:tblPr>
              <a:tblGrid>
                <a:gridCol w="5352499">
                  <a:extLst>
                    <a:ext uri="{9D8B030D-6E8A-4147-A177-3AD203B41FA5}">
                      <a16:colId xmlns:a16="http://schemas.microsoft.com/office/drawing/2014/main" val="20000"/>
                    </a:ext>
                  </a:extLst>
                </a:gridCol>
                <a:gridCol w="5620301">
                  <a:extLst>
                    <a:ext uri="{9D8B030D-6E8A-4147-A177-3AD203B41FA5}">
                      <a16:colId xmlns:a16="http://schemas.microsoft.com/office/drawing/2014/main" val="20001"/>
                    </a:ext>
                  </a:extLst>
                </a:gridCol>
              </a:tblGrid>
              <a:tr h="422400">
                <a:tc>
                  <a:txBody>
                    <a:bodyPr/>
                    <a:lstStyle/>
                    <a:p>
                      <a:pPr algn="ctr"/>
                      <a:r>
                        <a:rPr lang="en-US" sz="2100" dirty="0">
                          <a:solidFill>
                            <a:schemeClr val="accent5">
                              <a:lumMod val="20000"/>
                              <a:lumOff val="80000"/>
                            </a:schemeClr>
                          </a:solidFill>
                        </a:rPr>
                        <a:t>Supine</a:t>
                      </a:r>
                    </a:p>
                  </a:txBody>
                  <a:tcPr marL="91443" marR="91443" marT="45764" marB="45764"/>
                </a:tc>
                <a:tc>
                  <a:txBody>
                    <a:bodyPr/>
                    <a:lstStyle/>
                    <a:p>
                      <a:pPr algn="ctr"/>
                      <a:r>
                        <a:rPr lang="en-US" sz="2100" dirty="0">
                          <a:solidFill>
                            <a:schemeClr val="accent5">
                              <a:lumMod val="20000"/>
                              <a:lumOff val="80000"/>
                            </a:schemeClr>
                          </a:solidFill>
                        </a:rPr>
                        <a:t>Prone</a:t>
                      </a:r>
                    </a:p>
                  </a:txBody>
                  <a:tcPr marL="91443" marR="91443" marT="45764" marB="45764"/>
                </a:tc>
                <a:extLst>
                  <a:ext uri="{0D108BD9-81ED-4DB2-BD59-A6C34878D82A}">
                    <a16:rowId xmlns:a16="http://schemas.microsoft.com/office/drawing/2014/main" val="10000"/>
                  </a:ext>
                </a:extLst>
              </a:tr>
              <a:tr h="550744">
                <a:tc>
                  <a:txBody>
                    <a:bodyPr/>
                    <a:lstStyle/>
                    <a:p>
                      <a:r>
                        <a:rPr lang="en-US" sz="1500" dirty="0">
                          <a:solidFill>
                            <a:schemeClr val="tx1"/>
                          </a:solidFill>
                        </a:rPr>
                        <a:t>Decreased</a:t>
                      </a:r>
                      <a:r>
                        <a:rPr lang="en-US" sz="1500" baseline="0" dirty="0">
                          <a:solidFill>
                            <a:schemeClr val="tx1"/>
                          </a:solidFill>
                        </a:rPr>
                        <a:t> lung volumes</a:t>
                      </a:r>
                      <a:endParaRPr lang="en-US" sz="1500" dirty="0">
                        <a:solidFill>
                          <a:schemeClr val="tx1"/>
                        </a:solidFill>
                      </a:endParaRPr>
                    </a:p>
                  </a:txBody>
                  <a:tcPr marL="91443" marR="91443" marT="45764" marB="45764"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Increased lung volumes</a:t>
                      </a:r>
                    </a:p>
                  </a:txBody>
                  <a:tcPr marL="91443" marR="91443" marT="45764" marB="45764" anchor="ctr"/>
                </a:tc>
                <a:extLst>
                  <a:ext uri="{0D108BD9-81ED-4DB2-BD59-A6C34878D82A}">
                    <a16:rowId xmlns:a16="http://schemas.microsoft.com/office/drawing/2014/main" val="10001"/>
                  </a:ext>
                </a:extLst>
              </a:tr>
              <a:tr h="5700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Accumulation of atelectasis in dependent</a:t>
                      </a:r>
                      <a:r>
                        <a:rPr lang="en-US" sz="1500" baseline="0" dirty="0">
                          <a:solidFill>
                            <a:schemeClr val="tx1"/>
                          </a:solidFill>
                        </a:rPr>
                        <a:t> regions</a:t>
                      </a:r>
                      <a:endParaRPr lang="en-US" sz="1500" dirty="0">
                        <a:solidFill>
                          <a:schemeClr val="tx1"/>
                        </a:solidFill>
                      </a:endParaRPr>
                    </a:p>
                  </a:txBody>
                  <a:tcPr marL="91443" marR="91443" marT="45764" marB="45764" anchor="ctr"/>
                </a:tc>
                <a:tc>
                  <a:txBody>
                    <a:bodyPr/>
                    <a:lstStyle/>
                    <a:p>
                      <a:r>
                        <a:rPr lang="en-US" sz="1500" dirty="0">
                          <a:solidFill>
                            <a:schemeClr val="tx1"/>
                          </a:solidFill>
                        </a:rPr>
                        <a:t>Facilitation</a:t>
                      </a:r>
                      <a:r>
                        <a:rPr lang="en-US" sz="1500" baseline="0" dirty="0">
                          <a:solidFill>
                            <a:schemeClr val="tx1"/>
                          </a:solidFill>
                        </a:rPr>
                        <a:t> of secretion drainage</a:t>
                      </a:r>
                    </a:p>
                  </a:txBody>
                  <a:tcPr marL="91443" marR="91443" marT="45764" marB="45764" anchor="ctr"/>
                </a:tc>
                <a:extLst>
                  <a:ext uri="{0D108BD9-81ED-4DB2-BD59-A6C34878D82A}">
                    <a16:rowId xmlns:a16="http://schemas.microsoft.com/office/drawing/2014/main" val="10002"/>
                  </a:ext>
                </a:extLst>
              </a:tr>
              <a:tr h="596348">
                <a:tc>
                  <a:txBody>
                    <a:bodyPr/>
                    <a:lstStyle/>
                    <a:p>
                      <a:r>
                        <a:rPr lang="en-US" sz="1500" b="0" dirty="0">
                          <a:solidFill>
                            <a:schemeClr val="tx1"/>
                          </a:solidFill>
                        </a:rPr>
                        <a:t>Refractory</a:t>
                      </a:r>
                      <a:r>
                        <a:rPr lang="en-US" sz="1500" b="0" baseline="0" dirty="0">
                          <a:solidFill>
                            <a:schemeClr val="tx1"/>
                          </a:solidFill>
                        </a:rPr>
                        <a:t> hypoxemia exacerbated by a</a:t>
                      </a:r>
                      <a:r>
                        <a:rPr lang="en-US" sz="1500" b="0" dirty="0">
                          <a:solidFill>
                            <a:schemeClr val="tx1"/>
                          </a:solidFill>
                        </a:rPr>
                        <a:t>ccumulation</a:t>
                      </a:r>
                      <a:r>
                        <a:rPr lang="en-US" sz="1500" b="0" baseline="0" dirty="0">
                          <a:solidFill>
                            <a:schemeClr val="tx1"/>
                          </a:solidFill>
                        </a:rPr>
                        <a:t> of secretions in dependent regions of lungs</a:t>
                      </a:r>
                      <a:endParaRPr lang="en-US" sz="1500" b="0" dirty="0">
                        <a:solidFill>
                          <a:schemeClr val="tx1"/>
                        </a:solidFill>
                      </a:endParaRPr>
                    </a:p>
                  </a:txBody>
                  <a:tcPr marL="91443" marR="91443" marT="45764" marB="45764"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1"/>
                          </a:solidFill>
                        </a:rPr>
                        <a:t>Increased oxygenation due to mobilization</a:t>
                      </a:r>
                      <a:r>
                        <a:rPr lang="en-US" sz="1500" baseline="0" dirty="0">
                          <a:solidFill>
                            <a:schemeClr val="tx1"/>
                          </a:solidFill>
                        </a:rPr>
                        <a:t> of secretions and      alveolar recruitment</a:t>
                      </a:r>
                      <a:endParaRPr lang="en-US" sz="1500" dirty="0">
                        <a:solidFill>
                          <a:schemeClr val="tx1"/>
                        </a:solidFill>
                      </a:endParaRPr>
                    </a:p>
                  </a:txBody>
                  <a:tcPr marL="91443" marR="91443" marT="45764" marB="45764" anchor="ctr"/>
                </a:tc>
                <a:extLst>
                  <a:ext uri="{0D108BD9-81ED-4DB2-BD59-A6C34878D82A}">
                    <a16:rowId xmlns:a16="http://schemas.microsoft.com/office/drawing/2014/main" val="10003"/>
                  </a:ext>
                </a:extLst>
              </a:tr>
              <a:tr h="538568">
                <a:tc>
                  <a:txBody>
                    <a:bodyPr/>
                    <a:lstStyle/>
                    <a:p>
                      <a:r>
                        <a:rPr lang="en-US" sz="1500" dirty="0">
                          <a:solidFill>
                            <a:schemeClr val="tx1"/>
                          </a:solidFill>
                        </a:rPr>
                        <a:t>Regional</a:t>
                      </a:r>
                      <a:r>
                        <a:rPr lang="en-US" sz="1500" baseline="0" dirty="0">
                          <a:solidFill>
                            <a:schemeClr val="tx1"/>
                          </a:solidFill>
                        </a:rPr>
                        <a:t> and gravitational differences in lungs increase V/Q mismatch and increased stress and strain on the lung</a:t>
                      </a:r>
                      <a:endParaRPr lang="en-US" sz="1500" dirty="0">
                        <a:solidFill>
                          <a:schemeClr val="tx1"/>
                        </a:solidFill>
                      </a:endParaRPr>
                    </a:p>
                  </a:txBody>
                  <a:tcPr marL="91443" marR="91443" marT="45764" marB="45764" anchor="ctr"/>
                </a:tc>
                <a:tc>
                  <a:txBody>
                    <a:bodyPr/>
                    <a:lstStyle/>
                    <a:p>
                      <a:r>
                        <a:rPr lang="en-US" sz="1500" dirty="0">
                          <a:solidFill>
                            <a:schemeClr val="tx1"/>
                          </a:solidFill>
                        </a:rPr>
                        <a:t>Optimized ventilation due to smaller vertical pleural pressure    gradient, increased FRC and more even gas volume distribution</a:t>
                      </a:r>
                    </a:p>
                  </a:txBody>
                  <a:tcPr marL="91443" marR="91443" marT="45764" marB="45764"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40692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7" name="Rectangle 13"/>
          <p:cNvSpPr>
            <a:spLocks noChangeArrowheads="1"/>
          </p:cNvSpPr>
          <p:nvPr/>
        </p:nvSpPr>
        <p:spPr bwMode="auto">
          <a:xfrm>
            <a:off x="1541897" y="5007533"/>
            <a:ext cx="4191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b="1" dirty="0">
                <a:latin typeface="Arial" charset="0"/>
                <a:ea typeface="Arial" charset="0"/>
                <a:cs typeface="Arial" charset="0"/>
              </a:rPr>
              <a:t>At enrollment</a:t>
            </a:r>
          </a:p>
        </p:txBody>
      </p:sp>
      <p:sp>
        <p:nvSpPr>
          <p:cNvPr id="282638" name="Rectangle 14"/>
          <p:cNvSpPr>
            <a:spLocks noGrp="1" noChangeArrowheads="1"/>
          </p:cNvSpPr>
          <p:nvPr>
            <p:ph type="title"/>
          </p:nvPr>
        </p:nvSpPr>
        <p:spPr/>
        <p:txBody>
          <a:bodyPr/>
          <a:lstStyle/>
          <a:p>
            <a:pPr>
              <a:tabLst>
                <a:tab pos="3376529" algn="l"/>
              </a:tabLst>
              <a:defRPr/>
            </a:pPr>
            <a:r>
              <a:rPr lang="en-US" dirty="0"/>
              <a:t>ARDS lung and effect of </a:t>
            </a:r>
            <a:r>
              <a:rPr lang="en-US" dirty="0" err="1"/>
              <a:t>proning</a:t>
            </a:r>
            <a:endParaRPr lang="en-US" dirty="0"/>
          </a:p>
        </p:txBody>
      </p:sp>
      <p:sp>
        <p:nvSpPr>
          <p:cNvPr id="102409" name="Rectangle 15"/>
          <p:cNvSpPr>
            <a:spLocks noChangeArrowheads="1"/>
          </p:cNvSpPr>
          <p:nvPr/>
        </p:nvSpPr>
        <p:spPr bwMode="auto">
          <a:xfrm>
            <a:off x="6461480" y="5007533"/>
            <a:ext cx="4191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b="1" dirty="0">
                <a:latin typeface="Arial" charset="0"/>
                <a:ea typeface="Arial" charset="0"/>
                <a:cs typeface="Arial" charset="0"/>
              </a:rPr>
              <a:t>After 2 days of </a:t>
            </a:r>
            <a:r>
              <a:rPr lang="en-US" altLang="en-US" sz="1600" b="1" dirty="0" err="1">
                <a:latin typeface="Arial" charset="0"/>
                <a:ea typeface="Arial" charset="0"/>
                <a:cs typeface="Arial" charset="0"/>
              </a:rPr>
              <a:t>proning</a:t>
            </a:r>
            <a:endParaRPr lang="en-US" altLang="en-US" sz="1600" b="1" dirty="0">
              <a:latin typeface="Arial" charset="0"/>
              <a:ea typeface="Arial" charset="0"/>
              <a:cs typeface="Arial" charset="0"/>
            </a:endParaRPr>
          </a:p>
        </p:txBody>
      </p:sp>
      <p:sp>
        <p:nvSpPr>
          <p:cNvPr id="102410" name="Rectangle 16"/>
          <p:cNvSpPr>
            <a:spLocks noChangeArrowheads="1"/>
          </p:cNvSpPr>
          <p:nvPr/>
        </p:nvSpPr>
        <p:spPr bwMode="auto">
          <a:xfrm>
            <a:off x="585164" y="5901897"/>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33" dirty="0">
                <a:latin typeface="Arial" charset="0"/>
                <a:ea typeface="Arial" charset="0"/>
                <a:cs typeface="Arial" charset="0"/>
              </a:rPr>
              <a:t>Images courtesy of Frank Sebat, M.D.</a:t>
            </a:r>
          </a:p>
        </p:txBody>
      </p:sp>
      <p:sp>
        <p:nvSpPr>
          <p:cNvPr id="3" name="TextBox 2">
            <a:extLst>
              <a:ext uri="{FF2B5EF4-FFF2-40B4-BE49-F238E27FC236}">
                <a16:creationId xmlns:a16="http://schemas.microsoft.com/office/drawing/2014/main" id="{63114F7D-7C38-6E4A-A3CC-853CD918F44D}"/>
              </a:ext>
            </a:extLst>
          </p:cNvPr>
          <p:cNvSpPr txBox="1"/>
          <p:nvPr/>
        </p:nvSpPr>
        <p:spPr>
          <a:xfrm>
            <a:off x="4077547" y="5513493"/>
            <a:ext cx="0" cy="0"/>
          </a:xfrm>
          <a:prstGeom prst="rect">
            <a:avLst/>
          </a:prstGeom>
          <a:noFill/>
          <a:ln w="6350">
            <a:noFill/>
          </a:ln>
        </p:spPr>
        <p:txBody>
          <a:bodyPr vert="horz" wrap="none" lIns="0" tIns="0" rIns="0" bIns="0" rtlCol="0">
            <a:noAutofit/>
          </a:bodyPr>
          <a:lstStyle/>
          <a:p>
            <a:pPr>
              <a:spcBef>
                <a:spcPts val="800"/>
              </a:spcBef>
            </a:pPr>
            <a:endParaRPr lang="en-US" sz="2133" dirty="0" err="1">
              <a:latin typeface="Calibri" panose="020F0502020204030204" pitchFamily="34" charset="0"/>
            </a:endParaRPr>
          </a:p>
        </p:txBody>
      </p:sp>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805" y="1562101"/>
            <a:ext cx="4257675"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549400"/>
            <a:ext cx="42672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96968048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01469" y="2155190"/>
            <a:ext cx="8745220" cy="4197350"/>
          </a:xfrm>
          <a:prstGeom prst="rect">
            <a:avLst/>
          </a:prstGeom>
        </p:spPr>
        <p:txBody>
          <a:bodyPr vert="horz" wrap="square" lIns="0" tIns="12700" rIns="0" bIns="0" rtlCol="0">
            <a:spAutoFit/>
          </a:bodyPr>
          <a:lstStyle/>
          <a:p>
            <a:pPr marL="622300" indent="-609600">
              <a:spcBef>
                <a:spcPts val="100"/>
              </a:spcBef>
              <a:buAutoNum type="arabicPeriod"/>
              <a:tabLst>
                <a:tab pos="621665" algn="l"/>
                <a:tab pos="622300" algn="l"/>
              </a:tabLst>
            </a:pPr>
            <a:r>
              <a:rPr sz="2800" spc="-5" dirty="0">
                <a:latin typeface="Calibri" panose="020F0502020204030204" pitchFamily="34" charset="0"/>
                <a:cs typeface="Calibri" panose="020F0502020204030204" pitchFamily="34" charset="0"/>
              </a:rPr>
              <a:t>Alteration </a:t>
            </a:r>
            <a:r>
              <a:rPr sz="2800" dirty="0">
                <a:latin typeface="Calibri" panose="020F0502020204030204" pitchFamily="34" charset="0"/>
                <a:cs typeface="Calibri" panose="020F0502020204030204" pitchFamily="34" charset="0"/>
              </a:rPr>
              <a:t>in </a:t>
            </a:r>
            <a:r>
              <a:rPr sz="2800" spc="-5" dirty="0">
                <a:latin typeface="Calibri" panose="020F0502020204030204" pitchFamily="34" charset="0"/>
                <a:cs typeface="Calibri" panose="020F0502020204030204" pitchFamily="34" charset="0"/>
              </a:rPr>
              <a:t>lung</a:t>
            </a:r>
            <a:r>
              <a:rPr sz="2800" spc="-15" dirty="0">
                <a:latin typeface="Calibri" panose="020F0502020204030204" pitchFamily="34" charset="0"/>
                <a:cs typeface="Calibri" panose="020F0502020204030204" pitchFamily="34" charset="0"/>
              </a:rPr>
              <a:t> </a:t>
            </a:r>
            <a:r>
              <a:rPr sz="2800" spc="-5" dirty="0">
                <a:latin typeface="Calibri" panose="020F0502020204030204" pitchFamily="34" charset="0"/>
                <a:cs typeface="Calibri" panose="020F0502020204030204" pitchFamily="34" charset="0"/>
              </a:rPr>
              <a:t>parenchyma.</a:t>
            </a:r>
            <a:endParaRPr sz="2800" dirty="0">
              <a:latin typeface="Calibri" panose="020F0502020204030204" pitchFamily="34" charset="0"/>
              <a:cs typeface="Calibri" panose="020F0502020204030204" pitchFamily="34" charset="0"/>
            </a:endParaRPr>
          </a:p>
          <a:p>
            <a:pPr>
              <a:spcBef>
                <a:spcPts val="35"/>
              </a:spcBef>
              <a:buClr>
                <a:srgbClr val="CCEBFF"/>
              </a:buClr>
              <a:buFont typeface="Tahoma"/>
              <a:buAutoNum type="arabicPeriod"/>
            </a:pPr>
            <a:endParaRPr sz="3050" dirty="0">
              <a:latin typeface="Calibri" panose="020F0502020204030204" pitchFamily="34" charset="0"/>
              <a:cs typeface="Calibri" panose="020F0502020204030204" pitchFamily="34" charset="0"/>
            </a:endParaRPr>
          </a:p>
          <a:p>
            <a:pPr marL="622300" marR="5080" indent="-609600">
              <a:lnSpc>
                <a:spcPct val="110700"/>
              </a:lnSpc>
              <a:spcBef>
                <a:spcPts val="5"/>
              </a:spcBef>
              <a:buAutoNum type="arabicPeriod"/>
              <a:tabLst>
                <a:tab pos="621665" algn="l"/>
                <a:tab pos="622300" algn="l"/>
              </a:tabLst>
            </a:pPr>
            <a:r>
              <a:rPr sz="2800" spc="-5" dirty="0">
                <a:latin typeface="Calibri" panose="020F0502020204030204" pitchFamily="34" charset="0"/>
                <a:cs typeface="Calibri" panose="020F0502020204030204" pitchFamily="34" charset="0"/>
              </a:rPr>
              <a:t>Diseases </a:t>
            </a:r>
            <a:r>
              <a:rPr sz="2800" dirty="0">
                <a:latin typeface="Calibri" panose="020F0502020204030204" pitchFamily="34" charset="0"/>
                <a:cs typeface="Calibri" panose="020F0502020204030204" pitchFamily="34" charset="0"/>
              </a:rPr>
              <a:t>of </a:t>
            </a:r>
            <a:r>
              <a:rPr sz="2800" spc="-5" dirty="0">
                <a:latin typeface="Calibri" panose="020F0502020204030204" pitchFamily="34" charset="0"/>
                <a:cs typeface="Calibri" panose="020F0502020204030204" pitchFamily="34" charset="0"/>
              </a:rPr>
              <a:t>the pleura, chest wall </a:t>
            </a:r>
            <a:r>
              <a:rPr sz="2800" dirty="0">
                <a:latin typeface="Calibri" panose="020F0502020204030204" pitchFamily="34" charset="0"/>
                <a:cs typeface="Calibri" panose="020F0502020204030204" pitchFamily="34" charset="0"/>
              </a:rPr>
              <a:t>or </a:t>
            </a:r>
            <a:r>
              <a:rPr sz="2800" spc="-5" dirty="0">
                <a:latin typeface="Calibri" panose="020F0502020204030204" pitchFamily="34" charset="0"/>
                <a:cs typeface="Calibri" panose="020F0502020204030204" pitchFamily="34" charset="0"/>
              </a:rPr>
              <a:t>neuromuscular  </a:t>
            </a:r>
            <a:r>
              <a:rPr sz="2800" spc="-10" dirty="0">
                <a:latin typeface="Calibri" panose="020F0502020204030204" pitchFamily="34" charset="0"/>
                <a:cs typeface="Calibri" panose="020F0502020204030204" pitchFamily="34" charset="0"/>
              </a:rPr>
              <a:t>apparatus.</a:t>
            </a:r>
            <a:endParaRPr sz="2800" dirty="0">
              <a:latin typeface="Calibri" panose="020F0502020204030204" pitchFamily="34" charset="0"/>
              <a:cs typeface="Calibri" panose="020F0502020204030204" pitchFamily="34" charset="0"/>
            </a:endParaRPr>
          </a:p>
          <a:p>
            <a:pPr>
              <a:spcBef>
                <a:spcPts val="50"/>
              </a:spcBef>
            </a:pPr>
            <a:endParaRPr sz="3700" dirty="0">
              <a:latin typeface="Calibri" panose="020F0502020204030204" pitchFamily="34" charset="0"/>
              <a:cs typeface="Calibri" panose="020F0502020204030204" pitchFamily="34" charset="0"/>
            </a:endParaRPr>
          </a:p>
          <a:p>
            <a:pPr marL="622300" marR="40005">
              <a:lnSpc>
                <a:spcPct val="89900"/>
              </a:lnSpc>
            </a:pPr>
            <a:r>
              <a:rPr sz="3200" spc="-5" dirty="0">
                <a:latin typeface="Calibri" panose="020F0502020204030204" pitchFamily="34" charset="0"/>
                <a:cs typeface="Calibri" panose="020F0502020204030204" pitchFamily="34" charset="0"/>
              </a:rPr>
              <a:t>Physiologically restrictive lung </a:t>
            </a:r>
            <a:r>
              <a:rPr sz="3200" dirty="0">
                <a:latin typeface="Calibri" panose="020F0502020204030204" pitchFamily="34" charset="0"/>
                <a:cs typeface="Calibri" panose="020F0502020204030204" pitchFamily="34" charset="0"/>
              </a:rPr>
              <a:t>diseases are  defined </a:t>
            </a:r>
            <a:r>
              <a:rPr sz="3200" spc="5" dirty="0">
                <a:latin typeface="Calibri" panose="020F0502020204030204" pitchFamily="34" charset="0"/>
                <a:cs typeface="Calibri" panose="020F0502020204030204" pitchFamily="34" charset="0"/>
              </a:rPr>
              <a:t>by </a:t>
            </a:r>
            <a:r>
              <a:rPr sz="3200" dirty="0">
                <a:latin typeface="Calibri" panose="020F0502020204030204" pitchFamily="34" charset="0"/>
                <a:cs typeface="Calibri" panose="020F0502020204030204" pitchFamily="34" charset="0"/>
              </a:rPr>
              <a:t>reduced </a:t>
            </a:r>
            <a:r>
              <a:rPr sz="3200" spc="-5" dirty="0">
                <a:latin typeface="Calibri" panose="020F0502020204030204" pitchFamily="34" charset="0"/>
                <a:cs typeface="Calibri" panose="020F0502020204030204" pitchFamily="34" charset="0"/>
              </a:rPr>
              <a:t>total lung capacity, vital  capacity </a:t>
            </a:r>
            <a:r>
              <a:rPr sz="3200" dirty="0">
                <a:latin typeface="Calibri" panose="020F0502020204030204" pitchFamily="34" charset="0"/>
                <a:cs typeface="Calibri" panose="020F0502020204030204" pitchFamily="34" charset="0"/>
              </a:rPr>
              <a:t>and </a:t>
            </a:r>
            <a:r>
              <a:rPr sz="3200" spc="-5" dirty="0">
                <a:latin typeface="Calibri" panose="020F0502020204030204" pitchFamily="34" charset="0"/>
                <a:cs typeface="Calibri" panose="020F0502020204030204" pitchFamily="34" charset="0"/>
              </a:rPr>
              <a:t>functional residual </a:t>
            </a:r>
            <a:r>
              <a:rPr sz="3200" dirty="0">
                <a:latin typeface="Calibri" panose="020F0502020204030204" pitchFamily="34" charset="0"/>
                <a:cs typeface="Calibri" panose="020F0502020204030204" pitchFamily="34" charset="0"/>
              </a:rPr>
              <a:t>capacity, but  </a:t>
            </a:r>
            <a:r>
              <a:rPr sz="3200" spc="-5" dirty="0">
                <a:latin typeface="Calibri" panose="020F0502020204030204" pitchFamily="34" charset="0"/>
                <a:cs typeface="Calibri" panose="020F0502020204030204" pitchFamily="34" charset="0"/>
              </a:rPr>
              <a:t>with </a:t>
            </a:r>
            <a:r>
              <a:rPr sz="3200" dirty="0">
                <a:latin typeface="Calibri" panose="020F0502020204030204" pitchFamily="34" charset="0"/>
                <a:cs typeface="Calibri" panose="020F0502020204030204" pitchFamily="34" charset="0"/>
              </a:rPr>
              <a:t>preserved </a:t>
            </a:r>
            <a:r>
              <a:rPr sz="3200" spc="-5" dirty="0">
                <a:latin typeface="Calibri" panose="020F0502020204030204" pitchFamily="34" charset="0"/>
                <a:cs typeface="Calibri" panose="020F0502020204030204" pitchFamily="34" charset="0"/>
              </a:rPr>
              <a:t>air </a:t>
            </a:r>
            <a:r>
              <a:rPr sz="3200" dirty="0">
                <a:latin typeface="Calibri" panose="020F0502020204030204" pitchFamily="34" charset="0"/>
                <a:cs typeface="Calibri" panose="020F0502020204030204" pitchFamily="34" charset="0"/>
              </a:rPr>
              <a:t>flow.</a:t>
            </a:r>
          </a:p>
        </p:txBody>
      </p:sp>
      <p:sp>
        <p:nvSpPr>
          <p:cNvPr id="4" name="Title 4">
            <a:extLst>
              <a:ext uri="{FF2B5EF4-FFF2-40B4-BE49-F238E27FC236}">
                <a16:creationId xmlns:a16="http://schemas.microsoft.com/office/drawing/2014/main" id="{E8E4EC98-6871-422D-B84A-6DB56F0917D6}"/>
              </a:ext>
            </a:extLst>
          </p:cNvPr>
          <p:cNvSpPr>
            <a:spLocks noGrp="1"/>
          </p:cNvSpPr>
          <p:nvPr>
            <p:ph type="title"/>
          </p:nvPr>
        </p:nvSpPr>
        <p:spPr bwMode="auto">
          <a:xfrm>
            <a:off x="601700" y="516585"/>
            <a:ext cx="10800000" cy="68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cs-CZ" altLang="en-US" dirty="0" err="1">
                <a:solidFill>
                  <a:schemeClr val="tx2"/>
                </a:solidFill>
                <a:ea typeface="ＭＳ Ｐゴシック" panose="020B0600070205080204" pitchFamily="34" charset="-128"/>
              </a:rPr>
              <a:t>Restrictive</a:t>
            </a:r>
            <a:r>
              <a:rPr lang="cs-CZ" altLang="en-US" dirty="0">
                <a:solidFill>
                  <a:schemeClr val="tx2"/>
                </a:solidFill>
                <a:ea typeface="ＭＳ Ｐゴシック" panose="020B0600070205080204" pitchFamily="34" charset="-128"/>
              </a:rPr>
              <a:t> </a:t>
            </a:r>
            <a:r>
              <a:rPr lang="cs-CZ" altLang="en-US" dirty="0" err="1">
                <a:solidFill>
                  <a:schemeClr val="tx2"/>
                </a:solidFill>
                <a:ea typeface="ＭＳ Ｐゴシック" panose="020B0600070205080204" pitchFamily="34" charset="-128"/>
              </a:rPr>
              <a:t>lung</a:t>
            </a:r>
            <a:r>
              <a:rPr lang="cs-CZ" altLang="en-US" dirty="0">
                <a:solidFill>
                  <a:schemeClr val="tx2"/>
                </a:solidFill>
                <a:ea typeface="ＭＳ Ｐゴシック" panose="020B0600070205080204" pitchFamily="34" charset="-128"/>
              </a:rPr>
              <a:t> </a:t>
            </a:r>
            <a:r>
              <a:rPr lang="cs-CZ" altLang="en-US" dirty="0" err="1">
                <a:solidFill>
                  <a:schemeClr val="tx2"/>
                </a:solidFill>
                <a:ea typeface="ＭＳ Ｐゴシック" panose="020B0600070205080204" pitchFamily="34" charset="-128"/>
              </a:rPr>
              <a:t>diseases</a:t>
            </a:r>
            <a:endParaRPr lang="en-US" altLang="en-US" dirty="0">
              <a:solidFill>
                <a:schemeClr val="tx2"/>
              </a:solidFill>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33009" y="873322"/>
            <a:ext cx="3232646" cy="726455"/>
          </a:xfrm>
          <a:prstGeom prst="rect">
            <a:avLst/>
          </a:prstGeom>
        </p:spPr>
        <p:txBody>
          <a:bodyPr vert="horz" wrap="square" lIns="0" tIns="55854" rIns="0" bIns="0" rtlCol="0">
            <a:spAutoFit/>
          </a:bodyPr>
          <a:lstStyle/>
          <a:p>
            <a:pPr marL="160077" indent="-148561">
              <a:spcBef>
                <a:spcPts val="439"/>
              </a:spcBef>
              <a:buChar char="•"/>
              <a:tabLst>
                <a:tab pos="160077" algn="l"/>
              </a:tabLst>
            </a:pPr>
            <a:r>
              <a:rPr sz="1406" dirty="0">
                <a:latin typeface="Calibri" panose="020F0502020204030204" pitchFamily="34" charset="0"/>
                <a:cs typeface="Calibri" panose="020F0502020204030204" pitchFamily="34" charset="0"/>
              </a:rPr>
              <a:t>Chronic</a:t>
            </a:r>
            <a:r>
              <a:rPr sz="1406" spc="-27"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obstructive</a:t>
            </a:r>
            <a:r>
              <a:rPr sz="1406" spc="-36"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pulmonary</a:t>
            </a:r>
            <a:r>
              <a:rPr sz="1406" spc="-45"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disease</a:t>
            </a:r>
            <a:endParaRPr sz="1406" dirty="0">
              <a:latin typeface="Calibri" panose="020F0502020204030204" pitchFamily="34" charset="0"/>
              <a:cs typeface="Calibri" panose="020F0502020204030204" pitchFamily="34" charset="0"/>
            </a:endParaRPr>
          </a:p>
          <a:p>
            <a:pPr marL="335702" lvl="1" indent="-124377">
              <a:spcBef>
                <a:spcPts val="308"/>
              </a:spcBef>
              <a:buChar char="–"/>
              <a:tabLst>
                <a:tab pos="335702" algn="l"/>
              </a:tabLst>
            </a:pPr>
            <a:r>
              <a:rPr sz="1224" dirty="0">
                <a:latin typeface="Calibri" panose="020F0502020204030204" pitchFamily="34" charset="0"/>
                <a:cs typeface="Calibri" panose="020F0502020204030204" pitchFamily="34" charset="0"/>
              </a:rPr>
              <a:t>Chronická</a:t>
            </a:r>
            <a:r>
              <a:rPr sz="1224" spc="-14" dirty="0">
                <a:latin typeface="Calibri" panose="020F0502020204030204" pitchFamily="34" charset="0"/>
                <a:cs typeface="Calibri" panose="020F0502020204030204" pitchFamily="34" charset="0"/>
              </a:rPr>
              <a:t> </a:t>
            </a:r>
            <a:r>
              <a:rPr sz="1224" dirty="0">
                <a:latin typeface="Calibri" panose="020F0502020204030204" pitchFamily="34" charset="0"/>
                <a:cs typeface="Calibri" panose="020F0502020204030204" pitchFamily="34" charset="0"/>
              </a:rPr>
              <a:t>obstruktivní</a:t>
            </a:r>
            <a:r>
              <a:rPr sz="1224" spc="5" dirty="0">
                <a:latin typeface="Calibri" panose="020F0502020204030204" pitchFamily="34" charset="0"/>
                <a:cs typeface="Calibri" panose="020F0502020204030204" pitchFamily="34" charset="0"/>
              </a:rPr>
              <a:t> </a:t>
            </a:r>
            <a:r>
              <a:rPr sz="1224" spc="-9" dirty="0">
                <a:latin typeface="Calibri" panose="020F0502020204030204" pitchFamily="34" charset="0"/>
                <a:cs typeface="Calibri" panose="020F0502020204030204" pitchFamily="34" charset="0"/>
              </a:rPr>
              <a:t>bronchitida</a:t>
            </a:r>
            <a:endParaRPr sz="1224" dirty="0">
              <a:latin typeface="Calibri" panose="020F0502020204030204" pitchFamily="34" charset="0"/>
              <a:cs typeface="Calibri" panose="020F0502020204030204" pitchFamily="34" charset="0"/>
            </a:endParaRPr>
          </a:p>
          <a:p>
            <a:pPr marL="335702" lvl="1" indent="-124377">
              <a:spcBef>
                <a:spcPts val="304"/>
              </a:spcBef>
              <a:buChar char="–"/>
              <a:tabLst>
                <a:tab pos="335702" algn="l"/>
              </a:tabLst>
            </a:pPr>
            <a:r>
              <a:rPr sz="1224" spc="-9" dirty="0">
                <a:latin typeface="Calibri" panose="020F0502020204030204" pitchFamily="34" charset="0"/>
                <a:cs typeface="Calibri" panose="020F0502020204030204" pitchFamily="34" charset="0"/>
              </a:rPr>
              <a:t>Emfyzém</a:t>
            </a:r>
            <a:endParaRPr sz="1224" dirty="0">
              <a:latin typeface="Calibri" panose="020F0502020204030204" pitchFamily="34" charset="0"/>
              <a:cs typeface="Calibri" panose="020F0502020204030204" pitchFamily="34" charset="0"/>
            </a:endParaRPr>
          </a:p>
        </p:txBody>
      </p:sp>
      <p:sp>
        <p:nvSpPr>
          <p:cNvPr id="4" name="object 4"/>
          <p:cNvSpPr/>
          <p:nvPr/>
        </p:nvSpPr>
        <p:spPr>
          <a:xfrm>
            <a:off x="1306443" y="5758"/>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5" name="object 5"/>
          <p:cNvSpPr txBox="1"/>
          <p:nvPr/>
        </p:nvSpPr>
        <p:spPr>
          <a:xfrm>
            <a:off x="6725447" y="421229"/>
            <a:ext cx="3380055" cy="1641580"/>
          </a:xfrm>
          <a:prstGeom prst="rect">
            <a:avLst/>
          </a:prstGeom>
        </p:spPr>
        <p:txBody>
          <a:bodyPr vert="horz" wrap="square" lIns="0" tIns="13820" rIns="0" bIns="0" rtlCol="0">
            <a:spAutoFit/>
          </a:bodyPr>
          <a:lstStyle/>
          <a:p>
            <a:pPr marL="160077" algn="ctr">
              <a:spcBef>
                <a:spcPts val="109"/>
              </a:spcBef>
            </a:pPr>
            <a:r>
              <a:rPr sz="1904" spc="-9" dirty="0">
                <a:latin typeface="Calibri" panose="020F0502020204030204" pitchFamily="34" charset="0"/>
                <a:cs typeface="Calibri" panose="020F0502020204030204" pitchFamily="34" charset="0"/>
              </a:rPr>
              <a:t>Emfyzém</a:t>
            </a:r>
            <a:endParaRPr sz="1904" dirty="0">
              <a:latin typeface="Calibri" panose="020F0502020204030204" pitchFamily="34" charset="0"/>
              <a:cs typeface="Calibri" panose="020F0502020204030204" pitchFamily="34" charset="0"/>
            </a:endParaRPr>
          </a:p>
          <a:p>
            <a:pPr marL="159502" marR="4607" indent="-148561">
              <a:spcBef>
                <a:spcPts val="1605"/>
              </a:spcBef>
              <a:buChar char="•"/>
              <a:tabLst>
                <a:tab pos="161229" algn="l"/>
              </a:tabLst>
            </a:pPr>
            <a:r>
              <a:rPr sz="1406" dirty="0">
                <a:latin typeface="Calibri" panose="020F0502020204030204" pitchFamily="34" charset="0"/>
                <a:cs typeface="Calibri" panose="020F0502020204030204" pitchFamily="34" charset="0"/>
              </a:rPr>
              <a:t>Destrukce</a:t>
            </a:r>
            <a:r>
              <a:rPr sz="1406" spc="-36"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interalveolárních</a:t>
            </a:r>
            <a:r>
              <a:rPr sz="1406" spc="-3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sept</a:t>
            </a:r>
            <a:r>
              <a:rPr sz="1406" spc="-5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vedoucí 	</a:t>
            </a:r>
            <a:r>
              <a:rPr sz="1406" dirty="0">
                <a:latin typeface="Calibri" panose="020F0502020204030204" pitchFamily="34" charset="0"/>
                <a:cs typeface="Calibri" panose="020F0502020204030204" pitchFamily="34" charset="0"/>
              </a:rPr>
              <a:t>ke</a:t>
            </a:r>
            <a:r>
              <a:rPr sz="1406" spc="-32"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hyperinflaci</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plicní</a:t>
            </a:r>
            <a:r>
              <a:rPr sz="1406" spc="-23" dirty="0">
                <a:latin typeface="Calibri" panose="020F0502020204030204" pitchFamily="34" charset="0"/>
                <a:cs typeface="Calibri" panose="020F0502020204030204" pitchFamily="34" charset="0"/>
              </a:rPr>
              <a:t> </a:t>
            </a:r>
            <a:r>
              <a:rPr sz="1406" spc="-136" dirty="0">
                <a:latin typeface="Calibri" panose="020F0502020204030204" pitchFamily="34" charset="0"/>
                <a:cs typeface="Calibri" panose="020F0502020204030204" pitchFamily="34" charset="0"/>
              </a:rPr>
              <a:t>tkáně</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a:t>
            </a:r>
            <a:r>
              <a:rPr sz="1406" spc="-23"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kolapsu 	</a:t>
            </a:r>
            <a:r>
              <a:rPr sz="1406" dirty="0">
                <a:latin typeface="Calibri" panose="020F0502020204030204" pitchFamily="34" charset="0"/>
                <a:cs typeface="Calibri" panose="020F0502020204030204" pitchFamily="34" charset="0"/>
              </a:rPr>
              <a:t>malých</a:t>
            </a:r>
            <a:r>
              <a:rPr sz="1406" spc="-77"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dýchacích</a:t>
            </a:r>
            <a:r>
              <a:rPr sz="1406" spc="-5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cest.</a:t>
            </a:r>
            <a:endParaRPr sz="1406" dirty="0">
              <a:latin typeface="Calibri" panose="020F0502020204030204" pitchFamily="34" charset="0"/>
              <a:cs typeface="Calibri" panose="020F0502020204030204" pitchFamily="34" charset="0"/>
            </a:endParaRPr>
          </a:p>
          <a:p>
            <a:pPr marL="159502" marR="73705" indent="-148561">
              <a:lnSpc>
                <a:spcPts val="1659"/>
              </a:lnSpc>
              <a:spcBef>
                <a:spcPts val="398"/>
              </a:spcBef>
              <a:buChar char="•"/>
              <a:tabLst>
                <a:tab pos="161229" algn="l"/>
              </a:tabLst>
            </a:pPr>
            <a:r>
              <a:rPr sz="1406" spc="-145" dirty="0">
                <a:latin typeface="Calibri" panose="020F0502020204030204" pitchFamily="34" charset="0"/>
                <a:cs typeface="Calibri" panose="020F0502020204030204" pitchFamily="34" charset="0"/>
              </a:rPr>
              <a:t>Kouření</a:t>
            </a:r>
            <a:r>
              <a:rPr sz="1406" spc="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cigaret,</a:t>
            </a:r>
            <a:r>
              <a:rPr sz="1406" spc="-6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defekt</a:t>
            </a:r>
            <a:r>
              <a:rPr sz="1406" spc="-36"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alfa1-antitripsinu 	</a:t>
            </a:r>
            <a:r>
              <a:rPr sz="1406" dirty="0">
                <a:latin typeface="Calibri" panose="020F0502020204030204" pitchFamily="34" charset="0"/>
                <a:cs typeface="Calibri" panose="020F0502020204030204" pitchFamily="34" charset="0"/>
              </a:rPr>
              <a:t>(1%</a:t>
            </a:r>
            <a:r>
              <a:rPr sz="1406" spc="-27" dirty="0">
                <a:latin typeface="Calibri" panose="020F0502020204030204" pitchFamily="34" charset="0"/>
                <a:cs typeface="Calibri" panose="020F0502020204030204" pitchFamily="34" charset="0"/>
              </a:rPr>
              <a:t> </a:t>
            </a:r>
            <a:r>
              <a:rPr sz="1406" spc="-86" dirty="0">
                <a:latin typeface="Calibri" panose="020F0502020204030204" pitchFamily="34" charset="0"/>
                <a:cs typeface="Calibri" panose="020F0502020204030204" pitchFamily="34" charset="0"/>
              </a:rPr>
              <a:t>případů).</a:t>
            </a:r>
            <a:endParaRPr sz="1406" dirty="0">
              <a:latin typeface="Calibri" panose="020F0502020204030204" pitchFamily="34" charset="0"/>
              <a:cs typeface="Calibri" panose="020F0502020204030204" pitchFamily="34" charset="0"/>
            </a:endParaRPr>
          </a:p>
        </p:txBody>
      </p:sp>
      <p:sp>
        <p:nvSpPr>
          <p:cNvPr id="6" name="object 6"/>
          <p:cNvSpPr/>
          <p:nvPr/>
        </p:nvSpPr>
        <p:spPr>
          <a:xfrm>
            <a:off x="6098879" y="5758"/>
            <a:ext cx="4792539" cy="3420363"/>
          </a:xfrm>
          <a:custGeom>
            <a:avLst/>
            <a:gdLst/>
            <a:ahLst/>
            <a:cxnLst/>
            <a:rect l="l" t="t" r="r" b="b"/>
            <a:pathLst>
              <a:path w="5285105" h="3771900">
                <a:moveTo>
                  <a:pt x="0" y="3771900"/>
                </a:moveTo>
                <a:lnTo>
                  <a:pt x="0" y="0"/>
                </a:lnTo>
                <a:lnTo>
                  <a:pt x="5284990" y="0"/>
                </a:lnTo>
                <a:lnTo>
                  <a:pt x="5284990" y="3771899"/>
                </a:lnTo>
                <a:lnTo>
                  <a:pt x="0" y="3771900"/>
                </a:lnTo>
                <a:close/>
              </a:path>
            </a:pathLst>
          </a:custGeom>
          <a:ln w="3175">
            <a:solidFill>
              <a:srgbClr val="000000"/>
            </a:solidFill>
          </a:ln>
        </p:spPr>
        <p:txBody>
          <a:bodyPr wrap="square" lIns="0" tIns="0" rIns="0" bIns="0" rtlCol="0"/>
          <a:lstStyle/>
          <a:p>
            <a:endParaRPr sz="2176"/>
          </a:p>
        </p:txBody>
      </p:sp>
      <p:sp>
        <p:nvSpPr>
          <p:cNvPr id="7" name="object 7"/>
          <p:cNvSpPr txBox="1"/>
          <p:nvPr/>
        </p:nvSpPr>
        <p:spPr>
          <a:xfrm>
            <a:off x="1933010" y="3841591"/>
            <a:ext cx="3323049" cy="1199664"/>
          </a:xfrm>
          <a:prstGeom prst="rect">
            <a:avLst/>
          </a:prstGeom>
        </p:spPr>
        <p:txBody>
          <a:bodyPr vert="horz" wrap="square" lIns="0" tIns="13820" rIns="0" bIns="0" rtlCol="0">
            <a:spAutoFit/>
          </a:bodyPr>
          <a:lstStyle/>
          <a:p>
            <a:pPr marL="216508" algn="ctr">
              <a:spcBef>
                <a:spcPts val="109"/>
              </a:spcBef>
            </a:pPr>
            <a:r>
              <a:rPr sz="1904" dirty="0">
                <a:latin typeface="Calibri" panose="020F0502020204030204" pitchFamily="34" charset="0"/>
                <a:cs typeface="Calibri" panose="020F0502020204030204" pitchFamily="34" charset="0"/>
              </a:rPr>
              <a:t>Chronická</a:t>
            </a:r>
            <a:r>
              <a:rPr sz="1904" spc="73" dirty="0">
                <a:latin typeface="Calibri" panose="020F0502020204030204" pitchFamily="34" charset="0"/>
                <a:cs typeface="Calibri" panose="020F0502020204030204" pitchFamily="34" charset="0"/>
              </a:rPr>
              <a:t> </a:t>
            </a:r>
            <a:r>
              <a:rPr sz="1904" spc="-9" dirty="0">
                <a:latin typeface="Calibri" panose="020F0502020204030204" pitchFamily="34" charset="0"/>
                <a:cs typeface="Calibri" panose="020F0502020204030204" pitchFamily="34" charset="0"/>
              </a:rPr>
              <a:t>bronchitida</a:t>
            </a:r>
            <a:endParaRPr sz="1904" dirty="0">
              <a:latin typeface="Calibri" panose="020F0502020204030204" pitchFamily="34" charset="0"/>
              <a:cs typeface="Calibri" panose="020F0502020204030204" pitchFamily="34" charset="0"/>
            </a:endParaRPr>
          </a:p>
          <a:p>
            <a:pPr marL="160077" indent="-148561">
              <a:spcBef>
                <a:spcPts val="1605"/>
              </a:spcBef>
              <a:buChar char="•"/>
              <a:tabLst>
                <a:tab pos="160077" algn="l"/>
              </a:tabLst>
            </a:pPr>
            <a:r>
              <a:rPr sz="1406" spc="-145" dirty="0">
                <a:latin typeface="Calibri" panose="020F0502020204030204" pitchFamily="34" charset="0"/>
                <a:cs typeface="Calibri" panose="020F0502020204030204" pitchFamily="34" charset="0"/>
              </a:rPr>
              <a:t>Kouření</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a:t>
            </a:r>
            <a:r>
              <a:rPr sz="1406" spc="-4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chronické</a:t>
            </a:r>
            <a:r>
              <a:rPr sz="1406" spc="-18"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infekce.</a:t>
            </a:r>
            <a:endParaRPr sz="1406" dirty="0">
              <a:latin typeface="Calibri" panose="020F0502020204030204" pitchFamily="34" charset="0"/>
              <a:cs typeface="Calibri" panose="020F0502020204030204" pitchFamily="34" charset="0"/>
            </a:endParaRPr>
          </a:p>
          <a:p>
            <a:pPr marL="159502" marR="4607" indent="-148561">
              <a:spcBef>
                <a:spcPts val="326"/>
              </a:spcBef>
              <a:buChar char="•"/>
              <a:tabLst>
                <a:tab pos="161229" algn="l"/>
              </a:tabLst>
            </a:pPr>
            <a:r>
              <a:rPr sz="1406" spc="-9" dirty="0">
                <a:latin typeface="Calibri" panose="020F0502020204030204" pitchFamily="34" charset="0"/>
                <a:cs typeface="Calibri" panose="020F0502020204030204" pitchFamily="34" charset="0"/>
              </a:rPr>
              <a:t>Hypersekrece</a:t>
            </a:r>
            <a:r>
              <a:rPr sz="1406" spc="-23"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hlenu</a:t>
            </a:r>
            <a:r>
              <a:rPr sz="1406" spc="-1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a:t>
            </a:r>
            <a:r>
              <a:rPr sz="1406" spc="-41"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hypertrofie 	</a:t>
            </a:r>
            <a:r>
              <a:rPr sz="1406" spc="-73" dirty="0">
                <a:latin typeface="Calibri" panose="020F0502020204030204" pitchFamily="34" charset="0"/>
                <a:cs typeface="Calibri" panose="020F0502020204030204" pitchFamily="34" charset="0"/>
              </a:rPr>
              <a:t>hlenovýchžláz</a:t>
            </a:r>
            <a:r>
              <a:rPr sz="1406" spc="-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a:t>
            </a:r>
            <a:r>
              <a:rPr sz="1406" spc="1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fibrózou</a:t>
            </a:r>
            <a:r>
              <a:rPr sz="1406" spc="27" dirty="0">
                <a:latin typeface="Calibri" panose="020F0502020204030204" pitchFamily="34" charset="0"/>
                <a:cs typeface="Calibri" panose="020F0502020204030204" pitchFamily="34" charset="0"/>
              </a:rPr>
              <a:t> </a:t>
            </a:r>
            <a:r>
              <a:rPr sz="1406" spc="-141" dirty="0">
                <a:latin typeface="Calibri" panose="020F0502020204030204" pitchFamily="34" charset="0"/>
                <a:cs typeface="Calibri" panose="020F0502020204030204" pitchFamily="34" charset="0"/>
              </a:rPr>
              <a:t>stěny</a:t>
            </a:r>
            <a:r>
              <a:rPr sz="1406" spc="-9" dirty="0">
                <a:latin typeface="Calibri" panose="020F0502020204030204" pitchFamily="34" charset="0"/>
                <a:cs typeface="Calibri" panose="020F0502020204030204" pitchFamily="34" charset="0"/>
              </a:rPr>
              <a:t> bronchu.</a:t>
            </a:r>
            <a:endParaRPr sz="1406" dirty="0">
              <a:latin typeface="Calibri" panose="020F0502020204030204" pitchFamily="34" charset="0"/>
              <a:cs typeface="Calibri" panose="020F0502020204030204" pitchFamily="34" charset="0"/>
            </a:endParaRPr>
          </a:p>
        </p:txBody>
      </p:sp>
      <p:sp>
        <p:nvSpPr>
          <p:cNvPr id="8" name="object 8"/>
          <p:cNvSpPr/>
          <p:nvPr/>
        </p:nvSpPr>
        <p:spPr>
          <a:xfrm>
            <a:off x="1306443" y="3426121"/>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9" name="object 9"/>
          <p:cNvSpPr txBox="1"/>
          <p:nvPr/>
        </p:nvSpPr>
        <p:spPr>
          <a:xfrm>
            <a:off x="6725447" y="3722161"/>
            <a:ext cx="3460094" cy="1107502"/>
          </a:xfrm>
          <a:prstGeom prst="rect">
            <a:avLst/>
          </a:prstGeom>
        </p:spPr>
        <p:txBody>
          <a:bodyPr vert="horz" wrap="square" lIns="0" tIns="10941" rIns="0" bIns="0" rtlCol="0">
            <a:spAutoFit/>
          </a:bodyPr>
          <a:lstStyle/>
          <a:p>
            <a:pPr marL="1080810" marR="579273" indent="-414013">
              <a:lnSpc>
                <a:spcPct val="101499"/>
              </a:lnSpc>
              <a:spcBef>
                <a:spcPts val="86"/>
              </a:spcBef>
            </a:pPr>
            <a:r>
              <a:rPr sz="1723" dirty="0">
                <a:latin typeface="Calibri" panose="020F0502020204030204" pitchFamily="34" charset="0"/>
                <a:cs typeface="Calibri" panose="020F0502020204030204" pitchFamily="34" charset="0"/>
              </a:rPr>
              <a:t>Klinický</a:t>
            </a:r>
            <a:r>
              <a:rPr sz="1723" spc="27" dirty="0">
                <a:latin typeface="Calibri" panose="020F0502020204030204" pitchFamily="34" charset="0"/>
                <a:cs typeface="Calibri" panose="020F0502020204030204" pitchFamily="34" charset="0"/>
              </a:rPr>
              <a:t> </a:t>
            </a:r>
            <a:r>
              <a:rPr sz="1723" dirty="0">
                <a:latin typeface="Calibri" panose="020F0502020204030204" pitchFamily="34" charset="0"/>
                <a:cs typeface="Calibri" panose="020F0502020204030204" pitchFamily="34" charset="0"/>
              </a:rPr>
              <a:t>obraz</a:t>
            </a:r>
            <a:r>
              <a:rPr sz="1723" spc="5" dirty="0">
                <a:latin typeface="Calibri" panose="020F0502020204030204" pitchFamily="34" charset="0"/>
                <a:cs typeface="Calibri" panose="020F0502020204030204" pitchFamily="34" charset="0"/>
              </a:rPr>
              <a:t> </a:t>
            </a:r>
            <a:r>
              <a:rPr sz="1723" dirty="0">
                <a:latin typeface="Calibri" panose="020F0502020204030204" pitchFamily="34" charset="0"/>
                <a:cs typeface="Calibri" panose="020F0502020204030204" pitchFamily="34" charset="0"/>
              </a:rPr>
              <a:t>COPD</a:t>
            </a:r>
            <a:r>
              <a:rPr sz="1723" spc="27" dirty="0">
                <a:latin typeface="Calibri" panose="020F0502020204030204" pitchFamily="34" charset="0"/>
                <a:cs typeface="Calibri" panose="020F0502020204030204" pitchFamily="34" charset="0"/>
              </a:rPr>
              <a:t> </a:t>
            </a:r>
            <a:r>
              <a:rPr sz="1723" spc="-45" dirty="0">
                <a:latin typeface="Calibri" panose="020F0502020204030204" pitchFamily="34" charset="0"/>
                <a:cs typeface="Calibri" panose="020F0502020204030204" pitchFamily="34" charset="0"/>
              </a:rPr>
              <a:t>- </a:t>
            </a:r>
            <a:r>
              <a:rPr sz="1723" spc="-9" dirty="0">
                <a:latin typeface="Calibri" panose="020F0502020204030204" pitchFamily="34" charset="0"/>
                <a:cs typeface="Calibri" panose="020F0502020204030204" pitchFamily="34" charset="0"/>
              </a:rPr>
              <a:t>zjednodušeno</a:t>
            </a:r>
            <a:endParaRPr sz="1723" dirty="0">
              <a:latin typeface="Calibri" panose="020F0502020204030204" pitchFamily="34" charset="0"/>
              <a:cs typeface="Calibri" panose="020F0502020204030204" pitchFamily="34" charset="0"/>
            </a:endParaRPr>
          </a:p>
          <a:p>
            <a:pPr marL="160077" indent="-148561">
              <a:spcBef>
                <a:spcPts val="653"/>
              </a:spcBef>
              <a:buChar char="•"/>
              <a:tabLst>
                <a:tab pos="160077" algn="l"/>
              </a:tabLst>
            </a:pPr>
            <a:r>
              <a:rPr sz="1406" dirty="0">
                <a:latin typeface="Calibri" panose="020F0502020204030204" pitchFamily="34" charset="0"/>
                <a:cs typeface="Calibri" panose="020F0502020204030204" pitchFamily="34" charset="0"/>
              </a:rPr>
              <a:t>Pink</a:t>
            </a:r>
            <a:r>
              <a:rPr sz="1406" spc="-27"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puffer</a:t>
            </a:r>
            <a:r>
              <a:rPr sz="1406" spc="-32"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t>
            </a:r>
            <a:r>
              <a:rPr sz="1406" spc="-27"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emfyzematik</a:t>
            </a:r>
            <a:r>
              <a:rPr sz="1406" spc="-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a:t>
            </a:r>
            <a:r>
              <a:rPr sz="1406" spc="-45"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hyperventilací</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dirty="0">
                <a:latin typeface="Calibri" panose="020F0502020204030204" pitchFamily="34" charset="0"/>
                <a:cs typeface="Calibri" panose="020F0502020204030204" pitchFamily="34" charset="0"/>
              </a:rPr>
              <a:t>Blue</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bloater</a:t>
            </a:r>
            <a:r>
              <a:rPr sz="1406" spc="-41"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a:t>
            </a:r>
            <a:r>
              <a:rPr sz="1406" spc="-6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bronchitik</a:t>
            </a:r>
            <a:r>
              <a:rPr sz="1406" spc="-1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a:t>
            </a:r>
            <a:r>
              <a:rPr sz="1406" spc="-59"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hypoxií</a:t>
            </a:r>
            <a:endParaRPr sz="1406" dirty="0">
              <a:latin typeface="Calibri" panose="020F0502020204030204" pitchFamily="34" charset="0"/>
              <a:cs typeface="Calibri" panose="020F0502020204030204" pitchFamily="34" charset="0"/>
            </a:endParaRPr>
          </a:p>
        </p:txBody>
      </p:sp>
      <p:sp>
        <p:nvSpPr>
          <p:cNvPr id="10" name="object 10"/>
          <p:cNvSpPr/>
          <p:nvPr/>
        </p:nvSpPr>
        <p:spPr>
          <a:xfrm>
            <a:off x="6098879" y="3426121"/>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12" name="Nadpis 11">
            <a:extLst>
              <a:ext uri="{FF2B5EF4-FFF2-40B4-BE49-F238E27FC236}">
                <a16:creationId xmlns:a16="http://schemas.microsoft.com/office/drawing/2014/main" id="{48C00474-1522-1DD3-16C2-2A35FD2C7F00}"/>
              </a:ext>
            </a:extLst>
          </p:cNvPr>
          <p:cNvSpPr>
            <a:spLocks noGrp="1"/>
          </p:cNvSpPr>
          <p:nvPr>
            <p:ph type="title"/>
          </p:nvPr>
        </p:nvSpPr>
        <p:spPr/>
        <p:txBody>
          <a:bodyPr/>
          <a:lstStyle/>
          <a:p>
            <a:endParaRPr lang="cs-CZ"/>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8770" y="642620"/>
            <a:ext cx="8801735" cy="2665730"/>
          </a:xfrm>
          <a:prstGeom prst="rect">
            <a:avLst/>
          </a:prstGeom>
        </p:spPr>
        <p:txBody>
          <a:bodyPr vert="horz" wrap="square" lIns="0" tIns="12700" rIns="0" bIns="0" rtlCol="0">
            <a:spAutoFit/>
          </a:bodyPr>
          <a:lstStyle/>
          <a:p>
            <a:pPr marL="368300" marR="17780" indent="-342900">
              <a:spcBef>
                <a:spcPts val="100"/>
              </a:spcBef>
            </a:pPr>
            <a:r>
              <a:rPr sz="3200" spc="-5" dirty="0">
                <a:latin typeface="Calibri" panose="020F0502020204030204" pitchFamily="34" charset="0"/>
                <a:cs typeface="Calibri" panose="020F0502020204030204" pitchFamily="34" charset="0"/>
              </a:rPr>
              <a:t>Restrictive lung </a:t>
            </a:r>
            <a:r>
              <a:rPr sz="3200" dirty="0">
                <a:latin typeface="Calibri" panose="020F0502020204030204" pitchFamily="34" charset="0"/>
                <a:cs typeface="Calibri" panose="020F0502020204030204" pitchFamily="34" charset="0"/>
              </a:rPr>
              <a:t>diseases may be divided </a:t>
            </a:r>
            <a:r>
              <a:rPr sz="3200" spc="-5" dirty="0">
                <a:latin typeface="Calibri" panose="020F0502020204030204" pitchFamily="34" charset="0"/>
                <a:cs typeface="Calibri" panose="020F0502020204030204" pitchFamily="34" charset="0"/>
              </a:rPr>
              <a:t>into the  following </a:t>
            </a:r>
            <a:r>
              <a:rPr sz="3200" dirty="0">
                <a:latin typeface="Calibri" panose="020F0502020204030204" pitchFamily="34" charset="0"/>
                <a:cs typeface="Calibri" panose="020F0502020204030204" pitchFamily="34" charset="0"/>
              </a:rPr>
              <a:t>groups:</a:t>
            </a:r>
          </a:p>
          <a:p>
            <a:pPr>
              <a:spcBef>
                <a:spcPts val="55"/>
              </a:spcBef>
            </a:pPr>
            <a:endParaRPr sz="4450" dirty="0">
              <a:latin typeface="Calibri" panose="020F0502020204030204" pitchFamily="34" charset="0"/>
              <a:cs typeface="Calibri" panose="020F0502020204030204" pitchFamily="34" charset="0"/>
            </a:endParaRPr>
          </a:p>
          <a:p>
            <a:pPr marL="368300" marR="584835" indent="-342900">
              <a:buClr>
                <a:srgbClr val="0066FF"/>
              </a:buClr>
              <a:buSzPct val="75000"/>
              <a:buFont typeface="MS UI Gothic"/>
              <a:buChar char="■"/>
              <a:tabLst>
                <a:tab pos="368300" algn="l"/>
              </a:tabLst>
            </a:pPr>
            <a:r>
              <a:rPr sz="3200" spc="-5" dirty="0">
                <a:latin typeface="Calibri" panose="020F0502020204030204" pitchFamily="34" charset="0"/>
                <a:cs typeface="Calibri" panose="020F0502020204030204" pitchFamily="34" charset="0"/>
              </a:rPr>
              <a:t>Intrinsic lung </a:t>
            </a:r>
            <a:r>
              <a:rPr sz="3200" dirty="0">
                <a:latin typeface="Calibri" panose="020F0502020204030204" pitchFamily="34" charset="0"/>
                <a:cs typeface="Calibri" panose="020F0502020204030204" pitchFamily="34" charset="0"/>
              </a:rPr>
              <a:t>diseases (diseases </a:t>
            </a:r>
            <a:r>
              <a:rPr sz="3200" spc="-5" dirty="0">
                <a:latin typeface="Calibri" panose="020F0502020204030204" pitchFamily="34" charset="0"/>
                <a:cs typeface="Calibri" panose="020F0502020204030204" pitchFamily="34" charset="0"/>
              </a:rPr>
              <a:t>of the lung  </a:t>
            </a:r>
            <a:r>
              <a:rPr sz="3200" dirty="0">
                <a:latin typeface="Calibri" panose="020F0502020204030204" pitchFamily="34" charset="0"/>
                <a:cs typeface="Calibri" panose="020F0502020204030204" pitchFamily="34" charset="0"/>
              </a:rPr>
              <a:t>parenchyma)</a:t>
            </a:r>
          </a:p>
        </p:txBody>
      </p:sp>
      <p:sp>
        <p:nvSpPr>
          <p:cNvPr id="3" name="object 3"/>
          <p:cNvSpPr txBox="1"/>
          <p:nvPr/>
        </p:nvSpPr>
        <p:spPr>
          <a:xfrm>
            <a:off x="1601470" y="4561840"/>
            <a:ext cx="7254875" cy="1000760"/>
          </a:xfrm>
          <a:prstGeom prst="rect">
            <a:avLst/>
          </a:prstGeom>
        </p:spPr>
        <p:txBody>
          <a:bodyPr vert="horz" wrap="square" lIns="0" tIns="12700" rIns="0" bIns="0" rtlCol="0">
            <a:spAutoFit/>
          </a:bodyPr>
          <a:lstStyle/>
          <a:p>
            <a:pPr marL="355600" marR="5080" indent="-342900">
              <a:spcBef>
                <a:spcPts val="100"/>
              </a:spcBef>
              <a:buClr>
                <a:srgbClr val="0066FF"/>
              </a:buClr>
              <a:buSzPct val="75000"/>
              <a:buFont typeface="MS UI Gothic"/>
              <a:buChar char="■"/>
              <a:tabLst>
                <a:tab pos="355600" algn="l"/>
              </a:tabLst>
            </a:pPr>
            <a:r>
              <a:rPr sz="3200" spc="-5" dirty="0">
                <a:latin typeface="Calibri" panose="020F0502020204030204" pitchFamily="34" charset="0"/>
                <a:cs typeface="Calibri" panose="020F0502020204030204" pitchFamily="34" charset="0"/>
              </a:rPr>
              <a:t>Extrinsic </a:t>
            </a:r>
            <a:r>
              <a:rPr sz="3200" dirty="0">
                <a:latin typeface="Calibri" panose="020F0502020204030204" pitchFamily="34" charset="0"/>
                <a:cs typeface="Calibri" panose="020F0502020204030204" pitchFamily="34" charset="0"/>
              </a:rPr>
              <a:t>disorders </a:t>
            </a:r>
            <a:r>
              <a:rPr sz="3200" spc="-5" dirty="0">
                <a:latin typeface="Calibri" panose="020F0502020204030204" pitchFamily="34" charset="0"/>
                <a:cs typeface="Calibri" panose="020F0502020204030204" pitchFamily="34" charset="0"/>
              </a:rPr>
              <a:t>(extra-parenchymal  </a:t>
            </a:r>
            <a:r>
              <a:rPr sz="3200" dirty="0">
                <a:latin typeface="Calibri" panose="020F0502020204030204" pitchFamily="34" charset="0"/>
                <a:cs typeface="Calibri" panose="020F0502020204030204" pitchFamily="34" charset="0"/>
              </a:rPr>
              <a:t>diseases)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50670" y="1226820"/>
            <a:ext cx="8785225" cy="5021580"/>
          </a:xfrm>
          <a:prstGeom prst="rect">
            <a:avLst/>
          </a:prstGeom>
        </p:spPr>
        <p:txBody>
          <a:bodyPr vert="horz" wrap="square" lIns="0" tIns="114300" rIns="0" bIns="0" rtlCol="0">
            <a:spAutoFit/>
          </a:bodyPr>
          <a:lstStyle/>
          <a:p>
            <a:pPr marL="63500">
              <a:spcBef>
                <a:spcPts val="900"/>
              </a:spcBef>
            </a:pPr>
            <a:r>
              <a:rPr sz="3200" dirty="0">
                <a:latin typeface="Calibri" panose="020F0502020204030204" pitchFamily="34" charset="0"/>
                <a:cs typeface="Calibri" panose="020F0502020204030204" pitchFamily="34" charset="0"/>
              </a:rPr>
              <a:t>These diseases </a:t>
            </a:r>
            <a:r>
              <a:rPr sz="3200" spc="-5" dirty="0">
                <a:latin typeface="Calibri" panose="020F0502020204030204" pitchFamily="34" charset="0"/>
                <a:cs typeface="Calibri" panose="020F0502020204030204" pitchFamily="34" charset="0"/>
              </a:rPr>
              <a:t>cause either:</a:t>
            </a:r>
            <a:endParaRPr sz="3200" dirty="0">
              <a:latin typeface="Calibri" panose="020F0502020204030204" pitchFamily="34" charset="0"/>
              <a:cs typeface="Calibri" panose="020F0502020204030204" pitchFamily="34" charset="0"/>
            </a:endParaRPr>
          </a:p>
          <a:p>
            <a:pPr marL="406400" marR="586740" indent="-342900">
              <a:lnSpc>
                <a:spcPts val="3829"/>
              </a:lnSpc>
              <a:spcBef>
                <a:spcPts val="935"/>
              </a:spcBef>
              <a:buClr>
                <a:srgbClr val="0066FF"/>
              </a:buClr>
              <a:buSzPct val="75000"/>
              <a:buFont typeface="MS UI Gothic"/>
              <a:buChar char="■"/>
              <a:tabLst>
                <a:tab pos="406400" algn="l"/>
              </a:tabLst>
            </a:pPr>
            <a:r>
              <a:rPr sz="3200" spc="-5" dirty="0">
                <a:latin typeface="Calibri" panose="020F0502020204030204" pitchFamily="34" charset="0"/>
                <a:cs typeface="Calibri" panose="020F0502020204030204" pitchFamily="34" charset="0"/>
              </a:rPr>
              <a:t>Inflammation </a:t>
            </a:r>
            <a:r>
              <a:rPr sz="3200" dirty="0">
                <a:latin typeface="Calibri" panose="020F0502020204030204" pitchFamily="34" charset="0"/>
                <a:cs typeface="Calibri" panose="020F0502020204030204" pitchFamily="34" charset="0"/>
              </a:rPr>
              <a:t>and/or </a:t>
            </a:r>
            <a:r>
              <a:rPr sz="3200" spc="-5" dirty="0">
                <a:latin typeface="Calibri" panose="020F0502020204030204" pitchFamily="34" charset="0"/>
                <a:cs typeface="Calibri" panose="020F0502020204030204" pitchFamily="34" charset="0"/>
              </a:rPr>
              <a:t>scarring </a:t>
            </a:r>
            <a:r>
              <a:rPr sz="3200" dirty="0">
                <a:latin typeface="Calibri" panose="020F0502020204030204" pitchFamily="34" charset="0"/>
                <a:cs typeface="Calibri" panose="020F0502020204030204" pitchFamily="34" charset="0"/>
              </a:rPr>
              <a:t>of </a:t>
            </a:r>
            <a:r>
              <a:rPr sz="3200" spc="-5" dirty="0">
                <a:latin typeface="Calibri" panose="020F0502020204030204" pitchFamily="34" charset="0"/>
                <a:cs typeface="Calibri" panose="020F0502020204030204" pitchFamily="34" charset="0"/>
              </a:rPr>
              <a:t>lung tissue  (interstitial lung </a:t>
            </a:r>
            <a:r>
              <a:rPr sz="3200" dirty="0">
                <a:latin typeface="Calibri" panose="020F0502020204030204" pitchFamily="34" charset="0"/>
                <a:cs typeface="Calibri" panose="020F0502020204030204" pitchFamily="34" charset="0"/>
              </a:rPr>
              <a:t>disease)</a:t>
            </a:r>
          </a:p>
          <a:p>
            <a:pPr marL="4743450">
              <a:spcBef>
                <a:spcPts val="675"/>
              </a:spcBef>
            </a:pPr>
            <a:r>
              <a:rPr sz="3200" dirty="0">
                <a:latin typeface="Calibri" panose="020F0502020204030204" pitchFamily="34" charset="0"/>
                <a:cs typeface="Calibri" panose="020F0502020204030204" pitchFamily="34" charset="0"/>
              </a:rPr>
              <a:t>or</a:t>
            </a:r>
          </a:p>
          <a:p>
            <a:pPr marL="406400" marR="820419" indent="-342900">
              <a:spcBef>
                <a:spcPts val="800"/>
              </a:spcBef>
              <a:buClr>
                <a:srgbClr val="0066FF"/>
              </a:buClr>
              <a:buSzPct val="75000"/>
              <a:buFont typeface="MS UI Gothic"/>
              <a:buChar char="■"/>
              <a:tabLst>
                <a:tab pos="406400" algn="l"/>
              </a:tabLst>
            </a:pPr>
            <a:r>
              <a:rPr sz="3200" spc="-5" dirty="0">
                <a:latin typeface="Calibri" panose="020F0502020204030204" pitchFamily="34" charset="0"/>
                <a:cs typeface="Calibri" panose="020F0502020204030204" pitchFamily="34" charset="0"/>
              </a:rPr>
              <a:t>Fill the air </a:t>
            </a:r>
            <a:r>
              <a:rPr sz="3200" dirty="0">
                <a:latin typeface="Calibri" panose="020F0502020204030204" pitchFamily="34" charset="0"/>
                <a:cs typeface="Calibri" panose="020F0502020204030204" pitchFamily="34" charset="0"/>
              </a:rPr>
              <a:t>spaces </a:t>
            </a:r>
            <a:r>
              <a:rPr sz="3200" spc="-5" dirty="0">
                <a:latin typeface="Calibri" panose="020F0502020204030204" pitchFamily="34" charset="0"/>
                <a:cs typeface="Calibri" panose="020F0502020204030204" pitchFamily="34" charset="0"/>
              </a:rPr>
              <a:t>with exudate </a:t>
            </a:r>
            <a:r>
              <a:rPr sz="3200" dirty="0">
                <a:latin typeface="Calibri" panose="020F0502020204030204" pitchFamily="34" charset="0"/>
                <a:cs typeface="Calibri" panose="020F0502020204030204" pitchFamily="34" charset="0"/>
              </a:rPr>
              <a:t>and debris  </a:t>
            </a:r>
            <a:r>
              <a:rPr sz="3200" spc="-5" dirty="0">
                <a:latin typeface="Calibri" panose="020F0502020204030204" pitchFamily="34" charset="0"/>
                <a:cs typeface="Calibri" panose="020F0502020204030204" pitchFamily="34" charset="0"/>
              </a:rPr>
              <a:t>(pneumonitis).</a:t>
            </a:r>
            <a:endParaRPr sz="3200" dirty="0">
              <a:latin typeface="Calibri" panose="020F0502020204030204" pitchFamily="34" charset="0"/>
              <a:cs typeface="Calibri" panose="020F0502020204030204" pitchFamily="34" charset="0"/>
            </a:endParaRPr>
          </a:p>
          <a:p>
            <a:pPr>
              <a:spcBef>
                <a:spcPts val="55"/>
              </a:spcBef>
              <a:buClr>
                <a:srgbClr val="0066FF"/>
              </a:buClr>
              <a:buFont typeface="MS UI Gothic"/>
              <a:buChar char="■"/>
            </a:pPr>
            <a:endParaRPr sz="4450" dirty="0">
              <a:latin typeface="Calibri" panose="020F0502020204030204" pitchFamily="34" charset="0"/>
              <a:cs typeface="Calibri" panose="020F0502020204030204" pitchFamily="34" charset="0"/>
            </a:endParaRPr>
          </a:p>
          <a:p>
            <a:pPr marL="406400" marR="17780" indent="-342900">
              <a:buClr>
                <a:srgbClr val="0066FF"/>
              </a:buClr>
              <a:buSzPct val="75000"/>
              <a:buFont typeface="MS UI Gothic"/>
              <a:buChar char="■"/>
              <a:tabLst>
                <a:tab pos="406400" algn="l"/>
              </a:tabLst>
            </a:pPr>
            <a:r>
              <a:rPr sz="3200" dirty="0">
                <a:latin typeface="Calibri" panose="020F0502020204030204" pitchFamily="34" charset="0"/>
                <a:cs typeface="Calibri" panose="020F0502020204030204" pitchFamily="34" charset="0"/>
              </a:rPr>
              <a:t>These diseases </a:t>
            </a:r>
            <a:r>
              <a:rPr sz="3200" spc="-5" dirty="0">
                <a:latin typeface="Calibri" panose="020F0502020204030204" pitchFamily="34" charset="0"/>
                <a:cs typeface="Calibri" panose="020F0502020204030204" pitchFamily="34" charset="0"/>
              </a:rPr>
              <a:t>are classified further </a:t>
            </a:r>
            <a:r>
              <a:rPr sz="3200" dirty="0">
                <a:latin typeface="Calibri" panose="020F0502020204030204" pitchFamily="34" charset="0"/>
                <a:cs typeface="Calibri" panose="020F0502020204030204" pitchFamily="34" charset="0"/>
              </a:rPr>
              <a:t>according  </a:t>
            </a:r>
            <a:r>
              <a:rPr sz="3200" spc="-5" dirty="0">
                <a:latin typeface="Calibri" panose="020F0502020204030204" pitchFamily="34" charset="0"/>
                <a:cs typeface="Calibri" panose="020F0502020204030204" pitchFamily="34" charset="0"/>
              </a:rPr>
              <a:t>to the etiological</a:t>
            </a:r>
            <a:r>
              <a:rPr sz="3200"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factor.</a:t>
            </a:r>
            <a:endParaRPr sz="3200" dirty="0">
              <a:latin typeface="Calibri" panose="020F0502020204030204" pitchFamily="34" charset="0"/>
              <a:cs typeface="Calibri" panose="020F0502020204030204" pitchFamily="34" charset="0"/>
            </a:endParaRPr>
          </a:p>
        </p:txBody>
      </p:sp>
      <p:sp>
        <p:nvSpPr>
          <p:cNvPr id="7" name="Title 4">
            <a:extLst>
              <a:ext uri="{FF2B5EF4-FFF2-40B4-BE49-F238E27FC236}">
                <a16:creationId xmlns:a16="http://schemas.microsoft.com/office/drawing/2014/main" id="{6F732151-04C5-4A6E-B0C6-E56C9907832B}"/>
              </a:ext>
            </a:extLst>
          </p:cNvPr>
          <p:cNvSpPr>
            <a:spLocks noGrp="1"/>
          </p:cNvSpPr>
          <p:nvPr>
            <p:ph type="title"/>
          </p:nvPr>
        </p:nvSpPr>
        <p:spPr bwMode="auto">
          <a:xfrm>
            <a:off x="601700" y="516585"/>
            <a:ext cx="10800000" cy="68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cs-CZ" altLang="en-US" dirty="0" err="1">
                <a:solidFill>
                  <a:schemeClr val="tx2"/>
                </a:solidFill>
                <a:ea typeface="ＭＳ Ｐゴシック" panose="020B0600070205080204" pitchFamily="34" charset="-128"/>
              </a:rPr>
              <a:t>Intrinsic</a:t>
            </a:r>
            <a:r>
              <a:rPr lang="cs-CZ" altLang="en-US" dirty="0">
                <a:solidFill>
                  <a:schemeClr val="tx2"/>
                </a:solidFill>
                <a:ea typeface="ＭＳ Ｐゴシック" panose="020B0600070205080204" pitchFamily="34" charset="-128"/>
              </a:rPr>
              <a:t> </a:t>
            </a:r>
            <a:r>
              <a:rPr lang="cs-CZ" altLang="en-US" dirty="0" err="1">
                <a:solidFill>
                  <a:schemeClr val="tx2"/>
                </a:solidFill>
                <a:ea typeface="ＭＳ Ｐゴシック" panose="020B0600070205080204" pitchFamily="34" charset="-128"/>
              </a:rPr>
              <a:t>lung</a:t>
            </a:r>
            <a:r>
              <a:rPr lang="cs-CZ" altLang="en-US" dirty="0">
                <a:solidFill>
                  <a:schemeClr val="tx2"/>
                </a:solidFill>
                <a:ea typeface="ＭＳ Ｐゴシック" panose="020B0600070205080204" pitchFamily="34" charset="-128"/>
              </a:rPr>
              <a:t> </a:t>
            </a:r>
            <a:r>
              <a:rPr lang="cs-CZ" altLang="en-US" dirty="0" err="1">
                <a:solidFill>
                  <a:schemeClr val="tx2"/>
                </a:solidFill>
                <a:ea typeface="ＭＳ Ｐゴシック" panose="020B0600070205080204" pitchFamily="34" charset="-128"/>
              </a:rPr>
              <a:t>diseases</a:t>
            </a:r>
            <a:endParaRPr lang="en-US" altLang="en-US" dirty="0">
              <a:solidFill>
                <a:schemeClr val="tx2"/>
              </a:solidFill>
              <a:ea typeface="ＭＳ Ｐゴシック" panose="020B0600070205080204" pitchFamily="34"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63370" y="1510029"/>
            <a:ext cx="8423275" cy="4629150"/>
          </a:xfrm>
          <a:prstGeom prst="rect">
            <a:avLst/>
          </a:prstGeom>
        </p:spPr>
        <p:txBody>
          <a:bodyPr vert="horz" wrap="square" lIns="0" tIns="68580" rIns="0" bIns="0" rtlCol="0">
            <a:spAutoFit/>
          </a:bodyPr>
          <a:lstStyle/>
          <a:p>
            <a:pPr marL="393700" marR="17780" indent="-342900">
              <a:lnSpc>
                <a:spcPts val="3450"/>
              </a:lnSpc>
              <a:spcBef>
                <a:spcPts val="540"/>
              </a:spcBef>
            </a:pPr>
            <a:r>
              <a:rPr sz="3200" dirty="0">
                <a:latin typeface="Calibri" panose="020F0502020204030204" pitchFamily="34" charset="0"/>
                <a:cs typeface="Calibri" panose="020F0502020204030204" pitchFamily="34" charset="0"/>
              </a:rPr>
              <a:t>The </a:t>
            </a:r>
            <a:r>
              <a:rPr sz="3200" spc="-5" dirty="0">
                <a:latin typeface="Calibri" panose="020F0502020204030204" pitchFamily="34" charset="0"/>
                <a:cs typeface="Calibri" panose="020F0502020204030204" pitchFamily="34" charset="0"/>
              </a:rPr>
              <a:t>chest wall, </a:t>
            </a:r>
            <a:r>
              <a:rPr sz="3200" dirty="0">
                <a:latin typeface="Calibri" panose="020F0502020204030204" pitchFamily="34" charset="0"/>
                <a:cs typeface="Calibri" panose="020F0502020204030204" pitchFamily="34" charset="0"/>
              </a:rPr>
              <a:t>pleura and </a:t>
            </a:r>
            <a:r>
              <a:rPr sz="3200" spc="-5" dirty="0">
                <a:latin typeface="Calibri" panose="020F0502020204030204" pitchFamily="34" charset="0"/>
                <a:cs typeface="Calibri" panose="020F0502020204030204" pitchFamily="34" charset="0"/>
              </a:rPr>
              <a:t>respiratory </a:t>
            </a:r>
            <a:r>
              <a:rPr sz="3200" dirty="0">
                <a:latin typeface="Calibri" panose="020F0502020204030204" pitchFamily="34" charset="0"/>
                <a:cs typeface="Calibri" panose="020F0502020204030204" pitchFamily="34" charset="0"/>
              </a:rPr>
              <a:t>muscles  </a:t>
            </a:r>
            <a:r>
              <a:rPr sz="3200" spc="-5" dirty="0">
                <a:latin typeface="Calibri" panose="020F0502020204030204" pitchFamily="34" charset="0"/>
                <a:cs typeface="Calibri" panose="020F0502020204030204" pitchFamily="34" charset="0"/>
              </a:rPr>
              <a:t>are the </a:t>
            </a:r>
            <a:r>
              <a:rPr sz="3200" dirty="0">
                <a:latin typeface="Calibri" panose="020F0502020204030204" pitchFamily="34" charset="0"/>
                <a:cs typeface="Calibri" panose="020F0502020204030204" pitchFamily="34" charset="0"/>
              </a:rPr>
              <a:t>components of </a:t>
            </a:r>
            <a:r>
              <a:rPr sz="3200" spc="-5" dirty="0">
                <a:latin typeface="Calibri" panose="020F0502020204030204" pitchFamily="34" charset="0"/>
                <a:cs typeface="Calibri" panose="020F0502020204030204" pitchFamily="34" charset="0"/>
              </a:rPr>
              <a:t>respiratory</a:t>
            </a:r>
            <a:r>
              <a:rPr sz="3200" spc="-15"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pump.</a:t>
            </a:r>
          </a:p>
          <a:p>
            <a:pPr>
              <a:spcBef>
                <a:spcPts val="40"/>
              </a:spcBef>
            </a:pPr>
            <a:endParaRPr sz="4150" dirty="0">
              <a:latin typeface="Calibri" panose="020F0502020204030204" pitchFamily="34" charset="0"/>
              <a:cs typeface="Calibri" panose="020F0502020204030204" pitchFamily="34" charset="0"/>
            </a:endParaRPr>
          </a:p>
          <a:p>
            <a:pPr marL="393700" marR="436880" indent="-342900">
              <a:lnSpc>
                <a:spcPts val="3450"/>
              </a:lnSpc>
            </a:pPr>
            <a:r>
              <a:rPr sz="3200" spc="-5" dirty="0">
                <a:latin typeface="Calibri" panose="020F0502020204030204" pitchFamily="34" charset="0"/>
                <a:cs typeface="Calibri" panose="020F0502020204030204" pitchFamily="34" charset="0"/>
              </a:rPr>
              <a:t>Disorders </a:t>
            </a:r>
            <a:r>
              <a:rPr sz="3200" dirty="0">
                <a:latin typeface="Calibri" panose="020F0502020204030204" pitchFamily="34" charset="0"/>
                <a:cs typeface="Calibri" panose="020F0502020204030204" pitchFamily="34" charset="0"/>
              </a:rPr>
              <a:t>of these </a:t>
            </a:r>
            <a:r>
              <a:rPr sz="3200" spc="-5" dirty="0">
                <a:latin typeface="Calibri" panose="020F0502020204030204" pitchFamily="34" charset="0"/>
                <a:cs typeface="Calibri" panose="020F0502020204030204" pitchFamily="34" charset="0"/>
              </a:rPr>
              <a:t>structures will cause lung  restriction </a:t>
            </a:r>
            <a:r>
              <a:rPr sz="3200" dirty="0">
                <a:latin typeface="Calibri" panose="020F0502020204030204" pitchFamily="34" charset="0"/>
                <a:cs typeface="Calibri" panose="020F0502020204030204" pitchFamily="34" charset="0"/>
              </a:rPr>
              <a:t>and impair </a:t>
            </a:r>
            <a:r>
              <a:rPr sz="3200" spc="-5" dirty="0">
                <a:latin typeface="Calibri" panose="020F0502020204030204" pitchFamily="34" charset="0"/>
                <a:cs typeface="Calibri" panose="020F0502020204030204" pitchFamily="34" charset="0"/>
              </a:rPr>
              <a:t>ventilatory</a:t>
            </a:r>
            <a:r>
              <a:rPr sz="3200" spc="-15"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function.</a:t>
            </a:r>
            <a:endParaRPr sz="3200" dirty="0">
              <a:latin typeface="Calibri" panose="020F0502020204030204" pitchFamily="34" charset="0"/>
              <a:cs typeface="Calibri" panose="020F0502020204030204" pitchFamily="34" charset="0"/>
            </a:endParaRPr>
          </a:p>
          <a:p>
            <a:pPr>
              <a:spcBef>
                <a:spcPts val="30"/>
              </a:spcBef>
            </a:pPr>
            <a:endParaRPr sz="3800" dirty="0">
              <a:latin typeface="Calibri" panose="020F0502020204030204" pitchFamily="34" charset="0"/>
              <a:cs typeface="Calibri" panose="020F0502020204030204" pitchFamily="34" charset="0"/>
            </a:endParaRPr>
          </a:p>
          <a:p>
            <a:pPr marL="50800">
              <a:spcBef>
                <a:spcPts val="5"/>
              </a:spcBef>
            </a:pPr>
            <a:r>
              <a:rPr sz="3200" dirty="0">
                <a:latin typeface="Calibri" panose="020F0502020204030204" pitchFamily="34" charset="0"/>
                <a:cs typeface="Calibri" panose="020F0502020204030204" pitchFamily="34" charset="0"/>
              </a:rPr>
              <a:t>These </a:t>
            </a:r>
            <a:r>
              <a:rPr sz="3200" spc="-5" dirty="0">
                <a:latin typeface="Calibri" panose="020F0502020204030204" pitchFamily="34" charset="0"/>
                <a:cs typeface="Calibri" panose="020F0502020204030204" pitchFamily="34" charset="0"/>
              </a:rPr>
              <a:t>are </a:t>
            </a:r>
            <a:r>
              <a:rPr sz="3200" dirty="0">
                <a:latin typeface="Calibri" panose="020F0502020204030204" pitchFamily="34" charset="0"/>
                <a:cs typeface="Calibri" panose="020F0502020204030204" pitchFamily="34" charset="0"/>
              </a:rPr>
              <a:t>grouped as:</a:t>
            </a:r>
          </a:p>
          <a:p>
            <a:pPr marL="393700" indent="-342900">
              <a:spcBef>
                <a:spcPts val="409"/>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Non-muscular </a:t>
            </a:r>
            <a:r>
              <a:rPr sz="3200" dirty="0">
                <a:latin typeface="Calibri" panose="020F0502020204030204" pitchFamily="34" charset="0"/>
                <a:cs typeface="Calibri" panose="020F0502020204030204" pitchFamily="34" charset="0"/>
              </a:rPr>
              <a:t>diseases </a:t>
            </a:r>
            <a:r>
              <a:rPr sz="3200" spc="-5" dirty="0">
                <a:latin typeface="Calibri" panose="020F0502020204030204" pitchFamily="34" charset="0"/>
                <a:cs typeface="Calibri" panose="020F0502020204030204" pitchFamily="34" charset="0"/>
              </a:rPr>
              <a:t>of the </a:t>
            </a:r>
            <a:r>
              <a:rPr sz="3200" dirty="0">
                <a:latin typeface="Calibri" panose="020F0502020204030204" pitchFamily="34" charset="0"/>
                <a:cs typeface="Calibri" panose="020F0502020204030204" pitchFamily="34" charset="0"/>
              </a:rPr>
              <a:t>chest</a:t>
            </a:r>
            <a:r>
              <a:rPr sz="3200" spc="-35"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wall.</a:t>
            </a:r>
            <a:endParaRPr sz="3200" dirty="0">
              <a:latin typeface="Calibri" panose="020F0502020204030204" pitchFamily="34" charset="0"/>
              <a:cs typeface="Calibri" panose="020F0502020204030204" pitchFamily="34" charset="0"/>
            </a:endParaRPr>
          </a:p>
          <a:p>
            <a:pPr marL="393700" indent="-342900">
              <a:spcBef>
                <a:spcPts val="409"/>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Neuromuscular</a:t>
            </a:r>
            <a:r>
              <a:rPr sz="3200" spc="-25"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disorders.</a:t>
            </a:r>
          </a:p>
        </p:txBody>
      </p:sp>
      <p:sp>
        <p:nvSpPr>
          <p:cNvPr id="5" name="Nadpis 4">
            <a:extLst>
              <a:ext uri="{FF2B5EF4-FFF2-40B4-BE49-F238E27FC236}">
                <a16:creationId xmlns:a16="http://schemas.microsoft.com/office/drawing/2014/main" id="{00858858-CEF0-4B39-8EFF-07496CDC67D5}"/>
              </a:ext>
            </a:extLst>
          </p:cNvPr>
          <p:cNvSpPr>
            <a:spLocks noGrp="1"/>
          </p:cNvSpPr>
          <p:nvPr>
            <p:ph type="title"/>
          </p:nvPr>
        </p:nvSpPr>
        <p:spPr/>
        <p:txBody>
          <a:bodyPr/>
          <a:lstStyle/>
          <a:p>
            <a:r>
              <a:rPr lang="cs-CZ" dirty="0" err="1">
                <a:solidFill>
                  <a:schemeClr val="tx2"/>
                </a:solidFill>
              </a:rPr>
              <a:t>Extrinsic</a:t>
            </a:r>
            <a:r>
              <a:rPr lang="cs-CZ" dirty="0">
                <a:solidFill>
                  <a:schemeClr val="tx2"/>
                </a:solidFill>
              </a:rPr>
              <a:t> </a:t>
            </a:r>
            <a:r>
              <a:rPr lang="cs-CZ" dirty="0" err="1">
                <a:solidFill>
                  <a:schemeClr val="tx2"/>
                </a:solidFill>
              </a:rPr>
              <a:t>lung</a:t>
            </a:r>
            <a:r>
              <a:rPr lang="cs-CZ" dirty="0">
                <a:solidFill>
                  <a:schemeClr val="tx2"/>
                </a:solidFill>
              </a:rPr>
              <a:t> </a:t>
            </a:r>
            <a:r>
              <a:rPr lang="cs-CZ" dirty="0" err="1">
                <a:solidFill>
                  <a:schemeClr val="tx2"/>
                </a:solidFill>
              </a:rPr>
              <a:t>disorders</a:t>
            </a:r>
            <a:endParaRPr lang="cs-CZ" dirty="0">
              <a:solidFill>
                <a:schemeClr val="tx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63369" y="631190"/>
            <a:ext cx="8731250" cy="6191250"/>
          </a:xfrm>
          <a:prstGeom prst="rect">
            <a:avLst/>
          </a:prstGeom>
        </p:spPr>
        <p:txBody>
          <a:bodyPr vert="horz" wrap="square" lIns="0" tIns="101600" rIns="0" bIns="0" rtlCol="0">
            <a:spAutoFit/>
          </a:bodyPr>
          <a:lstStyle/>
          <a:p>
            <a:pPr marL="50800">
              <a:spcBef>
                <a:spcPts val="800"/>
              </a:spcBef>
            </a:pPr>
            <a:r>
              <a:rPr sz="2800" spc="-5" dirty="0">
                <a:solidFill>
                  <a:srgbClr val="66FF33"/>
                </a:solidFill>
                <a:latin typeface="Calibri" panose="020F0502020204030204" pitchFamily="34" charset="0"/>
                <a:cs typeface="Calibri" panose="020F0502020204030204" pitchFamily="34" charset="0"/>
              </a:rPr>
              <a:t>Intrinsic lung</a:t>
            </a:r>
            <a:r>
              <a:rPr sz="2800" spc="5" dirty="0">
                <a:solidFill>
                  <a:srgbClr val="66FF33"/>
                </a:solidFill>
                <a:latin typeface="Calibri" panose="020F0502020204030204" pitchFamily="34" charset="0"/>
                <a:cs typeface="Calibri" panose="020F0502020204030204" pitchFamily="34" charset="0"/>
              </a:rPr>
              <a:t> </a:t>
            </a:r>
            <a:r>
              <a:rPr sz="2800" spc="-5" dirty="0">
                <a:solidFill>
                  <a:srgbClr val="66FF33"/>
                </a:solidFill>
                <a:latin typeface="Calibri" panose="020F0502020204030204" pitchFamily="34" charset="0"/>
                <a:cs typeface="Calibri" panose="020F0502020204030204" pitchFamily="34" charset="0"/>
              </a:rPr>
              <a:t>diseases:</a:t>
            </a:r>
            <a:endParaRPr sz="2800" dirty="0">
              <a:latin typeface="Calibri" panose="020F0502020204030204" pitchFamily="34" charset="0"/>
              <a:cs typeface="Calibri" panose="020F0502020204030204" pitchFamily="34" charset="0"/>
            </a:endParaRPr>
          </a:p>
          <a:p>
            <a:pPr marL="393700" marR="154305" indent="-342900">
              <a:spcBef>
                <a:spcPts val="700"/>
              </a:spcBef>
              <a:buClr>
                <a:srgbClr val="0066FF"/>
              </a:buClr>
              <a:buSzPct val="75000"/>
              <a:buFont typeface="MS UI Gothic"/>
              <a:buChar char="■"/>
              <a:tabLst>
                <a:tab pos="393700" algn="l"/>
              </a:tabLst>
            </a:pPr>
            <a:r>
              <a:rPr sz="2800" spc="-5" dirty="0">
                <a:latin typeface="Calibri" panose="020F0502020204030204" pitchFamily="34" charset="0"/>
                <a:cs typeface="Calibri" panose="020F0502020204030204" pitchFamily="34" charset="0"/>
              </a:rPr>
              <a:t>Diffuse parenchymal disorders cause reduction in all  lung</a:t>
            </a:r>
            <a:r>
              <a:rPr sz="2800" dirty="0">
                <a:latin typeface="Calibri" panose="020F0502020204030204" pitchFamily="34" charset="0"/>
                <a:cs typeface="Calibri" panose="020F0502020204030204" pitchFamily="34" charset="0"/>
              </a:rPr>
              <a:t> </a:t>
            </a:r>
            <a:r>
              <a:rPr sz="2800" spc="-5" dirty="0">
                <a:latin typeface="Calibri" panose="020F0502020204030204" pitchFamily="34" charset="0"/>
                <a:cs typeface="Calibri" panose="020F0502020204030204" pitchFamily="34" charset="0"/>
              </a:rPr>
              <a:t>volumes.</a:t>
            </a:r>
            <a:endParaRPr sz="2800" dirty="0">
              <a:latin typeface="Calibri" panose="020F0502020204030204" pitchFamily="34" charset="0"/>
              <a:cs typeface="Calibri" panose="020F0502020204030204" pitchFamily="34" charset="0"/>
            </a:endParaRPr>
          </a:p>
          <a:p>
            <a:pPr marL="393700" marR="621665" indent="-342900">
              <a:spcBef>
                <a:spcPts val="690"/>
              </a:spcBef>
              <a:buClr>
                <a:srgbClr val="0066FF"/>
              </a:buClr>
              <a:buSzPct val="75000"/>
              <a:buFont typeface="MS UI Gothic"/>
              <a:buChar char="■"/>
              <a:tabLst>
                <a:tab pos="393700" algn="l"/>
              </a:tabLst>
            </a:pPr>
            <a:r>
              <a:rPr sz="2800" spc="-10" dirty="0">
                <a:latin typeface="Calibri" panose="020F0502020204030204" pitchFamily="34" charset="0"/>
                <a:cs typeface="Calibri" panose="020F0502020204030204" pitchFamily="34" charset="0"/>
              </a:rPr>
              <a:t>This </a:t>
            </a:r>
            <a:r>
              <a:rPr sz="2800" spc="-5" dirty="0">
                <a:latin typeface="Calibri" panose="020F0502020204030204" pitchFamily="34" charset="0"/>
                <a:cs typeface="Calibri" panose="020F0502020204030204" pitchFamily="34" charset="0"/>
              </a:rPr>
              <a:t>is produced </a:t>
            </a:r>
            <a:r>
              <a:rPr sz="2800" dirty="0">
                <a:latin typeface="Calibri" panose="020F0502020204030204" pitchFamily="34" charset="0"/>
                <a:cs typeface="Calibri" panose="020F0502020204030204" pitchFamily="34" charset="0"/>
              </a:rPr>
              <a:t>by </a:t>
            </a:r>
            <a:r>
              <a:rPr sz="2800" spc="-5" dirty="0">
                <a:latin typeface="Calibri" panose="020F0502020204030204" pitchFamily="34" charset="0"/>
                <a:cs typeface="Calibri" panose="020F0502020204030204" pitchFamily="34" charset="0"/>
              </a:rPr>
              <a:t>excessive elastic </a:t>
            </a:r>
            <a:r>
              <a:rPr sz="2800" dirty="0">
                <a:latin typeface="Calibri" panose="020F0502020204030204" pitchFamily="34" charset="0"/>
                <a:cs typeface="Calibri" panose="020F0502020204030204" pitchFamily="34" charset="0"/>
              </a:rPr>
              <a:t>recoil of </a:t>
            </a:r>
            <a:r>
              <a:rPr sz="2800" spc="-5" dirty="0">
                <a:latin typeface="Calibri" panose="020F0502020204030204" pitchFamily="34" charset="0"/>
                <a:cs typeface="Calibri" panose="020F0502020204030204" pitchFamily="34" charset="0"/>
              </a:rPr>
              <a:t>the  lungs.</a:t>
            </a:r>
            <a:endParaRPr sz="2800" dirty="0">
              <a:latin typeface="Calibri" panose="020F0502020204030204" pitchFamily="34" charset="0"/>
              <a:cs typeface="Calibri" panose="020F0502020204030204" pitchFamily="34" charset="0"/>
            </a:endParaRPr>
          </a:p>
          <a:p>
            <a:pPr marL="393700" marR="504825" indent="-342900">
              <a:spcBef>
                <a:spcPts val="700"/>
              </a:spcBef>
              <a:buClr>
                <a:srgbClr val="0066FF"/>
              </a:buClr>
              <a:buSzPct val="75000"/>
              <a:buFont typeface="MS UI Gothic"/>
              <a:buChar char="■"/>
              <a:tabLst>
                <a:tab pos="393700" algn="l"/>
              </a:tabLst>
            </a:pPr>
            <a:r>
              <a:rPr sz="2800" spc="-5" dirty="0">
                <a:latin typeface="Calibri" panose="020F0502020204030204" pitchFamily="34" charset="0"/>
                <a:cs typeface="Calibri" panose="020F0502020204030204" pitchFamily="34" charset="0"/>
              </a:rPr>
              <a:t>Expiratory flows are </a:t>
            </a:r>
            <a:r>
              <a:rPr sz="2800" dirty="0">
                <a:latin typeface="Calibri" panose="020F0502020204030204" pitchFamily="34" charset="0"/>
                <a:cs typeface="Calibri" panose="020F0502020204030204" pitchFamily="34" charset="0"/>
              </a:rPr>
              <a:t>reduced in </a:t>
            </a:r>
            <a:r>
              <a:rPr sz="2800" spc="-5" dirty="0">
                <a:latin typeface="Calibri" panose="020F0502020204030204" pitchFamily="34" charset="0"/>
                <a:cs typeface="Calibri" panose="020F0502020204030204" pitchFamily="34" charset="0"/>
              </a:rPr>
              <a:t>proportion to lung  volumes.</a:t>
            </a:r>
            <a:endParaRPr sz="2800" dirty="0">
              <a:latin typeface="Calibri" panose="020F0502020204030204" pitchFamily="34" charset="0"/>
              <a:cs typeface="Calibri" panose="020F0502020204030204" pitchFamily="34" charset="0"/>
            </a:endParaRPr>
          </a:p>
          <a:p>
            <a:pPr marL="393700" marR="43180" indent="-342900">
              <a:spcBef>
                <a:spcPts val="690"/>
              </a:spcBef>
              <a:buClr>
                <a:srgbClr val="0066FF"/>
              </a:buClr>
              <a:buSzPct val="75000"/>
              <a:buFont typeface="MS UI Gothic"/>
              <a:buChar char="■"/>
              <a:tabLst>
                <a:tab pos="393700" algn="l"/>
              </a:tabLst>
            </a:pPr>
            <a:r>
              <a:rPr sz="2800" spc="-5" dirty="0">
                <a:latin typeface="Calibri" panose="020F0502020204030204" pitchFamily="34" charset="0"/>
                <a:cs typeface="Calibri" panose="020F0502020204030204" pitchFamily="34" charset="0"/>
              </a:rPr>
              <a:t>Arterial hypoxemia </a:t>
            </a:r>
            <a:r>
              <a:rPr sz="2800" dirty="0">
                <a:latin typeface="Calibri" panose="020F0502020204030204" pitchFamily="34" charset="0"/>
                <a:cs typeface="Calibri" panose="020F0502020204030204" pitchFamily="34" charset="0"/>
              </a:rPr>
              <a:t>is </a:t>
            </a:r>
            <a:r>
              <a:rPr sz="2800" spc="-5" dirty="0">
                <a:latin typeface="Calibri" panose="020F0502020204030204" pitchFamily="34" charset="0"/>
                <a:cs typeface="Calibri" panose="020F0502020204030204" pitchFamily="34" charset="0"/>
              </a:rPr>
              <a:t>caused </a:t>
            </a:r>
            <a:r>
              <a:rPr sz="2800" dirty="0">
                <a:latin typeface="Calibri" panose="020F0502020204030204" pitchFamily="34" charset="0"/>
                <a:cs typeface="Calibri" panose="020F0502020204030204" pitchFamily="34" charset="0"/>
              </a:rPr>
              <a:t>by </a:t>
            </a:r>
            <a:r>
              <a:rPr sz="2800" spc="-5" dirty="0">
                <a:latin typeface="Calibri" panose="020F0502020204030204" pitchFamily="34" charset="0"/>
                <a:cs typeface="Calibri" panose="020F0502020204030204" pitchFamily="34" charset="0"/>
              </a:rPr>
              <a:t>ventilation/perfusion  mismatch.</a:t>
            </a:r>
            <a:endParaRPr sz="2800" dirty="0">
              <a:latin typeface="Calibri" panose="020F0502020204030204" pitchFamily="34" charset="0"/>
              <a:cs typeface="Calibri" panose="020F0502020204030204" pitchFamily="34" charset="0"/>
            </a:endParaRPr>
          </a:p>
          <a:p>
            <a:pPr marL="393700" marR="691515" indent="-342900">
              <a:spcBef>
                <a:spcPts val="700"/>
              </a:spcBef>
              <a:buClr>
                <a:srgbClr val="0066FF"/>
              </a:buClr>
              <a:buSzPct val="75000"/>
              <a:buFont typeface="MS UI Gothic"/>
              <a:buChar char="■"/>
              <a:tabLst>
                <a:tab pos="393700" algn="l"/>
              </a:tabLst>
            </a:pPr>
            <a:r>
              <a:rPr sz="2800" spc="-5" dirty="0">
                <a:latin typeface="Calibri" panose="020F0502020204030204" pitchFamily="34" charset="0"/>
                <a:cs typeface="Calibri" panose="020F0502020204030204" pitchFamily="34" charset="0"/>
              </a:rPr>
              <a:t>Impaired diffusion </a:t>
            </a:r>
            <a:r>
              <a:rPr sz="2800" dirty="0">
                <a:latin typeface="Calibri" panose="020F0502020204030204" pitchFamily="34" charset="0"/>
                <a:cs typeface="Calibri" panose="020F0502020204030204" pitchFamily="34" charset="0"/>
              </a:rPr>
              <a:t>of </a:t>
            </a:r>
            <a:r>
              <a:rPr sz="2800" spc="-5" dirty="0">
                <a:latin typeface="Calibri" panose="020F0502020204030204" pitchFamily="34" charset="0"/>
                <a:cs typeface="Calibri" panose="020F0502020204030204" pitchFamily="34" charset="0"/>
              </a:rPr>
              <a:t>oxygen will cause exercise-  induced</a:t>
            </a:r>
            <a:r>
              <a:rPr sz="2800" dirty="0">
                <a:latin typeface="Calibri" panose="020F0502020204030204" pitchFamily="34" charset="0"/>
                <a:cs typeface="Calibri" panose="020F0502020204030204" pitchFamily="34" charset="0"/>
              </a:rPr>
              <a:t> </a:t>
            </a:r>
            <a:r>
              <a:rPr sz="2800" spc="-5" dirty="0">
                <a:latin typeface="Calibri" panose="020F0502020204030204" pitchFamily="34" charset="0"/>
                <a:cs typeface="Calibri" panose="020F0502020204030204" pitchFamily="34" charset="0"/>
              </a:rPr>
              <a:t>desaturation.</a:t>
            </a:r>
            <a:endParaRPr sz="2800" dirty="0">
              <a:latin typeface="Calibri" panose="020F0502020204030204" pitchFamily="34" charset="0"/>
              <a:cs typeface="Calibri" panose="020F0502020204030204" pitchFamily="34" charset="0"/>
            </a:endParaRPr>
          </a:p>
          <a:p>
            <a:pPr marL="393700" marR="1553210" indent="-342900">
              <a:spcBef>
                <a:spcPts val="700"/>
              </a:spcBef>
              <a:buClr>
                <a:srgbClr val="0066FF"/>
              </a:buClr>
              <a:buSzPct val="75000"/>
              <a:buFont typeface="MS UI Gothic"/>
              <a:buChar char="■"/>
              <a:tabLst>
                <a:tab pos="393700" algn="l"/>
              </a:tabLst>
            </a:pPr>
            <a:r>
              <a:rPr sz="2800" spc="-5" dirty="0">
                <a:latin typeface="Calibri" panose="020F0502020204030204" pitchFamily="34" charset="0"/>
                <a:cs typeface="Calibri" panose="020F0502020204030204" pitchFamily="34" charset="0"/>
              </a:rPr>
              <a:t>Hyperventilation </a:t>
            </a:r>
            <a:r>
              <a:rPr sz="2800" spc="-10" dirty="0">
                <a:latin typeface="Calibri" panose="020F0502020204030204" pitchFamily="34" charset="0"/>
                <a:cs typeface="Calibri" panose="020F0502020204030204" pitchFamily="34" charset="0"/>
              </a:rPr>
              <a:t>at </a:t>
            </a:r>
            <a:r>
              <a:rPr sz="2800" spc="-5" dirty="0">
                <a:latin typeface="Calibri" panose="020F0502020204030204" pitchFamily="34" charset="0"/>
                <a:cs typeface="Calibri" panose="020F0502020204030204" pitchFamily="34" charset="0"/>
              </a:rPr>
              <a:t>rest secondary to reflex  stimulation.</a:t>
            </a:r>
            <a:endParaRPr sz="2800" dirty="0">
              <a:latin typeface="Calibri" panose="020F0502020204030204" pitchFamily="34" charset="0"/>
              <a:cs typeface="Calibri" panose="020F0502020204030204" pitchFamily="34" charset="0"/>
            </a:endParaRPr>
          </a:p>
        </p:txBody>
      </p:sp>
      <p:sp>
        <p:nvSpPr>
          <p:cNvPr id="5" name="Nadpis 4">
            <a:extLst>
              <a:ext uri="{FF2B5EF4-FFF2-40B4-BE49-F238E27FC236}">
                <a16:creationId xmlns:a16="http://schemas.microsoft.com/office/drawing/2014/main" id="{017DBB99-0EC6-413E-ABC6-6477F9D0B4DE}"/>
              </a:ext>
            </a:extLst>
          </p:cNvPr>
          <p:cNvSpPr>
            <a:spLocks noGrp="1"/>
          </p:cNvSpPr>
          <p:nvPr>
            <p:ph type="title"/>
          </p:nvPr>
        </p:nvSpPr>
        <p:spPr/>
        <p:txBody>
          <a:bodyPr/>
          <a:lstStyle/>
          <a:p>
            <a:endParaRPr lang="cs-CZ"/>
          </a:p>
        </p:txBody>
      </p:sp>
      <p:sp>
        <p:nvSpPr>
          <p:cNvPr id="6" name="Title 4">
            <a:extLst>
              <a:ext uri="{FF2B5EF4-FFF2-40B4-BE49-F238E27FC236}">
                <a16:creationId xmlns:a16="http://schemas.microsoft.com/office/drawing/2014/main" id="{2AB78EB2-CC30-4778-B1E6-0E83AB0B9615}"/>
              </a:ext>
            </a:extLst>
          </p:cNvPr>
          <p:cNvSpPr txBox="1">
            <a:spLocks/>
          </p:cNvSpPr>
          <p:nvPr/>
        </p:nvSpPr>
        <p:spPr bwMode="auto">
          <a:xfrm>
            <a:off x="339365" y="36000"/>
            <a:ext cx="10647556" cy="68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rtl="0" eaLnBrk="1" fontAlgn="base" hangingPunct="1">
              <a:lnSpc>
                <a:spcPts val="4000"/>
              </a:lnSpc>
              <a:spcBef>
                <a:spcPct val="0"/>
              </a:spcBef>
              <a:spcAft>
                <a:spcPct val="0"/>
              </a:spcAft>
              <a:defRPr sz="4400" b="0" i="0">
                <a:solidFill>
                  <a:srgbClr val="FFFF00"/>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altLang="en-US" kern="0" dirty="0" err="1">
                <a:solidFill>
                  <a:schemeClr val="tx2"/>
                </a:solidFill>
                <a:ea typeface="ＭＳ Ｐゴシック" panose="020B0600070205080204" pitchFamily="34" charset="-128"/>
              </a:rPr>
              <a:t>Pathophysiology</a:t>
            </a:r>
            <a:endParaRPr lang="en-US" altLang="en-US" kern="0" dirty="0">
              <a:solidFill>
                <a:schemeClr val="tx2"/>
              </a:solidFill>
              <a:ea typeface="ＭＳ Ｐゴシック" panose="020B0600070205080204" pitchFamily="34"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924" y="318482"/>
            <a:ext cx="4572635" cy="695960"/>
          </a:xfrm>
          <a:prstGeom prst="rect">
            <a:avLst/>
          </a:prstGeom>
        </p:spPr>
        <p:txBody>
          <a:bodyPr vert="horz" wrap="square" lIns="0" tIns="12700" rIns="0" bIns="0" rtlCol="0" anchor="t" anchorCtr="0">
            <a:spAutoFit/>
          </a:bodyPr>
          <a:lstStyle/>
          <a:p>
            <a:pPr marL="12700">
              <a:lnSpc>
                <a:spcPct val="100000"/>
              </a:lnSpc>
              <a:spcBef>
                <a:spcPts val="100"/>
              </a:spcBef>
            </a:pPr>
            <a:r>
              <a:rPr dirty="0">
                <a:solidFill>
                  <a:schemeClr val="tx2"/>
                </a:solidFill>
              </a:rPr>
              <a:t>Extrinsic</a:t>
            </a:r>
            <a:r>
              <a:rPr spc="-55" dirty="0">
                <a:solidFill>
                  <a:schemeClr val="tx2"/>
                </a:solidFill>
              </a:rPr>
              <a:t> </a:t>
            </a:r>
            <a:r>
              <a:rPr spc="-5" dirty="0">
                <a:solidFill>
                  <a:schemeClr val="tx2"/>
                </a:solidFill>
              </a:rPr>
              <a:t>Disorders</a:t>
            </a:r>
          </a:p>
        </p:txBody>
      </p:sp>
      <p:sp>
        <p:nvSpPr>
          <p:cNvPr id="3" name="object 3"/>
          <p:cNvSpPr txBox="1"/>
          <p:nvPr/>
        </p:nvSpPr>
        <p:spPr>
          <a:xfrm>
            <a:off x="1563369" y="1557020"/>
            <a:ext cx="8878570" cy="4818380"/>
          </a:xfrm>
          <a:prstGeom prst="rect">
            <a:avLst/>
          </a:prstGeom>
        </p:spPr>
        <p:txBody>
          <a:bodyPr vert="horz" wrap="square" lIns="0" tIns="12700" rIns="0" bIns="0" rtlCol="0">
            <a:spAutoFit/>
          </a:bodyPr>
          <a:lstStyle/>
          <a:p>
            <a:pPr marL="393700" marR="17780" indent="-342900">
              <a:spcBef>
                <a:spcPts val="100"/>
              </a:spcBef>
              <a:buClr>
                <a:srgbClr val="0066FF"/>
              </a:buClr>
              <a:buSzPct val="75000"/>
              <a:buFont typeface="MS UI Gothic"/>
              <a:buChar char="■"/>
              <a:tabLst>
                <a:tab pos="393700" algn="l"/>
              </a:tabLst>
            </a:pPr>
            <a:r>
              <a:rPr sz="3200" dirty="0">
                <a:latin typeface="Calibri" panose="020F0502020204030204" pitchFamily="34" charset="0"/>
                <a:cs typeface="Calibri" panose="020F0502020204030204" pitchFamily="34" charset="0"/>
              </a:rPr>
              <a:t>Diseases </a:t>
            </a:r>
            <a:r>
              <a:rPr sz="3200" spc="-5" dirty="0">
                <a:latin typeface="Calibri" panose="020F0502020204030204" pitchFamily="34" charset="0"/>
                <a:cs typeface="Calibri" panose="020F0502020204030204" pitchFamily="34" charset="0"/>
              </a:rPr>
              <a:t>of the </a:t>
            </a:r>
            <a:r>
              <a:rPr sz="3200" dirty="0">
                <a:latin typeface="Calibri" panose="020F0502020204030204" pitchFamily="34" charset="0"/>
                <a:cs typeface="Calibri" panose="020F0502020204030204" pitchFamily="34" charset="0"/>
              </a:rPr>
              <a:t>pleura, </a:t>
            </a:r>
            <a:r>
              <a:rPr sz="3200" spc="-5" dirty="0">
                <a:latin typeface="Calibri" panose="020F0502020204030204" pitchFamily="34" charset="0"/>
                <a:cs typeface="Calibri" panose="020F0502020204030204" pitchFamily="34" charset="0"/>
              </a:rPr>
              <a:t>thoracic </a:t>
            </a:r>
            <a:r>
              <a:rPr sz="3200" dirty="0">
                <a:latin typeface="Calibri" panose="020F0502020204030204" pitchFamily="34" charset="0"/>
                <a:cs typeface="Calibri" panose="020F0502020204030204" pitchFamily="34" charset="0"/>
              </a:rPr>
              <a:t>cage, decrease  </a:t>
            </a:r>
            <a:r>
              <a:rPr sz="3200" spc="-5" dirty="0">
                <a:latin typeface="Calibri" panose="020F0502020204030204" pitchFamily="34" charset="0"/>
                <a:cs typeface="Calibri" panose="020F0502020204030204" pitchFamily="34" charset="0"/>
              </a:rPr>
              <a:t>compliance </a:t>
            </a:r>
            <a:r>
              <a:rPr sz="3200" dirty="0">
                <a:latin typeface="Calibri" panose="020F0502020204030204" pitchFamily="34" charset="0"/>
                <a:cs typeface="Calibri" panose="020F0502020204030204" pitchFamily="34" charset="0"/>
              </a:rPr>
              <a:t>of </a:t>
            </a:r>
            <a:r>
              <a:rPr sz="3200" spc="-5" dirty="0">
                <a:latin typeface="Calibri" panose="020F0502020204030204" pitchFamily="34" charset="0"/>
                <a:cs typeface="Calibri" panose="020F0502020204030204" pitchFamily="34" charset="0"/>
              </a:rPr>
              <a:t>respiratory</a:t>
            </a:r>
            <a:r>
              <a:rPr sz="3200" spc="-10"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system.</a:t>
            </a:r>
            <a:endParaRPr sz="3200" dirty="0">
              <a:latin typeface="Calibri" panose="020F0502020204030204" pitchFamily="34" charset="0"/>
              <a:cs typeface="Calibri" panose="020F0502020204030204" pitchFamily="34" charset="0"/>
            </a:endParaRPr>
          </a:p>
          <a:p>
            <a:pPr marL="393700" indent="-342900">
              <a:spcBef>
                <a:spcPts val="790"/>
              </a:spcBef>
              <a:buClr>
                <a:srgbClr val="0066FF"/>
              </a:buClr>
              <a:buSzPct val="75000"/>
              <a:buFont typeface="MS UI Gothic"/>
              <a:buChar char="■"/>
              <a:tabLst>
                <a:tab pos="393700" algn="l"/>
              </a:tabLst>
            </a:pPr>
            <a:r>
              <a:rPr sz="3200" dirty="0">
                <a:latin typeface="Calibri" panose="020F0502020204030204" pitchFamily="34" charset="0"/>
                <a:cs typeface="Calibri" panose="020F0502020204030204" pitchFamily="34" charset="0"/>
              </a:rPr>
              <a:t>There </a:t>
            </a:r>
            <a:r>
              <a:rPr sz="3200" spc="-5" dirty="0">
                <a:latin typeface="Calibri" panose="020F0502020204030204" pitchFamily="34" charset="0"/>
                <a:cs typeface="Calibri" panose="020F0502020204030204" pitchFamily="34" charset="0"/>
              </a:rPr>
              <a:t>is </a:t>
            </a:r>
            <a:r>
              <a:rPr sz="3200" dirty="0">
                <a:latin typeface="Calibri" panose="020F0502020204030204" pitchFamily="34" charset="0"/>
                <a:cs typeface="Calibri" panose="020F0502020204030204" pitchFamily="34" charset="0"/>
              </a:rPr>
              <a:t>reduction in </a:t>
            </a:r>
            <a:r>
              <a:rPr sz="3200" spc="-5" dirty="0">
                <a:latin typeface="Calibri" panose="020F0502020204030204" pitchFamily="34" charset="0"/>
                <a:cs typeface="Calibri" panose="020F0502020204030204" pitchFamily="34" charset="0"/>
              </a:rPr>
              <a:t>lung</a:t>
            </a:r>
            <a:r>
              <a:rPr sz="3200" spc="-25"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volumes.</a:t>
            </a:r>
            <a:endParaRPr sz="3200" dirty="0">
              <a:latin typeface="Calibri" panose="020F0502020204030204" pitchFamily="34" charset="0"/>
              <a:cs typeface="Calibri" panose="020F0502020204030204" pitchFamily="34" charset="0"/>
            </a:endParaRPr>
          </a:p>
          <a:p>
            <a:pPr marL="393700" marR="321945" indent="-342900">
              <a:spcBef>
                <a:spcPts val="800"/>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Secondarily, atelectasis occurs </a:t>
            </a:r>
            <a:r>
              <a:rPr sz="3200" dirty="0">
                <a:latin typeface="Calibri" panose="020F0502020204030204" pitchFamily="34" charset="0"/>
                <a:cs typeface="Calibri" panose="020F0502020204030204" pitchFamily="34" charset="0"/>
              </a:rPr>
              <a:t>leading </a:t>
            </a:r>
            <a:r>
              <a:rPr sz="3200" spc="-5" dirty="0">
                <a:latin typeface="Calibri" panose="020F0502020204030204" pitchFamily="34" charset="0"/>
                <a:cs typeface="Calibri" panose="020F0502020204030204" pitchFamily="34" charset="0"/>
              </a:rPr>
              <a:t>to V/Q  mismatch </a:t>
            </a:r>
            <a:r>
              <a:rPr sz="3200" dirty="0">
                <a:latin typeface="MS UI Gothic"/>
                <a:cs typeface="MS UI Gothic"/>
              </a:rPr>
              <a:t>➜</a:t>
            </a:r>
            <a:r>
              <a:rPr sz="3200" spc="-220" dirty="0">
                <a:latin typeface="MS UI Gothic"/>
                <a:cs typeface="MS UI Gothic"/>
              </a:rPr>
              <a:t> </a:t>
            </a:r>
            <a:r>
              <a:rPr sz="3200" dirty="0">
                <a:latin typeface="Calibri" panose="020F0502020204030204" pitchFamily="34" charset="0"/>
                <a:cs typeface="Calibri" panose="020F0502020204030204" pitchFamily="34" charset="0"/>
              </a:rPr>
              <a:t>hypoxemia.</a:t>
            </a:r>
          </a:p>
          <a:p>
            <a:pPr marL="393700" marR="769620" indent="-342900">
              <a:spcBef>
                <a:spcPts val="800"/>
              </a:spcBef>
              <a:buClr>
                <a:srgbClr val="0066FF"/>
              </a:buClr>
              <a:buSzPct val="75000"/>
              <a:buFont typeface="MS UI Gothic"/>
              <a:buChar char="■"/>
              <a:tabLst>
                <a:tab pos="393700" algn="l"/>
              </a:tabLst>
            </a:pPr>
            <a:r>
              <a:rPr sz="3200" dirty="0">
                <a:latin typeface="Calibri" panose="020F0502020204030204" pitchFamily="34" charset="0"/>
                <a:cs typeface="Calibri" panose="020F0502020204030204" pitchFamily="34" charset="0"/>
              </a:rPr>
              <a:t>The </a:t>
            </a:r>
            <a:r>
              <a:rPr sz="3200" spc="-5" dirty="0">
                <a:latin typeface="Calibri" panose="020F0502020204030204" pitchFamily="34" charset="0"/>
                <a:cs typeface="Calibri" panose="020F0502020204030204" pitchFamily="34" charset="0"/>
              </a:rPr>
              <a:t>thoracic </a:t>
            </a:r>
            <a:r>
              <a:rPr sz="3200" dirty="0">
                <a:latin typeface="Calibri" panose="020F0502020204030204" pitchFamily="34" charset="0"/>
                <a:cs typeface="Calibri" panose="020F0502020204030204" pitchFamily="34" charset="0"/>
              </a:rPr>
              <a:t>cage and </a:t>
            </a:r>
            <a:r>
              <a:rPr sz="3200" spc="-5" dirty="0">
                <a:latin typeface="Calibri" panose="020F0502020204030204" pitchFamily="34" charset="0"/>
                <a:cs typeface="Calibri" panose="020F0502020204030204" pitchFamily="34" charset="0"/>
              </a:rPr>
              <a:t>neuromuscular  structures are </a:t>
            </a:r>
            <a:r>
              <a:rPr sz="3200" dirty="0">
                <a:latin typeface="Calibri" panose="020F0502020204030204" pitchFamily="34" charset="0"/>
                <a:cs typeface="Calibri" panose="020F0502020204030204" pitchFamily="34" charset="0"/>
              </a:rPr>
              <a:t>a part of </a:t>
            </a:r>
            <a:r>
              <a:rPr sz="3200" spc="-5" dirty="0">
                <a:latin typeface="Calibri" panose="020F0502020204030204" pitchFamily="34" charset="0"/>
                <a:cs typeface="Calibri" panose="020F0502020204030204" pitchFamily="34" charset="0"/>
              </a:rPr>
              <a:t>respiratory</a:t>
            </a:r>
            <a:r>
              <a:rPr sz="3200" spc="-10"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system.</a:t>
            </a:r>
            <a:endParaRPr sz="3200" dirty="0">
              <a:latin typeface="Calibri" panose="020F0502020204030204" pitchFamily="34" charset="0"/>
              <a:cs typeface="Calibri" panose="020F0502020204030204" pitchFamily="34" charset="0"/>
            </a:endParaRPr>
          </a:p>
          <a:p>
            <a:pPr marL="393700" marR="163830" indent="-342900">
              <a:spcBef>
                <a:spcPts val="790"/>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Any disease </a:t>
            </a:r>
            <a:r>
              <a:rPr sz="3200" dirty="0">
                <a:latin typeface="Calibri" panose="020F0502020204030204" pitchFamily="34" charset="0"/>
                <a:cs typeface="Calibri" panose="020F0502020204030204" pitchFamily="34" charset="0"/>
              </a:rPr>
              <a:t>of </a:t>
            </a:r>
            <a:r>
              <a:rPr sz="3200" spc="-5" dirty="0">
                <a:latin typeface="Calibri" panose="020F0502020204030204" pitchFamily="34" charset="0"/>
                <a:cs typeface="Calibri" panose="020F0502020204030204" pitchFamily="34" charset="0"/>
              </a:rPr>
              <a:t>these structures will cause  restrictive </a:t>
            </a:r>
            <a:r>
              <a:rPr sz="3200" dirty="0">
                <a:latin typeface="Calibri" panose="020F0502020204030204" pitchFamily="34" charset="0"/>
                <a:cs typeface="Calibri" panose="020F0502020204030204" pitchFamily="34" charset="0"/>
              </a:rPr>
              <a:t>disease </a:t>
            </a:r>
            <a:r>
              <a:rPr sz="3200" spc="-5" dirty="0">
                <a:latin typeface="Calibri" panose="020F0502020204030204" pitchFamily="34" charset="0"/>
                <a:cs typeface="Calibri" panose="020F0502020204030204" pitchFamily="34" charset="0"/>
              </a:rPr>
              <a:t>and ventilatory</a:t>
            </a:r>
            <a:r>
              <a:rPr sz="3200" spc="50"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dysfunction.</a:t>
            </a:r>
            <a:endParaRPr sz="3200" dirty="0">
              <a:latin typeface="Calibri" panose="020F0502020204030204" pitchFamily="34" charset="0"/>
              <a:cs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8631" y="2212340"/>
            <a:ext cx="5640705" cy="1488440"/>
          </a:xfrm>
          <a:prstGeom prst="rect">
            <a:avLst/>
          </a:prstGeom>
        </p:spPr>
        <p:txBody>
          <a:bodyPr vert="horz" wrap="square" lIns="0" tIns="12700" rIns="0" bIns="0" rtlCol="0" anchor="t" anchorCtr="0">
            <a:spAutoFit/>
          </a:bodyPr>
          <a:lstStyle/>
          <a:p>
            <a:pPr marL="1173480" marR="5080" indent="-1160780">
              <a:lnSpc>
                <a:spcPct val="100000"/>
              </a:lnSpc>
              <a:spcBef>
                <a:spcPts val="100"/>
              </a:spcBef>
            </a:pPr>
            <a:r>
              <a:rPr sz="4800" dirty="0">
                <a:solidFill>
                  <a:schemeClr val="tx1"/>
                </a:solidFill>
              </a:rPr>
              <a:t>Diseases </a:t>
            </a:r>
            <a:r>
              <a:rPr sz="4800" spc="-5" dirty="0">
                <a:solidFill>
                  <a:schemeClr val="tx1"/>
                </a:solidFill>
              </a:rPr>
              <a:t>of the</a:t>
            </a:r>
            <a:r>
              <a:rPr sz="4800" spc="-55" dirty="0">
                <a:solidFill>
                  <a:schemeClr val="tx1"/>
                </a:solidFill>
              </a:rPr>
              <a:t> </a:t>
            </a:r>
            <a:r>
              <a:rPr sz="4800" spc="-5" dirty="0">
                <a:solidFill>
                  <a:schemeClr val="tx1"/>
                </a:solidFill>
              </a:rPr>
              <a:t>Lung  Parenchyma</a:t>
            </a:r>
            <a:endParaRPr sz="4800"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7495" y="1257208"/>
            <a:ext cx="5166359" cy="5114290"/>
          </a:xfrm>
          <a:prstGeom prst="rect">
            <a:avLst/>
          </a:prstGeom>
          <a:blipFill>
            <a:blip r:embed="rId2" cstate="print"/>
            <a:stretch>
              <a:fillRect/>
            </a:stretch>
          </a:blipFill>
        </p:spPr>
        <p:txBody>
          <a:bodyPr wrap="square" lIns="0" tIns="0" rIns="0" bIns="0" rtlCol="0"/>
          <a:lstStyle/>
          <a:p>
            <a:endParaRPr dirty="0">
              <a:latin typeface="Calibri" panose="020F0502020204030204" pitchFamily="34" charset="0"/>
            </a:endParaRPr>
          </a:p>
        </p:txBody>
      </p:sp>
      <p:sp>
        <p:nvSpPr>
          <p:cNvPr id="3" name="object 3"/>
          <p:cNvSpPr txBox="1">
            <a:spLocks noGrp="1"/>
          </p:cNvSpPr>
          <p:nvPr>
            <p:ph type="title"/>
          </p:nvPr>
        </p:nvSpPr>
        <p:spPr>
          <a:xfrm>
            <a:off x="527495" y="341407"/>
            <a:ext cx="6205855" cy="695960"/>
          </a:xfrm>
          <a:prstGeom prst="rect">
            <a:avLst/>
          </a:prstGeom>
        </p:spPr>
        <p:txBody>
          <a:bodyPr vert="horz" wrap="square" lIns="0" tIns="12700" rIns="0" bIns="0" rtlCol="0" anchor="t" anchorCtr="0">
            <a:spAutoFit/>
          </a:bodyPr>
          <a:lstStyle/>
          <a:p>
            <a:pPr marL="12700">
              <a:lnSpc>
                <a:spcPct val="100000"/>
              </a:lnSpc>
              <a:spcBef>
                <a:spcPts val="100"/>
              </a:spcBef>
            </a:pPr>
            <a:r>
              <a:rPr spc="-5" dirty="0">
                <a:solidFill>
                  <a:schemeClr val="tx1"/>
                </a:solidFill>
              </a:rPr>
              <a:t>EM </a:t>
            </a:r>
            <a:r>
              <a:rPr dirty="0">
                <a:solidFill>
                  <a:schemeClr val="tx1"/>
                </a:solidFill>
              </a:rPr>
              <a:t>in </a:t>
            </a:r>
            <a:r>
              <a:rPr spc="-5" dirty="0">
                <a:solidFill>
                  <a:schemeClr val="tx1"/>
                </a:solidFill>
              </a:rPr>
              <a:t>Pulmonary</a:t>
            </a:r>
            <a:r>
              <a:rPr spc="25" dirty="0">
                <a:solidFill>
                  <a:schemeClr val="tx1"/>
                </a:solidFill>
              </a:rPr>
              <a:t> </a:t>
            </a:r>
            <a:r>
              <a:rPr spc="-5" dirty="0">
                <a:solidFill>
                  <a:schemeClr val="tx1"/>
                </a:solidFill>
              </a:rPr>
              <a:t>Fibrosis</a:t>
            </a:r>
          </a:p>
        </p:txBody>
      </p:sp>
      <p:sp>
        <p:nvSpPr>
          <p:cNvPr id="4" name="object 2">
            <a:extLst>
              <a:ext uri="{FF2B5EF4-FFF2-40B4-BE49-F238E27FC236}">
                <a16:creationId xmlns:a16="http://schemas.microsoft.com/office/drawing/2014/main" id="{5CAE2BA2-F57F-439C-AB59-FA18BF88EEC3}"/>
              </a:ext>
            </a:extLst>
          </p:cNvPr>
          <p:cNvSpPr txBox="1">
            <a:spLocks/>
          </p:cNvSpPr>
          <p:nvPr/>
        </p:nvSpPr>
        <p:spPr>
          <a:xfrm>
            <a:off x="6926659" y="98523"/>
            <a:ext cx="7284720" cy="1379865"/>
          </a:xfrm>
          <a:prstGeom prst="rect">
            <a:avLst/>
          </a:prstGeom>
        </p:spPr>
        <p:txBody>
          <a:bodyPr vert="horz" wrap="square" lIns="0" tIns="12700" rIns="0" bIns="0" rtlCol="0" anchor="t" anchorCtr="0">
            <a:spAutoFit/>
          </a:bodyPr>
          <a:lstStyle>
            <a:lvl1pPr algn="l" rtl="0" eaLnBrk="1" fontAlgn="base" hangingPunct="1">
              <a:lnSpc>
                <a:spcPts val="4000"/>
              </a:lnSpc>
              <a:spcBef>
                <a:spcPct val="0"/>
              </a:spcBef>
              <a:spcAft>
                <a:spcPct val="0"/>
              </a:spcAft>
              <a:defRPr sz="4400" b="0" i="0">
                <a:solidFill>
                  <a:srgbClr val="FFFF00"/>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lnSpc>
                <a:spcPct val="100000"/>
              </a:lnSpc>
              <a:spcBef>
                <a:spcPts val="100"/>
              </a:spcBef>
            </a:pPr>
            <a:r>
              <a:rPr lang="en-US" kern="0" spc="-5" dirty="0">
                <a:solidFill>
                  <a:schemeClr val="tx1"/>
                </a:solidFill>
              </a:rPr>
              <a:t>Structure of </a:t>
            </a:r>
            <a:r>
              <a:rPr lang="en-US" kern="0" dirty="0">
                <a:solidFill>
                  <a:schemeClr val="tx1"/>
                </a:solidFill>
              </a:rPr>
              <a:t>the </a:t>
            </a:r>
            <a:endParaRPr lang="cs-CZ" kern="0" dirty="0">
              <a:solidFill>
                <a:schemeClr val="tx1"/>
              </a:solidFill>
            </a:endParaRPr>
          </a:p>
          <a:p>
            <a:pPr marL="12700">
              <a:lnSpc>
                <a:spcPct val="100000"/>
              </a:lnSpc>
              <a:spcBef>
                <a:spcPts val="100"/>
              </a:spcBef>
            </a:pPr>
            <a:r>
              <a:rPr lang="en-US" kern="0" dirty="0">
                <a:solidFill>
                  <a:schemeClr val="tx1"/>
                </a:solidFill>
              </a:rPr>
              <a:t>Alveolar</a:t>
            </a:r>
            <a:r>
              <a:rPr lang="en-US" kern="0" spc="-20" dirty="0">
                <a:solidFill>
                  <a:schemeClr val="tx1"/>
                </a:solidFill>
              </a:rPr>
              <a:t> </a:t>
            </a:r>
            <a:r>
              <a:rPr lang="en-US" kern="0" dirty="0">
                <a:solidFill>
                  <a:schemeClr val="tx1"/>
                </a:solidFill>
              </a:rPr>
              <a:t>Wall</a:t>
            </a:r>
          </a:p>
        </p:txBody>
      </p:sp>
      <p:sp>
        <p:nvSpPr>
          <p:cNvPr id="6" name="object 3">
            <a:extLst>
              <a:ext uri="{FF2B5EF4-FFF2-40B4-BE49-F238E27FC236}">
                <a16:creationId xmlns:a16="http://schemas.microsoft.com/office/drawing/2014/main" id="{22DCA36A-D6DE-437D-BD58-C6995A8A9596}"/>
              </a:ext>
            </a:extLst>
          </p:cNvPr>
          <p:cNvSpPr/>
          <p:nvPr/>
        </p:nvSpPr>
        <p:spPr>
          <a:xfrm>
            <a:off x="6498148" y="1563593"/>
            <a:ext cx="3561079" cy="4953000"/>
          </a:xfrm>
          <a:prstGeom prst="rect">
            <a:avLst/>
          </a:prstGeom>
          <a:blipFill>
            <a:blip r:embed="rId3" cstate="print"/>
            <a:stretch>
              <a:fillRect/>
            </a:stretch>
          </a:blipFill>
        </p:spPr>
        <p:txBody>
          <a:bodyPr wrap="square" lIns="0" tIns="0" rIns="0" bIns="0" rtlCol="0"/>
          <a:lstStyle/>
          <a:p>
            <a:endParaRPr dirty="0">
              <a:latin typeface="Calibri" panose="020F0502020204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524" y="0"/>
            <a:ext cx="9447005" cy="689932"/>
          </a:xfrm>
          <a:prstGeom prst="rect">
            <a:avLst/>
          </a:prstGeom>
        </p:spPr>
        <p:txBody>
          <a:bodyPr vert="horz" wrap="square" lIns="0" tIns="12700" rIns="0" bIns="0" rtlCol="0" anchor="t" anchorCtr="0">
            <a:spAutoFit/>
          </a:bodyPr>
          <a:lstStyle/>
          <a:p>
            <a:pPr marL="2675890" marR="5080" indent="-2663190">
              <a:lnSpc>
                <a:spcPct val="100000"/>
              </a:lnSpc>
              <a:spcBef>
                <a:spcPts val="100"/>
              </a:spcBef>
            </a:pPr>
            <a:r>
              <a:rPr dirty="0">
                <a:solidFill>
                  <a:schemeClr val="tx2"/>
                </a:solidFill>
              </a:rPr>
              <a:t>Diffuse Interstitial </a:t>
            </a:r>
            <a:r>
              <a:rPr spc="-5" dirty="0">
                <a:solidFill>
                  <a:schemeClr val="tx2"/>
                </a:solidFill>
              </a:rPr>
              <a:t>Pulmonary  Fibrosis</a:t>
            </a:r>
          </a:p>
        </p:txBody>
      </p:sp>
      <p:sp>
        <p:nvSpPr>
          <p:cNvPr id="3" name="object 3"/>
          <p:cNvSpPr txBox="1"/>
          <p:nvPr/>
        </p:nvSpPr>
        <p:spPr>
          <a:xfrm>
            <a:off x="1563369" y="1405890"/>
            <a:ext cx="9011920" cy="4986020"/>
          </a:xfrm>
          <a:prstGeom prst="rect">
            <a:avLst/>
          </a:prstGeom>
        </p:spPr>
        <p:txBody>
          <a:bodyPr vert="horz" wrap="square" lIns="0" tIns="12700" rIns="0" bIns="0" rtlCol="0">
            <a:spAutoFit/>
          </a:bodyPr>
          <a:lstStyle/>
          <a:p>
            <a:pPr marL="393700" marR="420370" indent="-342900">
              <a:spcBef>
                <a:spcPts val="100"/>
              </a:spcBef>
              <a:buClr>
                <a:srgbClr val="0066FF"/>
              </a:buClr>
              <a:buSzPct val="75000"/>
              <a:buFont typeface="MS UI Gothic"/>
              <a:buChar char="■"/>
              <a:tabLst>
                <a:tab pos="393700" algn="l"/>
                <a:tab pos="2338070" algn="l"/>
              </a:tabLst>
            </a:pPr>
            <a:r>
              <a:rPr sz="2800" spc="-5" dirty="0">
                <a:latin typeface="Calibri" panose="020F0502020204030204" pitchFamily="34" charset="0"/>
                <a:cs typeface="Calibri" panose="020F0502020204030204" pitchFamily="34" charset="0"/>
              </a:rPr>
              <a:t>Synonyms:	idiopathic pulmonary fibrosis, interstitial  pneumonia, cryptogenic fibrosing</a:t>
            </a:r>
            <a:r>
              <a:rPr sz="2800" spc="10" dirty="0">
                <a:latin typeface="Calibri" panose="020F0502020204030204" pitchFamily="34" charset="0"/>
                <a:cs typeface="Calibri" panose="020F0502020204030204" pitchFamily="34" charset="0"/>
              </a:rPr>
              <a:t> </a:t>
            </a:r>
            <a:r>
              <a:rPr sz="2800" spc="-5" dirty="0">
                <a:latin typeface="Calibri" panose="020F0502020204030204" pitchFamily="34" charset="0"/>
                <a:cs typeface="Calibri" panose="020F0502020204030204" pitchFamily="34" charset="0"/>
              </a:rPr>
              <a:t>alveolitis.</a:t>
            </a:r>
            <a:endParaRPr sz="2800" dirty="0">
              <a:latin typeface="Calibri" panose="020F0502020204030204" pitchFamily="34" charset="0"/>
              <a:cs typeface="Calibri" panose="020F0502020204030204" pitchFamily="34" charset="0"/>
            </a:endParaRPr>
          </a:p>
          <a:p>
            <a:pPr>
              <a:spcBef>
                <a:spcPts val="30"/>
              </a:spcBef>
              <a:buClr>
                <a:srgbClr val="0066FF"/>
              </a:buClr>
              <a:buFont typeface="MS UI Gothic"/>
              <a:buChar char="■"/>
            </a:pPr>
            <a:endParaRPr sz="4000" dirty="0">
              <a:latin typeface="Calibri" panose="020F0502020204030204" pitchFamily="34" charset="0"/>
              <a:cs typeface="Calibri" panose="020F0502020204030204" pitchFamily="34" charset="0"/>
            </a:endParaRPr>
          </a:p>
          <a:p>
            <a:pPr marL="3651250"/>
            <a:r>
              <a:rPr sz="3200" spc="-5" dirty="0">
                <a:latin typeface="Calibri" panose="020F0502020204030204" pitchFamily="34" charset="0"/>
                <a:cs typeface="Calibri" panose="020F0502020204030204" pitchFamily="34" charset="0"/>
              </a:rPr>
              <a:t>Pathology</a:t>
            </a:r>
            <a:endParaRPr sz="3200" dirty="0">
              <a:latin typeface="Calibri" panose="020F0502020204030204" pitchFamily="34" charset="0"/>
              <a:cs typeface="Calibri" panose="020F0502020204030204" pitchFamily="34" charset="0"/>
            </a:endParaRPr>
          </a:p>
          <a:p>
            <a:pPr marL="393700" indent="-342900">
              <a:spcBef>
                <a:spcPts val="690"/>
              </a:spcBef>
              <a:buClr>
                <a:srgbClr val="0066FF"/>
              </a:buClr>
              <a:buSzPct val="75000"/>
              <a:buFont typeface="MS UI Gothic"/>
              <a:buChar char="■"/>
              <a:tabLst>
                <a:tab pos="393700" algn="l"/>
              </a:tabLst>
            </a:pPr>
            <a:r>
              <a:rPr sz="2800" spc="-10" dirty="0">
                <a:latin typeface="Calibri" panose="020F0502020204030204" pitchFamily="34" charset="0"/>
                <a:cs typeface="Calibri" panose="020F0502020204030204" pitchFamily="34" charset="0"/>
              </a:rPr>
              <a:t>Thickening </a:t>
            </a:r>
            <a:r>
              <a:rPr sz="2800" dirty="0">
                <a:latin typeface="Calibri" panose="020F0502020204030204" pitchFamily="34" charset="0"/>
                <a:cs typeface="Calibri" panose="020F0502020204030204" pitchFamily="34" charset="0"/>
              </a:rPr>
              <a:t>of</a:t>
            </a:r>
            <a:r>
              <a:rPr sz="2800" spc="10" dirty="0">
                <a:latin typeface="Calibri" panose="020F0502020204030204" pitchFamily="34" charset="0"/>
                <a:cs typeface="Calibri" panose="020F0502020204030204" pitchFamily="34" charset="0"/>
              </a:rPr>
              <a:t> </a:t>
            </a:r>
            <a:r>
              <a:rPr sz="2800" spc="-5" dirty="0">
                <a:latin typeface="Calibri" panose="020F0502020204030204" pitchFamily="34" charset="0"/>
                <a:cs typeface="Calibri" panose="020F0502020204030204" pitchFamily="34" charset="0"/>
              </a:rPr>
              <a:t>interstitium.</a:t>
            </a:r>
            <a:endParaRPr sz="2800" dirty="0">
              <a:latin typeface="Calibri" panose="020F0502020204030204" pitchFamily="34" charset="0"/>
              <a:cs typeface="Calibri" panose="020F0502020204030204" pitchFamily="34" charset="0"/>
            </a:endParaRPr>
          </a:p>
          <a:p>
            <a:pPr marL="393700" indent="-342900">
              <a:spcBef>
                <a:spcPts val="700"/>
              </a:spcBef>
              <a:buClr>
                <a:srgbClr val="0066FF"/>
              </a:buClr>
              <a:buSzPct val="75000"/>
              <a:buFont typeface="MS UI Gothic"/>
              <a:buChar char="■"/>
              <a:tabLst>
                <a:tab pos="393700" algn="l"/>
              </a:tabLst>
            </a:pPr>
            <a:r>
              <a:rPr sz="2800" spc="-5" dirty="0">
                <a:latin typeface="Calibri" panose="020F0502020204030204" pitchFamily="34" charset="0"/>
                <a:cs typeface="Calibri" panose="020F0502020204030204" pitchFamily="34" charset="0"/>
              </a:rPr>
              <a:t>Initially, infiltration with lymphocytes and plasma</a:t>
            </a:r>
            <a:r>
              <a:rPr sz="2800" spc="-35" dirty="0">
                <a:latin typeface="Calibri" panose="020F0502020204030204" pitchFamily="34" charset="0"/>
                <a:cs typeface="Calibri" panose="020F0502020204030204" pitchFamily="34" charset="0"/>
              </a:rPr>
              <a:t> </a:t>
            </a:r>
            <a:r>
              <a:rPr sz="2800" spc="-5" dirty="0">
                <a:latin typeface="Calibri" panose="020F0502020204030204" pitchFamily="34" charset="0"/>
                <a:cs typeface="Calibri" panose="020F0502020204030204" pitchFamily="34" charset="0"/>
              </a:rPr>
              <a:t>cells.</a:t>
            </a:r>
            <a:endParaRPr sz="2800" dirty="0">
              <a:latin typeface="Calibri" panose="020F0502020204030204" pitchFamily="34" charset="0"/>
              <a:cs typeface="Calibri" panose="020F0502020204030204" pitchFamily="34" charset="0"/>
            </a:endParaRPr>
          </a:p>
          <a:p>
            <a:pPr marL="393700" indent="-342900">
              <a:spcBef>
                <a:spcPts val="690"/>
              </a:spcBef>
              <a:buClr>
                <a:srgbClr val="0066FF"/>
              </a:buClr>
              <a:buSzPct val="75000"/>
              <a:buFont typeface="MS UI Gothic"/>
              <a:buChar char="■"/>
              <a:tabLst>
                <a:tab pos="393700" algn="l"/>
              </a:tabLst>
            </a:pPr>
            <a:r>
              <a:rPr sz="2800" spc="-5" dirty="0">
                <a:latin typeface="Calibri" panose="020F0502020204030204" pitchFamily="34" charset="0"/>
                <a:cs typeface="Calibri" panose="020F0502020204030204" pitchFamily="34" charset="0"/>
              </a:rPr>
              <a:t>Later fibroblasts lay </a:t>
            </a:r>
            <a:r>
              <a:rPr sz="2800" dirty="0">
                <a:latin typeface="Calibri" panose="020F0502020204030204" pitchFamily="34" charset="0"/>
                <a:cs typeface="Calibri" panose="020F0502020204030204" pitchFamily="34" charset="0"/>
              </a:rPr>
              <a:t>down </a:t>
            </a:r>
            <a:r>
              <a:rPr sz="2800" spc="-5" dirty="0">
                <a:latin typeface="Calibri" panose="020F0502020204030204" pitchFamily="34" charset="0"/>
                <a:cs typeface="Calibri" panose="020F0502020204030204" pitchFamily="34" charset="0"/>
              </a:rPr>
              <a:t>thick collagen</a:t>
            </a:r>
            <a:r>
              <a:rPr sz="2800" spc="-20" dirty="0">
                <a:latin typeface="Calibri" panose="020F0502020204030204" pitchFamily="34" charset="0"/>
                <a:cs typeface="Calibri" panose="020F0502020204030204" pitchFamily="34" charset="0"/>
              </a:rPr>
              <a:t> </a:t>
            </a:r>
            <a:r>
              <a:rPr sz="2800" spc="-5" dirty="0">
                <a:latin typeface="Calibri" panose="020F0502020204030204" pitchFamily="34" charset="0"/>
                <a:cs typeface="Calibri" panose="020F0502020204030204" pitchFamily="34" charset="0"/>
              </a:rPr>
              <a:t>bundles.</a:t>
            </a:r>
            <a:endParaRPr sz="2800" dirty="0">
              <a:latin typeface="Calibri" panose="020F0502020204030204" pitchFamily="34" charset="0"/>
              <a:cs typeface="Calibri" panose="020F0502020204030204" pitchFamily="34" charset="0"/>
            </a:endParaRPr>
          </a:p>
          <a:p>
            <a:pPr marL="393700" indent="-342900">
              <a:spcBef>
                <a:spcPts val="700"/>
              </a:spcBef>
              <a:buClr>
                <a:srgbClr val="0066FF"/>
              </a:buClr>
              <a:buSzPct val="75000"/>
              <a:buFont typeface="MS UI Gothic"/>
              <a:buChar char="■"/>
              <a:tabLst>
                <a:tab pos="393700" algn="l"/>
              </a:tabLst>
            </a:pPr>
            <a:r>
              <a:rPr sz="2800" spc="-5" dirty="0">
                <a:latin typeface="Calibri" panose="020F0502020204030204" pitchFamily="34" charset="0"/>
                <a:cs typeface="Calibri" panose="020F0502020204030204" pitchFamily="34" charset="0"/>
              </a:rPr>
              <a:t>These changes </a:t>
            </a:r>
            <a:r>
              <a:rPr sz="2800" dirty="0">
                <a:latin typeface="Calibri" panose="020F0502020204030204" pitchFamily="34" charset="0"/>
                <a:cs typeface="Calibri" panose="020F0502020204030204" pitchFamily="34" charset="0"/>
              </a:rPr>
              <a:t>occur </a:t>
            </a:r>
            <a:r>
              <a:rPr sz="2800" spc="-5" dirty="0">
                <a:latin typeface="Calibri" panose="020F0502020204030204" pitchFamily="34" charset="0"/>
                <a:cs typeface="Calibri" panose="020F0502020204030204" pitchFamily="34" charset="0"/>
              </a:rPr>
              <a:t>irregularly within the</a:t>
            </a:r>
            <a:r>
              <a:rPr sz="2800" dirty="0">
                <a:latin typeface="Calibri" panose="020F0502020204030204" pitchFamily="34" charset="0"/>
                <a:cs typeface="Calibri" panose="020F0502020204030204" pitchFamily="34" charset="0"/>
              </a:rPr>
              <a:t> </a:t>
            </a:r>
            <a:r>
              <a:rPr sz="2800" spc="-5" dirty="0">
                <a:latin typeface="Calibri" panose="020F0502020204030204" pitchFamily="34" charset="0"/>
                <a:cs typeface="Calibri" panose="020F0502020204030204" pitchFamily="34" charset="0"/>
              </a:rPr>
              <a:t>lung.</a:t>
            </a:r>
            <a:endParaRPr sz="2800" dirty="0">
              <a:latin typeface="Calibri" panose="020F0502020204030204" pitchFamily="34" charset="0"/>
              <a:cs typeface="Calibri" panose="020F0502020204030204" pitchFamily="34" charset="0"/>
            </a:endParaRPr>
          </a:p>
          <a:p>
            <a:pPr marL="393700" marR="1393190" indent="-342900">
              <a:spcBef>
                <a:spcPts val="700"/>
              </a:spcBef>
              <a:buClr>
                <a:srgbClr val="0066FF"/>
              </a:buClr>
              <a:buSzPct val="75000"/>
              <a:buFont typeface="MS UI Gothic"/>
              <a:buChar char="■"/>
              <a:tabLst>
                <a:tab pos="393700" algn="l"/>
              </a:tabLst>
            </a:pPr>
            <a:r>
              <a:rPr sz="2800" spc="-5" dirty="0">
                <a:latin typeface="Calibri" panose="020F0502020204030204" pitchFamily="34" charset="0"/>
                <a:cs typeface="Calibri" panose="020F0502020204030204" pitchFamily="34" charset="0"/>
              </a:rPr>
              <a:t>Eventually alveolar architecture </a:t>
            </a:r>
            <a:r>
              <a:rPr sz="2800" dirty="0">
                <a:latin typeface="Calibri" panose="020F0502020204030204" pitchFamily="34" charset="0"/>
                <a:cs typeface="Calibri" panose="020F0502020204030204" pitchFamily="34" charset="0"/>
              </a:rPr>
              <a:t>is </a:t>
            </a:r>
            <a:r>
              <a:rPr sz="2800" spc="-5" dirty="0">
                <a:latin typeface="Calibri" panose="020F0502020204030204" pitchFamily="34" charset="0"/>
                <a:cs typeface="Calibri" panose="020F0502020204030204" pitchFamily="34" charset="0"/>
              </a:rPr>
              <a:t>destroyed </a:t>
            </a:r>
            <a:r>
              <a:rPr sz="2800" dirty="0">
                <a:latin typeface="Calibri" panose="020F0502020204030204" pitchFamily="34" charset="0"/>
                <a:cs typeface="Calibri" panose="020F0502020204030204" pitchFamily="34" charset="0"/>
              </a:rPr>
              <a:t>–  </a:t>
            </a:r>
            <a:r>
              <a:rPr sz="2800" spc="-5" dirty="0">
                <a:latin typeface="Calibri" panose="020F0502020204030204" pitchFamily="34" charset="0"/>
                <a:cs typeface="Calibri" panose="020F0502020204030204" pitchFamily="34" charset="0"/>
              </a:rPr>
              <a:t>honeycomb</a:t>
            </a:r>
            <a:r>
              <a:rPr sz="2800"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lung</a:t>
            </a:r>
            <a:endParaRPr sz="2800" dirty="0">
              <a:latin typeface="Calibri" panose="020F0502020204030204" pitchFamily="34" charset="0"/>
              <a:cs typeface="Calibri" panose="020F050202020403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6999" y="59266"/>
            <a:ext cx="3945891" cy="628377"/>
          </a:xfrm>
          <a:prstGeom prst="rect">
            <a:avLst/>
          </a:prstGeom>
        </p:spPr>
        <p:txBody>
          <a:bodyPr vert="horz" wrap="square" lIns="0" tIns="12700" rIns="0" bIns="0" rtlCol="0" anchor="t" anchorCtr="0">
            <a:spAutoFit/>
          </a:bodyPr>
          <a:lstStyle/>
          <a:p>
            <a:pPr marL="12700">
              <a:lnSpc>
                <a:spcPct val="100000"/>
              </a:lnSpc>
              <a:spcBef>
                <a:spcPts val="100"/>
              </a:spcBef>
            </a:pPr>
            <a:r>
              <a:rPr lang="cs-CZ" sz="4000" spc="-5" dirty="0" err="1">
                <a:solidFill>
                  <a:schemeClr val="tx2"/>
                </a:solidFill>
              </a:rPr>
              <a:t>Pathogenesis</a:t>
            </a:r>
            <a:endParaRPr sz="4000" dirty="0">
              <a:solidFill>
                <a:schemeClr val="tx2"/>
              </a:solidFill>
            </a:endParaRPr>
          </a:p>
        </p:txBody>
      </p:sp>
      <p:sp>
        <p:nvSpPr>
          <p:cNvPr id="3" name="object 3"/>
          <p:cNvSpPr txBox="1"/>
          <p:nvPr/>
        </p:nvSpPr>
        <p:spPr>
          <a:xfrm>
            <a:off x="1563369" y="582931"/>
            <a:ext cx="8930640" cy="6215803"/>
          </a:xfrm>
          <a:prstGeom prst="rect">
            <a:avLst/>
          </a:prstGeom>
        </p:spPr>
        <p:txBody>
          <a:bodyPr vert="horz" wrap="square" lIns="0" tIns="64769" rIns="0" bIns="0" rtlCol="0">
            <a:spAutoFit/>
          </a:bodyPr>
          <a:lstStyle/>
          <a:p>
            <a:pPr marL="50800">
              <a:spcBef>
                <a:spcPts val="509"/>
              </a:spcBef>
            </a:pPr>
            <a:r>
              <a:rPr sz="3200" spc="-5" dirty="0">
                <a:latin typeface="Calibri" panose="020F0502020204030204" pitchFamily="34" charset="0"/>
                <a:cs typeface="Calibri" panose="020F0502020204030204" pitchFamily="34" charset="0"/>
              </a:rPr>
              <a:t>Unknown, </a:t>
            </a:r>
            <a:r>
              <a:rPr sz="3200" dirty="0">
                <a:latin typeface="Calibri" panose="020F0502020204030204" pitchFamily="34" charset="0"/>
                <a:cs typeface="Calibri" panose="020F0502020204030204" pitchFamily="34" charset="0"/>
              </a:rPr>
              <a:t>may </a:t>
            </a:r>
            <a:r>
              <a:rPr sz="3200" spc="5" dirty="0">
                <a:latin typeface="Calibri" panose="020F0502020204030204" pitchFamily="34" charset="0"/>
                <a:cs typeface="Calibri" panose="020F0502020204030204" pitchFamily="34" charset="0"/>
              </a:rPr>
              <a:t>be </a:t>
            </a:r>
            <a:r>
              <a:rPr sz="3200" spc="-5" dirty="0">
                <a:latin typeface="Calibri" panose="020F0502020204030204" pitchFamily="34" charset="0"/>
                <a:cs typeface="Calibri" panose="020F0502020204030204" pitchFamily="34" charset="0"/>
              </a:rPr>
              <a:t>immunological</a:t>
            </a:r>
            <a:r>
              <a:rPr sz="3200" spc="-10"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reaction.</a:t>
            </a:r>
            <a:endParaRPr sz="3200" dirty="0">
              <a:latin typeface="Calibri" panose="020F0502020204030204" pitchFamily="34" charset="0"/>
              <a:cs typeface="Calibri" panose="020F0502020204030204" pitchFamily="34" charset="0"/>
            </a:endParaRPr>
          </a:p>
          <a:p>
            <a:pPr marL="3074670">
              <a:spcBef>
                <a:spcPts val="409"/>
              </a:spcBef>
            </a:pPr>
            <a:r>
              <a:rPr sz="3200" spc="-5" dirty="0">
                <a:latin typeface="Calibri" panose="020F0502020204030204" pitchFamily="34" charset="0"/>
                <a:cs typeface="Calibri" panose="020F0502020204030204" pitchFamily="34" charset="0"/>
              </a:rPr>
              <a:t>Clinical</a:t>
            </a:r>
            <a:r>
              <a:rPr sz="3200" spc="-10"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Features</a:t>
            </a:r>
          </a:p>
          <a:p>
            <a:pPr marL="393700" marR="1172210" indent="-342900">
              <a:lnSpc>
                <a:spcPts val="3450"/>
              </a:lnSpc>
              <a:spcBef>
                <a:spcPts val="860"/>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Uncommon </a:t>
            </a:r>
            <a:r>
              <a:rPr sz="3200" dirty="0">
                <a:latin typeface="Calibri" panose="020F0502020204030204" pitchFamily="34" charset="0"/>
                <a:cs typeface="Calibri" panose="020F0502020204030204" pitchFamily="34" charset="0"/>
              </a:rPr>
              <a:t>disease, </a:t>
            </a:r>
            <a:r>
              <a:rPr sz="3200" spc="-5" dirty="0">
                <a:latin typeface="Calibri" panose="020F0502020204030204" pitchFamily="34" charset="0"/>
                <a:cs typeface="Calibri" panose="020F0502020204030204" pitchFamily="34" charset="0"/>
              </a:rPr>
              <a:t>affects adults in late  </a:t>
            </a:r>
            <a:r>
              <a:rPr sz="3200" dirty="0">
                <a:latin typeface="Calibri" panose="020F0502020204030204" pitchFamily="34" charset="0"/>
                <a:cs typeface="Calibri" panose="020F0502020204030204" pitchFamily="34" charset="0"/>
              </a:rPr>
              <a:t>middle age.</a:t>
            </a:r>
          </a:p>
          <a:p>
            <a:pPr marL="393700" indent="-342900">
              <a:spcBef>
                <a:spcPts val="360"/>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Progressive exertional </a:t>
            </a:r>
            <a:r>
              <a:rPr sz="3200" dirty="0">
                <a:latin typeface="Calibri" panose="020F0502020204030204" pitchFamily="34" charset="0"/>
                <a:cs typeface="Calibri" panose="020F0502020204030204" pitchFamily="34" charset="0"/>
              </a:rPr>
              <a:t>dyspnea, </a:t>
            </a:r>
            <a:r>
              <a:rPr sz="3200" spc="-5" dirty="0">
                <a:latin typeface="Calibri" panose="020F0502020204030204" pitchFamily="34" charset="0"/>
                <a:cs typeface="Calibri" panose="020F0502020204030204" pitchFamily="34" charset="0"/>
              </a:rPr>
              <a:t>later </a:t>
            </a:r>
            <a:r>
              <a:rPr sz="3200" dirty="0">
                <a:latin typeface="Calibri" panose="020F0502020204030204" pitchFamily="34" charset="0"/>
                <a:cs typeface="Calibri" panose="020F0502020204030204" pitchFamily="34" charset="0"/>
              </a:rPr>
              <a:t>at</a:t>
            </a:r>
            <a:r>
              <a:rPr sz="3200" spc="-5" dirty="0">
                <a:latin typeface="Calibri" panose="020F0502020204030204" pitchFamily="34" charset="0"/>
                <a:cs typeface="Calibri" panose="020F0502020204030204" pitchFamily="34" charset="0"/>
              </a:rPr>
              <a:t> rest.</a:t>
            </a:r>
            <a:endParaRPr sz="3200" dirty="0">
              <a:latin typeface="Calibri" panose="020F0502020204030204" pitchFamily="34" charset="0"/>
              <a:cs typeface="Calibri" panose="020F0502020204030204" pitchFamily="34" charset="0"/>
            </a:endParaRPr>
          </a:p>
          <a:p>
            <a:pPr marL="393700" indent="-342900">
              <a:spcBef>
                <a:spcPts val="409"/>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Non-productive</a:t>
            </a:r>
            <a:r>
              <a:rPr sz="3200"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cough.</a:t>
            </a:r>
            <a:endParaRPr sz="3200" dirty="0">
              <a:latin typeface="Calibri" panose="020F0502020204030204" pitchFamily="34" charset="0"/>
              <a:cs typeface="Calibri" panose="020F0502020204030204" pitchFamily="34" charset="0"/>
            </a:endParaRPr>
          </a:p>
          <a:p>
            <a:pPr marL="393700" marR="43180" indent="-342900">
              <a:lnSpc>
                <a:spcPts val="3450"/>
              </a:lnSpc>
              <a:spcBef>
                <a:spcPts val="860"/>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Physical examination shows </a:t>
            </a:r>
            <a:r>
              <a:rPr sz="3200" dirty="0">
                <a:latin typeface="Calibri" panose="020F0502020204030204" pitchFamily="34" charset="0"/>
                <a:cs typeface="Calibri" panose="020F0502020204030204" pitchFamily="34" charset="0"/>
              </a:rPr>
              <a:t>finger clubbing,  </a:t>
            </a:r>
            <a:r>
              <a:rPr sz="3200" spc="-5" dirty="0">
                <a:latin typeface="Calibri" panose="020F0502020204030204" pitchFamily="34" charset="0"/>
                <a:cs typeface="Calibri" panose="020F0502020204030204" pitchFamily="34" charset="0"/>
              </a:rPr>
              <a:t>fine inspiratory </a:t>
            </a:r>
            <a:r>
              <a:rPr sz="3200" dirty="0">
                <a:latin typeface="Calibri" panose="020F0502020204030204" pitchFamily="34" charset="0"/>
                <a:cs typeface="Calibri" panose="020F0502020204030204" pitchFamily="34" charset="0"/>
              </a:rPr>
              <a:t>crackles </a:t>
            </a:r>
            <a:r>
              <a:rPr sz="3200" spc="-5" dirty="0">
                <a:latin typeface="Calibri" panose="020F0502020204030204" pitchFamily="34" charset="0"/>
                <a:cs typeface="Calibri" panose="020F0502020204030204" pitchFamily="34" charset="0"/>
              </a:rPr>
              <a:t>throughout </a:t>
            </a:r>
            <a:r>
              <a:rPr sz="3200" dirty="0">
                <a:latin typeface="Calibri" panose="020F0502020204030204" pitchFamily="34" charset="0"/>
                <a:cs typeface="Calibri" panose="020F0502020204030204" pitchFamily="34" charset="0"/>
              </a:rPr>
              <a:t>both</a:t>
            </a:r>
            <a:r>
              <a:rPr sz="3200" spc="-25"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lungs.</a:t>
            </a:r>
          </a:p>
          <a:p>
            <a:pPr marL="393700" marR="1583055" indent="-342900">
              <a:lnSpc>
                <a:spcPts val="3450"/>
              </a:lnSpc>
              <a:spcBef>
                <a:spcPts val="800"/>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Patient may </a:t>
            </a:r>
            <a:r>
              <a:rPr sz="3200" dirty="0">
                <a:latin typeface="Calibri" panose="020F0502020204030204" pitchFamily="34" charset="0"/>
                <a:cs typeface="Calibri" panose="020F0502020204030204" pitchFamily="34" charset="0"/>
              </a:rPr>
              <a:t>develop respiratory </a:t>
            </a:r>
            <a:r>
              <a:rPr sz="3200" spc="-5" dirty="0">
                <a:latin typeface="Calibri" panose="020F0502020204030204" pitchFamily="34" charset="0"/>
                <a:cs typeface="Calibri" panose="020F0502020204030204" pitchFamily="34" charset="0"/>
              </a:rPr>
              <a:t>failure  terminally.</a:t>
            </a:r>
            <a:endParaRPr sz="3200" dirty="0">
              <a:latin typeface="Calibri" panose="020F0502020204030204" pitchFamily="34" charset="0"/>
              <a:cs typeface="Calibri" panose="020F0502020204030204" pitchFamily="34" charset="0"/>
            </a:endParaRPr>
          </a:p>
          <a:p>
            <a:pPr marL="393700" marR="804545" indent="-342900">
              <a:lnSpc>
                <a:spcPts val="3460"/>
              </a:lnSpc>
              <a:spcBef>
                <a:spcPts val="790"/>
              </a:spcBef>
              <a:buClr>
                <a:srgbClr val="0066FF"/>
              </a:buClr>
              <a:buSzPct val="75000"/>
              <a:buFont typeface="MS UI Gothic"/>
              <a:buChar char="■"/>
              <a:tabLst>
                <a:tab pos="393700" algn="l"/>
              </a:tabLst>
            </a:pPr>
            <a:r>
              <a:rPr sz="3200" dirty="0">
                <a:latin typeface="Calibri" panose="020F0502020204030204" pitchFamily="34" charset="0"/>
                <a:cs typeface="Calibri" panose="020F0502020204030204" pitchFamily="34" charset="0"/>
              </a:rPr>
              <a:t>The disease progresses </a:t>
            </a:r>
            <a:r>
              <a:rPr sz="3200" spc="-5" dirty="0">
                <a:latin typeface="Calibri" panose="020F0502020204030204" pitchFamily="34" charset="0"/>
                <a:cs typeface="Calibri" panose="020F0502020204030204" pitchFamily="34" charset="0"/>
              </a:rPr>
              <a:t>insidiously, </a:t>
            </a:r>
            <a:r>
              <a:rPr sz="3200" dirty="0">
                <a:latin typeface="Calibri" panose="020F0502020204030204" pitchFamily="34" charset="0"/>
                <a:cs typeface="Calibri" panose="020F0502020204030204" pitchFamily="34" charset="0"/>
              </a:rPr>
              <a:t>median  </a:t>
            </a:r>
            <a:r>
              <a:rPr sz="3200" spc="-5" dirty="0">
                <a:latin typeface="Calibri" panose="020F0502020204030204" pitchFamily="34" charset="0"/>
                <a:cs typeface="Calibri" panose="020F0502020204030204" pitchFamily="34" charset="0"/>
              </a:rPr>
              <a:t>survival 4-6</a:t>
            </a:r>
            <a:r>
              <a:rPr sz="3200" dirty="0">
                <a:latin typeface="Calibri" panose="020F0502020204030204" pitchFamily="34" charset="0"/>
                <a:cs typeface="Calibri" panose="020F0502020204030204" pitchFamily="34" charset="0"/>
              </a:rPr>
              <a:t> years.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2600" y="1219200"/>
            <a:ext cx="4419600" cy="4800600"/>
          </a:xfrm>
          <a:prstGeom prst="rect">
            <a:avLst/>
          </a:prstGeom>
          <a:blipFill>
            <a:blip r:embed="rId2" cstate="print"/>
            <a:stretch>
              <a:fillRect/>
            </a:stretch>
          </a:blipFill>
        </p:spPr>
        <p:txBody>
          <a:bodyPr wrap="square" lIns="0" tIns="0" rIns="0" bIns="0" rtlCol="0"/>
          <a:lstStyle/>
          <a:p>
            <a:endParaRPr dirty="0">
              <a:latin typeface="Calibri" panose="020F0502020204030204" pitchFamily="34" charset="0"/>
            </a:endParaRPr>
          </a:p>
        </p:txBody>
      </p:sp>
      <p:sp>
        <p:nvSpPr>
          <p:cNvPr id="3" name="object 3"/>
          <p:cNvSpPr/>
          <p:nvPr/>
        </p:nvSpPr>
        <p:spPr>
          <a:xfrm>
            <a:off x="6248401" y="1675129"/>
            <a:ext cx="4156709" cy="3769360"/>
          </a:xfrm>
          <a:prstGeom prst="rect">
            <a:avLst/>
          </a:prstGeom>
          <a:blipFill>
            <a:blip r:embed="rId3" cstate="print"/>
            <a:stretch>
              <a:fillRect/>
            </a:stretch>
          </a:blipFill>
        </p:spPr>
        <p:txBody>
          <a:bodyPr wrap="square" lIns="0" tIns="0" rIns="0" bIns="0" rtlCol="0"/>
          <a:lstStyle/>
          <a:p>
            <a:endParaRPr dirty="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0504" y="652897"/>
            <a:ext cx="9751013" cy="811661"/>
          </a:xfrm>
          <a:prstGeom prst="rect">
            <a:avLst/>
          </a:prstGeom>
        </p:spPr>
        <p:txBody>
          <a:bodyPr vert="horz" wrap="square" lIns="0" tIns="133251" rIns="0" bIns="0" rtlCol="0" anchor="t" anchorCtr="0">
            <a:spAutoFit/>
          </a:bodyPr>
          <a:lstStyle/>
          <a:p>
            <a:pPr marL="258542">
              <a:lnSpc>
                <a:spcPct val="100000"/>
              </a:lnSpc>
              <a:spcBef>
                <a:spcPts val="109"/>
              </a:spcBef>
            </a:pPr>
            <a:r>
              <a:rPr dirty="0"/>
              <a:t>Intersticiální</a:t>
            </a:r>
            <a:r>
              <a:rPr spc="41" dirty="0"/>
              <a:t> </a:t>
            </a:r>
            <a:r>
              <a:rPr dirty="0"/>
              <a:t>plicní</a:t>
            </a:r>
            <a:r>
              <a:rPr spc="45" dirty="0"/>
              <a:t> </a:t>
            </a:r>
            <a:r>
              <a:rPr spc="-9" dirty="0"/>
              <a:t>choroby</a:t>
            </a:r>
          </a:p>
        </p:txBody>
      </p:sp>
      <p:sp>
        <p:nvSpPr>
          <p:cNvPr id="3" name="object 3"/>
          <p:cNvSpPr txBox="1"/>
          <p:nvPr/>
        </p:nvSpPr>
        <p:spPr>
          <a:xfrm>
            <a:off x="1933009" y="876180"/>
            <a:ext cx="2495598" cy="1034273"/>
          </a:xfrm>
          <a:prstGeom prst="rect">
            <a:avLst/>
          </a:prstGeom>
        </p:spPr>
        <p:txBody>
          <a:bodyPr vert="horz" wrap="square" lIns="0" tIns="52974" rIns="0" bIns="0" rtlCol="0">
            <a:spAutoFit/>
          </a:bodyPr>
          <a:lstStyle/>
          <a:p>
            <a:pPr marL="160077" indent="-148561">
              <a:spcBef>
                <a:spcPts val="416"/>
              </a:spcBef>
              <a:buChar char="•"/>
              <a:tabLst>
                <a:tab pos="160077" algn="l"/>
              </a:tabLst>
            </a:pPr>
            <a:r>
              <a:rPr sz="1406" spc="-9" dirty="0">
                <a:latin typeface="Calibri" panose="020F0502020204030204" pitchFamily="34" charset="0"/>
                <a:cs typeface="Calibri" panose="020F0502020204030204" pitchFamily="34" charset="0"/>
              </a:rPr>
              <a:t>Pneumokoniózy</a:t>
            </a:r>
            <a:endParaRPr sz="1406" dirty="0">
              <a:latin typeface="Calibri" panose="020F0502020204030204" pitchFamily="34" charset="0"/>
              <a:cs typeface="Calibri" panose="020F0502020204030204" pitchFamily="34" charset="0"/>
            </a:endParaRPr>
          </a:p>
          <a:p>
            <a:pPr marL="160077" indent="-148561">
              <a:spcBef>
                <a:spcPts val="322"/>
              </a:spcBef>
              <a:buChar char="•"/>
              <a:tabLst>
                <a:tab pos="160077" algn="l"/>
              </a:tabLst>
            </a:pPr>
            <a:r>
              <a:rPr sz="1406" spc="-9" dirty="0">
                <a:latin typeface="Calibri" panose="020F0502020204030204" pitchFamily="34" charset="0"/>
                <a:cs typeface="Calibri" panose="020F0502020204030204" pitchFamily="34" charset="0"/>
              </a:rPr>
              <a:t>Sarkoidosa</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spc="-100" dirty="0">
                <a:latin typeface="Calibri" panose="020F0502020204030204" pitchFamily="34" charset="0"/>
                <a:cs typeface="Calibri" panose="020F0502020204030204" pitchFamily="34" charset="0"/>
              </a:rPr>
              <a:t>Některé</a:t>
            </a:r>
            <a:r>
              <a:rPr sz="1406" dirty="0">
                <a:latin typeface="Calibri" panose="020F0502020204030204" pitchFamily="34" charset="0"/>
                <a:cs typeface="Calibri" panose="020F0502020204030204" pitchFamily="34" charset="0"/>
              </a:rPr>
              <a:t> léky,</a:t>
            </a:r>
            <a:r>
              <a:rPr sz="1406" spc="-6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ionizující</a:t>
            </a:r>
            <a:r>
              <a:rPr sz="1406" spc="-54" dirty="0">
                <a:latin typeface="Calibri" panose="020F0502020204030204" pitchFamily="34" charset="0"/>
                <a:cs typeface="Calibri" panose="020F0502020204030204" pitchFamily="34" charset="0"/>
              </a:rPr>
              <a:t> </a:t>
            </a:r>
            <a:r>
              <a:rPr sz="1406" spc="-131" dirty="0">
                <a:latin typeface="Calibri" panose="020F0502020204030204" pitchFamily="34" charset="0"/>
                <a:cs typeface="Calibri" panose="020F0502020204030204" pitchFamily="34" charset="0"/>
              </a:rPr>
              <a:t>záření</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spc="-9" dirty="0">
                <a:latin typeface="Calibri" panose="020F0502020204030204" pitchFamily="34" charset="0"/>
                <a:cs typeface="Calibri" panose="020F0502020204030204" pitchFamily="34" charset="0"/>
              </a:rPr>
              <a:t>Autoimunitní</a:t>
            </a:r>
            <a:r>
              <a:rPr sz="1406" spc="9"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choroby</a:t>
            </a:r>
            <a:endParaRPr sz="1406" dirty="0">
              <a:latin typeface="Calibri" panose="020F0502020204030204" pitchFamily="34" charset="0"/>
              <a:cs typeface="Calibri" panose="020F0502020204030204" pitchFamily="34" charset="0"/>
            </a:endParaRPr>
          </a:p>
        </p:txBody>
      </p:sp>
      <p:sp>
        <p:nvSpPr>
          <p:cNvPr id="4" name="object 4"/>
          <p:cNvSpPr/>
          <p:nvPr/>
        </p:nvSpPr>
        <p:spPr>
          <a:xfrm>
            <a:off x="1306443" y="5758"/>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5" name="object 5"/>
          <p:cNvSpPr txBox="1"/>
          <p:nvPr/>
        </p:nvSpPr>
        <p:spPr>
          <a:xfrm>
            <a:off x="6725447" y="421230"/>
            <a:ext cx="3303472" cy="2372421"/>
          </a:xfrm>
          <a:prstGeom prst="rect">
            <a:avLst/>
          </a:prstGeom>
        </p:spPr>
        <p:txBody>
          <a:bodyPr vert="horz" wrap="square" lIns="0" tIns="13820" rIns="0" bIns="0" rtlCol="0">
            <a:spAutoFit/>
          </a:bodyPr>
          <a:lstStyle/>
          <a:p>
            <a:pPr marL="235510" algn="ctr">
              <a:spcBef>
                <a:spcPts val="109"/>
              </a:spcBef>
            </a:pPr>
            <a:r>
              <a:rPr sz="1904" dirty="0">
                <a:latin typeface="Calibri" panose="020F0502020204030204" pitchFamily="34" charset="0"/>
                <a:cs typeface="Calibri" panose="020F0502020204030204" pitchFamily="34" charset="0"/>
              </a:rPr>
              <a:t>Poruchy</a:t>
            </a:r>
            <a:r>
              <a:rPr sz="1904" spc="45" dirty="0">
                <a:latin typeface="Calibri" panose="020F0502020204030204" pitchFamily="34" charset="0"/>
                <a:cs typeface="Calibri" panose="020F0502020204030204" pitchFamily="34" charset="0"/>
              </a:rPr>
              <a:t> </a:t>
            </a:r>
            <a:r>
              <a:rPr sz="1904" dirty="0">
                <a:latin typeface="Calibri" panose="020F0502020204030204" pitchFamily="34" charset="0"/>
                <a:cs typeface="Calibri" panose="020F0502020204030204" pitchFamily="34" charset="0"/>
              </a:rPr>
              <a:t>krevního</a:t>
            </a:r>
            <a:r>
              <a:rPr sz="1904" spc="77" dirty="0">
                <a:latin typeface="Calibri" panose="020F0502020204030204" pitchFamily="34" charset="0"/>
                <a:cs typeface="Calibri" panose="020F0502020204030204" pitchFamily="34" charset="0"/>
              </a:rPr>
              <a:t> </a:t>
            </a:r>
            <a:r>
              <a:rPr sz="1904" spc="-18" dirty="0">
                <a:latin typeface="Calibri" panose="020F0502020204030204" pitchFamily="34" charset="0"/>
                <a:cs typeface="Calibri" panose="020F0502020204030204" pitchFamily="34" charset="0"/>
              </a:rPr>
              <a:t>oběhu</a:t>
            </a:r>
            <a:endParaRPr sz="1904" dirty="0">
              <a:latin typeface="Calibri" panose="020F0502020204030204" pitchFamily="34" charset="0"/>
              <a:cs typeface="Calibri" panose="020F0502020204030204" pitchFamily="34" charset="0"/>
            </a:endParaRPr>
          </a:p>
          <a:p>
            <a:pPr marL="159502" indent="-148561">
              <a:spcBef>
                <a:spcPts val="1605"/>
              </a:spcBef>
              <a:buChar char="•"/>
              <a:tabLst>
                <a:tab pos="159502" algn="l"/>
                <a:tab pos="211325" algn="l"/>
              </a:tabLst>
            </a:pPr>
            <a:r>
              <a:rPr sz="1406" dirty="0">
                <a:latin typeface="Calibri" panose="020F0502020204030204" pitchFamily="34" charset="0"/>
                <a:cs typeface="Calibri" panose="020F0502020204030204" pitchFamily="34" charset="0"/>
              </a:rPr>
              <a:t>Plicní</a:t>
            </a:r>
            <a:r>
              <a:rPr sz="1406" spc="-32"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embolie</a:t>
            </a:r>
            <a:endParaRPr sz="1406" dirty="0">
              <a:latin typeface="Calibri" panose="020F0502020204030204" pitchFamily="34" charset="0"/>
              <a:cs typeface="Calibri" panose="020F0502020204030204" pitchFamily="34" charset="0"/>
            </a:endParaRPr>
          </a:p>
          <a:p>
            <a:pPr marL="335702" lvl="1" indent="-124377">
              <a:spcBef>
                <a:spcPts val="308"/>
              </a:spcBef>
              <a:buChar char="–"/>
              <a:tabLst>
                <a:tab pos="335702" algn="l"/>
              </a:tabLst>
            </a:pPr>
            <a:r>
              <a:rPr sz="1224" spc="-9" dirty="0">
                <a:latin typeface="Calibri" panose="020F0502020204030204" pitchFamily="34" charset="0"/>
                <a:cs typeface="Calibri" panose="020F0502020204030204" pitchFamily="34" charset="0"/>
              </a:rPr>
              <a:t>Tromembolie</a:t>
            </a:r>
            <a:endParaRPr sz="1224" dirty="0">
              <a:latin typeface="Calibri" panose="020F0502020204030204" pitchFamily="34" charset="0"/>
              <a:cs typeface="Calibri" panose="020F0502020204030204" pitchFamily="34" charset="0"/>
            </a:endParaRPr>
          </a:p>
          <a:p>
            <a:pPr marL="335702" lvl="1" indent="-124377">
              <a:spcBef>
                <a:spcPts val="304"/>
              </a:spcBef>
              <a:buChar char="–"/>
              <a:tabLst>
                <a:tab pos="335702" algn="l"/>
              </a:tabLst>
            </a:pPr>
            <a:r>
              <a:rPr sz="1224" dirty="0">
                <a:latin typeface="Calibri" panose="020F0502020204030204" pitchFamily="34" charset="0"/>
                <a:cs typeface="Calibri" panose="020F0502020204030204" pitchFamily="34" charset="0"/>
              </a:rPr>
              <a:t>Jiné</a:t>
            </a:r>
            <a:r>
              <a:rPr sz="1224" spc="-5" dirty="0">
                <a:latin typeface="Calibri" panose="020F0502020204030204" pitchFamily="34" charset="0"/>
                <a:cs typeface="Calibri" panose="020F0502020204030204" pitchFamily="34" charset="0"/>
              </a:rPr>
              <a:t> </a:t>
            </a:r>
            <a:r>
              <a:rPr sz="1224" dirty="0">
                <a:latin typeface="Calibri" panose="020F0502020204030204" pitchFamily="34" charset="0"/>
                <a:cs typeface="Calibri" panose="020F0502020204030204" pitchFamily="34" charset="0"/>
              </a:rPr>
              <a:t>typy</a:t>
            </a:r>
            <a:r>
              <a:rPr sz="1224" spc="-23" dirty="0">
                <a:latin typeface="Calibri" panose="020F0502020204030204" pitchFamily="34" charset="0"/>
                <a:cs typeface="Calibri" panose="020F0502020204030204" pitchFamily="34" charset="0"/>
              </a:rPr>
              <a:t> </a:t>
            </a:r>
            <a:r>
              <a:rPr sz="1224" spc="-9" dirty="0">
                <a:latin typeface="Calibri" panose="020F0502020204030204" pitchFamily="34" charset="0"/>
                <a:cs typeface="Calibri" panose="020F0502020204030204" pitchFamily="34" charset="0"/>
              </a:rPr>
              <a:t>embolií</a:t>
            </a:r>
            <a:endParaRPr sz="1224" dirty="0">
              <a:latin typeface="Calibri" panose="020F0502020204030204" pitchFamily="34" charset="0"/>
              <a:cs typeface="Calibri" panose="020F0502020204030204" pitchFamily="34" charset="0"/>
            </a:endParaRPr>
          </a:p>
          <a:p>
            <a:pPr marL="160077" indent="-148561">
              <a:spcBef>
                <a:spcPts val="317"/>
              </a:spcBef>
              <a:buChar char="•"/>
              <a:tabLst>
                <a:tab pos="160077" algn="l"/>
              </a:tabLst>
            </a:pPr>
            <a:r>
              <a:rPr sz="1406" dirty="0">
                <a:latin typeface="Calibri" panose="020F0502020204030204" pitchFamily="34" charset="0"/>
                <a:cs typeface="Calibri" panose="020F0502020204030204" pitchFamily="34" charset="0"/>
              </a:rPr>
              <a:t>Plicní</a:t>
            </a:r>
            <a:r>
              <a:rPr sz="1406" spc="-50"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hypertenze</a:t>
            </a:r>
            <a:endParaRPr sz="1406" dirty="0">
              <a:latin typeface="Calibri" panose="020F0502020204030204" pitchFamily="34" charset="0"/>
              <a:cs typeface="Calibri" panose="020F0502020204030204" pitchFamily="34" charset="0"/>
            </a:endParaRPr>
          </a:p>
          <a:p>
            <a:pPr marL="335702" lvl="1" indent="-124377">
              <a:spcBef>
                <a:spcPts val="290"/>
              </a:spcBef>
              <a:buChar char="–"/>
              <a:tabLst>
                <a:tab pos="335702" algn="l"/>
              </a:tabLst>
            </a:pPr>
            <a:r>
              <a:rPr sz="1224" dirty="0">
                <a:latin typeface="Calibri" panose="020F0502020204030204" pitchFamily="34" charset="0"/>
                <a:cs typeface="Calibri" panose="020F0502020204030204" pitchFamily="34" charset="0"/>
              </a:rPr>
              <a:t>Prekapilární</a:t>
            </a:r>
            <a:r>
              <a:rPr sz="1224" spc="-14" dirty="0">
                <a:latin typeface="Calibri" panose="020F0502020204030204" pitchFamily="34" charset="0"/>
                <a:cs typeface="Calibri" panose="020F0502020204030204" pitchFamily="34" charset="0"/>
              </a:rPr>
              <a:t> </a:t>
            </a:r>
            <a:r>
              <a:rPr sz="1224" i="1" dirty="0">
                <a:latin typeface="Arial"/>
                <a:cs typeface="Arial"/>
              </a:rPr>
              <a:t>(pravolevý</a:t>
            </a:r>
            <a:r>
              <a:rPr sz="1224" i="1" spc="14" dirty="0">
                <a:latin typeface="Arial"/>
                <a:cs typeface="Arial"/>
              </a:rPr>
              <a:t> </a:t>
            </a:r>
            <a:r>
              <a:rPr sz="1224" i="1" dirty="0">
                <a:latin typeface="Arial"/>
                <a:cs typeface="Arial"/>
              </a:rPr>
              <a:t>zkrat,</a:t>
            </a:r>
            <a:r>
              <a:rPr sz="1224" i="1" spc="-9" dirty="0">
                <a:latin typeface="Arial"/>
                <a:cs typeface="Arial"/>
              </a:rPr>
              <a:t> embolie)</a:t>
            </a:r>
            <a:endParaRPr sz="1224" dirty="0">
              <a:latin typeface="Arial"/>
              <a:cs typeface="Arial"/>
            </a:endParaRPr>
          </a:p>
          <a:p>
            <a:pPr marL="335702" lvl="1" indent="-124377">
              <a:spcBef>
                <a:spcPts val="299"/>
              </a:spcBef>
              <a:buChar char="–"/>
              <a:tabLst>
                <a:tab pos="335702" algn="l"/>
              </a:tabLst>
            </a:pPr>
            <a:r>
              <a:rPr sz="1224" dirty="0">
                <a:latin typeface="Calibri" panose="020F0502020204030204" pitchFamily="34" charset="0"/>
                <a:cs typeface="Calibri" panose="020F0502020204030204" pitchFamily="34" charset="0"/>
              </a:rPr>
              <a:t>Kapilární</a:t>
            </a:r>
            <a:r>
              <a:rPr sz="1224" spc="-14" dirty="0">
                <a:latin typeface="Calibri" panose="020F0502020204030204" pitchFamily="34" charset="0"/>
                <a:cs typeface="Calibri" panose="020F0502020204030204" pitchFamily="34" charset="0"/>
              </a:rPr>
              <a:t> </a:t>
            </a:r>
            <a:r>
              <a:rPr sz="1224" i="1" spc="-9" dirty="0">
                <a:latin typeface="Arial"/>
                <a:cs typeface="Arial"/>
              </a:rPr>
              <a:t>(hypoxie)</a:t>
            </a:r>
            <a:endParaRPr sz="1224" dirty="0">
              <a:latin typeface="Arial"/>
              <a:cs typeface="Arial"/>
            </a:endParaRPr>
          </a:p>
          <a:p>
            <a:pPr marL="335702" lvl="1" indent="-124377">
              <a:spcBef>
                <a:spcPts val="304"/>
              </a:spcBef>
              <a:buChar char="–"/>
              <a:tabLst>
                <a:tab pos="335702" algn="l"/>
              </a:tabLst>
            </a:pPr>
            <a:r>
              <a:rPr sz="1224" dirty="0">
                <a:latin typeface="Calibri" panose="020F0502020204030204" pitchFamily="34" charset="0"/>
                <a:cs typeface="Calibri" panose="020F0502020204030204" pitchFamily="34" charset="0"/>
              </a:rPr>
              <a:t>Postkapilární</a:t>
            </a:r>
            <a:r>
              <a:rPr sz="1224" spc="-14" dirty="0">
                <a:latin typeface="Calibri" panose="020F0502020204030204" pitchFamily="34" charset="0"/>
                <a:cs typeface="Calibri" panose="020F0502020204030204" pitchFamily="34" charset="0"/>
              </a:rPr>
              <a:t> </a:t>
            </a:r>
            <a:r>
              <a:rPr sz="1224" i="1" dirty="0">
                <a:latin typeface="Arial"/>
                <a:cs typeface="Arial"/>
              </a:rPr>
              <a:t>(levostranné</a:t>
            </a:r>
            <a:r>
              <a:rPr sz="1224" i="1" spc="-27" dirty="0">
                <a:latin typeface="Arial"/>
                <a:cs typeface="Arial"/>
              </a:rPr>
              <a:t> </a:t>
            </a:r>
            <a:r>
              <a:rPr sz="1224" i="1" dirty="0">
                <a:latin typeface="Arial"/>
                <a:cs typeface="Arial"/>
              </a:rPr>
              <a:t>srdeční</a:t>
            </a:r>
            <a:r>
              <a:rPr sz="1224" i="1" spc="-14" dirty="0">
                <a:latin typeface="Arial"/>
                <a:cs typeface="Arial"/>
              </a:rPr>
              <a:t> </a:t>
            </a:r>
            <a:r>
              <a:rPr sz="1224" i="1" spc="-9" dirty="0">
                <a:latin typeface="Arial"/>
                <a:cs typeface="Arial"/>
              </a:rPr>
              <a:t>selhání)</a:t>
            </a:r>
            <a:endParaRPr sz="1224" dirty="0">
              <a:latin typeface="Arial"/>
              <a:cs typeface="Arial"/>
            </a:endParaRPr>
          </a:p>
          <a:p>
            <a:pPr marL="160077" indent="-148561">
              <a:spcBef>
                <a:spcPts val="317"/>
              </a:spcBef>
              <a:buChar char="•"/>
              <a:tabLst>
                <a:tab pos="160077" algn="l"/>
              </a:tabLst>
            </a:pPr>
            <a:r>
              <a:rPr sz="1406" dirty="0">
                <a:latin typeface="Calibri" panose="020F0502020204030204" pitchFamily="34" charset="0"/>
                <a:cs typeface="Calibri" panose="020F0502020204030204" pitchFamily="34" charset="0"/>
              </a:rPr>
              <a:t>Cor</a:t>
            </a:r>
            <a:r>
              <a:rPr sz="1406" spc="-27"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pulmonále</a:t>
            </a:r>
            <a:endParaRPr sz="1406" dirty="0">
              <a:latin typeface="Calibri" panose="020F0502020204030204" pitchFamily="34" charset="0"/>
              <a:cs typeface="Calibri" panose="020F0502020204030204" pitchFamily="34" charset="0"/>
            </a:endParaRPr>
          </a:p>
        </p:txBody>
      </p:sp>
      <p:sp>
        <p:nvSpPr>
          <p:cNvPr id="6" name="object 6"/>
          <p:cNvSpPr/>
          <p:nvPr/>
        </p:nvSpPr>
        <p:spPr>
          <a:xfrm>
            <a:off x="6098879" y="5758"/>
            <a:ext cx="4792539" cy="3420363"/>
          </a:xfrm>
          <a:custGeom>
            <a:avLst/>
            <a:gdLst/>
            <a:ahLst/>
            <a:cxnLst/>
            <a:rect l="l" t="t" r="r" b="b"/>
            <a:pathLst>
              <a:path w="5285105" h="3771900">
                <a:moveTo>
                  <a:pt x="0" y="3771900"/>
                </a:moveTo>
                <a:lnTo>
                  <a:pt x="0" y="0"/>
                </a:lnTo>
                <a:lnTo>
                  <a:pt x="5284990" y="0"/>
                </a:lnTo>
                <a:lnTo>
                  <a:pt x="5284990" y="3771899"/>
                </a:lnTo>
                <a:lnTo>
                  <a:pt x="0" y="3771900"/>
                </a:lnTo>
                <a:close/>
              </a:path>
            </a:pathLst>
          </a:custGeom>
          <a:ln w="3175">
            <a:solidFill>
              <a:srgbClr val="000000"/>
            </a:solidFill>
          </a:ln>
        </p:spPr>
        <p:txBody>
          <a:bodyPr wrap="square" lIns="0" tIns="0" rIns="0" bIns="0" rtlCol="0"/>
          <a:lstStyle/>
          <a:p>
            <a:endParaRPr sz="2176"/>
          </a:p>
        </p:txBody>
      </p:sp>
      <p:sp>
        <p:nvSpPr>
          <p:cNvPr id="7" name="object 7"/>
          <p:cNvSpPr txBox="1"/>
          <p:nvPr/>
        </p:nvSpPr>
        <p:spPr>
          <a:xfrm>
            <a:off x="1933009" y="3841591"/>
            <a:ext cx="3218826" cy="1925632"/>
          </a:xfrm>
          <a:prstGeom prst="rect">
            <a:avLst/>
          </a:prstGeom>
        </p:spPr>
        <p:txBody>
          <a:bodyPr vert="horz" wrap="square" lIns="0" tIns="13820" rIns="0" bIns="0" rtlCol="0">
            <a:spAutoFit/>
          </a:bodyPr>
          <a:lstStyle/>
          <a:p>
            <a:pPr marL="320731" algn="ctr">
              <a:spcBef>
                <a:spcPts val="109"/>
              </a:spcBef>
            </a:pPr>
            <a:r>
              <a:rPr sz="1904" spc="-18" dirty="0">
                <a:latin typeface="Calibri" panose="020F0502020204030204" pitchFamily="34" charset="0"/>
                <a:cs typeface="Calibri" panose="020F0502020204030204" pitchFamily="34" charset="0"/>
              </a:rPr>
              <a:t>ARDS</a:t>
            </a:r>
            <a:endParaRPr sz="1904" dirty="0">
              <a:latin typeface="Calibri" panose="020F0502020204030204" pitchFamily="34" charset="0"/>
              <a:cs typeface="Calibri" panose="020F0502020204030204" pitchFamily="34" charset="0"/>
            </a:endParaRPr>
          </a:p>
          <a:p>
            <a:pPr marL="160077" indent="-148561">
              <a:spcBef>
                <a:spcPts val="1605"/>
              </a:spcBef>
              <a:buChar char="•"/>
              <a:tabLst>
                <a:tab pos="160077" algn="l"/>
              </a:tabLst>
            </a:pPr>
            <a:r>
              <a:rPr sz="1406" dirty="0">
                <a:latin typeface="Calibri" panose="020F0502020204030204" pitchFamily="34" charset="0"/>
                <a:cs typeface="Calibri" panose="020F0502020204030204" pitchFamily="34" charset="0"/>
              </a:rPr>
              <a:t>Acute</a:t>
            </a:r>
            <a:r>
              <a:rPr sz="1406" spc="-36"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respiratory</a:t>
            </a:r>
            <a:r>
              <a:rPr sz="1406" spc="-4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distress</a:t>
            </a:r>
            <a:r>
              <a:rPr sz="1406" spc="-23"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syndrome</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dirty="0">
                <a:latin typeface="Calibri" panose="020F0502020204030204" pitchFamily="34" charset="0"/>
                <a:cs typeface="Calibri" panose="020F0502020204030204" pitchFamily="34" charset="0"/>
              </a:rPr>
              <a:t>Popsán</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teprve</a:t>
            </a:r>
            <a:r>
              <a:rPr sz="1406" spc="-5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a:t>
            </a:r>
            <a:r>
              <a:rPr sz="1406" spc="-18"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roce</a:t>
            </a:r>
            <a:r>
              <a:rPr sz="1406" spc="-54"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1967</a:t>
            </a:r>
            <a:endParaRPr sz="1406" dirty="0">
              <a:latin typeface="Calibri" panose="020F0502020204030204" pitchFamily="34" charset="0"/>
              <a:cs typeface="Calibri" panose="020F0502020204030204" pitchFamily="34" charset="0"/>
            </a:endParaRPr>
          </a:p>
          <a:p>
            <a:pPr marL="159502" marR="264876" indent="-148561">
              <a:spcBef>
                <a:spcPts val="322"/>
              </a:spcBef>
              <a:buChar char="•"/>
              <a:tabLst>
                <a:tab pos="161229" algn="l"/>
              </a:tabLst>
            </a:pPr>
            <a:r>
              <a:rPr sz="1406" spc="-86" dirty="0">
                <a:latin typeface="Calibri" panose="020F0502020204030204" pitchFamily="34" charset="0"/>
                <a:cs typeface="Calibri" panose="020F0502020204030204" pitchFamily="34" charset="0"/>
              </a:rPr>
              <a:t>Vyústění</a:t>
            </a:r>
            <a:r>
              <a:rPr sz="1406" spc="-14"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spousty</a:t>
            </a:r>
            <a:r>
              <a:rPr sz="1406" spc="-5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etiopatogeneticky 	</a:t>
            </a:r>
            <a:r>
              <a:rPr sz="1406" spc="-82" dirty="0">
                <a:latin typeface="Calibri" panose="020F0502020204030204" pitchFamily="34" charset="0"/>
                <a:cs typeface="Calibri" panose="020F0502020204030204" pitchFamily="34" charset="0"/>
              </a:rPr>
              <a:t>rozličných,</a:t>
            </a:r>
            <a:r>
              <a:rPr sz="1406" spc="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velmi</a:t>
            </a:r>
            <a:r>
              <a:rPr sz="1406" spc="14" dirty="0">
                <a:latin typeface="Calibri" panose="020F0502020204030204" pitchFamily="34" charset="0"/>
                <a:cs typeface="Calibri" panose="020F0502020204030204" pitchFamily="34" charset="0"/>
              </a:rPr>
              <a:t> </a:t>
            </a:r>
            <a:r>
              <a:rPr sz="1406" spc="-199" dirty="0">
                <a:latin typeface="Calibri" panose="020F0502020204030204" pitchFamily="34" charset="0"/>
                <a:cs typeface="Calibri" panose="020F0502020204030204" pitchFamily="34" charset="0"/>
              </a:rPr>
              <a:t>těžkých</a:t>
            </a:r>
            <a:r>
              <a:rPr sz="1406" spc="-5" dirty="0">
                <a:latin typeface="Calibri" panose="020F0502020204030204" pitchFamily="34" charset="0"/>
                <a:cs typeface="Calibri" panose="020F0502020204030204" pitchFamily="34" charset="0"/>
              </a:rPr>
              <a:t> </a:t>
            </a:r>
            <a:r>
              <a:rPr sz="1406" spc="-18" dirty="0">
                <a:latin typeface="Calibri" panose="020F0502020204030204" pitchFamily="34" charset="0"/>
                <a:cs typeface="Calibri" panose="020F0502020204030204" pitchFamily="34" charset="0"/>
              </a:rPr>
              <a:t>stavů</a:t>
            </a:r>
            <a:endParaRPr sz="1406" dirty="0">
              <a:latin typeface="Calibri" panose="020F0502020204030204" pitchFamily="34" charset="0"/>
              <a:cs typeface="Calibri" panose="020F0502020204030204" pitchFamily="34" charset="0"/>
            </a:endParaRPr>
          </a:p>
          <a:p>
            <a:pPr marL="159502" marR="4607" indent="-148561">
              <a:spcBef>
                <a:spcPts val="326"/>
              </a:spcBef>
              <a:buChar char="•"/>
              <a:tabLst>
                <a:tab pos="161229" algn="l"/>
              </a:tabLst>
            </a:pPr>
            <a:r>
              <a:rPr sz="1406" dirty="0">
                <a:latin typeface="Calibri" panose="020F0502020204030204" pitchFamily="34" charset="0"/>
                <a:cs typeface="Calibri" panose="020F0502020204030204" pitchFamily="34" charset="0"/>
              </a:rPr>
              <a:t>Poškození</a:t>
            </a:r>
            <a:r>
              <a:rPr sz="1406" spc="-59"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alveolokapilární</a:t>
            </a:r>
            <a:r>
              <a:rPr sz="1406" spc="-54"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membrány, 	</a:t>
            </a:r>
            <a:r>
              <a:rPr sz="1406" dirty="0">
                <a:latin typeface="Calibri" panose="020F0502020204030204" pitchFamily="34" charset="0"/>
                <a:cs typeface="Calibri" panose="020F0502020204030204" pitchFamily="34" charset="0"/>
              </a:rPr>
              <a:t>deaktivace</a:t>
            </a:r>
            <a:r>
              <a:rPr sz="1406" spc="-91"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surfaktantu.</a:t>
            </a:r>
            <a:endParaRPr sz="1406" dirty="0">
              <a:latin typeface="Calibri" panose="020F0502020204030204" pitchFamily="34" charset="0"/>
              <a:cs typeface="Calibri" panose="020F0502020204030204" pitchFamily="34" charset="0"/>
            </a:endParaRPr>
          </a:p>
        </p:txBody>
      </p:sp>
      <p:sp>
        <p:nvSpPr>
          <p:cNvPr id="8" name="object 8"/>
          <p:cNvSpPr/>
          <p:nvPr/>
        </p:nvSpPr>
        <p:spPr>
          <a:xfrm>
            <a:off x="1306443" y="3426121"/>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
        <p:nvSpPr>
          <p:cNvPr id="9" name="object 9"/>
          <p:cNvSpPr txBox="1"/>
          <p:nvPr/>
        </p:nvSpPr>
        <p:spPr>
          <a:xfrm>
            <a:off x="6725447" y="3841591"/>
            <a:ext cx="2796751" cy="983323"/>
          </a:xfrm>
          <a:prstGeom prst="rect">
            <a:avLst/>
          </a:prstGeom>
        </p:spPr>
        <p:txBody>
          <a:bodyPr vert="horz" wrap="square" lIns="0" tIns="13820" rIns="0" bIns="0" rtlCol="0">
            <a:spAutoFit/>
          </a:bodyPr>
          <a:lstStyle/>
          <a:p>
            <a:pPr marL="758351">
              <a:spcBef>
                <a:spcPts val="109"/>
              </a:spcBef>
            </a:pPr>
            <a:r>
              <a:rPr sz="1904" spc="-91" dirty="0">
                <a:latin typeface="Calibri" panose="020F0502020204030204" pitchFamily="34" charset="0"/>
                <a:cs typeface="Calibri" panose="020F0502020204030204" pitchFamily="34" charset="0"/>
              </a:rPr>
              <a:t>Respirační</a:t>
            </a:r>
            <a:r>
              <a:rPr sz="1904" spc="18" dirty="0">
                <a:latin typeface="Calibri" panose="020F0502020204030204" pitchFamily="34" charset="0"/>
                <a:cs typeface="Calibri" panose="020F0502020204030204" pitchFamily="34" charset="0"/>
              </a:rPr>
              <a:t> </a:t>
            </a:r>
            <a:r>
              <a:rPr sz="1904" spc="-9" dirty="0">
                <a:latin typeface="Calibri" panose="020F0502020204030204" pitchFamily="34" charset="0"/>
                <a:cs typeface="Calibri" panose="020F0502020204030204" pitchFamily="34" charset="0"/>
              </a:rPr>
              <a:t>selhání</a:t>
            </a:r>
            <a:endParaRPr sz="1904" dirty="0">
              <a:latin typeface="Calibri" panose="020F0502020204030204" pitchFamily="34" charset="0"/>
              <a:cs typeface="Calibri" panose="020F0502020204030204" pitchFamily="34" charset="0"/>
            </a:endParaRPr>
          </a:p>
          <a:p>
            <a:pPr marL="160077" indent="-148561">
              <a:spcBef>
                <a:spcPts val="1605"/>
              </a:spcBef>
              <a:buChar char="•"/>
              <a:tabLst>
                <a:tab pos="160077" algn="l"/>
              </a:tabLst>
            </a:pPr>
            <a:r>
              <a:rPr sz="1406" spc="-9" dirty="0">
                <a:latin typeface="Calibri" panose="020F0502020204030204" pitchFamily="34" charset="0"/>
                <a:cs typeface="Calibri" panose="020F0502020204030204" pitchFamily="34" charset="0"/>
              </a:rPr>
              <a:t>Hypoxemie</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dirty="0">
                <a:latin typeface="Calibri" panose="020F0502020204030204" pitchFamily="34" charset="0"/>
                <a:cs typeface="Calibri" panose="020F0502020204030204" pitchFamily="34" charset="0"/>
              </a:rPr>
              <a:t>Hypoxemie</a:t>
            </a:r>
            <a:r>
              <a:rPr sz="1406" spc="-45"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s</a:t>
            </a:r>
            <a:r>
              <a:rPr sz="1406" spc="-68"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hyperkapnií</a:t>
            </a:r>
            <a:endParaRPr sz="1406" dirty="0">
              <a:latin typeface="Calibri" panose="020F0502020204030204" pitchFamily="34" charset="0"/>
              <a:cs typeface="Calibri" panose="020F0502020204030204" pitchFamily="34" charset="0"/>
            </a:endParaRPr>
          </a:p>
        </p:txBody>
      </p:sp>
      <p:sp>
        <p:nvSpPr>
          <p:cNvPr id="10" name="object 10"/>
          <p:cNvSpPr txBox="1"/>
          <p:nvPr/>
        </p:nvSpPr>
        <p:spPr>
          <a:xfrm>
            <a:off x="6725447" y="5063126"/>
            <a:ext cx="2446078" cy="779459"/>
          </a:xfrm>
          <a:prstGeom prst="rect">
            <a:avLst/>
          </a:prstGeom>
        </p:spPr>
        <p:txBody>
          <a:bodyPr vert="horz" wrap="square" lIns="0" tIns="52974" rIns="0" bIns="0" rtlCol="0">
            <a:spAutoFit/>
          </a:bodyPr>
          <a:lstStyle/>
          <a:p>
            <a:pPr marL="160077" indent="-148561">
              <a:spcBef>
                <a:spcPts val="416"/>
              </a:spcBef>
              <a:buChar char="•"/>
              <a:tabLst>
                <a:tab pos="160077" algn="l"/>
              </a:tabLst>
            </a:pPr>
            <a:r>
              <a:rPr sz="1406" spc="-9" dirty="0">
                <a:latin typeface="Calibri" panose="020F0502020204030204" pitchFamily="34" charset="0"/>
                <a:cs typeface="Calibri" panose="020F0502020204030204" pitchFamily="34" charset="0"/>
              </a:rPr>
              <a:t>Hypoventilace</a:t>
            </a:r>
            <a:endParaRPr sz="1406" dirty="0">
              <a:latin typeface="Calibri" panose="020F0502020204030204" pitchFamily="34" charset="0"/>
              <a:cs typeface="Calibri" panose="020F0502020204030204" pitchFamily="34" charset="0"/>
            </a:endParaRPr>
          </a:p>
          <a:p>
            <a:pPr marL="160077" indent="-148561">
              <a:spcBef>
                <a:spcPts val="322"/>
              </a:spcBef>
              <a:buChar char="•"/>
              <a:tabLst>
                <a:tab pos="160077" algn="l"/>
              </a:tabLst>
            </a:pPr>
            <a:r>
              <a:rPr sz="1406" spc="-150" dirty="0">
                <a:latin typeface="Calibri" panose="020F0502020204030204" pitchFamily="34" charset="0"/>
                <a:cs typeface="Calibri" panose="020F0502020204030204" pitchFamily="34" charset="0"/>
              </a:rPr>
              <a:t>Ventilačně</a:t>
            </a:r>
            <a:r>
              <a:rPr sz="1406" spc="-9" dirty="0">
                <a:latin typeface="Calibri" panose="020F0502020204030204" pitchFamily="34" charset="0"/>
                <a:cs typeface="Calibri" panose="020F0502020204030204" pitchFamily="34" charset="0"/>
              </a:rPr>
              <a:t> </a:t>
            </a:r>
            <a:r>
              <a:rPr sz="1406" dirty="0">
                <a:latin typeface="Calibri" panose="020F0502020204030204" pitchFamily="34" charset="0"/>
                <a:cs typeface="Calibri" panose="020F0502020204030204" pitchFamily="34" charset="0"/>
              </a:rPr>
              <a:t>perfúzní</a:t>
            </a:r>
            <a:r>
              <a:rPr sz="1406" spc="-9" dirty="0">
                <a:latin typeface="Calibri" panose="020F0502020204030204" pitchFamily="34" charset="0"/>
                <a:cs typeface="Calibri" panose="020F0502020204030204" pitchFamily="34" charset="0"/>
              </a:rPr>
              <a:t> </a:t>
            </a:r>
            <a:r>
              <a:rPr sz="1406" spc="-68" dirty="0">
                <a:latin typeface="Calibri" panose="020F0502020204030204" pitchFamily="34" charset="0"/>
                <a:cs typeface="Calibri" panose="020F0502020204030204" pitchFamily="34" charset="0"/>
              </a:rPr>
              <a:t>nepoměr</a:t>
            </a:r>
            <a:endParaRPr sz="1406" dirty="0">
              <a:latin typeface="Calibri" panose="020F0502020204030204" pitchFamily="34" charset="0"/>
              <a:cs typeface="Calibri" panose="020F0502020204030204" pitchFamily="34" charset="0"/>
            </a:endParaRPr>
          </a:p>
          <a:p>
            <a:pPr marL="160077" indent="-148561">
              <a:spcBef>
                <a:spcPts val="326"/>
              </a:spcBef>
              <a:buChar char="•"/>
              <a:tabLst>
                <a:tab pos="160077" algn="l"/>
              </a:tabLst>
            </a:pPr>
            <a:r>
              <a:rPr sz="1406" dirty="0">
                <a:latin typeface="Calibri" panose="020F0502020204030204" pitchFamily="34" charset="0"/>
                <a:cs typeface="Calibri" panose="020F0502020204030204" pitchFamily="34" charset="0"/>
              </a:rPr>
              <a:t>Poruchy</a:t>
            </a:r>
            <a:r>
              <a:rPr sz="1406" spc="-68" dirty="0">
                <a:latin typeface="Calibri" panose="020F0502020204030204" pitchFamily="34" charset="0"/>
                <a:cs typeface="Calibri" panose="020F0502020204030204" pitchFamily="34" charset="0"/>
              </a:rPr>
              <a:t> </a:t>
            </a:r>
            <a:r>
              <a:rPr sz="1406" spc="-9" dirty="0">
                <a:latin typeface="Calibri" panose="020F0502020204030204" pitchFamily="34" charset="0"/>
                <a:cs typeface="Calibri" panose="020F0502020204030204" pitchFamily="34" charset="0"/>
              </a:rPr>
              <a:t>difúze</a:t>
            </a:r>
            <a:endParaRPr sz="1406" dirty="0">
              <a:latin typeface="Calibri" panose="020F0502020204030204" pitchFamily="34" charset="0"/>
              <a:cs typeface="Calibri" panose="020F0502020204030204" pitchFamily="34" charset="0"/>
            </a:endParaRPr>
          </a:p>
        </p:txBody>
      </p:sp>
      <p:sp>
        <p:nvSpPr>
          <p:cNvPr id="11" name="object 11"/>
          <p:cNvSpPr/>
          <p:nvPr/>
        </p:nvSpPr>
        <p:spPr>
          <a:xfrm>
            <a:off x="6098879" y="3426121"/>
            <a:ext cx="4792539" cy="3420363"/>
          </a:xfrm>
          <a:custGeom>
            <a:avLst/>
            <a:gdLst/>
            <a:ahLst/>
            <a:cxnLst/>
            <a:rect l="l" t="t" r="r" b="b"/>
            <a:pathLst>
              <a:path w="5285105" h="3771900">
                <a:moveTo>
                  <a:pt x="0" y="3771900"/>
                </a:moveTo>
                <a:lnTo>
                  <a:pt x="0" y="0"/>
                </a:lnTo>
                <a:lnTo>
                  <a:pt x="5284990" y="0"/>
                </a:lnTo>
                <a:lnTo>
                  <a:pt x="5284990" y="3771900"/>
                </a:lnTo>
                <a:lnTo>
                  <a:pt x="0" y="3771900"/>
                </a:lnTo>
                <a:close/>
              </a:path>
            </a:pathLst>
          </a:custGeom>
          <a:ln w="3175">
            <a:solidFill>
              <a:srgbClr val="000000"/>
            </a:solidFill>
          </a:ln>
        </p:spPr>
        <p:txBody>
          <a:bodyPr wrap="square" lIns="0" tIns="0" rIns="0" bIns="0" rtlCol="0"/>
          <a:lstStyle/>
          <a:p>
            <a:endParaRPr sz="2176"/>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67000" y="379729"/>
            <a:ext cx="6934200" cy="6015990"/>
          </a:xfrm>
          <a:prstGeom prst="rect">
            <a:avLst/>
          </a:prstGeom>
          <a:blipFill>
            <a:blip r:embed="rId2" cstate="print"/>
            <a:stretch>
              <a:fillRect/>
            </a:stretch>
          </a:blipFill>
        </p:spPr>
        <p:txBody>
          <a:bodyPr wrap="square" lIns="0" tIns="0" rIns="0" bIns="0" rtlCol="0"/>
          <a:lstStyle/>
          <a:p>
            <a:endParaRPr dirty="0">
              <a:latin typeface="Calibri" panose="020F0502020204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46781" y="-20425"/>
            <a:ext cx="4648200" cy="3718560"/>
          </a:xfrm>
          <a:prstGeom prst="rect">
            <a:avLst/>
          </a:prstGeom>
          <a:blipFill>
            <a:blip r:embed="rId2" cstate="print"/>
            <a:stretch>
              <a:fillRect/>
            </a:stretch>
          </a:blipFill>
        </p:spPr>
        <p:txBody>
          <a:bodyPr wrap="square" lIns="0" tIns="0" rIns="0" bIns="0" rtlCol="0"/>
          <a:lstStyle/>
          <a:p>
            <a:endParaRPr dirty="0">
              <a:latin typeface="Calibri" panose="020F0502020204030204" pitchFamily="34" charset="0"/>
            </a:endParaRPr>
          </a:p>
        </p:txBody>
      </p:sp>
      <p:sp>
        <p:nvSpPr>
          <p:cNvPr id="3" name="object 3"/>
          <p:cNvSpPr/>
          <p:nvPr/>
        </p:nvSpPr>
        <p:spPr>
          <a:xfrm>
            <a:off x="6172200" y="3552190"/>
            <a:ext cx="4495800" cy="3305810"/>
          </a:xfrm>
          <a:prstGeom prst="rect">
            <a:avLst/>
          </a:prstGeom>
          <a:blipFill>
            <a:blip r:embed="rId3" cstate="print"/>
            <a:stretch>
              <a:fillRect/>
            </a:stretch>
          </a:blipFill>
        </p:spPr>
        <p:txBody>
          <a:bodyPr wrap="square" lIns="0" tIns="0" rIns="0" bIns="0" rtlCol="0"/>
          <a:lstStyle/>
          <a:p>
            <a:endParaRPr dirty="0">
              <a:latin typeface="Calibri" panose="020F050202020403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1"/>
            <a:ext cx="5029200" cy="3395979"/>
          </a:xfrm>
          <a:prstGeom prst="rect">
            <a:avLst/>
          </a:prstGeom>
          <a:blipFill>
            <a:blip r:embed="rId2" cstate="print"/>
            <a:stretch>
              <a:fillRect/>
            </a:stretch>
          </a:blipFill>
        </p:spPr>
        <p:txBody>
          <a:bodyPr wrap="square" lIns="0" tIns="0" rIns="0" bIns="0" rtlCol="0"/>
          <a:lstStyle/>
          <a:p>
            <a:endParaRPr dirty="0">
              <a:latin typeface="Calibri" panose="020F0502020204030204" pitchFamily="34" charset="0"/>
            </a:endParaRPr>
          </a:p>
        </p:txBody>
      </p:sp>
      <p:sp>
        <p:nvSpPr>
          <p:cNvPr id="3" name="object 3"/>
          <p:cNvSpPr/>
          <p:nvPr/>
        </p:nvSpPr>
        <p:spPr>
          <a:xfrm>
            <a:off x="5257800" y="3340100"/>
            <a:ext cx="5410200" cy="3517900"/>
          </a:xfrm>
          <a:prstGeom prst="rect">
            <a:avLst/>
          </a:prstGeom>
          <a:blipFill>
            <a:blip r:embed="rId3" cstate="print"/>
            <a:stretch>
              <a:fillRect/>
            </a:stretch>
          </a:blipFill>
        </p:spPr>
        <p:txBody>
          <a:bodyPr wrap="square" lIns="0" tIns="0" rIns="0" bIns="0" rtlCol="0"/>
          <a:lstStyle/>
          <a:p>
            <a:endParaRPr dirty="0">
              <a:latin typeface="Calibri" panose="020F050202020403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340" y="135890"/>
            <a:ext cx="4912360" cy="695960"/>
          </a:xfrm>
          <a:prstGeom prst="rect">
            <a:avLst/>
          </a:prstGeom>
        </p:spPr>
        <p:txBody>
          <a:bodyPr vert="horz" wrap="square" lIns="0" tIns="12700" rIns="0" bIns="0" rtlCol="0" anchor="t" anchorCtr="0">
            <a:spAutoFit/>
          </a:bodyPr>
          <a:lstStyle/>
          <a:p>
            <a:pPr marL="12700">
              <a:lnSpc>
                <a:spcPct val="100000"/>
              </a:lnSpc>
              <a:spcBef>
                <a:spcPts val="100"/>
              </a:spcBef>
            </a:pPr>
            <a:r>
              <a:rPr dirty="0">
                <a:solidFill>
                  <a:schemeClr val="tx2"/>
                </a:solidFill>
              </a:rPr>
              <a:t>Pulmonary</a:t>
            </a:r>
            <a:r>
              <a:rPr spc="-80" dirty="0">
                <a:solidFill>
                  <a:schemeClr val="tx2"/>
                </a:solidFill>
              </a:rPr>
              <a:t> </a:t>
            </a:r>
            <a:r>
              <a:rPr dirty="0">
                <a:solidFill>
                  <a:schemeClr val="tx2"/>
                </a:solidFill>
              </a:rPr>
              <a:t>Function</a:t>
            </a:r>
          </a:p>
        </p:txBody>
      </p:sp>
      <p:sp>
        <p:nvSpPr>
          <p:cNvPr id="3" name="object 3"/>
          <p:cNvSpPr txBox="1"/>
          <p:nvPr/>
        </p:nvSpPr>
        <p:spPr>
          <a:xfrm>
            <a:off x="1563369" y="1329690"/>
            <a:ext cx="5093970" cy="4682490"/>
          </a:xfrm>
          <a:prstGeom prst="rect">
            <a:avLst/>
          </a:prstGeom>
        </p:spPr>
        <p:txBody>
          <a:bodyPr vert="horz" wrap="square" lIns="0" tIns="12700" rIns="0" bIns="0" rtlCol="0">
            <a:spAutoFit/>
          </a:bodyPr>
          <a:lstStyle/>
          <a:p>
            <a:pPr marL="393700" marR="43180" indent="-342900">
              <a:spcBef>
                <a:spcPts val="100"/>
              </a:spcBef>
              <a:buClr>
                <a:srgbClr val="0066FF"/>
              </a:buClr>
              <a:buSzPct val="75000"/>
              <a:buFont typeface="MS UI Gothic"/>
              <a:buChar char="■"/>
              <a:tabLst>
                <a:tab pos="393700" algn="l"/>
                <a:tab pos="3944620" algn="l"/>
              </a:tabLst>
            </a:pPr>
            <a:r>
              <a:rPr sz="3200" spc="-5" dirty="0">
                <a:latin typeface="Calibri" panose="020F0502020204030204" pitchFamily="34" charset="0"/>
                <a:cs typeface="Calibri" panose="020F0502020204030204" pitchFamily="34" charset="0"/>
              </a:rPr>
              <a:t>Spirometry </a:t>
            </a:r>
            <a:r>
              <a:rPr sz="3200" dirty="0">
                <a:latin typeface="Calibri" panose="020F0502020204030204" pitchFamily="34" charset="0"/>
                <a:cs typeface="Calibri" panose="020F0502020204030204" pitchFamily="34" charset="0"/>
              </a:rPr>
              <a:t>reveals a  </a:t>
            </a:r>
            <a:r>
              <a:rPr sz="3200" spc="-5" dirty="0">
                <a:latin typeface="Calibri" panose="020F0502020204030204" pitchFamily="34" charset="0"/>
                <a:cs typeface="Calibri" panose="020F0502020204030204" pitchFamily="34" charset="0"/>
              </a:rPr>
              <a:t>restrictive</a:t>
            </a:r>
            <a:r>
              <a:rPr sz="3200" spc="20"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pattern.	FVC</a:t>
            </a:r>
            <a:r>
              <a:rPr sz="3200" spc="-100"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is  </a:t>
            </a:r>
            <a:r>
              <a:rPr sz="3200" dirty="0">
                <a:latin typeface="Calibri" panose="020F0502020204030204" pitchFamily="34" charset="0"/>
                <a:cs typeface="Calibri" panose="020F0502020204030204" pitchFamily="34" charset="0"/>
              </a:rPr>
              <a:t>reduced, but</a:t>
            </a:r>
            <a:r>
              <a:rPr sz="3200" spc="-40"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FEV</a:t>
            </a:r>
            <a:r>
              <a:rPr sz="2775" baseline="-24024" dirty="0">
                <a:latin typeface="Calibri" panose="020F0502020204030204" pitchFamily="34" charset="0"/>
                <a:cs typeface="Calibri" panose="020F0502020204030204" pitchFamily="34" charset="0"/>
              </a:rPr>
              <a:t>1</a:t>
            </a:r>
            <a:r>
              <a:rPr sz="3200" dirty="0">
                <a:latin typeface="Calibri" panose="020F0502020204030204" pitchFamily="34" charset="0"/>
                <a:cs typeface="Calibri" panose="020F0502020204030204" pitchFamily="34" charset="0"/>
              </a:rPr>
              <a:t>/FVC</a:t>
            </a:r>
          </a:p>
          <a:p>
            <a:pPr marL="393700">
              <a:spcBef>
                <a:spcPts val="530"/>
              </a:spcBef>
            </a:pPr>
            <a:r>
              <a:rPr sz="3200" spc="-5" dirty="0">
                <a:latin typeface="Calibri" panose="020F0502020204030204" pitchFamily="34" charset="0"/>
                <a:cs typeface="Calibri" panose="020F0502020204030204" pitchFamily="34" charset="0"/>
              </a:rPr>
              <a:t>supernormal.</a:t>
            </a:r>
            <a:endParaRPr sz="3200" dirty="0">
              <a:latin typeface="Calibri" panose="020F0502020204030204" pitchFamily="34" charset="0"/>
              <a:cs typeface="Calibri" panose="020F0502020204030204" pitchFamily="34" charset="0"/>
            </a:endParaRPr>
          </a:p>
          <a:p>
            <a:pPr marL="393700" marR="473709" indent="-342900">
              <a:spcBef>
                <a:spcPts val="790"/>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All lung volumes </a:t>
            </a:r>
            <a:r>
              <a:rPr sz="3200"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TLC,  FRC, </a:t>
            </a:r>
            <a:r>
              <a:rPr sz="3200" dirty="0">
                <a:latin typeface="Calibri" panose="020F0502020204030204" pitchFamily="34" charset="0"/>
                <a:cs typeface="Calibri" panose="020F0502020204030204" pitchFamily="34" charset="0"/>
              </a:rPr>
              <a:t>RV – </a:t>
            </a:r>
            <a:r>
              <a:rPr sz="3200" spc="-5" dirty="0">
                <a:latin typeface="Calibri" panose="020F0502020204030204" pitchFamily="34" charset="0"/>
                <a:cs typeface="Calibri" panose="020F0502020204030204" pitchFamily="34" charset="0"/>
              </a:rPr>
              <a:t>are</a:t>
            </a:r>
            <a:r>
              <a:rPr sz="3200" spc="-65"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reduced.</a:t>
            </a:r>
          </a:p>
          <a:p>
            <a:pPr marL="393700" marR="148590" indent="-342900">
              <a:spcBef>
                <a:spcPts val="800"/>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Pressure volume curve </a:t>
            </a:r>
            <a:r>
              <a:rPr sz="3200" dirty="0">
                <a:latin typeface="Calibri" panose="020F0502020204030204" pitchFamily="34" charset="0"/>
                <a:cs typeface="Calibri" panose="020F0502020204030204" pitchFamily="34" charset="0"/>
              </a:rPr>
              <a:t>of  </a:t>
            </a:r>
            <a:r>
              <a:rPr sz="3200" spc="-5" dirty="0">
                <a:latin typeface="Calibri" panose="020F0502020204030204" pitchFamily="34" charset="0"/>
                <a:cs typeface="Calibri" panose="020F0502020204030204" pitchFamily="34" charset="0"/>
              </a:rPr>
              <a:t>the lung is </a:t>
            </a:r>
            <a:r>
              <a:rPr sz="3200" dirty="0">
                <a:latin typeface="Calibri" panose="020F0502020204030204" pitchFamily="34" charset="0"/>
                <a:cs typeface="Calibri" panose="020F0502020204030204" pitchFamily="34" charset="0"/>
              </a:rPr>
              <a:t>displaced  downward and</a:t>
            </a:r>
            <a:r>
              <a:rPr sz="3200" spc="-45"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flattened.</a:t>
            </a:r>
            <a:endParaRPr sz="3200" dirty="0">
              <a:latin typeface="Calibri" panose="020F0502020204030204" pitchFamily="34" charset="0"/>
              <a:cs typeface="Calibri" panose="020F0502020204030204" pitchFamily="34" charset="0"/>
            </a:endParaRPr>
          </a:p>
        </p:txBody>
      </p:sp>
      <p:sp>
        <p:nvSpPr>
          <p:cNvPr id="4" name="object 4"/>
          <p:cNvSpPr/>
          <p:nvPr/>
        </p:nvSpPr>
        <p:spPr>
          <a:xfrm>
            <a:off x="6629400" y="2362200"/>
            <a:ext cx="4038600" cy="4495800"/>
          </a:xfrm>
          <a:prstGeom prst="rect">
            <a:avLst/>
          </a:prstGeom>
          <a:blipFill>
            <a:blip r:embed="rId2" cstate="print"/>
            <a:stretch>
              <a:fillRect/>
            </a:stretch>
          </a:blipFill>
        </p:spPr>
        <p:txBody>
          <a:bodyPr wrap="square" lIns="0" tIns="0" rIns="0" bIns="0" rtlCol="0"/>
          <a:lstStyle/>
          <a:p>
            <a:endParaRPr dirty="0">
              <a:latin typeface="Calibri" panose="020F050202020403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379" y="214787"/>
            <a:ext cx="3488690" cy="695960"/>
          </a:xfrm>
          <a:prstGeom prst="rect">
            <a:avLst/>
          </a:prstGeom>
        </p:spPr>
        <p:txBody>
          <a:bodyPr vert="horz" wrap="square" lIns="0" tIns="12700" rIns="0" bIns="0" rtlCol="0" anchor="t" anchorCtr="0">
            <a:spAutoFit/>
          </a:bodyPr>
          <a:lstStyle/>
          <a:p>
            <a:pPr marL="12700">
              <a:lnSpc>
                <a:spcPct val="100000"/>
              </a:lnSpc>
              <a:spcBef>
                <a:spcPts val="100"/>
              </a:spcBef>
            </a:pPr>
            <a:r>
              <a:rPr dirty="0">
                <a:solidFill>
                  <a:schemeClr val="tx2"/>
                </a:solidFill>
              </a:rPr>
              <a:t>Gas</a:t>
            </a:r>
            <a:r>
              <a:rPr spc="-50" dirty="0">
                <a:solidFill>
                  <a:schemeClr val="tx2"/>
                </a:solidFill>
              </a:rPr>
              <a:t> </a:t>
            </a:r>
            <a:r>
              <a:rPr spc="-5" dirty="0">
                <a:solidFill>
                  <a:schemeClr val="tx2"/>
                </a:solidFill>
              </a:rPr>
              <a:t>Exchange</a:t>
            </a:r>
          </a:p>
        </p:txBody>
      </p:sp>
      <p:sp>
        <p:nvSpPr>
          <p:cNvPr id="3" name="object 3"/>
          <p:cNvSpPr txBox="1"/>
          <p:nvPr/>
        </p:nvSpPr>
        <p:spPr>
          <a:xfrm>
            <a:off x="1563369" y="1426209"/>
            <a:ext cx="8848090" cy="5055614"/>
          </a:xfrm>
          <a:prstGeom prst="rect">
            <a:avLst/>
          </a:prstGeom>
        </p:spPr>
        <p:txBody>
          <a:bodyPr vert="horz" wrap="square" lIns="0" tIns="14604" rIns="0" bIns="0" rtlCol="0">
            <a:spAutoFit/>
          </a:bodyPr>
          <a:lstStyle/>
          <a:p>
            <a:pPr marL="393700" marR="1145540" indent="-342900">
              <a:lnSpc>
                <a:spcPts val="3979"/>
              </a:lnSpc>
              <a:spcBef>
                <a:spcPts val="114"/>
              </a:spcBef>
              <a:buClr>
                <a:srgbClr val="0066FF"/>
              </a:buClr>
              <a:buSzPct val="75000"/>
              <a:buFont typeface="MS UI Gothic"/>
              <a:buChar char="■"/>
              <a:tabLst>
                <a:tab pos="393700" algn="l"/>
                <a:tab pos="2786380" algn="l"/>
              </a:tabLst>
            </a:pPr>
            <a:r>
              <a:rPr sz="3200" spc="-5" dirty="0">
                <a:latin typeface="Calibri" panose="020F0502020204030204" pitchFamily="34" charset="0"/>
                <a:cs typeface="Calibri" panose="020F0502020204030204" pitchFamily="34" charset="0"/>
              </a:rPr>
              <a:t>Arterial</a:t>
            </a:r>
            <a:r>
              <a:rPr sz="3200" spc="5"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PaO</a:t>
            </a:r>
            <a:r>
              <a:rPr sz="2775" baseline="-24024" dirty="0">
                <a:latin typeface="Calibri" panose="020F0502020204030204" pitchFamily="34" charset="0"/>
                <a:cs typeface="Calibri" panose="020F0502020204030204" pitchFamily="34" charset="0"/>
              </a:rPr>
              <a:t>2	</a:t>
            </a:r>
            <a:r>
              <a:rPr sz="3200" dirty="0">
                <a:latin typeface="Calibri" panose="020F0502020204030204" pitchFamily="34" charset="0"/>
                <a:cs typeface="Calibri" panose="020F0502020204030204" pitchFamily="34" charset="0"/>
              </a:rPr>
              <a:t>and </a:t>
            </a:r>
            <a:r>
              <a:rPr sz="3200" spc="-5" dirty="0">
                <a:latin typeface="Calibri" panose="020F0502020204030204" pitchFamily="34" charset="0"/>
                <a:cs typeface="Calibri" panose="020F0502020204030204" pitchFamily="34" charset="0"/>
              </a:rPr>
              <a:t>PaCO</a:t>
            </a:r>
            <a:r>
              <a:rPr sz="2775" spc="-7" baseline="-24024" dirty="0">
                <a:latin typeface="Calibri" panose="020F0502020204030204" pitchFamily="34" charset="0"/>
                <a:cs typeface="Calibri" panose="020F0502020204030204" pitchFamily="34" charset="0"/>
              </a:rPr>
              <a:t>2</a:t>
            </a:r>
            <a:r>
              <a:rPr sz="1850" spc="-5"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are </a:t>
            </a:r>
            <a:r>
              <a:rPr sz="3200" dirty="0">
                <a:latin typeface="Calibri" panose="020F0502020204030204" pitchFamily="34" charset="0"/>
                <a:cs typeface="Calibri" panose="020F0502020204030204" pitchFamily="34" charset="0"/>
              </a:rPr>
              <a:t>reduced, pH  </a:t>
            </a:r>
            <a:r>
              <a:rPr sz="3200" spc="-5" dirty="0">
                <a:latin typeface="Calibri" panose="020F0502020204030204" pitchFamily="34" charset="0"/>
                <a:cs typeface="Calibri" panose="020F0502020204030204" pitchFamily="34" charset="0"/>
              </a:rPr>
              <a:t>normal.</a:t>
            </a:r>
            <a:endParaRPr sz="3200" dirty="0">
              <a:latin typeface="Calibri" panose="020F0502020204030204" pitchFamily="34" charset="0"/>
              <a:cs typeface="Calibri" panose="020F0502020204030204" pitchFamily="34" charset="0"/>
            </a:endParaRPr>
          </a:p>
          <a:p>
            <a:pPr marL="393700" indent="-342900">
              <a:spcBef>
                <a:spcPts val="204"/>
              </a:spcBef>
              <a:buClr>
                <a:srgbClr val="0066FF"/>
              </a:buClr>
              <a:buSzPct val="75000"/>
              <a:buFont typeface="MS UI Gothic"/>
              <a:buChar char="■"/>
              <a:tabLst>
                <a:tab pos="393700" algn="l"/>
                <a:tab pos="3595370" algn="l"/>
              </a:tabLst>
            </a:pPr>
            <a:r>
              <a:rPr sz="3200" spc="-5" dirty="0">
                <a:latin typeface="Calibri" panose="020F0502020204030204" pitchFamily="34" charset="0"/>
                <a:cs typeface="Calibri" panose="020F0502020204030204" pitchFamily="34" charset="0"/>
              </a:rPr>
              <a:t>On</a:t>
            </a:r>
            <a:r>
              <a:rPr sz="3200" spc="10"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exercise</a:t>
            </a:r>
            <a:r>
              <a:rPr sz="3200" spc="-5"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PaO</a:t>
            </a:r>
            <a:r>
              <a:rPr sz="2775" baseline="-24024" dirty="0">
                <a:latin typeface="Calibri" panose="020F0502020204030204" pitchFamily="34" charset="0"/>
                <a:cs typeface="Calibri" panose="020F0502020204030204" pitchFamily="34" charset="0"/>
              </a:rPr>
              <a:t>2	</a:t>
            </a:r>
            <a:r>
              <a:rPr sz="3200" dirty="0">
                <a:latin typeface="Calibri" panose="020F0502020204030204" pitchFamily="34" charset="0"/>
                <a:cs typeface="Calibri" panose="020F0502020204030204" pitchFamily="34" charset="0"/>
              </a:rPr>
              <a:t>decreases</a:t>
            </a:r>
            <a:r>
              <a:rPr sz="3200" spc="-15"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dramatically.</a:t>
            </a:r>
            <a:endParaRPr sz="3200" dirty="0">
              <a:latin typeface="Calibri" panose="020F0502020204030204" pitchFamily="34" charset="0"/>
              <a:cs typeface="Calibri" panose="020F0502020204030204" pitchFamily="34" charset="0"/>
            </a:endParaRPr>
          </a:p>
          <a:p>
            <a:pPr marL="393700" marR="307975" indent="-342900">
              <a:lnSpc>
                <a:spcPts val="3460"/>
              </a:lnSpc>
              <a:spcBef>
                <a:spcPts val="1370"/>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Physiologic </a:t>
            </a:r>
            <a:r>
              <a:rPr sz="3200" dirty="0">
                <a:latin typeface="Calibri" panose="020F0502020204030204" pitchFamily="34" charset="0"/>
                <a:cs typeface="Calibri" panose="020F0502020204030204" pitchFamily="34" charset="0"/>
              </a:rPr>
              <a:t>dead space </a:t>
            </a:r>
            <a:r>
              <a:rPr sz="3200" spc="-5" dirty="0">
                <a:latin typeface="Calibri" panose="020F0502020204030204" pitchFamily="34" charset="0"/>
                <a:cs typeface="Calibri" panose="020F0502020204030204" pitchFamily="34" charset="0"/>
              </a:rPr>
              <a:t>and </a:t>
            </a:r>
            <a:r>
              <a:rPr sz="3200" dirty="0">
                <a:latin typeface="Calibri" panose="020F0502020204030204" pitchFamily="34" charset="0"/>
                <a:cs typeface="Calibri" panose="020F0502020204030204" pitchFamily="34" charset="0"/>
              </a:rPr>
              <a:t>physiologic </a:t>
            </a:r>
            <a:r>
              <a:rPr sz="3200" spc="-5" dirty="0">
                <a:latin typeface="Calibri" panose="020F0502020204030204" pitchFamily="34" charset="0"/>
                <a:cs typeface="Calibri" panose="020F0502020204030204" pitchFamily="34" charset="0"/>
              </a:rPr>
              <a:t>shunt  and VQ mismatch </a:t>
            </a:r>
            <a:r>
              <a:rPr sz="3200" dirty="0">
                <a:latin typeface="Calibri" panose="020F0502020204030204" pitchFamily="34" charset="0"/>
                <a:cs typeface="Calibri" panose="020F0502020204030204" pitchFamily="34" charset="0"/>
              </a:rPr>
              <a:t>are increased.</a:t>
            </a:r>
          </a:p>
          <a:p>
            <a:pPr marL="393700" marR="367665" indent="-342900">
              <a:lnSpc>
                <a:spcPts val="3450"/>
              </a:lnSpc>
              <a:spcBef>
                <a:spcPts val="800"/>
              </a:spcBef>
              <a:buClr>
                <a:srgbClr val="0066FF"/>
              </a:buClr>
              <a:buSzPct val="75000"/>
              <a:buFont typeface="MS UI Gothic"/>
              <a:buChar char="■"/>
              <a:tabLst>
                <a:tab pos="393700" algn="l"/>
              </a:tabLst>
            </a:pPr>
            <a:r>
              <a:rPr sz="3200" spc="-5" dirty="0">
                <a:latin typeface="Calibri" panose="020F0502020204030204" pitchFamily="34" charset="0"/>
                <a:cs typeface="Calibri" panose="020F0502020204030204" pitchFamily="34" charset="0"/>
              </a:rPr>
              <a:t>Diffuse impairment contributes to </a:t>
            </a:r>
            <a:r>
              <a:rPr sz="3200" dirty="0">
                <a:latin typeface="Calibri" panose="020F0502020204030204" pitchFamily="34" charset="0"/>
                <a:cs typeface="Calibri" panose="020F0502020204030204" pitchFamily="34" charset="0"/>
              </a:rPr>
              <a:t>hypoxemia  on</a:t>
            </a:r>
            <a:r>
              <a:rPr sz="3200" spc="-15"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exercise.</a:t>
            </a:r>
          </a:p>
          <a:p>
            <a:pPr marL="393700" marR="43180" indent="-342900">
              <a:lnSpc>
                <a:spcPct val="90000"/>
              </a:lnSpc>
              <a:spcBef>
                <a:spcPts val="745"/>
              </a:spcBef>
              <a:buClr>
                <a:srgbClr val="0066FF"/>
              </a:buClr>
              <a:buSzPct val="75000"/>
              <a:buFont typeface="MS UI Gothic"/>
              <a:buChar char="■"/>
              <a:tabLst>
                <a:tab pos="393700" algn="l"/>
              </a:tabLst>
            </a:pPr>
            <a:r>
              <a:rPr sz="3200" dirty="0">
                <a:latin typeface="Calibri" panose="020F0502020204030204" pitchFamily="34" charset="0"/>
                <a:cs typeface="Calibri" panose="020F0502020204030204" pitchFamily="34" charset="0"/>
              </a:rPr>
              <a:t>There </a:t>
            </a:r>
            <a:r>
              <a:rPr sz="3200" spc="-5" dirty="0">
                <a:latin typeface="Calibri" panose="020F0502020204030204" pitchFamily="34" charset="0"/>
                <a:cs typeface="Calibri" panose="020F0502020204030204" pitchFamily="34" charset="0"/>
              </a:rPr>
              <a:t>is </a:t>
            </a:r>
            <a:r>
              <a:rPr sz="3200" dirty="0">
                <a:latin typeface="Calibri" panose="020F0502020204030204" pitchFamily="34" charset="0"/>
                <a:cs typeface="Calibri" panose="020F0502020204030204" pitchFamily="34" charset="0"/>
              </a:rPr>
              <a:t>marked reduction in </a:t>
            </a:r>
            <a:r>
              <a:rPr sz="3200" spc="-5" dirty="0">
                <a:latin typeface="Calibri" panose="020F0502020204030204" pitchFamily="34" charset="0"/>
                <a:cs typeface="Calibri" panose="020F0502020204030204" pitchFamily="34" charset="0"/>
              </a:rPr>
              <a:t>diffusing capacity  </a:t>
            </a:r>
            <a:r>
              <a:rPr sz="3200" dirty="0">
                <a:latin typeface="Calibri" panose="020F0502020204030204" pitchFamily="34" charset="0"/>
                <a:cs typeface="Calibri" panose="020F0502020204030204" pitchFamily="34" charset="0"/>
              </a:rPr>
              <a:t>due </a:t>
            </a:r>
            <a:r>
              <a:rPr sz="3200" spc="-5" dirty="0">
                <a:latin typeface="Calibri" panose="020F0502020204030204" pitchFamily="34" charset="0"/>
                <a:cs typeface="Calibri" panose="020F0502020204030204" pitchFamily="34" charset="0"/>
              </a:rPr>
              <a:t>to thickening of </a:t>
            </a:r>
            <a:r>
              <a:rPr sz="3200" dirty="0">
                <a:latin typeface="Calibri" panose="020F0502020204030204" pitchFamily="34" charset="0"/>
                <a:cs typeface="Calibri" panose="020F0502020204030204" pitchFamily="34" charset="0"/>
              </a:rPr>
              <a:t>blood gas </a:t>
            </a:r>
            <a:r>
              <a:rPr sz="3200" spc="-5" dirty="0">
                <a:latin typeface="Calibri" panose="020F0502020204030204" pitchFamily="34" charset="0"/>
                <a:cs typeface="Calibri" panose="020F0502020204030204" pitchFamily="34" charset="0"/>
              </a:rPr>
              <a:t>barrier </a:t>
            </a:r>
            <a:r>
              <a:rPr sz="3200" dirty="0">
                <a:latin typeface="Calibri" panose="020F0502020204030204" pitchFamily="34" charset="0"/>
                <a:cs typeface="Calibri" panose="020F0502020204030204" pitchFamily="34" charset="0"/>
              </a:rPr>
              <a:t>and VQ  </a:t>
            </a:r>
            <a:r>
              <a:rPr sz="3200" spc="-5" dirty="0">
                <a:latin typeface="Calibri" panose="020F0502020204030204" pitchFamily="34" charset="0"/>
                <a:cs typeface="Calibri" panose="020F0502020204030204" pitchFamily="34" charset="0"/>
              </a:rPr>
              <a:t>mismatch.</a:t>
            </a:r>
            <a:endParaRPr sz="3200" dirty="0">
              <a:latin typeface="Calibri" panose="020F0502020204030204" pitchFamily="34" charset="0"/>
              <a:cs typeface="Calibri" panose="020F050202020403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468" y="125244"/>
            <a:ext cx="2379980" cy="695960"/>
          </a:xfrm>
          <a:prstGeom prst="rect">
            <a:avLst/>
          </a:prstGeom>
        </p:spPr>
        <p:txBody>
          <a:bodyPr vert="horz" wrap="square" lIns="0" tIns="12700" rIns="0" bIns="0" rtlCol="0" anchor="t" anchorCtr="0">
            <a:spAutoFit/>
          </a:bodyPr>
          <a:lstStyle/>
          <a:p>
            <a:pPr marL="12700">
              <a:lnSpc>
                <a:spcPct val="100000"/>
              </a:lnSpc>
              <a:spcBef>
                <a:spcPts val="100"/>
              </a:spcBef>
            </a:pPr>
            <a:r>
              <a:rPr spc="5" dirty="0">
                <a:solidFill>
                  <a:schemeClr val="tx2"/>
                </a:solidFill>
              </a:rPr>
              <a:t>Di</a:t>
            </a:r>
            <a:r>
              <a:rPr dirty="0">
                <a:solidFill>
                  <a:schemeClr val="tx2"/>
                </a:solidFill>
              </a:rPr>
              <a:t>a</a:t>
            </a:r>
            <a:r>
              <a:rPr spc="10" dirty="0">
                <a:solidFill>
                  <a:schemeClr val="tx2"/>
                </a:solidFill>
              </a:rPr>
              <a:t>g</a:t>
            </a:r>
            <a:r>
              <a:rPr spc="5" dirty="0">
                <a:solidFill>
                  <a:schemeClr val="tx2"/>
                </a:solidFill>
              </a:rPr>
              <a:t>n</a:t>
            </a:r>
            <a:r>
              <a:rPr dirty="0">
                <a:solidFill>
                  <a:schemeClr val="tx2"/>
                </a:solidFill>
              </a:rPr>
              <a:t>o</a:t>
            </a:r>
            <a:r>
              <a:rPr spc="5" dirty="0">
                <a:solidFill>
                  <a:schemeClr val="tx2"/>
                </a:solidFill>
              </a:rPr>
              <a:t>s</a:t>
            </a:r>
            <a:r>
              <a:rPr spc="-10" dirty="0">
                <a:solidFill>
                  <a:schemeClr val="tx2"/>
                </a:solidFill>
              </a:rPr>
              <a:t>i</a:t>
            </a:r>
            <a:r>
              <a:rPr dirty="0">
                <a:solidFill>
                  <a:schemeClr val="tx2"/>
                </a:solidFill>
              </a:rPr>
              <a:t>s</a:t>
            </a:r>
          </a:p>
        </p:txBody>
      </p:sp>
      <p:sp>
        <p:nvSpPr>
          <p:cNvPr id="3" name="object 3"/>
          <p:cNvSpPr txBox="1"/>
          <p:nvPr/>
        </p:nvSpPr>
        <p:spPr>
          <a:xfrm>
            <a:off x="1804671" y="1129029"/>
            <a:ext cx="8670925" cy="5411738"/>
          </a:xfrm>
          <a:prstGeom prst="rect">
            <a:avLst/>
          </a:prstGeom>
        </p:spPr>
        <p:txBody>
          <a:bodyPr vert="horz" wrap="square" lIns="0" tIns="68580" rIns="0" bIns="0" rtlCol="0">
            <a:spAutoFit/>
          </a:bodyPr>
          <a:lstStyle/>
          <a:p>
            <a:pPr marL="381000" marR="43180" indent="-342900" algn="just">
              <a:lnSpc>
                <a:spcPts val="3450"/>
              </a:lnSpc>
              <a:spcBef>
                <a:spcPts val="540"/>
              </a:spcBef>
              <a:buClr>
                <a:srgbClr val="0066FF"/>
              </a:buClr>
              <a:buSzPct val="75000"/>
              <a:buFont typeface="MS UI Gothic"/>
              <a:buChar char="■"/>
              <a:tabLst>
                <a:tab pos="381000" algn="l"/>
              </a:tabLst>
            </a:pPr>
            <a:r>
              <a:rPr sz="3200" spc="-5" dirty="0">
                <a:latin typeface="Calibri" panose="020F0502020204030204" pitchFamily="34" charset="0"/>
                <a:cs typeface="Calibri" panose="020F0502020204030204" pitchFamily="34" charset="0"/>
              </a:rPr>
              <a:t>Diagnosis is often </a:t>
            </a:r>
            <a:r>
              <a:rPr sz="3200" dirty="0">
                <a:latin typeface="Calibri" panose="020F0502020204030204" pitchFamily="34" charset="0"/>
                <a:cs typeface="Calibri" panose="020F0502020204030204" pitchFamily="34" charset="0"/>
              </a:rPr>
              <a:t>suggested </a:t>
            </a:r>
            <a:r>
              <a:rPr sz="3200" spc="5" dirty="0">
                <a:latin typeface="Calibri" panose="020F0502020204030204" pitchFamily="34" charset="0"/>
                <a:cs typeface="Calibri" panose="020F0502020204030204" pitchFamily="34" charset="0"/>
              </a:rPr>
              <a:t>by </a:t>
            </a:r>
            <a:r>
              <a:rPr sz="3200" spc="-5" dirty="0">
                <a:latin typeface="Calibri" panose="020F0502020204030204" pitchFamily="34" charset="0"/>
                <a:cs typeface="Calibri" panose="020F0502020204030204" pitchFamily="34" charset="0"/>
              </a:rPr>
              <a:t>history, </a:t>
            </a:r>
            <a:r>
              <a:rPr sz="3200" dirty="0">
                <a:latin typeface="Calibri" panose="020F0502020204030204" pitchFamily="34" charset="0"/>
                <a:cs typeface="Calibri" panose="020F0502020204030204" pitchFamily="34" charset="0"/>
              </a:rPr>
              <a:t>chest  radiograph </a:t>
            </a:r>
            <a:r>
              <a:rPr sz="3200" spc="-5" dirty="0">
                <a:latin typeface="Calibri" panose="020F0502020204030204" pitchFamily="34" charset="0"/>
                <a:cs typeface="Calibri" panose="020F0502020204030204" pitchFamily="34" charset="0"/>
              </a:rPr>
              <a:t>and </a:t>
            </a:r>
            <a:r>
              <a:rPr sz="3200" dirty="0">
                <a:latin typeface="Calibri" panose="020F0502020204030204" pitchFamily="34" charset="0"/>
                <a:cs typeface="Calibri" panose="020F0502020204030204" pitchFamily="34" charset="0"/>
              </a:rPr>
              <a:t>high </a:t>
            </a:r>
            <a:r>
              <a:rPr sz="3200" spc="-5" dirty="0">
                <a:latin typeface="Calibri" panose="020F0502020204030204" pitchFamily="34" charset="0"/>
                <a:cs typeface="Calibri" panose="020F0502020204030204" pitchFamily="34" charset="0"/>
              </a:rPr>
              <a:t>resolution CT scan </a:t>
            </a:r>
            <a:r>
              <a:rPr sz="3200" dirty="0">
                <a:latin typeface="Calibri" panose="020F0502020204030204" pitchFamily="34" charset="0"/>
                <a:cs typeface="Calibri" panose="020F0502020204030204" pitchFamily="34" charset="0"/>
              </a:rPr>
              <a:t>of </a:t>
            </a:r>
            <a:r>
              <a:rPr sz="3200" spc="-5" dirty="0">
                <a:latin typeface="Calibri" panose="020F0502020204030204" pitchFamily="34" charset="0"/>
                <a:cs typeface="Calibri" panose="020F0502020204030204" pitchFamily="34" charset="0"/>
              </a:rPr>
              <a:t>the  lungs.</a:t>
            </a:r>
            <a:endParaRPr sz="3200" dirty="0">
              <a:latin typeface="Calibri" panose="020F0502020204030204" pitchFamily="34" charset="0"/>
              <a:cs typeface="Calibri" panose="020F0502020204030204" pitchFamily="34" charset="0"/>
            </a:endParaRPr>
          </a:p>
          <a:p>
            <a:pPr>
              <a:spcBef>
                <a:spcPts val="50"/>
              </a:spcBef>
              <a:buClr>
                <a:srgbClr val="0066FF"/>
              </a:buClr>
              <a:buFont typeface="MS UI Gothic"/>
              <a:buChar char="■"/>
            </a:pPr>
            <a:endParaRPr sz="4150" dirty="0">
              <a:latin typeface="Calibri" panose="020F0502020204030204" pitchFamily="34" charset="0"/>
              <a:cs typeface="Calibri" panose="020F0502020204030204" pitchFamily="34" charset="0"/>
            </a:endParaRPr>
          </a:p>
          <a:p>
            <a:pPr marL="381000" marR="30480" indent="-342900">
              <a:lnSpc>
                <a:spcPts val="3450"/>
              </a:lnSpc>
              <a:buClr>
                <a:srgbClr val="0066FF"/>
              </a:buClr>
              <a:buSzPct val="75000"/>
              <a:buFont typeface="MS UI Gothic"/>
              <a:buChar char="■"/>
              <a:tabLst>
                <a:tab pos="381000" algn="l"/>
              </a:tabLst>
            </a:pPr>
            <a:r>
              <a:rPr sz="3200" dirty="0">
                <a:latin typeface="Calibri" panose="020F0502020204030204" pitchFamily="34" charset="0"/>
                <a:cs typeface="Calibri" panose="020F0502020204030204" pitchFamily="34" charset="0"/>
              </a:rPr>
              <a:t>If old </a:t>
            </a:r>
            <a:r>
              <a:rPr sz="3200" spc="-5" dirty="0">
                <a:latin typeface="Calibri" panose="020F0502020204030204" pitchFamily="34" charset="0"/>
                <a:cs typeface="Calibri" panose="020F0502020204030204" pitchFamily="34" charset="0"/>
              </a:rPr>
              <a:t>chest x-rays </a:t>
            </a:r>
            <a:r>
              <a:rPr sz="3200" dirty="0">
                <a:latin typeface="Calibri" panose="020F0502020204030204" pitchFamily="34" charset="0"/>
                <a:cs typeface="Calibri" panose="020F0502020204030204" pitchFamily="34" charset="0"/>
              </a:rPr>
              <a:t>show </a:t>
            </a:r>
            <a:r>
              <a:rPr sz="3200" spc="-5" dirty="0">
                <a:latin typeface="Calibri" panose="020F0502020204030204" pitchFamily="34" charset="0"/>
                <a:cs typeface="Calibri" panose="020F0502020204030204" pitchFamily="34" charset="0"/>
              </a:rPr>
              <a:t>classical </a:t>
            </a:r>
            <a:r>
              <a:rPr sz="3200" dirty="0">
                <a:latin typeface="Calibri" panose="020F0502020204030204" pitchFamily="34" charset="0"/>
                <a:cs typeface="Calibri" panose="020F0502020204030204" pitchFamily="34" charset="0"/>
              </a:rPr>
              <a:t>disease,  absence </a:t>
            </a:r>
            <a:r>
              <a:rPr sz="3200" spc="-5" dirty="0">
                <a:latin typeface="Calibri" panose="020F0502020204030204" pitchFamily="34" charset="0"/>
                <a:cs typeface="Calibri" panose="020F0502020204030204" pitchFamily="34" charset="0"/>
              </a:rPr>
              <a:t>of </a:t>
            </a:r>
            <a:r>
              <a:rPr sz="3200" dirty="0">
                <a:latin typeface="Calibri" panose="020F0502020204030204" pitchFamily="34" charset="0"/>
                <a:cs typeface="Calibri" panose="020F0502020204030204" pitchFamily="34" charset="0"/>
              </a:rPr>
              <a:t>other </a:t>
            </a:r>
            <a:r>
              <a:rPr sz="3200" spc="-5" dirty="0">
                <a:latin typeface="Calibri" panose="020F0502020204030204" pitchFamily="34" charset="0"/>
                <a:cs typeface="Calibri" panose="020F0502020204030204" pitchFamily="34" charset="0"/>
              </a:rPr>
              <a:t>disease </a:t>
            </a:r>
            <a:r>
              <a:rPr sz="3200" dirty="0">
                <a:latin typeface="Calibri" panose="020F0502020204030204" pitchFamily="34" charset="0"/>
                <a:cs typeface="Calibri" panose="020F0502020204030204" pitchFamily="34" charset="0"/>
              </a:rPr>
              <a:t>processes on </a:t>
            </a:r>
            <a:r>
              <a:rPr sz="3200" spc="-5" dirty="0">
                <a:latin typeface="Calibri" panose="020F0502020204030204" pitchFamily="34" charset="0"/>
                <a:cs typeface="Calibri" panose="020F0502020204030204" pitchFamily="34" charset="0"/>
              </a:rPr>
              <a:t>history  and no occupational </a:t>
            </a:r>
            <a:r>
              <a:rPr sz="3200" dirty="0">
                <a:latin typeface="Calibri" panose="020F0502020204030204" pitchFamily="34" charset="0"/>
                <a:cs typeface="Calibri" panose="020F0502020204030204" pitchFamily="34" charset="0"/>
              </a:rPr>
              <a:t>or </a:t>
            </a:r>
            <a:r>
              <a:rPr sz="3200" spc="-5" dirty="0">
                <a:latin typeface="Calibri" panose="020F0502020204030204" pitchFamily="34" charset="0"/>
                <a:cs typeface="Calibri" panose="020F0502020204030204" pitchFamily="34" charset="0"/>
              </a:rPr>
              <a:t>environmental  </a:t>
            </a:r>
            <a:r>
              <a:rPr sz="3200" dirty="0">
                <a:latin typeface="Calibri" panose="020F0502020204030204" pitchFamily="34" charset="0"/>
                <a:cs typeface="Calibri" panose="020F0502020204030204" pitchFamily="34" charset="0"/>
              </a:rPr>
              <a:t>exposure – </a:t>
            </a:r>
            <a:r>
              <a:rPr sz="3200" spc="-5" dirty="0">
                <a:latin typeface="Calibri" panose="020F0502020204030204" pitchFamily="34" charset="0"/>
                <a:cs typeface="Calibri" panose="020F0502020204030204" pitchFamily="34" charset="0"/>
              </a:rPr>
              <a:t>clinical </a:t>
            </a:r>
            <a:r>
              <a:rPr sz="3200" dirty="0">
                <a:latin typeface="Calibri" panose="020F0502020204030204" pitchFamily="34" charset="0"/>
                <a:cs typeface="Calibri" panose="020F0502020204030204" pitchFamily="34" charset="0"/>
              </a:rPr>
              <a:t>diagnosis can </a:t>
            </a:r>
            <a:r>
              <a:rPr sz="3200" spc="5" dirty="0">
                <a:latin typeface="Calibri" panose="020F0502020204030204" pitchFamily="34" charset="0"/>
                <a:cs typeface="Calibri" panose="020F0502020204030204" pitchFamily="34" charset="0"/>
              </a:rPr>
              <a:t>be</a:t>
            </a:r>
            <a:r>
              <a:rPr sz="3200" spc="-60"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made.</a:t>
            </a:r>
          </a:p>
          <a:p>
            <a:pPr>
              <a:spcBef>
                <a:spcPts val="50"/>
              </a:spcBef>
              <a:buClr>
                <a:srgbClr val="0066FF"/>
              </a:buClr>
              <a:buFont typeface="MS UI Gothic"/>
              <a:buChar char="■"/>
            </a:pPr>
            <a:endParaRPr sz="4150" dirty="0">
              <a:latin typeface="Calibri" panose="020F0502020204030204" pitchFamily="34" charset="0"/>
              <a:cs typeface="Calibri" panose="020F0502020204030204" pitchFamily="34" charset="0"/>
            </a:endParaRPr>
          </a:p>
          <a:p>
            <a:pPr marL="381000" marR="1318895" indent="-342900">
              <a:lnSpc>
                <a:spcPts val="3450"/>
              </a:lnSpc>
              <a:buClr>
                <a:srgbClr val="0066FF"/>
              </a:buClr>
              <a:buSzPct val="75000"/>
              <a:buFont typeface="MS UI Gothic"/>
              <a:buChar char="■"/>
              <a:tabLst>
                <a:tab pos="381000" algn="l"/>
              </a:tabLst>
            </a:pPr>
            <a:r>
              <a:rPr sz="3200" dirty="0">
                <a:latin typeface="Calibri" panose="020F0502020204030204" pitchFamily="34" charset="0"/>
                <a:cs typeface="Calibri" panose="020F0502020204030204" pitchFamily="34" charset="0"/>
              </a:rPr>
              <a:t>In other </a:t>
            </a:r>
            <a:r>
              <a:rPr sz="3200" spc="-5" dirty="0">
                <a:latin typeface="Calibri" panose="020F0502020204030204" pitchFamily="34" charset="0"/>
                <a:cs typeface="Calibri" panose="020F0502020204030204" pitchFamily="34" charset="0"/>
              </a:rPr>
              <a:t>cases </a:t>
            </a:r>
            <a:r>
              <a:rPr sz="3200" dirty="0">
                <a:latin typeface="Calibri" panose="020F0502020204030204" pitchFamily="34" charset="0"/>
                <a:cs typeface="Calibri" panose="020F0502020204030204" pitchFamily="34" charset="0"/>
              </a:rPr>
              <a:t>a </a:t>
            </a:r>
            <a:r>
              <a:rPr sz="3200" spc="-5" dirty="0">
                <a:latin typeface="Calibri" panose="020F0502020204030204" pitchFamily="34" charset="0"/>
                <a:cs typeface="Calibri" panose="020F0502020204030204" pitchFamily="34" charset="0"/>
              </a:rPr>
              <a:t>surgical lung </a:t>
            </a:r>
            <a:r>
              <a:rPr sz="3200" dirty="0">
                <a:latin typeface="Calibri" panose="020F0502020204030204" pitchFamily="34" charset="0"/>
                <a:cs typeface="Calibri" panose="020F0502020204030204" pitchFamily="34" charset="0"/>
              </a:rPr>
              <a:t>biopsy </a:t>
            </a:r>
            <a:r>
              <a:rPr sz="3200" spc="-5" dirty="0">
                <a:latin typeface="Calibri" panose="020F0502020204030204" pitchFamily="34" charset="0"/>
                <a:cs typeface="Calibri" panose="020F0502020204030204" pitchFamily="34" charset="0"/>
              </a:rPr>
              <a:t>is  </a:t>
            </a:r>
            <a:r>
              <a:rPr sz="3200" dirty="0">
                <a:latin typeface="Calibri" panose="020F0502020204030204" pitchFamily="34" charset="0"/>
                <a:cs typeface="Calibri" panose="020F0502020204030204" pitchFamily="34" charset="0"/>
              </a:rPr>
              <a:t>obtained.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96F0CB-7279-B598-9E4D-9B48CD41C7BB}"/>
              </a:ext>
            </a:extLst>
          </p:cNvPr>
          <p:cNvSpPr>
            <a:spLocks noGrp="1"/>
          </p:cNvSpPr>
          <p:nvPr>
            <p:ph type="title"/>
          </p:nvPr>
        </p:nvSpPr>
        <p:spPr/>
        <p:txBody>
          <a:bodyPr/>
          <a:lstStyle/>
          <a:p>
            <a:r>
              <a:rPr lang="cs-CZ" dirty="0" err="1">
                <a:solidFill>
                  <a:schemeClr val="tx1"/>
                </a:solidFill>
              </a:rPr>
              <a:t>Thank</a:t>
            </a:r>
            <a:r>
              <a:rPr lang="cs-CZ" dirty="0">
                <a:solidFill>
                  <a:schemeClr val="tx1"/>
                </a:solidFill>
              </a:rPr>
              <a:t> </a:t>
            </a:r>
            <a:r>
              <a:rPr lang="cs-CZ" dirty="0" err="1">
                <a:solidFill>
                  <a:schemeClr val="tx1"/>
                </a:solidFill>
              </a:rPr>
              <a:t>you</a:t>
            </a:r>
            <a:r>
              <a:rPr lang="cs-CZ" dirty="0">
                <a:solidFill>
                  <a:schemeClr val="tx1"/>
                </a:solidFill>
              </a:rPr>
              <a:t> </a:t>
            </a:r>
            <a:r>
              <a:rPr lang="cs-CZ" dirty="0" err="1">
                <a:solidFill>
                  <a:schemeClr val="tx1"/>
                </a:solidFill>
              </a:rPr>
              <a:t>for</a:t>
            </a:r>
            <a:r>
              <a:rPr lang="cs-CZ" dirty="0">
                <a:solidFill>
                  <a:schemeClr val="tx1"/>
                </a:solidFill>
              </a:rPr>
              <a:t> </a:t>
            </a:r>
            <a:r>
              <a:rPr lang="cs-CZ" dirty="0" err="1">
                <a:solidFill>
                  <a:schemeClr val="tx1"/>
                </a:solidFill>
              </a:rPr>
              <a:t>attention</a:t>
            </a:r>
            <a:endParaRPr lang="cs-CZ" dirty="0">
              <a:solidFill>
                <a:schemeClr val="tx1"/>
              </a:solidFill>
            </a:endParaRPr>
          </a:p>
        </p:txBody>
      </p:sp>
      <p:sp>
        <p:nvSpPr>
          <p:cNvPr id="3" name="Zástupný text 2">
            <a:extLst>
              <a:ext uri="{FF2B5EF4-FFF2-40B4-BE49-F238E27FC236}">
                <a16:creationId xmlns:a16="http://schemas.microsoft.com/office/drawing/2014/main" id="{990FD0BD-4D28-3CCA-B6E5-3892D5EEC868}"/>
              </a:ext>
            </a:extLst>
          </p:cNvPr>
          <p:cNvSpPr>
            <a:spLocks noGrp="1"/>
          </p:cNvSpPr>
          <p:nvPr>
            <p:ph type="body" idx="1"/>
          </p:nvPr>
        </p:nvSpPr>
        <p:spPr/>
        <p:txBody>
          <a:bodyPr/>
          <a:lstStyle/>
          <a:p>
            <a:endParaRPr lang="cs-CZ"/>
          </a:p>
        </p:txBody>
      </p:sp>
      <p:sp>
        <p:nvSpPr>
          <p:cNvPr id="4" name="Zástupný symbol pro zápatí 3">
            <a:extLst>
              <a:ext uri="{FF2B5EF4-FFF2-40B4-BE49-F238E27FC236}">
                <a16:creationId xmlns:a16="http://schemas.microsoft.com/office/drawing/2014/main" id="{8C4B5AD9-6E2D-0FCC-C2F6-5646716D9768}"/>
              </a:ext>
            </a:extLst>
          </p:cNvPr>
          <p:cNvSpPr>
            <a:spLocks noGrp="1"/>
          </p:cNvSpPr>
          <p:nvPr>
            <p:ph type="ftr" sz="quarter" idx="5"/>
          </p:nvPr>
        </p:nvSpPr>
        <p:spPr/>
        <p:txBody>
          <a:bodyPr/>
          <a:lstStyle/>
          <a:p>
            <a:endParaRPr lang="cs-CZ"/>
          </a:p>
        </p:txBody>
      </p:sp>
      <p:sp>
        <p:nvSpPr>
          <p:cNvPr id="5" name="Zástupný symbol pro číslo snímku 4">
            <a:extLst>
              <a:ext uri="{FF2B5EF4-FFF2-40B4-BE49-F238E27FC236}">
                <a16:creationId xmlns:a16="http://schemas.microsoft.com/office/drawing/2014/main" id="{61F8222F-0204-1CDE-4A83-848BEC249CA0}"/>
              </a:ext>
            </a:extLst>
          </p:cNvPr>
          <p:cNvSpPr>
            <a:spLocks noGrp="1"/>
          </p:cNvSpPr>
          <p:nvPr>
            <p:ph type="sldNum" sz="quarter" idx="7"/>
          </p:nvPr>
        </p:nvSpPr>
        <p:spPr/>
        <p:txBody>
          <a:bodyPr/>
          <a:lstStyle/>
          <a:p>
            <a:fld id="{B6F15528-21DE-4FAA-801E-634DDDAF4B2B}" type="slidenum">
              <a:rPr lang="cs-CZ" smtClean="0"/>
              <a:t>76</a:t>
            </a:fld>
            <a:endParaRPr lang="cs-CZ"/>
          </a:p>
        </p:txBody>
      </p:sp>
    </p:spTree>
    <p:extLst>
      <p:ext uri="{BB962C8B-B14F-4D97-AF65-F5344CB8AC3E}">
        <p14:creationId xmlns:p14="http://schemas.microsoft.com/office/powerpoint/2010/main" val="246854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0D001F7-F423-46B3-9415-B8E9A2339A09}"/>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1D35F85E-52C2-47A4-8DC9-65AD501F4841}"/>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6" name="Nadpis 2">
            <a:extLst>
              <a:ext uri="{FF2B5EF4-FFF2-40B4-BE49-F238E27FC236}">
                <a16:creationId xmlns:a16="http://schemas.microsoft.com/office/drawing/2014/main" id="{77D3BCF0-9298-453F-8872-F8327BBBD7E4}"/>
              </a:ext>
            </a:extLst>
          </p:cNvPr>
          <p:cNvSpPr txBox="1">
            <a:spLocks noGrp="1"/>
          </p:cNvSpPr>
          <p:nvPr>
            <p:ph idx="1"/>
          </p:nvPr>
        </p:nvSpPr>
        <p:spPr>
          <a:xfrm>
            <a:off x="1135253" y="2632456"/>
            <a:ext cx="10752138" cy="4140200"/>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72000" indent="0" fontAlgn="auto">
              <a:spcAft>
                <a:spcPts val="0"/>
              </a:spcAft>
              <a:buNone/>
              <a:defRPr/>
            </a:pPr>
            <a:r>
              <a:rPr lang="cs-CZ" kern="0" dirty="0"/>
              <a:t> </a:t>
            </a:r>
            <a:r>
              <a:rPr lang="cs-CZ" kern="0" dirty="0" err="1"/>
              <a:t>Pathophysiology</a:t>
            </a:r>
            <a:r>
              <a:rPr lang="cs-CZ" kern="0" dirty="0"/>
              <a:t> </a:t>
            </a:r>
            <a:r>
              <a:rPr lang="cs-CZ" kern="0" dirty="0" err="1"/>
              <a:t>of</a:t>
            </a:r>
            <a:r>
              <a:rPr lang="cs-CZ" kern="0" dirty="0"/>
              <a:t> </a:t>
            </a:r>
            <a:r>
              <a:rPr lang="cs-CZ" dirty="0" err="1"/>
              <a:t>pulmonary</a:t>
            </a:r>
            <a:r>
              <a:rPr lang="cs-CZ" dirty="0"/>
              <a:t> </a:t>
            </a:r>
            <a:r>
              <a:rPr lang="cs-CZ" dirty="0" err="1"/>
              <a:t>hypertension</a:t>
            </a:r>
            <a:endParaRPr lang="en-US" kern="0" dirty="0"/>
          </a:p>
        </p:txBody>
      </p:sp>
    </p:spTree>
    <p:extLst>
      <p:ext uri="{BB962C8B-B14F-4D97-AF65-F5344CB8AC3E}">
        <p14:creationId xmlns:p14="http://schemas.microsoft.com/office/powerpoint/2010/main" val="213531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253CD50-1FF5-4289-A2F0-99754A7F3F83}"/>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4634238-4F23-44BA-9752-A9B8AAEF4495}"/>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FC803045-500D-45C6-BB3E-39FF8927F34F}"/>
              </a:ext>
            </a:extLst>
          </p:cNvPr>
          <p:cNvSpPr>
            <a:spLocks noGrp="1"/>
          </p:cNvSpPr>
          <p:nvPr>
            <p:ph type="title"/>
          </p:nvPr>
        </p:nvSpPr>
        <p:spPr/>
        <p:txBody>
          <a:bodyPr/>
          <a:lstStyle/>
          <a:p>
            <a:r>
              <a:rPr lang="cs-CZ" dirty="0"/>
              <a:t>Background </a:t>
            </a:r>
            <a:r>
              <a:rPr lang="cs-CZ" dirty="0" err="1"/>
              <a:t>normal</a:t>
            </a:r>
            <a:r>
              <a:rPr lang="cs-CZ" dirty="0"/>
              <a:t> anatomy and </a:t>
            </a:r>
            <a:r>
              <a:rPr lang="cs-CZ" dirty="0" err="1"/>
              <a:t>physiology</a:t>
            </a:r>
            <a:endParaRPr lang="cs-CZ" dirty="0"/>
          </a:p>
        </p:txBody>
      </p:sp>
      <p:pic>
        <p:nvPicPr>
          <p:cNvPr id="7" name="Zástupný obsah 6" descr="Obsah obrázku zelenina&#10;&#10;Popis byl vytvořen automaticky">
            <a:extLst>
              <a:ext uri="{FF2B5EF4-FFF2-40B4-BE49-F238E27FC236}">
                <a16:creationId xmlns:a16="http://schemas.microsoft.com/office/drawing/2014/main" id="{B1CBAB22-C0D5-48E1-8962-3BDED1646F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0257" y="1419987"/>
            <a:ext cx="6208851" cy="4218996"/>
          </a:xfrm>
        </p:spPr>
      </p:pic>
    </p:spTree>
    <p:extLst>
      <p:ext uri="{BB962C8B-B14F-4D97-AF65-F5344CB8AC3E}">
        <p14:creationId xmlns:p14="http://schemas.microsoft.com/office/powerpoint/2010/main" val="1839167194"/>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CZ.potx" id="{0256B392-11D6-4CFF-A65D-2F19E0793336}" vid="{4DBF336A-63FD-420A-B5B7-04D31F847D6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muni-med-prezentace-cz-v10</Template>
  <TotalTime>285</TotalTime>
  <Words>6899</Words>
  <Application>Microsoft Office PowerPoint</Application>
  <PresentationFormat>Širokoúhlá obrazovka</PresentationFormat>
  <Paragraphs>739</Paragraphs>
  <Slides>76</Slides>
  <Notes>21</Notes>
  <HiddenSlides>5</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76</vt:i4>
      </vt:variant>
    </vt:vector>
  </HeadingPairs>
  <TitlesOfParts>
    <vt:vector size="88" baseType="lpstr">
      <vt:lpstr>MS UI Gothic</vt:lpstr>
      <vt:lpstr>.AppleSystemUIFont</vt:lpstr>
      <vt:lpstr>Arial</vt:lpstr>
      <vt:lpstr>Arial</vt:lpstr>
      <vt:lpstr>Calibri</vt:lpstr>
      <vt:lpstr>Symbol</vt:lpstr>
      <vt:lpstr>Tahoma</vt:lpstr>
      <vt:lpstr>Times New Roman</vt:lpstr>
      <vt:lpstr>Wingdings</vt:lpstr>
      <vt:lpstr>Wingdings 2</vt:lpstr>
      <vt:lpstr>Prezentace_MU_CZ</vt:lpstr>
      <vt:lpstr>Photo Editor Photo</vt:lpstr>
      <vt:lpstr>Respiratory system IV</vt:lpstr>
      <vt:lpstr>Prezentace aplikace PowerPoint</vt:lpstr>
      <vt:lpstr>Funkce horních cest dýchacích</vt:lpstr>
      <vt:lpstr>Prezentace aplikace PowerPoint</vt:lpstr>
      <vt:lpstr>Odlišení dvou hlavních klinických kategorií</vt:lpstr>
      <vt:lpstr>Prezentace aplikace PowerPoint</vt:lpstr>
      <vt:lpstr>Intersticiální plicní choroby</vt:lpstr>
      <vt:lpstr>Prezentace aplikace PowerPoint</vt:lpstr>
      <vt:lpstr>Background normal anatomy and physiology</vt:lpstr>
      <vt:lpstr>Anatomy review - schematic</vt:lpstr>
      <vt:lpstr>Anatomy review - Realistic</vt:lpstr>
      <vt:lpstr>Swan Ganz catheter placement</vt:lpstr>
      <vt:lpstr>Why is pulmonary artery pressure normally low?</vt:lpstr>
      <vt:lpstr>Abnormal anatomy and physiology</vt:lpstr>
      <vt:lpstr>Abnormal PA pressures in real patients range from 30 to 100 mmHg </vt:lpstr>
      <vt:lpstr>Ventricular septal defect and pulmonary embolism</vt:lpstr>
      <vt:lpstr>Blood flow vs. Velocity of blood  flow</vt:lpstr>
      <vt:lpstr>Blood flow energy</vt:lpstr>
      <vt:lpstr>Prezentace aplikace PowerPoint</vt:lpstr>
      <vt:lpstr>Energy of blood flow and Bernoulli's Principle</vt:lpstr>
      <vt:lpstr>Many causes of PAH*, Part 1</vt:lpstr>
      <vt:lpstr>Prezentace aplikace PowerPoint</vt:lpstr>
      <vt:lpstr>Prezentace aplikace PowerPoint</vt:lpstr>
      <vt:lpstr>Pathophysiology of pulmonary hypertension</vt:lpstr>
      <vt:lpstr>Pulmonary vascular disease</vt:lpstr>
      <vt:lpstr>Classification of pulmonary hypertension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2016 ARDS epidemiology </vt:lpstr>
      <vt:lpstr>2016 ARDS epidemiology continued</vt:lpstr>
      <vt:lpstr>Causes of ARDS</vt:lpstr>
      <vt:lpstr>Phases of ARDS</vt:lpstr>
      <vt:lpstr>Phases of ARDS</vt:lpstr>
      <vt:lpstr>Phases of ARDS</vt:lpstr>
      <vt:lpstr>Calculating PaO2 / FiO2 ratio</vt:lpstr>
      <vt:lpstr>2012 Berlin ARDS definition</vt:lpstr>
      <vt:lpstr>ARDS mortality rates 2012 to 2016</vt:lpstr>
      <vt:lpstr>ARDS predictors of mortality </vt:lpstr>
      <vt:lpstr>P/F ratio calculation </vt:lpstr>
      <vt:lpstr>Treatment modalities for ARDS</vt:lpstr>
      <vt:lpstr>Why does prone positioning work?</vt:lpstr>
      <vt:lpstr>What do you do when you are out of breath?</vt:lpstr>
      <vt:lpstr>Oxygenation benefits</vt:lpstr>
      <vt:lpstr>Cardiovascular benefits</vt:lpstr>
      <vt:lpstr>Physiologic effects prone vs. supine</vt:lpstr>
      <vt:lpstr>ARDS lung and effect of proning</vt:lpstr>
      <vt:lpstr>Restrictive lung diseases</vt:lpstr>
      <vt:lpstr>Prezentace aplikace PowerPoint</vt:lpstr>
      <vt:lpstr>Intrinsic lung diseases</vt:lpstr>
      <vt:lpstr>Extrinsic lung disorders</vt:lpstr>
      <vt:lpstr>Prezentace aplikace PowerPoint</vt:lpstr>
      <vt:lpstr>Extrinsic Disorders</vt:lpstr>
      <vt:lpstr>Diseases of the Lung  Parenchyma</vt:lpstr>
      <vt:lpstr>EM in Pulmonary Fibrosis</vt:lpstr>
      <vt:lpstr>Diffuse Interstitial Pulmonary  Fibrosis</vt:lpstr>
      <vt:lpstr>Pathogenesis</vt:lpstr>
      <vt:lpstr>Prezentace aplikace PowerPoint</vt:lpstr>
      <vt:lpstr>Prezentace aplikace PowerPoint</vt:lpstr>
      <vt:lpstr>Prezentace aplikace PowerPoint</vt:lpstr>
      <vt:lpstr>Prezentace aplikace PowerPoint</vt:lpstr>
      <vt:lpstr>Pulmonary Function</vt:lpstr>
      <vt:lpstr>Gas Exchange</vt:lpstr>
      <vt:lpstr>Diagnosis</vt:lpstr>
      <vt:lpstr>Thank you for attention</vt:lpstr>
    </vt:vector>
  </TitlesOfParts>
  <Company>IBA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 IV</dc:title>
  <dc:creator>Julie Dobrovolná</dc:creator>
  <cp:lastModifiedBy>Julie Dobrovolná</cp:lastModifiedBy>
  <cp:revision>18</cp:revision>
  <cp:lastPrinted>1601-01-01T00:00:00Z</cp:lastPrinted>
  <dcterms:created xsi:type="dcterms:W3CDTF">2020-11-30T14:20:19Z</dcterms:created>
  <dcterms:modified xsi:type="dcterms:W3CDTF">2023-12-08T07:22:40Z</dcterms:modified>
</cp:coreProperties>
</file>