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7" r:id="rId1"/>
  </p:sldMasterIdLst>
  <p:notesMasterIdLst>
    <p:notesMasterId r:id="rId72"/>
  </p:notesMasterIdLst>
  <p:handoutMasterIdLst>
    <p:handoutMasterId r:id="rId73"/>
  </p:handoutMasterIdLst>
  <p:sldIdLst>
    <p:sldId id="538" r:id="rId2"/>
    <p:sldId id="290" r:id="rId3"/>
    <p:sldId id="561" r:id="rId4"/>
    <p:sldId id="562" r:id="rId5"/>
    <p:sldId id="293" r:id="rId6"/>
    <p:sldId id="294" r:id="rId7"/>
    <p:sldId id="563" r:id="rId8"/>
    <p:sldId id="296" r:id="rId9"/>
    <p:sldId id="564" r:id="rId10"/>
    <p:sldId id="565" r:id="rId11"/>
    <p:sldId id="566" r:id="rId12"/>
    <p:sldId id="300" r:id="rId13"/>
    <p:sldId id="301" r:id="rId14"/>
    <p:sldId id="302" r:id="rId15"/>
    <p:sldId id="303" r:id="rId16"/>
    <p:sldId id="304" r:id="rId17"/>
    <p:sldId id="305" r:id="rId18"/>
    <p:sldId id="306" r:id="rId19"/>
    <p:sldId id="567" r:id="rId20"/>
    <p:sldId id="308" r:id="rId21"/>
    <p:sldId id="309" r:id="rId22"/>
    <p:sldId id="310" r:id="rId23"/>
    <p:sldId id="311" r:id="rId24"/>
    <p:sldId id="312" r:id="rId25"/>
    <p:sldId id="504" r:id="rId26"/>
    <p:sldId id="539" r:id="rId27"/>
    <p:sldId id="364" r:id="rId28"/>
    <p:sldId id="341" r:id="rId29"/>
    <p:sldId id="342" r:id="rId30"/>
    <p:sldId id="343" r:id="rId31"/>
    <p:sldId id="345" r:id="rId32"/>
    <p:sldId id="540" r:id="rId33"/>
    <p:sldId id="258" r:id="rId34"/>
    <p:sldId id="259" r:id="rId35"/>
    <p:sldId id="541" r:id="rId36"/>
    <p:sldId id="284" r:id="rId37"/>
    <p:sldId id="285" r:id="rId38"/>
    <p:sldId id="287" r:id="rId39"/>
    <p:sldId id="288" r:id="rId40"/>
    <p:sldId id="286" r:id="rId41"/>
    <p:sldId id="542" r:id="rId42"/>
    <p:sldId id="291" r:id="rId43"/>
    <p:sldId id="543" r:id="rId44"/>
    <p:sldId id="292" r:id="rId45"/>
    <p:sldId id="544" r:id="rId46"/>
    <p:sldId id="295" r:id="rId47"/>
    <p:sldId id="545" r:id="rId48"/>
    <p:sldId id="297" r:id="rId49"/>
    <p:sldId id="298" r:id="rId50"/>
    <p:sldId id="299" r:id="rId51"/>
    <p:sldId id="546" r:id="rId52"/>
    <p:sldId id="547" r:id="rId53"/>
    <p:sldId id="548" r:id="rId54"/>
    <p:sldId id="549" r:id="rId55"/>
    <p:sldId id="550" r:id="rId56"/>
    <p:sldId id="551" r:id="rId57"/>
    <p:sldId id="552" r:id="rId58"/>
    <p:sldId id="553" r:id="rId59"/>
    <p:sldId id="307" r:id="rId60"/>
    <p:sldId id="554" r:id="rId61"/>
    <p:sldId id="555" r:id="rId62"/>
    <p:sldId id="556" r:id="rId63"/>
    <p:sldId id="557" r:id="rId64"/>
    <p:sldId id="558" r:id="rId65"/>
    <p:sldId id="261" r:id="rId66"/>
    <p:sldId id="559" r:id="rId67"/>
    <p:sldId id="264" r:id="rId68"/>
    <p:sldId id="560" r:id="rId69"/>
    <p:sldId id="315" r:id="rId70"/>
    <p:sldId id="536" r:id="rId71"/>
  </p:sldIdLst>
  <p:sldSz cx="12192000" cy="6858000"/>
  <p:notesSz cx="6858000" cy="9144000"/>
  <p:defaultTextStyle>
    <a:defPPr>
      <a:defRPr lang="en-US"/>
    </a:defPPr>
    <a:lvl1pPr algn="l" rtl="0" fontAlgn="base">
      <a:spcBef>
        <a:spcPct val="0"/>
      </a:spcBef>
      <a:spcAft>
        <a:spcPct val="0"/>
      </a:spcAft>
      <a:defRPr sz="2400" kern="1200">
        <a:solidFill>
          <a:schemeClr val="tx1"/>
        </a:solidFill>
        <a:latin typeface="Tahoma" pitchFamily="34" charset="0"/>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1120" userDrawn="1">
          <p15:clr>
            <a:srgbClr val="A4A3A4"/>
          </p15:clr>
        </p15:guide>
        <p15:guide id="2" orient="horz" pos="1272" userDrawn="1">
          <p15:clr>
            <a:srgbClr val="A4A3A4"/>
          </p15:clr>
        </p15:guide>
        <p15:guide id="3" orient="horz" pos="715" userDrawn="1">
          <p15:clr>
            <a:srgbClr val="A4A3A4"/>
          </p15:clr>
        </p15:guide>
        <p15:guide id="4" orient="horz" pos="3861" userDrawn="1">
          <p15:clr>
            <a:srgbClr val="A4A3A4"/>
          </p15:clr>
        </p15:guide>
        <p15:guide id="5" orient="horz" pos="3944" userDrawn="1">
          <p15:clr>
            <a:srgbClr val="A4A3A4"/>
          </p15:clr>
        </p15:guide>
        <p15:guide id="6" pos="428" userDrawn="1">
          <p15:clr>
            <a:srgbClr val="A4A3A4"/>
          </p15:clr>
        </p15:guide>
        <p15:guide id="7" pos="7224" userDrawn="1">
          <p15:clr>
            <a:srgbClr val="A4A3A4"/>
          </p15:clr>
        </p15:guide>
        <p15:guide id="8" pos="909" userDrawn="1">
          <p15:clr>
            <a:srgbClr val="A4A3A4"/>
          </p15:clr>
        </p15:guide>
        <p15:guide id="9" pos="3688" userDrawn="1">
          <p15:clr>
            <a:srgbClr val="A4A3A4"/>
          </p15:clr>
        </p15:guide>
        <p15:guide id="10" pos="396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F3F"/>
    <a:srgbClr val="0000DC"/>
    <a:srgbClr val="F01928"/>
    <a:srgbClr val="9100DC"/>
    <a:srgbClr val="5AC8AF"/>
    <a:srgbClr val="00287D"/>
    <a:srgbClr val="969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78" autoAdjust="0"/>
    <p:restoredTop sz="96259" autoAdjust="0"/>
  </p:normalViewPr>
  <p:slideViewPr>
    <p:cSldViewPr snapToGrid="0">
      <p:cViewPr varScale="1">
        <p:scale>
          <a:sx n="86" d="100"/>
          <a:sy n="86" d="100"/>
        </p:scale>
        <p:origin x="557" y="48"/>
      </p:cViewPr>
      <p:guideLst>
        <p:guide orient="horz" pos="1120"/>
        <p:guide orient="horz" pos="1272"/>
        <p:guide orient="horz" pos="715"/>
        <p:guide orient="horz" pos="3861"/>
        <p:guide orient="horz" pos="3944"/>
        <p:guide pos="428"/>
        <p:guide pos="7224"/>
        <p:guide pos="909"/>
        <p:guide pos="3688"/>
        <p:guide pos="3968"/>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56" d="100"/>
          <a:sy n="56" d="100"/>
        </p:scale>
        <p:origin x="180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cs-CZ" altLang="cs-CZ" dirty="0">
              <a:latin typeface="Calibri Light" panose="020F0302020204030204" pitchFamily="34" charset="0"/>
            </a:endParaRPr>
          </a:p>
        </p:txBody>
      </p:sp>
      <p:sp>
        <p:nvSpPr>
          <p:cNvPr id="100355"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cs-CZ" altLang="cs-CZ" dirty="0">
              <a:latin typeface="Calibri Light" panose="020F0302020204030204" pitchFamily="34" charset="0"/>
            </a:endParaRPr>
          </a:p>
        </p:txBody>
      </p:sp>
      <p:sp>
        <p:nvSpPr>
          <p:cNvPr id="100356"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cs-CZ" altLang="cs-CZ" dirty="0">
              <a:latin typeface="Calibri Light" panose="020F0302020204030204" pitchFamily="34" charset="0"/>
            </a:endParaRPr>
          </a:p>
        </p:txBody>
      </p:sp>
      <p:sp>
        <p:nvSpPr>
          <p:cNvPr id="100357"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C634D9CB-1186-4E97-85EF-EEFDD3E78B1E}" type="slidenum">
              <a:rPr lang="cs-CZ" altLang="cs-CZ">
                <a:latin typeface="Calibri Light" panose="020F0302020204030204" pitchFamily="34" charset="0"/>
              </a:rPr>
              <a:pPr/>
              <a:t>‹#›</a:t>
            </a:fld>
            <a:endParaRPr lang="cs-CZ" altLang="cs-CZ" dirty="0">
              <a:latin typeface="Calibri Light" panose="020F0302020204030204" pitchFamily="34" charset="0"/>
            </a:endParaRPr>
          </a:p>
        </p:txBody>
      </p:sp>
    </p:spTree>
    <p:extLst>
      <p:ext uri="{BB962C8B-B14F-4D97-AF65-F5344CB8AC3E}">
        <p14:creationId xmlns:p14="http://schemas.microsoft.com/office/powerpoint/2010/main" val="18451449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Light" panose="020F0302020204030204" pitchFamily="34" charset="0"/>
              </a:defRPr>
            </a:lvl1pPr>
          </a:lstStyle>
          <a:p>
            <a:endParaRPr lang="cs-CZ" altLang="cs-CZ" dirty="0"/>
          </a:p>
        </p:txBody>
      </p:sp>
      <p:sp>
        <p:nvSpPr>
          <p:cNvPr id="1024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Light" panose="020F0302020204030204" pitchFamily="34" charset="0"/>
              </a:defRPr>
            </a:lvl1pPr>
          </a:lstStyle>
          <a:p>
            <a:endParaRPr lang="cs-CZ" altLang="cs-CZ" dirty="0"/>
          </a:p>
        </p:txBody>
      </p:sp>
      <p:sp>
        <p:nvSpPr>
          <p:cNvPr id="1024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cs-CZ" altLang="cs-CZ" dirty="0"/>
              <a:t>Klepnutím lze upravit styly předlohy textu.</a:t>
            </a:r>
          </a:p>
          <a:p>
            <a:pPr lvl="1"/>
            <a:r>
              <a:rPr lang="cs-CZ" altLang="cs-CZ" dirty="0"/>
              <a:t>Druhá úroveň</a:t>
            </a:r>
          </a:p>
          <a:p>
            <a:pPr lvl="2"/>
            <a:r>
              <a:rPr lang="cs-CZ" altLang="cs-CZ" dirty="0"/>
              <a:t>Třetí úroveň</a:t>
            </a:r>
          </a:p>
          <a:p>
            <a:pPr lvl="3"/>
            <a:r>
              <a:rPr lang="cs-CZ" altLang="cs-CZ" dirty="0"/>
              <a:t>Čtvrtá úroveň</a:t>
            </a:r>
          </a:p>
          <a:p>
            <a:pPr lvl="4"/>
            <a:r>
              <a:rPr lang="cs-CZ" altLang="cs-CZ" dirty="0"/>
              <a:t>Pátá úroveň</a:t>
            </a:r>
          </a:p>
        </p:txBody>
      </p:sp>
      <p:sp>
        <p:nvSpPr>
          <p:cNvPr id="1024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Light" panose="020F0302020204030204" pitchFamily="34" charset="0"/>
              </a:defRPr>
            </a:lvl1pPr>
          </a:lstStyle>
          <a:p>
            <a:endParaRPr lang="cs-CZ" altLang="cs-CZ" dirty="0"/>
          </a:p>
        </p:txBody>
      </p:sp>
      <p:sp>
        <p:nvSpPr>
          <p:cNvPr id="1024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Light" panose="020F0302020204030204" pitchFamily="34" charset="0"/>
              </a:defRPr>
            </a:lvl1pPr>
          </a:lstStyle>
          <a:p>
            <a:fld id="{061A6D36-8CFB-40FE-8D60-D2050488125D}" type="slidenum">
              <a:rPr lang="cs-CZ" altLang="cs-CZ" smtClean="0"/>
              <a:pPr/>
              <a:t>‹#›</a:t>
            </a:fld>
            <a:endParaRPr lang="cs-CZ" altLang="cs-CZ" dirty="0"/>
          </a:p>
        </p:txBody>
      </p:sp>
    </p:spTree>
    <p:extLst>
      <p:ext uri="{BB962C8B-B14F-4D97-AF65-F5344CB8AC3E}">
        <p14:creationId xmlns:p14="http://schemas.microsoft.com/office/powerpoint/2010/main" val="13881114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1pPr>
    <a:lvl2pPr marL="4572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2pPr>
    <a:lvl3pPr marL="9144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3pPr>
    <a:lvl4pPr marL="13716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4pPr>
    <a:lvl5pPr marL="1828800" algn="l" rtl="0" fontAlgn="base">
      <a:spcBef>
        <a:spcPct val="30000"/>
      </a:spcBef>
      <a:spcAft>
        <a:spcPct val="0"/>
      </a:spcAft>
      <a:defRPr kumimoji="1" sz="1200" kern="1200">
        <a:solidFill>
          <a:schemeClr val="tx1"/>
        </a:solidFill>
        <a:latin typeface="Calibri Light" panose="020F03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eaLnBrk="0" hangingPunct="0">
              <a:spcBef>
                <a:spcPct val="30000"/>
              </a:spcBef>
              <a:defRPr kumimoji="1" sz="1200">
                <a:solidFill>
                  <a:schemeClr val="tx1"/>
                </a:solidFill>
                <a:latin typeface="Times New Roman" panose="02020603050405020304" pitchFamily="18" charset="0"/>
              </a:defRPr>
            </a:lvl1pPr>
            <a:lvl2pPr marL="742950" indent="-285750" eaLnBrk="0" hangingPunct="0">
              <a:spcBef>
                <a:spcPct val="30000"/>
              </a:spcBef>
              <a:defRPr kumimoji="1" sz="1200">
                <a:solidFill>
                  <a:schemeClr val="tx1"/>
                </a:solidFill>
                <a:latin typeface="Times New Roman" panose="02020603050405020304" pitchFamily="18" charset="0"/>
              </a:defRPr>
            </a:lvl2pPr>
            <a:lvl3pPr marL="1143000" indent="-228600" eaLnBrk="0" hangingPunct="0">
              <a:spcBef>
                <a:spcPct val="30000"/>
              </a:spcBef>
              <a:defRPr kumimoji="1" sz="1200">
                <a:solidFill>
                  <a:schemeClr val="tx1"/>
                </a:solidFill>
                <a:latin typeface="Times New Roman" panose="02020603050405020304" pitchFamily="18" charset="0"/>
              </a:defRPr>
            </a:lvl3pPr>
            <a:lvl4pPr marL="1600200" indent="-228600" eaLnBrk="0" hangingPunct="0">
              <a:spcBef>
                <a:spcPct val="30000"/>
              </a:spcBef>
              <a:defRPr kumimoji="1" sz="1200">
                <a:solidFill>
                  <a:schemeClr val="tx1"/>
                </a:solidFill>
                <a:latin typeface="Times New Roman" panose="02020603050405020304" pitchFamily="18" charset="0"/>
              </a:defRPr>
            </a:lvl4pPr>
            <a:lvl5pPr marL="2057400" indent="-228600" eaLnBrk="0" hangingPunct="0">
              <a:spcBef>
                <a:spcPct val="30000"/>
              </a:spcBef>
              <a:defRPr kumimoji="1"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kumimoji="1"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kumimoji="1"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kumimoji="1"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kumimoji="1" sz="1200">
                <a:solidFill>
                  <a:schemeClr val="tx1"/>
                </a:solidFill>
                <a:latin typeface="Times New Roman" panose="02020603050405020304" pitchFamily="18" charset="0"/>
              </a:defRPr>
            </a:lvl9pPr>
          </a:lstStyle>
          <a:p>
            <a:pPr>
              <a:spcBef>
                <a:spcPct val="0"/>
              </a:spcBef>
            </a:pPr>
            <a:fld id="{5FCF7BA3-22FB-4CD2-A0B9-E8354CC36308}" type="slidenum">
              <a:rPr kumimoji="0" lang="en-GB" altLang="en-US"/>
              <a:pPr>
                <a:spcBef>
                  <a:spcPct val="0"/>
                </a:spcBef>
              </a:pPr>
              <a:t>11</a:t>
            </a:fld>
            <a:endParaRPr kumimoji="0" lang="en-GB"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681038" y="4714875"/>
            <a:ext cx="5435600" cy="4467225"/>
          </a:xfrm>
          <a:noFill/>
        </p:spPr>
        <p:txBody>
          <a:bodyPr/>
          <a:lstStyle/>
          <a:p>
            <a:pPr eaLnBrk="1" hangingPunct="1"/>
            <a:endParaRPr lang="en-GB"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D171E45C-17B8-4BC4-ABE6-E56C69BB4C7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B884699-5232-4B0F-845A-B82C74D238F6}" type="slidenum">
              <a:rPr lang="cs-CZ" altLang="en-US" smtClean="0">
                <a:latin typeface="Calibri Light" panose="020F0302020204030204" pitchFamily="34" charset="0"/>
              </a:rPr>
              <a:pPr>
                <a:spcBef>
                  <a:spcPct val="0"/>
                </a:spcBef>
              </a:pPr>
              <a:t>25</a:t>
            </a:fld>
            <a:endParaRPr lang="cs-CZ" altLang="en-US" dirty="0">
              <a:latin typeface="Calibri Light" panose="020F0302020204030204" pitchFamily="34" charset="0"/>
            </a:endParaRPr>
          </a:p>
        </p:txBody>
      </p:sp>
      <p:sp>
        <p:nvSpPr>
          <p:cNvPr id="6147" name="Rectangle 2">
            <a:extLst>
              <a:ext uri="{FF2B5EF4-FFF2-40B4-BE49-F238E27FC236}">
                <a16:creationId xmlns:a16="http://schemas.microsoft.com/office/drawing/2014/main" id="{9F869EB4-BB77-4CE5-94B6-704E08E2B13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8" name="Rectangle 3">
            <a:extLst>
              <a:ext uri="{FF2B5EF4-FFF2-40B4-BE49-F238E27FC236}">
                <a16:creationId xmlns:a16="http://schemas.microsoft.com/office/drawing/2014/main" id="{9A4609B0-689E-45AD-894E-155CA040CBD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3449833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Úvodní snímek">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lvl1pPr>
          </a:lstStyle>
          <a:p>
            <a:r>
              <a:rPr lang="cs-CZ" noProof="0"/>
              <a:t>Kliknutím lze upravit styl.</a:t>
            </a:r>
            <a:endParaRPr 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tx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spTree>
    <p:extLst>
      <p:ext uri="{BB962C8B-B14F-4D97-AF65-F5344CB8AC3E}">
        <p14:creationId xmlns:p14="http://schemas.microsoft.com/office/powerpoint/2010/main" val="935384140"/>
      </p:ext>
    </p:extLst>
  </p:cSld>
  <p:clrMapOvr>
    <a:masterClrMapping/>
  </p:clrMapOvr>
  <p:extLst>
    <p:ext uri="{DCECCB84-F9BA-43D5-87BE-67443E8EF086}">
      <p15:sldGuideLst xmlns:p15="http://schemas.microsoft.com/office/powerpoint/2012/main">
        <p15:guide id="1" orient="horz" pos="2432" userDrawn="1">
          <p15:clr>
            <a:srgbClr val="FBAE40"/>
          </p15:clr>
        </p15:guide>
        <p15:guide id="2" pos="234"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brázky, text – dva sloupce">
    <p:spTree>
      <p:nvGrpSpPr>
        <p:cNvPr id="1" name=""/>
        <p:cNvGrpSpPr/>
        <p:nvPr/>
      </p:nvGrpSpPr>
      <p:grpSpPr>
        <a:xfrm>
          <a:off x="0" y="0"/>
          <a:ext cx="0" cy="0"/>
          <a:chOff x="0" y="0"/>
          <a:chExt cx="0" cy="0"/>
        </a:xfrm>
      </p:grpSpPr>
      <p:sp>
        <p:nvSpPr>
          <p:cNvPr id="12" name="Zástupný symbol pro obsah 12">
            <a:extLst>
              <a:ext uri="{FF2B5EF4-FFF2-40B4-BE49-F238E27FC236}">
                <a16:creationId xmlns:a16="http://schemas.microsoft.com/office/drawing/2014/main" id="{9622FDD6-5C71-4DE9-BFBE-6443A2855E5C}"/>
              </a:ext>
            </a:extLst>
          </p:cNvPr>
          <p:cNvSpPr>
            <a:spLocks noGrp="1"/>
          </p:cNvSpPr>
          <p:nvPr>
            <p:ph sz="quarter" idx="24" hasCustomPrompt="1"/>
          </p:nvPr>
        </p:nvSpPr>
        <p:spPr>
          <a:xfrm>
            <a:off x="719997" y="718712"/>
            <a:ext cx="5220001" cy="3204001"/>
          </a:xfrm>
        </p:spPr>
        <p:txBody>
          <a:bodyPr/>
          <a:lstStyle>
            <a:lvl1pPr algn="l">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9" name="Zástupný symbol pro text 5">
            <a:extLst>
              <a:ext uri="{FF2B5EF4-FFF2-40B4-BE49-F238E27FC236}">
                <a16:creationId xmlns:a16="http://schemas.microsoft.com/office/drawing/2014/main" id="{8D903DEB-B441-46DB-8462-2640DC8DB3E8}"/>
              </a:ext>
            </a:extLst>
          </p:cNvPr>
          <p:cNvSpPr>
            <a:spLocks noGrp="1"/>
          </p:cNvSpPr>
          <p:nvPr>
            <p:ph type="body" sz="quarter" idx="13"/>
          </p:nvPr>
        </p:nvSpPr>
        <p:spPr>
          <a:xfrm>
            <a:off x="719999"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1" name="Zástupný symbol pro text 13">
            <a:extLst>
              <a:ext uri="{FF2B5EF4-FFF2-40B4-BE49-F238E27FC236}">
                <a16:creationId xmlns:a16="http://schemas.microsoft.com/office/drawing/2014/main" id="{66F1D7B9-D1BE-446E-87CA-6AD81AFA8389}"/>
              </a:ext>
            </a:extLst>
          </p:cNvPr>
          <p:cNvSpPr>
            <a:spLocks noGrp="1"/>
          </p:cNvSpPr>
          <p:nvPr>
            <p:ph type="body" sz="quarter" idx="19"/>
          </p:nvPr>
        </p:nvSpPr>
        <p:spPr>
          <a:xfrm>
            <a:off x="720724"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3" name="Zástupný symbol pro text 5">
            <a:extLst>
              <a:ext uri="{FF2B5EF4-FFF2-40B4-BE49-F238E27FC236}">
                <a16:creationId xmlns:a16="http://schemas.microsoft.com/office/drawing/2014/main" id="{3947EF07-8AF7-4904-8565-F5D81E4282DE}"/>
              </a:ext>
            </a:extLst>
          </p:cNvPr>
          <p:cNvSpPr>
            <a:spLocks noGrp="1"/>
          </p:cNvSpPr>
          <p:nvPr>
            <p:ph type="body" sz="quarter" idx="20"/>
          </p:nvPr>
        </p:nvSpPr>
        <p:spPr>
          <a:xfrm>
            <a:off x="6251278" y="4500000"/>
            <a:ext cx="5220000" cy="1331998"/>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334B9440-7A06-4BF8-9532-C11248171B0C}"/>
              </a:ext>
            </a:extLst>
          </p:cNvPr>
          <p:cNvSpPr>
            <a:spLocks noGrp="1"/>
          </p:cNvSpPr>
          <p:nvPr>
            <p:ph type="body" sz="quarter" idx="22"/>
          </p:nvPr>
        </p:nvSpPr>
        <p:spPr>
          <a:xfrm>
            <a:off x="6252003" y="4068000"/>
            <a:ext cx="5220000" cy="360000"/>
          </a:xfrm>
        </p:spPr>
        <p:txBody>
          <a:bodyPr/>
          <a:lstStyle>
            <a:lvl1pPr algn="l">
              <a:lnSpc>
                <a:spcPts val="1100"/>
              </a:lnSpc>
              <a:defRPr sz="1100" b="1"/>
            </a:lvl1pPr>
          </a:lstStyle>
          <a:p>
            <a:pPr lvl="0"/>
            <a:r>
              <a:rPr lang="cs-CZ" noProof="0"/>
              <a:t>Po kliknutí můžete upravovat styly textu v předloze.</a:t>
            </a:r>
          </a:p>
        </p:txBody>
      </p:sp>
      <p:sp>
        <p:nvSpPr>
          <p:cNvPr id="17" name="Zástupný symbol pro obsah 12">
            <a:extLst>
              <a:ext uri="{FF2B5EF4-FFF2-40B4-BE49-F238E27FC236}">
                <a16:creationId xmlns:a16="http://schemas.microsoft.com/office/drawing/2014/main" id="{263AA377-982D-4CA3-B9BD-C61AF6524812}"/>
              </a:ext>
            </a:extLst>
          </p:cNvPr>
          <p:cNvSpPr>
            <a:spLocks noGrp="1"/>
          </p:cNvSpPr>
          <p:nvPr>
            <p:ph sz="quarter" idx="25" hasCustomPrompt="1"/>
          </p:nvPr>
        </p:nvSpPr>
        <p:spPr>
          <a:xfrm>
            <a:off x="6251278" y="718712"/>
            <a:ext cx="5220001" cy="3204001"/>
          </a:xfrm>
        </p:spPr>
        <p:txBody>
          <a:bodyPr/>
          <a:lstStyle>
            <a:lvl1pPr algn="l">
              <a:defRPr/>
            </a:lvl1pPr>
          </a:lstStyle>
          <a:p>
            <a:pPr lvl="0"/>
            <a:r>
              <a:rPr lang="cs-CZ" noProof="0" dirty="0"/>
              <a:t>Kliknutím vložíte text.</a:t>
            </a:r>
          </a:p>
        </p:txBody>
      </p:sp>
      <p:pic>
        <p:nvPicPr>
          <p:cNvPr id="16" name="Obrázek 1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17229866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7238907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1">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p>
            <a:fld id="{0DE708CC-0C3F-4567-9698-B54C0F35BD31}" type="slidenum">
              <a:rPr lang="cs-CZ" altLang="cs-CZ" noProof="0" smtClean="0"/>
              <a:pPr/>
              <a:t>‹#›</a:t>
            </a:fld>
            <a:endParaRPr lang="cs-CZ" altLang="cs-CZ" noProof="0"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5599" y="414000"/>
            <a:ext cx="1543745" cy="1067390"/>
          </a:xfrm>
          <a:prstGeom prst="rect">
            <a:avLst/>
          </a:prstGeom>
        </p:spPr>
      </p:pic>
      <p:sp>
        <p:nvSpPr>
          <p:cNvPr id="11" name="Nadpis 6">
            <a:extLst>
              <a:ext uri="{FF2B5EF4-FFF2-40B4-BE49-F238E27FC236}">
                <a16:creationId xmlns:a16="http://schemas.microsoft.com/office/drawing/2014/main" id="{210CF170-3CE8-4094-B136-F821606CD84B}"/>
              </a:ext>
            </a:extLst>
          </p:cNvPr>
          <p:cNvSpPr>
            <a:spLocks noGrp="1"/>
          </p:cNvSpPr>
          <p:nvPr>
            <p:ph type="title"/>
          </p:nvPr>
        </p:nvSpPr>
        <p:spPr>
          <a:xfrm>
            <a:off x="398502" y="2900365"/>
            <a:ext cx="5246518" cy="1171580"/>
          </a:xfrm>
        </p:spPr>
        <p:txBody>
          <a:bodyPr anchor="t"/>
          <a:lstStyle>
            <a:lvl1pPr algn="l">
              <a:lnSpc>
                <a:spcPts val="4400"/>
              </a:lnSpc>
              <a:defRPr sz="4400">
                <a:solidFill>
                  <a:srgbClr val="0000DC"/>
                </a:solidFill>
              </a:defRPr>
            </a:lvl1pPr>
          </a:lstStyle>
          <a:p>
            <a:r>
              <a:rPr lang="cs-CZ"/>
              <a:t>Kliknutím lze upravit styl.</a:t>
            </a:r>
            <a:endParaRPr lang="cs-CZ" dirty="0"/>
          </a:p>
        </p:txBody>
      </p:sp>
      <p:sp>
        <p:nvSpPr>
          <p:cNvPr id="12" name="Podnadpis 2">
            <a:extLst>
              <a:ext uri="{FF2B5EF4-FFF2-40B4-BE49-F238E27FC236}">
                <a16:creationId xmlns:a16="http://schemas.microsoft.com/office/drawing/2014/main" id="{F805DFF4-9876-466D-A663-D549EEF8195A}"/>
              </a:ext>
            </a:extLst>
          </p:cNvPr>
          <p:cNvSpPr>
            <a:spLocks noGrp="1"/>
          </p:cNvSpPr>
          <p:nvPr>
            <p:ph type="subTitle" idx="1"/>
          </p:nvPr>
        </p:nvSpPr>
        <p:spPr>
          <a:xfrm>
            <a:off x="398502" y="4116402"/>
            <a:ext cx="5246518" cy="698497"/>
          </a:xfrm>
        </p:spPr>
        <p:txBody>
          <a:bodyPr anchor="t"/>
          <a:lstStyle>
            <a:lvl1pPr marL="0" indent="0" algn="l">
              <a:buNone/>
              <a:defRPr lang="cs-CZ" sz="2400" b="0" dirty="0">
                <a:solidFill>
                  <a:srgbClr val="0000DC"/>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sp>
        <p:nvSpPr>
          <p:cNvPr id="9" name="Zástupný symbol pro obrázek 7">
            <a:extLst>
              <a:ext uri="{FF2B5EF4-FFF2-40B4-BE49-F238E27FC236}">
                <a16:creationId xmlns:a16="http://schemas.microsoft.com/office/drawing/2014/main" id="{80C21443-92BF-4BF1-9C61-FDB664DC7964}"/>
              </a:ext>
            </a:extLst>
          </p:cNvPr>
          <p:cNvSpPr>
            <a:spLocks noGrp="1"/>
          </p:cNvSpPr>
          <p:nvPr>
            <p:ph type="pic" sz="quarter" idx="12" hasCustomPrompt="1"/>
          </p:nvPr>
        </p:nvSpPr>
        <p:spPr>
          <a:xfrm>
            <a:off x="6096000" y="0"/>
            <a:ext cx="6096000" cy="6857999"/>
          </a:xfrm>
        </p:spPr>
        <p:txBody>
          <a:bodyPr anchor="ctr"/>
          <a:lstStyle>
            <a:lvl1pPr algn="ctr">
              <a:defRPr>
                <a:solidFill>
                  <a:srgbClr val="0000DC"/>
                </a:solidFill>
              </a:defRPr>
            </a:lvl1pPr>
          </a:lstStyle>
          <a:p>
            <a:r>
              <a:rPr lang="cs-CZ" dirty="0"/>
              <a:t>Kliknutím na ikonu vložíte obrázek.</a:t>
            </a:r>
          </a:p>
        </p:txBody>
      </p:sp>
      <p:sp>
        <p:nvSpPr>
          <p:cNvPr id="7" name="Zástupný symbol pro zápatí 1">
            <a:extLst>
              <a:ext uri="{FF2B5EF4-FFF2-40B4-BE49-F238E27FC236}">
                <a16:creationId xmlns:a16="http://schemas.microsoft.com/office/drawing/2014/main" id="{24438A88-1921-4DF2-9F65-459AAE83D167}"/>
              </a:ext>
            </a:extLst>
          </p:cNvPr>
          <p:cNvSpPr>
            <a:spLocks noGrp="1"/>
          </p:cNvSpPr>
          <p:nvPr>
            <p:ph type="ftr" sz="quarter" idx="10"/>
          </p:nvPr>
        </p:nvSpPr>
        <p:spPr>
          <a:xfrm>
            <a:off x="720000" y="6228000"/>
            <a:ext cx="4925020" cy="252000"/>
          </a:xfrm>
        </p:spPr>
        <p:txBody>
          <a:bodyPr/>
          <a:lstStyle>
            <a:lvl1pPr>
              <a:defRPr/>
            </a:lvl1pPr>
          </a:lstStyle>
          <a:p>
            <a:r>
              <a:rPr lang="cs-CZ"/>
              <a:t>Zápatí prezentace</a:t>
            </a:r>
            <a:endParaRPr lang="cs-CZ" dirty="0"/>
          </a:p>
        </p:txBody>
      </p:sp>
    </p:spTree>
    <p:extLst>
      <p:ext uri="{BB962C8B-B14F-4D97-AF65-F5344CB8AC3E}">
        <p14:creationId xmlns:p14="http://schemas.microsoft.com/office/powerpoint/2010/main" val="21581272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Úvodní snímek – inverzní">
    <p:bg>
      <p:bgPr>
        <a:solidFill>
          <a:srgbClr val="00AF3F"/>
        </a:solidFill>
        <a:effectLst/>
      </p:bgPr>
    </p:bg>
    <p:spTree>
      <p:nvGrpSpPr>
        <p:cNvPr id="1" name=""/>
        <p:cNvGrpSpPr/>
        <p:nvPr/>
      </p:nvGrpSpPr>
      <p:grpSpPr>
        <a:xfrm>
          <a:off x="0" y="0"/>
          <a:ext cx="0" cy="0"/>
          <a:chOff x="0" y="0"/>
          <a:chExt cx="0" cy="0"/>
        </a:xfrm>
      </p:grpSpPr>
      <p:sp>
        <p:nvSpPr>
          <p:cNvPr id="3" name="Zástupný symbol pro zápatí 2">
            <a:extLst>
              <a:ext uri="{FF2B5EF4-FFF2-40B4-BE49-F238E27FC236}">
                <a16:creationId xmlns:a16="http://schemas.microsoft.com/office/drawing/2014/main" id="{D8587455-5AC3-4F6B-BE52-826326AFD383}"/>
              </a:ext>
            </a:extLst>
          </p:cNvPr>
          <p:cNvSpPr>
            <a:spLocks noGrp="1"/>
          </p:cNvSpPr>
          <p:nvPr>
            <p:ph type="ftr" sz="quarter" idx="10"/>
          </p:nvPr>
        </p:nvSpPr>
        <p:spPr/>
        <p:txBody>
          <a:bodyPr/>
          <a:lstStyle>
            <a:lvl1pPr>
              <a:defRPr>
                <a:solidFill>
                  <a:schemeClr val="bg1"/>
                </a:solidFill>
              </a:defRPr>
            </a:lvl1p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11361600"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11361600" cy="698497"/>
          </a:xfrm>
        </p:spPr>
        <p:txBody>
          <a:bodyPr anchor="t"/>
          <a:lstStyle>
            <a:lvl1pPr marL="0" indent="0" algn="l">
              <a:buNone/>
              <a:defRPr lang="cs-CZ" sz="2400" b="0" dirty="0">
                <a:solidFill>
                  <a:schemeClr val="bg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Tree>
    <p:extLst>
      <p:ext uri="{BB962C8B-B14F-4D97-AF65-F5344CB8AC3E}">
        <p14:creationId xmlns:p14="http://schemas.microsoft.com/office/powerpoint/2010/main" val="39481167"/>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Rozdělovník (alternativní) 2">
    <p:bg>
      <p:bgPr>
        <a:solidFill>
          <a:srgbClr val="00AF3F"/>
        </a:solidFill>
        <a:effectLst/>
      </p:bgPr>
    </p:bg>
    <p:spTree>
      <p:nvGrpSpPr>
        <p:cNvPr id="1" name=""/>
        <p:cNvGrpSpPr/>
        <p:nvPr/>
      </p:nvGrpSpPr>
      <p:grpSpPr>
        <a:xfrm>
          <a:off x="0" y="0"/>
          <a:ext cx="0" cy="0"/>
          <a:chOff x="0" y="0"/>
          <a:chExt cx="0" cy="0"/>
        </a:xfrm>
      </p:grpSpPr>
      <p:sp>
        <p:nvSpPr>
          <p:cNvPr id="4" name="Zástupný symbol pro číslo snímku 3">
            <a:extLst>
              <a:ext uri="{FF2B5EF4-FFF2-40B4-BE49-F238E27FC236}">
                <a16:creationId xmlns:a16="http://schemas.microsoft.com/office/drawing/2014/main" id="{F3A84368-F699-48A6-8383-4822D7F23BC4}"/>
              </a:ext>
            </a:extLst>
          </p:cNvPr>
          <p:cNvSpPr>
            <a:spLocks noGrp="1"/>
          </p:cNvSpPr>
          <p:nvPr>
            <p:ph type="sldNum" sz="quarter" idx="11"/>
          </p:nvPr>
        </p:nvSpPr>
        <p:spPr/>
        <p:txBody>
          <a:bodyPr/>
          <a:lstStyle>
            <a:lvl1pPr>
              <a:defRPr>
                <a:solidFill>
                  <a:schemeClr val="bg1"/>
                </a:solidFill>
              </a:defRPr>
            </a:lvl1pPr>
          </a:lstStyle>
          <a:p>
            <a:fld id="{0DE708CC-0C3F-4567-9698-B54C0F35BD31}" type="slidenum">
              <a:rPr lang="cs-CZ" altLang="cs-CZ" smtClean="0"/>
              <a:pPr/>
              <a:t>‹#›</a:t>
            </a:fld>
            <a:endParaRPr lang="cs-CZ" altLang="cs-CZ" dirty="0"/>
          </a:p>
        </p:txBody>
      </p:sp>
      <p:sp>
        <p:nvSpPr>
          <p:cNvPr id="7" name="Nadpis 6">
            <a:extLst>
              <a:ext uri="{FF2B5EF4-FFF2-40B4-BE49-F238E27FC236}">
                <a16:creationId xmlns:a16="http://schemas.microsoft.com/office/drawing/2014/main" id="{322FA9F0-97E4-45C3-84A8-592F85A6A3A2}"/>
              </a:ext>
            </a:extLst>
          </p:cNvPr>
          <p:cNvSpPr>
            <a:spLocks noGrp="1"/>
          </p:cNvSpPr>
          <p:nvPr>
            <p:ph type="title"/>
          </p:nvPr>
        </p:nvSpPr>
        <p:spPr>
          <a:xfrm>
            <a:off x="398502" y="2900365"/>
            <a:ext cx="5246518" cy="1171580"/>
          </a:xfrm>
        </p:spPr>
        <p:txBody>
          <a:bodyPr anchor="t"/>
          <a:lstStyle>
            <a:lvl1pPr algn="l">
              <a:lnSpc>
                <a:spcPts val="4400"/>
              </a:lnSpc>
              <a:defRPr sz="4400">
                <a:solidFill>
                  <a:schemeClr val="bg1"/>
                </a:solidFill>
              </a:defRPr>
            </a:lvl1pPr>
          </a:lstStyle>
          <a:p>
            <a:r>
              <a:rPr lang="cs-CZ"/>
              <a:t>Kliknutím lze upravit styl.</a:t>
            </a:r>
            <a:endParaRPr lang="cs-CZ" dirty="0"/>
          </a:p>
        </p:txBody>
      </p:sp>
      <p:sp>
        <p:nvSpPr>
          <p:cNvPr id="8" name="Podnadpis 2"/>
          <p:cNvSpPr>
            <a:spLocks noGrp="1"/>
          </p:cNvSpPr>
          <p:nvPr>
            <p:ph type="subTitle" idx="1"/>
          </p:nvPr>
        </p:nvSpPr>
        <p:spPr>
          <a:xfrm>
            <a:off x="398502" y="4116402"/>
            <a:ext cx="5246518" cy="698497"/>
          </a:xfrm>
        </p:spPr>
        <p:txBody>
          <a:bodyPr anchor="t"/>
          <a:lstStyle>
            <a:lvl1pPr marL="0" indent="0" algn="l">
              <a:buNone/>
              <a:defRPr lang="cs-CZ" sz="2400" b="0" dirty="0">
                <a:solidFill>
                  <a:schemeClr val="bg1"/>
                </a:solidFill>
                <a:latin typeface="Calibri Light" panose="020F0302020204030204" pitchFamily="34" charset="0"/>
                <a:ea typeface="+mj-ea"/>
                <a:cs typeface="+mj-cs"/>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noProof="0" dirty="0"/>
              <a:t>Kliknutím můžete upravit styl předlohy.</a:t>
            </a:r>
          </a:p>
        </p:txBody>
      </p:sp>
      <p:pic>
        <p:nvPicPr>
          <p:cNvPr id="9" name="Obrázek 8">
            <a:extLst>
              <a:ext uri="{FF2B5EF4-FFF2-40B4-BE49-F238E27FC236}">
                <a16:creationId xmlns:a16="http://schemas.microsoft.com/office/drawing/2014/main" id="{FF585A7D-D2A5-48D6-9877-7D43E33E52ED}"/>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16217" y="414868"/>
            <a:ext cx="1542508" cy="1065653"/>
          </a:xfrm>
          <a:prstGeom prst="rect">
            <a:avLst/>
          </a:prstGeom>
        </p:spPr>
      </p:pic>
      <p:sp>
        <p:nvSpPr>
          <p:cNvPr id="10" name="Zástupný symbol pro obrázek 7">
            <a:extLst>
              <a:ext uri="{FF2B5EF4-FFF2-40B4-BE49-F238E27FC236}">
                <a16:creationId xmlns:a16="http://schemas.microsoft.com/office/drawing/2014/main" id="{05C2E24A-1A94-4B14-B9BB-CA01DE5DD20D}"/>
              </a:ext>
            </a:extLst>
          </p:cNvPr>
          <p:cNvSpPr>
            <a:spLocks noGrp="1"/>
          </p:cNvSpPr>
          <p:nvPr>
            <p:ph type="pic" sz="quarter" idx="12" hasCustomPrompt="1"/>
          </p:nvPr>
        </p:nvSpPr>
        <p:spPr>
          <a:xfrm>
            <a:off x="6096000" y="0"/>
            <a:ext cx="6096000" cy="6857999"/>
          </a:xfrm>
        </p:spPr>
        <p:txBody>
          <a:bodyPr anchor="ctr"/>
          <a:lstStyle>
            <a:lvl1pPr algn="ctr">
              <a:defRPr>
                <a:solidFill>
                  <a:schemeClr val="bg1"/>
                </a:solidFill>
              </a:defRPr>
            </a:lvl1pPr>
          </a:lstStyle>
          <a:p>
            <a:r>
              <a:rPr lang="cs-CZ" dirty="0"/>
              <a:t>Kliknutím na ikonu vložíte obrázek.</a:t>
            </a:r>
          </a:p>
        </p:txBody>
      </p:sp>
      <p:sp>
        <p:nvSpPr>
          <p:cNvPr id="12" name="Zástupný symbol pro zápatí 2">
            <a:extLst>
              <a:ext uri="{FF2B5EF4-FFF2-40B4-BE49-F238E27FC236}">
                <a16:creationId xmlns:a16="http://schemas.microsoft.com/office/drawing/2014/main" id="{CC921DFF-8B97-473C-919A-06F55168BDFE}"/>
              </a:ext>
            </a:extLst>
          </p:cNvPr>
          <p:cNvSpPr>
            <a:spLocks noGrp="1"/>
          </p:cNvSpPr>
          <p:nvPr>
            <p:ph type="ftr" sz="quarter" idx="10"/>
          </p:nvPr>
        </p:nvSpPr>
        <p:spPr>
          <a:xfrm>
            <a:off x="720000" y="6228000"/>
            <a:ext cx="4925020" cy="252000"/>
          </a:xfrm>
        </p:spPr>
        <p:txBody>
          <a:bodyPr/>
          <a:lstStyle>
            <a:lvl1pPr>
              <a:defRPr>
                <a:solidFill>
                  <a:schemeClr val="bg1"/>
                </a:solidFill>
              </a:defRPr>
            </a:lvl1pPr>
          </a:lstStyle>
          <a:p>
            <a:r>
              <a:rPr lang="cs-CZ"/>
              <a:t>Zápatí prezentace</a:t>
            </a:r>
            <a:endParaRPr lang="cs-CZ" dirty="0"/>
          </a:p>
        </p:txBody>
      </p:sp>
    </p:spTree>
    <p:extLst>
      <p:ext uri="{BB962C8B-B14F-4D97-AF65-F5344CB8AC3E}">
        <p14:creationId xmlns:p14="http://schemas.microsoft.com/office/powerpoint/2010/main" val="3819924859"/>
      </p:ext>
    </p:extLst>
  </p:cSld>
  <p:clrMapOvr>
    <a:masterClrMapping/>
  </p:clrMapOvr>
  <p:extLst>
    <p:ext uri="{DCECCB84-F9BA-43D5-87BE-67443E8EF086}">
      <p15:sldGuideLst xmlns:p15="http://schemas.microsoft.com/office/powerpoint/2012/main">
        <p15:guide id="1" orient="horz" pos="2432">
          <p15:clr>
            <a:srgbClr val="FBAE40"/>
          </p15:clr>
        </p15:guide>
        <p15:guide id="2" pos="234">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verzní s obrázkem">
    <p:bg>
      <p:bgPr>
        <a:solidFill>
          <a:srgbClr val="00AF3F"/>
        </a:solidFill>
        <a:effectLst/>
      </p:bgPr>
    </p:bg>
    <p:spTree>
      <p:nvGrpSpPr>
        <p:cNvPr id="1" name=""/>
        <p:cNvGrpSpPr/>
        <p:nvPr/>
      </p:nvGrpSpPr>
      <p:grpSpPr>
        <a:xfrm>
          <a:off x="0" y="0"/>
          <a:ext cx="0" cy="0"/>
          <a:chOff x="0" y="0"/>
          <a:chExt cx="0" cy="0"/>
        </a:xfrm>
      </p:grpSpPr>
      <p:sp>
        <p:nvSpPr>
          <p:cNvPr id="8" name="Zástupný symbol pro obrázek 7"/>
          <p:cNvSpPr>
            <a:spLocks noGrp="1"/>
          </p:cNvSpPr>
          <p:nvPr>
            <p:ph type="pic" sz="quarter" idx="12" hasCustomPrompt="1"/>
          </p:nvPr>
        </p:nvSpPr>
        <p:spPr>
          <a:xfrm>
            <a:off x="0" y="1"/>
            <a:ext cx="12192000" cy="5842000"/>
          </a:xfrm>
        </p:spPr>
        <p:txBody>
          <a:bodyPr anchor="ctr"/>
          <a:lstStyle>
            <a:lvl1pPr algn="ctr">
              <a:defRPr>
                <a:solidFill>
                  <a:schemeClr val="bg1"/>
                </a:solidFill>
              </a:defRPr>
            </a:lvl1pPr>
          </a:lstStyle>
          <a:p>
            <a:r>
              <a:rPr lang="cs-CZ" dirty="0"/>
              <a:t>Kliknutím na ikonu vložíte obrázek.</a:t>
            </a:r>
          </a:p>
        </p:txBody>
      </p:sp>
      <p:pic>
        <p:nvPicPr>
          <p:cNvPr id="2" name="Obrázek 1"/>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1480" y="6048047"/>
            <a:ext cx="865012" cy="597600"/>
          </a:xfrm>
          <a:prstGeom prst="rect">
            <a:avLst/>
          </a:prstGeom>
        </p:spPr>
      </p:pic>
      <p:sp>
        <p:nvSpPr>
          <p:cNvPr id="7" name="Zástupný symbol pro text 5">
            <a:extLst>
              <a:ext uri="{FF2B5EF4-FFF2-40B4-BE49-F238E27FC236}">
                <a16:creationId xmlns:a16="http://schemas.microsoft.com/office/drawing/2014/main" id="{46E80635-6C5C-49F3-8F11-AD16586CD07D}"/>
              </a:ext>
            </a:extLst>
          </p:cNvPr>
          <p:cNvSpPr>
            <a:spLocks noGrp="1"/>
          </p:cNvSpPr>
          <p:nvPr>
            <p:ph type="body" sz="quarter" idx="13"/>
          </p:nvPr>
        </p:nvSpPr>
        <p:spPr>
          <a:xfrm>
            <a:off x="720000" y="6040795"/>
            <a:ext cx="8555976" cy="510831"/>
          </a:xfrm>
        </p:spPr>
        <p:txBody>
          <a:bodyPr lIns="0" tIns="0" rIns="0" bIns="0" numCol="1" spcCol="324000">
            <a:noAutofit/>
          </a:bodyPr>
          <a:lstStyle>
            <a:lvl1pPr algn="l">
              <a:lnSpc>
                <a:spcPts val="1800"/>
              </a:lnSpc>
              <a:defRPr sz="1500" b="0">
                <a:solidFill>
                  <a:schemeClr val="bg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Tree>
    <p:extLst>
      <p:ext uri="{BB962C8B-B14F-4D97-AF65-F5344CB8AC3E}">
        <p14:creationId xmlns:p14="http://schemas.microsoft.com/office/powerpoint/2010/main" val="19642117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UNI SCI slide">
    <p:bg>
      <p:bgPr>
        <a:solidFill>
          <a:srgbClr val="00AF3F"/>
        </a:solidFill>
        <a:effectLst/>
      </p:bgPr>
    </p:bg>
    <p:spTree>
      <p:nvGrpSpPr>
        <p:cNvPr id="1" name=""/>
        <p:cNvGrpSpPr/>
        <p:nvPr/>
      </p:nvGrpSpPr>
      <p:grpSpPr>
        <a:xfrm>
          <a:off x="0" y="0"/>
          <a:ext cx="0" cy="0"/>
          <a:chOff x="0" y="0"/>
          <a:chExt cx="0" cy="0"/>
        </a:xfrm>
      </p:grpSpPr>
      <p:pic>
        <p:nvPicPr>
          <p:cNvPr id="3" name="Grafický objekt 5">
            <a:extLst>
              <a:ext uri="{FF2B5EF4-FFF2-40B4-BE49-F238E27FC236}">
                <a16:creationId xmlns:a16="http://schemas.microsoft.com/office/drawing/2014/main" id="{B05C908F-B8F4-4FC8-A2D7-353661227704}"/>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4048757" y="2014648"/>
            <a:ext cx="4094486" cy="2828705"/>
          </a:xfrm>
          <a:prstGeom prst="rect">
            <a:avLst/>
          </a:prstGeom>
        </p:spPr>
      </p:pic>
    </p:spTree>
    <p:extLst>
      <p:ext uri="{BB962C8B-B14F-4D97-AF65-F5344CB8AC3E}">
        <p14:creationId xmlns:p14="http://schemas.microsoft.com/office/powerpoint/2010/main" val="3009703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UNI slide">
    <p:bg>
      <p:bgRef idx="1001">
        <a:schemeClr val="bg2"/>
      </p:bgRef>
    </p:bg>
    <p:spTree>
      <p:nvGrpSpPr>
        <p:cNvPr id="1" name=""/>
        <p:cNvGrpSpPr/>
        <p:nvPr/>
      </p:nvGrpSpPr>
      <p:grpSpPr>
        <a:xfrm>
          <a:off x="0" y="0"/>
          <a:ext cx="0" cy="0"/>
          <a:chOff x="0" y="0"/>
          <a:chExt cx="0" cy="0"/>
        </a:xfrm>
      </p:grpSpPr>
      <p:pic>
        <p:nvPicPr>
          <p:cNvPr id="7" name="Obrázek 6">
            <a:extLst>
              <a:ext uri="{FF2B5EF4-FFF2-40B4-BE49-F238E27FC236}">
                <a16:creationId xmlns:a16="http://schemas.microsoft.com/office/drawing/2014/main" id="{C4DCCB8A-E23F-49B6-A0BE-D9E395C4E75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50956" y="2298933"/>
            <a:ext cx="8725020" cy="2260133"/>
          </a:xfrm>
          <a:prstGeom prst="rect">
            <a:avLst/>
          </a:prstGeom>
        </p:spPr>
      </p:pic>
    </p:spTree>
    <p:extLst>
      <p:ext uri="{BB962C8B-B14F-4D97-AF65-F5344CB8AC3E}">
        <p14:creationId xmlns:p14="http://schemas.microsoft.com/office/powerpoint/2010/main" val="791214269"/>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cSld name="Obsah">
    <p:spTree>
      <p:nvGrpSpPr>
        <p:cNvPr id="1" name=""/>
        <p:cNvGrpSpPr/>
        <p:nvPr/>
      </p:nvGrpSpPr>
      <p:grpSpPr>
        <a:xfrm>
          <a:off x="0" y="0"/>
          <a:ext cx="0" cy="0"/>
          <a:chOff x="0" y="0"/>
          <a:chExt cx="0" cy="0"/>
        </a:xfrm>
      </p:grpSpPr>
      <p:sp>
        <p:nvSpPr>
          <p:cNvPr id="2" name="Zástupný symbol pro obsah 1"/>
          <p:cNvSpPr>
            <a:spLocks noGrp="1"/>
          </p:cNvSpPr>
          <p:nvPr>
            <p:ph/>
          </p:nvPr>
        </p:nvSpPr>
        <p:spPr>
          <a:xfrm>
            <a:off x="1534584" y="214313"/>
            <a:ext cx="10405533" cy="5918200"/>
          </a:xfrm>
        </p:spPr>
        <p:txBody>
          <a:bodyPr/>
          <a:lstStyle>
            <a:lvl2pPr>
              <a:defRPr>
                <a:latin typeface="Calibri Light" panose="020F0302020204030204" pitchFamily="34" charset="0"/>
              </a:defRPr>
            </a:lvl2pPr>
            <a:lvl3pPr>
              <a:defRPr>
                <a:latin typeface="Calibri Light" panose="020F0302020204030204" pitchFamily="34" charset="0"/>
              </a:defRPr>
            </a:lvl3pPr>
            <a:lvl4pPr>
              <a:defRPr>
                <a:latin typeface="Calibri Light" panose="020F0302020204030204" pitchFamily="34" charset="0"/>
              </a:defRPr>
            </a:lvl4pPr>
            <a:lvl5pPr>
              <a:defRPr>
                <a:latin typeface="Calibri Light" panose="020F0302020204030204" pitchFamily="34" charset="0"/>
              </a:defRPr>
            </a:lvl5pPr>
          </a:lstStyle>
          <a:p>
            <a:pPr lvl="0"/>
            <a:r>
              <a:rPr lang="cs-CZ" dirty="0"/>
              <a:t>Kliknutím lze upravit styly předlohy textu.</a:t>
            </a:r>
          </a:p>
          <a:p>
            <a:pPr lvl="1"/>
            <a:r>
              <a:rPr lang="cs-CZ" dirty="0"/>
              <a:t>Druhá úroveň</a:t>
            </a:r>
          </a:p>
          <a:p>
            <a:pPr lvl="2"/>
            <a:r>
              <a:rPr lang="cs-CZ" dirty="0"/>
              <a:t>Třetí úroveň</a:t>
            </a:r>
          </a:p>
          <a:p>
            <a:pPr lvl="3"/>
            <a:r>
              <a:rPr lang="cs-CZ" dirty="0"/>
              <a:t>Čtvrtá úroveň</a:t>
            </a:r>
          </a:p>
          <a:p>
            <a:pPr lvl="4"/>
            <a:r>
              <a:rPr lang="cs-CZ" dirty="0"/>
              <a:t>Pátá úroveň</a:t>
            </a:r>
            <a:endParaRPr lang="en-US" dirty="0"/>
          </a:p>
        </p:txBody>
      </p:sp>
      <p:sp>
        <p:nvSpPr>
          <p:cNvPr id="3" name="Zástupný symbol pro datum 2">
            <a:extLst>
              <a:ext uri="{FF2B5EF4-FFF2-40B4-BE49-F238E27FC236}">
                <a16:creationId xmlns:a16="http://schemas.microsoft.com/office/drawing/2014/main" id="{BC134619-9F17-40F4-BE69-34EA4A789D76}"/>
              </a:ext>
            </a:extLst>
          </p:cNvPr>
          <p:cNvSpPr>
            <a:spLocks noGrp="1"/>
          </p:cNvSpPr>
          <p:nvPr>
            <p:ph type="dt" sz="half" idx="10"/>
          </p:nvPr>
        </p:nvSpPr>
        <p:spPr>
          <a:xfrm>
            <a:off x="1549400" y="6243638"/>
            <a:ext cx="2540000" cy="457200"/>
          </a:xfrm>
        </p:spPr>
        <p:txBody>
          <a:bodyPr/>
          <a:lstStyle>
            <a:lvl1pPr>
              <a:defRPr>
                <a:latin typeface="Calibri Light" panose="020F0302020204030204" pitchFamily="34" charset="0"/>
              </a:defRPr>
            </a:lvl1pPr>
          </a:lstStyle>
          <a:p>
            <a:pPr>
              <a:defRPr/>
            </a:pPr>
            <a:endParaRPr lang="cs-CZ" altLang="en-US" dirty="0"/>
          </a:p>
        </p:txBody>
      </p:sp>
      <p:sp>
        <p:nvSpPr>
          <p:cNvPr id="4" name="Zástupný symbol pro zápatí 3">
            <a:extLst>
              <a:ext uri="{FF2B5EF4-FFF2-40B4-BE49-F238E27FC236}">
                <a16:creationId xmlns:a16="http://schemas.microsoft.com/office/drawing/2014/main" id="{4853075E-F52B-429F-B90E-1387A6105173}"/>
              </a:ext>
            </a:extLst>
          </p:cNvPr>
          <p:cNvSpPr>
            <a:spLocks noGrp="1"/>
          </p:cNvSpPr>
          <p:nvPr>
            <p:ph type="ftr" sz="quarter" idx="11"/>
          </p:nvPr>
        </p:nvSpPr>
        <p:spPr>
          <a:xfrm>
            <a:off x="4876800" y="6243638"/>
            <a:ext cx="3860800" cy="457200"/>
          </a:xfrm>
        </p:spPr>
        <p:txBody>
          <a:bodyPr/>
          <a:lstStyle>
            <a:lvl1pPr>
              <a:defRPr/>
            </a:lvl1pPr>
          </a:lstStyle>
          <a:p>
            <a:pPr>
              <a:defRPr/>
            </a:pPr>
            <a:r>
              <a:rPr lang="cs-CZ" altLang="en-US"/>
              <a:t>Prof. Anna Vašků</a:t>
            </a:r>
          </a:p>
        </p:txBody>
      </p:sp>
      <p:sp>
        <p:nvSpPr>
          <p:cNvPr id="5" name="Zástupný symbol pro číslo snímku 4">
            <a:extLst>
              <a:ext uri="{FF2B5EF4-FFF2-40B4-BE49-F238E27FC236}">
                <a16:creationId xmlns:a16="http://schemas.microsoft.com/office/drawing/2014/main" id="{CEA49474-D0CC-4CC0-8407-9AC93C4425A7}"/>
              </a:ext>
            </a:extLst>
          </p:cNvPr>
          <p:cNvSpPr>
            <a:spLocks noGrp="1"/>
          </p:cNvSpPr>
          <p:nvPr>
            <p:ph type="sldNum" sz="quarter" idx="12"/>
          </p:nvPr>
        </p:nvSpPr>
        <p:spPr>
          <a:xfrm>
            <a:off x="9389533" y="6243638"/>
            <a:ext cx="2540000" cy="457200"/>
          </a:xfrm>
        </p:spPr>
        <p:txBody>
          <a:bodyPr/>
          <a:lstStyle>
            <a:lvl1pPr>
              <a:defRPr/>
            </a:lvl1pPr>
          </a:lstStyle>
          <a:p>
            <a:pPr>
              <a:defRPr/>
            </a:pPr>
            <a:fld id="{62A796E3-8D31-4EDB-AC15-101BC03727AC}" type="slidenum">
              <a:rPr lang="cs-CZ" altLang="en-US"/>
              <a:pPr>
                <a:defRPr/>
              </a:pPr>
              <a:t>‹#›</a:t>
            </a:fld>
            <a:endParaRPr lang="cs-CZ" altLang="en-US"/>
          </a:p>
        </p:txBody>
      </p:sp>
    </p:spTree>
    <p:extLst>
      <p:ext uri="{BB962C8B-B14F-4D97-AF65-F5344CB8AC3E}">
        <p14:creationId xmlns:p14="http://schemas.microsoft.com/office/powerpoint/2010/main" val="2555344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a:xfrm>
            <a:off x="720000" y="6228000"/>
            <a:ext cx="7920000" cy="252000"/>
          </a:xfrm>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9" name="Obrázek 8">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390E4E2C-8A81-45F0-A5ED-59F1EE588AF9}"/>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lnSpc>
                <a:spcPct val="100000"/>
              </a:lnSpc>
              <a:buNone/>
              <a:defRPr sz="1600">
                <a:latin typeface="Calibri Light" panose="020F03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1691229579"/>
      </p:ext>
    </p:extLst>
  </p:cSld>
  <p:clrMapOvr>
    <a:masterClrMapping/>
  </p:clrMapOvr>
  <p:extLst>
    <p:ext uri="{DCECCB84-F9BA-43D5-87BE-67443E8EF086}">
      <p15:sldGuideLst xmlns:p15="http://schemas.microsoft.com/office/powerpoint/2012/main">
        <p15:guide id="1" orient="horz" pos="3997" userDrawn="1">
          <p15:clr>
            <a:srgbClr val="FBAE40"/>
          </p15:clr>
        </p15:guide>
        <p15:guide id="2" pos="43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Nadpis. podnadpis a obsah">
    <p:spTree>
      <p:nvGrpSpPr>
        <p:cNvPr id="1" name=""/>
        <p:cNvGrpSpPr/>
        <p:nvPr/>
      </p:nvGrpSpPr>
      <p:grpSpPr>
        <a:xfrm>
          <a:off x="0" y="0"/>
          <a:ext cx="0" cy="0"/>
          <a:chOff x="0" y="0"/>
          <a:chExt cx="0" cy="0"/>
        </a:xfrm>
      </p:grpSpPr>
      <p:sp>
        <p:nvSpPr>
          <p:cNvPr id="4" name="Zástupný symbol pro zápatí 3"/>
          <p:cNvSpPr>
            <a:spLocks noGrp="1"/>
          </p:cNvSpPr>
          <p:nvPr>
            <p:ph type="ftr" sz="quarter" idx="10"/>
          </p:nvPr>
        </p:nvSpPr>
        <p:spPr/>
        <p:txBody>
          <a:bodyPr/>
          <a:lstStyle>
            <a:lvl1pPr>
              <a:defRPr sz="1200"/>
            </a:lvl1pPr>
          </a:lstStyle>
          <a:p>
            <a:r>
              <a:rPr lang="cs-CZ"/>
              <a:t>Zápatí prezentace</a:t>
            </a:r>
            <a:endParaRPr lang="cs-CZ" dirty="0"/>
          </a:p>
        </p:txBody>
      </p:sp>
      <p:sp>
        <p:nvSpPr>
          <p:cNvPr id="5" name="Zástupný symbol pro číslo snímku 4"/>
          <p:cNvSpPr>
            <a:spLocks noGrp="1"/>
          </p:cNvSpPr>
          <p:nvPr>
            <p:ph type="sldNum" sz="quarter" idx="11"/>
          </p:nvPr>
        </p:nvSpPr>
        <p:spPr/>
        <p:txBody>
          <a:bodyPr/>
          <a:lstStyle>
            <a:lvl1pPr>
              <a:defRPr/>
            </a:lvl1pPr>
          </a:lstStyle>
          <a:p>
            <a:fld id="{0970407D-EE58-4A0B-824B-1D3AE42DD9CF}" type="slidenum">
              <a:rPr lang="cs-CZ" altLang="cs-CZ"/>
              <a:pPr/>
              <a:t>‹#›</a:t>
            </a:fld>
            <a:endParaRPr lang="cs-CZ" altLang="cs-CZ" dirty="0"/>
          </a:p>
        </p:txBody>
      </p:sp>
      <p:sp>
        <p:nvSpPr>
          <p:cNvPr id="7" name="Zástupný symbol pro text 7">
            <a:extLst>
              <a:ext uri="{FF2B5EF4-FFF2-40B4-BE49-F238E27FC236}">
                <a16:creationId xmlns:a16="http://schemas.microsoft.com/office/drawing/2014/main" id="{9F610B39-FB78-4767-BA31-C3D4E7D5586C}"/>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3" name="Nadpis 12">
            <a:extLst>
              <a:ext uri="{FF2B5EF4-FFF2-40B4-BE49-F238E27FC236}">
                <a16:creationId xmlns:a16="http://schemas.microsoft.com/office/drawing/2014/main" id="{6B0440B8-6781-4DF7-853B-03D5855A8CB8}"/>
              </a:ext>
            </a:extLst>
          </p:cNvPr>
          <p:cNvSpPr>
            <a:spLocks noGrp="1"/>
          </p:cNvSpPr>
          <p:nvPr>
            <p:ph type="title"/>
          </p:nvPr>
        </p:nvSpPr>
        <p:spPr/>
        <p:txBody>
          <a:bodyPr/>
          <a:lstStyle/>
          <a:p>
            <a:r>
              <a:rPr lang="cs-CZ"/>
              <a:t>Kliknutím lze upravit styl.</a:t>
            </a:r>
            <a:endParaRPr lang="cs-CZ" dirty="0"/>
          </a:p>
        </p:txBody>
      </p:sp>
      <p:pic>
        <p:nvPicPr>
          <p:cNvPr id="8" name="Obrázek 7">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0" name="Zástupný symbol pro obsah 2">
            <a:extLst>
              <a:ext uri="{FF2B5EF4-FFF2-40B4-BE49-F238E27FC236}">
                <a16:creationId xmlns:a16="http://schemas.microsoft.com/office/drawing/2014/main" id="{5CA9AC87-D3DE-408C-9471-D419F4748341}"/>
              </a:ext>
            </a:extLst>
          </p:cNvPr>
          <p:cNvSpPr>
            <a:spLocks noGrp="1"/>
          </p:cNvSpPr>
          <p:nvPr>
            <p:ph idx="1" hasCustomPrompt="1"/>
          </p:nvPr>
        </p:nvSpPr>
        <p:spPr>
          <a:xfrm>
            <a:off x="720000" y="1692002"/>
            <a:ext cx="10753200"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lnSpc>
                <a:spcPct val="100000"/>
              </a:lnSpc>
              <a:buNone/>
              <a:defRPr sz="1600">
                <a:latin typeface="Calibri Light" panose="020F03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4034428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4" name="Nadpis 3">
            <a:extLst>
              <a:ext uri="{FF2B5EF4-FFF2-40B4-BE49-F238E27FC236}">
                <a16:creationId xmlns:a16="http://schemas.microsoft.com/office/drawing/2014/main" id="{ABDE9BC5-EE25-44B2-8081-F2B94BAA680C}"/>
              </a:ext>
            </a:extLst>
          </p:cNvPr>
          <p:cNvSpPr>
            <a:spLocks noGrp="1"/>
          </p:cNvSpPr>
          <p:nvPr>
            <p:ph type="title"/>
          </p:nvPr>
        </p:nvSpPr>
        <p:spPr/>
        <p:txBody>
          <a:bodyPr/>
          <a:lstStyle/>
          <a:p>
            <a:r>
              <a:rPr lang="cs-CZ"/>
              <a:t>Kliknutím lze upravit styl.</a:t>
            </a:r>
            <a:endParaRPr lang="cs-CZ" dirty="0"/>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1D440DD4-5185-4C05-8E91-80CB3DC67394}"/>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lnSpc>
                <a:spcPct val="100000"/>
              </a:lnSpc>
              <a:buNone/>
              <a:defRPr sz="1600">
                <a:latin typeface="Calibri Light" panose="020F03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9" name="Zástupný symbol pro obsah 2">
            <a:extLst>
              <a:ext uri="{FF2B5EF4-FFF2-40B4-BE49-F238E27FC236}">
                <a16:creationId xmlns:a16="http://schemas.microsoft.com/office/drawing/2014/main" id="{91531ABC-E456-4507-A022-87C2E3C7A2AA}"/>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lnSpc>
                <a:spcPct val="100000"/>
              </a:lnSpc>
              <a:buNone/>
              <a:defRPr sz="1600">
                <a:latin typeface="Calibri Light" panose="020F03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2966739591"/>
      </p:ext>
    </p:extLst>
  </p:cSld>
  <p:clrMapOvr>
    <a:masterClrMapping/>
  </p:clrMapOvr>
  <p:extLst>
    <p:ext uri="{DCECCB84-F9BA-43D5-87BE-67443E8EF086}">
      <p15:sldGuideLst xmlns:p15="http://schemas.microsoft.com/office/powerpoint/2012/main">
        <p15:guide id="1" orient="horz" pos="3657" userDrawn="1">
          <p15:clr>
            <a:srgbClr val="FBAE40"/>
          </p15:clr>
        </p15:guide>
        <p15:guide id="2" pos="7242"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Nadpis, podnadpis a porovnání">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16" name="Zástupný symbol pro text 7">
            <a:extLst>
              <a:ext uri="{FF2B5EF4-FFF2-40B4-BE49-F238E27FC236}">
                <a16:creationId xmlns:a16="http://schemas.microsoft.com/office/drawing/2014/main" id="{9F610B39-FB78-4767-BA31-C3D4E7D5586C}"/>
              </a:ext>
            </a:extLst>
          </p:cNvPr>
          <p:cNvSpPr>
            <a:spLocks noGrp="1"/>
          </p:cNvSpPr>
          <p:nvPr>
            <p:ph type="body" sz="quarter" idx="26" hasCustomPrompt="1"/>
          </p:nvPr>
        </p:nvSpPr>
        <p:spPr>
          <a:xfrm>
            <a:off x="720725" y="1296001"/>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
        <p:nvSpPr>
          <p:cNvPr id="18"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
        <p:nvSpPr>
          <p:cNvPr id="21" name="Zástupný symbol pro text 7">
            <a:extLst>
              <a:ext uri="{FF2B5EF4-FFF2-40B4-BE49-F238E27FC236}">
                <a16:creationId xmlns:a16="http://schemas.microsoft.com/office/drawing/2014/main" id="{9F610B39-FB78-4767-BA31-C3D4E7D5586C}"/>
              </a:ext>
            </a:extLst>
          </p:cNvPr>
          <p:cNvSpPr>
            <a:spLocks noGrp="1"/>
          </p:cNvSpPr>
          <p:nvPr>
            <p:ph type="body" sz="quarter" idx="27" hasCustomPrompt="1"/>
          </p:nvPr>
        </p:nvSpPr>
        <p:spPr>
          <a:xfrm>
            <a:off x="6251278" y="1290515"/>
            <a:ext cx="5220000"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pic>
        <p:nvPicPr>
          <p:cNvPr id="10" name="Obrázek 9">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obsah 2">
            <a:extLst>
              <a:ext uri="{FF2B5EF4-FFF2-40B4-BE49-F238E27FC236}">
                <a16:creationId xmlns:a16="http://schemas.microsoft.com/office/drawing/2014/main" id="{D7707F6E-62D9-4ACE-A33C-A5E15E5CDF75}"/>
              </a:ext>
            </a:extLst>
          </p:cNvPr>
          <p:cNvSpPr>
            <a:spLocks noGrp="1"/>
          </p:cNvSpPr>
          <p:nvPr>
            <p:ph idx="29" hasCustomPrompt="1"/>
          </p:nvPr>
        </p:nvSpPr>
        <p:spPr>
          <a:xfrm>
            <a:off x="72000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lnSpc>
                <a:spcPct val="100000"/>
              </a:lnSpc>
              <a:buNone/>
              <a:defRPr sz="1600">
                <a:latin typeface="Calibri Light" panose="020F03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
        <p:nvSpPr>
          <p:cNvPr id="13" name="Zástupný symbol pro obsah 2">
            <a:extLst>
              <a:ext uri="{FF2B5EF4-FFF2-40B4-BE49-F238E27FC236}">
                <a16:creationId xmlns:a16="http://schemas.microsoft.com/office/drawing/2014/main" id="{911B9D34-B8F8-4804-B959-27E40687C897}"/>
              </a:ext>
            </a:extLst>
          </p:cNvPr>
          <p:cNvSpPr>
            <a:spLocks noGrp="1"/>
          </p:cNvSpPr>
          <p:nvPr>
            <p:ph idx="30" hasCustomPrompt="1"/>
          </p:nvPr>
        </p:nvSpPr>
        <p:spPr>
          <a:xfrm>
            <a:off x="6251280" y="1701505"/>
            <a:ext cx="5219998" cy="4139998"/>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b="0"/>
            </a:lvl1pPr>
            <a:lvl2pPr marL="504000" indent="-180000">
              <a:lnSpc>
                <a:spcPct val="100000"/>
              </a:lnSpc>
              <a:buClr>
                <a:schemeClr val="tx2"/>
              </a:buClr>
              <a:buFont typeface="Arial" panose="020B0604020202020204" pitchFamily="34" charset="0"/>
              <a:buChar char="̶"/>
              <a:defRPr sz="2000">
                <a:latin typeface="Calibri Light" panose="020F0302020204030204" pitchFamily="34" charset="0"/>
              </a:defRPr>
            </a:lvl2pPr>
            <a:lvl3pPr marL="914400" indent="0">
              <a:lnSpc>
                <a:spcPct val="100000"/>
              </a:lnSpc>
              <a:buNone/>
              <a:defRPr sz="1600">
                <a:latin typeface="Calibri Light" panose="020F0302020204030204" pitchFamily="34" charset="0"/>
              </a:defRPr>
            </a:lvl3pPr>
          </a:lstStyle>
          <a:p>
            <a:pPr lvl="0"/>
            <a:r>
              <a:rPr lang="cs-CZ" noProof="0" dirty="0"/>
              <a:t>Kliknutím vložíte text</a:t>
            </a:r>
            <a:r>
              <a:rPr lang="en-GB" noProof="0" dirty="0"/>
              <a:t>.</a:t>
            </a:r>
          </a:p>
          <a:p>
            <a:pPr lvl="1"/>
            <a:r>
              <a:rPr lang="cs-CZ" noProof="0" dirty="0"/>
              <a:t>Druhá úroveň</a:t>
            </a:r>
            <a:endParaRPr lang="en-GB" noProof="0" dirty="0"/>
          </a:p>
          <a:p>
            <a:pPr lvl="2"/>
            <a:r>
              <a:rPr lang="cs-CZ" noProof="0" dirty="0"/>
              <a:t>Třetí úroveň</a:t>
            </a:r>
            <a:endParaRPr lang="en-GB" noProof="0" dirty="0"/>
          </a:p>
        </p:txBody>
      </p:sp>
    </p:spTree>
    <p:extLst>
      <p:ext uri="{BB962C8B-B14F-4D97-AF65-F5344CB8AC3E}">
        <p14:creationId xmlns:p14="http://schemas.microsoft.com/office/powerpoint/2010/main" val="3317168426"/>
      </p:ext>
    </p:extLst>
  </p:cSld>
  <p:clrMapOvr>
    <a:masterClrMapping/>
  </p:clrMapOvr>
  <p:extLst>
    <p:ext uri="{DCECCB84-F9BA-43D5-87BE-67443E8EF086}">
      <p15:sldGuideLst xmlns:p15="http://schemas.microsoft.com/office/powerpoint/2012/main">
        <p15:guide id="1" orient="horz" pos="288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brázek s text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C8DF9A9-CF6E-49C8-A8BC-74FDF24B8C33}"/>
              </a:ext>
            </a:extLst>
          </p:cNvPr>
          <p:cNvSpPr>
            <a:spLocks noGrp="1"/>
          </p:cNvSpPr>
          <p:nvPr>
            <p:ph type="title" hasCustomPrompt="1"/>
          </p:nvPr>
        </p:nvSpPr>
        <p:spPr/>
        <p:txBody>
          <a:bodyPr/>
          <a:lstStyle>
            <a:lvl1pPr>
              <a:defRPr/>
            </a:lvl1pPr>
          </a:lstStyle>
          <a:p>
            <a:r>
              <a:rPr lang="cs-CZ" dirty="0"/>
              <a:t>Kliknutím vložíte nadpis</a:t>
            </a:r>
          </a:p>
        </p:txBody>
      </p:sp>
      <p:sp>
        <p:nvSpPr>
          <p:cNvPr id="3" name="Zástupný symbol pro zápatí 2">
            <a:extLst>
              <a:ext uri="{FF2B5EF4-FFF2-40B4-BE49-F238E27FC236}">
                <a16:creationId xmlns:a16="http://schemas.microsoft.com/office/drawing/2014/main" id="{1E1D20B9-1A33-484F-AB08-D95E85A9CB29}"/>
              </a:ext>
            </a:extLst>
          </p:cNvPr>
          <p:cNvSpPr>
            <a:spLocks noGrp="1"/>
          </p:cNvSpPr>
          <p:nvPr>
            <p:ph type="ftr" sz="quarter" idx="10"/>
          </p:nvPr>
        </p:nvSpPr>
        <p:spPr/>
        <p:txBody>
          <a:bodyPr/>
          <a:lstStyle/>
          <a:p>
            <a:r>
              <a:rPr lang="cs-CZ"/>
              <a:t>Zápatí prezentace</a:t>
            </a:r>
            <a:endParaRPr lang="cs-CZ" dirty="0"/>
          </a:p>
        </p:txBody>
      </p:sp>
      <p:sp>
        <p:nvSpPr>
          <p:cNvPr id="4" name="Zástupný symbol pro číslo snímku 3">
            <a:extLst>
              <a:ext uri="{FF2B5EF4-FFF2-40B4-BE49-F238E27FC236}">
                <a16:creationId xmlns:a16="http://schemas.microsoft.com/office/drawing/2014/main" id="{F7A2EACA-93F7-4696-A84F-C07E4801CB5C}"/>
              </a:ext>
            </a:extLst>
          </p:cNvPr>
          <p:cNvSpPr>
            <a:spLocks noGrp="1"/>
          </p:cNvSpPr>
          <p:nvPr>
            <p:ph type="sldNum" sz="quarter" idx="11"/>
          </p:nvPr>
        </p:nvSpPr>
        <p:spPr/>
        <p:txBody>
          <a:bodyPr/>
          <a:lstStyle/>
          <a:p>
            <a:fld id="{0DE708CC-0C3F-4567-9698-B54C0F35BD31}" type="slidenum">
              <a:rPr lang="cs-CZ" altLang="cs-CZ" smtClean="0"/>
              <a:pPr/>
              <a:t>‹#›</a:t>
            </a:fld>
            <a:endParaRPr lang="cs-CZ" altLang="cs-CZ" dirty="0"/>
          </a:p>
        </p:txBody>
      </p:sp>
      <p:sp>
        <p:nvSpPr>
          <p:cNvPr id="7" name="Zástupný symbol pro obsah 2">
            <a:extLst>
              <a:ext uri="{FF2B5EF4-FFF2-40B4-BE49-F238E27FC236}">
                <a16:creationId xmlns:a16="http://schemas.microsoft.com/office/drawing/2014/main" id="{45EA606A-B012-497D-A062-93B4C5E7BD37}"/>
              </a:ext>
            </a:extLst>
          </p:cNvPr>
          <p:cNvSpPr>
            <a:spLocks noGrp="1"/>
          </p:cNvSpPr>
          <p:nvPr>
            <p:ph idx="1" hasCustomPrompt="1"/>
          </p:nvPr>
        </p:nvSpPr>
        <p:spPr>
          <a:xfrm>
            <a:off x="7347735" y="2596845"/>
            <a:ext cx="4125465" cy="3208441"/>
          </a:xfrm>
          <a:prstGeom prst="rect">
            <a:avLst/>
          </a:prstGeom>
        </p:spPr>
        <p:txBody>
          <a:bodyPr/>
          <a:lstStyle>
            <a:lvl1pPr marL="252000" indent="-180000">
              <a:lnSpc>
                <a:spcPts val="3600"/>
              </a:lnSpc>
              <a:buClr>
                <a:schemeClr val="tx2"/>
              </a:buClr>
              <a:buSzPct val="100000"/>
              <a:buFont typeface="Arial" panose="020B0604020202020204" pitchFamily="34" charset="0"/>
              <a:buChar char="̶"/>
              <a:defRPr sz="2000"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endParaRPr lang="en-GB" noProof="0" dirty="0"/>
          </a:p>
        </p:txBody>
      </p:sp>
      <p:sp>
        <p:nvSpPr>
          <p:cNvPr id="8" name="Zástupný symbol pro obrázek 7">
            <a:extLst>
              <a:ext uri="{FF2B5EF4-FFF2-40B4-BE49-F238E27FC236}">
                <a16:creationId xmlns:a16="http://schemas.microsoft.com/office/drawing/2014/main" id="{55454331-9726-47EA-9406-7071E2CA33DF}"/>
              </a:ext>
            </a:extLst>
          </p:cNvPr>
          <p:cNvSpPr>
            <a:spLocks noGrp="1"/>
          </p:cNvSpPr>
          <p:nvPr>
            <p:ph type="pic" sz="quarter" idx="12" hasCustomPrompt="1"/>
          </p:nvPr>
        </p:nvSpPr>
        <p:spPr>
          <a:xfrm>
            <a:off x="729509" y="1665288"/>
            <a:ext cx="6207791" cy="4139998"/>
          </a:xfrm>
        </p:spPr>
        <p:txBody>
          <a:bodyPr anchor="ctr"/>
          <a:lstStyle>
            <a:lvl1pPr algn="ctr">
              <a:defRPr>
                <a:solidFill>
                  <a:srgbClr val="0000DC"/>
                </a:solidFill>
              </a:defRPr>
            </a:lvl1pPr>
          </a:lstStyle>
          <a:p>
            <a:r>
              <a:rPr lang="cs-CZ" dirty="0"/>
              <a:t>Kliknutím na ikonu vložíte obrázek.</a:t>
            </a:r>
          </a:p>
        </p:txBody>
      </p:sp>
      <p:pic>
        <p:nvPicPr>
          <p:cNvPr id="10" name="Obrázek 9">
            <a:extLst>
              <a:ext uri="{FF2B5EF4-FFF2-40B4-BE49-F238E27FC236}">
                <a16:creationId xmlns:a16="http://schemas.microsoft.com/office/drawing/2014/main" id="{A2E7788A-7319-4B13-B5BD-0D72FA9D7AD1}"/>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11" name="Zástupný symbol pro text 7">
            <a:extLst>
              <a:ext uri="{FF2B5EF4-FFF2-40B4-BE49-F238E27FC236}">
                <a16:creationId xmlns:a16="http://schemas.microsoft.com/office/drawing/2014/main" id="{B0741B4D-1AE5-4AB1-8AD2-5E6FAC7F6F20}"/>
              </a:ext>
            </a:extLst>
          </p:cNvPr>
          <p:cNvSpPr>
            <a:spLocks noGrp="1"/>
          </p:cNvSpPr>
          <p:nvPr>
            <p:ph type="body" sz="quarter" idx="13" hasCustomPrompt="1"/>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dirty="0"/>
              <a:t>Kliknutím vložíte podnadpis</a:t>
            </a:r>
          </a:p>
        </p:txBody>
      </p:sp>
    </p:spTree>
    <p:extLst>
      <p:ext uri="{BB962C8B-B14F-4D97-AF65-F5344CB8AC3E}">
        <p14:creationId xmlns:p14="http://schemas.microsoft.com/office/powerpoint/2010/main" val="3832835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Nadpis, podnadpis a tři sloupce">
    <p:spTree>
      <p:nvGrpSpPr>
        <p:cNvPr id="1" name=""/>
        <p:cNvGrpSpPr/>
        <p:nvPr/>
      </p:nvGrpSpPr>
      <p:grpSpPr>
        <a:xfrm>
          <a:off x="0" y="0"/>
          <a:ext cx="0" cy="0"/>
          <a:chOff x="0" y="0"/>
          <a:chExt cx="0" cy="0"/>
        </a:xfrm>
      </p:grpSpPr>
      <p:sp>
        <p:nvSpPr>
          <p:cNvPr id="13" name="Zástupný symbol pro obsah 12">
            <a:extLst>
              <a:ext uri="{FF2B5EF4-FFF2-40B4-BE49-F238E27FC236}">
                <a16:creationId xmlns:a16="http://schemas.microsoft.com/office/drawing/2014/main" id="{548D6DE9-EB16-4D0A-9F96-DD69C3E97213}"/>
              </a:ext>
            </a:extLst>
          </p:cNvPr>
          <p:cNvSpPr>
            <a:spLocks noGrp="1"/>
          </p:cNvSpPr>
          <p:nvPr>
            <p:ph sz="quarter" idx="22" hasCustomPrompt="1"/>
          </p:nvPr>
        </p:nvSpPr>
        <p:spPr>
          <a:xfrm>
            <a:off x="4440000" y="1692002"/>
            <a:ext cx="3311525" cy="2230711"/>
          </a:xfrm>
        </p:spPr>
        <p:txBody>
          <a:bodyPr/>
          <a:lstStyle>
            <a:lvl1pPr>
              <a:defRPr/>
            </a:lvl1pPr>
          </a:lstStyle>
          <a:p>
            <a:pPr lvl="0"/>
            <a:r>
              <a:rPr lang="cs-CZ" noProof="0" dirty="0"/>
              <a:t>Kliknutím vložíte text.</a:t>
            </a:r>
          </a:p>
        </p:txBody>
      </p:sp>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sp>
        <p:nvSpPr>
          <p:cNvPr id="6" name="Zástupný symbol pro text 5">
            <a:extLst>
              <a:ext uri="{FF2B5EF4-FFF2-40B4-BE49-F238E27FC236}">
                <a16:creationId xmlns:a16="http://schemas.microsoft.com/office/drawing/2014/main" id="{C2D097E9-9E99-4F02-A434-E69D713D0FBC}"/>
              </a:ext>
            </a:extLst>
          </p:cNvPr>
          <p:cNvSpPr>
            <a:spLocks noGrp="1"/>
          </p:cNvSpPr>
          <p:nvPr>
            <p:ph type="body" sz="quarter" idx="12"/>
          </p:nvPr>
        </p:nvSpPr>
        <p:spPr>
          <a:xfrm>
            <a:off x="719999"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7" name="Zástupný symbol pro text 5">
            <a:extLst>
              <a:ext uri="{FF2B5EF4-FFF2-40B4-BE49-F238E27FC236}">
                <a16:creationId xmlns:a16="http://schemas.microsoft.com/office/drawing/2014/main" id="{7E169087-A2FD-4849-9AAC-BD41AA07A5EA}"/>
              </a:ext>
            </a:extLst>
          </p:cNvPr>
          <p:cNvSpPr>
            <a:spLocks noGrp="1"/>
          </p:cNvSpPr>
          <p:nvPr>
            <p:ph type="body" sz="quarter" idx="14"/>
          </p:nvPr>
        </p:nvSpPr>
        <p:spPr>
          <a:xfrm>
            <a:off x="4440000" y="4414271"/>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9" name="Zástupný symbol pro text 5">
            <a:extLst>
              <a:ext uri="{FF2B5EF4-FFF2-40B4-BE49-F238E27FC236}">
                <a16:creationId xmlns:a16="http://schemas.microsoft.com/office/drawing/2014/main" id="{E14CE5FF-FB97-4634-9714-4B5C0FDA3862}"/>
              </a:ext>
            </a:extLst>
          </p:cNvPr>
          <p:cNvSpPr>
            <a:spLocks noGrp="1"/>
          </p:cNvSpPr>
          <p:nvPr>
            <p:ph type="body" sz="quarter" idx="15"/>
          </p:nvPr>
        </p:nvSpPr>
        <p:spPr>
          <a:xfrm>
            <a:off x="8161200" y="4414270"/>
            <a:ext cx="3312000" cy="1427730"/>
          </a:xfrm>
        </p:spPr>
        <p:txBody>
          <a:bodyPr lIns="0" tIns="0" rIns="0" bIns="0" numCol="1" spcCol="324000">
            <a:noAutofit/>
          </a:bodyPr>
          <a:lstStyle>
            <a:lvl1pPr algn="l">
              <a:lnSpc>
                <a:spcPts val="1800"/>
              </a:lnSpc>
              <a:defRPr sz="1500" b="0">
                <a:solidFill>
                  <a:schemeClr val="tx1"/>
                </a:solidFill>
              </a:defRPr>
            </a:lvl1pPr>
            <a:lvl2pPr algn="l">
              <a:defRPr u="none"/>
            </a:lvl2pPr>
            <a:lvl3pPr algn="l">
              <a:defRPr>
                <a:latin typeface="+mn-lt"/>
              </a:defRPr>
            </a:lvl3pPr>
            <a:lvl4pPr algn="l">
              <a:defRPr/>
            </a:lvl4pPr>
            <a:lvl5pPr algn="l">
              <a:defRPr/>
            </a:lvl5pPr>
          </a:lstStyle>
          <a:p>
            <a:pPr lvl="0"/>
            <a:r>
              <a:rPr lang="cs-CZ" noProof="0"/>
              <a:t>Po kliknutí můžete upravovat styly textu v předloze.</a:t>
            </a:r>
          </a:p>
        </p:txBody>
      </p:sp>
      <p:sp>
        <p:nvSpPr>
          <p:cNvPr id="14" name="Zástupný symbol pro text 13">
            <a:extLst>
              <a:ext uri="{FF2B5EF4-FFF2-40B4-BE49-F238E27FC236}">
                <a16:creationId xmlns:a16="http://schemas.microsoft.com/office/drawing/2014/main" id="{DD220DBF-2B26-4E32-826A-79839FF51027}"/>
              </a:ext>
            </a:extLst>
          </p:cNvPr>
          <p:cNvSpPr>
            <a:spLocks noGrp="1"/>
          </p:cNvSpPr>
          <p:nvPr>
            <p:ph type="body" sz="quarter" idx="19"/>
          </p:nvPr>
        </p:nvSpPr>
        <p:spPr>
          <a:xfrm>
            <a:off x="72072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5" name="Zástupný symbol pro text 13">
            <a:extLst>
              <a:ext uri="{FF2B5EF4-FFF2-40B4-BE49-F238E27FC236}">
                <a16:creationId xmlns:a16="http://schemas.microsoft.com/office/drawing/2014/main" id="{AD9E96F9-7F56-4453-A9FC-693AF7E57BB4}"/>
              </a:ext>
            </a:extLst>
          </p:cNvPr>
          <p:cNvSpPr>
            <a:spLocks noGrp="1"/>
          </p:cNvSpPr>
          <p:nvPr>
            <p:ph type="body" sz="quarter" idx="20"/>
          </p:nvPr>
        </p:nvSpPr>
        <p:spPr>
          <a:xfrm>
            <a:off x="4440475" y="4025136"/>
            <a:ext cx="3311525" cy="216000"/>
          </a:xfrm>
        </p:spPr>
        <p:txBody>
          <a:bodyPr anchor="ctr"/>
          <a:lstStyle>
            <a:lvl1pPr>
              <a:lnSpc>
                <a:spcPts val="1100"/>
              </a:lnSpc>
              <a:defRPr sz="1000" b="0"/>
            </a:lvl1pPr>
          </a:lstStyle>
          <a:p>
            <a:pPr lvl="0"/>
            <a:r>
              <a:rPr lang="cs-CZ" noProof="0"/>
              <a:t>Po kliknutí můžete upravovat styly textu v předloze.</a:t>
            </a:r>
          </a:p>
        </p:txBody>
      </p:sp>
      <p:sp>
        <p:nvSpPr>
          <p:cNvPr id="16" name="Zástupný symbol pro text 13">
            <a:extLst>
              <a:ext uri="{FF2B5EF4-FFF2-40B4-BE49-F238E27FC236}">
                <a16:creationId xmlns:a16="http://schemas.microsoft.com/office/drawing/2014/main" id="{88362389-3E8C-4129-819C-75F0F7922D0F}"/>
              </a:ext>
            </a:extLst>
          </p:cNvPr>
          <p:cNvSpPr>
            <a:spLocks noGrp="1"/>
          </p:cNvSpPr>
          <p:nvPr>
            <p:ph type="body" sz="quarter" idx="21"/>
          </p:nvPr>
        </p:nvSpPr>
        <p:spPr>
          <a:xfrm>
            <a:off x="8161436" y="4025136"/>
            <a:ext cx="3311525" cy="216000"/>
          </a:xfrm>
        </p:spPr>
        <p:txBody>
          <a:bodyPr anchor="ctr"/>
          <a:lstStyle>
            <a:lvl1pPr>
              <a:lnSpc>
                <a:spcPts val="1100"/>
              </a:lnSpc>
              <a:defRPr sz="1000" b="0"/>
            </a:lvl1pPr>
          </a:lstStyle>
          <a:p>
            <a:pPr lvl="0"/>
            <a:r>
              <a:rPr lang="cs-CZ"/>
              <a:t>Po kliknutí můžete upravovat styly textu v předloze.</a:t>
            </a:r>
          </a:p>
        </p:txBody>
      </p:sp>
      <p:sp>
        <p:nvSpPr>
          <p:cNvPr id="18" name="Zástupný symbol pro obsah 12">
            <a:extLst>
              <a:ext uri="{FF2B5EF4-FFF2-40B4-BE49-F238E27FC236}">
                <a16:creationId xmlns:a16="http://schemas.microsoft.com/office/drawing/2014/main" id="{DE897ACA-C285-471C-BF3F-2886D04C7F9F}"/>
              </a:ext>
            </a:extLst>
          </p:cNvPr>
          <p:cNvSpPr>
            <a:spLocks noGrp="1"/>
          </p:cNvSpPr>
          <p:nvPr>
            <p:ph sz="quarter" idx="23" hasCustomPrompt="1"/>
          </p:nvPr>
        </p:nvSpPr>
        <p:spPr>
          <a:xfrm>
            <a:off x="719999" y="1692002"/>
            <a:ext cx="3311525" cy="2230711"/>
          </a:xfrm>
        </p:spPr>
        <p:txBody>
          <a:bodyPr/>
          <a:lstStyle>
            <a:lvl1pPr>
              <a:defRPr/>
            </a:lvl1pPr>
          </a:lstStyle>
          <a:p>
            <a:pPr lvl="0"/>
            <a:r>
              <a:rPr lang="cs-CZ" noProof="0" dirty="0"/>
              <a:t>Kliknutím vložíte text.</a:t>
            </a:r>
          </a:p>
        </p:txBody>
      </p:sp>
      <p:sp>
        <p:nvSpPr>
          <p:cNvPr id="20" name="Zástupný symbol pro obsah 12">
            <a:extLst>
              <a:ext uri="{FF2B5EF4-FFF2-40B4-BE49-F238E27FC236}">
                <a16:creationId xmlns:a16="http://schemas.microsoft.com/office/drawing/2014/main" id="{9AF93628-9CF3-4CB5-A8C7-735B527D49B2}"/>
              </a:ext>
            </a:extLst>
          </p:cNvPr>
          <p:cNvSpPr>
            <a:spLocks noGrp="1"/>
          </p:cNvSpPr>
          <p:nvPr>
            <p:ph sz="quarter" idx="24" hasCustomPrompt="1"/>
          </p:nvPr>
        </p:nvSpPr>
        <p:spPr>
          <a:xfrm>
            <a:off x="8160001" y="1692002"/>
            <a:ext cx="3311525" cy="2230711"/>
          </a:xfrm>
        </p:spPr>
        <p:txBody>
          <a:bodyPr/>
          <a:lstStyle>
            <a:lvl1pPr>
              <a:defRPr/>
            </a:lvl1pPr>
          </a:lstStyle>
          <a:p>
            <a:pPr lvl="0"/>
            <a:r>
              <a:rPr lang="cs-CZ" noProof="0" dirty="0"/>
              <a:t>Kliknutím vložíte text.</a:t>
            </a:r>
          </a:p>
        </p:txBody>
      </p:sp>
      <p:sp>
        <p:nvSpPr>
          <p:cNvPr id="19" name="Zástupný symbol pro text 7">
            <a:extLst>
              <a:ext uri="{FF2B5EF4-FFF2-40B4-BE49-F238E27FC236}">
                <a16:creationId xmlns:a16="http://schemas.microsoft.com/office/drawing/2014/main" id="{9F610B39-FB78-4767-BA31-C3D4E7D5586C}"/>
              </a:ext>
            </a:extLst>
          </p:cNvPr>
          <p:cNvSpPr>
            <a:spLocks noGrp="1"/>
          </p:cNvSpPr>
          <p:nvPr>
            <p:ph type="body" sz="quarter" idx="13"/>
          </p:nvPr>
        </p:nvSpPr>
        <p:spPr>
          <a:xfrm>
            <a:off x="720725" y="1296001"/>
            <a:ext cx="10752138" cy="271576"/>
          </a:xfrm>
        </p:spPr>
        <p:txBody>
          <a:bodyPr lIns="0" tIns="0" rIns="0" bIns="0">
            <a:noAutofit/>
          </a:bodyPr>
          <a:lstStyle>
            <a:lvl1pPr algn="l">
              <a:lnSpc>
                <a:spcPts val="2300"/>
              </a:lnSpc>
              <a:defRPr sz="2000" b="0">
                <a:solidFill>
                  <a:schemeClr val="tx2"/>
                </a:solidFill>
              </a:defRPr>
            </a:lvl1pPr>
          </a:lstStyle>
          <a:p>
            <a:pPr lvl="0"/>
            <a:r>
              <a:rPr lang="cs-CZ" noProof="0"/>
              <a:t>Po kliknutí můžete upravovat styly textu v předloze.</a:t>
            </a:r>
          </a:p>
        </p:txBody>
      </p:sp>
      <p:sp>
        <p:nvSpPr>
          <p:cNvPr id="21" name="Nadpis 12">
            <a:extLst>
              <a:ext uri="{FF2B5EF4-FFF2-40B4-BE49-F238E27FC236}">
                <a16:creationId xmlns:a16="http://schemas.microsoft.com/office/drawing/2014/main" id="{6B0440B8-6781-4DF7-853B-03D5855A8CB8}"/>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pic>
        <p:nvPicPr>
          <p:cNvPr id="22" name="Obrázek 21">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Tree>
    <p:extLst>
      <p:ext uri="{BB962C8B-B14F-4D97-AF65-F5344CB8AC3E}">
        <p14:creationId xmlns:p14="http://schemas.microsoft.com/office/powerpoint/2010/main" val="2713741071"/>
      </p:ext>
    </p:extLst>
  </p:cSld>
  <p:clrMapOvr>
    <a:masterClrMapping/>
  </p:clrMapOvr>
  <p:extLst>
    <p:ext uri="{DCECCB84-F9BA-43D5-87BE-67443E8EF086}">
      <p15:sldGuideLst xmlns:p15="http://schemas.microsoft.com/office/powerpoint/2012/main">
        <p15:guide id="1" orient="horz" pos="1049"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ouze obsah">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6" name="Obrázek 5">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8" name="Zástupný symbol pro obsah 2">
            <a:extLst>
              <a:ext uri="{FF2B5EF4-FFF2-40B4-BE49-F238E27FC236}">
                <a16:creationId xmlns:a16="http://schemas.microsoft.com/office/drawing/2014/main" id="{51439ED6-907B-45D9-8FCC-98AE21B3C06D}"/>
              </a:ext>
            </a:extLst>
          </p:cNvPr>
          <p:cNvSpPr>
            <a:spLocks noGrp="1"/>
          </p:cNvSpPr>
          <p:nvPr>
            <p:ph idx="12" hasCustomPrompt="1"/>
          </p:nvPr>
        </p:nvSpPr>
        <p:spPr>
          <a:xfrm>
            <a:off x="720000" y="692150"/>
            <a:ext cx="10753200" cy="5139850"/>
          </a:xfrm>
          <a:prstGeom prst="rect">
            <a:avLst/>
          </a:prstGeom>
        </p:spPr>
        <p:txBody>
          <a:bodyPr/>
          <a:lstStyle>
            <a:lvl1pPr marL="72000" indent="0">
              <a:lnSpc>
                <a:spcPts val="3600"/>
              </a:lnSpc>
              <a:buClr>
                <a:schemeClr val="tx2"/>
              </a:buClr>
              <a:buSzPct val="100000"/>
              <a:buFont typeface="Arial" panose="020B0604020202020204" pitchFamily="34" charset="0"/>
              <a:buNone/>
              <a:defRPr b="0"/>
            </a:lvl1pPr>
            <a:lvl2pPr marL="504000" indent="-180000">
              <a:lnSpc>
                <a:spcPct val="100000"/>
              </a:lnSpc>
              <a:buClr>
                <a:schemeClr val="tx2"/>
              </a:buClr>
              <a:buFont typeface="Arial" panose="020B0604020202020204" pitchFamily="34" charset="0"/>
              <a:buChar char="̶"/>
              <a:defRPr sz="2000"/>
            </a:lvl2pPr>
            <a:lvl3pPr marL="914400" indent="0">
              <a:lnSpc>
                <a:spcPct val="100000"/>
              </a:lnSpc>
              <a:buNone/>
              <a:defRPr sz="1600"/>
            </a:lvl3pPr>
          </a:lstStyle>
          <a:p>
            <a:pPr lvl="0"/>
            <a:r>
              <a:rPr lang="cs-CZ" noProof="0" dirty="0"/>
              <a:t>Kliknutím vložíte text</a:t>
            </a:r>
            <a:r>
              <a:rPr lang="en-GB" noProof="0" dirty="0"/>
              <a:t>.</a:t>
            </a:r>
          </a:p>
        </p:txBody>
      </p:sp>
    </p:spTree>
    <p:extLst>
      <p:ext uri="{BB962C8B-B14F-4D97-AF65-F5344CB8AC3E}">
        <p14:creationId xmlns:p14="http://schemas.microsoft.com/office/powerpoint/2010/main" val="234975528"/>
      </p:ext>
    </p:extLst>
  </p:cSld>
  <p:clrMapOvr>
    <a:masterClrMapping/>
  </p:clrMapOvr>
  <p:extLst>
    <p:ext uri="{DCECCB84-F9BA-43D5-87BE-67443E8EF086}">
      <p15:sldGuideLst xmlns:p15="http://schemas.microsoft.com/office/powerpoint/2012/main">
        <p15:guide id="1" orient="horz" pos="436" userDrawn="1">
          <p15:clr>
            <a:srgbClr val="FBAE40"/>
          </p15:clr>
        </p15:guide>
        <p15:guide id="2"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Zástupný symbol pro zápatí 1"/>
          <p:cNvSpPr>
            <a:spLocks noGrp="1"/>
          </p:cNvSpPr>
          <p:nvPr>
            <p:ph type="ftr" sz="quarter" idx="10"/>
          </p:nvPr>
        </p:nvSpPr>
        <p:spPr/>
        <p:txBody>
          <a:bodyPr/>
          <a:lstStyle>
            <a:lvl1pPr>
              <a:defRPr/>
            </a:lvl1pPr>
          </a:lstStyle>
          <a:p>
            <a:r>
              <a:rPr lang="cs-CZ"/>
              <a:t>Zápatí prezentace</a:t>
            </a:r>
            <a:endParaRPr lang="cs-CZ" dirty="0"/>
          </a:p>
        </p:txBody>
      </p:sp>
      <p:sp>
        <p:nvSpPr>
          <p:cNvPr id="3" name="Zástupný symbol pro číslo snímku 2"/>
          <p:cNvSpPr>
            <a:spLocks noGrp="1"/>
          </p:cNvSpPr>
          <p:nvPr>
            <p:ph type="sldNum" sz="quarter" idx="11"/>
          </p:nvPr>
        </p:nvSpPr>
        <p:spPr/>
        <p:txBody>
          <a:bodyPr/>
          <a:lstStyle>
            <a:lvl1pPr>
              <a:defRPr/>
            </a:lvl1pPr>
          </a:lstStyle>
          <a:p>
            <a:fld id="{D6D6C118-631F-4A80-9886-907009361577}" type="slidenum">
              <a:rPr lang="cs-CZ" altLang="cs-CZ"/>
              <a:pPr/>
              <a:t>‹#›</a:t>
            </a:fld>
            <a:endParaRPr lang="cs-CZ" altLang="cs-CZ" dirty="0"/>
          </a:p>
        </p:txBody>
      </p:sp>
      <p:pic>
        <p:nvPicPr>
          <p:cNvPr id="5" name="Obrázek 4">
            <a:extLst>
              <a:ext uri="{FF2B5EF4-FFF2-40B4-BE49-F238E27FC236}">
                <a16:creationId xmlns:a16="http://schemas.microsoft.com/office/drawing/2014/main" id="{83F24B06-B2DE-4D1F-B580-6248E87C08F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882174" y="6048047"/>
            <a:ext cx="865548" cy="598465"/>
          </a:xfrm>
          <a:prstGeom prst="rect">
            <a:avLst/>
          </a:prstGeom>
        </p:spPr>
      </p:pic>
      <p:sp>
        <p:nvSpPr>
          <p:cNvPr id="6" name="Nadpis 12">
            <a:extLst>
              <a:ext uri="{FF2B5EF4-FFF2-40B4-BE49-F238E27FC236}">
                <a16:creationId xmlns:a16="http://schemas.microsoft.com/office/drawing/2014/main" id="{C80D1D37-E5CA-42AD-BE6B-219FAFB54670}"/>
              </a:ext>
            </a:extLst>
          </p:cNvPr>
          <p:cNvSpPr>
            <a:spLocks noGrp="1"/>
          </p:cNvSpPr>
          <p:nvPr>
            <p:ph type="title"/>
          </p:nvPr>
        </p:nvSpPr>
        <p:spPr>
          <a:xfrm>
            <a:off x="720000" y="720000"/>
            <a:ext cx="10753200" cy="451576"/>
          </a:xfrm>
        </p:spPr>
        <p:txBody>
          <a:bodyPr/>
          <a:lstStyle/>
          <a:p>
            <a:r>
              <a:rPr lang="cs-CZ"/>
              <a:t>Kliknutím lze upravit styl.</a:t>
            </a:r>
            <a:endParaRPr lang="cs-CZ" dirty="0"/>
          </a:p>
        </p:txBody>
      </p:sp>
    </p:spTree>
    <p:extLst>
      <p:ext uri="{BB962C8B-B14F-4D97-AF65-F5344CB8AC3E}">
        <p14:creationId xmlns:p14="http://schemas.microsoft.com/office/powerpoint/2010/main" val="3845540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529" name="Rectangle 17"/>
          <p:cNvSpPr>
            <a:spLocks noGrp="1" noChangeArrowheads="1"/>
          </p:cNvSpPr>
          <p:nvPr>
            <p:ph type="ftr" sz="quarter" idx="3"/>
          </p:nvPr>
        </p:nvSpPr>
        <p:spPr bwMode="auto">
          <a:xfrm>
            <a:off x="720000" y="6228000"/>
            <a:ext cx="7920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lvl1pPr>
              <a:defRPr lang="cs-CZ" altLang="cs-CZ" sz="1200" dirty="0" smtClean="0">
                <a:solidFill>
                  <a:schemeClr val="tx2"/>
                </a:solidFill>
                <a:latin typeface="Calibri Light" panose="020F0302020204030204" pitchFamily="34" charset="0"/>
              </a:defRPr>
            </a:lvl1pPr>
          </a:lstStyle>
          <a:p>
            <a:r>
              <a:rPr lang="cs-CZ" dirty="0"/>
              <a:t>Zápatí prezentace</a:t>
            </a:r>
          </a:p>
        </p:txBody>
      </p:sp>
      <p:sp>
        <p:nvSpPr>
          <p:cNvPr id="64530" name="Rectangle 18"/>
          <p:cNvSpPr>
            <a:spLocks noGrp="1" noChangeArrowheads="1"/>
          </p:cNvSpPr>
          <p:nvPr>
            <p:ph type="sldNum" sz="quarter" idx="4"/>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lvl1pPr algn="l">
              <a:defRPr sz="1200" b="0">
                <a:solidFill>
                  <a:schemeClr val="tx2"/>
                </a:solidFill>
                <a:latin typeface="Calibri Light" panose="020F0302020204030204" pitchFamily="34" charset="0"/>
              </a:defRPr>
            </a:lvl1pPr>
          </a:lstStyle>
          <a:p>
            <a:fld id="{0DE708CC-0C3F-4567-9698-B54C0F35BD31}" type="slidenum">
              <a:rPr lang="cs-CZ" altLang="cs-CZ" smtClean="0"/>
              <a:pPr/>
              <a:t>‹#›</a:t>
            </a:fld>
            <a:endParaRPr lang="cs-CZ" altLang="cs-CZ" dirty="0"/>
          </a:p>
        </p:txBody>
      </p:sp>
      <p:sp>
        <p:nvSpPr>
          <p:cNvPr id="2" name="Zástupný nadpis 1">
            <a:extLst>
              <a:ext uri="{FF2B5EF4-FFF2-40B4-BE49-F238E27FC236}">
                <a16:creationId xmlns:a16="http://schemas.microsoft.com/office/drawing/2014/main" id="{E73EFD05-44F7-4406-AC4D-1167FBFF8008}"/>
              </a:ext>
            </a:extLst>
          </p:cNvPr>
          <p:cNvSpPr>
            <a:spLocks noGrp="1"/>
          </p:cNvSpPr>
          <p:nvPr>
            <p:ph type="title"/>
          </p:nvPr>
        </p:nvSpPr>
        <p:spPr>
          <a:xfrm>
            <a:off x="720000" y="720000"/>
            <a:ext cx="10753200" cy="451576"/>
          </a:xfrm>
          <a:prstGeom prst="rect">
            <a:avLst/>
          </a:prstGeom>
        </p:spPr>
        <p:txBody>
          <a:bodyPr vert="horz" lIns="0" tIns="0" rIns="0" bIns="0" rtlCol="0" anchor="t" anchorCtr="0">
            <a:noAutofit/>
          </a:bodyPr>
          <a:lstStyle/>
          <a:p>
            <a:endParaRPr lang="cs-CZ" dirty="0"/>
          </a:p>
        </p:txBody>
      </p:sp>
      <p:sp>
        <p:nvSpPr>
          <p:cNvPr id="5" name="Zástupný symbol pro text 4">
            <a:extLst>
              <a:ext uri="{FF2B5EF4-FFF2-40B4-BE49-F238E27FC236}">
                <a16:creationId xmlns:a16="http://schemas.microsoft.com/office/drawing/2014/main" id="{A4DA628E-D8CA-41EE-AA1A-D14D1A53A264}"/>
              </a:ext>
            </a:extLst>
          </p:cNvPr>
          <p:cNvSpPr>
            <a:spLocks noGrp="1"/>
          </p:cNvSpPr>
          <p:nvPr>
            <p:ph type="body" idx="1"/>
          </p:nvPr>
        </p:nvSpPr>
        <p:spPr>
          <a:xfrm>
            <a:off x="718800" y="1872000"/>
            <a:ext cx="10753200" cy="3960000"/>
          </a:xfrm>
          <a:prstGeom prst="rect">
            <a:avLst/>
          </a:prstGeom>
        </p:spPr>
        <p:txBody>
          <a:bodyPr vert="horz" lIns="0" tIns="0" rIns="0" bIns="0" rtlCol="0">
            <a:noAutofit/>
          </a:bodyPr>
          <a:lstStyle/>
          <a:p>
            <a:pPr lvl="0"/>
            <a:endParaRPr lang="cs-CZ" noProof="0" dirty="0"/>
          </a:p>
        </p:txBody>
      </p:sp>
    </p:spTree>
  </p:cSld>
  <p:clrMap bg1="lt1" tx1="dk1" bg2="lt2" tx2="dk2" accent1="accent1" accent2="accent2" accent3="accent3" accent4="accent4" accent5="accent5" accent6="accent6" hlink="hlink" folHlink="folHlink"/>
  <p:sldLayoutIdLst>
    <p:sldLayoutId id="2147483678" r:id="rId1"/>
    <p:sldLayoutId id="2147483684" r:id="rId2"/>
    <p:sldLayoutId id="2147483685" r:id="rId3"/>
    <p:sldLayoutId id="2147483674" r:id="rId4"/>
    <p:sldLayoutId id="2147483688" r:id="rId5"/>
    <p:sldLayoutId id="2147483698" r:id="rId6"/>
    <p:sldLayoutId id="2147483673" r:id="rId7"/>
    <p:sldLayoutId id="2147483675" r:id="rId8"/>
    <p:sldLayoutId id="2147483695" r:id="rId9"/>
    <p:sldLayoutId id="2147483677" r:id="rId10"/>
    <p:sldLayoutId id="2147483686" r:id="rId11"/>
    <p:sldLayoutId id="2147483697" r:id="rId12"/>
    <p:sldLayoutId id="2147483690" r:id="rId13"/>
    <p:sldLayoutId id="2147483696" r:id="rId14"/>
    <p:sldLayoutId id="2147483694" r:id="rId15"/>
    <p:sldLayoutId id="2147483692" r:id="rId16"/>
    <p:sldLayoutId id="2147483693" r:id="rId17"/>
    <p:sldLayoutId id="2147483699" r:id="rId18"/>
  </p:sldLayoutIdLst>
  <p:hf hdr="0" dt="0"/>
  <p:txStyles>
    <p:titleStyle>
      <a:lvl1pPr algn="l" rtl="0" eaLnBrk="1" fontAlgn="base" hangingPunct="1">
        <a:lnSpc>
          <a:spcPts val="4000"/>
        </a:lnSpc>
        <a:spcBef>
          <a:spcPct val="0"/>
        </a:spcBef>
        <a:spcAft>
          <a:spcPct val="0"/>
        </a:spcAft>
        <a:defRPr sz="4000" b="1">
          <a:solidFill>
            <a:schemeClr val="tx2"/>
          </a:solidFill>
          <a:latin typeface="Calibri Light" panose="020F0302020204030204" pitchFamily="34" charset="0"/>
          <a:ea typeface="+mj-ea"/>
          <a:cs typeface="+mj-cs"/>
        </a:defRPr>
      </a:lvl1pPr>
      <a:lvl2pPr algn="l" rtl="0" eaLnBrk="1" fontAlgn="base" hangingPunct="1">
        <a:spcBef>
          <a:spcPct val="0"/>
        </a:spcBef>
        <a:spcAft>
          <a:spcPct val="0"/>
        </a:spcAft>
        <a:defRPr sz="2400" b="1">
          <a:solidFill>
            <a:srgbClr val="00287D"/>
          </a:solidFill>
          <a:latin typeface="Tahoma" pitchFamily="34" charset="0"/>
        </a:defRPr>
      </a:lvl2pPr>
      <a:lvl3pPr algn="l" rtl="0" eaLnBrk="1" fontAlgn="base" hangingPunct="1">
        <a:spcBef>
          <a:spcPct val="0"/>
        </a:spcBef>
        <a:spcAft>
          <a:spcPct val="0"/>
        </a:spcAft>
        <a:defRPr sz="2400" b="1">
          <a:solidFill>
            <a:srgbClr val="00287D"/>
          </a:solidFill>
          <a:latin typeface="Tahoma" pitchFamily="34" charset="0"/>
        </a:defRPr>
      </a:lvl3pPr>
      <a:lvl4pPr algn="l" rtl="0" eaLnBrk="1" fontAlgn="base" hangingPunct="1">
        <a:spcBef>
          <a:spcPct val="0"/>
        </a:spcBef>
        <a:spcAft>
          <a:spcPct val="0"/>
        </a:spcAft>
        <a:defRPr sz="2400" b="1">
          <a:solidFill>
            <a:srgbClr val="00287D"/>
          </a:solidFill>
          <a:latin typeface="Tahoma" pitchFamily="34" charset="0"/>
        </a:defRPr>
      </a:lvl4pPr>
      <a:lvl5pPr algn="l" rtl="0" eaLnBrk="1" fontAlgn="base" hangingPunct="1">
        <a:spcBef>
          <a:spcPct val="0"/>
        </a:spcBef>
        <a:spcAft>
          <a:spcPct val="0"/>
        </a:spcAft>
        <a:defRPr sz="2400" b="1">
          <a:solidFill>
            <a:srgbClr val="00287D"/>
          </a:solidFill>
          <a:latin typeface="Tahoma" pitchFamily="34" charset="0"/>
        </a:defRPr>
      </a:lvl5pPr>
      <a:lvl6pPr marL="457200" algn="l" rtl="0" eaLnBrk="1" fontAlgn="base" hangingPunct="1">
        <a:spcBef>
          <a:spcPct val="0"/>
        </a:spcBef>
        <a:spcAft>
          <a:spcPct val="0"/>
        </a:spcAft>
        <a:defRPr sz="2400" b="1">
          <a:solidFill>
            <a:srgbClr val="00287D"/>
          </a:solidFill>
          <a:latin typeface="Tahoma" pitchFamily="34" charset="0"/>
        </a:defRPr>
      </a:lvl6pPr>
      <a:lvl7pPr marL="914400" algn="l" rtl="0" eaLnBrk="1" fontAlgn="base" hangingPunct="1">
        <a:spcBef>
          <a:spcPct val="0"/>
        </a:spcBef>
        <a:spcAft>
          <a:spcPct val="0"/>
        </a:spcAft>
        <a:defRPr sz="2400" b="1">
          <a:solidFill>
            <a:srgbClr val="00287D"/>
          </a:solidFill>
          <a:latin typeface="Tahoma" pitchFamily="34" charset="0"/>
        </a:defRPr>
      </a:lvl7pPr>
      <a:lvl8pPr marL="1371600" algn="l" rtl="0" eaLnBrk="1" fontAlgn="base" hangingPunct="1">
        <a:spcBef>
          <a:spcPct val="0"/>
        </a:spcBef>
        <a:spcAft>
          <a:spcPct val="0"/>
        </a:spcAft>
        <a:defRPr sz="2400" b="1">
          <a:solidFill>
            <a:srgbClr val="00287D"/>
          </a:solidFill>
          <a:latin typeface="Tahoma" pitchFamily="34" charset="0"/>
        </a:defRPr>
      </a:lvl8pPr>
      <a:lvl9pPr marL="1828800" algn="l" rtl="0" eaLnBrk="1" fontAlgn="base" hangingPunct="1">
        <a:spcBef>
          <a:spcPct val="0"/>
        </a:spcBef>
        <a:spcAft>
          <a:spcPct val="0"/>
        </a:spcAft>
        <a:defRPr sz="2400" b="1">
          <a:solidFill>
            <a:srgbClr val="00287D"/>
          </a:solidFill>
          <a:latin typeface="Tahoma" pitchFamily="34" charset="0"/>
        </a:defRPr>
      </a:lvl9pPr>
    </p:titleStyle>
    <p:bodyStyle>
      <a:lvl1pPr marL="0" indent="0" algn="l" rtl="0" eaLnBrk="1" fontAlgn="base" hangingPunct="1">
        <a:lnSpc>
          <a:spcPct val="114000"/>
        </a:lnSpc>
        <a:spcBef>
          <a:spcPts val="0"/>
        </a:spcBef>
        <a:spcAft>
          <a:spcPct val="0"/>
        </a:spcAft>
        <a:buClr>
          <a:schemeClr val="tx2"/>
        </a:buClr>
        <a:buSzPct val="100000"/>
        <a:buFontTx/>
        <a:buNone/>
        <a:defRPr sz="2800" b="0">
          <a:solidFill>
            <a:schemeClr val="tx1"/>
          </a:solidFill>
          <a:latin typeface="Calibri Light" panose="020F0302020204030204" pitchFamily="34" charset="0"/>
          <a:ea typeface="+mn-ea"/>
          <a:cs typeface="+mn-cs"/>
        </a:defRPr>
      </a:lvl1pPr>
      <a:lvl2pPr marL="0" indent="0" algn="l" rtl="0" eaLnBrk="1" fontAlgn="base" hangingPunct="1">
        <a:lnSpc>
          <a:spcPts val="1800"/>
        </a:lnSpc>
        <a:spcBef>
          <a:spcPts val="0"/>
        </a:spcBef>
        <a:spcAft>
          <a:spcPct val="0"/>
        </a:spcAft>
        <a:buClr>
          <a:schemeClr val="tx2"/>
        </a:buClr>
        <a:buSzPct val="100000"/>
        <a:buFontTx/>
        <a:buNone/>
        <a:defRPr sz="1500" b="0">
          <a:solidFill>
            <a:schemeClr val="tx1"/>
          </a:solidFill>
          <a:latin typeface="+mn-lt"/>
        </a:defRPr>
      </a:lvl2pPr>
      <a:lvl3pPr marL="914400" indent="0" algn="l" rtl="0" eaLnBrk="1" fontAlgn="base" hangingPunct="1">
        <a:lnSpc>
          <a:spcPts val="1800"/>
        </a:lnSpc>
        <a:spcBef>
          <a:spcPts val="0"/>
        </a:spcBef>
        <a:spcAft>
          <a:spcPct val="0"/>
        </a:spcAft>
        <a:buClr>
          <a:schemeClr val="folHlink"/>
        </a:buClr>
        <a:buSzPct val="80000"/>
        <a:buFontTx/>
        <a:buNone/>
        <a:defRPr sz="1500" b="0">
          <a:solidFill>
            <a:schemeClr val="tx1"/>
          </a:solidFill>
          <a:latin typeface="+mn-lt"/>
        </a:defRPr>
      </a:lvl3pPr>
      <a:lvl4pPr marL="1371600" indent="0" algn="l" rtl="0" eaLnBrk="1" fontAlgn="base" hangingPunct="1">
        <a:lnSpc>
          <a:spcPts val="1800"/>
        </a:lnSpc>
        <a:spcBef>
          <a:spcPts val="0"/>
        </a:spcBef>
        <a:spcAft>
          <a:spcPct val="0"/>
        </a:spcAft>
        <a:buClr>
          <a:schemeClr val="accent2"/>
        </a:buClr>
        <a:buSzPct val="90000"/>
        <a:buFontTx/>
        <a:buNone/>
        <a:defRPr sz="1500" b="0">
          <a:solidFill>
            <a:schemeClr val="tx1"/>
          </a:solidFill>
          <a:latin typeface="+mn-lt"/>
        </a:defRPr>
      </a:lvl4pPr>
      <a:lvl5pPr marL="1828800" indent="0" algn="l" rtl="0" eaLnBrk="1" fontAlgn="base" hangingPunct="1">
        <a:lnSpc>
          <a:spcPts val="1800"/>
        </a:lnSpc>
        <a:spcBef>
          <a:spcPts val="0"/>
        </a:spcBef>
        <a:spcAft>
          <a:spcPct val="0"/>
        </a:spcAft>
        <a:buClr>
          <a:schemeClr val="accent1"/>
        </a:buClr>
        <a:buFontTx/>
        <a:buNone/>
        <a:defRPr sz="1500" b="0">
          <a:solidFill>
            <a:schemeClr val="tx1"/>
          </a:solidFill>
          <a:latin typeface="+mn-lt"/>
        </a:defRPr>
      </a:lvl5pPr>
      <a:lvl6pPr marL="2514600" indent="-228600" algn="l" rtl="0" eaLnBrk="1" fontAlgn="base" hangingPunct="1">
        <a:spcBef>
          <a:spcPct val="20000"/>
        </a:spcBef>
        <a:spcAft>
          <a:spcPct val="0"/>
        </a:spcAft>
        <a:buClr>
          <a:schemeClr val="accent1"/>
        </a:buClr>
        <a:buFont typeface="Wingdings" pitchFamily="2" charset="2"/>
        <a:buBlip>
          <a:blip r:embed="rId20"/>
        </a:buBlip>
        <a:defRPr>
          <a:solidFill>
            <a:schemeClr val="tx1"/>
          </a:solidFill>
          <a:latin typeface="+mn-lt"/>
        </a:defRPr>
      </a:lvl6pPr>
      <a:lvl7pPr marL="2743200" indent="0" algn="l" rtl="0" eaLnBrk="1" fontAlgn="base" hangingPunct="1">
        <a:lnSpc>
          <a:spcPts val="1800"/>
        </a:lnSpc>
        <a:spcBef>
          <a:spcPts val="0"/>
        </a:spcBef>
        <a:spcAft>
          <a:spcPct val="0"/>
        </a:spcAft>
        <a:buClr>
          <a:schemeClr val="accent1"/>
        </a:buClr>
        <a:buFont typeface="Arial" panose="020B0604020202020204" pitchFamily="34" charset="0"/>
        <a:buNone/>
        <a:defRPr baseline="0">
          <a:solidFill>
            <a:schemeClr val="tx1"/>
          </a:solidFill>
          <a:latin typeface="+mn-lt"/>
        </a:defRPr>
      </a:lvl7pPr>
      <a:lvl8pPr marL="32004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8pPr>
      <a:lvl9pPr marL="3657600" indent="0" algn="l" rtl="0" eaLnBrk="1" fontAlgn="base" hangingPunct="1">
        <a:lnSpc>
          <a:spcPts val="1800"/>
        </a:lnSpc>
        <a:spcBef>
          <a:spcPts val="0"/>
        </a:spcBef>
        <a:spcAft>
          <a:spcPct val="0"/>
        </a:spcAft>
        <a:buClr>
          <a:schemeClr val="accent1"/>
        </a:buClr>
        <a:buFont typeface="Arial" panose="020B0604020202020204" pitchFamily="34" charset="0"/>
        <a:buNone/>
        <a:defRPr>
          <a:solidFill>
            <a:schemeClr val="tx1"/>
          </a:solidFill>
          <a:latin typeface="+mn-lt"/>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5" userDrawn="1">
          <p15:clr>
            <a:srgbClr val="F26B43"/>
          </p15:clr>
        </p15:guide>
        <p15:guide id="2" pos="4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7.bin"/><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oleObject" Target="../embeddings/oleObject8.bin"/><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oleObject" Target="../embeddings/oleObject9.bin"/><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oleObject" Target="../embeddings/oleObject10.bin"/><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11.bin"/><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oleObject" Target="../embeddings/oleObject12.bin"/><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file:///A:\LIO12-17.GIF" TargetMode="External"/><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file:///A:\LI9-2.GIF" TargetMode="External"/><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file:///C:\Dokumenty\HFTAVI4_soubory\0.gif" TargetMode="External"/><Relationship Id="rId2" Type="http://schemas.openxmlformats.org/officeDocument/2006/relationships/image" Target="../media/image24.png"/><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ncbi.nlm.nih.gov/pmc/articles/PMC3742092/figure/F2/" TargetMode="External"/><Relationship Id="rId1" Type="http://schemas.openxmlformats.org/officeDocument/2006/relationships/slideLayout" Target="../slideLayouts/slideLayout11.xml"/><Relationship Id="rId4" Type="http://schemas.openxmlformats.org/officeDocument/2006/relationships/hyperlink" Target="http://www.ncbi.nlm.nih.gov/pubmed/22669047"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ncbi.nlm.nih.gov/pubmed/22669047" TargetMode="External"/><Relationship Id="rId2" Type="http://schemas.openxmlformats.org/officeDocument/2006/relationships/image" Target="../media/image26.jpeg"/><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www.biochemsoctrans.org/bst/041/0789/bst0410789f02.htm" TargetMode="Externa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link.springer.com/journal/11886" TargetMode="External"/><Relationship Id="rId2" Type="http://schemas.openxmlformats.org/officeDocument/2006/relationships/image" Target="../media/image29.png"/><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oleObject" Target="../embeddings/oleObject1.bin"/><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link.springer.com/journal/11886"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oleObject" Target="../embeddings/oleObject2.bin"/><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1.xml"/><Relationship Id="rId5" Type="http://schemas.openxmlformats.org/officeDocument/2006/relationships/image" Target="../media/image33.jpeg"/><Relationship Id="rId4" Type="http://schemas.openxmlformats.org/officeDocument/2006/relationships/image" Target="../media/image32.jpeg"/></Relationships>
</file>

<file path=ppt/slides/_rels/slide4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upload.wikimedia.org/wikipedia/commons/9/9a/Endo_dysfunction_Athero.PNG" TargetMode="Externa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hyperlink" Target="https://www.ncbi.nlm.nih.gov/pubmed/?term=perricone+AJ+Novel" TargetMode="External"/><Relationship Id="rId2" Type="http://schemas.openxmlformats.org/officeDocument/2006/relationships/image" Target="../media/image37.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oleObject" Target="../embeddings/oleObject3.bin"/><Relationship Id="rId1" Type="http://schemas.openxmlformats.org/officeDocument/2006/relationships/slideLayout" Target="../slideLayouts/slideLayout1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oleObject" Target="../embeddings/oleObject4.bin"/><Relationship Id="rId1" Type="http://schemas.openxmlformats.org/officeDocument/2006/relationships/slideLayout" Target="../slideLayouts/slideLayout11.xml"/></Relationships>
</file>

<file path=ppt/slides/_rels/slide6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8.xml"/></Relationships>
</file>

<file path=ppt/slides/_rels/slide68.xml.rels><?xml version="1.0" encoding="UTF-8" standalone="yes"?>
<Relationships xmlns="http://schemas.openxmlformats.org/package/2006/relationships"><Relationship Id="rId8" Type="http://schemas.openxmlformats.org/officeDocument/2006/relationships/image" Target="../media/image50.png"/><Relationship Id="rId13" Type="http://schemas.openxmlformats.org/officeDocument/2006/relationships/hyperlink" Target="http://pathologyweb.uthscsa.edu/OT/HEART_DIS/sld001.htm" TargetMode="External"/><Relationship Id="rId3" Type="http://schemas.openxmlformats.org/officeDocument/2006/relationships/image" Target="../media/image47.png"/><Relationship Id="rId7" Type="http://schemas.openxmlformats.org/officeDocument/2006/relationships/image" Target="../media/image49.png"/><Relationship Id="rId12" Type="http://schemas.openxmlformats.org/officeDocument/2006/relationships/image" Target="../media/image52.png"/><Relationship Id="rId2" Type="http://schemas.openxmlformats.org/officeDocument/2006/relationships/hyperlink" Target="http://pathologyweb.uthscsa.edu/OT/HEART_DIS/sld017.htm" TargetMode="External"/><Relationship Id="rId1" Type="http://schemas.openxmlformats.org/officeDocument/2006/relationships/slideLayout" Target="../slideLayouts/slideLayout2.xml"/><Relationship Id="rId6" Type="http://schemas.openxmlformats.org/officeDocument/2006/relationships/hyperlink" Target="http://pathologyweb.uthscsa.edu/OT/HEART_DIS/sld037.htm" TargetMode="External"/><Relationship Id="rId11" Type="http://schemas.openxmlformats.org/officeDocument/2006/relationships/hyperlink" Target="http://pathologyweb.uthscsa.edu/OT/HEART_DIS/tsld018.htm" TargetMode="External"/><Relationship Id="rId5" Type="http://schemas.openxmlformats.org/officeDocument/2006/relationships/image" Target="../media/image48.png"/><Relationship Id="rId10" Type="http://schemas.openxmlformats.org/officeDocument/2006/relationships/image" Target="../media/image51.png"/><Relationship Id="rId4" Type="http://schemas.openxmlformats.org/officeDocument/2006/relationships/hyperlink" Target="http://pathologyweb.uthscsa.edu/OT/HEART_DIS/sld019.htm" TargetMode="External"/><Relationship Id="rId9" Type="http://schemas.openxmlformats.org/officeDocument/2006/relationships/hyperlink" Target="http://pathologyweb.uthscsa.edu/OT/HEART_DIS/index.htm" TargetMode="External"/><Relationship Id="rId14" Type="http://schemas.openxmlformats.org/officeDocument/2006/relationships/image" Target="../media/image53.jpe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file:///A:\LIO12-16.GIF" TargetMode="External"/><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70.xml.rels><?xml version="1.0" encoding="UTF-8" standalone="yes"?>
<Relationships xmlns="http://schemas.openxmlformats.org/package/2006/relationships"><Relationship Id="rId3" Type="http://schemas.openxmlformats.org/officeDocument/2006/relationships/hyperlink" Target="http://www.kociciblogisek.estranky.cz/fotoalbum/srandovni-zvirata/funny_cat_pictures_pc_3-1-.-.html" TargetMode="External"/><Relationship Id="rId2" Type="http://schemas.openxmlformats.org/officeDocument/2006/relationships/image" Target="../media/image54.gif"/><Relationship Id="rId1" Type="http://schemas.openxmlformats.org/officeDocument/2006/relationships/slideLayout" Target="../slideLayouts/slideLayout2.xml"/><Relationship Id="rId4" Type="http://schemas.openxmlformats.org/officeDocument/2006/relationships/image" Target="../media/image55.jpeg"/></Relationships>
</file>

<file path=ppt/slides/_rels/slide8.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oleObject" Target="../embeddings/oleObject5.bin"/><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6.bin"/><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A2A24044-672C-4E82-98AF-8C9B4F60A16E}"/>
              </a:ext>
            </a:extLst>
          </p:cNvPr>
          <p:cNvSpPr>
            <a:spLocks noGrp="1" noChangeArrowheads="1"/>
          </p:cNvSpPr>
          <p:nvPr>
            <p:ph type="ctrTitle"/>
          </p:nvPr>
        </p:nvSpPr>
        <p:spPr>
          <a:xfrm>
            <a:off x="398501" y="2900365"/>
            <a:ext cx="11536825" cy="1171580"/>
          </a:xfrm>
        </p:spPr>
        <p:txBody>
          <a:bodyPr/>
          <a:lstStyle/>
          <a:p>
            <a:pPr fontAlgn="auto">
              <a:lnSpc>
                <a:spcPct val="100000"/>
              </a:lnSpc>
              <a:spcAft>
                <a:spcPts val="0"/>
              </a:spcAft>
              <a:defRPr/>
            </a:pPr>
            <a:r>
              <a:rPr lang="cs-CZ" altLang="en-US" sz="4000" dirty="0"/>
              <a:t>Patofyziologie kardiovaskulárního systému I</a:t>
            </a:r>
            <a:br>
              <a:rPr lang="cs-CZ" altLang="en-US" dirty="0"/>
            </a:br>
            <a:br>
              <a:rPr lang="cs-CZ" altLang="en-US" dirty="0"/>
            </a:br>
            <a:r>
              <a:rPr lang="cs-CZ" altLang="en-US" sz="2000" dirty="0"/>
              <a:t>Metabolismus myokardu</a:t>
            </a:r>
            <a:br>
              <a:rPr lang="cs-CZ" altLang="en-US" sz="2000" dirty="0"/>
            </a:br>
            <a:r>
              <a:rPr lang="cs-CZ" altLang="en-US" sz="2000" dirty="0"/>
              <a:t>Ischemická choroba srdeční</a:t>
            </a:r>
            <a:endParaRPr lang="cs-CZ" altLang="en-US" dirty="0"/>
          </a:p>
        </p:txBody>
      </p:sp>
      <p:pic>
        <p:nvPicPr>
          <p:cNvPr id="12292" name="Picture 5" descr="www.globalpost.com">
            <a:extLst>
              <a:ext uri="{FF2B5EF4-FFF2-40B4-BE49-F238E27FC236}">
                <a16:creationId xmlns:a16="http://schemas.microsoft.com/office/drawing/2014/main" id="{4049E2E4-D40D-46DE-ABC9-7E1B16C78F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58349" y="188914"/>
            <a:ext cx="32385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98FD0FC0-99A4-40D9-9873-59838EA2BA76}"/>
              </a:ext>
            </a:extLst>
          </p:cNvPr>
          <p:cNvSpPr>
            <a:spLocks noGrp="1"/>
          </p:cNvSpPr>
          <p:nvPr>
            <p:ph type="sldNum" sz="quarter" idx="11"/>
          </p:nvPr>
        </p:nvSpPr>
        <p:spPr/>
        <p:txBody>
          <a:bodyPr/>
          <a:lstStyle/>
          <a:p>
            <a:fld id="{0DE708CC-0C3F-4567-9698-B54C0F35BD31}" type="slidenum">
              <a:rPr lang="cs-CZ" altLang="cs-CZ" smtClean="0"/>
              <a:pPr/>
              <a:t>1</a:t>
            </a:fld>
            <a:endParaRPr lang="cs-CZ" altLang="cs-CZ" dirty="0"/>
          </a:p>
        </p:txBody>
      </p:sp>
    </p:spTree>
    <p:custDataLst>
      <p:tags r:id="rId1"/>
    </p:custDataLst>
    <p:extLst>
      <p:ext uri="{BB962C8B-B14F-4D97-AF65-F5344CB8AC3E}">
        <p14:creationId xmlns:p14="http://schemas.microsoft.com/office/powerpoint/2010/main" val="3100453564"/>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818" name="Object 2"/>
          <p:cNvGraphicFramePr>
            <a:graphicFrameLocks noChangeAspect="1"/>
          </p:cNvGraphicFramePr>
          <p:nvPr/>
        </p:nvGraphicFramePr>
        <p:xfrm>
          <a:off x="1849439" y="434976"/>
          <a:ext cx="8383587" cy="6346825"/>
        </p:xfrm>
        <a:graphic>
          <a:graphicData uri="http://schemas.openxmlformats.org/presentationml/2006/ole">
            <mc:AlternateContent xmlns:mc="http://schemas.openxmlformats.org/markup-compatibility/2006">
              <mc:Choice xmlns:v="urn:schemas-microsoft-com:vml" Requires="v">
                <p:oleObj name="Document" r:id="rId2" imgW="8506570" imgH="6438052" progId="Word.Document.8">
                  <p:embed/>
                </p:oleObj>
              </mc:Choice>
              <mc:Fallback>
                <p:oleObj name="Document" r:id="rId2" imgW="8506570" imgH="6438052" progId="Word.Document.8">
                  <p:embed/>
                  <p:pic>
                    <p:nvPicPr>
                      <p:cNvPr id="3481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439" y="434976"/>
                        <a:ext cx="8383587" cy="6346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 name="Zástupný symbol pro zápatí 1"/>
          <p:cNvSpPr>
            <a:spLocks noGrp="1"/>
          </p:cNvSpPr>
          <p:nvPr>
            <p:ph type="ftr" sz="quarter" idx="11"/>
          </p:nvPr>
        </p:nvSpPr>
        <p:spPr/>
        <p:txBody>
          <a:bodyPr/>
          <a:lstStyle/>
          <a:p>
            <a:pPr>
              <a:defRPr/>
            </a:pPr>
            <a:r>
              <a:rPr lang="cs-CZ" altLang="en-US"/>
              <a:t>Prof. Anna Vašků</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10</a:t>
            </a:fld>
            <a:endParaRPr lang="cs-CZ" altLang="en-US" dirty="0">
              <a:latin typeface="Calibri" panose="020F0502020204030204" pitchFamily="34" charset="0"/>
            </a:endParaRPr>
          </a:p>
        </p:txBody>
      </p:sp>
    </p:spTree>
  </p:cSld>
  <p:clrMapOvr>
    <a:masterClrMapping/>
  </p:clrMapOvr>
  <p:transition>
    <p:checke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0"/>
            <a:ext cx="7200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866" name="Object 2"/>
          <p:cNvGraphicFramePr>
            <a:graphicFrameLocks noChangeAspect="1"/>
          </p:cNvGraphicFramePr>
          <p:nvPr/>
        </p:nvGraphicFramePr>
        <p:xfrm>
          <a:off x="2374901" y="715964"/>
          <a:ext cx="7459663" cy="9134475"/>
        </p:xfrm>
        <a:graphic>
          <a:graphicData uri="http://schemas.openxmlformats.org/presentationml/2006/ole">
            <mc:AlternateContent xmlns:mc="http://schemas.openxmlformats.org/markup-compatibility/2006">
              <mc:Choice xmlns:v="urn:schemas-microsoft-com:vml" Requires="v">
                <p:oleObj name="Document" r:id="rId2" imgW="7567168" imgH="9257021" progId="Word.Document.8">
                  <p:embed/>
                </p:oleObj>
              </mc:Choice>
              <mc:Fallback>
                <p:oleObj name="Document" r:id="rId2" imgW="7567168" imgH="9257021" progId="Word.Document.8">
                  <p:embed/>
                  <p:pic>
                    <p:nvPicPr>
                      <p:cNvPr id="36866"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901" y="715964"/>
                        <a:ext cx="7459663" cy="913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7890" name="Object 2"/>
          <p:cNvGraphicFramePr>
            <a:graphicFrameLocks noChangeAspect="1"/>
          </p:cNvGraphicFramePr>
          <p:nvPr/>
        </p:nvGraphicFramePr>
        <p:xfrm>
          <a:off x="1831975" y="36513"/>
          <a:ext cx="8364538" cy="6762750"/>
        </p:xfrm>
        <a:graphic>
          <a:graphicData uri="http://schemas.openxmlformats.org/presentationml/2006/ole">
            <mc:AlternateContent xmlns:mc="http://schemas.openxmlformats.org/markup-compatibility/2006">
              <mc:Choice xmlns:v="urn:schemas-microsoft-com:vml" Requires="v">
                <p:oleObj name="Document" r:id="rId2" imgW="5739109" imgH="4663666" progId="Word.Document.8">
                  <p:embed/>
                </p:oleObj>
              </mc:Choice>
              <mc:Fallback>
                <p:oleObj name="Document" r:id="rId2" imgW="5739109" imgH="4663666" progId="Word.Document.8">
                  <p:embed/>
                  <p:pic>
                    <p:nvPicPr>
                      <p:cNvPr id="3789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31975" y="36513"/>
                        <a:ext cx="8364538" cy="676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13</a:t>
            </a:fld>
            <a:endParaRPr lang="cs-CZ" altLang="en-US" dirty="0">
              <a:latin typeface="Calibri" panose="020F0502020204030204" pitchFamily="34" charset="0"/>
            </a:endParaRPr>
          </a:p>
        </p:txBody>
      </p:sp>
    </p:spTree>
  </p:cSld>
  <p:clrMapOvr>
    <a:masterClrMapping/>
  </p:clrMapOvr>
  <p:transition>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8914" name="Object 2"/>
          <p:cNvGraphicFramePr>
            <a:graphicFrameLocks noChangeAspect="1"/>
          </p:cNvGraphicFramePr>
          <p:nvPr/>
        </p:nvGraphicFramePr>
        <p:xfrm>
          <a:off x="2203451" y="479425"/>
          <a:ext cx="7694613" cy="9588500"/>
        </p:xfrm>
        <a:graphic>
          <a:graphicData uri="http://schemas.openxmlformats.org/presentationml/2006/ole">
            <mc:AlternateContent xmlns:mc="http://schemas.openxmlformats.org/markup-compatibility/2006">
              <mc:Choice xmlns:v="urn:schemas-microsoft-com:vml" Requires="v">
                <p:oleObj name="Document" r:id="rId2" imgW="7802019" imgH="9721440" progId="Word.Document.8">
                  <p:embed/>
                </p:oleObj>
              </mc:Choice>
              <mc:Fallback>
                <p:oleObj name="Document" r:id="rId2" imgW="7802019" imgH="9721440" progId="Word.Document.8">
                  <p:embed/>
                  <p:pic>
                    <p:nvPicPr>
                      <p:cNvPr id="3891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3451" y="479425"/>
                        <a:ext cx="7694613" cy="958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14</a:t>
            </a:fld>
            <a:endParaRPr lang="cs-CZ" altLang="en-US" dirty="0">
              <a:latin typeface="Calibri" panose="020F0502020204030204" pitchFamily="34" charset="0"/>
            </a:endParaRPr>
          </a:p>
        </p:txBody>
      </p:sp>
    </p:spTree>
  </p:cSld>
  <p:clrMapOvr>
    <a:masterClrMapping/>
  </p:clrMapOvr>
  <p:transition>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938" name="Object 2"/>
          <p:cNvGraphicFramePr>
            <a:graphicFrameLocks noChangeAspect="1"/>
          </p:cNvGraphicFramePr>
          <p:nvPr/>
        </p:nvGraphicFramePr>
        <p:xfrm>
          <a:off x="2057401" y="388939"/>
          <a:ext cx="8094663" cy="7642225"/>
        </p:xfrm>
        <a:graphic>
          <a:graphicData uri="http://schemas.openxmlformats.org/presentationml/2006/ole">
            <mc:AlternateContent xmlns:mc="http://schemas.openxmlformats.org/markup-compatibility/2006">
              <mc:Choice xmlns:v="urn:schemas-microsoft-com:vml" Requires="v">
                <p:oleObj name="Document" r:id="rId2" imgW="8211835" imgH="6409566" progId="Word.Document.8">
                  <p:embed/>
                </p:oleObj>
              </mc:Choice>
              <mc:Fallback>
                <p:oleObj name="Document" r:id="rId2" imgW="8211835" imgH="6409566" progId="Word.Document.8">
                  <p:embed/>
                  <p:pic>
                    <p:nvPicPr>
                      <p:cNvPr id="3993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1" y="388939"/>
                        <a:ext cx="8094663" cy="764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15</a:t>
            </a:fld>
            <a:endParaRPr lang="cs-CZ" altLang="en-US" dirty="0">
              <a:latin typeface="Calibri" panose="020F0502020204030204" pitchFamily="34" charset="0"/>
            </a:endParaRPr>
          </a:p>
        </p:txBody>
      </p:sp>
    </p:spTree>
  </p:cSld>
  <p:clrMapOvr>
    <a:masterClrMapping/>
  </p:clrMapOvr>
  <p:transition>
    <p:cover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2" name="Object 2"/>
          <p:cNvGraphicFramePr>
            <a:graphicFrameLocks noChangeAspect="1"/>
          </p:cNvGraphicFramePr>
          <p:nvPr/>
        </p:nvGraphicFramePr>
        <p:xfrm>
          <a:off x="2274888" y="-317500"/>
          <a:ext cx="8058150" cy="7913688"/>
        </p:xfrm>
        <a:graphic>
          <a:graphicData uri="http://schemas.openxmlformats.org/presentationml/2006/ole">
            <mc:AlternateContent xmlns:mc="http://schemas.openxmlformats.org/markup-compatibility/2006">
              <mc:Choice xmlns:v="urn:schemas-microsoft-com:vml" Requires="v">
                <p:oleObj name="Document" r:id="rId2" imgW="8254404" imgH="8104265" progId="Word.Document.8">
                  <p:embed/>
                </p:oleObj>
              </mc:Choice>
              <mc:Fallback>
                <p:oleObj name="Document" r:id="rId2" imgW="8254404" imgH="8104265" progId="Word.Document.8">
                  <p:embed/>
                  <p:pic>
                    <p:nvPicPr>
                      <p:cNvPr id="4096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4888" y="-317500"/>
                        <a:ext cx="8058150" cy="791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16</a:t>
            </a:fld>
            <a:endParaRPr lang="cs-CZ" altLang="en-US" dirty="0">
              <a:latin typeface="Calibri" panose="020F0502020204030204" pitchFamily="34" charset="0"/>
            </a:endParaRPr>
          </a:p>
        </p:txBody>
      </p:sp>
    </p:spTree>
  </p:cSld>
  <p:clrMapOvr>
    <a:masterClrMapping/>
  </p:clrMapOvr>
  <p:transition>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A:\LIO12-17.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505200" y="242888"/>
            <a:ext cx="5334000" cy="661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17</a:t>
            </a:fld>
            <a:endParaRPr lang="cs-CZ" altLang="en-US" dirty="0">
              <a:latin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1847851" y="250825"/>
            <a:ext cx="8424863"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a:spcBef>
                <a:spcPct val="0"/>
              </a:spcBef>
              <a:buClrTx/>
              <a:buSzTx/>
              <a:buFontTx/>
              <a:buNone/>
              <a:defRPr/>
            </a:pPr>
            <a:r>
              <a:rPr lang="cs-CZ" altLang="en-US" sz="4000" dirty="0">
                <a:solidFill>
                  <a:srgbClr val="FF0000"/>
                </a:solidFill>
                <a:effectLst>
                  <a:outerShdw blurRad="38100" dist="38100" dir="2700000" algn="tl">
                    <a:srgbClr val="000000">
                      <a:alpha val="43137"/>
                    </a:srgbClr>
                  </a:outerShdw>
                </a:effectLst>
              </a:rPr>
              <a:t>Hypertrofie myokardu</a:t>
            </a:r>
          </a:p>
          <a:p>
            <a:pPr>
              <a:spcBef>
                <a:spcPct val="0"/>
              </a:spcBef>
              <a:buClrTx/>
              <a:buSzTx/>
              <a:buFontTx/>
              <a:buNone/>
              <a:defRPr/>
            </a:pPr>
            <a:endParaRPr lang="cs-CZ" altLang="en-US" sz="2800" dirty="0">
              <a:solidFill>
                <a:schemeClr val="tx1"/>
              </a:solidFill>
              <a:latin typeface="Calibri" panose="020F0502020204030204" pitchFamily="34" charset="0"/>
            </a:endParaRPr>
          </a:p>
        </p:txBody>
      </p:sp>
      <p:pic>
        <p:nvPicPr>
          <p:cNvPr id="43011" name="Picture 3" descr="Grafika1"/>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2497139" y="1031876"/>
            <a:ext cx="7197725" cy="5853113"/>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ástupný symbol pro číslo snímku 2"/>
          <p:cNvSpPr>
            <a:spLocks noGrp="1"/>
          </p:cNvSpPr>
          <p:nvPr>
            <p:ph type="sldNum" sz="quarter" idx="12"/>
          </p:nvPr>
        </p:nvSpPr>
        <p:spPr/>
        <p:txBody>
          <a:bodyPr/>
          <a:lstStyle/>
          <a:p>
            <a:fld id="{29B1BD1E-952D-4FCE-BCA1-8A66B02CF1EB}" type="slidenum">
              <a:rPr lang="cs-CZ" altLang="en-US" smtClean="0"/>
              <a:pPr/>
              <a:t>18</a:t>
            </a:fld>
            <a:endParaRPr lang="cs-CZ"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9900" y="1122364"/>
            <a:ext cx="8820150" cy="489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19</a:t>
            </a:fld>
            <a:endParaRPr lang="cs-CZ" altLang="en-US" dirty="0">
              <a:latin typeface="Calibri" panose="020F050202020403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LI9-2.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057400" y="114300"/>
            <a:ext cx="8077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a:t>
            </a:fld>
            <a:endParaRPr lang="cs-CZ" altLang="en-US" dirty="0">
              <a:latin typeface="Calibri" panose="020F050202020403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828800" y="188640"/>
            <a:ext cx="8686800" cy="838200"/>
          </a:xfrm>
        </p:spPr>
        <p:txBody>
          <a:bodyPr/>
          <a:lstStyle/>
          <a:p>
            <a:pPr fontAlgn="auto">
              <a:spcAft>
                <a:spcPts val="0"/>
              </a:spcAft>
              <a:defRPr/>
            </a:pPr>
            <a:r>
              <a:rPr lang="cs-CZ" altLang="en-US" sz="4600" dirty="0" err="1">
                <a:solidFill>
                  <a:srgbClr val="FF0066"/>
                </a:solidFill>
              </a:rPr>
              <a:t>Mechanotransdukce</a:t>
            </a:r>
            <a:endParaRPr lang="cs-CZ" altLang="en-US" dirty="0"/>
          </a:p>
        </p:txBody>
      </p:sp>
      <p:sp>
        <p:nvSpPr>
          <p:cNvPr id="45059" name="Rectangle 3"/>
          <p:cNvSpPr>
            <a:spLocks noGrp="1" noChangeArrowheads="1"/>
          </p:cNvSpPr>
          <p:nvPr>
            <p:ph idx="1"/>
          </p:nvPr>
        </p:nvSpPr>
        <p:spPr>
          <a:xfrm>
            <a:off x="1752600" y="1196975"/>
            <a:ext cx="8915400" cy="4114800"/>
          </a:xfrm>
        </p:spPr>
        <p:txBody>
          <a:bodyPr/>
          <a:lstStyle/>
          <a:p>
            <a:pPr eaLnBrk="1" hangingPunct="1"/>
            <a:r>
              <a:rPr lang="cs-CZ" altLang="en-US" sz="3600">
                <a:solidFill>
                  <a:srgbClr val="990099"/>
                </a:solidFill>
              </a:rPr>
              <a:t>= proces vnímání mechanických sil srdeční buňkou  a následné fyziologické odpovědi na tuto stimulaci.</a:t>
            </a:r>
          </a:p>
          <a:p>
            <a:pPr eaLnBrk="1" hangingPunct="1"/>
            <a:r>
              <a:rPr lang="cs-CZ" altLang="en-US" sz="3600">
                <a:solidFill>
                  <a:srgbClr val="990099"/>
                </a:solidFill>
              </a:rPr>
              <a:t>Hypertrofie a zásahy ovlivňující  hypertrofii srdeční mohou měnit i normální adaptaci srdce na zátěž a mechanotransdukci.</a:t>
            </a:r>
            <a:r>
              <a:rPr lang="cs-CZ" altLang="en-US" sz="3600">
                <a:solidFill>
                  <a:srgbClr val="CC00FF"/>
                </a:solidFill>
              </a:rPr>
              <a:t>  </a:t>
            </a:r>
          </a:p>
        </p:txBody>
      </p:sp>
      <p:sp>
        <p:nvSpPr>
          <p:cNvPr id="3" name="Zástupný symbol pro číslo snímku 2"/>
          <p:cNvSpPr>
            <a:spLocks noGrp="1"/>
          </p:cNvSpPr>
          <p:nvPr>
            <p:ph type="sldNum" sz="quarter" idx="11"/>
          </p:nvPr>
        </p:nvSpPr>
        <p:spPr/>
        <p:txBody>
          <a:bodyPr/>
          <a:lstStyle/>
          <a:p>
            <a:fld id="{0970407D-EE58-4A0B-824B-1D3AE42DD9CF}" type="slidenum">
              <a:rPr lang="cs-CZ" altLang="cs-CZ" smtClean="0"/>
              <a:pPr/>
              <a:t>20</a:t>
            </a:fld>
            <a:endParaRPr lang="cs-CZ" alt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C:\Dokumenty\HFTAVI4_soubory\0.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Text Box 3"/>
          <p:cNvSpPr txBox="1">
            <a:spLocks noChangeArrowheads="1"/>
          </p:cNvSpPr>
          <p:nvPr/>
        </p:nvSpPr>
        <p:spPr bwMode="auto">
          <a:xfrm>
            <a:off x="7924801" y="3856039"/>
            <a:ext cx="2441630"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000" b="1" dirty="0">
                <a:latin typeface="Calibri" panose="020F0502020204030204" pitchFamily="34" charset="0"/>
              </a:rPr>
              <a:t>Domluva a synergie </a:t>
            </a:r>
          </a:p>
          <a:p>
            <a:pPr>
              <a:spcBef>
                <a:spcPct val="0"/>
              </a:spcBef>
              <a:buClrTx/>
              <a:buSzTx/>
              <a:buFontTx/>
              <a:buNone/>
            </a:pPr>
            <a:r>
              <a:rPr lang="cs-CZ" altLang="en-US" sz="2000" b="1" dirty="0">
                <a:latin typeface="Calibri" panose="020F0502020204030204" pitchFamily="34" charset="0"/>
              </a:rPr>
              <a:t>signálních kaskád </a:t>
            </a:r>
          </a:p>
          <a:p>
            <a:pPr>
              <a:spcBef>
                <a:spcPct val="0"/>
              </a:spcBef>
              <a:buClrTx/>
              <a:buSzTx/>
              <a:buFontTx/>
              <a:buNone/>
            </a:pPr>
            <a:r>
              <a:rPr lang="cs-CZ" altLang="en-US" sz="2000" b="1" dirty="0">
                <a:latin typeface="Calibri" panose="020F0502020204030204" pitchFamily="34" charset="0"/>
              </a:rPr>
              <a:t>aktivovaných během </a:t>
            </a:r>
          </a:p>
          <a:p>
            <a:pPr>
              <a:spcBef>
                <a:spcPct val="0"/>
              </a:spcBef>
              <a:buClrTx/>
              <a:buSzTx/>
              <a:buFontTx/>
              <a:buNone/>
            </a:pPr>
            <a:r>
              <a:rPr lang="cs-CZ" altLang="en-US" sz="2000" b="1" dirty="0" err="1">
                <a:latin typeface="Calibri" panose="020F0502020204030204" pitchFamily="34" charset="0"/>
              </a:rPr>
              <a:t>mechanotransdukce</a:t>
            </a:r>
            <a:endParaRPr lang="cs-CZ" altLang="en-US" sz="2400" dirty="0">
              <a:solidFill>
                <a:schemeClr val="tx1"/>
              </a:solidFill>
              <a:latin typeface="Times New Roman" panose="02020603050405020304" pitchFamily="18" charset="0"/>
            </a:endParaRPr>
          </a:p>
        </p:txBody>
      </p:sp>
      <p:sp>
        <p:nvSpPr>
          <p:cNvPr id="46084" name="Text Box 4"/>
          <p:cNvSpPr txBox="1">
            <a:spLocks noChangeArrowheads="1"/>
          </p:cNvSpPr>
          <p:nvPr/>
        </p:nvSpPr>
        <p:spPr bwMode="auto">
          <a:xfrm>
            <a:off x="6156325" y="3236913"/>
            <a:ext cx="125585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kalmodulin</a:t>
            </a:r>
            <a:endParaRPr lang="cs-CZ" altLang="en-US" sz="1800" b="1" dirty="0">
              <a:solidFill>
                <a:schemeClr val="tx1"/>
              </a:solidFill>
              <a:latin typeface="Calibri" panose="020F0502020204030204" pitchFamily="34" charset="0"/>
            </a:endParaRPr>
          </a:p>
        </p:txBody>
      </p:sp>
      <p:sp>
        <p:nvSpPr>
          <p:cNvPr id="46085" name="Text Box 5"/>
          <p:cNvSpPr txBox="1">
            <a:spLocks noChangeArrowheads="1"/>
          </p:cNvSpPr>
          <p:nvPr/>
        </p:nvSpPr>
        <p:spPr bwMode="auto">
          <a:xfrm>
            <a:off x="4251325" y="4095751"/>
            <a:ext cx="136133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2000" b="1" dirty="0" err="1">
                <a:latin typeface="Calibri" panose="020F0502020204030204" pitchFamily="34" charset="0"/>
              </a:rPr>
              <a:t>kalcineurin</a:t>
            </a:r>
            <a:endParaRPr lang="cs-CZ" altLang="en-US" sz="2400" dirty="0">
              <a:solidFill>
                <a:schemeClr val="tx1"/>
              </a:solidFill>
              <a:latin typeface="Times New Roman" panose="02020603050405020304" pitchFamily="18" charset="0"/>
            </a:endParaRPr>
          </a:p>
        </p:txBody>
      </p:sp>
      <p:sp>
        <p:nvSpPr>
          <p:cNvPr id="46086" name="Text Box 6"/>
          <p:cNvSpPr txBox="1">
            <a:spLocks noChangeArrowheads="1"/>
          </p:cNvSpPr>
          <p:nvPr/>
        </p:nvSpPr>
        <p:spPr bwMode="auto">
          <a:xfrm>
            <a:off x="5791200" y="3603626"/>
            <a:ext cx="243182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kalmodulinová kináza II</a:t>
            </a:r>
            <a:endParaRPr lang="cs-CZ" altLang="en-US" sz="2000" b="1" dirty="0">
              <a:solidFill>
                <a:srgbClr val="000000"/>
              </a:solidFill>
              <a:latin typeface="Times New Roman" panose="02020603050405020304" pitchFamily="18" charset="0"/>
            </a:endParaRPr>
          </a:p>
        </p:txBody>
      </p:sp>
      <p:sp>
        <p:nvSpPr>
          <p:cNvPr id="46087" name="Text Box 7"/>
          <p:cNvSpPr txBox="1">
            <a:spLocks noChangeArrowheads="1"/>
          </p:cNvSpPr>
          <p:nvPr/>
        </p:nvSpPr>
        <p:spPr bwMode="auto">
          <a:xfrm>
            <a:off x="6994525" y="36513"/>
            <a:ext cx="198310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eaLnBrk="0" hangingPunct="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eaLnBrk="0" hangingPunct="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eaLnBrk="0" hangingPunct="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eaLnBrk="0" hangingPunct="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a:spcBef>
                <a:spcPct val="0"/>
              </a:spcBef>
              <a:buClrTx/>
              <a:buSzTx/>
              <a:buFontTx/>
              <a:buNone/>
            </a:pPr>
            <a:r>
              <a:rPr lang="cs-CZ" altLang="en-US" sz="1800" b="1" dirty="0">
                <a:latin typeface="Calibri" panose="020F0502020204030204" pitchFamily="34" charset="0"/>
              </a:rPr>
              <a:t>=Mechanická zátěž</a:t>
            </a:r>
          </a:p>
        </p:txBody>
      </p:sp>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21</a:t>
            </a:fld>
            <a:endParaRPr lang="cs-CZ" altLang="en-US" dirty="0">
              <a:latin typeface="Calibri" panose="020F050202020403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Fig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1" y="44451"/>
            <a:ext cx="5326063"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7319963" y="549275"/>
            <a:ext cx="3097212" cy="6140142"/>
          </a:xfrm>
          <a:prstGeom prst="rect">
            <a:avLst/>
          </a:prstGeom>
          <a:noFill/>
        </p:spPr>
        <p:txBody>
          <a:bodyPr>
            <a:spAutoFit/>
          </a:bodyPr>
          <a:lstStyle/>
          <a:p>
            <a:pPr>
              <a:defRPr/>
            </a:pPr>
            <a:r>
              <a:rPr lang="en-US" sz="1200" dirty="0">
                <a:latin typeface="Calibri" panose="020F0502020204030204" pitchFamily="34" charset="0"/>
              </a:rPr>
              <a:t>Mechanism of environmental exposure mediated cardiovascular outcome. </a:t>
            </a:r>
            <a:endParaRPr lang="cs-CZ" sz="1200" dirty="0">
              <a:latin typeface="Calibri" panose="020F0502020204030204" pitchFamily="34" charset="0"/>
            </a:endParaRPr>
          </a:p>
          <a:p>
            <a:pPr marL="228600" indent="-228600">
              <a:buFontTx/>
              <a:buAutoNum type="alphaUcPeriod"/>
              <a:defRPr/>
            </a:pPr>
            <a:r>
              <a:rPr lang="en-US" sz="1200" dirty="0">
                <a:solidFill>
                  <a:srgbClr val="FF0000"/>
                </a:solidFill>
                <a:latin typeface="Calibri" panose="020F0502020204030204" pitchFamily="34" charset="0"/>
              </a:rPr>
              <a:t>Air pollution </a:t>
            </a:r>
            <a:r>
              <a:rPr lang="en-US" sz="1200" dirty="0">
                <a:latin typeface="Calibri" panose="020F0502020204030204" pitchFamily="34" charset="0"/>
              </a:rPr>
              <a:t>induces release of cytokines and chemokines, causing inflammatory cellular recruitment and local inflammation and cyclical systemic impact through the vasculature. </a:t>
            </a:r>
            <a:endParaRPr lang="cs-CZ" sz="1200" dirty="0">
              <a:latin typeface="Calibri" panose="020F0502020204030204" pitchFamily="34" charset="0"/>
            </a:endParaRPr>
          </a:p>
          <a:p>
            <a:pPr marL="228600" indent="-228600">
              <a:buFontTx/>
              <a:buAutoNum type="alphaUcPeriod"/>
              <a:defRPr/>
            </a:pPr>
            <a:r>
              <a:rPr lang="en-US" sz="1200" dirty="0">
                <a:solidFill>
                  <a:srgbClr val="FF0000"/>
                </a:solidFill>
                <a:latin typeface="Calibri" panose="020F0502020204030204" pitchFamily="34" charset="0"/>
              </a:rPr>
              <a:t>Inflammatory and oxidative stress </a:t>
            </a:r>
            <a:r>
              <a:rPr lang="en-US" sz="1200" dirty="0">
                <a:latin typeface="Calibri" panose="020F0502020204030204" pitchFamily="34" charset="0"/>
              </a:rPr>
              <a:t>induces atherosclerotic processes. Ingestion of particulate matter activates macrophages, induces reactive oxygen species, monocyte adhesion molecules and accumulation of monocytes on endothelial layer, foam cell transformation. Subsequently, endothelial cell dysfunction and smooth muscle cell proliferation take place. TNF, tumor necrosis factor; </a:t>
            </a:r>
            <a:r>
              <a:rPr lang="en-US" sz="1200" dirty="0" err="1">
                <a:latin typeface="Calibri" panose="020F0502020204030204" pitchFamily="34" charset="0"/>
              </a:rPr>
              <a:t>iNOS</a:t>
            </a:r>
            <a:r>
              <a:rPr lang="en-US" sz="1200" dirty="0">
                <a:latin typeface="Calibri" panose="020F0502020204030204" pitchFamily="34" charset="0"/>
              </a:rPr>
              <a:t>, inducible nitric oxide synthase; NO-, nitric oxide, O</a:t>
            </a:r>
            <a:r>
              <a:rPr lang="en-US" sz="1200" baseline="-25000" dirty="0">
                <a:latin typeface="Calibri" panose="020F0502020204030204" pitchFamily="34" charset="0"/>
              </a:rPr>
              <a:t>2</a:t>
            </a:r>
            <a:r>
              <a:rPr lang="en-US" sz="1200" dirty="0">
                <a:latin typeface="Calibri" panose="020F0502020204030204" pitchFamily="34" charset="0"/>
              </a:rPr>
              <a:t>-, superoxide; ONOO-, </a:t>
            </a:r>
            <a:r>
              <a:rPr lang="en-US" sz="1200" dirty="0" err="1">
                <a:latin typeface="Calibri" panose="020F0502020204030204" pitchFamily="34" charset="0"/>
              </a:rPr>
              <a:t>peroxynitrile</a:t>
            </a:r>
            <a:r>
              <a:rPr lang="en-US" sz="1200" dirty="0">
                <a:latin typeface="Calibri" panose="020F0502020204030204" pitchFamily="34" charset="0"/>
              </a:rPr>
              <a:t>; ICAM-1 Intercellular adhesion molecule 1; VCAM-1, Vascular cell adhesion molecule 1; </a:t>
            </a:r>
            <a:r>
              <a:rPr lang="en-US" sz="1200" dirty="0" err="1">
                <a:latin typeface="Calibri" panose="020F0502020204030204" pitchFamily="34" charset="0"/>
              </a:rPr>
              <a:t>eNOS</a:t>
            </a:r>
            <a:r>
              <a:rPr lang="en-US" sz="1200" dirty="0">
                <a:latin typeface="Calibri" panose="020F0502020204030204" pitchFamily="34" charset="0"/>
              </a:rPr>
              <a:t>, endothelial nitric oxide synthase. </a:t>
            </a:r>
            <a:endParaRPr lang="cs-CZ" sz="1200" dirty="0">
              <a:latin typeface="Calibri" panose="020F0502020204030204" pitchFamily="34" charset="0"/>
            </a:endParaRPr>
          </a:p>
          <a:p>
            <a:pPr marL="228600" indent="-228600">
              <a:buFontTx/>
              <a:buAutoNum type="alphaUcPeriod"/>
              <a:defRPr/>
            </a:pPr>
            <a:r>
              <a:rPr lang="en-US" sz="1200" dirty="0">
                <a:solidFill>
                  <a:srgbClr val="FF0000"/>
                </a:solidFill>
                <a:latin typeface="Calibri" panose="020F0502020204030204" pitchFamily="34" charset="0"/>
              </a:rPr>
              <a:t>Exposure to environmental pollutants </a:t>
            </a:r>
            <a:r>
              <a:rPr lang="en-US" sz="1200" dirty="0">
                <a:latin typeface="Calibri" panose="020F0502020204030204" pitchFamily="34" charset="0"/>
              </a:rPr>
              <a:t>causes oxidative stress and inflammation, which triggers onset of, or exacerbates cardiovascular disease process at any stage of progression.</a:t>
            </a:r>
            <a:endParaRPr lang="cs-CZ" sz="1200" dirty="0">
              <a:latin typeface="Calibri" panose="020F0502020204030204" pitchFamily="34" charset="0"/>
            </a:endParaRPr>
          </a:p>
          <a:p>
            <a:pPr>
              <a:defRPr/>
            </a:pPr>
            <a:endParaRPr lang="cs-CZ"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endParaRPr>
          </a:p>
          <a:p>
            <a:pPr>
              <a:defRPr/>
            </a:pP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Curr</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Opin</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Clin</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Nutr</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a:t>
            </a:r>
            <a:r>
              <a:rPr lang="en-US" sz="1100" dirty="0" err="1">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Metab</a:t>
            </a:r>
            <a:r>
              <a:rPr lang="en-US" sz="1100" dirty="0">
                <a:effectLst>
                  <a:outerShdw blurRad="38100" dist="38100" dir="2700000" algn="tl">
                    <a:srgbClr val="000000">
                      <a:alpha val="43137"/>
                    </a:srgbClr>
                  </a:outerShdw>
                </a:effectLst>
                <a:latin typeface="Calibri" panose="020F0502020204030204" pitchFamily="34" charset="0"/>
                <a:hlinkClick r:id="rId4" tooltip="Current opinion in clinical nutrition and metabolic care."/>
              </a:rPr>
              <a:t> Care.</a:t>
            </a:r>
            <a:r>
              <a:rPr lang="en-US" sz="1100" dirty="0">
                <a:effectLst>
                  <a:outerShdw blurRad="38100" dist="38100" dir="2700000" algn="tl">
                    <a:srgbClr val="000000">
                      <a:alpha val="43137"/>
                    </a:srgbClr>
                  </a:outerShdw>
                </a:effectLst>
                <a:latin typeface="Calibri" panose="020F0502020204030204" pitchFamily="34" charset="0"/>
              </a:rPr>
              <a:t> 2012 Jul;15(4</a:t>
            </a:r>
            <a:r>
              <a:rPr lang="en-US" sz="1100" dirty="0">
                <a:latin typeface="Calibri" panose="020F0502020204030204" pitchFamily="34" charset="0"/>
              </a:rPr>
              <a:t>):323-9</a:t>
            </a:r>
          </a:p>
          <a:p>
            <a:pPr>
              <a:defRPr/>
            </a:pPr>
            <a:endParaRPr lang="en-US" dirty="0">
              <a:latin typeface="Calibri" panose="020F0502020204030204" pitchFamily="34" charset="0"/>
            </a:endParaRP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22</a:t>
            </a:fld>
            <a:endParaRPr lang="cs-CZ" altLang="en-US" dirty="0">
              <a:latin typeface="Calibri" panose="020F050202020403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An external file that holds a picture, illustration, etc.&#10;Object name is nihms-498563-f0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5188" y="404813"/>
            <a:ext cx="5715000" cy="413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565266" y="4868863"/>
            <a:ext cx="11463250" cy="1569660"/>
          </a:xfrm>
          <a:prstGeom prst="rect">
            <a:avLst/>
          </a:prstGeom>
          <a:noFill/>
        </p:spPr>
        <p:txBody>
          <a:bodyPr wrap="square">
            <a:spAutoFit/>
          </a:bodyPr>
          <a:lstStyle/>
          <a:p>
            <a:pPr>
              <a:defRPr/>
            </a:pP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Epigenetic</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ké</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modifi</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kace</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nu</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leosom</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álních</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histon</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ů</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 DNA, </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které regulují expresi genů</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Histon</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ové</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modifi</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a</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ce</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kompaktně svinutého </a:t>
            </a:r>
            <a:r>
              <a:rPr lang="en-US" sz="1600" dirty="0" err="1">
                <a:solidFill>
                  <a:srgbClr val="FF0000"/>
                </a:solidFill>
                <a:effectLst>
                  <a:outerShdw blurRad="38100" dist="38100" dir="2700000" algn="tl">
                    <a:srgbClr val="000000">
                      <a:alpha val="43137"/>
                    </a:srgbClr>
                  </a:outerShdw>
                </a:effectLst>
                <a:latin typeface="Calibri" panose="020F0502020204030204" pitchFamily="34" charset="0"/>
              </a:rPr>
              <a:t>heterochromati</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nu</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nebo relaxovaného transkripčně aktivního chromatinu</a:t>
            </a:r>
            <a:r>
              <a:rPr lang="en-US" sz="1600" dirty="0">
                <a:effectLst>
                  <a:outerShdw blurRad="38100" dist="38100" dir="2700000" algn="tl">
                    <a:srgbClr val="000000">
                      <a:alpha val="43137"/>
                    </a:srgbClr>
                  </a:outerShdw>
                </a:effectLst>
                <a:latin typeface="Calibri" panose="020F0502020204030204" pitchFamily="34" charset="0"/>
              </a:rPr>
              <a:t>. H, histone; K, lysine; me, methylation; me3, </a:t>
            </a:r>
            <a:r>
              <a:rPr lang="en-US" sz="1600" dirty="0" err="1">
                <a:effectLst>
                  <a:outerShdw blurRad="38100" dist="38100" dir="2700000" algn="tl">
                    <a:srgbClr val="000000">
                      <a:alpha val="43137"/>
                    </a:srgbClr>
                  </a:outerShdw>
                </a:effectLst>
                <a:latin typeface="Calibri" panose="020F0502020204030204" pitchFamily="34" charset="0"/>
              </a:rPr>
              <a:t>trimethylation</a:t>
            </a:r>
            <a:r>
              <a:rPr lang="en-US" sz="1600" dirty="0">
                <a:effectLst>
                  <a:outerShdw blurRad="38100" dist="38100" dir="2700000" algn="tl">
                    <a:srgbClr val="000000">
                      <a:alpha val="43137"/>
                    </a:srgbClr>
                  </a:outerShdw>
                </a:effectLst>
                <a:latin typeface="Calibri" panose="020F0502020204030204" pitchFamily="34" charset="0"/>
              </a:rPr>
              <a:t>; ac, acetylation; DNA methylation silencing the gene; </a:t>
            </a:r>
            <a:r>
              <a:rPr lang="en-US" sz="1600" baseline="30000" dirty="0" err="1">
                <a:effectLst>
                  <a:outerShdw blurRad="38100" dist="38100" dir="2700000" algn="tl">
                    <a:srgbClr val="000000">
                      <a:alpha val="43137"/>
                    </a:srgbClr>
                  </a:outerShdw>
                </a:effectLst>
                <a:latin typeface="Calibri" panose="020F0502020204030204" pitchFamily="34" charset="0"/>
              </a:rPr>
              <a:t>me</a:t>
            </a:r>
            <a:r>
              <a:rPr lang="en-US" sz="1600" dirty="0" err="1">
                <a:effectLst>
                  <a:outerShdw blurRad="38100" dist="38100" dir="2700000" algn="tl">
                    <a:srgbClr val="000000">
                      <a:alpha val="43137"/>
                    </a:srgbClr>
                  </a:outerShdw>
                </a:effectLst>
                <a:latin typeface="Calibri" panose="020F0502020204030204" pitchFamily="34" charset="0"/>
              </a:rPr>
              <a:t>CpG</a:t>
            </a:r>
            <a:r>
              <a:rPr lang="en-US" sz="1600" dirty="0">
                <a:effectLst>
                  <a:outerShdw blurRad="38100" dist="38100" dir="2700000" algn="tl">
                    <a:srgbClr val="000000">
                      <a:alpha val="43137"/>
                    </a:srgbClr>
                  </a:outerShdw>
                </a:effectLst>
                <a:latin typeface="Calibri" panose="020F0502020204030204" pitchFamily="34" charset="0"/>
              </a:rPr>
              <a:t>, methylated Cytosine in Cytosine-Guanine dinucleotide sequences within the DNA.</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endParaRPr lang="cs-CZ"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endParaRPr>
          </a:p>
          <a:p>
            <a:pPr>
              <a:defRPr/>
            </a:pPr>
            <a:endParaRPr lang="cs-CZ"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endParaRPr>
          </a:p>
          <a:p>
            <a:pPr>
              <a:defRPr/>
            </a:pP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Curr</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Opin</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Clin</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Nutr</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a:t>
            </a:r>
            <a:r>
              <a:rPr lang="en-US" sz="1600" dirty="0" err="1">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Metab</a:t>
            </a:r>
            <a:r>
              <a:rPr lang="en-US" sz="1600" dirty="0">
                <a:effectLst>
                  <a:outerShdw blurRad="38100" dist="38100" dir="2700000" algn="tl">
                    <a:srgbClr val="000000">
                      <a:alpha val="43137"/>
                    </a:srgbClr>
                  </a:outerShdw>
                </a:effectLst>
                <a:latin typeface="Calibri" panose="020F0502020204030204" pitchFamily="34" charset="0"/>
                <a:hlinkClick r:id="rId3" tooltip="Current opinion in clinical nutrition and metabolic care."/>
              </a:rPr>
              <a:t> Care.</a:t>
            </a:r>
            <a:r>
              <a:rPr lang="en-US" sz="1600" dirty="0">
                <a:effectLst>
                  <a:outerShdw blurRad="38100" dist="38100" dir="2700000" algn="tl">
                    <a:srgbClr val="000000">
                      <a:alpha val="43137"/>
                    </a:srgbClr>
                  </a:outerShdw>
                </a:effectLst>
                <a:latin typeface="Calibri" panose="020F0502020204030204" pitchFamily="34" charset="0"/>
              </a:rPr>
              <a:t> 2012 Jul;15(4</a:t>
            </a:r>
            <a:r>
              <a:rPr lang="en-US" sz="1600" dirty="0">
                <a:latin typeface="Calibri" panose="020F0502020204030204" pitchFamily="34" charset="0"/>
              </a:rPr>
              <a:t>):323-9. </a:t>
            </a: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23</a:t>
            </a:fld>
            <a:endParaRPr lang="cs-CZ" altLang="en-US" dirty="0">
              <a:latin typeface="Calibri" panose="020F050202020403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http://www.biochemsoctrans.org/bst/041/0789/bst0410789a02.gif">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5" y="225426"/>
            <a:ext cx="4770438"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p:cNvSpPr txBox="1"/>
          <p:nvPr/>
        </p:nvSpPr>
        <p:spPr>
          <a:xfrm>
            <a:off x="6959601" y="476251"/>
            <a:ext cx="3457575" cy="5570756"/>
          </a:xfrm>
          <a:prstGeom prst="rect">
            <a:avLst/>
          </a:prstGeom>
          <a:noFill/>
        </p:spPr>
        <p:txBody>
          <a:bodyPr>
            <a:spAutoFit/>
          </a:bodyPr>
          <a:lstStyle/>
          <a:p>
            <a:pPr>
              <a:defRPr/>
            </a:pPr>
            <a:r>
              <a:rPr lang="cs-CZ" sz="1600" dirty="0">
                <a:solidFill>
                  <a:srgbClr val="FF0000"/>
                </a:solidFill>
                <a:latin typeface="Calibri" panose="020F0502020204030204" pitchFamily="34" charset="0"/>
              </a:rPr>
              <a:t>Acetylační a metylační modifikace </a:t>
            </a:r>
            <a:r>
              <a:rPr lang="en-US" sz="1600" dirty="0">
                <a:solidFill>
                  <a:srgbClr val="FF0000"/>
                </a:solidFill>
                <a:latin typeface="Calibri" panose="020F0502020204030204" pitchFamily="34" charset="0"/>
              </a:rPr>
              <a:t>H3K9 </a:t>
            </a:r>
            <a:r>
              <a:rPr lang="en-US" sz="1600" dirty="0" err="1">
                <a:latin typeface="Calibri" panose="020F0502020204030204" pitchFamily="34" charset="0"/>
              </a:rPr>
              <a:t>regul</a:t>
            </a:r>
            <a:r>
              <a:rPr lang="cs-CZ" sz="1600" dirty="0">
                <a:latin typeface="Calibri" panose="020F0502020204030204" pitchFamily="34" charset="0"/>
              </a:rPr>
              <a:t>ují</a:t>
            </a:r>
            <a:r>
              <a:rPr lang="en-US" sz="1600" dirty="0">
                <a:latin typeface="Calibri" panose="020F0502020204030204" pitchFamily="34" charset="0"/>
              </a:rPr>
              <a:t> </a:t>
            </a:r>
            <a:r>
              <a:rPr lang="cs-CZ" sz="1600" dirty="0">
                <a:latin typeface="Calibri" panose="020F0502020204030204" pitchFamily="34" charset="0"/>
              </a:rPr>
              <a:t>expresi srdečních genů.</a:t>
            </a:r>
            <a:endParaRPr lang="en-US" sz="1600" dirty="0">
              <a:latin typeface="Calibri" panose="020F0502020204030204" pitchFamily="34" charset="0"/>
            </a:endParaRPr>
          </a:p>
          <a:p>
            <a:pPr>
              <a:defRPr/>
            </a:pPr>
            <a:r>
              <a:rPr lang="cs-CZ" sz="1600" dirty="0">
                <a:latin typeface="Calibri" panose="020F0502020204030204" pitchFamily="34" charset="0"/>
              </a:rPr>
              <a:t>Signály srdečního stresu indukují patologickou hypertrofii prostřednictvím ztráty transkripční represe modulované </a:t>
            </a:r>
            <a:r>
              <a:rPr lang="en-US" sz="1600" dirty="0">
                <a:latin typeface="Calibri" panose="020F0502020204030204" pitchFamily="34" charset="0"/>
              </a:rPr>
              <a:t>SIRT6</a:t>
            </a:r>
            <a:r>
              <a:rPr lang="cs-CZ" sz="1600" dirty="0">
                <a:latin typeface="Calibri" panose="020F0502020204030204" pitchFamily="34" charset="0"/>
              </a:rPr>
              <a:t> (=histon </a:t>
            </a:r>
            <a:r>
              <a:rPr lang="cs-CZ" sz="1600" dirty="0" err="1">
                <a:latin typeface="Calibri" panose="020F0502020204030204" pitchFamily="34" charset="0"/>
              </a:rPr>
              <a:t>acetyláza</a:t>
            </a:r>
            <a:r>
              <a:rPr lang="cs-CZ" sz="1600" dirty="0">
                <a:latin typeface="Calibri" panose="020F0502020204030204" pitchFamily="34" charset="0"/>
              </a:rPr>
              <a:t>), kterou zajišťují geny pod vlivem </a:t>
            </a:r>
            <a:r>
              <a:rPr lang="en-US" sz="1600" dirty="0">
                <a:latin typeface="Calibri" panose="020F0502020204030204" pitchFamily="34" charset="0"/>
              </a:rPr>
              <a:t>IGF (insulin-like growth factor)</a:t>
            </a:r>
            <a:r>
              <a:rPr lang="cs-CZ" sz="1600" dirty="0">
                <a:latin typeface="Calibri" panose="020F0502020204030204" pitchFamily="34" charset="0"/>
              </a:rPr>
              <a:t> </a:t>
            </a:r>
            <a:r>
              <a:rPr lang="en-US" sz="1600" dirty="0">
                <a:latin typeface="Calibri" panose="020F0502020204030204" pitchFamily="34" charset="0"/>
              </a:rPr>
              <a:t>(</a:t>
            </a:r>
            <a:r>
              <a:rPr lang="en-US" sz="1600" b="1" dirty="0">
                <a:latin typeface="Calibri" panose="020F0502020204030204" pitchFamily="34" charset="0"/>
              </a:rPr>
              <a:t>A</a:t>
            </a:r>
            <a:r>
              <a:rPr lang="en-US" sz="1600" dirty="0">
                <a:latin typeface="Calibri" panose="020F0502020204030204" pitchFamily="34" charset="0"/>
              </a:rPr>
              <a:t>, i) </a:t>
            </a:r>
            <a:r>
              <a:rPr lang="cs-CZ" sz="1600" dirty="0">
                <a:latin typeface="Calibri" panose="020F0502020204030204" pitchFamily="34" charset="0"/>
              </a:rPr>
              <a:t>nebo prostřednictvím reaktivace fetálních genů a myokardiálních genů odpovídajících na stres</a:t>
            </a:r>
            <a:r>
              <a:rPr lang="en-US" sz="1600" dirty="0">
                <a:latin typeface="Calibri" panose="020F0502020204030204" pitchFamily="34" charset="0"/>
              </a:rPr>
              <a:t> </a:t>
            </a:r>
            <a:r>
              <a:rPr lang="cs-CZ" sz="1600" dirty="0">
                <a:latin typeface="Calibri" panose="020F0502020204030204" pitchFamily="34" charset="0"/>
              </a:rPr>
              <a:t>(modulováno </a:t>
            </a:r>
            <a:r>
              <a:rPr lang="en-US" sz="1600" dirty="0">
                <a:latin typeface="Calibri" panose="020F0502020204030204" pitchFamily="34" charset="0"/>
              </a:rPr>
              <a:t> KDM4A</a:t>
            </a:r>
            <a:r>
              <a:rPr lang="cs-CZ" sz="1600" dirty="0">
                <a:latin typeface="Calibri" panose="020F0502020204030204" pitchFamily="34" charset="0"/>
              </a:rPr>
              <a:t> =histon </a:t>
            </a:r>
            <a:r>
              <a:rPr lang="cs-CZ" sz="1600" dirty="0" err="1">
                <a:latin typeface="Calibri" panose="020F0502020204030204" pitchFamily="34" charset="0"/>
              </a:rPr>
              <a:t>demetyláza</a:t>
            </a:r>
            <a:r>
              <a:rPr lang="en-US" sz="1600" dirty="0">
                <a:latin typeface="Calibri" panose="020F0502020204030204" pitchFamily="34" charset="0"/>
              </a:rPr>
              <a:t> (</a:t>
            </a:r>
            <a:r>
              <a:rPr lang="en-US" sz="1600" b="1" dirty="0">
                <a:latin typeface="Calibri" panose="020F0502020204030204" pitchFamily="34" charset="0"/>
              </a:rPr>
              <a:t>A</a:t>
            </a:r>
            <a:r>
              <a:rPr lang="en-US" sz="1600" dirty="0">
                <a:latin typeface="Calibri" panose="020F0502020204030204" pitchFamily="34" charset="0"/>
              </a:rPr>
              <a:t>, ii). </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Trimetylace</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H3K9me3 pomocí </a:t>
            </a:r>
            <a:r>
              <a:rPr lang="en-US" sz="1600" dirty="0">
                <a:solidFill>
                  <a:srgbClr val="FF0000"/>
                </a:solidFill>
                <a:effectLst>
                  <a:outerShdw blurRad="38100" dist="38100" dir="2700000" algn="tl">
                    <a:srgbClr val="000000">
                      <a:alpha val="43137"/>
                    </a:srgbClr>
                  </a:outerShdw>
                </a:effectLst>
                <a:latin typeface="Calibri" panose="020F0502020204030204" pitchFamily="34" charset="0"/>
              </a:rPr>
              <a:t>Suv39h1</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(=metyl transferáza) a následná represe genů buněčného cyklu udržuje </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postmitotický</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fenotyp zralých srdečních </a:t>
            </a:r>
            <a:r>
              <a:rPr lang="cs-CZ" sz="1600" dirty="0" err="1">
                <a:solidFill>
                  <a:srgbClr val="FF0000"/>
                </a:solidFill>
                <a:effectLst>
                  <a:outerShdw blurRad="38100" dist="38100" dir="2700000" algn="tl">
                    <a:srgbClr val="000000">
                      <a:alpha val="43137"/>
                    </a:srgbClr>
                  </a:outerShdw>
                </a:effectLst>
                <a:latin typeface="Calibri" panose="020F0502020204030204" pitchFamily="34" charset="0"/>
              </a:rPr>
              <a:t>kardiomyocytů</a:t>
            </a:r>
            <a:r>
              <a:rPr lang="cs-CZ" sz="1600" dirty="0">
                <a:solidFill>
                  <a:srgbClr val="FF0000"/>
                </a:solidFill>
                <a:effectLst>
                  <a:outerShdw blurRad="38100" dist="38100" dir="2700000" algn="tl">
                    <a:srgbClr val="000000">
                      <a:alpha val="43137"/>
                    </a:srgbClr>
                  </a:outerShdw>
                </a:effectLst>
                <a:latin typeface="Calibri" panose="020F0502020204030204" pitchFamily="34" charset="0"/>
              </a:rPr>
              <a:t> </a:t>
            </a:r>
            <a:r>
              <a:rPr lang="en-US" sz="1600" dirty="0">
                <a:latin typeface="Calibri" panose="020F0502020204030204" pitchFamily="34" charset="0"/>
              </a:rPr>
              <a:t>(</a:t>
            </a:r>
            <a:r>
              <a:rPr lang="en-US" sz="1600" b="1" dirty="0">
                <a:latin typeface="Calibri" panose="020F0502020204030204" pitchFamily="34" charset="0"/>
              </a:rPr>
              <a:t>B</a:t>
            </a:r>
            <a:r>
              <a:rPr lang="en-US" sz="1600" dirty="0">
                <a:latin typeface="Calibri" panose="020F0502020204030204" pitchFamily="34" charset="0"/>
              </a:rPr>
              <a:t>).</a:t>
            </a:r>
            <a:endParaRPr lang="cs-CZ" sz="1600" dirty="0">
              <a:latin typeface="Calibri" panose="020F0502020204030204" pitchFamily="34" charset="0"/>
            </a:endParaRPr>
          </a:p>
          <a:p>
            <a:pPr>
              <a:defRPr/>
            </a:pPr>
            <a:endParaRPr lang="cs-CZ" sz="1600" dirty="0">
              <a:latin typeface="Calibri" panose="020F0502020204030204" pitchFamily="34" charset="0"/>
            </a:endParaRPr>
          </a:p>
          <a:p>
            <a:pPr>
              <a:defRPr/>
            </a:pPr>
            <a:r>
              <a:rPr lang="en-US" sz="1200" dirty="0">
                <a:solidFill>
                  <a:schemeClr val="bg2">
                    <a:lumMod val="50000"/>
                  </a:schemeClr>
                </a:solidFill>
                <a:latin typeface="Calibri" panose="020F0502020204030204" pitchFamily="34" charset="0"/>
              </a:rPr>
              <a:t>Biochemical Society Transactions (2013) 41, (789–796) (Printed in Great Britain)</a:t>
            </a:r>
            <a:endParaRPr lang="cs-CZ" sz="1200" dirty="0">
              <a:solidFill>
                <a:schemeClr val="bg2">
                  <a:lumMod val="50000"/>
                </a:schemeClr>
              </a:solidFill>
              <a:latin typeface="Calibri" panose="020F0502020204030204" pitchFamily="34" charset="0"/>
            </a:endParaRPr>
          </a:p>
          <a:p>
            <a:pPr>
              <a:defRPr/>
            </a:pPr>
            <a:endParaRPr lang="cs-CZ" sz="1200" dirty="0">
              <a:solidFill>
                <a:schemeClr val="bg2">
                  <a:lumMod val="50000"/>
                </a:schemeClr>
              </a:solidFill>
              <a:latin typeface="Calibri" panose="020F0502020204030204" pitchFamily="34" charset="0"/>
            </a:endParaRPr>
          </a:p>
          <a:p>
            <a:pPr>
              <a:defRPr/>
            </a:pPr>
            <a:endParaRPr lang="en-US" sz="1600" dirty="0">
              <a:latin typeface="Calibri" panose="020F0502020204030204" pitchFamily="34" charset="0"/>
            </a:endParaRPr>
          </a:p>
          <a:p>
            <a:pPr>
              <a:defRPr/>
            </a:pPr>
            <a:endParaRPr lang="en-US" sz="1600" dirty="0">
              <a:latin typeface="Calibri" panose="020F0502020204030204" pitchFamily="34" charset="0"/>
            </a:endParaRPr>
          </a:p>
        </p:txBody>
      </p:sp>
      <p:sp>
        <p:nvSpPr>
          <p:cNvPr id="4" name="Zástupný symbol pro číslo snímku 3"/>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24</a:t>
            </a:fld>
            <a:endParaRPr lang="cs-CZ" altLang="en-US" dirty="0">
              <a:latin typeface="Calibri" panose="020F050202020403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8BBEF87B-B4CC-4D15-A213-5A30C2655D51}"/>
              </a:ext>
            </a:extLst>
          </p:cNvPr>
          <p:cNvSpPr>
            <a:spLocks noGrp="1" noChangeArrowheads="1"/>
          </p:cNvSpPr>
          <p:nvPr>
            <p:ph type="title"/>
          </p:nvPr>
        </p:nvSpPr>
        <p:spPr>
          <a:xfrm>
            <a:off x="236621" y="378000"/>
            <a:ext cx="7772400" cy="685800"/>
          </a:xfrm>
        </p:spPr>
        <p:txBody>
          <a:bodyPr/>
          <a:lstStyle/>
          <a:p>
            <a:pPr eaLnBrk="1" hangingPunct="1"/>
            <a:r>
              <a:rPr lang="cs-CZ" altLang="en-US" dirty="0"/>
              <a:t>Metabolismus</a:t>
            </a:r>
            <a:endParaRPr lang="en-US" altLang="en-US" dirty="0"/>
          </a:p>
        </p:txBody>
      </p:sp>
      <p:sp>
        <p:nvSpPr>
          <p:cNvPr id="5123" name="Text Box 3">
            <a:extLst>
              <a:ext uri="{FF2B5EF4-FFF2-40B4-BE49-F238E27FC236}">
                <a16:creationId xmlns:a16="http://schemas.microsoft.com/office/drawing/2014/main" id="{BA7BF4C9-38FA-4796-AC98-2A17496874A7}"/>
              </a:ext>
            </a:extLst>
          </p:cNvPr>
          <p:cNvSpPr txBox="1">
            <a:spLocks noChangeArrowheads="1"/>
          </p:cNvSpPr>
          <p:nvPr/>
        </p:nvSpPr>
        <p:spPr bwMode="auto">
          <a:xfrm>
            <a:off x="9220200" y="6324600"/>
            <a:ext cx="1219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accent2"/>
              </a:buClr>
              <a:buFont typeface="Wingdings" panose="05000000000000000000" pitchFamily="2" charset="2"/>
              <a:buChar char="o"/>
              <a:defRPr sz="3000">
                <a:solidFill>
                  <a:schemeClr val="tx1"/>
                </a:solidFill>
                <a:latin typeface="Verdana" panose="020B0604030504040204" pitchFamily="34" charset="0"/>
              </a:defRPr>
            </a:lvl1pPr>
            <a:lvl2pPr marL="742950" indent="-285750">
              <a:spcBef>
                <a:spcPct val="20000"/>
              </a:spcBef>
              <a:buClr>
                <a:schemeClr val="accent2"/>
              </a:buClr>
              <a:buFont typeface="Wingdings" panose="05000000000000000000" pitchFamily="2" charset="2"/>
              <a:buChar char="n"/>
              <a:defRPr sz="2600">
                <a:solidFill>
                  <a:schemeClr val="tx1"/>
                </a:solidFill>
                <a:latin typeface="Verdana" panose="020B0604030504040204" pitchFamily="34" charset="0"/>
              </a:defRPr>
            </a:lvl2pPr>
            <a:lvl3pPr marL="1143000" indent="-228600">
              <a:spcBef>
                <a:spcPct val="20000"/>
              </a:spcBef>
              <a:buClr>
                <a:schemeClr val="accent2"/>
              </a:buClr>
              <a:buFont typeface="Wingdings" panose="05000000000000000000" pitchFamily="2" charset="2"/>
              <a:buChar char="o"/>
              <a:defRPr sz="2300">
                <a:solidFill>
                  <a:schemeClr val="tx1"/>
                </a:solidFill>
                <a:latin typeface="Verdana" panose="020B0604030504040204" pitchFamily="34" charset="0"/>
              </a:defRPr>
            </a:lvl3pPr>
            <a:lvl4pPr marL="1600200" indent="-228600">
              <a:spcBef>
                <a:spcPct val="20000"/>
              </a:spcBef>
              <a:buClr>
                <a:schemeClr val="accent2"/>
              </a:buClr>
              <a:buFont typeface="Wingdings" panose="05000000000000000000" pitchFamily="2" charset="2"/>
              <a:buChar char="n"/>
              <a:defRPr sz="2000">
                <a:solidFill>
                  <a:schemeClr val="tx1"/>
                </a:solidFill>
                <a:latin typeface="Verdana" panose="020B0604030504040204" pitchFamily="34" charset="0"/>
              </a:defRPr>
            </a:lvl4pPr>
            <a:lvl5pPr marL="2057400" indent="-228600">
              <a:spcBef>
                <a:spcPct val="25000"/>
              </a:spcBef>
              <a:buClr>
                <a:schemeClr val="accent2"/>
              </a:buClr>
              <a:buFont typeface="Wingdings" panose="05000000000000000000" pitchFamily="2" charset="2"/>
              <a:buChar char="§"/>
              <a:defRPr sz="2000">
                <a:solidFill>
                  <a:schemeClr val="tx1"/>
                </a:solidFill>
                <a:latin typeface="Verdana" panose="020B0604030504040204" pitchFamily="34" charset="0"/>
              </a:defRPr>
            </a:lvl5pPr>
            <a:lvl6pPr marL="25146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6pPr>
            <a:lvl7pPr marL="29718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7pPr>
            <a:lvl8pPr marL="34290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8pPr>
            <a:lvl9pPr marL="3886200" indent="-228600" eaLnBrk="0" fontAlgn="base" hangingPunct="0">
              <a:spcBef>
                <a:spcPct val="25000"/>
              </a:spcBef>
              <a:spcAft>
                <a:spcPct val="0"/>
              </a:spcAft>
              <a:buClr>
                <a:schemeClr val="accent2"/>
              </a:buClr>
              <a:buFont typeface="Wingdings" panose="05000000000000000000" pitchFamily="2" charset="2"/>
              <a:buChar char="§"/>
              <a:defRPr sz="2000">
                <a:solidFill>
                  <a:schemeClr val="tx1"/>
                </a:solidFill>
                <a:latin typeface="Verdana" panose="020B0604030504040204" pitchFamily="34" charset="0"/>
              </a:defRPr>
            </a:lvl9pPr>
          </a:lstStyle>
          <a:p>
            <a:pPr algn="r">
              <a:spcBef>
                <a:spcPct val="0"/>
              </a:spcBef>
              <a:buClrTx/>
              <a:buFontTx/>
              <a:buNone/>
            </a:pPr>
            <a:r>
              <a:rPr lang="en-US" altLang="en-US" sz="1200">
                <a:latin typeface="Times New Roman" panose="02020603050405020304" pitchFamily="18" charset="0"/>
                <a:ea typeface="ＭＳ Ｐゴシック" panose="020B0600070205080204" pitchFamily="34" charset="-128"/>
              </a:rPr>
              <a:t>Figure 24.3</a:t>
            </a:r>
          </a:p>
        </p:txBody>
      </p:sp>
      <p:pic>
        <p:nvPicPr>
          <p:cNvPr id="5124" name="Picture 4">
            <a:extLst>
              <a:ext uri="{FF2B5EF4-FFF2-40B4-BE49-F238E27FC236}">
                <a16:creationId xmlns:a16="http://schemas.microsoft.com/office/drawing/2014/main" id="{51C7C0AC-1A9C-451F-AB27-B5CB92A3CC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5050" y="838200"/>
            <a:ext cx="46482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2819D9AC-BB4B-4A2A-9A36-DC91285B5A24}"/>
              </a:ext>
            </a:extLst>
          </p:cNvPr>
          <p:cNvSpPr>
            <a:spLocks noGrp="1"/>
          </p:cNvSpPr>
          <p:nvPr>
            <p:ph type="ftr" sz="quarter" idx="10"/>
          </p:nvPr>
        </p:nvSpPr>
        <p:spPr/>
        <p:txBody>
          <a:bodyPr/>
          <a:lstStyle/>
          <a:p>
            <a:r>
              <a:rPr lang="cs-CZ"/>
              <a:t>Prof. Anna Vašků</a:t>
            </a:r>
            <a:endParaRPr lang="cs-CZ" dirty="0"/>
          </a:p>
        </p:txBody>
      </p:sp>
      <p:sp>
        <p:nvSpPr>
          <p:cNvPr id="3" name="Zástupný symbol pro číslo snímku 2">
            <a:extLst>
              <a:ext uri="{FF2B5EF4-FFF2-40B4-BE49-F238E27FC236}">
                <a16:creationId xmlns:a16="http://schemas.microsoft.com/office/drawing/2014/main" id="{1725D55C-5BE1-46CE-9BE1-FC73648A04AC}"/>
              </a:ext>
            </a:extLst>
          </p:cNvPr>
          <p:cNvSpPr>
            <a:spLocks noGrp="1"/>
          </p:cNvSpPr>
          <p:nvPr>
            <p:ph type="sldNum" sz="quarter" idx="11"/>
          </p:nvPr>
        </p:nvSpPr>
        <p:spPr/>
        <p:txBody>
          <a:bodyPr/>
          <a:lstStyle/>
          <a:p>
            <a:fld id="{0970407D-EE58-4A0B-824B-1D3AE42DD9CF}" type="slidenum">
              <a:rPr lang="cs-CZ" altLang="cs-CZ" smtClean="0"/>
              <a:pPr/>
              <a:t>25</a:t>
            </a:fld>
            <a:endParaRPr lang="cs-CZ" altLang="cs-CZ" dirty="0"/>
          </a:p>
        </p:txBody>
      </p:sp>
    </p:spTree>
    <p:extLst>
      <p:ext uri="{BB962C8B-B14F-4D97-AF65-F5344CB8AC3E}">
        <p14:creationId xmlns:p14="http://schemas.microsoft.com/office/powerpoint/2010/main" val="2268771488"/>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9533F4B-0EA0-4ABC-A2A5-F04FE5F9E848}"/>
              </a:ext>
            </a:extLst>
          </p:cNvPr>
          <p:cNvSpPr>
            <a:spLocks noGrp="1"/>
          </p:cNvSpPr>
          <p:nvPr>
            <p:ph type="title"/>
          </p:nvPr>
        </p:nvSpPr>
        <p:spPr/>
        <p:txBody>
          <a:bodyPr/>
          <a:lstStyle/>
          <a:p>
            <a:pPr fontAlgn="auto">
              <a:spcAft>
                <a:spcPts val="0"/>
              </a:spcAft>
              <a:defRPr/>
            </a:pPr>
            <a:r>
              <a:rPr lang="cs-CZ" dirty="0"/>
              <a:t>Metabolismus srdce </a:t>
            </a:r>
            <a:endParaRPr lang="en-US" dirty="0"/>
          </a:p>
        </p:txBody>
      </p:sp>
      <p:sp>
        <p:nvSpPr>
          <p:cNvPr id="13315" name="Zástupný symbol pro obsah 2">
            <a:extLst>
              <a:ext uri="{FF2B5EF4-FFF2-40B4-BE49-F238E27FC236}">
                <a16:creationId xmlns:a16="http://schemas.microsoft.com/office/drawing/2014/main" id="{2B208F34-4A88-494F-B6A6-6E8A60DDAC24}"/>
              </a:ext>
            </a:extLst>
          </p:cNvPr>
          <p:cNvSpPr>
            <a:spLocks noGrp="1"/>
          </p:cNvSpPr>
          <p:nvPr>
            <p:ph idx="1"/>
          </p:nvPr>
        </p:nvSpPr>
        <p:spPr/>
        <p:txBody>
          <a:bodyPr/>
          <a:lstStyle/>
          <a:p>
            <a:pPr eaLnBrk="1" hangingPunct="1">
              <a:lnSpc>
                <a:spcPct val="80000"/>
              </a:lnSpc>
            </a:pPr>
            <a:r>
              <a:rPr lang="cs-CZ" altLang="en-US" sz="2400" dirty="0"/>
              <a:t>Srdce konzumuje všechny substráty, jejichž hladina v krvi je dostatečné vysoká. </a:t>
            </a:r>
            <a:r>
              <a:rPr lang="en-US" altLang="en-US" sz="2400" dirty="0"/>
              <a:t> </a:t>
            </a:r>
            <a:endParaRPr lang="cs-CZ" altLang="en-US" sz="2400" dirty="0"/>
          </a:p>
          <a:p>
            <a:pPr eaLnBrk="1" hangingPunct="1">
              <a:lnSpc>
                <a:spcPct val="80000"/>
              </a:lnSpc>
            </a:pPr>
            <a:r>
              <a:rPr lang="cs-CZ" altLang="en-US" sz="2400" dirty="0">
                <a:solidFill>
                  <a:srgbClr val="FF0000"/>
                </a:solidFill>
              </a:rPr>
              <a:t>Novorozenci  </a:t>
            </a:r>
            <a:r>
              <a:rPr lang="cs-CZ" altLang="en-US" sz="2400" dirty="0"/>
              <a:t>– preferují aerobní glykolýzu, protože </a:t>
            </a:r>
            <a:r>
              <a:rPr lang="cs-CZ" altLang="en-US" sz="2400" dirty="0" err="1"/>
              <a:t>volníé</a:t>
            </a:r>
            <a:r>
              <a:rPr lang="cs-CZ" altLang="en-US" sz="2400" dirty="0"/>
              <a:t> mastné kyseliny s dlouhým řetězcem (vysoký obsah v mateřském mléce) potřebují na </a:t>
            </a:r>
            <a:r>
              <a:rPr lang="cs-CZ" altLang="en-US" sz="2400" dirty="0" err="1"/>
              <a:t>myelinizaci</a:t>
            </a:r>
            <a:r>
              <a:rPr lang="cs-CZ" altLang="en-US" sz="2400" dirty="0"/>
              <a:t> NS</a:t>
            </a:r>
          </a:p>
          <a:p>
            <a:pPr eaLnBrk="1" hangingPunct="1">
              <a:lnSpc>
                <a:spcPct val="80000"/>
              </a:lnSpc>
            </a:pPr>
            <a:r>
              <a:rPr lang="cs-CZ" altLang="en-US" sz="2400" dirty="0">
                <a:solidFill>
                  <a:srgbClr val="FF0000"/>
                </a:solidFill>
              </a:rPr>
              <a:t>Zdraví dospělí </a:t>
            </a:r>
            <a:r>
              <a:rPr lang="cs-CZ" altLang="en-US" sz="2400" dirty="0"/>
              <a:t>preferují lipidy jako zdroj energie (nejvyšší energetická výtěžnost)</a:t>
            </a:r>
          </a:p>
          <a:p>
            <a:pPr eaLnBrk="1" hangingPunct="1">
              <a:lnSpc>
                <a:spcPct val="80000"/>
              </a:lnSpc>
            </a:pPr>
            <a:r>
              <a:rPr lang="cs-CZ" altLang="en-US" sz="2400" dirty="0">
                <a:solidFill>
                  <a:srgbClr val="FF0000"/>
                </a:solidFill>
              </a:rPr>
              <a:t>Dospělí s ischemickou chorobou srdeční </a:t>
            </a:r>
            <a:r>
              <a:rPr lang="cs-CZ" altLang="en-US" sz="2400" dirty="0"/>
              <a:t>– možná je pouze anaerobní glykolýza s tkáňovou podporou mašinérie HIF </a:t>
            </a:r>
            <a:r>
              <a:rPr lang="cs-CZ" altLang="en-US" sz="2400" dirty="0">
                <a:solidFill>
                  <a:srgbClr val="00B050"/>
                </a:solidFill>
              </a:rPr>
              <a:t>(</a:t>
            </a:r>
            <a:r>
              <a:rPr lang="cs-CZ" altLang="en-US" sz="2400" dirty="0">
                <a:solidFill>
                  <a:srgbClr val="00B050"/>
                </a:solidFill>
                <a:sym typeface="Symbol" panose="05050102010706020507" pitchFamily="18" charset="2"/>
              </a:rPr>
              <a:t>ATP)</a:t>
            </a:r>
            <a:endParaRPr lang="cs-CZ" altLang="en-US" sz="2400" dirty="0">
              <a:solidFill>
                <a:srgbClr val="00B050"/>
              </a:solidFill>
            </a:endParaRPr>
          </a:p>
          <a:p>
            <a:pPr eaLnBrk="1" hangingPunct="1">
              <a:lnSpc>
                <a:spcPct val="80000"/>
              </a:lnSpc>
            </a:pPr>
            <a:r>
              <a:rPr lang="cs-CZ" altLang="en-US" sz="2400" dirty="0">
                <a:solidFill>
                  <a:srgbClr val="FF0000"/>
                </a:solidFill>
              </a:rPr>
              <a:t>Dospělí s DM </a:t>
            </a:r>
            <a:r>
              <a:rPr lang="cs-CZ" altLang="en-US" sz="2400" dirty="0"/>
              <a:t>– převaha lipidů, nedostatek cukrů, také ketony; v případě postižení koronárních cév opět jen anaerobní glykolýza</a:t>
            </a:r>
          </a:p>
          <a:p>
            <a:pPr eaLnBrk="1" hangingPunct="1">
              <a:lnSpc>
                <a:spcPct val="80000"/>
              </a:lnSpc>
            </a:pPr>
            <a:r>
              <a:rPr lang="cs-CZ" altLang="en-US" sz="2400" dirty="0">
                <a:solidFill>
                  <a:srgbClr val="FF0000"/>
                </a:solidFill>
              </a:rPr>
              <a:t>Pacienty se srdečním selháním </a:t>
            </a:r>
            <a:r>
              <a:rPr lang="cs-CZ" altLang="en-US" sz="2400" dirty="0"/>
              <a:t>– toxické efekty metabolismu cukrů i tuků</a:t>
            </a:r>
            <a:endParaRPr lang="en-US" altLang="en-US" sz="2400" dirty="0"/>
          </a:p>
        </p:txBody>
      </p:sp>
      <p:sp>
        <p:nvSpPr>
          <p:cNvPr id="4" name="Zástupný symbol pro číslo snímku 3">
            <a:extLst>
              <a:ext uri="{FF2B5EF4-FFF2-40B4-BE49-F238E27FC236}">
                <a16:creationId xmlns:a16="http://schemas.microsoft.com/office/drawing/2014/main" id="{82F52184-927A-4CB7-AC7B-CDC7622C570B}"/>
              </a:ext>
            </a:extLst>
          </p:cNvPr>
          <p:cNvSpPr>
            <a:spLocks noGrp="1"/>
          </p:cNvSpPr>
          <p:nvPr>
            <p:ph type="sldNum" sz="quarter" idx="11"/>
          </p:nvPr>
        </p:nvSpPr>
        <p:spPr/>
        <p:txBody>
          <a:bodyPr/>
          <a:lstStyle/>
          <a:p>
            <a:fld id="{0970407D-EE58-4A0B-824B-1D3AE42DD9CF}" type="slidenum">
              <a:rPr lang="cs-CZ" altLang="cs-CZ" smtClean="0"/>
              <a:pPr/>
              <a:t>26</a:t>
            </a:fld>
            <a:endParaRPr lang="cs-CZ" altLang="cs-CZ" dirty="0"/>
          </a:p>
        </p:txBody>
      </p:sp>
    </p:spTree>
    <p:extLst>
      <p:ext uri="{BB962C8B-B14F-4D97-AF65-F5344CB8AC3E}">
        <p14:creationId xmlns:p14="http://schemas.microsoft.com/office/powerpoint/2010/main" val="675474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238EBBD-1DE6-402B-B5AA-964D28FB9CAF}"/>
              </a:ext>
            </a:extLst>
          </p:cNvPr>
          <p:cNvSpPr>
            <a:spLocks noGrp="1"/>
          </p:cNvSpPr>
          <p:nvPr>
            <p:ph type="title"/>
          </p:nvPr>
        </p:nvSpPr>
        <p:spPr/>
        <p:txBody>
          <a:bodyPr/>
          <a:lstStyle/>
          <a:p>
            <a:pPr>
              <a:defRPr/>
            </a:pPr>
            <a:r>
              <a:rPr lang="cs-CZ" dirty="0"/>
              <a:t>Zánět a plaky</a:t>
            </a:r>
            <a:endParaRPr lang="en-US" dirty="0"/>
          </a:p>
        </p:txBody>
      </p:sp>
      <p:sp>
        <p:nvSpPr>
          <p:cNvPr id="3" name="Zástupný symbol pro obsah 2">
            <a:extLst>
              <a:ext uri="{FF2B5EF4-FFF2-40B4-BE49-F238E27FC236}">
                <a16:creationId xmlns:a16="http://schemas.microsoft.com/office/drawing/2014/main" id="{D143B663-8DC2-4AAE-8C79-1E6DB0E7B689}"/>
              </a:ext>
            </a:extLst>
          </p:cNvPr>
          <p:cNvSpPr>
            <a:spLocks noGrp="1"/>
          </p:cNvSpPr>
          <p:nvPr>
            <p:ph idx="1"/>
          </p:nvPr>
        </p:nvSpPr>
        <p:spPr/>
        <p:txBody>
          <a:bodyPr/>
          <a:lstStyle/>
          <a:p>
            <a:pPr marL="0" indent="0">
              <a:lnSpc>
                <a:spcPct val="100000"/>
              </a:lnSpc>
              <a:buNone/>
              <a:defRPr/>
            </a:pPr>
            <a:r>
              <a:rPr lang="cs-CZ" sz="1800" dirty="0"/>
              <a:t>V plakách byl prokázán vyšší obsah </a:t>
            </a:r>
            <a:r>
              <a:rPr lang="en-US" sz="1800" dirty="0"/>
              <a:t>Th1 </a:t>
            </a:r>
            <a:r>
              <a:rPr lang="cs-CZ" sz="1800" dirty="0"/>
              <a:t>buněk a také vyšší exprese příslušných </a:t>
            </a:r>
            <a:r>
              <a:rPr lang="cs-CZ" sz="1800" dirty="0" err="1"/>
              <a:t>cytokinů</a:t>
            </a:r>
            <a:r>
              <a:rPr lang="cs-CZ" sz="1800" dirty="0"/>
              <a:t> jako</a:t>
            </a:r>
            <a:r>
              <a:rPr lang="en-US" sz="1800" dirty="0"/>
              <a:t> IFN-γ. </a:t>
            </a:r>
            <a:r>
              <a:rPr lang="cs-CZ" sz="1800" dirty="0"/>
              <a:t>Uvolněním </a:t>
            </a:r>
            <a:r>
              <a:rPr lang="en-US" sz="1800" dirty="0"/>
              <a:t> IFN-γ </a:t>
            </a:r>
            <a:r>
              <a:rPr lang="cs-CZ" sz="1800" dirty="0"/>
              <a:t> </a:t>
            </a:r>
            <a:r>
              <a:rPr lang="en-US" sz="1800" dirty="0"/>
              <a:t>Th1</a:t>
            </a:r>
            <a:r>
              <a:rPr lang="cs-CZ" sz="1800" dirty="0"/>
              <a:t> buňky </a:t>
            </a:r>
            <a:r>
              <a:rPr lang="en-US" sz="1800" dirty="0"/>
              <a:t> </a:t>
            </a:r>
            <a:endParaRPr lang="cs-CZ" sz="1800" dirty="0"/>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rPr>
              <a:t>zvyšují fragilitu fibrózní čepičky. </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rPr>
              <a:t>zvyšují také </a:t>
            </a:r>
            <a:r>
              <a:rPr lang="cs-CZ" sz="1800" dirty="0" err="1">
                <a:solidFill>
                  <a:schemeClr val="accent5"/>
                </a:solidFill>
                <a:effectLst>
                  <a:outerShdw blurRad="38100" dist="38100" dir="2700000" algn="tl">
                    <a:srgbClr val="000000">
                      <a:alpha val="43137"/>
                    </a:srgbClr>
                  </a:outerShdw>
                </a:effectLst>
              </a:rPr>
              <a:t>trombogenní</a:t>
            </a:r>
            <a:r>
              <a:rPr lang="cs-CZ" sz="1800" dirty="0">
                <a:solidFill>
                  <a:schemeClr val="accent5"/>
                </a:solidFill>
                <a:effectLst>
                  <a:outerShdw blurRad="38100" dist="38100" dir="2700000" algn="tl">
                    <a:srgbClr val="000000">
                      <a:alpha val="43137"/>
                    </a:srgbClr>
                  </a:outerShdw>
                </a:effectLst>
              </a:rPr>
              <a:t> potenciál plaku</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rPr>
              <a:t>povolávají  a aktivují makrofágy</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rPr>
              <a:t>r</a:t>
            </a:r>
            <a:r>
              <a:rPr lang="en-US" sz="1800" dirty="0" err="1">
                <a:solidFill>
                  <a:schemeClr val="accent5"/>
                </a:solidFill>
                <a:effectLst>
                  <a:outerShdw blurRad="38100" dist="38100" dir="2700000" algn="tl">
                    <a:srgbClr val="000000">
                      <a:alpha val="43137"/>
                    </a:srgbClr>
                  </a:outerShdw>
                </a:effectLst>
              </a:rPr>
              <a:t>edu</a:t>
            </a:r>
            <a:r>
              <a:rPr lang="cs-CZ" sz="1800" dirty="0">
                <a:solidFill>
                  <a:schemeClr val="accent5"/>
                </a:solidFill>
                <a:effectLst>
                  <a:outerShdw blurRad="38100" dist="38100" dir="2700000" algn="tl">
                    <a:srgbClr val="000000">
                      <a:alpha val="43137"/>
                    </a:srgbClr>
                  </a:outerShdw>
                </a:effectLst>
              </a:rPr>
              <a:t>kují syntézu kolagenu</a:t>
            </a:r>
          </a:p>
          <a:p>
            <a:pPr>
              <a:lnSpc>
                <a:spcPct val="100000"/>
              </a:lnSpc>
              <a:buFont typeface="Wingdings" panose="05000000000000000000" pitchFamily="2" charset="2"/>
              <a:buChar char="q"/>
              <a:defRPr/>
            </a:pPr>
            <a:r>
              <a:rPr lang="cs-CZ" sz="1800" dirty="0">
                <a:solidFill>
                  <a:schemeClr val="accent5"/>
                </a:solidFill>
                <a:effectLst>
                  <a:outerShdw blurRad="38100" dist="38100" dir="2700000" algn="tl">
                    <a:srgbClr val="000000">
                      <a:alpha val="43137"/>
                    </a:srgbClr>
                  </a:outerShdw>
                </a:effectLst>
              </a:rPr>
              <a:t>zvyšují  obsah matrix </a:t>
            </a:r>
            <a:r>
              <a:rPr lang="cs-CZ" sz="1800" dirty="0" err="1">
                <a:solidFill>
                  <a:schemeClr val="accent5"/>
                </a:solidFill>
                <a:effectLst>
                  <a:outerShdw blurRad="38100" dist="38100" dir="2700000" algn="tl">
                    <a:srgbClr val="000000">
                      <a:alpha val="43137"/>
                    </a:srgbClr>
                  </a:outerShdw>
                </a:effectLst>
              </a:rPr>
              <a:t>metaloproteináz</a:t>
            </a:r>
            <a:endParaRPr lang="cs-CZ" sz="1800" dirty="0">
              <a:solidFill>
                <a:schemeClr val="accent5"/>
              </a:solidFill>
              <a:effectLst>
                <a:outerShdw blurRad="38100" dist="38100" dir="2700000" algn="tl">
                  <a:srgbClr val="000000">
                    <a:alpha val="43137"/>
                  </a:srgbClr>
                </a:outerShdw>
              </a:effectLst>
            </a:endParaRPr>
          </a:p>
          <a:p>
            <a:pPr marL="0" indent="0">
              <a:lnSpc>
                <a:spcPct val="100000"/>
              </a:lnSpc>
              <a:buNone/>
              <a:defRPr/>
            </a:pPr>
            <a:r>
              <a:rPr lang="cs-CZ" sz="1800" dirty="0"/>
              <a:t>Prozánětlivé signály jako </a:t>
            </a:r>
            <a:r>
              <a:rPr lang="en-US" sz="1800" dirty="0">
                <a:effectLst>
                  <a:outerShdw blurRad="38100" dist="38100" dir="2700000" algn="tl">
                    <a:srgbClr val="000000">
                      <a:alpha val="43137"/>
                    </a:srgbClr>
                  </a:outerShdw>
                </a:effectLst>
              </a:rPr>
              <a:t>γ-interferon</a:t>
            </a:r>
            <a:r>
              <a:rPr lang="cs-CZ" sz="1800" dirty="0">
                <a:effectLst>
                  <a:outerShdw blurRad="38100" dist="38100" dir="2700000" algn="tl">
                    <a:srgbClr val="000000">
                      <a:alpha val="43137"/>
                    </a:srgbClr>
                  </a:outerShdw>
                </a:effectLst>
              </a:rPr>
              <a:t> (Th1 buňky) zhoršují schopnost hladkých svalových buněk</a:t>
            </a:r>
            <a:r>
              <a:rPr lang="en-US" sz="1800" dirty="0">
                <a:effectLst>
                  <a:outerShdw blurRad="38100" dist="38100" dir="2700000" algn="tl">
                    <a:srgbClr val="000000">
                      <a:alpha val="43137"/>
                    </a:srgbClr>
                  </a:outerShdw>
                </a:effectLst>
              </a:rPr>
              <a:t> (SMC)</a:t>
            </a:r>
            <a:r>
              <a:rPr lang="cs-CZ" sz="1800" dirty="0">
                <a:effectLst>
                  <a:outerShdw blurRad="38100" dist="38100" dir="2700000" algn="tl">
                    <a:srgbClr val="000000">
                      <a:alpha val="43137"/>
                    </a:srgbClr>
                  </a:outerShdw>
                </a:effectLst>
              </a:rPr>
              <a:t> syntetizovat nový kolagen, který je potřeba pro opravu a udržování extracelulární matrix fibrózní čepičky.</a:t>
            </a:r>
            <a:r>
              <a:rPr lang="en-US" sz="1800" dirty="0"/>
              <a:t> </a:t>
            </a:r>
            <a:r>
              <a:rPr lang="cs-CZ" sz="1800" dirty="0"/>
              <a:t> </a:t>
            </a:r>
          </a:p>
          <a:p>
            <a:pPr marL="0" indent="0">
              <a:lnSpc>
                <a:spcPct val="100000"/>
              </a:lnSpc>
              <a:buNone/>
              <a:defRPr/>
            </a:pPr>
            <a:r>
              <a:rPr lang="cs-CZ" sz="1800" dirty="0">
                <a:effectLst>
                  <a:outerShdw blurRad="38100" dist="38100" dir="2700000" algn="tl">
                    <a:srgbClr val="000000">
                      <a:alpha val="43137"/>
                    </a:srgbClr>
                  </a:outerShdw>
                </a:effectLst>
              </a:rPr>
              <a:t>Matrix </a:t>
            </a:r>
            <a:r>
              <a:rPr lang="cs-CZ" sz="1800" dirty="0" err="1">
                <a:effectLst>
                  <a:outerShdw blurRad="38100" dist="38100" dir="2700000" algn="tl">
                    <a:srgbClr val="000000">
                      <a:alpha val="43137"/>
                    </a:srgbClr>
                  </a:outerShdw>
                </a:effectLst>
              </a:rPr>
              <a:t>metaloproteinázy</a:t>
            </a:r>
            <a:r>
              <a:rPr lang="en-US" sz="1800" dirty="0">
                <a:effectLst>
                  <a:outerShdw blurRad="38100" dist="38100" dir="2700000" algn="tl">
                    <a:srgbClr val="000000">
                      <a:alpha val="43137"/>
                    </a:srgbClr>
                  </a:outerShdw>
                </a:effectLst>
              </a:rPr>
              <a:t>, </a:t>
            </a:r>
            <a:r>
              <a:rPr lang="cs-CZ" sz="1800" dirty="0">
                <a:effectLst>
                  <a:outerShdw blurRad="38100" dist="38100" dir="2700000" algn="tl">
                    <a:srgbClr val="000000">
                      <a:alpha val="43137"/>
                    </a:srgbClr>
                  </a:outerShdw>
                </a:effectLst>
              </a:rPr>
              <a:t>významně regulované prozánětlivými mediátory, silně přispívají  k likvidaci intersticiálního kolagenu, což oslabuje fibrózní čepičku a zvyšuje pravděpodobnost její ruptury.</a:t>
            </a:r>
          </a:p>
          <a:p>
            <a:pPr>
              <a:defRPr/>
            </a:pPr>
            <a:endParaRPr lang="en-US" sz="1800" dirty="0">
              <a:effectLst>
                <a:outerShdw blurRad="38100" dist="38100" dir="2700000" algn="tl">
                  <a:srgbClr val="000000">
                    <a:alpha val="43137"/>
                  </a:srgbClr>
                </a:outerShdw>
              </a:effectLst>
            </a:endParaRPr>
          </a:p>
        </p:txBody>
      </p:sp>
      <p:sp>
        <p:nvSpPr>
          <p:cNvPr id="20484" name="Obdélník 3">
            <a:extLst>
              <a:ext uri="{FF2B5EF4-FFF2-40B4-BE49-F238E27FC236}">
                <a16:creationId xmlns:a16="http://schemas.microsoft.com/office/drawing/2014/main" id="{0685139D-875A-4990-8E3E-033ECFFF5440}"/>
              </a:ext>
            </a:extLst>
          </p:cNvPr>
          <p:cNvSpPr>
            <a:spLocks noChangeArrowheads="1"/>
          </p:cNvSpPr>
          <p:nvPr/>
        </p:nvSpPr>
        <p:spPr bwMode="auto">
          <a:xfrm>
            <a:off x="6096000" y="6167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rgbClr val="FF0000"/>
                </a:solidFill>
                <a:latin typeface="Calibri Light" panose="020F0302020204030204" pitchFamily="34" charset="0"/>
                <a:hlinkClick r:id="rId2" tooltip="Current Cardiology Reports"/>
              </a:rPr>
              <a:t>Current Cardiology Reports</a:t>
            </a:r>
            <a:endParaRPr lang="en-US" altLang="en-US" sz="1800" dirty="0">
              <a:solidFill>
                <a:srgbClr val="FF0000"/>
              </a:solidFill>
              <a:latin typeface="Calibri Light" panose="020F0302020204030204" pitchFamily="34" charset="0"/>
            </a:endParaRPr>
          </a:p>
          <a:p>
            <a:pPr eaLnBrk="1" hangingPunct="1">
              <a:spcBef>
                <a:spcPct val="0"/>
              </a:spcBef>
              <a:buClrTx/>
              <a:buSzTx/>
              <a:buFontTx/>
              <a:buNone/>
            </a:pPr>
            <a:r>
              <a:rPr lang="en-US" altLang="en-US" sz="1800" dirty="0">
                <a:solidFill>
                  <a:schemeClr val="tx1"/>
                </a:solidFill>
                <a:latin typeface="Calibri Light" panose="020F0302020204030204" pitchFamily="34" charset="0"/>
              </a:rPr>
              <a:t>September 2017, 19:84 </a:t>
            </a:r>
          </a:p>
        </p:txBody>
      </p:sp>
      <p:sp>
        <p:nvSpPr>
          <p:cNvPr id="5" name="Zástupný symbol pro číslo snímku 4">
            <a:extLst>
              <a:ext uri="{FF2B5EF4-FFF2-40B4-BE49-F238E27FC236}">
                <a16:creationId xmlns:a16="http://schemas.microsoft.com/office/drawing/2014/main" id="{D0879A74-0896-4216-9132-ACA7B7F79959}"/>
              </a:ext>
            </a:extLst>
          </p:cNvPr>
          <p:cNvSpPr>
            <a:spLocks noGrp="1"/>
          </p:cNvSpPr>
          <p:nvPr>
            <p:ph type="sldNum" sz="quarter" idx="11"/>
          </p:nvPr>
        </p:nvSpPr>
        <p:spPr/>
        <p:txBody>
          <a:bodyPr/>
          <a:lstStyle/>
          <a:p>
            <a:fld id="{0970407D-EE58-4A0B-824B-1D3AE42DD9CF}" type="slidenum">
              <a:rPr lang="cs-CZ" altLang="cs-CZ" smtClean="0"/>
              <a:pPr/>
              <a:t>27</a:t>
            </a:fld>
            <a:endParaRPr lang="cs-CZ" altLang="cs-CZ" dirty="0"/>
          </a:p>
        </p:txBody>
      </p:sp>
    </p:spTree>
    <p:extLst>
      <p:ext uri="{BB962C8B-B14F-4D97-AF65-F5344CB8AC3E}">
        <p14:creationId xmlns:p14="http://schemas.microsoft.com/office/powerpoint/2010/main" val="4109449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s://static-content.springer.com/image/art%3A10.1007%2Fs11886-017-0896-0/MediaObjects/11886_2017_896_Fig1_HTML.gif">
            <a:extLst>
              <a:ext uri="{FF2B5EF4-FFF2-40B4-BE49-F238E27FC236}">
                <a16:creationId xmlns:a16="http://schemas.microsoft.com/office/drawing/2014/main" id="{B6A7259D-9870-4090-AA09-D6B12D2636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464" y="908051"/>
            <a:ext cx="8421687" cy="4716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Obdélník 1">
            <a:extLst>
              <a:ext uri="{FF2B5EF4-FFF2-40B4-BE49-F238E27FC236}">
                <a16:creationId xmlns:a16="http://schemas.microsoft.com/office/drawing/2014/main" id="{D1044B1E-A64D-41B7-AF12-073DC5A949D9}"/>
              </a:ext>
            </a:extLst>
          </p:cNvPr>
          <p:cNvSpPr>
            <a:spLocks noChangeArrowheads="1"/>
          </p:cNvSpPr>
          <p:nvPr/>
        </p:nvSpPr>
        <p:spPr bwMode="auto">
          <a:xfrm>
            <a:off x="1922464" y="169864"/>
            <a:ext cx="963587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cs-CZ" altLang="en-US" sz="2800" dirty="0">
                <a:solidFill>
                  <a:schemeClr val="tx1"/>
                </a:solidFill>
                <a:latin typeface="Calibri Light" panose="020F0302020204030204" pitchFamily="34" charset="0"/>
              </a:rPr>
              <a:t>Ruptura a eroze plaku u akutního srdečního selhání</a:t>
            </a:r>
            <a:endParaRPr lang="en-US" altLang="en-US" sz="2800" dirty="0">
              <a:solidFill>
                <a:schemeClr val="tx1"/>
              </a:solidFill>
              <a:latin typeface="Calibri Light" panose="020F0302020204030204" pitchFamily="34" charset="0"/>
            </a:endParaRPr>
          </a:p>
        </p:txBody>
      </p:sp>
      <p:sp>
        <p:nvSpPr>
          <p:cNvPr id="21508" name="Obdélník 1">
            <a:extLst>
              <a:ext uri="{FF2B5EF4-FFF2-40B4-BE49-F238E27FC236}">
                <a16:creationId xmlns:a16="http://schemas.microsoft.com/office/drawing/2014/main" id="{01825135-D4FD-4105-AEEB-63C32B229B67}"/>
              </a:ext>
            </a:extLst>
          </p:cNvPr>
          <p:cNvSpPr>
            <a:spLocks noChangeArrowheads="1"/>
          </p:cNvSpPr>
          <p:nvPr/>
        </p:nvSpPr>
        <p:spPr bwMode="auto">
          <a:xfrm>
            <a:off x="6132513" y="6238876"/>
            <a:ext cx="457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tx1"/>
                </a:solidFill>
                <a:latin typeface="Calibri Light" panose="020F0302020204030204" pitchFamily="34" charset="0"/>
                <a:hlinkClick r:id="rId3" tooltip="Current Cardiology Reports"/>
              </a:rPr>
              <a:t>Current Cardiology Reports</a:t>
            </a:r>
            <a:endParaRPr lang="en-US" altLang="en-US" sz="1800" dirty="0">
              <a:solidFill>
                <a:schemeClr val="tx1"/>
              </a:solidFill>
              <a:latin typeface="Calibri Light" panose="020F0302020204030204" pitchFamily="34" charset="0"/>
            </a:endParaRPr>
          </a:p>
          <a:p>
            <a:pPr eaLnBrk="1" hangingPunct="1">
              <a:spcBef>
                <a:spcPct val="0"/>
              </a:spcBef>
              <a:buClrTx/>
              <a:buSzTx/>
              <a:buFontTx/>
              <a:buNone/>
            </a:pPr>
            <a:r>
              <a:rPr lang="en-US" altLang="en-US" sz="1800" dirty="0">
                <a:solidFill>
                  <a:schemeClr val="tx1"/>
                </a:solidFill>
                <a:latin typeface="Calibri Light" panose="020F0302020204030204" pitchFamily="34" charset="0"/>
              </a:rPr>
              <a:t>September 2017, 19:84 </a:t>
            </a:r>
          </a:p>
        </p:txBody>
      </p:sp>
      <p:sp>
        <p:nvSpPr>
          <p:cNvPr id="3" name="Zástupný symbol pro číslo snímku 2">
            <a:extLst>
              <a:ext uri="{FF2B5EF4-FFF2-40B4-BE49-F238E27FC236}">
                <a16:creationId xmlns:a16="http://schemas.microsoft.com/office/drawing/2014/main" id="{9F7E023A-1DAA-408D-8D1D-2068ABB3031A}"/>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28</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31983945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03FFF17-02D6-486B-AA89-71995D3DF1D9}"/>
              </a:ext>
            </a:extLst>
          </p:cNvPr>
          <p:cNvSpPr>
            <a:spLocks noGrp="1"/>
          </p:cNvSpPr>
          <p:nvPr>
            <p:ph type="title"/>
          </p:nvPr>
        </p:nvSpPr>
        <p:spPr/>
        <p:txBody>
          <a:bodyPr/>
          <a:lstStyle/>
          <a:p>
            <a:pPr>
              <a:defRPr/>
            </a:pPr>
            <a:r>
              <a:rPr lang="cs-CZ" dirty="0"/>
              <a:t>Zánět a plaky</a:t>
            </a:r>
            <a:endParaRPr lang="en-US" dirty="0"/>
          </a:p>
        </p:txBody>
      </p:sp>
      <p:sp>
        <p:nvSpPr>
          <p:cNvPr id="3" name="Zástupný symbol pro obsah 2">
            <a:extLst>
              <a:ext uri="{FF2B5EF4-FFF2-40B4-BE49-F238E27FC236}">
                <a16:creationId xmlns:a16="http://schemas.microsoft.com/office/drawing/2014/main" id="{F5085C7A-E3DA-4651-B964-03E5D7825FBD}"/>
              </a:ext>
            </a:extLst>
          </p:cNvPr>
          <p:cNvSpPr>
            <a:spLocks noGrp="1"/>
          </p:cNvSpPr>
          <p:nvPr>
            <p:ph idx="1"/>
          </p:nvPr>
        </p:nvSpPr>
        <p:spPr/>
        <p:txBody>
          <a:bodyPr/>
          <a:lstStyle/>
          <a:p>
            <a:pPr marL="0" indent="0">
              <a:lnSpc>
                <a:spcPct val="100000"/>
              </a:lnSpc>
              <a:buNone/>
              <a:defRPr/>
            </a:pPr>
            <a:r>
              <a:rPr lang="cs-CZ" dirty="0"/>
              <a:t>Zánět se patogeneticky účastní při rozvoji akutního koronárního syndromu (ACS)</a:t>
            </a:r>
            <a:r>
              <a:rPr lang="en-US" dirty="0"/>
              <a:t>. </a:t>
            </a:r>
            <a:endParaRPr lang="cs-CZ" dirty="0"/>
          </a:p>
          <a:p>
            <a:pPr marL="0" indent="0">
              <a:lnSpc>
                <a:spcPct val="100000"/>
              </a:lnSpc>
              <a:buNone/>
              <a:defRPr/>
            </a:pPr>
            <a:r>
              <a:rPr lang="cs-CZ" dirty="0"/>
              <a:t>Dva hlavní mechanismy při rozvoji ACS</a:t>
            </a:r>
          </a:p>
          <a:p>
            <a:pPr>
              <a:lnSpc>
                <a:spcPct val="100000"/>
              </a:lnSpc>
              <a:buFont typeface="Wingdings" panose="05000000000000000000" pitchFamily="2" charset="2"/>
              <a:buChar char="q"/>
              <a:defRPr/>
            </a:pPr>
            <a:r>
              <a:rPr lang="en-US" dirty="0" err="1">
                <a:solidFill>
                  <a:srgbClr val="FF0000"/>
                </a:solidFill>
                <a:effectLst>
                  <a:outerShdw blurRad="38100" dist="38100" dir="2700000" algn="tl">
                    <a:srgbClr val="000000">
                      <a:alpha val="43137"/>
                    </a:srgbClr>
                  </a:outerShdw>
                </a:effectLst>
              </a:rPr>
              <a:t>ruptur</a:t>
            </a:r>
            <a:r>
              <a:rPr lang="cs-CZ" dirty="0">
                <a:solidFill>
                  <a:srgbClr val="FF0000"/>
                </a:solidFill>
                <a:effectLst>
                  <a:outerShdw blurRad="38100" dist="38100" dir="2700000" algn="tl">
                    <a:srgbClr val="000000">
                      <a:alpha val="43137"/>
                    </a:srgbClr>
                  </a:outerShdw>
                </a:effectLst>
              </a:rPr>
              <a:t>a</a:t>
            </a:r>
            <a:r>
              <a:rPr lang="en-US" dirty="0">
                <a:solidFill>
                  <a:srgbClr val="FF0000"/>
                </a:solidFill>
                <a:effectLst>
                  <a:outerShdw blurRad="38100" dist="38100" dir="2700000" algn="tl">
                    <a:srgbClr val="000000">
                      <a:alpha val="43137"/>
                    </a:srgbClr>
                  </a:outerShdw>
                </a:effectLst>
              </a:rPr>
              <a:t> </a:t>
            </a:r>
            <a:r>
              <a:rPr lang="cs-CZ" dirty="0">
                <a:solidFill>
                  <a:srgbClr val="FF0000"/>
                </a:solidFill>
                <a:effectLst>
                  <a:outerShdw blurRad="38100" dist="38100" dir="2700000" algn="tl">
                    <a:srgbClr val="000000">
                      <a:alpha val="43137"/>
                    </a:srgbClr>
                  </a:outerShdw>
                </a:effectLst>
              </a:rPr>
              <a:t>fibrózní čepičky plaku</a:t>
            </a:r>
            <a:r>
              <a:rPr lang="en-US" dirty="0"/>
              <a:t>, </a:t>
            </a:r>
            <a:r>
              <a:rPr lang="cs-CZ" dirty="0"/>
              <a:t>která způsobuje fatální  IM (vyšší stupeň zánětu)</a:t>
            </a:r>
            <a:r>
              <a:rPr lang="en-US" dirty="0"/>
              <a:t>, a </a:t>
            </a:r>
            <a:endParaRPr lang="cs-CZ" dirty="0"/>
          </a:p>
          <a:p>
            <a:pPr>
              <a:lnSpc>
                <a:spcPct val="100000"/>
              </a:lnSpc>
              <a:buFont typeface="Wingdings" panose="05000000000000000000" pitchFamily="2" charset="2"/>
              <a:buChar char="q"/>
              <a:defRPr/>
            </a:pPr>
            <a:r>
              <a:rPr lang="cs-CZ" dirty="0">
                <a:solidFill>
                  <a:srgbClr val="FF0000"/>
                </a:solidFill>
                <a:effectLst>
                  <a:outerShdw blurRad="38100" dist="38100" dir="2700000" algn="tl">
                    <a:srgbClr val="000000">
                      <a:alpha val="43137"/>
                    </a:srgbClr>
                  </a:outerShdw>
                </a:effectLst>
              </a:rPr>
              <a:t>povrchová eroze intimy </a:t>
            </a:r>
            <a:r>
              <a:rPr lang="cs-CZ" dirty="0"/>
              <a:t>(nižší stupeň zánětu)</a:t>
            </a:r>
            <a:r>
              <a:rPr lang="en-US" dirty="0"/>
              <a:t> </a:t>
            </a:r>
            <a:endParaRPr lang="cs-CZ" dirty="0"/>
          </a:p>
          <a:p>
            <a:pPr marL="0" indent="0">
              <a:lnSpc>
                <a:spcPct val="100000"/>
              </a:lnSpc>
              <a:buNone/>
              <a:defRPr/>
            </a:pPr>
            <a:r>
              <a:rPr lang="en-US" dirty="0"/>
              <a:t>T</a:t>
            </a:r>
            <a:r>
              <a:rPr lang="cs-CZ" dirty="0" err="1"/>
              <a:t>loušťka</a:t>
            </a:r>
            <a:r>
              <a:rPr lang="cs-CZ" dirty="0"/>
              <a:t> fibrózní čepičky</a:t>
            </a:r>
            <a:r>
              <a:rPr lang="en-US" dirty="0"/>
              <a:t> ≈ 60 to 70 </a:t>
            </a:r>
            <a:r>
              <a:rPr lang="en-US" dirty="0" err="1"/>
              <a:t>μm</a:t>
            </a:r>
            <a:r>
              <a:rPr lang="cs-CZ" dirty="0"/>
              <a:t>. </a:t>
            </a:r>
          </a:p>
          <a:p>
            <a:pPr marL="0" indent="0">
              <a:buNone/>
              <a:defRPr/>
            </a:pPr>
            <a:endParaRPr lang="en-US" dirty="0">
              <a:solidFill>
                <a:srgbClr val="FF0000"/>
              </a:solidFill>
              <a:effectLst>
                <a:outerShdw blurRad="38100" dist="38100" dir="2700000" algn="tl">
                  <a:srgbClr val="000000">
                    <a:alpha val="43137"/>
                  </a:srgbClr>
                </a:outerShdw>
              </a:effectLst>
            </a:endParaRPr>
          </a:p>
        </p:txBody>
      </p:sp>
      <p:sp>
        <p:nvSpPr>
          <p:cNvPr id="22532" name="Obdélník 3">
            <a:extLst>
              <a:ext uri="{FF2B5EF4-FFF2-40B4-BE49-F238E27FC236}">
                <a16:creationId xmlns:a16="http://schemas.microsoft.com/office/drawing/2014/main" id="{DFF07781-E83E-4011-B2DE-E2FF206DB31D}"/>
              </a:ext>
            </a:extLst>
          </p:cNvPr>
          <p:cNvSpPr>
            <a:spLocks noChangeArrowheads="1"/>
          </p:cNvSpPr>
          <p:nvPr/>
        </p:nvSpPr>
        <p:spPr bwMode="auto">
          <a:xfrm>
            <a:off x="6096000" y="6167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rgbClr val="FF0000"/>
                </a:solidFill>
                <a:latin typeface="Calibri Light" panose="020F0302020204030204" pitchFamily="34" charset="0"/>
                <a:hlinkClick r:id="rId2" tooltip="Current Cardiology Reports"/>
              </a:rPr>
              <a:t>Current Cardiology Reports</a:t>
            </a:r>
            <a:endParaRPr lang="en-US" altLang="en-US" sz="1800" dirty="0">
              <a:solidFill>
                <a:srgbClr val="FF0000"/>
              </a:solidFill>
              <a:latin typeface="Calibri Light" panose="020F0302020204030204" pitchFamily="34" charset="0"/>
            </a:endParaRPr>
          </a:p>
          <a:p>
            <a:pPr eaLnBrk="1" hangingPunct="1">
              <a:spcBef>
                <a:spcPct val="0"/>
              </a:spcBef>
              <a:buClrTx/>
              <a:buSzTx/>
              <a:buFontTx/>
              <a:buNone/>
            </a:pPr>
            <a:r>
              <a:rPr lang="en-US" altLang="en-US" sz="1800" dirty="0">
                <a:solidFill>
                  <a:schemeClr val="tx1"/>
                </a:solidFill>
                <a:latin typeface="Calibri Light" panose="020F0302020204030204" pitchFamily="34" charset="0"/>
              </a:rPr>
              <a:t>September 2017, 19:84 </a:t>
            </a:r>
          </a:p>
        </p:txBody>
      </p:sp>
      <p:sp>
        <p:nvSpPr>
          <p:cNvPr id="5" name="Zástupný symbol pro číslo snímku 4">
            <a:extLst>
              <a:ext uri="{FF2B5EF4-FFF2-40B4-BE49-F238E27FC236}">
                <a16:creationId xmlns:a16="http://schemas.microsoft.com/office/drawing/2014/main" id="{4E97C812-FCD6-4D04-B0C6-8215C1153D9B}"/>
              </a:ext>
            </a:extLst>
          </p:cNvPr>
          <p:cNvSpPr>
            <a:spLocks noGrp="1"/>
          </p:cNvSpPr>
          <p:nvPr>
            <p:ph type="sldNum" sz="quarter" idx="11"/>
          </p:nvPr>
        </p:nvSpPr>
        <p:spPr/>
        <p:txBody>
          <a:bodyPr/>
          <a:lstStyle/>
          <a:p>
            <a:fld id="{0970407D-EE58-4A0B-824B-1D3AE42DD9CF}" type="slidenum">
              <a:rPr lang="cs-CZ" altLang="cs-CZ" smtClean="0"/>
              <a:pPr/>
              <a:t>29</a:t>
            </a:fld>
            <a:endParaRPr lang="cs-CZ" altLang="cs-CZ" dirty="0"/>
          </a:p>
        </p:txBody>
      </p:sp>
    </p:spTree>
    <p:extLst>
      <p:ext uri="{BB962C8B-B14F-4D97-AF65-F5344CB8AC3E}">
        <p14:creationId xmlns:p14="http://schemas.microsoft.com/office/powerpoint/2010/main" val="4295023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Object 2"/>
          <p:cNvGraphicFramePr>
            <a:graphicFrameLocks noChangeAspect="1"/>
          </p:cNvGraphicFramePr>
          <p:nvPr>
            <p:extLst>
              <p:ext uri="{D42A27DB-BD31-4B8C-83A1-F6EECF244321}">
                <p14:modId xmlns:p14="http://schemas.microsoft.com/office/powerpoint/2010/main" val="4009201554"/>
              </p:ext>
            </p:extLst>
          </p:nvPr>
        </p:nvGraphicFramePr>
        <p:xfrm>
          <a:off x="1902348" y="300499"/>
          <a:ext cx="8048625" cy="10275887"/>
        </p:xfrm>
        <a:graphic>
          <a:graphicData uri="http://schemas.openxmlformats.org/presentationml/2006/ole">
            <mc:AlternateContent xmlns:mc="http://schemas.openxmlformats.org/markup-compatibility/2006">
              <mc:Choice xmlns:v="urn:schemas-microsoft-com:vml" Requires="v">
                <p:oleObj name="Document" r:id="rId2" imgW="8323308" imgH="10599752" progId="Word.Document.8">
                  <p:embed/>
                </p:oleObj>
              </mc:Choice>
              <mc:Fallback>
                <p:oleObj name="Document" r:id="rId2" imgW="8323308" imgH="10599752" progId="Word.Document.8">
                  <p:embed/>
                  <p:pic>
                    <p:nvPicPr>
                      <p:cNvPr id="2765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2348" y="300499"/>
                        <a:ext cx="8048625" cy="10275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3</a:t>
            </a:fld>
            <a:endParaRPr lang="cs-CZ" altLang="en-US" dirty="0">
              <a:latin typeface="Calibri" panose="020F0502020204030204" pitchFamily="34" charset="0"/>
            </a:endParaRPr>
          </a:p>
        </p:txBody>
      </p:sp>
    </p:spTree>
  </p:cSld>
  <p:clrMapOvr>
    <a:masterClrMapping/>
  </p:clrMapOvr>
  <p:transition>
    <p:blinds/>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414E442-8F59-4406-946D-7338693EDAE0}"/>
              </a:ext>
            </a:extLst>
          </p:cNvPr>
          <p:cNvSpPr>
            <a:spLocks noGrp="1"/>
          </p:cNvSpPr>
          <p:nvPr>
            <p:ph type="title"/>
          </p:nvPr>
        </p:nvSpPr>
        <p:spPr/>
        <p:txBody>
          <a:bodyPr/>
          <a:lstStyle/>
          <a:p>
            <a:pPr>
              <a:defRPr/>
            </a:pPr>
            <a:r>
              <a:rPr lang="cs-CZ" dirty="0"/>
              <a:t>Zánět a plaky</a:t>
            </a:r>
            <a:endParaRPr lang="en-US" dirty="0"/>
          </a:p>
        </p:txBody>
      </p:sp>
      <p:sp>
        <p:nvSpPr>
          <p:cNvPr id="3" name="Zástupný symbol pro obsah 2">
            <a:extLst>
              <a:ext uri="{FF2B5EF4-FFF2-40B4-BE49-F238E27FC236}">
                <a16:creationId xmlns:a16="http://schemas.microsoft.com/office/drawing/2014/main" id="{A9ECC242-93FD-46DB-B956-5D4530B396AD}"/>
              </a:ext>
            </a:extLst>
          </p:cNvPr>
          <p:cNvSpPr>
            <a:spLocks noGrp="1"/>
          </p:cNvSpPr>
          <p:nvPr>
            <p:ph idx="1"/>
          </p:nvPr>
        </p:nvSpPr>
        <p:spPr/>
        <p:txBody>
          <a:bodyPr/>
          <a:lstStyle/>
          <a:p>
            <a:pPr marL="0" indent="0">
              <a:lnSpc>
                <a:spcPct val="100000"/>
              </a:lnSpc>
              <a:buNone/>
              <a:defRPr/>
            </a:pPr>
            <a:r>
              <a:rPr lang="cs-CZ" altLang="cs-CZ" sz="2400" dirty="0"/>
              <a:t>Hlavním rysem ACS je </a:t>
            </a:r>
            <a:r>
              <a:rPr lang="cs-CZ" altLang="cs-CZ" sz="2400" dirty="0" err="1"/>
              <a:t>dysregulace</a:t>
            </a:r>
            <a:r>
              <a:rPr lang="cs-CZ" altLang="cs-CZ" sz="2400" dirty="0"/>
              <a:t> získané imunity</a:t>
            </a:r>
            <a:r>
              <a:rPr lang="en-US" altLang="cs-CZ" sz="2400" dirty="0"/>
              <a:t> </a:t>
            </a:r>
            <a:endParaRPr lang="cs-CZ" altLang="cs-CZ" sz="2400" dirty="0"/>
          </a:p>
          <a:p>
            <a:pPr marL="0" indent="0">
              <a:lnSpc>
                <a:spcPct val="100000"/>
              </a:lnSpc>
              <a:defRPr/>
            </a:pPr>
            <a:r>
              <a:rPr lang="cs-CZ" altLang="cs-CZ" sz="2000" dirty="0">
                <a:solidFill>
                  <a:srgbClr val="FF0000"/>
                </a:solidFill>
                <a:effectLst>
                  <a:outerShdw blurRad="38100" dist="38100" dir="2700000" algn="tl">
                    <a:srgbClr val="C0C0C0"/>
                  </a:outerShdw>
                </a:effectLst>
              </a:rPr>
              <a:t>A</a:t>
            </a:r>
            <a:r>
              <a:rPr lang="en-US" altLang="cs-CZ" sz="2000" dirty="0" err="1">
                <a:solidFill>
                  <a:srgbClr val="FF0000"/>
                </a:solidFill>
                <a:effectLst>
                  <a:outerShdw blurRad="38100" dist="38100" dir="2700000" algn="tl">
                    <a:srgbClr val="C0C0C0"/>
                  </a:outerShdw>
                </a:effectLst>
              </a:rPr>
              <a:t>bnormalit</a:t>
            </a:r>
            <a:r>
              <a:rPr lang="cs-CZ" altLang="cs-CZ" sz="2000" dirty="0">
                <a:solidFill>
                  <a:srgbClr val="FF0000"/>
                </a:solidFill>
                <a:effectLst>
                  <a:outerShdw blurRad="38100" dist="38100" dir="2700000" algn="tl">
                    <a:srgbClr val="C0C0C0"/>
                  </a:outerShdw>
                </a:effectLst>
              </a:rPr>
              <a:t>y subpopulací</a:t>
            </a:r>
            <a:r>
              <a:rPr lang="en-US" altLang="cs-CZ" sz="2000" dirty="0">
                <a:solidFill>
                  <a:srgbClr val="FF0000"/>
                </a:solidFill>
                <a:effectLst>
                  <a:outerShdw blurRad="38100" dist="38100" dir="2700000" algn="tl">
                    <a:srgbClr val="C0C0C0"/>
                  </a:outerShdw>
                </a:effectLst>
              </a:rPr>
              <a:t> CD4</a:t>
            </a:r>
            <a:r>
              <a:rPr lang="en-US" altLang="cs-CZ" sz="2000" baseline="30000" dirty="0">
                <a:solidFill>
                  <a:srgbClr val="FF0000"/>
                </a:solidFill>
                <a:effectLst>
                  <a:outerShdw blurRad="38100" dist="38100" dir="2700000" algn="tl">
                    <a:srgbClr val="C0C0C0"/>
                  </a:outerShdw>
                </a:effectLst>
              </a:rPr>
              <a:t>+</a:t>
            </a:r>
            <a:r>
              <a:rPr lang="en-US" altLang="cs-CZ" sz="2000" dirty="0">
                <a:solidFill>
                  <a:srgbClr val="FF0000"/>
                </a:solidFill>
                <a:effectLst>
                  <a:outerShdw blurRad="38100" dist="38100" dir="2700000" algn="tl">
                    <a:srgbClr val="C0C0C0"/>
                  </a:outerShdw>
                </a:effectLst>
              </a:rPr>
              <a:t>helper T-</a:t>
            </a:r>
            <a:r>
              <a:rPr lang="cs-CZ" altLang="cs-CZ" sz="2000" dirty="0">
                <a:solidFill>
                  <a:srgbClr val="FF0000"/>
                </a:solidFill>
                <a:effectLst>
                  <a:outerShdw blurRad="38100" dist="38100" dir="2700000" algn="tl">
                    <a:srgbClr val="C0C0C0"/>
                  </a:outerShdw>
                </a:effectLst>
              </a:rPr>
              <a:t>buněk</a:t>
            </a:r>
            <a:r>
              <a:rPr lang="en-US" altLang="cs-CZ" sz="2000" dirty="0">
                <a:solidFill>
                  <a:srgbClr val="FF0000"/>
                </a:solidFill>
                <a:effectLst>
                  <a:outerShdw blurRad="38100" dist="38100" dir="2700000" algn="tl">
                    <a:srgbClr val="C0C0C0"/>
                  </a:outerShdw>
                </a:effectLst>
              </a:rPr>
              <a:t> </a:t>
            </a:r>
            <a:r>
              <a:rPr lang="cs-CZ" altLang="cs-CZ" sz="2000" dirty="0"/>
              <a:t>jsou asi u poloviny pacientů s ACS asociovány se zhoršenou prognózou, zejména u pacientů s diabetes </a:t>
            </a:r>
            <a:r>
              <a:rPr lang="cs-CZ" altLang="cs-CZ" sz="2000" dirty="0" err="1"/>
              <a:t>mellitus</a:t>
            </a:r>
            <a:r>
              <a:rPr lang="cs-CZ" altLang="cs-CZ" sz="2000" dirty="0"/>
              <a:t>. </a:t>
            </a:r>
          </a:p>
          <a:p>
            <a:pPr marL="0" indent="0">
              <a:lnSpc>
                <a:spcPct val="100000"/>
              </a:lnSpc>
              <a:defRPr/>
            </a:pPr>
            <a:r>
              <a:rPr lang="cs-CZ" altLang="cs-CZ" sz="2000" dirty="0">
                <a:solidFill>
                  <a:srgbClr val="FF0000"/>
                </a:solidFill>
                <a:effectLst>
                  <a:outerShdw blurRad="38100" dist="38100" dir="2700000" algn="tl">
                    <a:srgbClr val="C0C0C0"/>
                  </a:outerShdw>
                </a:effectLst>
              </a:rPr>
              <a:t>Subpopulace </a:t>
            </a:r>
            <a:r>
              <a:rPr lang="en-US" altLang="cs-CZ" sz="2000" dirty="0">
                <a:solidFill>
                  <a:srgbClr val="FF0000"/>
                </a:solidFill>
                <a:effectLst>
                  <a:outerShdw blurRad="38100" dist="38100" dir="2700000" algn="tl">
                    <a:srgbClr val="C0C0C0"/>
                  </a:outerShdw>
                </a:effectLst>
              </a:rPr>
              <a:t>CD4</a:t>
            </a:r>
            <a:r>
              <a:rPr lang="en-US" altLang="cs-CZ" sz="2000" baseline="30000" dirty="0">
                <a:solidFill>
                  <a:srgbClr val="FF0000"/>
                </a:solidFill>
                <a:effectLst>
                  <a:outerShdw blurRad="38100" dist="38100" dir="2700000" algn="tl">
                    <a:srgbClr val="C0C0C0"/>
                  </a:outerShdw>
                </a:effectLst>
              </a:rPr>
              <a:t>+</a:t>
            </a:r>
            <a:r>
              <a:rPr lang="en-US" altLang="cs-CZ" sz="2000" dirty="0">
                <a:solidFill>
                  <a:srgbClr val="FF0000"/>
                </a:solidFill>
                <a:effectLst>
                  <a:outerShdw blurRad="38100" dist="38100" dir="2700000" algn="tl">
                    <a:srgbClr val="C0C0C0"/>
                  </a:outerShdw>
                </a:effectLst>
              </a:rPr>
              <a:t>CD28</a:t>
            </a:r>
            <a:r>
              <a:rPr lang="en-US" altLang="cs-CZ" sz="2000" baseline="30000" dirty="0">
                <a:solidFill>
                  <a:srgbClr val="FF0000"/>
                </a:solidFill>
                <a:effectLst>
                  <a:outerShdw blurRad="38100" dist="38100" dir="2700000" algn="tl">
                    <a:srgbClr val="C0C0C0"/>
                  </a:outerShdw>
                </a:effectLst>
              </a:rPr>
              <a:t>null</a:t>
            </a:r>
            <a:r>
              <a:rPr lang="en-US" altLang="cs-CZ" sz="2000" dirty="0">
                <a:solidFill>
                  <a:srgbClr val="FF0000"/>
                </a:solidFill>
                <a:effectLst>
                  <a:outerShdw blurRad="38100" dist="38100" dir="2700000" algn="tl">
                    <a:srgbClr val="C0C0C0"/>
                  </a:outerShdw>
                </a:effectLst>
              </a:rPr>
              <a:t> T-</a:t>
            </a:r>
            <a:r>
              <a:rPr lang="cs-CZ" altLang="cs-CZ" sz="2000" dirty="0">
                <a:solidFill>
                  <a:srgbClr val="FF0000"/>
                </a:solidFill>
                <a:effectLst>
                  <a:outerShdw blurRad="38100" dist="38100" dir="2700000" algn="tl">
                    <a:srgbClr val="C0C0C0"/>
                  </a:outerShdw>
                </a:effectLst>
              </a:rPr>
              <a:t>buněk má</a:t>
            </a:r>
          </a:p>
          <a:p>
            <a:pPr marL="0" indent="0">
              <a:lnSpc>
                <a:spcPct val="100000"/>
              </a:lnSpc>
              <a:buFont typeface="Wingdings" panose="05000000000000000000" pitchFamily="2" charset="2"/>
              <a:buChar char="q"/>
              <a:defRPr/>
            </a:pPr>
            <a:r>
              <a:rPr lang="cs-CZ" altLang="cs-CZ" sz="2000" dirty="0">
                <a:solidFill>
                  <a:srgbClr val="63891F"/>
                </a:solidFill>
                <a:effectLst>
                  <a:outerShdw blurRad="38100" dist="38100" dir="2700000" algn="tl">
                    <a:srgbClr val="C0C0C0"/>
                  </a:outerShdw>
                </a:effectLst>
              </a:rPr>
              <a:t>Zvýšenou odolnost vůči </a:t>
            </a:r>
            <a:r>
              <a:rPr lang="cs-CZ" altLang="cs-CZ" sz="2000" dirty="0" err="1">
                <a:solidFill>
                  <a:srgbClr val="63891F"/>
                </a:solidFill>
                <a:effectLst>
                  <a:outerShdw blurRad="38100" dist="38100" dir="2700000" algn="tl">
                    <a:srgbClr val="C0C0C0"/>
                  </a:outerShdw>
                </a:effectLst>
              </a:rPr>
              <a:t>apoptóze</a:t>
            </a:r>
            <a:endParaRPr lang="cs-CZ" altLang="cs-CZ" sz="2000" dirty="0">
              <a:solidFill>
                <a:srgbClr val="63891F"/>
              </a:solidFill>
              <a:effectLst>
                <a:outerShdw blurRad="38100" dist="38100" dir="2700000" algn="tl">
                  <a:srgbClr val="C0C0C0"/>
                </a:outerShdw>
              </a:effectLst>
            </a:endParaRPr>
          </a:p>
          <a:p>
            <a:pPr marL="0" indent="0">
              <a:lnSpc>
                <a:spcPct val="100000"/>
              </a:lnSpc>
              <a:buFont typeface="Wingdings" panose="05000000000000000000" pitchFamily="2" charset="2"/>
              <a:buChar char="q"/>
              <a:defRPr/>
            </a:pPr>
            <a:r>
              <a:rPr lang="cs-CZ" altLang="cs-CZ" sz="2000" dirty="0">
                <a:solidFill>
                  <a:srgbClr val="63891F"/>
                </a:solidFill>
                <a:effectLst>
                  <a:outerShdw blurRad="38100" dist="38100" dir="2700000" algn="tl">
                    <a:srgbClr val="C0C0C0"/>
                  </a:outerShdw>
                </a:effectLst>
              </a:rPr>
              <a:t>Prozánětlivé vlastnosti</a:t>
            </a:r>
            <a:r>
              <a:rPr lang="en-US" altLang="cs-CZ" sz="2000" dirty="0">
                <a:solidFill>
                  <a:srgbClr val="63891F"/>
                </a:solidFill>
                <a:effectLst>
                  <a:outerShdw blurRad="38100" dist="38100" dir="2700000" algn="tl">
                    <a:srgbClr val="C0C0C0"/>
                  </a:outerShdw>
                </a:effectLst>
              </a:rPr>
              <a:t> (</a:t>
            </a:r>
            <a:r>
              <a:rPr lang="cs-CZ" altLang="cs-CZ" sz="2000" dirty="0">
                <a:solidFill>
                  <a:srgbClr val="63891F"/>
                </a:solidFill>
                <a:effectLst>
                  <a:outerShdw blurRad="38100" dist="38100" dir="2700000" algn="tl">
                    <a:srgbClr val="C0C0C0"/>
                  </a:outerShdw>
                </a:effectLst>
              </a:rPr>
              <a:t>zvýšená produkce </a:t>
            </a:r>
            <a:r>
              <a:rPr lang="en-US" altLang="cs-CZ" sz="2000" dirty="0">
                <a:solidFill>
                  <a:srgbClr val="63891F"/>
                </a:solidFill>
                <a:effectLst>
                  <a:outerShdw blurRad="38100" dist="38100" dir="2700000" algn="tl">
                    <a:srgbClr val="C0C0C0"/>
                  </a:outerShdw>
                </a:effectLst>
              </a:rPr>
              <a:t> IFN-γ a TNF-α), </a:t>
            </a:r>
            <a:r>
              <a:rPr lang="cs-CZ" altLang="cs-CZ" sz="2000" dirty="0">
                <a:solidFill>
                  <a:srgbClr val="63891F"/>
                </a:solidFill>
                <a:effectLst>
                  <a:outerShdw blurRad="38100" dist="38100" dir="2700000" algn="tl">
                    <a:srgbClr val="C0C0C0"/>
                  </a:outerShdw>
                </a:effectLst>
              </a:rPr>
              <a:t>silně asociované s </a:t>
            </a:r>
            <a:r>
              <a:rPr lang="en-US" altLang="cs-CZ" sz="2000" dirty="0">
                <a:solidFill>
                  <a:srgbClr val="63891F"/>
                </a:solidFill>
                <a:effectLst>
                  <a:outerShdw blurRad="38100" dist="38100" dir="2700000" algn="tl">
                    <a:srgbClr val="C0C0C0"/>
                  </a:outerShdw>
                </a:effectLst>
              </a:rPr>
              <a:t>ACS; </a:t>
            </a:r>
            <a:endParaRPr lang="cs-CZ" altLang="cs-CZ" sz="2000" dirty="0">
              <a:solidFill>
                <a:srgbClr val="63891F"/>
              </a:solidFill>
              <a:effectLst>
                <a:outerShdw blurRad="38100" dist="38100" dir="2700000" algn="tl">
                  <a:srgbClr val="C0C0C0"/>
                </a:outerShdw>
              </a:effectLst>
            </a:endParaRPr>
          </a:p>
          <a:p>
            <a:pPr marL="0" indent="0">
              <a:lnSpc>
                <a:spcPct val="100000"/>
              </a:lnSpc>
              <a:buFont typeface="Wingdings" panose="05000000000000000000" pitchFamily="2" charset="2"/>
              <a:buChar char="q"/>
              <a:defRPr/>
            </a:pPr>
            <a:r>
              <a:rPr lang="en-US" altLang="cs-CZ" sz="2000" dirty="0">
                <a:solidFill>
                  <a:srgbClr val="63891F"/>
                </a:solidFill>
                <a:effectLst>
                  <a:outerShdw blurRad="38100" dist="38100" dir="2700000" algn="tl">
                    <a:srgbClr val="C0C0C0"/>
                  </a:outerShdw>
                </a:effectLst>
              </a:rPr>
              <a:t>CD4</a:t>
            </a:r>
            <a:r>
              <a:rPr lang="en-US" altLang="cs-CZ" sz="2000" baseline="30000" dirty="0">
                <a:solidFill>
                  <a:srgbClr val="63891F"/>
                </a:solidFill>
                <a:effectLst>
                  <a:outerShdw blurRad="38100" dist="38100" dir="2700000" algn="tl">
                    <a:srgbClr val="C0C0C0"/>
                  </a:outerShdw>
                </a:effectLst>
              </a:rPr>
              <a:t>+</a:t>
            </a:r>
            <a:r>
              <a:rPr lang="en-US" altLang="cs-CZ" sz="2000" dirty="0">
                <a:solidFill>
                  <a:srgbClr val="63891F"/>
                </a:solidFill>
                <a:effectLst>
                  <a:outerShdw blurRad="38100" dist="38100" dir="2700000" algn="tl">
                    <a:srgbClr val="C0C0C0"/>
                  </a:outerShdw>
                </a:effectLst>
              </a:rPr>
              <a:t>CD28</a:t>
            </a:r>
            <a:r>
              <a:rPr lang="en-US" altLang="cs-CZ" sz="2000" baseline="30000" dirty="0">
                <a:solidFill>
                  <a:srgbClr val="63891F"/>
                </a:solidFill>
                <a:effectLst>
                  <a:outerShdw blurRad="38100" dist="38100" dir="2700000" algn="tl">
                    <a:srgbClr val="C0C0C0"/>
                  </a:outerShdw>
                </a:effectLst>
              </a:rPr>
              <a:t>null</a:t>
            </a:r>
            <a:r>
              <a:rPr lang="en-US" altLang="cs-CZ" sz="2000" dirty="0">
                <a:solidFill>
                  <a:srgbClr val="63891F"/>
                </a:solidFill>
                <a:effectLst>
                  <a:outerShdw blurRad="38100" dist="38100" dir="2700000" algn="tl">
                    <a:srgbClr val="C0C0C0"/>
                  </a:outerShdw>
                </a:effectLst>
              </a:rPr>
              <a:t> T-</a:t>
            </a:r>
            <a:r>
              <a:rPr lang="cs-CZ" altLang="cs-CZ" sz="2000" dirty="0">
                <a:solidFill>
                  <a:srgbClr val="63891F"/>
                </a:solidFill>
                <a:effectLst>
                  <a:outerShdw blurRad="38100" dist="38100" dir="2700000" algn="tl">
                    <a:srgbClr val="C0C0C0"/>
                  </a:outerShdw>
                </a:effectLst>
              </a:rPr>
              <a:t>buňky jsou přítomny zejména u nálezů nestabilní anginy pectoris s rupturou</a:t>
            </a:r>
          </a:p>
          <a:p>
            <a:pPr marL="0" indent="0">
              <a:lnSpc>
                <a:spcPct val="100000"/>
              </a:lnSpc>
              <a:buNone/>
              <a:defRPr/>
            </a:pPr>
            <a:r>
              <a:rPr lang="cs-CZ" altLang="cs-CZ" sz="2000" dirty="0"/>
              <a:t>Nerovnováha v imunitních mechanismech může přispívat k destabilizaci plaku jako jeden z nejdůležitějších faktorů</a:t>
            </a:r>
            <a:r>
              <a:rPr lang="en-US" altLang="cs-CZ" sz="2000" dirty="0"/>
              <a:t> </a:t>
            </a:r>
            <a:endParaRPr lang="cs-CZ" altLang="cs-CZ" sz="2000" dirty="0"/>
          </a:p>
        </p:txBody>
      </p:sp>
      <p:sp>
        <p:nvSpPr>
          <p:cNvPr id="23556" name="Obdélník 3">
            <a:extLst>
              <a:ext uri="{FF2B5EF4-FFF2-40B4-BE49-F238E27FC236}">
                <a16:creationId xmlns:a16="http://schemas.microsoft.com/office/drawing/2014/main" id="{71F98DA0-8B10-4F4D-AA8D-BA183A895A1E}"/>
              </a:ext>
            </a:extLst>
          </p:cNvPr>
          <p:cNvSpPr>
            <a:spLocks noChangeArrowheads="1"/>
          </p:cNvSpPr>
          <p:nvPr/>
        </p:nvSpPr>
        <p:spPr bwMode="auto">
          <a:xfrm>
            <a:off x="7680325" y="602138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tx1"/>
                </a:solidFill>
                <a:latin typeface="Calibri Light" panose="020F0302020204030204" pitchFamily="34" charset="0"/>
                <a:hlinkClick r:id="rId2" tooltip="Current Cardiology Reports"/>
              </a:rPr>
              <a:t>Current Cardiology Reports</a:t>
            </a:r>
            <a:endParaRPr lang="en-US" altLang="en-US" sz="1800" dirty="0">
              <a:solidFill>
                <a:schemeClr val="tx1"/>
              </a:solidFill>
              <a:latin typeface="Calibri Light" panose="020F0302020204030204" pitchFamily="34" charset="0"/>
            </a:endParaRPr>
          </a:p>
          <a:p>
            <a:pPr eaLnBrk="1" hangingPunct="1">
              <a:spcBef>
                <a:spcPct val="0"/>
              </a:spcBef>
              <a:buClrTx/>
              <a:buSzTx/>
              <a:buFontTx/>
              <a:buNone/>
            </a:pPr>
            <a:r>
              <a:rPr lang="en-US" altLang="en-US" sz="1800" dirty="0">
                <a:solidFill>
                  <a:schemeClr val="tx1"/>
                </a:solidFill>
                <a:latin typeface="Calibri Light" panose="020F0302020204030204" pitchFamily="34" charset="0"/>
              </a:rPr>
              <a:t>September 2017, 19:84 </a:t>
            </a:r>
          </a:p>
        </p:txBody>
      </p:sp>
      <p:sp>
        <p:nvSpPr>
          <p:cNvPr id="5" name="Zástupný symbol pro číslo snímku 4">
            <a:extLst>
              <a:ext uri="{FF2B5EF4-FFF2-40B4-BE49-F238E27FC236}">
                <a16:creationId xmlns:a16="http://schemas.microsoft.com/office/drawing/2014/main" id="{B6FFCF13-341E-4BEE-927A-3E2BEE03A5F4}"/>
              </a:ext>
            </a:extLst>
          </p:cNvPr>
          <p:cNvSpPr>
            <a:spLocks noGrp="1"/>
          </p:cNvSpPr>
          <p:nvPr>
            <p:ph type="sldNum" sz="quarter" idx="11"/>
          </p:nvPr>
        </p:nvSpPr>
        <p:spPr/>
        <p:txBody>
          <a:bodyPr/>
          <a:lstStyle/>
          <a:p>
            <a:fld id="{0970407D-EE58-4A0B-824B-1D3AE42DD9CF}" type="slidenum">
              <a:rPr lang="cs-CZ" altLang="cs-CZ" smtClean="0"/>
              <a:pPr/>
              <a:t>30</a:t>
            </a:fld>
            <a:endParaRPr lang="cs-CZ" altLang="cs-CZ" dirty="0"/>
          </a:p>
        </p:txBody>
      </p:sp>
    </p:spTree>
    <p:extLst>
      <p:ext uri="{BB962C8B-B14F-4D97-AF65-F5344CB8AC3E}">
        <p14:creationId xmlns:p14="http://schemas.microsoft.com/office/powerpoint/2010/main" val="26868517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702575F-7A3E-40D9-9CFA-F9DCD53302E1}"/>
              </a:ext>
            </a:extLst>
          </p:cNvPr>
          <p:cNvSpPr>
            <a:spLocks noGrp="1"/>
          </p:cNvSpPr>
          <p:nvPr>
            <p:ph type="title"/>
          </p:nvPr>
        </p:nvSpPr>
        <p:spPr/>
        <p:txBody>
          <a:bodyPr/>
          <a:lstStyle/>
          <a:p>
            <a:pPr>
              <a:defRPr/>
            </a:pPr>
            <a:r>
              <a:rPr lang="cs-CZ" dirty="0"/>
              <a:t>Zánět a plaky</a:t>
            </a:r>
            <a:endParaRPr lang="en-US" dirty="0"/>
          </a:p>
        </p:txBody>
      </p:sp>
      <p:sp>
        <p:nvSpPr>
          <p:cNvPr id="3" name="Zástupný symbol pro obsah 2">
            <a:extLst>
              <a:ext uri="{FF2B5EF4-FFF2-40B4-BE49-F238E27FC236}">
                <a16:creationId xmlns:a16="http://schemas.microsoft.com/office/drawing/2014/main" id="{2A54F8D7-50D9-4E24-ADFF-54ACB152114B}"/>
              </a:ext>
            </a:extLst>
          </p:cNvPr>
          <p:cNvSpPr>
            <a:spLocks noGrp="1"/>
          </p:cNvSpPr>
          <p:nvPr>
            <p:ph idx="1"/>
          </p:nvPr>
        </p:nvSpPr>
        <p:spPr/>
        <p:txBody>
          <a:bodyPr/>
          <a:lstStyle/>
          <a:p>
            <a:pPr>
              <a:lnSpc>
                <a:spcPct val="100000"/>
              </a:lnSpc>
              <a:defRPr/>
            </a:pPr>
            <a:r>
              <a:rPr lang="en-US" dirty="0">
                <a:solidFill>
                  <a:srgbClr val="FF0000"/>
                </a:solidFill>
                <a:effectLst>
                  <a:outerShdw blurRad="38100" dist="38100" dir="2700000" algn="tl">
                    <a:srgbClr val="000000">
                      <a:alpha val="43137"/>
                    </a:srgbClr>
                  </a:outerShdw>
                </a:effectLst>
              </a:rPr>
              <a:t>Th17</a:t>
            </a:r>
            <a:r>
              <a:rPr lang="cs-CZ" dirty="0">
                <a:solidFill>
                  <a:srgbClr val="FF0000"/>
                </a:solidFill>
                <a:effectLst>
                  <a:outerShdw blurRad="38100" dist="38100" dir="2700000" algn="tl">
                    <a:srgbClr val="000000">
                      <a:alpha val="43137"/>
                    </a:srgbClr>
                  </a:outerShdw>
                </a:effectLst>
              </a:rPr>
              <a:t> </a:t>
            </a:r>
            <a:r>
              <a:rPr lang="cs-CZ" dirty="0">
                <a:solidFill>
                  <a:srgbClr val="002060"/>
                </a:solidFill>
                <a:effectLst>
                  <a:outerShdw blurRad="38100" dist="38100" dir="2700000" algn="tl">
                    <a:srgbClr val="000000">
                      <a:alpha val="43137"/>
                    </a:srgbClr>
                  </a:outerShdw>
                </a:effectLst>
              </a:rPr>
              <a:t>buňky jsou charakterizovány  expresí rozdílného transkripčního faktoru</a:t>
            </a:r>
            <a:r>
              <a:rPr lang="en-US" dirty="0">
                <a:solidFill>
                  <a:srgbClr val="002060"/>
                </a:solidFill>
              </a:rPr>
              <a:t> (retinoid-related orphan receptor, ROR-</a:t>
            </a:r>
            <a:r>
              <a:rPr lang="en-US" dirty="0" err="1">
                <a:solidFill>
                  <a:srgbClr val="002060"/>
                </a:solidFill>
              </a:rPr>
              <a:t>γt</a:t>
            </a:r>
            <a:r>
              <a:rPr lang="en-US" dirty="0">
                <a:solidFill>
                  <a:srgbClr val="002060"/>
                </a:solidFill>
              </a:rPr>
              <a:t>)</a:t>
            </a:r>
            <a:r>
              <a:rPr lang="cs-CZ" dirty="0">
                <a:solidFill>
                  <a:srgbClr val="002060"/>
                </a:solidFill>
              </a:rPr>
              <a:t> a produkcí </a:t>
            </a:r>
            <a:r>
              <a:rPr lang="cs-CZ" dirty="0" err="1">
                <a:solidFill>
                  <a:srgbClr val="002060"/>
                </a:solidFill>
              </a:rPr>
              <a:t>cytokinu</a:t>
            </a:r>
            <a:r>
              <a:rPr lang="cs-CZ" dirty="0">
                <a:solidFill>
                  <a:srgbClr val="002060"/>
                </a:solidFill>
              </a:rPr>
              <a:t> Il-17</a:t>
            </a:r>
            <a:r>
              <a:rPr lang="en-US" dirty="0">
                <a:solidFill>
                  <a:srgbClr val="002060"/>
                </a:solidFill>
              </a:rPr>
              <a:t>. </a:t>
            </a:r>
            <a:endParaRPr lang="cs-CZ" dirty="0">
              <a:solidFill>
                <a:srgbClr val="002060"/>
              </a:solidFill>
            </a:endParaRPr>
          </a:p>
          <a:p>
            <a:pPr>
              <a:lnSpc>
                <a:spcPct val="100000"/>
              </a:lnSpc>
              <a:defRPr/>
            </a:pPr>
            <a:r>
              <a:rPr lang="cs-CZ" dirty="0">
                <a:solidFill>
                  <a:srgbClr val="002060"/>
                </a:solidFill>
              </a:rPr>
              <a:t>IL-17 je zřejmě </a:t>
            </a:r>
            <a:r>
              <a:rPr lang="cs-CZ" dirty="0" err="1">
                <a:solidFill>
                  <a:srgbClr val="002060"/>
                </a:solidFill>
              </a:rPr>
              <a:t>proaterogenní</a:t>
            </a:r>
            <a:r>
              <a:rPr lang="en-US" dirty="0">
                <a:solidFill>
                  <a:srgbClr val="002060"/>
                </a:solidFill>
              </a:rPr>
              <a:t>. </a:t>
            </a:r>
            <a:r>
              <a:rPr lang="cs-CZ" dirty="0">
                <a:solidFill>
                  <a:srgbClr val="002060"/>
                </a:solidFill>
              </a:rPr>
              <a:t>Zvýšení počtu buněk </a:t>
            </a:r>
            <a:r>
              <a:rPr lang="en-US" dirty="0">
                <a:solidFill>
                  <a:srgbClr val="002060"/>
                </a:solidFill>
              </a:rPr>
              <a:t>Th17 a </a:t>
            </a:r>
            <a:r>
              <a:rPr lang="cs-CZ" dirty="0">
                <a:solidFill>
                  <a:srgbClr val="002060"/>
                </a:solidFill>
              </a:rPr>
              <a:t>zvýšená exprese asociovaných </a:t>
            </a:r>
            <a:r>
              <a:rPr lang="cs-CZ" dirty="0" err="1">
                <a:solidFill>
                  <a:srgbClr val="002060"/>
                </a:solidFill>
              </a:rPr>
              <a:t>cytokinů</a:t>
            </a:r>
            <a:r>
              <a:rPr lang="en-US" dirty="0">
                <a:solidFill>
                  <a:srgbClr val="002060"/>
                </a:solidFill>
              </a:rPr>
              <a:t> </a:t>
            </a:r>
            <a:r>
              <a:rPr lang="cs-CZ" dirty="0">
                <a:solidFill>
                  <a:srgbClr val="002060"/>
                </a:solidFill>
              </a:rPr>
              <a:t>(</a:t>
            </a:r>
            <a:r>
              <a:rPr lang="en-US" dirty="0">
                <a:solidFill>
                  <a:srgbClr val="FF0000"/>
                </a:solidFill>
                <a:effectLst>
                  <a:outerShdw blurRad="38100" dist="38100" dir="2700000" algn="tl">
                    <a:srgbClr val="000000">
                      <a:alpha val="43137"/>
                    </a:srgbClr>
                  </a:outerShdw>
                </a:effectLst>
              </a:rPr>
              <a:t>IL-17, IL-21 a IL-23</a:t>
            </a:r>
            <a:r>
              <a:rPr lang="cs-CZ" dirty="0">
                <a:solidFill>
                  <a:srgbClr val="002060"/>
                </a:solidFill>
                <a:effectLst>
                  <a:outerShdw blurRad="38100" dist="38100" dir="2700000" algn="tl">
                    <a:srgbClr val="000000">
                      <a:alpha val="43137"/>
                    </a:srgbClr>
                  </a:outerShdw>
                </a:effectLst>
              </a:rPr>
              <a:t>) byly popsány v aterosklerotických lezích karotických arterií a opět byly asociovány s progresí lézí a vulnerabilitou plaků</a:t>
            </a:r>
            <a:r>
              <a:rPr lang="en-US" dirty="0">
                <a:solidFill>
                  <a:srgbClr val="002060"/>
                </a:solidFill>
              </a:rPr>
              <a:t>. </a:t>
            </a:r>
          </a:p>
        </p:txBody>
      </p:sp>
      <p:sp>
        <p:nvSpPr>
          <p:cNvPr id="24580" name="Obdélník 3">
            <a:extLst>
              <a:ext uri="{FF2B5EF4-FFF2-40B4-BE49-F238E27FC236}">
                <a16:creationId xmlns:a16="http://schemas.microsoft.com/office/drawing/2014/main" id="{9B488055-78E2-44AA-8A54-1760FF99DF61}"/>
              </a:ext>
            </a:extLst>
          </p:cNvPr>
          <p:cNvSpPr>
            <a:spLocks noChangeArrowheads="1"/>
          </p:cNvSpPr>
          <p:nvPr/>
        </p:nvSpPr>
        <p:spPr bwMode="auto">
          <a:xfrm>
            <a:off x="6096000" y="6167438"/>
            <a:ext cx="457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800" dirty="0">
                <a:solidFill>
                  <a:schemeClr val="tx1"/>
                </a:solidFill>
                <a:latin typeface="Calibri Light" panose="020F0302020204030204" pitchFamily="34" charset="0"/>
                <a:hlinkClick r:id="rId2" tooltip="Current Cardiology Reports"/>
              </a:rPr>
              <a:t>Current Cardiology Reports</a:t>
            </a:r>
            <a:endParaRPr lang="en-US" altLang="en-US" sz="1800" dirty="0">
              <a:solidFill>
                <a:schemeClr val="tx1"/>
              </a:solidFill>
              <a:latin typeface="Calibri Light" panose="020F0302020204030204" pitchFamily="34" charset="0"/>
            </a:endParaRPr>
          </a:p>
          <a:p>
            <a:pPr eaLnBrk="1" hangingPunct="1">
              <a:spcBef>
                <a:spcPct val="0"/>
              </a:spcBef>
              <a:buClrTx/>
              <a:buSzTx/>
              <a:buFontTx/>
              <a:buNone/>
            </a:pPr>
            <a:r>
              <a:rPr lang="en-US" altLang="en-US" sz="1800" dirty="0">
                <a:solidFill>
                  <a:schemeClr val="tx1"/>
                </a:solidFill>
                <a:latin typeface="Calibri Light" panose="020F0302020204030204" pitchFamily="34" charset="0"/>
              </a:rPr>
              <a:t>September 2017, 19:84 </a:t>
            </a:r>
          </a:p>
        </p:txBody>
      </p:sp>
      <p:sp>
        <p:nvSpPr>
          <p:cNvPr id="5" name="Zástupný symbol pro číslo snímku 4">
            <a:extLst>
              <a:ext uri="{FF2B5EF4-FFF2-40B4-BE49-F238E27FC236}">
                <a16:creationId xmlns:a16="http://schemas.microsoft.com/office/drawing/2014/main" id="{1A77C2B8-236B-4304-BA1F-7AFC5418673B}"/>
              </a:ext>
            </a:extLst>
          </p:cNvPr>
          <p:cNvSpPr>
            <a:spLocks noGrp="1"/>
          </p:cNvSpPr>
          <p:nvPr>
            <p:ph type="sldNum" sz="quarter" idx="11"/>
          </p:nvPr>
        </p:nvSpPr>
        <p:spPr/>
        <p:txBody>
          <a:bodyPr/>
          <a:lstStyle/>
          <a:p>
            <a:fld id="{0970407D-EE58-4A0B-824B-1D3AE42DD9CF}" type="slidenum">
              <a:rPr lang="cs-CZ" altLang="cs-CZ" smtClean="0"/>
              <a:pPr/>
              <a:t>31</a:t>
            </a:fld>
            <a:endParaRPr lang="cs-CZ" altLang="cs-CZ" dirty="0"/>
          </a:p>
        </p:txBody>
      </p:sp>
    </p:spTree>
    <p:extLst>
      <p:ext uri="{BB962C8B-B14F-4D97-AF65-F5344CB8AC3E}">
        <p14:creationId xmlns:p14="http://schemas.microsoft.com/office/powerpoint/2010/main" val="13221879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4C1BF0ED-CD77-4AA0-BDB9-49F88765FBDC}"/>
              </a:ext>
            </a:extLst>
          </p:cNvPr>
          <p:cNvSpPr>
            <a:spLocks noGrp="1" noChangeArrowheads="1"/>
          </p:cNvSpPr>
          <p:nvPr>
            <p:ph type="title"/>
          </p:nvPr>
        </p:nvSpPr>
        <p:spPr>
          <a:xfrm>
            <a:off x="720000" y="720000"/>
            <a:ext cx="10753200" cy="451576"/>
          </a:xfrm>
        </p:spPr>
        <p:txBody>
          <a:bodyPr/>
          <a:lstStyle/>
          <a:p>
            <a:pPr fontAlgn="auto">
              <a:spcAft>
                <a:spcPts val="0"/>
              </a:spcAft>
              <a:defRPr/>
            </a:pPr>
            <a:r>
              <a:rPr lang="cs-CZ" altLang="en-US" sz="5400" dirty="0"/>
              <a:t>Ischemická choroba srdeční</a:t>
            </a:r>
          </a:p>
        </p:txBody>
      </p:sp>
      <p:sp>
        <p:nvSpPr>
          <p:cNvPr id="34819" name="Rectangle 3">
            <a:extLst>
              <a:ext uri="{FF2B5EF4-FFF2-40B4-BE49-F238E27FC236}">
                <a16:creationId xmlns:a16="http://schemas.microsoft.com/office/drawing/2014/main" id="{9BFBA42C-62A6-40BE-8F0D-D82168B63147}"/>
              </a:ext>
            </a:extLst>
          </p:cNvPr>
          <p:cNvSpPr>
            <a:spLocks noGrp="1"/>
          </p:cNvSpPr>
          <p:nvPr>
            <p:ph idx="1"/>
          </p:nvPr>
        </p:nvSpPr>
        <p:spPr>
          <a:xfrm>
            <a:off x="1416051" y="1916113"/>
            <a:ext cx="9072563" cy="4216400"/>
          </a:xfrm>
        </p:spPr>
        <p:txBody>
          <a:bodyPr/>
          <a:lstStyle/>
          <a:p>
            <a:pPr algn="just" eaLnBrk="1" hangingPunct="1">
              <a:lnSpc>
                <a:spcPct val="100000"/>
              </a:lnSpc>
            </a:pPr>
            <a:r>
              <a:rPr lang="cs-CZ" altLang="en-US" dirty="0"/>
              <a:t>Je onemocnění způsobené nerovnováhou mezi krevním zásobením myokardu (průtokem) a jeho energetickými požadavky. </a:t>
            </a:r>
          </a:p>
          <a:p>
            <a:pPr algn="just" eaLnBrk="1" hangingPunct="1">
              <a:lnSpc>
                <a:spcPct val="100000"/>
              </a:lnSpc>
            </a:pPr>
            <a:r>
              <a:rPr lang="cs-CZ" altLang="en-US" dirty="0"/>
              <a:t>Redukce koronárního průtoku je ve vztahu k progresivní ateroskleróze se stupňující  se okluzí koronárních arterií. Koronární průtok dále klesá v důsledku </a:t>
            </a:r>
            <a:r>
              <a:rPr lang="cs-CZ" altLang="en-US" dirty="0" err="1"/>
              <a:t>vazospazmu</a:t>
            </a:r>
            <a:r>
              <a:rPr lang="cs-CZ" altLang="en-US" dirty="0"/>
              <a:t>, trombózy nebo cirkulačních změn vedoucích k </a:t>
            </a:r>
            <a:r>
              <a:rPr lang="cs-CZ" altLang="en-US" dirty="0" err="1"/>
              <a:t>hypoperfúzi</a:t>
            </a:r>
            <a:r>
              <a:rPr lang="cs-CZ" altLang="en-US" dirty="0"/>
              <a:t>.</a:t>
            </a:r>
          </a:p>
        </p:txBody>
      </p:sp>
      <p:sp>
        <p:nvSpPr>
          <p:cNvPr id="3" name="Zástupný symbol pro číslo snímku 2">
            <a:extLst>
              <a:ext uri="{FF2B5EF4-FFF2-40B4-BE49-F238E27FC236}">
                <a16:creationId xmlns:a16="http://schemas.microsoft.com/office/drawing/2014/main" id="{B74B901F-FBE8-4267-8EFB-218399758F0C}"/>
              </a:ext>
            </a:extLst>
          </p:cNvPr>
          <p:cNvSpPr>
            <a:spLocks noGrp="1"/>
          </p:cNvSpPr>
          <p:nvPr>
            <p:ph type="sldNum" sz="quarter" idx="11"/>
          </p:nvPr>
        </p:nvSpPr>
        <p:spPr/>
        <p:txBody>
          <a:bodyPr/>
          <a:lstStyle/>
          <a:p>
            <a:fld id="{0970407D-EE58-4A0B-824B-1D3AE42DD9CF}" type="slidenum">
              <a:rPr lang="cs-CZ" altLang="cs-CZ" smtClean="0"/>
              <a:pPr/>
              <a:t>32</a:t>
            </a:fld>
            <a:endParaRPr lang="cs-CZ" altLang="cs-CZ" dirty="0"/>
          </a:p>
        </p:txBody>
      </p:sp>
    </p:spTree>
    <p:extLst>
      <p:ext uri="{BB962C8B-B14F-4D97-AF65-F5344CB8AC3E}">
        <p14:creationId xmlns:p14="http://schemas.microsoft.com/office/powerpoint/2010/main" val="257493495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01FCDD17-19B0-4B17-9994-F3F072370055}"/>
              </a:ext>
            </a:extLst>
          </p:cNvPr>
          <p:cNvSpPr>
            <a:spLocks noGrp="1" noChangeArrowheads="1"/>
          </p:cNvSpPr>
          <p:nvPr>
            <p:ph type="title"/>
          </p:nvPr>
        </p:nvSpPr>
        <p:spPr/>
        <p:txBody>
          <a:bodyPr/>
          <a:lstStyle/>
          <a:p>
            <a:pPr fontAlgn="auto">
              <a:spcAft>
                <a:spcPts val="0"/>
              </a:spcAft>
              <a:defRPr/>
            </a:pPr>
            <a:r>
              <a:rPr lang="cs-CZ" altLang="en-US" sz="5400" dirty="0"/>
              <a:t>Koronární průtok</a:t>
            </a:r>
          </a:p>
        </p:txBody>
      </p:sp>
      <p:sp>
        <p:nvSpPr>
          <p:cNvPr id="35843" name="Rectangle 3">
            <a:extLst>
              <a:ext uri="{FF2B5EF4-FFF2-40B4-BE49-F238E27FC236}">
                <a16:creationId xmlns:a16="http://schemas.microsoft.com/office/drawing/2014/main" id="{D899A217-5C2E-40C3-A023-A05DFC547365}"/>
              </a:ext>
            </a:extLst>
          </p:cNvPr>
          <p:cNvSpPr>
            <a:spLocks noGrp="1"/>
          </p:cNvSpPr>
          <p:nvPr>
            <p:ph idx="1"/>
          </p:nvPr>
        </p:nvSpPr>
        <p:spPr>
          <a:xfrm>
            <a:off x="1919288" y="2017713"/>
            <a:ext cx="7772400" cy="4114800"/>
          </a:xfrm>
        </p:spPr>
        <p:txBody>
          <a:bodyPr/>
          <a:lstStyle/>
          <a:p>
            <a:pPr algn="just" eaLnBrk="1" hangingPunct="1">
              <a:lnSpc>
                <a:spcPct val="100000"/>
              </a:lnSpc>
            </a:pPr>
            <a:r>
              <a:rPr lang="cs-CZ" altLang="en-US" sz="3200" dirty="0"/>
              <a:t>Závisí na tlakovém rozdílu mezi aortálním diastolickým tlakem a tlakem v levé síni. Během systoly je koronární průtok redukován, především pro </a:t>
            </a:r>
            <a:r>
              <a:rPr lang="cs-CZ" altLang="en-US" sz="3200" dirty="0" err="1"/>
              <a:t>Venturiho</a:t>
            </a:r>
            <a:r>
              <a:rPr lang="cs-CZ" altLang="en-US" sz="3200" dirty="0"/>
              <a:t> efekty na koronárních vstupech a  pro kompresi intramuskulárních arterií během kontrakce srdečních komor. </a:t>
            </a:r>
          </a:p>
        </p:txBody>
      </p:sp>
      <p:sp>
        <p:nvSpPr>
          <p:cNvPr id="3" name="Zástupný symbol pro číslo snímku 2">
            <a:extLst>
              <a:ext uri="{FF2B5EF4-FFF2-40B4-BE49-F238E27FC236}">
                <a16:creationId xmlns:a16="http://schemas.microsoft.com/office/drawing/2014/main" id="{EEEFC1BC-E9CD-4ACB-A35C-55A7F8696115}"/>
              </a:ext>
            </a:extLst>
          </p:cNvPr>
          <p:cNvSpPr>
            <a:spLocks noGrp="1"/>
          </p:cNvSpPr>
          <p:nvPr>
            <p:ph type="sldNum" sz="quarter" idx="11"/>
          </p:nvPr>
        </p:nvSpPr>
        <p:spPr/>
        <p:txBody>
          <a:bodyPr/>
          <a:lstStyle/>
          <a:p>
            <a:fld id="{0970407D-EE58-4A0B-824B-1D3AE42DD9CF}" type="slidenum">
              <a:rPr lang="cs-CZ" altLang="cs-CZ" smtClean="0"/>
              <a:pPr/>
              <a:t>33</a:t>
            </a:fld>
            <a:endParaRPr lang="cs-CZ" altLang="cs-CZ" dirty="0"/>
          </a:p>
        </p:txBody>
      </p:sp>
    </p:spTree>
    <p:extLst>
      <p:ext uri="{BB962C8B-B14F-4D97-AF65-F5344CB8AC3E}">
        <p14:creationId xmlns:p14="http://schemas.microsoft.com/office/powerpoint/2010/main" val="3115729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a:extLst>
              <a:ext uri="{FF2B5EF4-FFF2-40B4-BE49-F238E27FC236}">
                <a16:creationId xmlns:a16="http://schemas.microsoft.com/office/drawing/2014/main" id="{AAB06816-D8B6-4E1B-A5DE-2B0D328FC9EB}"/>
              </a:ext>
            </a:extLst>
          </p:cNvPr>
          <p:cNvSpPr>
            <a:spLocks noGrp="1" noChangeArrowheads="1"/>
          </p:cNvSpPr>
          <p:nvPr>
            <p:ph type="title"/>
          </p:nvPr>
        </p:nvSpPr>
        <p:spPr>
          <a:xfrm>
            <a:off x="1006763" y="1042426"/>
            <a:ext cx="10651163" cy="451576"/>
          </a:xfrm>
        </p:spPr>
        <p:txBody>
          <a:bodyPr>
            <a:noAutofit/>
          </a:bodyPr>
          <a:lstStyle/>
          <a:p>
            <a:pPr fontAlgn="auto">
              <a:spcAft>
                <a:spcPts val="0"/>
              </a:spcAft>
              <a:defRPr/>
            </a:pPr>
            <a:r>
              <a:rPr lang="cs-CZ" altLang="en-US" dirty="0"/>
              <a:t>Faktory redukující koronární průtok</a:t>
            </a:r>
          </a:p>
        </p:txBody>
      </p:sp>
      <p:sp>
        <p:nvSpPr>
          <p:cNvPr id="36867" name="Rectangle 3">
            <a:extLst>
              <a:ext uri="{FF2B5EF4-FFF2-40B4-BE49-F238E27FC236}">
                <a16:creationId xmlns:a16="http://schemas.microsoft.com/office/drawing/2014/main" id="{7A6C1743-8F8A-4F2E-BE71-39E3D46EDDD0}"/>
              </a:ext>
            </a:extLst>
          </p:cNvPr>
          <p:cNvSpPr>
            <a:spLocks noGrp="1"/>
          </p:cNvSpPr>
          <p:nvPr>
            <p:ph idx="1"/>
          </p:nvPr>
        </p:nvSpPr>
        <p:spPr>
          <a:xfrm>
            <a:off x="720000" y="1976582"/>
            <a:ext cx="10753200" cy="3855418"/>
          </a:xfrm>
        </p:spPr>
        <p:txBody>
          <a:bodyPr/>
          <a:lstStyle/>
          <a:p>
            <a:pPr algn="just" eaLnBrk="1" hangingPunct="1">
              <a:lnSpc>
                <a:spcPct val="90000"/>
              </a:lnSpc>
            </a:pPr>
            <a:r>
              <a:rPr lang="cs-CZ" altLang="en-US" sz="3200" dirty="0"/>
              <a:t>Snížený diastolický tlak v aortě</a:t>
            </a:r>
          </a:p>
          <a:p>
            <a:pPr algn="just" eaLnBrk="1" hangingPunct="1">
              <a:lnSpc>
                <a:spcPct val="90000"/>
              </a:lnSpc>
            </a:pPr>
            <a:r>
              <a:rPr lang="cs-CZ" altLang="en-US" sz="3200" dirty="0">
                <a:solidFill>
                  <a:srgbClr val="FF0000"/>
                </a:solidFill>
              </a:rPr>
              <a:t>Zvýšený </a:t>
            </a:r>
            <a:r>
              <a:rPr lang="cs-CZ" altLang="en-US" sz="3200" dirty="0" err="1">
                <a:solidFill>
                  <a:srgbClr val="FF0000"/>
                </a:solidFill>
              </a:rPr>
              <a:t>intraventrikulární</a:t>
            </a:r>
            <a:r>
              <a:rPr lang="cs-CZ" altLang="en-US" sz="3200" dirty="0">
                <a:solidFill>
                  <a:srgbClr val="FF0000"/>
                </a:solidFill>
              </a:rPr>
              <a:t> tlak a kontrakce</a:t>
            </a:r>
            <a:r>
              <a:rPr lang="cs-CZ" altLang="en-US" sz="3200" dirty="0"/>
              <a:t> myokardu</a:t>
            </a:r>
          </a:p>
          <a:p>
            <a:pPr algn="just" eaLnBrk="1" hangingPunct="1">
              <a:lnSpc>
                <a:spcPct val="90000"/>
              </a:lnSpc>
            </a:pPr>
            <a:r>
              <a:rPr lang="cs-CZ" altLang="en-US" sz="3200" dirty="0">
                <a:solidFill>
                  <a:srgbClr val="FF0000"/>
                </a:solidFill>
              </a:rPr>
              <a:t>Stenóza koronárních arterií </a:t>
            </a:r>
            <a:r>
              <a:rPr lang="cs-CZ" altLang="en-US" sz="3200" dirty="0"/>
              <a:t>(fixovaná koronární stenóza, akutní změna plaky-ruptura, hemoragie), trombóza, vazokonstrikce)</a:t>
            </a:r>
          </a:p>
          <a:p>
            <a:pPr algn="just" eaLnBrk="1" hangingPunct="1">
              <a:lnSpc>
                <a:spcPct val="90000"/>
              </a:lnSpc>
            </a:pPr>
            <a:r>
              <a:rPr lang="cs-CZ" altLang="en-US" sz="3200" dirty="0">
                <a:solidFill>
                  <a:srgbClr val="FF0000"/>
                </a:solidFill>
              </a:rPr>
              <a:t>Stenóza a regurgitace aortální chlopně</a:t>
            </a:r>
          </a:p>
          <a:p>
            <a:pPr algn="just" eaLnBrk="1" hangingPunct="1">
              <a:lnSpc>
                <a:spcPct val="90000"/>
              </a:lnSpc>
            </a:pPr>
            <a:r>
              <a:rPr lang="cs-CZ" altLang="en-US" sz="3200" dirty="0">
                <a:solidFill>
                  <a:srgbClr val="FF0000"/>
                </a:solidFill>
              </a:rPr>
              <a:t>Zvýšený tlak v pravé síni </a:t>
            </a:r>
          </a:p>
        </p:txBody>
      </p:sp>
      <p:sp>
        <p:nvSpPr>
          <p:cNvPr id="3" name="Zástupný symbol pro číslo snímku 2">
            <a:extLst>
              <a:ext uri="{FF2B5EF4-FFF2-40B4-BE49-F238E27FC236}">
                <a16:creationId xmlns:a16="http://schemas.microsoft.com/office/drawing/2014/main" id="{6EADE291-6307-449E-A55C-7C5794440BF6}"/>
              </a:ext>
            </a:extLst>
          </p:cNvPr>
          <p:cNvSpPr>
            <a:spLocks noGrp="1"/>
          </p:cNvSpPr>
          <p:nvPr>
            <p:ph type="sldNum" sz="quarter" idx="11"/>
          </p:nvPr>
        </p:nvSpPr>
        <p:spPr/>
        <p:txBody>
          <a:bodyPr/>
          <a:lstStyle/>
          <a:p>
            <a:fld id="{0970407D-EE58-4A0B-824B-1D3AE42DD9CF}" type="slidenum">
              <a:rPr lang="cs-CZ" altLang="cs-CZ" smtClean="0"/>
              <a:pPr/>
              <a:t>34</a:t>
            </a:fld>
            <a:endParaRPr lang="cs-CZ" altLang="cs-CZ" dirty="0"/>
          </a:p>
        </p:txBody>
      </p:sp>
    </p:spTree>
    <p:extLst>
      <p:ext uri="{BB962C8B-B14F-4D97-AF65-F5344CB8AC3E}">
        <p14:creationId xmlns:p14="http://schemas.microsoft.com/office/powerpoint/2010/main" val="28070247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a:extLst>
              <a:ext uri="{FF2B5EF4-FFF2-40B4-BE49-F238E27FC236}">
                <a16:creationId xmlns:a16="http://schemas.microsoft.com/office/drawing/2014/main" id="{13A26E45-C8E6-4338-962B-2E751AFE835E}"/>
              </a:ext>
            </a:extLst>
          </p:cNvPr>
          <p:cNvSpPr>
            <a:spLocks noGrp="1" noChangeArrowheads="1"/>
          </p:cNvSpPr>
          <p:nvPr>
            <p:ph type="title"/>
          </p:nvPr>
        </p:nvSpPr>
        <p:spPr/>
        <p:txBody>
          <a:bodyPr/>
          <a:lstStyle/>
          <a:p>
            <a:pPr fontAlgn="auto">
              <a:spcAft>
                <a:spcPts val="0"/>
              </a:spcAft>
              <a:defRPr/>
            </a:pPr>
            <a:r>
              <a:rPr lang="cs-CZ" altLang="en-US" sz="6000" dirty="0"/>
              <a:t>Rozvoj aterosklerózy</a:t>
            </a:r>
          </a:p>
        </p:txBody>
      </p:sp>
      <p:sp>
        <p:nvSpPr>
          <p:cNvPr id="37891" name="Rectangle 3">
            <a:extLst>
              <a:ext uri="{FF2B5EF4-FFF2-40B4-BE49-F238E27FC236}">
                <a16:creationId xmlns:a16="http://schemas.microsoft.com/office/drawing/2014/main" id="{21D91AA0-2905-49DB-8F2C-A6A2DB80B971}"/>
              </a:ext>
            </a:extLst>
          </p:cNvPr>
          <p:cNvSpPr>
            <a:spLocks noGrp="1"/>
          </p:cNvSpPr>
          <p:nvPr>
            <p:ph type="body" idx="1"/>
          </p:nvPr>
        </p:nvSpPr>
        <p:spPr/>
        <p:txBody>
          <a:bodyPr/>
          <a:lstStyle/>
          <a:p>
            <a:pPr eaLnBrk="1" hangingPunct="1"/>
            <a:r>
              <a:rPr lang="cs-CZ" altLang="en-US" sz="3400" dirty="0"/>
              <a:t>Iniciace</a:t>
            </a:r>
          </a:p>
          <a:p>
            <a:pPr eaLnBrk="1" hangingPunct="1"/>
            <a:r>
              <a:rPr lang="cs-CZ" altLang="en-US" sz="3400" dirty="0"/>
              <a:t>Zánět</a:t>
            </a:r>
          </a:p>
          <a:p>
            <a:pPr eaLnBrk="1" hangingPunct="1"/>
            <a:r>
              <a:rPr lang="cs-CZ" altLang="en-US" sz="3400" dirty="0"/>
              <a:t>Tvorba fibrózní čepičky</a:t>
            </a:r>
          </a:p>
          <a:p>
            <a:pPr eaLnBrk="1" hangingPunct="1"/>
            <a:r>
              <a:rPr lang="cs-CZ" altLang="en-US" sz="3400" dirty="0"/>
              <a:t>Ruptura plaku</a:t>
            </a:r>
          </a:p>
          <a:p>
            <a:pPr eaLnBrk="1" hangingPunct="1"/>
            <a:r>
              <a:rPr lang="cs-CZ" altLang="en-US" sz="3400" dirty="0"/>
              <a:t>Trombóza</a:t>
            </a:r>
            <a:endParaRPr lang="cs-CZ" altLang="en-US" dirty="0"/>
          </a:p>
        </p:txBody>
      </p:sp>
      <p:sp>
        <p:nvSpPr>
          <p:cNvPr id="3" name="Zástupný symbol pro číslo snímku 2">
            <a:extLst>
              <a:ext uri="{FF2B5EF4-FFF2-40B4-BE49-F238E27FC236}">
                <a16:creationId xmlns:a16="http://schemas.microsoft.com/office/drawing/2014/main" id="{DAB114EF-4E03-4DF2-89BF-7E4484DDB7DD}"/>
              </a:ext>
            </a:extLst>
          </p:cNvPr>
          <p:cNvSpPr>
            <a:spLocks noGrp="1"/>
          </p:cNvSpPr>
          <p:nvPr>
            <p:ph type="sldNum" sz="quarter" idx="11"/>
          </p:nvPr>
        </p:nvSpPr>
        <p:spPr/>
        <p:txBody>
          <a:bodyPr/>
          <a:lstStyle/>
          <a:p>
            <a:fld id="{0970407D-EE58-4A0B-824B-1D3AE42DD9CF}" type="slidenum">
              <a:rPr lang="cs-CZ" altLang="cs-CZ" smtClean="0"/>
              <a:pPr/>
              <a:t>35</a:t>
            </a:fld>
            <a:endParaRPr lang="cs-CZ" altLang="cs-CZ" dirty="0"/>
          </a:p>
        </p:txBody>
      </p:sp>
    </p:spTree>
    <p:extLst>
      <p:ext uri="{BB962C8B-B14F-4D97-AF65-F5344CB8AC3E}">
        <p14:creationId xmlns:p14="http://schemas.microsoft.com/office/powerpoint/2010/main" val="27383331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a:extLst>
              <a:ext uri="{FF2B5EF4-FFF2-40B4-BE49-F238E27FC236}">
                <a16:creationId xmlns:a16="http://schemas.microsoft.com/office/drawing/2014/main" id="{0F62CA95-9F64-499C-96DB-AA01C598D0D0}"/>
              </a:ext>
            </a:extLst>
          </p:cNvPr>
          <p:cNvSpPr>
            <a:spLocks noGrp="1" noChangeArrowheads="1"/>
          </p:cNvSpPr>
          <p:nvPr>
            <p:ph type="title"/>
          </p:nvPr>
        </p:nvSpPr>
        <p:spPr>
          <a:xfrm>
            <a:off x="1992313" y="279401"/>
            <a:ext cx="7054850" cy="773113"/>
          </a:xfrm>
        </p:spPr>
        <p:txBody>
          <a:bodyPr/>
          <a:lstStyle/>
          <a:p>
            <a:pPr fontAlgn="auto">
              <a:spcAft>
                <a:spcPts val="0"/>
              </a:spcAft>
              <a:defRPr/>
            </a:pPr>
            <a:r>
              <a:rPr lang="cs-CZ" altLang="en-US" sz="5400" dirty="0"/>
              <a:t>Funkční endotel</a:t>
            </a:r>
          </a:p>
        </p:txBody>
      </p:sp>
      <p:sp>
        <p:nvSpPr>
          <p:cNvPr id="38915" name="Rectangle 3">
            <a:extLst>
              <a:ext uri="{FF2B5EF4-FFF2-40B4-BE49-F238E27FC236}">
                <a16:creationId xmlns:a16="http://schemas.microsoft.com/office/drawing/2014/main" id="{5893D55B-BE25-4C92-8C93-37FEFC7E0264}"/>
              </a:ext>
            </a:extLst>
          </p:cNvPr>
          <p:cNvSpPr>
            <a:spLocks noGrp="1"/>
          </p:cNvSpPr>
          <p:nvPr>
            <p:ph type="body" idx="1"/>
          </p:nvPr>
        </p:nvSpPr>
        <p:spPr>
          <a:xfrm>
            <a:off x="666000" y="1690688"/>
            <a:ext cx="10002000" cy="4114800"/>
          </a:xfrm>
        </p:spPr>
        <p:txBody>
          <a:bodyPr/>
          <a:lstStyle/>
          <a:p>
            <a:pPr eaLnBrk="1" hangingPunct="1"/>
            <a:r>
              <a:rPr lang="cs-CZ" altLang="en-US" sz="3200" i="1" dirty="0">
                <a:solidFill>
                  <a:srgbClr val="FF0000"/>
                </a:solidFill>
              </a:rPr>
              <a:t>Konstantní převaha </a:t>
            </a:r>
            <a:r>
              <a:rPr lang="cs-CZ" altLang="en-US" sz="3200" i="1" dirty="0" err="1">
                <a:solidFill>
                  <a:srgbClr val="FF0000"/>
                </a:solidFill>
              </a:rPr>
              <a:t>dazodilatace</a:t>
            </a:r>
            <a:r>
              <a:rPr lang="cs-CZ" altLang="en-US" dirty="0">
                <a:solidFill>
                  <a:srgbClr val="FF0000"/>
                </a:solidFill>
              </a:rPr>
              <a:t> </a:t>
            </a:r>
          </a:p>
          <a:p>
            <a:pPr eaLnBrk="1" hangingPunct="1"/>
            <a:r>
              <a:rPr lang="cs-CZ" altLang="en-US" sz="3200" i="1" dirty="0">
                <a:solidFill>
                  <a:srgbClr val="FF0000"/>
                </a:solidFill>
              </a:rPr>
              <a:t>Antiadhezivní stav</a:t>
            </a:r>
            <a:r>
              <a:rPr lang="cs-CZ" altLang="en-US" sz="3200" dirty="0">
                <a:solidFill>
                  <a:srgbClr val="FF0000"/>
                </a:solidFill>
              </a:rPr>
              <a:t> </a:t>
            </a:r>
            <a:r>
              <a:rPr lang="cs-CZ" altLang="en-US" sz="3200" dirty="0"/>
              <a:t>(NO, PGI2)</a:t>
            </a:r>
          </a:p>
          <a:p>
            <a:pPr eaLnBrk="1" hangingPunct="1"/>
            <a:r>
              <a:rPr lang="cs-CZ" altLang="en-US" sz="3200" i="1" dirty="0">
                <a:solidFill>
                  <a:srgbClr val="FF0000"/>
                </a:solidFill>
              </a:rPr>
              <a:t>Konstantní lokální antikoagulační a fibrinolytický stav</a:t>
            </a:r>
            <a:r>
              <a:rPr lang="cs-CZ" altLang="en-US" sz="3200" dirty="0"/>
              <a:t> (nárůst AT III,  proteinu C, proteinu S, </a:t>
            </a:r>
            <a:r>
              <a:rPr lang="cs-CZ" altLang="en-US" sz="3200" dirty="0" err="1"/>
              <a:t>tPA</a:t>
            </a:r>
            <a:r>
              <a:rPr lang="cs-CZ" altLang="en-US" sz="3200" dirty="0"/>
              <a:t>,  PAI-1)</a:t>
            </a:r>
          </a:p>
        </p:txBody>
      </p:sp>
      <p:sp>
        <p:nvSpPr>
          <p:cNvPr id="3" name="Zástupný symbol pro číslo snímku 2">
            <a:extLst>
              <a:ext uri="{FF2B5EF4-FFF2-40B4-BE49-F238E27FC236}">
                <a16:creationId xmlns:a16="http://schemas.microsoft.com/office/drawing/2014/main" id="{BC4E97CD-44F8-4459-9A54-FEC8BF5AF143}"/>
              </a:ext>
            </a:extLst>
          </p:cNvPr>
          <p:cNvSpPr>
            <a:spLocks noGrp="1"/>
          </p:cNvSpPr>
          <p:nvPr>
            <p:ph type="sldNum" sz="quarter" idx="11"/>
          </p:nvPr>
        </p:nvSpPr>
        <p:spPr/>
        <p:txBody>
          <a:bodyPr/>
          <a:lstStyle/>
          <a:p>
            <a:fld id="{0970407D-EE58-4A0B-824B-1D3AE42DD9CF}" type="slidenum">
              <a:rPr lang="cs-CZ" altLang="cs-CZ" smtClean="0"/>
              <a:pPr/>
              <a:t>36</a:t>
            </a:fld>
            <a:endParaRPr lang="cs-CZ" altLang="cs-CZ" dirty="0"/>
          </a:p>
        </p:txBody>
      </p:sp>
    </p:spTree>
    <p:extLst>
      <p:ext uri="{BB962C8B-B14F-4D97-AF65-F5344CB8AC3E}">
        <p14:creationId xmlns:p14="http://schemas.microsoft.com/office/powerpoint/2010/main" val="1781410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12891CC5-F20E-4C2C-BED2-736426C1D101}"/>
              </a:ext>
            </a:extLst>
          </p:cNvPr>
          <p:cNvSpPr>
            <a:spLocks noGrp="1" noChangeArrowheads="1"/>
          </p:cNvSpPr>
          <p:nvPr>
            <p:ph type="title"/>
          </p:nvPr>
        </p:nvSpPr>
        <p:spPr/>
        <p:txBody>
          <a:bodyPr/>
          <a:lstStyle/>
          <a:p>
            <a:pPr fontAlgn="auto">
              <a:spcAft>
                <a:spcPts val="0"/>
              </a:spcAft>
              <a:defRPr/>
            </a:pPr>
            <a:r>
              <a:rPr lang="cs-CZ" altLang="en-US" sz="4800" dirty="0"/>
              <a:t>Příčiny endoteliální dysfunkce</a:t>
            </a:r>
          </a:p>
        </p:txBody>
      </p:sp>
      <p:sp>
        <p:nvSpPr>
          <p:cNvPr id="39939" name="Rectangle 3">
            <a:extLst>
              <a:ext uri="{FF2B5EF4-FFF2-40B4-BE49-F238E27FC236}">
                <a16:creationId xmlns:a16="http://schemas.microsoft.com/office/drawing/2014/main" id="{CA56D7BD-580F-4514-B6BD-FDC5F1964796}"/>
              </a:ext>
            </a:extLst>
          </p:cNvPr>
          <p:cNvSpPr>
            <a:spLocks noGrp="1"/>
          </p:cNvSpPr>
          <p:nvPr>
            <p:ph type="body" idx="1"/>
          </p:nvPr>
        </p:nvSpPr>
        <p:spPr>
          <a:xfrm>
            <a:off x="812800" y="1835150"/>
            <a:ext cx="9855200" cy="4114800"/>
          </a:xfrm>
        </p:spPr>
        <p:txBody>
          <a:bodyPr/>
          <a:lstStyle/>
          <a:p>
            <a:pPr eaLnBrk="1" hangingPunct="1"/>
            <a:r>
              <a:rPr lang="cs-CZ" altLang="en-US" i="1" dirty="0"/>
              <a:t>Modifikace </a:t>
            </a:r>
            <a:r>
              <a:rPr lang="en-GB" altLang="en-US" i="1" dirty="0"/>
              <a:t>LDL</a:t>
            </a:r>
            <a:r>
              <a:rPr lang="en-GB" altLang="en-US" dirty="0"/>
              <a:t> (</a:t>
            </a:r>
            <a:r>
              <a:rPr lang="en-GB" altLang="en-US" dirty="0" err="1"/>
              <a:t>oxida</a:t>
            </a:r>
            <a:r>
              <a:rPr lang="cs-CZ" altLang="en-US" dirty="0" err="1"/>
              <a:t>ce</a:t>
            </a:r>
            <a:r>
              <a:rPr lang="en-GB" altLang="en-US" dirty="0"/>
              <a:t>, </a:t>
            </a:r>
            <a:r>
              <a:rPr lang="en-GB" altLang="en-US" dirty="0" err="1"/>
              <a:t>gly</a:t>
            </a:r>
            <a:r>
              <a:rPr lang="cs-CZ" altLang="en-US" dirty="0" err="1"/>
              <a:t>kace</a:t>
            </a:r>
            <a:r>
              <a:rPr lang="en-GB" altLang="en-US" dirty="0"/>
              <a:t>, </a:t>
            </a:r>
            <a:r>
              <a:rPr lang="cs-CZ" altLang="en-US" dirty="0"/>
              <a:t>tvorba imunních komplexů</a:t>
            </a:r>
            <a:r>
              <a:rPr lang="en-GB" altLang="en-US" dirty="0"/>
              <a:t>)</a:t>
            </a:r>
            <a:endParaRPr lang="en-US" altLang="en-US" dirty="0"/>
          </a:p>
          <a:p>
            <a:pPr eaLnBrk="1" hangingPunct="1"/>
            <a:r>
              <a:rPr lang="en-GB" altLang="en-US" i="1" dirty="0" err="1"/>
              <a:t>Expres</a:t>
            </a:r>
            <a:r>
              <a:rPr lang="cs-CZ" altLang="en-US" i="1" dirty="0"/>
              <a:t>e</a:t>
            </a:r>
            <a:r>
              <a:rPr lang="en-GB" altLang="en-US" i="1" dirty="0"/>
              <a:t> </a:t>
            </a:r>
            <a:r>
              <a:rPr lang="cs-CZ" altLang="en-US" i="1" dirty="0"/>
              <a:t>adhezivních molekul</a:t>
            </a:r>
            <a:endParaRPr lang="en-US" altLang="en-US" dirty="0"/>
          </a:p>
          <a:p>
            <a:pPr eaLnBrk="1" hangingPunct="1"/>
            <a:r>
              <a:rPr lang="cs-CZ" altLang="en-US" i="1" dirty="0"/>
              <a:t>Uvolnění </a:t>
            </a:r>
            <a:r>
              <a:rPr lang="cs-CZ" altLang="en-US" i="1" dirty="0" err="1"/>
              <a:t>cytokinů</a:t>
            </a:r>
            <a:r>
              <a:rPr lang="en-GB" altLang="en-US" dirty="0"/>
              <a:t> (a</a:t>
            </a:r>
            <a:r>
              <a:rPr lang="cs-CZ" altLang="en-US" dirty="0"/>
              <a:t>trakce a migrace prozánětlivých buněk do </a:t>
            </a:r>
            <a:r>
              <a:rPr lang="cs-CZ" altLang="en-US" dirty="0" err="1"/>
              <a:t>subendoteliálního</a:t>
            </a:r>
            <a:r>
              <a:rPr lang="cs-CZ" altLang="en-US" dirty="0"/>
              <a:t> prostoru</a:t>
            </a:r>
            <a:endParaRPr lang="en-US" altLang="en-US" dirty="0"/>
          </a:p>
          <a:p>
            <a:pPr eaLnBrk="1" hangingPunct="1"/>
            <a:r>
              <a:rPr lang="en-GB" altLang="en-US" i="1" dirty="0" err="1"/>
              <a:t>Protrombotic</a:t>
            </a:r>
            <a:r>
              <a:rPr lang="cs-CZ" altLang="en-US" i="1" dirty="0" err="1"/>
              <a:t>ký</a:t>
            </a:r>
            <a:r>
              <a:rPr lang="cs-CZ" altLang="en-US" i="1" dirty="0"/>
              <a:t> fenotyp</a:t>
            </a:r>
            <a:r>
              <a:rPr lang="en-GB" altLang="en-US" dirty="0"/>
              <a:t> </a:t>
            </a:r>
            <a:r>
              <a:rPr lang="en-GB" altLang="en-US" dirty="0" err="1"/>
              <a:t>dysfun</a:t>
            </a:r>
            <a:r>
              <a:rPr lang="cs-CZ" altLang="en-US" dirty="0" err="1"/>
              <a:t>kčního</a:t>
            </a:r>
            <a:r>
              <a:rPr lang="cs-CZ" altLang="en-US" dirty="0"/>
              <a:t> endotelu</a:t>
            </a:r>
            <a:endParaRPr lang="cs-CZ" altLang="en-US" sz="2600" dirty="0"/>
          </a:p>
        </p:txBody>
      </p:sp>
      <p:sp>
        <p:nvSpPr>
          <p:cNvPr id="3" name="Zástupný symbol pro číslo snímku 2">
            <a:extLst>
              <a:ext uri="{FF2B5EF4-FFF2-40B4-BE49-F238E27FC236}">
                <a16:creationId xmlns:a16="http://schemas.microsoft.com/office/drawing/2014/main" id="{F45FA438-BB06-46E3-94B8-84BCB89BB79F}"/>
              </a:ext>
            </a:extLst>
          </p:cNvPr>
          <p:cNvSpPr>
            <a:spLocks noGrp="1"/>
          </p:cNvSpPr>
          <p:nvPr>
            <p:ph type="sldNum" sz="quarter" idx="11"/>
          </p:nvPr>
        </p:nvSpPr>
        <p:spPr/>
        <p:txBody>
          <a:bodyPr/>
          <a:lstStyle/>
          <a:p>
            <a:fld id="{0970407D-EE58-4A0B-824B-1D3AE42DD9CF}" type="slidenum">
              <a:rPr lang="cs-CZ" altLang="cs-CZ" smtClean="0"/>
              <a:pPr/>
              <a:t>37</a:t>
            </a:fld>
            <a:endParaRPr lang="cs-CZ" altLang="cs-CZ" dirty="0"/>
          </a:p>
        </p:txBody>
      </p:sp>
    </p:spTree>
    <p:extLst>
      <p:ext uri="{BB962C8B-B14F-4D97-AF65-F5344CB8AC3E}">
        <p14:creationId xmlns:p14="http://schemas.microsoft.com/office/powerpoint/2010/main" val="14163739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93501737-628E-4170-90FC-414454A58D9B}"/>
              </a:ext>
            </a:extLst>
          </p:cNvPr>
          <p:cNvSpPr>
            <a:spLocks noGrp="1" noChangeArrowheads="1"/>
          </p:cNvSpPr>
          <p:nvPr>
            <p:ph type="title"/>
          </p:nvPr>
        </p:nvSpPr>
        <p:spPr>
          <a:xfrm>
            <a:off x="720001" y="187326"/>
            <a:ext cx="9490800" cy="720725"/>
          </a:xfrm>
        </p:spPr>
        <p:txBody>
          <a:bodyPr/>
          <a:lstStyle/>
          <a:p>
            <a:pPr fontAlgn="auto">
              <a:spcAft>
                <a:spcPts val="0"/>
              </a:spcAft>
              <a:defRPr/>
            </a:pPr>
            <a:r>
              <a:rPr lang="cs-CZ" altLang="en-US" sz="2500" dirty="0"/>
              <a:t>„</a:t>
            </a:r>
            <a:r>
              <a:rPr lang="cs-CZ" altLang="en-US" sz="3200" dirty="0"/>
              <a:t>Response-to-</a:t>
            </a:r>
            <a:r>
              <a:rPr lang="cs-CZ" altLang="en-US" sz="3200" dirty="0" err="1"/>
              <a:t>Retention</a:t>
            </a:r>
            <a:r>
              <a:rPr lang="cs-CZ" altLang="en-US" sz="3200" dirty="0"/>
              <a:t>“ model  </a:t>
            </a:r>
            <a:r>
              <a:rPr lang="cs-CZ" altLang="en-US" sz="3200" dirty="0" err="1"/>
              <a:t>aterogeneze</a:t>
            </a:r>
            <a:endParaRPr lang="cs-CZ" altLang="en-US" sz="2500" dirty="0"/>
          </a:p>
        </p:txBody>
      </p:sp>
      <p:sp>
        <p:nvSpPr>
          <p:cNvPr id="65539" name="Rectangle 3">
            <a:extLst>
              <a:ext uri="{FF2B5EF4-FFF2-40B4-BE49-F238E27FC236}">
                <a16:creationId xmlns:a16="http://schemas.microsoft.com/office/drawing/2014/main" id="{932EBD4F-0FC5-4D1A-89B9-FBD76DBAC3F0}"/>
              </a:ext>
            </a:extLst>
          </p:cNvPr>
          <p:cNvSpPr>
            <a:spLocks noGrp="1" noChangeArrowheads="1"/>
          </p:cNvSpPr>
          <p:nvPr>
            <p:ph type="body" idx="1"/>
          </p:nvPr>
        </p:nvSpPr>
        <p:spPr>
          <a:xfrm>
            <a:off x="666000" y="1152526"/>
            <a:ext cx="10879455" cy="6092825"/>
          </a:xfrm>
        </p:spPr>
        <p:txBody>
          <a:bodyPr>
            <a:noAutofit/>
          </a:bodyPr>
          <a:lstStyle/>
          <a:p>
            <a:pPr fontAlgn="auto">
              <a:lnSpc>
                <a:spcPct val="100000"/>
              </a:lnSpc>
              <a:spcAft>
                <a:spcPts val="0"/>
              </a:spcAft>
              <a:buFont typeface="Wingdings 2"/>
              <a:buChar char=""/>
              <a:defRPr/>
            </a:pPr>
            <a:r>
              <a:rPr lang="en-GB" sz="2000" b="1" dirty="0" err="1"/>
              <a:t>Aterogene</a:t>
            </a:r>
            <a:r>
              <a:rPr lang="cs-CZ" sz="2000" b="1" dirty="0"/>
              <a:t>za </a:t>
            </a:r>
            <a:r>
              <a:rPr lang="cs-CZ" sz="2000" dirty="0"/>
              <a:t>je iniciována </a:t>
            </a:r>
            <a:r>
              <a:rPr lang="cs-CZ" sz="2000" b="1" dirty="0"/>
              <a:t>fokální retencí </a:t>
            </a:r>
            <a:r>
              <a:rPr lang="en-GB" sz="2000" b="1" dirty="0"/>
              <a:t> </a:t>
            </a:r>
            <a:r>
              <a:rPr lang="en-GB" sz="2000" b="1" dirty="0" err="1"/>
              <a:t>ApoB</a:t>
            </a:r>
            <a:r>
              <a:rPr lang="en-GB" sz="2000" b="1" dirty="0"/>
              <a:t> </a:t>
            </a:r>
            <a:r>
              <a:rPr lang="cs-CZ" sz="2000" b="1" dirty="0"/>
              <a:t> </a:t>
            </a:r>
            <a:r>
              <a:rPr lang="cs-CZ" sz="2000" dirty="0"/>
              <a:t>na molekulách </a:t>
            </a:r>
            <a:r>
              <a:rPr lang="cs-CZ" sz="2000" dirty="0" err="1"/>
              <a:t>subendoteliální</a:t>
            </a:r>
            <a:r>
              <a:rPr lang="cs-CZ" sz="2000" dirty="0"/>
              <a:t> matrix, zvláště na proteoglykanech</a:t>
            </a:r>
            <a:r>
              <a:rPr lang="en-GB" sz="2000" dirty="0"/>
              <a:t>. </a:t>
            </a:r>
            <a:endParaRPr lang="en-US" sz="2000" dirty="0"/>
          </a:p>
          <a:p>
            <a:pPr fontAlgn="auto">
              <a:spcAft>
                <a:spcPts val="0"/>
              </a:spcAft>
              <a:buFont typeface="Wingdings 2"/>
              <a:buChar char=""/>
              <a:defRPr/>
            </a:pPr>
            <a:r>
              <a:rPr lang="en-GB" sz="2000" dirty="0" err="1"/>
              <a:t>Adher</a:t>
            </a:r>
            <a:r>
              <a:rPr lang="cs-CZ" sz="2000" dirty="0" err="1"/>
              <a:t>ované</a:t>
            </a:r>
            <a:r>
              <a:rPr lang="cs-CZ" sz="2000" dirty="0"/>
              <a:t> lipoproteiny jsou </a:t>
            </a:r>
            <a:r>
              <a:rPr lang="cs-CZ" sz="2000" b="1" dirty="0"/>
              <a:t>modifikovány</a:t>
            </a:r>
            <a:r>
              <a:rPr lang="en-GB" sz="2000" dirty="0"/>
              <a:t>(</a:t>
            </a:r>
            <a:r>
              <a:rPr lang="cs-CZ" sz="2000" dirty="0"/>
              <a:t>zvláště agregací a oxidací</a:t>
            </a:r>
            <a:r>
              <a:rPr lang="en-GB" sz="2000" dirty="0"/>
              <a:t>), </a:t>
            </a:r>
            <a:r>
              <a:rPr lang="cs-CZ" sz="2000" dirty="0"/>
              <a:t>což vede k maladaptivní zánětlivé odpovědi</a:t>
            </a:r>
            <a:r>
              <a:rPr lang="en-GB" sz="2000" dirty="0"/>
              <a:t>. </a:t>
            </a:r>
            <a:r>
              <a:rPr lang="cs-CZ" sz="2000" dirty="0"/>
              <a:t> Do </a:t>
            </a:r>
            <a:r>
              <a:rPr lang="cs-CZ" sz="2000" dirty="0" err="1"/>
              <a:t>subendoteliálního</a:t>
            </a:r>
            <a:r>
              <a:rPr lang="cs-CZ" sz="2000" dirty="0"/>
              <a:t> prostoru vstupují </a:t>
            </a:r>
            <a:r>
              <a:rPr lang="cs-CZ" sz="2000" b="1" dirty="0"/>
              <a:t>monocyty, diferencují se na makrofágy </a:t>
            </a:r>
            <a:r>
              <a:rPr lang="cs-CZ" sz="2000" dirty="0"/>
              <a:t>a </a:t>
            </a:r>
            <a:r>
              <a:rPr lang="cs-CZ" sz="2000" b="1" dirty="0"/>
              <a:t>fagocytují </a:t>
            </a:r>
            <a:r>
              <a:rPr lang="cs-CZ" sz="2000" dirty="0" err="1"/>
              <a:t>adherované</a:t>
            </a:r>
            <a:r>
              <a:rPr lang="cs-CZ" sz="2000" dirty="0"/>
              <a:t> a modifikované </a:t>
            </a:r>
            <a:r>
              <a:rPr lang="cs-CZ" sz="2000" b="1" dirty="0"/>
              <a:t>lipoproteiny</a:t>
            </a:r>
            <a:r>
              <a:rPr lang="cs-CZ" sz="2000" dirty="0"/>
              <a:t>. Stávají se </a:t>
            </a:r>
            <a:r>
              <a:rPr lang="cs-CZ" sz="2000" b="1" dirty="0"/>
              <a:t>pěnovými buňkami</a:t>
            </a:r>
            <a:r>
              <a:rPr lang="en-GB" sz="2000" dirty="0"/>
              <a:t>. </a:t>
            </a:r>
            <a:r>
              <a:rPr lang="cs-CZ" sz="2000" dirty="0"/>
              <a:t>Vytvářejí </a:t>
            </a:r>
            <a:r>
              <a:rPr lang="cs-CZ" sz="2000" b="1" dirty="0"/>
              <a:t>tukové proužky </a:t>
            </a:r>
            <a:r>
              <a:rPr lang="cs-CZ" sz="2000" dirty="0"/>
              <a:t>a společně s </a:t>
            </a:r>
            <a:r>
              <a:rPr lang="en-GB" sz="2000" dirty="0"/>
              <a:t> T-</a:t>
            </a:r>
            <a:r>
              <a:rPr lang="en-GB" sz="2000" dirty="0" err="1"/>
              <a:t>lym</a:t>
            </a:r>
            <a:r>
              <a:rPr lang="cs-CZ" sz="2000" dirty="0" err="1"/>
              <a:t>focyty</a:t>
            </a:r>
            <a:r>
              <a:rPr lang="en-GB" sz="2000" dirty="0"/>
              <a:t>, mast</a:t>
            </a:r>
            <a:r>
              <a:rPr lang="cs-CZ" sz="2000" dirty="0" err="1"/>
              <a:t>ocyty</a:t>
            </a:r>
            <a:r>
              <a:rPr lang="cs-CZ" sz="2000" dirty="0"/>
              <a:t> a dalšími buňkami udržují </a:t>
            </a:r>
            <a:r>
              <a:rPr lang="cs-CZ" sz="2000" b="1" dirty="0"/>
              <a:t>zánětlivou reakci</a:t>
            </a:r>
            <a:r>
              <a:rPr lang="cs-CZ" sz="2000" dirty="0"/>
              <a:t>.</a:t>
            </a:r>
            <a:r>
              <a:rPr lang="en-GB" sz="2000" dirty="0"/>
              <a:t> </a:t>
            </a:r>
            <a:r>
              <a:rPr lang="cs-CZ" sz="2000" dirty="0"/>
              <a:t>Proces se akceleruje dalšími  lipoproteiny, které vstupují do cévní stěny.</a:t>
            </a:r>
            <a:r>
              <a:rPr lang="en-GB" sz="2000" dirty="0"/>
              <a:t> </a:t>
            </a:r>
            <a:endParaRPr lang="en-US" sz="2000" dirty="0"/>
          </a:p>
          <a:p>
            <a:pPr fontAlgn="auto">
              <a:spcAft>
                <a:spcPts val="0"/>
              </a:spcAft>
              <a:buFont typeface="Wingdings 2"/>
              <a:buChar char=""/>
              <a:defRPr/>
            </a:pPr>
            <a:r>
              <a:rPr lang="cs-CZ" sz="2000" dirty="0"/>
              <a:t>Do intimy podle vlivem prozánětlivého milieu (</a:t>
            </a:r>
            <a:r>
              <a:rPr lang="cs-CZ" sz="2000" dirty="0" err="1"/>
              <a:t>cytokiny</a:t>
            </a:r>
            <a:r>
              <a:rPr lang="cs-CZ" sz="2000" dirty="0"/>
              <a:t>) </a:t>
            </a:r>
            <a:r>
              <a:rPr lang="cs-CZ" sz="2000" b="1" dirty="0"/>
              <a:t>migrují hladké svalové buňky</a:t>
            </a:r>
            <a:r>
              <a:rPr lang="cs-CZ" sz="2000" dirty="0"/>
              <a:t>  a produkují </a:t>
            </a:r>
            <a:r>
              <a:rPr lang="cs-CZ" sz="2000" b="1" dirty="0"/>
              <a:t>fibrózní čepičku </a:t>
            </a:r>
            <a:r>
              <a:rPr lang="cs-CZ" sz="2000" dirty="0"/>
              <a:t>(kolagen), což je zřejmě </a:t>
            </a:r>
            <a:r>
              <a:rPr lang="cs-CZ" sz="2000" dirty="0">
                <a:solidFill>
                  <a:srgbClr val="FF0000"/>
                </a:solidFill>
                <a:effectLst>
                  <a:outerShdw blurRad="38100" dist="38100" dir="2700000" algn="tl">
                    <a:srgbClr val="000000">
                      <a:alpha val="43137"/>
                    </a:srgbClr>
                  </a:outerShdw>
                </a:effectLst>
              </a:rPr>
              <a:t>maladaptivní </a:t>
            </a:r>
            <a:r>
              <a:rPr lang="cs-CZ" sz="2000" dirty="0" err="1">
                <a:solidFill>
                  <a:srgbClr val="FF0000"/>
                </a:solidFill>
                <a:effectLst>
                  <a:outerShdw blurRad="38100" dist="38100" dir="2700000" algn="tl">
                    <a:srgbClr val="000000">
                      <a:alpha val="43137"/>
                    </a:srgbClr>
                  </a:outerShdw>
                </a:effectLst>
              </a:rPr>
              <a:t>remodelující</a:t>
            </a:r>
            <a:r>
              <a:rPr lang="cs-CZ" sz="2000" dirty="0">
                <a:solidFill>
                  <a:srgbClr val="FF0000"/>
                </a:solidFill>
                <a:effectLst>
                  <a:outerShdw blurRad="38100" dist="38100" dir="2700000" algn="tl">
                    <a:srgbClr val="000000">
                      <a:alpha val="43137"/>
                    </a:srgbClr>
                  </a:outerShdw>
                </a:effectLst>
              </a:rPr>
              <a:t> odpověď </a:t>
            </a:r>
            <a:r>
              <a:rPr lang="cs-CZ" sz="2000" dirty="0" err="1">
                <a:solidFill>
                  <a:srgbClr val="FF0000"/>
                </a:solidFill>
                <a:effectLst>
                  <a:outerShdw blurRad="38100" dist="38100" dir="2700000" algn="tl">
                    <a:srgbClr val="000000">
                      <a:alpha val="43137"/>
                    </a:srgbClr>
                  </a:outerShdw>
                </a:effectLst>
              </a:rPr>
              <a:t>cevní</a:t>
            </a:r>
            <a:r>
              <a:rPr lang="cs-CZ" sz="2000" dirty="0">
                <a:solidFill>
                  <a:srgbClr val="FF0000"/>
                </a:solidFill>
                <a:effectLst>
                  <a:outerShdw blurRad="38100" dist="38100" dir="2700000" algn="tl">
                    <a:srgbClr val="000000">
                      <a:alpha val="43137"/>
                    </a:srgbClr>
                  </a:outerShdw>
                </a:effectLst>
              </a:rPr>
              <a:t> stěny na poškození.</a:t>
            </a:r>
            <a:r>
              <a:rPr lang="en-GB" sz="2000" dirty="0">
                <a:solidFill>
                  <a:srgbClr val="FF0000"/>
                </a:solidFill>
                <a:effectLst>
                  <a:outerShdw blurRad="38100" dist="38100" dir="2700000" algn="tl">
                    <a:srgbClr val="000000">
                      <a:alpha val="43137"/>
                    </a:srgbClr>
                  </a:outerShdw>
                </a:effectLst>
              </a:rPr>
              <a:t> </a:t>
            </a:r>
            <a:endParaRPr lang="en-US" sz="2000" dirty="0">
              <a:solidFill>
                <a:srgbClr val="FF0000"/>
              </a:solidFill>
              <a:effectLst>
                <a:outerShdw blurRad="38100" dist="38100" dir="2700000" algn="tl">
                  <a:srgbClr val="000000">
                    <a:alpha val="43137"/>
                  </a:srgbClr>
                </a:outerShdw>
              </a:effectLst>
            </a:endParaRPr>
          </a:p>
          <a:p>
            <a:pPr marL="0" indent="0" fontAlgn="auto">
              <a:lnSpc>
                <a:spcPct val="80000"/>
              </a:lnSpc>
              <a:spcAft>
                <a:spcPts val="0"/>
              </a:spcAft>
              <a:buNone/>
              <a:defRPr/>
            </a:pPr>
            <a:r>
              <a:rPr lang="cs-CZ" altLang="en-US" sz="2000" dirty="0"/>
              <a:t> </a:t>
            </a:r>
          </a:p>
        </p:txBody>
      </p:sp>
      <p:sp>
        <p:nvSpPr>
          <p:cNvPr id="3" name="Zástupný symbol pro číslo snímku 2">
            <a:extLst>
              <a:ext uri="{FF2B5EF4-FFF2-40B4-BE49-F238E27FC236}">
                <a16:creationId xmlns:a16="http://schemas.microsoft.com/office/drawing/2014/main" id="{6E5DF5B1-EBFC-495D-B1C9-E0D78878DE2A}"/>
              </a:ext>
            </a:extLst>
          </p:cNvPr>
          <p:cNvSpPr>
            <a:spLocks noGrp="1"/>
          </p:cNvSpPr>
          <p:nvPr>
            <p:ph type="sldNum" sz="quarter" idx="11"/>
          </p:nvPr>
        </p:nvSpPr>
        <p:spPr/>
        <p:txBody>
          <a:bodyPr/>
          <a:lstStyle/>
          <a:p>
            <a:fld id="{0970407D-EE58-4A0B-824B-1D3AE42DD9CF}" type="slidenum">
              <a:rPr lang="cs-CZ" altLang="cs-CZ" smtClean="0"/>
              <a:pPr/>
              <a:t>38</a:t>
            </a:fld>
            <a:endParaRPr lang="cs-CZ" altLang="cs-CZ" dirty="0"/>
          </a:p>
        </p:txBody>
      </p:sp>
    </p:spTree>
    <p:extLst>
      <p:ext uri="{BB962C8B-B14F-4D97-AF65-F5344CB8AC3E}">
        <p14:creationId xmlns:p14="http://schemas.microsoft.com/office/powerpoint/2010/main" val="25671559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a:extLst>
              <a:ext uri="{FF2B5EF4-FFF2-40B4-BE49-F238E27FC236}">
                <a16:creationId xmlns:a16="http://schemas.microsoft.com/office/drawing/2014/main" id="{17D93AB9-704F-4A9B-B08C-AF9ED59AE097}"/>
              </a:ext>
            </a:extLst>
          </p:cNvPr>
          <p:cNvSpPr>
            <a:spLocks noGrp="1" noChangeArrowheads="1"/>
          </p:cNvSpPr>
          <p:nvPr>
            <p:ph type="title"/>
          </p:nvPr>
        </p:nvSpPr>
        <p:spPr>
          <a:xfrm>
            <a:off x="414000" y="187326"/>
            <a:ext cx="9796800" cy="720725"/>
          </a:xfrm>
        </p:spPr>
        <p:txBody>
          <a:bodyPr>
            <a:normAutofit/>
          </a:bodyPr>
          <a:lstStyle/>
          <a:p>
            <a:pPr fontAlgn="auto">
              <a:spcAft>
                <a:spcPts val="0"/>
              </a:spcAft>
              <a:defRPr/>
            </a:pPr>
            <a:r>
              <a:rPr lang="cs-CZ" altLang="en-US" sz="2500" dirty="0"/>
              <a:t>„</a:t>
            </a:r>
            <a:r>
              <a:rPr lang="cs-CZ" altLang="en-US" sz="3100" dirty="0"/>
              <a:t>Response-to-</a:t>
            </a:r>
            <a:r>
              <a:rPr lang="cs-CZ" altLang="en-US" sz="3100" dirty="0" err="1"/>
              <a:t>Retention</a:t>
            </a:r>
            <a:r>
              <a:rPr lang="cs-CZ" altLang="en-US" sz="3100" dirty="0"/>
              <a:t>“ model </a:t>
            </a:r>
            <a:r>
              <a:rPr lang="cs-CZ" altLang="en-US" sz="3100" dirty="0" err="1"/>
              <a:t>of</a:t>
            </a:r>
            <a:r>
              <a:rPr lang="cs-CZ" altLang="en-US" sz="3100" dirty="0"/>
              <a:t> </a:t>
            </a:r>
            <a:r>
              <a:rPr lang="cs-CZ" altLang="en-US" sz="3200" dirty="0" err="1"/>
              <a:t>atheroge</a:t>
            </a:r>
            <a:r>
              <a:rPr lang="cs-CZ" altLang="en-US" sz="2800" dirty="0" err="1"/>
              <a:t>nesis</a:t>
            </a:r>
            <a:endParaRPr lang="cs-CZ" altLang="en-US" sz="2800" dirty="0"/>
          </a:p>
        </p:txBody>
      </p:sp>
      <p:sp>
        <p:nvSpPr>
          <p:cNvPr id="41987" name="Rectangle 3">
            <a:extLst>
              <a:ext uri="{FF2B5EF4-FFF2-40B4-BE49-F238E27FC236}">
                <a16:creationId xmlns:a16="http://schemas.microsoft.com/office/drawing/2014/main" id="{E57F0915-49F9-4D73-A338-F0D6B5636425}"/>
              </a:ext>
            </a:extLst>
          </p:cNvPr>
          <p:cNvSpPr>
            <a:spLocks noGrp="1"/>
          </p:cNvSpPr>
          <p:nvPr>
            <p:ph type="body" idx="1"/>
          </p:nvPr>
        </p:nvSpPr>
        <p:spPr>
          <a:xfrm>
            <a:off x="666000" y="765176"/>
            <a:ext cx="10109951" cy="6092825"/>
          </a:xfrm>
        </p:spPr>
        <p:txBody>
          <a:bodyPr/>
          <a:lstStyle/>
          <a:p>
            <a:pPr eaLnBrk="1" hangingPunct="1"/>
            <a:endParaRPr lang="cs-CZ" altLang="en-US" sz="2000" dirty="0"/>
          </a:p>
          <a:p>
            <a:pPr eaLnBrk="1" hangingPunct="1">
              <a:lnSpc>
                <a:spcPct val="100000"/>
              </a:lnSpc>
            </a:pPr>
            <a:r>
              <a:rPr lang="cs-CZ" altLang="en-US" dirty="0"/>
              <a:t>Uvolnění  </a:t>
            </a:r>
            <a:r>
              <a:rPr lang="cs-CZ" altLang="en-US" dirty="0" err="1"/>
              <a:t>cytokinů</a:t>
            </a:r>
            <a:r>
              <a:rPr lang="cs-CZ" altLang="en-US" dirty="0"/>
              <a:t>  (</a:t>
            </a:r>
            <a:r>
              <a:rPr lang="en-GB" altLang="en-US" b="1" i="1" dirty="0"/>
              <a:t>platelet-derived growth factor </a:t>
            </a:r>
            <a:r>
              <a:rPr lang="cs-CZ" altLang="en-US" b="1" i="1" dirty="0"/>
              <a:t>a</a:t>
            </a:r>
            <a:r>
              <a:rPr lang="en-GB" altLang="en-US" b="1" i="1" dirty="0"/>
              <a:t> transforming growth factor-β (TGF-β</a:t>
            </a:r>
            <a:r>
              <a:rPr lang="en-GB" altLang="en-US" dirty="0"/>
              <a:t>) </a:t>
            </a:r>
            <a:r>
              <a:rPr lang="cs-CZ" altLang="en-US" dirty="0"/>
              <a:t>z monocytů, makrofágů a poškozených endoteliálních buněk  podporuje další akumulaci makrofágů a migraci a proliferaci hladkých svalových buněk. </a:t>
            </a:r>
            <a:endParaRPr lang="cs-CZ" altLang="en-US" sz="2400" i="1" dirty="0"/>
          </a:p>
          <a:p>
            <a:pPr eaLnBrk="1" hangingPunct="1">
              <a:lnSpc>
                <a:spcPct val="100000"/>
              </a:lnSpc>
            </a:pPr>
            <a:r>
              <a:rPr lang="cs-CZ" altLang="en-US" dirty="0"/>
              <a:t>Během progrese procesu se objevují </a:t>
            </a:r>
            <a:r>
              <a:rPr lang="cs-CZ" altLang="en-US" b="1" dirty="0"/>
              <a:t>lokální nekrotické léze </a:t>
            </a:r>
            <a:r>
              <a:rPr lang="cs-CZ" altLang="en-US" dirty="0"/>
              <a:t>s mrtvými makrofágy. V těchto lezích se akumuluje extracelulární </a:t>
            </a:r>
            <a:r>
              <a:rPr lang="cs-CZ" altLang="en-US" dirty="0" err="1"/>
              <a:t>debris</a:t>
            </a:r>
            <a:r>
              <a:rPr lang="cs-CZ" altLang="en-US" dirty="0"/>
              <a:t>, krystaly cholesterolu, proteázy a </a:t>
            </a:r>
            <a:r>
              <a:rPr lang="cs-CZ" altLang="en-US" dirty="0" err="1"/>
              <a:t>protrombogenní</a:t>
            </a:r>
            <a:r>
              <a:rPr lang="cs-CZ" altLang="en-US" dirty="0"/>
              <a:t> materiál</a:t>
            </a:r>
            <a:r>
              <a:rPr lang="en-GB" altLang="en-US" dirty="0"/>
              <a:t>. </a:t>
            </a:r>
            <a:r>
              <a:rPr lang="cs-CZ" altLang="en-US" dirty="0"/>
              <a:t> To vede </a:t>
            </a:r>
            <a:r>
              <a:rPr lang="cs-CZ" altLang="en-US" b="1" dirty="0"/>
              <a:t>k ztenčení fibrózní čepičky, její erozi, ruptuře plaku a rozvoji akutní cévní příhody </a:t>
            </a:r>
            <a:r>
              <a:rPr lang="cs-CZ" altLang="en-US" dirty="0"/>
              <a:t>(MI, cévní mozková příhoda).</a:t>
            </a:r>
            <a:endParaRPr lang="en-US" altLang="en-US" dirty="0"/>
          </a:p>
        </p:txBody>
      </p:sp>
      <p:sp>
        <p:nvSpPr>
          <p:cNvPr id="3" name="Zástupný symbol pro číslo snímku 2">
            <a:extLst>
              <a:ext uri="{FF2B5EF4-FFF2-40B4-BE49-F238E27FC236}">
                <a16:creationId xmlns:a16="http://schemas.microsoft.com/office/drawing/2014/main" id="{76E4EE19-C2FC-4A04-91C9-E712F888081A}"/>
              </a:ext>
            </a:extLst>
          </p:cNvPr>
          <p:cNvSpPr>
            <a:spLocks noGrp="1"/>
          </p:cNvSpPr>
          <p:nvPr>
            <p:ph type="sldNum" sz="quarter" idx="11"/>
          </p:nvPr>
        </p:nvSpPr>
        <p:spPr/>
        <p:txBody>
          <a:bodyPr/>
          <a:lstStyle/>
          <a:p>
            <a:fld id="{0970407D-EE58-4A0B-824B-1D3AE42DD9CF}" type="slidenum">
              <a:rPr lang="cs-CZ" altLang="cs-CZ" smtClean="0"/>
              <a:pPr/>
              <a:t>39</a:t>
            </a:fld>
            <a:endParaRPr lang="cs-CZ" altLang="cs-CZ" dirty="0"/>
          </a:p>
        </p:txBody>
      </p:sp>
    </p:spTree>
    <p:extLst>
      <p:ext uri="{BB962C8B-B14F-4D97-AF65-F5344CB8AC3E}">
        <p14:creationId xmlns:p14="http://schemas.microsoft.com/office/powerpoint/2010/main" val="4161743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Object 2"/>
          <p:cNvGraphicFramePr>
            <a:graphicFrameLocks noChangeAspect="1"/>
          </p:cNvGraphicFramePr>
          <p:nvPr/>
        </p:nvGraphicFramePr>
        <p:xfrm>
          <a:off x="1822450" y="388939"/>
          <a:ext cx="7994650" cy="6554787"/>
        </p:xfrm>
        <a:graphic>
          <a:graphicData uri="http://schemas.openxmlformats.org/presentationml/2006/ole">
            <mc:AlternateContent xmlns:mc="http://schemas.openxmlformats.org/markup-compatibility/2006">
              <mc:Choice xmlns:v="urn:schemas-microsoft-com:vml" Requires="v">
                <p:oleObj name="Document" r:id="rId2" imgW="8350003" imgH="6846582" progId="Word.Document.8">
                  <p:embed/>
                </p:oleObj>
              </mc:Choice>
              <mc:Fallback>
                <p:oleObj name="Document" r:id="rId2" imgW="8350003" imgH="6846582" progId="Word.Document.8">
                  <p:embed/>
                  <p:pic>
                    <p:nvPicPr>
                      <p:cNvPr id="2867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2450" y="388939"/>
                        <a:ext cx="7994650" cy="6554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6" descr="http://www.gaheart.com/assets/images/fibrous_combo.jpg">
            <a:extLst>
              <a:ext uri="{FF2B5EF4-FFF2-40B4-BE49-F238E27FC236}">
                <a16:creationId xmlns:a16="http://schemas.microsoft.com/office/drawing/2014/main" id="{6E5393F3-A729-4E73-BDC0-427EFE9463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7500" y="1773238"/>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8" descr="http://www.gaheart.com/assets/images/rupture_combo.jpg">
            <a:extLst>
              <a:ext uri="{FF2B5EF4-FFF2-40B4-BE49-F238E27FC236}">
                <a16:creationId xmlns:a16="http://schemas.microsoft.com/office/drawing/2014/main" id="{09D09D5C-063A-493F-91CC-E54BEFA656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0" y="3429000"/>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10" descr="http://www.gaheart.com/assets/images/normal_combo.jpg">
            <a:extLst>
              <a:ext uri="{FF2B5EF4-FFF2-40B4-BE49-F238E27FC236}">
                <a16:creationId xmlns:a16="http://schemas.microsoft.com/office/drawing/2014/main" id="{8473BFBF-1AA0-49DF-AAEC-CA3DACB9AE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7500" y="125413"/>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12" descr="http://www.gaheart.com/assets/images/block_combo.jpg">
            <a:extLst>
              <a:ext uri="{FF2B5EF4-FFF2-40B4-BE49-F238E27FC236}">
                <a16:creationId xmlns:a16="http://schemas.microsoft.com/office/drawing/2014/main" id="{3D4E97F4-915E-4194-A9FA-B39A1ECC23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7500" y="5157788"/>
            <a:ext cx="2622550"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7CA10CD3-8F02-4563-9B6F-56C12093AE6F}"/>
              </a:ext>
            </a:extLst>
          </p:cNvPr>
          <p:cNvSpPr txBox="1"/>
          <p:nvPr/>
        </p:nvSpPr>
        <p:spPr>
          <a:xfrm>
            <a:off x="5016501" y="696913"/>
            <a:ext cx="3313112" cy="400110"/>
          </a:xfrm>
          <a:prstGeom prst="rect">
            <a:avLst/>
          </a:prstGeom>
          <a:noFill/>
        </p:spPr>
        <p:txBody>
          <a:bodyPr wrap="square">
            <a:spAutoFit/>
          </a:bodyPr>
          <a:lstStyle/>
          <a:p>
            <a:pPr eaLnBrk="1" hangingPunct="1">
              <a:defRPr/>
            </a:pPr>
            <a:r>
              <a:rPr lang="cs-CZ" sz="2000" dirty="0">
                <a:effectLst>
                  <a:outerShdw blurRad="38100" dist="38100" dir="2700000" algn="tl">
                    <a:srgbClr val="000000">
                      <a:alpha val="43137"/>
                    </a:srgbClr>
                  </a:outerShdw>
                </a:effectLst>
                <a:latin typeface="Calibri Light" panose="020F0302020204030204" pitchFamily="34" charset="0"/>
              </a:rPr>
              <a:t>Průřez normální cévou</a:t>
            </a:r>
            <a:endParaRPr lang="en-US" sz="2000" dirty="0">
              <a:effectLst>
                <a:outerShdw blurRad="38100" dist="38100" dir="2700000" algn="tl">
                  <a:srgbClr val="000000">
                    <a:alpha val="43137"/>
                  </a:srgbClr>
                </a:outerShdw>
              </a:effectLst>
              <a:latin typeface="Calibri Light" panose="020F0302020204030204" pitchFamily="34" charset="0"/>
            </a:endParaRPr>
          </a:p>
        </p:txBody>
      </p:sp>
      <p:sp>
        <p:nvSpPr>
          <p:cNvPr id="3" name="Obdélník 2">
            <a:extLst>
              <a:ext uri="{FF2B5EF4-FFF2-40B4-BE49-F238E27FC236}">
                <a16:creationId xmlns:a16="http://schemas.microsoft.com/office/drawing/2014/main" id="{2748A6E7-2C3D-49C3-A074-0667EC7BC219}"/>
              </a:ext>
            </a:extLst>
          </p:cNvPr>
          <p:cNvSpPr/>
          <p:nvPr/>
        </p:nvSpPr>
        <p:spPr>
          <a:xfrm>
            <a:off x="5016500" y="2339975"/>
            <a:ext cx="2562048" cy="400110"/>
          </a:xfrm>
          <a:prstGeom prst="rect">
            <a:avLst/>
          </a:prstGeom>
        </p:spPr>
        <p:txBody>
          <a:bodyPr wrap="none">
            <a:spAutoFit/>
          </a:bodyPr>
          <a:lstStyle/>
          <a:p>
            <a:pPr eaLnBrk="1" hangingPunct="1">
              <a:defRPr/>
            </a:pPr>
            <a:r>
              <a:rPr lang="cs-CZ" sz="2000" dirty="0">
                <a:effectLst>
                  <a:outerShdw blurRad="38100" dist="38100" dir="2700000" algn="tl">
                    <a:srgbClr val="000000">
                      <a:alpha val="43137"/>
                    </a:srgbClr>
                  </a:outerShdw>
                </a:effectLst>
                <a:latin typeface="Calibri Light" panose="020F0302020204030204" pitchFamily="34" charset="0"/>
              </a:rPr>
              <a:t>Stabilní angina pectoris</a:t>
            </a:r>
            <a:endParaRPr lang="en-US" sz="2000" dirty="0">
              <a:effectLst>
                <a:outerShdw blurRad="38100" dist="38100" dir="2700000" algn="tl">
                  <a:srgbClr val="000000">
                    <a:alpha val="43137"/>
                  </a:srgbClr>
                </a:outerShdw>
              </a:effectLst>
              <a:latin typeface="Calibri Light" panose="020F0302020204030204" pitchFamily="34" charset="0"/>
            </a:endParaRPr>
          </a:p>
        </p:txBody>
      </p:sp>
      <p:sp>
        <p:nvSpPr>
          <p:cNvPr id="4" name="Obdélník 3">
            <a:extLst>
              <a:ext uri="{FF2B5EF4-FFF2-40B4-BE49-F238E27FC236}">
                <a16:creationId xmlns:a16="http://schemas.microsoft.com/office/drawing/2014/main" id="{8873B026-4046-405C-A4DE-5EC140F02E61}"/>
              </a:ext>
            </a:extLst>
          </p:cNvPr>
          <p:cNvSpPr/>
          <p:nvPr/>
        </p:nvSpPr>
        <p:spPr>
          <a:xfrm>
            <a:off x="5159375" y="3995738"/>
            <a:ext cx="2890728" cy="400110"/>
          </a:xfrm>
          <a:prstGeom prst="rect">
            <a:avLst/>
          </a:prstGeom>
        </p:spPr>
        <p:txBody>
          <a:bodyPr wrap="none">
            <a:spAutoFit/>
          </a:bodyPr>
          <a:lstStyle/>
          <a:p>
            <a:pPr eaLnBrk="1" hangingPunct="1">
              <a:defRPr/>
            </a:pPr>
            <a:r>
              <a:rPr lang="cs-CZ" sz="2000" dirty="0">
                <a:effectLst>
                  <a:outerShdw blurRad="38100" dist="38100" dir="2700000" algn="tl">
                    <a:srgbClr val="000000">
                      <a:alpha val="43137"/>
                    </a:srgbClr>
                  </a:outerShdw>
                </a:effectLst>
                <a:latin typeface="Calibri Light" panose="020F0302020204030204" pitchFamily="34" charset="0"/>
              </a:rPr>
              <a:t>Nestabilní angina pectoris </a:t>
            </a:r>
            <a:endParaRPr lang="en-US" sz="2000" dirty="0">
              <a:effectLst>
                <a:outerShdw blurRad="38100" dist="38100" dir="2700000" algn="tl">
                  <a:srgbClr val="000000">
                    <a:alpha val="43137"/>
                  </a:srgbClr>
                </a:outerShdw>
              </a:effectLst>
              <a:latin typeface="Calibri Light" panose="020F0302020204030204" pitchFamily="34" charset="0"/>
            </a:endParaRPr>
          </a:p>
        </p:txBody>
      </p:sp>
      <p:sp>
        <p:nvSpPr>
          <p:cNvPr id="5" name="Obdélník 4">
            <a:extLst>
              <a:ext uri="{FF2B5EF4-FFF2-40B4-BE49-F238E27FC236}">
                <a16:creationId xmlns:a16="http://schemas.microsoft.com/office/drawing/2014/main" id="{47F0966A-8179-44FF-802A-8E11CF6949EC}"/>
              </a:ext>
            </a:extLst>
          </p:cNvPr>
          <p:cNvSpPr/>
          <p:nvPr/>
        </p:nvSpPr>
        <p:spPr>
          <a:xfrm>
            <a:off x="5159375" y="5508625"/>
            <a:ext cx="1935658" cy="400110"/>
          </a:xfrm>
          <a:prstGeom prst="rect">
            <a:avLst/>
          </a:prstGeom>
        </p:spPr>
        <p:txBody>
          <a:bodyPr wrap="none">
            <a:spAutoFit/>
          </a:bodyPr>
          <a:lstStyle/>
          <a:p>
            <a:pPr eaLnBrk="1" hangingPunct="1">
              <a:defRPr/>
            </a:pPr>
            <a:r>
              <a:rPr lang="cs-CZ" sz="2000" dirty="0">
                <a:effectLst>
                  <a:outerShdw blurRad="38100" dist="38100" dir="2700000" algn="tl">
                    <a:srgbClr val="000000">
                      <a:alpha val="43137"/>
                    </a:srgbClr>
                  </a:outerShdw>
                </a:effectLst>
                <a:latin typeface="Calibri Light" panose="020F0302020204030204" pitchFamily="34" charset="0"/>
              </a:rPr>
              <a:t>Infarkt myokardu</a:t>
            </a:r>
            <a:endParaRPr lang="en-US" sz="2000" dirty="0">
              <a:effectLst>
                <a:outerShdw blurRad="38100" dist="38100" dir="2700000" algn="tl">
                  <a:srgbClr val="000000">
                    <a:alpha val="43137"/>
                  </a:srgbClr>
                </a:outerShdw>
              </a:effectLst>
              <a:latin typeface="Calibri Light" panose="020F0302020204030204" pitchFamily="34" charset="0"/>
            </a:endParaRPr>
          </a:p>
        </p:txBody>
      </p:sp>
      <p:sp>
        <p:nvSpPr>
          <p:cNvPr id="6" name="Šipka dolů 5">
            <a:extLst>
              <a:ext uri="{FF2B5EF4-FFF2-40B4-BE49-F238E27FC236}">
                <a16:creationId xmlns:a16="http://schemas.microsoft.com/office/drawing/2014/main" id="{B08B78FC-25F2-4BD5-83BD-CA2A74660C20}"/>
              </a:ext>
            </a:extLst>
          </p:cNvPr>
          <p:cNvSpPr/>
          <p:nvPr/>
        </p:nvSpPr>
        <p:spPr>
          <a:xfrm>
            <a:off x="9336089" y="696914"/>
            <a:ext cx="504825" cy="53244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dirty="0">
              <a:latin typeface="Calibri Light" panose="020F0302020204030204" pitchFamily="34" charset="0"/>
            </a:endParaRPr>
          </a:p>
        </p:txBody>
      </p:sp>
      <p:sp>
        <p:nvSpPr>
          <p:cNvPr id="7" name="TextovéPole 6">
            <a:extLst>
              <a:ext uri="{FF2B5EF4-FFF2-40B4-BE49-F238E27FC236}">
                <a16:creationId xmlns:a16="http://schemas.microsoft.com/office/drawing/2014/main" id="{599FC56D-1881-4E01-93CD-7A236B5A344E}"/>
              </a:ext>
            </a:extLst>
          </p:cNvPr>
          <p:cNvSpPr txBox="1"/>
          <p:nvPr/>
        </p:nvSpPr>
        <p:spPr>
          <a:xfrm rot="5400000">
            <a:off x="7377907" y="3036095"/>
            <a:ext cx="5324475" cy="646112"/>
          </a:xfrm>
          <a:prstGeom prst="rect">
            <a:avLst/>
          </a:prstGeom>
          <a:noFill/>
        </p:spPr>
        <p:txBody>
          <a:bodyPr>
            <a:spAutoFit/>
          </a:bodyPr>
          <a:lstStyle/>
          <a:p>
            <a:pPr eaLnBrk="1" hangingPunct="1">
              <a:defRPr/>
            </a:pPr>
            <a:r>
              <a:rPr lang="cs-CZ" sz="3600" dirty="0">
                <a:effectLst>
                  <a:outerShdw blurRad="38100" dist="38100" dir="2700000" algn="tl">
                    <a:srgbClr val="000000">
                      <a:alpha val="43137"/>
                    </a:srgbClr>
                  </a:outerShdw>
                </a:effectLst>
                <a:latin typeface="Calibri Light" panose="020F0302020204030204" pitchFamily="34" charset="0"/>
              </a:rPr>
              <a:t>Snížený krevní  průtok</a:t>
            </a:r>
            <a:endParaRPr lang="en-US" sz="3600" dirty="0">
              <a:effectLst>
                <a:outerShdw blurRad="38100" dist="38100" dir="2700000" algn="tl">
                  <a:srgbClr val="000000">
                    <a:alpha val="43137"/>
                  </a:srgbClr>
                </a:outerShdw>
              </a:effectLst>
              <a:latin typeface="Calibri Light" panose="020F0302020204030204" pitchFamily="34" charset="0"/>
            </a:endParaRPr>
          </a:p>
        </p:txBody>
      </p:sp>
      <p:sp>
        <p:nvSpPr>
          <p:cNvPr id="9" name="Zástupný symbol pro číslo snímku 8">
            <a:extLst>
              <a:ext uri="{FF2B5EF4-FFF2-40B4-BE49-F238E27FC236}">
                <a16:creationId xmlns:a16="http://schemas.microsoft.com/office/drawing/2014/main" id="{A726ABEF-D809-40F3-B644-77053ADD8A9F}"/>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40</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9895733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File:Endo dysfunction Athero.PNG">
            <a:hlinkClick r:id="rId2"/>
            <a:extLst>
              <a:ext uri="{FF2B5EF4-FFF2-40B4-BE49-F238E27FC236}">
                <a16:creationId xmlns:a16="http://schemas.microsoft.com/office/drawing/2014/main" id="{9486C01B-FEAE-432B-8A74-7F264038AF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16276" y="44451"/>
            <a:ext cx="6157913"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C41D7B72-A63B-4388-B866-63CCF0D59B72}"/>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41</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721707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59F6C97-5974-4261-9A20-72EC8426DF27}"/>
              </a:ext>
            </a:extLst>
          </p:cNvPr>
          <p:cNvSpPr>
            <a:spLocks noGrp="1"/>
          </p:cNvSpPr>
          <p:nvPr>
            <p:ph type="title"/>
          </p:nvPr>
        </p:nvSpPr>
        <p:spPr/>
        <p:txBody>
          <a:bodyPr/>
          <a:lstStyle/>
          <a:p>
            <a:pPr fontAlgn="auto">
              <a:spcAft>
                <a:spcPts val="0"/>
              </a:spcAft>
              <a:defRPr/>
            </a:pPr>
            <a:r>
              <a:rPr lang="cs-CZ" sz="5400" dirty="0"/>
              <a:t>Ischémie myokardu</a:t>
            </a:r>
            <a:endParaRPr lang="en-US" sz="5400" dirty="0"/>
          </a:p>
        </p:txBody>
      </p:sp>
      <p:sp>
        <p:nvSpPr>
          <p:cNvPr id="3" name="Zástupný symbol pro obsah 2">
            <a:extLst>
              <a:ext uri="{FF2B5EF4-FFF2-40B4-BE49-F238E27FC236}">
                <a16:creationId xmlns:a16="http://schemas.microsoft.com/office/drawing/2014/main" id="{6528C816-8065-4E80-A944-C6CF7F155887}"/>
              </a:ext>
            </a:extLst>
          </p:cNvPr>
          <p:cNvSpPr>
            <a:spLocks noGrp="1"/>
          </p:cNvSpPr>
          <p:nvPr>
            <p:ph idx="1"/>
          </p:nvPr>
        </p:nvSpPr>
        <p:spPr/>
        <p:txBody>
          <a:bodyPr>
            <a:normAutofit lnSpcReduction="10000"/>
          </a:bodyPr>
          <a:lstStyle/>
          <a:p>
            <a:pPr fontAlgn="auto">
              <a:lnSpc>
                <a:spcPct val="110000"/>
              </a:lnSpc>
              <a:spcAft>
                <a:spcPts val="0"/>
              </a:spcAft>
              <a:buFont typeface="Wingdings 2"/>
              <a:buChar char=""/>
              <a:defRPr/>
            </a:pPr>
            <a:r>
              <a:rPr lang="cs-CZ" sz="3600" dirty="0">
                <a:solidFill>
                  <a:srgbClr val="FF0000"/>
                </a:solidFill>
              </a:rPr>
              <a:t>D</a:t>
            </a:r>
            <a:r>
              <a:rPr lang="en-US" sz="3600" dirty="0" err="1">
                <a:solidFill>
                  <a:srgbClr val="FF0000"/>
                </a:solidFill>
              </a:rPr>
              <a:t>eple</a:t>
            </a:r>
            <a:r>
              <a:rPr lang="cs-CZ" sz="3600" dirty="0" err="1">
                <a:solidFill>
                  <a:srgbClr val="FF0000"/>
                </a:solidFill>
              </a:rPr>
              <a:t>ce</a:t>
            </a:r>
            <a:r>
              <a:rPr lang="en-US" sz="3600" dirty="0">
                <a:solidFill>
                  <a:srgbClr val="FF0000"/>
                </a:solidFill>
              </a:rPr>
              <a:t>  </a:t>
            </a:r>
            <a:r>
              <a:rPr lang="en-US" sz="3600" dirty="0" err="1">
                <a:solidFill>
                  <a:srgbClr val="FF0000"/>
                </a:solidFill>
              </a:rPr>
              <a:t>adenosin</a:t>
            </a:r>
            <a:r>
              <a:rPr lang="en-US" sz="3600" dirty="0">
                <a:solidFill>
                  <a:srgbClr val="FF0000"/>
                </a:solidFill>
              </a:rPr>
              <a:t> tri</a:t>
            </a:r>
            <a:r>
              <a:rPr lang="cs-CZ" sz="3600" dirty="0">
                <a:solidFill>
                  <a:srgbClr val="FF0000"/>
                </a:solidFill>
              </a:rPr>
              <a:t>fosfátu</a:t>
            </a:r>
            <a:r>
              <a:rPr lang="en-US" sz="3600" dirty="0">
                <a:solidFill>
                  <a:srgbClr val="FF0000"/>
                </a:solidFill>
              </a:rPr>
              <a:t> (ATP) </a:t>
            </a:r>
            <a:r>
              <a:rPr lang="en-US" sz="3600" dirty="0"/>
              <a:t>a</a:t>
            </a:r>
            <a:r>
              <a:rPr lang="cs-CZ" sz="3600" dirty="0"/>
              <a:t> jiných vysoce energetických fosfátů v důsledku přepojení metabolismu na anaerobní glykolýzu. Kontraktilita postižena během 60 s.</a:t>
            </a:r>
            <a:r>
              <a:rPr lang="en-US" sz="3600" dirty="0"/>
              <a:t> </a:t>
            </a:r>
            <a:endParaRPr lang="cs-CZ" sz="3600" dirty="0"/>
          </a:p>
          <a:p>
            <a:pPr fontAlgn="auto">
              <a:lnSpc>
                <a:spcPct val="110000"/>
              </a:lnSpc>
              <a:spcAft>
                <a:spcPts val="0"/>
              </a:spcAft>
              <a:buFont typeface="Wingdings 2"/>
              <a:buChar char=""/>
              <a:defRPr/>
            </a:pPr>
            <a:r>
              <a:rPr lang="cs-CZ" sz="3600" dirty="0"/>
              <a:t>Deplece ATP vede ke: snížené relaxaci </a:t>
            </a:r>
            <a:r>
              <a:rPr lang="cs-CZ" sz="3600" dirty="0" err="1"/>
              <a:t>myo</a:t>
            </a:r>
            <a:r>
              <a:rPr lang="en-US" sz="3600" dirty="0"/>
              <a:t>filament, </a:t>
            </a:r>
            <a:r>
              <a:rPr lang="cs-CZ" sz="3600" dirty="0"/>
              <a:t>depleci glykogenu, poruchám iontové rovnováhy a otoku buněk</a:t>
            </a:r>
            <a:r>
              <a:rPr lang="en-US" dirty="0"/>
              <a:t>. </a:t>
            </a:r>
            <a:endParaRPr lang="cs-CZ" dirty="0"/>
          </a:p>
        </p:txBody>
      </p:sp>
      <p:sp>
        <p:nvSpPr>
          <p:cNvPr id="5" name="Zástupný symbol pro číslo snímku 4">
            <a:extLst>
              <a:ext uri="{FF2B5EF4-FFF2-40B4-BE49-F238E27FC236}">
                <a16:creationId xmlns:a16="http://schemas.microsoft.com/office/drawing/2014/main" id="{FB71B758-4089-4610-B5C3-BBA097649857}"/>
              </a:ext>
            </a:extLst>
          </p:cNvPr>
          <p:cNvSpPr>
            <a:spLocks noGrp="1"/>
          </p:cNvSpPr>
          <p:nvPr>
            <p:ph type="sldNum" sz="quarter" idx="11"/>
          </p:nvPr>
        </p:nvSpPr>
        <p:spPr/>
        <p:txBody>
          <a:bodyPr/>
          <a:lstStyle/>
          <a:p>
            <a:fld id="{0970407D-EE58-4A0B-824B-1D3AE42DD9CF}" type="slidenum">
              <a:rPr lang="cs-CZ" altLang="cs-CZ" smtClean="0"/>
              <a:pPr/>
              <a:t>42</a:t>
            </a:fld>
            <a:endParaRPr lang="cs-CZ" altLang="cs-CZ" dirty="0"/>
          </a:p>
        </p:txBody>
      </p:sp>
    </p:spTree>
    <p:extLst>
      <p:ext uri="{BB962C8B-B14F-4D97-AF65-F5344CB8AC3E}">
        <p14:creationId xmlns:p14="http://schemas.microsoft.com/office/powerpoint/2010/main" val="10074512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Graphic">
            <a:extLst>
              <a:ext uri="{FF2B5EF4-FFF2-40B4-BE49-F238E27FC236}">
                <a16:creationId xmlns:a16="http://schemas.microsoft.com/office/drawing/2014/main" id="{78B03352-9654-4A9B-A6B8-2A7EF924B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5551" y="115888"/>
            <a:ext cx="7362825" cy="666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BAB58D1C-69D0-40CA-9AC8-4EEAF4338578}"/>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DA865FBF-E7BC-4D75-B1D1-7BF687371ADD}"/>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43</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3535955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52FF10-228F-4B1F-A6AC-62EDCED3BB86}"/>
              </a:ext>
            </a:extLst>
          </p:cNvPr>
          <p:cNvSpPr>
            <a:spLocks noGrp="1"/>
          </p:cNvSpPr>
          <p:nvPr>
            <p:ph type="title"/>
          </p:nvPr>
        </p:nvSpPr>
        <p:spPr>
          <a:xfrm>
            <a:off x="2234764" y="816638"/>
            <a:ext cx="10753200" cy="451576"/>
          </a:xfrm>
        </p:spPr>
        <p:txBody>
          <a:bodyPr/>
          <a:lstStyle/>
          <a:p>
            <a:pPr fontAlgn="auto">
              <a:spcAft>
                <a:spcPts val="0"/>
              </a:spcAft>
              <a:defRPr/>
            </a:pPr>
            <a:r>
              <a:rPr lang="en-US" dirty="0"/>
              <a:t>Myocardial ischemia</a:t>
            </a:r>
          </a:p>
        </p:txBody>
      </p:sp>
      <p:sp>
        <p:nvSpPr>
          <p:cNvPr id="3" name="Zástupný symbol pro obsah 2">
            <a:extLst>
              <a:ext uri="{FF2B5EF4-FFF2-40B4-BE49-F238E27FC236}">
                <a16:creationId xmlns:a16="http://schemas.microsoft.com/office/drawing/2014/main" id="{65DBB33B-AB1B-43D8-9798-312EF68DAA03}"/>
              </a:ext>
            </a:extLst>
          </p:cNvPr>
          <p:cNvSpPr>
            <a:spLocks noGrp="1"/>
          </p:cNvSpPr>
          <p:nvPr>
            <p:ph idx="1"/>
          </p:nvPr>
        </p:nvSpPr>
        <p:spPr/>
        <p:txBody>
          <a:bodyPr>
            <a:normAutofit fontScale="70000" lnSpcReduction="20000"/>
          </a:bodyPr>
          <a:lstStyle/>
          <a:p>
            <a:pPr fontAlgn="auto">
              <a:lnSpc>
                <a:spcPct val="120000"/>
              </a:lnSpc>
              <a:spcAft>
                <a:spcPts val="0"/>
              </a:spcAft>
              <a:buFont typeface="Wingdings 2"/>
              <a:buChar char=""/>
              <a:defRPr/>
            </a:pPr>
            <a:r>
              <a:rPr lang="en-US" dirty="0"/>
              <a:t>Nevertheless, these effects can be reversed and normal </a:t>
            </a:r>
            <a:r>
              <a:rPr lang="en-US" dirty="0" err="1"/>
              <a:t>myocyte</a:t>
            </a:r>
            <a:r>
              <a:rPr lang="en-US" dirty="0"/>
              <a:t> contractile function restored if the duration of ischemia is sufficiently brief (generally considered to be less than 20 min of severe ischemia). </a:t>
            </a:r>
            <a:endParaRPr lang="cs-CZ" dirty="0"/>
          </a:p>
          <a:p>
            <a:pPr fontAlgn="auto">
              <a:lnSpc>
                <a:spcPct val="120000"/>
              </a:lnSpc>
              <a:spcAft>
                <a:spcPts val="0"/>
              </a:spcAft>
              <a:buFont typeface="Wingdings 2"/>
              <a:buChar char=""/>
              <a:defRPr/>
            </a:pPr>
            <a:r>
              <a:rPr lang="cs-CZ" dirty="0"/>
              <a:t>I</a:t>
            </a:r>
            <a:r>
              <a:rPr lang="en-US" dirty="0"/>
              <a:t>f the ischemia is prolonged, irreversible injury will develop, which is characterized by damage and/or disruption of the </a:t>
            </a:r>
            <a:r>
              <a:rPr lang="en-US" dirty="0" err="1"/>
              <a:t>myocyte</a:t>
            </a:r>
            <a:r>
              <a:rPr lang="en-US" dirty="0"/>
              <a:t> </a:t>
            </a:r>
            <a:r>
              <a:rPr lang="en-US" dirty="0" err="1"/>
              <a:t>sarcolemmal</a:t>
            </a:r>
            <a:r>
              <a:rPr lang="en-US" dirty="0"/>
              <a:t> membrane. </a:t>
            </a:r>
            <a:endParaRPr lang="cs-CZ" dirty="0"/>
          </a:p>
          <a:p>
            <a:pPr fontAlgn="auto">
              <a:lnSpc>
                <a:spcPct val="120000"/>
              </a:lnSpc>
              <a:spcAft>
                <a:spcPts val="0"/>
              </a:spcAft>
              <a:buFont typeface="Wingdings 2"/>
              <a:buChar char=""/>
              <a:defRPr/>
            </a:pPr>
            <a:r>
              <a:rPr lang="en-US" dirty="0"/>
              <a:t>Plasma membrane damage leads to loss of osmotic balance and the leakage of cellular metabolites into the extracellular space. </a:t>
            </a:r>
            <a:endParaRPr lang="cs-CZ" dirty="0"/>
          </a:p>
          <a:p>
            <a:pPr fontAlgn="auto">
              <a:lnSpc>
                <a:spcPct val="120000"/>
              </a:lnSpc>
              <a:spcAft>
                <a:spcPts val="0"/>
              </a:spcAft>
              <a:buFont typeface="Wingdings 2"/>
              <a:buChar char=""/>
              <a:defRPr/>
            </a:pPr>
            <a:r>
              <a:rPr lang="en-US" dirty="0"/>
              <a:t>Damage to the mitochondrial membranes compromises the cell's ability to generate ATP upon reperfusion, as well as results in release of mitochondrial proteins that can directly stimulate the apoptotic cell death pathway. </a:t>
            </a:r>
            <a:endParaRPr lang="cs-CZ" dirty="0"/>
          </a:p>
          <a:p>
            <a:pPr fontAlgn="auto">
              <a:lnSpc>
                <a:spcPct val="120000"/>
              </a:lnSpc>
              <a:spcAft>
                <a:spcPts val="0"/>
              </a:spcAft>
              <a:buFont typeface="Wingdings 2"/>
              <a:buChar char=""/>
              <a:defRPr/>
            </a:pPr>
            <a:r>
              <a:rPr lang="en-US" dirty="0"/>
              <a:t>Disruption of </a:t>
            </a:r>
            <a:r>
              <a:rPr lang="en-US" dirty="0" err="1"/>
              <a:t>lysosomal</a:t>
            </a:r>
            <a:r>
              <a:rPr lang="en-US" dirty="0"/>
              <a:t> membranes is especially dire, as this can lead to the release of </a:t>
            </a:r>
            <a:r>
              <a:rPr lang="en-US" dirty="0" err="1"/>
              <a:t>degradative</a:t>
            </a:r>
            <a:r>
              <a:rPr lang="en-US" dirty="0"/>
              <a:t> enzymes capable of digesting essentially all cellular constituents, invariably leading to cellular necrosis.</a:t>
            </a:r>
          </a:p>
        </p:txBody>
      </p:sp>
      <p:sp>
        <p:nvSpPr>
          <p:cNvPr id="5" name="Zástupný symbol pro číslo snímku 4">
            <a:extLst>
              <a:ext uri="{FF2B5EF4-FFF2-40B4-BE49-F238E27FC236}">
                <a16:creationId xmlns:a16="http://schemas.microsoft.com/office/drawing/2014/main" id="{998270EC-5CC0-4910-AC95-E5F6BE862303}"/>
              </a:ext>
            </a:extLst>
          </p:cNvPr>
          <p:cNvSpPr>
            <a:spLocks noGrp="1"/>
          </p:cNvSpPr>
          <p:nvPr>
            <p:ph type="sldNum" sz="quarter" idx="11"/>
          </p:nvPr>
        </p:nvSpPr>
        <p:spPr/>
        <p:txBody>
          <a:bodyPr/>
          <a:lstStyle/>
          <a:p>
            <a:fld id="{0970407D-EE58-4A0B-824B-1D3AE42DD9CF}" type="slidenum">
              <a:rPr lang="cs-CZ" altLang="cs-CZ" smtClean="0"/>
              <a:pPr/>
              <a:t>44</a:t>
            </a:fld>
            <a:endParaRPr lang="cs-CZ" altLang="cs-CZ" dirty="0"/>
          </a:p>
        </p:txBody>
      </p:sp>
    </p:spTree>
    <p:extLst>
      <p:ext uri="{BB962C8B-B14F-4D97-AF65-F5344CB8AC3E}">
        <p14:creationId xmlns:p14="http://schemas.microsoft.com/office/powerpoint/2010/main" val="24837607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2D0BC7E-87D3-44B4-9CA8-0F06EEB2584B}"/>
              </a:ext>
            </a:extLst>
          </p:cNvPr>
          <p:cNvSpPr>
            <a:spLocks noGrp="1"/>
          </p:cNvSpPr>
          <p:nvPr>
            <p:ph type="title"/>
          </p:nvPr>
        </p:nvSpPr>
        <p:spPr/>
        <p:txBody>
          <a:bodyPr/>
          <a:lstStyle/>
          <a:p>
            <a:pPr fontAlgn="auto">
              <a:spcAft>
                <a:spcPts val="0"/>
              </a:spcAft>
              <a:defRPr/>
            </a:pPr>
            <a:r>
              <a:rPr lang="cs-CZ" sz="4800" dirty="0"/>
              <a:t>Akutní ischémie myokardu</a:t>
            </a:r>
            <a:endParaRPr lang="en-US" sz="4800" dirty="0"/>
          </a:p>
        </p:txBody>
      </p:sp>
      <p:sp>
        <p:nvSpPr>
          <p:cNvPr id="48131" name="Zástupný symbol pro obsah 2">
            <a:extLst>
              <a:ext uri="{FF2B5EF4-FFF2-40B4-BE49-F238E27FC236}">
                <a16:creationId xmlns:a16="http://schemas.microsoft.com/office/drawing/2014/main" id="{F2CC471E-469E-4E30-BC01-F1E5020F4A5C}"/>
              </a:ext>
            </a:extLst>
          </p:cNvPr>
          <p:cNvSpPr>
            <a:spLocks noGrp="1"/>
          </p:cNvSpPr>
          <p:nvPr>
            <p:ph idx="1"/>
          </p:nvPr>
        </p:nvSpPr>
        <p:spPr/>
        <p:txBody>
          <a:bodyPr/>
          <a:lstStyle/>
          <a:p>
            <a:pPr eaLnBrk="1" hangingPunct="1">
              <a:lnSpc>
                <a:spcPct val="100000"/>
              </a:lnSpc>
            </a:pPr>
            <a:r>
              <a:rPr lang="cs-CZ" altLang="en-US" sz="3600" dirty="0"/>
              <a:t>Indukuje rychlý nárůst </a:t>
            </a:r>
            <a:r>
              <a:rPr lang="en-US" altLang="en-US" sz="3600" dirty="0"/>
              <a:t>(10 min) </a:t>
            </a:r>
            <a:r>
              <a:rPr lang="cs-CZ" altLang="en-US" sz="3600" dirty="0"/>
              <a:t>cirkulující glukózy,  laktátu, </a:t>
            </a:r>
            <a:r>
              <a:rPr lang="en-US" altLang="en-US" sz="3600" dirty="0" err="1"/>
              <a:t>glutamin</a:t>
            </a:r>
            <a:r>
              <a:rPr lang="cs-CZ" altLang="en-US" sz="3600" dirty="0"/>
              <a:t>u</a:t>
            </a:r>
            <a:r>
              <a:rPr lang="en-US" altLang="en-US" sz="3600" dirty="0"/>
              <a:t>, </a:t>
            </a:r>
            <a:r>
              <a:rPr lang="en-US" altLang="en-US" sz="3600" dirty="0" err="1"/>
              <a:t>glycin</a:t>
            </a:r>
            <a:r>
              <a:rPr lang="cs-CZ" altLang="en-US" sz="3600" dirty="0"/>
              <a:t>u</a:t>
            </a:r>
            <a:r>
              <a:rPr lang="en-US" altLang="en-US" sz="3600" dirty="0"/>
              <a:t>, glycerol</a:t>
            </a:r>
            <a:r>
              <a:rPr lang="cs-CZ" altLang="en-US" sz="3600" dirty="0"/>
              <a:t>u</a:t>
            </a:r>
            <a:r>
              <a:rPr lang="en-US" altLang="en-US" sz="3600" dirty="0"/>
              <a:t>, </a:t>
            </a:r>
            <a:r>
              <a:rPr lang="cs-CZ" altLang="en-US" sz="3600" dirty="0"/>
              <a:t>fenylalaninu</a:t>
            </a:r>
            <a:r>
              <a:rPr lang="en-US" altLang="en-US" sz="3600" dirty="0"/>
              <a:t> </a:t>
            </a:r>
            <a:r>
              <a:rPr lang="en-US" altLang="en-US" sz="3600" dirty="0" err="1"/>
              <a:t>tyrosin</a:t>
            </a:r>
            <a:r>
              <a:rPr lang="cs-CZ" altLang="en-US" sz="3600" dirty="0"/>
              <a:t>u a </a:t>
            </a:r>
            <a:r>
              <a:rPr lang="en-US" altLang="en-US" sz="3600" dirty="0"/>
              <a:t> </a:t>
            </a:r>
            <a:r>
              <a:rPr lang="cs-CZ" altLang="en-US" sz="3600" dirty="0" err="1"/>
              <a:t>fosfoetanolaminu</a:t>
            </a:r>
            <a:r>
              <a:rPr lang="en-US" altLang="en-US" sz="3600" dirty="0"/>
              <a:t>; </a:t>
            </a:r>
            <a:r>
              <a:rPr lang="cs-CZ" altLang="en-US" sz="3600" dirty="0"/>
              <a:t>pokles látek </a:t>
            </a:r>
            <a:r>
              <a:rPr lang="cs-CZ" altLang="en-US" sz="3600" dirty="0" err="1"/>
              <a:t>obsahujích</a:t>
            </a:r>
            <a:r>
              <a:rPr lang="cs-CZ" altLang="en-US" sz="3600" dirty="0"/>
              <a:t> cholin a </a:t>
            </a:r>
            <a:r>
              <a:rPr lang="cs-CZ" altLang="en-US" sz="3600" dirty="0" err="1"/>
              <a:t>triacylglycerolů</a:t>
            </a:r>
            <a:r>
              <a:rPr lang="cs-CZ" altLang="en-US" sz="3600" dirty="0"/>
              <a:t>, změny podílu celkových, esterifikovaných a  </a:t>
            </a:r>
            <a:r>
              <a:rPr lang="cs-CZ" altLang="en-US" sz="3600" dirty="0" err="1"/>
              <a:t>neesterifikovaných</a:t>
            </a:r>
            <a:r>
              <a:rPr lang="cs-CZ" altLang="en-US" sz="3600" dirty="0"/>
              <a:t> mastných kyselin</a:t>
            </a:r>
            <a:r>
              <a:rPr lang="en-US" altLang="en-US" sz="3600" dirty="0"/>
              <a:t>. </a:t>
            </a:r>
            <a:r>
              <a:rPr lang="cs-CZ" altLang="en-US" sz="3600" dirty="0"/>
              <a:t>Kreatin se zvyšuje za dvě hodiny od začátku ischémie</a:t>
            </a:r>
            <a:r>
              <a:rPr lang="en-US" altLang="en-US" sz="3600" dirty="0"/>
              <a:t>. </a:t>
            </a:r>
            <a:endParaRPr lang="cs-CZ" altLang="en-US" sz="3600" dirty="0"/>
          </a:p>
        </p:txBody>
      </p:sp>
      <p:sp>
        <p:nvSpPr>
          <p:cNvPr id="4" name="Zástupný symbol pro číslo snímku 3">
            <a:extLst>
              <a:ext uri="{FF2B5EF4-FFF2-40B4-BE49-F238E27FC236}">
                <a16:creationId xmlns:a16="http://schemas.microsoft.com/office/drawing/2014/main" id="{BDF186BF-050F-44B6-8FCA-9E8988E659A4}"/>
              </a:ext>
            </a:extLst>
          </p:cNvPr>
          <p:cNvSpPr>
            <a:spLocks noGrp="1"/>
          </p:cNvSpPr>
          <p:nvPr>
            <p:ph type="sldNum" sz="quarter" idx="11"/>
          </p:nvPr>
        </p:nvSpPr>
        <p:spPr/>
        <p:txBody>
          <a:bodyPr/>
          <a:lstStyle/>
          <a:p>
            <a:fld id="{0970407D-EE58-4A0B-824B-1D3AE42DD9CF}" type="slidenum">
              <a:rPr lang="cs-CZ" altLang="cs-CZ" smtClean="0"/>
              <a:pPr/>
              <a:t>45</a:t>
            </a:fld>
            <a:endParaRPr lang="cs-CZ" altLang="cs-CZ" dirty="0"/>
          </a:p>
        </p:txBody>
      </p:sp>
    </p:spTree>
    <p:extLst>
      <p:ext uri="{BB962C8B-B14F-4D97-AF65-F5344CB8AC3E}">
        <p14:creationId xmlns:p14="http://schemas.microsoft.com/office/powerpoint/2010/main" val="233130075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C:\Users\prof. Vasku\Pictures\HIF\HIF.jpg">
            <a:extLst>
              <a:ext uri="{FF2B5EF4-FFF2-40B4-BE49-F238E27FC236}">
                <a16:creationId xmlns:a16="http://schemas.microsoft.com/office/drawing/2014/main" id="{60E03602-2025-4409-B576-596397040FF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33539" y="-82550"/>
            <a:ext cx="8924925" cy="702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5CAE3158-AE3A-4324-AEAC-867DE755C2C7}"/>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B6DBBBD8-5AA2-4416-860E-230A66C5A0D1}"/>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46</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160365679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88796FF-1FF8-41B4-9AC0-BA8924C87D05}"/>
              </a:ext>
            </a:extLst>
          </p:cNvPr>
          <p:cNvSpPr>
            <a:spLocks noGrp="1"/>
          </p:cNvSpPr>
          <p:nvPr>
            <p:ph type="title"/>
          </p:nvPr>
        </p:nvSpPr>
        <p:spPr/>
        <p:txBody>
          <a:bodyPr>
            <a:noAutofit/>
          </a:bodyPr>
          <a:lstStyle/>
          <a:p>
            <a:pPr fontAlgn="auto">
              <a:spcAft>
                <a:spcPts val="0"/>
              </a:spcAft>
              <a:defRPr/>
            </a:pPr>
            <a:r>
              <a:rPr lang="cs-CZ" sz="3600" dirty="0"/>
              <a:t>Buněčná smrt indukovaná ischémií/ </a:t>
            </a:r>
            <a:r>
              <a:rPr lang="cs-CZ" sz="3600" dirty="0" err="1"/>
              <a:t>reperfúzí</a:t>
            </a:r>
            <a:endParaRPr lang="en-US" sz="3600" dirty="0"/>
          </a:p>
        </p:txBody>
      </p:sp>
      <p:sp>
        <p:nvSpPr>
          <p:cNvPr id="50179" name="Zástupný symbol pro obsah 2">
            <a:extLst>
              <a:ext uri="{FF2B5EF4-FFF2-40B4-BE49-F238E27FC236}">
                <a16:creationId xmlns:a16="http://schemas.microsoft.com/office/drawing/2014/main" id="{0A33C825-D56B-46E0-87CA-184EAC778E64}"/>
              </a:ext>
            </a:extLst>
          </p:cNvPr>
          <p:cNvSpPr>
            <a:spLocks noGrp="1"/>
          </p:cNvSpPr>
          <p:nvPr>
            <p:ph idx="1"/>
          </p:nvPr>
        </p:nvSpPr>
        <p:spPr/>
        <p:txBody>
          <a:bodyPr/>
          <a:lstStyle/>
          <a:p>
            <a:pPr eaLnBrk="1" hangingPunct="1"/>
            <a:r>
              <a:rPr lang="cs-CZ" altLang="en-US" sz="3200" dirty="0"/>
              <a:t>Počet </a:t>
            </a:r>
            <a:r>
              <a:rPr lang="cs-CZ" altLang="en-US" sz="3200" dirty="0" err="1"/>
              <a:t>kardiomyocytů</a:t>
            </a:r>
            <a:r>
              <a:rPr lang="cs-CZ" altLang="en-US" sz="3200" dirty="0"/>
              <a:t> se během ischémie snižuje nekrózou i </a:t>
            </a:r>
            <a:r>
              <a:rPr lang="cs-CZ" altLang="en-US" sz="3200" dirty="0" err="1"/>
              <a:t>apoptózou</a:t>
            </a:r>
            <a:r>
              <a:rPr lang="cs-CZ" altLang="en-US" sz="3200" dirty="0"/>
              <a:t>.</a:t>
            </a:r>
            <a:r>
              <a:rPr lang="en-US" altLang="en-US" sz="3200" dirty="0"/>
              <a:t> </a:t>
            </a:r>
            <a:endParaRPr lang="cs-CZ" altLang="en-US" sz="3200" dirty="0"/>
          </a:p>
          <a:p>
            <a:pPr eaLnBrk="1" hangingPunct="1"/>
            <a:r>
              <a:rPr lang="cs-CZ" altLang="en-US" sz="3200" dirty="0"/>
              <a:t>Nedávno byla definována i tzv. </a:t>
            </a:r>
            <a:r>
              <a:rPr lang="en-US" altLang="en-US" sz="3200" dirty="0"/>
              <a:t> </a:t>
            </a:r>
            <a:r>
              <a:rPr lang="cs-CZ" altLang="en-US" sz="3200" dirty="0">
                <a:solidFill>
                  <a:srgbClr val="FF0000"/>
                </a:solidFill>
              </a:rPr>
              <a:t>n</a:t>
            </a:r>
            <a:r>
              <a:rPr lang="en-US" altLang="en-US" sz="3200" dirty="0">
                <a:solidFill>
                  <a:srgbClr val="FF0000"/>
                </a:solidFill>
              </a:rPr>
              <a:t>e</a:t>
            </a:r>
            <a:r>
              <a:rPr lang="cs-CZ" altLang="en-US" sz="3200" dirty="0" err="1">
                <a:solidFill>
                  <a:srgbClr val="FF0000"/>
                </a:solidFill>
              </a:rPr>
              <a:t>kroptóza</a:t>
            </a:r>
            <a:r>
              <a:rPr lang="cs-CZ" altLang="en-US" sz="3200" dirty="0">
                <a:solidFill>
                  <a:srgbClr val="FF0000"/>
                </a:solidFill>
              </a:rPr>
              <a:t> </a:t>
            </a:r>
            <a:r>
              <a:rPr lang="cs-CZ" altLang="en-US" sz="3200" dirty="0">
                <a:solidFill>
                  <a:schemeClr val="tx1"/>
                </a:solidFill>
              </a:rPr>
              <a:t>jako</a:t>
            </a:r>
            <a:r>
              <a:rPr lang="cs-CZ" altLang="en-US" sz="3200" dirty="0">
                <a:solidFill>
                  <a:srgbClr val="FF0000"/>
                </a:solidFill>
              </a:rPr>
              <a:t> </a:t>
            </a:r>
            <a:r>
              <a:rPr lang="en-US" altLang="en-US" sz="3200" dirty="0"/>
              <a:t>“program</a:t>
            </a:r>
            <a:r>
              <a:rPr lang="cs-CZ" altLang="en-US" sz="3200" dirty="0" err="1"/>
              <a:t>ovaná</a:t>
            </a:r>
            <a:r>
              <a:rPr lang="cs-CZ" altLang="en-US" sz="3200" dirty="0"/>
              <a:t> nekróza během ischémie/ </a:t>
            </a:r>
            <a:r>
              <a:rPr lang="cs-CZ" altLang="en-US" sz="3200" dirty="0" err="1"/>
              <a:t>reperfúze</a:t>
            </a:r>
            <a:r>
              <a:rPr lang="cs-CZ" altLang="en-US" sz="3200" dirty="0"/>
              <a:t>“.</a:t>
            </a:r>
            <a:r>
              <a:rPr lang="en-US" altLang="en-US" sz="3200" dirty="0"/>
              <a:t> </a:t>
            </a:r>
          </a:p>
        </p:txBody>
      </p:sp>
      <p:sp>
        <p:nvSpPr>
          <p:cNvPr id="4" name="Zástupný symbol pro číslo snímku 3">
            <a:extLst>
              <a:ext uri="{FF2B5EF4-FFF2-40B4-BE49-F238E27FC236}">
                <a16:creationId xmlns:a16="http://schemas.microsoft.com/office/drawing/2014/main" id="{6231ECD1-4497-47C2-A872-17F5ED964481}"/>
              </a:ext>
            </a:extLst>
          </p:cNvPr>
          <p:cNvSpPr>
            <a:spLocks noGrp="1"/>
          </p:cNvSpPr>
          <p:nvPr>
            <p:ph type="sldNum" sz="quarter" idx="11"/>
          </p:nvPr>
        </p:nvSpPr>
        <p:spPr/>
        <p:txBody>
          <a:bodyPr/>
          <a:lstStyle/>
          <a:p>
            <a:fld id="{0970407D-EE58-4A0B-824B-1D3AE42DD9CF}" type="slidenum">
              <a:rPr lang="cs-CZ" altLang="cs-CZ" smtClean="0"/>
              <a:pPr/>
              <a:t>47</a:t>
            </a:fld>
            <a:endParaRPr lang="cs-CZ" altLang="cs-CZ" dirty="0"/>
          </a:p>
        </p:txBody>
      </p:sp>
    </p:spTree>
    <p:extLst>
      <p:ext uri="{BB962C8B-B14F-4D97-AF65-F5344CB8AC3E}">
        <p14:creationId xmlns:p14="http://schemas.microsoft.com/office/powerpoint/2010/main" val="375962091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EDBDDE0-9185-4622-B3C6-F1E1A4B89271}"/>
              </a:ext>
            </a:extLst>
          </p:cNvPr>
          <p:cNvSpPr>
            <a:spLocks noGrp="1"/>
          </p:cNvSpPr>
          <p:nvPr>
            <p:ph type="title"/>
          </p:nvPr>
        </p:nvSpPr>
        <p:spPr/>
        <p:txBody>
          <a:bodyPr/>
          <a:lstStyle/>
          <a:p>
            <a:pPr fontAlgn="auto">
              <a:spcAft>
                <a:spcPts val="0"/>
              </a:spcAft>
              <a:defRPr/>
            </a:pPr>
            <a:r>
              <a:rPr lang="cs-CZ" sz="3600" dirty="0"/>
              <a:t>Homeostáza kalcia v </a:t>
            </a:r>
            <a:r>
              <a:rPr lang="cs-CZ" sz="3600" dirty="0" err="1"/>
              <a:t>myocytech</a:t>
            </a:r>
            <a:endParaRPr lang="en-US" sz="3600" dirty="0"/>
          </a:p>
        </p:txBody>
      </p:sp>
      <p:sp>
        <p:nvSpPr>
          <p:cNvPr id="51203" name="Zástupný symbol pro obsah 2">
            <a:extLst>
              <a:ext uri="{FF2B5EF4-FFF2-40B4-BE49-F238E27FC236}">
                <a16:creationId xmlns:a16="http://schemas.microsoft.com/office/drawing/2014/main" id="{5C87D958-41EB-47AC-A7AB-3F7CE9DCDD71}"/>
              </a:ext>
            </a:extLst>
          </p:cNvPr>
          <p:cNvSpPr>
            <a:spLocks noGrp="1"/>
          </p:cNvSpPr>
          <p:nvPr>
            <p:ph idx="1"/>
          </p:nvPr>
        </p:nvSpPr>
        <p:spPr>
          <a:xfrm>
            <a:off x="923636" y="1698190"/>
            <a:ext cx="10243128" cy="4954587"/>
          </a:xfrm>
        </p:spPr>
        <p:txBody>
          <a:bodyPr/>
          <a:lstStyle/>
          <a:p>
            <a:pPr eaLnBrk="1" hangingPunct="1">
              <a:lnSpc>
                <a:spcPct val="100000"/>
              </a:lnSpc>
            </a:pPr>
            <a:r>
              <a:rPr lang="cs-CZ" altLang="en-US" sz="2400" dirty="0">
                <a:solidFill>
                  <a:srgbClr val="FF0000"/>
                </a:solidFill>
              </a:rPr>
              <a:t>Ztráta </a:t>
            </a:r>
            <a:r>
              <a:rPr lang="cs-CZ" altLang="en-US" sz="2400" dirty="0" err="1"/>
              <a:t>myocytární</a:t>
            </a:r>
            <a:r>
              <a:rPr lang="cs-CZ" altLang="en-US" sz="2400" dirty="0"/>
              <a:t> kalciové homeostázy</a:t>
            </a:r>
            <a:r>
              <a:rPr lang="en-US" altLang="en-US" sz="2400" dirty="0"/>
              <a:t> </a:t>
            </a:r>
            <a:r>
              <a:rPr lang="cs-CZ" altLang="en-US" sz="2400" dirty="0"/>
              <a:t>má za následek buněčné změny, které predisponují </a:t>
            </a:r>
            <a:r>
              <a:rPr lang="cs-CZ" altLang="en-US" sz="2400" dirty="0" err="1"/>
              <a:t>myocyt</a:t>
            </a:r>
            <a:r>
              <a:rPr lang="cs-CZ" altLang="en-US" sz="2400" dirty="0"/>
              <a:t> k </a:t>
            </a:r>
            <a:r>
              <a:rPr lang="cs-CZ" altLang="en-US" sz="2400" dirty="0" err="1"/>
              <a:t>irreverzibilnímu</a:t>
            </a:r>
            <a:r>
              <a:rPr lang="cs-CZ" altLang="en-US" sz="2400" dirty="0"/>
              <a:t> poškození</a:t>
            </a:r>
            <a:r>
              <a:rPr lang="en-US" altLang="en-US" sz="2400" dirty="0"/>
              <a:t>. </a:t>
            </a:r>
            <a:endParaRPr lang="cs-CZ" altLang="en-US" sz="2400" dirty="0"/>
          </a:p>
          <a:p>
            <a:pPr eaLnBrk="1" hangingPunct="1">
              <a:lnSpc>
                <a:spcPct val="100000"/>
              </a:lnSpc>
            </a:pPr>
            <a:r>
              <a:rPr lang="cs-CZ" altLang="en-US" sz="2400" dirty="0">
                <a:solidFill>
                  <a:srgbClr val="FF0000"/>
                </a:solidFill>
              </a:rPr>
              <a:t>Přetížení mitochondrií kalciem vede ke změně mitochondriální permeability</a:t>
            </a:r>
            <a:r>
              <a:rPr lang="en-US" altLang="en-US" sz="2400" dirty="0"/>
              <a:t> (MPT), </a:t>
            </a:r>
            <a:r>
              <a:rPr lang="cs-CZ" altLang="en-US" sz="2400" dirty="0"/>
              <a:t>což je stresová odpověď , kdy dochází k otevření pórů s vysokou vodivostí na vnitřní mitochondriální membráně . To povede k </a:t>
            </a:r>
            <a:r>
              <a:rPr lang="cs-CZ" altLang="en-US" sz="2400" dirty="0">
                <a:solidFill>
                  <a:srgbClr val="FF0000"/>
                </a:solidFill>
              </a:rPr>
              <a:t>aktivaci  </a:t>
            </a:r>
            <a:r>
              <a:rPr lang="cs-CZ" altLang="en-US" sz="2400" dirty="0" err="1">
                <a:solidFill>
                  <a:srgbClr val="FF0000"/>
                </a:solidFill>
              </a:rPr>
              <a:t>apoptózy</a:t>
            </a:r>
            <a:r>
              <a:rPr lang="cs-CZ" altLang="en-US" sz="2400" dirty="0">
                <a:solidFill>
                  <a:srgbClr val="FF0000"/>
                </a:solidFill>
              </a:rPr>
              <a:t> </a:t>
            </a:r>
            <a:r>
              <a:rPr lang="cs-CZ" altLang="en-US" sz="2400" dirty="0"/>
              <a:t>a </a:t>
            </a:r>
            <a:r>
              <a:rPr lang="cs-CZ" altLang="en-US" sz="2400" dirty="0">
                <a:solidFill>
                  <a:srgbClr val="FF0000"/>
                </a:solidFill>
              </a:rPr>
              <a:t>aktivaci četných intracelulárních degradačních enzymů</a:t>
            </a:r>
            <a:r>
              <a:rPr lang="cs-CZ" altLang="en-US" sz="2400" dirty="0"/>
              <a:t>, schopných poškodit buněčné struktury a navodit buněčnou smrt</a:t>
            </a:r>
            <a:r>
              <a:rPr lang="en-US" altLang="en-US" sz="2400" dirty="0"/>
              <a:t> </a:t>
            </a:r>
            <a:r>
              <a:rPr lang="cs-CZ" altLang="en-US" sz="2400" dirty="0"/>
              <a:t>(fosfolipázy, proteázy a endonukleázy)</a:t>
            </a:r>
            <a:r>
              <a:rPr lang="en-US" altLang="en-US" sz="2400" dirty="0">
                <a:solidFill>
                  <a:srgbClr val="FF0000"/>
                </a:solidFill>
              </a:rPr>
              <a:t>.</a:t>
            </a:r>
            <a:r>
              <a:rPr lang="en-US" altLang="en-US" sz="2400" dirty="0"/>
              <a:t> A</a:t>
            </a:r>
            <a:r>
              <a:rPr lang="cs-CZ" altLang="en-US" sz="2400" dirty="0" err="1"/>
              <a:t>ktivace</a:t>
            </a:r>
            <a:r>
              <a:rPr lang="cs-CZ" altLang="en-US" sz="2400" dirty="0"/>
              <a:t> fosfolipáz povede k poškození buněčných membrán,  porušení osmotických </a:t>
            </a:r>
            <a:r>
              <a:rPr lang="cs-CZ" altLang="en-US" sz="2400" dirty="0" err="1"/>
              <a:t>rovnováh</a:t>
            </a:r>
            <a:r>
              <a:rPr lang="cs-CZ" altLang="en-US" sz="2400" dirty="0"/>
              <a:t> mezi extra - a intracelulárním prostředním včetně nerovnováhy iontové a k uvolnění </a:t>
            </a:r>
            <a:r>
              <a:rPr lang="cs-CZ" altLang="en-US" sz="2400" dirty="0" err="1"/>
              <a:t>lysozomálních</a:t>
            </a:r>
            <a:r>
              <a:rPr lang="cs-CZ" altLang="en-US" sz="2400" dirty="0"/>
              <a:t> enzymů do cytoplasmy.</a:t>
            </a:r>
            <a:endParaRPr lang="en-US" altLang="en-US" sz="2400" dirty="0"/>
          </a:p>
        </p:txBody>
      </p:sp>
      <p:sp>
        <p:nvSpPr>
          <p:cNvPr id="4" name="Zástupný symbol pro číslo snímku 3">
            <a:extLst>
              <a:ext uri="{FF2B5EF4-FFF2-40B4-BE49-F238E27FC236}">
                <a16:creationId xmlns:a16="http://schemas.microsoft.com/office/drawing/2014/main" id="{08EFF349-77E5-4CB3-BA84-6312AE0B3F70}"/>
              </a:ext>
            </a:extLst>
          </p:cNvPr>
          <p:cNvSpPr>
            <a:spLocks noGrp="1"/>
          </p:cNvSpPr>
          <p:nvPr>
            <p:ph type="sldNum" sz="quarter" idx="11"/>
          </p:nvPr>
        </p:nvSpPr>
        <p:spPr/>
        <p:txBody>
          <a:bodyPr/>
          <a:lstStyle/>
          <a:p>
            <a:fld id="{0970407D-EE58-4A0B-824B-1D3AE42DD9CF}" type="slidenum">
              <a:rPr lang="cs-CZ" altLang="cs-CZ" smtClean="0"/>
              <a:pPr/>
              <a:t>48</a:t>
            </a:fld>
            <a:endParaRPr lang="cs-CZ" altLang="cs-CZ" dirty="0"/>
          </a:p>
        </p:txBody>
      </p:sp>
    </p:spTree>
    <p:extLst>
      <p:ext uri="{BB962C8B-B14F-4D97-AF65-F5344CB8AC3E}">
        <p14:creationId xmlns:p14="http://schemas.microsoft.com/office/powerpoint/2010/main" val="1268677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a:extLst>
              <a:ext uri="{FF2B5EF4-FFF2-40B4-BE49-F238E27FC236}">
                <a16:creationId xmlns:a16="http://schemas.microsoft.com/office/drawing/2014/main" id="{C73E1AC7-688F-40B2-8095-7BC9CA4242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31950" y="404813"/>
            <a:ext cx="3455988"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TextBox 2">
            <a:extLst>
              <a:ext uri="{FF2B5EF4-FFF2-40B4-BE49-F238E27FC236}">
                <a16:creationId xmlns:a16="http://schemas.microsoft.com/office/drawing/2014/main" id="{2CA917A0-E559-4C79-9282-7547BAE6B0BD}"/>
              </a:ext>
            </a:extLst>
          </p:cNvPr>
          <p:cNvSpPr txBox="1">
            <a:spLocks noChangeArrowheads="1"/>
          </p:cNvSpPr>
          <p:nvPr/>
        </p:nvSpPr>
        <p:spPr bwMode="auto">
          <a:xfrm>
            <a:off x="5087938" y="447675"/>
            <a:ext cx="4691062"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itchFamily="18" charset="2"/>
              <a:buChar char=""/>
              <a:defRPr sz="3200">
                <a:solidFill>
                  <a:schemeClr val="tx2"/>
                </a:solidFill>
                <a:latin typeface="Century Gothic" pitchFamily="34" charset="0"/>
              </a:defRPr>
            </a:lvl1pPr>
            <a:lvl2pPr marL="742950" indent="-285750">
              <a:spcBef>
                <a:spcPct val="20000"/>
              </a:spcBef>
              <a:buClr>
                <a:schemeClr val="accent1"/>
              </a:buClr>
              <a:buSzPct val="70000"/>
              <a:buFont typeface="Wingdings 2" pitchFamily="18" charset="2"/>
              <a:buChar char=""/>
              <a:defRPr sz="2800">
                <a:solidFill>
                  <a:schemeClr val="tx2"/>
                </a:solidFill>
                <a:latin typeface="Century Gothic" pitchFamily="34" charset="0"/>
              </a:defRPr>
            </a:lvl2pPr>
            <a:lvl3pPr marL="1143000" indent="-228600">
              <a:spcBef>
                <a:spcPct val="20000"/>
              </a:spcBef>
              <a:buClr>
                <a:schemeClr val="accent1"/>
              </a:buClr>
              <a:buSzPct val="70000"/>
              <a:buFont typeface="Wingdings 2" pitchFamily="18" charset="2"/>
              <a:buChar char=""/>
              <a:defRPr sz="2400">
                <a:solidFill>
                  <a:schemeClr val="tx2"/>
                </a:solidFill>
                <a:latin typeface="Century Gothic" pitchFamily="34" charset="0"/>
              </a:defRPr>
            </a:lvl3pPr>
            <a:lvl4pPr marL="1600200" indent="-228600">
              <a:spcBef>
                <a:spcPct val="20000"/>
              </a:spcBef>
              <a:buClr>
                <a:schemeClr val="accent1"/>
              </a:buClr>
              <a:buSzPct val="70000"/>
              <a:buFont typeface="Wingdings 2" pitchFamily="18" charset="2"/>
              <a:buChar char=""/>
              <a:defRPr sz="2000">
                <a:solidFill>
                  <a:schemeClr val="tx2"/>
                </a:solidFill>
                <a:latin typeface="Century Gothic" pitchFamily="34" charset="0"/>
              </a:defRPr>
            </a:lvl4pPr>
            <a:lvl5pPr marL="2057400" indent="-228600">
              <a:spcBef>
                <a:spcPct val="20000"/>
              </a:spcBef>
              <a:buClr>
                <a:schemeClr val="accent1"/>
              </a:buClr>
              <a:buSzPct val="60000"/>
              <a:buFont typeface="Wingdings 2" pitchFamily="18" charset="2"/>
              <a:buChar char=""/>
              <a:defRPr>
                <a:solidFill>
                  <a:schemeClr val="tx2"/>
                </a:solidFill>
                <a:latin typeface="Century Gothic" pitchFamily="34" charset="0"/>
              </a:defRPr>
            </a:lvl5pPr>
            <a:lvl6pPr marL="25146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6pPr>
            <a:lvl7pPr marL="29718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7pPr>
            <a:lvl8pPr marL="34290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8pPr>
            <a:lvl9pPr marL="3886200" indent="-228600" fontAlgn="base">
              <a:spcBef>
                <a:spcPct val="20000"/>
              </a:spcBef>
              <a:spcAft>
                <a:spcPct val="0"/>
              </a:spcAft>
              <a:buClr>
                <a:schemeClr val="accent1"/>
              </a:buClr>
              <a:buSzPct val="60000"/>
              <a:buFont typeface="Wingdings 2" pitchFamily="18" charset="2"/>
              <a:buChar char=""/>
              <a:defRPr>
                <a:solidFill>
                  <a:schemeClr val="tx2"/>
                </a:solidFill>
                <a:latin typeface="Century Gothic" pitchFamily="34" charset="0"/>
              </a:defRPr>
            </a:lvl9pPr>
          </a:lstStyle>
          <a:p>
            <a:pPr eaLnBrk="1" hangingPunct="1">
              <a:spcBef>
                <a:spcPct val="0"/>
              </a:spcBef>
              <a:buClrTx/>
              <a:buSzTx/>
              <a:buFontTx/>
              <a:buNone/>
              <a:defRPr/>
            </a:pPr>
            <a:r>
              <a:rPr lang="cs-CZ" altLang="en-US" sz="1600" dirty="0">
                <a:solidFill>
                  <a:schemeClr val="tx1"/>
                </a:solidFill>
                <a:latin typeface="Calibri Light" panose="020F0302020204030204" pitchFamily="34" charset="0"/>
              </a:rPr>
              <a:t>Příčiny a konsekvence iontové nerovnováhy během ischémie</a:t>
            </a:r>
            <a:r>
              <a:rPr lang="en-US" altLang="en-US" sz="1600" dirty="0">
                <a:solidFill>
                  <a:schemeClr val="tx1"/>
                </a:solidFill>
                <a:latin typeface="Calibri Light" panose="020F0302020204030204" pitchFamily="34" charset="0"/>
              </a:rPr>
              <a:t>. </a:t>
            </a:r>
            <a:endParaRPr lang="cs-CZ" altLang="en-US" sz="1600" dirty="0">
              <a:solidFill>
                <a:schemeClr val="tx1"/>
              </a:solidFill>
              <a:latin typeface="Calibri Light" panose="020F0302020204030204" pitchFamily="34" charset="0"/>
            </a:endParaRPr>
          </a:p>
          <a:p>
            <a:pPr eaLnBrk="1" hangingPunct="1">
              <a:spcBef>
                <a:spcPct val="0"/>
              </a:spcBef>
              <a:buClrTx/>
              <a:buSzTx/>
              <a:buFontTx/>
              <a:buNone/>
              <a:defRPr/>
            </a:pPr>
            <a:endParaRPr lang="cs-CZ" altLang="en-US" sz="1600" dirty="0">
              <a:solidFill>
                <a:schemeClr val="tx1"/>
              </a:solidFill>
              <a:latin typeface="Calibri Light" panose="020F0302020204030204" pitchFamily="34" charset="0"/>
            </a:endParaRPr>
          </a:p>
          <a:p>
            <a:pPr eaLnBrk="1" hangingPunct="1">
              <a:spcBef>
                <a:spcPct val="0"/>
              </a:spcBef>
              <a:buClrTx/>
              <a:buSzTx/>
              <a:buFontTx/>
              <a:buNone/>
              <a:defRPr/>
            </a:pPr>
            <a:r>
              <a:rPr lang="en-US" altLang="en-US" sz="1800" dirty="0" err="1">
                <a:solidFill>
                  <a:schemeClr val="tx1"/>
                </a:solidFill>
                <a:latin typeface="Calibri Light" panose="020F0302020204030204" pitchFamily="34" charset="0"/>
              </a:rPr>
              <a:t>Isch</a:t>
            </a:r>
            <a:r>
              <a:rPr lang="cs-CZ" altLang="en-US" sz="1800" dirty="0" err="1">
                <a:solidFill>
                  <a:schemeClr val="tx1"/>
                </a:solidFill>
                <a:latin typeface="Calibri Light" panose="020F0302020204030204" pitchFamily="34" charset="0"/>
              </a:rPr>
              <a:t>émie</a:t>
            </a:r>
            <a:r>
              <a:rPr lang="cs-CZ" altLang="en-US" sz="1800" dirty="0">
                <a:solidFill>
                  <a:schemeClr val="tx1"/>
                </a:solidFill>
                <a:latin typeface="Calibri Light" panose="020F0302020204030204" pitchFamily="34" charset="0"/>
              </a:rPr>
              <a:t> má za následek přerušení aerobní glykolýzy a přepnutí na anaerobní metabolismus, což vede k buněčné i tkáňové acidóze (laktát)</a:t>
            </a:r>
            <a:r>
              <a:rPr lang="en-US" altLang="en-US" sz="1800" dirty="0">
                <a:solidFill>
                  <a:schemeClr val="tx1"/>
                </a:solidFill>
                <a:latin typeface="Calibri Light" panose="020F0302020204030204" pitchFamily="34" charset="0"/>
              </a:rPr>
              <a:t>. </a:t>
            </a:r>
            <a:r>
              <a:rPr lang="cs-CZ" altLang="en-US" sz="1800" dirty="0">
                <a:solidFill>
                  <a:schemeClr val="tx1"/>
                </a:solidFill>
                <a:latin typeface="Calibri Light" panose="020F0302020204030204" pitchFamily="34" charset="0"/>
              </a:rPr>
              <a:t>Akumulace intracelulárního </a:t>
            </a:r>
            <a:r>
              <a:rPr lang="en-US" altLang="en-US" sz="1800" dirty="0">
                <a:solidFill>
                  <a:schemeClr val="tx1"/>
                </a:solidFill>
                <a:latin typeface="Calibri Light" panose="020F0302020204030204" pitchFamily="34" charset="0"/>
              </a:rPr>
              <a:t>H</a:t>
            </a:r>
            <a:r>
              <a:rPr lang="en-US" altLang="en-US" sz="1800" baseline="30000" dirty="0">
                <a:solidFill>
                  <a:schemeClr val="tx1"/>
                </a:solidFill>
                <a:latin typeface="Calibri Light" panose="020F0302020204030204" pitchFamily="34" charset="0"/>
              </a:rPr>
              <a:t>+</a:t>
            </a:r>
            <a:r>
              <a:rPr lang="en-US" altLang="en-US" sz="1800" dirty="0">
                <a:solidFill>
                  <a:schemeClr val="tx1"/>
                </a:solidFill>
                <a:latin typeface="Calibri Light" panose="020F0302020204030204" pitchFamily="34" charset="0"/>
              </a:rPr>
              <a:t> </a:t>
            </a:r>
            <a:r>
              <a:rPr lang="en-US" altLang="en-US" sz="1800" dirty="0" err="1">
                <a:solidFill>
                  <a:schemeClr val="tx1"/>
                </a:solidFill>
                <a:latin typeface="Calibri Light" panose="020F0302020204030204" pitchFamily="34" charset="0"/>
              </a:rPr>
              <a:t>stimul</a:t>
            </a:r>
            <a:r>
              <a:rPr lang="cs-CZ" altLang="en-US" sz="1800" dirty="0" err="1">
                <a:solidFill>
                  <a:schemeClr val="tx1"/>
                </a:solidFill>
                <a:latin typeface="Calibri Light" panose="020F0302020204030204" pitchFamily="34" charset="0"/>
              </a:rPr>
              <a:t>uje</a:t>
            </a:r>
            <a:r>
              <a:rPr lang="en-US" altLang="en-US" sz="1800" dirty="0">
                <a:solidFill>
                  <a:schemeClr val="tx1"/>
                </a:solidFill>
                <a:latin typeface="Calibri Light" panose="020F0302020204030204" pitchFamily="34" charset="0"/>
              </a:rPr>
              <a:t> NHE</a:t>
            </a:r>
            <a:r>
              <a:rPr lang="cs-CZ" altLang="en-US" sz="1800" dirty="0">
                <a:solidFill>
                  <a:schemeClr val="tx1"/>
                </a:solidFill>
                <a:latin typeface="Calibri Light" panose="020F0302020204030204" pitchFamily="34" charset="0"/>
              </a:rPr>
              <a:t> s následnou akumulací intracelulárního</a:t>
            </a:r>
            <a:r>
              <a:rPr lang="en-US" altLang="en-US" sz="1800" dirty="0">
                <a:solidFill>
                  <a:schemeClr val="tx1"/>
                </a:solidFill>
                <a:latin typeface="Calibri Light" panose="020F0302020204030204" pitchFamily="34" charset="0"/>
              </a:rPr>
              <a:t> Na</a:t>
            </a:r>
            <a:r>
              <a:rPr lang="en-US" altLang="en-US" sz="1800" baseline="30000" dirty="0">
                <a:solidFill>
                  <a:schemeClr val="tx1"/>
                </a:solidFill>
                <a:latin typeface="Calibri Light" panose="020F0302020204030204" pitchFamily="34" charset="0"/>
              </a:rPr>
              <a:t>+</a:t>
            </a:r>
            <a:r>
              <a:rPr lang="en-US" altLang="en-US" sz="1800" dirty="0">
                <a:solidFill>
                  <a:schemeClr val="tx1"/>
                </a:solidFill>
                <a:latin typeface="Calibri Light" panose="020F0302020204030204" pitchFamily="34" charset="0"/>
              </a:rPr>
              <a:t>. </a:t>
            </a:r>
            <a:r>
              <a:rPr lang="cs-CZ" altLang="en-US" sz="1800" dirty="0">
                <a:solidFill>
                  <a:schemeClr val="tx1"/>
                </a:solidFill>
                <a:latin typeface="Calibri Light" panose="020F0302020204030204" pitchFamily="34" charset="0"/>
              </a:rPr>
              <a:t>Ta stimuluje reverzní aktivitu </a:t>
            </a:r>
            <a:r>
              <a:rPr lang="en-US" altLang="en-US" sz="1800" dirty="0">
                <a:solidFill>
                  <a:schemeClr val="tx1"/>
                </a:solidFill>
                <a:latin typeface="Calibri Light" panose="020F0302020204030204" pitchFamily="34" charset="0"/>
              </a:rPr>
              <a:t>NCX, </a:t>
            </a:r>
            <a:r>
              <a:rPr lang="cs-CZ" altLang="en-US" sz="1800" dirty="0">
                <a:solidFill>
                  <a:schemeClr val="tx1"/>
                </a:solidFill>
                <a:latin typeface="Calibri Light" panose="020F0302020204030204" pitchFamily="34" charset="0"/>
              </a:rPr>
              <a:t>což vede k akumulaci intracelulárního </a:t>
            </a:r>
            <a:r>
              <a:rPr lang="en-US" altLang="en-US" sz="1800" dirty="0">
                <a:solidFill>
                  <a:schemeClr val="tx1"/>
                </a:solidFill>
                <a:latin typeface="Calibri Light" panose="020F0302020204030204" pitchFamily="34" charset="0"/>
              </a:rPr>
              <a:t> Ca</a:t>
            </a:r>
            <a:r>
              <a:rPr lang="en-US" altLang="en-US" sz="1800" baseline="30000" dirty="0">
                <a:solidFill>
                  <a:schemeClr val="tx1"/>
                </a:solidFill>
                <a:latin typeface="Calibri Light" panose="020F0302020204030204" pitchFamily="34" charset="0"/>
              </a:rPr>
              <a:t>2+</a:t>
            </a:r>
            <a:r>
              <a:rPr lang="en-US" altLang="en-US" sz="1800" dirty="0">
                <a:solidFill>
                  <a:schemeClr val="tx1"/>
                </a:solidFill>
                <a:latin typeface="Calibri Light" panose="020F0302020204030204" pitchFamily="34" charset="0"/>
              </a:rPr>
              <a:t>. </a:t>
            </a:r>
            <a:r>
              <a:rPr lang="cs-CZ" altLang="en-US" sz="1800" dirty="0">
                <a:solidFill>
                  <a:schemeClr val="tx1"/>
                </a:solidFill>
                <a:latin typeface="Calibri Light" panose="020F0302020204030204" pitchFamily="34" charset="0"/>
              </a:rPr>
              <a:t>Pokud je ischémie dlouhodobější, vytváří se intracelulární přetížení </a:t>
            </a:r>
            <a:r>
              <a:rPr lang="en-US" altLang="en-US" sz="1800" dirty="0">
                <a:solidFill>
                  <a:schemeClr val="tx1"/>
                </a:solidFill>
                <a:latin typeface="Calibri Light" panose="020F0302020204030204" pitchFamily="34" charset="0"/>
              </a:rPr>
              <a:t>Ca</a:t>
            </a:r>
            <a:r>
              <a:rPr lang="en-US" altLang="en-US" sz="1800" baseline="30000" dirty="0">
                <a:solidFill>
                  <a:schemeClr val="tx1"/>
                </a:solidFill>
                <a:latin typeface="Calibri Light" panose="020F0302020204030204" pitchFamily="34" charset="0"/>
              </a:rPr>
              <a:t>2+</a:t>
            </a:r>
            <a:r>
              <a:rPr lang="cs-CZ" altLang="en-US" sz="1800" baseline="30000" dirty="0">
                <a:solidFill>
                  <a:schemeClr val="tx1"/>
                </a:solidFill>
                <a:latin typeface="Calibri Light" panose="020F0302020204030204" pitchFamily="34" charset="0"/>
              </a:rPr>
              <a:t>, </a:t>
            </a:r>
            <a:r>
              <a:rPr lang="cs-CZ" altLang="en-US" sz="1800" dirty="0">
                <a:solidFill>
                  <a:schemeClr val="tx1"/>
                </a:solidFill>
                <a:latin typeface="Calibri Light" panose="020F0302020204030204" pitchFamily="34" charset="0"/>
              </a:rPr>
              <a:t>což vede k aktivaci degradačních enzymů</a:t>
            </a:r>
            <a:r>
              <a:rPr lang="en-US" altLang="en-US" sz="1800" dirty="0">
                <a:solidFill>
                  <a:schemeClr val="tx1"/>
                </a:solidFill>
                <a:latin typeface="Calibri Light" panose="020F0302020204030204" pitchFamily="34" charset="0"/>
              </a:rPr>
              <a:t> (</a:t>
            </a:r>
            <a:r>
              <a:rPr lang="cs-CZ" altLang="en-US" sz="1800" dirty="0">
                <a:solidFill>
                  <a:schemeClr val="tx1"/>
                </a:solidFill>
                <a:latin typeface="Calibri Light" panose="020F0302020204030204" pitchFamily="34" charset="0"/>
              </a:rPr>
              <a:t>tj.</a:t>
            </a:r>
            <a:r>
              <a:rPr lang="en-US" altLang="en-US" sz="1800" dirty="0">
                <a:solidFill>
                  <a:schemeClr val="tx1"/>
                </a:solidFill>
                <a:latin typeface="Calibri Light" panose="020F0302020204030204" pitchFamily="34" charset="0"/>
              </a:rPr>
              <a:t> </a:t>
            </a:r>
            <a:r>
              <a:rPr lang="en-US" altLang="en-US" sz="1800" dirty="0" err="1">
                <a:solidFill>
                  <a:schemeClr val="tx1"/>
                </a:solidFill>
                <a:latin typeface="Calibri Light" panose="020F0302020204030204" pitchFamily="34" charset="0"/>
              </a:rPr>
              <a:t>prote</a:t>
            </a:r>
            <a:r>
              <a:rPr lang="cs-CZ" altLang="en-US" sz="1800" dirty="0" err="1">
                <a:solidFill>
                  <a:schemeClr val="tx1"/>
                </a:solidFill>
                <a:latin typeface="Calibri Light" panose="020F0302020204030204" pitchFamily="34" charset="0"/>
              </a:rPr>
              <a:t>áz</a:t>
            </a:r>
            <a:r>
              <a:rPr lang="en-US" altLang="en-US" sz="1800" dirty="0">
                <a:solidFill>
                  <a:schemeClr val="tx1"/>
                </a:solidFill>
                <a:latin typeface="Calibri Light" panose="020F0302020204030204" pitchFamily="34" charset="0"/>
              </a:rPr>
              <a:t>, </a:t>
            </a:r>
            <a:r>
              <a:rPr lang="cs-CZ" altLang="en-US" sz="1800" dirty="0">
                <a:solidFill>
                  <a:schemeClr val="tx1"/>
                </a:solidFill>
                <a:latin typeface="Calibri Light" panose="020F0302020204030204" pitchFamily="34" charset="0"/>
              </a:rPr>
              <a:t>fosfolipáz a endonukleáz)</a:t>
            </a:r>
            <a:r>
              <a:rPr lang="en-US" altLang="en-US" sz="1800" dirty="0">
                <a:solidFill>
                  <a:schemeClr val="tx1"/>
                </a:solidFill>
                <a:latin typeface="Calibri Light" panose="020F0302020204030204" pitchFamily="34" charset="0"/>
              </a:rPr>
              <a:t>a</a:t>
            </a:r>
            <a:r>
              <a:rPr lang="cs-CZ" altLang="en-US" sz="1800" dirty="0">
                <a:solidFill>
                  <a:schemeClr val="tx1"/>
                </a:solidFill>
                <a:latin typeface="Calibri Light" panose="020F0302020204030204" pitchFamily="34" charset="0"/>
              </a:rPr>
              <a:t> ke zvýšení mitochondriální permeability (MPT) a ke smrti </a:t>
            </a:r>
            <a:r>
              <a:rPr lang="cs-CZ" altLang="en-US" sz="1800" dirty="0" err="1">
                <a:solidFill>
                  <a:schemeClr val="tx1"/>
                </a:solidFill>
                <a:latin typeface="Calibri Light" panose="020F0302020204030204" pitchFamily="34" charset="0"/>
              </a:rPr>
              <a:t>kardiomyocytu</a:t>
            </a:r>
            <a:r>
              <a:rPr lang="cs-CZ" altLang="en-US" sz="1800" dirty="0">
                <a:solidFill>
                  <a:schemeClr val="tx1"/>
                </a:solidFill>
                <a:latin typeface="Calibri Light" panose="020F0302020204030204" pitchFamily="34" charset="0"/>
              </a:rPr>
              <a:t>.</a:t>
            </a:r>
            <a:r>
              <a:rPr lang="en-US" altLang="en-US" sz="1800" dirty="0">
                <a:solidFill>
                  <a:schemeClr val="tx1"/>
                </a:solidFill>
                <a:latin typeface="Calibri Light" panose="020F0302020204030204" pitchFamily="34" charset="0"/>
              </a:rPr>
              <a:t> NHE, Na</a:t>
            </a:r>
            <a:r>
              <a:rPr lang="en-US" altLang="en-US" sz="1800" baseline="30000" dirty="0">
                <a:solidFill>
                  <a:schemeClr val="tx1"/>
                </a:solidFill>
                <a:latin typeface="Calibri Light" panose="020F0302020204030204" pitchFamily="34" charset="0"/>
              </a:rPr>
              <a:t>+</a:t>
            </a:r>
            <a:r>
              <a:rPr lang="en-US" altLang="en-US" sz="1800" dirty="0">
                <a:solidFill>
                  <a:schemeClr val="tx1"/>
                </a:solidFill>
                <a:latin typeface="Calibri Light" panose="020F0302020204030204" pitchFamily="34" charset="0"/>
              </a:rPr>
              <a:t>/H</a:t>
            </a:r>
            <a:r>
              <a:rPr lang="en-US" altLang="en-US" sz="1800" baseline="30000" dirty="0">
                <a:solidFill>
                  <a:schemeClr val="tx1"/>
                </a:solidFill>
                <a:latin typeface="Calibri Light" panose="020F0302020204030204" pitchFamily="34" charset="0"/>
              </a:rPr>
              <a:t>+</a:t>
            </a:r>
            <a:r>
              <a:rPr lang="en-US" altLang="en-US" sz="1800" dirty="0">
                <a:solidFill>
                  <a:schemeClr val="tx1"/>
                </a:solidFill>
                <a:latin typeface="Calibri Light" panose="020F0302020204030204" pitchFamily="34" charset="0"/>
              </a:rPr>
              <a:t> exchanger; NCX, Na</a:t>
            </a:r>
            <a:r>
              <a:rPr lang="en-US" altLang="en-US" sz="1800" baseline="30000" dirty="0">
                <a:solidFill>
                  <a:schemeClr val="tx1"/>
                </a:solidFill>
                <a:latin typeface="Calibri Light" panose="020F0302020204030204" pitchFamily="34" charset="0"/>
              </a:rPr>
              <a:t>+</a:t>
            </a:r>
            <a:r>
              <a:rPr lang="en-US" altLang="en-US" sz="1800" dirty="0">
                <a:solidFill>
                  <a:schemeClr val="tx1"/>
                </a:solidFill>
                <a:latin typeface="Calibri Light" panose="020F0302020204030204" pitchFamily="34" charset="0"/>
              </a:rPr>
              <a:t>/Ca</a:t>
            </a:r>
            <a:r>
              <a:rPr lang="en-US" altLang="en-US" sz="1800" baseline="30000" dirty="0">
                <a:solidFill>
                  <a:schemeClr val="tx1"/>
                </a:solidFill>
                <a:latin typeface="Calibri Light" panose="020F0302020204030204" pitchFamily="34" charset="0"/>
              </a:rPr>
              <a:t>2+</a:t>
            </a:r>
            <a:r>
              <a:rPr lang="en-US" altLang="en-US" sz="1800" dirty="0">
                <a:solidFill>
                  <a:schemeClr val="tx1"/>
                </a:solidFill>
                <a:latin typeface="Calibri Light" panose="020F0302020204030204" pitchFamily="34" charset="0"/>
              </a:rPr>
              <a:t> exchanger; MPT, mitochondrial permeability transition.</a:t>
            </a:r>
          </a:p>
        </p:txBody>
      </p:sp>
      <p:sp>
        <p:nvSpPr>
          <p:cNvPr id="52228" name="TextBox 3">
            <a:extLst>
              <a:ext uri="{FF2B5EF4-FFF2-40B4-BE49-F238E27FC236}">
                <a16:creationId xmlns:a16="http://schemas.microsoft.com/office/drawing/2014/main" id="{23B2A452-6F68-4DE0-940A-71F17EE455D2}"/>
              </a:ext>
            </a:extLst>
          </p:cNvPr>
          <p:cNvSpPr txBox="1">
            <a:spLocks noChangeArrowheads="1"/>
          </p:cNvSpPr>
          <p:nvPr/>
        </p:nvSpPr>
        <p:spPr bwMode="auto">
          <a:xfrm>
            <a:off x="1631950" y="5119688"/>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dirty="0">
                <a:solidFill>
                  <a:schemeClr val="tx1"/>
                </a:solidFill>
                <a:latin typeface="Calibri Light" panose="020F0302020204030204" pitchFamily="34" charset="0"/>
              </a:rPr>
              <a:t>Adam J.  </a:t>
            </a:r>
            <a:r>
              <a:rPr lang="en-US" altLang="en-US" sz="1000" dirty="0" err="1">
                <a:solidFill>
                  <a:schemeClr val="tx1"/>
                </a:solidFill>
                <a:latin typeface="Calibri Light" panose="020F0302020204030204" pitchFamily="34" charset="0"/>
              </a:rPr>
              <a:t>Perricone</a:t>
            </a:r>
            <a:r>
              <a:rPr lang="en-US" altLang="en-US" sz="1000" dirty="0">
                <a:solidFill>
                  <a:schemeClr val="tx1"/>
                </a:solidFill>
                <a:latin typeface="Calibri Light" panose="020F0302020204030204" pitchFamily="34" charset="0"/>
              </a:rPr>
              <a:t> , Richard S.  Vander Heide</a:t>
            </a:r>
          </a:p>
        </p:txBody>
      </p:sp>
      <p:sp>
        <p:nvSpPr>
          <p:cNvPr id="52229" name="TextBox 4">
            <a:extLst>
              <a:ext uri="{FF2B5EF4-FFF2-40B4-BE49-F238E27FC236}">
                <a16:creationId xmlns:a16="http://schemas.microsoft.com/office/drawing/2014/main" id="{8C8194B8-EE7E-41E4-8093-6476DE4CE29D}"/>
              </a:ext>
            </a:extLst>
          </p:cNvPr>
          <p:cNvSpPr txBox="1">
            <a:spLocks noChangeArrowheads="1"/>
          </p:cNvSpPr>
          <p:nvPr/>
        </p:nvSpPr>
        <p:spPr bwMode="auto">
          <a:xfrm>
            <a:off x="1487488" y="5407025"/>
            <a:ext cx="7620001"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000" b="1" dirty="0">
                <a:solidFill>
                  <a:schemeClr val="tx1"/>
                </a:solidFill>
                <a:latin typeface="Calibri Light" panose="020F0302020204030204" pitchFamily="34" charset="0"/>
              </a:rPr>
              <a:t> Novel therapeutic strategies for ischemic heart disease</a:t>
            </a:r>
          </a:p>
        </p:txBody>
      </p:sp>
      <p:sp>
        <p:nvSpPr>
          <p:cNvPr id="52230" name="TextBox 6">
            <a:extLst>
              <a:ext uri="{FF2B5EF4-FFF2-40B4-BE49-F238E27FC236}">
                <a16:creationId xmlns:a16="http://schemas.microsoft.com/office/drawing/2014/main" id="{BD28AC7D-BF63-4BD6-875A-163AB6E09031}"/>
              </a:ext>
            </a:extLst>
          </p:cNvPr>
          <p:cNvSpPr txBox="1">
            <a:spLocks noChangeArrowheads="1"/>
          </p:cNvSpPr>
          <p:nvPr/>
        </p:nvSpPr>
        <p:spPr bwMode="auto">
          <a:xfrm>
            <a:off x="2159000" y="6032500"/>
            <a:ext cx="76200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endParaRPr lang="en-US" altLang="en-US" sz="1000" dirty="0">
              <a:solidFill>
                <a:schemeClr val="tx1"/>
              </a:solidFill>
              <a:latin typeface="Calibri Light" panose="020F0302020204030204" pitchFamily="34" charset="0"/>
            </a:endParaRPr>
          </a:p>
        </p:txBody>
      </p:sp>
      <p:sp>
        <p:nvSpPr>
          <p:cNvPr id="52231" name="Obdélník 1">
            <a:extLst>
              <a:ext uri="{FF2B5EF4-FFF2-40B4-BE49-F238E27FC236}">
                <a16:creationId xmlns:a16="http://schemas.microsoft.com/office/drawing/2014/main" id="{96157074-9EE9-4984-ADEE-CA1B80C3B4F9}"/>
              </a:ext>
            </a:extLst>
          </p:cNvPr>
          <p:cNvSpPr>
            <a:spLocks noChangeArrowheads="1"/>
          </p:cNvSpPr>
          <p:nvPr/>
        </p:nvSpPr>
        <p:spPr bwMode="auto">
          <a:xfrm>
            <a:off x="1558925" y="5662614"/>
            <a:ext cx="45720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1"/>
              </a:buClr>
              <a:buSzPct val="70000"/>
              <a:buFont typeface="Wingdings 2" panose="05020102010507070707" pitchFamily="18" charset="2"/>
              <a:buChar char=""/>
              <a:defRPr sz="3200">
                <a:solidFill>
                  <a:schemeClr val="tx2"/>
                </a:solidFill>
                <a:latin typeface="Century Gothic" panose="020B0502020202020204" pitchFamily="34" charset="0"/>
              </a:defRPr>
            </a:lvl1pPr>
            <a:lvl2pPr marL="742950" indent="-285750">
              <a:spcBef>
                <a:spcPct val="20000"/>
              </a:spcBef>
              <a:buClr>
                <a:schemeClr val="accent1"/>
              </a:buClr>
              <a:buSzPct val="70000"/>
              <a:buFont typeface="Wingdings 2" panose="05020102010507070707" pitchFamily="18" charset="2"/>
              <a:buChar char=""/>
              <a:defRPr sz="2800">
                <a:solidFill>
                  <a:schemeClr val="tx2"/>
                </a:solidFill>
                <a:latin typeface="Century Gothic" panose="020B0502020202020204" pitchFamily="34" charset="0"/>
              </a:defRPr>
            </a:lvl2pPr>
            <a:lvl3pPr marL="1143000" indent="-228600">
              <a:spcBef>
                <a:spcPct val="20000"/>
              </a:spcBef>
              <a:buClr>
                <a:schemeClr val="accent1"/>
              </a:buClr>
              <a:buSzPct val="70000"/>
              <a:buFont typeface="Wingdings 2" panose="05020102010507070707" pitchFamily="18" charset="2"/>
              <a:buChar char=""/>
              <a:defRPr sz="2400">
                <a:solidFill>
                  <a:schemeClr val="tx2"/>
                </a:solidFill>
                <a:latin typeface="Century Gothic" panose="020B0502020202020204" pitchFamily="34" charset="0"/>
              </a:defRPr>
            </a:lvl3pPr>
            <a:lvl4pPr marL="1600200" indent="-228600">
              <a:spcBef>
                <a:spcPct val="20000"/>
              </a:spcBef>
              <a:buClr>
                <a:schemeClr val="accent1"/>
              </a:buClr>
              <a:buSzPct val="70000"/>
              <a:buFont typeface="Wingdings 2" panose="05020102010507070707" pitchFamily="18" charset="2"/>
              <a:buChar char=""/>
              <a:defRPr sz="2000">
                <a:solidFill>
                  <a:schemeClr val="tx2"/>
                </a:solidFill>
                <a:latin typeface="Century Gothic" panose="020B0502020202020204" pitchFamily="34" charset="0"/>
              </a:defRPr>
            </a:lvl4pPr>
            <a:lvl5pPr marL="2057400" indent="-228600">
              <a:spcBef>
                <a:spcPct val="20000"/>
              </a:spcBef>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5pPr>
            <a:lvl6pPr marL="25146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6pPr>
            <a:lvl7pPr marL="29718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7pPr>
            <a:lvl8pPr marL="34290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8pPr>
            <a:lvl9pPr marL="3886200" indent="-228600" eaLnBrk="0" fontAlgn="base" hangingPunct="0">
              <a:spcBef>
                <a:spcPct val="20000"/>
              </a:spcBef>
              <a:spcAft>
                <a:spcPct val="0"/>
              </a:spcAft>
              <a:buClr>
                <a:schemeClr val="accent1"/>
              </a:buClr>
              <a:buSzPct val="60000"/>
              <a:buFont typeface="Wingdings 2" panose="05020102010507070707" pitchFamily="18" charset="2"/>
              <a:buChar char=""/>
              <a:defRPr>
                <a:solidFill>
                  <a:schemeClr val="tx2"/>
                </a:solidFill>
                <a:latin typeface="Century Gothic" panose="020B0502020202020204" pitchFamily="34" charset="0"/>
              </a:defRPr>
            </a:lvl9pPr>
          </a:lstStyle>
          <a:p>
            <a:pPr eaLnBrk="1" hangingPunct="1">
              <a:spcBef>
                <a:spcPct val="0"/>
              </a:spcBef>
              <a:buClrTx/>
              <a:buSzTx/>
              <a:buFontTx/>
              <a:buNone/>
            </a:pPr>
            <a:r>
              <a:rPr lang="en-US" altLang="en-US" sz="1100" dirty="0" err="1">
                <a:solidFill>
                  <a:srgbClr val="0070C0"/>
                </a:solidFill>
                <a:latin typeface="Calibri Light" panose="020F0302020204030204" pitchFamily="34" charset="0"/>
                <a:hlinkClick r:id="rId3" tooltip="Pharmacological research."/>
              </a:rPr>
              <a:t>Pharmacol</a:t>
            </a:r>
            <a:r>
              <a:rPr lang="en-US" altLang="en-US" sz="1100" dirty="0">
                <a:solidFill>
                  <a:srgbClr val="0070C0"/>
                </a:solidFill>
                <a:latin typeface="Calibri Light" panose="020F0302020204030204" pitchFamily="34" charset="0"/>
                <a:hlinkClick r:id="rId3" tooltip="Pharmacological research."/>
              </a:rPr>
              <a:t> Res.</a:t>
            </a:r>
            <a:r>
              <a:rPr lang="en-US" altLang="en-US" sz="1100" dirty="0">
                <a:solidFill>
                  <a:srgbClr val="0070C0"/>
                </a:solidFill>
                <a:latin typeface="Calibri Light" panose="020F0302020204030204" pitchFamily="34" charset="0"/>
              </a:rPr>
              <a:t> </a:t>
            </a:r>
            <a:r>
              <a:rPr lang="en-US" altLang="en-US" sz="1100" dirty="0">
                <a:solidFill>
                  <a:schemeClr val="tx1"/>
                </a:solidFill>
                <a:latin typeface="Calibri Light" panose="020F0302020204030204" pitchFamily="34" charset="0"/>
              </a:rPr>
              <a:t>2014 Nov;89:36-45. </a:t>
            </a:r>
          </a:p>
        </p:txBody>
      </p:sp>
      <p:sp>
        <p:nvSpPr>
          <p:cNvPr id="3" name="Zástupný symbol pro číslo snímku 2">
            <a:extLst>
              <a:ext uri="{FF2B5EF4-FFF2-40B4-BE49-F238E27FC236}">
                <a16:creationId xmlns:a16="http://schemas.microsoft.com/office/drawing/2014/main" id="{A2759DD0-DD87-4C9B-B6D9-08CA75C7869A}"/>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49</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3572928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698" name="Object 2"/>
          <p:cNvGraphicFramePr>
            <a:graphicFrameLocks noChangeAspect="1"/>
          </p:cNvGraphicFramePr>
          <p:nvPr/>
        </p:nvGraphicFramePr>
        <p:xfrm>
          <a:off x="1966914" y="914401"/>
          <a:ext cx="8104187" cy="5992813"/>
        </p:xfrm>
        <a:graphic>
          <a:graphicData uri="http://schemas.openxmlformats.org/presentationml/2006/ole">
            <mc:AlternateContent xmlns:mc="http://schemas.openxmlformats.org/markup-compatibility/2006">
              <mc:Choice xmlns:v="urn:schemas-microsoft-com:vml" Requires="v">
                <p:oleObj name="Document" r:id="rId2" imgW="8459312" imgH="6248422" progId="Word.Document.8">
                  <p:embed/>
                </p:oleObj>
              </mc:Choice>
              <mc:Fallback>
                <p:oleObj name="Document" r:id="rId2" imgW="8459312" imgH="6248422" progId="Word.Document.8">
                  <p:embed/>
                  <p:pic>
                    <p:nvPicPr>
                      <p:cNvPr id="29698"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66914" y="914401"/>
                        <a:ext cx="8104187" cy="59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blinds/>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DC4FA3B-CF72-4484-ABAE-EC163AE1A52C}"/>
              </a:ext>
            </a:extLst>
          </p:cNvPr>
          <p:cNvSpPr>
            <a:spLocks noGrp="1"/>
          </p:cNvSpPr>
          <p:nvPr>
            <p:ph type="title"/>
          </p:nvPr>
        </p:nvSpPr>
        <p:spPr/>
        <p:txBody>
          <a:bodyPr>
            <a:noAutofit/>
          </a:bodyPr>
          <a:lstStyle/>
          <a:p>
            <a:pPr fontAlgn="auto">
              <a:spcAft>
                <a:spcPts val="0"/>
              </a:spcAft>
              <a:defRPr/>
            </a:pPr>
            <a:r>
              <a:rPr lang="cs-CZ" sz="3200" dirty="0" err="1"/>
              <a:t>Metabolism</a:t>
            </a:r>
            <a:r>
              <a:rPr lang="cs-CZ" sz="3200" dirty="0"/>
              <a:t>  srdce  v ischemických podmínkách</a:t>
            </a:r>
            <a:endParaRPr lang="en-US" sz="3200" dirty="0"/>
          </a:p>
        </p:txBody>
      </p:sp>
      <p:sp>
        <p:nvSpPr>
          <p:cNvPr id="53251" name="Zástupný symbol pro obsah 2">
            <a:extLst>
              <a:ext uri="{FF2B5EF4-FFF2-40B4-BE49-F238E27FC236}">
                <a16:creationId xmlns:a16="http://schemas.microsoft.com/office/drawing/2014/main" id="{673579D0-5005-4BA4-AA11-A6E2EF3EFBCB}"/>
              </a:ext>
            </a:extLst>
          </p:cNvPr>
          <p:cNvSpPr>
            <a:spLocks noGrp="1"/>
          </p:cNvSpPr>
          <p:nvPr>
            <p:ph idx="1"/>
          </p:nvPr>
        </p:nvSpPr>
        <p:spPr/>
        <p:txBody>
          <a:bodyPr/>
          <a:lstStyle/>
          <a:p>
            <a:pPr marL="0" indent="0">
              <a:buNone/>
            </a:pPr>
            <a:r>
              <a:rPr lang="cs-CZ" altLang="en-US" sz="4000" dirty="0">
                <a:solidFill>
                  <a:schemeClr val="tx1"/>
                </a:solidFill>
              </a:rPr>
              <a:t>Pokles</a:t>
            </a:r>
            <a:r>
              <a:rPr lang="en-US" altLang="en-US" sz="4000" dirty="0">
                <a:solidFill>
                  <a:schemeClr val="tx1"/>
                </a:solidFill>
              </a:rPr>
              <a:t> β-</a:t>
            </a:r>
            <a:r>
              <a:rPr lang="en-US" altLang="en-US" sz="4000" dirty="0" err="1">
                <a:solidFill>
                  <a:schemeClr val="tx1"/>
                </a:solidFill>
              </a:rPr>
              <a:t>oxida</a:t>
            </a:r>
            <a:r>
              <a:rPr lang="cs-CZ" altLang="en-US" sz="4000" dirty="0" err="1">
                <a:solidFill>
                  <a:schemeClr val="tx1"/>
                </a:solidFill>
              </a:rPr>
              <a:t>ce</a:t>
            </a:r>
            <a:r>
              <a:rPr lang="cs-CZ" altLang="en-US" sz="4000" dirty="0">
                <a:solidFill>
                  <a:schemeClr val="tx1"/>
                </a:solidFill>
              </a:rPr>
              <a:t> MK</a:t>
            </a:r>
          </a:p>
          <a:p>
            <a:pPr marL="0" indent="0">
              <a:buNone/>
            </a:pPr>
            <a:r>
              <a:rPr lang="cs-CZ" altLang="en-US" sz="4000" dirty="0">
                <a:solidFill>
                  <a:schemeClr val="tx1"/>
                </a:solidFill>
              </a:rPr>
              <a:t>Nárůst anaerobní glykolýzy</a:t>
            </a:r>
            <a:r>
              <a:rPr lang="en-US" altLang="en-US" sz="4000" dirty="0">
                <a:solidFill>
                  <a:schemeClr val="tx1"/>
                </a:solidFill>
              </a:rPr>
              <a:t> </a:t>
            </a:r>
            <a:endParaRPr lang="cs-CZ" altLang="en-US" sz="4000" dirty="0">
              <a:solidFill>
                <a:schemeClr val="tx1"/>
              </a:solidFill>
            </a:endParaRPr>
          </a:p>
          <a:p>
            <a:pPr marL="0" indent="0">
              <a:buNone/>
            </a:pPr>
            <a:r>
              <a:rPr lang="cs-CZ" altLang="en-US" sz="4000" dirty="0">
                <a:solidFill>
                  <a:schemeClr val="tx1"/>
                </a:solidFill>
              </a:rPr>
              <a:t>Nárůst laktátu</a:t>
            </a:r>
          </a:p>
          <a:p>
            <a:pPr marL="0" indent="0">
              <a:buNone/>
            </a:pPr>
            <a:r>
              <a:rPr lang="cs-CZ" altLang="en-US" sz="4000" dirty="0">
                <a:solidFill>
                  <a:schemeClr val="tx1"/>
                </a:solidFill>
              </a:rPr>
              <a:t>Pokles zásob glykogenu</a:t>
            </a:r>
            <a:r>
              <a:rPr lang="en-US" altLang="en-US" sz="4000" dirty="0">
                <a:solidFill>
                  <a:schemeClr val="tx1"/>
                </a:solidFill>
              </a:rPr>
              <a:t> </a:t>
            </a:r>
          </a:p>
        </p:txBody>
      </p:sp>
      <p:sp>
        <p:nvSpPr>
          <p:cNvPr id="3" name="Zástupný symbol pro zápatí 2">
            <a:extLst>
              <a:ext uri="{FF2B5EF4-FFF2-40B4-BE49-F238E27FC236}">
                <a16:creationId xmlns:a16="http://schemas.microsoft.com/office/drawing/2014/main" id="{EE2496B0-4E1F-4E97-90CF-8F691284F12E}"/>
              </a:ext>
            </a:extLst>
          </p:cNvPr>
          <p:cNvSpPr>
            <a:spLocks noGrp="1"/>
          </p:cNvSpPr>
          <p:nvPr>
            <p:ph type="ftr" sz="quarter" idx="10"/>
          </p:nvPr>
        </p:nvSpPr>
        <p:spPr/>
        <p:txBody>
          <a:bodyPr/>
          <a:lstStyle/>
          <a:p>
            <a:r>
              <a:rPr lang="cs-CZ"/>
              <a:t>Prof. Anna Vašků</a:t>
            </a:r>
            <a:endParaRPr lang="cs-CZ" dirty="0"/>
          </a:p>
        </p:txBody>
      </p:sp>
      <p:sp>
        <p:nvSpPr>
          <p:cNvPr id="4" name="Zástupný symbol pro číslo snímku 3">
            <a:extLst>
              <a:ext uri="{FF2B5EF4-FFF2-40B4-BE49-F238E27FC236}">
                <a16:creationId xmlns:a16="http://schemas.microsoft.com/office/drawing/2014/main" id="{6EE61E55-F833-49F9-9C6C-1A8FDFA99380}"/>
              </a:ext>
            </a:extLst>
          </p:cNvPr>
          <p:cNvSpPr>
            <a:spLocks noGrp="1"/>
          </p:cNvSpPr>
          <p:nvPr>
            <p:ph type="sldNum" sz="quarter" idx="11"/>
          </p:nvPr>
        </p:nvSpPr>
        <p:spPr/>
        <p:txBody>
          <a:bodyPr/>
          <a:lstStyle/>
          <a:p>
            <a:fld id="{0970407D-EE58-4A0B-824B-1D3AE42DD9CF}" type="slidenum">
              <a:rPr lang="cs-CZ" altLang="cs-CZ" smtClean="0"/>
              <a:pPr/>
              <a:t>50</a:t>
            </a:fld>
            <a:endParaRPr lang="cs-CZ" altLang="cs-CZ" dirty="0"/>
          </a:p>
        </p:txBody>
      </p:sp>
    </p:spTree>
    <p:extLst>
      <p:ext uri="{BB962C8B-B14F-4D97-AF65-F5344CB8AC3E}">
        <p14:creationId xmlns:p14="http://schemas.microsoft.com/office/powerpoint/2010/main" val="10047671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a:extLst>
              <a:ext uri="{FF2B5EF4-FFF2-40B4-BE49-F238E27FC236}">
                <a16:creationId xmlns:a16="http://schemas.microsoft.com/office/drawing/2014/main" id="{791CAF14-4E74-40F2-9262-1A5DFE03AF28}"/>
              </a:ext>
            </a:extLst>
          </p:cNvPr>
          <p:cNvSpPr>
            <a:spLocks noGrp="1" noChangeArrowheads="1"/>
          </p:cNvSpPr>
          <p:nvPr>
            <p:ph type="title"/>
          </p:nvPr>
        </p:nvSpPr>
        <p:spPr/>
        <p:txBody>
          <a:bodyPr>
            <a:noAutofit/>
          </a:bodyPr>
          <a:lstStyle/>
          <a:p>
            <a:pPr fontAlgn="auto">
              <a:spcAft>
                <a:spcPts val="0"/>
              </a:spcAft>
              <a:defRPr/>
            </a:pPr>
            <a:r>
              <a:rPr lang="cs-CZ" altLang="en-US" sz="4800" dirty="0"/>
              <a:t>Nemoc koronárních arterií (CAD)</a:t>
            </a:r>
            <a:endParaRPr lang="en-GB" altLang="en-US" sz="4800" dirty="0"/>
          </a:p>
        </p:txBody>
      </p:sp>
      <p:sp>
        <p:nvSpPr>
          <p:cNvPr id="54275" name="Rectangle 3">
            <a:extLst>
              <a:ext uri="{FF2B5EF4-FFF2-40B4-BE49-F238E27FC236}">
                <a16:creationId xmlns:a16="http://schemas.microsoft.com/office/drawing/2014/main" id="{E6F4D512-1AE1-4710-95F7-D3942AB8F6F2}"/>
              </a:ext>
            </a:extLst>
          </p:cNvPr>
          <p:cNvSpPr>
            <a:spLocks noGrp="1"/>
          </p:cNvSpPr>
          <p:nvPr>
            <p:ph type="body" idx="1"/>
          </p:nvPr>
        </p:nvSpPr>
        <p:spPr/>
        <p:txBody>
          <a:bodyPr/>
          <a:lstStyle/>
          <a:p>
            <a:pPr eaLnBrk="1" hangingPunct="1">
              <a:lnSpc>
                <a:spcPct val="90000"/>
              </a:lnSpc>
            </a:pPr>
            <a:r>
              <a:rPr lang="cs-CZ" altLang="en-US" sz="3600" dirty="0"/>
              <a:t>Multifaktoriální etiologie, časté rizikové faktory</a:t>
            </a:r>
          </a:p>
          <a:p>
            <a:pPr eaLnBrk="1" hangingPunct="1">
              <a:lnSpc>
                <a:spcPct val="90000"/>
              </a:lnSpc>
            </a:pPr>
            <a:r>
              <a:rPr lang="cs-CZ" altLang="en-US" sz="3600" i="1" dirty="0">
                <a:solidFill>
                  <a:srgbClr val="FF0000"/>
                </a:solidFill>
              </a:rPr>
              <a:t>Neovlivnitelné</a:t>
            </a:r>
            <a:r>
              <a:rPr lang="cs-CZ" altLang="en-US" sz="3600" dirty="0">
                <a:solidFill>
                  <a:srgbClr val="FF0000"/>
                </a:solidFill>
              </a:rPr>
              <a:t>:</a:t>
            </a:r>
            <a:r>
              <a:rPr lang="cs-CZ" altLang="en-US" sz="3600" dirty="0"/>
              <a:t> genetika, </a:t>
            </a:r>
            <a:r>
              <a:rPr lang="cs-CZ" altLang="en-US" sz="3600" dirty="0" err="1"/>
              <a:t>epigenetika</a:t>
            </a:r>
            <a:r>
              <a:rPr lang="cs-CZ" altLang="en-US" sz="3600" dirty="0"/>
              <a:t>, věk, pohlaví, rasa, rodinná anamnéza, nízký socioekonomicky status (?)</a:t>
            </a:r>
          </a:p>
          <a:p>
            <a:pPr eaLnBrk="1" hangingPunct="1">
              <a:lnSpc>
                <a:spcPct val="90000"/>
              </a:lnSpc>
            </a:pPr>
            <a:r>
              <a:rPr lang="cs-CZ" altLang="en-US" sz="3600" i="1" dirty="0">
                <a:solidFill>
                  <a:srgbClr val="FF0000"/>
                </a:solidFill>
              </a:rPr>
              <a:t>Ovlivnitelné:</a:t>
            </a:r>
            <a:r>
              <a:rPr lang="cs-CZ" altLang="en-US" sz="3600" dirty="0"/>
              <a:t> celkový cholesterol, kouření, diabetes </a:t>
            </a:r>
            <a:r>
              <a:rPr lang="cs-CZ" altLang="en-US" sz="3600" dirty="0" err="1"/>
              <a:t>mellitus</a:t>
            </a:r>
            <a:r>
              <a:rPr lang="cs-CZ" altLang="en-US" sz="3600" dirty="0"/>
              <a:t>, hypertenze, životní styl </a:t>
            </a:r>
            <a:r>
              <a:rPr lang="en-GB" altLang="en-US" sz="3600" dirty="0"/>
              <a:t> </a:t>
            </a:r>
            <a:endParaRPr lang="cs-CZ" altLang="en-US" sz="3600" dirty="0"/>
          </a:p>
          <a:p>
            <a:pPr eaLnBrk="1" hangingPunct="1">
              <a:lnSpc>
                <a:spcPct val="90000"/>
              </a:lnSpc>
            </a:pPr>
            <a:r>
              <a:rPr lang="cs-CZ" altLang="en-US" sz="3600" dirty="0"/>
              <a:t>Existují ale i pacienti s CAD bez těchto rizikových faktorů</a:t>
            </a:r>
            <a:r>
              <a:rPr lang="cs-CZ" altLang="en-US" sz="2600" dirty="0"/>
              <a:t>. </a:t>
            </a:r>
            <a:r>
              <a:rPr lang="en-GB" altLang="en-US" sz="2600" dirty="0">
                <a:solidFill>
                  <a:srgbClr val="993300"/>
                </a:solidFill>
              </a:rPr>
              <a:t> </a:t>
            </a:r>
          </a:p>
        </p:txBody>
      </p:sp>
      <p:sp>
        <p:nvSpPr>
          <p:cNvPr id="3" name="Zástupný symbol pro číslo snímku 2">
            <a:extLst>
              <a:ext uri="{FF2B5EF4-FFF2-40B4-BE49-F238E27FC236}">
                <a16:creationId xmlns:a16="http://schemas.microsoft.com/office/drawing/2014/main" id="{C6FAA636-4ECF-4585-987B-DC4E5CDE1C64}"/>
              </a:ext>
            </a:extLst>
          </p:cNvPr>
          <p:cNvSpPr>
            <a:spLocks noGrp="1"/>
          </p:cNvSpPr>
          <p:nvPr>
            <p:ph type="sldNum" sz="quarter" idx="11"/>
          </p:nvPr>
        </p:nvSpPr>
        <p:spPr/>
        <p:txBody>
          <a:bodyPr/>
          <a:lstStyle/>
          <a:p>
            <a:fld id="{0970407D-EE58-4A0B-824B-1D3AE42DD9CF}" type="slidenum">
              <a:rPr lang="cs-CZ" altLang="cs-CZ" smtClean="0"/>
              <a:pPr/>
              <a:t>51</a:t>
            </a:fld>
            <a:endParaRPr lang="cs-CZ" altLang="cs-CZ" dirty="0"/>
          </a:p>
        </p:txBody>
      </p:sp>
    </p:spTree>
    <p:extLst>
      <p:ext uri="{BB962C8B-B14F-4D97-AF65-F5344CB8AC3E}">
        <p14:creationId xmlns:p14="http://schemas.microsoft.com/office/powerpoint/2010/main" val="364734481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S25798-13-t25">
            <a:extLst>
              <a:ext uri="{FF2B5EF4-FFF2-40B4-BE49-F238E27FC236}">
                <a16:creationId xmlns:a16="http://schemas.microsoft.com/office/drawing/2014/main" id="{F834FE4A-DF87-4DF4-B3B6-F37A4B4114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813" y="0"/>
            <a:ext cx="56880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49DAF292-6A42-4FA0-A81E-66637171ACFA}"/>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52</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178296261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721B2B8-5C58-4483-AA1A-85E025FBC808}"/>
              </a:ext>
            </a:extLst>
          </p:cNvPr>
          <p:cNvSpPr>
            <a:spLocks noGrp="1"/>
          </p:cNvSpPr>
          <p:nvPr>
            <p:ph type="title"/>
          </p:nvPr>
        </p:nvSpPr>
        <p:spPr>
          <a:xfrm>
            <a:off x="914400" y="188640"/>
            <a:ext cx="9601200" cy="838200"/>
          </a:xfrm>
        </p:spPr>
        <p:txBody>
          <a:bodyPr>
            <a:noAutofit/>
          </a:bodyPr>
          <a:lstStyle/>
          <a:p>
            <a:pPr fontAlgn="auto">
              <a:spcAft>
                <a:spcPts val="0"/>
              </a:spcAft>
              <a:defRPr/>
            </a:pPr>
            <a:r>
              <a:rPr lang="cs-CZ" sz="3200" dirty="0"/>
              <a:t>Akutní a chronická ischemická choroba srdeční</a:t>
            </a:r>
            <a:endParaRPr lang="en-US" sz="3200" dirty="0"/>
          </a:p>
        </p:txBody>
      </p:sp>
      <p:sp>
        <p:nvSpPr>
          <p:cNvPr id="3" name="Zástupný symbol pro obsah 2">
            <a:extLst>
              <a:ext uri="{FF2B5EF4-FFF2-40B4-BE49-F238E27FC236}">
                <a16:creationId xmlns:a16="http://schemas.microsoft.com/office/drawing/2014/main" id="{2939CE93-787C-49A9-9986-F87006190C05}"/>
              </a:ext>
            </a:extLst>
          </p:cNvPr>
          <p:cNvSpPr>
            <a:spLocks noGrp="1"/>
          </p:cNvSpPr>
          <p:nvPr>
            <p:ph idx="1"/>
          </p:nvPr>
        </p:nvSpPr>
        <p:spPr/>
        <p:txBody>
          <a:bodyPr>
            <a:noAutofit/>
          </a:bodyPr>
          <a:lstStyle/>
          <a:p>
            <a:pPr fontAlgn="auto">
              <a:lnSpc>
                <a:spcPct val="100000"/>
              </a:lnSpc>
              <a:spcAft>
                <a:spcPts val="0"/>
              </a:spcAft>
              <a:buFont typeface="Wingdings 2"/>
              <a:buChar char=""/>
              <a:defRPr/>
            </a:pPr>
            <a:r>
              <a:rPr lang="cs-CZ" dirty="0">
                <a:solidFill>
                  <a:srgbClr val="FF0000"/>
                </a:solidFill>
              </a:rPr>
              <a:t>Akutní koronární syndrom </a:t>
            </a:r>
            <a:r>
              <a:rPr lang="cs-CZ" dirty="0"/>
              <a:t>– obecně se vztahuje k nestabilní angině pectoris s rizikem rozvoje IM</a:t>
            </a:r>
            <a:endParaRPr lang="cs-CZ" dirty="0">
              <a:solidFill>
                <a:srgbClr val="FF0000"/>
              </a:solidFill>
            </a:endParaRPr>
          </a:p>
          <a:p>
            <a:pPr fontAlgn="auto">
              <a:lnSpc>
                <a:spcPct val="100000"/>
              </a:lnSpc>
              <a:spcAft>
                <a:spcPts val="0"/>
              </a:spcAft>
              <a:buFont typeface="Wingdings 2"/>
              <a:buChar char=""/>
              <a:defRPr/>
            </a:pPr>
            <a:r>
              <a:rPr lang="cs-CZ" dirty="0">
                <a:solidFill>
                  <a:srgbClr val="FF0000"/>
                </a:solidFill>
              </a:rPr>
              <a:t>Stabilní angina pectoris </a:t>
            </a:r>
            <a:r>
              <a:rPr lang="cs-CZ" dirty="0"/>
              <a:t>– bolest na hrudníku během fyzické aktivity</a:t>
            </a:r>
          </a:p>
          <a:p>
            <a:pPr fontAlgn="auto">
              <a:lnSpc>
                <a:spcPct val="100000"/>
              </a:lnSpc>
              <a:spcAft>
                <a:spcPts val="0"/>
              </a:spcAft>
              <a:buFont typeface="Wingdings 2"/>
              <a:buChar char=""/>
              <a:defRPr/>
            </a:pPr>
            <a:r>
              <a:rPr lang="cs-CZ" dirty="0">
                <a:solidFill>
                  <a:srgbClr val="FF0000"/>
                </a:solidFill>
              </a:rPr>
              <a:t>Nestabilní angina pectoris </a:t>
            </a:r>
            <a:r>
              <a:rPr lang="cs-CZ" dirty="0"/>
              <a:t>– bolest na hrudníku v klidových podmínkách</a:t>
            </a:r>
          </a:p>
          <a:p>
            <a:pPr fontAlgn="auto">
              <a:lnSpc>
                <a:spcPct val="100000"/>
              </a:lnSpc>
              <a:spcAft>
                <a:spcPts val="0"/>
              </a:spcAft>
              <a:buFont typeface="Wingdings 2"/>
              <a:buChar char=""/>
              <a:defRPr/>
            </a:pPr>
            <a:r>
              <a:rPr lang="cs-CZ" dirty="0" err="1">
                <a:solidFill>
                  <a:srgbClr val="FF0000"/>
                </a:solidFill>
              </a:rPr>
              <a:t>Prinzmetalova</a:t>
            </a:r>
            <a:r>
              <a:rPr lang="cs-CZ" dirty="0">
                <a:solidFill>
                  <a:srgbClr val="FF0000"/>
                </a:solidFill>
              </a:rPr>
              <a:t> angina pectoris </a:t>
            </a:r>
            <a:r>
              <a:rPr lang="cs-CZ" dirty="0"/>
              <a:t>– bolest na hrudníku vyvolaná spasmy koronárních arterií (</a:t>
            </a:r>
            <a:r>
              <a:rPr lang="cs-CZ" dirty="0" err="1"/>
              <a:t>ateroskleroticky</a:t>
            </a:r>
            <a:r>
              <a:rPr lang="cs-CZ" dirty="0"/>
              <a:t> postižených)  </a:t>
            </a:r>
            <a:endParaRPr lang="en-US" dirty="0"/>
          </a:p>
        </p:txBody>
      </p:sp>
      <p:sp>
        <p:nvSpPr>
          <p:cNvPr id="5" name="Zástupný symbol pro číslo snímku 4">
            <a:extLst>
              <a:ext uri="{FF2B5EF4-FFF2-40B4-BE49-F238E27FC236}">
                <a16:creationId xmlns:a16="http://schemas.microsoft.com/office/drawing/2014/main" id="{55B794E6-5A98-4B95-9991-BED1478A0BFB}"/>
              </a:ext>
            </a:extLst>
          </p:cNvPr>
          <p:cNvSpPr>
            <a:spLocks noGrp="1"/>
          </p:cNvSpPr>
          <p:nvPr>
            <p:ph type="sldNum" sz="quarter" idx="11"/>
          </p:nvPr>
        </p:nvSpPr>
        <p:spPr/>
        <p:txBody>
          <a:bodyPr/>
          <a:lstStyle/>
          <a:p>
            <a:fld id="{0970407D-EE58-4A0B-824B-1D3AE42DD9CF}" type="slidenum">
              <a:rPr lang="cs-CZ" altLang="cs-CZ" smtClean="0"/>
              <a:pPr/>
              <a:t>53</a:t>
            </a:fld>
            <a:endParaRPr lang="cs-CZ" altLang="cs-CZ" dirty="0"/>
          </a:p>
        </p:txBody>
      </p:sp>
    </p:spTree>
    <p:extLst>
      <p:ext uri="{BB962C8B-B14F-4D97-AF65-F5344CB8AC3E}">
        <p14:creationId xmlns:p14="http://schemas.microsoft.com/office/powerpoint/2010/main" val="18073695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898" name="Group 2">
            <a:extLst>
              <a:ext uri="{FF2B5EF4-FFF2-40B4-BE49-F238E27FC236}">
                <a16:creationId xmlns:a16="http://schemas.microsoft.com/office/drawing/2014/main" id="{46AE2129-1BEB-4391-AF1D-80B4491F3AD4}"/>
              </a:ext>
            </a:extLst>
          </p:cNvPr>
          <p:cNvGraphicFramePr>
            <a:graphicFrameLocks noGrp="1"/>
          </p:cNvGraphicFramePr>
          <p:nvPr/>
        </p:nvGraphicFramePr>
        <p:xfrm>
          <a:off x="1524000" y="1368425"/>
          <a:ext cx="9144000" cy="4084638"/>
        </p:xfrm>
        <a:graphic>
          <a:graphicData uri="http://schemas.openxmlformats.org/drawingml/2006/table">
            <a:tbl>
              <a:tblPr/>
              <a:tblGrid>
                <a:gridCol w="9144000">
                  <a:extLst>
                    <a:ext uri="{9D8B030D-6E8A-4147-A177-3AD203B41FA5}">
                      <a16:colId xmlns:a16="http://schemas.microsoft.com/office/drawing/2014/main" val="20000"/>
                    </a:ext>
                  </a:extLst>
                </a:gridCol>
              </a:tblGrid>
              <a:tr h="4084638">
                <a:tc>
                  <a:txBody>
                    <a:bodyPr/>
                    <a:lstStyle>
                      <a:lvl1pPr>
                        <a:spcBef>
                          <a:spcPct val="20000"/>
                        </a:spcBef>
                        <a:buClr>
                          <a:schemeClr val="accent1"/>
                        </a:buClr>
                        <a:buSzPct val="65000"/>
                        <a:buFont typeface="Wingdings" pitchFamily="2" charset="2"/>
                        <a:defRPr sz="2600">
                          <a:solidFill>
                            <a:schemeClr val="tx1"/>
                          </a:solidFill>
                          <a:latin typeface="Arial" pitchFamily="34" charset="0"/>
                        </a:defRPr>
                      </a:lvl1pPr>
                      <a:lvl2pPr indent="-112713">
                        <a:spcBef>
                          <a:spcPct val="20000"/>
                        </a:spcBef>
                        <a:buClr>
                          <a:schemeClr val="accent2"/>
                        </a:buClr>
                        <a:buSzPct val="60000"/>
                        <a:buFont typeface="Wingdings" pitchFamily="2" charset="2"/>
                        <a:defRPr sz="2200">
                          <a:solidFill>
                            <a:schemeClr val="tx1"/>
                          </a:solidFill>
                          <a:latin typeface="Arial" pitchFamily="34" charset="0"/>
                        </a:defRPr>
                      </a:lvl2pPr>
                      <a:lvl3pPr indent="-242888">
                        <a:spcBef>
                          <a:spcPct val="20000"/>
                        </a:spcBef>
                        <a:buClr>
                          <a:schemeClr val="accent1"/>
                        </a:buClr>
                        <a:buSzPct val="65000"/>
                        <a:buFont typeface="Wingdings" pitchFamily="2" charset="2"/>
                        <a:defRPr sz="2000">
                          <a:solidFill>
                            <a:schemeClr val="tx1"/>
                          </a:solidFill>
                          <a:latin typeface="Arial" pitchFamily="34" charset="0"/>
                        </a:defRPr>
                      </a:lvl3pPr>
                      <a:lvl4pPr indent="-347663">
                        <a:spcBef>
                          <a:spcPct val="20000"/>
                        </a:spcBef>
                        <a:buClr>
                          <a:schemeClr val="accent2"/>
                        </a:buClr>
                        <a:buSzPct val="70000"/>
                        <a:buFont typeface="Wingdings" pitchFamily="2" charset="2"/>
                        <a:defRPr>
                          <a:solidFill>
                            <a:schemeClr val="tx1"/>
                          </a:solidFill>
                          <a:latin typeface="Arial" pitchFamily="34" charset="0"/>
                        </a:defRPr>
                      </a:lvl4pPr>
                      <a:lvl5pPr indent="-487363">
                        <a:spcBef>
                          <a:spcPct val="20000"/>
                        </a:spcBef>
                        <a:buClr>
                          <a:schemeClr val="accent1"/>
                        </a:buClr>
                        <a:buSzPct val="75000"/>
                        <a:buFont typeface="Wingdings" pitchFamily="2" charset="2"/>
                        <a:defRPr>
                          <a:solidFill>
                            <a:schemeClr val="tx1"/>
                          </a:solidFill>
                          <a:latin typeface="Arial" pitchFamily="34" charset="0"/>
                        </a:defRPr>
                      </a:lvl5pPr>
                      <a:lvl6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6pPr>
                      <a:lvl7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7pPr>
                      <a:lvl8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8pPr>
                      <a:lvl9pPr indent="-487363" fontAlgn="base">
                        <a:spcBef>
                          <a:spcPct val="20000"/>
                        </a:spcBef>
                        <a:spcAft>
                          <a:spcPct val="0"/>
                        </a:spcAft>
                        <a:buClr>
                          <a:schemeClr val="accent1"/>
                        </a:buClr>
                        <a:buSzPct val="75000"/>
                        <a:buFont typeface="Wingdings" pitchFamily="2" charset="2"/>
                        <a:defRPr>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
                          <a:schemeClr val="accent1"/>
                        </a:buClr>
                        <a:buSzPct val="65000"/>
                        <a:buFont typeface="Wingdings" pitchFamily="2" charset="2"/>
                        <a:buNone/>
                        <a:tabLst/>
                      </a:pPr>
                      <a:r>
                        <a:rPr kumimoji="0" lang="en-GB" altLang="en-US" sz="1000" b="0" i="0" u="none" strike="noStrike" cap="none" normalizeH="0" baseline="0" dirty="0">
                          <a:ln>
                            <a:noFill/>
                          </a:ln>
                          <a:solidFill>
                            <a:srgbClr val="000000"/>
                          </a:solidFill>
                          <a:effectLst/>
                          <a:latin typeface="Calibri Light" panose="020F0302020204030204" pitchFamily="34" charset="0"/>
                        </a:rPr>
                        <a:t>  </a:t>
                      </a:r>
                      <a:r>
                        <a:rPr kumimoji="0" lang="en-GB" altLang="en-US" sz="23400" b="0" i="0" u="none" strike="noStrike" cap="none" normalizeH="0" baseline="0" dirty="0">
                          <a:ln>
                            <a:noFill/>
                          </a:ln>
                          <a:solidFill>
                            <a:srgbClr val="000000"/>
                          </a:solidFill>
                          <a:effectLst/>
                          <a:latin typeface="Calibri Light" panose="020F0302020204030204" pitchFamily="34" charset="0"/>
                        </a:rPr>
                        <a:t> </a:t>
                      </a:r>
                      <a:r>
                        <a:rPr kumimoji="0" lang="en-GB" altLang="en-US" sz="1000" b="0" i="0" u="none" strike="noStrike" cap="none" normalizeH="0" baseline="0" dirty="0">
                          <a:ln>
                            <a:noFill/>
                          </a:ln>
                          <a:solidFill>
                            <a:srgbClr val="000000"/>
                          </a:solidFill>
                          <a:effectLst/>
                          <a:latin typeface="Calibri Light" panose="020F0302020204030204" pitchFamily="34"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57348" name="Picture 8" descr="S25798-13-f53">
            <a:extLst>
              <a:ext uri="{FF2B5EF4-FFF2-40B4-BE49-F238E27FC236}">
                <a16:creationId xmlns:a16="http://schemas.microsoft.com/office/drawing/2014/main" id="{A7B11300-3B82-407F-8871-9070CA9107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350" y="333375"/>
            <a:ext cx="5473700" cy="515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5" name="Rectangle 9">
            <a:extLst>
              <a:ext uri="{FF2B5EF4-FFF2-40B4-BE49-F238E27FC236}">
                <a16:creationId xmlns:a16="http://schemas.microsoft.com/office/drawing/2014/main" id="{6E30C11C-227B-4CEF-BB8C-514F240D55DB}"/>
              </a:ext>
            </a:extLst>
          </p:cNvPr>
          <p:cNvSpPr>
            <a:spLocks noChangeArrowheads="1"/>
          </p:cNvSpPr>
          <p:nvPr/>
        </p:nvSpPr>
        <p:spPr bwMode="auto">
          <a:xfrm>
            <a:off x="2279651" y="5966767"/>
            <a:ext cx="856456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1" hangingPunct="1">
              <a:defRPr/>
            </a:pPr>
            <a:r>
              <a:rPr lang="cs-CZ" altLang="en-US" dirty="0">
                <a:effectLst>
                  <a:outerShdw blurRad="38100" dist="38100" dir="2700000" algn="tl">
                    <a:srgbClr val="000000">
                      <a:alpha val="43137"/>
                    </a:srgbClr>
                  </a:outerShdw>
                </a:effectLst>
                <a:latin typeface="Calibri Light" panose="020F0302020204030204" pitchFamily="34" charset="0"/>
              </a:rPr>
              <a:t>Vztahy mezi stavem koronárních arterií  a klinickým syndromem</a:t>
            </a:r>
            <a:r>
              <a:rPr lang="en-GB" altLang="en-US" dirty="0">
                <a:effectLst>
                  <a:outerShdw blurRad="38100" dist="38100" dir="2700000" algn="tl">
                    <a:srgbClr val="000000">
                      <a:alpha val="43137"/>
                    </a:srgbClr>
                  </a:outerShdw>
                </a:effectLst>
                <a:latin typeface="Calibri Light" panose="020F0302020204030204" pitchFamily="34" charset="0"/>
              </a:rPr>
              <a:t> </a:t>
            </a:r>
          </a:p>
        </p:txBody>
      </p:sp>
      <p:sp>
        <p:nvSpPr>
          <p:cNvPr id="2" name="Zástupný symbol pro zápatí 1">
            <a:extLst>
              <a:ext uri="{FF2B5EF4-FFF2-40B4-BE49-F238E27FC236}">
                <a16:creationId xmlns:a16="http://schemas.microsoft.com/office/drawing/2014/main" id="{520D9F21-547A-4C14-839B-69EA68F9FA1E}"/>
              </a:ext>
            </a:extLst>
          </p:cNvPr>
          <p:cNvSpPr>
            <a:spLocks noGrp="1"/>
          </p:cNvSpPr>
          <p:nvPr>
            <p:ph type="ftr" sz="quarter" idx="11"/>
          </p:nvPr>
        </p:nvSpPr>
        <p:spPr/>
        <p:txBody>
          <a:bodyPr/>
          <a:lstStyle/>
          <a:p>
            <a:pPr>
              <a:defRPr/>
            </a:pPr>
            <a:r>
              <a:rPr lang="cs-CZ" altLang="en-US"/>
              <a:t>Prof. Anna Vašků</a:t>
            </a:r>
          </a:p>
        </p:txBody>
      </p:sp>
    </p:spTree>
    <p:extLst>
      <p:ext uri="{BB962C8B-B14F-4D97-AF65-F5344CB8AC3E}">
        <p14:creationId xmlns:p14="http://schemas.microsoft.com/office/powerpoint/2010/main" val="19942278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a:extLst>
              <a:ext uri="{FF2B5EF4-FFF2-40B4-BE49-F238E27FC236}">
                <a16:creationId xmlns:a16="http://schemas.microsoft.com/office/drawing/2014/main" id="{A2A14A67-6EC3-4530-AF2C-D8FFD29F42AC}"/>
              </a:ext>
            </a:extLst>
          </p:cNvPr>
          <p:cNvSpPr>
            <a:spLocks noGrp="1" noChangeArrowheads="1"/>
          </p:cNvSpPr>
          <p:nvPr>
            <p:ph type="title"/>
          </p:nvPr>
        </p:nvSpPr>
        <p:spPr/>
        <p:txBody>
          <a:bodyPr/>
          <a:lstStyle/>
          <a:p>
            <a:pPr fontAlgn="auto">
              <a:spcAft>
                <a:spcPts val="0"/>
              </a:spcAft>
              <a:defRPr/>
            </a:pPr>
            <a:r>
              <a:rPr lang="cs-CZ" altLang="en-US" sz="4800" dirty="0"/>
              <a:t>Ischemická kardiomyopatie</a:t>
            </a:r>
          </a:p>
        </p:txBody>
      </p:sp>
      <p:sp>
        <p:nvSpPr>
          <p:cNvPr id="58371" name="Rectangle 3">
            <a:extLst>
              <a:ext uri="{FF2B5EF4-FFF2-40B4-BE49-F238E27FC236}">
                <a16:creationId xmlns:a16="http://schemas.microsoft.com/office/drawing/2014/main" id="{C8ED468C-840A-4FF4-849D-62E2398AF752}"/>
              </a:ext>
            </a:extLst>
          </p:cNvPr>
          <p:cNvSpPr>
            <a:spLocks noGrp="1"/>
          </p:cNvSpPr>
          <p:nvPr>
            <p:ph idx="1"/>
          </p:nvPr>
        </p:nvSpPr>
        <p:spPr/>
        <p:txBody>
          <a:bodyPr/>
          <a:lstStyle/>
          <a:p>
            <a:pPr algn="just" eaLnBrk="1" hangingPunct="1">
              <a:lnSpc>
                <a:spcPct val="90000"/>
              </a:lnSpc>
            </a:pPr>
            <a:r>
              <a:rPr lang="cs-CZ" altLang="en-US" sz="3200" dirty="0"/>
              <a:t>Onemocnění vzniká na základě vážné koronární aterosklerózy, která postihuje všechny velké koronární cévy. Cévní zásobení </a:t>
            </a:r>
            <a:r>
              <a:rPr lang="cs-CZ" altLang="en-US" sz="3200" dirty="0" err="1"/>
              <a:t>myocytů</a:t>
            </a:r>
            <a:r>
              <a:rPr lang="cs-CZ" altLang="en-US" sz="3200" dirty="0"/>
              <a:t> je tak neadekvátní, že vede ke ztrátě </a:t>
            </a:r>
            <a:r>
              <a:rPr lang="cs-CZ" altLang="en-US" sz="3200" dirty="0" err="1"/>
              <a:t>myocytů</a:t>
            </a:r>
            <a:r>
              <a:rPr lang="cs-CZ" altLang="en-US" sz="3200" dirty="0"/>
              <a:t>, které jsou více či méně nahrazovány vazivem (srdeční fibróza). Někdy se rozvíjí excentrická hypertrofie. Srdce  se stává zvýšeně poddajné (diastolická dysfunkce), což vede až k jeho dilataci (2-3x větší). Vysoká úmrtnost na srdeční selhání.   </a:t>
            </a:r>
          </a:p>
          <a:p>
            <a:pPr algn="just" eaLnBrk="1" hangingPunct="1">
              <a:lnSpc>
                <a:spcPct val="90000"/>
              </a:lnSpc>
            </a:pPr>
            <a:endParaRPr lang="cs-CZ" altLang="en-US" dirty="0"/>
          </a:p>
        </p:txBody>
      </p:sp>
      <p:sp>
        <p:nvSpPr>
          <p:cNvPr id="3" name="Zástupný symbol pro číslo snímku 2">
            <a:extLst>
              <a:ext uri="{FF2B5EF4-FFF2-40B4-BE49-F238E27FC236}">
                <a16:creationId xmlns:a16="http://schemas.microsoft.com/office/drawing/2014/main" id="{ACC0053E-8DEA-408F-955C-9DF019A285CC}"/>
              </a:ext>
            </a:extLst>
          </p:cNvPr>
          <p:cNvSpPr>
            <a:spLocks noGrp="1"/>
          </p:cNvSpPr>
          <p:nvPr>
            <p:ph type="sldNum" sz="quarter" idx="11"/>
          </p:nvPr>
        </p:nvSpPr>
        <p:spPr/>
        <p:txBody>
          <a:bodyPr/>
          <a:lstStyle/>
          <a:p>
            <a:fld id="{0970407D-EE58-4A0B-824B-1D3AE42DD9CF}" type="slidenum">
              <a:rPr lang="cs-CZ" altLang="cs-CZ" smtClean="0"/>
              <a:pPr/>
              <a:t>55</a:t>
            </a:fld>
            <a:endParaRPr lang="cs-CZ" altLang="cs-CZ" dirty="0"/>
          </a:p>
        </p:txBody>
      </p:sp>
    </p:spTree>
    <p:extLst>
      <p:ext uri="{BB962C8B-B14F-4D97-AF65-F5344CB8AC3E}">
        <p14:creationId xmlns:p14="http://schemas.microsoft.com/office/powerpoint/2010/main" val="169478958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a:extLst>
              <a:ext uri="{FF2B5EF4-FFF2-40B4-BE49-F238E27FC236}">
                <a16:creationId xmlns:a16="http://schemas.microsoft.com/office/drawing/2014/main" id="{01C0904E-8DA3-4F07-A9A0-55E8D1A2BB43}"/>
              </a:ext>
            </a:extLst>
          </p:cNvPr>
          <p:cNvSpPr>
            <a:spLocks noGrp="1" noChangeArrowheads="1"/>
          </p:cNvSpPr>
          <p:nvPr>
            <p:ph type="title"/>
          </p:nvPr>
        </p:nvSpPr>
        <p:spPr>
          <a:xfrm>
            <a:off x="1919288" y="188913"/>
            <a:ext cx="7283450" cy="792162"/>
          </a:xfrm>
        </p:spPr>
        <p:txBody>
          <a:bodyPr/>
          <a:lstStyle/>
          <a:p>
            <a:pPr fontAlgn="auto">
              <a:spcAft>
                <a:spcPts val="0"/>
              </a:spcAft>
              <a:defRPr/>
            </a:pPr>
            <a:r>
              <a:rPr lang="cs-CZ" altLang="en-US" sz="5400" dirty="0"/>
              <a:t>Infarkt myokardu</a:t>
            </a:r>
            <a:endParaRPr lang="en-GB" altLang="en-US" sz="5400" dirty="0"/>
          </a:p>
        </p:txBody>
      </p:sp>
      <p:sp>
        <p:nvSpPr>
          <p:cNvPr id="59395" name="Rectangle 3">
            <a:extLst>
              <a:ext uri="{FF2B5EF4-FFF2-40B4-BE49-F238E27FC236}">
                <a16:creationId xmlns:a16="http://schemas.microsoft.com/office/drawing/2014/main" id="{BC8560DE-F4FD-4A21-943F-F4FAAE238CDE}"/>
              </a:ext>
            </a:extLst>
          </p:cNvPr>
          <p:cNvSpPr>
            <a:spLocks noGrp="1"/>
          </p:cNvSpPr>
          <p:nvPr>
            <p:ph type="body" idx="1"/>
          </p:nvPr>
        </p:nvSpPr>
        <p:spPr>
          <a:xfrm>
            <a:off x="666000" y="1125538"/>
            <a:ext cx="9544800" cy="5732462"/>
          </a:xfrm>
        </p:spPr>
        <p:txBody>
          <a:bodyPr/>
          <a:lstStyle/>
          <a:p>
            <a:pPr eaLnBrk="1" hangingPunct="1">
              <a:lnSpc>
                <a:spcPct val="80000"/>
              </a:lnSpc>
            </a:pPr>
            <a:r>
              <a:rPr lang="cs-CZ" altLang="en-US" sz="3200" dirty="0"/>
              <a:t>Klinické příznaky:</a:t>
            </a:r>
            <a:r>
              <a:rPr lang="en-GB" altLang="en-US" sz="3200" dirty="0"/>
              <a:t> </a:t>
            </a:r>
            <a:endParaRPr lang="cs-CZ" altLang="en-US" sz="3200" dirty="0"/>
          </a:p>
          <a:p>
            <a:pPr eaLnBrk="1" hangingPunct="1">
              <a:lnSpc>
                <a:spcPct val="80000"/>
              </a:lnSpc>
            </a:pPr>
            <a:r>
              <a:rPr lang="cs-CZ" altLang="en-US" sz="3200" i="1" dirty="0">
                <a:solidFill>
                  <a:srgbClr val="FF0000"/>
                </a:solidFill>
              </a:rPr>
              <a:t>Bolest</a:t>
            </a:r>
            <a:r>
              <a:rPr lang="en-GB" altLang="en-US" sz="3200" dirty="0">
                <a:solidFill>
                  <a:srgbClr val="FF0000"/>
                </a:solidFill>
              </a:rPr>
              <a:t>,</a:t>
            </a:r>
            <a:r>
              <a:rPr lang="en-GB" altLang="en-US" sz="3200" dirty="0"/>
              <a:t> </a:t>
            </a:r>
            <a:r>
              <a:rPr lang="cs-CZ" altLang="en-US" sz="3200" dirty="0"/>
              <a:t>anginózní po cvičení. Rychlý nástup v klidových podmínkách, několik hodin.</a:t>
            </a:r>
            <a:r>
              <a:rPr lang="en-GB" altLang="en-US" sz="3200" dirty="0"/>
              <a:t> </a:t>
            </a:r>
            <a:r>
              <a:rPr lang="cs-CZ" altLang="en-US" sz="3200" dirty="0"/>
              <a:t>Intenzita bolesti osciluje, ve 20% nepřítomna („tichý“ IM, zejména u diabetiků a starších jedinců)</a:t>
            </a:r>
            <a:r>
              <a:rPr lang="en-GB" altLang="en-US" sz="3200" dirty="0"/>
              <a:t> </a:t>
            </a:r>
            <a:endParaRPr lang="cs-CZ" altLang="en-US" sz="3200" dirty="0"/>
          </a:p>
          <a:p>
            <a:pPr eaLnBrk="1" hangingPunct="1">
              <a:lnSpc>
                <a:spcPct val="80000"/>
              </a:lnSpc>
            </a:pPr>
            <a:r>
              <a:rPr lang="cs-CZ" altLang="en-US" sz="3200" i="1" dirty="0">
                <a:solidFill>
                  <a:srgbClr val="FF0000"/>
                </a:solidFill>
              </a:rPr>
              <a:t>Aktivace vegetativního NS</a:t>
            </a:r>
            <a:r>
              <a:rPr lang="cs-CZ" altLang="en-US" sz="3200" i="1" dirty="0"/>
              <a:t>: pocení, </a:t>
            </a:r>
            <a:r>
              <a:rPr lang="cs-CZ" altLang="en-US" sz="3200" i="1" dirty="0" err="1"/>
              <a:t>nausea</a:t>
            </a:r>
            <a:r>
              <a:rPr lang="cs-CZ" altLang="en-US" sz="3200" i="1" dirty="0"/>
              <a:t>, zvracení, únava, neklid</a:t>
            </a:r>
            <a:r>
              <a:rPr lang="cs-CZ" altLang="en-US" sz="3200" dirty="0"/>
              <a:t>,</a:t>
            </a:r>
          </a:p>
          <a:p>
            <a:pPr eaLnBrk="1" hangingPunct="1">
              <a:lnSpc>
                <a:spcPct val="80000"/>
              </a:lnSpc>
            </a:pPr>
            <a:r>
              <a:rPr lang="cs-CZ" altLang="en-US" sz="3200" dirty="0"/>
              <a:t>Pacienti jsou bledí, šedí, zpocení</a:t>
            </a:r>
          </a:p>
          <a:p>
            <a:pPr eaLnBrk="1" hangingPunct="1">
              <a:lnSpc>
                <a:spcPct val="80000"/>
              </a:lnSpc>
            </a:pPr>
            <a:r>
              <a:rPr lang="cs-CZ" altLang="en-US" sz="3200" i="1" dirty="0">
                <a:solidFill>
                  <a:srgbClr val="FF0000"/>
                </a:solidFill>
              </a:rPr>
              <a:t>Sinusová tachykardie</a:t>
            </a:r>
            <a:r>
              <a:rPr lang="cs-CZ" altLang="en-US" sz="3200" dirty="0">
                <a:solidFill>
                  <a:srgbClr val="FF0000"/>
                </a:solidFill>
              </a:rPr>
              <a:t> </a:t>
            </a:r>
            <a:r>
              <a:rPr lang="cs-CZ" altLang="en-US" sz="3200" dirty="0"/>
              <a:t>(= aktivace sympatiku)</a:t>
            </a:r>
          </a:p>
          <a:p>
            <a:pPr eaLnBrk="1" hangingPunct="1">
              <a:lnSpc>
                <a:spcPct val="80000"/>
              </a:lnSpc>
            </a:pPr>
            <a:r>
              <a:rPr lang="cs-CZ" altLang="en-US" sz="3200" i="1" dirty="0">
                <a:solidFill>
                  <a:srgbClr val="FF0000"/>
                </a:solidFill>
              </a:rPr>
              <a:t>Lehká horečka </a:t>
            </a:r>
            <a:r>
              <a:rPr lang="en-GB" altLang="en-US" sz="3200" i="1" dirty="0">
                <a:solidFill>
                  <a:srgbClr val="FF0000"/>
                </a:solidFill>
              </a:rPr>
              <a:t> </a:t>
            </a:r>
            <a:r>
              <a:rPr lang="en-GB" altLang="en-US" sz="3200" dirty="0"/>
              <a:t>(</a:t>
            </a:r>
            <a:r>
              <a:rPr lang="cs-CZ" altLang="en-US" sz="3200" dirty="0"/>
              <a:t>do</a:t>
            </a:r>
            <a:r>
              <a:rPr lang="en-GB" altLang="en-US" sz="3200" dirty="0"/>
              <a:t> 38°C) </a:t>
            </a:r>
            <a:r>
              <a:rPr lang="cs-CZ" altLang="en-US" sz="3200" dirty="0"/>
              <a:t>během prvních 5 dnů</a:t>
            </a:r>
            <a:r>
              <a:rPr lang="en-GB" altLang="en-US" sz="3200" dirty="0"/>
              <a:t> </a:t>
            </a:r>
          </a:p>
        </p:txBody>
      </p:sp>
      <p:sp>
        <p:nvSpPr>
          <p:cNvPr id="3" name="Zástupný symbol pro číslo snímku 2">
            <a:extLst>
              <a:ext uri="{FF2B5EF4-FFF2-40B4-BE49-F238E27FC236}">
                <a16:creationId xmlns:a16="http://schemas.microsoft.com/office/drawing/2014/main" id="{9E6294DA-42E4-4B52-A055-285B90F5924A}"/>
              </a:ext>
            </a:extLst>
          </p:cNvPr>
          <p:cNvSpPr>
            <a:spLocks noGrp="1"/>
          </p:cNvSpPr>
          <p:nvPr>
            <p:ph type="sldNum" sz="quarter" idx="11"/>
          </p:nvPr>
        </p:nvSpPr>
        <p:spPr/>
        <p:txBody>
          <a:bodyPr/>
          <a:lstStyle/>
          <a:p>
            <a:fld id="{0970407D-EE58-4A0B-824B-1D3AE42DD9CF}" type="slidenum">
              <a:rPr lang="cs-CZ" altLang="cs-CZ" smtClean="0"/>
              <a:pPr/>
              <a:t>56</a:t>
            </a:fld>
            <a:endParaRPr lang="cs-CZ" altLang="cs-CZ" dirty="0"/>
          </a:p>
        </p:txBody>
      </p:sp>
    </p:spTree>
    <p:extLst>
      <p:ext uri="{BB962C8B-B14F-4D97-AF65-F5344CB8AC3E}">
        <p14:creationId xmlns:p14="http://schemas.microsoft.com/office/powerpoint/2010/main" val="268011407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a:extLst>
              <a:ext uri="{FF2B5EF4-FFF2-40B4-BE49-F238E27FC236}">
                <a16:creationId xmlns:a16="http://schemas.microsoft.com/office/drawing/2014/main" id="{3C53EC7D-8136-4FB9-9DD0-31EE6B5E0555}"/>
              </a:ext>
            </a:extLst>
          </p:cNvPr>
          <p:cNvSpPr>
            <a:spLocks noGrp="1" noChangeArrowheads="1"/>
          </p:cNvSpPr>
          <p:nvPr>
            <p:ph type="title"/>
          </p:nvPr>
        </p:nvSpPr>
        <p:spPr/>
        <p:txBody>
          <a:bodyPr/>
          <a:lstStyle/>
          <a:p>
            <a:pPr fontAlgn="auto">
              <a:spcAft>
                <a:spcPts val="0"/>
              </a:spcAft>
              <a:defRPr/>
            </a:pPr>
            <a:r>
              <a:rPr lang="cs-CZ" altLang="en-US" sz="6000" dirty="0"/>
              <a:t>Diagnostika  IM</a:t>
            </a:r>
            <a:endParaRPr lang="en-GB" altLang="en-US" sz="6000" dirty="0"/>
          </a:p>
        </p:txBody>
      </p:sp>
      <p:sp>
        <p:nvSpPr>
          <p:cNvPr id="84995" name="Rectangle 3">
            <a:extLst>
              <a:ext uri="{FF2B5EF4-FFF2-40B4-BE49-F238E27FC236}">
                <a16:creationId xmlns:a16="http://schemas.microsoft.com/office/drawing/2014/main" id="{0FCC1455-9DB3-4B04-994A-B58BCB526A45}"/>
              </a:ext>
            </a:extLst>
          </p:cNvPr>
          <p:cNvSpPr>
            <a:spLocks noGrp="1" noChangeArrowheads="1"/>
          </p:cNvSpPr>
          <p:nvPr>
            <p:ph type="body" idx="1"/>
          </p:nvPr>
        </p:nvSpPr>
        <p:spPr/>
        <p:txBody>
          <a:bodyPr>
            <a:normAutofit/>
          </a:bodyPr>
          <a:lstStyle/>
          <a:p>
            <a:pPr marL="0" indent="0" fontAlgn="auto">
              <a:spcAft>
                <a:spcPts val="0"/>
              </a:spcAft>
              <a:buNone/>
              <a:defRPr/>
            </a:pPr>
            <a:r>
              <a:rPr lang="cs-CZ" altLang="en-US" sz="3900" dirty="0"/>
              <a:t>Alespoň dva příznaky přítomny: </a:t>
            </a:r>
          </a:p>
          <a:p>
            <a:pPr fontAlgn="auto">
              <a:spcAft>
                <a:spcPts val="0"/>
              </a:spcAft>
              <a:buFont typeface="Wingdings 2"/>
              <a:buChar char=""/>
              <a:defRPr/>
            </a:pPr>
            <a:r>
              <a:rPr lang="cs-CZ" altLang="en-US" sz="3900" dirty="0">
                <a:solidFill>
                  <a:srgbClr val="FF0000"/>
                </a:solidFill>
              </a:rPr>
              <a:t>Typická bolest na hrudníku</a:t>
            </a:r>
            <a:endParaRPr lang="en-GB" altLang="en-US" sz="3900" dirty="0">
              <a:solidFill>
                <a:srgbClr val="FF0000"/>
              </a:solidFill>
            </a:endParaRPr>
          </a:p>
          <a:p>
            <a:pPr fontAlgn="auto">
              <a:spcAft>
                <a:spcPts val="0"/>
              </a:spcAft>
              <a:buFont typeface="Wingdings 2"/>
              <a:buChar char=""/>
              <a:defRPr/>
            </a:pPr>
            <a:r>
              <a:rPr lang="cs-CZ" altLang="en-US" sz="3900" dirty="0">
                <a:solidFill>
                  <a:srgbClr val="FF0000"/>
                </a:solidFill>
              </a:rPr>
              <a:t>Odpovídající změny na EKG</a:t>
            </a:r>
            <a:endParaRPr lang="en-GB" altLang="en-US" sz="3900" dirty="0">
              <a:solidFill>
                <a:srgbClr val="FF0000"/>
              </a:solidFill>
            </a:endParaRPr>
          </a:p>
          <a:p>
            <a:pPr fontAlgn="auto">
              <a:spcAft>
                <a:spcPts val="0"/>
              </a:spcAft>
              <a:buFont typeface="Wingdings 2"/>
              <a:buChar char=""/>
              <a:defRPr/>
            </a:pPr>
            <a:r>
              <a:rPr lang="cs-CZ" altLang="en-US" sz="3900" dirty="0">
                <a:solidFill>
                  <a:srgbClr val="FF0000"/>
                </a:solidFill>
              </a:rPr>
              <a:t>Nárůst srdečních biomarkerů</a:t>
            </a:r>
            <a:endParaRPr lang="en-GB" altLang="en-US" sz="3900" dirty="0">
              <a:solidFill>
                <a:srgbClr val="FF0000"/>
              </a:solidFill>
            </a:endParaRPr>
          </a:p>
          <a:p>
            <a:pPr fontAlgn="auto">
              <a:spcAft>
                <a:spcPts val="0"/>
              </a:spcAft>
              <a:buFont typeface="Wingdings 2"/>
              <a:buChar char=""/>
              <a:defRPr/>
            </a:pPr>
            <a:endParaRPr lang="en-GB" altLang="en-US" sz="3900" dirty="0">
              <a:solidFill>
                <a:srgbClr val="993300"/>
              </a:solidFill>
            </a:endParaRPr>
          </a:p>
        </p:txBody>
      </p:sp>
      <p:sp>
        <p:nvSpPr>
          <p:cNvPr id="3" name="Zástupný symbol pro číslo snímku 2">
            <a:extLst>
              <a:ext uri="{FF2B5EF4-FFF2-40B4-BE49-F238E27FC236}">
                <a16:creationId xmlns:a16="http://schemas.microsoft.com/office/drawing/2014/main" id="{1EC56142-D3A4-47EC-84BC-F907E4C27979}"/>
              </a:ext>
            </a:extLst>
          </p:cNvPr>
          <p:cNvSpPr>
            <a:spLocks noGrp="1"/>
          </p:cNvSpPr>
          <p:nvPr>
            <p:ph type="sldNum" sz="quarter" idx="11"/>
          </p:nvPr>
        </p:nvSpPr>
        <p:spPr/>
        <p:txBody>
          <a:bodyPr/>
          <a:lstStyle/>
          <a:p>
            <a:fld id="{0970407D-EE58-4A0B-824B-1D3AE42DD9CF}" type="slidenum">
              <a:rPr lang="cs-CZ" altLang="cs-CZ" smtClean="0"/>
              <a:pPr/>
              <a:t>57</a:t>
            </a:fld>
            <a:endParaRPr lang="cs-CZ" altLang="cs-CZ" dirty="0"/>
          </a:p>
        </p:txBody>
      </p:sp>
    </p:spTree>
    <p:extLst>
      <p:ext uri="{BB962C8B-B14F-4D97-AF65-F5344CB8AC3E}">
        <p14:creationId xmlns:p14="http://schemas.microsoft.com/office/powerpoint/2010/main" val="338514987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S25798-13-f60">
            <a:extLst>
              <a:ext uri="{FF2B5EF4-FFF2-40B4-BE49-F238E27FC236}">
                <a16:creationId xmlns:a16="http://schemas.microsoft.com/office/drawing/2014/main" id="{53C92D60-AF0D-436B-AECC-EDB00EAC3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2888" y="692151"/>
            <a:ext cx="7561262" cy="354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19" name="Text Box 3">
            <a:extLst>
              <a:ext uri="{FF2B5EF4-FFF2-40B4-BE49-F238E27FC236}">
                <a16:creationId xmlns:a16="http://schemas.microsoft.com/office/drawing/2014/main" id="{0E05C682-4140-4803-8CD9-45D93C5EBD7C}"/>
              </a:ext>
            </a:extLst>
          </p:cNvPr>
          <p:cNvSpPr txBox="1">
            <a:spLocks noChangeArrowheads="1"/>
          </p:cNvSpPr>
          <p:nvPr/>
        </p:nvSpPr>
        <p:spPr bwMode="auto">
          <a:xfrm>
            <a:off x="2855914" y="5392739"/>
            <a:ext cx="6624637"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MI </a:t>
            </a:r>
            <a:r>
              <a:rPr lang="cs-CZ" altLang="en-US" sz="2000" dirty="0" err="1">
                <a:solidFill>
                  <a:srgbClr val="993300"/>
                </a:solidFill>
                <a:effectLst>
                  <a:outerShdw blurRad="38100" dist="38100" dir="2700000" algn="tl">
                    <a:srgbClr val="000000">
                      <a:alpha val="43137"/>
                    </a:srgbClr>
                  </a:outerShdw>
                </a:effectLst>
                <a:latin typeface="Calibri Light" panose="020F0302020204030204" pitchFamily="34" charset="0"/>
              </a:rPr>
              <a:t>Signs</a:t>
            </a: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on ECG </a:t>
            </a:r>
          </a:p>
          <a:p>
            <a:pPr eaLnBrk="1" hangingPunct="1">
              <a:defRPr/>
            </a:pPr>
            <a:r>
              <a:rPr lang="en-GB"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Q</a:t>
            </a: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a:t>
            </a:r>
            <a:r>
              <a:rPr lang="cs-CZ" altLang="en-US" sz="2000" dirty="0" err="1">
                <a:solidFill>
                  <a:srgbClr val="993300"/>
                </a:solidFill>
                <a:effectLst>
                  <a:outerShdw blurRad="38100" dist="38100" dir="2700000" algn="tl">
                    <a:srgbClr val="000000">
                      <a:alpha val="43137"/>
                    </a:srgbClr>
                  </a:outerShdw>
                </a:effectLst>
                <a:latin typeface="Calibri Light" panose="020F0302020204030204" pitchFamily="34" charset="0"/>
              </a:rPr>
              <a:t>wave</a:t>
            </a:r>
            <a:r>
              <a:rPr lang="en-GB"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a:t>
            </a: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a:t>
            </a:r>
            <a:r>
              <a:rPr lang="en-GB"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ST</a:t>
            </a: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a:t>
            </a:r>
            <a:r>
              <a:rPr lang="cs-CZ" altLang="en-US" sz="2000" dirty="0" err="1">
                <a:solidFill>
                  <a:srgbClr val="993300"/>
                </a:solidFill>
                <a:effectLst>
                  <a:outerShdw blurRad="38100" dist="38100" dir="2700000" algn="tl">
                    <a:srgbClr val="000000">
                      <a:alpha val="43137"/>
                    </a:srgbClr>
                  </a:outerShdw>
                </a:effectLst>
                <a:latin typeface="Calibri Light" panose="020F0302020204030204" pitchFamily="34" charset="0"/>
              </a:rPr>
              <a:t>elevation</a:t>
            </a: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a:t>
            </a:r>
            <a:r>
              <a:rPr lang="en-GB"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T </a:t>
            </a:r>
            <a:r>
              <a:rPr lang="cs-CZ" altLang="en-US" sz="2000" dirty="0" err="1">
                <a:solidFill>
                  <a:srgbClr val="993300"/>
                </a:solidFill>
                <a:effectLst>
                  <a:outerShdw blurRad="38100" dist="38100" dir="2700000" algn="tl">
                    <a:srgbClr val="000000">
                      <a:alpha val="43137"/>
                    </a:srgbClr>
                  </a:outerShdw>
                </a:effectLst>
                <a:latin typeface="Calibri Light" panose="020F0302020204030204" pitchFamily="34" charset="0"/>
              </a:rPr>
              <a:t>wave</a:t>
            </a:r>
            <a:r>
              <a:rPr lang="cs-CZ"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a:t>
            </a:r>
            <a:r>
              <a:rPr lang="cs-CZ" altLang="en-US" sz="2000" dirty="0" err="1">
                <a:solidFill>
                  <a:srgbClr val="993300"/>
                </a:solidFill>
                <a:effectLst>
                  <a:outerShdw blurRad="38100" dist="38100" dir="2700000" algn="tl">
                    <a:srgbClr val="000000">
                      <a:alpha val="43137"/>
                    </a:srgbClr>
                  </a:outerShdw>
                </a:effectLst>
                <a:latin typeface="Calibri Light" panose="020F0302020204030204" pitchFamily="34" charset="0"/>
              </a:rPr>
              <a:t>inversion</a:t>
            </a:r>
            <a:r>
              <a:rPr lang="en-GB" altLang="en-US" sz="2000" dirty="0">
                <a:solidFill>
                  <a:srgbClr val="993300"/>
                </a:solidFill>
                <a:effectLst>
                  <a:outerShdw blurRad="38100" dist="38100" dir="2700000" algn="tl">
                    <a:srgbClr val="000000">
                      <a:alpha val="43137"/>
                    </a:srgbClr>
                  </a:outerShdw>
                </a:effectLst>
                <a:latin typeface="Calibri Light" panose="020F0302020204030204" pitchFamily="34" charset="0"/>
              </a:rPr>
              <a:t> </a:t>
            </a:r>
          </a:p>
        </p:txBody>
      </p:sp>
      <p:sp>
        <p:nvSpPr>
          <p:cNvPr id="3" name="Zástupný symbol pro číslo snímku 2">
            <a:extLst>
              <a:ext uri="{FF2B5EF4-FFF2-40B4-BE49-F238E27FC236}">
                <a16:creationId xmlns:a16="http://schemas.microsoft.com/office/drawing/2014/main" id="{488FB867-43D2-439B-AA34-D53421A62373}"/>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58</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33237159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S25798-13-f61">
            <a:extLst>
              <a:ext uri="{FF2B5EF4-FFF2-40B4-BE49-F238E27FC236}">
                <a16:creationId xmlns:a16="http://schemas.microsoft.com/office/drawing/2014/main" id="{7DE3FBFC-A9C1-450B-A99F-E38FE55DA5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5188" y="0"/>
            <a:ext cx="275431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3" name="Text Box 3">
            <a:extLst>
              <a:ext uri="{FF2B5EF4-FFF2-40B4-BE49-F238E27FC236}">
                <a16:creationId xmlns:a16="http://schemas.microsoft.com/office/drawing/2014/main" id="{791A0D00-234F-4BF8-8152-5D564E99520D}"/>
              </a:ext>
            </a:extLst>
          </p:cNvPr>
          <p:cNvSpPr txBox="1">
            <a:spLocks noChangeArrowheads="1"/>
          </p:cNvSpPr>
          <p:nvPr/>
        </p:nvSpPr>
        <p:spPr bwMode="auto">
          <a:xfrm>
            <a:off x="4943475" y="573088"/>
            <a:ext cx="4897438"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cs-CZ" altLang="en-US" dirty="0">
                <a:solidFill>
                  <a:srgbClr val="993300"/>
                </a:solidFill>
                <a:effectLst>
                  <a:outerShdw blurRad="38100" dist="38100" dir="2700000" algn="tl">
                    <a:srgbClr val="000000">
                      <a:alpha val="43137"/>
                    </a:srgbClr>
                  </a:outerShdw>
                </a:effectLst>
                <a:latin typeface="Calibri Light" panose="020F0302020204030204" pitchFamily="34" charset="0"/>
              </a:rPr>
              <a:t>Infarkt myokardu na EKG</a:t>
            </a:r>
            <a:r>
              <a:rPr lang="en-GB" altLang="en-US" dirty="0">
                <a:solidFill>
                  <a:srgbClr val="993300"/>
                </a:solidFill>
                <a:effectLst>
                  <a:outerShdw blurRad="38100" dist="38100" dir="2700000" algn="tl">
                    <a:srgbClr val="000000">
                      <a:alpha val="43137"/>
                    </a:srgbClr>
                  </a:outerShdw>
                </a:effectLst>
                <a:latin typeface="Calibri Light" panose="020F0302020204030204" pitchFamily="34" charset="0"/>
              </a:rPr>
              <a:t> </a:t>
            </a:r>
            <a:endParaRPr lang="cs-CZ" altLang="en-US" dirty="0">
              <a:solidFill>
                <a:srgbClr val="993300"/>
              </a:solidFill>
              <a:effectLst>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206659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Object 2"/>
          <p:cNvGraphicFramePr>
            <a:graphicFrameLocks noChangeAspect="1"/>
          </p:cNvGraphicFramePr>
          <p:nvPr/>
        </p:nvGraphicFramePr>
        <p:xfrm>
          <a:off x="1841501" y="587376"/>
          <a:ext cx="8340725" cy="11663363"/>
        </p:xfrm>
        <a:graphic>
          <a:graphicData uri="http://schemas.openxmlformats.org/presentationml/2006/ole">
            <mc:AlternateContent xmlns:mc="http://schemas.openxmlformats.org/markup-compatibility/2006">
              <mc:Choice xmlns:v="urn:schemas-microsoft-com:vml" Requires="v">
                <p:oleObj name="Document" r:id="rId2" imgW="8434059" imgH="11772747" progId="Word.Document.8">
                  <p:embed/>
                </p:oleObj>
              </mc:Choice>
              <mc:Fallback>
                <p:oleObj name="Document" r:id="rId2" imgW="8434059" imgH="11772747" progId="Word.Document.8">
                  <p:embed/>
                  <p:pic>
                    <p:nvPicPr>
                      <p:cNvPr id="30722"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1501" y="587376"/>
                        <a:ext cx="8340725" cy="1166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6</a:t>
            </a:fld>
            <a:endParaRPr lang="cs-CZ" altLang="en-US" dirty="0">
              <a:latin typeface="Calibri" panose="020F0502020204030204" pitchFamily="34" charset="0"/>
            </a:endParaRPr>
          </a:p>
        </p:txBody>
      </p:sp>
    </p:spTree>
  </p:cSld>
  <p:clrMapOvr>
    <a:masterClrMapping/>
  </p:clrMapOvr>
  <p:transition>
    <p:blinds/>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 descr="S25798-13-t29">
            <a:extLst>
              <a:ext uri="{FF2B5EF4-FFF2-40B4-BE49-F238E27FC236}">
                <a16:creationId xmlns:a16="http://schemas.microsoft.com/office/drawing/2014/main" id="{4A412391-DC47-4A0F-B8C0-5653BE5D33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9289" y="476251"/>
            <a:ext cx="8353425"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Zástupný symbol pro zápatí 1">
            <a:extLst>
              <a:ext uri="{FF2B5EF4-FFF2-40B4-BE49-F238E27FC236}">
                <a16:creationId xmlns:a16="http://schemas.microsoft.com/office/drawing/2014/main" id="{6384DEC1-3A88-4D66-8C04-4A69FF7BE41D}"/>
              </a:ext>
            </a:extLst>
          </p:cNvPr>
          <p:cNvSpPr>
            <a:spLocks noGrp="1"/>
          </p:cNvSpPr>
          <p:nvPr>
            <p:ph type="ftr" sz="quarter" idx="11"/>
          </p:nvPr>
        </p:nvSpPr>
        <p:spPr/>
        <p:txBody>
          <a:bodyPr/>
          <a:lstStyle/>
          <a:p>
            <a:pPr>
              <a:defRPr/>
            </a:pPr>
            <a:r>
              <a:rPr lang="cs-CZ" altLang="en-US"/>
              <a:t>Prof. Anna Vašků</a:t>
            </a:r>
          </a:p>
        </p:txBody>
      </p:sp>
      <p:sp>
        <p:nvSpPr>
          <p:cNvPr id="3" name="Zástupný symbol pro číslo snímku 2">
            <a:extLst>
              <a:ext uri="{FF2B5EF4-FFF2-40B4-BE49-F238E27FC236}">
                <a16:creationId xmlns:a16="http://schemas.microsoft.com/office/drawing/2014/main" id="{EADAEA9D-AC39-41C7-94B1-F9B38B8100B1}"/>
              </a:ext>
            </a:extLst>
          </p:cNvPr>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8F9125E1-42E0-4078-BAE1-CA1DE73A3D7B}" type="slidenum">
              <a:rPr lang="cs-CZ" altLang="en-US" smtClean="0">
                <a:latin typeface="Calibri Light" panose="020F0302020204030204" pitchFamily="34" charset="0"/>
              </a:rPr>
              <a:pPr/>
              <a:t>60</a:t>
            </a:fld>
            <a:endParaRPr lang="cs-CZ" altLang="en-US" dirty="0">
              <a:latin typeface="Calibri Light" panose="020F0302020204030204" pitchFamily="34" charset="0"/>
            </a:endParaRPr>
          </a:p>
        </p:txBody>
      </p:sp>
    </p:spTree>
    <p:extLst>
      <p:ext uri="{BB962C8B-B14F-4D97-AF65-F5344CB8AC3E}">
        <p14:creationId xmlns:p14="http://schemas.microsoft.com/office/powerpoint/2010/main" val="38703893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7" name="Rectangle 5">
            <a:extLst>
              <a:ext uri="{FF2B5EF4-FFF2-40B4-BE49-F238E27FC236}">
                <a16:creationId xmlns:a16="http://schemas.microsoft.com/office/drawing/2014/main" id="{93BE002B-0FC9-4C41-94DA-1DADF0386628}"/>
              </a:ext>
            </a:extLst>
          </p:cNvPr>
          <p:cNvSpPr>
            <a:spLocks noGrp="1" noChangeArrowheads="1"/>
          </p:cNvSpPr>
          <p:nvPr>
            <p:ph type="title"/>
          </p:nvPr>
        </p:nvSpPr>
        <p:spPr/>
        <p:txBody>
          <a:bodyPr/>
          <a:lstStyle/>
          <a:p>
            <a:pPr fontAlgn="auto">
              <a:spcAft>
                <a:spcPts val="0"/>
              </a:spcAft>
              <a:defRPr/>
            </a:pPr>
            <a:r>
              <a:rPr lang="cs-CZ" altLang="en-US" dirty="0"/>
              <a:t>Srdeční  biomarkery</a:t>
            </a:r>
          </a:p>
        </p:txBody>
      </p:sp>
      <p:pic>
        <p:nvPicPr>
          <p:cNvPr id="64515" name="Picture 8" descr="Srdeční biomarkery 2">
            <a:extLst>
              <a:ext uri="{FF2B5EF4-FFF2-40B4-BE49-F238E27FC236}">
                <a16:creationId xmlns:a16="http://schemas.microsoft.com/office/drawing/2014/main" id="{28351C60-41E4-441B-9FA8-6D655EDDC12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666000" y="1274618"/>
            <a:ext cx="9494000" cy="4729018"/>
          </a:xfrm>
          <a:noFill/>
        </p:spPr>
      </p:pic>
      <p:sp>
        <p:nvSpPr>
          <p:cNvPr id="3" name="Zástupný symbol pro číslo snímku 2">
            <a:extLst>
              <a:ext uri="{FF2B5EF4-FFF2-40B4-BE49-F238E27FC236}">
                <a16:creationId xmlns:a16="http://schemas.microsoft.com/office/drawing/2014/main" id="{D7F71284-0750-4239-91A6-EDFF586C150F}"/>
              </a:ext>
            </a:extLst>
          </p:cNvPr>
          <p:cNvSpPr>
            <a:spLocks noGrp="1"/>
          </p:cNvSpPr>
          <p:nvPr>
            <p:ph type="sldNum" sz="quarter" idx="11"/>
          </p:nvPr>
        </p:nvSpPr>
        <p:spPr/>
        <p:txBody>
          <a:bodyPr/>
          <a:lstStyle/>
          <a:p>
            <a:fld id="{0970407D-EE58-4A0B-824B-1D3AE42DD9CF}" type="slidenum">
              <a:rPr lang="cs-CZ" altLang="cs-CZ" smtClean="0"/>
              <a:pPr/>
              <a:t>61</a:t>
            </a:fld>
            <a:endParaRPr lang="cs-CZ" altLang="cs-CZ" dirty="0"/>
          </a:p>
        </p:txBody>
      </p:sp>
    </p:spTree>
    <p:extLst>
      <p:ext uri="{BB962C8B-B14F-4D97-AF65-F5344CB8AC3E}">
        <p14:creationId xmlns:p14="http://schemas.microsoft.com/office/powerpoint/2010/main" val="2919976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www.clevelandclinicmeded.com/medicalpubs/diseasemanagement/cardiology/acute-myocardial-infarction/images/amifig3_large.jpg">
            <a:extLst>
              <a:ext uri="{FF2B5EF4-FFF2-40B4-BE49-F238E27FC236}">
                <a16:creationId xmlns:a16="http://schemas.microsoft.com/office/drawing/2014/main" id="{29EEA992-D229-4C3E-ADC4-E0B360E153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7513" y="508001"/>
            <a:ext cx="66675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47379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3" descr="Srdeční biomarkery 3">
            <a:extLst>
              <a:ext uri="{FF2B5EF4-FFF2-40B4-BE49-F238E27FC236}">
                <a16:creationId xmlns:a16="http://schemas.microsoft.com/office/drawing/2014/main" id="{A86B3E10-B4F3-4544-9923-735869D4A2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000" y="1089891"/>
            <a:ext cx="11011382" cy="472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ovéPole 1">
            <a:extLst>
              <a:ext uri="{FF2B5EF4-FFF2-40B4-BE49-F238E27FC236}">
                <a16:creationId xmlns:a16="http://schemas.microsoft.com/office/drawing/2014/main" id="{C874918E-0FD0-47D0-AF4E-9B726DD69A9A}"/>
              </a:ext>
            </a:extLst>
          </p:cNvPr>
          <p:cNvSpPr txBox="1"/>
          <p:nvPr/>
        </p:nvSpPr>
        <p:spPr>
          <a:xfrm>
            <a:off x="2052639" y="333375"/>
            <a:ext cx="6786538" cy="523220"/>
          </a:xfrm>
          <a:prstGeom prst="rect">
            <a:avLst/>
          </a:prstGeom>
          <a:noFill/>
        </p:spPr>
        <p:txBody>
          <a:bodyPr wrap="none">
            <a:spAutoFit/>
          </a:bodyPr>
          <a:lstStyle/>
          <a:p>
            <a:pPr eaLnBrk="1" hangingPunct="1">
              <a:defRPr/>
            </a:pPr>
            <a:r>
              <a:rPr lang="cs-CZ" sz="2800" dirty="0">
                <a:effectLst>
                  <a:outerShdw blurRad="38100" dist="38100" dir="2700000" algn="tl">
                    <a:srgbClr val="000000">
                      <a:alpha val="43137"/>
                    </a:srgbClr>
                  </a:outerShdw>
                </a:effectLst>
                <a:latin typeface="Calibri Light" panose="020F0302020204030204" pitchFamily="34" charset="0"/>
              </a:rPr>
              <a:t>Jiné </a:t>
            </a:r>
            <a:r>
              <a:rPr lang="cs-CZ" sz="2800" dirty="0" err="1">
                <a:effectLst>
                  <a:outerShdw blurRad="38100" dist="38100" dir="2700000" algn="tl">
                    <a:srgbClr val="000000">
                      <a:alpha val="43137"/>
                    </a:srgbClr>
                  </a:outerShdw>
                </a:effectLst>
                <a:latin typeface="Calibri Light" panose="020F0302020204030204" pitchFamily="34" charset="0"/>
              </a:rPr>
              <a:t>markery</a:t>
            </a:r>
            <a:r>
              <a:rPr lang="cs-CZ" sz="2800" dirty="0">
                <a:effectLst>
                  <a:outerShdw blurRad="38100" dist="38100" dir="2700000" algn="tl">
                    <a:srgbClr val="000000">
                      <a:alpha val="43137"/>
                    </a:srgbClr>
                  </a:outerShdw>
                </a:effectLst>
                <a:latin typeface="Calibri Light" panose="020F0302020204030204" pitchFamily="34" charset="0"/>
              </a:rPr>
              <a:t> akutního koronárního syndromu </a:t>
            </a:r>
            <a:endParaRPr lang="en-US" sz="2800" dirty="0">
              <a:effectLst>
                <a:outerShdw blurRad="38100" dist="38100" dir="2700000" algn="tl">
                  <a:srgbClr val="000000">
                    <a:alpha val="43137"/>
                  </a:srgbClr>
                </a:outerShdw>
              </a:effectLst>
              <a:latin typeface="Calibri Light" panose="020F0302020204030204" pitchFamily="34" charset="0"/>
            </a:endParaRPr>
          </a:p>
        </p:txBody>
      </p:sp>
    </p:spTree>
    <p:extLst>
      <p:ext uri="{BB962C8B-B14F-4D97-AF65-F5344CB8AC3E}">
        <p14:creationId xmlns:p14="http://schemas.microsoft.com/office/powerpoint/2010/main" val="32432028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2A0AEAF-5421-4D4D-A2F5-45E90E436931}"/>
              </a:ext>
            </a:extLst>
          </p:cNvPr>
          <p:cNvSpPr>
            <a:spLocks noGrp="1"/>
          </p:cNvSpPr>
          <p:nvPr>
            <p:ph type="title"/>
          </p:nvPr>
        </p:nvSpPr>
        <p:spPr/>
        <p:txBody>
          <a:bodyPr>
            <a:normAutofit fontScale="90000"/>
          </a:bodyPr>
          <a:lstStyle/>
          <a:p>
            <a:pPr fontAlgn="auto">
              <a:spcAft>
                <a:spcPts val="0"/>
              </a:spcAft>
              <a:defRPr/>
            </a:pPr>
            <a:r>
              <a:rPr lang="cs-CZ" dirty="0">
                <a:effectLst>
                  <a:outerShdw blurRad="38100" dist="38100" dir="2700000" algn="tl">
                    <a:srgbClr val="000000">
                      <a:alpha val="43137"/>
                    </a:srgbClr>
                  </a:outerShdw>
                  <a:reflection blurRad="12700" stA="48000" endA="300" endPos="55000" dir="5400000" sy="-90000" algn="bl" rotWithShape="0"/>
                </a:effectLst>
              </a:rPr>
              <a:t>Příznaky IM</a:t>
            </a:r>
            <a:br>
              <a:rPr lang="en-US" dirty="0">
                <a:effectLst>
                  <a:outerShdw blurRad="38100" dist="38100" dir="2700000" algn="tl">
                    <a:srgbClr val="000000">
                      <a:alpha val="43137"/>
                    </a:srgbClr>
                  </a:outerShdw>
                  <a:reflection blurRad="12700" stA="48000" endA="300" endPos="55000" dir="5400000" sy="-90000" algn="bl" rotWithShape="0"/>
                </a:effectLst>
              </a:rPr>
            </a:br>
            <a:endParaRPr lang="en-US"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Zástupný symbol pro obsah 2">
            <a:extLst>
              <a:ext uri="{FF2B5EF4-FFF2-40B4-BE49-F238E27FC236}">
                <a16:creationId xmlns:a16="http://schemas.microsoft.com/office/drawing/2014/main" id="{F8E55B04-CE93-40E5-A6E4-7A15173E893A}"/>
              </a:ext>
            </a:extLst>
          </p:cNvPr>
          <p:cNvSpPr>
            <a:spLocks noGrp="1"/>
          </p:cNvSpPr>
          <p:nvPr>
            <p:ph idx="1"/>
          </p:nvPr>
        </p:nvSpPr>
        <p:spPr>
          <a:xfrm>
            <a:off x="932873" y="1554164"/>
            <a:ext cx="10363200" cy="5043487"/>
          </a:xfrm>
        </p:spPr>
        <p:txBody>
          <a:bodyPr>
            <a:noAutofit/>
          </a:bodyPr>
          <a:lstStyle/>
          <a:p>
            <a:pPr marL="0" indent="0" fontAlgn="auto">
              <a:lnSpc>
                <a:spcPct val="120000"/>
              </a:lnSpc>
              <a:spcAft>
                <a:spcPts val="0"/>
              </a:spcAft>
              <a:buNone/>
              <a:defRPr/>
            </a:pPr>
            <a:r>
              <a:rPr lang="cs-CZ" sz="2000" dirty="0"/>
              <a:t>Akutní IM má unikátní individuální průběh. Příznaky od žádných až po náhlou srdeční smrt.</a:t>
            </a:r>
            <a:r>
              <a:rPr lang="en-US" sz="2000" dirty="0"/>
              <a:t> </a:t>
            </a:r>
            <a:r>
              <a:rPr lang="cs-CZ" sz="2000" dirty="0"/>
              <a:t> Bezpříznakoví pacienti častěji diabetici</a:t>
            </a:r>
            <a:endParaRPr lang="en-US" sz="2000" dirty="0"/>
          </a:p>
          <a:p>
            <a:pPr marL="0" indent="0" fontAlgn="auto">
              <a:lnSpc>
                <a:spcPct val="120000"/>
              </a:lnSpc>
              <a:spcAft>
                <a:spcPts val="0"/>
              </a:spcAft>
              <a:buNone/>
              <a:defRPr/>
            </a:pPr>
            <a:r>
              <a:rPr lang="en-US" sz="2000" dirty="0"/>
              <a:t> </a:t>
            </a:r>
          </a:p>
          <a:p>
            <a:pPr fontAlgn="auto">
              <a:lnSpc>
                <a:spcPct val="120000"/>
              </a:lnSpc>
              <a:spcAft>
                <a:spcPts val="0"/>
              </a:spcAft>
              <a:buFont typeface="Wingdings 2"/>
              <a:buChar char=""/>
              <a:defRPr/>
            </a:pPr>
            <a:r>
              <a:rPr lang="cs-CZ" sz="2000" dirty="0"/>
              <a:t>Bolest na hrudníku se popisuje jako pocit tlaku nebo plnosti nebo zvukových fenoménů ve střední části hrudníku</a:t>
            </a:r>
            <a:endParaRPr lang="en-US" sz="2000" dirty="0"/>
          </a:p>
          <a:p>
            <a:pPr fontAlgn="auto">
              <a:lnSpc>
                <a:spcPct val="120000"/>
              </a:lnSpc>
              <a:spcAft>
                <a:spcPts val="0"/>
              </a:spcAft>
              <a:buFont typeface="Wingdings 2"/>
              <a:buChar char=""/>
              <a:defRPr/>
            </a:pPr>
            <a:r>
              <a:rPr lang="cs-CZ" sz="2000" dirty="0"/>
              <a:t>Iradiace bolesti do zubů, ramene, paže nebo zad</a:t>
            </a:r>
            <a:endParaRPr lang="en-US" sz="2000" dirty="0"/>
          </a:p>
          <a:p>
            <a:pPr fontAlgn="auto">
              <a:lnSpc>
                <a:spcPct val="120000"/>
              </a:lnSpc>
              <a:spcAft>
                <a:spcPts val="0"/>
              </a:spcAft>
              <a:buFont typeface="Wingdings 2"/>
              <a:buChar char=""/>
              <a:defRPr/>
            </a:pPr>
            <a:r>
              <a:rPr lang="cs-CZ" sz="2000" dirty="0"/>
              <a:t>Dyspnoe nebo pocit krácení dechu</a:t>
            </a:r>
            <a:endParaRPr lang="en-US" sz="2000" dirty="0"/>
          </a:p>
          <a:p>
            <a:pPr fontAlgn="auto">
              <a:lnSpc>
                <a:spcPct val="120000"/>
              </a:lnSpc>
              <a:spcAft>
                <a:spcPts val="0"/>
              </a:spcAft>
              <a:buFont typeface="Wingdings 2"/>
              <a:buChar char=""/>
              <a:defRPr/>
            </a:pPr>
            <a:r>
              <a:rPr lang="cs-CZ" sz="2000" dirty="0" err="1"/>
              <a:t>Dyskomfort</a:t>
            </a:r>
            <a:r>
              <a:rPr lang="cs-CZ" sz="2000" dirty="0"/>
              <a:t> v oblasti nadbřišku s nauzeou nebo zvracením</a:t>
            </a:r>
          </a:p>
          <a:p>
            <a:pPr fontAlgn="auto">
              <a:lnSpc>
                <a:spcPct val="120000"/>
              </a:lnSpc>
              <a:spcAft>
                <a:spcPts val="0"/>
              </a:spcAft>
              <a:buFont typeface="Wingdings 2"/>
              <a:buChar char=""/>
              <a:defRPr/>
            </a:pPr>
            <a:r>
              <a:rPr lang="cs-CZ" sz="2000" dirty="0"/>
              <a:t>Pocení</a:t>
            </a:r>
            <a:endParaRPr lang="en-US" sz="2000" dirty="0"/>
          </a:p>
          <a:p>
            <a:pPr fontAlgn="auto">
              <a:lnSpc>
                <a:spcPct val="120000"/>
              </a:lnSpc>
              <a:spcAft>
                <a:spcPts val="0"/>
              </a:spcAft>
              <a:buFont typeface="Wingdings 2"/>
              <a:buChar char=""/>
              <a:defRPr/>
            </a:pPr>
            <a:r>
              <a:rPr lang="cs-CZ" sz="2000" dirty="0"/>
              <a:t>Synkopa</a:t>
            </a:r>
            <a:endParaRPr lang="en-US" sz="2000" dirty="0"/>
          </a:p>
          <a:p>
            <a:pPr fontAlgn="auto">
              <a:lnSpc>
                <a:spcPct val="120000"/>
              </a:lnSpc>
              <a:spcAft>
                <a:spcPts val="0"/>
              </a:spcAft>
              <a:buFont typeface="Wingdings 2"/>
              <a:buChar char=""/>
              <a:defRPr/>
            </a:pPr>
            <a:r>
              <a:rPr lang="cs-CZ" sz="2000" dirty="0"/>
              <a:t>Postižení kognitivních funkcí  bez jiné příčiny</a:t>
            </a:r>
          </a:p>
          <a:p>
            <a:pPr marL="0" indent="0" fontAlgn="auto">
              <a:lnSpc>
                <a:spcPct val="120000"/>
              </a:lnSpc>
              <a:spcAft>
                <a:spcPts val="0"/>
              </a:spcAft>
              <a:buNone/>
              <a:defRPr/>
            </a:pPr>
            <a:r>
              <a:rPr lang="cs-CZ" sz="2000" dirty="0"/>
              <a:t>Objevuje se kdykoli během dne dle typu (sova, skřivan)</a:t>
            </a:r>
            <a:endParaRPr lang="en-US" sz="2000" dirty="0"/>
          </a:p>
        </p:txBody>
      </p:sp>
      <p:sp>
        <p:nvSpPr>
          <p:cNvPr id="5" name="Zástupný symbol pro číslo snímku 4">
            <a:extLst>
              <a:ext uri="{FF2B5EF4-FFF2-40B4-BE49-F238E27FC236}">
                <a16:creationId xmlns:a16="http://schemas.microsoft.com/office/drawing/2014/main" id="{09F67C8E-4B3A-4104-8E63-F1DA1F3A02A5}"/>
              </a:ext>
            </a:extLst>
          </p:cNvPr>
          <p:cNvSpPr>
            <a:spLocks noGrp="1"/>
          </p:cNvSpPr>
          <p:nvPr>
            <p:ph type="sldNum" sz="quarter" idx="11"/>
          </p:nvPr>
        </p:nvSpPr>
        <p:spPr/>
        <p:txBody>
          <a:bodyPr/>
          <a:lstStyle/>
          <a:p>
            <a:fld id="{0970407D-EE58-4A0B-824B-1D3AE42DD9CF}" type="slidenum">
              <a:rPr lang="cs-CZ" altLang="cs-CZ" smtClean="0"/>
              <a:pPr/>
              <a:t>64</a:t>
            </a:fld>
            <a:endParaRPr lang="cs-CZ" altLang="cs-CZ" dirty="0"/>
          </a:p>
        </p:txBody>
      </p:sp>
    </p:spTree>
    <p:extLst>
      <p:ext uri="{BB962C8B-B14F-4D97-AF65-F5344CB8AC3E}">
        <p14:creationId xmlns:p14="http://schemas.microsoft.com/office/powerpoint/2010/main" val="32607275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a:extLst>
              <a:ext uri="{FF2B5EF4-FFF2-40B4-BE49-F238E27FC236}">
                <a16:creationId xmlns:a16="http://schemas.microsoft.com/office/drawing/2014/main" id="{D101D018-07C6-4B99-849B-01CBDF6BEE41}"/>
              </a:ext>
            </a:extLst>
          </p:cNvPr>
          <p:cNvSpPr>
            <a:spLocks noGrp="1" noChangeArrowheads="1"/>
          </p:cNvSpPr>
          <p:nvPr>
            <p:ph type="title"/>
          </p:nvPr>
        </p:nvSpPr>
        <p:spPr/>
        <p:txBody>
          <a:bodyPr/>
          <a:lstStyle/>
          <a:p>
            <a:pPr fontAlgn="auto">
              <a:spcAft>
                <a:spcPts val="0"/>
              </a:spcAft>
              <a:defRPr/>
            </a:pPr>
            <a:r>
              <a:rPr lang="cs-CZ" altLang="en-US" sz="6000" dirty="0"/>
              <a:t>Infarkt myokardu</a:t>
            </a:r>
          </a:p>
        </p:txBody>
      </p:sp>
      <p:sp>
        <p:nvSpPr>
          <p:cNvPr id="68611" name="Rectangle 3">
            <a:extLst>
              <a:ext uri="{FF2B5EF4-FFF2-40B4-BE49-F238E27FC236}">
                <a16:creationId xmlns:a16="http://schemas.microsoft.com/office/drawing/2014/main" id="{CCAA4737-AD5A-4CD5-8469-533BA062B828}"/>
              </a:ext>
            </a:extLst>
          </p:cNvPr>
          <p:cNvSpPr>
            <a:spLocks noGrp="1"/>
          </p:cNvSpPr>
          <p:nvPr>
            <p:ph idx="1"/>
          </p:nvPr>
        </p:nvSpPr>
        <p:spPr>
          <a:xfrm>
            <a:off x="666000" y="1554164"/>
            <a:ext cx="9849600" cy="5303837"/>
          </a:xfrm>
        </p:spPr>
        <p:txBody>
          <a:bodyPr/>
          <a:lstStyle/>
          <a:p>
            <a:pPr eaLnBrk="1" hangingPunct="1">
              <a:lnSpc>
                <a:spcPct val="80000"/>
              </a:lnSpc>
            </a:pPr>
            <a:r>
              <a:rPr lang="cs-CZ" altLang="en-US" sz="3600" dirty="0" err="1"/>
              <a:t>Patogeneza</a:t>
            </a:r>
            <a:r>
              <a:rPr lang="cs-CZ" altLang="en-US" sz="3600" dirty="0"/>
              <a:t>:</a:t>
            </a:r>
          </a:p>
          <a:p>
            <a:pPr eaLnBrk="1" hangingPunct="1">
              <a:lnSpc>
                <a:spcPct val="80000"/>
              </a:lnSpc>
            </a:pPr>
            <a:r>
              <a:rPr lang="cs-CZ" altLang="en-US" sz="3600" dirty="0">
                <a:solidFill>
                  <a:srgbClr val="FF0000"/>
                </a:solidFill>
              </a:rPr>
              <a:t>Okluzivní </a:t>
            </a:r>
            <a:r>
              <a:rPr lang="cs-CZ" altLang="en-US" sz="3600" dirty="0" err="1">
                <a:solidFill>
                  <a:srgbClr val="FF0000"/>
                </a:solidFill>
              </a:rPr>
              <a:t>intrakoronární</a:t>
            </a:r>
            <a:r>
              <a:rPr lang="cs-CZ" altLang="en-US" sz="3600" dirty="0">
                <a:solidFill>
                  <a:srgbClr val="FF0000"/>
                </a:solidFill>
              </a:rPr>
              <a:t> trombus </a:t>
            </a:r>
            <a:r>
              <a:rPr lang="cs-CZ" altLang="en-US" sz="3600" dirty="0"/>
              <a:t>– v 90% </a:t>
            </a:r>
            <a:r>
              <a:rPr lang="cs-CZ" altLang="en-US" sz="3600" dirty="0" err="1"/>
              <a:t>transmurálních</a:t>
            </a:r>
            <a:r>
              <a:rPr lang="cs-CZ" altLang="en-US" sz="3600" dirty="0"/>
              <a:t> infarktů</a:t>
            </a:r>
          </a:p>
          <a:p>
            <a:pPr eaLnBrk="1" hangingPunct="1">
              <a:lnSpc>
                <a:spcPct val="80000"/>
              </a:lnSpc>
            </a:pPr>
            <a:r>
              <a:rPr lang="cs-CZ" altLang="en-US" sz="3600" dirty="0" err="1">
                <a:solidFill>
                  <a:srgbClr val="FF0000"/>
                </a:solidFill>
              </a:rPr>
              <a:t>Vazospazmus</a:t>
            </a:r>
            <a:r>
              <a:rPr lang="cs-CZ" altLang="en-US" sz="3600" dirty="0">
                <a:solidFill>
                  <a:schemeClr val="folHlink"/>
                </a:solidFill>
              </a:rPr>
              <a:t> </a:t>
            </a:r>
            <a:r>
              <a:rPr lang="cs-CZ" altLang="en-US" sz="3600" dirty="0"/>
              <a:t>– na podkladě koronární aterosklerózy nebo bez ní, možné asociace s agregací destiček</a:t>
            </a:r>
          </a:p>
          <a:p>
            <a:pPr eaLnBrk="1" hangingPunct="1">
              <a:lnSpc>
                <a:spcPct val="80000"/>
              </a:lnSpc>
            </a:pPr>
            <a:r>
              <a:rPr lang="cs-CZ" altLang="en-US" sz="3600" dirty="0">
                <a:solidFill>
                  <a:srgbClr val="FF0000"/>
                </a:solidFill>
              </a:rPr>
              <a:t>Embolizace</a:t>
            </a:r>
            <a:r>
              <a:rPr lang="cs-CZ" altLang="en-US" sz="3600" dirty="0">
                <a:solidFill>
                  <a:schemeClr val="folHlink"/>
                </a:solidFill>
              </a:rPr>
              <a:t>-</a:t>
            </a:r>
            <a:r>
              <a:rPr lang="cs-CZ" altLang="en-US" sz="3600" dirty="0"/>
              <a:t> z levostranné nástěnné trombózy, vegetativní endokarditidy nebo paradoxními emboly z pravé strany srdce při </a:t>
            </a:r>
            <a:r>
              <a:rPr lang="cs-CZ" altLang="en-US" sz="3600" dirty="0" err="1"/>
              <a:t>persistujícím</a:t>
            </a:r>
            <a:r>
              <a:rPr lang="cs-CZ" altLang="en-US" sz="3600" dirty="0"/>
              <a:t> </a:t>
            </a:r>
            <a:r>
              <a:rPr lang="cs-CZ" altLang="en-US" sz="3600" dirty="0" err="1"/>
              <a:t>foramen</a:t>
            </a:r>
            <a:r>
              <a:rPr lang="cs-CZ" altLang="en-US" sz="3600" dirty="0"/>
              <a:t> </a:t>
            </a:r>
            <a:r>
              <a:rPr lang="cs-CZ" altLang="en-US" sz="3600" dirty="0" err="1"/>
              <a:t>ovale</a:t>
            </a:r>
            <a:r>
              <a:rPr lang="cs-CZ" altLang="en-US" sz="3600" dirty="0"/>
              <a:t>. </a:t>
            </a:r>
          </a:p>
        </p:txBody>
      </p:sp>
      <p:sp>
        <p:nvSpPr>
          <p:cNvPr id="3" name="Zástupný symbol pro číslo snímku 2">
            <a:extLst>
              <a:ext uri="{FF2B5EF4-FFF2-40B4-BE49-F238E27FC236}">
                <a16:creationId xmlns:a16="http://schemas.microsoft.com/office/drawing/2014/main" id="{444691B4-DA2A-433C-BD4D-EE509B8C3039}"/>
              </a:ext>
            </a:extLst>
          </p:cNvPr>
          <p:cNvSpPr>
            <a:spLocks noGrp="1"/>
          </p:cNvSpPr>
          <p:nvPr>
            <p:ph type="sldNum" sz="quarter" idx="11"/>
          </p:nvPr>
        </p:nvSpPr>
        <p:spPr/>
        <p:txBody>
          <a:bodyPr/>
          <a:lstStyle/>
          <a:p>
            <a:fld id="{0970407D-EE58-4A0B-824B-1D3AE42DD9CF}" type="slidenum">
              <a:rPr lang="cs-CZ" altLang="cs-CZ" smtClean="0"/>
              <a:pPr/>
              <a:t>65</a:t>
            </a:fld>
            <a:endParaRPr lang="cs-CZ" altLang="cs-CZ" dirty="0"/>
          </a:p>
        </p:txBody>
      </p:sp>
    </p:spTree>
    <p:extLst>
      <p:ext uri="{BB962C8B-B14F-4D97-AF65-F5344CB8AC3E}">
        <p14:creationId xmlns:p14="http://schemas.microsoft.com/office/powerpoint/2010/main" val="179358453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00FDBFD0-56D7-4AC3-95D7-DC226C0519EC}"/>
              </a:ext>
            </a:extLst>
          </p:cNvPr>
          <p:cNvSpPr>
            <a:spLocks noGrp="1" noChangeArrowheads="1"/>
          </p:cNvSpPr>
          <p:nvPr>
            <p:ph type="title"/>
          </p:nvPr>
        </p:nvSpPr>
        <p:spPr/>
        <p:txBody>
          <a:bodyPr/>
          <a:lstStyle/>
          <a:p>
            <a:pPr fontAlgn="auto">
              <a:spcAft>
                <a:spcPts val="0"/>
              </a:spcAft>
              <a:defRPr/>
            </a:pPr>
            <a:r>
              <a:rPr lang="cs-CZ" altLang="en-US" sz="5400" dirty="0"/>
              <a:t>Infarkt myokardu - typy</a:t>
            </a:r>
          </a:p>
        </p:txBody>
      </p:sp>
      <p:sp>
        <p:nvSpPr>
          <p:cNvPr id="69635" name="Rectangle 3">
            <a:extLst>
              <a:ext uri="{FF2B5EF4-FFF2-40B4-BE49-F238E27FC236}">
                <a16:creationId xmlns:a16="http://schemas.microsoft.com/office/drawing/2014/main" id="{ECF10FF4-57C1-446E-AA28-DCC84EA19EDD}"/>
              </a:ext>
            </a:extLst>
          </p:cNvPr>
          <p:cNvSpPr>
            <a:spLocks noGrp="1"/>
          </p:cNvSpPr>
          <p:nvPr>
            <p:ph idx="1"/>
          </p:nvPr>
        </p:nvSpPr>
        <p:spPr/>
        <p:txBody>
          <a:bodyPr/>
          <a:lstStyle/>
          <a:p>
            <a:pPr algn="just" eaLnBrk="1" hangingPunct="1">
              <a:lnSpc>
                <a:spcPct val="90000"/>
              </a:lnSpc>
            </a:pPr>
            <a:r>
              <a:rPr lang="cs-CZ" altLang="en-US" sz="3200" dirty="0" err="1">
                <a:solidFill>
                  <a:srgbClr val="FF0000"/>
                </a:solidFill>
              </a:rPr>
              <a:t>Transmurální</a:t>
            </a:r>
            <a:r>
              <a:rPr lang="cs-CZ" altLang="en-US" sz="3200" dirty="0">
                <a:solidFill>
                  <a:srgbClr val="FF0000"/>
                </a:solidFill>
              </a:rPr>
              <a:t> infarkt </a:t>
            </a:r>
            <a:r>
              <a:rPr lang="cs-CZ" altLang="en-US" sz="3200" dirty="0"/>
              <a:t>– postihuje celou tloušťku levé komory od endokardu k epikardu, obvykle na přední a zadní stěně  a v septu, s extenzí do pravé komory v 15-30% případů. Izolované infarkty pravé komory a pravé síně jsou extrémně vzácné. </a:t>
            </a:r>
          </a:p>
          <a:p>
            <a:pPr algn="just" eaLnBrk="1" hangingPunct="1">
              <a:lnSpc>
                <a:spcPct val="90000"/>
              </a:lnSpc>
            </a:pPr>
            <a:r>
              <a:rPr lang="cs-CZ" altLang="en-US" sz="3200" dirty="0" err="1">
                <a:solidFill>
                  <a:srgbClr val="FF0000"/>
                </a:solidFill>
              </a:rPr>
              <a:t>Subendokardiální</a:t>
            </a:r>
            <a:r>
              <a:rPr lang="cs-CZ" altLang="en-US" sz="3200" dirty="0">
                <a:solidFill>
                  <a:srgbClr val="FF0000"/>
                </a:solidFill>
              </a:rPr>
              <a:t> infarkt </a:t>
            </a:r>
            <a:r>
              <a:rPr lang="cs-CZ" altLang="en-US" sz="3200" dirty="0"/>
              <a:t>– multifokální oblasti nekrózy  do1/3 až poloviny tloušťky stěny zevnitř (</a:t>
            </a:r>
            <a:r>
              <a:rPr lang="cs-CZ" altLang="en-US" sz="3200" dirty="0" err="1"/>
              <a:t>subendokardiálně</a:t>
            </a:r>
            <a:r>
              <a:rPr lang="cs-CZ" altLang="en-US" sz="3200" dirty="0"/>
              <a:t>). Nevede ke stejným projevům jako </a:t>
            </a:r>
            <a:r>
              <a:rPr lang="cs-CZ" altLang="en-US" sz="3200" dirty="0" err="1"/>
              <a:t>transmurální</a:t>
            </a:r>
            <a:r>
              <a:rPr lang="cs-CZ" altLang="en-US" sz="3200" dirty="0"/>
              <a:t> infarkt. </a:t>
            </a:r>
          </a:p>
        </p:txBody>
      </p:sp>
      <p:sp>
        <p:nvSpPr>
          <p:cNvPr id="3" name="Zástupný symbol pro číslo snímku 2">
            <a:extLst>
              <a:ext uri="{FF2B5EF4-FFF2-40B4-BE49-F238E27FC236}">
                <a16:creationId xmlns:a16="http://schemas.microsoft.com/office/drawing/2014/main" id="{F08940C6-2DD3-4204-BE0B-AD1890CE3EA3}"/>
              </a:ext>
            </a:extLst>
          </p:cNvPr>
          <p:cNvSpPr>
            <a:spLocks noGrp="1"/>
          </p:cNvSpPr>
          <p:nvPr>
            <p:ph type="sldNum" sz="quarter" idx="11"/>
          </p:nvPr>
        </p:nvSpPr>
        <p:spPr/>
        <p:txBody>
          <a:bodyPr/>
          <a:lstStyle/>
          <a:p>
            <a:fld id="{0970407D-EE58-4A0B-824B-1D3AE42DD9CF}" type="slidenum">
              <a:rPr lang="cs-CZ" altLang="cs-CZ" smtClean="0"/>
              <a:pPr/>
              <a:t>66</a:t>
            </a:fld>
            <a:endParaRPr lang="cs-CZ" altLang="cs-CZ" dirty="0"/>
          </a:p>
        </p:txBody>
      </p:sp>
    </p:spTree>
    <p:extLst>
      <p:ext uri="{BB962C8B-B14F-4D97-AF65-F5344CB8AC3E}">
        <p14:creationId xmlns:p14="http://schemas.microsoft.com/office/powerpoint/2010/main" val="72146543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826" name="Group 2">
            <a:extLst>
              <a:ext uri="{FF2B5EF4-FFF2-40B4-BE49-F238E27FC236}">
                <a16:creationId xmlns:a16="http://schemas.microsoft.com/office/drawing/2014/main" id="{2364E76A-BBEA-4BB7-856B-2AF174504C65}"/>
              </a:ext>
            </a:extLst>
          </p:cNvPr>
          <p:cNvGraphicFramePr>
            <a:graphicFrameLocks noGrp="1"/>
          </p:cNvGraphicFramePr>
          <p:nvPr/>
        </p:nvGraphicFramePr>
        <p:xfrm>
          <a:off x="1524000" y="1006475"/>
          <a:ext cx="9144000" cy="4846638"/>
        </p:xfrm>
        <a:graphic>
          <a:graphicData uri="http://schemas.openxmlformats.org/drawingml/2006/table">
            <a:tbl>
              <a:tblPr/>
              <a:tblGrid>
                <a:gridCol w="9144000">
                  <a:extLst>
                    <a:ext uri="{9D8B030D-6E8A-4147-A177-3AD203B41FA5}">
                      <a16:colId xmlns:a16="http://schemas.microsoft.com/office/drawing/2014/main" val="20000"/>
                    </a:ext>
                  </a:extLst>
                </a:gridCol>
              </a:tblGrid>
              <a:tr h="48466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88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p>
                  </a:txBody>
                  <a:tcPr anchor="ctr" horzOverflow="overflow">
                    <a:lnL cap="flat">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pic>
        <p:nvPicPr>
          <p:cNvPr id="70660" name="Picture 12" descr="img017">
            <a:extLst>
              <a:ext uri="{FF2B5EF4-FFF2-40B4-BE49-F238E27FC236}">
                <a16:creationId xmlns:a16="http://schemas.microsoft.com/office/drawing/2014/main" id="{90AE3447-E925-495B-A2AF-E44023B260C3}"/>
              </a:ext>
            </a:extLst>
          </p:cNvPr>
          <p:cNvPicPr>
            <a:picLocks noGrp="1" noChangeAspect="1" noChangeArrowheads="1"/>
          </p:cNvPicPr>
          <p:nvPr>
            <p:ph/>
          </p:nvPr>
        </p:nvPicPr>
        <p:blipFill>
          <a:blip r:embed="rId2">
            <a:extLst>
              <a:ext uri="{28A0092B-C50C-407E-A947-70E740481C1C}">
                <a14:useLocalDpi xmlns:a14="http://schemas.microsoft.com/office/drawing/2010/main" val="0"/>
              </a:ext>
            </a:extLst>
          </a:blip>
          <a:srcRect/>
          <a:stretch>
            <a:fillRect/>
          </a:stretch>
        </p:blipFill>
        <p:spPr>
          <a:xfrm>
            <a:off x="1774825" y="476250"/>
            <a:ext cx="8559800" cy="5849938"/>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Zástupný symbol pro číslo snímku 2">
            <a:extLst>
              <a:ext uri="{FF2B5EF4-FFF2-40B4-BE49-F238E27FC236}">
                <a16:creationId xmlns:a16="http://schemas.microsoft.com/office/drawing/2014/main" id="{C25EAF4F-1D6A-453A-A4E3-9270F5909119}"/>
              </a:ext>
            </a:extLst>
          </p:cNvPr>
          <p:cNvSpPr>
            <a:spLocks noGrp="1"/>
          </p:cNvSpPr>
          <p:nvPr>
            <p:ph type="sldNum" sz="quarter" idx="12"/>
          </p:nvPr>
        </p:nvSpPr>
        <p:spPr/>
        <p:txBody>
          <a:bodyPr/>
          <a:lstStyle/>
          <a:p>
            <a:pPr>
              <a:defRPr/>
            </a:pPr>
            <a:fld id="{62A796E3-8D31-4EDB-AC15-101BC03727AC}" type="slidenum">
              <a:rPr lang="cs-CZ" altLang="en-US" smtClean="0"/>
              <a:pPr>
                <a:defRPr/>
              </a:pPr>
              <a:t>67</a:t>
            </a:fld>
            <a:endParaRPr lang="cs-CZ" altLang="en-US"/>
          </a:p>
        </p:txBody>
      </p:sp>
    </p:spTree>
    <p:extLst>
      <p:ext uri="{BB962C8B-B14F-4D97-AF65-F5344CB8AC3E}">
        <p14:creationId xmlns:p14="http://schemas.microsoft.com/office/powerpoint/2010/main" val="260090360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Previous">
            <a:hlinkClick r:id="rId2"/>
            <a:extLst>
              <a:ext uri="{FF2B5EF4-FFF2-40B4-BE49-F238E27FC236}">
                <a16:creationId xmlns:a16="http://schemas.microsoft.com/office/drawing/2014/main" id="{484439FC-603D-4ABC-8122-6A60ABFA2B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3" descr="Next">
            <a:hlinkClick r:id="rId4"/>
            <a:extLst>
              <a:ext uri="{FF2B5EF4-FFF2-40B4-BE49-F238E27FC236}">
                <a16:creationId xmlns:a16="http://schemas.microsoft.com/office/drawing/2014/main" id="{159AD336-949C-454F-AEFB-B027F3A24F6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4" name="Picture 4" descr="Last">
            <a:hlinkClick r:id="rId6"/>
            <a:extLst>
              <a:ext uri="{FF2B5EF4-FFF2-40B4-BE49-F238E27FC236}">
                <a16:creationId xmlns:a16="http://schemas.microsoft.com/office/drawing/2014/main" id="{91157BB1-9ABC-42DD-871C-63F31E3655B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5" descr="space">
            <a:extLst>
              <a:ext uri="{FF2B5EF4-FFF2-40B4-BE49-F238E27FC236}">
                <a16:creationId xmlns:a16="http://schemas.microsoft.com/office/drawing/2014/main" id="{3C3DAE7B-6D7B-456B-91D4-9AE5F4C2C45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4000" y="7778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6" name="Picture 6" descr="Index">
            <a:hlinkClick r:id="rId9"/>
            <a:extLst>
              <a:ext uri="{FF2B5EF4-FFF2-40B4-BE49-F238E27FC236}">
                <a16:creationId xmlns:a16="http://schemas.microsoft.com/office/drawing/2014/main" id="{93F65907-0B0A-48FD-A4B6-C7B86947254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7" name="Picture 7" descr="Text">
            <a:hlinkClick r:id="rId11"/>
            <a:extLst>
              <a:ext uri="{FF2B5EF4-FFF2-40B4-BE49-F238E27FC236}">
                <a16:creationId xmlns:a16="http://schemas.microsoft.com/office/drawing/2014/main" id="{FD443AAA-69EE-4807-A99C-140E01A51F4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0" y="777875"/>
            <a:ext cx="609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82952" name="Group 8">
            <a:extLst>
              <a:ext uri="{FF2B5EF4-FFF2-40B4-BE49-F238E27FC236}">
                <a16:creationId xmlns:a16="http://schemas.microsoft.com/office/drawing/2014/main" id="{570EE833-25E6-4651-83D5-D335AF51EB37}"/>
              </a:ext>
            </a:extLst>
          </p:cNvPr>
          <p:cNvGraphicFramePr>
            <a:graphicFrameLocks noGrp="1"/>
          </p:cNvGraphicFramePr>
          <p:nvPr/>
        </p:nvGraphicFramePr>
        <p:xfrm>
          <a:off x="1524000" y="777875"/>
          <a:ext cx="9144000" cy="5303838"/>
        </p:xfrm>
        <a:graphic>
          <a:graphicData uri="http://schemas.openxmlformats.org/drawingml/2006/table">
            <a:tbl>
              <a:tblPr/>
              <a:tblGrid>
                <a:gridCol w="9144000">
                  <a:extLst>
                    <a:ext uri="{9D8B030D-6E8A-4147-A177-3AD203B41FA5}">
                      <a16:colId xmlns:a16="http://schemas.microsoft.com/office/drawing/2014/main" val="20000"/>
                    </a:ext>
                  </a:extLst>
                </a:gridCol>
              </a:tblGrid>
              <a:tr h="4846638">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88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p>
                  </a:txBody>
                  <a:tcPr anchor="ctr" horzOverflow="overflow">
                    <a:lnL cap="flat">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457200">
                <a:tc>
                  <a:txBody>
                    <a:bodyPr/>
                    <a:lstStyle>
                      <a:lvl1pPr>
                        <a:spcBef>
                          <a:spcPct val="20000"/>
                        </a:spcBef>
                        <a:buClr>
                          <a:schemeClr val="folHlink"/>
                        </a:buClr>
                        <a:buSzPct val="60000"/>
                        <a:buFont typeface="Wingdings" pitchFamily="2" charset="2"/>
                        <a:defRPr sz="2800">
                          <a:solidFill>
                            <a:schemeClr val="tx1"/>
                          </a:solidFill>
                          <a:latin typeface="Tahoma" pitchFamily="34" charset="0"/>
                        </a:defRPr>
                      </a:lvl1pPr>
                      <a:lvl2pPr>
                        <a:spcBef>
                          <a:spcPct val="20000"/>
                        </a:spcBef>
                        <a:buClr>
                          <a:schemeClr val="hlink"/>
                        </a:buClr>
                        <a:buSzPct val="55000"/>
                        <a:buFont typeface="Wingdings" pitchFamily="2" charset="2"/>
                        <a:defRPr sz="2400">
                          <a:solidFill>
                            <a:schemeClr val="tx1"/>
                          </a:solidFill>
                          <a:latin typeface="Tahoma" pitchFamily="34" charset="0"/>
                        </a:defRPr>
                      </a:lvl2pPr>
                      <a:lvl3pPr>
                        <a:spcBef>
                          <a:spcPct val="20000"/>
                        </a:spcBef>
                        <a:buClr>
                          <a:schemeClr val="folHlink"/>
                        </a:buClr>
                        <a:buSzPct val="50000"/>
                        <a:buFont typeface="Wingdings" pitchFamily="2" charset="2"/>
                        <a:defRPr sz="2000">
                          <a:solidFill>
                            <a:schemeClr val="tx1"/>
                          </a:solidFill>
                          <a:latin typeface="Tahoma" pitchFamily="34" charset="0"/>
                        </a:defRPr>
                      </a:lvl3pPr>
                      <a:lvl4pPr>
                        <a:spcBef>
                          <a:spcPct val="20000"/>
                        </a:spcBef>
                        <a:buClr>
                          <a:schemeClr val="accent2"/>
                        </a:buClr>
                        <a:buSzPct val="55000"/>
                        <a:buFont typeface="Wingdings" pitchFamily="2" charset="2"/>
                        <a:defRPr>
                          <a:solidFill>
                            <a:schemeClr val="tx1"/>
                          </a:solidFill>
                          <a:latin typeface="Tahoma" pitchFamily="34" charset="0"/>
                        </a:defRPr>
                      </a:lvl4pPr>
                      <a:lvl5pPr>
                        <a:spcBef>
                          <a:spcPct val="20000"/>
                        </a:spcBef>
                        <a:buClr>
                          <a:schemeClr val="accent1"/>
                        </a:buClr>
                        <a:buSzPct val="50000"/>
                        <a:buFont typeface="Wingdings" pitchFamily="2" charset="2"/>
                        <a:defRPr>
                          <a:solidFill>
                            <a:schemeClr val="tx1"/>
                          </a:solidFill>
                          <a:latin typeface="Tahoma" pitchFamily="34" charset="0"/>
                        </a:defRPr>
                      </a:lvl5pPr>
                      <a:lvl6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6pPr>
                      <a:lvl7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7pPr>
                      <a:lvl8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8pPr>
                      <a:lvl9pPr fontAlgn="base">
                        <a:spcBef>
                          <a:spcPct val="20000"/>
                        </a:spcBef>
                        <a:spcAft>
                          <a:spcPct val="0"/>
                        </a:spcAft>
                        <a:buClr>
                          <a:schemeClr val="accent1"/>
                        </a:buClr>
                        <a:buSzPct val="50000"/>
                        <a:buFont typeface="Wingdings" pitchFamily="2" charset="2"/>
                        <a:defRPr>
                          <a:solidFill>
                            <a:schemeClr val="tx1"/>
                          </a:solidFill>
                          <a:latin typeface="Tahoma" pitchFamily="34" charset="0"/>
                        </a:defRPr>
                      </a:lvl9pPr>
                    </a:lstStyle>
                    <a:p>
                      <a:pPr marL="0" marR="0" lvl="0" indent="0" algn="ctr" defTabSz="914400" rtl="0" eaLnBrk="1" fontAlgn="base" latinLnBrk="0" hangingPunct="1">
                        <a:lnSpc>
                          <a:spcPct val="100000"/>
                        </a:lnSpc>
                        <a:spcBef>
                          <a:spcPct val="0"/>
                        </a:spcBef>
                        <a:spcAft>
                          <a:spcPct val="0"/>
                        </a:spcAft>
                        <a:buClr>
                          <a:schemeClr val="folHlink"/>
                        </a:buClr>
                        <a:buSzPct val="60000"/>
                        <a:buFont typeface="Wingdings" pitchFamily="2" charset="2"/>
                        <a:buNone/>
                        <a:tabLst/>
                      </a:pPr>
                      <a:r>
                        <a:rPr kumimoji="0" lang="en-US" altLang="en-US" sz="2400" b="0" i="0" u="none" strike="noStrike" cap="none" normalizeH="0" baseline="0" dirty="0">
                          <a:ln>
                            <a:noFill/>
                          </a:ln>
                          <a:solidFill>
                            <a:schemeClr val="tx1"/>
                          </a:solidFill>
                          <a:effectLst/>
                          <a:latin typeface="Calibri Light" panose="020F0302020204030204" pitchFamily="34" charset="0"/>
                          <a:hlinkClick r:id="rId13"/>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hlinkClick r:id="rId2"/>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hlinkClick r:id="rId4"/>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hlinkClick r:id="rId6"/>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hlinkClick r:id="rId9"/>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hlinkClick r:id="rId11"/>
                        </a:rPr>
                        <a:t>  </a:t>
                      </a:r>
                      <a:r>
                        <a:rPr kumimoji="0" lang="en-US" altLang="en-US" sz="1900" b="0" i="0" u="none" strike="noStrike" cap="none" normalizeH="0" baseline="0" dirty="0">
                          <a:ln>
                            <a:noFill/>
                          </a:ln>
                          <a:solidFill>
                            <a:schemeClr val="tx1"/>
                          </a:solidFill>
                          <a:effectLst/>
                          <a:latin typeface="Calibri Light" panose="020F0302020204030204" pitchFamily="34" charset="0"/>
                        </a:rPr>
                        <a:t> </a:t>
                      </a:r>
                      <a:r>
                        <a:rPr kumimoji="0" lang="en-US" altLang="en-US" sz="2400" b="0" i="0" u="none" strike="noStrike" cap="none" normalizeH="0" baseline="0" dirty="0">
                          <a:ln>
                            <a:noFill/>
                          </a:ln>
                          <a:solidFill>
                            <a:schemeClr val="tx1"/>
                          </a:solidFill>
                          <a:effectLst/>
                          <a:latin typeface="Calibri Light" panose="020F0302020204030204" pitchFamily="34" charset="0"/>
                        </a:rPr>
                        <a:t>        </a:t>
                      </a:r>
                    </a:p>
                  </a:txBody>
                  <a:tcPr anchor="ctr" horzOverflow="overflow">
                    <a:lnL cap="flat">
                      <a:noFill/>
                    </a:lnL>
                    <a:lnR cap="flat">
                      <a:noFill/>
                    </a:lnR>
                    <a:ln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71691" name="Picture 15" descr="img018">
            <a:extLst>
              <a:ext uri="{FF2B5EF4-FFF2-40B4-BE49-F238E27FC236}">
                <a16:creationId xmlns:a16="http://schemas.microsoft.com/office/drawing/2014/main" id="{B11DE18C-5D08-4829-A485-1B4B751F9EE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1" y="260351"/>
            <a:ext cx="8702675" cy="626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6A9A1CE2-4A9F-4C99-94C8-F14C53EE78EC}"/>
              </a:ext>
            </a:extLst>
          </p:cNvPr>
          <p:cNvSpPr>
            <a:spLocks noGrp="1"/>
          </p:cNvSpPr>
          <p:nvPr>
            <p:ph type="sldNum" sz="quarter" idx="11"/>
          </p:nvPr>
        </p:nvSpPr>
        <p:spPr/>
        <p:txBody>
          <a:bodyPr/>
          <a:lstStyle/>
          <a:p>
            <a:fld id="{0970407D-EE58-4A0B-824B-1D3AE42DD9CF}" type="slidenum">
              <a:rPr lang="cs-CZ" altLang="cs-CZ" smtClean="0"/>
              <a:pPr/>
              <a:t>68</a:t>
            </a:fld>
            <a:endParaRPr lang="cs-CZ" altLang="cs-CZ" dirty="0"/>
          </a:p>
        </p:txBody>
      </p:sp>
    </p:spTree>
    <p:extLst>
      <p:ext uri="{BB962C8B-B14F-4D97-AF65-F5344CB8AC3E}">
        <p14:creationId xmlns:p14="http://schemas.microsoft.com/office/powerpoint/2010/main" val="79861648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D12C4E5-1024-4025-A2AB-8386C57B486C}"/>
              </a:ext>
            </a:extLst>
          </p:cNvPr>
          <p:cNvSpPr>
            <a:spLocks noGrp="1"/>
          </p:cNvSpPr>
          <p:nvPr>
            <p:ph type="title"/>
          </p:nvPr>
        </p:nvSpPr>
        <p:spPr/>
        <p:txBody>
          <a:bodyPr/>
          <a:lstStyle/>
          <a:p>
            <a:pPr fontAlgn="auto">
              <a:spcAft>
                <a:spcPts val="0"/>
              </a:spcAft>
              <a:defRPr/>
            </a:pPr>
            <a:r>
              <a:rPr lang="cs-CZ" sz="4800" dirty="0">
                <a:effectLst>
                  <a:outerShdw blurRad="38100" dist="38100" dir="2700000" algn="tl">
                    <a:srgbClr val="000000">
                      <a:alpha val="43137"/>
                    </a:srgbClr>
                  </a:outerShdw>
                  <a:reflection blurRad="12700" stA="48000" endA="300" endPos="55000" dir="5400000" sy="-90000" algn="bl" rotWithShape="0"/>
                </a:effectLst>
              </a:rPr>
              <a:t>Patofyziologie IM</a:t>
            </a:r>
            <a:endParaRPr lang="en-US" sz="4800" dirty="0">
              <a:effectLst>
                <a:outerShdw blurRad="38100" dist="38100" dir="2700000" algn="tl">
                  <a:srgbClr val="000000">
                    <a:alpha val="43137"/>
                  </a:srgbClr>
                </a:outerShdw>
                <a:reflection blurRad="12700" stA="48000" endA="300" endPos="55000" dir="5400000" sy="-90000" algn="bl" rotWithShape="0"/>
              </a:effectLst>
            </a:endParaRPr>
          </a:p>
        </p:txBody>
      </p:sp>
      <p:sp>
        <p:nvSpPr>
          <p:cNvPr id="3" name="Zástupný symbol pro obsah 2">
            <a:extLst>
              <a:ext uri="{FF2B5EF4-FFF2-40B4-BE49-F238E27FC236}">
                <a16:creationId xmlns:a16="http://schemas.microsoft.com/office/drawing/2014/main" id="{2A93AE81-5D45-452D-8E9C-42E4134E64FF}"/>
              </a:ext>
            </a:extLst>
          </p:cNvPr>
          <p:cNvSpPr>
            <a:spLocks noGrp="1"/>
          </p:cNvSpPr>
          <p:nvPr>
            <p:ph idx="1"/>
          </p:nvPr>
        </p:nvSpPr>
        <p:spPr/>
        <p:txBody>
          <a:bodyPr>
            <a:normAutofit fontScale="77500" lnSpcReduction="20000"/>
          </a:bodyPr>
          <a:lstStyle/>
          <a:p>
            <a:pPr fontAlgn="auto">
              <a:lnSpc>
                <a:spcPct val="120000"/>
              </a:lnSpc>
              <a:spcAft>
                <a:spcPts val="0"/>
              </a:spcAft>
              <a:buFont typeface="Wingdings 2"/>
              <a:buChar char=""/>
              <a:defRPr/>
            </a:pPr>
            <a:r>
              <a:rPr lang="cs-CZ" dirty="0"/>
              <a:t>Závažnost záleží na třech faktorech</a:t>
            </a:r>
            <a:r>
              <a:rPr lang="en-US" dirty="0"/>
              <a:t> </a:t>
            </a:r>
            <a:endParaRPr lang="cs-CZ" dirty="0"/>
          </a:p>
          <a:p>
            <a:pPr fontAlgn="auto">
              <a:lnSpc>
                <a:spcPct val="120000"/>
              </a:lnSpc>
              <a:spcAft>
                <a:spcPts val="0"/>
              </a:spcAft>
              <a:buFont typeface="Wingdings 2"/>
              <a:buChar char=""/>
              <a:defRPr/>
            </a:pPr>
            <a:r>
              <a:rPr lang="cs-CZ" dirty="0">
                <a:solidFill>
                  <a:srgbClr val="C00000"/>
                </a:solidFill>
              </a:rPr>
              <a:t>Poloha okluze v koronární arterii</a:t>
            </a:r>
            <a:r>
              <a:rPr lang="en-US" dirty="0">
                <a:solidFill>
                  <a:srgbClr val="C00000"/>
                </a:solidFill>
              </a:rPr>
              <a:t>, </a:t>
            </a:r>
            <a:endParaRPr lang="cs-CZ" dirty="0">
              <a:solidFill>
                <a:srgbClr val="C00000"/>
              </a:solidFill>
            </a:endParaRPr>
          </a:p>
          <a:p>
            <a:pPr fontAlgn="auto">
              <a:lnSpc>
                <a:spcPct val="120000"/>
              </a:lnSpc>
              <a:spcAft>
                <a:spcPts val="0"/>
              </a:spcAft>
              <a:buFont typeface="Wingdings 2"/>
              <a:buChar char=""/>
              <a:defRPr/>
            </a:pPr>
            <a:r>
              <a:rPr lang="cs-CZ" dirty="0">
                <a:solidFill>
                  <a:srgbClr val="C00000"/>
                </a:solidFill>
              </a:rPr>
              <a:t>Trvání okluze</a:t>
            </a:r>
            <a:r>
              <a:rPr lang="en-US" dirty="0">
                <a:solidFill>
                  <a:srgbClr val="C00000"/>
                </a:solidFill>
              </a:rPr>
              <a:t> </a:t>
            </a:r>
            <a:endParaRPr lang="cs-CZ" dirty="0">
              <a:solidFill>
                <a:srgbClr val="C00000"/>
              </a:solidFill>
            </a:endParaRPr>
          </a:p>
          <a:p>
            <a:pPr fontAlgn="auto">
              <a:lnSpc>
                <a:spcPct val="120000"/>
              </a:lnSpc>
              <a:spcAft>
                <a:spcPts val="0"/>
              </a:spcAft>
              <a:buFont typeface="Wingdings 2"/>
              <a:buChar char=""/>
              <a:defRPr/>
            </a:pPr>
            <a:r>
              <a:rPr lang="cs-CZ" dirty="0">
                <a:solidFill>
                  <a:srgbClr val="C00000"/>
                </a:solidFill>
              </a:rPr>
              <a:t>Přítomnost či nepřítomnost otevřeného kolaterálního řečiště</a:t>
            </a:r>
            <a:r>
              <a:rPr lang="en-US" dirty="0">
                <a:solidFill>
                  <a:srgbClr val="C00000"/>
                </a:solidFill>
              </a:rPr>
              <a:t>. </a:t>
            </a:r>
            <a:endParaRPr lang="cs-CZ" dirty="0">
              <a:solidFill>
                <a:srgbClr val="C00000"/>
              </a:solidFill>
            </a:endParaRPr>
          </a:p>
          <a:p>
            <a:pPr marL="0" indent="0" fontAlgn="auto">
              <a:lnSpc>
                <a:spcPct val="120000"/>
              </a:lnSpc>
              <a:spcAft>
                <a:spcPts val="0"/>
              </a:spcAft>
              <a:buNone/>
              <a:defRPr/>
            </a:pPr>
            <a:r>
              <a:rPr lang="cs-CZ" dirty="0"/>
              <a:t>Čím je okluze bližší aortě, tím větší masa myokardu je ohrožena ischémií až nekrózou</a:t>
            </a:r>
            <a:r>
              <a:rPr lang="en-US" dirty="0"/>
              <a:t>. </a:t>
            </a:r>
            <a:r>
              <a:rPr lang="cs-CZ" dirty="0"/>
              <a:t>Čím je větší rozsah poškození, tím je větší riziko smrti, protože srdce je ohroženo selháním jako pumpy. Čas podporuje rozvoj </a:t>
            </a:r>
            <a:r>
              <a:rPr lang="cs-CZ" dirty="0" err="1"/>
              <a:t>irreverzibilních</a:t>
            </a:r>
            <a:r>
              <a:rPr lang="cs-CZ" dirty="0"/>
              <a:t> změn distálně od okluze</a:t>
            </a:r>
            <a:r>
              <a:rPr lang="en-US" dirty="0"/>
              <a:t>.</a:t>
            </a:r>
          </a:p>
          <a:p>
            <a:pPr marL="0" indent="0" fontAlgn="auto">
              <a:lnSpc>
                <a:spcPct val="120000"/>
              </a:lnSpc>
              <a:spcAft>
                <a:spcPts val="0"/>
              </a:spcAft>
              <a:buNone/>
              <a:defRPr/>
            </a:pPr>
            <a:r>
              <a:rPr lang="en-US" dirty="0">
                <a:solidFill>
                  <a:srgbClr val="FF0000"/>
                </a:solidFill>
              </a:rPr>
              <a:t>STEMI </a:t>
            </a:r>
            <a:r>
              <a:rPr lang="cs-CZ" dirty="0"/>
              <a:t>(=„MI </a:t>
            </a:r>
            <a:r>
              <a:rPr lang="cs-CZ" dirty="0" err="1"/>
              <a:t>with</a:t>
            </a:r>
            <a:r>
              <a:rPr lang="cs-CZ" dirty="0"/>
              <a:t> ST </a:t>
            </a:r>
            <a:r>
              <a:rPr lang="cs-CZ" dirty="0" err="1"/>
              <a:t>elevation</a:t>
            </a:r>
            <a:r>
              <a:rPr lang="cs-CZ" dirty="0"/>
              <a:t>“) je obvykle výsledkem kompletní koronární </a:t>
            </a:r>
            <a:r>
              <a:rPr lang="cs-CZ" dirty="0" err="1"/>
              <a:t>oklue</a:t>
            </a:r>
            <a:r>
              <a:rPr lang="cs-CZ" dirty="0"/>
              <a:t> po prasknutí plaky.</a:t>
            </a:r>
            <a:r>
              <a:rPr lang="en-US" dirty="0"/>
              <a:t> </a:t>
            </a:r>
            <a:r>
              <a:rPr lang="cs-CZ" dirty="0"/>
              <a:t>Nejčastěji navazuje na rupturu plaky, která uzavírala více než 50% průsvitu cévy.</a:t>
            </a:r>
            <a:r>
              <a:rPr lang="en-US" dirty="0"/>
              <a:t> </a:t>
            </a:r>
            <a:endParaRPr lang="cs-CZ" dirty="0"/>
          </a:p>
          <a:p>
            <a:pPr marL="0" indent="0" fontAlgn="auto">
              <a:lnSpc>
                <a:spcPct val="120000"/>
              </a:lnSpc>
              <a:spcAft>
                <a:spcPts val="0"/>
              </a:spcAft>
              <a:buNone/>
              <a:defRPr/>
            </a:pPr>
            <a:r>
              <a:rPr lang="en-US" dirty="0">
                <a:solidFill>
                  <a:srgbClr val="FF0000"/>
                </a:solidFill>
              </a:rPr>
              <a:t>NSTEMI</a:t>
            </a:r>
            <a:r>
              <a:rPr lang="en-US" dirty="0"/>
              <a:t> </a:t>
            </a:r>
            <a:r>
              <a:rPr lang="cs-CZ" dirty="0"/>
              <a:t>(= „MI </a:t>
            </a:r>
            <a:r>
              <a:rPr lang="cs-CZ" dirty="0" err="1"/>
              <a:t>without</a:t>
            </a:r>
            <a:r>
              <a:rPr lang="cs-CZ" dirty="0"/>
              <a:t> ST-</a:t>
            </a:r>
            <a:r>
              <a:rPr lang="cs-CZ" dirty="0" err="1"/>
              <a:t>elevation</a:t>
            </a:r>
            <a:r>
              <a:rPr lang="cs-CZ" dirty="0"/>
              <a:t>“) je obvykle asociována s rupturou plaky, která uzavírala méně než 50% průsvitu cévy</a:t>
            </a:r>
            <a:r>
              <a:rPr lang="en-US" dirty="0"/>
              <a:t>. </a:t>
            </a:r>
            <a:r>
              <a:rPr lang="cs-CZ" dirty="0"/>
              <a:t>Vyšší časná mortalita u STEMI, mortalita po roce už vyrovnaná</a:t>
            </a:r>
            <a:r>
              <a:rPr lang="en-US" dirty="0"/>
              <a:t>.</a:t>
            </a:r>
          </a:p>
          <a:p>
            <a:pPr fontAlgn="auto">
              <a:lnSpc>
                <a:spcPct val="120000"/>
              </a:lnSpc>
              <a:spcAft>
                <a:spcPts val="0"/>
              </a:spcAft>
              <a:buFont typeface="Wingdings 2"/>
              <a:buChar char=""/>
              <a:defRPr/>
            </a:pPr>
            <a:endParaRPr lang="en-US" dirty="0"/>
          </a:p>
        </p:txBody>
      </p:sp>
      <p:sp>
        <p:nvSpPr>
          <p:cNvPr id="5" name="Zástupný symbol pro číslo snímku 4">
            <a:extLst>
              <a:ext uri="{FF2B5EF4-FFF2-40B4-BE49-F238E27FC236}">
                <a16:creationId xmlns:a16="http://schemas.microsoft.com/office/drawing/2014/main" id="{54572C25-9863-4FFD-9577-143265FCA4B0}"/>
              </a:ext>
            </a:extLst>
          </p:cNvPr>
          <p:cNvSpPr>
            <a:spLocks noGrp="1"/>
          </p:cNvSpPr>
          <p:nvPr>
            <p:ph type="sldNum" sz="quarter" idx="11"/>
          </p:nvPr>
        </p:nvSpPr>
        <p:spPr/>
        <p:txBody>
          <a:bodyPr/>
          <a:lstStyle/>
          <a:p>
            <a:fld id="{0970407D-EE58-4A0B-824B-1D3AE42DD9CF}" type="slidenum">
              <a:rPr lang="cs-CZ" altLang="cs-CZ" smtClean="0"/>
              <a:pPr/>
              <a:t>69</a:t>
            </a:fld>
            <a:endParaRPr lang="cs-CZ" altLang="cs-CZ" dirty="0"/>
          </a:p>
        </p:txBody>
      </p:sp>
    </p:spTree>
    <p:extLst>
      <p:ext uri="{BB962C8B-B14F-4D97-AF65-F5344CB8AC3E}">
        <p14:creationId xmlns:p14="http://schemas.microsoft.com/office/powerpoint/2010/main" val="3117106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A:\LIO12-16.GIF"/>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300288" y="471488"/>
            <a:ext cx="7605712" cy="592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7</a:t>
            </a:fld>
            <a:endParaRPr lang="cs-CZ" altLang="en-US" dirty="0">
              <a:latin typeface="Calibri" panose="020F050202020403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4">
            <a:extLst>
              <a:ext uri="{FF2B5EF4-FFF2-40B4-BE49-F238E27FC236}">
                <a16:creationId xmlns:a16="http://schemas.microsoft.com/office/drawing/2014/main" id="{D183795E-8A54-4CF6-9DA3-8CC586ED1F4B}"/>
              </a:ext>
            </a:extLst>
          </p:cNvPr>
          <p:cNvSpPr>
            <a:spLocks noGrp="1" noChangeArrowheads="1"/>
          </p:cNvSpPr>
          <p:nvPr>
            <p:ph type="title"/>
          </p:nvPr>
        </p:nvSpPr>
        <p:spPr/>
        <p:txBody>
          <a:bodyPr/>
          <a:lstStyle/>
          <a:p>
            <a:pPr eaLnBrk="1" hangingPunct="1"/>
            <a:r>
              <a:rPr lang="cs-CZ" altLang="en-US" sz="6600" dirty="0"/>
              <a:t>Děkuji za pozornost</a:t>
            </a:r>
          </a:p>
        </p:txBody>
      </p:sp>
      <p:pic>
        <p:nvPicPr>
          <p:cNvPr id="86019" name="Picture 6" descr="black_and_white">
            <a:extLst>
              <a:ext uri="{FF2B5EF4-FFF2-40B4-BE49-F238E27FC236}">
                <a16:creationId xmlns:a16="http://schemas.microsoft.com/office/drawing/2014/main" id="{865C48A9-9CC9-4939-8FF9-B68DE277A09B}"/>
              </a:ext>
            </a:extLst>
          </p:cNvPr>
          <p:cNvPicPr>
            <a:picLocks noGrp="1" noChangeAspect="1" noChangeArrowheads="1" noCrop="1"/>
          </p:cNvPicPr>
          <p:nvPr>
            <p:ph idx="1"/>
          </p:nvPr>
        </p:nvPicPr>
        <p:blipFill>
          <a:blip r:embed="rId2">
            <a:extLst>
              <a:ext uri="{28A0092B-C50C-407E-A947-70E740481C1C}">
                <a14:useLocalDpi xmlns:a14="http://schemas.microsoft.com/office/drawing/2010/main" val="0"/>
              </a:ext>
            </a:extLst>
          </a:blip>
          <a:srcRect/>
          <a:stretch>
            <a:fillRect/>
          </a:stretch>
        </p:blipFill>
        <p:spPr>
          <a:xfrm>
            <a:off x="7378700" y="3068639"/>
            <a:ext cx="1957388" cy="1743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6020" name="Picture 5" descr="http://www.kociciblogisek.estranky.cz/img/mid/44/funny_cat_pictures_pc_3-1-.jpg">
            <a:hlinkClick r:id="rId3"/>
            <a:extLst>
              <a:ext uri="{FF2B5EF4-FFF2-40B4-BE49-F238E27FC236}">
                <a16:creationId xmlns:a16="http://schemas.microsoft.com/office/drawing/2014/main" id="{F9CB54ED-EB5B-4F38-AA46-F8BB8598DC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325" y="2130425"/>
            <a:ext cx="43815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Zástupný symbol pro číslo snímku 2">
            <a:extLst>
              <a:ext uri="{FF2B5EF4-FFF2-40B4-BE49-F238E27FC236}">
                <a16:creationId xmlns:a16="http://schemas.microsoft.com/office/drawing/2014/main" id="{5A411421-6832-460E-A0F3-52D17E2E2631}"/>
              </a:ext>
            </a:extLst>
          </p:cNvPr>
          <p:cNvSpPr>
            <a:spLocks noGrp="1"/>
          </p:cNvSpPr>
          <p:nvPr>
            <p:ph type="sldNum" sz="quarter" idx="11"/>
          </p:nvPr>
        </p:nvSpPr>
        <p:spPr/>
        <p:txBody>
          <a:bodyPr/>
          <a:lstStyle/>
          <a:p>
            <a:fld id="{0970407D-EE58-4A0B-824B-1D3AE42DD9CF}" type="slidenum">
              <a:rPr lang="cs-CZ" altLang="cs-CZ" smtClean="0"/>
              <a:pPr/>
              <a:t>70</a:t>
            </a:fld>
            <a:endParaRPr lang="cs-CZ" altLang="cs-CZ" dirty="0"/>
          </a:p>
        </p:txBody>
      </p:sp>
    </p:spTree>
    <p:extLst>
      <p:ext uri="{BB962C8B-B14F-4D97-AF65-F5344CB8AC3E}">
        <p14:creationId xmlns:p14="http://schemas.microsoft.com/office/powerpoint/2010/main" val="3487201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770" name="Object 2"/>
          <p:cNvGraphicFramePr>
            <a:graphicFrameLocks noChangeAspect="1"/>
          </p:cNvGraphicFramePr>
          <p:nvPr/>
        </p:nvGraphicFramePr>
        <p:xfrm>
          <a:off x="2076450" y="325438"/>
          <a:ext cx="8337550" cy="9136062"/>
        </p:xfrm>
        <a:graphic>
          <a:graphicData uri="http://schemas.openxmlformats.org/presentationml/2006/ole">
            <mc:AlternateContent xmlns:mc="http://schemas.openxmlformats.org/markup-compatibility/2006">
              <mc:Choice xmlns:v="urn:schemas-microsoft-com:vml" Requires="v">
                <p:oleObj name="Document" r:id="rId2" imgW="8544089" imgH="9354015" progId="Word.Document.8">
                  <p:embed/>
                </p:oleObj>
              </mc:Choice>
              <mc:Fallback>
                <p:oleObj name="Document" r:id="rId2" imgW="8544089" imgH="9354015" progId="Word.Document.8">
                  <p:embed/>
                  <p:pic>
                    <p:nvPicPr>
                      <p:cNvPr id="3277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76450" y="325438"/>
                        <a:ext cx="8337550" cy="9136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Zástupný symbol pro číslo snímku 2"/>
          <p:cNvSpPr>
            <a:spLocks noGrp="1"/>
          </p:cNvSpPr>
          <p:nvPr>
            <p:ph type="sldNum" sz="quarter" idx="12"/>
          </p:nvPr>
        </p:nvSpPr>
        <p:spPr bwMode="auto">
          <a:xfrm>
            <a:off x="414000" y="6228000"/>
            <a:ext cx="252000"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bodyPr>
          <a:lstStyle>
            <a:defPPr>
              <a:defRPr lang="en-US"/>
            </a:defPPr>
            <a:lvl1pPr algn="l" rtl="0" fontAlgn="base">
              <a:spcBef>
                <a:spcPct val="0"/>
              </a:spcBef>
              <a:spcAft>
                <a:spcPct val="0"/>
              </a:spcAft>
              <a:defRPr sz="1200" b="0" kern="1200">
                <a:solidFill>
                  <a:schemeClr val="tx2"/>
                </a:solidFill>
                <a:latin typeface="+mj-lt"/>
                <a:ea typeface="+mn-ea"/>
                <a:cs typeface="+mn-cs"/>
              </a:defRPr>
            </a:lvl1pPr>
            <a:lvl2pPr marL="457200" algn="l" rtl="0" fontAlgn="base">
              <a:spcBef>
                <a:spcPct val="0"/>
              </a:spcBef>
              <a:spcAft>
                <a:spcPct val="0"/>
              </a:spcAft>
              <a:defRPr sz="2400" kern="1200">
                <a:solidFill>
                  <a:schemeClr val="tx1"/>
                </a:solidFill>
                <a:latin typeface="Tahoma" pitchFamily="34" charset="0"/>
                <a:ea typeface="+mn-ea"/>
                <a:cs typeface="+mn-cs"/>
              </a:defRPr>
            </a:lvl2pPr>
            <a:lvl3pPr marL="914400" algn="l" rtl="0" fontAlgn="base">
              <a:spcBef>
                <a:spcPct val="0"/>
              </a:spcBef>
              <a:spcAft>
                <a:spcPct val="0"/>
              </a:spcAft>
              <a:defRPr sz="2400" kern="1200">
                <a:solidFill>
                  <a:schemeClr val="tx1"/>
                </a:solidFill>
                <a:latin typeface="Tahoma" pitchFamily="34" charset="0"/>
                <a:ea typeface="+mn-ea"/>
                <a:cs typeface="+mn-cs"/>
              </a:defRPr>
            </a:lvl3pPr>
            <a:lvl4pPr marL="1371600" algn="l" rtl="0" fontAlgn="base">
              <a:spcBef>
                <a:spcPct val="0"/>
              </a:spcBef>
              <a:spcAft>
                <a:spcPct val="0"/>
              </a:spcAft>
              <a:defRPr sz="2400" kern="1200">
                <a:solidFill>
                  <a:schemeClr val="tx1"/>
                </a:solidFill>
                <a:latin typeface="Tahoma" pitchFamily="34" charset="0"/>
                <a:ea typeface="+mn-ea"/>
                <a:cs typeface="+mn-cs"/>
              </a:defRPr>
            </a:lvl4pPr>
            <a:lvl5pPr marL="1828800" algn="l" rtl="0" fontAlgn="base">
              <a:spcBef>
                <a:spcPct val="0"/>
              </a:spcBef>
              <a:spcAft>
                <a:spcPct val="0"/>
              </a:spcAft>
              <a:defRPr sz="2400" kern="1200">
                <a:solidFill>
                  <a:schemeClr val="tx1"/>
                </a:solidFill>
                <a:latin typeface="Tahoma" pitchFamily="34" charset="0"/>
                <a:ea typeface="+mn-ea"/>
                <a:cs typeface="+mn-cs"/>
              </a:defRPr>
            </a:lvl5pPr>
            <a:lvl6pPr marL="2286000" algn="l" defTabSz="914400" rtl="0" eaLnBrk="1" latinLnBrk="0" hangingPunct="1">
              <a:defRPr sz="2400" kern="1200">
                <a:solidFill>
                  <a:schemeClr val="tx1"/>
                </a:solidFill>
                <a:latin typeface="Tahoma" pitchFamily="34" charset="0"/>
                <a:ea typeface="+mn-ea"/>
                <a:cs typeface="+mn-cs"/>
              </a:defRPr>
            </a:lvl6pPr>
            <a:lvl7pPr marL="2743200" algn="l" defTabSz="914400" rtl="0" eaLnBrk="1" latinLnBrk="0" hangingPunct="1">
              <a:defRPr sz="2400" kern="1200">
                <a:solidFill>
                  <a:schemeClr val="tx1"/>
                </a:solidFill>
                <a:latin typeface="Tahoma" pitchFamily="34" charset="0"/>
                <a:ea typeface="+mn-ea"/>
                <a:cs typeface="+mn-cs"/>
              </a:defRPr>
            </a:lvl7pPr>
            <a:lvl8pPr marL="3200400" algn="l" defTabSz="914400" rtl="0" eaLnBrk="1" latinLnBrk="0" hangingPunct="1">
              <a:defRPr sz="2400" kern="1200">
                <a:solidFill>
                  <a:schemeClr val="tx1"/>
                </a:solidFill>
                <a:latin typeface="Tahoma" pitchFamily="34" charset="0"/>
                <a:ea typeface="+mn-ea"/>
                <a:cs typeface="+mn-cs"/>
              </a:defRPr>
            </a:lvl8pPr>
            <a:lvl9pPr marL="3657600" algn="l" defTabSz="914400" rtl="0" eaLnBrk="1" latinLnBrk="0" hangingPunct="1">
              <a:defRPr sz="2400" kern="1200">
                <a:solidFill>
                  <a:schemeClr val="tx1"/>
                </a:solidFill>
                <a:latin typeface="Tahoma" pitchFamily="34" charset="0"/>
                <a:ea typeface="+mn-ea"/>
                <a:cs typeface="+mn-cs"/>
              </a:defRPr>
            </a:lvl9pPr>
          </a:lstStyle>
          <a:p>
            <a:fld id="{F5938732-B4F3-4CC8-BBA2-D4E4CF0BE795}" type="slidenum">
              <a:rPr lang="cs-CZ" altLang="en-US" smtClean="0">
                <a:latin typeface="Calibri" panose="020F0502020204030204" pitchFamily="34" charset="0"/>
              </a:rPr>
              <a:pPr/>
              <a:t>8</a:t>
            </a:fld>
            <a:endParaRPr lang="cs-CZ" altLang="en-US" dirty="0">
              <a:latin typeface="Calibri" panose="020F0502020204030204" pitchFamily="34" charset="0"/>
            </a:endParaRPr>
          </a:p>
        </p:txBody>
      </p:sp>
    </p:spTree>
  </p:cSld>
  <p:clrMapOvr>
    <a:masterClrMapping/>
  </p:clrMapOvr>
  <p:transition>
    <p:checke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4" name="Object 2"/>
          <p:cNvGraphicFramePr>
            <a:graphicFrameLocks noChangeAspect="1"/>
          </p:cNvGraphicFramePr>
          <p:nvPr/>
        </p:nvGraphicFramePr>
        <p:xfrm>
          <a:off x="1912938" y="-234950"/>
          <a:ext cx="7823200" cy="8156575"/>
        </p:xfrm>
        <a:graphic>
          <a:graphicData uri="http://schemas.openxmlformats.org/presentationml/2006/ole">
            <mc:AlternateContent xmlns:mc="http://schemas.openxmlformats.org/markup-compatibility/2006">
              <mc:Choice xmlns:v="urn:schemas-microsoft-com:vml" Requires="v">
                <p:oleObj name="Document" r:id="rId2" imgW="7930086" imgH="8271211" progId="Word.Document.8">
                  <p:embed/>
                </p:oleObj>
              </mc:Choice>
              <mc:Fallback>
                <p:oleObj name="Document" r:id="rId2" imgW="7930086" imgH="8271211" progId="Word.Document.8">
                  <p:embed/>
                  <p:pic>
                    <p:nvPicPr>
                      <p:cNvPr id="33794"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938" y="-234950"/>
                        <a:ext cx="7823200" cy="815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cover/>
  </p:transition>
</p:sld>
</file>

<file path=ppt/tags/tag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heme/theme1.xml><?xml version="1.0" encoding="utf-8"?>
<a:theme xmlns:a="http://schemas.openxmlformats.org/drawingml/2006/main" name="Prezentace_MU_CZ">
  <a:themeElements>
    <a:clrScheme name="MUNI MED">
      <a:dk1>
        <a:srgbClr val="000000"/>
      </a:dk1>
      <a:lt1>
        <a:srgbClr val="FFFFFF"/>
      </a:lt1>
      <a:dk2>
        <a:srgbClr val="0000DC"/>
      </a:dk2>
      <a:lt2>
        <a:srgbClr val="FFC000"/>
      </a:lt2>
      <a:accent1>
        <a:srgbClr val="0000DC"/>
      </a:accent1>
      <a:accent2>
        <a:srgbClr val="F01928"/>
      </a:accent2>
      <a:accent3>
        <a:srgbClr val="00AF3F"/>
      </a:accent3>
      <a:accent4>
        <a:srgbClr val="4BC8FF"/>
      </a:accent4>
      <a:accent5>
        <a:srgbClr val="FF7300"/>
      </a:accent5>
      <a:accent6>
        <a:srgbClr val="B9006E"/>
      </a:accent6>
      <a:hlink>
        <a:srgbClr val="0000DC"/>
      </a:hlink>
      <a:folHlink>
        <a:srgbClr val="5AC8AF"/>
      </a:folHlink>
    </a:clrScheme>
    <a:fontScheme name="Office – klasické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rtlCol="0"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err="1" smtClean="0">
            <a:ln>
              <a:noFill/>
            </a:ln>
            <a:solidFill>
              <a:schemeClr val="bg1"/>
            </a:solidFill>
            <a:effectLst/>
            <a:latin typeface="+mn-lt"/>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miter lim="800000"/>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cs-CZ" sz="2400" b="0" i="0" u="none" strike="noStrike" cap="none" normalizeH="0" baseline="0" smtClean="0">
            <a:ln>
              <a:noFill/>
            </a:ln>
            <a:solidFill>
              <a:schemeClr val="tx1"/>
            </a:solidFill>
            <a:effectLst/>
            <a:latin typeface="Tahoma" pitchFamily="34" charset="0"/>
          </a:defRPr>
        </a:defPPr>
      </a:lstStyle>
    </a:lnDef>
    <a:txDef>
      <a:spPr>
        <a:noFill/>
      </a:spPr>
      <a:bodyPr wrap="square" rtlCol="0">
        <a:spAutoFit/>
      </a:bodyPr>
      <a:lstStyle>
        <a:defPPr algn="l">
          <a:defRPr sz="2800" dirty="0" err="1" smtClean="0">
            <a:latin typeface="+mn-lt"/>
          </a:defRPr>
        </a:defPPr>
      </a:lstStyle>
    </a:txDef>
  </a:objectDefaults>
  <a:extraClrSchemeLst>
    <a:extraClrScheme>
      <a:clrScheme name="Směsi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Směsi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Směsi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Směsi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Směsi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Směsi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Směsi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zentácia17" id="{43703F8D-E2C7-064E-8A97-D14F04880A64}" vid="{A2C6ABD1-35F7-E349-AC15-BB7AAE84BEB3}"/>
    </a:ext>
  </a:extLst>
</a:theme>
</file>

<file path=ppt/theme/theme2.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systému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muni-sci-prezentace-16x9-cz-1</Template>
  <TotalTime>11</TotalTime>
  <Words>2639</Words>
  <Application>Microsoft Office PowerPoint</Application>
  <PresentationFormat>Širokoúhlá obrazovka</PresentationFormat>
  <Paragraphs>273</Paragraphs>
  <Slides>70</Slides>
  <Notes>2</Notes>
  <HiddenSlides>0</HiddenSlides>
  <MMClips>0</MMClips>
  <ScaleCrop>false</ScaleCrop>
  <HeadingPairs>
    <vt:vector size="8" baseType="variant">
      <vt:variant>
        <vt:lpstr>Použitá písma</vt:lpstr>
      </vt:variant>
      <vt:variant>
        <vt:i4>8</vt:i4>
      </vt:variant>
      <vt:variant>
        <vt:lpstr>Motiv</vt:lpstr>
      </vt:variant>
      <vt:variant>
        <vt:i4>1</vt:i4>
      </vt:variant>
      <vt:variant>
        <vt:lpstr>Vložené servery OLE</vt:lpstr>
      </vt:variant>
      <vt:variant>
        <vt:i4>1</vt:i4>
      </vt:variant>
      <vt:variant>
        <vt:lpstr>Nadpisy snímků</vt:lpstr>
      </vt:variant>
      <vt:variant>
        <vt:i4>70</vt:i4>
      </vt:variant>
    </vt:vector>
  </HeadingPairs>
  <TitlesOfParts>
    <vt:vector size="80" baseType="lpstr">
      <vt:lpstr>Arial</vt:lpstr>
      <vt:lpstr>Calibri</vt:lpstr>
      <vt:lpstr>Calibri Light</vt:lpstr>
      <vt:lpstr>Century Gothic</vt:lpstr>
      <vt:lpstr>Tahoma</vt:lpstr>
      <vt:lpstr>Times New Roman</vt:lpstr>
      <vt:lpstr>Wingdings</vt:lpstr>
      <vt:lpstr>Wingdings 2</vt:lpstr>
      <vt:lpstr>Prezentace_MU_CZ</vt:lpstr>
      <vt:lpstr>Document</vt:lpstr>
      <vt:lpstr>Patofyziologie kardiovaskulárního systému I  Metabolismus myokardu Ischemická choroba srdeční</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Mechanotransdukce</vt:lpstr>
      <vt:lpstr>Prezentace aplikace PowerPoint</vt:lpstr>
      <vt:lpstr>Prezentace aplikace PowerPoint</vt:lpstr>
      <vt:lpstr>Prezentace aplikace PowerPoint</vt:lpstr>
      <vt:lpstr>Prezentace aplikace PowerPoint</vt:lpstr>
      <vt:lpstr>Metabolismus</vt:lpstr>
      <vt:lpstr>Metabolismus srdce </vt:lpstr>
      <vt:lpstr>Zánět a plaky</vt:lpstr>
      <vt:lpstr>Prezentace aplikace PowerPoint</vt:lpstr>
      <vt:lpstr>Zánět a plaky</vt:lpstr>
      <vt:lpstr>Zánět a plaky</vt:lpstr>
      <vt:lpstr>Zánět a plaky</vt:lpstr>
      <vt:lpstr>Ischemická choroba srdeční</vt:lpstr>
      <vt:lpstr>Koronární průtok</vt:lpstr>
      <vt:lpstr>Faktory redukující koronární průtok</vt:lpstr>
      <vt:lpstr>Rozvoj aterosklerózy</vt:lpstr>
      <vt:lpstr>Funkční endotel</vt:lpstr>
      <vt:lpstr>Příčiny endoteliální dysfunkce</vt:lpstr>
      <vt:lpstr>„Response-to-Retention“ model  aterogeneze</vt:lpstr>
      <vt:lpstr>„Response-to-Retention“ model of atherogenesis</vt:lpstr>
      <vt:lpstr>Prezentace aplikace PowerPoint</vt:lpstr>
      <vt:lpstr>Prezentace aplikace PowerPoint</vt:lpstr>
      <vt:lpstr>Ischémie myokardu</vt:lpstr>
      <vt:lpstr>Prezentace aplikace PowerPoint</vt:lpstr>
      <vt:lpstr>Myocardial ischemia</vt:lpstr>
      <vt:lpstr>Akutní ischémie myokardu</vt:lpstr>
      <vt:lpstr>Prezentace aplikace PowerPoint</vt:lpstr>
      <vt:lpstr>Buněčná smrt indukovaná ischémií/ reperfúzí</vt:lpstr>
      <vt:lpstr>Homeostáza kalcia v myocytech</vt:lpstr>
      <vt:lpstr>Prezentace aplikace PowerPoint</vt:lpstr>
      <vt:lpstr>Metabolism  srdce  v ischemických podmínkách</vt:lpstr>
      <vt:lpstr>Nemoc koronárních arterií (CAD)</vt:lpstr>
      <vt:lpstr>Prezentace aplikace PowerPoint</vt:lpstr>
      <vt:lpstr>Akutní a chronická ischemická choroba srdeční</vt:lpstr>
      <vt:lpstr>Prezentace aplikace PowerPoint</vt:lpstr>
      <vt:lpstr>Ischemická kardiomyopatie</vt:lpstr>
      <vt:lpstr>Infarkt myokardu</vt:lpstr>
      <vt:lpstr>Diagnostika  IM</vt:lpstr>
      <vt:lpstr>Prezentace aplikace PowerPoint</vt:lpstr>
      <vt:lpstr>Prezentace aplikace PowerPoint</vt:lpstr>
      <vt:lpstr>Prezentace aplikace PowerPoint</vt:lpstr>
      <vt:lpstr>Srdeční  biomarkery</vt:lpstr>
      <vt:lpstr>Prezentace aplikace PowerPoint</vt:lpstr>
      <vt:lpstr>Prezentace aplikace PowerPoint</vt:lpstr>
      <vt:lpstr>Příznaky IM </vt:lpstr>
      <vt:lpstr>Infarkt myokardu</vt:lpstr>
      <vt:lpstr>Infarkt myokardu - typy</vt:lpstr>
      <vt:lpstr>Prezentace aplikace PowerPoint</vt:lpstr>
      <vt:lpstr>Prezentace aplikace PowerPoint</vt:lpstr>
      <vt:lpstr>Patofyziologie IM</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Patofyziologie kardiovaskulárního systému I  Metabolismus myokardu Ischemická choroba srdeční</dc:title>
  <dc:creator>Julie Dobrovolná</dc:creator>
  <cp:lastModifiedBy>Julie Dobrovolná</cp:lastModifiedBy>
  <cp:revision>2</cp:revision>
  <cp:lastPrinted>1601-01-01T00:00:00Z</cp:lastPrinted>
  <dcterms:created xsi:type="dcterms:W3CDTF">2020-11-26T22:20:58Z</dcterms:created>
  <dcterms:modified xsi:type="dcterms:W3CDTF">2023-11-02T20:34:07Z</dcterms:modified>
</cp:coreProperties>
</file>