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8"/>
  </p:notesMasterIdLst>
  <p:sldIdLst>
    <p:sldId id="523" r:id="rId5"/>
    <p:sldId id="524" r:id="rId6"/>
    <p:sldId id="526" r:id="rId7"/>
  </p:sldIdLst>
  <p:sldSz cx="12192000" cy="6858000"/>
  <p:notesSz cx="6805613" cy="99441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C3C7"/>
    <a:srgbClr val="AEC82E"/>
    <a:srgbClr val="CF2A76"/>
    <a:srgbClr val="FE55A3"/>
    <a:srgbClr val="248CFF"/>
    <a:srgbClr val="050537"/>
    <a:srgbClr val="AA8CC4"/>
    <a:srgbClr val="7F1E49"/>
    <a:srgbClr val="D0C0DE"/>
    <a:srgbClr val="7CEB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94F723-FADD-B265-9EAF-A3E43415B229}" v="872" dt="2024-09-30T07:29:38.023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F2"/>
          </a:solidFill>
        </a:fill>
      </a:tcStyle>
    </a:wholeTbl>
    <a:band2H>
      <a:tcTxStyle/>
      <a:tcStyle>
        <a:tcBdr/>
        <a:fill>
          <a:solidFill>
            <a:srgbClr val="E6E6F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3CD"/>
          </a:solidFill>
        </a:fill>
      </a:tcStyle>
    </a:wholeTbl>
    <a:band2H>
      <a:tcTxStyle/>
      <a:tcStyle>
        <a:tcBdr/>
        <a:fill>
          <a:solidFill>
            <a:srgbClr val="E6F2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CAD4"/>
          </a:solidFill>
        </a:fill>
      </a:tcStyle>
    </a:wholeTbl>
    <a:band2H>
      <a:tcTxStyle/>
      <a:tcStyle>
        <a:tcBdr/>
        <a:fill>
          <a:solidFill>
            <a:srgbClr val="F3E6E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7" autoAdjust="0"/>
    <p:restoredTop sz="93557" autoAdjust="0"/>
  </p:normalViewPr>
  <p:slideViewPr>
    <p:cSldViewPr snapToGrid="0" snapToObjects="1">
      <p:cViewPr>
        <p:scale>
          <a:sx n="71" d="100"/>
          <a:sy n="71" d="100"/>
        </p:scale>
        <p:origin x="400" y="-432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 snapToObjects="1">
      <p:cViewPr varScale="1">
        <p:scale>
          <a:sx n="137" d="100"/>
          <a:sy n="137" d="100"/>
        </p:scale>
        <p:origin x="3536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5" name="Shape 165"/>
          <p:cNvSpPr>
            <a:spLocks noGrp="1"/>
          </p:cNvSpPr>
          <p:nvPr>
            <p:ph type="body" sz="quarter" idx="1"/>
          </p:nvPr>
        </p:nvSpPr>
        <p:spPr>
          <a:xfrm>
            <a:off x="907415" y="4723448"/>
            <a:ext cx="4990783" cy="447484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926133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6425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22B7B6D-E6ED-D94F-B425-41C63E7B28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5411" y="-49059"/>
            <a:ext cx="6071871" cy="1338680"/>
          </a:xfrm>
          <a:prstGeom prst="rect">
            <a:avLst/>
          </a:prstGeom>
        </p:spPr>
      </p:pic>
      <p:sp>
        <p:nvSpPr>
          <p:cNvPr id="1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3" name="Text názvu"/>
          <p:cNvSpPr txBox="1">
            <a:spLocks noGrp="1"/>
          </p:cNvSpPr>
          <p:nvPr>
            <p:ph type="title"/>
          </p:nvPr>
        </p:nvSpPr>
        <p:spPr>
          <a:xfrm>
            <a:off x="398502" y="2900365"/>
            <a:ext cx="11361601" cy="1171581"/>
          </a:xfrm>
          <a:prstGeom prst="rect">
            <a:avLst/>
          </a:prstGeom>
        </p:spPr>
        <p:txBody>
          <a:bodyPr/>
          <a:lstStyle>
            <a:lvl1pPr>
              <a:lnSpc>
                <a:spcPts val="4400"/>
              </a:lnSpc>
              <a:defRPr sz="4400"/>
            </a:lvl1pPr>
          </a:lstStyle>
          <a:p>
            <a:r>
              <a:t>Text názvu</a:t>
            </a:r>
          </a:p>
        </p:txBody>
      </p:sp>
      <p:sp>
        <p:nvSpPr>
          <p:cNvPr id="14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398502" y="4116401"/>
            <a:ext cx="11361601" cy="6984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Tx/>
              <a:buSzTx/>
              <a:buFontTx/>
              <a:buNone/>
              <a:defRPr sz="2400"/>
            </a:lvl1pPr>
            <a:lvl2pPr marL="0" indent="457200">
              <a:lnSpc>
                <a:spcPct val="100000"/>
              </a:lnSpc>
              <a:buClrTx/>
              <a:buSzTx/>
              <a:buFontTx/>
              <a:buNone/>
              <a:defRPr sz="2400"/>
            </a:lvl2pPr>
            <a:lvl3pPr>
              <a:lnSpc>
                <a:spcPct val="100000"/>
              </a:lnSpc>
              <a:buClrTx/>
              <a:buFontTx/>
              <a:defRPr sz="2400"/>
            </a:lvl3pPr>
            <a:lvl4pPr>
              <a:lnSpc>
                <a:spcPct val="100000"/>
              </a:lnSpc>
              <a:buClrTx/>
              <a:buFontTx/>
              <a:defRPr sz="2400"/>
            </a:lvl4pPr>
            <a:lvl5pPr>
              <a:lnSpc>
                <a:spcPct val="100000"/>
              </a:lnSpc>
              <a:buClrTx/>
              <a:buFontTx/>
              <a:defRPr sz="24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1AE80D4-0B9C-CB42-AB38-3831EF5505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3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65"/>
          <a:stretch/>
        </p:blipFill>
        <p:spPr>
          <a:xfrm>
            <a:off x="8603927" y="0"/>
            <a:ext cx="35880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91832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UNI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21B7CBA-B16B-9641-A884-A72F1C52EB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4028" y="2285079"/>
            <a:ext cx="8890088" cy="2304838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MUNI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03AF767-96CB-924B-BC68-2314DA48ED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2214250"/>
            <a:ext cx="11252316" cy="2461444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645DF294-A250-094F-A0EA-1E61022780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5210" y="5993069"/>
            <a:ext cx="3288914" cy="725115"/>
          </a:xfrm>
          <a:prstGeom prst="rect">
            <a:avLst/>
          </a:prstGeom>
        </p:spPr>
      </p:pic>
      <p:sp>
        <p:nvSpPr>
          <p:cNvPr id="42" name="Text úrovně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4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720724" y="1296001"/>
            <a:ext cx="10752140" cy="271577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2300"/>
              </a:lnSpc>
              <a:buClrTx/>
              <a:buSzTx/>
              <a:buFontTx/>
              <a:buNone/>
              <a:defRPr sz="2000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45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E02F0435-D568-3F44-A2D9-3E9033791E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5210" y="5993069"/>
            <a:ext cx="3288914" cy="725115"/>
          </a:xfrm>
          <a:prstGeom prst="rect">
            <a:avLst/>
          </a:prstGeom>
        </p:spPr>
      </p:pic>
      <p:sp>
        <p:nvSpPr>
          <p:cNvPr id="5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4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720725" y="1296001"/>
            <a:ext cx="5220000" cy="2715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ClrTx/>
              <a:buSzTx/>
              <a:buFontTx/>
              <a:buNone/>
              <a:defRPr sz="2000">
                <a:solidFill>
                  <a:schemeClr val="accent1"/>
                </a:solidFill>
              </a:defRPr>
            </a:lvl1pPr>
            <a:lvl2pPr marL="0" indent="0">
              <a:lnSpc>
                <a:spcPts val="2300"/>
              </a:lnSpc>
              <a:buClrTx/>
              <a:buSzTx/>
              <a:buFontTx/>
              <a:buNone/>
              <a:defRPr sz="2000">
                <a:solidFill>
                  <a:schemeClr val="accent1"/>
                </a:solidFill>
              </a:defRPr>
            </a:lvl2pPr>
            <a:lvl3pPr>
              <a:lnSpc>
                <a:spcPts val="2300"/>
              </a:lnSpc>
              <a:buClrTx/>
              <a:buFontTx/>
              <a:defRPr sz="2000">
                <a:solidFill>
                  <a:schemeClr val="accent1"/>
                </a:solidFill>
              </a:defRPr>
            </a:lvl3pPr>
            <a:lvl4pPr>
              <a:lnSpc>
                <a:spcPts val="2300"/>
              </a:lnSpc>
              <a:buClrTx/>
              <a:buFontTx/>
              <a:defRPr sz="2000">
                <a:solidFill>
                  <a:schemeClr val="accent1"/>
                </a:solidFill>
              </a:defRPr>
            </a:lvl4pPr>
            <a:lvl5pPr>
              <a:lnSpc>
                <a:spcPts val="2300"/>
              </a:lnSpc>
              <a:buClrTx/>
              <a:buFontTx/>
              <a:defRPr sz="2000">
                <a:solidFill>
                  <a:schemeClr val="accent1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55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56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6251278" y="1290515"/>
            <a:ext cx="5220001" cy="271577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2300"/>
              </a:lnSpc>
              <a:buClrTx/>
              <a:buSzTx/>
              <a:buFontTx/>
              <a:buNone/>
              <a:defRPr sz="2000">
                <a:solidFill>
                  <a:schemeClr val="accent1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101D6005-1197-344A-8E64-8266344930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5210" y="5993069"/>
            <a:ext cx="3288914" cy="725115"/>
          </a:xfrm>
          <a:prstGeom prst="rect">
            <a:avLst/>
          </a:prstGeom>
        </p:spPr>
      </p:pic>
      <p:sp>
        <p:nvSpPr>
          <p:cNvPr id="64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719137" y="1695074"/>
            <a:ext cx="5218413" cy="38967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Tx/>
              <a:buSzTx/>
              <a:buFontTx/>
              <a:buNone/>
            </a:lvl1pPr>
            <a:lvl2pPr marL="0" indent="0">
              <a:lnSpc>
                <a:spcPct val="100000"/>
              </a:lnSpc>
              <a:buClrTx/>
              <a:buSzTx/>
              <a:buFontTx/>
              <a:buNone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6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6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67" name="Zástupný symbol pro text 13"/>
          <p:cNvSpPr>
            <a:spLocks noGrp="1"/>
          </p:cNvSpPr>
          <p:nvPr>
            <p:ph type="body" sz="quarter" idx="13"/>
          </p:nvPr>
        </p:nvSpPr>
        <p:spPr>
          <a:xfrm>
            <a:off x="720724" y="5599669"/>
            <a:ext cx="5218414" cy="216001"/>
          </a:xfrm>
          <a:prstGeom prst="rect">
            <a:avLst/>
          </a:prstGeom>
        </p:spPr>
        <p:txBody>
          <a:bodyPr anchor="ctr"/>
          <a:lstStyle/>
          <a:p>
            <a:pPr marL="0" indent="0">
              <a:lnSpc>
                <a:spcPts val="1100"/>
              </a:lnSpc>
              <a:buClrTx/>
              <a:buSzTx/>
              <a:buFontTx/>
              <a:buNone/>
              <a:defRPr sz="1000"/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4439999" y="1692001"/>
            <a:ext cx="3311526" cy="22307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Tx/>
              <a:buSzTx/>
              <a:buFontTx/>
              <a:buNone/>
            </a:lvl1pPr>
            <a:lvl2pPr marL="0" indent="0">
              <a:lnSpc>
                <a:spcPct val="100000"/>
              </a:lnSpc>
              <a:buClrTx/>
              <a:buSzTx/>
              <a:buFontTx/>
              <a:buNone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719998" y="4414270"/>
            <a:ext cx="3312002" cy="142773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1800"/>
              </a:lnSpc>
              <a:buClrTx/>
              <a:buSzTx/>
              <a:buFontTx/>
              <a:buNone/>
              <a:defRPr sz="1500"/>
            </a:pPr>
            <a:endParaRPr/>
          </a:p>
        </p:txBody>
      </p:sp>
      <p:sp>
        <p:nvSpPr>
          <p:cNvPr id="7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4439999" y="4414270"/>
            <a:ext cx="3312001" cy="142773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1800"/>
              </a:lnSpc>
              <a:buClrTx/>
              <a:buSzTx/>
              <a:buFontTx/>
              <a:buNone/>
              <a:defRPr sz="1500"/>
            </a:pPr>
            <a:endParaRPr/>
          </a:p>
        </p:txBody>
      </p:sp>
      <p:sp>
        <p:nvSpPr>
          <p:cNvPr id="79" name="Zástupný symbol pro text 5"/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1" cy="142773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1800"/>
              </a:lnSpc>
              <a:buClrTx/>
              <a:buSzTx/>
              <a:buFontTx/>
              <a:buNone/>
              <a:defRPr sz="1500"/>
            </a:pPr>
            <a:endParaRPr/>
          </a:p>
        </p:txBody>
      </p:sp>
      <p:sp>
        <p:nvSpPr>
          <p:cNvPr id="80" name="Zástupný symbol pro text 13"/>
          <p:cNvSpPr>
            <a:spLocks noGrp="1"/>
          </p:cNvSpPr>
          <p:nvPr>
            <p:ph type="body" sz="quarter" idx="16"/>
          </p:nvPr>
        </p:nvSpPr>
        <p:spPr>
          <a:xfrm>
            <a:off x="720725" y="4025136"/>
            <a:ext cx="3311525" cy="216001"/>
          </a:xfrm>
          <a:prstGeom prst="rect">
            <a:avLst/>
          </a:prstGeom>
        </p:spPr>
        <p:txBody>
          <a:bodyPr anchor="ctr"/>
          <a:lstStyle/>
          <a:p>
            <a:pPr marL="0" indent="0">
              <a:lnSpc>
                <a:spcPts val="1100"/>
              </a:lnSpc>
              <a:buClrTx/>
              <a:buSzTx/>
              <a:buFontTx/>
              <a:buNone/>
              <a:defRPr sz="1000"/>
            </a:pPr>
            <a:endParaRPr/>
          </a:p>
        </p:txBody>
      </p:sp>
      <p:sp>
        <p:nvSpPr>
          <p:cNvPr id="81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4440475" y="4025136"/>
            <a:ext cx="3311526" cy="216001"/>
          </a:xfrm>
          <a:prstGeom prst="rect">
            <a:avLst/>
          </a:prstGeom>
        </p:spPr>
        <p:txBody>
          <a:bodyPr anchor="ctr"/>
          <a:lstStyle/>
          <a:p>
            <a:pPr marL="0" indent="0">
              <a:lnSpc>
                <a:spcPts val="1100"/>
              </a:lnSpc>
              <a:buClrTx/>
              <a:buSzTx/>
              <a:buFontTx/>
              <a:buNone/>
              <a:defRPr sz="1000"/>
            </a:pPr>
            <a:endParaRPr/>
          </a:p>
        </p:txBody>
      </p:sp>
      <p:sp>
        <p:nvSpPr>
          <p:cNvPr id="82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8161435" y="4025136"/>
            <a:ext cx="3311526" cy="216001"/>
          </a:xfrm>
          <a:prstGeom prst="rect">
            <a:avLst/>
          </a:prstGeom>
        </p:spPr>
        <p:txBody>
          <a:bodyPr anchor="ctr"/>
          <a:lstStyle/>
          <a:p>
            <a:pPr marL="0" indent="0">
              <a:lnSpc>
                <a:spcPts val="1100"/>
              </a:lnSpc>
              <a:buClrTx/>
              <a:buSzTx/>
              <a:buFontTx/>
              <a:buNone/>
              <a:defRPr sz="1000"/>
            </a:pPr>
            <a:endParaRPr/>
          </a:p>
        </p:txBody>
      </p:sp>
      <p:sp>
        <p:nvSpPr>
          <p:cNvPr id="83" name="Zástupný symbol pro text 7"/>
          <p:cNvSpPr>
            <a:spLocks noGrp="1"/>
          </p:cNvSpPr>
          <p:nvPr>
            <p:ph type="body" sz="quarter" idx="19"/>
          </p:nvPr>
        </p:nvSpPr>
        <p:spPr>
          <a:xfrm>
            <a:off x="720724" y="1296001"/>
            <a:ext cx="10752140" cy="271577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2300"/>
              </a:lnSpc>
              <a:buClrTx/>
              <a:buSzTx/>
              <a:buFontTx/>
              <a:buNone/>
              <a:defRPr sz="2000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84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939831DC-533C-D64F-85DF-A662DA2580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5210" y="5993069"/>
            <a:ext cx="3288914" cy="725115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3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6272212" y="692150"/>
            <a:ext cx="5200988" cy="5139850"/>
          </a:xfrm>
          <a:prstGeom prst="rect">
            <a:avLst/>
          </a:prstGeom>
        </p:spPr>
        <p:txBody>
          <a:bodyPr/>
          <a:lstStyle>
            <a:lvl1pPr marL="252000" indent="-180000">
              <a:defRPr sz="2000"/>
            </a:lvl1pPr>
            <a:lvl2pPr marL="549000" indent="-225000"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94" name="Zástupný symbol pro text 13"/>
          <p:cNvSpPr>
            <a:spLocks noGrp="1"/>
          </p:cNvSpPr>
          <p:nvPr>
            <p:ph type="body" sz="quarter" idx="13"/>
          </p:nvPr>
        </p:nvSpPr>
        <p:spPr>
          <a:xfrm>
            <a:off x="720724" y="5599669"/>
            <a:ext cx="5218414" cy="216001"/>
          </a:xfrm>
          <a:prstGeom prst="rect">
            <a:avLst/>
          </a:prstGeom>
        </p:spPr>
        <p:txBody>
          <a:bodyPr anchor="ctr"/>
          <a:lstStyle/>
          <a:p>
            <a:pPr marL="0" indent="0">
              <a:lnSpc>
                <a:spcPts val="1100"/>
              </a:lnSpc>
              <a:buClrTx/>
              <a:buSzTx/>
              <a:buFontTx/>
              <a:buNone/>
              <a:defRPr sz="1000"/>
            </a:pPr>
            <a:endParaRPr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B7ABD3D-18F3-6242-A971-B5BAF21E42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5210" y="5993069"/>
            <a:ext cx="3288914" cy="725115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3" name="Text úrovně 1…"/>
          <p:cNvSpPr txBox="1">
            <a:spLocks noGrp="1"/>
          </p:cNvSpPr>
          <p:nvPr>
            <p:ph type="body" idx="1"/>
          </p:nvPr>
        </p:nvSpPr>
        <p:spPr>
          <a:xfrm>
            <a:off x="719999" y="692150"/>
            <a:ext cx="10753202" cy="5139850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E8C0E76-4AB7-D147-A04B-83BF489238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5210" y="5993069"/>
            <a:ext cx="3288914" cy="725115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719996" y="718711"/>
            <a:ext cx="5220003" cy="320400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Tx/>
              <a:buSzTx/>
              <a:buFontTx/>
              <a:buNone/>
            </a:lvl1pPr>
            <a:lvl2pPr marL="0" indent="0">
              <a:lnSpc>
                <a:spcPct val="100000"/>
              </a:lnSpc>
              <a:buClrTx/>
              <a:buSzTx/>
              <a:buFontTx/>
              <a:buNone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1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3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719998" y="4500000"/>
            <a:ext cx="5220001" cy="1331999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1800"/>
              </a:lnSpc>
              <a:buClrTx/>
              <a:buSzTx/>
              <a:buFontTx/>
              <a:buNone/>
              <a:defRPr sz="1500"/>
            </a:pPr>
            <a:endParaRPr/>
          </a:p>
        </p:txBody>
      </p:sp>
      <p:sp>
        <p:nvSpPr>
          <p:cNvPr id="1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720723" y="4068000"/>
            <a:ext cx="5220001" cy="36000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1100"/>
              </a:lnSpc>
              <a:buClrTx/>
              <a:buSzTx/>
              <a:buFontTx/>
              <a:buNone/>
              <a:defRPr sz="900" b="1"/>
            </a:pPr>
            <a:endParaRPr/>
          </a:p>
        </p:txBody>
      </p:sp>
      <p:sp>
        <p:nvSpPr>
          <p:cNvPr id="115" name="Zástupný symbol pro text 5"/>
          <p:cNvSpPr>
            <a:spLocks noGrp="1"/>
          </p:cNvSpPr>
          <p:nvPr>
            <p:ph type="body" sz="quarter" idx="15"/>
          </p:nvPr>
        </p:nvSpPr>
        <p:spPr>
          <a:xfrm>
            <a:off x="6251278" y="4500000"/>
            <a:ext cx="5220001" cy="1331999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1800"/>
              </a:lnSpc>
              <a:buClrTx/>
              <a:buSzTx/>
              <a:buFontTx/>
              <a:buNone/>
              <a:defRPr sz="1500"/>
            </a:pPr>
            <a:endParaRPr/>
          </a:p>
        </p:txBody>
      </p:sp>
      <p:sp>
        <p:nvSpPr>
          <p:cNvPr id="116" name="Zástupný symbol pro text 13"/>
          <p:cNvSpPr>
            <a:spLocks noGrp="1"/>
          </p:cNvSpPr>
          <p:nvPr>
            <p:ph type="body" sz="quarter" idx="16"/>
          </p:nvPr>
        </p:nvSpPr>
        <p:spPr>
          <a:xfrm>
            <a:off x="6252002" y="4068000"/>
            <a:ext cx="5220001" cy="36000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1100"/>
              </a:lnSpc>
              <a:buClrTx/>
              <a:buSzTx/>
              <a:buFontTx/>
              <a:buNone/>
              <a:defRPr sz="900" b="1"/>
            </a:pPr>
            <a:endParaRPr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1E13AF7-BE9D-7742-9A65-31EAB8430C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5210" y="5993069"/>
            <a:ext cx="3288914" cy="725115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F3D845E-FD4D-564F-A905-6B4B50B109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5210" y="5993069"/>
            <a:ext cx="3288914" cy="725115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4F74E998-60D0-4A45-B977-A9DE2444E0E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5210" y="5993069"/>
            <a:ext cx="3288914" cy="725115"/>
          </a:xfrm>
          <a:prstGeom prst="rect">
            <a:avLst/>
          </a:prstGeom>
        </p:spPr>
      </p:pic>
      <p:sp>
        <p:nvSpPr>
          <p:cNvPr id="2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414000" y="6267592"/>
            <a:ext cx="182216" cy="17281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Text názvu"/>
          <p:cNvSpPr txBox="1">
            <a:spLocks noGrp="1"/>
          </p:cNvSpPr>
          <p:nvPr>
            <p:ph type="title"/>
          </p:nvPr>
        </p:nvSpPr>
        <p:spPr>
          <a:xfrm>
            <a:off x="719999" y="719999"/>
            <a:ext cx="10753202" cy="451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Text názvu</a:t>
            </a:r>
          </a:p>
        </p:txBody>
      </p:sp>
      <p:sp>
        <p:nvSpPr>
          <p:cNvPr id="4" name="Text úrovně 1…"/>
          <p:cNvSpPr txBox="1">
            <a:spLocks noGrp="1"/>
          </p:cNvSpPr>
          <p:nvPr>
            <p:ph type="body" idx="1"/>
          </p:nvPr>
        </p:nvSpPr>
        <p:spPr>
          <a:xfrm>
            <a:off x="719999" y="1692001"/>
            <a:ext cx="10753202" cy="41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2" r:id="rId10"/>
    <p:sldLayoutId id="2147483663" r:id="rId11"/>
  </p:sldLayoutIdLst>
  <p:transition spd="med"/>
  <p:hf hdr="0" dt="0"/>
  <p:txStyles>
    <p:titleStyle>
      <a:lvl1pPr marL="0" marR="0" indent="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252000" marR="0" indent="-179999" algn="l" defTabSz="914400" rtl="0" latinLnBrk="0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Arial"/>
        <a:buChar char="̶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576000" marR="0" indent="-252000" algn="l" defTabSz="914400" rtl="0" latinLnBrk="0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Arial"/>
        <a:buChar char="̶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SzTx/>
        <a:buFont typeface="Arial"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SzTx/>
        <a:buFont typeface="Arial"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SzTx/>
        <a:buFont typeface="Arial"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641600" marR="0" indent="-355600" algn="l" defTabSz="914400" rtl="0" latinLnBrk="0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Arial"/>
        <a:buBlip>
          <a:blip r:embed="rId14"/>
        </a:buBlip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rtl="0" latinLnBrk="0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SzTx/>
        <a:buFont typeface="Arial"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rtl="0" latinLnBrk="0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SzTx/>
        <a:buFont typeface="Arial"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rtl="0" latinLnBrk="0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SzTx/>
        <a:buFont typeface="Arial"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va.budinska@recetox.mun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mailto:vojtech.barton@recetox.muni.c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1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49674" y="2194327"/>
            <a:ext cx="11361601" cy="1171581"/>
          </a:xfrm>
        </p:spPr>
        <p:txBody>
          <a:bodyPr lIns="0" tIns="0" rIns="0" bIns="0" anchor="t">
            <a:normAutofit/>
          </a:bodyPr>
          <a:lstStyle/>
          <a:p>
            <a:r>
              <a:rPr lang="cs-CZ" dirty="0"/>
              <a:t>Představení projektů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"/>
          </p:nvPr>
        </p:nvSpPr>
        <p:spPr>
          <a:xfrm>
            <a:off x="398501" y="5130177"/>
            <a:ext cx="11361601" cy="698498"/>
          </a:xfrm>
        </p:spPr>
        <p:txBody>
          <a:bodyPr lIns="0" tIns="0" rIns="0" bIns="0" anchor="t">
            <a:normAutofit lnSpcReduction="10000"/>
          </a:bodyPr>
          <a:lstStyle/>
          <a:p>
            <a:r>
              <a:rPr lang="cs-CZ" dirty="0">
                <a:solidFill>
                  <a:srgbClr val="0000DC"/>
                </a:solidFill>
              </a:rPr>
              <a:t>Mgr. Eva Budinská, Ph.D.</a:t>
            </a:r>
            <a:endParaRPr lang="en-US"/>
          </a:p>
          <a:p>
            <a:r>
              <a:rPr lang="cs-CZ" dirty="0">
                <a:solidFill>
                  <a:srgbClr val="0000DC"/>
                </a:solidFill>
              </a:rPr>
              <a:t>Ing. Vojtěch Bartoň</a:t>
            </a:r>
            <a:endParaRPr lang="cs-CZ" dirty="0"/>
          </a:p>
        </p:txBody>
      </p:sp>
      <p:sp>
        <p:nvSpPr>
          <p:cNvPr id="6" name="Zástupný symbol pro zápatí 1"/>
          <p:cNvSpPr txBox="1">
            <a:spLocks/>
          </p:cNvSpPr>
          <p:nvPr/>
        </p:nvSpPr>
        <p:spPr>
          <a:xfrm>
            <a:off x="720000" y="6228000"/>
            <a:ext cx="10278200" cy="252000"/>
          </a:xfrm>
          <a:prstGeom prst="rect">
            <a:avLst/>
          </a:prstGeom>
        </p:spPr>
        <p:txBody>
          <a:bodyPr lIns="91440" tIns="45720" rIns="91440" bIns="45720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cs-CZ" sz="1200" dirty="0">
                <a:solidFill>
                  <a:srgbClr val="0000DC"/>
                </a:solidFill>
                <a:latin typeface="Arial"/>
                <a:hlinkClick r:id="rId3"/>
              </a:rPr>
              <a:t>eva</a:t>
            </a:r>
            <a:r>
              <a:rPr lang="cs-CZ" sz="1200" dirty="0">
                <a:solidFill>
                  <a:srgbClr val="0000DC"/>
                </a:solidFill>
                <a:latin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.budinska@recetox.muni.cz</a:t>
            </a:r>
            <a:r>
              <a:rPr lang="cs-CZ" sz="1200" dirty="0">
                <a:solidFill>
                  <a:srgbClr val="0000DC"/>
                </a:solidFill>
                <a:latin typeface="Arial"/>
              </a:rPr>
              <a:t>, </a:t>
            </a:r>
            <a:r>
              <a:rPr lang="cs-CZ" sz="1200" dirty="0">
                <a:solidFill>
                  <a:srgbClr val="0000DC"/>
                </a:solidFill>
                <a:latin typeface="Arial"/>
                <a:hlinkClick r:id="rId4"/>
              </a:rPr>
              <a:t>vojtech.barton@recetox.muni.cz</a:t>
            </a:r>
            <a:endParaRPr lang="cs-CZ" sz="1200" dirty="0">
              <a:solidFill>
                <a:srgbClr val="0000DC"/>
              </a:solidFill>
              <a:latin typeface="Arial"/>
            </a:endParaRPr>
          </a:p>
        </p:txBody>
      </p:sp>
      <p:pic>
        <p:nvPicPr>
          <p:cNvPr id="7" name="Picture 2" descr="RECETOX - Team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196" y="6137817"/>
            <a:ext cx="1425575" cy="44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7734300" y="0"/>
            <a:ext cx="4457700" cy="68580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9339262" y="2626"/>
            <a:ext cx="2854284" cy="6858000"/>
          </a:xfrm>
          <a:prstGeom prst="rect">
            <a:avLst/>
          </a:prstGeom>
          <a:solidFill>
            <a:schemeClr val="accent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22DE65-E47A-22E1-BFDB-F22DFACA798A}"/>
              </a:ext>
            </a:extLst>
          </p:cNvPr>
          <p:cNvSpPr txBox="1"/>
          <p:nvPr/>
        </p:nvSpPr>
        <p:spPr>
          <a:xfrm>
            <a:off x="271462" y="3117056"/>
            <a:ext cx="7862887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ea typeface="+mn-lt"/>
                <a:cs typeface="+mn-lt"/>
              </a:rPr>
              <a:t>E4013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Týmový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projekt</a:t>
            </a:r>
            <a:r>
              <a:rPr lang="en-US" dirty="0">
                <a:ea typeface="+mn-lt"/>
                <a:cs typeface="+mn-lt"/>
              </a:rPr>
              <a:t> z </a:t>
            </a:r>
            <a:r>
              <a:rPr lang="en-US" dirty="0" err="1">
                <a:ea typeface="+mn-lt"/>
                <a:cs typeface="+mn-lt"/>
              </a:rPr>
              <a:t>Matematické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biologie</a:t>
            </a:r>
            <a:r>
              <a:rPr lang="en-US" dirty="0">
                <a:ea typeface="+mn-lt"/>
                <a:cs typeface="+mn-lt"/>
              </a:rPr>
              <a:t> a </a:t>
            </a:r>
            <a:r>
              <a:rPr lang="en-US" dirty="0" err="1">
                <a:ea typeface="+mn-lt"/>
                <a:cs typeface="+mn-lt"/>
              </a:rPr>
              <a:t>biomedicíny</a:t>
            </a:r>
            <a:r>
              <a:rPr lang="en-US" dirty="0">
                <a:ea typeface="+mn-lt"/>
                <a:cs typeface="+mn-lt"/>
              </a:rPr>
              <a:t> - </a:t>
            </a:r>
            <a:r>
              <a:rPr lang="en-US" dirty="0" err="1">
                <a:ea typeface="+mn-lt"/>
                <a:cs typeface="+mn-lt"/>
              </a:rPr>
              <a:t>biomedicínská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bioinformatika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195202706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4A0234-C578-FACD-82D0-6E2601F6BB7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/>
              <a:t>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AC4E9DF-4751-D8F9-0ECD-70759D556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671" y="88968"/>
            <a:ext cx="10753202" cy="451578"/>
          </a:xfrm>
        </p:spPr>
        <p:txBody>
          <a:bodyPr lIns="0" tIns="0" rIns="0" bIns="0" anchor="t">
            <a:normAutofit fontScale="90000"/>
          </a:bodyPr>
          <a:lstStyle/>
          <a:p>
            <a:r>
              <a:rPr lang="en-US" dirty="0"/>
              <a:t>Projekt 2 - </a:t>
            </a:r>
            <a:r>
              <a:rPr lang="en-US" dirty="0" err="1"/>
              <a:t>Klonalita</a:t>
            </a:r>
            <a:r>
              <a:rPr lang="en-US" dirty="0"/>
              <a:t> </a:t>
            </a:r>
            <a:r>
              <a:rPr lang="en-US" dirty="0" err="1"/>
              <a:t>buněk</a:t>
            </a:r>
            <a:r>
              <a:rPr lang="en-US" dirty="0"/>
              <a:t> </a:t>
            </a:r>
            <a:r>
              <a:rPr lang="en-US" dirty="0" err="1"/>
              <a:t>nádoru</a:t>
            </a:r>
            <a:r>
              <a:rPr lang="en-US" dirty="0"/>
              <a:t> </a:t>
            </a:r>
            <a:r>
              <a:rPr lang="en-US" dirty="0" err="1"/>
              <a:t>kolorekta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56B45064-86FC-4BA8-2EB0-9C48566B2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954" y="1054260"/>
            <a:ext cx="8473156" cy="3503016"/>
          </a:xfrm>
        </p:spPr>
        <p:txBody>
          <a:bodyPr lIns="0" tIns="0" rIns="0" bIns="0" anchor="t">
            <a:noAutofit/>
          </a:bodyPr>
          <a:lstStyle/>
          <a:p>
            <a:pPr marL="251460" indent="-179705"/>
            <a:r>
              <a:rPr lang="en-US" sz="1800" b="1" dirty="0" err="1"/>
              <a:t>Hypotéza</a:t>
            </a:r>
            <a:r>
              <a:rPr lang="en-US" sz="1800" b="1" dirty="0"/>
              <a:t>:</a:t>
            </a:r>
            <a:r>
              <a:rPr lang="en-US" sz="1800" dirty="0"/>
              <a:t> Nádor </a:t>
            </a:r>
            <a:r>
              <a:rPr lang="en-US" sz="1800" dirty="0" err="1"/>
              <a:t>kolorekta</a:t>
            </a:r>
            <a:r>
              <a:rPr lang="en-US" sz="1800" dirty="0"/>
              <a:t> </a:t>
            </a:r>
            <a:r>
              <a:rPr lang="en-US" sz="1800" dirty="0" err="1"/>
              <a:t>jsou</a:t>
            </a:r>
            <a:r>
              <a:rPr lang="en-US" sz="1800" dirty="0"/>
              <a:t> </a:t>
            </a:r>
            <a:r>
              <a:rPr lang="en-US" sz="1800" dirty="0" err="1"/>
              <a:t>velice</a:t>
            </a:r>
            <a:r>
              <a:rPr lang="en-US" sz="1800" dirty="0"/>
              <a:t> </a:t>
            </a:r>
            <a:r>
              <a:rPr lang="en-US" sz="1800" dirty="0" err="1"/>
              <a:t>heterogenní</a:t>
            </a:r>
            <a:r>
              <a:rPr lang="en-US" sz="1800" dirty="0"/>
              <a:t> a </a:t>
            </a:r>
            <a:r>
              <a:rPr lang="en-US" sz="1800" dirty="0" err="1"/>
              <a:t>různé</a:t>
            </a:r>
            <a:r>
              <a:rPr lang="en-US" sz="1800" dirty="0"/>
              <a:t> </a:t>
            </a:r>
            <a:r>
              <a:rPr lang="en-US" sz="1800" dirty="0" err="1"/>
              <a:t>klony</a:t>
            </a:r>
            <a:r>
              <a:rPr lang="en-US" sz="1800" dirty="0"/>
              <a:t> </a:t>
            </a:r>
            <a:r>
              <a:rPr lang="en-US" sz="1800" dirty="0" err="1"/>
              <a:t>buněk</a:t>
            </a:r>
            <a:r>
              <a:rPr lang="en-US" sz="1800" dirty="0"/>
              <a:t> </a:t>
            </a:r>
            <a:r>
              <a:rPr lang="en-US" sz="1800" dirty="0" err="1"/>
              <a:t>mají</a:t>
            </a:r>
            <a:r>
              <a:rPr lang="en-US" sz="1800" dirty="0"/>
              <a:t> </a:t>
            </a:r>
            <a:r>
              <a:rPr lang="en-US" sz="1800" dirty="0" err="1"/>
              <a:t>odlišné</a:t>
            </a:r>
            <a:r>
              <a:rPr lang="en-US" sz="1800" dirty="0"/>
              <a:t> </a:t>
            </a:r>
            <a:r>
              <a:rPr lang="en-US" sz="1800" dirty="0" err="1"/>
              <a:t>mutace</a:t>
            </a:r>
          </a:p>
          <a:p>
            <a:pPr marL="251460" indent="-179705"/>
            <a:r>
              <a:rPr lang="en-US" sz="1800" b="1" dirty="0"/>
              <a:t>Data: </a:t>
            </a:r>
            <a:r>
              <a:rPr lang="en-US" sz="1800" dirty="0" err="1"/>
              <a:t>Mutační</a:t>
            </a:r>
            <a:r>
              <a:rPr lang="en-US" sz="1800" dirty="0"/>
              <a:t> data 10 </a:t>
            </a:r>
            <a:r>
              <a:rPr lang="en-US" sz="1800" dirty="0" err="1"/>
              <a:t>primárních</a:t>
            </a:r>
            <a:r>
              <a:rPr lang="en-US" sz="1800" dirty="0"/>
              <a:t> </a:t>
            </a:r>
            <a:r>
              <a:rPr lang="en-US" sz="1800" dirty="0" err="1"/>
              <a:t>nádorů</a:t>
            </a:r>
            <a:r>
              <a:rPr lang="en-US" sz="1800" dirty="0"/>
              <a:t> (3-5 </a:t>
            </a:r>
            <a:r>
              <a:rPr lang="en-US" sz="1800" dirty="0" err="1"/>
              <a:t>morfologicky</a:t>
            </a:r>
            <a:r>
              <a:rPr lang="en-US" sz="1800" dirty="0"/>
              <a:t> </a:t>
            </a:r>
            <a:r>
              <a:rPr lang="en-US" sz="1800" dirty="0" err="1"/>
              <a:t>odlišných</a:t>
            </a:r>
            <a:r>
              <a:rPr lang="en-US" sz="1800" dirty="0"/>
              <a:t> </a:t>
            </a:r>
            <a:r>
              <a:rPr lang="en-US" sz="1800" dirty="0" err="1"/>
              <a:t>oblastí</a:t>
            </a:r>
            <a:r>
              <a:rPr lang="en-US" sz="1800" dirty="0"/>
              <a:t>) od </a:t>
            </a:r>
            <a:r>
              <a:rPr lang="en-US" sz="1800" dirty="0" err="1"/>
              <a:t>pacientů</a:t>
            </a:r>
            <a:r>
              <a:rPr lang="en-US" sz="1800" dirty="0"/>
              <a:t> </a:t>
            </a:r>
            <a:r>
              <a:rPr lang="en-US" sz="1800" dirty="0" err="1"/>
              <a:t>stádia</a:t>
            </a:r>
            <a:r>
              <a:rPr lang="en-US" sz="1800" dirty="0"/>
              <a:t> IV z </a:t>
            </a:r>
            <a:r>
              <a:rPr lang="en-US" sz="1800" dirty="0" err="1"/>
              <a:t>cíleného</a:t>
            </a:r>
            <a:r>
              <a:rPr lang="en-US" sz="1800" dirty="0"/>
              <a:t> DNA </a:t>
            </a:r>
            <a:r>
              <a:rPr lang="en-US" sz="1800" dirty="0" err="1"/>
              <a:t>sekvenování</a:t>
            </a:r>
            <a:r>
              <a:rPr lang="en-US" sz="1800" dirty="0"/>
              <a:t> </a:t>
            </a:r>
            <a:r>
              <a:rPr lang="en-US" sz="1800" dirty="0" err="1"/>
              <a:t>nové</a:t>
            </a:r>
            <a:r>
              <a:rPr lang="en-US" sz="1800" dirty="0"/>
              <a:t> </a:t>
            </a:r>
            <a:r>
              <a:rPr lang="en-US" sz="1800" dirty="0" err="1"/>
              <a:t>generace</a:t>
            </a:r>
            <a:r>
              <a:rPr lang="en-US" sz="1800" dirty="0"/>
              <a:t> Illumina </a:t>
            </a:r>
            <a:r>
              <a:rPr lang="en-US" sz="1800" dirty="0" err="1"/>
              <a:t>NextSeq</a:t>
            </a:r>
            <a:r>
              <a:rPr lang="en-US" sz="1800" dirty="0"/>
              <a:t> (75 bp, paired-end), </a:t>
            </a:r>
            <a:r>
              <a:rPr lang="en-US" sz="1800" dirty="0" err="1"/>
              <a:t>formát</a:t>
            </a:r>
            <a:r>
              <a:rPr lang="en-US" sz="1800" dirty="0"/>
              <a:t> </a:t>
            </a:r>
            <a:r>
              <a:rPr lang="en-US" sz="1800" dirty="0" err="1"/>
              <a:t>vcf</a:t>
            </a:r>
          </a:p>
          <a:p>
            <a:pPr marL="251460" indent="-179705"/>
            <a:r>
              <a:rPr lang="en-US" sz="1800" b="1" err="1"/>
              <a:t>Cíl</a:t>
            </a:r>
            <a:r>
              <a:rPr lang="en-US" sz="1800" b="1" dirty="0"/>
              <a:t>:</a:t>
            </a:r>
            <a:r>
              <a:rPr lang="en-US" sz="1800" dirty="0"/>
              <a:t> </a:t>
            </a:r>
            <a:r>
              <a:rPr lang="en-US" sz="1800" err="1"/>
              <a:t>Pokusit</a:t>
            </a:r>
            <a:r>
              <a:rPr lang="en-US" sz="1800" dirty="0"/>
              <a:t> se </a:t>
            </a:r>
            <a:r>
              <a:rPr lang="en-US" sz="1800" err="1"/>
              <a:t>zjistit</a:t>
            </a:r>
            <a:r>
              <a:rPr lang="en-US" sz="1800" dirty="0"/>
              <a:t>, </a:t>
            </a:r>
            <a:r>
              <a:rPr lang="en-US" sz="1800" err="1"/>
              <a:t>jestli</a:t>
            </a:r>
            <a:r>
              <a:rPr lang="en-US" sz="1800" dirty="0"/>
              <a:t> </a:t>
            </a:r>
            <a:r>
              <a:rPr lang="en-US" sz="1800" err="1"/>
              <a:t>jednotlivé</a:t>
            </a:r>
            <a:r>
              <a:rPr lang="en-US" sz="1800" dirty="0"/>
              <a:t> </a:t>
            </a:r>
            <a:r>
              <a:rPr lang="en-US" sz="1800" err="1"/>
              <a:t>morfologické</a:t>
            </a:r>
            <a:r>
              <a:rPr lang="en-US" sz="1800" dirty="0"/>
              <a:t> </a:t>
            </a:r>
            <a:r>
              <a:rPr lang="en-US" sz="1800" err="1"/>
              <a:t>regiony</a:t>
            </a:r>
            <a:r>
              <a:rPr lang="en-US" sz="1800" dirty="0"/>
              <a:t> </a:t>
            </a:r>
            <a:r>
              <a:rPr lang="en-US" sz="1800" err="1"/>
              <a:t>odpovídají</a:t>
            </a:r>
            <a:r>
              <a:rPr lang="en-US" sz="1800" dirty="0"/>
              <a:t> </a:t>
            </a:r>
            <a:r>
              <a:rPr lang="en-US" sz="1800" err="1"/>
              <a:t>různým</a:t>
            </a:r>
            <a:r>
              <a:rPr lang="en-US" sz="1800" dirty="0"/>
              <a:t> </a:t>
            </a:r>
            <a:r>
              <a:rPr lang="en-US" sz="1800" err="1"/>
              <a:t>klonům</a:t>
            </a:r>
            <a:r>
              <a:rPr lang="en-US" sz="1800" dirty="0"/>
              <a:t> a </a:t>
            </a:r>
            <a:r>
              <a:rPr lang="en-US" sz="1800" err="1"/>
              <a:t>zjistit</a:t>
            </a:r>
            <a:r>
              <a:rPr lang="en-US" sz="1800" dirty="0"/>
              <a:t>, </a:t>
            </a:r>
            <a:r>
              <a:rPr lang="en-US" sz="1800" err="1"/>
              <a:t>který</a:t>
            </a:r>
            <a:r>
              <a:rPr lang="en-US" sz="1800" dirty="0"/>
              <a:t> </a:t>
            </a:r>
            <a:r>
              <a:rPr lang="en-US" sz="1800" err="1"/>
              <a:t>morfologický</a:t>
            </a:r>
            <a:r>
              <a:rPr lang="en-US" sz="1800"/>
              <a:t> region </a:t>
            </a:r>
            <a:r>
              <a:rPr lang="en-US" sz="1800" err="1"/>
              <a:t>byl</a:t>
            </a:r>
            <a:r>
              <a:rPr lang="en-US" sz="1800" dirty="0"/>
              <a:t> </a:t>
            </a:r>
            <a:r>
              <a:rPr lang="en-US" sz="1800" err="1"/>
              <a:t>první</a:t>
            </a:r>
            <a:endParaRPr lang="en-US" sz="1800" dirty="0" err="1"/>
          </a:p>
          <a:p>
            <a:pPr marL="251460" indent="-179705"/>
            <a:endParaRPr lang="en-US" sz="1800" dirty="0"/>
          </a:p>
          <a:p>
            <a:pPr marL="251460" indent="-179705"/>
            <a:r>
              <a:rPr lang="en-US" sz="1800" b="1" dirty="0" err="1"/>
              <a:t>Praktické</a:t>
            </a:r>
            <a:r>
              <a:rPr lang="en-US" sz="1800" b="1" dirty="0"/>
              <a:t> </a:t>
            </a:r>
            <a:r>
              <a:rPr lang="en-US" sz="1800" b="1" dirty="0" err="1"/>
              <a:t>kroky</a:t>
            </a:r>
            <a:r>
              <a:rPr lang="en-US" sz="1800" b="1" dirty="0"/>
              <a:t> </a:t>
            </a:r>
            <a:r>
              <a:rPr lang="en-US" sz="1800" b="1" dirty="0" err="1"/>
              <a:t>projektu</a:t>
            </a:r>
            <a:r>
              <a:rPr lang="en-US" sz="1800" b="1" dirty="0"/>
              <a:t>:</a:t>
            </a:r>
            <a:endParaRPr lang="en-US" sz="1800" dirty="0"/>
          </a:p>
          <a:p>
            <a:pPr marL="528955" indent="-457200">
              <a:buAutoNum type="arabicPeriod"/>
            </a:pPr>
            <a:r>
              <a:rPr lang="en-US" sz="1800" dirty="0"/>
              <a:t>Seznámit se s </a:t>
            </a:r>
            <a:r>
              <a:rPr lang="en-US" sz="1800" dirty="0" err="1"/>
              <a:t>datovým</a:t>
            </a:r>
            <a:r>
              <a:rPr lang="en-US" sz="1800" dirty="0"/>
              <a:t> </a:t>
            </a:r>
            <a:r>
              <a:rPr lang="en-US" sz="1800" dirty="0" err="1"/>
              <a:t>formátem</a:t>
            </a:r>
            <a:r>
              <a:rPr lang="en-US" sz="1800" dirty="0"/>
              <a:t> </a:t>
            </a:r>
            <a:r>
              <a:rPr lang="en-US" sz="1800" dirty="0" err="1"/>
              <a:t>vcf</a:t>
            </a:r>
            <a:r>
              <a:rPr lang="en-US" sz="1800" dirty="0"/>
              <a:t> </a:t>
            </a:r>
          </a:p>
          <a:p>
            <a:pPr marL="528955" indent="-457200">
              <a:buAutoNum type="arabicPeriod"/>
            </a:pPr>
            <a:r>
              <a:rPr lang="en-US" sz="1800" dirty="0"/>
              <a:t>Na data </a:t>
            </a:r>
            <a:r>
              <a:rPr lang="en-US" sz="1800" err="1"/>
              <a:t>aplikovat</a:t>
            </a:r>
            <a:r>
              <a:rPr lang="en-US" sz="1800" dirty="0"/>
              <a:t> </a:t>
            </a:r>
            <a:r>
              <a:rPr lang="en-US" sz="1800" err="1"/>
              <a:t>metodu</a:t>
            </a:r>
            <a:r>
              <a:rPr lang="en-US" sz="1800" dirty="0"/>
              <a:t> </a:t>
            </a:r>
            <a:r>
              <a:rPr lang="en-US" sz="1800" err="1"/>
              <a:t>genomické</a:t>
            </a:r>
            <a:r>
              <a:rPr lang="en-US" sz="1800" dirty="0"/>
              <a:t> </a:t>
            </a:r>
            <a:r>
              <a:rPr lang="en-US" sz="1800" err="1"/>
              <a:t>polarizace</a:t>
            </a:r>
            <a:endParaRPr lang="en-US" sz="1800" dirty="0" err="1"/>
          </a:p>
          <a:p>
            <a:pPr marL="528955" indent="-457200">
              <a:buAutoNum type="arabicPeriod"/>
            </a:pPr>
            <a:r>
              <a:rPr lang="en-US" sz="1800" dirty="0"/>
              <a:t>Data </a:t>
            </a:r>
            <a:r>
              <a:rPr lang="en-US" sz="1800" dirty="0" err="1"/>
              <a:t>interpretovat</a:t>
            </a:r>
            <a:r>
              <a:rPr lang="en-US" sz="1800" dirty="0"/>
              <a:t> a </a:t>
            </a:r>
            <a:r>
              <a:rPr lang="en-US" sz="1800" dirty="0" err="1"/>
              <a:t>vhodně</a:t>
            </a:r>
            <a:r>
              <a:rPr lang="en-US" sz="1800" dirty="0"/>
              <a:t> </a:t>
            </a:r>
            <a:r>
              <a:rPr lang="en-US" sz="1800" dirty="0" err="1"/>
              <a:t>zvizualizovat</a:t>
            </a:r>
            <a:r>
              <a:rPr lang="en-US" sz="1800" dirty="0"/>
              <a:t> </a:t>
            </a:r>
          </a:p>
          <a:p>
            <a:pPr marL="71755" indent="0">
              <a:buNone/>
            </a:pPr>
            <a:endParaRPr lang="en-US" sz="1800" dirty="0"/>
          </a:p>
          <a:p>
            <a:pPr marL="575945" lvl="1" indent="-251460"/>
            <a:endParaRPr lang="en-US" sz="1800" dirty="0"/>
          </a:p>
        </p:txBody>
      </p:sp>
      <p:pic>
        <p:nvPicPr>
          <p:cNvPr id="6" name="Picture 5" descr="A diagram of different types of lines&#10;&#10;Description automatically generated">
            <a:extLst>
              <a:ext uri="{FF2B5EF4-FFF2-40B4-BE49-F238E27FC236}">
                <a16:creationId xmlns:a16="http://schemas.microsoft.com/office/drawing/2014/main" id="{E1997B44-95EF-EECC-EDB9-668F0DFC9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2638" y="3484817"/>
            <a:ext cx="2743199" cy="1714748"/>
          </a:xfrm>
          <a:prstGeom prst="rect">
            <a:avLst/>
          </a:prstGeom>
        </p:spPr>
      </p:pic>
      <p:pic>
        <p:nvPicPr>
          <p:cNvPr id="8" name="Picture 7" descr="Colorectal Cancer: The Truth About ...">
            <a:extLst>
              <a:ext uri="{FF2B5EF4-FFF2-40B4-BE49-F238E27FC236}">
                <a16:creationId xmlns:a16="http://schemas.microsoft.com/office/drawing/2014/main" id="{84AC0D13-EDC6-ECCA-562C-79B5A9BA2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1655" y="1283456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8725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EA6A0F-1A08-D135-3A3D-49F641A20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3954" y="939355"/>
            <a:ext cx="8485252" cy="3503016"/>
          </a:xfrm>
        </p:spPr>
        <p:txBody>
          <a:bodyPr lIns="0" tIns="0" rIns="0" bIns="0" anchor="t">
            <a:noAutofit/>
          </a:bodyPr>
          <a:lstStyle/>
          <a:p>
            <a:pPr marL="251460" indent="-179705"/>
            <a:r>
              <a:rPr lang="en-US" sz="1600" b="1" dirty="0" err="1"/>
              <a:t>Hypotéza</a:t>
            </a:r>
            <a:r>
              <a:rPr lang="en-US" sz="1600" dirty="0"/>
              <a:t>: </a:t>
            </a:r>
            <a:r>
              <a:rPr lang="en-US" sz="1600" dirty="0" err="1">
                <a:latin typeface="Arial"/>
              </a:rPr>
              <a:t>Při</a:t>
            </a:r>
            <a:r>
              <a:rPr lang="en-US" sz="1600" dirty="0">
                <a:latin typeface="Arial"/>
              </a:rPr>
              <a:t> </a:t>
            </a:r>
            <a:r>
              <a:rPr lang="en-US" sz="1600" dirty="0" err="1">
                <a:latin typeface="Arial"/>
              </a:rPr>
              <a:t>infekci</a:t>
            </a:r>
            <a:r>
              <a:rPr lang="en-US" sz="1600" dirty="0">
                <a:latin typeface="Arial"/>
              </a:rPr>
              <a:t> </a:t>
            </a:r>
            <a:r>
              <a:rPr lang="en-US" sz="1600" i="1" dirty="0">
                <a:latin typeface="Arial"/>
              </a:rPr>
              <a:t>B. cereus</a:t>
            </a:r>
            <a:r>
              <a:rPr lang="en-US" sz="1600" dirty="0">
                <a:latin typeface="Arial"/>
              </a:rPr>
              <a:t> </a:t>
            </a:r>
            <a:r>
              <a:rPr lang="en-US" sz="1600" dirty="0" err="1">
                <a:latin typeface="Arial"/>
              </a:rPr>
              <a:t>lze</a:t>
            </a:r>
            <a:r>
              <a:rPr lang="en-US" sz="1600" dirty="0">
                <a:latin typeface="Arial"/>
              </a:rPr>
              <a:t> </a:t>
            </a:r>
            <a:r>
              <a:rPr lang="en-US" sz="1600" dirty="0" err="1">
                <a:latin typeface="Arial"/>
              </a:rPr>
              <a:t>specifickou</a:t>
            </a:r>
            <a:r>
              <a:rPr lang="en-US" sz="1600" dirty="0">
                <a:latin typeface="Arial"/>
              </a:rPr>
              <a:t> </a:t>
            </a:r>
            <a:r>
              <a:rPr lang="en-US" sz="1600" dirty="0" err="1">
                <a:latin typeface="Arial"/>
              </a:rPr>
              <a:t>sacharidovou</a:t>
            </a:r>
            <a:r>
              <a:rPr lang="en-US" sz="1600" dirty="0">
                <a:latin typeface="Arial"/>
              </a:rPr>
              <a:t> </a:t>
            </a:r>
            <a:r>
              <a:rPr lang="en-US" sz="1600" dirty="0" err="1">
                <a:latin typeface="Arial"/>
              </a:rPr>
              <a:t>dietou</a:t>
            </a:r>
            <a:r>
              <a:rPr lang="en-US" sz="1600" dirty="0">
                <a:latin typeface="Arial"/>
              </a:rPr>
              <a:t> </a:t>
            </a:r>
            <a:r>
              <a:rPr lang="en-US" sz="1600" dirty="0" err="1">
                <a:latin typeface="Arial"/>
              </a:rPr>
              <a:t>ovlivnit</a:t>
            </a:r>
            <a:r>
              <a:rPr lang="en-US" sz="1600" dirty="0">
                <a:latin typeface="Arial"/>
              </a:rPr>
              <a:t> </a:t>
            </a:r>
            <a:r>
              <a:rPr lang="en-US" sz="1600" dirty="0" err="1">
                <a:latin typeface="Arial"/>
              </a:rPr>
              <a:t>produkci</a:t>
            </a:r>
            <a:r>
              <a:rPr lang="en-US" sz="1600" dirty="0">
                <a:latin typeface="Arial"/>
              </a:rPr>
              <a:t> </a:t>
            </a:r>
            <a:r>
              <a:rPr lang="en-US" sz="1600" dirty="0" err="1">
                <a:latin typeface="Arial"/>
              </a:rPr>
              <a:t>toxinů</a:t>
            </a:r>
            <a:r>
              <a:rPr lang="en-US" sz="1600" dirty="0">
                <a:latin typeface="Arial"/>
              </a:rPr>
              <a:t> </a:t>
            </a:r>
            <a:r>
              <a:rPr lang="en-US" sz="1600" dirty="0" err="1">
                <a:latin typeface="Arial"/>
              </a:rPr>
              <a:t>této</a:t>
            </a:r>
            <a:r>
              <a:rPr lang="en-US" sz="1600" dirty="0">
                <a:latin typeface="Arial"/>
              </a:rPr>
              <a:t> </a:t>
            </a:r>
            <a:r>
              <a:rPr lang="en-US" sz="1600" dirty="0" err="1">
                <a:latin typeface="Arial"/>
              </a:rPr>
              <a:t>bakterie</a:t>
            </a:r>
            <a:r>
              <a:rPr lang="en-US" sz="1600" dirty="0">
                <a:latin typeface="Arial"/>
              </a:rPr>
              <a:t>. </a:t>
            </a:r>
            <a:endParaRPr lang="en-US" sz="2400" dirty="0"/>
          </a:p>
          <a:p>
            <a:pPr marL="251460" indent="-179705"/>
            <a:r>
              <a:rPr lang="en-US" sz="1600" b="1" dirty="0" err="1"/>
              <a:t>Praktický</a:t>
            </a:r>
            <a:r>
              <a:rPr lang="en-US" sz="1600" b="1" dirty="0"/>
              <a:t> </a:t>
            </a:r>
            <a:r>
              <a:rPr lang="en-US" sz="1600" b="1" dirty="0" err="1"/>
              <a:t>cíl</a:t>
            </a:r>
            <a:r>
              <a:rPr lang="en-US" sz="1600" b="1" dirty="0"/>
              <a:t>:</a:t>
            </a:r>
            <a:r>
              <a:rPr lang="en-US" sz="1600" dirty="0"/>
              <a:t> </a:t>
            </a:r>
            <a:r>
              <a:rPr lang="en-US" sz="1600" dirty="0" err="1"/>
              <a:t>Cílem</a:t>
            </a:r>
            <a:r>
              <a:rPr lang="en-US" sz="1600" dirty="0"/>
              <a:t> </a:t>
            </a:r>
            <a:r>
              <a:rPr lang="en-US" sz="1600" dirty="0" err="1"/>
              <a:t>projektu</a:t>
            </a:r>
            <a:r>
              <a:rPr lang="en-US" sz="1600" dirty="0"/>
              <a:t> je </a:t>
            </a:r>
            <a:r>
              <a:rPr lang="en-US" sz="1600" dirty="0" err="1"/>
              <a:t>zjistit</a:t>
            </a:r>
            <a:r>
              <a:rPr lang="en-US" sz="1600" dirty="0"/>
              <a:t>, jak se </a:t>
            </a:r>
            <a:r>
              <a:rPr lang="en-US" sz="1600" dirty="0" err="1"/>
              <a:t>liší</a:t>
            </a:r>
            <a:r>
              <a:rPr lang="en-US" sz="1600" dirty="0"/>
              <a:t> </a:t>
            </a:r>
            <a:r>
              <a:rPr lang="en-US" sz="1600" dirty="0" err="1"/>
              <a:t>metabolismus</a:t>
            </a:r>
            <a:r>
              <a:rPr lang="en-US" sz="1600" dirty="0"/>
              <a:t> </a:t>
            </a:r>
            <a:r>
              <a:rPr lang="en-US" sz="1600" dirty="0" err="1"/>
              <a:t>této</a:t>
            </a:r>
            <a:r>
              <a:rPr lang="en-US" sz="1600" dirty="0"/>
              <a:t> </a:t>
            </a:r>
            <a:r>
              <a:rPr lang="en-US" sz="1600" dirty="0" err="1"/>
              <a:t>bakterie</a:t>
            </a:r>
            <a:r>
              <a:rPr lang="en-US" sz="1600" dirty="0"/>
              <a:t> </a:t>
            </a:r>
            <a:r>
              <a:rPr lang="en-US" sz="1600" dirty="0" err="1"/>
              <a:t>mezi</a:t>
            </a:r>
            <a:r>
              <a:rPr lang="en-US" sz="1600" dirty="0"/>
              <a:t> </a:t>
            </a:r>
            <a:r>
              <a:rPr lang="en-US" sz="1600" dirty="0" err="1"/>
              <a:t>jednotlivými</a:t>
            </a:r>
            <a:r>
              <a:rPr lang="en-US" sz="1600" dirty="0"/>
              <a:t> </a:t>
            </a:r>
            <a:r>
              <a:rPr lang="en-US" sz="1600" dirty="0" err="1"/>
              <a:t>dietami</a:t>
            </a:r>
            <a:r>
              <a:rPr lang="en-US" sz="1600" dirty="0"/>
              <a:t> (</a:t>
            </a:r>
            <a:r>
              <a:rPr lang="en-US" sz="1600" dirty="0" err="1"/>
              <a:t>např</a:t>
            </a:r>
            <a:r>
              <a:rPr lang="en-US" sz="1600" dirty="0"/>
              <a:t>. </a:t>
            </a:r>
            <a:r>
              <a:rPr lang="en-US" sz="1600" dirty="0" err="1"/>
              <a:t>kdy</a:t>
            </a:r>
            <a:r>
              <a:rPr lang="en-US" sz="1600" dirty="0"/>
              <a:t> a </a:t>
            </a:r>
            <a:r>
              <a:rPr lang="en-US" sz="1600" dirty="0" err="1"/>
              <a:t>jestli</a:t>
            </a:r>
            <a:r>
              <a:rPr lang="en-US" sz="1600" dirty="0"/>
              <a:t> </a:t>
            </a:r>
            <a:r>
              <a:rPr lang="en-US" sz="1600" dirty="0" err="1"/>
              <a:t>vůbec</a:t>
            </a:r>
            <a:r>
              <a:rPr lang="en-US" sz="1600" dirty="0"/>
              <a:t> </a:t>
            </a:r>
            <a:r>
              <a:rPr lang="en-US" sz="1600" dirty="0" err="1"/>
              <a:t>produkuje</a:t>
            </a:r>
            <a:r>
              <a:rPr lang="en-US" sz="1600" dirty="0"/>
              <a:t> </a:t>
            </a:r>
            <a:r>
              <a:rPr lang="en-US" sz="1600" dirty="0" err="1"/>
              <a:t>toxiny</a:t>
            </a:r>
            <a:r>
              <a:rPr lang="en-US" sz="1600" dirty="0"/>
              <a:t>)</a:t>
            </a:r>
          </a:p>
          <a:p>
            <a:pPr marL="251460" indent="-179705"/>
            <a:endParaRPr lang="en-US" sz="1600" b="1" dirty="0"/>
          </a:p>
          <a:p>
            <a:pPr marL="251460" indent="-179705"/>
            <a:r>
              <a:rPr lang="en-US" sz="1600" b="1" dirty="0"/>
              <a:t>Data: </a:t>
            </a:r>
            <a:r>
              <a:rPr lang="en-US" sz="1600" dirty="0" err="1"/>
              <a:t>Transkriptomické</a:t>
            </a:r>
            <a:r>
              <a:rPr lang="en-US" sz="1600" dirty="0"/>
              <a:t> </a:t>
            </a:r>
            <a:r>
              <a:rPr lang="en-US" sz="1600" dirty="0" err="1"/>
              <a:t>profily</a:t>
            </a:r>
            <a:r>
              <a:rPr lang="en-US" sz="1600" dirty="0"/>
              <a:t> </a:t>
            </a:r>
            <a:r>
              <a:rPr lang="en-US" sz="1600" dirty="0" err="1"/>
              <a:t>bakterie</a:t>
            </a:r>
            <a:r>
              <a:rPr lang="en-US" sz="1600" b="1" dirty="0"/>
              <a:t> </a:t>
            </a:r>
            <a:r>
              <a:rPr lang="en-US" sz="1600" i="1" dirty="0">
                <a:ea typeface="+mn-lt"/>
                <a:cs typeface="+mn-lt"/>
              </a:rPr>
              <a:t>B. cereus ATCC 10987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/>
              <a:t>z RNA </a:t>
            </a:r>
            <a:r>
              <a:rPr lang="en-US" sz="1600" dirty="0" err="1"/>
              <a:t>sekvenování</a:t>
            </a:r>
            <a:r>
              <a:rPr lang="en-US" sz="1600" dirty="0"/>
              <a:t> </a:t>
            </a:r>
            <a:r>
              <a:rPr lang="en-US" sz="1600" dirty="0" err="1"/>
              <a:t>nové</a:t>
            </a:r>
            <a:r>
              <a:rPr lang="en-US" sz="1600" dirty="0"/>
              <a:t> </a:t>
            </a:r>
            <a:r>
              <a:rPr lang="en-US" sz="1600" dirty="0" err="1"/>
              <a:t>generace</a:t>
            </a:r>
            <a:r>
              <a:rPr lang="en-US" sz="1600" dirty="0"/>
              <a:t> s </a:t>
            </a:r>
            <a:r>
              <a:rPr lang="en-US" sz="1600" dirty="0" err="1"/>
              <a:t>pomocí</a:t>
            </a:r>
            <a:r>
              <a:rPr lang="en-US" sz="1600" dirty="0"/>
              <a:t> Illumina </a:t>
            </a:r>
            <a:r>
              <a:rPr lang="en-US" sz="1600" dirty="0" err="1"/>
              <a:t>MiSeq</a:t>
            </a:r>
            <a:r>
              <a:rPr lang="en-US" sz="1600" dirty="0"/>
              <a:t>, </a:t>
            </a:r>
            <a:r>
              <a:rPr lang="en-US" sz="1600" dirty="0" err="1"/>
              <a:t>délka</a:t>
            </a:r>
            <a:r>
              <a:rPr lang="en-US" sz="1600" dirty="0"/>
              <a:t> </a:t>
            </a:r>
            <a:r>
              <a:rPr lang="en-US" sz="1600" dirty="0" err="1"/>
              <a:t>čtení</a:t>
            </a:r>
            <a:r>
              <a:rPr lang="en-US" sz="1600" dirty="0"/>
              <a:t> 75 bp, paired-end (</a:t>
            </a:r>
            <a:r>
              <a:rPr lang="en-US" sz="1600" dirty="0" err="1"/>
              <a:t>formát</a:t>
            </a:r>
            <a:r>
              <a:rPr lang="en-US" sz="1600" dirty="0"/>
              <a:t> feature counts)</a:t>
            </a:r>
          </a:p>
          <a:p>
            <a:pPr marL="251460" indent="-179705"/>
            <a:endParaRPr lang="en-US" sz="1600" b="1" dirty="0"/>
          </a:p>
          <a:p>
            <a:pPr marL="251460" indent="-179705"/>
            <a:r>
              <a:rPr lang="en-US" sz="1600" b="1" err="1"/>
              <a:t>Praktické</a:t>
            </a:r>
            <a:r>
              <a:rPr lang="en-US" sz="1600" b="1" dirty="0"/>
              <a:t> </a:t>
            </a:r>
            <a:r>
              <a:rPr lang="en-US" sz="1600" b="1" err="1"/>
              <a:t>kroky</a:t>
            </a:r>
            <a:r>
              <a:rPr lang="en-US" sz="1600" b="1" dirty="0"/>
              <a:t> </a:t>
            </a:r>
            <a:r>
              <a:rPr lang="en-US" sz="1600" b="1" err="1"/>
              <a:t>projektu</a:t>
            </a:r>
            <a:r>
              <a:rPr lang="en-US" sz="1600" b="1" dirty="0"/>
              <a:t>:</a:t>
            </a:r>
            <a:endParaRPr lang="en-US" sz="2400"/>
          </a:p>
          <a:p>
            <a:pPr marL="528955" indent="-457200">
              <a:buAutoNum type="arabicPeriod"/>
            </a:pPr>
            <a:r>
              <a:rPr lang="en-US" sz="1600" dirty="0"/>
              <a:t>S </a:t>
            </a:r>
            <a:r>
              <a:rPr lang="en-US" sz="1600" dirty="0" err="1"/>
              <a:t>pomocí</a:t>
            </a:r>
            <a:r>
              <a:rPr lang="en-US" sz="1600" dirty="0"/>
              <a:t> </a:t>
            </a:r>
            <a:r>
              <a:rPr lang="en-US" sz="1600" dirty="0" err="1"/>
              <a:t>programu</a:t>
            </a:r>
            <a:r>
              <a:rPr lang="en-US" sz="1600" dirty="0"/>
              <a:t> </a:t>
            </a:r>
            <a:r>
              <a:rPr lang="en-US" sz="1600" dirty="0" err="1"/>
              <a:t>microbiomeAnnotator</a:t>
            </a:r>
            <a:r>
              <a:rPr lang="en-US" sz="1600" dirty="0"/>
              <a:t> </a:t>
            </a:r>
            <a:r>
              <a:rPr lang="en-US" sz="1600" dirty="0" err="1"/>
              <a:t>odvoďte</a:t>
            </a:r>
            <a:r>
              <a:rPr lang="en-US" sz="1600" dirty="0"/>
              <a:t> </a:t>
            </a:r>
            <a:r>
              <a:rPr lang="en-US" sz="1600" dirty="0" err="1"/>
              <a:t>metabolické</a:t>
            </a:r>
            <a:r>
              <a:rPr lang="en-US" sz="1600" dirty="0"/>
              <a:t> </a:t>
            </a:r>
            <a:r>
              <a:rPr lang="en-US" sz="1600" dirty="0" err="1"/>
              <a:t>produkty</a:t>
            </a:r>
            <a:r>
              <a:rPr lang="en-US" sz="1600" dirty="0"/>
              <a:t> </a:t>
            </a:r>
            <a:r>
              <a:rPr lang="en-US" sz="1600" dirty="0" err="1"/>
              <a:t>bakterie</a:t>
            </a:r>
            <a:r>
              <a:rPr lang="en-US" sz="1600" dirty="0"/>
              <a:t> za </a:t>
            </a:r>
            <a:r>
              <a:rPr lang="en-US" sz="1600" dirty="0" err="1"/>
              <a:t>různých</a:t>
            </a:r>
            <a:r>
              <a:rPr lang="en-US" sz="1600" dirty="0"/>
              <a:t> </a:t>
            </a:r>
            <a:r>
              <a:rPr lang="en-US" sz="1600" dirty="0" err="1"/>
              <a:t>podmínek</a:t>
            </a:r>
            <a:endParaRPr lang="en-US" sz="1600"/>
          </a:p>
          <a:p>
            <a:pPr marL="528955" indent="-457200">
              <a:buAutoNum type="arabicPeriod"/>
            </a:pPr>
            <a:r>
              <a:rPr lang="en-US" sz="1600" dirty="0" err="1"/>
              <a:t>Porovnejte</a:t>
            </a:r>
            <a:r>
              <a:rPr lang="en-US" sz="1600" dirty="0"/>
              <a:t> </a:t>
            </a:r>
            <a:r>
              <a:rPr lang="en-US" sz="1600" dirty="0" err="1"/>
              <a:t>metabolické</a:t>
            </a:r>
            <a:r>
              <a:rPr lang="en-US" sz="1600" dirty="0"/>
              <a:t> </a:t>
            </a:r>
            <a:r>
              <a:rPr lang="en-US" sz="1600" dirty="0" err="1"/>
              <a:t>produkty</a:t>
            </a:r>
            <a:r>
              <a:rPr lang="en-US" sz="1600" dirty="0"/>
              <a:t> </a:t>
            </a:r>
            <a:r>
              <a:rPr lang="en-US" sz="1600" dirty="0" err="1"/>
              <a:t>mezi</a:t>
            </a:r>
            <a:r>
              <a:rPr lang="en-US" sz="1600" dirty="0"/>
              <a:t> </a:t>
            </a:r>
            <a:r>
              <a:rPr lang="en-US" sz="1600" dirty="0" err="1"/>
              <a:t>podmínkami</a:t>
            </a:r>
            <a:endParaRPr lang="en-US" sz="1600"/>
          </a:p>
          <a:p>
            <a:pPr marL="528955" indent="-457200">
              <a:buAutoNum type="arabicPeriod"/>
            </a:pPr>
            <a:r>
              <a:rPr lang="en-US" sz="1600" dirty="0" err="1"/>
              <a:t>Výsledky</a:t>
            </a:r>
            <a:r>
              <a:rPr lang="en-US" sz="1600" dirty="0"/>
              <a:t> </a:t>
            </a:r>
            <a:r>
              <a:rPr lang="en-US" sz="1600" dirty="0" err="1"/>
              <a:t>zvizualizujte</a:t>
            </a:r>
            <a:r>
              <a:rPr lang="en-US" sz="1600" dirty="0"/>
              <a:t> a </a:t>
            </a:r>
            <a:r>
              <a:rPr lang="en-US" sz="1600" dirty="0" err="1"/>
              <a:t>interpretujte</a:t>
            </a:r>
            <a:endParaRPr lang="en-US" sz="1600" dirty="0"/>
          </a:p>
          <a:p>
            <a:pPr marL="528955" indent="-457200">
              <a:buAutoNum type="arabicPeriod"/>
            </a:pPr>
            <a:endParaRPr lang="en-US" sz="1600" dirty="0"/>
          </a:p>
          <a:p>
            <a:pPr marL="251460" indent="-179705"/>
            <a:endParaRPr lang="en-US" sz="1600" dirty="0"/>
          </a:p>
          <a:p>
            <a:pPr marL="71755" indent="0">
              <a:buNone/>
            </a:pPr>
            <a:endParaRPr lang="en-US" sz="1600" dirty="0"/>
          </a:p>
          <a:p>
            <a:pPr marL="575945" lvl="1" indent="-251460"/>
            <a:endParaRPr 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4A0234-C578-FACD-82D0-6E2601F6BB7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/>
              <a:t>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AC4E9DF-4751-D8F9-0ECD-70759D556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899" y="123080"/>
            <a:ext cx="10753202" cy="1082609"/>
          </a:xfrm>
        </p:spPr>
        <p:txBody>
          <a:bodyPr lIns="0" tIns="0" rIns="0" bIns="0" anchor="t">
            <a:normAutofit/>
          </a:bodyPr>
          <a:lstStyle/>
          <a:p>
            <a:r>
              <a:rPr lang="en-US" sz="3200" dirty="0"/>
              <a:t>Projekt 3</a:t>
            </a:r>
            <a:r>
              <a:rPr lang="cs-CZ" sz="3200" dirty="0"/>
              <a:t> </a:t>
            </a:r>
            <a:r>
              <a:rPr lang="en-US" sz="3200" dirty="0"/>
              <a:t>– Bacillus cereus - </a:t>
            </a:r>
            <a:r>
              <a:rPr lang="en-US" sz="3200" dirty="0" err="1"/>
              <a:t>metabolický</a:t>
            </a:r>
            <a:r>
              <a:rPr lang="en-US" sz="3200" dirty="0"/>
              <a:t> </a:t>
            </a:r>
            <a:r>
              <a:rPr lang="en-US" sz="3200" dirty="0" err="1"/>
              <a:t>potenciál</a:t>
            </a:r>
            <a:endParaRPr lang="en-US" sz="3200"/>
          </a:p>
        </p:txBody>
      </p:sp>
      <p:pic>
        <p:nvPicPr>
          <p:cNvPr id="7" name="Picture 6" descr="Bacillus cereus">
            <a:extLst>
              <a:ext uri="{FF2B5EF4-FFF2-40B4-BE49-F238E27FC236}">
                <a16:creationId xmlns:a16="http://schemas.microsoft.com/office/drawing/2014/main" id="{BD23B0A7-E7B9-404B-C20A-99E97FD47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6083" y="1089932"/>
            <a:ext cx="2466975" cy="184785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2FA0A7C9-44FE-7742-F671-8561791AFD31}"/>
              </a:ext>
            </a:extLst>
          </p:cNvPr>
          <p:cNvSpPr/>
          <p:nvPr/>
        </p:nvSpPr>
        <p:spPr>
          <a:xfrm>
            <a:off x="8551485" y="3531961"/>
            <a:ext cx="914400" cy="914400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5567053-A8B7-1322-6FDC-20FA5ECAFFBE}"/>
              </a:ext>
            </a:extLst>
          </p:cNvPr>
          <p:cNvSpPr/>
          <p:nvPr/>
        </p:nvSpPr>
        <p:spPr>
          <a:xfrm>
            <a:off x="9567484" y="3531960"/>
            <a:ext cx="914400" cy="914400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B7D0762-B885-8CF3-B295-0AA01A1632D6}"/>
              </a:ext>
            </a:extLst>
          </p:cNvPr>
          <p:cNvSpPr/>
          <p:nvPr/>
        </p:nvSpPr>
        <p:spPr>
          <a:xfrm>
            <a:off x="10680245" y="3531959"/>
            <a:ext cx="914400" cy="914400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DD33875-D80A-18E5-EC08-7714A39BC6A8}"/>
              </a:ext>
            </a:extLst>
          </p:cNvPr>
          <p:cNvSpPr/>
          <p:nvPr/>
        </p:nvSpPr>
        <p:spPr>
          <a:xfrm>
            <a:off x="8551482" y="4662863"/>
            <a:ext cx="914400" cy="914400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A625C6C-BCAB-691A-B7D2-D6C204FB79F7}"/>
              </a:ext>
            </a:extLst>
          </p:cNvPr>
          <p:cNvSpPr/>
          <p:nvPr/>
        </p:nvSpPr>
        <p:spPr>
          <a:xfrm>
            <a:off x="9567481" y="4662862"/>
            <a:ext cx="914400" cy="914400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B4550B3-1132-3142-C2E0-EA423AD95877}"/>
              </a:ext>
            </a:extLst>
          </p:cNvPr>
          <p:cNvSpPr/>
          <p:nvPr/>
        </p:nvSpPr>
        <p:spPr>
          <a:xfrm>
            <a:off x="10680242" y="4662861"/>
            <a:ext cx="914400" cy="914400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0FEBC9-E6EE-F93D-E5B3-5A72AB2971DD}"/>
              </a:ext>
            </a:extLst>
          </p:cNvPr>
          <p:cNvSpPr txBox="1"/>
          <p:nvPr/>
        </p:nvSpPr>
        <p:spPr>
          <a:xfrm>
            <a:off x="8681126" y="3844371"/>
            <a:ext cx="714806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50" err="1"/>
              <a:t>Glukóza</a:t>
            </a:r>
            <a:endParaRPr lang="en-US" sz="105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CD4F15-BF4C-EB02-5C2E-3144B5B70A43}"/>
              </a:ext>
            </a:extLst>
          </p:cNvPr>
          <p:cNvSpPr txBox="1"/>
          <p:nvPr/>
        </p:nvSpPr>
        <p:spPr>
          <a:xfrm>
            <a:off x="9703173" y="3832275"/>
            <a:ext cx="714806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50" dirty="0" err="1"/>
              <a:t>Fruktóza</a:t>
            </a:r>
            <a:endParaRPr lang="en-US" sz="1050" b="0" i="0" u="none" strike="noStrike" cap="none" spc="0" normalizeH="0" baseline="0" dirty="0" err="1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DD792F-EB01-0B9B-8EB2-40B98E66F60F}"/>
              </a:ext>
            </a:extLst>
          </p:cNvPr>
          <p:cNvSpPr txBox="1"/>
          <p:nvPr/>
        </p:nvSpPr>
        <p:spPr>
          <a:xfrm>
            <a:off x="10779648" y="3832275"/>
            <a:ext cx="714806" cy="253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50" err="1"/>
              <a:t>Galaktóza</a:t>
            </a:r>
            <a:endParaRPr lang="en-US" sz="105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5FEA4E-7F46-C4BB-84C3-FE6FFCC25434}"/>
              </a:ext>
            </a:extLst>
          </p:cNvPr>
          <p:cNvSpPr txBox="1"/>
          <p:nvPr/>
        </p:nvSpPr>
        <p:spPr>
          <a:xfrm>
            <a:off x="8650885" y="4993417"/>
            <a:ext cx="714806" cy="253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50" dirty="0" err="1"/>
              <a:t>Cukróza</a:t>
            </a:r>
            <a:endParaRPr lang="en-US" sz="1050" b="0" i="0" u="none" strike="noStrike" cap="none" spc="0" normalizeH="0" baseline="0" dirty="0" err="1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B0910AE-D0C4-4553-88B6-83F6562AFF4A}"/>
              </a:ext>
            </a:extLst>
          </p:cNvPr>
          <p:cNvSpPr txBox="1"/>
          <p:nvPr/>
        </p:nvSpPr>
        <p:spPr>
          <a:xfrm>
            <a:off x="9763647" y="4993417"/>
            <a:ext cx="714806" cy="253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50" dirty="0" err="1"/>
              <a:t>Laktóza</a:t>
            </a:r>
            <a:endParaRPr lang="en-US" sz="1050" b="0" i="0" u="none" strike="noStrike" cap="none" spc="0" normalizeH="0" baseline="0" dirty="0" err="1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0CCF14-0024-67D4-2668-70DDDAD28292}"/>
              </a:ext>
            </a:extLst>
          </p:cNvPr>
          <p:cNvSpPr txBox="1"/>
          <p:nvPr/>
        </p:nvSpPr>
        <p:spPr>
          <a:xfrm>
            <a:off x="10882457" y="4987369"/>
            <a:ext cx="714806" cy="253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50" dirty="0"/>
              <a:t>Xylitol</a:t>
            </a:r>
            <a:endParaRPr lang="en-US" sz="105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16873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Presentation_MU_EN">
  <a:themeElements>
    <a:clrScheme name="Vlastní 50">
      <a:dk1>
        <a:srgbClr val="000000"/>
      </a:dk1>
      <a:lt1>
        <a:srgbClr val="FFFFFF"/>
      </a:lt1>
      <a:dk2>
        <a:srgbClr val="0000DC"/>
      </a:dk2>
      <a:lt2>
        <a:srgbClr val="686868"/>
      </a:lt2>
      <a:accent1>
        <a:srgbClr val="0000DC"/>
      </a:accent1>
      <a:accent2>
        <a:srgbClr val="F01928"/>
      </a:accent2>
      <a:accent3>
        <a:srgbClr val="0ACC9E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FF"/>
      </a:hlink>
      <a:folHlink>
        <a:srgbClr val="FF00FF"/>
      </a:folHlink>
    </a:clrScheme>
    <a:fontScheme name="Presentation_MU_E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Presentation_MU_E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resentation_MU_EN">
  <a:themeElements>
    <a:clrScheme name="Presentation_MU_E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FF"/>
      </a:hlink>
      <a:folHlink>
        <a:srgbClr val="FF00FF"/>
      </a:folHlink>
    </a:clrScheme>
    <a:fontScheme name="Presentation_MU_E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Presentation_MU_E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E53B5AE4822A745BE2CAFCD6BC9AABF" ma:contentTypeVersion="12" ma:contentTypeDescription="Vytvoří nový dokument" ma:contentTypeScope="" ma:versionID="db84e77311ef411763b75ee17f019aed">
  <xsd:schema xmlns:xsd="http://www.w3.org/2001/XMLSchema" xmlns:xs="http://www.w3.org/2001/XMLSchema" xmlns:p="http://schemas.microsoft.com/office/2006/metadata/properties" xmlns:ns2="0f16c7bc-751b-460a-a88d-f59477d76b1e" xmlns:ns3="42df3d61-c06d-4712-b65c-4c7e10498220" targetNamespace="http://schemas.microsoft.com/office/2006/metadata/properties" ma:root="true" ma:fieldsID="a6056e82e9cc930aeb58424005321d20" ns2:_="" ns3:_="">
    <xsd:import namespace="0f16c7bc-751b-460a-a88d-f59477d76b1e"/>
    <xsd:import namespace="42df3d61-c06d-4712-b65c-4c7e1049822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16c7bc-751b-460a-a88d-f59477d76b1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df3d61-c06d-4712-b65c-4c7e104982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2302762-83EF-468E-A499-79E468E1826A}">
  <ds:schemaRefs>
    <ds:schemaRef ds:uri="0f16c7bc-751b-460a-a88d-f59477d76b1e"/>
    <ds:schemaRef ds:uri="42df3d61-c06d-4712-b65c-4c7e1049822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5190B89-A361-4F57-948A-DA5136542A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BDA523-27A4-442D-AE75-2C31BA826228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2df3d61-c06d-4712-b65c-4c7e10498220"/>
    <ds:schemaRef ds:uri="http://purl.org/dc/terms/"/>
    <ds:schemaRef ds:uri="http://schemas.openxmlformats.org/package/2006/metadata/core-properties"/>
    <ds:schemaRef ds:uri="0f16c7bc-751b-460a-a88d-f59477d76b1e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26556</TotalTime>
  <Words>866</Words>
  <Application>Microsoft Office PowerPoint</Application>
  <PresentationFormat>Widescreen</PresentationFormat>
  <Paragraphs>95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Presentation_MU_EN</vt:lpstr>
      <vt:lpstr>Představení projektů</vt:lpstr>
      <vt:lpstr>Projekt 2 - Klonalita buněk nádoru kolorekta</vt:lpstr>
      <vt:lpstr>Projekt 3 – Bacillus cereus - metabolický potenciál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melymuk</dc:creator>
  <cp:lastModifiedBy>Eva Budinská</cp:lastModifiedBy>
  <cp:revision>1780</cp:revision>
  <cp:lastPrinted>2022-04-26T14:23:49Z</cp:lastPrinted>
  <dcterms:modified xsi:type="dcterms:W3CDTF">2024-09-30T07:36:19Z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0x0101007E53B5AE4822A745BE2CAFCD6BC9AABF</vt:lpwstr>
  </property>
</Properties>
</file>