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7" r:id="rId4"/>
    <p:sldId id="260" r:id="rId5"/>
    <p:sldId id="262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1232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80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23" y="2019300"/>
            <a:ext cx="408767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eallslist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Predátorské časopisy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49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Predátorské časopisy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/>
              <a:t>Predátorské časopisy jsou výrazným negativním jevem, který parazituje na myšlence </a:t>
            </a:r>
            <a:r>
              <a:rPr lang="cs-CZ" sz="2400" dirty="0" smtClean="0"/>
              <a:t>open-</a:t>
            </a:r>
            <a:r>
              <a:rPr lang="cs-CZ" sz="2400" dirty="0" err="1" smtClean="0"/>
              <a:t>access</a:t>
            </a:r>
            <a:r>
              <a:rPr lang="cs-CZ" sz="2400" dirty="0" smtClean="0"/>
              <a:t> </a:t>
            </a:r>
            <a:r>
              <a:rPr lang="cs-CZ" sz="2400" dirty="0"/>
              <a:t>a který poškozuje jeden ze základních kamenů moderní vědy - kvalitní recenzní řízení. </a:t>
            </a:r>
            <a:endParaRPr lang="cs-CZ" sz="2400" dirty="0" smtClean="0"/>
          </a:p>
          <a:p>
            <a:pPr>
              <a:lnSpc>
                <a:spcPct val="110000"/>
              </a:lnSpc>
            </a:pPr>
            <a:r>
              <a:rPr lang="cs-CZ" sz="2400" dirty="0" smtClean="0"/>
              <a:t>Vznikají</a:t>
            </a:r>
            <a:r>
              <a:rPr lang="cs-CZ" sz="2400" dirty="0"/>
              <a:t> </a:t>
            </a:r>
            <a:r>
              <a:rPr lang="cs-CZ" sz="2400" i="1" dirty="0"/>
              <a:t>„primárně s cílem vybírat autorské publikační poplatky a generovat zisk. Nikoliv podporovat a rozvíjet vědeckou komunikaci”</a:t>
            </a:r>
            <a:r>
              <a:rPr lang="cs-CZ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46424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Predátorské časopisy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Č</a:t>
            </a:r>
            <a:r>
              <a:rPr lang="cs-CZ" sz="2000" dirty="0" smtClean="0"/>
              <a:t>lánky </a:t>
            </a:r>
            <a:r>
              <a:rPr lang="cs-CZ" sz="2000" dirty="0"/>
              <a:t>jsou rychle </a:t>
            </a:r>
            <a:r>
              <a:rPr lang="cs-CZ" sz="2000" dirty="0" smtClean="0"/>
              <a:t>přijímány k </a:t>
            </a:r>
            <a:r>
              <a:rPr lang="cs-CZ" sz="2000" dirty="0"/>
              <a:t>publikaci bez </a:t>
            </a:r>
            <a:r>
              <a:rPr lang="cs-CZ" sz="2000" dirty="0" smtClean="0"/>
              <a:t>pořádného posouzení, </a:t>
            </a:r>
            <a:r>
              <a:rPr lang="cs-CZ" sz="2000" dirty="0"/>
              <a:t>přičemž </a:t>
            </a:r>
            <a:r>
              <a:rPr lang="cs-CZ" sz="2000" dirty="0" smtClean="0"/>
              <a:t>se </a:t>
            </a:r>
            <a:r>
              <a:rPr lang="en-US" sz="2000" dirty="0" err="1" smtClean="0"/>
              <a:t>publikuj</a:t>
            </a:r>
            <a:r>
              <a:rPr lang="cs-CZ" sz="2000" dirty="0" smtClean="0"/>
              <a:t>í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cs-CZ" sz="2000" dirty="0" smtClean="0"/>
              <a:t>é</a:t>
            </a:r>
            <a:r>
              <a:rPr lang="en-US" sz="2000" dirty="0" smtClean="0"/>
              <a:t> </a:t>
            </a:r>
            <a:r>
              <a:rPr lang="en-US" sz="2000" dirty="0" err="1"/>
              <a:t>hoaxy</a:t>
            </a:r>
            <a:r>
              <a:rPr lang="en-US" sz="2000" dirty="0"/>
              <a:t> a </a:t>
            </a:r>
            <a:r>
              <a:rPr lang="en-US" sz="2000" dirty="0" err="1"/>
              <a:t>nesmysly</a:t>
            </a:r>
            <a:r>
              <a:rPr lang="en-US" sz="2000" dirty="0"/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 smtClean="0"/>
              <a:t>Poplatky </a:t>
            </a:r>
            <a:r>
              <a:rPr lang="cs-CZ" sz="2000" dirty="0"/>
              <a:t>za </a:t>
            </a:r>
            <a:r>
              <a:rPr lang="cs-CZ" sz="2000" dirty="0" smtClean="0"/>
              <a:t>publikování článků </a:t>
            </a:r>
            <a:r>
              <a:rPr lang="cs-CZ" sz="2000" dirty="0"/>
              <a:t>jsou </a:t>
            </a:r>
            <a:r>
              <a:rPr lang="cs-CZ" sz="2000" dirty="0" smtClean="0"/>
              <a:t>sdělovány </a:t>
            </a:r>
            <a:r>
              <a:rPr lang="cs-CZ" sz="2000" dirty="0"/>
              <a:t>až ex post po </a:t>
            </a:r>
            <a:r>
              <a:rPr lang="cs-CZ" sz="2000" dirty="0" smtClean="0"/>
              <a:t>akceptování, nikoli předem</a:t>
            </a:r>
            <a:r>
              <a:rPr lang="cs-CZ" sz="2000" dirty="0"/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 smtClean="0"/>
              <a:t>Časopisy </a:t>
            </a:r>
            <a:r>
              <a:rPr lang="cs-CZ" sz="2000" dirty="0"/>
              <a:t>se vědcům agresivně </a:t>
            </a:r>
            <a:r>
              <a:rPr lang="cs-CZ" sz="2000" dirty="0" smtClean="0"/>
              <a:t>podbízejí, </a:t>
            </a:r>
            <a:r>
              <a:rPr lang="cs-CZ" sz="2000" dirty="0"/>
              <a:t>aby v nich publikovali.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 smtClean="0"/>
              <a:t>Uvádějí </a:t>
            </a:r>
            <a:r>
              <a:rPr lang="cs-CZ" sz="2000" dirty="0"/>
              <a:t>akademiky ve </a:t>
            </a:r>
            <a:r>
              <a:rPr lang="cs-CZ" sz="2000" dirty="0" smtClean="0"/>
              <a:t>svých </a:t>
            </a:r>
            <a:r>
              <a:rPr lang="cs-CZ" sz="2000" dirty="0"/>
              <a:t>panelech bez jejich </a:t>
            </a:r>
            <a:r>
              <a:rPr lang="cs-CZ" sz="2000" dirty="0" smtClean="0"/>
              <a:t>vědomí </a:t>
            </a:r>
            <a:r>
              <a:rPr lang="cs-CZ" sz="2000" dirty="0"/>
              <a:t>a </a:t>
            </a:r>
            <a:r>
              <a:rPr lang="cs-CZ" sz="2000" dirty="0" smtClean="0"/>
              <a:t>neumožňují jim rezignovat </a:t>
            </a:r>
            <a:r>
              <a:rPr lang="cs-CZ" sz="2000" dirty="0"/>
              <a:t>na </a:t>
            </a:r>
            <a:r>
              <a:rPr lang="cs-CZ" sz="2000" dirty="0" smtClean="0"/>
              <a:t>členství </a:t>
            </a:r>
            <a:r>
              <a:rPr lang="cs-CZ" sz="2000" dirty="0"/>
              <a:t>v panelu.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 smtClean="0"/>
              <a:t>V </a:t>
            </a:r>
            <a:r>
              <a:rPr lang="cs-CZ" sz="2000" dirty="0"/>
              <a:t>těchto panelech </a:t>
            </a:r>
            <a:r>
              <a:rPr lang="cs-CZ" sz="2000" dirty="0" smtClean="0"/>
              <a:t>mívají také </a:t>
            </a:r>
            <a:r>
              <a:rPr lang="cs-CZ" sz="2000" dirty="0"/>
              <a:t>z</a:t>
            </a:r>
            <a:r>
              <a:rPr lang="cs-CZ" sz="2000" dirty="0" smtClean="0"/>
              <a:t>cela smyšlené </a:t>
            </a:r>
            <a:r>
              <a:rPr lang="cs-CZ" sz="2000" dirty="0"/>
              <a:t>akademiky.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 smtClean="0"/>
              <a:t>Napodobují jména </a:t>
            </a:r>
            <a:r>
              <a:rPr lang="cs-CZ" sz="2000" dirty="0"/>
              <a:t>a </a:t>
            </a:r>
            <a:r>
              <a:rPr lang="cs-CZ" sz="2000" dirty="0" smtClean="0"/>
              <a:t>webové stránky seriózních vědeckých </a:t>
            </a:r>
            <a:r>
              <a:rPr lang="cs-CZ" sz="2000" dirty="0"/>
              <a:t>časopisů.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 smtClean="0"/>
              <a:t>Uvádějí </a:t>
            </a:r>
            <a:r>
              <a:rPr lang="cs-CZ" sz="2000" dirty="0"/>
              <a:t>o sobě </a:t>
            </a:r>
            <a:r>
              <a:rPr lang="cs-CZ" sz="2000" dirty="0" smtClean="0"/>
              <a:t>zavádějící </a:t>
            </a:r>
            <a:r>
              <a:rPr lang="cs-CZ" sz="2000" dirty="0"/>
              <a:t>informace, jako např. </a:t>
            </a:r>
            <a:r>
              <a:rPr lang="cs-CZ" sz="2000" dirty="0" smtClean="0"/>
              <a:t>nepravdivé </a:t>
            </a:r>
            <a:r>
              <a:rPr lang="cs-CZ" sz="2000" dirty="0"/>
              <a:t>ú</a:t>
            </a:r>
            <a:r>
              <a:rPr lang="cs-CZ" sz="2000" dirty="0" smtClean="0"/>
              <a:t>daje </a:t>
            </a:r>
            <a:r>
              <a:rPr lang="cs-CZ" sz="2000" dirty="0"/>
              <a:t>o </a:t>
            </a:r>
            <a:r>
              <a:rPr lang="cs-CZ" sz="2000" dirty="0" smtClean="0"/>
              <a:t>místě působení.</a:t>
            </a:r>
            <a:endParaRPr lang="cs-CZ" sz="2000" dirty="0"/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 smtClean="0"/>
              <a:t>Užívají nesprávná </a:t>
            </a:r>
            <a:r>
              <a:rPr lang="cs-CZ" sz="2000" dirty="0"/>
              <a:t>nebo </a:t>
            </a:r>
            <a:r>
              <a:rPr lang="cs-CZ" sz="2000" dirty="0" smtClean="0"/>
              <a:t>smyšlená </a:t>
            </a:r>
            <a:r>
              <a:rPr lang="cs-CZ" sz="2000" dirty="0"/>
              <a:t>ISSN a </a:t>
            </a:r>
            <a:r>
              <a:rPr lang="cs-CZ" sz="2000" dirty="0" smtClean="0"/>
              <a:t>nesprávné </a:t>
            </a:r>
            <a:r>
              <a:rPr lang="cs-CZ" sz="2000" dirty="0"/>
              <a:t>nebo </a:t>
            </a:r>
            <a:r>
              <a:rPr lang="cs-CZ" sz="2000" dirty="0" smtClean="0"/>
              <a:t>smyšlené </a:t>
            </a:r>
            <a:r>
              <a:rPr lang="cs-CZ" sz="2000" dirty="0"/>
              <a:t>informace </a:t>
            </a:r>
            <a:r>
              <a:rPr lang="cs-CZ" sz="2000" dirty="0" smtClean="0"/>
              <a:t>o svém </a:t>
            </a:r>
            <a:r>
              <a:rPr lang="cs-CZ" sz="2000" dirty="0"/>
              <a:t>impakt faktoru.</a:t>
            </a:r>
          </a:p>
        </p:txBody>
      </p:sp>
    </p:spTree>
    <p:extLst>
      <p:ext uri="{BB962C8B-B14F-4D97-AF65-F5344CB8AC3E}">
        <p14:creationId xmlns:p14="http://schemas.microsoft.com/office/powerpoint/2010/main" val="223361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Beallův</a:t>
            </a:r>
            <a:r>
              <a:rPr lang="cs-CZ" dirty="0"/>
              <a:t> </a:t>
            </a:r>
            <a:r>
              <a:rPr lang="cs-CZ" dirty="0" smtClean="0"/>
              <a:t>seznam</a:t>
            </a:r>
            <a:r>
              <a:rPr lang="cs-CZ" sz="3200" dirty="0" smtClean="0"/>
              <a:t> – scholarlyoa.com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Seznam </a:t>
            </a:r>
            <a:r>
              <a:rPr lang="cs-CZ" sz="2400" dirty="0" smtClean="0"/>
              <a:t>dravých vydavatelů s periodiky open-</a:t>
            </a:r>
            <a:r>
              <a:rPr lang="cs-CZ" sz="2400" dirty="0" err="1" smtClean="0"/>
              <a:t>access</a:t>
            </a:r>
            <a:r>
              <a:rPr lang="cs-CZ" sz="2400" dirty="0" smtClean="0"/>
              <a:t>, který vedl knihovník </a:t>
            </a:r>
            <a:r>
              <a:rPr lang="cs-CZ" sz="2400" dirty="0" err="1" smtClean="0"/>
              <a:t>Jeffrey</a:t>
            </a:r>
            <a:r>
              <a:rPr lang="cs-CZ" sz="2400" dirty="0" smtClean="0"/>
              <a:t> </a:t>
            </a:r>
            <a:r>
              <a:rPr lang="cs-CZ" sz="2400" dirty="0" err="1" smtClean="0"/>
              <a:t>Beall</a:t>
            </a:r>
            <a:r>
              <a:rPr lang="cs-CZ" sz="2400" dirty="0" smtClean="0"/>
              <a:t> </a:t>
            </a:r>
            <a:r>
              <a:rPr lang="cs-CZ" sz="2400" dirty="0"/>
              <a:t>z University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smtClean="0"/>
              <a:t>Colorado na svém blogu </a:t>
            </a:r>
            <a:r>
              <a:rPr lang="cs-CZ" sz="2400" dirty="0" err="1" smtClean="0"/>
              <a:t>Scholarly</a:t>
            </a:r>
            <a:r>
              <a:rPr lang="cs-CZ" sz="2400" dirty="0" smtClean="0"/>
              <a:t> Open Access (od 2008 do 2017). </a:t>
            </a:r>
          </a:p>
          <a:p>
            <a:pPr>
              <a:lnSpc>
                <a:spcPct val="100000"/>
              </a:lnSpc>
            </a:pPr>
            <a:r>
              <a:rPr lang="cs-CZ" sz="2400" dirty="0" smtClean="0">
                <a:hlinkClick r:id="rId2"/>
              </a:rPr>
              <a:t>https</a:t>
            </a:r>
            <a:r>
              <a:rPr lang="cs-CZ" sz="2400" dirty="0">
                <a:hlinkClick r:id="rId2"/>
              </a:rPr>
              <a:t>://beallslist.net</a:t>
            </a:r>
            <a:r>
              <a:rPr lang="cs-CZ" sz="2400" dirty="0" smtClean="0">
                <a:hlinkClick r:id="rId2"/>
              </a:rPr>
              <a:t>/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1726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 MU k </a:t>
            </a:r>
            <a:r>
              <a:rPr lang="cs-CZ" dirty="0" err="1" smtClean="0"/>
              <a:t>predátorství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/>
              <a:t>Univerzita vydala doporučení proti predátorským </a:t>
            </a:r>
            <a:r>
              <a:rPr lang="cs-CZ" sz="2400" b="1" dirty="0" smtClean="0"/>
              <a:t>vydavatelům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„Masarykova </a:t>
            </a:r>
            <a:r>
              <a:rPr lang="cs-CZ" sz="2400" dirty="0"/>
              <a:t>univerzita rozhodně odmítá jakoukoli formu využívání systému predátorských vydavatelů pro snadné zvyšování publikačního výkonu a umělé navyšování ohlasu na vlastní odborné </a:t>
            </a:r>
            <a:r>
              <a:rPr lang="cs-CZ" sz="2400" dirty="0" smtClean="0"/>
              <a:t>práce.“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„Doporučujeme našim autorům pečlivě zvážit, prověřovat, případně revidovat svoji publikační strategii a ukončit spolupráci s potenciálně predátorským vydavatelem nebo </a:t>
            </a:r>
            <a:r>
              <a:rPr lang="cs-CZ" sz="2400" dirty="0" smtClean="0"/>
              <a:t>časopisem.“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S tím nám pomáhá naše knihovna – je možné dát si </a:t>
            </a:r>
            <a:r>
              <a:rPr lang="cs-CZ" sz="2400" dirty="0" smtClean="0"/>
              <a:t>proklepnout </a:t>
            </a:r>
            <a:r>
              <a:rPr lang="cs-CZ" sz="2400" dirty="0" smtClean="0"/>
              <a:t>časopis pro publikování.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093625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91</TotalTime>
  <Words>242</Words>
  <Application>Microsoft Office PowerPoint</Application>
  <PresentationFormat>Vlastní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Predátorské časopisy</vt:lpstr>
      <vt:lpstr>Predátorské časopisy</vt:lpstr>
      <vt:lpstr>Predátorské časopisy</vt:lpstr>
      <vt:lpstr>Beallův seznam – scholarlyoa.com</vt:lpstr>
      <vt:lpstr>Postoj MU k predátorství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12</cp:revision>
  <cp:lastPrinted>1601-01-01T00:00:00Z</cp:lastPrinted>
  <dcterms:created xsi:type="dcterms:W3CDTF">2019-09-23T19:54:11Z</dcterms:created>
  <dcterms:modified xsi:type="dcterms:W3CDTF">2020-10-12T20:29:44Z</dcterms:modified>
</cp:coreProperties>
</file>