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123"/>
  </p:notesMasterIdLst>
  <p:handoutMasterIdLst>
    <p:handoutMasterId r:id="rId124"/>
  </p:handoutMasterIdLst>
  <p:sldIdLst>
    <p:sldId id="669" r:id="rId5"/>
    <p:sldId id="1050" r:id="rId6"/>
    <p:sldId id="1192" r:id="rId7"/>
    <p:sldId id="1203" r:id="rId8"/>
    <p:sldId id="681" r:id="rId9"/>
    <p:sldId id="855" r:id="rId10"/>
    <p:sldId id="882" r:id="rId11"/>
    <p:sldId id="1224" r:id="rId12"/>
    <p:sldId id="1193" r:id="rId13"/>
    <p:sldId id="1199" r:id="rId14"/>
    <p:sldId id="671" r:id="rId15"/>
    <p:sldId id="1186" r:id="rId16"/>
    <p:sldId id="1188" r:id="rId17"/>
    <p:sldId id="1189" r:id="rId18"/>
    <p:sldId id="1190" r:id="rId19"/>
    <p:sldId id="1194" r:id="rId20"/>
    <p:sldId id="803" r:id="rId21"/>
    <p:sldId id="802" r:id="rId22"/>
    <p:sldId id="867" r:id="rId23"/>
    <p:sldId id="883" r:id="rId24"/>
    <p:sldId id="866" r:id="rId25"/>
    <p:sldId id="785" r:id="rId26"/>
    <p:sldId id="810" r:id="rId27"/>
    <p:sldId id="884" r:id="rId28"/>
    <p:sldId id="809" r:id="rId29"/>
    <p:sldId id="885" r:id="rId30"/>
    <p:sldId id="859" r:id="rId31"/>
    <p:sldId id="1195" r:id="rId32"/>
    <p:sldId id="575" r:id="rId33"/>
    <p:sldId id="265" r:id="rId34"/>
    <p:sldId id="1060" r:id="rId35"/>
    <p:sldId id="577" r:id="rId36"/>
    <p:sldId id="633" r:id="rId37"/>
    <p:sldId id="1061" r:id="rId38"/>
    <p:sldId id="359" r:id="rId39"/>
    <p:sldId id="360" r:id="rId40"/>
    <p:sldId id="1063" r:id="rId41"/>
    <p:sldId id="363" r:id="rId42"/>
    <p:sldId id="1229" r:id="rId43"/>
    <p:sldId id="1230" r:id="rId44"/>
    <p:sldId id="442" r:id="rId45"/>
    <p:sldId id="443" r:id="rId46"/>
    <p:sldId id="362" r:id="rId47"/>
    <p:sldId id="1255" r:id="rId48"/>
    <p:sldId id="373" r:id="rId49"/>
    <p:sldId id="374" r:id="rId50"/>
    <p:sldId id="375" r:id="rId51"/>
    <p:sldId id="376" r:id="rId52"/>
    <p:sldId id="378" r:id="rId53"/>
    <p:sldId id="377" r:id="rId54"/>
    <p:sldId id="380" r:id="rId55"/>
    <p:sldId id="1064" r:id="rId56"/>
    <p:sldId id="1254" r:id="rId57"/>
    <p:sldId id="369" r:id="rId58"/>
    <p:sldId id="370" r:id="rId59"/>
    <p:sldId id="275" r:id="rId60"/>
    <p:sldId id="1065" r:id="rId61"/>
    <p:sldId id="1246" r:id="rId62"/>
    <p:sldId id="573" r:id="rId63"/>
    <p:sldId id="391" r:id="rId64"/>
    <p:sldId id="389" r:id="rId65"/>
    <p:sldId id="386" r:id="rId66"/>
    <p:sldId id="393" r:id="rId67"/>
    <p:sldId id="390" r:id="rId68"/>
    <p:sldId id="392" r:id="rId69"/>
    <p:sldId id="638" r:id="rId70"/>
    <p:sldId id="1247" r:id="rId71"/>
    <p:sldId id="394" r:id="rId72"/>
    <p:sldId id="1067" r:id="rId73"/>
    <p:sldId id="1245" r:id="rId74"/>
    <p:sldId id="1269" r:id="rId75"/>
    <p:sldId id="1196" r:id="rId76"/>
    <p:sldId id="1257" r:id="rId77"/>
    <p:sldId id="1119" r:id="rId78"/>
    <p:sldId id="799" r:id="rId79"/>
    <p:sldId id="1256" r:id="rId80"/>
    <p:sldId id="1137" r:id="rId81"/>
    <p:sldId id="1126" r:id="rId82"/>
    <p:sldId id="1141" r:id="rId83"/>
    <p:sldId id="1138" r:id="rId84"/>
    <p:sldId id="1139" r:id="rId85"/>
    <p:sldId id="1133" r:id="rId86"/>
    <p:sldId id="1129" r:id="rId87"/>
    <p:sldId id="1263" r:id="rId88"/>
    <p:sldId id="1267" r:id="rId89"/>
    <p:sldId id="1272" r:id="rId90"/>
    <p:sldId id="1231" r:id="rId91"/>
    <p:sldId id="1262" r:id="rId92"/>
    <p:sldId id="1140" r:id="rId93"/>
    <p:sldId id="1136" r:id="rId94"/>
    <p:sldId id="1128" r:id="rId95"/>
    <p:sldId id="1149" r:id="rId96"/>
    <p:sldId id="1208" r:id="rId97"/>
    <p:sldId id="1209" r:id="rId98"/>
    <p:sldId id="1210" r:id="rId99"/>
    <p:sldId id="1211" r:id="rId100"/>
    <p:sldId id="1266" r:id="rId101"/>
    <p:sldId id="1268" r:id="rId102"/>
    <p:sldId id="1197" r:id="rId103"/>
    <p:sldId id="1238" r:id="rId104"/>
    <p:sldId id="1239" r:id="rId105"/>
    <p:sldId id="1240" r:id="rId106"/>
    <p:sldId id="1237" r:id="rId107"/>
    <p:sldId id="1236" r:id="rId108"/>
    <p:sldId id="502" r:id="rId109"/>
    <p:sldId id="1234" r:id="rId110"/>
    <p:sldId id="1253" r:id="rId111"/>
    <p:sldId id="1235" r:id="rId112"/>
    <p:sldId id="1250" r:id="rId113"/>
    <p:sldId id="1273" r:id="rId114"/>
    <p:sldId id="1223" r:id="rId115"/>
    <p:sldId id="1248" r:id="rId116"/>
    <p:sldId id="1225" r:id="rId117"/>
    <p:sldId id="1226" r:id="rId118"/>
    <p:sldId id="1227" r:id="rId119"/>
    <p:sldId id="619" r:id="rId120"/>
    <p:sldId id="548" r:id="rId121"/>
    <p:sldId id="1252" r:id="rId122"/>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5E4D0D-066C-4022-9756-5CE02B728422}" v="4" dt="2024-11-27T12:59:31.261"/>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5" autoAdjust="0"/>
    <p:restoredTop sz="91555" autoAdjust="0"/>
  </p:normalViewPr>
  <p:slideViewPr>
    <p:cSldViewPr snapToGrid="0">
      <p:cViewPr varScale="1">
        <p:scale>
          <a:sx n="95" d="100"/>
          <a:sy n="95" d="100"/>
        </p:scale>
        <p:origin x="2712" y="78"/>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7F4DC385-79BC-418E-BEFC-C53307CE13AD}"/>
    <pc:docChg chg="undo custSel addSld delSld modSld sldOrd">
      <pc:chgData name="Jakub Hofman" userId="53285062-d52a-4c88-bcdc-d767b8cc0044" providerId="ADAL" clId="{7F4DC385-79BC-418E-BEFC-C53307CE13AD}" dt="2023-12-05T21:39:37.848" v="80" actId="47"/>
      <pc:docMkLst>
        <pc:docMk/>
      </pc:docMkLst>
      <pc:sldChg chg="modSp mod ord">
        <pc:chgData name="Jakub Hofman" userId="53285062-d52a-4c88-bcdc-d767b8cc0044" providerId="ADAL" clId="{7F4DC385-79BC-418E-BEFC-C53307CE13AD}" dt="2023-12-04T21:19:31.711" v="69"/>
        <pc:sldMkLst>
          <pc:docMk/>
          <pc:sldMk cId="3674671815" sldId="390"/>
        </pc:sldMkLst>
        <pc:spChg chg="mod">
          <ac:chgData name="Jakub Hofman" userId="53285062-d52a-4c88-bcdc-d767b8cc0044" providerId="ADAL" clId="{7F4DC385-79BC-418E-BEFC-C53307CE13AD}" dt="2023-12-04T21:16:32.364" v="65" actId="20577"/>
          <ac:spMkLst>
            <pc:docMk/>
            <pc:sldMk cId="3674671815" sldId="390"/>
            <ac:spMk id="3" creationId="{62746D38-23FE-4154-B004-496B7437E57C}"/>
          </ac:spMkLst>
        </pc:spChg>
      </pc:sldChg>
      <pc:sldChg chg="del">
        <pc:chgData name="Jakub Hofman" userId="53285062-d52a-4c88-bcdc-d767b8cc0044" providerId="ADAL" clId="{7F4DC385-79BC-418E-BEFC-C53307CE13AD}" dt="2023-12-04T21:05:38.823" v="6" actId="2696"/>
        <pc:sldMkLst>
          <pc:docMk/>
          <pc:sldMk cId="316897663" sldId="548"/>
        </pc:sldMkLst>
      </pc:sldChg>
      <pc:sldChg chg="add">
        <pc:chgData name="Jakub Hofman" userId="53285062-d52a-4c88-bcdc-d767b8cc0044" providerId="ADAL" clId="{7F4DC385-79BC-418E-BEFC-C53307CE13AD}" dt="2023-12-04T21:05:44.774" v="7"/>
        <pc:sldMkLst>
          <pc:docMk/>
          <pc:sldMk cId="2481659049" sldId="548"/>
        </pc:sldMkLst>
      </pc:sldChg>
      <pc:sldChg chg="del">
        <pc:chgData name="Jakub Hofman" userId="53285062-d52a-4c88-bcdc-d767b8cc0044" providerId="ADAL" clId="{7F4DC385-79BC-418E-BEFC-C53307CE13AD}" dt="2023-12-04T21:05:38.823" v="6" actId="2696"/>
        <pc:sldMkLst>
          <pc:docMk/>
          <pc:sldMk cId="48837178" sldId="619"/>
        </pc:sldMkLst>
      </pc:sldChg>
      <pc:sldChg chg="add">
        <pc:chgData name="Jakub Hofman" userId="53285062-d52a-4c88-bcdc-d767b8cc0044" providerId="ADAL" clId="{7F4DC385-79BC-418E-BEFC-C53307CE13AD}" dt="2023-12-04T21:05:44.774" v="7"/>
        <pc:sldMkLst>
          <pc:docMk/>
          <pc:sldMk cId="3399359304" sldId="619"/>
        </pc:sldMkLst>
      </pc:sldChg>
      <pc:sldChg chg="modSp del mod">
        <pc:chgData name="Jakub Hofman" userId="53285062-d52a-4c88-bcdc-d767b8cc0044" providerId="ADAL" clId="{7F4DC385-79BC-418E-BEFC-C53307CE13AD}" dt="2023-12-04T21:18:12.719" v="67" actId="2696"/>
        <pc:sldMkLst>
          <pc:docMk/>
          <pc:sldMk cId="3691189555" sldId="639"/>
        </pc:sldMkLst>
        <pc:spChg chg="mod">
          <ac:chgData name="Jakub Hofman" userId="53285062-d52a-4c88-bcdc-d767b8cc0044" providerId="ADAL" clId="{7F4DC385-79BC-418E-BEFC-C53307CE13AD}" dt="2023-12-04T21:16:41.266" v="66"/>
          <ac:spMkLst>
            <pc:docMk/>
            <pc:sldMk cId="3691189555" sldId="639"/>
            <ac:spMk id="2" creationId="{00000000-0000-0000-0000-000000000000}"/>
          </ac:spMkLst>
        </pc:spChg>
      </pc:sldChg>
      <pc:sldChg chg="ord">
        <pc:chgData name="Jakub Hofman" userId="53285062-d52a-4c88-bcdc-d767b8cc0044" providerId="ADAL" clId="{7F4DC385-79BC-418E-BEFC-C53307CE13AD}" dt="2023-12-04T21:07:02.558" v="42"/>
        <pc:sldMkLst>
          <pc:docMk/>
          <pc:sldMk cId="1286113225" sldId="855"/>
        </pc:sldMkLst>
      </pc:sldChg>
      <pc:sldChg chg="modSp add del">
        <pc:chgData name="Jakub Hofman" userId="53285062-d52a-4c88-bcdc-d767b8cc0044" providerId="ADAL" clId="{7F4DC385-79BC-418E-BEFC-C53307CE13AD}" dt="2023-12-04T21:14:08.133" v="50" actId="47"/>
        <pc:sldMkLst>
          <pc:docMk/>
          <pc:sldMk cId="253388597" sldId="869"/>
        </pc:sldMkLst>
        <pc:spChg chg="mod">
          <ac:chgData name="Jakub Hofman" userId="53285062-d52a-4c88-bcdc-d767b8cc0044" providerId="ADAL" clId="{7F4DC385-79BC-418E-BEFC-C53307CE13AD}" dt="2023-12-04T21:13:29.317" v="48" actId="207"/>
          <ac:spMkLst>
            <pc:docMk/>
            <pc:sldMk cId="253388597" sldId="869"/>
            <ac:spMk id="2" creationId="{00000000-0000-0000-0000-000000000000}"/>
          </ac:spMkLst>
        </pc:spChg>
        <pc:spChg chg="mod">
          <ac:chgData name="Jakub Hofman" userId="53285062-d52a-4c88-bcdc-d767b8cc0044" providerId="ADAL" clId="{7F4DC385-79BC-418E-BEFC-C53307CE13AD}" dt="2023-12-04T21:13:29.317" v="48" actId="207"/>
          <ac:spMkLst>
            <pc:docMk/>
            <pc:sldMk cId="253388597" sldId="869"/>
            <ac:spMk id="3" creationId="{00000000-0000-0000-0000-000000000000}"/>
          </ac:spMkLst>
        </pc:spChg>
        <pc:spChg chg="mod">
          <ac:chgData name="Jakub Hofman" userId="53285062-d52a-4c88-bcdc-d767b8cc0044" providerId="ADAL" clId="{7F4DC385-79BC-418E-BEFC-C53307CE13AD}" dt="2023-12-04T21:13:29.317" v="48" actId="207"/>
          <ac:spMkLst>
            <pc:docMk/>
            <pc:sldMk cId="253388597" sldId="869"/>
            <ac:spMk id="4" creationId="{00000000-0000-0000-0000-000000000000}"/>
          </ac:spMkLst>
        </pc:spChg>
        <pc:spChg chg="mod">
          <ac:chgData name="Jakub Hofman" userId="53285062-d52a-4c88-bcdc-d767b8cc0044" providerId="ADAL" clId="{7F4DC385-79BC-418E-BEFC-C53307CE13AD}" dt="2023-12-04T21:13:29.317" v="48" actId="207"/>
          <ac:spMkLst>
            <pc:docMk/>
            <pc:sldMk cId="253388597" sldId="869"/>
            <ac:spMk id="5" creationId="{38F20DF1-B621-4AFD-B87B-F9709F888082}"/>
          </ac:spMkLst>
        </pc:spChg>
      </pc:sldChg>
      <pc:sldChg chg="modSp mod">
        <pc:chgData name="Jakub Hofman" userId="53285062-d52a-4c88-bcdc-d767b8cc0044" providerId="ADAL" clId="{7F4DC385-79BC-418E-BEFC-C53307CE13AD}" dt="2023-12-04T21:06:44.621" v="40" actId="20577"/>
        <pc:sldMkLst>
          <pc:docMk/>
          <pc:sldMk cId="792301965" sldId="1050"/>
        </pc:sldMkLst>
        <pc:spChg chg="mod">
          <ac:chgData name="Jakub Hofman" userId="53285062-d52a-4c88-bcdc-d767b8cc0044" providerId="ADAL" clId="{7F4DC385-79BC-418E-BEFC-C53307CE13AD}" dt="2023-12-04T21:06:44.621" v="40" actId="20577"/>
          <ac:spMkLst>
            <pc:docMk/>
            <pc:sldMk cId="792301965" sldId="1050"/>
            <ac:spMk id="3" creationId="{82982DBB-7257-466C-8519-296C57641CDD}"/>
          </ac:spMkLst>
        </pc:spChg>
      </pc:sldChg>
      <pc:sldChg chg="del">
        <pc:chgData name="Jakub Hofman" userId="53285062-d52a-4c88-bcdc-d767b8cc0044" providerId="ADAL" clId="{7F4DC385-79BC-418E-BEFC-C53307CE13AD}" dt="2023-12-04T21:22:18.352" v="76" actId="2696"/>
        <pc:sldMkLst>
          <pc:docMk/>
          <pc:sldMk cId="3973732672" sldId="1151"/>
        </pc:sldMkLst>
      </pc:sldChg>
      <pc:sldChg chg="modSp mod">
        <pc:chgData name="Jakub Hofman" userId="53285062-d52a-4c88-bcdc-d767b8cc0044" providerId="ADAL" clId="{7F4DC385-79BC-418E-BEFC-C53307CE13AD}" dt="2023-12-04T21:06:23.909" v="21" actId="20577"/>
        <pc:sldMkLst>
          <pc:docMk/>
          <pc:sldMk cId="545672408" sldId="1192"/>
        </pc:sldMkLst>
        <pc:spChg chg="mod">
          <ac:chgData name="Jakub Hofman" userId="53285062-d52a-4c88-bcdc-d767b8cc0044" providerId="ADAL" clId="{7F4DC385-79BC-418E-BEFC-C53307CE13AD}" dt="2023-12-04T21:06:23.909" v="21" actId="20577"/>
          <ac:spMkLst>
            <pc:docMk/>
            <pc:sldMk cId="545672408" sldId="1192"/>
            <ac:spMk id="5" creationId="{829DBABF-20F6-4D47-BA2C-4240F0900BF9}"/>
          </ac:spMkLst>
        </pc:spChg>
      </pc:sldChg>
      <pc:sldChg chg="modSp del mod">
        <pc:chgData name="Jakub Hofman" userId="53285062-d52a-4c88-bcdc-d767b8cc0044" providerId="ADAL" clId="{7F4DC385-79BC-418E-BEFC-C53307CE13AD}" dt="2023-12-04T21:13:47.683" v="49" actId="47"/>
        <pc:sldMkLst>
          <pc:docMk/>
          <pc:sldMk cId="823928682" sldId="1201"/>
        </pc:sldMkLst>
        <pc:spChg chg="mod">
          <ac:chgData name="Jakub Hofman" userId="53285062-d52a-4c88-bcdc-d767b8cc0044" providerId="ADAL" clId="{7F4DC385-79BC-418E-BEFC-C53307CE13AD}" dt="2023-12-04T21:12:26.758" v="45" actId="207"/>
          <ac:spMkLst>
            <pc:docMk/>
            <pc:sldMk cId="823928682" sldId="1201"/>
            <ac:spMk id="2" creationId="{1217A81E-E290-42CF-909F-40272D265375}"/>
          </ac:spMkLst>
        </pc:spChg>
      </pc:sldChg>
      <pc:sldChg chg="del">
        <pc:chgData name="Jakub Hofman" userId="53285062-d52a-4c88-bcdc-d767b8cc0044" providerId="ADAL" clId="{7F4DC385-79BC-418E-BEFC-C53307CE13AD}" dt="2023-12-05T21:38:19.280" v="79" actId="47"/>
        <pc:sldMkLst>
          <pc:docMk/>
          <pc:sldMk cId="348766279" sldId="1204"/>
        </pc:sldMkLst>
      </pc:sldChg>
      <pc:sldChg chg="del">
        <pc:chgData name="Jakub Hofman" userId="53285062-d52a-4c88-bcdc-d767b8cc0044" providerId="ADAL" clId="{7F4DC385-79BC-418E-BEFC-C53307CE13AD}" dt="2023-12-04T21:10:55.315" v="44" actId="2696"/>
        <pc:sldMkLst>
          <pc:docMk/>
          <pc:sldMk cId="1235087640" sldId="1216"/>
        </pc:sldMkLst>
      </pc:sldChg>
      <pc:sldChg chg="del">
        <pc:chgData name="Jakub Hofman" userId="53285062-d52a-4c88-bcdc-d767b8cc0044" providerId="ADAL" clId="{7F4DC385-79BC-418E-BEFC-C53307CE13AD}" dt="2023-12-04T21:10:55.315" v="44" actId="2696"/>
        <pc:sldMkLst>
          <pc:docMk/>
          <pc:sldMk cId="723596451" sldId="1217"/>
        </pc:sldMkLst>
      </pc:sldChg>
      <pc:sldChg chg="del">
        <pc:chgData name="Jakub Hofman" userId="53285062-d52a-4c88-bcdc-d767b8cc0044" providerId="ADAL" clId="{7F4DC385-79BC-418E-BEFC-C53307CE13AD}" dt="2023-12-04T21:10:55.315" v="44" actId="2696"/>
        <pc:sldMkLst>
          <pc:docMk/>
          <pc:sldMk cId="111678860" sldId="1218"/>
        </pc:sldMkLst>
      </pc:sldChg>
      <pc:sldChg chg="del">
        <pc:chgData name="Jakub Hofman" userId="53285062-d52a-4c88-bcdc-d767b8cc0044" providerId="ADAL" clId="{7F4DC385-79BC-418E-BEFC-C53307CE13AD}" dt="2023-12-04T21:10:55.315" v="44" actId="2696"/>
        <pc:sldMkLst>
          <pc:docMk/>
          <pc:sldMk cId="3665798032" sldId="1219"/>
        </pc:sldMkLst>
      </pc:sldChg>
      <pc:sldChg chg="del">
        <pc:chgData name="Jakub Hofman" userId="53285062-d52a-4c88-bcdc-d767b8cc0044" providerId="ADAL" clId="{7F4DC385-79BC-418E-BEFC-C53307CE13AD}" dt="2023-12-04T21:08:58.273" v="43" actId="2696"/>
        <pc:sldMkLst>
          <pc:docMk/>
          <pc:sldMk cId="3883073660" sldId="1221"/>
        </pc:sldMkLst>
      </pc:sldChg>
      <pc:sldChg chg="add">
        <pc:chgData name="Jakub Hofman" userId="53285062-d52a-4c88-bcdc-d767b8cc0044" providerId="ADAL" clId="{7F4DC385-79BC-418E-BEFC-C53307CE13AD}" dt="2023-12-04T21:05:44.774" v="7"/>
        <pc:sldMkLst>
          <pc:docMk/>
          <pc:sldMk cId="4206742230" sldId="1223"/>
        </pc:sldMkLst>
      </pc:sldChg>
      <pc:sldChg chg="del">
        <pc:chgData name="Jakub Hofman" userId="53285062-d52a-4c88-bcdc-d767b8cc0044" providerId="ADAL" clId="{7F4DC385-79BC-418E-BEFC-C53307CE13AD}" dt="2023-12-04T21:05:38.823" v="6" actId="2696"/>
        <pc:sldMkLst>
          <pc:docMk/>
          <pc:sldMk cId="4286843022" sldId="1223"/>
        </pc:sldMkLst>
      </pc:sldChg>
      <pc:sldChg chg="del">
        <pc:chgData name="Jakub Hofman" userId="53285062-d52a-4c88-bcdc-d767b8cc0044" providerId="ADAL" clId="{7F4DC385-79BC-418E-BEFC-C53307CE13AD}" dt="2023-12-04T21:05:38.823" v="6" actId="2696"/>
        <pc:sldMkLst>
          <pc:docMk/>
          <pc:sldMk cId="526185248" sldId="1225"/>
        </pc:sldMkLst>
      </pc:sldChg>
      <pc:sldChg chg="add">
        <pc:chgData name="Jakub Hofman" userId="53285062-d52a-4c88-bcdc-d767b8cc0044" providerId="ADAL" clId="{7F4DC385-79BC-418E-BEFC-C53307CE13AD}" dt="2023-12-04T21:05:44.774" v="7"/>
        <pc:sldMkLst>
          <pc:docMk/>
          <pc:sldMk cId="3094344261" sldId="1225"/>
        </pc:sldMkLst>
      </pc:sldChg>
      <pc:sldChg chg="del">
        <pc:chgData name="Jakub Hofman" userId="53285062-d52a-4c88-bcdc-d767b8cc0044" providerId="ADAL" clId="{7F4DC385-79BC-418E-BEFC-C53307CE13AD}" dt="2023-12-04T21:05:38.823" v="6" actId="2696"/>
        <pc:sldMkLst>
          <pc:docMk/>
          <pc:sldMk cId="1173803501" sldId="1226"/>
        </pc:sldMkLst>
      </pc:sldChg>
      <pc:sldChg chg="add">
        <pc:chgData name="Jakub Hofman" userId="53285062-d52a-4c88-bcdc-d767b8cc0044" providerId="ADAL" clId="{7F4DC385-79BC-418E-BEFC-C53307CE13AD}" dt="2023-12-04T21:05:44.774" v="7"/>
        <pc:sldMkLst>
          <pc:docMk/>
          <pc:sldMk cId="3332631615" sldId="1226"/>
        </pc:sldMkLst>
      </pc:sldChg>
      <pc:sldChg chg="del">
        <pc:chgData name="Jakub Hofman" userId="53285062-d52a-4c88-bcdc-d767b8cc0044" providerId="ADAL" clId="{7F4DC385-79BC-418E-BEFC-C53307CE13AD}" dt="2023-12-04T21:05:38.823" v="6" actId="2696"/>
        <pc:sldMkLst>
          <pc:docMk/>
          <pc:sldMk cId="719507958" sldId="1227"/>
        </pc:sldMkLst>
      </pc:sldChg>
      <pc:sldChg chg="add">
        <pc:chgData name="Jakub Hofman" userId="53285062-d52a-4c88-bcdc-d767b8cc0044" providerId="ADAL" clId="{7F4DC385-79BC-418E-BEFC-C53307CE13AD}" dt="2023-12-04T21:05:44.774" v="7"/>
        <pc:sldMkLst>
          <pc:docMk/>
          <pc:sldMk cId="2753732134" sldId="1227"/>
        </pc:sldMkLst>
      </pc:sldChg>
      <pc:sldChg chg="del">
        <pc:chgData name="Jakub Hofman" userId="53285062-d52a-4c88-bcdc-d767b8cc0044" providerId="ADAL" clId="{7F4DC385-79BC-418E-BEFC-C53307CE13AD}" dt="2023-12-04T21:23:50.393" v="78" actId="47"/>
        <pc:sldMkLst>
          <pc:docMk/>
          <pc:sldMk cId="211438442" sldId="1242"/>
        </pc:sldMkLst>
      </pc:sldChg>
      <pc:sldChg chg="del">
        <pc:chgData name="Jakub Hofman" userId="53285062-d52a-4c88-bcdc-d767b8cc0044" providerId="ADAL" clId="{7F4DC385-79BC-418E-BEFC-C53307CE13AD}" dt="2023-12-04T21:20:33.920" v="70" actId="2696"/>
        <pc:sldMkLst>
          <pc:docMk/>
          <pc:sldMk cId="4092266877" sldId="1243"/>
        </pc:sldMkLst>
      </pc:sldChg>
      <pc:sldChg chg="del">
        <pc:chgData name="Jakub Hofman" userId="53285062-d52a-4c88-bcdc-d767b8cc0044" providerId="ADAL" clId="{7F4DC385-79BC-418E-BEFC-C53307CE13AD}" dt="2023-12-04T21:23:27.094" v="77" actId="2696"/>
        <pc:sldMkLst>
          <pc:docMk/>
          <pc:sldMk cId="150032327" sldId="1244"/>
        </pc:sldMkLst>
      </pc:sldChg>
      <pc:sldChg chg="del">
        <pc:chgData name="Jakub Hofman" userId="53285062-d52a-4c88-bcdc-d767b8cc0044" providerId="ADAL" clId="{7F4DC385-79BC-418E-BEFC-C53307CE13AD}" dt="2023-12-04T21:05:38.823" v="6" actId="2696"/>
        <pc:sldMkLst>
          <pc:docMk/>
          <pc:sldMk cId="1064674125" sldId="1248"/>
        </pc:sldMkLst>
      </pc:sldChg>
      <pc:sldChg chg="add">
        <pc:chgData name="Jakub Hofman" userId="53285062-d52a-4c88-bcdc-d767b8cc0044" providerId="ADAL" clId="{7F4DC385-79BC-418E-BEFC-C53307CE13AD}" dt="2023-12-04T21:05:44.774" v="7"/>
        <pc:sldMkLst>
          <pc:docMk/>
          <pc:sldMk cId="2181862816" sldId="1248"/>
        </pc:sldMkLst>
      </pc:sldChg>
      <pc:sldChg chg="del">
        <pc:chgData name="Jakub Hofman" userId="53285062-d52a-4c88-bcdc-d767b8cc0044" providerId="ADAL" clId="{7F4DC385-79BC-418E-BEFC-C53307CE13AD}" dt="2023-12-05T21:39:37.848" v="80" actId="47"/>
        <pc:sldMkLst>
          <pc:docMk/>
          <pc:sldMk cId="140058972" sldId="1249"/>
        </pc:sldMkLst>
      </pc:sldChg>
      <pc:sldChg chg="del">
        <pc:chgData name="Jakub Hofman" userId="53285062-d52a-4c88-bcdc-d767b8cc0044" providerId="ADAL" clId="{7F4DC385-79BC-418E-BEFC-C53307CE13AD}" dt="2023-12-04T21:15:29.157" v="51" actId="47"/>
        <pc:sldMkLst>
          <pc:docMk/>
          <pc:sldMk cId="1137688889" sldId="1251"/>
        </pc:sldMkLst>
      </pc:sldChg>
      <pc:sldChg chg="del">
        <pc:chgData name="Jakub Hofman" userId="53285062-d52a-4c88-bcdc-d767b8cc0044" providerId="ADAL" clId="{7F4DC385-79BC-418E-BEFC-C53307CE13AD}" dt="2023-12-04T21:05:38.823" v="6" actId="2696"/>
        <pc:sldMkLst>
          <pc:docMk/>
          <pc:sldMk cId="1390354725" sldId="1252"/>
        </pc:sldMkLst>
      </pc:sldChg>
      <pc:sldChg chg="add">
        <pc:chgData name="Jakub Hofman" userId="53285062-d52a-4c88-bcdc-d767b8cc0044" providerId="ADAL" clId="{7F4DC385-79BC-418E-BEFC-C53307CE13AD}" dt="2023-12-04T21:05:44.774" v="7"/>
        <pc:sldMkLst>
          <pc:docMk/>
          <pc:sldMk cId="2902531461" sldId="1252"/>
        </pc:sldMkLst>
      </pc:sldChg>
      <pc:sldChg chg="del">
        <pc:chgData name="Jakub Hofman" userId="53285062-d52a-4c88-bcdc-d767b8cc0044" providerId="ADAL" clId="{7F4DC385-79BC-418E-BEFC-C53307CE13AD}" dt="2023-12-04T21:18:12.719" v="67" actId="2696"/>
        <pc:sldMkLst>
          <pc:docMk/>
          <pc:sldMk cId="3801724410" sldId="1259"/>
        </pc:sldMkLst>
      </pc:sldChg>
      <pc:sldChg chg="del">
        <pc:chgData name="Jakub Hofman" userId="53285062-d52a-4c88-bcdc-d767b8cc0044" providerId="ADAL" clId="{7F4DC385-79BC-418E-BEFC-C53307CE13AD}" dt="2023-12-04T21:18:12.719" v="67" actId="2696"/>
        <pc:sldMkLst>
          <pc:docMk/>
          <pc:sldMk cId="299049974" sldId="1260"/>
        </pc:sldMkLst>
      </pc:sldChg>
      <pc:sldChg chg="del">
        <pc:chgData name="Jakub Hofman" userId="53285062-d52a-4c88-bcdc-d767b8cc0044" providerId="ADAL" clId="{7F4DC385-79BC-418E-BEFC-C53307CE13AD}" dt="2023-12-04T21:18:12.719" v="67" actId="2696"/>
        <pc:sldMkLst>
          <pc:docMk/>
          <pc:sldMk cId="2380172763" sldId="1261"/>
        </pc:sldMkLst>
      </pc:sldChg>
      <pc:sldChg chg="del">
        <pc:chgData name="Jakub Hofman" userId="53285062-d52a-4c88-bcdc-d767b8cc0044" providerId="ADAL" clId="{7F4DC385-79BC-418E-BEFC-C53307CE13AD}" dt="2023-12-04T21:21:10.017" v="71" actId="2696"/>
        <pc:sldMkLst>
          <pc:docMk/>
          <pc:sldMk cId="3634495072" sldId="1265"/>
        </pc:sldMkLst>
      </pc:sldChg>
      <pc:sldChg chg="del ord">
        <pc:chgData name="Jakub Hofman" userId="53285062-d52a-4c88-bcdc-d767b8cc0044" providerId="ADAL" clId="{7F4DC385-79BC-418E-BEFC-C53307CE13AD}" dt="2023-12-04T21:22:18.352" v="76" actId="2696"/>
        <pc:sldMkLst>
          <pc:docMk/>
          <pc:sldMk cId="275471636" sldId="1270"/>
        </pc:sldMkLst>
      </pc:sldChg>
      <pc:sldChg chg="del">
        <pc:chgData name="Jakub Hofman" userId="53285062-d52a-4c88-bcdc-d767b8cc0044" providerId="ADAL" clId="{7F4DC385-79BC-418E-BEFC-C53307CE13AD}" dt="2023-12-04T21:23:27.094" v="77" actId="2696"/>
        <pc:sldMkLst>
          <pc:docMk/>
          <pc:sldMk cId="1317710667" sldId="1271"/>
        </pc:sldMkLst>
      </pc:sldChg>
      <pc:sldChg chg="modSp add del mod">
        <pc:chgData name="Jakub Hofman" userId="53285062-d52a-4c88-bcdc-d767b8cc0044" providerId="ADAL" clId="{7F4DC385-79BC-418E-BEFC-C53307CE13AD}" dt="2023-12-04T21:05:38.823" v="6" actId="2696"/>
        <pc:sldMkLst>
          <pc:docMk/>
          <pc:sldMk cId="1986824295" sldId="1273"/>
        </pc:sldMkLst>
        <pc:spChg chg="mod">
          <ac:chgData name="Jakub Hofman" userId="53285062-d52a-4c88-bcdc-d767b8cc0044" providerId="ADAL" clId="{7F4DC385-79BC-418E-BEFC-C53307CE13AD}" dt="2023-12-04T21:05:32.160" v="5" actId="6549"/>
          <ac:spMkLst>
            <pc:docMk/>
            <pc:sldMk cId="1986824295" sldId="1273"/>
            <ac:spMk id="5" creationId="{829DBABF-20F6-4D47-BA2C-4240F0900BF9}"/>
          </ac:spMkLst>
        </pc:spChg>
      </pc:sldChg>
      <pc:sldChg chg="add">
        <pc:chgData name="Jakub Hofman" userId="53285062-d52a-4c88-bcdc-d767b8cc0044" providerId="ADAL" clId="{7F4DC385-79BC-418E-BEFC-C53307CE13AD}" dt="2023-12-04T21:05:44.774" v="7"/>
        <pc:sldMkLst>
          <pc:docMk/>
          <pc:sldMk cId="2350891145" sldId="1273"/>
        </pc:sldMkLst>
      </pc:sldChg>
    </pc:docChg>
  </pc:docChgLst>
  <pc:docChgLst>
    <pc:chgData name="Jakub Hofman" userId="53285062-d52a-4c88-bcdc-d767b8cc0044" providerId="ADAL" clId="{245E4D0D-066C-4022-9756-5CE02B728422}"/>
    <pc:docChg chg="addSld delSld modSld">
      <pc:chgData name="Jakub Hofman" userId="53285062-d52a-4c88-bcdc-d767b8cc0044" providerId="ADAL" clId="{245E4D0D-066C-4022-9756-5CE02B728422}" dt="2024-11-27T12:59:31.261" v="1"/>
      <pc:docMkLst>
        <pc:docMk/>
      </pc:docMkLst>
      <pc:sldChg chg="add">
        <pc:chgData name="Jakub Hofman" userId="53285062-d52a-4c88-bcdc-d767b8cc0044" providerId="ADAL" clId="{245E4D0D-066C-4022-9756-5CE02B728422}" dt="2024-11-27T12:59:31.261" v="1"/>
        <pc:sldMkLst>
          <pc:docMk/>
          <pc:sldMk cId="875906167" sldId="394"/>
        </pc:sldMkLst>
      </pc:sldChg>
      <pc:sldChg chg="del">
        <pc:chgData name="Jakub Hofman" userId="53285062-d52a-4c88-bcdc-d767b8cc0044" providerId="ADAL" clId="{245E4D0D-066C-4022-9756-5CE02B728422}" dt="2024-11-27T12:59:28.090" v="0" actId="2696"/>
        <pc:sldMkLst>
          <pc:docMk/>
          <pc:sldMk cId="2876647822" sldId="3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ED701A-66DF-4122-B352-12F69E3FACBF}" type="slidenum">
              <a:rPr lang="cs-CZ"/>
              <a:pPr/>
              <a:t>5</a:t>
            </a:fld>
            <a:endParaRPr lang="cs-CZ"/>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2846393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ADE47B86-F890-4C0C-B5C6-029FD6DD3A03}" type="slidenum">
              <a:rPr lang="cs-CZ" smtClean="0"/>
              <a:pPr/>
              <a:t>31</a:t>
            </a:fld>
            <a:endParaRPr lang="cs-CZ"/>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272850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00A87C06-B4F4-45DA-BCD3-484EC10FE330}" type="slidenum">
              <a:rPr lang="cs-CZ" smtClean="0"/>
              <a:pPr/>
              <a:t>32</a:t>
            </a:fld>
            <a:endParaRPr lang="cs-CZ"/>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4188186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00A87C06-B4F4-45DA-BCD3-484EC10FE330}" type="slidenum">
              <a:rPr lang="cs-CZ" smtClean="0"/>
              <a:pPr/>
              <a:t>33</a:t>
            </a:fld>
            <a:endParaRPr lang="cs-CZ"/>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212754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766166F5-1BD8-434E-A80F-7060A930CDAC}" type="slidenum">
              <a:rPr lang="cs-CZ" smtClean="0"/>
              <a:pPr/>
              <a:t>34</a:t>
            </a:fld>
            <a:endParaRPr lang="cs-CZ"/>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366106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7615C6F8-4982-425B-BACD-BFE780F4DD8A}" type="slidenum">
              <a:rPr lang="cs-CZ" smtClean="0"/>
              <a:pPr/>
              <a:t>35</a:t>
            </a:fld>
            <a:endParaRPr lang="cs-CZ"/>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166447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B100AE83-8510-459F-B403-83CCDAC88E62}" type="slidenum">
              <a:rPr lang="cs-CZ" smtClean="0"/>
              <a:pPr/>
              <a:t>36</a:t>
            </a:fld>
            <a:endParaRPr lang="cs-CZ"/>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808279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AB730690-55E3-4430-8472-5D5E11A73FEC}" type="slidenum">
              <a:rPr lang="cs-CZ" smtClean="0"/>
              <a:pPr/>
              <a:t>37</a:t>
            </a:fld>
            <a:endParaRPr lang="cs-CZ"/>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884350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16F8F5E4-C11A-4714-A79B-10DD55C8B44F}" type="slidenum">
              <a:rPr lang="cs-CZ" smtClean="0"/>
              <a:pPr/>
              <a:t>38</a:t>
            </a:fld>
            <a:endParaRPr lang="cs-CZ"/>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683688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16F8F5E4-C11A-4714-A79B-10DD55C8B44F}" type="slidenum">
              <a:rPr lang="cs-CZ" smtClean="0"/>
              <a:pPr/>
              <a:t>39</a:t>
            </a:fld>
            <a:endParaRPr lang="cs-CZ"/>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676946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16F8F5E4-C11A-4714-A79B-10DD55C8B44F}" type="slidenum">
              <a:rPr lang="cs-CZ" smtClean="0"/>
              <a:pPr/>
              <a:t>40</a:t>
            </a:fld>
            <a:endParaRPr lang="cs-CZ"/>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29125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endParaRPr lang="cs-CZ" baseline="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11</a:t>
            </a:fld>
            <a:endParaRPr lang="en-GB" altLang="cs-CZ" dirty="0"/>
          </a:p>
        </p:txBody>
      </p:sp>
    </p:spTree>
    <p:extLst>
      <p:ext uri="{BB962C8B-B14F-4D97-AF65-F5344CB8AC3E}">
        <p14:creationId xmlns:p14="http://schemas.microsoft.com/office/powerpoint/2010/main" val="3981854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567AAFBC-7EBD-4AE0-A657-B86597E73EF7}" type="slidenum">
              <a:rPr lang="cs-CZ" smtClean="0"/>
              <a:pPr/>
              <a:t>41</a:t>
            </a:fld>
            <a:endParaRPr lang="cs-CZ"/>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188886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88531042-0D51-4B20-80DC-0E0FB5089108}" type="slidenum">
              <a:rPr lang="cs-CZ" smtClean="0"/>
              <a:pPr/>
              <a:t>42</a:t>
            </a:fld>
            <a:endParaRPr lang="cs-CZ"/>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084236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BEA7C3D-EB8E-4AD9-AB75-8ED8B4911626}" type="slidenum">
              <a:rPr lang="cs-CZ" smtClean="0"/>
              <a:pPr/>
              <a:t>43</a:t>
            </a:fld>
            <a:endParaRPr lang="cs-CZ"/>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255076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BEA7C3D-EB8E-4AD9-AB75-8ED8B4911626}" type="slidenum">
              <a:rPr lang="cs-CZ" smtClean="0"/>
              <a:pPr/>
              <a:t>44</a:t>
            </a:fld>
            <a:endParaRPr lang="cs-CZ"/>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019792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215996B4-61FC-466D-94A9-9E4A471EC0D6}" type="slidenum">
              <a:rPr lang="cs-CZ" smtClean="0"/>
              <a:pPr/>
              <a:t>45</a:t>
            </a:fld>
            <a:endParaRPr lang="cs-CZ"/>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713314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CD963B7C-8C01-4A3F-824C-CCA987AFFE48}" type="slidenum">
              <a:rPr lang="cs-CZ" smtClean="0"/>
              <a:pPr/>
              <a:t>46</a:t>
            </a:fld>
            <a:endParaRPr lang="cs-CZ"/>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197843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41E36D6C-C130-43A1-BDDD-E58063E2AEEF}" type="slidenum">
              <a:rPr lang="cs-CZ" smtClean="0"/>
              <a:pPr/>
              <a:t>47</a:t>
            </a:fld>
            <a:endParaRPr lang="cs-CZ"/>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557680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FB8400EF-B446-490E-8531-A0C02FF163FD}" type="slidenum">
              <a:rPr lang="cs-CZ" smtClean="0"/>
              <a:pPr/>
              <a:t>48</a:t>
            </a:fld>
            <a:endParaRPr lang="cs-CZ"/>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275892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D5773191-F38B-409A-9D4F-A6996298B82B}" type="slidenum">
              <a:rPr lang="cs-CZ" smtClean="0"/>
              <a:pPr/>
              <a:t>49</a:t>
            </a:fld>
            <a:endParaRPr lang="cs-CZ"/>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916855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37BBBC20-3EAB-4C07-9E55-FC7915D1668F}" type="slidenum">
              <a:rPr lang="cs-CZ" smtClean="0"/>
              <a:pPr/>
              <a:t>50</a:t>
            </a:fld>
            <a:endParaRPr lang="cs-CZ"/>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444759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12</a:t>
            </a:fld>
            <a:endParaRPr lang="en-GB" altLang="cs-CZ" dirty="0"/>
          </a:p>
        </p:txBody>
      </p:sp>
    </p:spTree>
    <p:extLst>
      <p:ext uri="{BB962C8B-B14F-4D97-AF65-F5344CB8AC3E}">
        <p14:creationId xmlns:p14="http://schemas.microsoft.com/office/powerpoint/2010/main" val="69483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A2A4D62C-CB0A-47AE-84FB-BB55E95450FB}" type="slidenum">
              <a:rPr lang="cs-CZ" smtClean="0"/>
              <a:pPr/>
              <a:t>51</a:t>
            </a:fld>
            <a:endParaRPr lang="cs-CZ"/>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475393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B1758F41-9466-4945-8C43-0C0E283B9EBE}" type="slidenum">
              <a:rPr lang="cs-CZ" smtClean="0"/>
              <a:pPr/>
              <a:t>52</a:t>
            </a:fld>
            <a:endParaRPr lang="cs-CZ"/>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70697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B1758F41-9466-4945-8C43-0C0E283B9EBE}" type="slidenum">
              <a:rPr lang="cs-CZ" smtClean="0"/>
              <a:pPr/>
              <a:t>53</a:t>
            </a:fld>
            <a:endParaRPr lang="cs-CZ"/>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27725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A1998C05-F698-4EF3-ABC0-55874A07A536}" type="slidenum">
              <a:rPr lang="cs-CZ" smtClean="0"/>
              <a:pPr/>
              <a:t>54</a:t>
            </a:fld>
            <a:endParaRPr lang="cs-CZ"/>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2696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F871D5F0-0800-423B-8542-0577C4B6F3F9}" type="slidenum">
              <a:rPr lang="cs-CZ" smtClean="0"/>
              <a:pPr/>
              <a:t>55</a:t>
            </a:fld>
            <a:endParaRPr lang="cs-CZ"/>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198979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7B02F857-8441-4E59-A564-D0BCCCA6F459}" type="slidenum">
              <a:rPr lang="cs-CZ" smtClean="0"/>
              <a:pPr/>
              <a:t>56</a:t>
            </a:fld>
            <a:endParaRPr lang="cs-CZ"/>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085835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57B1D97F-66DE-4538-BFD9-46780617B10C}" type="slidenum">
              <a:rPr lang="cs-CZ" smtClean="0"/>
              <a:pPr/>
              <a:t>59</a:t>
            </a:fld>
            <a:endParaRPr lang="cs-CZ"/>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205024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A35A38FE-D0A3-4E9F-B226-BA0A341A844B}" type="slidenum">
              <a:rPr lang="cs-CZ" smtClean="0"/>
              <a:pPr/>
              <a:t>60</a:t>
            </a:fld>
            <a:endParaRPr lang="cs-CZ"/>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467177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72F53D92-8B43-4A82-AB04-29A4C0E00425}" type="slidenum">
              <a:rPr lang="cs-CZ" smtClean="0"/>
              <a:pPr/>
              <a:t>61</a:t>
            </a:fld>
            <a:endParaRPr lang="cs-CZ"/>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661475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C6421BA0-9F0A-49C8-B369-455D188CAB25}" type="slidenum">
              <a:rPr lang="cs-CZ" smtClean="0"/>
              <a:pPr/>
              <a:t>62</a:t>
            </a:fld>
            <a:endParaRPr lang="cs-CZ"/>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93903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13</a:t>
            </a:fld>
            <a:endParaRPr lang="en-GB" altLang="cs-CZ" dirty="0"/>
          </a:p>
        </p:txBody>
      </p:sp>
    </p:spTree>
    <p:extLst>
      <p:ext uri="{BB962C8B-B14F-4D97-AF65-F5344CB8AC3E}">
        <p14:creationId xmlns:p14="http://schemas.microsoft.com/office/powerpoint/2010/main" val="3367341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463396CD-95B5-41CC-95FE-A5BA2A6441C4}" type="slidenum">
              <a:rPr lang="cs-CZ" smtClean="0"/>
              <a:pPr/>
              <a:t>63</a:t>
            </a:fld>
            <a:endParaRPr lang="cs-CZ"/>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512530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DB23C9D7-6706-4A5D-8C7F-05E846B6DB5E}" type="slidenum">
              <a:rPr lang="cs-CZ" smtClean="0"/>
              <a:pPr/>
              <a:t>64</a:t>
            </a:fld>
            <a:endParaRPr lang="cs-CZ"/>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543712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0722F4D4-41B0-484C-8566-447C77149FFA}" type="slidenum">
              <a:rPr lang="cs-CZ" smtClean="0"/>
              <a:pPr/>
              <a:t>65</a:t>
            </a:fld>
            <a:endParaRPr lang="cs-CZ"/>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3096028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5D8D9BD1-7CA3-4E03-87C3-FA47000533DF}" type="slidenum">
              <a:rPr lang="cs-CZ" smtClean="0"/>
              <a:pPr/>
              <a:t>68</a:t>
            </a:fld>
            <a:endParaRPr lang="cs-CZ"/>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4682993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5D8D9BD1-7CA3-4E03-87C3-FA47000533DF}" type="slidenum">
              <a:rPr lang="cs-CZ" smtClean="0"/>
              <a:pPr/>
              <a:t>69</a:t>
            </a:fld>
            <a:endParaRPr lang="cs-CZ"/>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4562798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25968059-85CB-436D-A38D-E9A07FDD1B18}" type="slidenum">
              <a:rPr lang="cs-CZ" smtClean="0"/>
              <a:pPr/>
              <a:t>74</a:t>
            </a:fld>
            <a:endParaRPr lang="cs-CZ"/>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05079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C923EE82-4E1C-47B0-A21B-2AAAC1119AA9}" type="slidenum">
              <a:rPr lang="cs-CZ" smtClean="0"/>
              <a:pPr/>
              <a:t>117</a:t>
            </a:fld>
            <a:endParaRPr lang="cs-CZ"/>
          </a:p>
        </p:txBody>
      </p:sp>
      <p:sp>
        <p:nvSpPr>
          <p:cNvPr id="172035" name="Rectangle 2"/>
          <p:cNvSpPr>
            <a:spLocks noGrp="1" noRot="1" noChangeAspect="1" noChangeArrowheads="1" noTextEdit="1"/>
          </p:cNvSpPr>
          <p:nvPr>
            <p:ph type="sldImg"/>
          </p:nvPr>
        </p:nvSpPr>
        <p:spPr>
          <a:xfrm>
            <a:off x="107950" y="739775"/>
            <a:ext cx="6569075" cy="3695700"/>
          </a:xfrm>
          <a:ln/>
        </p:spPr>
      </p:sp>
      <p:sp>
        <p:nvSpPr>
          <p:cNvPr id="172036" name="Rectangle 3"/>
          <p:cNvSpPr>
            <a:spLocks noGrp="1" noChangeArrowheads="1"/>
          </p:cNvSpPr>
          <p:nvPr>
            <p:ph type="body" idx="1"/>
          </p:nvPr>
        </p:nvSpPr>
        <p:spPr>
          <a:xfrm>
            <a:off x="679450" y="4683125"/>
            <a:ext cx="5426075" cy="4433888"/>
          </a:xfrm>
          <a:noFill/>
          <a:ln/>
        </p:spPr>
        <p:txBody>
          <a:bodyPr/>
          <a:lstStyle/>
          <a:p>
            <a:pPr eaLnBrk="1" hangingPunct="1"/>
            <a:endParaRPr lang="cs-CZ"/>
          </a:p>
        </p:txBody>
      </p:sp>
    </p:spTree>
    <p:extLst>
      <p:ext uri="{BB962C8B-B14F-4D97-AF65-F5344CB8AC3E}">
        <p14:creationId xmlns:p14="http://schemas.microsoft.com/office/powerpoint/2010/main" val="744067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129CC4B9-95DD-4AFC-9AB6-01524BEE1EB0}" type="slidenum">
              <a:rPr lang="cs-CZ" smtClean="0"/>
              <a:pPr/>
              <a:t>21</a:t>
            </a:fld>
            <a:endParaRPr lang="cs-CZ"/>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717649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C8A381-3998-4F81-8DBD-CE4A07602959}" type="slidenum">
              <a:rPr lang="cs-CZ"/>
              <a:pPr/>
              <a:t>22</a:t>
            </a:fld>
            <a:endParaRPr lang="cs-CZ"/>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409804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C8A381-3998-4F81-8DBD-CE4A07602959}" type="slidenum">
              <a:rPr lang="cs-CZ"/>
              <a:pPr/>
              <a:t>23</a:t>
            </a:fld>
            <a:endParaRPr lang="cs-CZ"/>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88043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2BA2AD24-F6ED-4E28-BD9C-155289BA91D9}" type="slidenum">
              <a:rPr lang="cs-CZ" smtClean="0"/>
              <a:pPr/>
              <a:t>29</a:t>
            </a:fld>
            <a:endParaRPr lang="cs-CZ"/>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624039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AB22ED0D-3A86-4BC1-8C11-952D3D623F70}" type="slidenum">
              <a:rPr lang="cs-CZ" smtClean="0"/>
              <a:pPr/>
              <a:t>30</a:t>
            </a:fld>
            <a:endParaRPr lang="cs-CZ"/>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095353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s://klasifikace.pedologie.czu.cz/index.php?action=showKategorieHorizonty" TargetMode="External"/><Relationship Id="rId1" Type="http://schemas.openxmlformats.org/officeDocument/2006/relationships/slideLayout" Target="../slideLayouts/slideLayout2.xml"/><Relationship Id="rId5" Type="http://schemas.openxmlformats.org/officeDocument/2006/relationships/hyperlink" Target="https://esdac.jrc.ec.europa.eu/content/global-soil-biodiversity-atlas" TargetMode="External"/><Relationship Id="rId4" Type="http://schemas.openxmlformats.org/officeDocument/2006/relationships/image" Target="../media/image119.png"/></Relationships>
</file>

<file path=ppt/slides/_rels/slide105.xml.rels><?xml version="1.0" encoding="UTF-8" standalone="yes"?>
<Relationships xmlns="http://schemas.openxmlformats.org/package/2006/relationships"><Relationship Id="rId3" Type="http://schemas.openxmlformats.org/officeDocument/2006/relationships/hyperlink" Target="http://klasifikace.pedologie.czu.cz/" TargetMode="External"/><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geoportal.gov.cz/web/guest/map" TargetMode="External"/><Relationship Id="rId7" Type="http://schemas.openxmlformats.org/officeDocument/2006/relationships/image" Target="../media/image123.png"/><Relationship Id="rId2" Type="http://schemas.openxmlformats.org/officeDocument/2006/relationships/hyperlink" Target="https://mapy.vumop.cz/" TargetMode="Externa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hyperlink" Target="https://mapy.geology.cz/pudy/"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108.xml.rels><?xml version="1.0" encoding="UTF-8" standalone="yes"?>
<Relationships xmlns="http://schemas.openxmlformats.org/package/2006/relationships"><Relationship Id="rId3" Type="http://schemas.openxmlformats.org/officeDocument/2006/relationships/hyperlink" Target="https://www.nrcs.usda.gov/wps/portal/nrcs/main/soils/survey/class/" TargetMode="External"/><Relationship Id="rId2" Type="http://schemas.openxmlformats.org/officeDocument/2006/relationships/hyperlink" Target="http://www.fao.org/soils-portal/data-hub/soil-classification/world-reference-base/en/" TargetMode="Externa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hyperlink" Target="https://klasifikace.pedologie.czu.cz/index.php?action=showPorovnaniTaxonomii"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fao.org/soils-2015/en" TargetMode="Externa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geoportal.gov.cz/web/guest/map" TargetMode="External"/><Relationship Id="rId2" Type="http://schemas.openxmlformats.org/officeDocument/2006/relationships/hyperlink" Target="https://mapy.vumop.cz/" TargetMode="External"/><Relationship Id="rId1" Type="http://schemas.openxmlformats.org/officeDocument/2006/relationships/slideLayout" Target="../slideLayouts/slideLayout2.xml"/><Relationship Id="rId4" Type="http://schemas.openxmlformats.org/officeDocument/2006/relationships/hyperlink" Target="https://mapy.geology.cz/pudy/"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eagri.cz/public/web/ukzuz/portal/hnojiva-a-puda/bezpecnost-pudy/monitoring-pud/" TargetMode="External"/><Relationship Id="rId2" Type="http://schemas.openxmlformats.org/officeDocument/2006/relationships/hyperlink" Target="http://eagri.cz/public/web/ukzuz/portal/hnojiva-a-puda/publikace/agroch-zkouseni-zemedelskych-pud/" TargetMode="External"/><Relationship Id="rId1" Type="http://schemas.openxmlformats.org/officeDocument/2006/relationships/slideLayout" Target="../slideLayouts/slideLayout2.xml"/><Relationship Id="rId4" Type="http://schemas.openxmlformats.org/officeDocument/2006/relationships/hyperlink" Target="http://eagri.cz/public/web/file/520923/Publikace_25_let_Monitoring_Zemedelskych_pud_1992_2013.pdf"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eagri.cz/public/web/file/520923/Publikace_25_let_Monitoring_Zemedelskych_pud_1992_2013.pdf" TargetMode="External"/><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11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117.xml.rels><?xml version="1.0" encoding="UTF-8" standalone="yes"?>
<Relationships xmlns="http://schemas.openxmlformats.org/package/2006/relationships"><Relationship Id="rId3" Type="http://schemas.openxmlformats.org/officeDocument/2006/relationships/hyperlink" Target="https://esdac.jrc.ec.europa.eu/resource-type/dataset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esdac.jrc.ec.europa.eu/content/soil-atlas-europe" TargetMode="External"/><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soil-journal.net/2/111/2016/soil-2-111-2016-supplement.pdf"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oils.usda.gov/sqi/index.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oils.usda.gov/sqi/assessment/test_kit.html" TargetMode="External"/><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hyperlink" Target="http://soils.usda.gov/sqi/assessment/files/MD_card.pdf" TargetMode="Externa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web.natur.cuni.cz/ugmnz/mineral/mineral/fotv/biotit_1.jpg" TargetMode="External"/><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cs.wikipedia.org/wiki/Soubor:Dokuchaev2.jpg" TargetMode="Externa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hyperlink" Target="http://upload.wikimedia.org/wikipedia/commons/6/63/Wikipedia-logo.png"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6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esdac.jrc.ec.europa.eu/content/atlas-soil-biodiversity" TargetMode="Externa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63.jpeg"/></Relationships>
</file>

<file path=ppt/slides/_rels/slide74.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png"/><Relationship Id="rId3" Type="http://schemas.openxmlformats.org/officeDocument/2006/relationships/hyperlink" Target="http://commtechlab.msu.edu/sites/dlc-me/zoo/Pf07002.jpg" TargetMode="External"/><Relationship Id="rId7" Type="http://schemas.openxmlformats.org/officeDocument/2006/relationships/image" Target="../media/image68.png"/><Relationship Id="rId12"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glopolis.org/publikace/atlas-pudy/"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bc.cas.cz/Cds/Download/?filename=8135_FINALNI_Brozura_Bez_pudy_to_nepujde_WEB"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hyperlink" Target="https://esdac.jrc.ec.europa.eu/content/atlas-soil-biodiversit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hyperlink" Target="https://esdac.jrc.ec.europa.eu/content/atlas-soil-biodiversity"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hyperlink" Target="https://doi.org/10.4060/cb1928en"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doi.org/10.4060/cb1928en" TargetMode="External"/><Relationship Id="rId7"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video" Target="https://player.vimeo.com/video/457717711?app_id=122963" TargetMode="Externa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jpeg"/><Relationship Id="rId4" Type="http://schemas.openxmlformats.org/officeDocument/2006/relationships/hyperlink" Target="https://www.globalsoilbiodiversity.org/" TargetMode="External"/><Relationship Id="rId9" Type="http://schemas.openxmlformats.org/officeDocument/2006/relationships/image" Target="../media/image91.jpeg"/></Relationships>
</file>

<file path=ppt/slides/_rels/slide85.xml.rels><?xml version="1.0" encoding="UTF-8" standalone="yes"?>
<Relationships xmlns="http://schemas.openxmlformats.org/package/2006/relationships"><Relationship Id="rId3" Type="http://schemas.openxmlformats.org/officeDocument/2006/relationships/hyperlink" Target="https://esdac.jrc.ec.europa.eu/content/atlas-soil-biodiversity" TargetMode="External"/><Relationship Id="rId2" Type="http://schemas.openxmlformats.org/officeDocument/2006/relationships/hyperlink" Target="https://esdac.jrc.ec.europa.eu/content/global-soil-biodiversity-atlas" TargetMode="Externa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esdac.jrc.ec.europa.eu/content/atlas-soil-biodiversity" TargetMode="External"/><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core.ac.uk/display/29245351"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162289"/>
            <a:ext cx="11361600" cy="2382994"/>
          </a:xfrm>
        </p:spPr>
        <p:txBody>
          <a:bodyPr/>
          <a:lstStyle/>
          <a:p>
            <a:pPr algn="ctr"/>
            <a:r>
              <a:rPr lang="en-US" dirty="0"/>
              <a:t>E</a:t>
            </a:r>
            <a:r>
              <a:rPr lang="cs-CZ" dirty="0"/>
              <a:t>5040</a:t>
            </a:r>
            <a:r>
              <a:rPr lang="en-US" dirty="0"/>
              <a:t> </a:t>
            </a:r>
            <a:r>
              <a:rPr lang="cs-CZ" dirty="0"/>
              <a:t>Složky ŽP a jejich kontaminace</a:t>
            </a:r>
            <a:br>
              <a:rPr lang="cs-CZ" dirty="0"/>
            </a:br>
            <a:br>
              <a:rPr lang="cs-CZ" dirty="0"/>
            </a:br>
            <a:r>
              <a:rPr lang="cs-CZ" dirty="0"/>
              <a:t>Pedosféra = půda – část 1</a:t>
            </a:r>
            <a:endParaRPr lang="en-US" dirty="0"/>
          </a:p>
        </p:txBody>
      </p:sp>
      <p:sp>
        <p:nvSpPr>
          <p:cNvPr id="6" name="Podnadpis 5"/>
          <p:cNvSpPr>
            <a:spLocks noGrp="1"/>
          </p:cNvSpPr>
          <p:nvPr>
            <p:ph type="subTitle" idx="1"/>
          </p:nvPr>
        </p:nvSpPr>
        <p:spPr>
          <a:xfrm>
            <a:off x="455750" y="5778503"/>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4BC054-FE73-423F-A966-0976B454F886}"/>
              </a:ext>
            </a:extLst>
          </p:cNvPr>
          <p:cNvSpPr>
            <a:spLocks noGrp="1"/>
          </p:cNvSpPr>
          <p:nvPr>
            <p:ph type="title"/>
          </p:nvPr>
        </p:nvSpPr>
        <p:spPr/>
        <p:txBody>
          <a:bodyPr/>
          <a:lstStyle/>
          <a:p>
            <a:r>
              <a:rPr lang="cs-CZ" dirty="0"/>
              <a:t>Význam půdy</a:t>
            </a:r>
          </a:p>
        </p:txBody>
      </p:sp>
      <p:sp>
        <p:nvSpPr>
          <p:cNvPr id="3" name="Zástupný obsah 2">
            <a:extLst>
              <a:ext uri="{FF2B5EF4-FFF2-40B4-BE49-F238E27FC236}">
                <a16:creationId xmlns:a16="http://schemas.microsoft.com/office/drawing/2014/main" id="{D55C99AF-715C-41C6-9B44-FFD1CC02CBAD}"/>
              </a:ext>
            </a:extLst>
          </p:cNvPr>
          <p:cNvSpPr>
            <a:spLocks noGrp="1"/>
          </p:cNvSpPr>
          <p:nvPr>
            <p:ph idx="1"/>
          </p:nvPr>
        </p:nvSpPr>
        <p:spPr/>
        <p:txBody>
          <a:bodyPr/>
          <a:lstStyle/>
          <a:p>
            <a:r>
              <a:rPr lang="cs-CZ" dirty="0"/>
              <a:t>absurdní otázka svědčící o úpadku „vyspělé“ společnosti</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sz="2400" b="1" dirty="0">
                <a:solidFill>
                  <a:srgbClr val="FF0000"/>
                </a:solidFill>
              </a:rPr>
              <a:t>klíčová složka suchozemských ekosystémů</a:t>
            </a:r>
            <a:r>
              <a:rPr lang="en-US" sz="2400" b="1" dirty="0">
                <a:solidFill>
                  <a:srgbClr val="FF0000"/>
                </a:solidFill>
              </a:rPr>
              <a:t> </a:t>
            </a:r>
            <a:r>
              <a:rPr lang="en-US" sz="2400" dirty="0"/>
              <a:t>a </a:t>
            </a:r>
            <a:r>
              <a:rPr lang="cs-CZ" sz="2400" b="1" dirty="0">
                <a:solidFill>
                  <a:srgbClr val="6600FF"/>
                </a:solidFill>
              </a:rPr>
              <a:t>nenahraditelný zdroj pro člověka</a:t>
            </a:r>
            <a:r>
              <a:rPr lang="en-US" sz="2400" b="1" dirty="0"/>
              <a:t>, </a:t>
            </a:r>
            <a:r>
              <a:rPr lang="cs-CZ" sz="2400" dirty="0"/>
              <a:t>poskytuje</a:t>
            </a:r>
            <a:r>
              <a:rPr lang="en-US" sz="2400" b="1" dirty="0"/>
              <a:t> </a:t>
            </a:r>
            <a:r>
              <a:rPr lang="cs-CZ" sz="2400" b="1" dirty="0">
                <a:solidFill>
                  <a:srgbClr val="FF0000"/>
                </a:solidFill>
              </a:rPr>
              <a:t>cenné ekosystémové služby</a:t>
            </a:r>
            <a:endParaRPr lang="en-US" sz="2400" b="1" dirty="0">
              <a:solidFill>
                <a:srgbClr val="0000FF"/>
              </a:solidFill>
            </a:endParaRPr>
          </a:p>
          <a:p>
            <a:endParaRPr lang="cs-CZ" dirty="0"/>
          </a:p>
        </p:txBody>
      </p:sp>
      <p:sp>
        <p:nvSpPr>
          <p:cNvPr id="4" name="Zástupný symbol pro číslo snímku 3">
            <a:extLst>
              <a:ext uri="{FF2B5EF4-FFF2-40B4-BE49-F238E27FC236}">
                <a16:creationId xmlns:a16="http://schemas.microsoft.com/office/drawing/2014/main" id="{AB286C12-5828-42B6-923A-8B6B62F14C18}"/>
              </a:ext>
            </a:extLst>
          </p:cNvPr>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pic>
        <p:nvPicPr>
          <p:cNvPr id="5" name="Picture 2" descr="http://img.xcitefun.net/users/2010/11/215136,xcitefun-grassy-people-art-4.jpg">
            <a:extLst>
              <a:ext uri="{FF2B5EF4-FFF2-40B4-BE49-F238E27FC236}">
                <a16:creationId xmlns:a16="http://schemas.microsoft.com/office/drawing/2014/main" id="{0D56833D-1F8F-46CA-996E-638C9D1432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9509" y="2224009"/>
            <a:ext cx="4038600" cy="2980871"/>
          </a:xfrm>
          <a:prstGeom prst="rect">
            <a:avLst/>
          </a:prstGeom>
          <a:ln>
            <a:noFill/>
          </a:ln>
          <a:effectLst>
            <a:outerShdw blurRad="292100" dist="139700" dir="2700000" algn="tl" rotWithShape="0">
              <a:srgbClr val="333333">
                <a:alpha val="65000"/>
              </a:srgbClr>
            </a:outerShdw>
          </a:effectLst>
        </p:spPr>
      </p:pic>
      <p:sp>
        <p:nvSpPr>
          <p:cNvPr id="6" name="Obdélník 5">
            <a:extLst>
              <a:ext uri="{FF2B5EF4-FFF2-40B4-BE49-F238E27FC236}">
                <a16:creationId xmlns:a16="http://schemas.microsoft.com/office/drawing/2014/main" id="{AEF558CB-AFCB-4CCD-8C78-47E0B98EC9D7}"/>
              </a:ext>
            </a:extLst>
          </p:cNvPr>
          <p:cNvSpPr/>
          <p:nvPr/>
        </p:nvSpPr>
        <p:spPr>
          <a:xfrm>
            <a:off x="6279509" y="5254388"/>
            <a:ext cx="4572000" cy="246221"/>
          </a:xfrm>
          <a:prstGeom prst="rect">
            <a:avLst/>
          </a:prstGeom>
        </p:spPr>
        <p:txBody>
          <a:bodyPr>
            <a:spAutoFit/>
          </a:bodyPr>
          <a:lstStyle/>
          <a:p>
            <a:r>
              <a:rPr lang="cs-CZ" sz="1000" dirty="0"/>
              <a:t>http://forum.xcitefun.net/living-grass-people-grassy-people-art-t54497.html</a:t>
            </a:r>
          </a:p>
        </p:txBody>
      </p:sp>
      <p:pic>
        <p:nvPicPr>
          <p:cNvPr id="7" name="Picture 2" descr="http://soils.usda.gov/education/jan_lang/paintings/14.JPG">
            <a:extLst>
              <a:ext uri="{FF2B5EF4-FFF2-40B4-BE49-F238E27FC236}">
                <a16:creationId xmlns:a16="http://schemas.microsoft.com/office/drawing/2014/main" id="{3FB24137-02D0-4907-A850-F3D5E2796D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3017" y="2174501"/>
            <a:ext cx="4059069" cy="3032125"/>
          </a:xfrm>
          <a:prstGeom prst="rect">
            <a:avLst/>
          </a:prstGeom>
          <a:ln>
            <a:noFill/>
          </a:ln>
          <a:effectLst>
            <a:outerShdw blurRad="292100" dist="139700" dir="2700000" algn="tl" rotWithShape="0">
              <a:srgbClr val="333333">
                <a:alpha val="65000"/>
              </a:srgbClr>
            </a:outerShdw>
          </a:effectLst>
        </p:spPr>
      </p:pic>
      <p:sp>
        <p:nvSpPr>
          <p:cNvPr id="8" name="Obdélník 7">
            <a:extLst>
              <a:ext uri="{FF2B5EF4-FFF2-40B4-BE49-F238E27FC236}">
                <a16:creationId xmlns:a16="http://schemas.microsoft.com/office/drawing/2014/main" id="{63ED40D8-0B9C-41E6-BC43-6B842F00C617}"/>
              </a:ext>
            </a:extLst>
          </p:cNvPr>
          <p:cNvSpPr/>
          <p:nvPr/>
        </p:nvSpPr>
        <p:spPr>
          <a:xfrm>
            <a:off x="1483016" y="5204880"/>
            <a:ext cx="4572000" cy="246221"/>
          </a:xfrm>
          <a:prstGeom prst="rect">
            <a:avLst/>
          </a:prstGeom>
        </p:spPr>
        <p:txBody>
          <a:bodyPr>
            <a:spAutoFit/>
          </a:bodyPr>
          <a:lstStyle/>
          <a:p>
            <a:r>
              <a:rPr lang="cs-CZ" sz="1000" dirty="0"/>
              <a:t>http://soils.usda.gov/education/jan_lang/</a:t>
            </a:r>
          </a:p>
        </p:txBody>
      </p:sp>
      <p:sp>
        <p:nvSpPr>
          <p:cNvPr id="10" name="TextovéPole 9">
            <a:extLst>
              <a:ext uri="{FF2B5EF4-FFF2-40B4-BE49-F238E27FC236}">
                <a16:creationId xmlns:a16="http://schemas.microsoft.com/office/drawing/2014/main" id="{FEF6917F-6AC9-4E3A-9C1D-1EB802EC9271}"/>
              </a:ext>
            </a:extLst>
          </p:cNvPr>
          <p:cNvSpPr txBox="1"/>
          <p:nvPr/>
        </p:nvSpPr>
        <p:spPr>
          <a:xfrm rot="1088007">
            <a:off x="8005207" y="902020"/>
            <a:ext cx="4354401" cy="584775"/>
          </a:xfrm>
          <a:prstGeom prst="rect">
            <a:avLst/>
          </a:prstGeom>
          <a:noFill/>
        </p:spPr>
        <p:txBody>
          <a:bodyPr wrap="square">
            <a:spAutoFit/>
          </a:bodyPr>
          <a:lstStyle/>
          <a:p>
            <a:r>
              <a:rPr lang="cs-CZ" sz="1600" b="1" baseline="0" dirty="0" err="1"/>
              <a:t>Mahatmá</a:t>
            </a:r>
            <a:r>
              <a:rPr lang="cs-CZ" sz="1600" b="1" baseline="0" dirty="0"/>
              <a:t> </a:t>
            </a:r>
            <a:r>
              <a:rPr lang="cs-CZ" sz="1600" b="1" baseline="0" dirty="0" err="1"/>
              <a:t>Gándí</a:t>
            </a:r>
            <a:r>
              <a:rPr lang="cs-CZ" sz="1600" baseline="0" dirty="0"/>
              <a:t>: </a:t>
            </a:r>
            <a:r>
              <a:rPr lang="cs-CZ" sz="1600" dirty="0"/>
              <a:t>“Zapomenout pečovat o půdu znamená zapomenout sami na sebe“</a:t>
            </a:r>
          </a:p>
        </p:txBody>
      </p:sp>
    </p:spTree>
    <p:extLst>
      <p:ext uri="{BB962C8B-B14F-4D97-AF65-F5344CB8AC3E}">
        <p14:creationId xmlns:p14="http://schemas.microsoft.com/office/powerpoint/2010/main" val="1514779807"/>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B4A84F-A745-43CA-A145-16EBC383581A}"/>
              </a:ext>
            </a:extLst>
          </p:cNvPr>
          <p:cNvSpPr>
            <a:spLocks noGrp="1"/>
          </p:cNvSpPr>
          <p:nvPr>
            <p:ph type="title"/>
          </p:nvPr>
        </p:nvSpPr>
        <p:spPr/>
        <p:txBody>
          <a:bodyPr/>
          <a:lstStyle/>
          <a:p>
            <a:r>
              <a:rPr lang="cs-CZ" dirty="0"/>
              <a:t>Půdotvorný proces</a:t>
            </a:r>
          </a:p>
        </p:txBody>
      </p:sp>
      <p:sp>
        <p:nvSpPr>
          <p:cNvPr id="3" name="Zástupný obsah 2">
            <a:extLst>
              <a:ext uri="{FF2B5EF4-FFF2-40B4-BE49-F238E27FC236}">
                <a16:creationId xmlns:a16="http://schemas.microsoft.com/office/drawing/2014/main" id="{32FC780E-A933-4BFD-8DFE-EE860C36D505}"/>
              </a:ext>
            </a:extLst>
          </p:cNvPr>
          <p:cNvSpPr>
            <a:spLocks noGrp="1"/>
          </p:cNvSpPr>
          <p:nvPr>
            <p:ph idx="1"/>
          </p:nvPr>
        </p:nvSpPr>
        <p:spPr/>
        <p:txBody>
          <a:bodyPr/>
          <a:lstStyle/>
          <a:p>
            <a:r>
              <a:rPr lang="cs-CZ" sz="2000" dirty="0"/>
              <a:t>zvětrávání (zejména kombinace mechanických a chemických procesů) vede ke vzniku půdotvorného substrátu a není ještě zahrnováno do půdotvorného procesu</a:t>
            </a:r>
          </a:p>
          <a:p>
            <a:r>
              <a:rPr lang="cs-CZ" sz="2000" dirty="0"/>
              <a:t>půdotvorný proces zahrnuje významně činnost organismů</a:t>
            </a:r>
          </a:p>
          <a:p>
            <a:endParaRPr lang="cs-CZ" sz="2000" dirty="0"/>
          </a:p>
        </p:txBody>
      </p:sp>
      <p:sp>
        <p:nvSpPr>
          <p:cNvPr id="4" name="Zástupný symbol pro číslo snímku 3">
            <a:extLst>
              <a:ext uri="{FF2B5EF4-FFF2-40B4-BE49-F238E27FC236}">
                <a16:creationId xmlns:a16="http://schemas.microsoft.com/office/drawing/2014/main" id="{A7E98F38-95BF-4EF8-971E-117270DE68BE}"/>
              </a:ext>
            </a:extLst>
          </p:cNvPr>
          <p:cNvSpPr>
            <a:spLocks noGrp="1"/>
          </p:cNvSpPr>
          <p:nvPr>
            <p:ph type="sldNum" sz="quarter" idx="10"/>
          </p:nvPr>
        </p:nvSpPr>
        <p:spPr/>
        <p:txBody>
          <a:bodyPr/>
          <a:lstStyle/>
          <a:p>
            <a:pPr>
              <a:defRPr/>
            </a:pPr>
            <a:fld id="{4E12630B-17A9-44AC-A5BE-0FEBEDB0B5E8}" type="slidenum">
              <a:rPr lang="cs-CZ" altLang="cs-CZ" noProof="0" smtClean="0"/>
              <a:pPr>
                <a:defRPr/>
              </a:pPr>
              <a:t>100</a:t>
            </a:fld>
            <a:endParaRPr lang="cs-CZ" altLang="cs-CZ" noProof="0" dirty="0"/>
          </a:p>
        </p:txBody>
      </p:sp>
      <p:sp>
        <p:nvSpPr>
          <p:cNvPr id="5" name="Rectangle 4">
            <a:extLst>
              <a:ext uri="{FF2B5EF4-FFF2-40B4-BE49-F238E27FC236}">
                <a16:creationId xmlns:a16="http://schemas.microsoft.com/office/drawing/2014/main" id="{D1188364-CE4A-42EF-ADFB-965AC5E710FE}"/>
              </a:ext>
            </a:extLst>
          </p:cNvPr>
          <p:cNvSpPr>
            <a:spLocks noChangeArrowheads="1"/>
          </p:cNvSpPr>
          <p:nvPr/>
        </p:nvSpPr>
        <p:spPr bwMode="auto">
          <a:xfrm>
            <a:off x="1524000" y="5943600"/>
            <a:ext cx="9144000" cy="914400"/>
          </a:xfrm>
          <a:prstGeom prst="rect">
            <a:avLst/>
          </a:prstGeom>
          <a:noFill/>
          <a:ln w="9525">
            <a:noFill/>
            <a:miter lim="800000"/>
            <a:headEnd/>
            <a:tailEnd/>
          </a:ln>
        </p:spPr>
        <p:txBody>
          <a:bodyPr wrap="none" anchor="ctr"/>
          <a:lstStyle/>
          <a:p>
            <a:endParaRPr lang="cs-CZ"/>
          </a:p>
        </p:txBody>
      </p:sp>
      <p:sp>
        <p:nvSpPr>
          <p:cNvPr id="6" name="Text Box 5">
            <a:extLst>
              <a:ext uri="{FF2B5EF4-FFF2-40B4-BE49-F238E27FC236}">
                <a16:creationId xmlns:a16="http://schemas.microsoft.com/office/drawing/2014/main" id="{46115E94-C847-452F-9FDE-6EE36E99D17D}"/>
              </a:ext>
            </a:extLst>
          </p:cNvPr>
          <p:cNvSpPr txBox="1">
            <a:spLocks noChangeArrowheads="1"/>
          </p:cNvSpPr>
          <p:nvPr/>
        </p:nvSpPr>
        <p:spPr bwMode="auto">
          <a:xfrm>
            <a:off x="8915400" y="5029201"/>
            <a:ext cx="1524000" cy="466725"/>
          </a:xfrm>
          <a:prstGeom prst="rect">
            <a:avLst/>
          </a:prstGeom>
          <a:solidFill>
            <a:srgbClr val="FFCC99"/>
          </a:solidFill>
          <a:ln w="9525">
            <a:solidFill>
              <a:srgbClr val="800000"/>
            </a:solidFill>
            <a:miter lim="800000"/>
            <a:headEnd/>
            <a:tailEnd/>
          </a:ln>
        </p:spPr>
        <p:txBody>
          <a:bodyPr>
            <a:spAutoFit/>
          </a:bodyPr>
          <a:lstStyle/>
          <a:p>
            <a:pPr algn="ctr"/>
            <a:r>
              <a:rPr lang="cs-CZ" u="sng">
                <a:solidFill>
                  <a:srgbClr val="080808"/>
                </a:solidFill>
              </a:rPr>
              <a:t>půda</a:t>
            </a:r>
          </a:p>
        </p:txBody>
      </p:sp>
      <p:sp>
        <p:nvSpPr>
          <p:cNvPr id="7" name="Text Box 6">
            <a:extLst>
              <a:ext uri="{FF2B5EF4-FFF2-40B4-BE49-F238E27FC236}">
                <a16:creationId xmlns:a16="http://schemas.microsoft.com/office/drawing/2014/main" id="{DCAD5BB2-7D5D-4B35-9191-2C551AC232F5}"/>
              </a:ext>
            </a:extLst>
          </p:cNvPr>
          <p:cNvSpPr txBox="1">
            <a:spLocks noChangeArrowheads="1"/>
          </p:cNvSpPr>
          <p:nvPr/>
        </p:nvSpPr>
        <p:spPr bwMode="auto">
          <a:xfrm>
            <a:off x="1784350" y="4838700"/>
            <a:ext cx="1252538" cy="831850"/>
          </a:xfrm>
          <a:prstGeom prst="rect">
            <a:avLst/>
          </a:prstGeom>
          <a:solidFill>
            <a:schemeClr val="bg1">
              <a:lumMod val="50000"/>
            </a:schemeClr>
          </a:solidFill>
          <a:ln w="9525">
            <a:solidFill>
              <a:srgbClr val="333300"/>
            </a:solidFill>
            <a:miter lim="800000"/>
            <a:headEnd/>
            <a:tailEnd/>
          </a:ln>
        </p:spPr>
        <p:txBody>
          <a:bodyPr wrap="none">
            <a:spAutoFit/>
          </a:bodyPr>
          <a:lstStyle/>
          <a:p>
            <a:pPr algn="ctr"/>
            <a:r>
              <a:rPr lang="cs-CZ" dirty="0">
                <a:solidFill>
                  <a:srgbClr val="080808"/>
                </a:solidFill>
              </a:rPr>
              <a:t>mateční</a:t>
            </a:r>
          </a:p>
          <a:p>
            <a:pPr algn="ctr"/>
            <a:r>
              <a:rPr lang="cs-CZ" dirty="0">
                <a:solidFill>
                  <a:srgbClr val="080808"/>
                </a:solidFill>
              </a:rPr>
              <a:t>hornina</a:t>
            </a:r>
          </a:p>
        </p:txBody>
      </p:sp>
      <p:sp>
        <p:nvSpPr>
          <p:cNvPr id="8" name="Text Box 7">
            <a:extLst>
              <a:ext uri="{FF2B5EF4-FFF2-40B4-BE49-F238E27FC236}">
                <a16:creationId xmlns:a16="http://schemas.microsoft.com/office/drawing/2014/main" id="{D3ECFD43-3067-412C-8B6F-00389E9CD828}"/>
              </a:ext>
            </a:extLst>
          </p:cNvPr>
          <p:cNvSpPr txBox="1">
            <a:spLocks noChangeArrowheads="1"/>
          </p:cNvSpPr>
          <p:nvPr/>
        </p:nvSpPr>
        <p:spPr bwMode="auto">
          <a:xfrm>
            <a:off x="3036889" y="2587625"/>
            <a:ext cx="1519237" cy="831850"/>
          </a:xfrm>
          <a:prstGeom prst="rect">
            <a:avLst/>
          </a:prstGeom>
          <a:solidFill>
            <a:srgbClr val="CCFFFF"/>
          </a:solidFill>
          <a:ln w="9525">
            <a:solidFill>
              <a:srgbClr val="000080"/>
            </a:solidFill>
            <a:miter lim="800000"/>
            <a:headEnd/>
            <a:tailEnd/>
          </a:ln>
        </p:spPr>
        <p:txBody>
          <a:bodyPr wrap="none">
            <a:spAutoFit/>
          </a:bodyPr>
          <a:lstStyle/>
          <a:p>
            <a:pPr algn="ctr"/>
            <a:r>
              <a:rPr lang="cs-CZ">
                <a:solidFill>
                  <a:srgbClr val="080808"/>
                </a:solidFill>
              </a:rPr>
              <a:t>klimatický</a:t>
            </a:r>
          </a:p>
          <a:p>
            <a:pPr algn="ctr"/>
            <a:r>
              <a:rPr lang="cs-CZ">
                <a:solidFill>
                  <a:srgbClr val="080808"/>
                </a:solidFill>
              </a:rPr>
              <a:t>faktor</a:t>
            </a:r>
          </a:p>
        </p:txBody>
      </p:sp>
      <p:sp>
        <p:nvSpPr>
          <p:cNvPr id="9" name="Text Box 8">
            <a:extLst>
              <a:ext uri="{FF2B5EF4-FFF2-40B4-BE49-F238E27FC236}">
                <a16:creationId xmlns:a16="http://schemas.microsoft.com/office/drawing/2014/main" id="{FF63B390-32C4-4DE7-94D3-4C3F3F093BE0}"/>
              </a:ext>
            </a:extLst>
          </p:cNvPr>
          <p:cNvSpPr txBox="1">
            <a:spLocks noChangeArrowheads="1"/>
          </p:cNvSpPr>
          <p:nvPr/>
        </p:nvSpPr>
        <p:spPr bwMode="auto">
          <a:xfrm>
            <a:off x="4953001" y="4795838"/>
            <a:ext cx="2151063" cy="831850"/>
          </a:xfrm>
          <a:prstGeom prst="rect">
            <a:avLst/>
          </a:prstGeom>
          <a:solidFill>
            <a:schemeClr val="bg1">
              <a:lumMod val="75000"/>
            </a:schemeClr>
          </a:solidFill>
          <a:ln w="9525">
            <a:solidFill>
              <a:srgbClr val="000080"/>
            </a:solidFill>
            <a:miter lim="800000"/>
            <a:headEnd/>
            <a:tailEnd/>
          </a:ln>
        </p:spPr>
        <p:txBody>
          <a:bodyPr>
            <a:spAutoFit/>
          </a:bodyPr>
          <a:lstStyle/>
          <a:p>
            <a:pPr algn="ctr"/>
            <a:r>
              <a:rPr lang="cs-CZ" dirty="0">
                <a:solidFill>
                  <a:srgbClr val="080808"/>
                </a:solidFill>
              </a:rPr>
              <a:t>půdotvorný </a:t>
            </a:r>
          </a:p>
          <a:p>
            <a:pPr algn="ctr"/>
            <a:r>
              <a:rPr lang="cs-CZ" dirty="0">
                <a:solidFill>
                  <a:srgbClr val="080808"/>
                </a:solidFill>
              </a:rPr>
              <a:t>substrát</a:t>
            </a:r>
          </a:p>
        </p:txBody>
      </p:sp>
      <p:sp>
        <p:nvSpPr>
          <p:cNvPr id="10" name="Text Box 9">
            <a:extLst>
              <a:ext uri="{FF2B5EF4-FFF2-40B4-BE49-F238E27FC236}">
                <a16:creationId xmlns:a16="http://schemas.microsoft.com/office/drawing/2014/main" id="{38DBE544-BACA-4781-91D8-955199822DFD}"/>
              </a:ext>
            </a:extLst>
          </p:cNvPr>
          <p:cNvSpPr txBox="1">
            <a:spLocks noChangeArrowheads="1"/>
          </p:cNvSpPr>
          <p:nvPr/>
        </p:nvSpPr>
        <p:spPr bwMode="auto">
          <a:xfrm>
            <a:off x="7848600" y="2786064"/>
            <a:ext cx="1035050" cy="466725"/>
          </a:xfrm>
          <a:prstGeom prst="rect">
            <a:avLst/>
          </a:prstGeom>
          <a:solidFill>
            <a:srgbClr val="FFE5E5"/>
          </a:solidFill>
          <a:ln w="9525">
            <a:solidFill>
              <a:srgbClr val="FF0000"/>
            </a:solidFill>
            <a:miter lim="800000"/>
            <a:headEnd/>
            <a:tailEnd/>
          </a:ln>
        </p:spPr>
        <p:txBody>
          <a:bodyPr wrap="none">
            <a:spAutoFit/>
          </a:bodyPr>
          <a:lstStyle/>
          <a:p>
            <a:r>
              <a:rPr lang="cs-CZ">
                <a:solidFill>
                  <a:srgbClr val="080808"/>
                </a:solidFill>
              </a:rPr>
              <a:t>člověk</a:t>
            </a:r>
          </a:p>
        </p:txBody>
      </p:sp>
      <p:sp>
        <p:nvSpPr>
          <p:cNvPr id="11" name="Line 10">
            <a:extLst>
              <a:ext uri="{FF2B5EF4-FFF2-40B4-BE49-F238E27FC236}">
                <a16:creationId xmlns:a16="http://schemas.microsoft.com/office/drawing/2014/main" id="{EA4FDCD4-5C8F-4DEB-BF0C-33CF489AFEF5}"/>
              </a:ext>
            </a:extLst>
          </p:cNvPr>
          <p:cNvSpPr>
            <a:spLocks noChangeShapeType="1"/>
          </p:cNvSpPr>
          <p:nvPr/>
        </p:nvSpPr>
        <p:spPr bwMode="auto">
          <a:xfrm>
            <a:off x="3886200" y="3500438"/>
            <a:ext cx="0" cy="1447800"/>
          </a:xfrm>
          <a:prstGeom prst="line">
            <a:avLst/>
          </a:prstGeom>
          <a:noFill/>
          <a:ln w="50800">
            <a:solidFill>
              <a:schemeClr val="tx1"/>
            </a:solidFill>
            <a:miter lim="800000"/>
            <a:headEnd/>
            <a:tailEnd type="triangle" w="med" len="med"/>
          </a:ln>
        </p:spPr>
        <p:txBody>
          <a:bodyPr wrap="none"/>
          <a:lstStyle/>
          <a:p>
            <a:endParaRPr lang="cs-CZ"/>
          </a:p>
        </p:txBody>
      </p:sp>
      <p:sp>
        <p:nvSpPr>
          <p:cNvPr id="12" name="Line 11">
            <a:extLst>
              <a:ext uri="{FF2B5EF4-FFF2-40B4-BE49-F238E27FC236}">
                <a16:creationId xmlns:a16="http://schemas.microsoft.com/office/drawing/2014/main" id="{98982343-9DF2-4588-946C-64FDA7F9C98D}"/>
              </a:ext>
            </a:extLst>
          </p:cNvPr>
          <p:cNvSpPr>
            <a:spLocks noChangeShapeType="1"/>
          </p:cNvSpPr>
          <p:nvPr/>
        </p:nvSpPr>
        <p:spPr bwMode="auto">
          <a:xfrm flipV="1">
            <a:off x="8305800" y="3271838"/>
            <a:ext cx="1219200" cy="990600"/>
          </a:xfrm>
          <a:prstGeom prst="line">
            <a:avLst/>
          </a:prstGeom>
          <a:noFill/>
          <a:ln w="50800">
            <a:solidFill>
              <a:schemeClr val="tx1"/>
            </a:solidFill>
            <a:prstDash val="sysDot"/>
            <a:miter lim="800000"/>
            <a:headEnd type="triangle" w="med" len="med"/>
            <a:tailEnd/>
          </a:ln>
        </p:spPr>
        <p:txBody>
          <a:bodyPr wrap="none"/>
          <a:lstStyle/>
          <a:p>
            <a:endParaRPr lang="cs-CZ"/>
          </a:p>
        </p:txBody>
      </p:sp>
      <p:sp>
        <p:nvSpPr>
          <p:cNvPr id="13" name="Line 12">
            <a:extLst>
              <a:ext uri="{FF2B5EF4-FFF2-40B4-BE49-F238E27FC236}">
                <a16:creationId xmlns:a16="http://schemas.microsoft.com/office/drawing/2014/main" id="{A2E56A36-02BB-4D83-95D7-D9860CE46D5E}"/>
              </a:ext>
            </a:extLst>
          </p:cNvPr>
          <p:cNvSpPr>
            <a:spLocks noChangeShapeType="1"/>
          </p:cNvSpPr>
          <p:nvPr/>
        </p:nvSpPr>
        <p:spPr bwMode="auto">
          <a:xfrm flipV="1">
            <a:off x="4114800" y="3576638"/>
            <a:ext cx="2362200" cy="1295400"/>
          </a:xfrm>
          <a:prstGeom prst="line">
            <a:avLst/>
          </a:prstGeom>
          <a:noFill/>
          <a:ln w="50800">
            <a:solidFill>
              <a:schemeClr val="tx1"/>
            </a:solidFill>
            <a:prstDash val="sysDot"/>
            <a:miter lim="800000"/>
            <a:headEnd type="triangle" w="med" len="med"/>
            <a:tailEnd/>
          </a:ln>
        </p:spPr>
        <p:txBody>
          <a:bodyPr wrap="none"/>
          <a:lstStyle/>
          <a:p>
            <a:endParaRPr lang="cs-CZ"/>
          </a:p>
        </p:txBody>
      </p:sp>
      <p:sp>
        <p:nvSpPr>
          <p:cNvPr id="14" name="Line 13">
            <a:extLst>
              <a:ext uri="{FF2B5EF4-FFF2-40B4-BE49-F238E27FC236}">
                <a16:creationId xmlns:a16="http://schemas.microsoft.com/office/drawing/2014/main" id="{DB0B5A0B-480A-4EAE-A9F8-F8EE7D23BCC4}"/>
              </a:ext>
            </a:extLst>
          </p:cNvPr>
          <p:cNvSpPr>
            <a:spLocks noChangeShapeType="1"/>
          </p:cNvSpPr>
          <p:nvPr/>
        </p:nvSpPr>
        <p:spPr bwMode="auto">
          <a:xfrm>
            <a:off x="3124200" y="5329238"/>
            <a:ext cx="1828800" cy="0"/>
          </a:xfrm>
          <a:prstGeom prst="line">
            <a:avLst/>
          </a:prstGeom>
          <a:noFill/>
          <a:ln w="50800">
            <a:solidFill>
              <a:schemeClr val="tx1"/>
            </a:solidFill>
            <a:miter lim="800000"/>
            <a:headEnd/>
            <a:tailEnd type="triangle" w="med" len="med"/>
          </a:ln>
        </p:spPr>
        <p:txBody>
          <a:bodyPr wrap="none"/>
          <a:lstStyle/>
          <a:p>
            <a:endParaRPr lang="cs-CZ"/>
          </a:p>
        </p:txBody>
      </p:sp>
      <p:sp>
        <p:nvSpPr>
          <p:cNvPr id="15" name="Text Box 14">
            <a:extLst>
              <a:ext uri="{FF2B5EF4-FFF2-40B4-BE49-F238E27FC236}">
                <a16:creationId xmlns:a16="http://schemas.microsoft.com/office/drawing/2014/main" id="{A49CDC92-457E-4519-A8BB-199418B9597E}"/>
              </a:ext>
            </a:extLst>
          </p:cNvPr>
          <p:cNvSpPr txBox="1">
            <a:spLocks noChangeArrowheads="1"/>
          </p:cNvSpPr>
          <p:nvPr/>
        </p:nvSpPr>
        <p:spPr bwMode="auto">
          <a:xfrm>
            <a:off x="5581651" y="2587625"/>
            <a:ext cx="1611313" cy="831850"/>
          </a:xfrm>
          <a:prstGeom prst="rect">
            <a:avLst/>
          </a:prstGeom>
          <a:solidFill>
            <a:srgbClr val="CCFFCC"/>
          </a:solidFill>
          <a:ln w="9525">
            <a:solidFill>
              <a:srgbClr val="003300"/>
            </a:solidFill>
            <a:miter lim="800000"/>
            <a:headEnd/>
            <a:tailEnd/>
          </a:ln>
        </p:spPr>
        <p:txBody>
          <a:bodyPr wrap="none">
            <a:spAutoFit/>
          </a:bodyPr>
          <a:lstStyle/>
          <a:p>
            <a:pPr algn="ctr"/>
            <a:r>
              <a:rPr lang="cs-CZ">
                <a:solidFill>
                  <a:srgbClr val="080808"/>
                </a:solidFill>
              </a:rPr>
              <a:t>biologický </a:t>
            </a:r>
          </a:p>
          <a:p>
            <a:pPr algn="ctr"/>
            <a:r>
              <a:rPr lang="cs-CZ">
                <a:solidFill>
                  <a:srgbClr val="080808"/>
                </a:solidFill>
              </a:rPr>
              <a:t>faktor</a:t>
            </a:r>
          </a:p>
        </p:txBody>
      </p:sp>
      <p:sp>
        <p:nvSpPr>
          <p:cNvPr id="16" name="Text Box 15">
            <a:extLst>
              <a:ext uri="{FF2B5EF4-FFF2-40B4-BE49-F238E27FC236}">
                <a16:creationId xmlns:a16="http://schemas.microsoft.com/office/drawing/2014/main" id="{F87E760B-570D-48D9-9022-0B2121C60DCE}"/>
              </a:ext>
            </a:extLst>
          </p:cNvPr>
          <p:cNvSpPr txBox="1">
            <a:spLocks noChangeArrowheads="1"/>
          </p:cNvSpPr>
          <p:nvPr/>
        </p:nvSpPr>
        <p:spPr bwMode="auto">
          <a:xfrm>
            <a:off x="3184525" y="4905375"/>
            <a:ext cx="1555750" cy="457200"/>
          </a:xfrm>
          <a:prstGeom prst="rect">
            <a:avLst/>
          </a:prstGeom>
          <a:noFill/>
          <a:ln w="9525">
            <a:noFill/>
            <a:miter lim="800000"/>
            <a:headEnd/>
            <a:tailEnd/>
          </a:ln>
        </p:spPr>
        <p:txBody>
          <a:bodyPr wrap="none">
            <a:spAutoFit/>
          </a:bodyPr>
          <a:lstStyle/>
          <a:p>
            <a:r>
              <a:rPr lang="cs-CZ">
                <a:solidFill>
                  <a:srgbClr val="080808"/>
                </a:solidFill>
              </a:rPr>
              <a:t>zvětrávání</a:t>
            </a:r>
          </a:p>
        </p:txBody>
      </p:sp>
      <p:sp>
        <p:nvSpPr>
          <p:cNvPr id="17" name="Text Box 16">
            <a:extLst>
              <a:ext uri="{FF2B5EF4-FFF2-40B4-BE49-F238E27FC236}">
                <a16:creationId xmlns:a16="http://schemas.microsoft.com/office/drawing/2014/main" id="{B76636A7-9C3D-4829-9010-89320825D144}"/>
              </a:ext>
            </a:extLst>
          </p:cNvPr>
          <p:cNvSpPr txBox="1">
            <a:spLocks noChangeArrowheads="1"/>
          </p:cNvSpPr>
          <p:nvPr/>
        </p:nvSpPr>
        <p:spPr bwMode="auto">
          <a:xfrm>
            <a:off x="7172325" y="5399088"/>
            <a:ext cx="1555750" cy="457200"/>
          </a:xfrm>
          <a:prstGeom prst="rect">
            <a:avLst/>
          </a:prstGeom>
          <a:noFill/>
          <a:ln w="9525">
            <a:noFill/>
            <a:miter lim="800000"/>
            <a:headEnd/>
            <a:tailEnd/>
          </a:ln>
        </p:spPr>
        <p:txBody>
          <a:bodyPr wrap="none">
            <a:spAutoFit/>
          </a:bodyPr>
          <a:lstStyle/>
          <a:p>
            <a:r>
              <a:rPr lang="cs-CZ">
                <a:solidFill>
                  <a:srgbClr val="080808"/>
                </a:solidFill>
              </a:rPr>
              <a:t>zvětrávání</a:t>
            </a:r>
          </a:p>
        </p:txBody>
      </p:sp>
      <p:sp>
        <p:nvSpPr>
          <p:cNvPr id="18" name="Line 17">
            <a:extLst>
              <a:ext uri="{FF2B5EF4-FFF2-40B4-BE49-F238E27FC236}">
                <a16:creationId xmlns:a16="http://schemas.microsoft.com/office/drawing/2014/main" id="{FF9F33EC-51D9-4D1B-B6A3-AD0C1FB0C1C6}"/>
              </a:ext>
            </a:extLst>
          </p:cNvPr>
          <p:cNvSpPr>
            <a:spLocks noChangeShapeType="1"/>
          </p:cNvSpPr>
          <p:nvPr/>
        </p:nvSpPr>
        <p:spPr bwMode="auto">
          <a:xfrm>
            <a:off x="7086600" y="5176838"/>
            <a:ext cx="1828800" cy="0"/>
          </a:xfrm>
          <a:prstGeom prst="line">
            <a:avLst/>
          </a:prstGeom>
          <a:noFill/>
          <a:ln w="50800">
            <a:solidFill>
              <a:schemeClr val="tx1"/>
            </a:solidFill>
            <a:miter lim="800000"/>
            <a:headEnd/>
            <a:tailEnd type="triangle" w="med" len="med"/>
          </a:ln>
        </p:spPr>
        <p:txBody>
          <a:bodyPr wrap="none"/>
          <a:lstStyle/>
          <a:p>
            <a:endParaRPr lang="cs-CZ"/>
          </a:p>
        </p:txBody>
      </p:sp>
      <p:sp>
        <p:nvSpPr>
          <p:cNvPr id="19" name="Line 18">
            <a:extLst>
              <a:ext uri="{FF2B5EF4-FFF2-40B4-BE49-F238E27FC236}">
                <a16:creationId xmlns:a16="http://schemas.microsoft.com/office/drawing/2014/main" id="{04882983-F040-4C3D-AE95-50168A044A04}"/>
              </a:ext>
            </a:extLst>
          </p:cNvPr>
          <p:cNvSpPr>
            <a:spLocks noChangeShapeType="1"/>
          </p:cNvSpPr>
          <p:nvPr/>
        </p:nvSpPr>
        <p:spPr bwMode="auto">
          <a:xfrm>
            <a:off x="7086600" y="5405438"/>
            <a:ext cx="1828800" cy="0"/>
          </a:xfrm>
          <a:prstGeom prst="line">
            <a:avLst/>
          </a:prstGeom>
          <a:noFill/>
          <a:ln w="50800">
            <a:solidFill>
              <a:schemeClr val="tx1"/>
            </a:solidFill>
            <a:prstDash val="sysDot"/>
            <a:miter lim="800000"/>
            <a:headEnd/>
            <a:tailEnd type="triangle" w="med" len="med"/>
          </a:ln>
        </p:spPr>
        <p:txBody>
          <a:bodyPr wrap="none"/>
          <a:lstStyle/>
          <a:p>
            <a:endParaRPr lang="cs-CZ"/>
          </a:p>
        </p:txBody>
      </p:sp>
      <p:sp>
        <p:nvSpPr>
          <p:cNvPr id="20" name="Text Box 19">
            <a:extLst>
              <a:ext uri="{FF2B5EF4-FFF2-40B4-BE49-F238E27FC236}">
                <a16:creationId xmlns:a16="http://schemas.microsoft.com/office/drawing/2014/main" id="{95C21EE7-CC2B-4654-9C72-C7191EE45A70}"/>
              </a:ext>
            </a:extLst>
          </p:cNvPr>
          <p:cNvSpPr txBox="1">
            <a:spLocks noChangeArrowheads="1"/>
          </p:cNvSpPr>
          <p:nvPr/>
        </p:nvSpPr>
        <p:spPr bwMode="auto">
          <a:xfrm>
            <a:off x="7026931" y="4332289"/>
            <a:ext cx="1965603" cy="830997"/>
          </a:xfrm>
          <a:prstGeom prst="rect">
            <a:avLst/>
          </a:prstGeom>
          <a:noFill/>
          <a:ln w="9525">
            <a:noFill/>
            <a:miter lim="800000"/>
            <a:headEnd/>
            <a:tailEnd/>
          </a:ln>
          <a:effectLst/>
        </p:spPr>
        <p:txBody>
          <a:bodyPr wrap="none">
            <a:spAutoFit/>
          </a:bodyPr>
          <a:lstStyle/>
          <a:p>
            <a:pPr algn="ctr">
              <a:defRPr/>
            </a:pPr>
            <a:r>
              <a:rPr lang="cs-CZ" b="1" u="sng" dirty="0">
                <a:solidFill>
                  <a:srgbClr val="FF0000"/>
                </a:solidFill>
              </a:rPr>
              <a:t>půdotvorný</a:t>
            </a:r>
          </a:p>
          <a:p>
            <a:pPr algn="ctr">
              <a:defRPr/>
            </a:pPr>
            <a:r>
              <a:rPr lang="cs-CZ" b="1" u="sng" dirty="0">
                <a:solidFill>
                  <a:srgbClr val="FF0000"/>
                </a:solidFill>
              </a:rPr>
              <a:t>proces</a:t>
            </a:r>
          </a:p>
        </p:txBody>
      </p:sp>
      <p:sp>
        <p:nvSpPr>
          <p:cNvPr id="21" name="Text Box 20">
            <a:extLst>
              <a:ext uri="{FF2B5EF4-FFF2-40B4-BE49-F238E27FC236}">
                <a16:creationId xmlns:a16="http://schemas.microsoft.com/office/drawing/2014/main" id="{25E955FB-4D7A-41D6-A51E-3CD527032A7E}"/>
              </a:ext>
            </a:extLst>
          </p:cNvPr>
          <p:cNvSpPr txBox="1">
            <a:spLocks noChangeArrowheads="1"/>
          </p:cNvSpPr>
          <p:nvPr/>
        </p:nvSpPr>
        <p:spPr bwMode="auto">
          <a:xfrm>
            <a:off x="9424989" y="2786064"/>
            <a:ext cx="839787" cy="466725"/>
          </a:xfrm>
          <a:prstGeom prst="rect">
            <a:avLst/>
          </a:prstGeom>
          <a:solidFill>
            <a:srgbClr val="0000FF"/>
          </a:solidFill>
          <a:ln w="9525">
            <a:solidFill>
              <a:srgbClr val="000080"/>
            </a:solidFill>
            <a:miter lim="800000"/>
            <a:headEnd/>
            <a:tailEnd/>
          </a:ln>
        </p:spPr>
        <p:txBody>
          <a:bodyPr wrap="none">
            <a:spAutoFit/>
          </a:bodyPr>
          <a:lstStyle/>
          <a:p>
            <a:pPr algn="ctr"/>
            <a:r>
              <a:rPr lang="cs-CZ">
                <a:solidFill>
                  <a:srgbClr val="080808"/>
                </a:solidFill>
              </a:rPr>
              <a:t>voda</a:t>
            </a:r>
          </a:p>
        </p:txBody>
      </p:sp>
      <p:sp>
        <p:nvSpPr>
          <p:cNvPr id="22" name="Line 21">
            <a:extLst>
              <a:ext uri="{FF2B5EF4-FFF2-40B4-BE49-F238E27FC236}">
                <a16:creationId xmlns:a16="http://schemas.microsoft.com/office/drawing/2014/main" id="{9F1D05B3-1477-47DF-98F3-B0A070221FEA}"/>
              </a:ext>
            </a:extLst>
          </p:cNvPr>
          <p:cNvSpPr>
            <a:spLocks noChangeShapeType="1"/>
          </p:cNvSpPr>
          <p:nvPr/>
        </p:nvSpPr>
        <p:spPr bwMode="auto">
          <a:xfrm>
            <a:off x="4038600" y="3500438"/>
            <a:ext cx="3200400" cy="914400"/>
          </a:xfrm>
          <a:prstGeom prst="line">
            <a:avLst/>
          </a:prstGeom>
          <a:noFill/>
          <a:ln w="50800">
            <a:solidFill>
              <a:schemeClr val="tx1"/>
            </a:solidFill>
            <a:miter lim="800000"/>
            <a:headEnd/>
            <a:tailEnd type="triangle" w="med" len="med"/>
          </a:ln>
        </p:spPr>
        <p:txBody>
          <a:bodyPr wrap="none"/>
          <a:lstStyle/>
          <a:p>
            <a:endParaRPr lang="cs-CZ"/>
          </a:p>
        </p:txBody>
      </p:sp>
      <p:sp>
        <p:nvSpPr>
          <p:cNvPr id="23" name="Line 22">
            <a:extLst>
              <a:ext uri="{FF2B5EF4-FFF2-40B4-BE49-F238E27FC236}">
                <a16:creationId xmlns:a16="http://schemas.microsoft.com/office/drawing/2014/main" id="{E18B1144-F33B-4FD3-811A-57FF7A04A1C0}"/>
              </a:ext>
            </a:extLst>
          </p:cNvPr>
          <p:cNvSpPr>
            <a:spLocks noChangeShapeType="1"/>
          </p:cNvSpPr>
          <p:nvPr/>
        </p:nvSpPr>
        <p:spPr bwMode="auto">
          <a:xfrm>
            <a:off x="6553200" y="3500438"/>
            <a:ext cx="762000" cy="838200"/>
          </a:xfrm>
          <a:prstGeom prst="line">
            <a:avLst/>
          </a:prstGeom>
          <a:noFill/>
          <a:ln w="50800">
            <a:solidFill>
              <a:schemeClr val="tx1"/>
            </a:solidFill>
            <a:miter lim="800000"/>
            <a:headEnd/>
            <a:tailEnd type="triangle" w="med" len="med"/>
          </a:ln>
        </p:spPr>
        <p:txBody>
          <a:bodyPr wrap="none"/>
          <a:lstStyle/>
          <a:p>
            <a:endParaRPr lang="cs-CZ"/>
          </a:p>
        </p:txBody>
      </p:sp>
      <p:sp>
        <p:nvSpPr>
          <p:cNvPr id="24" name="Line 23">
            <a:extLst>
              <a:ext uri="{FF2B5EF4-FFF2-40B4-BE49-F238E27FC236}">
                <a16:creationId xmlns:a16="http://schemas.microsoft.com/office/drawing/2014/main" id="{C21C8631-2A7D-4D9F-B5FC-AFE8BCFECB4D}"/>
              </a:ext>
            </a:extLst>
          </p:cNvPr>
          <p:cNvSpPr>
            <a:spLocks noChangeShapeType="1"/>
          </p:cNvSpPr>
          <p:nvPr/>
        </p:nvSpPr>
        <p:spPr bwMode="auto">
          <a:xfrm flipV="1">
            <a:off x="7924800" y="3271838"/>
            <a:ext cx="533400" cy="990600"/>
          </a:xfrm>
          <a:prstGeom prst="line">
            <a:avLst/>
          </a:prstGeom>
          <a:noFill/>
          <a:ln w="50800">
            <a:solidFill>
              <a:schemeClr val="tx1"/>
            </a:solidFill>
            <a:prstDash val="sysDot"/>
            <a:miter lim="800000"/>
            <a:headEnd type="triangle" w="med" len="med"/>
            <a:tailEnd/>
          </a:ln>
        </p:spPr>
        <p:txBody>
          <a:bodyPr wrap="none"/>
          <a:lstStyle/>
          <a:p>
            <a:endParaRPr lang="cs-CZ"/>
          </a:p>
        </p:txBody>
      </p:sp>
      <p:sp>
        <p:nvSpPr>
          <p:cNvPr id="25" name="Text Box 24">
            <a:extLst>
              <a:ext uri="{FF2B5EF4-FFF2-40B4-BE49-F238E27FC236}">
                <a16:creationId xmlns:a16="http://schemas.microsoft.com/office/drawing/2014/main" id="{D6EDC1FC-150E-4BE0-B8A3-05A8A8536812}"/>
              </a:ext>
            </a:extLst>
          </p:cNvPr>
          <p:cNvSpPr txBox="1">
            <a:spLocks noChangeArrowheads="1"/>
          </p:cNvSpPr>
          <p:nvPr/>
        </p:nvSpPr>
        <p:spPr bwMode="auto">
          <a:xfrm>
            <a:off x="1905000" y="6019800"/>
            <a:ext cx="4700588" cy="457200"/>
          </a:xfrm>
          <a:prstGeom prst="rect">
            <a:avLst/>
          </a:prstGeom>
          <a:noFill/>
          <a:ln w="9525">
            <a:noFill/>
            <a:miter lim="800000"/>
            <a:headEnd/>
            <a:tailEnd/>
          </a:ln>
        </p:spPr>
        <p:txBody>
          <a:bodyPr wrap="none">
            <a:spAutoFit/>
          </a:bodyPr>
          <a:lstStyle/>
          <a:p>
            <a:r>
              <a:rPr lang="cs-CZ">
                <a:solidFill>
                  <a:srgbClr val="080808"/>
                </a:solidFill>
              </a:rPr>
              <a:t>Podmínky půdotvorného procesu:</a:t>
            </a:r>
          </a:p>
        </p:txBody>
      </p:sp>
      <p:sp>
        <p:nvSpPr>
          <p:cNvPr id="26" name="Text Box 25">
            <a:extLst>
              <a:ext uri="{FF2B5EF4-FFF2-40B4-BE49-F238E27FC236}">
                <a16:creationId xmlns:a16="http://schemas.microsoft.com/office/drawing/2014/main" id="{9B10C20F-32D7-41A0-902B-B72B72A17BDF}"/>
              </a:ext>
            </a:extLst>
          </p:cNvPr>
          <p:cNvSpPr txBox="1">
            <a:spLocks noChangeArrowheads="1"/>
          </p:cNvSpPr>
          <p:nvPr/>
        </p:nvSpPr>
        <p:spPr bwMode="auto">
          <a:xfrm>
            <a:off x="6553201" y="6019800"/>
            <a:ext cx="3368675" cy="457200"/>
          </a:xfrm>
          <a:prstGeom prst="rect">
            <a:avLst/>
          </a:prstGeom>
          <a:noFill/>
          <a:ln w="9525">
            <a:noFill/>
            <a:miter lim="800000"/>
            <a:headEnd/>
            <a:tailEnd/>
          </a:ln>
        </p:spPr>
        <p:txBody>
          <a:bodyPr wrap="none">
            <a:spAutoFit/>
          </a:bodyPr>
          <a:lstStyle/>
          <a:p>
            <a:r>
              <a:rPr lang="cs-CZ">
                <a:solidFill>
                  <a:srgbClr val="080808"/>
                </a:solidFill>
              </a:rPr>
              <a:t>- čas (100</a:t>
            </a:r>
            <a:r>
              <a:rPr lang="en-US">
                <a:solidFill>
                  <a:srgbClr val="080808"/>
                </a:solidFill>
              </a:rPr>
              <a:t>’</a:t>
            </a:r>
            <a:r>
              <a:rPr lang="cs-CZ">
                <a:solidFill>
                  <a:srgbClr val="080808"/>
                </a:solidFill>
              </a:rPr>
              <a:t> až 1000</a:t>
            </a:r>
            <a:r>
              <a:rPr lang="en-US">
                <a:solidFill>
                  <a:srgbClr val="080808"/>
                </a:solidFill>
              </a:rPr>
              <a:t>’</a:t>
            </a:r>
            <a:r>
              <a:rPr lang="cs-CZ">
                <a:solidFill>
                  <a:srgbClr val="080808"/>
                </a:solidFill>
              </a:rPr>
              <a:t> let)</a:t>
            </a:r>
          </a:p>
        </p:txBody>
      </p:sp>
      <p:sp>
        <p:nvSpPr>
          <p:cNvPr id="27" name="Text Box 26">
            <a:extLst>
              <a:ext uri="{FF2B5EF4-FFF2-40B4-BE49-F238E27FC236}">
                <a16:creationId xmlns:a16="http://schemas.microsoft.com/office/drawing/2014/main" id="{8C7A2A51-9231-437F-90FC-AAAA4A34958A}"/>
              </a:ext>
            </a:extLst>
          </p:cNvPr>
          <p:cNvSpPr txBox="1">
            <a:spLocks noChangeArrowheads="1"/>
          </p:cNvSpPr>
          <p:nvPr/>
        </p:nvSpPr>
        <p:spPr bwMode="auto">
          <a:xfrm>
            <a:off x="6553200" y="6400800"/>
            <a:ext cx="2801938" cy="457200"/>
          </a:xfrm>
          <a:prstGeom prst="rect">
            <a:avLst/>
          </a:prstGeom>
          <a:noFill/>
          <a:ln w="9525">
            <a:noFill/>
            <a:miter lim="800000"/>
            <a:headEnd/>
            <a:tailEnd/>
          </a:ln>
        </p:spPr>
        <p:txBody>
          <a:bodyPr wrap="none">
            <a:spAutoFit/>
          </a:bodyPr>
          <a:lstStyle/>
          <a:p>
            <a:r>
              <a:rPr lang="cs-CZ">
                <a:solidFill>
                  <a:srgbClr val="080808"/>
                </a:solidFill>
              </a:rPr>
              <a:t>- reliéf (např. svah)</a:t>
            </a:r>
          </a:p>
        </p:txBody>
      </p:sp>
    </p:spTree>
    <p:extLst>
      <p:ext uri="{BB962C8B-B14F-4D97-AF65-F5344CB8AC3E}">
        <p14:creationId xmlns:p14="http://schemas.microsoft.com/office/powerpoint/2010/main" val="1248664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5"/>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499"/>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499"/>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18"/>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499"/>
                                          </p:stCondLst>
                                        </p:cTn>
                                        <p:tgtEl>
                                          <p:spTgt spid="20"/>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499"/>
                                          </p:stCondLst>
                                        </p:cTn>
                                        <p:tgtEl>
                                          <p:spTgt spid="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2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499"/>
                                          </p:stCondLst>
                                        </p:cTn>
                                        <p:tgtEl>
                                          <p:spTgt spid="10"/>
                                        </p:tgtEl>
                                        <p:attrNameLst>
                                          <p:attrName>style.visibility</p:attrName>
                                        </p:attrNameLst>
                                      </p:cBhvr>
                                      <p:to>
                                        <p:strVal val="visible"/>
                                      </p:to>
                                    </p:se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499"/>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21"/>
                                        </p:tgtEl>
                                        <p:attrNameLst>
                                          <p:attrName>style.visibility</p:attrName>
                                        </p:attrNameLst>
                                      </p:cBhvr>
                                      <p:to>
                                        <p:strVal val="visible"/>
                                      </p:to>
                                    </p:set>
                                  </p:childTnLst>
                                </p:cTn>
                              </p:par>
                            </p:childTnLst>
                          </p:cTn>
                        </p:par>
                        <p:par>
                          <p:cTn id="67" fill="hold">
                            <p:stCondLst>
                              <p:cond delay="500"/>
                            </p:stCondLst>
                            <p:childTnLst>
                              <p:par>
                                <p:cTn id="68" presetID="1" presetClass="entr" presetSubtype="0" fill="hold" grpId="0" nodeType="afterEffect">
                                  <p:stCondLst>
                                    <p:cond delay="0"/>
                                  </p:stCondLst>
                                  <p:childTnLst>
                                    <p:set>
                                      <p:cBhvr>
                                        <p:cTn id="69" dur="1" fill="hold">
                                          <p:stCondLst>
                                            <p:cond delay="499"/>
                                          </p:stCondLst>
                                        </p:cTn>
                                        <p:tgtEl>
                                          <p:spTgt spid="1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499"/>
                                          </p:stCondLst>
                                        </p:cTn>
                                        <p:tgtEl>
                                          <p:spTgt spid="25"/>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499"/>
                                          </p:stCondLst>
                                        </p:cTn>
                                        <p:tgtEl>
                                          <p:spTgt spid="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499"/>
                                          </p:stCondLst>
                                        </p:cTn>
                                        <p:tgtEl>
                                          <p:spTgt spid="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autoUpdateAnimBg="0"/>
      <p:bldP spid="7" grpId="0" animBg="1" autoUpdateAnimBg="0"/>
      <p:bldP spid="8" grpId="0" animBg="1" autoUpdateAnimBg="0"/>
      <p:bldP spid="9" grpId="0" animBg="1" autoUpdateAnimBg="0"/>
      <p:bldP spid="10" grpId="0" animBg="1" autoUpdateAnimBg="0"/>
      <p:bldP spid="11" grpId="0" animBg="1"/>
      <p:bldP spid="12" grpId="0" animBg="1"/>
      <p:bldP spid="13" grpId="0" animBg="1"/>
      <p:bldP spid="14" grpId="0" animBg="1"/>
      <p:bldP spid="15" grpId="0" animBg="1" autoUpdateAnimBg="0"/>
      <p:bldP spid="16" grpId="0" autoUpdateAnimBg="0"/>
      <p:bldP spid="17" grpId="0" autoUpdateAnimBg="0"/>
      <p:bldP spid="18" grpId="0" animBg="1"/>
      <p:bldP spid="19" grpId="0" animBg="1"/>
      <p:bldP spid="20" grpId="0" autoUpdateAnimBg="0"/>
      <p:bldP spid="21" grpId="0" animBg="1" autoUpdateAnimBg="0"/>
      <p:bldP spid="22" grpId="0" animBg="1"/>
      <p:bldP spid="23" grpId="0" animBg="1"/>
      <p:bldP spid="24" grpId="0" animBg="1"/>
      <p:bldP spid="25" grpId="0" autoUpdateAnimBg="0"/>
      <p:bldP spid="26" grpId="0" autoUpdateAnimBg="0"/>
      <p:bldP spid="27"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B4A84F-A745-43CA-A145-16EBC383581A}"/>
              </a:ext>
            </a:extLst>
          </p:cNvPr>
          <p:cNvSpPr>
            <a:spLocks noGrp="1"/>
          </p:cNvSpPr>
          <p:nvPr>
            <p:ph type="title"/>
          </p:nvPr>
        </p:nvSpPr>
        <p:spPr/>
        <p:txBody>
          <a:bodyPr/>
          <a:lstStyle/>
          <a:p>
            <a:r>
              <a:rPr lang="cs-CZ" dirty="0"/>
              <a:t>Půdotvorný proces</a:t>
            </a:r>
          </a:p>
        </p:txBody>
      </p:sp>
      <p:sp>
        <p:nvSpPr>
          <p:cNvPr id="3" name="Zástupný obsah 2">
            <a:extLst>
              <a:ext uri="{FF2B5EF4-FFF2-40B4-BE49-F238E27FC236}">
                <a16:creationId xmlns:a16="http://schemas.microsoft.com/office/drawing/2014/main" id="{32FC780E-A933-4BFD-8DFE-EE860C36D505}"/>
              </a:ext>
            </a:extLst>
          </p:cNvPr>
          <p:cNvSpPr>
            <a:spLocks noGrp="1"/>
          </p:cNvSpPr>
          <p:nvPr>
            <p:ph idx="1"/>
          </p:nvPr>
        </p:nvSpPr>
        <p:spPr>
          <a:xfrm>
            <a:off x="704850" y="1212782"/>
            <a:ext cx="4702891" cy="4778443"/>
          </a:xfrm>
        </p:spPr>
        <p:txBody>
          <a:bodyPr/>
          <a:lstStyle/>
          <a:p>
            <a:r>
              <a:rPr lang="cs-CZ" sz="2000" dirty="0"/>
              <a:t>působí dohromady řada faktorů (čas, matečná hornina, voda, klima, živé organismy, vegetační kryt, nadmořská výška, zeměpisná poloha, reliéf, člověk) a procesů</a:t>
            </a:r>
          </a:p>
          <a:p>
            <a:r>
              <a:rPr lang="cs-CZ" sz="2000" dirty="0"/>
              <a:t>každý půdotvorný proces je nepřetržitý, nekončí vznikem půdního typu, ale je jeho součástí</a:t>
            </a:r>
          </a:p>
          <a:p>
            <a:r>
              <a:rPr lang="cs-CZ" sz="2000" dirty="0"/>
              <a:t>dynamické a komplikované procesy, které se mění tak, jak se mění podmínky vývoje půd</a:t>
            </a:r>
          </a:p>
          <a:p>
            <a:r>
              <a:rPr lang="cs-CZ" sz="2000" dirty="0"/>
              <a:t>výsledkem je </a:t>
            </a:r>
            <a:r>
              <a:rPr lang="cs-CZ" sz="2000" b="1" dirty="0" err="1">
                <a:solidFill>
                  <a:srgbClr val="FF0000"/>
                </a:solidFill>
              </a:rPr>
              <a:t>kvazistacionární</a:t>
            </a:r>
            <a:r>
              <a:rPr lang="cs-CZ" sz="2000" b="1" dirty="0">
                <a:solidFill>
                  <a:srgbClr val="FF0000"/>
                </a:solidFill>
              </a:rPr>
              <a:t> stav dané půdy</a:t>
            </a:r>
          </a:p>
          <a:p>
            <a:endParaRPr lang="cs-CZ" sz="2000" dirty="0"/>
          </a:p>
        </p:txBody>
      </p:sp>
      <p:sp>
        <p:nvSpPr>
          <p:cNvPr id="4" name="Zástupný symbol pro číslo snímku 3">
            <a:extLst>
              <a:ext uri="{FF2B5EF4-FFF2-40B4-BE49-F238E27FC236}">
                <a16:creationId xmlns:a16="http://schemas.microsoft.com/office/drawing/2014/main" id="{A7E98F38-95BF-4EF8-971E-117270DE68BE}"/>
              </a:ext>
            </a:extLst>
          </p:cNvPr>
          <p:cNvSpPr>
            <a:spLocks noGrp="1"/>
          </p:cNvSpPr>
          <p:nvPr>
            <p:ph type="sldNum" sz="quarter" idx="10"/>
          </p:nvPr>
        </p:nvSpPr>
        <p:spPr/>
        <p:txBody>
          <a:bodyPr/>
          <a:lstStyle/>
          <a:p>
            <a:pPr>
              <a:defRPr/>
            </a:pPr>
            <a:fld id="{4E12630B-17A9-44AC-A5BE-0FEBEDB0B5E8}" type="slidenum">
              <a:rPr lang="cs-CZ" altLang="cs-CZ" noProof="0" smtClean="0"/>
              <a:pPr>
                <a:defRPr/>
              </a:pPr>
              <a:t>101</a:t>
            </a:fld>
            <a:endParaRPr lang="cs-CZ" altLang="cs-CZ" noProof="0" dirty="0"/>
          </a:p>
        </p:txBody>
      </p:sp>
      <p:pic>
        <p:nvPicPr>
          <p:cNvPr id="28" name="Picture 28" descr="Fig3-8_SoilOrderDevelopment">
            <a:extLst>
              <a:ext uri="{FF2B5EF4-FFF2-40B4-BE49-F238E27FC236}">
                <a16:creationId xmlns:a16="http://schemas.microsoft.com/office/drawing/2014/main" id="{922D0E09-9338-4FDA-9931-C0DD80DB05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5058" y="1048074"/>
            <a:ext cx="6487667" cy="5107858"/>
          </a:xfrm>
          <a:prstGeom prst="rect">
            <a:avLst/>
          </a:prstGeom>
          <a:noFill/>
          <a:ln w="9525">
            <a:noFill/>
            <a:miter lim="800000"/>
            <a:headEnd/>
            <a:tailEnd/>
          </a:ln>
        </p:spPr>
      </p:pic>
      <p:sp>
        <p:nvSpPr>
          <p:cNvPr id="30" name="TextovéPole 29">
            <a:extLst>
              <a:ext uri="{FF2B5EF4-FFF2-40B4-BE49-F238E27FC236}">
                <a16:creationId xmlns:a16="http://schemas.microsoft.com/office/drawing/2014/main" id="{1701C677-4D8D-4B35-86D4-EAF941A8EBB3}"/>
              </a:ext>
            </a:extLst>
          </p:cNvPr>
          <p:cNvSpPr txBox="1"/>
          <p:nvPr/>
        </p:nvSpPr>
        <p:spPr>
          <a:xfrm>
            <a:off x="5565058" y="6254428"/>
            <a:ext cx="6096000" cy="276999"/>
          </a:xfrm>
          <a:prstGeom prst="rect">
            <a:avLst/>
          </a:prstGeom>
          <a:noFill/>
        </p:spPr>
        <p:txBody>
          <a:bodyPr wrap="square">
            <a:spAutoFit/>
          </a:bodyPr>
          <a:lstStyle/>
          <a:p>
            <a:r>
              <a:rPr lang="cs-CZ" sz="1200" dirty="0"/>
              <a:t>Brady and </a:t>
            </a:r>
            <a:r>
              <a:rPr lang="cs-CZ" sz="1200" dirty="0" err="1"/>
              <a:t>Weil</a:t>
            </a:r>
            <a:r>
              <a:rPr lang="cs-CZ" sz="1200" dirty="0"/>
              <a:t>, 1999</a:t>
            </a:r>
          </a:p>
        </p:txBody>
      </p:sp>
    </p:spTree>
    <p:extLst>
      <p:ext uri="{BB962C8B-B14F-4D97-AF65-F5344CB8AC3E}">
        <p14:creationId xmlns:p14="http://schemas.microsoft.com/office/powerpoint/2010/main" val="238637310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649D7D-5354-4C7A-8D48-1BA9EF3EA106}"/>
              </a:ext>
            </a:extLst>
          </p:cNvPr>
          <p:cNvSpPr>
            <a:spLocks noGrp="1"/>
          </p:cNvSpPr>
          <p:nvPr>
            <p:ph type="title"/>
          </p:nvPr>
        </p:nvSpPr>
        <p:spPr/>
        <p:txBody>
          <a:bodyPr/>
          <a:lstStyle/>
          <a:p>
            <a:r>
              <a:rPr lang="cs-CZ" dirty="0"/>
              <a:t>Půdotvorný proces</a:t>
            </a:r>
          </a:p>
        </p:txBody>
      </p:sp>
      <p:sp>
        <p:nvSpPr>
          <p:cNvPr id="3" name="Zástupný obsah 2">
            <a:extLst>
              <a:ext uri="{FF2B5EF4-FFF2-40B4-BE49-F238E27FC236}">
                <a16:creationId xmlns:a16="http://schemas.microsoft.com/office/drawing/2014/main" id="{7940AB5B-8874-47D0-AD5A-45DAE9F44B8E}"/>
              </a:ext>
            </a:extLst>
          </p:cNvPr>
          <p:cNvSpPr>
            <a:spLocks noGrp="1"/>
          </p:cNvSpPr>
          <p:nvPr>
            <p:ph idx="1"/>
          </p:nvPr>
        </p:nvSpPr>
        <p:spPr/>
        <p:txBody>
          <a:bodyPr/>
          <a:lstStyle/>
          <a:p>
            <a:r>
              <a:rPr lang="cs-CZ" b="1" dirty="0"/>
              <a:t>Přeměny (transformace) </a:t>
            </a:r>
            <a:r>
              <a:rPr lang="cs-CZ" dirty="0"/>
              <a:t>– např. přeměna primárních minerálů na sekundární, rozklad organické hmoty …</a:t>
            </a:r>
          </a:p>
          <a:p>
            <a:r>
              <a:rPr lang="cs-CZ" b="1" dirty="0"/>
              <a:t>Přemísťování hmoty (translokace) </a:t>
            </a:r>
            <a:r>
              <a:rPr lang="cs-CZ" dirty="0"/>
              <a:t>– např. ionty v profilu, částice …</a:t>
            </a:r>
          </a:p>
          <a:p>
            <a:r>
              <a:rPr lang="cs-CZ" b="1" dirty="0"/>
              <a:t>Obohacování </a:t>
            </a:r>
            <a:r>
              <a:rPr lang="cs-CZ" dirty="0"/>
              <a:t>– např. opad organické hmoty, přísun rozpuštěných látek …</a:t>
            </a:r>
          </a:p>
          <a:p>
            <a:r>
              <a:rPr lang="cs-CZ" b="1" dirty="0"/>
              <a:t>Ztráty </a:t>
            </a:r>
            <a:r>
              <a:rPr lang="cs-CZ" dirty="0"/>
              <a:t>– např. vymývání, eroze …</a:t>
            </a:r>
          </a:p>
          <a:p>
            <a:r>
              <a:rPr lang="cs-CZ" dirty="0"/>
              <a:t>tzv. </a:t>
            </a:r>
            <a:r>
              <a:rPr lang="cs-CZ" b="1" dirty="0" err="1"/>
              <a:t>mikroprocesy</a:t>
            </a:r>
            <a:r>
              <a:rPr lang="cs-CZ" b="1" dirty="0"/>
              <a:t>: </a:t>
            </a:r>
            <a:br>
              <a:rPr lang="cs-CZ" b="1" dirty="0"/>
            </a:br>
            <a:r>
              <a:rPr lang="cs-CZ" sz="1800" dirty="0" err="1"/>
              <a:t>rubefikace</a:t>
            </a:r>
            <a:r>
              <a:rPr lang="cs-CZ" sz="1800" dirty="0"/>
              <a:t>, </a:t>
            </a:r>
            <a:r>
              <a:rPr lang="cs-CZ" sz="1800" dirty="0" err="1"/>
              <a:t>brunifikace</a:t>
            </a:r>
            <a:r>
              <a:rPr lang="cs-CZ" sz="1800" dirty="0"/>
              <a:t>, humifikace, mineralizace, dekompozice,</a:t>
            </a:r>
            <a:br>
              <a:rPr lang="cs-CZ" sz="1800" dirty="0"/>
            </a:br>
            <a:r>
              <a:rPr lang="cs-CZ" sz="1800" dirty="0" err="1"/>
              <a:t>rašelinění</a:t>
            </a:r>
            <a:r>
              <a:rPr lang="cs-CZ" sz="1800" dirty="0"/>
              <a:t>, tvorba skvrnitosti, </a:t>
            </a:r>
            <a:r>
              <a:rPr lang="cs-CZ" sz="1800" dirty="0" err="1"/>
              <a:t>pedoturbace</a:t>
            </a:r>
            <a:r>
              <a:rPr lang="cs-CZ" sz="1800" dirty="0"/>
              <a:t>,</a:t>
            </a:r>
            <a:br>
              <a:rPr lang="cs-CZ" sz="1800" dirty="0"/>
            </a:br>
            <a:r>
              <a:rPr lang="cs-CZ" sz="1800" dirty="0" err="1"/>
              <a:t>pedokompakce</a:t>
            </a:r>
            <a:r>
              <a:rPr lang="cs-CZ" sz="1800" dirty="0"/>
              <a:t>, </a:t>
            </a:r>
            <a:r>
              <a:rPr lang="cs-CZ" sz="1800" dirty="0" err="1"/>
              <a:t>pedokoncentrace</a:t>
            </a:r>
            <a:r>
              <a:rPr lang="cs-CZ" sz="1800" dirty="0"/>
              <a:t>, </a:t>
            </a:r>
            <a:r>
              <a:rPr lang="cs-CZ" sz="1800" dirty="0" err="1"/>
              <a:t>chelatace</a:t>
            </a:r>
            <a:r>
              <a:rPr lang="cs-CZ" sz="1800" dirty="0"/>
              <a:t>,</a:t>
            </a:r>
            <a:br>
              <a:rPr lang="cs-CZ" sz="1800" dirty="0"/>
            </a:br>
            <a:r>
              <a:rPr lang="cs-CZ" sz="1800" dirty="0" err="1"/>
              <a:t>eluviace</a:t>
            </a:r>
            <a:r>
              <a:rPr lang="cs-CZ" sz="1800" dirty="0"/>
              <a:t>, iluviace, (de)</a:t>
            </a:r>
            <a:r>
              <a:rPr lang="cs-CZ" sz="1800" dirty="0" err="1"/>
              <a:t>karbonatizace</a:t>
            </a:r>
            <a:r>
              <a:rPr lang="cs-CZ" sz="1800" dirty="0"/>
              <a:t>,</a:t>
            </a:r>
            <a:br>
              <a:rPr lang="cs-CZ" sz="1800" dirty="0"/>
            </a:br>
            <a:r>
              <a:rPr lang="cs-CZ" sz="1800" dirty="0"/>
              <a:t>salinizace, alkalizace, acidifikace ...</a:t>
            </a:r>
          </a:p>
          <a:p>
            <a:r>
              <a:rPr lang="cs-CZ" dirty="0"/>
              <a:t>tzv. </a:t>
            </a:r>
            <a:r>
              <a:rPr lang="cs-CZ" dirty="0" err="1"/>
              <a:t>makroprocesy</a:t>
            </a:r>
            <a:br>
              <a:rPr lang="cs-CZ" dirty="0"/>
            </a:br>
            <a:r>
              <a:rPr lang="cs-CZ" sz="1800" dirty="0"/>
              <a:t>např. </a:t>
            </a:r>
            <a:r>
              <a:rPr lang="cs-CZ" sz="1800" dirty="0" err="1"/>
              <a:t>kambizemní</a:t>
            </a:r>
            <a:r>
              <a:rPr lang="cs-CZ" sz="1800" dirty="0"/>
              <a:t>, podzolizace</a:t>
            </a:r>
            <a:endParaRPr lang="cs-CZ" sz="3200" dirty="0"/>
          </a:p>
        </p:txBody>
      </p:sp>
      <p:sp>
        <p:nvSpPr>
          <p:cNvPr id="4" name="Zástupný symbol pro číslo snímku 3">
            <a:extLst>
              <a:ext uri="{FF2B5EF4-FFF2-40B4-BE49-F238E27FC236}">
                <a16:creationId xmlns:a16="http://schemas.microsoft.com/office/drawing/2014/main" id="{50CBD313-17F9-4746-8B11-FE6B4E73FE0D}"/>
              </a:ext>
            </a:extLst>
          </p:cNvPr>
          <p:cNvSpPr>
            <a:spLocks noGrp="1"/>
          </p:cNvSpPr>
          <p:nvPr>
            <p:ph type="sldNum" sz="quarter" idx="10"/>
          </p:nvPr>
        </p:nvSpPr>
        <p:spPr/>
        <p:txBody>
          <a:bodyPr/>
          <a:lstStyle/>
          <a:p>
            <a:pPr>
              <a:defRPr/>
            </a:pPr>
            <a:fld id="{4E12630B-17A9-44AC-A5BE-0FEBEDB0B5E8}" type="slidenum">
              <a:rPr lang="cs-CZ" altLang="cs-CZ" noProof="0" smtClean="0"/>
              <a:pPr>
                <a:defRPr/>
              </a:pPr>
              <a:t>102</a:t>
            </a:fld>
            <a:endParaRPr lang="cs-CZ" altLang="cs-CZ" noProof="0" dirty="0"/>
          </a:p>
        </p:txBody>
      </p:sp>
      <p:pic>
        <p:nvPicPr>
          <p:cNvPr id="5" name="Picture 3" descr="pedon">
            <a:extLst>
              <a:ext uri="{FF2B5EF4-FFF2-40B4-BE49-F238E27FC236}">
                <a16:creationId xmlns:a16="http://schemas.microsoft.com/office/drawing/2014/main" id="{95B1EE58-1298-4DCF-A047-728FEFE42C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4287" y="3087781"/>
            <a:ext cx="5311438" cy="3515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368645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1D2DDF-310E-4F7D-8139-A19F49EC5031}"/>
              </a:ext>
            </a:extLst>
          </p:cNvPr>
          <p:cNvSpPr>
            <a:spLocks noGrp="1"/>
          </p:cNvSpPr>
          <p:nvPr>
            <p:ph type="title"/>
          </p:nvPr>
        </p:nvSpPr>
        <p:spPr/>
        <p:txBody>
          <a:bodyPr/>
          <a:lstStyle/>
          <a:p>
            <a:r>
              <a:rPr lang="cs-CZ" dirty="0"/>
              <a:t>Půdní profil</a:t>
            </a:r>
          </a:p>
        </p:txBody>
      </p:sp>
      <p:sp>
        <p:nvSpPr>
          <p:cNvPr id="3" name="Zástupný obsah 2">
            <a:extLst>
              <a:ext uri="{FF2B5EF4-FFF2-40B4-BE49-F238E27FC236}">
                <a16:creationId xmlns:a16="http://schemas.microsoft.com/office/drawing/2014/main" id="{15F507DA-A844-4537-A2FC-F8B251B1641C}"/>
              </a:ext>
            </a:extLst>
          </p:cNvPr>
          <p:cNvSpPr>
            <a:spLocks noGrp="1"/>
          </p:cNvSpPr>
          <p:nvPr>
            <p:ph idx="1"/>
          </p:nvPr>
        </p:nvSpPr>
        <p:spPr/>
        <p:txBody>
          <a:bodyPr/>
          <a:lstStyle/>
          <a:p>
            <a:r>
              <a:rPr lang="cs-CZ" dirty="0"/>
              <a:t>vrstvy horizontů – pedologické určení horizontů a jejich hranic</a:t>
            </a:r>
          </a:p>
          <a:p>
            <a:r>
              <a:rPr lang="cs-CZ" dirty="0"/>
              <a:t>na orných půdách výrazný rozdíl vrstev způsobený člověkem – </a:t>
            </a:r>
            <a:r>
              <a:rPr lang="cs-CZ" dirty="0" err="1"/>
              <a:t>orničí</a:t>
            </a:r>
            <a:r>
              <a:rPr lang="cs-CZ" dirty="0"/>
              <a:t> a podorničí (spodina) – neodpovídá horizontům</a:t>
            </a:r>
          </a:p>
          <a:p>
            <a:r>
              <a:rPr lang="cs-CZ" dirty="0"/>
              <a:t>u lesních půd významná hranice mezi nadložními organickými horizonty a </a:t>
            </a:r>
            <a:r>
              <a:rPr lang="cs-CZ" dirty="0" err="1"/>
              <a:t>organominerálním</a:t>
            </a:r>
            <a:r>
              <a:rPr lang="cs-CZ" dirty="0"/>
              <a:t> horizontem </a:t>
            </a:r>
          </a:p>
          <a:p>
            <a:endParaRPr lang="cs-CZ" dirty="0"/>
          </a:p>
        </p:txBody>
      </p:sp>
      <p:sp>
        <p:nvSpPr>
          <p:cNvPr id="4" name="Zástupný symbol pro číslo snímku 3">
            <a:extLst>
              <a:ext uri="{FF2B5EF4-FFF2-40B4-BE49-F238E27FC236}">
                <a16:creationId xmlns:a16="http://schemas.microsoft.com/office/drawing/2014/main" id="{6DB713AC-83BD-4F84-B2C2-F212FACB9E7E}"/>
              </a:ext>
            </a:extLst>
          </p:cNvPr>
          <p:cNvSpPr>
            <a:spLocks noGrp="1"/>
          </p:cNvSpPr>
          <p:nvPr>
            <p:ph type="sldNum" sz="quarter" idx="10"/>
          </p:nvPr>
        </p:nvSpPr>
        <p:spPr/>
        <p:txBody>
          <a:bodyPr/>
          <a:lstStyle/>
          <a:p>
            <a:pPr>
              <a:defRPr/>
            </a:pPr>
            <a:fld id="{4E12630B-17A9-44AC-A5BE-0FEBEDB0B5E8}" type="slidenum">
              <a:rPr lang="cs-CZ" altLang="cs-CZ" noProof="0" smtClean="0"/>
              <a:pPr>
                <a:defRPr/>
              </a:pPr>
              <a:t>103</a:t>
            </a:fld>
            <a:endParaRPr lang="cs-CZ" altLang="cs-CZ" noProof="0" dirty="0"/>
          </a:p>
        </p:txBody>
      </p:sp>
      <p:pic>
        <p:nvPicPr>
          <p:cNvPr id="5" name="Picture 4" descr="aker5m">
            <a:extLst>
              <a:ext uri="{FF2B5EF4-FFF2-40B4-BE49-F238E27FC236}">
                <a16:creationId xmlns:a16="http://schemas.microsoft.com/office/drawing/2014/main" id="{21913E2D-93EC-4D31-9EA6-31283A49F9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3254" y="3349592"/>
            <a:ext cx="4677877" cy="3508408"/>
          </a:xfrm>
          <a:prstGeom prst="rect">
            <a:avLst/>
          </a:prstGeom>
          <a:ln>
            <a:noFill/>
          </a:ln>
          <a:effectLst>
            <a:outerShdw blurRad="292100" dist="139700" dir="2700000" algn="tl" rotWithShape="0">
              <a:srgbClr val="333333">
                <a:alpha val="65000"/>
              </a:srgbClr>
            </a:outerShdw>
          </a:effectLst>
        </p:spPr>
      </p:pic>
      <p:pic>
        <p:nvPicPr>
          <p:cNvPr id="6" name="Picture 5" descr="soil_profile_1">
            <a:extLst>
              <a:ext uri="{FF2B5EF4-FFF2-40B4-BE49-F238E27FC236}">
                <a16:creationId xmlns:a16="http://schemas.microsoft.com/office/drawing/2014/main" id="{046CF610-C5A4-47DD-A9A5-F4E89EDCCC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3928" y="3349590"/>
            <a:ext cx="3113971" cy="3508408"/>
          </a:xfrm>
          <a:prstGeom prst="rect">
            <a:avLst/>
          </a:prstGeom>
          <a:ln>
            <a:noFill/>
          </a:ln>
          <a:effectLst>
            <a:outerShdw blurRad="292100" dist="139700" dir="2700000" algn="tl" rotWithShape="0">
              <a:srgbClr val="333333">
                <a:alpha val="65000"/>
              </a:srgbClr>
            </a:outerShdw>
          </a:effectLst>
        </p:spPr>
      </p:pic>
      <p:pic>
        <p:nvPicPr>
          <p:cNvPr id="7" name="Picture 4" descr="02b okolí">
            <a:extLst>
              <a:ext uri="{FF2B5EF4-FFF2-40B4-BE49-F238E27FC236}">
                <a16:creationId xmlns:a16="http://schemas.microsoft.com/office/drawing/2014/main" id="{A64F1136-1440-43B0-927E-478128CC1D1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 y="3349590"/>
            <a:ext cx="3838470" cy="35084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117581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AB81CC-7C62-4007-8CA8-71AC3AEB0537}"/>
              </a:ext>
            </a:extLst>
          </p:cNvPr>
          <p:cNvSpPr>
            <a:spLocks noGrp="1"/>
          </p:cNvSpPr>
          <p:nvPr>
            <p:ph type="title"/>
          </p:nvPr>
        </p:nvSpPr>
        <p:spPr/>
        <p:txBody>
          <a:bodyPr/>
          <a:lstStyle/>
          <a:p>
            <a:r>
              <a:rPr lang="cs-CZ" dirty="0"/>
              <a:t>Půdní profil</a:t>
            </a:r>
          </a:p>
        </p:txBody>
      </p:sp>
      <p:sp>
        <p:nvSpPr>
          <p:cNvPr id="3" name="Zástupný obsah 2">
            <a:extLst>
              <a:ext uri="{FF2B5EF4-FFF2-40B4-BE49-F238E27FC236}">
                <a16:creationId xmlns:a16="http://schemas.microsoft.com/office/drawing/2014/main" id="{D431B618-D626-405D-8F69-B39B36CB0A46}"/>
              </a:ext>
            </a:extLst>
          </p:cNvPr>
          <p:cNvSpPr>
            <a:spLocks noGrp="1"/>
          </p:cNvSpPr>
          <p:nvPr>
            <p:ph idx="1"/>
          </p:nvPr>
        </p:nvSpPr>
        <p:spPr>
          <a:xfrm>
            <a:off x="704850" y="1212782"/>
            <a:ext cx="8791575" cy="4778443"/>
          </a:xfrm>
        </p:spPr>
        <p:txBody>
          <a:bodyPr/>
          <a:lstStyle/>
          <a:p>
            <a:pPr marL="0" indent="0">
              <a:buNone/>
            </a:pPr>
            <a:r>
              <a:rPr lang="cs-CZ" b="1" dirty="0"/>
              <a:t>Diagnostické horizonty</a:t>
            </a:r>
          </a:p>
          <a:p>
            <a:endParaRPr lang="cs-CZ" dirty="0"/>
          </a:p>
          <a:p>
            <a:r>
              <a:rPr lang="cs-CZ" dirty="0"/>
              <a:t>Organické horizonty</a:t>
            </a:r>
          </a:p>
          <a:p>
            <a:r>
              <a:rPr lang="cs-CZ" dirty="0" err="1"/>
              <a:t>Organominerální</a:t>
            </a:r>
            <a:r>
              <a:rPr lang="cs-CZ" dirty="0"/>
              <a:t> povrchové horizonty</a:t>
            </a:r>
          </a:p>
          <a:p>
            <a:r>
              <a:rPr lang="cs-CZ" dirty="0"/>
              <a:t>Podpovrchové diagnostické horizonty</a:t>
            </a:r>
          </a:p>
          <a:p>
            <a:r>
              <a:rPr lang="cs-CZ" dirty="0"/>
              <a:t>Půdotvorný substrát</a:t>
            </a:r>
          </a:p>
          <a:p>
            <a:endParaRPr lang="cs-CZ" sz="1800" dirty="0">
              <a:hlinkClick r:id="rId2"/>
            </a:endParaRPr>
          </a:p>
          <a:p>
            <a:r>
              <a:rPr lang="cs-CZ" sz="1800" dirty="0">
                <a:hlinkClick r:id="rId2"/>
              </a:rPr>
              <a:t>https://klasifikace.pedologie.czu.cz/index.php?action=showKategorieHorizonty</a:t>
            </a:r>
            <a:endParaRPr lang="cs-CZ" sz="1800" dirty="0"/>
          </a:p>
          <a:p>
            <a:endParaRPr lang="cs-CZ" dirty="0"/>
          </a:p>
          <a:p>
            <a:endParaRPr lang="cs-CZ" dirty="0"/>
          </a:p>
        </p:txBody>
      </p:sp>
      <p:sp>
        <p:nvSpPr>
          <p:cNvPr id="4" name="Zástupný symbol pro číslo snímku 3">
            <a:extLst>
              <a:ext uri="{FF2B5EF4-FFF2-40B4-BE49-F238E27FC236}">
                <a16:creationId xmlns:a16="http://schemas.microsoft.com/office/drawing/2014/main" id="{542C4F6C-A6A8-4BD3-9E69-6A6B9A34DD6B}"/>
              </a:ext>
            </a:extLst>
          </p:cNvPr>
          <p:cNvSpPr>
            <a:spLocks noGrp="1"/>
          </p:cNvSpPr>
          <p:nvPr>
            <p:ph type="sldNum" sz="quarter" idx="10"/>
          </p:nvPr>
        </p:nvSpPr>
        <p:spPr/>
        <p:txBody>
          <a:bodyPr/>
          <a:lstStyle/>
          <a:p>
            <a:pPr>
              <a:defRPr/>
            </a:pPr>
            <a:fld id="{4E12630B-17A9-44AC-A5BE-0FEBEDB0B5E8}" type="slidenum">
              <a:rPr lang="cs-CZ" altLang="cs-CZ" noProof="0" smtClean="0"/>
              <a:pPr>
                <a:defRPr/>
              </a:pPr>
              <a:t>104</a:t>
            </a:fld>
            <a:endParaRPr lang="cs-CZ" altLang="cs-CZ" noProof="0" dirty="0"/>
          </a:p>
        </p:txBody>
      </p:sp>
      <p:pic>
        <p:nvPicPr>
          <p:cNvPr id="5" name="Picture 3" descr="139">
            <a:extLst>
              <a:ext uri="{FF2B5EF4-FFF2-40B4-BE49-F238E27FC236}">
                <a16:creationId xmlns:a16="http://schemas.microsoft.com/office/drawing/2014/main" id="{38907ABD-E509-405F-B233-F4672DE690D9}"/>
              </a:ext>
            </a:extLst>
          </p:cNvPr>
          <p:cNvPicPr>
            <a:picLocks noChangeAspect="1" noChangeArrowheads="1"/>
          </p:cNvPicPr>
          <p:nvPr/>
        </p:nvPicPr>
        <p:blipFill>
          <a:blip r:embed="rId3" cstate="print">
            <a:lum bright="-18000" contrast="18000"/>
            <a:extLst>
              <a:ext uri="{28A0092B-C50C-407E-A947-70E740481C1C}">
                <a14:useLocalDpi xmlns:a14="http://schemas.microsoft.com/office/drawing/2010/main" val="0"/>
              </a:ext>
            </a:extLst>
          </a:blip>
          <a:srcRect/>
          <a:stretch>
            <a:fillRect/>
          </a:stretch>
        </p:blipFill>
        <p:spPr bwMode="auto">
          <a:xfrm>
            <a:off x="9496425" y="0"/>
            <a:ext cx="2695575" cy="6858000"/>
          </a:xfrm>
          <a:prstGeom prst="rect">
            <a:avLst/>
          </a:prstGeom>
          <a:noFill/>
          <a:ln w="9525">
            <a:noFill/>
            <a:miter lim="800000"/>
            <a:headEnd/>
            <a:tailEnd/>
          </a:ln>
        </p:spPr>
      </p:pic>
      <p:pic>
        <p:nvPicPr>
          <p:cNvPr id="7" name="Obrázek 6">
            <a:extLst>
              <a:ext uri="{FF2B5EF4-FFF2-40B4-BE49-F238E27FC236}">
                <a16:creationId xmlns:a16="http://schemas.microsoft.com/office/drawing/2014/main" id="{35F65106-B62F-4F46-9CCA-DFCCFDE64CCE}"/>
              </a:ext>
            </a:extLst>
          </p:cNvPr>
          <p:cNvPicPr>
            <a:picLocks noChangeAspect="1"/>
          </p:cNvPicPr>
          <p:nvPr/>
        </p:nvPicPr>
        <p:blipFill>
          <a:blip r:embed="rId4"/>
          <a:stretch>
            <a:fillRect/>
          </a:stretch>
        </p:blipFill>
        <p:spPr>
          <a:xfrm>
            <a:off x="6454524" y="0"/>
            <a:ext cx="2979606" cy="3604876"/>
          </a:xfrm>
          <a:prstGeom prst="rect">
            <a:avLst/>
          </a:prstGeom>
        </p:spPr>
      </p:pic>
      <p:sp>
        <p:nvSpPr>
          <p:cNvPr id="10" name="TextovéPole 9">
            <a:extLst>
              <a:ext uri="{FF2B5EF4-FFF2-40B4-BE49-F238E27FC236}">
                <a16:creationId xmlns:a16="http://schemas.microsoft.com/office/drawing/2014/main" id="{F2950602-BA59-4822-8737-BE116537EDF2}"/>
              </a:ext>
            </a:extLst>
          </p:cNvPr>
          <p:cNvSpPr txBox="1"/>
          <p:nvPr/>
        </p:nvSpPr>
        <p:spPr>
          <a:xfrm>
            <a:off x="4317381" y="41575"/>
            <a:ext cx="2234421" cy="707886"/>
          </a:xfrm>
          <a:prstGeom prst="rect">
            <a:avLst/>
          </a:prstGeom>
          <a:noFill/>
        </p:spPr>
        <p:txBody>
          <a:bodyPr wrap="square">
            <a:spAutoFit/>
          </a:bodyPr>
          <a:lstStyle/>
          <a:p>
            <a:r>
              <a:rPr lang="cs-CZ" sz="1000" dirty="0">
                <a:latin typeface="+mn-lt"/>
              </a:rPr>
              <a:t>JRC (2016): </a:t>
            </a:r>
            <a:r>
              <a:rPr lang="cs-CZ" sz="1000" dirty="0" err="1">
                <a:latin typeface="+mn-lt"/>
              </a:rPr>
              <a:t>Global</a:t>
            </a:r>
            <a:r>
              <a:rPr lang="cs-CZ" sz="1000" dirty="0">
                <a:latin typeface="+mn-lt"/>
              </a:rPr>
              <a:t> </a:t>
            </a:r>
            <a:r>
              <a:rPr lang="cs-CZ" sz="1000" dirty="0" err="1">
                <a:latin typeface="+mn-lt"/>
              </a:rPr>
              <a:t>Soil</a:t>
            </a:r>
            <a:r>
              <a:rPr lang="cs-CZ" sz="1000" dirty="0">
                <a:latin typeface="+mn-lt"/>
              </a:rPr>
              <a:t> Biodiversity Atlas. </a:t>
            </a:r>
            <a:r>
              <a:rPr lang="cs-CZ" sz="1000" dirty="0">
                <a:latin typeface="+mn-lt"/>
                <a:hlinkClick r:id="rId5"/>
              </a:rPr>
              <a:t>https://esdac.jrc.ec.europa.eu/content/global-soil-biodiversity-atlas</a:t>
            </a:r>
            <a:endParaRPr lang="cs-CZ" sz="1000" dirty="0">
              <a:latin typeface="+mn-lt"/>
            </a:endParaRPr>
          </a:p>
        </p:txBody>
      </p:sp>
    </p:spTree>
    <p:extLst>
      <p:ext uri="{BB962C8B-B14F-4D97-AF65-F5344CB8AC3E}">
        <p14:creationId xmlns:p14="http://schemas.microsoft.com/office/powerpoint/2010/main" val="130036946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Klasifikace půd v ČR</a:t>
            </a:r>
          </a:p>
        </p:txBody>
      </p:sp>
      <p:sp>
        <p:nvSpPr>
          <p:cNvPr id="2" name="Zástupný obsah 1">
            <a:extLst>
              <a:ext uri="{FF2B5EF4-FFF2-40B4-BE49-F238E27FC236}">
                <a16:creationId xmlns:a16="http://schemas.microsoft.com/office/drawing/2014/main" id="{36F3B5AE-DDAB-41DC-A500-2CC43FEBA3A5}"/>
              </a:ext>
            </a:extLst>
          </p:cNvPr>
          <p:cNvSpPr>
            <a:spLocks noGrp="1"/>
          </p:cNvSpPr>
          <p:nvPr>
            <p:ph idx="1"/>
          </p:nvPr>
        </p:nvSpPr>
        <p:spPr/>
        <p:txBody>
          <a:bodyPr/>
          <a:lstStyle/>
          <a:p>
            <a:pPr marL="0" indent="0">
              <a:buNone/>
            </a:pPr>
            <a:r>
              <a:rPr lang="cs-CZ" b="1" dirty="0"/>
              <a:t>TKSP – taxonomický klasifikační systém půd</a:t>
            </a:r>
          </a:p>
          <a:p>
            <a:r>
              <a:rPr lang="cs-CZ" dirty="0"/>
              <a:t>referenční třídy půd (-sol)</a:t>
            </a:r>
          </a:p>
          <a:p>
            <a:pPr lvl="1"/>
            <a:r>
              <a:rPr lang="cs-CZ" dirty="0"/>
              <a:t>velké skupiny půd podle hlavních rysů jejich vývoje</a:t>
            </a:r>
          </a:p>
          <a:p>
            <a:pPr lvl="1"/>
            <a:r>
              <a:rPr lang="cs-CZ" dirty="0"/>
              <a:t>i v zahraničních klasifikačních systémech (WRB), české půdy lze s nimi korelovat</a:t>
            </a:r>
          </a:p>
          <a:p>
            <a:r>
              <a:rPr lang="cs-CZ" dirty="0"/>
              <a:t>půdní typy</a:t>
            </a:r>
          </a:p>
          <a:p>
            <a:pPr lvl="1"/>
            <a:r>
              <a:rPr lang="cs-CZ" dirty="0"/>
              <a:t>hlavní oporné jednotky klasifikačního systému</a:t>
            </a:r>
          </a:p>
          <a:p>
            <a:pPr lvl="1"/>
            <a:r>
              <a:rPr lang="cs-CZ" dirty="0"/>
              <a:t>charakterizované určitými diagnostickými horizonty a jejich sekvencemi nebo diagnostickými znaky</a:t>
            </a:r>
          </a:p>
          <a:p>
            <a:r>
              <a:rPr lang="cs-CZ" dirty="0"/>
              <a:t>subtypy</a:t>
            </a:r>
          </a:p>
          <a:p>
            <a:pPr lvl="1"/>
            <a:r>
              <a:rPr lang="cs-CZ" dirty="0"/>
              <a:t>výrazné modifikace typu podle znaků v hloubce níže 0,20 – 0,25 m</a:t>
            </a:r>
          </a:p>
          <a:p>
            <a:pPr lvl="1"/>
            <a:r>
              <a:rPr lang="cs-CZ" dirty="0"/>
              <a:t>např. modální, </a:t>
            </a:r>
            <a:r>
              <a:rPr lang="cs-CZ" dirty="0" err="1"/>
              <a:t>melanická</a:t>
            </a:r>
            <a:r>
              <a:rPr lang="cs-CZ" dirty="0"/>
              <a:t>, </a:t>
            </a:r>
            <a:r>
              <a:rPr lang="cs-CZ" dirty="0" err="1"/>
              <a:t>umbrická</a:t>
            </a:r>
            <a:r>
              <a:rPr lang="cs-CZ" dirty="0"/>
              <a:t> ...</a:t>
            </a:r>
          </a:p>
          <a:p>
            <a:r>
              <a:rPr lang="cs-CZ" dirty="0"/>
              <a:t>variety, fáze, formy</a:t>
            </a:r>
          </a:p>
        </p:txBody>
      </p:sp>
      <p:pic>
        <p:nvPicPr>
          <p:cNvPr id="5" name="Picture 4">
            <a:extLst>
              <a:ext uri="{FF2B5EF4-FFF2-40B4-BE49-F238E27FC236}">
                <a16:creationId xmlns:a16="http://schemas.microsoft.com/office/drawing/2014/main" id="{2110D0D7-1C8B-4111-86F0-09F68447E1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00420" y="86808"/>
            <a:ext cx="1688961" cy="1125974"/>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6344C25C-0AC1-468B-90CA-598028A75F51}"/>
              </a:ext>
            </a:extLst>
          </p:cNvPr>
          <p:cNvSpPr txBox="1"/>
          <p:nvPr/>
        </p:nvSpPr>
        <p:spPr>
          <a:xfrm>
            <a:off x="5562527" y="405110"/>
            <a:ext cx="6240026" cy="461665"/>
          </a:xfrm>
          <a:prstGeom prst="rect">
            <a:avLst/>
          </a:prstGeom>
          <a:noFill/>
        </p:spPr>
        <p:txBody>
          <a:bodyPr wrap="square">
            <a:spAutoFit/>
          </a:bodyPr>
          <a:lstStyle/>
          <a:p>
            <a:pPr marL="0" indent="0">
              <a:buNone/>
            </a:pPr>
            <a:r>
              <a:rPr lang="cs-CZ" sz="2400" dirty="0">
                <a:hlinkClick r:id="rId3"/>
              </a:rPr>
              <a:t>http://klasifikace.pedologie.czu.cz</a:t>
            </a:r>
            <a:endParaRPr lang="cs-CZ" dirty="0"/>
          </a:p>
        </p:txBody>
      </p:sp>
      <p:sp>
        <p:nvSpPr>
          <p:cNvPr id="11" name="Zástupný symbol pro číslo snímku 10">
            <a:extLst>
              <a:ext uri="{FF2B5EF4-FFF2-40B4-BE49-F238E27FC236}">
                <a16:creationId xmlns:a16="http://schemas.microsoft.com/office/drawing/2014/main" id="{3AFAFEAC-FA32-487E-9F92-964984A57BDD}"/>
              </a:ext>
            </a:extLst>
          </p:cNvPr>
          <p:cNvSpPr>
            <a:spLocks noGrp="1"/>
          </p:cNvSpPr>
          <p:nvPr>
            <p:ph type="sldNum" sz="quarter" idx="10"/>
          </p:nvPr>
        </p:nvSpPr>
        <p:spPr/>
        <p:txBody>
          <a:bodyPr/>
          <a:lstStyle/>
          <a:p>
            <a:pPr>
              <a:defRPr/>
            </a:pPr>
            <a:fld id="{4E12630B-17A9-44AC-A5BE-0FEBEDB0B5E8}" type="slidenum">
              <a:rPr lang="cs-CZ" altLang="cs-CZ" noProof="0" smtClean="0"/>
              <a:pPr>
                <a:defRPr/>
              </a:pPr>
              <a:t>105</a:t>
            </a:fld>
            <a:endParaRPr lang="cs-CZ" altLang="cs-CZ" noProof="0" dirty="0"/>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Klasifikace půd v ČR</a:t>
            </a:r>
          </a:p>
        </p:txBody>
      </p:sp>
      <p:sp>
        <p:nvSpPr>
          <p:cNvPr id="12" name="TextovéPole 11">
            <a:extLst>
              <a:ext uri="{FF2B5EF4-FFF2-40B4-BE49-F238E27FC236}">
                <a16:creationId xmlns:a16="http://schemas.microsoft.com/office/drawing/2014/main" id="{AB8CC790-BB50-4C89-BF39-904DC2C06C0C}"/>
              </a:ext>
            </a:extLst>
          </p:cNvPr>
          <p:cNvSpPr txBox="1"/>
          <p:nvPr/>
        </p:nvSpPr>
        <p:spPr>
          <a:xfrm>
            <a:off x="3996247" y="6149029"/>
            <a:ext cx="5059263" cy="646331"/>
          </a:xfrm>
          <a:prstGeom prst="rect">
            <a:avLst/>
          </a:prstGeom>
          <a:noFill/>
        </p:spPr>
        <p:txBody>
          <a:bodyPr wrap="square">
            <a:spAutoFit/>
          </a:bodyPr>
          <a:lstStyle/>
          <a:p>
            <a:r>
              <a:rPr lang="cs-CZ" sz="1200" dirty="0">
                <a:hlinkClick r:id="rId2"/>
              </a:rPr>
              <a:t>https://mapy.vumop.cz/</a:t>
            </a:r>
            <a:endParaRPr lang="cs-CZ" sz="1200" dirty="0"/>
          </a:p>
          <a:p>
            <a:r>
              <a:rPr lang="cs-CZ" sz="1200" dirty="0">
                <a:hlinkClick r:id="rId3"/>
              </a:rPr>
              <a:t>https://geoportal.gov.cz/web/guest/map</a:t>
            </a:r>
            <a:endParaRPr lang="cs-CZ" sz="1200" dirty="0"/>
          </a:p>
          <a:p>
            <a:r>
              <a:rPr lang="cs-CZ" sz="1200" dirty="0">
                <a:hlinkClick r:id="rId4"/>
              </a:rPr>
              <a:t>https://mapy.geology.cz/pudy/</a:t>
            </a:r>
            <a:endParaRPr lang="cs-CZ" sz="1200" dirty="0"/>
          </a:p>
        </p:txBody>
      </p:sp>
      <p:pic>
        <p:nvPicPr>
          <p:cNvPr id="16" name="Obrázek 15">
            <a:extLst>
              <a:ext uri="{FF2B5EF4-FFF2-40B4-BE49-F238E27FC236}">
                <a16:creationId xmlns:a16="http://schemas.microsoft.com/office/drawing/2014/main" id="{CD0F1031-E925-4AA2-A9C0-9572F0CB88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066799"/>
            <a:ext cx="9281652" cy="4750642"/>
          </a:xfrm>
          <a:prstGeom prst="rect">
            <a:avLst/>
          </a:prstGeom>
        </p:spPr>
      </p:pic>
      <p:pic>
        <p:nvPicPr>
          <p:cNvPr id="18" name="Obrázek 17">
            <a:extLst>
              <a:ext uri="{FF2B5EF4-FFF2-40B4-BE49-F238E27FC236}">
                <a16:creationId xmlns:a16="http://schemas.microsoft.com/office/drawing/2014/main" id="{35AD8A65-7D75-4EC0-BAFE-465437E8EF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459252" y="88880"/>
            <a:ext cx="2822400" cy="2983747"/>
          </a:xfrm>
          <a:prstGeom prst="rect">
            <a:avLst/>
          </a:prstGeom>
        </p:spPr>
      </p:pic>
      <p:sp>
        <p:nvSpPr>
          <p:cNvPr id="19" name="Zástupný symbol pro číslo snímku 18">
            <a:extLst>
              <a:ext uri="{FF2B5EF4-FFF2-40B4-BE49-F238E27FC236}">
                <a16:creationId xmlns:a16="http://schemas.microsoft.com/office/drawing/2014/main" id="{E3926C08-C972-4BA7-A8E6-EB692536104F}"/>
              </a:ext>
            </a:extLst>
          </p:cNvPr>
          <p:cNvSpPr>
            <a:spLocks noGrp="1"/>
          </p:cNvSpPr>
          <p:nvPr>
            <p:ph type="sldNum" sz="quarter" idx="10"/>
          </p:nvPr>
        </p:nvSpPr>
        <p:spPr/>
        <p:txBody>
          <a:bodyPr/>
          <a:lstStyle/>
          <a:p>
            <a:pPr>
              <a:defRPr/>
            </a:pPr>
            <a:fld id="{4E12630B-17A9-44AC-A5BE-0FEBEDB0B5E8}" type="slidenum">
              <a:rPr lang="cs-CZ" altLang="cs-CZ" noProof="0" smtClean="0"/>
              <a:pPr>
                <a:defRPr/>
              </a:pPr>
              <a:t>106</a:t>
            </a:fld>
            <a:endParaRPr lang="cs-CZ" altLang="cs-CZ" noProof="0" dirty="0"/>
          </a:p>
        </p:txBody>
      </p:sp>
      <p:sp>
        <p:nvSpPr>
          <p:cNvPr id="3" name="Zástupný obsah 2">
            <a:extLst>
              <a:ext uri="{FF2B5EF4-FFF2-40B4-BE49-F238E27FC236}">
                <a16:creationId xmlns:a16="http://schemas.microsoft.com/office/drawing/2014/main" id="{74160EB5-461C-4194-83CA-B165BB924DF9}"/>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59F168A9-CC2F-4332-B6C4-47E8C12C96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1652" y="0"/>
            <a:ext cx="2802092" cy="6858000"/>
          </a:xfrm>
          <a:prstGeom prst="rect">
            <a:avLst/>
          </a:prstGeom>
        </p:spPr>
      </p:pic>
    </p:spTree>
    <p:extLst>
      <p:ext uri="{BB962C8B-B14F-4D97-AF65-F5344CB8AC3E}">
        <p14:creationId xmlns:p14="http://schemas.microsoft.com/office/powerpoint/2010/main" val="119925237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EC69D7-929D-40B9-B468-BACFF666A71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EE35ACE-37E1-47C6-9D7A-CE300DE6B15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E59D84E0-AA7C-48B8-BF39-BB188596804E}"/>
              </a:ext>
            </a:extLst>
          </p:cNvPr>
          <p:cNvSpPr>
            <a:spLocks noGrp="1"/>
          </p:cNvSpPr>
          <p:nvPr>
            <p:ph type="sldNum" sz="quarter" idx="10"/>
          </p:nvPr>
        </p:nvSpPr>
        <p:spPr/>
        <p:txBody>
          <a:bodyPr/>
          <a:lstStyle/>
          <a:p>
            <a:pPr>
              <a:defRPr/>
            </a:pPr>
            <a:fld id="{4E12630B-17A9-44AC-A5BE-0FEBEDB0B5E8}" type="slidenum">
              <a:rPr lang="cs-CZ" altLang="cs-CZ" noProof="0" smtClean="0"/>
              <a:pPr>
                <a:defRPr/>
              </a:pPr>
              <a:t>107</a:t>
            </a:fld>
            <a:endParaRPr lang="cs-CZ" altLang="cs-CZ" noProof="0" dirty="0"/>
          </a:p>
        </p:txBody>
      </p:sp>
      <p:pic>
        <p:nvPicPr>
          <p:cNvPr id="6" name="Obrázek 5">
            <a:extLst>
              <a:ext uri="{FF2B5EF4-FFF2-40B4-BE49-F238E27FC236}">
                <a16:creationId xmlns:a16="http://schemas.microsoft.com/office/drawing/2014/main" id="{C85D51CB-6500-42AD-81DD-48D8E6DD26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834225" cy="6858000"/>
          </a:xfrm>
          <a:prstGeom prst="rect">
            <a:avLst/>
          </a:prstGeom>
        </p:spPr>
      </p:pic>
      <p:pic>
        <p:nvPicPr>
          <p:cNvPr id="9" name="Obrázek 8">
            <a:extLst>
              <a:ext uri="{FF2B5EF4-FFF2-40B4-BE49-F238E27FC236}">
                <a16:creationId xmlns:a16="http://schemas.microsoft.com/office/drawing/2014/main" id="{53D89F82-AC67-47B3-AECD-0826B653E5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872420" y="1"/>
            <a:ext cx="2319580" cy="6813476"/>
          </a:xfrm>
          <a:prstGeom prst="rect">
            <a:avLst/>
          </a:prstGeom>
        </p:spPr>
      </p:pic>
      <p:pic>
        <p:nvPicPr>
          <p:cNvPr id="10" name="Obrázek 9">
            <a:extLst>
              <a:ext uri="{FF2B5EF4-FFF2-40B4-BE49-F238E27FC236}">
                <a16:creationId xmlns:a16="http://schemas.microsoft.com/office/drawing/2014/main" id="{C38C3175-693C-4E7E-A61B-3DF292B142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23715" y="0"/>
            <a:ext cx="2457930" cy="2367233"/>
          </a:xfrm>
          <a:prstGeom prst="rect">
            <a:avLst/>
          </a:prstGeom>
        </p:spPr>
      </p:pic>
      <p:pic>
        <p:nvPicPr>
          <p:cNvPr id="11" name="Obrázek 10">
            <a:extLst>
              <a:ext uri="{FF2B5EF4-FFF2-40B4-BE49-F238E27FC236}">
                <a16:creationId xmlns:a16="http://schemas.microsoft.com/office/drawing/2014/main" id="{BA209AAA-AE4D-4928-8504-22DE4B870E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3941118"/>
            <a:ext cx="1782305" cy="2916882"/>
          </a:xfrm>
          <a:prstGeom prst="rect">
            <a:avLst/>
          </a:prstGeom>
        </p:spPr>
      </p:pic>
    </p:spTree>
    <p:extLst>
      <p:ext uri="{BB962C8B-B14F-4D97-AF65-F5344CB8AC3E}">
        <p14:creationId xmlns:p14="http://schemas.microsoft.com/office/powerpoint/2010/main" val="2101139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B31467-39E2-4DF0-BCEC-B4120F261885}"/>
              </a:ext>
            </a:extLst>
          </p:cNvPr>
          <p:cNvSpPr>
            <a:spLocks noGrp="1"/>
          </p:cNvSpPr>
          <p:nvPr>
            <p:ph type="title"/>
          </p:nvPr>
        </p:nvSpPr>
        <p:spPr/>
        <p:txBody>
          <a:bodyPr/>
          <a:lstStyle/>
          <a:p>
            <a:r>
              <a:rPr lang="cs-CZ" dirty="0"/>
              <a:t>Klasifikace půd mezinárodní</a:t>
            </a:r>
          </a:p>
        </p:txBody>
      </p:sp>
      <p:sp>
        <p:nvSpPr>
          <p:cNvPr id="4" name="Zástupný symbol pro číslo snímku 3">
            <a:extLst>
              <a:ext uri="{FF2B5EF4-FFF2-40B4-BE49-F238E27FC236}">
                <a16:creationId xmlns:a16="http://schemas.microsoft.com/office/drawing/2014/main" id="{063C6C46-22FC-4E05-B657-2D11552ADBBC}"/>
              </a:ext>
            </a:extLst>
          </p:cNvPr>
          <p:cNvSpPr>
            <a:spLocks noGrp="1"/>
          </p:cNvSpPr>
          <p:nvPr>
            <p:ph type="sldNum" sz="quarter" idx="10"/>
          </p:nvPr>
        </p:nvSpPr>
        <p:spPr/>
        <p:txBody>
          <a:bodyPr/>
          <a:lstStyle/>
          <a:p>
            <a:pPr>
              <a:defRPr/>
            </a:pPr>
            <a:fld id="{4E12630B-17A9-44AC-A5BE-0FEBEDB0B5E8}" type="slidenum">
              <a:rPr lang="cs-CZ" altLang="cs-CZ" noProof="0" smtClean="0"/>
              <a:pPr>
                <a:defRPr/>
              </a:pPr>
              <a:t>108</a:t>
            </a:fld>
            <a:endParaRPr lang="cs-CZ" altLang="cs-CZ" noProof="0" dirty="0"/>
          </a:p>
        </p:txBody>
      </p:sp>
      <p:sp>
        <p:nvSpPr>
          <p:cNvPr id="7" name="Zástupný obsah 6">
            <a:extLst>
              <a:ext uri="{FF2B5EF4-FFF2-40B4-BE49-F238E27FC236}">
                <a16:creationId xmlns:a16="http://schemas.microsoft.com/office/drawing/2014/main" id="{EE5DB492-63B9-4340-8F69-1DA4D4CF7811}"/>
              </a:ext>
            </a:extLst>
          </p:cNvPr>
          <p:cNvSpPr>
            <a:spLocks noGrp="1"/>
          </p:cNvSpPr>
          <p:nvPr>
            <p:ph idx="1"/>
          </p:nvPr>
        </p:nvSpPr>
        <p:spPr>
          <a:xfrm>
            <a:off x="704851" y="1212782"/>
            <a:ext cx="7148600" cy="4778443"/>
          </a:xfrm>
        </p:spPr>
        <p:txBody>
          <a:bodyPr/>
          <a:lstStyle/>
          <a:p>
            <a:r>
              <a:rPr lang="en-US" dirty="0"/>
              <a:t>World Reference Base of Soil Resources - WRB</a:t>
            </a:r>
          </a:p>
          <a:p>
            <a:r>
              <a:rPr lang="cs-CZ" sz="1600" dirty="0">
                <a:hlinkClick r:id="rId2"/>
              </a:rPr>
              <a:t>http://www.fao.org/soils-portal/data-hub/soil-classification/world-reference-base/en/</a:t>
            </a:r>
            <a:endParaRPr lang="cs-CZ" sz="1600" dirty="0"/>
          </a:p>
          <a:p>
            <a:endParaRPr lang="cs-CZ" dirty="0"/>
          </a:p>
          <a:p>
            <a:r>
              <a:rPr lang="cs-CZ" dirty="0" err="1"/>
              <a:t>Soil</a:t>
            </a:r>
            <a:r>
              <a:rPr lang="cs-CZ" dirty="0"/>
              <a:t> Taxonomy</a:t>
            </a:r>
          </a:p>
          <a:p>
            <a:r>
              <a:rPr lang="cs-CZ" sz="1600" dirty="0">
                <a:hlinkClick r:id="rId3"/>
              </a:rPr>
              <a:t>https://www.nrcs.usda.gov/wps/portal/nrcs/main/soils/survey/class/</a:t>
            </a:r>
            <a:endParaRPr lang="cs-CZ" sz="1600" dirty="0"/>
          </a:p>
          <a:p>
            <a:endParaRPr lang="cs-CZ" dirty="0"/>
          </a:p>
          <a:p>
            <a:r>
              <a:rPr lang="cs-CZ" dirty="0"/>
              <a:t>převody systémů</a:t>
            </a:r>
          </a:p>
          <a:p>
            <a:r>
              <a:rPr lang="cs-CZ" sz="1600" dirty="0">
                <a:hlinkClick r:id="rId4"/>
              </a:rPr>
              <a:t>https://klasifikace.pedologie.czu.cz/index.php?action=showPorovnaniTaxonomii</a:t>
            </a:r>
            <a:endParaRPr lang="cs-CZ" sz="1600" dirty="0"/>
          </a:p>
          <a:p>
            <a:endParaRPr lang="cs-CZ" dirty="0"/>
          </a:p>
        </p:txBody>
      </p:sp>
      <p:pic>
        <p:nvPicPr>
          <p:cNvPr id="8" name="Picture 5" descr="domsoiw">
            <a:extLst>
              <a:ext uri="{FF2B5EF4-FFF2-40B4-BE49-F238E27FC236}">
                <a16:creationId xmlns:a16="http://schemas.microsoft.com/office/drawing/2014/main" id="{EA4B1890-F8A5-429D-8B43-77946F44BA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3450" y="-1"/>
            <a:ext cx="4338550" cy="3254477"/>
          </a:xfrm>
          <a:prstGeom prst="rect">
            <a:avLst/>
          </a:prstGeom>
          <a:ln>
            <a:noFill/>
          </a:ln>
          <a:effectLst>
            <a:outerShdw blurRad="292100" dist="139700" dir="2700000" algn="tl" rotWithShape="0">
              <a:srgbClr val="333333">
                <a:alpha val="65000"/>
              </a:srgbClr>
            </a:outerShdw>
          </a:effectLst>
        </p:spPr>
      </p:pic>
      <p:pic>
        <p:nvPicPr>
          <p:cNvPr id="9" name="Picture 3" descr="ORDERS">
            <a:extLst>
              <a:ext uri="{FF2B5EF4-FFF2-40B4-BE49-F238E27FC236}">
                <a16:creationId xmlns:a16="http://schemas.microsoft.com/office/drawing/2014/main" id="{CB073A4F-5DC6-4404-B828-D73F4A4150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3450" y="3254476"/>
            <a:ext cx="4338550" cy="28928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559406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A866B7-2873-48CA-B76B-614315CF566F}"/>
              </a:ext>
            </a:extLst>
          </p:cNvPr>
          <p:cNvSpPr>
            <a:spLocks noGrp="1"/>
          </p:cNvSpPr>
          <p:nvPr>
            <p:ph type="title"/>
          </p:nvPr>
        </p:nvSpPr>
        <p:spPr/>
        <p:txBody>
          <a:bodyPr/>
          <a:lstStyle/>
          <a:p>
            <a:r>
              <a:rPr lang="cs-CZ" dirty="0"/>
              <a:t>Klasifikace půd mezinárodní</a:t>
            </a:r>
          </a:p>
        </p:txBody>
      </p:sp>
      <p:sp>
        <p:nvSpPr>
          <p:cNvPr id="4" name="Zástupný symbol pro číslo snímku 3">
            <a:extLst>
              <a:ext uri="{FF2B5EF4-FFF2-40B4-BE49-F238E27FC236}">
                <a16:creationId xmlns:a16="http://schemas.microsoft.com/office/drawing/2014/main" id="{8BE45BC0-E45A-407D-8752-077DAC93F7EA}"/>
              </a:ext>
            </a:extLst>
          </p:cNvPr>
          <p:cNvSpPr>
            <a:spLocks noGrp="1"/>
          </p:cNvSpPr>
          <p:nvPr>
            <p:ph type="sldNum" sz="quarter" idx="10"/>
          </p:nvPr>
        </p:nvSpPr>
        <p:spPr/>
        <p:txBody>
          <a:bodyPr/>
          <a:lstStyle/>
          <a:p>
            <a:pPr>
              <a:defRPr/>
            </a:pPr>
            <a:fld id="{4E12630B-17A9-44AC-A5BE-0FEBEDB0B5E8}" type="slidenum">
              <a:rPr lang="cs-CZ" altLang="cs-CZ" noProof="0" smtClean="0"/>
              <a:pPr>
                <a:defRPr/>
              </a:pPr>
              <a:t>109</a:t>
            </a:fld>
            <a:endParaRPr lang="cs-CZ" altLang="cs-CZ" noProof="0" dirty="0"/>
          </a:p>
        </p:txBody>
      </p:sp>
      <p:pic>
        <p:nvPicPr>
          <p:cNvPr id="6" name="Obrázek 5">
            <a:extLst>
              <a:ext uri="{FF2B5EF4-FFF2-40B4-BE49-F238E27FC236}">
                <a16:creationId xmlns:a16="http://schemas.microsoft.com/office/drawing/2014/main" id="{B06E251D-F9E7-4E1F-AF8A-8F3D80762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911" y="0"/>
            <a:ext cx="5033089" cy="6858000"/>
          </a:xfrm>
          <a:prstGeom prst="rect">
            <a:avLst/>
          </a:prstGeom>
        </p:spPr>
      </p:pic>
      <p:pic>
        <p:nvPicPr>
          <p:cNvPr id="8" name="Obrázek 7">
            <a:extLst>
              <a:ext uri="{FF2B5EF4-FFF2-40B4-BE49-F238E27FC236}">
                <a16:creationId xmlns:a16="http://schemas.microsoft.com/office/drawing/2014/main" id="{C7DD9F80-644E-4C18-9144-1AF5EC2CC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689" y="1015084"/>
            <a:ext cx="3855706" cy="5461729"/>
          </a:xfrm>
          <a:prstGeom prst="rect">
            <a:avLst/>
          </a:prstGeom>
        </p:spPr>
      </p:pic>
    </p:spTree>
    <p:extLst>
      <p:ext uri="{BB962C8B-B14F-4D97-AF65-F5344CB8AC3E}">
        <p14:creationId xmlns:p14="http://schemas.microsoft.com/office/powerpoint/2010/main" val="382011631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704851" y="329472"/>
            <a:ext cx="2500970" cy="737327"/>
          </a:xfrm>
        </p:spPr>
        <p:txBody>
          <a:bodyPr/>
          <a:lstStyle/>
          <a:p>
            <a:r>
              <a:rPr lang="cs-CZ" dirty="0"/>
              <a:t>Význam půdy</a:t>
            </a:r>
            <a:endParaRPr lang="en-US" noProof="0" dirty="0"/>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11</a:t>
            </a:fld>
            <a:endParaRPr lang="cs-CZ" altLang="cs-CZ"/>
          </a:p>
        </p:txBody>
      </p:sp>
      <p:pic>
        <p:nvPicPr>
          <p:cNvPr id="6" name="Obrázek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05820" y="0"/>
            <a:ext cx="8953680" cy="6858000"/>
          </a:xfrm>
          <a:prstGeom prst="rect">
            <a:avLst/>
          </a:prstGeom>
        </p:spPr>
      </p:pic>
      <p:pic>
        <p:nvPicPr>
          <p:cNvPr id="13" name="Obrázek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500" y="2683042"/>
            <a:ext cx="3097111" cy="3097110"/>
          </a:xfrm>
          <a:prstGeom prst="rect">
            <a:avLst/>
          </a:prstGeom>
        </p:spPr>
      </p:pic>
      <p:sp>
        <p:nvSpPr>
          <p:cNvPr id="12" name="TextovéPole 11">
            <a:extLst>
              <a:ext uri="{FF2B5EF4-FFF2-40B4-BE49-F238E27FC236}">
                <a16:creationId xmlns:a16="http://schemas.microsoft.com/office/drawing/2014/main" id="{BC14CA8C-88FF-46F8-8681-D1F7F41C9E30}"/>
              </a:ext>
            </a:extLst>
          </p:cNvPr>
          <p:cNvSpPr txBox="1"/>
          <p:nvPr/>
        </p:nvSpPr>
        <p:spPr>
          <a:xfrm>
            <a:off x="32499" y="5780152"/>
            <a:ext cx="6106026" cy="338554"/>
          </a:xfrm>
          <a:prstGeom prst="rect">
            <a:avLst/>
          </a:prstGeom>
          <a:noFill/>
        </p:spPr>
        <p:txBody>
          <a:bodyPr wrap="square">
            <a:spAutoFit/>
          </a:bodyPr>
          <a:lstStyle/>
          <a:p>
            <a:r>
              <a:rPr lang="cs-CZ" sz="1600" dirty="0">
                <a:hlinkClick r:id="rId5"/>
              </a:rPr>
              <a:t>http://www.fao.org/soils-2015/en</a:t>
            </a:r>
            <a:r>
              <a:rPr lang="cs-CZ" sz="1600" dirty="0"/>
              <a:t> </a:t>
            </a:r>
          </a:p>
        </p:txBody>
      </p:sp>
    </p:spTree>
    <p:extLst>
      <p:ext uri="{BB962C8B-B14F-4D97-AF65-F5344CB8AC3E}">
        <p14:creationId xmlns:p14="http://schemas.microsoft.com/office/powerpoint/2010/main" val="315233963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829DBABF-20F6-4D47-BA2C-4240F0900BF9}"/>
              </a:ext>
            </a:extLst>
          </p:cNvPr>
          <p:cNvSpPr>
            <a:spLocks noGrp="1"/>
          </p:cNvSpPr>
          <p:nvPr>
            <p:ph type="title"/>
          </p:nvPr>
        </p:nvSpPr>
        <p:spPr>
          <a:xfrm>
            <a:off x="415200" y="2257420"/>
            <a:ext cx="11361600" cy="1171580"/>
          </a:xfrm>
        </p:spPr>
        <p:txBody>
          <a:bodyPr/>
          <a:lstStyle/>
          <a:p>
            <a:r>
              <a:rPr lang="cs-CZ"/>
              <a:t>Průzkumy </a:t>
            </a:r>
            <a:r>
              <a:rPr lang="cs-CZ" dirty="0"/>
              <a:t>a monitoring půdy v ČR a zahraničí</a:t>
            </a:r>
          </a:p>
        </p:txBody>
      </p:sp>
      <p:sp>
        <p:nvSpPr>
          <p:cNvPr id="4" name="Zástupný symbol pro číslo snímku 3">
            <a:extLst>
              <a:ext uri="{FF2B5EF4-FFF2-40B4-BE49-F238E27FC236}">
                <a16:creationId xmlns:a16="http://schemas.microsoft.com/office/drawing/2014/main" id="{FA6AECEA-7A1D-4FE0-84F2-52344DC1E3A9}"/>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110</a:t>
            </a:fld>
            <a:endParaRPr lang="cs-CZ" altLang="cs-CZ" noProof="0" dirty="0"/>
          </a:p>
        </p:txBody>
      </p:sp>
    </p:spTree>
    <p:extLst>
      <p:ext uri="{BB962C8B-B14F-4D97-AF65-F5344CB8AC3E}">
        <p14:creationId xmlns:p14="http://schemas.microsoft.com/office/powerpoint/2010/main" val="23508911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9D5DCF-8078-4C62-91A6-175B748FF238}"/>
              </a:ext>
            </a:extLst>
          </p:cNvPr>
          <p:cNvSpPr>
            <a:spLocks noGrp="1"/>
          </p:cNvSpPr>
          <p:nvPr>
            <p:ph type="title"/>
          </p:nvPr>
        </p:nvSpPr>
        <p:spPr/>
        <p:txBody>
          <a:bodyPr/>
          <a:lstStyle/>
          <a:p>
            <a:r>
              <a:rPr lang="cs-CZ" dirty="0"/>
              <a:t>Průzkumy a monitoring půd</a:t>
            </a:r>
          </a:p>
        </p:txBody>
      </p:sp>
      <p:sp>
        <p:nvSpPr>
          <p:cNvPr id="3" name="Zástupný obsah 2">
            <a:extLst>
              <a:ext uri="{FF2B5EF4-FFF2-40B4-BE49-F238E27FC236}">
                <a16:creationId xmlns:a16="http://schemas.microsoft.com/office/drawing/2014/main" id="{CC1C3269-6CA6-4D46-8A6A-5FD2865EB887}"/>
              </a:ext>
            </a:extLst>
          </p:cNvPr>
          <p:cNvSpPr>
            <a:spLocks noGrp="1"/>
          </p:cNvSpPr>
          <p:nvPr>
            <p:ph idx="1"/>
          </p:nvPr>
        </p:nvSpPr>
        <p:spPr/>
        <p:txBody>
          <a:bodyPr/>
          <a:lstStyle/>
          <a:p>
            <a:r>
              <a:rPr lang="cs-CZ" dirty="0"/>
              <a:t>nejstarší – co komu patří a jakou to má kvalitu - katastry</a:t>
            </a:r>
          </a:p>
          <a:p>
            <a:r>
              <a:rPr lang="cs-CZ" dirty="0"/>
              <a:t>taxonomie půd - půdní typy - v čase se příliš neliší (ale liší se systémy)</a:t>
            </a:r>
          </a:p>
          <a:p>
            <a:r>
              <a:rPr lang="cs-CZ" dirty="0"/>
              <a:t>využití půd (</a:t>
            </a:r>
            <a:r>
              <a:rPr lang="cs-CZ" dirty="0" err="1"/>
              <a:t>land</a:t>
            </a:r>
            <a:r>
              <a:rPr lang="cs-CZ" dirty="0"/>
              <a:t> use) – mění se – půdní fond</a:t>
            </a:r>
          </a:p>
          <a:p>
            <a:r>
              <a:rPr lang="cs-CZ" dirty="0"/>
              <a:t>základní půdní vlastnosti – mění se (zrnitost, pH, obsah organické hmoty)</a:t>
            </a:r>
          </a:p>
          <a:p>
            <a:r>
              <a:rPr lang="cs-CZ" dirty="0"/>
              <a:t>speciální vlastnosti – obsahy kontaminantů – mění se</a:t>
            </a:r>
          </a:p>
          <a:p>
            <a:r>
              <a:rPr lang="cs-CZ" dirty="0"/>
              <a:t>od papírových map k mapám digitálním</a:t>
            </a:r>
          </a:p>
          <a:p>
            <a:r>
              <a:rPr lang="cs-CZ" dirty="0"/>
              <a:t>extrapolace – plošné mapy (polygony) z výsledků pro jednotlivé body</a:t>
            </a:r>
          </a:p>
        </p:txBody>
      </p:sp>
      <p:sp>
        <p:nvSpPr>
          <p:cNvPr id="4" name="Zástupný symbol pro číslo snímku 3">
            <a:extLst>
              <a:ext uri="{FF2B5EF4-FFF2-40B4-BE49-F238E27FC236}">
                <a16:creationId xmlns:a16="http://schemas.microsoft.com/office/drawing/2014/main" id="{7E321E3D-2EF3-49D0-92BF-58B4E9D04FE0}"/>
              </a:ext>
            </a:extLst>
          </p:cNvPr>
          <p:cNvSpPr>
            <a:spLocks noGrp="1"/>
          </p:cNvSpPr>
          <p:nvPr>
            <p:ph type="sldNum" sz="quarter" idx="10"/>
          </p:nvPr>
        </p:nvSpPr>
        <p:spPr/>
        <p:txBody>
          <a:bodyPr/>
          <a:lstStyle/>
          <a:p>
            <a:pPr>
              <a:defRPr/>
            </a:pPr>
            <a:fld id="{4E12630B-17A9-44AC-A5BE-0FEBEDB0B5E8}" type="slidenum">
              <a:rPr lang="cs-CZ" altLang="cs-CZ" noProof="0" smtClean="0"/>
              <a:pPr>
                <a:defRPr/>
              </a:pPr>
              <a:t>111</a:t>
            </a:fld>
            <a:endParaRPr lang="cs-CZ" altLang="cs-CZ" noProof="0" dirty="0"/>
          </a:p>
        </p:txBody>
      </p:sp>
    </p:spTree>
    <p:extLst>
      <p:ext uri="{BB962C8B-B14F-4D97-AF65-F5344CB8AC3E}">
        <p14:creationId xmlns:p14="http://schemas.microsoft.com/office/powerpoint/2010/main" val="420674223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C5B042-4566-41EB-9CFB-51991946B332}"/>
              </a:ext>
            </a:extLst>
          </p:cNvPr>
          <p:cNvSpPr>
            <a:spLocks noGrp="1"/>
          </p:cNvSpPr>
          <p:nvPr>
            <p:ph type="title"/>
          </p:nvPr>
        </p:nvSpPr>
        <p:spPr/>
        <p:txBody>
          <a:bodyPr/>
          <a:lstStyle/>
          <a:p>
            <a:r>
              <a:rPr lang="cs-CZ" dirty="0"/>
              <a:t>Průzkumy a monitoring půd</a:t>
            </a:r>
          </a:p>
        </p:txBody>
      </p:sp>
      <p:sp>
        <p:nvSpPr>
          <p:cNvPr id="3" name="Zástupný obsah 2">
            <a:extLst>
              <a:ext uri="{FF2B5EF4-FFF2-40B4-BE49-F238E27FC236}">
                <a16:creationId xmlns:a16="http://schemas.microsoft.com/office/drawing/2014/main" id="{2840008A-AB48-49AD-90FF-A3EB826D4456}"/>
              </a:ext>
            </a:extLst>
          </p:cNvPr>
          <p:cNvSpPr>
            <a:spLocks noGrp="1"/>
          </p:cNvSpPr>
          <p:nvPr>
            <p:ph idx="1"/>
          </p:nvPr>
        </p:nvSpPr>
        <p:spPr/>
        <p:txBody>
          <a:bodyPr/>
          <a:lstStyle/>
          <a:p>
            <a:pPr marL="0" indent="0">
              <a:buNone/>
            </a:pPr>
            <a:r>
              <a:rPr lang="cs-CZ" b="1" dirty="0"/>
              <a:t>Komplexní průzkum půd</a:t>
            </a:r>
          </a:p>
          <a:p>
            <a:r>
              <a:rPr lang="cs-CZ" dirty="0"/>
              <a:t>první podrobný a celostátně jednotný základní materiál o vlastnostech zemědělského půdního fondu na celém území tehdejšího Československa</a:t>
            </a:r>
          </a:p>
          <a:p>
            <a:r>
              <a:rPr lang="cs-CZ" dirty="0"/>
              <a:t>zahájen 1961 a naplánován na 1961−1970</a:t>
            </a:r>
          </a:p>
          <a:p>
            <a:pPr lvl="1"/>
            <a:r>
              <a:rPr lang="cs-CZ" dirty="0"/>
              <a:t>10letý jednorázový základní průzkum geneticko-agronomických vlastností zemědělských půd</a:t>
            </a:r>
          </a:p>
          <a:p>
            <a:pPr lvl="1"/>
            <a:r>
              <a:rPr lang="cs-CZ" dirty="0"/>
              <a:t>soustavné agrochemické zkoušení ornic v 5letých cyklech</a:t>
            </a:r>
          </a:p>
          <a:p>
            <a:r>
              <a:rPr lang="cs-CZ" dirty="0"/>
              <a:t>odebráno a analyzováno celkem 390 743 kopaných sond !!</a:t>
            </a:r>
          </a:p>
          <a:p>
            <a:r>
              <a:rPr lang="cs-CZ" dirty="0"/>
              <a:t>výsledkem základní půdní mapy a sondy, kartogramy zrnitosti, </a:t>
            </a:r>
            <a:r>
              <a:rPr lang="cs-CZ" dirty="0" err="1"/>
              <a:t>skeletovitosti</a:t>
            </a:r>
            <a:r>
              <a:rPr lang="cs-CZ" dirty="0"/>
              <a:t> a zamokření, kartogramy návrhů opatření ke zvýšení půdní úrodnosti v měřítcích 1:5 000 nebo 1:10 000</a:t>
            </a:r>
          </a:p>
        </p:txBody>
      </p:sp>
      <p:sp>
        <p:nvSpPr>
          <p:cNvPr id="4" name="Zástupný symbol pro číslo snímku 3">
            <a:extLst>
              <a:ext uri="{FF2B5EF4-FFF2-40B4-BE49-F238E27FC236}">
                <a16:creationId xmlns:a16="http://schemas.microsoft.com/office/drawing/2014/main" id="{7F275C13-23FA-4F44-B3CA-4B34E83BA23F}"/>
              </a:ext>
            </a:extLst>
          </p:cNvPr>
          <p:cNvSpPr>
            <a:spLocks noGrp="1"/>
          </p:cNvSpPr>
          <p:nvPr>
            <p:ph type="sldNum" sz="quarter" idx="10"/>
          </p:nvPr>
        </p:nvSpPr>
        <p:spPr/>
        <p:txBody>
          <a:bodyPr/>
          <a:lstStyle/>
          <a:p>
            <a:pPr>
              <a:defRPr/>
            </a:pPr>
            <a:fld id="{4E12630B-17A9-44AC-A5BE-0FEBEDB0B5E8}" type="slidenum">
              <a:rPr lang="cs-CZ" altLang="cs-CZ" noProof="0" smtClean="0"/>
              <a:pPr>
                <a:defRPr/>
              </a:pPr>
              <a:t>112</a:t>
            </a:fld>
            <a:endParaRPr lang="cs-CZ" altLang="cs-CZ" noProof="0" dirty="0"/>
          </a:p>
        </p:txBody>
      </p:sp>
    </p:spTree>
    <p:extLst>
      <p:ext uri="{BB962C8B-B14F-4D97-AF65-F5344CB8AC3E}">
        <p14:creationId xmlns:p14="http://schemas.microsoft.com/office/powerpoint/2010/main" val="218186281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7DDE7C-05D8-4D0B-AA12-A8A14C33AA72}"/>
              </a:ext>
            </a:extLst>
          </p:cNvPr>
          <p:cNvSpPr>
            <a:spLocks noGrp="1"/>
          </p:cNvSpPr>
          <p:nvPr>
            <p:ph type="title"/>
          </p:nvPr>
        </p:nvSpPr>
        <p:spPr/>
        <p:txBody>
          <a:bodyPr/>
          <a:lstStyle/>
          <a:p>
            <a:r>
              <a:rPr lang="cs-CZ" dirty="0"/>
              <a:t>Průzkumy a monitoring půd</a:t>
            </a:r>
          </a:p>
        </p:txBody>
      </p:sp>
      <p:sp>
        <p:nvSpPr>
          <p:cNvPr id="3" name="Zástupný obsah 2">
            <a:extLst>
              <a:ext uri="{FF2B5EF4-FFF2-40B4-BE49-F238E27FC236}">
                <a16:creationId xmlns:a16="http://schemas.microsoft.com/office/drawing/2014/main" id="{66258255-1BE9-4CD9-B0B8-520610A22EF4}"/>
              </a:ext>
            </a:extLst>
          </p:cNvPr>
          <p:cNvSpPr>
            <a:spLocks noGrp="1"/>
          </p:cNvSpPr>
          <p:nvPr>
            <p:ph idx="1"/>
          </p:nvPr>
        </p:nvSpPr>
        <p:spPr/>
        <p:txBody>
          <a:bodyPr/>
          <a:lstStyle/>
          <a:p>
            <a:pPr marL="0" indent="0">
              <a:buNone/>
            </a:pPr>
            <a:r>
              <a:rPr lang="cs-CZ" b="1" dirty="0"/>
              <a:t>půdní mapy</a:t>
            </a:r>
          </a:p>
          <a:p>
            <a:r>
              <a:rPr lang="cs-CZ" dirty="0">
                <a:hlinkClick r:id="rId2"/>
              </a:rPr>
              <a:t>https://mapy.vumop.cz/</a:t>
            </a:r>
            <a:endParaRPr lang="cs-CZ" dirty="0"/>
          </a:p>
          <a:p>
            <a:r>
              <a:rPr lang="cs-CZ" dirty="0">
                <a:hlinkClick r:id="rId3"/>
              </a:rPr>
              <a:t>https://geoportal.gov.cz/web/guest/map</a:t>
            </a:r>
            <a:endParaRPr lang="cs-CZ" dirty="0"/>
          </a:p>
          <a:p>
            <a:r>
              <a:rPr lang="cs-CZ" dirty="0">
                <a:hlinkClick r:id="rId4"/>
              </a:rPr>
              <a:t>https://mapy.geology.cz/pudy/</a:t>
            </a:r>
            <a:endParaRPr lang="cs-CZ" dirty="0"/>
          </a:p>
          <a:p>
            <a:endParaRPr lang="cs-CZ" dirty="0"/>
          </a:p>
        </p:txBody>
      </p:sp>
      <p:sp>
        <p:nvSpPr>
          <p:cNvPr id="4" name="Zástupný symbol pro číslo snímku 3">
            <a:extLst>
              <a:ext uri="{FF2B5EF4-FFF2-40B4-BE49-F238E27FC236}">
                <a16:creationId xmlns:a16="http://schemas.microsoft.com/office/drawing/2014/main" id="{D66B069A-BE56-45C0-827E-1027DC958F12}"/>
              </a:ext>
            </a:extLst>
          </p:cNvPr>
          <p:cNvSpPr>
            <a:spLocks noGrp="1"/>
          </p:cNvSpPr>
          <p:nvPr>
            <p:ph type="sldNum" sz="quarter" idx="10"/>
          </p:nvPr>
        </p:nvSpPr>
        <p:spPr/>
        <p:txBody>
          <a:bodyPr/>
          <a:lstStyle/>
          <a:p>
            <a:pPr>
              <a:defRPr/>
            </a:pPr>
            <a:fld id="{4E12630B-17A9-44AC-A5BE-0FEBEDB0B5E8}" type="slidenum">
              <a:rPr lang="cs-CZ" altLang="cs-CZ" noProof="0" smtClean="0"/>
              <a:pPr>
                <a:defRPr/>
              </a:pPr>
              <a:t>113</a:t>
            </a:fld>
            <a:endParaRPr lang="cs-CZ" altLang="cs-CZ" noProof="0" dirty="0"/>
          </a:p>
        </p:txBody>
      </p:sp>
    </p:spTree>
    <p:extLst>
      <p:ext uri="{BB962C8B-B14F-4D97-AF65-F5344CB8AC3E}">
        <p14:creationId xmlns:p14="http://schemas.microsoft.com/office/powerpoint/2010/main" val="309434426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659054-66DA-4733-B584-63D4A09895E6}"/>
              </a:ext>
            </a:extLst>
          </p:cNvPr>
          <p:cNvSpPr>
            <a:spLocks noGrp="1"/>
          </p:cNvSpPr>
          <p:nvPr>
            <p:ph type="title"/>
          </p:nvPr>
        </p:nvSpPr>
        <p:spPr/>
        <p:txBody>
          <a:bodyPr/>
          <a:lstStyle/>
          <a:p>
            <a:r>
              <a:rPr lang="cs-CZ" dirty="0"/>
              <a:t>Průzkumy a monitoring půd</a:t>
            </a:r>
          </a:p>
        </p:txBody>
      </p:sp>
      <p:sp>
        <p:nvSpPr>
          <p:cNvPr id="3" name="Zástupný obsah 2">
            <a:extLst>
              <a:ext uri="{FF2B5EF4-FFF2-40B4-BE49-F238E27FC236}">
                <a16:creationId xmlns:a16="http://schemas.microsoft.com/office/drawing/2014/main" id="{2F7696AC-0FF9-4CA4-9563-9BEB1145416E}"/>
              </a:ext>
            </a:extLst>
          </p:cNvPr>
          <p:cNvSpPr>
            <a:spLocks noGrp="1"/>
          </p:cNvSpPr>
          <p:nvPr>
            <p:ph idx="1"/>
          </p:nvPr>
        </p:nvSpPr>
        <p:spPr>
          <a:xfrm>
            <a:off x="704850" y="1212782"/>
            <a:ext cx="11347875" cy="4778443"/>
          </a:xfrm>
        </p:spPr>
        <p:txBody>
          <a:bodyPr/>
          <a:lstStyle/>
          <a:p>
            <a:pPr marL="0" indent="0">
              <a:buNone/>
            </a:pPr>
            <a:r>
              <a:rPr lang="cs-CZ" b="1" dirty="0"/>
              <a:t>ÚKZÚZ (ústřední kontrolní a zkušební ústav zemědělský)</a:t>
            </a:r>
          </a:p>
          <a:p>
            <a:r>
              <a:rPr lang="cs-CZ" dirty="0"/>
              <a:t>monitoring fyzikálních, chemických a biologických vlastností půdy v síti trvalých monitorovacích ploch na zemědělské půdě ČR</a:t>
            </a:r>
          </a:p>
          <a:p>
            <a:pPr lvl="1"/>
            <a:r>
              <a:rPr lang="cs-CZ" b="1" dirty="0"/>
              <a:t>AZZP – agrochemické zkoušení zemědělských půd</a:t>
            </a:r>
          </a:p>
          <a:p>
            <a:pPr lvl="2"/>
            <a:r>
              <a:rPr lang="cs-CZ" dirty="0"/>
              <a:t>pravidelné zjišťování vybraných parametrů půdní úrodnosti s cílem usměrňovat používání hnojiv</a:t>
            </a:r>
          </a:p>
          <a:p>
            <a:pPr lvl="2"/>
            <a:r>
              <a:rPr lang="cs-CZ" sz="1600" dirty="0">
                <a:hlinkClick r:id="rId2"/>
              </a:rPr>
              <a:t>http://eagri.cz/public/web/ukzuz/portal/hnojiva-a-puda/publikace/agroch-zkouseni-zemedelskych-pud/</a:t>
            </a:r>
            <a:r>
              <a:rPr lang="cs-CZ" sz="1600" dirty="0"/>
              <a:t> </a:t>
            </a:r>
            <a:endParaRPr lang="cs-CZ" dirty="0"/>
          </a:p>
          <a:p>
            <a:pPr lvl="1"/>
            <a:r>
              <a:rPr lang="cs-CZ" b="1" dirty="0"/>
              <a:t>Monitoring půd </a:t>
            </a:r>
          </a:p>
          <a:p>
            <a:pPr lvl="2"/>
            <a:r>
              <a:rPr lang="cs-CZ" sz="1600" dirty="0">
                <a:hlinkClick r:id="rId3"/>
              </a:rPr>
              <a:t>http://eagri.cz/public/web/ukzuz/portal/hnojiva-a-puda/bezpecnost-pudy/monitoring-pud/</a:t>
            </a:r>
            <a:r>
              <a:rPr lang="cs-CZ" sz="1600" dirty="0"/>
              <a:t> </a:t>
            </a:r>
            <a:endParaRPr lang="cs-CZ" dirty="0"/>
          </a:p>
          <a:p>
            <a:pPr lvl="2"/>
            <a:r>
              <a:rPr lang="cs-CZ" dirty="0"/>
              <a:t>ochrana půdy a ochrana před vstupem cizorodých látek do potravních řetězců</a:t>
            </a:r>
          </a:p>
          <a:p>
            <a:pPr lvl="2"/>
            <a:r>
              <a:rPr lang="cs-CZ" dirty="0"/>
              <a:t>rizikové prvky a látky, mikrobiologické a fyzikální parametry na vybraných plochách</a:t>
            </a:r>
          </a:p>
          <a:p>
            <a:pPr lvl="2"/>
            <a:r>
              <a:rPr lang="cs-CZ" dirty="0"/>
              <a:t>1990 - 1992 těžké kovy na </a:t>
            </a:r>
            <a:r>
              <a:rPr lang="en-US" dirty="0"/>
              <a:t>&gt;</a:t>
            </a:r>
            <a:r>
              <a:rPr lang="cs-CZ" dirty="0"/>
              <a:t> 37.000 lokalitách = registr kontaminovaných ploch RKP</a:t>
            </a:r>
          </a:p>
          <a:p>
            <a:pPr lvl="2"/>
            <a:r>
              <a:rPr lang="cs-CZ" dirty="0"/>
              <a:t>v současnosti šestiletá perioda - </a:t>
            </a:r>
            <a:r>
              <a:rPr lang="cs-CZ" b="1" dirty="0"/>
              <a:t>bazální monitoring půd</a:t>
            </a:r>
          </a:p>
        </p:txBody>
      </p:sp>
      <p:sp>
        <p:nvSpPr>
          <p:cNvPr id="4" name="Zástupný symbol pro číslo snímku 3">
            <a:extLst>
              <a:ext uri="{FF2B5EF4-FFF2-40B4-BE49-F238E27FC236}">
                <a16:creationId xmlns:a16="http://schemas.microsoft.com/office/drawing/2014/main" id="{FD690A50-CE8B-4DBA-A802-689A1065E8C4}"/>
              </a:ext>
            </a:extLst>
          </p:cNvPr>
          <p:cNvSpPr>
            <a:spLocks noGrp="1"/>
          </p:cNvSpPr>
          <p:nvPr>
            <p:ph type="sldNum" sz="quarter" idx="10"/>
          </p:nvPr>
        </p:nvSpPr>
        <p:spPr/>
        <p:txBody>
          <a:bodyPr/>
          <a:lstStyle/>
          <a:p>
            <a:pPr>
              <a:defRPr/>
            </a:pPr>
            <a:fld id="{4E12630B-17A9-44AC-A5BE-0FEBEDB0B5E8}" type="slidenum">
              <a:rPr lang="cs-CZ" altLang="cs-CZ" noProof="0" smtClean="0"/>
              <a:pPr>
                <a:defRPr/>
              </a:pPr>
              <a:t>114</a:t>
            </a:fld>
            <a:endParaRPr lang="cs-CZ" altLang="cs-CZ" noProof="0" dirty="0"/>
          </a:p>
        </p:txBody>
      </p:sp>
      <p:sp>
        <p:nvSpPr>
          <p:cNvPr id="6" name="TextovéPole 5">
            <a:extLst>
              <a:ext uri="{FF2B5EF4-FFF2-40B4-BE49-F238E27FC236}">
                <a16:creationId xmlns:a16="http://schemas.microsoft.com/office/drawing/2014/main" id="{62BAEDB3-66DC-4E94-A95C-41E8CBB60DBF}"/>
              </a:ext>
            </a:extLst>
          </p:cNvPr>
          <p:cNvSpPr txBox="1"/>
          <p:nvPr/>
        </p:nvSpPr>
        <p:spPr>
          <a:xfrm>
            <a:off x="4214060" y="6245980"/>
            <a:ext cx="3979445" cy="461665"/>
          </a:xfrm>
          <a:prstGeom prst="rect">
            <a:avLst/>
          </a:prstGeom>
          <a:noFill/>
        </p:spPr>
        <p:txBody>
          <a:bodyPr wrap="square">
            <a:spAutoFit/>
          </a:bodyPr>
          <a:lstStyle/>
          <a:p>
            <a:r>
              <a:rPr lang="cs-CZ" sz="1200" dirty="0">
                <a:hlinkClick r:id="rId4"/>
              </a:rPr>
              <a:t>http://eagri.cz/public/web/file/520923/Publikace_25_let_Monitoring_Zemedelskych_pud_1992_2013.pdf</a:t>
            </a:r>
            <a:r>
              <a:rPr lang="cs-CZ" sz="1200" dirty="0"/>
              <a:t> </a:t>
            </a:r>
          </a:p>
        </p:txBody>
      </p:sp>
    </p:spTree>
    <p:extLst>
      <p:ext uri="{BB962C8B-B14F-4D97-AF65-F5344CB8AC3E}">
        <p14:creationId xmlns:p14="http://schemas.microsoft.com/office/powerpoint/2010/main" val="333263161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29D4F3-1488-4721-A875-DF88F8259DE8}"/>
              </a:ext>
            </a:extLst>
          </p:cNvPr>
          <p:cNvSpPr>
            <a:spLocks noGrp="1"/>
          </p:cNvSpPr>
          <p:nvPr>
            <p:ph type="title"/>
          </p:nvPr>
        </p:nvSpPr>
        <p:spPr/>
        <p:txBody>
          <a:bodyPr/>
          <a:lstStyle/>
          <a:p>
            <a:r>
              <a:rPr lang="cs-CZ" dirty="0"/>
              <a:t>Průzkumy a monitoring půd</a:t>
            </a:r>
          </a:p>
        </p:txBody>
      </p:sp>
      <p:sp>
        <p:nvSpPr>
          <p:cNvPr id="4" name="Zástupný symbol pro číslo snímku 3">
            <a:extLst>
              <a:ext uri="{FF2B5EF4-FFF2-40B4-BE49-F238E27FC236}">
                <a16:creationId xmlns:a16="http://schemas.microsoft.com/office/drawing/2014/main" id="{E7CBABBE-2FC2-4023-948F-E3C17AF3B024}"/>
              </a:ext>
            </a:extLst>
          </p:cNvPr>
          <p:cNvSpPr>
            <a:spLocks noGrp="1"/>
          </p:cNvSpPr>
          <p:nvPr>
            <p:ph type="sldNum" sz="quarter" idx="10"/>
          </p:nvPr>
        </p:nvSpPr>
        <p:spPr/>
        <p:txBody>
          <a:bodyPr/>
          <a:lstStyle/>
          <a:p>
            <a:pPr>
              <a:defRPr/>
            </a:pPr>
            <a:fld id="{4E12630B-17A9-44AC-A5BE-0FEBEDB0B5E8}" type="slidenum">
              <a:rPr lang="cs-CZ" altLang="cs-CZ" noProof="0" smtClean="0"/>
              <a:pPr>
                <a:defRPr/>
              </a:pPr>
              <a:t>115</a:t>
            </a:fld>
            <a:endParaRPr lang="cs-CZ" altLang="cs-CZ" noProof="0" dirty="0"/>
          </a:p>
        </p:txBody>
      </p:sp>
      <p:pic>
        <p:nvPicPr>
          <p:cNvPr id="6" name="Obrázek 5">
            <a:extLst>
              <a:ext uri="{FF2B5EF4-FFF2-40B4-BE49-F238E27FC236}">
                <a16:creationId xmlns:a16="http://schemas.microsoft.com/office/drawing/2014/main" id="{AD2167F9-9887-4991-895E-F2E64760A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1316"/>
            <a:ext cx="7544192" cy="5390147"/>
          </a:xfrm>
          <a:prstGeom prst="rect">
            <a:avLst/>
          </a:prstGeom>
        </p:spPr>
      </p:pic>
      <p:sp>
        <p:nvSpPr>
          <p:cNvPr id="7" name="TextovéPole 6">
            <a:extLst>
              <a:ext uri="{FF2B5EF4-FFF2-40B4-BE49-F238E27FC236}">
                <a16:creationId xmlns:a16="http://schemas.microsoft.com/office/drawing/2014/main" id="{A0CA99D6-9162-41D9-8D1A-EBD5C043D964}"/>
              </a:ext>
            </a:extLst>
          </p:cNvPr>
          <p:cNvSpPr txBox="1"/>
          <p:nvPr/>
        </p:nvSpPr>
        <p:spPr>
          <a:xfrm>
            <a:off x="4214060" y="6245980"/>
            <a:ext cx="3979445" cy="461665"/>
          </a:xfrm>
          <a:prstGeom prst="rect">
            <a:avLst/>
          </a:prstGeom>
          <a:noFill/>
        </p:spPr>
        <p:txBody>
          <a:bodyPr wrap="square">
            <a:spAutoFit/>
          </a:bodyPr>
          <a:lstStyle/>
          <a:p>
            <a:r>
              <a:rPr lang="cs-CZ" sz="1200" dirty="0">
                <a:hlinkClick r:id="rId3"/>
              </a:rPr>
              <a:t>http://eagri.cz/public/web/file/520923/Publikace_25_let_Monitoring_Zemedelskych_pud_1992_2013.pdf</a:t>
            </a:r>
            <a:r>
              <a:rPr lang="cs-CZ" sz="1200" dirty="0"/>
              <a:t> </a:t>
            </a:r>
          </a:p>
        </p:txBody>
      </p:sp>
      <p:pic>
        <p:nvPicPr>
          <p:cNvPr id="9" name="Obrázek 8">
            <a:extLst>
              <a:ext uri="{FF2B5EF4-FFF2-40B4-BE49-F238E27FC236}">
                <a16:creationId xmlns:a16="http://schemas.microsoft.com/office/drawing/2014/main" id="{30BDB41B-B71C-438E-A8FF-625500CB1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725" y="3982070"/>
            <a:ext cx="5116275" cy="2263910"/>
          </a:xfrm>
          <a:prstGeom prst="rect">
            <a:avLst/>
          </a:prstGeom>
        </p:spPr>
      </p:pic>
      <p:pic>
        <p:nvPicPr>
          <p:cNvPr id="11" name="Obrázek 10">
            <a:extLst>
              <a:ext uri="{FF2B5EF4-FFF2-40B4-BE49-F238E27FC236}">
                <a16:creationId xmlns:a16="http://schemas.microsoft.com/office/drawing/2014/main" id="{C327A77A-810A-46AC-9152-4E9738378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5725" y="300220"/>
            <a:ext cx="4996467" cy="3527857"/>
          </a:xfrm>
          <a:prstGeom prst="rect">
            <a:avLst/>
          </a:prstGeom>
        </p:spPr>
      </p:pic>
    </p:spTree>
    <p:extLst>
      <p:ext uri="{BB962C8B-B14F-4D97-AF65-F5344CB8AC3E}">
        <p14:creationId xmlns:p14="http://schemas.microsoft.com/office/powerpoint/2010/main" val="275373213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Průzkumy a monitoring půd</a:t>
            </a:r>
          </a:p>
        </p:txBody>
      </p:sp>
      <p:pic>
        <p:nvPicPr>
          <p:cNvPr id="7" name="Picture 8" descr="223 KAm Lhot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2402" y="4076700"/>
            <a:ext cx="3708400" cy="2781300"/>
          </a:xfrm>
          <a:prstGeom prst="rect">
            <a:avLst/>
          </a:prstGeom>
          <a:ln>
            <a:noFill/>
          </a:ln>
          <a:effectLst>
            <a:outerShdw blurRad="292100" dist="139700" dir="2700000" algn="tl" rotWithShape="0">
              <a:srgbClr val="333333">
                <a:alpha val="65000"/>
              </a:srgbClr>
            </a:outerShdw>
          </a:effectLst>
        </p:spPr>
      </p:pic>
      <p:pic>
        <p:nvPicPr>
          <p:cNvPr id="8" name="Picture 9" descr="221 PGm Plástov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0012" y="2588684"/>
            <a:ext cx="3201987" cy="4269316"/>
          </a:xfrm>
          <a:prstGeom prst="rect">
            <a:avLst/>
          </a:prstGeom>
          <a:ln>
            <a:noFill/>
          </a:ln>
          <a:effectLst>
            <a:outerShdw blurRad="292100" dist="139700" dir="2700000" algn="tl" rotWithShape="0">
              <a:srgbClr val="333333">
                <a:alpha val="65000"/>
              </a:srgbClr>
            </a:outerShdw>
          </a:effectLst>
        </p:spPr>
      </p:pic>
      <p:pic>
        <p:nvPicPr>
          <p:cNvPr id="6" name="Picture 7" descr="225 PZm Javoří Pil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0011" y="1058"/>
            <a:ext cx="3201988" cy="2520615"/>
          </a:xfrm>
          <a:prstGeom prst="rect">
            <a:avLst/>
          </a:prstGeom>
          <a:ln>
            <a:noFill/>
          </a:ln>
          <a:effectLst>
            <a:outerShdw blurRad="292100" dist="139700" dir="2700000" algn="tl" rotWithShape="0">
              <a:srgbClr val="333333">
                <a:alpha val="65000"/>
              </a:srgbClr>
            </a:outerShdw>
          </a:effectLst>
        </p:spPr>
      </p:pic>
      <p:sp>
        <p:nvSpPr>
          <p:cNvPr id="4" name="Zástupný obsah 3">
            <a:extLst>
              <a:ext uri="{FF2B5EF4-FFF2-40B4-BE49-F238E27FC236}">
                <a16:creationId xmlns:a16="http://schemas.microsoft.com/office/drawing/2014/main" id="{7AEE3ECC-E794-4BD5-A866-B69F8F00D6E9}"/>
              </a:ext>
            </a:extLst>
          </p:cNvPr>
          <p:cNvSpPr>
            <a:spLocks noGrp="1"/>
          </p:cNvSpPr>
          <p:nvPr>
            <p:ph idx="1"/>
          </p:nvPr>
        </p:nvSpPr>
        <p:spPr>
          <a:xfrm>
            <a:off x="704850" y="1212782"/>
            <a:ext cx="6881813" cy="4778443"/>
          </a:xfrm>
        </p:spPr>
        <p:txBody>
          <a:bodyPr/>
          <a:lstStyle/>
          <a:p>
            <a:pPr marL="0" indent="0">
              <a:buNone/>
            </a:pPr>
            <a:r>
              <a:rPr lang="cs-CZ" b="1" dirty="0"/>
              <a:t>Další významné aktivity v ČR</a:t>
            </a:r>
          </a:p>
          <a:p>
            <a:r>
              <a:rPr lang="cs-CZ" dirty="0"/>
              <a:t>monitoring půd v ČR prováděný VÚMOP</a:t>
            </a:r>
          </a:p>
          <a:p>
            <a:r>
              <a:rPr lang="cs-CZ" dirty="0"/>
              <a:t>monitoring lesních půd</a:t>
            </a:r>
          </a:p>
          <a:p>
            <a:r>
              <a:rPr lang="cs-CZ" dirty="0"/>
              <a:t>monitoring půd RECETOX (nivy, dálnice, hory, průmyslové oblasti, pesticidy ...)</a:t>
            </a:r>
          </a:p>
          <a:p>
            <a:r>
              <a:rPr lang="cs-CZ" dirty="0"/>
              <a:t>projekt INTERREG III</a:t>
            </a:r>
          </a:p>
          <a:p>
            <a:endParaRPr lang="cs-CZ" dirty="0"/>
          </a:p>
        </p:txBody>
      </p:sp>
      <p:pic>
        <p:nvPicPr>
          <p:cNvPr id="10" name="Picture 3" descr="C:\--= KUBA =--\Projects ongoing\00 MV Fluvizemě\Odběry 2010\Foto\DSCF9073.JPG">
            <a:extLst>
              <a:ext uri="{FF2B5EF4-FFF2-40B4-BE49-F238E27FC236}">
                <a16:creationId xmlns:a16="http://schemas.microsoft.com/office/drawing/2014/main" id="{2F6A1499-F57B-4229-8579-7C3A844793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4791" y="4076700"/>
            <a:ext cx="3708400" cy="2781300"/>
          </a:xfrm>
          <a:prstGeom prst="rect">
            <a:avLst/>
          </a:prstGeom>
          <a:ln>
            <a:noFill/>
          </a:ln>
          <a:effectLst>
            <a:outerShdw blurRad="292100" dist="139700" dir="2700000" algn="tl" rotWithShape="0">
              <a:srgbClr val="333333">
                <a:alpha val="65000"/>
              </a:srgbClr>
            </a:outerShdw>
          </a:effectLst>
        </p:spPr>
      </p:pic>
      <p:sp>
        <p:nvSpPr>
          <p:cNvPr id="3" name="Zástupný symbol pro číslo snímku 2">
            <a:extLst>
              <a:ext uri="{FF2B5EF4-FFF2-40B4-BE49-F238E27FC236}">
                <a16:creationId xmlns:a16="http://schemas.microsoft.com/office/drawing/2014/main" id="{78AB0441-9305-4B95-B870-DDC2C521B79D}"/>
              </a:ext>
            </a:extLst>
          </p:cNvPr>
          <p:cNvSpPr>
            <a:spLocks noGrp="1"/>
          </p:cNvSpPr>
          <p:nvPr>
            <p:ph type="sldNum" sz="quarter" idx="10"/>
          </p:nvPr>
        </p:nvSpPr>
        <p:spPr/>
        <p:txBody>
          <a:bodyPr/>
          <a:lstStyle/>
          <a:p>
            <a:pPr>
              <a:defRPr/>
            </a:pPr>
            <a:fld id="{4E12630B-17A9-44AC-A5BE-0FEBEDB0B5E8}" type="slidenum">
              <a:rPr lang="cs-CZ" altLang="cs-CZ" noProof="0" smtClean="0"/>
              <a:pPr>
                <a:defRPr/>
              </a:pPr>
              <a:t>116</a:t>
            </a:fld>
            <a:endParaRPr lang="cs-CZ" altLang="cs-CZ" noProof="0" dirty="0"/>
          </a:p>
        </p:txBody>
      </p:sp>
    </p:spTree>
    <p:extLst>
      <p:ext uri="{BB962C8B-B14F-4D97-AF65-F5344CB8AC3E}">
        <p14:creationId xmlns:p14="http://schemas.microsoft.com/office/powerpoint/2010/main" val="339935930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Průzkumy a monitoring půd</a:t>
            </a:r>
          </a:p>
        </p:txBody>
      </p:sp>
      <p:sp>
        <p:nvSpPr>
          <p:cNvPr id="4" name="Zástupný obsah 3">
            <a:extLst>
              <a:ext uri="{FF2B5EF4-FFF2-40B4-BE49-F238E27FC236}">
                <a16:creationId xmlns:a16="http://schemas.microsoft.com/office/drawing/2014/main" id="{D0816866-691A-43DB-A901-131D389493FE}"/>
              </a:ext>
            </a:extLst>
          </p:cNvPr>
          <p:cNvSpPr>
            <a:spLocks noGrp="1"/>
          </p:cNvSpPr>
          <p:nvPr>
            <p:ph idx="1"/>
          </p:nvPr>
        </p:nvSpPr>
        <p:spPr/>
        <p:txBody>
          <a:bodyPr/>
          <a:lstStyle/>
          <a:p>
            <a:r>
              <a:rPr lang="cs-CZ" dirty="0"/>
              <a:t>mnoho různých programů a projektů - rozdíly v rozsahu, cílech, sledovaných parametrech a také kvalitě a zpracování výsledků</a:t>
            </a:r>
          </a:p>
          <a:p>
            <a:pPr marL="0" indent="0">
              <a:buNone/>
            </a:pPr>
            <a:r>
              <a:rPr lang="cs-CZ" b="1" dirty="0"/>
              <a:t>EU</a:t>
            </a:r>
          </a:p>
          <a:p>
            <a:r>
              <a:rPr lang="cs-CZ" dirty="0"/>
              <a:t>vize celoevropského systému monitoringu půd (EU projekt ENVASSO (</a:t>
            </a:r>
            <a:r>
              <a:rPr lang="cs-CZ" dirty="0" err="1"/>
              <a:t>Environmental</a:t>
            </a:r>
            <a:r>
              <a:rPr lang="cs-CZ" dirty="0"/>
              <a:t> </a:t>
            </a:r>
            <a:r>
              <a:rPr lang="cs-CZ" dirty="0" err="1"/>
              <a:t>Asessment</a:t>
            </a:r>
            <a:r>
              <a:rPr lang="cs-CZ" dirty="0"/>
              <a:t> </a:t>
            </a:r>
            <a:r>
              <a:rPr lang="cs-CZ" dirty="0" err="1"/>
              <a:t>of</a:t>
            </a:r>
            <a:r>
              <a:rPr lang="cs-CZ" dirty="0"/>
              <a:t> </a:t>
            </a:r>
            <a:r>
              <a:rPr lang="cs-CZ" dirty="0" err="1"/>
              <a:t>Soil</a:t>
            </a:r>
            <a:r>
              <a:rPr lang="cs-CZ" dirty="0"/>
              <a:t> </a:t>
            </a:r>
            <a:r>
              <a:rPr lang="cs-CZ" dirty="0" err="1"/>
              <a:t>for</a:t>
            </a:r>
            <a:r>
              <a:rPr lang="cs-CZ" dirty="0"/>
              <a:t> Monitoring)</a:t>
            </a:r>
          </a:p>
          <a:p>
            <a:r>
              <a:rPr lang="cs-CZ" dirty="0"/>
              <a:t>Joint Research Centre EU - evropské datové centrum (ESDAC) – evropský půdní informační systém (EUSIS) a evropská půdní databáze (ESDB)</a:t>
            </a:r>
          </a:p>
          <a:p>
            <a:r>
              <a:rPr lang="cs-CZ" dirty="0">
                <a:hlinkClick r:id="rId3"/>
              </a:rPr>
              <a:t>https://esdac.jrc.ec.europa.eu/resource-type/datasets</a:t>
            </a:r>
            <a:r>
              <a:rPr lang="cs-CZ" dirty="0"/>
              <a:t> </a:t>
            </a:r>
          </a:p>
          <a:p>
            <a:endParaRPr lang="cs-CZ" dirty="0"/>
          </a:p>
        </p:txBody>
      </p:sp>
      <p:sp>
        <p:nvSpPr>
          <p:cNvPr id="2" name="Zástupný symbol pro číslo snímku 1">
            <a:extLst>
              <a:ext uri="{FF2B5EF4-FFF2-40B4-BE49-F238E27FC236}">
                <a16:creationId xmlns:a16="http://schemas.microsoft.com/office/drawing/2014/main" id="{4FE5F8F6-9F14-41A9-B075-1EADBF39595D}"/>
              </a:ext>
            </a:extLst>
          </p:cNvPr>
          <p:cNvSpPr>
            <a:spLocks noGrp="1"/>
          </p:cNvSpPr>
          <p:nvPr>
            <p:ph type="sldNum" sz="quarter" idx="10"/>
          </p:nvPr>
        </p:nvSpPr>
        <p:spPr/>
        <p:txBody>
          <a:bodyPr/>
          <a:lstStyle/>
          <a:p>
            <a:pPr>
              <a:defRPr/>
            </a:pPr>
            <a:fld id="{4E12630B-17A9-44AC-A5BE-0FEBEDB0B5E8}" type="slidenum">
              <a:rPr lang="cs-CZ" altLang="cs-CZ" noProof="0" smtClean="0"/>
              <a:pPr>
                <a:defRPr/>
              </a:pPr>
              <a:t>117</a:t>
            </a:fld>
            <a:endParaRPr lang="cs-CZ" altLang="cs-CZ" noProof="0" dirty="0"/>
          </a:p>
        </p:txBody>
      </p:sp>
    </p:spTree>
    <p:extLst>
      <p:ext uri="{BB962C8B-B14F-4D97-AF65-F5344CB8AC3E}">
        <p14:creationId xmlns:p14="http://schemas.microsoft.com/office/powerpoint/2010/main" val="248165904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D796E4-DC82-4849-8485-3E0C76F5D6BB}"/>
              </a:ext>
            </a:extLst>
          </p:cNvPr>
          <p:cNvSpPr>
            <a:spLocks noGrp="1"/>
          </p:cNvSpPr>
          <p:nvPr>
            <p:ph type="title"/>
          </p:nvPr>
        </p:nvSpPr>
        <p:spPr/>
        <p:txBody>
          <a:bodyPr/>
          <a:lstStyle/>
          <a:p>
            <a:r>
              <a:rPr lang="cs-CZ" dirty="0"/>
              <a:t>Průzkumy a monitoring půd</a:t>
            </a:r>
          </a:p>
        </p:txBody>
      </p:sp>
      <p:sp>
        <p:nvSpPr>
          <p:cNvPr id="4" name="Zástupný symbol pro číslo snímku 3">
            <a:extLst>
              <a:ext uri="{FF2B5EF4-FFF2-40B4-BE49-F238E27FC236}">
                <a16:creationId xmlns:a16="http://schemas.microsoft.com/office/drawing/2014/main" id="{2B4B85F9-D649-4F5E-97FF-DA3086928657}"/>
              </a:ext>
            </a:extLst>
          </p:cNvPr>
          <p:cNvSpPr>
            <a:spLocks noGrp="1"/>
          </p:cNvSpPr>
          <p:nvPr>
            <p:ph type="sldNum" sz="quarter" idx="10"/>
          </p:nvPr>
        </p:nvSpPr>
        <p:spPr/>
        <p:txBody>
          <a:bodyPr/>
          <a:lstStyle/>
          <a:p>
            <a:pPr>
              <a:defRPr/>
            </a:pPr>
            <a:fld id="{4E12630B-17A9-44AC-A5BE-0FEBEDB0B5E8}" type="slidenum">
              <a:rPr lang="cs-CZ" altLang="cs-CZ" noProof="0" smtClean="0"/>
              <a:pPr>
                <a:defRPr/>
              </a:pPr>
              <a:t>118</a:t>
            </a:fld>
            <a:endParaRPr lang="cs-CZ" altLang="cs-CZ" noProof="0" dirty="0"/>
          </a:p>
        </p:txBody>
      </p:sp>
      <p:pic>
        <p:nvPicPr>
          <p:cNvPr id="6" name="Obrázek 5">
            <a:extLst>
              <a:ext uri="{FF2B5EF4-FFF2-40B4-BE49-F238E27FC236}">
                <a16:creationId xmlns:a16="http://schemas.microsoft.com/office/drawing/2014/main" id="{F2B23270-FB4F-4D57-82A7-E98957E3B8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5638" y="0"/>
            <a:ext cx="4866362" cy="6858000"/>
          </a:xfrm>
          <a:prstGeom prst="rect">
            <a:avLst/>
          </a:prstGeom>
        </p:spPr>
      </p:pic>
      <p:sp>
        <p:nvSpPr>
          <p:cNvPr id="7" name="TextovéPole 6">
            <a:extLst>
              <a:ext uri="{FF2B5EF4-FFF2-40B4-BE49-F238E27FC236}">
                <a16:creationId xmlns:a16="http://schemas.microsoft.com/office/drawing/2014/main" id="{39F8B531-9483-4220-8160-5E656C19EAD7}"/>
              </a:ext>
            </a:extLst>
          </p:cNvPr>
          <p:cNvSpPr txBox="1"/>
          <p:nvPr/>
        </p:nvSpPr>
        <p:spPr>
          <a:xfrm>
            <a:off x="2055807" y="5630780"/>
            <a:ext cx="5269831" cy="461665"/>
          </a:xfrm>
          <a:prstGeom prst="rect">
            <a:avLst/>
          </a:prstGeom>
          <a:noFill/>
        </p:spPr>
        <p:txBody>
          <a:bodyPr wrap="square" rtlCol="0">
            <a:spAutoFit/>
          </a:bodyPr>
          <a:lstStyle/>
          <a:p>
            <a:r>
              <a:rPr lang="en-US" sz="1200" dirty="0"/>
              <a:t>European Soil Bureau Network</a:t>
            </a:r>
            <a:r>
              <a:rPr lang="cs-CZ" sz="1200" dirty="0"/>
              <a:t> / </a:t>
            </a:r>
            <a:r>
              <a:rPr lang="en-US" sz="1200" dirty="0"/>
              <a:t>European Commission</a:t>
            </a:r>
            <a:r>
              <a:rPr lang="cs-CZ" sz="1200" dirty="0"/>
              <a:t> (</a:t>
            </a:r>
            <a:r>
              <a:rPr lang="en-US" sz="1200" dirty="0"/>
              <a:t>2005</a:t>
            </a:r>
            <a:r>
              <a:rPr lang="cs-CZ" sz="1200" dirty="0"/>
              <a:t>): </a:t>
            </a:r>
            <a:r>
              <a:rPr lang="en-US" sz="1200" dirty="0"/>
              <a:t>Soil Atlas of Europe</a:t>
            </a:r>
            <a:r>
              <a:rPr lang="cs-CZ" sz="1200" dirty="0"/>
              <a:t>. </a:t>
            </a:r>
            <a:r>
              <a:rPr lang="en-US" sz="1200" dirty="0"/>
              <a:t>128 pp</a:t>
            </a:r>
            <a:r>
              <a:rPr lang="cs-CZ" sz="1200" dirty="0"/>
              <a:t> </a:t>
            </a:r>
            <a:r>
              <a:rPr lang="cs-CZ" sz="1200" dirty="0">
                <a:hlinkClick r:id="rId3"/>
              </a:rPr>
              <a:t>https://esdac.jrc.ec.europa.eu/content/soil-atlas-europe</a:t>
            </a:r>
            <a:r>
              <a:rPr lang="cs-CZ" sz="1200" dirty="0"/>
              <a:t> </a:t>
            </a:r>
          </a:p>
        </p:txBody>
      </p:sp>
    </p:spTree>
    <p:extLst>
      <p:ext uri="{BB962C8B-B14F-4D97-AF65-F5344CB8AC3E}">
        <p14:creationId xmlns:p14="http://schemas.microsoft.com/office/powerpoint/2010/main" val="290253146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Význam půdy</a:t>
            </a:r>
            <a:endParaRPr lang="en-US" noProof="0" dirty="0"/>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12</a:t>
            </a:fld>
            <a:endParaRPr lang="cs-CZ" altLang="cs-CZ"/>
          </a:p>
        </p:txBody>
      </p:sp>
      <p:pic>
        <p:nvPicPr>
          <p:cNvPr id="13" name="Zástupný symbol pro obsah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48" y="1334562"/>
            <a:ext cx="2337562" cy="1448133"/>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35562E6F-91EC-44E8-909A-1CF64423E9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35117" y="1395663"/>
            <a:ext cx="9556884" cy="5462338"/>
          </a:xfrm>
          <a:prstGeom prst="rect">
            <a:avLst/>
          </a:prstGeom>
          <a:ln>
            <a:noFill/>
          </a:ln>
          <a:effectLst>
            <a:outerShdw blurRad="292100" dist="139700" dir="2700000" algn="tl" rotWithShape="0">
              <a:srgbClr val="333333">
                <a:alpha val="65000"/>
              </a:srgbClr>
            </a:outerShdw>
          </a:effectLst>
        </p:spPr>
      </p:pic>
      <p:sp>
        <p:nvSpPr>
          <p:cNvPr id="9" name="Šipka: ohnutá 8">
            <a:extLst>
              <a:ext uri="{FF2B5EF4-FFF2-40B4-BE49-F238E27FC236}">
                <a16:creationId xmlns:a16="http://schemas.microsoft.com/office/drawing/2014/main" id="{FF20D5B3-B2C0-488D-B86F-BCA5632BDAF3}"/>
              </a:ext>
            </a:extLst>
          </p:cNvPr>
          <p:cNvSpPr/>
          <p:nvPr/>
        </p:nvSpPr>
        <p:spPr bwMode="auto">
          <a:xfrm flipV="1">
            <a:off x="1167064" y="3043047"/>
            <a:ext cx="986589" cy="1083785"/>
          </a:xfrm>
          <a:prstGeom prst="ben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41061860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Význam půdy</a:t>
            </a:r>
            <a:endParaRPr lang="en-US" noProof="0" dirty="0"/>
          </a:p>
        </p:txBody>
      </p:sp>
      <p:sp>
        <p:nvSpPr>
          <p:cNvPr id="3" name="Zástupný symbol pro obsah 2"/>
          <p:cNvSpPr>
            <a:spLocks noGrp="1"/>
          </p:cNvSpPr>
          <p:nvPr>
            <p:ph idx="1"/>
          </p:nvPr>
        </p:nvSpPr>
        <p:spPr/>
        <p:txBody>
          <a:bodyPr/>
          <a:lstStyle/>
          <a:p>
            <a:pPr marL="0" indent="0" algn="just">
              <a:buNone/>
            </a:pPr>
            <a:r>
              <a:rPr lang="cs-CZ" sz="2000" dirty="0"/>
              <a:t>součást </a:t>
            </a:r>
            <a:r>
              <a:rPr lang="cs-CZ" sz="2000" b="1" dirty="0">
                <a:solidFill>
                  <a:srgbClr val="0000FF"/>
                </a:solidFill>
              </a:rPr>
              <a:t>cílů udržitelného rozvoje</a:t>
            </a:r>
            <a:r>
              <a:rPr lang="en-US" sz="2000" b="1" dirty="0"/>
              <a:t> </a:t>
            </a:r>
            <a:r>
              <a:rPr lang="en-US" sz="2000" dirty="0"/>
              <a:t>a </a:t>
            </a:r>
            <a:r>
              <a:rPr lang="cs-CZ" sz="2000" b="1" dirty="0">
                <a:solidFill>
                  <a:srgbClr val="0000FF"/>
                </a:solidFill>
              </a:rPr>
              <a:t>planetárních mezí</a:t>
            </a:r>
            <a:endParaRPr lang="en-US" sz="2000" b="1" dirty="0">
              <a:solidFill>
                <a:srgbClr val="0000FF"/>
              </a:solidFill>
            </a:endParaRP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13</a:t>
            </a:fld>
            <a:endParaRPr lang="cs-CZ" altLang="cs-CZ"/>
          </a:p>
        </p:txBody>
      </p:sp>
      <p:pic>
        <p:nvPicPr>
          <p:cNvPr id="14" name="Obráze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20" y="1685640"/>
            <a:ext cx="12041934" cy="4451568"/>
          </a:xfrm>
          <a:prstGeom prst="rect">
            <a:avLst/>
          </a:prstGeom>
          <a:ln>
            <a:noFill/>
          </a:ln>
          <a:effectLst>
            <a:outerShdw blurRad="292100" dist="139700" dir="2700000" algn="tl" rotWithShape="0">
              <a:srgbClr val="333333">
                <a:alpha val="65000"/>
              </a:srgbClr>
            </a:outerShdw>
          </a:effectLst>
        </p:spPr>
      </p:pic>
      <p:sp>
        <p:nvSpPr>
          <p:cNvPr id="16" name="TextovéPole 15"/>
          <p:cNvSpPr txBox="1"/>
          <p:nvPr/>
        </p:nvSpPr>
        <p:spPr>
          <a:xfrm>
            <a:off x="11686424" y="5774287"/>
            <a:ext cx="357525" cy="288147"/>
          </a:xfrm>
          <a:prstGeom prst="rect">
            <a:avLst/>
          </a:prstGeom>
          <a:noFill/>
        </p:spPr>
        <p:txBody>
          <a:bodyPr wrap="none" lIns="36000" tIns="36000" rIns="36000" bIns="36000" rtlCol="0" anchor="ctr" anchorCtr="0">
            <a:spAutoFit/>
          </a:bodyPr>
          <a:lstStyle/>
          <a:p>
            <a:pPr algn="ctr"/>
            <a:r>
              <a:rPr lang="en-GB" sz="1400" dirty="0">
                <a:latin typeface="+mn-lt"/>
              </a:rPr>
              <a:t>[</a:t>
            </a:r>
            <a:r>
              <a:rPr lang="cs-CZ" sz="1400" dirty="0">
                <a:latin typeface="+mn-lt"/>
              </a:rPr>
              <a:t>11</a:t>
            </a:r>
            <a:r>
              <a:rPr lang="en-GB" sz="1400" dirty="0">
                <a:latin typeface="+mn-lt"/>
              </a:rPr>
              <a:t>]</a:t>
            </a:r>
          </a:p>
        </p:txBody>
      </p:sp>
    </p:spTree>
    <p:extLst>
      <p:ext uri="{BB962C8B-B14F-4D97-AF65-F5344CB8AC3E}">
        <p14:creationId xmlns:p14="http://schemas.microsoft.com/office/powerpoint/2010/main" val="181837464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89320" y="0"/>
            <a:ext cx="11841933" cy="6817259"/>
          </a:xfrm>
          <a:prstGeom prst="rect">
            <a:avLst/>
          </a:prstGeom>
        </p:spPr>
      </p:pic>
      <p:sp>
        <p:nvSpPr>
          <p:cNvPr id="2" name="Nadpis 1">
            <a:extLst>
              <a:ext uri="{FF2B5EF4-FFF2-40B4-BE49-F238E27FC236}">
                <a16:creationId xmlns:a16="http://schemas.microsoft.com/office/drawing/2014/main" id="{ECD842E8-670A-4247-87AB-1B8555CE7489}"/>
              </a:ext>
            </a:extLst>
          </p:cNvPr>
          <p:cNvSpPr>
            <a:spLocks noGrp="1"/>
          </p:cNvSpPr>
          <p:nvPr>
            <p:ph type="title"/>
          </p:nvPr>
        </p:nvSpPr>
        <p:spPr/>
        <p:txBody>
          <a:bodyPr/>
          <a:lstStyle/>
          <a:p>
            <a:r>
              <a:rPr lang="cs-CZ" dirty="0"/>
              <a:t>Význam půdy</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sp>
        <p:nvSpPr>
          <p:cNvPr id="10" name="Obdélník 9"/>
          <p:cNvSpPr/>
          <p:nvPr/>
        </p:nvSpPr>
        <p:spPr>
          <a:xfrm>
            <a:off x="8231707" y="0"/>
            <a:ext cx="4086131" cy="523220"/>
          </a:xfrm>
          <a:prstGeom prst="rect">
            <a:avLst/>
          </a:prstGeom>
        </p:spPr>
        <p:txBody>
          <a:bodyPr wrap="square">
            <a:spAutoFit/>
          </a:bodyPr>
          <a:lstStyle/>
          <a:p>
            <a:r>
              <a:rPr lang="en-US" sz="1400" dirty="0">
                <a:hlinkClick r:id="rId3"/>
              </a:rPr>
              <a:t>https://www.soil-journal.net/2/111/2016/soil-2-111-2016-supplement.pdf</a:t>
            </a:r>
            <a:r>
              <a:rPr lang="cs-CZ" sz="1400" dirty="0"/>
              <a:t> </a:t>
            </a:r>
            <a:endParaRPr lang="en-US" sz="1400" dirty="0"/>
          </a:p>
        </p:txBody>
      </p:sp>
    </p:spTree>
    <p:extLst>
      <p:ext uri="{BB962C8B-B14F-4D97-AF65-F5344CB8AC3E}">
        <p14:creationId xmlns:p14="http://schemas.microsoft.com/office/powerpoint/2010/main" val="367700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55229" y="9053"/>
            <a:ext cx="11804399" cy="6801192"/>
          </a:xfrm>
          <a:prstGeom prst="rect">
            <a:avLst/>
          </a:prstGeom>
        </p:spPr>
      </p:pic>
      <p:sp>
        <p:nvSpPr>
          <p:cNvPr id="2" name="Nadpis 1">
            <a:extLst>
              <a:ext uri="{FF2B5EF4-FFF2-40B4-BE49-F238E27FC236}">
                <a16:creationId xmlns:a16="http://schemas.microsoft.com/office/drawing/2014/main" id="{3DCAAD68-A53E-48CD-AE88-711D8E13542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746260C-1AC2-4744-BE94-6351642804B6}"/>
              </a:ext>
            </a:extLst>
          </p:cNvPr>
          <p:cNvSpPr>
            <a:spLocks noGrp="1"/>
          </p:cNvSpPr>
          <p:nvPr>
            <p:ph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15</a:t>
            </a:fld>
            <a:endParaRPr lang="cs-CZ" altLang="cs-CZ" noProof="0" dirty="0"/>
          </a:p>
        </p:txBody>
      </p:sp>
    </p:spTree>
    <p:extLst>
      <p:ext uri="{BB962C8B-B14F-4D97-AF65-F5344CB8AC3E}">
        <p14:creationId xmlns:p14="http://schemas.microsoft.com/office/powerpoint/2010/main" val="235700436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a:xfrm>
            <a:off x="415200" y="1913775"/>
            <a:ext cx="11361600" cy="1171580"/>
          </a:xfrm>
        </p:spPr>
        <p:txBody>
          <a:bodyPr/>
          <a:lstStyle/>
          <a:p>
            <a:r>
              <a:rPr lang="cs-CZ" dirty="0"/>
              <a:t>Vlastnosti a atributy půd, půdní kvalita a zdraví, úrodnost a produktivita půdy, indikátory kvality půdy</a:t>
            </a:r>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16</a:t>
            </a:fld>
            <a:endParaRPr lang="cs-CZ" altLang="cs-CZ" noProof="0" dirty="0"/>
          </a:p>
        </p:txBody>
      </p:sp>
    </p:spTree>
    <p:extLst>
      <p:ext uri="{BB962C8B-B14F-4D97-AF65-F5344CB8AC3E}">
        <p14:creationId xmlns:p14="http://schemas.microsoft.com/office/powerpoint/2010/main" val="3037182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Vlastnosti a atributy půdy</a:t>
            </a:r>
          </a:p>
        </p:txBody>
      </p:sp>
      <p:sp>
        <p:nvSpPr>
          <p:cNvPr id="3" name="Zástupný symbol pro obsah 2"/>
          <p:cNvSpPr>
            <a:spLocks noGrp="1"/>
          </p:cNvSpPr>
          <p:nvPr>
            <p:ph idx="1"/>
          </p:nvPr>
        </p:nvSpPr>
        <p:spPr/>
        <p:txBody>
          <a:bodyPr/>
          <a:lstStyle/>
          <a:p>
            <a:r>
              <a:rPr lang="cs-CZ" b="1" dirty="0">
                <a:solidFill>
                  <a:srgbClr val="FF0000"/>
                </a:solidFill>
              </a:rPr>
              <a:t>vlastnosti půd </a:t>
            </a:r>
            <a:r>
              <a:rPr lang="cs-CZ" dirty="0"/>
              <a:t>souvisí s jejich funkcemi; změny </a:t>
            </a:r>
            <a:r>
              <a:rPr lang="cs-CZ" dirty="0">
                <a:sym typeface="Wingdings" panose="05000000000000000000" pitchFamily="2" charset="2"/>
              </a:rPr>
              <a:t> </a:t>
            </a:r>
            <a:r>
              <a:rPr lang="cs-CZ" dirty="0"/>
              <a:t>změny </a:t>
            </a:r>
            <a:r>
              <a:rPr lang="cs-CZ" b="1" dirty="0"/>
              <a:t>půdních funkcí</a:t>
            </a:r>
          </a:p>
          <a:p>
            <a:r>
              <a:rPr lang="cs-CZ" dirty="0"/>
              <a:t>vlastnosti jsou chápány jako charakteristiky </a:t>
            </a:r>
            <a:r>
              <a:rPr lang="cs-CZ" dirty="0">
                <a:solidFill>
                  <a:srgbClr val="FF0000"/>
                </a:solidFill>
              </a:rPr>
              <a:t>měřitelné v přesných termínech a mírách</a:t>
            </a:r>
            <a:r>
              <a:rPr lang="cs-CZ" dirty="0"/>
              <a:t>, například textura, barva, teplota, pH, obsah C, respirace apod. </a:t>
            </a:r>
          </a:p>
          <a:p>
            <a:r>
              <a:rPr lang="cs-CZ" b="1" dirty="0">
                <a:solidFill>
                  <a:srgbClr val="FF0000"/>
                </a:solidFill>
              </a:rPr>
              <a:t>atributy půd</a:t>
            </a:r>
            <a:r>
              <a:rPr lang="cs-CZ" b="1" dirty="0">
                <a:solidFill>
                  <a:srgbClr val="FFFF00"/>
                </a:solidFill>
              </a:rPr>
              <a:t> </a:t>
            </a:r>
            <a:r>
              <a:rPr lang="cs-CZ" dirty="0"/>
              <a:t>jsou charakteristiky obtížně měřitelné, hůře definovatelné</a:t>
            </a:r>
          </a:p>
          <a:p>
            <a:r>
              <a:rPr lang="cs-CZ" dirty="0"/>
              <a:t>nejužívanější atributy půdy:</a:t>
            </a:r>
          </a:p>
          <a:p>
            <a:pPr lvl="1"/>
            <a:r>
              <a:rPr lang="cs-CZ" dirty="0"/>
              <a:t>úrodnost</a:t>
            </a:r>
          </a:p>
          <a:p>
            <a:pPr lvl="1"/>
            <a:r>
              <a:rPr lang="cs-CZ" dirty="0"/>
              <a:t>produktivita</a:t>
            </a:r>
          </a:p>
          <a:p>
            <a:pPr lvl="1"/>
            <a:r>
              <a:rPr lang="cs-CZ" dirty="0" err="1"/>
              <a:t>resilience</a:t>
            </a:r>
            <a:endParaRPr lang="cs-CZ" dirty="0"/>
          </a:p>
          <a:p>
            <a:pPr lvl="1"/>
            <a:r>
              <a:rPr lang="cs-CZ" dirty="0"/>
              <a:t>biodiverzita</a:t>
            </a:r>
          </a:p>
          <a:p>
            <a:pPr lvl="1"/>
            <a:r>
              <a:rPr lang="cs-CZ" dirty="0"/>
              <a:t>kvalita a zdraví půdy</a:t>
            </a:r>
          </a:p>
          <a:p>
            <a:pPr lvl="1"/>
            <a:r>
              <a:rPr lang="cs-CZ" dirty="0"/>
              <a:t>někdy se sem řadí i struktura půdy</a:t>
            </a:r>
          </a:p>
          <a:p>
            <a:pPr lvl="1"/>
            <a:r>
              <a:rPr lang="cs-CZ" dirty="0"/>
              <a:t>lze sem zařadit i degradace půdy jako protipól kvality a zdraví</a:t>
            </a:r>
          </a:p>
        </p:txBody>
      </p:sp>
      <p:sp>
        <p:nvSpPr>
          <p:cNvPr id="4" name="Zástupný symbol pro číslo snímku 3">
            <a:extLst>
              <a:ext uri="{FF2B5EF4-FFF2-40B4-BE49-F238E27FC236}">
                <a16:creationId xmlns:a16="http://schemas.microsoft.com/office/drawing/2014/main" id="{01C3B7F5-1EF8-425A-ABA8-6292384E8DF1}"/>
              </a:ext>
            </a:extLst>
          </p:cNvPr>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spTree>
    <p:extLst>
      <p:ext uri="{BB962C8B-B14F-4D97-AF65-F5344CB8AC3E}">
        <p14:creationId xmlns:p14="http://schemas.microsoft.com/office/powerpoint/2010/main" val="162085868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Úrodnost půdy</a:t>
            </a:r>
          </a:p>
        </p:txBody>
      </p:sp>
      <p:sp>
        <p:nvSpPr>
          <p:cNvPr id="3" name="Zástupný symbol pro obsah 2"/>
          <p:cNvSpPr>
            <a:spLocks noGrp="1"/>
          </p:cNvSpPr>
          <p:nvPr>
            <p:ph idx="1"/>
          </p:nvPr>
        </p:nvSpPr>
        <p:spPr/>
        <p:txBody>
          <a:bodyPr/>
          <a:lstStyle/>
          <a:p>
            <a:r>
              <a:rPr lang="cs-CZ" sz="2000" dirty="0"/>
              <a:t>schopnost poskytovat rostlinám životní podmínky pro růst a vývoj, podmínky, které mohou uspokojit jejich požadavky na vodu, živiny a půdní vzduch po celé vegetační období a tak zabezpečit jejich úrodu</a:t>
            </a:r>
          </a:p>
          <a:p>
            <a:r>
              <a:rPr lang="cs-CZ" sz="2000" dirty="0"/>
              <a:t>je určitý přirozený + uměle člověkem adjustovaný </a:t>
            </a:r>
            <a:r>
              <a:rPr lang="cs-CZ" sz="2000" b="1" dirty="0">
                <a:solidFill>
                  <a:srgbClr val="FF0000"/>
                </a:solidFill>
              </a:rPr>
              <a:t>potenciál</a:t>
            </a:r>
            <a:r>
              <a:rPr lang="cs-CZ" sz="2000" dirty="0">
                <a:solidFill>
                  <a:srgbClr val="FF0000"/>
                </a:solidFill>
              </a:rPr>
              <a:t> </a:t>
            </a:r>
            <a:r>
              <a:rPr lang="cs-CZ" sz="2000" dirty="0"/>
              <a:t>půdy nést rostlinnou produkci</a:t>
            </a:r>
          </a:p>
          <a:p>
            <a:r>
              <a:rPr lang="cs-CZ" sz="2000" dirty="0"/>
              <a:t>lze diskutovat pro jakou plodinu – různá plodina, různý výnos … je tedy ta stejná půda jinak úrodná? co když je úrodnost stejná, ale změní se klima a tím i výnos? apod. </a:t>
            </a:r>
            <a:r>
              <a:rPr lang="cs-CZ" sz="2000" dirty="0">
                <a:sym typeface="Wingdings" pitchFamily="2" charset="2"/>
              </a:rPr>
              <a:t> je to atribut relativní, specifický pro danou situaci, </a:t>
            </a:r>
            <a:r>
              <a:rPr lang="cs-CZ" sz="2000" dirty="0"/>
              <a:t>dané podmínky, pěstované plodiny a vklady do půdy při procesu jejího obhospodařování</a:t>
            </a:r>
          </a:p>
          <a:p>
            <a:pPr>
              <a:buNone/>
            </a:pPr>
            <a:endParaRPr lang="cs-CZ" sz="2000" b="1" dirty="0"/>
          </a:p>
          <a:p>
            <a:pPr>
              <a:buNone/>
            </a:pPr>
            <a:r>
              <a:rPr lang="cs-CZ" b="1" dirty="0">
                <a:solidFill>
                  <a:srgbClr val="0000DC"/>
                </a:solidFill>
              </a:rPr>
              <a:t>Produktivita</a:t>
            </a:r>
          </a:p>
          <a:p>
            <a:r>
              <a:rPr lang="cs-CZ" sz="2000" dirty="0"/>
              <a:t>je definována výnosem rostlinné či živočišné produkce</a:t>
            </a:r>
          </a:p>
          <a:p>
            <a:r>
              <a:rPr lang="cs-CZ" sz="2000" dirty="0"/>
              <a:t>je ovlivňována úrodností + způsobem obhospodařování + nepůdními faktory (klima, počasí)</a:t>
            </a:r>
          </a:p>
          <a:p>
            <a:r>
              <a:rPr lang="cs-CZ" sz="2000" dirty="0"/>
              <a:t>je tedy mnohem širší atribut</a:t>
            </a:r>
          </a:p>
        </p:txBody>
      </p:sp>
      <p:sp>
        <p:nvSpPr>
          <p:cNvPr id="4" name="Zástupný symbol pro číslo snímku 3">
            <a:extLst>
              <a:ext uri="{FF2B5EF4-FFF2-40B4-BE49-F238E27FC236}">
                <a16:creationId xmlns:a16="http://schemas.microsoft.com/office/drawing/2014/main" id="{EFB21176-AA5C-4961-B997-7CE916913CE5}"/>
              </a:ext>
            </a:extLst>
          </p:cNvPr>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spTree>
    <p:extLst>
      <p:ext uri="{BB962C8B-B14F-4D97-AF65-F5344CB8AC3E}">
        <p14:creationId xmlns:p14="http://schemas.microsoft.com/office/powerpoint/2010/main" val="157178830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Úrodnost půdy</a:t>
            </a:r>
          </a:p>
        </p:txBody>
      </p:sp>
      <p:sp>
        <p:nvSpPr>
          <p:cNvPr id="3" name="Zástupný symbol pro obsah 2"/>
          <p:cNvSpPr>
            <a:spLocks noGrp="1"/>
          </p:cNvSpPr>
          <p:nvPr>
            <p:ph idx="1"/>
          </p:nvPr>
        </p:nvSpPr>
        <p:spPr/>
        <p:txBody>
          <a:bodyPr/>
          <a:lstStyle/>
          <a:p>
            <a:r>
              <a:rPr lang="cs-CZ" dirty="0"/>
              <a:t>je dána celým souborem fyzikálních, biologických a chemických charakteristik celého půdního profilu: dostatečné množství živin, zejména N, P, K, Mg, Ca, optimální obsah stopových prvků (B, Cl. Co, </a:t>
            </a:r>
            <a:r>
              <a:rPr lang="cs-CZ" dirty="0" err="1"/>
              <a:t>Cu</a:t>
            </a:r>
            <a:r>
              <a:rPr lang="cs-CZ" dirty="0"/>
              <a:t>, </a:t>
            </a:r>
            <a:r>
              <a:rPr lang="cs-CZ" dirty="0" err="1"/>
              <a:t>Fe</a:t>
            </a:r>
            <a:r>
              <a:rPr lang="cs-CZ" dirty="0"/>
              <a:t>, </a:t>
            </a:r>
            <a:r>
              <a:rPr lang="cs-CZ" dirty="0" err="1"/>
              <a:t>Mn</a:t>
            </a:r>
            <a:r>
              <a:rPr lang="cs-CZ" dirty="0"/>
              <a:t>, S, </a:t>
            </a:r>
            <a:r>
              <a:rPr lang="cs-CZ" dirty="0" err="1"/>
              <a:t>Mo</a:t>
            </a:r>
            <a:r>
              <a:rPr lang="cs-CZ" dirty="0"/>
              <a:t>, </a:t>
            </a:r>
            <a:r>
              <a:rPr lang="cs-CZ" dirty="0" err="1"/>
              <a:t>Zn</a:t>
            </a:r>
            <a:r>
              <a:rPr lang="cs-CZ" dirty="0"/>
              <a:t> ...), dostatek humusu, dobrá struktura půdy umožňující provzdušnění a schopnost zadržet vláhu, optimální rozmezí pH, půdní mikroorganismy</a:t>
            </a:r>
          </a:p>
          <a:p>
            <a:r>
              <a:rPr lang="cs-CZ" dirty="0" err="1"/>
              <a:t>pseudo</a:t>
            </a:r>
            <a:r>
              <a:rPr lang="cs-CZ" dirty="0"/>
              <a:t>-hodnocení půdní úrodnosti = orientační stanovení rozpětí optimálních hodnot hlavních agrochemických vlastností z hlediska půdní úrodnosti - obsah organických látek, půdní reakce a obsah živin</a:t>
            </a:r>
          </a:p>
        </p:txBody>
      </p:sp>
      <p:sp>
        <p:nvSpPr>
          <p:cNvPr id="4" name="Zástupný symbol pro číslo snímku 3">
            <a:extLst>
              <a:ext uri="{FF2B5EF4-FFF2-40B4-BE49-F238E27FC236}">
                <a16:creationId xmlns:a16="http://schemas.microsoft.com/office/drawing/2014/main" id="{437DBA0B-F453-49DC-B6A7-169D6DCBE4A6}"/>
              </a:ext>
            </a:extLst>
          </p:cNvPr>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spTree>
    <p:extLst>
      <p:ext uri="{BB962C8B-B14F-4D97-AF65-F5344CB8AC3E}">
        <p14:creationId xmlns:p14="http://schemas.microsoft.com/office/powerpoint/2010/main" val="27102339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26D27D-6FE9-4CD6-88D2-4DB096A99D39}"/>
              </a:ext>
            </a:extLst>
          </p:cNvPr>
          <p:cNvSpPr>
            <a:spLocks noGrp="1"/>
          </p:cNvSpPr>
          <p:nvPr>
            <p:ph type="title"/>
          </p:nvPr>
        </p:nvSpPr>
        <p:spPr/>
        <p:txBody>
          <a:bodyPr/>
          <a:lstStyle/>
          <a:p>
            <a:r>
              <a:rPr lang="cs-CZ" dirty="0"/>
              <a:t>Obsah - 1</a:t>
            </a:r>
          </a:p>
        </p:txBody>
      </p:sp>
      <p:sp>
        <p:nvSpPr>
          <p:cNvPr id="3" name="Zástupný obsah 2">
            <a:extLst>
              <a:ext uri="{FF2B5EF4-FFF2-40B4-BE49-F238E27FC236}">
                <a16:creationId xmlns:a16="http://schemas.microsoft.com/office/drawing/2014/main" id="{82982DBB-7257-466C-8519-296C57641CDD}"/>
              </a:ext>
            </a:extLst>
          </p:cNvPr>
          <p:cNvSpPr>
            <a:spLocks noGrp="1"/>
          </p:cNvSpPr>
          <p:nvPr>
            <p:ph idx="1"/>
          </p:nvPr>
        </p:nvSpPr>
        <p:spPr/>
        <p:txBody>
          <a:bodyPr/>
          <a:lstStyle/>
          <a:p>
            <a:pPr marL="0" indent="0">
              <a:buNone/>
            </a:pPr>
            <a:r>
              <a:rPr lang="cs-CZ" sz="2800" b="1" dirty="0">
                <a:solidFill>
                  <a:srgbClr val="0000DC"/>
                </a:solidFill>
              </a:rPr>
              <a:t>Základy pedologie</a:t>
            </a:r>
          </a:p>
          <a:p>
            <a:r>
              <a:rPr lang="cs-CZ" sz="2000" dirty="0"/>
              <a:t>Co </a:t>
            </a:r>
            <a:r>
              <a:rPr lang="cs-CZ" sz="2000"/>
              <a:t>je půda?</a:t>
            </a:r>
            <a:endParaRPr lang="cs-CZ" sz="2000" dirty="0"/>
          </a:p>
          <a:p>
            <a:r>
              <a:rPr lang="cs-CZ" sz="2000" dirty="0"/>
              <a:t>Význam půdy, její role v ekosystémech, přínos pro člověka</a:t>
            </a:r>
          </a:p>
          <a:p>
            <a:r>
              <a:rPr lang="cs-CZ" sz="2000" dirty="0"/>
              <a:t>Vlastnosti a atributy půd, půdní kvalita a zdraví, úrodnost a produktivita půdy, indikátory kvality půdy</a:t>
            </a:r>
          </a:p>
          <a:p>
            <a:r>
              <a:rPr lang="cs-CZ" sz="2000" dirty="0"/>
              <a:t>Fyzikálně-chemické vlastnosti: půdní textura a struktura, půdní reakce a sorpční komplex, půdní organická hmota a další</a:t>
            </a:r>
          </a:p>
          <a:p>
            <a:r>
              <a:rPr lang="cs-CZ" sz="2000" dirty="0"/>
              <a:t>Oživení půd, typy organismů a jejich role v půdě</a:t>
            </a:r>
          </a:p>
          <a:p>
            <a:r>
              <a:rPr lang="cs-CZ" sz="2000" dirty="0"/>
              <a:t>Půdotvorný proces, půdní profil, horizonty, </a:t>
            </a:r>
            <a:r>
              <a:rPr lang="cs-CZ" sz="2000"/>
              <a:t>klasifikace půd</a:t>
            </a:r>
          </a:p>
          <a:p>
            <a:r>
              <a:rPr lang="cs-CZ" sz="2000"/>
              <a:t>Průzkumy a monitoring půdy v ČR a zahraničí</a:t>
            </a:r>
            <a:endParaRPr lang="cs-CZ" sz="2000" dirty="0"/>
          </a:p>
        </p:txBody>
      </p:sp>
      <p:sp>
        <p:nvSpPr>
          <p:cNvPr id="4" name="Zástupný symbol pro číslo snímku 3">
            <a:extLst>
              <a:ext uri="{FF2B5EF4-FFF2-40B4-BE49-F238E27FC236}">
                <a16:creationId xmlns:a16="http://schemas.microsoft.com/office/drawing/2014/main" id="{4F0378E5-DC35-4B77-8C93-3EAD388D1F79}"/>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7923019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Úrodnost půdy</a:t>
            </a:r>
          </a:p>
        </p:txBody>
      </p:sp>
      <p:sp>
        <p:nvSpPr>
          <p:cNvPr id="3" name="Zástupný obsah 2">
            <a:extLst>
              <a:ext uri="{FF2B5EF4-FFF2-40B4-BE49-F238E27FC236}">
                <a16:creationId xmlns:a16="http://schemas.microsoft.com/office/drawing/2014/main" id="{65E84526-C2A0-4A7D-8342-999B95BC5DFD}"/>
              </a:ext>
            </a:extLst>
          </p:cNvPr>
          <p:cNvSpPr>
            <a:spLocks noGrp="1"/>
          </p:cNvSpPr>
          <p:nvPr>
            <p:ph idx="1"/>
          </p:nvPr>
        </p:nvSpPr>
        <p:spPr>
          <a:xfrm>
            <a:off x="704850" y="1212782"/>
            <a:ext cx="5551571" cy="4778443"/>
          </a:xfrm>
        </p:spPr>
        <p:txBody>
          <a:bodyPr/>
          <a:lstStyle/>
          <a:p>
            <a:r>
              <a:rPr lang="cs-CZ" dirty="0"/>
              <a:t>Pro </a:t>
            </a:r>
            <a:r>
              <a:rPr lang="cs-CZ" dirty="0" err="1"/>
              <a:t>pseudo</a:t>
            </a:r>
            <a:r>
              <a:rPr lang="cs-CZ" dirty="0"/>
              <a:t>-hodnocení půdní úrodnosti lze použít rozsahy hodnot hlavních agrochemických vlastností půd optimální pro růst rostlin.</a:t>
            </a:r>
          </a:p>
          <a:p>
            <a:endParaRPr lang="cs-CZ" dirty="0"/>
          </a:p>
        </p:txBody>
      </p:sp>
      <p:graphicFrame>
        <p:nvGraphicFramePr>
          <p:cNvPr id="5" name="Tabulka 4"/>
          <p:cNvGraphicFramePr>
            <a:graphicFrameLocks noGrp="1"/>
          </p:cNvGraphicFramePr>
          <p:nvPr>
            <p:extLst>
              <p:ext uri="{D42A27DB-BD31-4B8C-83A1-F6EECF244321}">
                <p14:modId xmlns:p14="http://schemas.microsoft.com/office/powerpoint/2010/main" val="2396173229"/>
              </p:ext>
            </p:extLst>
          </p:nvPr>
        </p:nvGraphicFramePr>
        <p:xfrm>
          <a:off x="6352674" y="171399"/>
          <a:ext cx="5696952" cy="6289745"/>
        </p:xfrm>
        <a:graphic>
          <a:graphicData uri="http://schemas.openxmlformats.org/drawingml/2006/table">
            <a:tbl>
              <a:tblPr>
                <a:tableStyleId>{35758FB7-9AC5-4552-8A53-C91805E547FA}</a:tableStyleId>
              </a:tblPr>
              <a:tblGrid>
                <a:gridCol w="1499438">
                  <a:extLst>
                    <a:ext uri="{9D8B030D-6E8A-4147-A177-3AD203B41FA5}">
                      <a16:colId xmlns:a16="http://schemas.microsoft.com/office/drawing/2014/main" val="20000"/>
                    </a:ext>
                  </a:extLst>
                </a:gridCol>
                <a:gridCol w="1235099">
                  <a:extLst>
                    <a:ext uri="{9D8B030D-6E8A-4147-A177-3AD203B41FA5}">
                      <a16:colId xmlns:a16="http://schemas.microsoft.com/office/drawing/2014/main" val="20001"/>
                    </a:ext>
                  </a:extLst>
                </a:gridCol>
                <a:gridCol w="2962415">
                  <a:extLst>
                    <a:ext uri="{9D8B030D-6E8A-4147-A177-3AD203B41FA5}">
                      <a16:colId xmlns:a16="http://schemas.microsoft.com/office/drawing/2014/main" val="20002"/>
                    </a:ext>
                  </a:extLst>
                </a:gridCol>
              </a:tblGrid>
              <a:tr h="368419">
                <a:tc>
                  <a:txBody>
                    <a:bodyPr/>
                    <a:lstStyle/>
                    <a:p>
                      <a:pPr algn="l">
                        <a:spcBef>
                          <a:spcPts val="300"/>
                        </a:spcBef>
                        <a:spcAft>
                          <a:spcPts val="0"/>
                        </a:spcAft>
                      </a:pPr>
                      <a:r>
                        <a:rPr lang="cs-CZ" sz="900"/>
                        <a:t>Vlastnost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Optimální rozpětí hodnot pro ornou půdu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Poznámka </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0"/>
                  </a:ext>
                </a:extLst>
              </a:tr>
              <a:tr h="325360">
                <a:tc>
                  <a:txBody>
                    <a:bodyPr/>
                    <a:lstStyle/>
                    <a:p>
                      <a:pPr algn="l">
                        <a:spcBef>
                          <a:spcPts val="300"/>
                        </a:spcBef>
                        <a:spcAft>
                          <a:spcPts val="0"/>
                        </a:spcAft>
                      </a:pPr>
                      <a:r>
                        <a:rPr lang="cs-CZ" sz="900"/>
                        <a:t>přijatelný fosfor</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51 – 115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„vyhovující“ a „dobrý“ obsah ve výluhu dle Mehlicha III dle přílohy 5 vyhlášky č. 257/1998 Sb.</a:t>
                      </a:r>
                      <a:r>
                        <a:rPr lang="cs-CZ" sz="900" baseline="30000"/>
                        <a:t>a</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1"/>
                  </a:ext>
                </a:extLst>
              </a:tr>
              <a:tr h="488040">
                <a:tc>
                  <a:txBody>
                    <a:bodyPr/>
                    <a:lstStyle/>
                    <a:p>
                      <a:pPr algn="l">
                        <a:spcBef>
                          <a:spcPts val="300"/>
                        </a:spcBef>
                        <a:spcAft>
                          <a:spcPts val="0"/>
                        </a:spcAft>
                      </a:pPr>
                      <a:r>
                        <a:rPr lang="cs-CZ" sz="900"/>
                        <a:t>přijatelný draslík</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106 – 310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„vyhovující“ a „dobrý“ obsah ve výluhu dle Mehlicha III dle přílohy 5 vyhlášky č. 257/1998 Sb.</a:t>
                      </a:r>
                      <a:r>
                        <a:rPr lang="cs-CZ" sz="900" baseline="30000"/>
                        <a:t> a</a:t>
                      </a:r>
                      <a:r>
                        <a:rPr lang="cs-CZ" sz="900"/>
                        <a:t> (platí pro půdu s 20 – 45 % částic </a:t>
                      </a:r>
                      <a:r>
                        <a:rPr lang="en-US" sz="900"/>
                        <a:t>&lt;</a:t>
                      </a:r>
                      <a:r>
                        <a:rPr lang="cs-CZ" sz="900"/>
                        <a:t> 10 µm)</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2"/>
                  </a:ext>
                </a:extLst>
              </a:tr>
              <a:tr h="488040">
                <a:tc>
                  <a:txBody>
                    <a:bodyPr/>
                    <a:lstStyle/>
                    <a:p>
                      <a:pPr algn="l">
                        <a:spcBef>
                          <a:spcPts val="300"/>
                        </a:spcBef>
                        <a:spcAft>
                          <a:spcPts val="0"/>
                        </a:spcAft>
                      </a:pPr>
                      <a:r>
                        <a:rPr lang="cs-CZ" sz="900"/>
                        <a:t>přijatelný hořčík</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106 – 265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dirty="0"/>
                        <a:t>„vyhovující“ a „dobrý“ obsah ve výluhu dle </a:t>
                      </a:r>
                      <a:r>
                        <a:rPr lang="cs-CZ" sz="900" dirty="0" err="1"/>
                        <a:t>Mehlicha</a:t>
                      </a:r>
                      <a:r>
                        <a:rPr lang="cs-CZ" sz="900" dirty="0"/>
                        <a:t> III dle přílohy 5 vyhlášky č. 257/1998 Sb.</a:t>
                      </a:r>
                      <a:r>
                        <a:rPr lang="cs-CZ" sz="900" baseline="30000" dirty="0"/>
                        <a:t> a</a:t>
                      </a:r>
                      <a:r>
                        <a:rPr lang="cs-CZ" sz="900" dirty="0"/>
                        <a:t> (platí pro půdu s 20 – 45 % částic </a:t>
                      </a:r>
                      <a:r>
                        <a:rPr lang="en-US" sz="900" dirty="0"/>
                        <a:t>&lt;</a:t>
                      </a:r>
                      <a:r>
                        <a:rPr lang="cs-CZ" sz="900" dirty="0"/>
                        <a:t> 10 µm)</a:t>
                      </a:r>
                      <a:endParaRPr lang="cs-CZ" sz="900" i="1" dirty="0">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3"/>
                  </a:ext>
                </a:extLst>
              </a:tr>
              <a:tr h="162680">
                <a:tc>
                  <a:txBody>
                    <a:bodyPr/>
                    <a:lstStyle/>
                    <a:p>
                      <a:pPr algn="l">
                        <a:spcBef>
                          <a:spcPts val="300"/>
                        </a:spcBef>
                        <a:spcAft>
                          <a:spcPts val="0"/>
                        </a:spcAft>
                      </a:pPr>
                      <a:r>
                        <a:rPr lang="cs-CZ" sz="900"/>
                        <a:t>poměr K : Mg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pod 3,2</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„dobrý“ a „vyhovující“ poměr dle Sáňka a Materna (2004) </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4"/>
                  </a:ext>
                </a:extLst>
              </a:tr>
              <a:tr h="325360">
                <a:tc>
                  <a:txBody>
                    <a:bodyPr/>
                    <a:lstStyle/>
                    <a:p>
                      <a:pPr algn="l">
                        <a:spcBef>
                          <a:spcPts val="300"/>
                        </a:spcBef>
                        <a:spcAft>
                          <a:spcPts val="0"/>
                        </a:spcAft>
                      </a:pPr>
                      <a:r>
                        <a:rPr lang="cs-CZ" sz="900"/>
                        <a:t>přijatelný vápník</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1401 – 3000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„střední“ a „dobrý“ obsah dle Sáňka a Materna (2004) (platí pro půdu s 20 – 45 % částic </a:t>
                      </a:r>
                      <a:r>
                        <a:rPr lang="en-US" sz="900"/>
                        <a:t>&lt;</a:t>
                      </a:r>
                      <a:r>
                        <a:rPr lang="cs-CZ" sz="900"/>
                        <a:t> 10 µm)</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5"/>
                  </a:ext>
                </a:extLst>
              </a:tr>
              <a:tr h="162680">
                <a:tc>
                  <a:txBody>
                    <a:bodyPr/>
                    <a:lstStyle/>
                    <a:p>
                      <a:pPr algn="l">
                        <a:spcBef>
                          <a:spcPts val="300"/>
                        </a:spcBef>
                        <a:spcAft>
                          <a:spcPts val="0"/>
                        </a:spcAft>
                      </a:pPr>
                      <a:r>
                        <a:rPr lang="cs-CZ" sz="900"/>
                        <a:t>obsah uhličitanů</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0,6 – 3 %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dle přílohy 5 vyhlášky č. 257/1998 Sb.</a:t>
                      </a:r>
                      <a:r>
                        <a:rPr lang="cs-CZ" sz="900" baseline="30000"/>
                        <a:t> a</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6"/>
                  </a:ext>
                </a:extLst>
              </a:tr>
              <a:tr h="245613">
                <a:tc>
                  <a:txBody>
                    <a:bodyPr/>
                    <a:lstStyle/>
                    <a:p>
                      <a:pPr algn="l">
                        <a:spcBef>
                          <a:spcPts val="300"/>
                        </a:spcBef>
                        <a:spcAft>
                          <a:spcPts val="0"/>
                        </a:spcAft>
                      </a:pPr>
                      <a:r>
                        <a:rPr lang="cs-CZ" sz="900"/>
                        <a:t>pH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5,6 - 7,7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výměnné pH; rozsah dle přílohy 5 vyhlášky č. 257/1998 Sb.</a:t>
                      </a:r>
                      <a:r>
                        <a:rPr lang="cs-CZ" sz="900" baseline="30000"/>
                        <a:t> a</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7"/>
                  </a:ext>
                </a:extLst>
              </a:tr>
              <a:tr h="325360">
                <a:tc>
                  <a:txBody>
                    <a:bodyPr/>
                    <a:lstStyle/>
                    <a:p>
                      <a:pPr algn="l">
                        <a:spcBef>
                          <a:spcPts val="300"/>
                        </a:spcBef>
                        <a:spcAft>
                          <a:spcPts val="0"/>
                        </a:spcAft>
                      </a:pPr>
                      <a:r>
                        <a:rPr lang="cs-CZ" sz="900"/>
                        <a:t>objemová hmotnost suché půdy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pod 1,4 g/cm</a:t>
                      </a:r>
                      <a:r>
                        <a:rPr lang="cs-CZ" sz="900" baseline="30000"/>
                        <a:t>3</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„výborný“ a „dobrý“ stav dle přílohy 8 vyhlášky č. 257/1998 Sb.</a:t>
                      </a:r>
                      <a:r>
                        <a:rPr lang="cs-CZ" sz="900" baseline="30000"/>
                        <a:t> a</a:t>
                      </a:r>
                      <a:r>
                        <a:rPr lang="cs-CZ" sz="900"/>
                        <a:t> </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8"/>
                  </a:ext>
                </a:extLst>
              </a:tr>
              <a:tr h="325360">
                <a:tc>
                  <a:txBody>
                    <a:bodyPr/>
                    <a:lstStyle/>
                    <a:p>
                      <a:pPr algn="l">
                        <a:spcBef>
                          <a:spcPts val="300"/>
                        </a:spcBef>
                        <a:spcAft>
                          <a:spcPts val="0"/>
                        </a:spcAft>
                      </a:pPr>
                      <a:r>
                        <a:rPr lang="cs-CZ" sz="900"/>
                        <a:t>pórovitost</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nad 46 %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„výborný“ a „dobrý“ stav dle přílohy 8 vyhlášky č. 257/1998 Sb.</a:t>
                      </a:r>
                      <a:r>
                        <a:rPr lang="cs-CZ" sz="900" baseline="30000"/>
                        <a:t> a</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9"/>
                  </a:ext>
                </a:extLst>
              </a:tr>
              <a:tr h="488040">
                <a:tc>
                  <a:txBody>
                    <a:bodyPr/>
                    <a:lstStyle/>
                    <a:p>
                      <a:pPr algn="l">
                        <a:spcBef>
                          <a:spcPts val="300"/>
                        </a:spcBef>
                        <a:spcAft>
                          <a:spcPts val="0"/>
                        </a:spcAft>
                      </a:pPr>
                      <a:r>
                        <a:rPr lang="cs-CZ" sz="900"/>
                        <a:t>obsah humusu</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více než 2 %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„střední“, „dobrá“ a „velmi dobrá“ zásoba humusu dle Sáňka a Materna (2004); toto kriterium obsahu humusu odpovídá více než 1,2 % organického uhlíku     </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0"/>
                  </a:ext>
                </a:extLst>
              </a:tr>
              <a:tr h="488040">
                <a:tc>
                  <a:txBody>
                    <a:bodyPr/>
                    <a:lstStyle/>
                    <a:p>
                      <a:pPr algn="l">
                        <a:spcBef>
                          <a:spcPts val="300"/>
                        </a:spcBef>
                        <a:spcAft>
                          <a:spcPts val="0"/>
                        </a:spcAft>
                      </a:pPr>
                      <a:r>
                        <a:rPr lang="cs-CZ" sz="900"/>
                        <a:t>kvalita humusu – poměr huminových kyselin a fulvokyselin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1 - 3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dle Jandák a kol. (2001)</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1"/>
                  </a:ext>
                </a:extLst>
              </a:tr>
              <a:tr h="245613">
                <a:tc>
                  <a:txBody>
                    <a:bodyPr/>
                    <a:lstStyle/>
                    <a:p>
                      <a:pPr algn="l">
                        <a:spcBef>
                          <a:spcPts val="300"/>
                        </a:spcBef>
                        <a:spcAft>
                          <a:spcPts val="0"/>
                        </a:spcAft>
                      </a:pPr>
                      <a:r>
                        <a:rPr lang="cs-CZ" sz="900"/>
                        <a:t>kvalita humusu – poměr C : N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kolem 10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dle Jandák a kol. (2001)</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2"/>
                  </a:ext>
                </a:extLst>
              </a:tr>
              <a:tr h="162680">
                <a:tc>
                  <a:txBody>
                    <a:bodyPr/>
                    <a:lstStyle/>
                    <a:p>
                      <a:pPr algn="l">
                        <a:spcBef>
                          <a:spcPts val="300"/>
                        </a:spcBef>
                        <a:spcAft>
                          <a:spcPts val="0"/>
                        </a:spcAft>
                      </a:pPr>
                      <a:r>
                        <a:rPr lang="cs-CZ" sz="900"/>
                        <a:t>N minerální (NH</a:t>
                      </a:r>
                      <a:r>
                        <a:rPr lang="cs-CZ" sz="900" baseline="-25000"/>
                        <a:t>4</a:t>
                      </a:r>
                      <a:r>
                        <a:rPr lang="cs-CZ" sz="900" baseline="30000"/>
                        <a:t>+</a:t>
                      </a:r>
                      <a:r>
                        <a:rPr lang="cs-CZ" sz="900"/>
                        <a:t>, NO</a:t>
                      </a:r>
                      <a:r>
                        <a:rPr lang="cs-CZ" sz="900" baseline="-25000"/>
                        <a:t>3</a:t>
                      </a:r>
                      <a:r>
                        <a:rPr lang="cs-CZ" sz="900" baseline="30000"/>
                        <a:t>-</a:t>
                      </a:r>
                      <a:r>
                        <a:rPr lang="cs-CZ" sz="900"/>
                        <a:t>)</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20 – 50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dle Jandák a kol. (2001)</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3"/>
                  </a:ext>
                </a:extLst>
              </a:tr>
              <a:tr h="245613">
                <a:tc>
                  <a:txBody>
                    <a:bodyPr/>
                    <a:lstStyle/>
                    <a:p>
                      <a:pPr algn="l">
                        <a:spcBef>
                          <a:spcPts val="300"/>
                        </a:spcBef>
                        <a:spcAft>
                          <a:spcPts val="0"/>
                        </a:spcAft>
                      </a:pPr>
                      <a:r>
                        <a:rPr lang="cs-CZ" sz="900"/>
                        <a:t>kationtová výměnná kapacita</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121 – 180 mmol/kg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„střední“ hodnota dle Sáňka a Materna (2004)</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4"/>
                  </a:ext>
                </a:extLst>
              </a:tr>
              <a:tr h="1202025">
                <a:tc>
                  <a:txBody>
                    <a:bodyPr/>
                    <a:lstStyle/>
                    <a:p>
                      <a:pPr algn="l">
                        <a:spcBef>
                          <a:spcPts val="300"/>
                        </a:spcBef>
                        <a:spcAft>
                          <a:spcPts val="0"/>
                        </a:spcAft>
                      </a:pPr>
                      <a:r>
                        <a:rPr lang="cs-CZ" sz="900"/>
                        <a:t>stopové prvky:</a:t>
                      </a:r>
                    </a:p>
                    <a:p>
                      <a:pPr algn="l">
                        <a:spcBef>
                          <a:spcPts val="300"/>
                        </a:spcBef>
                        <a:spcAft>
                          <a:spcPts val="0"/>
                        </a:spcAft>
                      </a:pPr>
                      <a:r>
                        <a:rPr lang="cs-CZ" sz="900"/>
                        <a:t>bór</a:t>
                      </a:r>
                    </a:p>
                    <a:p>
                      <a:pPr algn="l">
                        <a:spcBef>
                          <a:spcPts val="300"/>
                        </a:spcBef>
                        <a:spcAft>
                          <a:spcPts val="0"/>
                        </a:spcAft>
                      </a:pPr>
                      <a:r>
                        <a:rPr lang="cs-CZ" sz="900"/>
                        <a:t>molybden</a:t>
                      </a:r>
                    </a:p>
                    <a:p>
                      <a:pPr algn="l">
                        <a:spcBef>
                          <a:spcPts val="300"/>
                        </a:spcBef>
                        <a:spcAft>
                          <a:spcPts val="0"/>
                        </a:spcAft>
                      </a:pPr>
                      <a:r>
                        <a:rPr lang="cs-CZ" sz="900"/>
                        <a:t>měď</a:t>
                      </a:r>
                    </a:p>
                    <a:p>
                      <a:pPr algn="l">
                        <a:spcBef>
                          <a:spcPts val="300"/>
                        </a:spcBef>
                        <a:spcAft>
                          <a:spcPts val="0"/>
                        </a:spcAft>
                      </a:pPr>
                      <a:r>
                        <a:rPr lang="cs-CZ" sz="900"/>
                        <a:t>mangan</a:t>
                      </a:r>
                    </a:p>
                    <a:p>
                      <a:pPr algn="l">
                        <a:spcBef>
                          <a:spcPts val="300"/>
                        </a:spcBef>
                        <a:spcAft>
                          <a:spcPts val="0"/>
                        </a:spcAft>
                      </a:pPr>
                      <a:r>
                        <a:rPr lang="cs-CZ" sz="900"/>
                        <a:t>zinek</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endParaRPr lang="cs-CZ" sz="900"/>
                    </a:p>
                    <a:p>
                      <a:pPr algn="l">
                        <a:spcBef>
                          <a:spcPts val="300"/>
                        </a:spcBef>
                        <a:spcAft>
                          <a:spcPts val="0"/>
                        </a:spcAft>
                      </a:pPr>
                      <a:r>
                        <a:rPr lang="cs-CZ" sz="900"/>
                        <a:t>0,6 – 1 mg/kg</a:t>
                      </a:r>
                    </a:p>
                    <a:p>
                      <a:pPr algn="l">
                        <a:spcBef>
                          <a:spcPts val="300"/>
                        </a:spcBef>
                        <a:spcAft>
                          <a:spcPts val="0"/>
                        </a:spcAft>
                      </a:pPr>
                      <a:r>
                        <a:rPr lang="cs-CZ" sz="900"/>
                        <a:t>6,8 – 7,8 mg/kg</a:t>
                      </a:r>
                    </a:p>
                    <a:p>
                      <a:pPr algn="l">
                        <a:spcBef>
                          <a:spcPts val="300"/>
                        </a:spcBef>
                        <a:spcAft>
                          <a:spcPts val="0"/>
                        </a:spcAft>
                      </a:pPr>
                      <a:r>
                        <a:rPr lang="cs-CZ" sz="900"/>
                        <a:t>0,8 - 2,7 mg/kg</a:t>
                      </a:r>
                    </a:p>
                    <a:p>
                      <a:pPr algn="l">
                        <a:spcBef>
                          <a:spcPts val="300"/>
                        </a:spcBef>
                        <a:spcAft>
                          <a:spcPts val="0"/>
                        </a:spcAft>
                      </a:pPr>
                      <a:r>
                        <a:rPr lang="cs-CZ" sz="900"/>
                        <a:t>10 – 100 mg/kg</a:t>
                      </a:r>
                    </a:p>
                    <a:p>
                      <a:pPr algn="l">
                        <a:spcBef>
                          <a:spcPts val="300"/>
                        </a:spcBef>
                        <a:spcAft>
                          <a:spcPts val="0"/>
                        </a:spcAft>
                      </a:pPr>
                      <a:r>
                        <a:rPr lang="cs-CZ" sz="900"/>
                        <a:t>1 – 2,5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dirty="0"/>
                        <a:t>„střední“ obsah dle Sáňka a Materna (2004) (platí pro půdu s 20 – 45 % částic </a:t>
                      </a:r>
                      <a:r>
                        <a:rPr lang="en-US" sz="900" dirty="0"/>
                        <a:t>&lt;</a:t>
                      </a:r>
                      <a:r>
                        <a:rPr lang="cs-CZ" sz="900" dirty="0"/>
                        <a:t> 10 µm)</a:t>
                      </a:r>
                      <a:endParaRPr lang="cs-CZ" sz="900" i="1" dirty="0">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5"/>
                  </a:ext>
                </a:extLst>
              </a:tr>
            </a:tbl>
          </a:graphicData>
        </a:graphic>
      </p:graphicFrame>
      <p:sp>
        <p:nvSpPr>
          <p:cNvPr id="1025" name="Rectangle 1"/>
          <p:cNvSpPr>
            <a:spLocks noChangeArrowheads="1"/>
          </p:cNvSpPr>
          <p:nvPr/>
        </p:nvSpPr>
        <p:spPr bwMode="auto">
          <a:xfrm>
            <a:off x="6352674" y="6419162"/>
            <a:ext cx="43434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cs-CZ" sz="1000" i="1" baseline="30000" dirty="0">
                <a:latin typeface="Calibri" pitchFamily="34" charset="0"/>
                <a:ea typeface="Times New Roman" pitchFamily="18" charset="0"/>
                <a:cs typeface="Times New Roman" pitchFamily="18" charset="0"/>
              </a:rPr>
              <a:t>a </a:t>
            </a:r>
            <a:r>
              <a:rPr lang="cs-CZ" sz="1000" i="1" dirty="0">
                <a:latin typeface="Calibri" pitchFamily="34" charset="0"/>
                <a:ea typeface="Times New Roman" pitchFamily="18" charset="0"/>
                <a:cs typeface="Times New Roman" pitchFamily="18" charset="0"/>
              </a:rPr>
              <a:t>Vyhláška Ministerstva zemědělství č. 275/1998 Sb., o agrochemickém zkoušení zemědělských půd a zjišťování půdních vlastností lesních pozemků</a:t>
            </a:r>
            <a:endParaRPr lang="cs-CZ" sz="1800" dirty="0">
              <a:latin typeface="Arial" pitchFamily="34" charset="0"/>
            </a:endParaRPr>
          </a:p>
        </p:txBody>
      </p:sp>
      <p:sp>
        <p:nvSpPr>
          <p:cNvPr id="4" name="Zástupný symbol pro číslo snímku 3">
            <a:extLst>
              <a:ext uri="{FF2B5EF4-FFF2-40B4-BE49-F238E27FC236}">
                <a16:creationId xmlns:a16="http://schemas.microsoft.com/office/drawing/2014/main" id="{331E7BBB-606D-4566-9E4F-88A0640CA96A}"/>
              </a:ext>
            </a:extLst>
          </p:cNvPr>
          <p:cNvSpPr>
            <a:spLocks noGrp="1"/>
          </p:cNvSpPr>
          <p:nvPr>
            <p:ph type="sldNum" sz="quarter" idx="10"/>
          </p:nvPr>
        </p:nvSpPr>
        <p:spPr/>
        <p:txBody>
          <a:bodyPr/>
          <a:lstStyle/>
          <a:p>
            <a:pPr>
              <a:defRPr/>
            </a:pPr>
            <a:fld id="{4E12630B-17A9-44AC-A5BE-0FEBEDB0B5E8}" type="slidenum">
              <a:rPr lang="cs-CZ" altLang="cs-CZ" noProof="0" smtClean="0"/>
              <a:pPr>
                <a:defRPr/>
              </a:pPr>
              <a:t>20</a:t>
            </a:fld>
            <a:endParaRPr lang="cs-CZ" altLang="cs-CZ" noProof="0" dirty="0"/>
          </a:p>
        </p:txBody>
      </p:sp>
    </p:spTree>
    <p:extLst>
      <p:ext uri="{BB962C8B-B14F-4D97-AF65-F5344CB8AC3E}">
        <p14:creationId xmlns:p14="http://schemas.microsoft.com/office/powerpoint/2010/main" val="1764450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3" name="Rectangle 3"/>
          <p:cNvSpPr>
            <a:spLocks noGrp="1" noChangeArrowheads="1"/>
          </p:cNvSpPr>
          <p:nvPr>
            <p:ph idx="1"/>
          </p:nvPr>
        </p:nvSpPr>
        <p:spPr>
          <a:solidFill>
            <a:schemeClr val="bg1"/>
          </a:solidFill>
        </p:spPr>
        <p:txBody>
          <a:bodyPr/>
          <a:lstStyle/>
          <a:p>
            <a:pPr algn="just" eaLnBrk="1" hangingPunct="1">
              <a:buNone/>
              <a:defRPr/>
            </a:pPr>
            <a:r>
              <a:rPr lang="cs-CZ" b="1" dirty="0"/>
              <a:t>Resilience</a:t>
            </a:r>
          </a:p>
          <a:p>
            <a:pPr algn="just" eaLnBrk="1" hangingPunct="1">
              <a:defRPr/>
            </a:pPr>
            <a:r>
              <a:rPr lang="cs-CZ" dirty="0"/>
              <a:t>schopnost obnovit své vlastnosti po nějaké změně / narušení</a:t>
            </a:r>
          </a:p>
          <a:p>
            <a:pPr algn="just" eaLnBrk="1" hangingPunct="1">
              <a:buNone/>
              <a:defRPr/>
            </a:pPr>
            <a:r>
              <a:rPr lang="cs-CZ" b="1" dirty="0"/>
              <a:t>Resistence</a:t>
            </a:r>
          </a:p>
          <a:p>
            <a:pPr algn="just" eaLnBrk="1" hangingPunct="1">
              <a:defRPr/>
            </a:pPr>
            <a:r>
              <a:rPr lang="cs-CZ" dirty="0"/>
              <a:t>schopnost odolávat vůči působícímu stresu</a:t>
            </a:r>
          </a:p>
          <a:p>
            <a:pPr algn="just" eaLnBrk="1" hangingPunct="1">
              <a:defRPr/>
            </a:pPr>
            <a:r>
              <a:rPr lang="cs-CZ" dirty="0"/>
              <a:t>pufrační kapacita půdy (používáno nejen ve vztahu s pH)</a:t>
            </a:r>
          </a:p>
          <a:p>
            <a:pPr algn="just" eaLnBrk="1" hangingPunct="1">
              <a:defRPr/>
            </a:pPr>
            <a:endParaRPr lang="cs-CZ" dirty="0"/>
          </a:p>
          <a:p>
            <a:pPr algn="just" eaLnBrk="1" hangingPunct="1">
              <a:defRPr/>
            </a:pPr>
            <a:r>
              <a:rPr lang="cs-CZ" dirty="0"/>
              <a:t>při definování je třeba definovat vůči </a:t>
            </a:r>
            <a:r>
              <a:rPr lang="cs-CZ" i="1" dirty="0"/>
              <a:t>čemu</a:t>
            </a:r>
            <a:r>
              <a:rPr lang="cs-CZ" dirty="0"/>
              <a:t>, vůči jakému druhu stresu – není žádná obecná resilience/resistence půdy</a:t>
            </a:r>
          </a:p>
        </p:txBody>
      </p:sp>
      <p:sp>
        <p:nvSpPr>
          <p:cNvPr id="3" name="Nadpis 2">
            <a:extLst>
              <a:ext uri="{FF2B5EF4-FFF2-40B4-BE49-F238E27FC236}">
                <a16:creationId xmlns:a16="http://schemas.microsoft.com/office/drawing/2014/main" id="{D9EFB85A-24F8-4137-A5AE-3C30E6BFC307}"/>
              </a:ext>
            </a:extLst>
          </p:cNvPr>
          <p:cNvSpPr>
            <a:spLocks noGrp="1"/>
          </p:cNvSpPr>
          <p:nvPr>
            <p:ph type="title"/>
          </p:nvPr>
        </p:nvSpPr>
        <p:spPr/>
        <p:txBody>
          <a:bodyPr/>
          <a:lstStyle/>
          <a:p>
            <a:r>
              <a:rPr lang="cs-CZ" dirty="0" err="1"/>
              <a:t>Resilience</a:t>
            </a:r>
            <a:r>
              <a:rPr lang="cs-CZ" dirty="0"/>
              <a:t> a rezistence půdy </a:t>
            </a:r>
          </a:p>
        </p:txBody>
      </p:sp>
      <p:sp>
        <p:nvSpPr>
          <p:cNvPr id="2" name="Zástupný symbol pro číslo snímku 1">
            <a:extLst>
              <a:ext uri="{FF2B5EF4-FFF2-40B4-BE49-F238E27FC236}">
                <a16:creationId xmlns:a16="http://schemas.microsoft.com/office/drawing/2014/main" id="{3B68D0A5-A235-4DE5-9CF4-D9F4847BD3EF}"/>
              </a:ext>
            </a:extLst>
          </p:cNvPr>
          <p:cNvSpPr>
            <a:spLocks noGrp="1"/>
          </p:cNvSpPr>
          <p:nvPr>
            <p:ph type="sldNum" sz="quarter" idx="10"/>
          </p:nvPr>
        </p:nvSpPr>
        <p:spPr/>
        <p:txBody>
          <a:bodyPr/>
          <a:lstStyle/>
          <a:p>
            <a:pPr>
              <a:defRPr/>
            </a:pPr>
            <a:fld id="{4E12630B-17A9-44AC-A5BE-0FEBEDB0B5E8}" type="slidenum">
              <a:rPr lang="cs-CZ" altLang="cs-CZ" noProof="0" smtClean="0"/>
              <a:pPr>
                <a:defRPr/>
              </a:pPr>
              <a:t>21</a:t>
            </a:fld>
            <a:endParaRPr lang="cs-CZ" altLang="cs-CZ" noProof="0" dirty="0"/>
          </a:p>
        </p:txBody>
      </p:sp>
    </p:spTree>
    <p:extLst>
      <p:ext uri="{BB962C8B-B14F-4D97-AF65-F5344CB8AC3E}">
        <p14:creationId xmlns:p14="http://schemas.microsoft.com/office/powerpoint/2010/main" val="3529844366"/>
      </p:ext>
    </p:extLst>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solidFill>
            <a:schemeClr val="bg1"/>
          </a:solidFill>
        </p:spPr>
        <p:txBody>
          <a:bodyPr/>
          <a:lstStyle/>
          <a:p>
            <a:pPr algn="just"/>
            <a:r>
              <a:rPr lang="cs-CZ" b="1" dirty="0">
                <a:solidFill>
                  <a:srgbClr val="FF0000"/>
                </a:solidFill>
              </a:rPr>
              <a:t>půdní kvalita a půdní zdraví</a:t>
            </a:r>
          </a:p>
          <a:p>
            <a:pPr algn="just"/>
            <a:r>
              <a:rPr lang="cs-CZ" dirty="0"/>
              <a:t>není synonymum pro půdní úrodnost: dobrá kvalita půdy podmiňuje kvalitu produkce ale i např. kvalitu vody v terestrických ekosystémech</a:t>
            </a:r>
          </a:p>
          <a:p>
            <a:pPr algn="just"/>
            <a:r>
              <a:rPr lang="cs-CZ" dirty="0"/>
              <a:t>mají mnoho definicí, které jsou někdy zaměňovány, někdy ne</a:t>
            </a:r>
          </a:p>
          <a:p>
            <a:pPr algn="just"/>
            <a:r>
              <a:rPr lang="cs-CZ" dirty="0"/>
              <a:t>někdy je naopak jako půdní kvalita chápána "kvalita" půdy bez zřetele na její produkční schopnosti</a:t>
            </a:r>
          </a:p>
          <a:p>
            <a:pPr algn="just"/>
            <a:r>
              <a:rPr lang="cs-CZ" dirty="0"/>
              <a:t>nejlepším řešením je spojovat je a uvádět dohromady: „půdní kvalita a zdraví“</a:t>
            </a:r>
          </a:p>
          <a:p>
            <a:pPr algn="just"/>
            <a:r>
              <a:rPr lang="cs-CZ" dirty="0"/>
              <a:t>celá věda, hlavně Soil Science Society </a:t>
            </a:r>
            <a:r>
              <a:rPr lang="cs-CZ" dirty="0" err="1"/>
              <a:t>of</a:t>
            </a:r>
            <a:r>
              <a:rPr lang="cs-CZ" dirty="0"/>
              <a:t> </a:t>
            </a:r>
            <a:r>
              <a:rPr lang="cs-CZ" dirty="0" err="1"/>
              <a:t>America</a:t>
            </a:r>
            <a:endParaRPr lang="cs-CZ" dirty="0"/>
          </a:p>
          <a:p>
            <a:pPr algn="just"/>
            <a:r>
              <a:rPr lang="cs-CZ" dirty="0"/>
              <a:t>v souvislosti v tematickou ochranou půd v EU i definice Evropské komise </a:t>
            </a:r>
          </a:p>
        </p:txBody>
      </p:sp>
      <p:sp>
        <p:nvSpPr>
          <p:cNvPr id="3" name="Nadpis 2">
            <a:extLst>
              <a:ext uri="{FF2B5EF4-FFF2-40B4-BE49-F238E27FC236}">
                <a16:creationId xmlns:a16="http://schemas.microsoft.com/office/drawing/2014/main" id="{AB982458-433E-4AC7-98D4-FBA444504090}"/>
              </a:ext>
            </a:extLst>
          </p:cNvPr>
          <p:cNvSpPr>
            <a:spLocks noGrp="1"/>
          </p:cNvSpPr>
          <p:nvPr>
            <p:ph type="title"/>
          </p:nvPr>
        </p:nvSpPr>
        <p:spPr/>
        <p:txBody>
          <a:bodyPr/>
          <a:lstStyle/>
          <a:p>
            <a:r>
              <a:rPr lang="cs-CZ" dirty="0" err="1"/>
              <a:t>Soil</a:t>
            </a:r>
            <a:r>
              <a:rPr lang="cs-CZ" dirty="0"/>
              <a:t> </a:t>
            </a:r>
            <a:r>
              <a:rPr lang="cs-CZ" dirty="0" err="1"/>
              <a:t>quality</a:t>
            </a:r>
            <a:r>
              <a:rPr lang="cs-CZ" dirty="0"/>
              <a:t> + </a:t>
            </a:r>
            <a:r>
              <a:rPr lang="cs-CZ" dirty="0" err="1"/>
              <a:t>soil</a:t>
            </a:r>
            <a:r>
              <a:rPr lang="cs-CZ" dirty="0"/>
              <a:t> </a:t>
            </a:r>
            <a:r>
              <a:rPr lang="cs-CZ" dirty="0" err="1"/>
              <a:t>health</a:t>
            </a:r>
            <a:r>
              <a:rPr lang="cs-CZ" dirty="0"/>
              <a:t> </a:t>
            </a:r>
          </a:p>
        </p:txBody>
      </p:sp>
      <p:sp>
        <p:nvSpPr>
          <p:cNvPr id="2" name="Zástupný symbol pro číslo snímku 1">
            <a:extLst>
              <a:ext uri="{FF2B5EF4-FFF2-40B4-BE49-F238E27FC236}">
                <a16:creationId xmlns:a16="http://schemas.microsoft.com/office/drawing/2014/main" id="{76EEF5FC-C46C-4745-BCFD-C193426D9738}"/>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spTree>
    <p:extLst>
      <p:ext uri="{BB962C8B-B14F-4D97-AF65-F5344CB8AC3E}">
        <p14:creationId xmlns:p14="http://schemas.microsoft.com/office/powerpoint/2010/main" val="3761536819"/>
      </p:ext>
    </p:extLst>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solidFill>
            <a:schemeClr val="bg1"/>
          </a:solidFill>
        </p:spPr>
        <p:txBody>
          <a:bodyPr/>
          <a:lstStyle/>
          <a:p>
            <a:pPr algn="just">
              <a:buNone/>
            </a:pPr>
            <a:r>
              <a:rPr lang="cs-CZ" sz="2000" b="1" dirty="0"/>
              <a:t>USDA NRCS: </a:t>
            </a:r>
            <a:r>
              <a:rPr lang="cs-CZ" sz="2000" dirty="0" err="1"/>
              <a:t>Soil</a:t>
            </a:r>
            <a:r>
              <a:rPr lang="cs-CZ" sz="2000" dirty="0"/>
              <a:t> </a:t>
            </a:r>
            <a:r>
              <a:rPr lang="cs-CZ" sz="2000" dirty="0" err="1"/>
              <a:t>quality</a:t>
            </a:r>
            <a:r>
              <a:rPr lang="cs-CZ" sz="2000" dirty="0"/>
              <a:t>, </a:t>
            </a:r>
            <a:r>
              <a:rPr lang="cs-CZ" sz="2000" dirty="0" err="1"/>
              <a:t>also</a:t>
            </a:r>
            <a:r>
              <a:rPr lang="cs-CZ" sz="2000" dirty="0"/>
              <a:t> </a:t>
            </a:r>
            <a:r>
              <a:rPr lang="cs-CZ" sz="2000" dirty="0" err="1"/>
              <a:t>referred</a:t>
            </a:r>
            <a:r>
              <a:rPr lang="cs-CZ" sz="2000" dirty="0"/>
              <a:t> to as </a:t>
            </a:r>
            <a:r>
              <a:rPr lang="cs-CZ" sz="2000" dirty="0" err="1"/>
              <a:t>soil</a:t>
            </a:r>
            <a:r>
              <a:rPr lang="cs-CZ" sz="2000" dirty="0"/>
              <a:t> </a:t>
            </a:r>
            <a:r>
              <a:rPr lang="cs-CZ" sz="2000" dirty="0" err="1"/>
              <a:t>health</a:t>
            </a:r>
            <a:r>
              <a:rPr lang="cs-CZ" sz="2000" dirty="0"/>
              <a:t>, </a:t>
            </a:r>
            <a:r>
              <a:rPr lang="cs-CZ" sz="2000" dirty="0" err="1"/>
              <a:t>is</a:t>
            </a:r>
            <a:r>
              <a:rPr lang="cs-CZ" sz="2000" dirty="0"/>
              <a:t> </a:t>
            </a:r>
            <a:r>
              <a:rPr lang="cs-CZ" sz="2000" dirty="0" err="1"/>
              <a:t>defined</a:t>
            </a:r>
            <a:r>
              <a:rPr lang="cs-CZ" sz="2000" dirty="0"/>
              <a:t> as </a:t>
            </a:r>
            <a:r>
              <a:rPr lang="cs-CZ" sz="2000" dirty="0" err="1"/>
              <a:t>how</a:t>
            </a:r>
            <a:r>
              <a:rPr lang="cs-CZ" sz="2000" dirty="0"/>
              <a:t> </a:t>
            </a:r>
            <a:r>
              <a:rPr lang="cs-CZ" sz="2000" dirty="0" err="1"/>
              <a:t>well</a:t>
            </a:r>
            <a:r>
              <a:rPr lang="cs-CZ" sz="2000" dirty="0"/>
              <a:t> </a:t>
            </a:r>
            <a:r>
              <a:rPr lang="cs-CZ" sz="2000" dirty="0" err="1"/>
              <a:t>soil</a:t>
            </a:r>
            <a:r>
              <a:rPr lang="cs-CZ" sz="2000" dirty="0"/>
              <a:t> </a:t>
            </a:r>
            <a:r>
              <a:rPr lang="cs-CZ" sz="2000" dirty="0" err="1"/>
              <a:t>does</a:t>
            </a:r>
            <a:r>
              <a:rPr lang="cs-CZ" sz="2000" dirty="0"/>
              <a:t> </a:t>
            </a:r>
            <a:r>
              <a:rPr lang="cs-CZ" sz="2000" dirty="0" err="1"/>
              <a:t>what</a:t>
            </a:r>
            <a:r>
              <a:rPr lang="cs-CZ" sz="2000" dirty="0"/>
              <a:t> </a:t>
            </a:r>
            <a:r>
              <a:rPr lang="cs-CZ" sz="2000" dirty="0" err="1"/>
              <a:t>we</a:t>
            </a:r>
            <a:r>
              <a:rPr lang="cs-CZ" sz="2000" dirty="0"/>
              <a:t> </a:t>
            </a:r>
            <a:r>
              <a:rPr lang="cs-CZ" sz="2000" dirty="0" err="1"/>
              <a:t>want</a:t>
            </a:r>
            <a:r>
              <a:rPr lang="cs-CZ" sz="2000" dirty="0"/>
              <a:t> </a:t>
            </a:r>
            <a:r>
              <a:rPr lang="cs-CZ" sz="2000" dirty="0" err="1"/>
              <a:t>it</a:t>
            </a:r>
            <a:r>
              <a:rPr lang="cs-CZ" sz="2000" dirty="0"/>
              <a:t> to do. </a:t>
            </a:r>
            <a:r>
              <a:rPr lang="cs-CZ" sz="2000" dirty="0" err="1"/>
              <a:t>Healthy</a:t>
            </a:r>
            <a:r>
              <a:rPr lang="cs-CZ" sz="2000" dirty="0"/>
              <a:t> </a:t>
            </a:r>
            <a:r>
              <a:rPr lang="cs-CZ" sz="2000" dirty="0" err="1"/>
              <a:t>soil</a:t>
            </a:r>
            <a:r>
              <a:rPr lang="cs-CZ" sz="2000" dirty="0"/>
              <a:t> </a:t>
            </a:r>
            <a:r>
              <a:rPr lang="cs-CZ" sz="2000" dirty="0" err="1"/>
              <a:t>gives</a:t>
            </a:r>
            <a:r>
              <a:rPr lang="cs-CZ" sz="2000" dirty="0"/>
              <a:t> </a:t>
            </a:r>
            <a:r>
              <a:rPr lang="cs-CZ" sz="2000" dirty="0" err="1"/>
              <a:t>us</a:t>
            </a:r>
            <a:r>
              <a:rPr lang="cs-CZ" sz="2000" dirty="0"/>
              <a:t> </a:t>
            </a:r>
            <a:r>
              <a:rPr lang="cs-CZ" sz="2000" dirty="0" err="1"/>
              <a:t>clean</a:t>
            </a:r>
            <a:r>
              <a:rPr lang="cs-CZ" sz="2000" dirty="0"/>
              <a:t> </a:t>
            </a:r>
            <a:r>
              <a:rPr lang="cs-CZ" sz="2000" dirty="0" err="1"/>
              <a:t>air</a:t>
            </a:r>
            <a:r>
              <a:rPr lang="cs-CZ" sz="2000" dirty="0"/>
              <a:t> </a:t>
            </a:r>
            <a:r>
              <a:rPr lang="cs-CZ" sz="2000" dirty="0" err="1"/>
              <a:t>and</a:t>
            </a:r>
            <a:r>
              <a:rPr lang="cs-CZ" sz="2000" dirty="0"/>
              <a:t> </a:t>
            </a:r>
            <a:r>
              <a:rPr lang="cs-CZ" sz="2000" dirty="0" err="1"/>
              <a:t>water</a:t>
            </a:r>
            <a:r>
              <a:rPr lang="cs-CZ" sz="2000" dirty="0"/>
              <a:t>, </a:t>
            </a:r>
            <a:r>
              <a:rPr lang="cs-CZ" sz="2000" dirty="0" err="1"/>
              <a:t>bountiful</a:t>
            </a:r>
            <a:r>
              <a:rPr lang="cs-CZ" sz="2000" dirty="0"/>
              <a:t> </a:t>
            </a:r>
            <a:r>
              <a:rPr lang="cs-CZ" sz="2000" dirty="0" err="1"/>
              <a:t>crops</a:t>
            </a:r>
            <a:r>
              <a:rPr lang="cs-CZ" sz="2000" dirty="0"/>
              <a:t> </a:t>
            </a:r>
            <a:r>
              <a:rPr lang="cs-CZ" sz="2000" dirty="0" err="1"/>
              <a:t>and</a:t>
            </a:r>
            <a:r>
              <a:rPr lang="cs-CZ" sz="2000" dirty="0"/>
              <a:t> </a:t>
            </a:r>
            <a:r>
              <a:rPr lang="cs-CZ" sz="2000" dirty="0" err="1"/>
              <a:t>forests</a:t>
            </a:r>
            <a:r>
              <a:rPr lang="cs-CZ" sz="2000" dirty="0"/>
              <a:t>, </a:t>
            </a:r>
            <a:r>
              <a:rPr lang="cs-CZ" sz="2000" dirty="0" err="1"/>
              <a:t>productive</a:t>
            </a:r>
            <a:r>
              <a:rPr lang="cs-CZ" sz="2000" dirty="0"/>
              <a:t> </a:t>
            </a:r>
            <a:r>
              <a:rPr lang="cs-CZ" sz="2000" dirty="0" err="1"/>
              <a:t>grazing</a:t>
            </a:r>
            <a:r>
              <a:rPr lang="cs-CZ" sz="2000" dirty="0"/>
              <a:t> </a:t>
            </a:r>
            <a:r>
              <a:rPr lang="cs-CZ" sz="2000" dirty="0" err="1"/>
              <a:t>lands</a:t>
            </a:r>
            <a:r>
              <a:rPr lang="cs-CZ" sz="2000" dirty="0"/>
              <a:t>, diverse </a:t>
            </a:r>
            <a:r>
              <a:rPr lang="cs-CZ" sz="2000" dirty="0" err="1"/>
              <a:t>wildlife</a:t>
            </a:r>
            <a:r>
              <a:rPr lang="cs-CZ" sz="2000" dirty="0"/>
              <a:t>, </a:t>
            </a:r>
            <a:r>
              <a:rPr lang="cs-CZ" sz="2000" dirty="0" err="1"/>
              <a:t>and</a:t>
            </a:r>
            <a:r>
              <a:rPr lang="cs-CZ" sz="2000" dirty="0"/>
              <a:t> </a:t>
            </a:r>
            <a:r>
              <a:rPr lang="cs-CZ" sz="2000" dirty="0" err="1"/>
              <a:t>beautiful</a:t>
            </a:r>
            <a:r>
              <a:rPr lang="cs-CZ" sz="2000" dirty="0"/>
              <a:t> </a:t>
            </a:r>
            <a:r>
              <a:rPr lang="cs-CZ" sz="2000" dirty="0" err="1"/>
              <a:t>landscapes</a:t>
            </a:r>
            <a:r>
              <a:rPr lang="cs-CZ" sz="2000" dirty="0"/>
              <a:t>. </a:t>
            </a:r>
            <a:r>
              <a:rPr lang="cs-CZ" sz="2000" u="sng" dirty="0">
                <a:hlinkClick r:id="rId3"/>
              </a:rPr>
              <a:t>http://soils.usda.gov/sqi/index.html</a:t>
            </a:r>
            <a:r>
              <a:rPr lang="cs-CZ" sz="2000" dirty="0"/>
              <a:t>  </a:t>
            </a:r>
          </a:p>
          <a:p>
            <a:pPr algn="just">
              <a:buNone/>
            </a:pPr>
            <a:r>
              <a:rPr lang="cs-CZ" sz="2000" b="1" dirty="0"/>
              <a:t>SSSA - </a:t>
            </a:r>
            <a:r>
              <a:rPr lang="cs-CZ" sz="2000" b="1" dirty="0" err="1"/>
              <a:t>Soil</a:t>
            </a:r>
            <a:r>
              <a:rPr lang="cs-CZ" sz="2000" b="1" dirty="0"/>
              <a:t> Science Society of America*: </a:t>
            </a:r>
            <a:r>
              <a:rPr lang="cs-CZ" sz="2000" dirty="0"/>
              <a:t>Půdní kvalita je způsobilost specifického typu půdy fungovat v rámci své kapacity a v rámci přírodních či člověkem vytvořených mezí, podporovat produkci rostlin a živočichů, udržovat či zlepšovat kvalitu vody a ovzduší a podporovat lidské zdraví a „žití“. Půdní kvalita je schopnost půdy fungovat jako součást ekosystému a při daném využívání plochy udržovat biologickou produktivitu, kvalitu prostředí a podporovat zdraví rostlin a živočichů.</a:t>
            </a:r>
          </a:p>
          <a:p>
            <a:pPr algn="just">
              <a:buNone/>
            </a:pPr>
            <a:r>
              <a:rPr lang="cs-CZ" sz="2000" b="1" dirty="0" err="1"/>
              <a:t>Tóth</a:t>
            </a:r>
            <a:r>
              <a:rPr lang="cs-CZ" sz="2000" b="1" dirty="0"/>
              <a:t> </a:t>
            </a:r>
            <a:r>
              <a:rPr lang="cs-CZ" sz="2000" b="1" dirty="0" err="1"/>
              <a:t>et</a:t>
            </a:r>
            <a:r>
              <a:rPr lang="cs-CZ" sz="2000" b="1" dirty="0"/>
              <a:t> </a:t>
            </a:r>
            <a:r>
              <a:rPr lang="cs-CZ" sz="2000" b="1" dirty="0" err="1"/>
              <a:t>al</a:t>
            </a:r>
            <a:r>
              <a:rPr lang="cs-CZ" sz="2000" b="1" dirty="0"/>
              <a:t>., 2007**:</a:t>
            </a:r>
            <a:r>
              <a:rPr lang="cs-CZ" sz="2000" dirty="0"/>
              <a:t> Půdní kvalita je míra schopnosti půdy poskytovat ekosystémové a socioekonomické služby díky své kapacitě provádět své funkce za měnících se podmínek</a:t>
            </a:r>
          </a:p>
        </p:txBody>
      </p:sp>
      <p:sp>
        <p:nvSpPr>
          <p:cNvPr id="4" name="Obdélník 3"/>
          <p:cNvSpPr/>
          <p:nvPr/>
        </p:nvSpPr>
        <p:spPr>
          <a:xfrm>
            <a:off x="3693696" y="5448558"/>
            <a:ext cx="8498304" cy="1377300"/>
          </a:xfrm>
          <a:prstGeom prst="rect">
            <a:avLst/>
          </a:prstGeom>
        </p:spPr>
        <p:txBody>
          <a:bodyPr wrap="square">
            <a:spAutoFit/>
          </a:bodyPr>
          <a:lstStyle/>
          <a:p>
            <a:pPr marL="265113" indent="-265113">
              <a:spcAft>
                <a:spcPts val="600"/>
              </a:spcAft>
            </a:pPr>
            <a:r>
              <a:rPr lang="cs-CZ" sz="1050" dirty="0"/>
              <a:t>*	</a:t>
            </a:r>
            <a:r>
              <a:rPr lang="cs-CZ" sz="1050" dirty="0" err="1"/>
              <a:t>Doran</a:t>
            </a:r>
            <a:r>
              <a:rPr lang="cs-CZ" sz="1050" dirty="0"/>
              <a:t> J.W., </a:t>
            </a:r>
            <a:r>
              <a:rPr lang="cs-CZ" sz="1050" dirty="0" err="1"/>
              <a:t>Coleman</a:t>
            </a:r>
            <a:r>
              <a:rPr lang="cs-CZ" sz="1050" dirty="0"/>
              <a:t> D.C., </a:t>
            </a:r>
            <a:r>
              <a:rPr lang="cs-CZ" sz="1050" dirty="0" err="1"/>
              <a:t>Bezdicek</a:t>
            </a:r>
            <a:r>
              <a:rPr lang="cs-CZ" sz="1050" dirty="0"/>
              <a:t> D.F., Stewart B.A. (1994): </a:t>
            </a:r>
            <a:r>
              <a:rPr lang="cs-CZ" sz="1050" dirty="0" err="1"/>
              <a:t>Defining</a:t>
            </a:r>
            <a:r>
              <a:rPr lang="cs-CZ" sz="1050" dirty="0"/>
              <a:t> </a:t>
            </a:r>
            <a:r>
              <a:rPr lang="cs-CZ" sz="1050" dirty="0" err="1"/>
              <a:t>soil</a:t>
            </a:r>
            <a:r>
              <a:rPr lang="cs-CZ" sz="1050" dirty="0"/>
              <a:t> </a:t>
            </a:r>
            <a:r>
              <a:rPr lang="cs-CZ" sz="1050" dirty="0" err="1"/>
              <a:t>quality</a:t>
            </a:r>
            <a:r>
              <a:rPr lang="cs-CZ" sz="1050" dirty="0"/>
              <a:t> </a:t>
            </a:r>
            <a:r>
              <a:rPr lang="cs-CZ" sz="1050" dirty="0" err="1"/>
              <a:t>for</a:t>
            </a:r>
            <a:r>
              <a:rPr lang="cs-CZ" sz="1050" dirty="0"/>
              <a:t> a </a:t>
            </a:r>
            <a:r>
              <a:rPr lang="cs-CZ" sz="1050" dirty="0" err="1"/>
              <a:t>sustainable</a:t>
            </a:r>
            <a:r>
              <a:rPr lang="cs-CZ" sz="1050" dirty="0"/>
              <a:t> </a:t>
            </a:r>
            <a:r>
              <a:rPr lang="cs-CZ" sz="1050" dirty="0" err="1"/>
              <a:t>environment</a:t>
            </a:r>
            <a:r>
              <a:rPr lang="cs-CZ" sz="1050" dirty="0"/>
              <a:t>. SSSA </a:t>
            </a:r>
            <a:r>
              <a:rPr lang="cs-CZ" sz="1050" dirty="0" err="1"/>
              <a:t>Special</a:t>
            </a:r>
            <a:r>
              <a:rPr lang="cs-CZ" sz="1050" dirty="0"/>
              <a:t> </a:t>
            </a:r>
            <a:r>
              <a:rPr lang="cs-CZ" sz="1050" dirty="0" err="1"/>
              <a:t>Publication</a:t>
            </a:r>
            <a:r>
              <a:rPr lang="cs-CZ" sz="1050" dirty="0"/>
              <a:t> </a:t>
            </a:r>
            <a:r>
              <a:rPr lang="cs-CZ" sz="1050" dirty="0" err="1"/>
              <a:t>Number</a:t>
            </a:r>
            <a:r>
              <a:rPr lang="cs-CZ" sz="1050" dirty="0"/>
              <a:t> 35. </a:t>
            </a:r>
            <a:r>
              <a:rPr lang="cs-CZ" sz="1050" dirty="0" err="1"/>
              <a:t>Soil</a:t>
            </a:r>
            <a:r>
              <a:rPr lang="cs-CZ" sz="1050" dirty="0"/>
              <a:t> Science Society </a:t>
            </a:r>
            <a:r>
              <a:rPr lang="cs-CZ" sz="1050" dirty="0" err="1"/>
              <a:t>of</a:t>
            </a:r>
            <a:r>
              <a:rPr lang="cs-CZ" sz="1050" dirty="0"/>
              <a:t> </a:t>
            </a:r>
            <a:r>
              <a:rPr lang="cs-CZ" sz="1050" dirty="0" err="1"/>
              <a:t>America</a:t>
            </a:r>
            <a:r>
              <a:rPr lang="cs-CZ" sz="1050" dirty="0"/>
              <a:t>.</a:t>
            </a:r>
          </a:p>
          <a:p>
            <a:pPr marL="265113" indent="-265113">
              <a:spcAft>
                <a:spcPts val="600"/>
              </a:spcAft>
            </a:pPr>
            <a:r>
              <a:rPr lang="cs-CZ" sz="1050" dirty="0"/>
              <a:t>	</a:t>
            </a:r>
            <a:r>
              <a:rPr lang="cs-CZ" sz="1050" dirty="0" err="1"/>
              <a:t>Doran</a:t>
            </a:r>
            <a:r>
              <a:rPr lang="cs-CZ" sz="1050" dirty="0"/>
              <a:t> J.W., </a:t>
            </a:r>
            <a:r>
              <a:rPr lang="cs-CZ" sz="1050" dirty="0" err="1"/>
              <a:t>Jones</a:t>
            </a:r>
            <a:r>
              <a:rPr lang="cs-CZ" sz="1050" dirty="0"/>
              <a:t> A.J. (1996): </a:t>
            </a:r>
            <a:r>
              <a:rPr lang="cs-CZ" sz="1050" dirty="0" err="1"/>
              <a:t>Methods</a:t>
            </a:r>
            <a:r>
              <a:rPr lang="cs-CZ" sz="1050" dirty="0"/>
              <a:t> </a:t>
            </a:r>
            <a:r>
              <a:rPr lang="cs-CZ" sz="1050" dirty="0" err="1"/>
              <a:t>for</a:t>
            </a:r>
            <a:r>
              <a:rPr lang="cs-CZ" sz="1050" dirty="0"/>
              <a:t> </a:t>
            </a:r>
            <a:r>
              <a:rPr lang="cs-CZ" sz="1050" dirty="0" err="1"/>
              <a:t>assessing</a:t>
            </a:r>
            <a:r>
              <a:rPr lang="cs-CZ" sz="1050" dirty="0"/>
              <a:t> </a:t>
            </a:r>
            <a:r>
              <a:rPr lang="cs-CZ" sz="1050" dirty="0" err="1"/>
              <a:t>soil</a:t>
            </a:r>
            <a:r>
              <a:rPr lang="cs-CZ" sz="1050" dirty="0"/>
              <a:t> </a:t>
            </a:r>
            <a:r>
              <a:rPr lang="cs-CZ" sz="1050" dirty="0" err="1"/>
              <a:t>quality</a:t>
            </a:r>
            <a:r>
              <a:rPr lang="cs-CZ" sz="1050" dirty="0"/>
              <a:t>. SSSA </a:t>
            </a:r>
            <a:r>
              <a:rPr lang="cs-CZ" sz="1050" dirty="0" err="1"/>
              <a:t>Special</a:t>
            </a:r>
            <a:r>
              <a:rPr lang="cs-CZ" sz="1050" dirty="0"/>
              <a:t> </a:t>
            </a:r>
            <a:r>
              <a:rPr lang="cs-CZ" sz="1050" dirty="0" err="1"/>
              <a:t>Publication</a:t>
            </a:r>
            <a:r>
              <a:rPr lang="cs-CZ" sz="1050" dirty="0"/>
              <a:t> </a:t>
            </a:r>
            <a:r>
              <a:rPr lang="cs-CZ" sz="1050" dirty="0" err="1"/>
              <a:t>Number</a:t>
            </a:r>
            <a:r>
              <a:rPr lang="cs-CZ" sz="1050" dirty="0"/>
              <a:t> 49. </a:t>
            </a:r>
            <a:r>
              <a:rPr lang="cs-CZ" sz="1050" dirty="0" err="1"/>
              <a:t>Soil</a:t>
            </a:r>
            <a:r>
              <a:rPr lang="cs-CZ" sz="1050" dirty="0"/>
              <a:t> Science Society </a:t>
            </a:r>
            <a:r>
              <a:rPr lang="cs-CZ" sz="1050" dirty="0" err="1"/>
              <a:t>of</a:t>
            </a:r>
            <a:r>
              <a:rPr lang="cs-CZ" sz="1050" dirty="0"/>
              <a:t> </a:t>
            </a:r>
            <a:r>
              <a:rPr lang="cs-CZ" sz="1050" dirty="0" err="1"/>
              <a:t>America</a:t>
            </a:r>
            <a:r>
              <a:rPr lang="cs-CZ" sz="1050" dirty="0"/>
              <a:t>. 410 </a:t>
            </a:r>
            <a:r>
              <a:rPr lang="cs-CZ" sz="1050" dirty="0" err="1"/>
              <a:t>pp</a:t>
            </a:r>
            <a:r>
              <a:rPr lang="cs-CZ" sz="1050" dirty="0"/>
              <a:t>. ISBN 9780891189442.</a:t>
            </a:r>
          </a:p>
          <a:p>
            <a:pPr marL="265113" indent="-265113">
              <a:spcAft>
                <a:spcPts val="600"/>
              </a:spcAft>
            </a:pPr>
            <a:r>
              <a:rPr lang="cs-CZ" sz="1050" dirty="0"/>
              <a:t>**	</a:t>
            </a:r>
            <a:r>
              <a:rPr lang="en-US" sz="1050" dirty="0" err="1"/>
              <a:t>Tóth</a:t>
            </a:r>
            <a:r>
              <a:rPr lang="en-US" sz="1050" dirty="0"/>
              <a:t> G., </a:t>
            </a:r>
            <a:r>
              <a:rPr lang="en-US" sz="1050" dirty="0" err="1"/>
              <a:t>Stolbovoy</a:t>
            </a:r>
            <a:r>
              <a:rPr lang="en-US" sz="1050" dirty="0"/>
              <a:t> V., </a:t>
            </a:r>
            <a:r>
              <a:rPr lang="en-US" sz="1050" dirty="0" err="1"/>
              <a:t>Montanarella</a:t>
            </a:r>
            <a:r>
              <a:rPr lang="en-US" sz="1050" dirty="0"/>
              <a:t> L. (2007): Soil quality and sustainability evaluation - An integrated approach to support soil-related policies of the European Union. EUR 22721 EN. Office for Official Publications of the European Communities, Luxembourg. 40 pp. ISBN 9789279052507.</a:t>
            </a:r>
            <a:endParaRPr lang="cs-CZ" sz="1050" dirty="0"/>
          </a:p>
        </p:txBody>
      </p:sp>
      <p:sp>
        <p:nvSpPr>
          <p:cNvPr id="3" name="Nadpis 2">
            <a:extLst>
              <a:ext uri="{FF2B5EF4-FFF2-40B4-BE49-F238E27FC236}">
                <a16:creationId xmlns:a16="http://schemas.microsoft.com/office/drawing/2014/main" id="{85AEB272-4A7E-4F23-AC9A-CCD86DA8403E}"/>
              </a:ext>
            </a:extLst>
          </p:cNvPr>
          <p:cNvSpPr>
            <a:spLocks noGrp="1"/>
          </p:cNvSpPr>
          <p:nvPr>
            <p:ph type="title"/>
          </p:nvPr>
        </p:nvSpPr>
        <p:spPr/>
        <p:txBody>
          <a:bodyPr/>
          <a:lstStyle/>
          <a:p>
            <a:r>
              <a:rPr lang="cs-CZ" dirty="0" err="1"/>
              <a:t>Soil</a:t>
            </a:r>
            <a:r>
              <a:rPr lang="cs-CZ" dirty="0"/>
              <a:t> </a:t>
            </a:r>
            <a:r>
              <a:rPr lang="cs-CZ" dirty="0" err="1"/>
              <a:t>quality</a:t>
            </a:r>
            <a:r>
              <a:rPr lang="cs-CZ" dirty="0"/>
              <a:t> + </a:t>
            </a:r>
            <a:r>
              <a:rPr lang="cs-CZ" dirty="0" err="1"/>
              <a:t>soil</a:t>
            </a:r>
            <a:r>
              <a:rPr lang="cs-CZ" dirty="0"/>
              <a:t> </a:t>
            </a:r>
            <a:r>
              <a:rPr lang="cs-CZ" dirty="0" err="1"/>
              <a:t>health</a:t>
            </a:r>
            <a:r>
              <a:rPr lang="cs-CZ" dirty="0"/>
              <a:t> </a:t>
            </a:r>
          </a:p>
        </p:txBody>
      </p:sp>
      <p:sp>
        <p:nvSpPr>
          <p:cNvPr id="2" name="Zástupný symbol pro číslo snímku 1">
            <a:extLst>
              <a:ext uri="{FF2B5EF4-FFF2-40B4-BE49-F238E27FC236}">
                <a16:creationId xmlns:a16="http://schemas.microsoft.com/office/drawing/2014/main" id="{00E36079-E990-49A1-A012-5B051800B456}"/>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spTree>
    <p:extLst>
      <p:ext uri="{BB962C8B-B14F-4D97-AF65-F5344CB8AC3E}">
        <p14:creationId xmlns:p14="http://schemas.microsoft.com/office/powerpoint/2010/main" val="3966643416"/>
      </p:ext>
    </p:extLst>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Půdní kvalita – definice pro účely E5040</a:t>
            </a:r>
          </a:p>
        </p:txBody>
      </p:sp>
      <p:sp>
        <p:nvSpPr>
          <p:cNvPr id="3" name="Zástupný symbol pro obsah 2"/>
          <p:cNvSpPr>
            <a:spLocks noGrp="1"/>
          </p:cNvSpPr>
          <p:nvPr>
            <p:ph idx="1"/>
          </p:nvPr>
        </p:nvSpPr>
        <p:spPr>
          <a:xfrm>
            <a:off x="704850" y="1212782"/>
            <a:ext cx="7332245" cy="4778443"/>
          </a:xfrm>
        </p:spPr>
        <p:txBody>
          <a:bodyPr/>
          <a:lstStyle/>
          <a:p>
            <a:pPr marL="3175" indent="-3175" algn="ctr">
              <a:buNone/>
            </a:pPr>
            <a:r>
              <a:rPr lang="cs-CZ" b="1" dirty="0"/>
              <a:t>současná a do budoucna udržitelná schopnost půdy fungovat jako živý systém uvnitř ekosystému zabezpečující jeho důležité funkce a služby, podporující biologickou produktivitu, odolávající erozi, nesnižující či zlepšující kvalitu ovzduší, podzemní a povrchové vody a podporující zdraví rostlin, zvířat i lidí</a:t>
            </a:r>
            <a:endParaRPr lang="cs-CZ" dirty="0"/>
          </a:p>
        </p:txBody>
      </p:sp>
      <p:pic>
        <p:nvPicPr>
          <p:cNvPr id="165890" name="Picture 2" descr="http://iheartsoil.files.wordpress.com/2012/03/i-love-soil-poster-image_s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946877"/>
            <a:ext cx="3638550" cy="5581651"/>
          </a:xfrm>
          <a:prstGeom prst="rect">
            <a:avLst/>
          </a:prstGeom>
          <a:ln>
            <a:noFill/>
          </a:ln>
          <a:effectLst>
            <a:outerShdw blurRad="292100" dist="139700" dir="2700000" algn="tl" rotWithShape="0">
              <a:srgbClr val="333333">
                <a:alpha val="65000"/>
              </a:srgbClr>
            </a:outerShdw>
          </a:effectLst>
        </p:spPr>
      </p:pic>
      <p:sp>
        <p:nvSpPr>
          <p:cNvPr id="4" name="Zástupný symbol pro číslo snímku 3">
            <a:extLst>
              <a:ext uri="{FF2B5EF4-FFF2-40B4-BE49-F238E27FC236}">
                <a16:creationId xmlns:a16="http://schemas.microsoft.com/office/drawing/2014/main" id="{0B703113-6361-45F8-AE3F-E9051A5B7C0F}"/>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spTree>
    <p:extLst>
      <p:ext uri="{BB962C8B-B14F-4D97-AF65-F5344CB8AC3E}">
        <p14:creationId xmlns:p14="http://schemas.microsoft.com/office/powerpoint/2010/main" val="400062300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Indikátory půdní kvality</a:t>
            </a:r>
          </a:p>
        </p:txBody>
      </p:sp>
      <p:sp>
        <p:nvSpPr>
          <p:cNvPr id="3" name="Zástupný symbol pro obsah 2"/>
          <p:cNvSpPr>
            <a:spLocks noGrp="1"/>
          </p:cNvSpPr>
          <p:nvPr>
            <p:ph idx="1"/>
          </p:nvPr>
        </p:nvSpPr>
        <p:spPr/>
        <p:txBody>
          <a:bodyPr/>
          <a:lstStyle/>
          <a:p>
            <a:pPr>
              <a:buNone/>
            </a:pPr>
            <a:r>
              <a:rPr lang="cs-CZ" b="1" dirty="0"/>
              <a:t>Musí vyhovovat těmto </a:t>
            </a:r>
            <a:r>
              <a:rPr lang="pt-BR" b="1" dirty="0"/>
              <a:t>kritériím</a:t>
            </a:r>
            <a:r>
              <a:rPr lang="cs-CZ" b="1" dirty="0"/>
              <a:t>:</a:t>
            </a:r>
          </a:p>
          <a:p>
            <a:r>
              <a:rPr lang="cs-CZ" dirty="0"/>
              <a:t>korelace s procesy v ekosystémech (modelování)</a:t>
            </a:r>
          </a:p>
          <a:p>
            <a:r>
              <a:rPr lang="cs-CZ" dirty="0"/>
              <a:t>musí zahrnovat všechny (většinu) vlastnosti půd a tak být použitelné pro odhad vlastností, které se nedají snadno měřit</a:t>
            </a:r>
          </a:p>
          <a:p>
            <a:r>
              <a:rPr lang="cs-CZ" dirty="0"/>
              <a:t>musí být snadno měřitelné v terénu</a:t>
            </a:r>
          </a:p>
          <a:p>
            <a:r>
              <a:rPr lang="cs-CZ" dirty="0"/>
              <a:t>musí být citlivé na změny technologií a přírodních poměrů (klima), avšak necitlivé na krátkodobé změny,</a:t>
            </a:r>
          </a:p>
          <a:p>
            <a:r>
              <a:rPr lang="cs-CZ" dirty="0"/>
              <a:t>soubor indikátorů musí zahrnovat již sledované charakteristiky</a:t>
            </a:r>
          </a:p>
        </p:txBody>
      </p:sp>
      <p:sp>
        <p:nvSpPr>
          <p:cNvPr id="4" name="TextovéPole 3"/>
          <p:cNvSpPr txBox="1"/>
          <p:nvPr/>
        </p:nvSpPr>
        <p:spPr>
          <a:xfrm>
            <a:off x="3926305" y="5842337"/>
            <a:ext cx="8265695" cy="1015663"/>
          </a:xfrm>
          <a:prstGeom prst="rect">
            <a:avLst/>
          </a:prstGeom>
          <a:noFill/>
        </p:spPr>
        <p:txBody>
          <a:bodyPr wrap="square" rtlCol="0">
            <a:spAutoFit/>
          </a:bodyPr>
          <a:lstStyle/>
          <a:p>
            <a:pPr>
              <a:spcAft>
                <a:spcPts val="600"/>
              </a:spcAft>
            </a:pPr>
            <a:r>
              <a:rPr lang="en-US" sz="1000" dirty="0"/>
              <a:t>Pankhurst, C.E., </a:t>
            </a:r>
            <a:r>
              <a:rPr lang="en-US" sz="1000" dirty="0" err="1"/>
              <a:t>Doube</a:t>
            </a:r>
            <a:r>
              <a:rPr lang="en-US" sz="1000" dirty="0"/>
              <a:t>, B.M., Gupta, V.V.S.R. (1997): Biological indicators of soil health. CAB International, Wallingford. ISBN 0851991580.</a:t>
            </a:r>
            <a:endParaRPr lang="cs-CZ" sz="1000" dirty="0"/>
          </a:p>
          <a:p>
            <a:pPr>
              <a:spcAft>
                <a:spcPts val="600"/>
              </a:spcAft>
            </a:pPr>
            <a:r>
              <a:rPr lang="cs-CZ" sz="1000" dirty="0" err="1"/>
              <a:t>Doran</a:t>
            </a:r>
            <a:r>
              <a:rPr lang="cs-CZ" sz="1000" dirty="0"/>
              <a:t>, J. W., </a:t>
            </a:r>
            <a:r>
              <a:rPr lang="cs-CZ" sz="1000" dirty="0" err="1"/>
              <a:t>Parkin</a:t>
            </a:r>
            <a:r>
              <a:rPr lang="cs-CZ" sz="1000" dirty="0"/>
              <a:t>, T. B. (1994): </a:t>
            </a:r>
            <a:r>
              <a:rPr lang="cs-CZ" sz="1000" dirty="0" err="1"/>
              <a:t>Defining</a:t>
            </a:r>
            <a:r>
              <a:rPr lang="cs-CZ" sz="1000" dirty="0"/>
              <a:t> and </a:t>
            </a:r>
            <a:r>
              <a:rPr lang="cs-CZ" sz="1000" dirty="0" err="1"/>
              <a:t>assessing</a:t>
            </a:r>
            <a:r>
              <a:rPr lang="cs-CZ" sz="1000" dirty="0"/>
              <a:t> soil quality. In: </a:t>
            </a:r>
            <a:r>
              <a:rPr lang="cs-CZ" sz="1000" dirty="0" err="1"/>
              <a:t>Defining</a:t>
            </a:r>
            <a:r>
              <a:rPr lang="cs-CZ" sz="1000" dirty="0"/>
              <a:t> soil quality for a </a:t>
            </a:r>
            <a:r>
              <a:rPr lang="cs-CZ" sz="1000" dirty="0" err="1"/>
              <a:t>sustainable</a:t>
            </a:r>
            <a:r>
              <a:rPr lang="cs-CZ" sz="1000" dirty="0"/>
              <a:t> </a:t>
            </a:r>
            <a:r>
              <a:rPr lang="cs-CZ" sz="1000" dirty="0" err="1"/>
              <a:t>environment</a:t>
            </a:r>
            <a:r>
              <a:rPr lang="cs-CZ" sz="1000" dirty="0"/>
              <a:t>. SSSA </a:t>
            </a:r>
            <a:r>
              <a:rPr lang="cs-CZ" sz="1000" dirty="0" err="1"/>
              <a:t>special</a:t>
            </a:r>
            <a:r>
              <a:rPr lang="cs-CZ" sz="1000" dirty="0"/>
              <a:t> </a:t>
            </a:r>
            <a:r>
              <a:rPr lang="cs-CZ" sz="1000" dirty="0" err="1"/>
              <a:t>publication</a:t>
            </a:r>
            <a:r>
              <a:rPr lang="cs-CZ" sz="1000" dirty="0"/>
              <a:t> </a:t>
            </a:r>
            <a:r>
              <a:rPr lang="cs-CZ" sz="1000" dirty="0" err="1"/>
              <a:t>number</a:t>
            </a:r>
            <a:r>
              <a:rPr lang="cs-CZ" sz="1000" dirty="0"/>
              <a:t> 35. SSSA, </a:t>
            </a:r>
            <a:r>
              <a:rPr lang="cs-CZ" sz="1000" dirty="0" err="1"/>
              <a:t>Inc</a:t>
            </a:r>
            <a:r>
              <a:rPr lang="cs-CZ" sz="1000" dirty="0"/>
              <a:t>., </a:t>
            </a:r>
            <a:r>
              <a:rPr lang="cs-CZ" sz="1000" dirty="0" err="1"/>
              <a:t>American</a:t>
            </a:r>
            <a:r>
              <a:rPr lang="cs-CZ" sz="1000" dirty="0"/>
              <a:t> Society of Agronomy, </a:t>
            </a:r>
            <a:r>
              <a:rPr lang="cs-CZ" sz="1000" dirty="0" err="1"/>
              <a:t>Inc</a:t>
            </a:r>
            <a:r>
              <a:rPr lang="cs-CZ" sz="1000" dirty="0"/>
              <a:t>. </a:t>
            </a:r>
            <a:r>
              <a:rPr lang="cs-CZ" sz="1000" dirty="0" err="1"/>
              <a:t>Madison</a:t>
            </a:r>
            <a:r>
              <a:rPr lang="cs-CZ" sz="1000" dirty="0"/>
              <a:t>, Wisconsin, USA, 1994, pp. 3 – 21.</a:t>
            </a:r>
          </a:p>
          <a:p>
            <a:pPr>
              <a:spcAft>
                <a:spcPts val="600"/>
              </a:spcAft>
            </a:pPr>
            <a:r>
              <a:rPr lang="cs-CZ" sz="1000" dirty="0"/>
              <a:t>Sáňka, M., Materna, J. (2004): Indikátory kvality zemědělských a lesních půd ČR. Edice Planeta. Odborný časopis pro životní prostředí. Ročník XII, číslo 11/2004, ISSN 1213-3393.</a:t>
            </a:r>
          </a:p>
        </p:txBody>
      </p:sp>
      <p:sp>
        <p:nvSpPr>
          <p:cNvPr id="5" name="Zástupný symbol pro číslo snímku 4">
            <a:extLst>
              <a:ext uri="{FF2B5EF4-FFF2-40B4-BE49-F238E27FC236}">
                <a16:creationId xmlns:a16="http://schemas.microsoft.com/office/drawing/2014/main" id="{F6602E19-F431-4A61-B722-CFD153C8424C}"/>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spTree>
    <p:extLst>
      <p:ext uri="{BB962C8B-B14F-4D97-AF65-F5344CB8AC3E}">
        <p14:creationId xmlns:p14="http://schemas.microsoft.com/office/powerpoint/2010/main" val="276472219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Indikátory půdní kvality</a:t>
            </a:r>
          </a:p>
        </p:txBody>
      </p:sp>
      <p:sp>
        <p:nvSpPr>
          <p:cNvPr id="3" name="Zástupný symbol pro obsah 2"/>
          <p:cNvSpPr>
            <a:spLocks noGrp="1"/>
          </p:cNvSpPr>
          <p:nvPr>
            <p:ph idx="1"/>
          </p:nvPr>
        </p:nvSpPr>
        <p:spPr>
          <a:xfrm>
            <a:off x="704850" y="1212782"/>
            <a:ext cx="6159201" cy="4778443"/>
          </a:xfrm>
        </p:spPr>
        <p:txBody>
          <a:bodyPr/>
          <a:lstStyle/>
          <a:p>
            <a:r>
              <a:rPr lang="cs-CZ" dirty="0"/>
              <a:t>kvalitativní (např. půda je dobře oživená)</a:t>
            </a:r>
          </a:p>
          <a:p>
            <a:r>
              <a:rPr lang="cs-CZ" dirty="0"/>
              <a:t>kvantitativní (např. biomasa mikroorganismů je 1450 µg </a:t>
            </a:r>
            <a:r>
              <a:rPr lang="cs-CZ" dirty="0" err="1"/>
              <a:t>Cbio</a:t>
            </a:r>
            <a:r>
              <a:rPr lang="cs-CZ" dirty="0"/>
              <a:t>/g půdy)</a:t>
            </a:r>
          </a:p>
          <a:p>
            <a:r>
              <a:rPr lang="cs-CZ" dirty="0"/>
              <a:t>v terénu / v laboratoři</a:t>
            </a:r>
          </a:p>
          <a:p>
            <a:r>
              <a:rPr lang="cs-CZ" dirty="0"/>
              <a:t>složité analýzy pro vědce </a:t>
            </a:r>
            <a:r>
              <a:rPr lang="cs-CZ" dirty="0" err="1"/>
              <a:t>vs</a:t>
            </a:r>
            <a:r>
              <a:rPr lang="cs-CZ" dirty="0"/>
              <a:t> karty pro farmáře</a:t>
            </a:r>
          </a:p>
        </p:txBody>
      </p:sp>
      <p:pic>
        <p:nvPicPr>
          <p:cNvPr id="5" name="Obrázek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3368" y="4287804"/>
            <a:ext cx="3288631" cy="2570196"/>
          </a:xfrm>
          <a:prstGeom prst="rect">
            <a:avLst/>
          </a:prstGeom>
          <a:ln>
            <a:noFill/>
          </a:ln>
          <a:effectLst>
            <a:outerShdw blurRad="292100" dist="139700" dir="2700000" algn="tl" rotWithShape="0">
              <a:srgbClr val="333333">
                <a:alpha val="65000"/>
              </a:srgbClr>
            </a:outerShdw>
          </a:effectLst>
        </p:spPr>
      </p:pic>
      <p:sp>
        <p:nvSpPr>
          <p:cNvPr id="6" name="Obdélník 5"/>
          <p:cNvSpPr/>
          <p:nvPr/>
        </p:nvSpPr>
        <p:spPr>
          <a:xfrm>
            <a:off x="5398167" y="6282307"/>
            <a:ext cx="3505200" cy="246221"/>
          </a:xfrm>
          <a:prstGeom prst="rect">
            <a:avLst/>
          </a:prstGeom>
        </p:spPr>
        <p:txBody>
          <a:bodyPr wrap="square">
            <a:spAutoFit/>
          </a:bodyPr>
          <a:lstStyle/>
          <a:p>
            <a:r>
              <a:rPr lang="cs-CZ" sz="1000" u="sng" dirty="0">
                <a:hlinkClick r:id="rId3"/>
              </a:rPr>
              <a:t>http://soils.usda.gov/sqi/assessment/test_kit.html</a:t>
            </a:r>
            <a:endParaRPr lang="cs-CZ" sz="1000" dirty="0"/>
          </a:p>
        </p:txBody>
      </p:sp>
      <p:pic>
        <p:nvPicPr>
          <p:cNvPr id="7" name="Obrázek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4051" y="-27021"/>
            <a:ext cx="5327949" cy="4314825"/>
          </a:xfrm>
          <a:prstGeom prst="rect">
            <a:avLst/>
          </a:prstGeom>
          <a:ln>
            <a:noFill/>
          </a:ln>
          <a:effectLst>
            <a:outerShdw blurRad="292100" dist="139700" dir="2700000" algn="tl" rotWithShape="0">
              <a:srgbClr val="333333">
                <a:alpha val="65000"/>
              </a:srgbClr>
            </a:outerShdw>
          </a:effectLst>
        </p:spPr>
      </p:pic>
      <p:sp>
        <p:nvSpPr>
          <p:cNvPr id="8" name="Obdélník 7"/>
          <p:cNvSpPr/>
          <p:nvPr/>
        </p:nvSpPr>
        <p:spPr>
          <a:xfrm>
            <a:off x="5398167" y="6566172"/>
            <a:ext cx="3429000" cy="246221"/>
          </a:xfrm>
          <a:prstGeom prst="rect">
            <a:avLst/>
          </a:prstGeom>
        </p:spPr>
        <p:txBody>
          <a:bodyPr wrap="square">
            <a:spAutoFit/>
          </a:bodyPr>
          <a:lstStyle/>
          <a:p>
            <a:r>
              <a:rPr lang="cs-CZ" sz="1000" u="sng" dirty="0">
                <a:hlinkClick r:id="rId5"/>
              </a:rPr>
              <a:t>http://soils.usda.gov/sqi/assessment/files/MD_card.pdf</a:t>
            </a:r>
            <a:endParaRPr lang="cs-CZ" sz="1000" dirty="0"/>
          </a:p>
        </p:txBody>
      </p:sp>
      <p:sp>
        <p:nvSpPr>
          <p:cNvPr id="4" name="Zástupný symbol pro číslo snímku 3">
            <a:extLst>
              <a:ext uri="{FF2B5EF4-FFF2-40B4-BE49-F238E27FC236}">
                <a16:creationId xmlns:a16="http://schemas.microsoft.com/office/drawing/2014/main" id="{C8DE9BC9-B36A-4C5E-8B21-079B098CAFA8}"/>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spTree>
    <p:extLst>
      <p:ext uri="{BB962C8B-B14F-4D97-AF65-F5344CB8AC3E}">
        <p14:creationId xmlns:p14="http://schemas.microsoft.com/office/powerpoint/2010/main" val="66854749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Indikátory půdní kvality</a:t>
            </a:r>
          </a:p>
        </p:txBody>
      </p:sp>
      <p:sp>
        <p:nvSpPr>
          <p:cNvPr id="3" name="Zástupný symbol pro obsah 2"/>
          <p:cNvSpPr>
            <a:spLocks noGrp="1"/>
          </p:cNvSpPr>
          <p:nvPr>
            <p:ph idx="1"/>
          </p:nvPr>
        </p:nvSpPr>
        <p:spPr/>
        <p:txBody>
          <a:bodyPr/>
          <a:lstStyle/>
          <a:p>
            <a:r>
              <a:rPr lang="cs-CZ" dirty="0"/>
              <a:t>Příklad souboru vlastností půd využitelných jako indikátory kvality a zdraví půdy a vztah indikátorů k funkcím půdy</a:t>
            </a:r>
          </a:p>
        </p:txBody>
      </p:sp>
      <p:graphicFrame>
        <p:nvGraphicFramePr>
          <p:cNvPr id="6" name="Tabulka 5"/>
          <p:cNvGraphicFramePr>
            <a:graphicFrameLocks noGrp="1"/>
          </p:cNvGraphicFramePr>
          <p:nvPr>
            <p:extLst>
              <p:ext uri="{D42A27DB-BD31-4B8C-83A1-F6EECF244321}">
                <p14:modId xmlns:p14="http://schemas.microsoft.com/office/powerpoint/2010/main" val="2269983043"/>
              </p:ext>
            </p:extLst>
          </p:nvPr>
        </p:nvGraphicFramePr>
        <p:xfrm>
          <a:off x="1524001" y="2107792"/>
          <a:ext cx="9143998" cy="4029416"/>
        </p:xfrm>
        <a:graphic>
          <a:graphicData uri="http://schemas.openxmlformats.org/drawingml/2006/table">
            <a:tbl>
              <a:tblPr>
                <a:tableStyleId>{35758FB7-9AC5-4552-8A53-C91805E547FA}</a:tableStyleId>
              </a:tblPr>
              <a:tblGrid>
                <a:gridCol w="609599">
                  <a:extLst>
                    <a:ext uri="{9D8B030D-6E8A-4147-A177-3AD203B41FA5}">
                      <a16:colId xmlns:a16="http://schemas.microsoft.com/office/drawing/2014/main" val="20000"/>
                    </a:ext>
                  </a:extLst>
                </a:gridCol>
                <a:gridCol w="1600199">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609601">
                  <a:extLst>
                    <a:ext uri="{9D8B030D-6E8A-4147-A177-3AD203B41FA5}">
                      <a16:colId xmlns:a16="http://schemas.microsoft.com/office/drawing/2014/main" val="20006"/>
                    </a:ext>
                  </a:extLst>
                </a:gridCol>
                <a:gridCol w="685799">
                  <a:extLst>
                    <a:ext uri="{9D8B030D-6E8A-4147-A177-3AD203B41FA5}">
                      <a16:colId xmlns:a16="http://schemas.microsoft.com/office/drawing/2014/main" val="20007"/>
                    </a:ext>
                  </a:extLst>
                </a:gridCol>
                <a:gridCol w="3276600">
                  <a:extLst>
                    <a:ext uri="{9D8B030D-6E8A-4147-A177-3AD203B41FA5}">
                      <a16:colId xmlns:a16="http://schemas.microsoft.com/office/drawing/2014/main" val="20008"/>
                    </a:ext>
                  </a:extLst>
                </a:gridCol>
              </a:tblGrid>
              <a:tr h="62635">
                <a:tc rowSpan="3">
                  <a:txBody>
                    <a:bodyPr/>
                    <a:lstStyle/>
                    <a:p>
                      <a:pPr algn="ctr">
                        <a:spcBef>
                          <a:spcPts val="600"/>
                        </a:spcBef>
                        <a:spcAft>
                          <a:spcPts val="0"/>
                        </a:spcAft>
                      </a:pPr>
                      <a:r>
                        <a:rPr lang="cs-CZ" sz="1000"/>
                        <a:t>skupina indikátorů</a:t>
                      </a:r>
                      <a:endParaRPr lang="cs-CZ" sz="1000">
                        <a:latin typeface="Calibri"/>
                        <a:ea typeface="Times New Roman"/>
                        <a:cs typeface="Times New Roman"/>
                      </a:endParaRPr>
                    </a:p>
                  </a:txBody>
                  <a:tcPr marL="2320" marR="2320" marT="0" marB="0" anchor="ctr"/>
                </a:tc>
                <a:tc rowSpan="3">
                  <a:txBody>
                    <a:bodyPr/>
                    <a:lstStyle/>
                    <a:p>
                      <a:pPr algn="ctr">
                        <a:spcBef>
                          <a:spcPts val="600"/>
                        </a:spcBef>
                        <a:spcAft>
                          <a:spcPts val="0"/>
                        </a:spcAft>
                      </a:pPr>
                      <a:r>
                        <a:rPr lang="cs-CZ" sz="1000"/>
                        <a:t>indikátor</a:t>
                      </a:r>
                      <a:endParaRPr lang="cs-CZ" sz="1000">
                        <a:latin typeface="Calibri"/>
                        <a:ea typeface="Times New Roman"/>
                        <a:cs typeface="Times New Roman"/>
                      </a:endParaRPr>
                    </a:p>
                  </a:txBody>
                  <a:tcPr marL="2320" marR="2320" marT="0" marB="0" anchor="ctr"/>
                </a:tc>
                <a:tc gridSpan="6">
                  <a:txBody>
                    <a:bodyPr/>
                    <a:lstStyle/>
                    <a:p>
                      <a:pPr algn="ctr">
                        <a:spcBef>
                          <a:spcPts val="600"/>
                        </a:spcBef>
                        <a:spcAft>
                          <a:spcPts val="0"/>
                        </a:spcAft>
                      </a:pPr>
                      <a:r>
                        <a:rPr lang="cs-CZ" sz="1000"/>
                        <a:t>funkce půdy</a:t>
                      </a:r>
                      <a:endParaRPr lang="cs-CZ" sz="1000">
                        <a:latin typeface="Calibri"/>
                        <a:ea typeface="Times New Roman"/>
                        <a:cs typeface="Times New Roman"/>
                      </a:endParaRPr>
                    </a:p>
                  </a:txBody>
                  <a:tcPr marL="2320" marR="232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rowSpan="3">
                  <a:txBody>
                    <a:bodyPr/>
                    <a:lstStyle/>
                    <a:p>
                      <a:pPr algn="ctr">
                        <a:spcBef>
                          <a:spcPts val="600"/>
                        </a:spcBef>
                        <a:spcAft>
                          <a:spcPts val="0"/>
                        </a:spcAft>
                      </a:pPr>
                      <a:r>
                        <a:rPr lang="cs-CZ" sz="1000"/>
                        <a:t>komentář vztahu k funkci a stavu půdy</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0"/>
                  </a:ext>
                </a:extLst>
              </a:tr>
              <a:tr h="62635">
                <a:tc vMerge="1">
                  <a:txBody>
                    <a:bodyPr/>
                    <a:lstStyle/>
                    <a:p>
                      <a:endParaRPr lang="cs-CZ"/>
                    </a:p>
                  </a:txBody>
                  <a:tcPr/>
                </a:tc>
                <a:tc vMerge="1">
                  <a:txBody>
                    <a:bodyPr/>
                    <a:lstStyle/>
                    <a:p>
                      <a:endParaRPr lang="cs-CZ"/>
                    </a:p>
                  </a:txBody>
                  <a:tcPr/>
                </a:tc>
                <a:tc gridSpan="2">
                  <a:txBody>
                    <a:bodyPr/>
                    <a:lstStyle/>
                    <a:p>
                      <a:pPr algn="ctr">
                        <a:spcBef>
                          <a:spcPts val="600"/>
                        </a:spcBef>
                        <a:spcAft>
                          <a:spcPts val="0"/>
                        </a:spcAft>
                      </a:pPr>
                      <a:r>
                        <a:rPr lang="cs-CZ" sz="1000"/>
                        <a:t>kvalita ŽP</a:t>
                      </a:r>
                      <a:endParaRPr lang="cs-CZ" sz="1000">
                        <a:latin typeface="Calibri"/>
                        <a:ea typeface="Times New Roman"/>
                        <a:cs typeface="Times New Roman"/>
                      </a:endParaRPr>
                    </a:p>
                  </a:txBody>
                  <a:tcPr marL="2320" marR="2320" marT="0" marB="0" anchor="ctr"/>
                </a:tc>
                <a:tc hMerge="1">
                  <a:txBody>
                    <a:bodyPr/>
                    <a:lstStyle/>
                    <a:p>
                      <a:endParaRPr lang="cs-CZ"/>
                    </a:p>
                  </a:txBody>
                  <a:tcPr/>
                </a:tc>
                <a:tc gridSpan="2">
                  <a:txBody>
                    <a:bodyPr/>
                    <a:lstStyle/>
                    <a:p>
                      <a:pPr algn="ctr">
                        <a:spcBef>
                          <a:spcPts val="600"/>
                        </a:spcBef>
                        <a:spcAft>
                          <a:spcPts val="0"/>
                        </a:spcAft>
                      </a:pPr>
                      <a:r>
                        <a:rPr lang="cs-CZ" sz="1000"/>
                        <a:t>podpora produkce a kvality</a:t>
                      </a:r>
                      <a:endParaRPr lang="cs-CZ" sz="1000">
                        <a:latin typeface="Calibri"/>
                        <a:ea typeface="Times New Roman"/>
                        <a:cs typeface="Times New Roman"/>
                      </a:endParaRPr>
                    </a:p>
                  </a:txBody>
                  <a:tcPr marL="2320" marR="2320" marT="0" marB="0" anchor="ctr"/>
                </a:tc>
                <a:tc hMerge="1">
                  <a:txBody>
                    <a:bodyPr/>
                    <a:lstStyle/>
                    <a:p>
                      <a:endParaRPr lang="cs-CZ"/>
                    </a:p>
                  </a:txBody>
                  <a:tcPr/>
                </a:tc>
                <a:tc rowSpan="2">
                  <a:txBody>
                    <a:bodyPr/>
                    <a:lstStyle/>
                    <a:p>
                      <a:pPr algn="ctr">
                        <a:spcBef>
                          <a:spcPts val="600"/>
                        </a:spcBef>
                        <a:spcAft>
                          <a:spcPts val="0"/>
                        </a:spcAft>
                      </a:pPr>
                      <a:r>
                        <a:rPr lang="cs-CZ" sz="1000"/>
                        <a:t>lidské zdraví</a:t>
                      </a:r>
                      <a:endParaRPr lang="cs-CZ" sz="1000">
                        <a:latin typeface="Calibri"/>
                        <a:ea typeface="Times New Roman"/>
                        <a:cs typeface="Times New Roman"/>
                      </a:endParaRPr>
                    </a:p>
                  </a:txBody>
                  <a:tcPr marL="2320" marR="2320" marT="0" marB="0" anchor="ctr"/>
                </a:tc>
                <a:tc rowSpan="2">
                  <a:txBody>
                    <a:bodyPr/>
                    <a:lstStyle/>
                    <a:p>
                      <a:pPr algn="ctr">
                        <a:spcBef>
                          <a:spcPts val="600"/>
                        </a:spcBef>
                        <a:spcAft>
                          <a:spcPts val="0"/>
                        </a:spcAft>
                      </a:pPr>
                      <a:r>
                        <a:rPr lang="cs-CZ" sz="1000"/>
                        <a:t>odolnost proti erozi</a:t>
                      </a:r>
                      <a:endParaRPr lang="cs-CZ" sz="1000">
                        <a:latin typeface="Calibri"/>
                        <a:ea typeface="Times New Roman"/>
                        <a:cs typeface="Times New Roman"/>
                      </a:endParaRPr>
                    </a:p>
                  </a:txBody>
                  <a:tcPr marL="2320" marR="2320" marT="0" marB="0" anchor="ctr"/>
                </a:tc>
                <a:tc vMerge="1">
                  <a:txBody>
                    <a:bodyPr/>
                    <a:lstStyle/>
                    <a:p>
                      <a:endParaRPr lang="cs-CZ"/>
                    </a:p>
                  </a:txBody>
                  <a:tcPr/>
                </a:tc>
                <a:extLst>
                  <a:ext uri="{0D108BD9-81ED-4DB2-BD59-A6C34878D82A}">
                    <a16:rowId xmlns:a16="http://schemas.microsoft.com/office/drawing/2014/main" val="10001"/>
                  </a:ext>
                </a:extLst>
              </a:tr>
              <a:tr h="125271">
                <a:tc vMerge="1">
                  <a:txBody>
                    <a:bodyPr/>
                    <a:lstStyle/>
                    <a:p>
                      <a:endParaRPr lang="cs-CZ"/>
                    </a:p>
                  </a:txBody>
                  <a:tcPr/>
                </a:tc>
                <a:tc vMerge="1">
                  <a:txBody>
                    <a:bodyPr/>
                    <a:lstStyle/>
                    <a:p>
                      <a:endParaRPr lang="cs-CZ"/>
                    </a:p>
                  </a:txBody>
                  <a:tcPr/>
                </a:tc>
                <a:tc>
                  <a:txBody>
                    <a:bodyPr/>
                    <a:lstStyle/>
                    <a:p>
                      <a:pPr algn="ctr">
                        <a:spcBef>
                          <a:spcPts val="600"/>
                        </a:spcBef>
                        <a:spcAft>
                          <a:spcPts val="0"/>
                        </a:spcAft>
                      </a:pPr>
                      <a:r>
                        <a:rPr lang="cs-CZ" sz="1000" dirty="0"/>
                        <a:t>kvalita vody</a:t>
                      </a:r>
                      <a:endParaRPr lang="cs-CZ" sz="1000" dirty="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kvalita ovzduší</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rostliny</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živočichové</a:t>
                      </a:r>
                      <a:endParaRPr lang="cs-CZ" sz="1000">
                        <a:latin typeface="Calibri"/>
                        <a:ea typeface="Times New Roman"/>
                        <a:cs typeface="Times New Roman"/>
                      </a:endParaRPr>
                    </a:p>
                  </a:txBody>
                  <a:tcPr marL="2320" marR="2320" marT="0" marB="0" anchor="ct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2"/>
                  </a:ext>
                </a:extLst>
              </a:tr>
              <a:tr h="187906">
                <a:tc rowSpan="4">
                  <a:txBody>
                    <a:bodyPr/>
                    <a:lstStyle/>
                    <a:p>
                      <a:pPr algn="ctr">
                        <a:spcBef>
                          <a:spcPts val="600"/>
                        </a:spcBef>
                        <a:spcAft>
                          <a:spcPts val="0"/>
                        </a:spcAft>
                      </a:pPr>
                      <a:r>
                        <a:rPr lang="cs-CZ" sz="1000"/>
                        <a:t>fyzikální</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textura</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transport a zadržení vody a chemikálií</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3"/>
                  </a:ext>
                </a:extLst>
              </a:tr>
              <a:tr h="187906">
                <a:tc vMerge="1">
                  <a:txBody>
                    <a:bodyPr/>
                    <a:lstStyle/>
                    <a:p>
                      <a:endParaRPr lang="cs-CZ"/>
                    </a:p>
                  </a:txBody>
                  <a:tcPr/>
                </a:tc>
                <a:tc>
                  <a:txBody>
                    <a:bodyPr/>
                    <a:lstStyle/>
                    <a:p>
                      <a:pPr algn="ctr">
                        <a:spcBef>
                          <a:spcPts val="600"/>
                        </a:spcBef>
                        <a:spcAft>
                          <a:spcPts val="0"/>
                        </a:spcAft>
                      </a:pPr>
                      <a:r>
                        <a:rPr lang="cs-CZ" sz="1000"/>
                        <a:t>hloubka půdy, organominerálního horizontu a prokořenění</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odhad produktivity a eroze</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4"/>
                  </a:ext>
                </a:extLst>
              </a:tr>
              <a:tr h="250542">
                <a:tc vMerge="1">
                  <a:txBody>
                    <a:bodyPr/>
                    <a:lstStyle/>
                    <a:p>
                      <a:endParaRPr lang="cs-CZ"/>
                    </a:p>
                  </a:txBody>
                  <a:tcPr/>
                </a:tc>
                <a:tc>
                  <a:txBody>
                    <a:bodyPr/>
                    <a:lstStyle/>
                    <a:p>
                      <a:pPr algn="ctr">
                        <a:spcBef>
                          <a:spcPts val="600"/>
                        </a:spcBef>
                        <a:spcAft>
                          <a:spcPts val="0"/>
                        </a:spcAft>
                      </a:pPr>
                      <a:r>
                        <a:rPr lang="cs-CZ" sz="1000"/>
                        <a:t>infiltrace a objemová hmotnost</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potenciál pro vyluhování, produktivitu a erozi</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5"/>
                  </a:ext>
                </a:extLst>
              </a:tr>
              <a:tr h="187906">
                <a:tc vMerge="1">
                  <a:txBody>
                    <a:bodyPr/>
                    <a:lstStyle/>
                    <a:p>
                      <a:endParaRPr lang="cs-CZ"/>
                    </a:p>
                  </a:txBody>
                  <a:tcPr/>
                </a:tc>
                <a:tc>
                  <a:txBody>
                    <a:bodyPr/>
                    <a:lstStyle/>
                    <a:p>
                      <a:pPr algn="ctr">
                        <a:spcBef>
                          <a:spcPts val="600"/>
                        </a:spcBef>
                        <a:spcAft>
                          <a:spcPts val="0"/>
                        </a:spcAft>
                      </a:pPr>
                      <a:r>
                        <a:rPr lang="cs-CZ" sz="1000"/>
                        <a:t>retenční vodní kapacita</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transport a održitelnost vody</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6"/>
                  </a:ext>
                </a:extLst>
              </a:tr>
              <a:tr h="313177">
                <a:tc rowSpan="4">
                  <a:txBody>
                    <a:bodyPr/>
                    <a:lstStyle/>
                    <a:p>
                      <a:pPr algn="ctr">
                        <a:spcBef>
                          <a:spcPts val="600"/>
                        </a:spcBef>
                        <a:spcAft>
                          <a:spcPts val="0"/>
                        </a:spcAft>
                      </a:pPr>
                      <a:r>
                        <a:rPr lang="cs-CZ" sz="1000"/>
                        <a:t>chemické</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organická hmota (C a N)</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definuje půdní úrodnost, stabilitu a rozsah eroze</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7"/>
                  </a:ext>
                </a:extLst>
              </a:tr>
              <a:tr h="313177">
                <a:tc vMerge="1">
                  <a:txBody>
                    <a:bodyPr/>
                    <a:lstStyle/>
                    <a:p>
                      <a:endParaRPr lang="cs-CZ"/>
                    </a:p>
                  </a:txBody>
                  <a:tcPr/>
                </a:tc>
                <a:tc>
                  <a:txBody>
                    <a:bodyPr/>
                    <a:lstStyle/>
                    <a:p>
                      <a:pPr algn="ctr">
                        <a:spcBef>
                          <a:spcPts val="600"/>
                        </a:spcBef>
                        <a:spcAft>
                          <a:spcPts val="0"/>
                        </a:spcAft>
                      </a:pPr>
                      <a:r>
                        <a:rPr lang="cs-CZ" sz="1000"/>
                        <a:t>pH</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definuje hranice biologické a chemické aktivity</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8"/>
                  </a:ext>
                </a:extLst>
              </a:tr>
              <a:tr h="313177">
                <a:tc vMerge="1">
                  <a:txBody>
                    <a:bodyPr/>
                    <a:lstStyle/>
                    <a:p>
                      <a:endParaRPr lang="cs-CZ"/>
                    </a:p>
                  </a:txBody>
                  <a:tcPr/>
                </a:tc>
                <a:tc>
                  <a:txBody>
                    <a:bodyPr/>
                    <a:lstStyle/>
                    <a:p>
                      <a:pPr algn="ctr">
                        <a:spcBef>
                          <a:spcPts val="600"/>
                        </a:spcBef>
                        <a:spcAft>
                          <a:spcPts val="0"/>
                        </a:spcAft>
                      </a:pPr>
                      <a:r>
                        <a:rPr lang="cs-CZ" sz="1000"/>
                        <a:t>elektrická vodivost</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definuje hranice rostlinné a mikrobiální aktivity</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9"/>
                  </a:ext>
                </a:extLst>
              </a:tr>
              <a:tr h="313177">
                <a:tc vMerge="1">
                  <a:txBody>
                    <a:bodyPr/>
                    <a:lstStyle/>
                    <a:p>
                      <a:endParaRPr lang="cs-CZ"/>
                    </a:p>
                  </a:txBody>
                  <a:tcPr/>
                </a:tc>
                <a:tc>
                  <a:txBody>
                    <a:bodyPr/>
                    <a:lstStyle/>
                    <a:p>
                      <a:pPr algn="ctr">
                        <a:spcBef>
                          <a:spcPts val="600"/>
                        </a:spcBef>
                        <a:spcAft>
                          <a:spcPts val="0"/>
                        </a:spcAft>
                      </a:pPr>
                      <a:r>
                        <a:rPr lang="cs-CZ" sz="1000"/>
                        <a:t>extrahovatelný N, P, K</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dostupnost živin pro rostliny, možnost ztráty N</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10"/>
                  </a:ext>
                </a:extLst>
              </a:tr>
              <a:tr h="438448">
                <a:tc rowSpan="3">
                  <a:txBody>
                    <a:bodyPr/>
                    <a:lstStyle/>
                    <a:p>
                      <a:pPr algn="ctr">
                        <a:spcBef>
                          <a:spcPts val="600"/>
                        </a:spcBef>
                        <a:spcAft>
                          <a:spcPts val="0"/>
                        </a:spcAft>
                      </a:pPr>
                      <a:r>
                        <a:rPr lang="cs-CZ" sz="1000"/>
                        <a:t>biologické</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mikrobiální biomasa (C a N)</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mikrobiální katalytický potenciál a časné varování při změnách v OM</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11"/>
                  </a:ext>
                </a:extLst>
              </a:tr>
              <a:tr h="250542">
                <a:tc vMerge="1">
                  <a:txBody>
                    <a:bodyPr/>
                    <a:lstStyle/>
                    <a:p>
                      <a:endParaRPr lang="cs-CZ"/>
                    </a:p>
                  </a:txBody>
                  <a:tcPr/>
                </a:tc>
                <a:tc>
                  <a:txBody>
                    <a:bodyPr/>
                    <a:lstStyle/>
                    <a:p>
                      <a:pPr algn="ctr">
                        <a:spcBef>
                          <a:spcPts val="600"/>
                        </a:spcBef>
                        <a:spcAft>
                          <a:spcPts val="0"/>
                        </a:spcAft>
                      </a:pPr>
                      <a:r>
                        <a:rPr lang="cs-CZ" sz="1000"/>
                        <a:t>mineralizovatelný dusík</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odhad půdní produktivity a potenciální zásobárna N</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12"/>
                  </a:ext>
                </a:extLst>
              </a:tr>
              <a:tr h="187906">
                <a:tc vMerge="1">
                  <a:txBody>
                    <a:bodyPr/>
                    <a:lstStyle/>
                    <a:p>
                      <a:endParaRPr lang="cs-CZ"/>
                    </a:p>
                  </a:txBody>
                  <a:tcPr/>
                </a:tc>
                <a:tc>
                  <a:txBody>
                    <a:bodyPr/>
                    <a:lstStyle/>
                    <a:p>
                      <a:pPr algn="ctr">
                        <a:spcBef>
                          <a:spcPts val="600"/>
                        </a:spcBef>
                        <a:spcAft>
                          <a:spcPts val="0"/>
                        </a:spcAft>
                      </a:pPr>
                      <a:r>
                        <a:rPr lang="cs-CZ" sz="1000"/>
                        <a:t>respirace půdy</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dirty="0"/>
                        <a:t>odhad mikrobiální aktivity</a:t>
                      </a:r>
                      <a:endParaRPr lang="cs-CZ" sz="1000" dirty="0">
                        <a:latin typeface="Calibri"/>
                        <a:ea typeface="Times New Roman"/>
                        <a:cs typeface="Times New Roman"/>
                      </a:endParaRPr>
                    </a:p>
                  </a:txBody>
                  <a:tcPr marL="2320" marR="2320" marT="0" marB="0" anchor="ctr"/>
                </a:tc>
                <a:extLst>
                  <a:ext uri="{0D108BD9-81ED-4DB2-BD59-A6C34878D82A}">
                    <a16:rowId xmlns:a16="http://schemas.microsoft.com/office/drawing/2014/main" val="10013"/>
                  </a:ext>
                </a:extLst>
              </a:tr>
            </a:tbl>
          </a:graphicData>
        </a:graphic>
      </p:graphicFrame>
      <p:sp>
        <p:nvSpPr>
          <p:cNvPr id="4" name="Zástupný symbol pro číslo snímku 3">
            <a:extLst>
              <a:ext uri="{FF2B5EF4-FFF2-40B4-BE49-F238E27FC236}">
                <a16:creationId xmlns:a16="http://schemas.microsoft.com/office/drawing/2014/main" id="{04A72139-4910-42C7-B657-99C565F5C296}"/>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spTree>
    <p:extLst>
      <p:ext uri="{BB962C8B-B14F-4D97-AF65-F5344CB8AC3E}">
        <p14:creationId xmlns:p14="http://schemas.microsoft.com/office/powerpoint/2010/main" val="51507991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a:xfrm>
            <a:off x="415200" y="1925807"/>
            <a:ext cx="11361600" cy="1171580"/>
          </a:xfrm>
        </p:spPr>
        <p:txBody>
          <a:bodyPr/>
          <a:lstStyle/>
          <a:p>
            <a:r>
              <a:rPr lang="cs-CZ" dirty="0"/>
              <a:t>Fyzikálně-chemické vlastnosti: půdní textura a struktura, půdní reakce a sorpční komplex, půdní organická hmota a další</a:t>
            </a:r>
            <a:br>
              <a:rPr lang="cs-CZ" dirty="0"/>
            </a:br>
            <a:endParaRPr lang="cs-CZ" dirty="0"/>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28</a:t>
            </a:fld>
            <a:endParaRPr lang="cs-CZ" altLang="cs-CZ" noProof="0" dirty="0"/>
          </a:p>
        </p:txBody>
      </p:sp>
    </p:spTree>
    <p:extLst>
      <p:ext uri="{BB962C8B-B14F-4D97-AF65-F5344CB8AC3E}">
        <p14:creationId xmlns:p14="http://schemas.microsoft.com/office/powerpoint/2010/main" val="1253870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idx="1"/>
          </p:nvPr>
        </p:nvSpPr>
        <p:spPr>
          <a:solidFill>
            <a:schemeClr val="bg1"/>
          </a:solidFill>
        </p:spPr>
        <p:txBody>
          <a:bodyPr/>
          <a:lstStyle/>
          <a:p>
            <a:pPr algn="just" eaLnBrk="1" hangingPunct="1">
              <a:defRPr/>
            </a:pPr>
            <a:r>
              <a:rPr lang="cs-CZ" dirty="0"/>
              <a:t>Dělíme na fyzikální, chemické a biologické</a:t>
            </a:r>
          </a:p>
          <a:p>
            <a:pPr algn="just" eaLnBrk="1" hangingPunct="1">
              <a:defRPr/>
            </a:pPr>
            <a:r>
              <a:rPr lang="cs-CZ" dirty="0"/>
              <a:t>Podobně jsou rozděleny i </a:t>
            </a:r>
            <a:r>
              <a:rPr lang="cs-CZ" b="1" dirty="0">
                <a:solidFill>
                  <a:srgbClr val="FF0000"/>
                </a:solidFill>
              </a:rPr>
              <a:t>indikátory půdní kvality</a:t>
            </a:r>
          </a:p>
          <a:p>
            <a:pPr algn="just" eaLnBrk="1" hangingPunct="1">
              <a:defRPr/>
            </a:pPr>
            <a:r>
              <a:rPr lang="cs-CZ" b="1" dirty="0">
                <a:solidFill>
                  <a:srgbClr val="FF0000"/>
                </a:solidFill>
              </a:rPr>
              <a:t>Fyzikální vlastnosti:</a:t>
            </a:r>
            <a:r>
              <a:rPr lang="cs-CZ" dirty="0">
                <a:solidFill>
                  <a:srgbClr val="FF0000"/>
                </a:solidFill>
              </a:rPr>
              <a:t> </a:t>
            </a:r>
            <a:r>
              <a:rPr lang="cs-CZ" dirty="0"/>
              <a:t>textura, struktura, specifická hmotnost, barva a teplota půdy, vlhkostní poměry</a:t>
            </a:r>
          </a:p>
          <a:p>
            <a:pPr algn="just" eaLnBrk="1" hangingPunct="1">
              <a:defRPr/>
            </a:pPr>
            <a:r>
              <a:rPr lang="cs-CZ" b="1" dirty="0">
                <a:solidFill>
                  <a:srgbClr val="FF0000"/>
                </a:solidFill>
              </a:rPr>
              <a:t>Chemické vlastnosti:</a:t>
            </a:r>
            <a:r>
              <a:rPr lang="cs-CZ" dirty="0">
                <a:solidFill>
                  <a:srgbClr val="FF0000"/>
                </a:solidFill>
              </a:rPr>
              <a:t> </a:t>
            </a:r>
            <a:r>
              <a:rPr lang="cs-CZ" dirty="0"/>
              <a:t>elementární složení, minerální složení, </a:t>
            </a:r>
            <a:r>
              <a:rPr lang="cs-CZ" dirty="0" err="1"/>
              <a:t>složení</a:t>
            </a:r>
            <a:r>
              <a:rPr lang="cs-CZ" dirty="0"/>
              <a:t> půdního roztoku a vzduchu, obsah a složení půdní organické hmoty, stav půdních koloidů a půdního sorpčního komplexu, půdní reakce, vodivost, redox potenciál</a:t>
            </a:r>
          </a:p>
          <a:p>
            <a:pPr algn="just" eaLnBrk="1" hangingPunct="1">
              <a:defRPr/>
            </a:pPr>
            <a:r>
              <a:rPr lang="cs-CZ" b="1" dirty="0">
                <a:solidFill>
                  <a:srgbClr val="FF0000"/>
                </a:solidFill>
              </a:rPr>
              <a:t>Biologické vlastnosti: </a:t>
            </a:r>
            <a:r>
              <a:rPr lang="cs-CZ" dirty="0"/>
              <a:t>biomasa, počty, aktivita, přeměny dusíku, struktura společenstva</a:t>
            </a:r>
          </a:p>
          <a:p>
            <a:pPr algn="just" eaLnBrk="1" hangingPunct="1">
              <a:defRPr/>
            </a:pPr>
            <a:r>
              <a:rPr lang="cs-CZ" b="1" dirty="0">
                <a:solidFill>
                  <a:srgbClr val="FF0000"/>
                </a:solidFill>
              </a:rPr>
              <a:t>Technologické vlastnosti půdy:</a:t>
            </a:r>
            <a:r>
              <a:rPr lang="cs-CZ" dirty="0">
                <a:solidFill>
                  <a:srgbClr val="FF0000"/>
                </a:solidFill>
              </a:rPr>
              <a:t> </a:t>
            </a:r>
            <a:r>
              <a:rPr lang="cs-CZ" dirty="0"/>
              <a:t>koheze, adheze, konzistence, </a:t>
            </a:r>
            <a:r>
              <a:rPr lang="cs-CZ" dirty="0" err="1"/>
              <a:t>uléhavost</a:t>
            </a:r>
            <a:r>
              <a:rPr lang="cs-CZ" dirty="0"/>
              <a:t>, hutnost, orební odpor, bobtnání, kornatění, rozprašování apod.</a:t>
            </a:r>
          </a:p>
        </p:txBody>
      </p:sp>
      <p:sp>
        <p:nvSpPr>
          <p:cNvPr id="3" name="Nadpis 2">
            <a:extLst>
              <a:ext uri="{FF2B5EF4-FFF2-40B4-BE49-F238E27FC236}">
                <a16:creationId xmlns:a16="http://schemas.microsoft.com/office/drawing/2014/main" id="{674309C8-8407-4FDF-A02A-7E9A2C66BEE5}"/>
              </a:ext>
            </a:extLst>
          </p:cNvPr>
          <p:cNvSpPr>
            <a:spLocks noGrp="1"/>
          </p:cNvSpPr>
          <p:nvPr>
            <p:ph type="title"/>
          </p:nvPr>
        </p:nvSpPr>
        <p:spPr/>
        <p:txBody>
          <a:bodyPr/>
          <a:lstStyle/>
          <a:p>
            <a:r>
              <a:rPr lang="cs-CZ" dirty="0"/>
              <a:t>Vlastnosti půd </a:t>
            </a:r>
          </a:p>
        </p:txBody>
      </p:sp>
      <p:sp>
        <p:nvSpPr>
          <p:cNvPr id="2" name="Zástupný symbol pro číslo snímku 1">
            <a:extLst>
              <a:ext uri="{FF2B5EF4-FFF2-40B4-BE49-F238E27FC236}">
                <a16:creationId xmlns:a16="http://schemas.microsoft.com/office/drawing/2014/main" id="{D0D3CC42-9C0E-4ED4-8E41-ACB8E2AEE30D}"/>
              </a:ext>
            </a:extLst>
          </p:cNvPr>
          <p:cNvSpPr>
            <a:spLocks noGrp="1"/>
          </p:cNvSpPr>
          <p:nvPr>
            <p:ph type="sldNum" sz="quarter" idx="10"/>
          </p:nvPr>
        </p:nvSpPr>
        <p:spPr/>
        <p:txBody>
          <a:bodyPr/>
          <a:lstStyle/>
          <a:p>
            <a:pPr>
              <a:defRPr/>
            </a:pPr>
            <a:fld id="{4E12630B-17A9-44AC-A5BE-0FEBEDB0B5E8}" type="slidenum">
              <a:rPr lang="cs-CZ" altLang="cs-CZ" noProof="0" smtClean="0"/>
              <a:pPr>
                <a:defRPr/>
              </a:pPr>
              <a:t>29</a:t>
            </a:fld>
            <a:endParaRPr lang="cs-CZ" altLang="cs-CZ" noProof="0" dirty="0"/>
          </a:p>
        </p:txBody>
      </p:sp>
    </p:spTree>
    <p:extLst>
      <p:ext uri="{BB962C8B-B14F-4D97-AF65-F5344CB8AC3E}">
        <p14:creationId xmlns:p14="http://schemas.microsoft.com/office/powerpoint/2010/main" val="1714771594"/>
      </p:ext>
    </p:extLst>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829DBABF-20F6-4D47-BA2C-4240F0900BF9}"/>
              </a:ext>
            </a:extLst>
          </p:cNvPr>
          <p:cNvSpPr>
            <a:spLocks noGrp="1"/>
          </p:cNvSpPr>
          <p:nvPr>
            <p:ph type="title"/>
          </p:nvPr>
        </p:nvSpPr>
        <p:spPr>
          <a:xfrm>
            <a:off x="415200" y="2257420"/>
            <a:ext cx="11361600" cy="1171580"/>
          </a:xfrm>
        </p:spPr>
        <p:txBody>
          <a:bodyPr/>
          <a:lstStyle/>
          <a:p>
            <a:r>
              <a:rPr lang="cs-CZ" dirty="0"/>
              <a:t>Co </a:t>
            </a:r>
            <a:r>
              <a:rPr lang="cs-CZ"/>
              <a:t>je půda?</a:t>
            </a:r>
            <a:endParaRPr lang="cs-CZ" dirty="0"/>
          </a:p>
        </p:txBody>
      </p:sp>
      <p:sp>
        <p:nvSpPr>
          <p:cNvPr id="4" name="Zástupný symbol pro číslo snímku 3">
            <a:extLst>
              <a:ext uri="{FF2B5EF4-FFF2-40B4-BE49-F238E27FC236}">
                <a16:creationId xmlns:a16="http://schemas.microsoft.com/office/drawing/2014/main" id="{FA6AECEA-7A1D-4FE0-84F2-52344DC1E3A9}"/>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545672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idx="1"/>
          </p:nvPr>
        </p:nvSpPr>
        <p:spPr>
          <a:solidFill>
            <a:schemeClr val="bg1"/>
          </a:solidFill>
        </p:spPr>
        <p:txBody>
          <a:bodyPr/>
          <a:lstStyle/>
          <a:p>
            <a:pPr algn="just" eaLnBrk="1" hangingPunct="1">
              <a:lnSpc>
                <a:spcPct val="90000"/>
              </a:lnSpc>
              <a:defRPr/>
            </a:pPr>
            <a:r>
              <a:rPr lang="cs-CZ" dirty="0"/>
              <a:t>Tyto parametry je nutné stanovit při každém průzkumu půd (jak při monitoringu biologickém, tak při monitoringu obsahu kontaminantů), neboť tyto parametry ovlivňují sledované vlastnosti.</a:t>
            </a:r>
          </a:p>
          <a:p>
            <a:pPr algn="just" eaLnBrk="1" hangingPunct="1">
              <a:lnSpc>
                <a:spcPct val="90000"/>
              </a:lnSpc>
              <a:defRPr/>
            </a:pPr>
            <a:endParaRPr lang="cs-CZ" dirty="0"/>
          </a:p>
          <a:p>
            <a:pPr algn="just" eaLnBrk="1" hangingPunct="1">
              <a:lnSpc>
                <a:spcPct val="90000"/>
              </a:lnSpc>
              <a:defRPr/>
            </a:pPr>
            <a:r>
              <a:rPr lang="cs-CZ" dirty="0"/>
              <a:t>Naopak po zásahu vnějšího faktoru do půdního prostředí se mohou měnit i tyto parametry. Pak se </a:t>
            </a:r>
            <a:r>
              <a:rPr lang="cs-CZ" dirty="0">
                <a:solidFill>
                  <a:srgbClr val="FF0000"/>
                </a:solidFill>
              </a:rPr>
              <a:t>mohou samy stát "</a:t>
            </a:r>
            <a:r>
              <a:rPr lang="cs-CZ" dirty="0" err="1">
                <a:solidFill>
                  <a:srgbClr val="FF0000"/>
                </a:solidFill>
              </a:rPr>
              <a:t>endpointy</a:t>
            </a:r>
            <a:r>
              <a:rPr lang="cs-CZ" dirty="0">
                <a:solidFill>
                  <a:srgbClr val="FF0000"/>
                </a:solidFill>
              </a:rPr>
              <a:t>"</a:t>
            </a:r>
            <a:r>
              <a:rPr lang="cs-CZ" dirty="0">
                <a:solidFill>
                  <a:srgbClr val="FFFF00"/>
                </a:solidFill>
              </a:rPr>
              <a:t> </a:t>
            </a:r>
            <a:r>
              <a:rPr lang="cs-CZ" dirty="0"/>
              <a:t>a indikátory při hodnocení vlivu zásahu.</a:t>
            </a:r>
          </a:p>
          <a:p>
            <a:pPr algn="just" eaLnBrk="1" hangingPunct="1">
              <a:lnSpc>
                <a:spcPct val="90000"/>
              </a:lnSpc>
              <a:defRPr/>
            </a:pPr>
            <a:endParaRPr lang="cs-CZ" dirty="0"/>
          </a:p>
          <a:p>
            <a:pPr algn="just" eaLnBrk="1" hangingPunct="1">
              <a:lnSpc>
                <a:spcPct val="90000"/>
              </a:lnSpc>
              <a:defRPr/>
            </a:pPr>
            <a:r>
              <a:rPr lang="cs-CZ" dirty="0"/>
              <a:t>Při sledování bioty v půdě mohou být tyto parametry samy o sobě stresovými faktory či působit stres navíc ke kontaminaci.</a:t>
            </a:r>
          </a:p>
        </p:txBody>
      </p:sp>
      <p:sp>
        <p:nvSpPr>
          <p:cNvPr id="3" name="Nadpis 2">
            <a:extLst>
              <a:ext uri="{FF2B5EF4-FFF2-40B4-BE49-F238E27FC236}">
                <a16:creationId xmlns:a16="http://schemas.microsoft.com/office/drawing/2014/main" id="{2A227580-7CF5-476F-A6DB-33B63F0B9CB9}"/>
              </a:ext>
            </a:extLst>
          </p:cNvPr>
          <p:cNvSpPr>
            <a:spLocks noGrp="1"/>
          </p:cNvSpPr>
          <p:nvPr>
            <p:ph type="title"/>
          </p:nvPr>
        </p:nvSpPr>
        <p:spPr/>
        <p:txBody>
          <a:bodyPr/>
          <a:lstStyle/>
          <a:p>
            <a:r>
              <a:rPr lang="cs-CZ" dirty="0"/>
              <a:t>Fyzikálně - chemické vlastnosti půd </a:t>
            </a:r>
          </a:p>
        </p:txBody>
      </p:sp>
      <p:sp>
        <p:nvSpPr>
          <p:cNvPr id="2" name="Zástupný symbol pro číslo snímku 1">
            <a:extLst>
              <a:ext uri="{FF2B5EF4-FFF2-40B4-BE49-F238E27FC236}">
                <a16:creationId xmlns:a16="http://schemas.microsoft.com/office/drawing/2014/main" id="{50F8BDE8-B6A4-4821-905C-F1DF6268DD2F}"/>
              </a:ext>
            </a:extLst>
          </p:cNvPr>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spTree>
    <p:extLst>
      <p:ext uri="{BB962C8B-B14F-4D97-AF65-F5344CB8AC3E}">
        <p14:creationId xmlns:p14="http://schemas.microsoft.com/office/powerpoint/2010/main" val="1180026319"/>
      </p:ext>
    </p:extLst>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9" name="Rectangle 3"/>
          <p:cNvSpPr>
            <a:spLocks noGrp="1" noChangeArrowheads="1"/>
          </p:cNvSpPr>
          <p:nvPr>
            <p:ph idx="1"/>
          </p:nvPr>
        </p:nvSpPr>
        <p:spPr>
          <a:solidFill>
            <a:schemeClr val="bg1"/>
          </a:solidFill>
        </p:spPr>
        <p:txBody>
          <a:bodyPr/>
          <a:lstStyle/>
          <a:p>
            <a:pPr algn="just" eaLnBrk="1" hangingPunct="1">
              <a:lnSpc>
                <a:spcPct val="90000"/>
              </a:lnSpc>
              <a:buFont typeface="Wingdings" pitchFamily="2" charset="2"/>
              <a:buNone/>
              <a:defRPr/>
            </a:pPr>
            <a:r>
              <a:rPr lang="cs-CZ" b="1" dirty="0">
                <a:solidFill>
                  <a:srgbClr val="FF0000"/>
                </a:solidFill>
              </a:rPr>
              <a:t>Sada parametrů při provádění rutinního monitoringu:</a:t>
            </a:r>
          </a:p>
          <a:p>
            <a:pPr algn="just" eaLnBrk="1" hangingPunct="1">
              <a:lnSpc>
                <a:spcPct val="90000"/>
              </a:lnSpc>
              <a:buFont typeface="Wingdings" pitchFamily="2" charset="2"/>
              <a:buNone/>
              <a:defRPr/>
            </a:pPr>
            <a:endParaRPr lang="cs-CZ" b="1" dirty="0">
              <a:solidFill>
                <a:schemeClr val="tx2"/>
              </a:solidFill>
            </a:endParaRPr>
          </a:p>
          <a:p>
            <a:pPr algn="just" eaLnBrk="1" hangingPunct="1">
              <a:lnSpc>
                <a:spcPct val="90000"/>
              </a:lnSpc>
              <a:defRPr/>
            </a:pPr>
            <a:r>
              <a:rPr lang="cs-CZ" dirty="0"/>
              <a:t>zrnitost - půdní textura (obsah jílu, prachu, písku, půdní druh)</a:t>
            </a:r>
          </a:p>
          <a:p>
            <a:pPr algn="just" eaLnBrk="1" hangingPunct="1">
              <a:lnSpc>
                <a:spcPct val="90000"/>
              </a:lnSpc>
              <a:defRPr/>
            </a:pPr>
            <a:r>
              <a:rPr lang="cs-CZ" dirty="0"/>
              <a:t>pH </a:t>
            </a:r>
            <a:r>
              <a:rPr lang="en-US" dirty="0"/>
              <a:t>[</a:t>
            </a:r>
            <a:r>
              <a:rPr lang="cs-CZ" dirty="0"/>
              <a:t>pH(H</a:t>
            </a:r>
            <a:r>
              <a:rPr lang="cs-CZ" baseline="-25000" dirty="0"/>
              <a:t>2</a:t>
            </a:r>
            <a:r>
              <a:rPr lang="cs-CZ" dirty="0"/>
              <a:t>O) a pH(</a:t>
            </a:r>
            <a:r>
              <a:rPr lang="cs-CZ" dirty="0" err="1"/>
              <a:t>KCl</a:t>
            </a:r>
            <a:r>
              <a:rPr lang="cs-CZ" dirty="0"/>
              <a:t>)</a:t>
            </a:r>
            <a:r>
              <a:rPr lang="en-US" dirty="0"/>
              <a:t>]</a:t>
            </a:r>
            <a:endParaRPr lang="cs-CZ" dirty="0"/>
          </a:p>
          <a:p>
            <a:pPr algn="just" eaLnBrk="1" hangingPunct="1">
              <a:lnSpc>
                <a:spcPct val="90000"/>
              </a:lnSpc>
              <a:defRPr/>
            </a:pPr>
            <a:r>
              <a:rPr lang="cs-CZ" dirty="0"/>
              <a:t>CEC (kationtová výměnná kapacita, obsahy kationtů Ca, Mg, K a H)</a:t>
            </a:r>
          </a:p>
          <a:p>
            <a:pPr algn="just" eaLnBrk="1" hangingPunct="1">
              <a:lnSpc>
                <a:spcPct val="90000"/>
              </a:lnSpc>
              <a:defRPr/>
            </a:pPr>
            <a:r>
              <a:rPr lang="cs-CZ" dirty="0"/>
              <a:t>Nasycení sorpčního komplexu</a:t>
            </a:r>
          </a:p>
          <a:p>
            <a:pPr algn="just" eaLnBrk="1" hangingPunct="1">
              <a:lnSpc>
                <a:spcPct val="90000"/>
              </a:lnSpc>
              <a:defRPr/>
            </a:pPr>
            <a:r>
              <a:rPr lang="cs-CZ" dirty="0"/>
              <a:t>(S)OM, TOC, </a:t>
            </a:r>
            <a:r>
              <a:rPr lang="cs-CZ" dirty="0" err="1"/>
              <a:t>C</a:t>
            </a:r>
            <a:r>
              <a:rPr lang="cs-CZ" baseline="-25000" dirty="0" err="1"/>
              <a:t>org</a:t>
            </a:r>
            <a:endParaRPr lang="cs-CZ" baseline="-25000" dirty="0"/>
          </a:p>
          <a:p>
            <a:pPr algn="just" eaLnBrk="1" hangingPunct="1">
              <a:lnSpc>
                <a:spcPct val="90000"/>
              </a:lnSpc>
              <a:defRPr/>
            </a:pPr>
            <a:r>
              <a:rPr lang="cs-CZ" dirty="0" err="1"/>
              <a:t>N</a:t>
            </a:r>
            <a:r>
              <a:rPr lang="cs-CZ" baseline="-25000" dirty="0" err="1"/>
              <a:t>tot</a:t>
            </a:r>
            <a:endParaRPr lang="cs-CZ" baseline="-25000" dirty="0"/>
          </a:p>
          <a:p>
            <a:pPr algn="just" eaLnBrk="1" hangingPunct="1">
              <a:lnSpc>
                <a:spcPct val="90000"/>
              </a:lnSpc>
              <a:defRPr/>
            </a:pPr>
            <a:r>
              <a:rPr lang="cs-CZ" dirty="0"/>
              <a:t>Q</a:t>
            </a:r>
            <a:r>
              <a:rPr lang="cs-CZ" baseline="-25000" dirty="0"/>
              <a:t>4/6</a:t>
            </a:r>
            <a:r>
              <a:rPr lang="cs-CZ" dirty="0"/>
              <a:t> + parametry humusu (HA:FA, </a:t>
            </a:r>
            <a:r>
              <a:rPr lang="cs-CZ" dirty="0" err="1"/>
              <a:t>c</a:t>
            </a:r>
            <a:r>
              <a:rPr lang="cs-CZ" baseline="-25000" dirty="0" err="1"/>
              <a:t>HL</a:t>
            </a:r>
            <a:r>
              <a:rPr lang="cs-CZ" dirty="0"/>
              <a:t>)</a:t>
            </a:r>
          </a:p>
          <a:p>
            <a:pPr algn="just" eaLnBrk="1" hangingPunct="1">
              <a:lnSpc>
                <a:spcPct val="90000"/>
              </a:lnSpc>
              <a:defRPr/>
            </a:pPr>
            <a:r>
              <a:rPr lang="cs-CZ" dirty="0"/>
              <a:t>……</a:t>
            </a:r>
          </a:p>
        </p:txBody>
      </p:sp>
      <p:sp>
        <p:nvSpPr>
          <p:cNvPr id="8" name="Nadpis 2">
            <a:extLst>
              <a:ext uri="{FF2B5EF4-FFF2-40B4-BE49-F238E27FC236}">
                <a16:creationId xmlns:a16="http://schemas.microsoft.com/office/drawing/2014/main" id="{966FEA27-7511-41A0-98CF-2AEEC25ABD74}"/>
              </a:ext>
            </a:extLst>
          </p:cNvPr>
          <p:cNvSpPr>
            <a:spLocks noGrp="1"/>
          </p:cNvSpPr>
          <p:nvPr>
            <p:ph type="title"/>
          </p:nvPr>
        </p:nvSpPr>
        <p:spPr>
          <a:xfrm>
            <a:off x="704850" y="329472"/>
            <a:ext cx="10810875" cy="737327"/>
          </a:xfrm>
        </p:spPr>
        <p:txBody>
          <a:bodyPr/>
          <a:lstStyle/>
          <a:p>
            <a:r>
              <a:rPr lang="cs-CZ" dirty="0"/>
              <a:t>Fyzikálně - chemické vlastnosti půd </a:t>
            </a:r>
          </a:p>
        </p:txBody>
      </p:sp>
      <p:sp>
        <p:nvSpPr>
          <p:cNvPr id="2" name="Zástupný symbol pro číslo snímku 1">
            <a:extLst>
              <a:ext uri="{FF2B5EF4-FFF2-40B4-BE49-F238E27FC236}">
                <a16:creationId xmlns:a16="http://schemas.microsoft.com/office/drawing/2014/main" id="{94ACA330-A65B-4B0F-AC3F-C7918C30E60B}"/>
              </a:ext>
            </a:extLst>
          </p:cNvPr>
          <p:cNvSpPr>
            <a:spLocks noGrp="1"/>
          </p:cNvSpPr>
          <p:nvPr>
            <p:ph type="sldNum" sz="quarter" idx="10"/>
          </p:nvPr>
        </p:nvSpPr>
        <p:spPr/>
        <p:txBody>
          <a:bodyPr/>
          <a:lstStyle/>
          <a:p>
            <a:pPr>
              <a:defRPr/>
            </a:pPr>
            <a:fld id="{4E12630B-17A9-44AC-A5BE-0FEBEDB0B5E8}" type="slidenum">
              <a:rPr lang="cs-CZ" altLang="cs-CZ" noProof="0" smtClean="0"/>
              <a:pPr>
                <a:defRPr/>
              </a:pPr>
              <a:t>31</a:t>
            </a:fld>
            <a:endParaRPr lang="cs-CZ" altLang="cs-CZ" noProof="0" dirty="0"/>
          </a:p>
        </p:txBody>
      </p:sp>
    </p:spTree>
    <p:extLst>
      <p:ext uri="{BB962C8B-B14F-4D97-AF65-F5344CB8AC3E}">
        <p14:creationId xmlns:p14="http://schemas.microsoft.com/office/powerpoint/2010/main" val="141351306"/>
      </p:ext>
    </p:extLst>
  </p:cSld>
  <p:clrMapOvr>
    <a:masterClrMapping/>
  </p:clrMapOvr>
  <p:transitio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3"/>
          <p:cNvSpPr>
            <a:spLocks noGrp="1" noChangeArrowheads="1"/>
          </p:cNvSpPr>
          <p:nvPr>
            <p:ph idx="1"/>
          </p:nvPr>
        </p:nvSpPr>
        <p:spPr>
          <a:solidFill>
            <a:schemeClr val="bg1"/>
          </a:solidFill>
        </p:spPr>
        <p:txBody>
          <a:bodyPr/>
          <a:lstStyle/>
          <a:p>
            <a:pPr marL="609600" indent="-609600" algn="just">
              <a:defRPr/>
            </a:pPr>
            <a:r>
              <a:rPr lang="cs-CZ" dirty="0"/>
              <a:t>Pochází ze zvětralé horniny</a:t>
            </a:r>
          </a:p>
          <a:p>
            <a:pPr marL="609600" indent="-609600" algn="just">
              <a:defRPr/>
            </a:pPr>
            <a:r>
              <a:rPr lang="cs-CZ" b="1" dirty="0">
                <a:solidFill>
                  <a:schemeClr val="tx2"/>
                </a:solidFill>
              </a:rPr>
              <a:t>Zvětrávání </a:t>
            </a:r>
            <a:r>
              <a:rPr lang="cs-CZ" dirty="0"/>
              <a:t>– soubor procesů kdy se hornina rozpadá na minerály</a:t>
            </a:r>
          </a:p>
          <a:p>
            <a:pPr marL="609600" indent="-609600" algn="just">
              <a:defRPr/>
            </a:pPr>
            <a:r>
              <a:rPr lang="cs-CZ" dirty="0"/>
              <a:t>Zahrnuje fyzikální procesy (rozpad – vítr, voda, teplota, organismy) a chemické procesy (rozpouštění, oxidace, hydrolýza, </a:t>
            </a:r>
            <a:r>
              <a:rPr lang="cs-CZ" dirty="0" err="1"/>
              <a:t>hydratatce</a:t>
            </a:r>
            <a:r>
              <a:rPr lang="cs-CZ" dirty="0"/>
              <a:t>, redukce – tedy vliv faktorů jako vody, kyslík, pH)</a:t>
            </a:r>
          </a:p>
          <a:p>
            <a:pPr marL="609600" indent="-609600" algn="just">
              <a:defRPr/>
            </a:pPr>
            <a:r>
              <a:rPr lang="cs-CZ" dirty="0"/>
              <a:t>Produktem jsou </a:t>
            </a:r>
            <a:r>
              <a:rPr lang="cs-CZ" b="1" dirty="0">
                <a:solidFill>
                  <a:srgbClr val="FF0000"/>
                </a:solidFill>
              </a:rPr>
              <a:t>sekundární jílové minerály </a:t>
            </a:r>
            <a:r>
              <a:rPr lang="cs-CZ" dirty="0"/>
              <a:t>a </a:t>
            </a:r>
            <a:r>
              <a:rPr lang="cs-CZ" dirty="0">
                <a:solidFill>
                  <a:schemeClr val="tx2"/>
                </a:solidFill>
              </a:rPr>
              <a:t>rozpustné minerály</a:t>
            </a:r>
            <a:r>
              <a:rPr lang="cs-CZ" dirty="0"/>
              <a:t>, které spolu s </a:t>
            </a:r>
            <a:r>
              <a:rPr lang="cs-CZ" dirty="0">
                <a:solidFill>
                  <a:schemeClr val="tx2"/>
                </a:solidFill>
              </a:rPr>
              <a:t>rezistentními primárními minerály</a:t>
            </a:r>
            <a:r>
              <a:rPr lang="cs-CZ" dirty="0"/>
              <a:t> tvoří minerální podíl půdy</a:t>
            </a:r>
          </a:p>
          <a:p>
            <a:pPr marL="609600" indent="-609600" algn="just">
              <a:defRPr/>
            </a:pPr>
            <a:endParaRPr lang="cs-CZ" dirty="0"/>
          </a:p>
        </p:txBody>
      </p:sp>
      <p:pic>
        <p:nvPicPr>
          <p:cNvPr id="58373" name="Picture 5" descr="krem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8800" y="5410200"/>
            <a:ext cx="1066800" cy="960438"/>
          </a:xfrm>
          <a:prstGeom prst="rect">
            <a:avLst/>
          </a:prstGeom>
          <a:noFill/>
          <a:ln w="9525">
            <a:noFill/>
            <a:miter lim="800000"/>
            <a:headEnd/>
            <a:tailEnd/>
          </a:ln>
        </p:spPr>
      </p:pic>
      <p:pic>
        <p:nvPicPr>
          <p:cNvPr id="58374" name="Picture 7" descr="kalci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4953001"/>
            <a:ext cx="1219200" cy="1158875"/>
          </a:xfrm>
          <a:prstGeom prst="rect">
            <a:avLst/>
          </a:prstGeom>
          <a:noFill/>
          <a:ln w="9525">
            <a:noFill/>
            <a:miter lim="800000"/>
            <a:headEnd/>
            <a:tailEnd/>
          </a:ln>
        </p:spPr>
      </p:pic>
      <p:pic>
        <p:nvPicPr>
          <p:cNvPr id="58375" name="Picture 9" descr="magnezit%2001_resiz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5534025"/>
            <a:ext cx="1524000" cy="1143000"/>
          </a:xfrm>
          <a:prstGeom prst="rect">
            <a:avLst/>
          </a:prstGeom>
          <a:noFill/>
          <a:ln w="9525">
            <a:noFill/>
            <a:miter lim="800000"/>
            <a:headEnd/>
            <a:tailEnd/>
          </a:ln>
        </p:spPr>
      </p:pic>
      <p:pic>
        <p:nvPicPr>
          <p:cNvPr id="58376" name="Picture 11" descr="goethit%2001_resiz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4953000"/>
            <a:ext cx="1257300" cy="947738"/>
          </a:xfrm>
          <a:prstGeom prst="rect">
            <a:avLst/>
          </a:prstGeom>
          <a:noFill/>
          <a:ln w="9525">
            <a:noFill/>
            <a:miter lim="800000"/>
            <a:headEnd/>
            <a:tailEnd/>
          </a:ln>
        </p:spPr>
      </p:pic>
      <p:pic>
        <p:nvPicPr>
          <p:cNvPr id="58377" name="Picture 13" descr="Pyrit%20xx%20-%20Rio%20Marina,Elb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5638800"/>
            <a:ext cx="1371600" cy="1028700"/>
          </a:xfrm>
          <a:prstGeom prst="rect">
            <a:avLst/>
          </a:prstGeom>
          <a:noFill/>
          <a:ln w="9525">
            <a:noFill/>
            <a:miter lim="800000"/>
            <a:headEnd/>
            <a:tailEnd/>
          </a:ln>
        </p:spPr>
      </p:pic>
      <p:pic>
        <p:nvPicPr>
          <p:cNvPr id="58378" name="Picture 15" descr="Biotit, Krupka">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48601" y="4800600"/>
            <a:ext cx="1419225" cy="1062038"/>
          </a:xfrm>
          <a:prstGeom prst="rect">
            <a:avLst/>
          </a:prstGeom>
          <a:noFill/>
          <a:ln w="9525">
            <a:noFill/>
            <a:miter lim="800000"/>
            <a:headEnd/>
            <a:tailEnd/>
          </a:ln>
        </p:spPr>
      </p:pic>
      <p:sp>
        <p:nvSpPr>
          <p:cNvPr id="3" name="Nadpis 2">
            <a:extLst>
              <a:ext uri="{FF2B5EF4-FFF2-40B4-BE49-F238E27FC236}">
                <a16:creationId xmlns:a16="http://schemas.microsoft.com/office/drawing/2014/main" id="{18A4AE46-29D8-4D90-A7A7-02DCBB50E87C}"/>
              </a:ext>
            </a:extLst>
          </p:cNvPr>
          <p:cNvSpPr>
            <a:spLocks noGrp="1"/>
          </p:cNvSpPr>
          <p:nvPr>
            <p:ph type="title"/>
          </p:nvPr>
        </p:nvSpPr>
        <p:spPr/>
        <p:txBody>
          <a:bodyPr/>
          <a:lstStyle/>
          <a:p>
            <a:r>
              <a:rPr lang="cs-CZ" dirty="0"/>
              <a:t>Minerální složka půd</a:t>
            </a:r>
          </a:p>
        </p:txBody>
      </p:sp>
      <p:sp>
        <p:nvSpPr>
          <p:cNvPr id="2" name="Zástupný symbol pro číslo snímku 1">
            <a:extLst>
              <a:ext uri="{FF2B5EF4-FFF2-40B4-BE49-F238E27FC236}">
                <a16:creationId xmlns:a16="http://schemas.microsoft.com/office/drawing/2014/main" id="{130AF4E4-435D-4F79-A00C-8A7CC7D80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spTree>
    <p:extLst>
      <p:ext uri="{BB962C8B-B14F-4D97-AF65-F5344CB8AC3E}">
        <p14:creationId xmlns:p14="http://schemas.microsoft.com/office/powerpoint/2010/main" val="1577514724"/>
      </p:ext>
    </p:extLst>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3"/>
          <p:cNvSpPr>
            <a:spLocks noGrp="1" noChangeArrowheads="1"/>
          </p:cNvSpPr>
          <p:nvPr>
            <p:ph idx="1"/>
          </p:nvPr>
        </p:nvSpPr>
        <p:spPr>
          <a:solidFill>
            <a:schemeClr val="bg1"/>
          </a:solidFill>
        </p:spPr>
        <p:txBody>
          <a:bodyPr/>
          <a:lstStyle/>
          <a:p>
            <a:pPr marL="609600" indent="-609600" algn="just">
              <a:defRPr/>
            </a:pPr>
            <a:r>
              <a:rPr lang="cs-CZ" b="1" dirty="0">
                <a:solidFill>
                  <a:srgbClr val="FF0000"/>
                </a:solidFill>
              </a:rPr>
              <a:t>sekundární jílové minerály - aluminosilikáty</a:t>
            </a:r>
          </a:p>
          <a:p>
            <a:pPr marL="609600" indent="-609600" algn="just">
              <a:defRPr/>
            </a:pPr>
            <a:r>
              <a:rPr lang="cs-CZ" dirty="0"/>
              <a:t>jsou součástí sorpčního komplexu půdy</a:t>
            </a:r>
          </a:p>
          <a:p>
            <a:pPr marL="609600" indent="-609600" algn="just">
              <a:defRPr/>
            </a:pPr>
            <a:r>
              <a:rPr lang="cs-CZ" dirty="0"/>
              <a:t>vrstevnatá krystalová mřížka – tetraedry Si a oktaedry Al či Mg</a:t>
            </a:r>
          </a:p>
          <a:p>
            <a:pPr marL="1077913" lvl="2" indent="-609600" algn="just">
              <a:defRPr/>
            </a:pPr>
            <a:r>
              <a:rPr lang="cs-CZ" dirty="0"/>
              <a:t>1:1 vrstvy - kaolinit, </a:t>
            </a:r>
            <a:r>
              <a:rPr lang="cs-CZ" dirty="0" err="1"/>
              <a:t>halloyzit</a:t>
            </a:r>
            <a:r>
              <a:rPr lang="cs-CZ" dirty="0"/>
              <a:t> – sorpce kationtů jen na povrch – cca 20 m</a:t>
            </a:r>
            <a:r>
              <a:rPr lang="cs-CZ" baseline="30000" dirty="0"/>
              <a:t>2</a:t>
            </a:r>
            <a:r>
              <a:rPr lang="cs-CZ" dirty="0"/>
              <a:t> / g</a:t>
            </a:r>
          </a:p>
          <a:p>
            <a:pPr marL="1077913" lvl="2" indent="-609600" algn="just">
              <a:defRPr/>
            </a:pPr>
            <a:r>
              <a:rPr lang="cs-CZ" dirty="0"/>
              <a:t>2:1 vrstvy – s roztažitelnou mřížkou – </a:t>
            </a:r>
            <a:r>
              <a:rPr lang="cs-CZ" dirty="0" err="1"/>
              <a:t>smektit</a:t>
            </a:r>
            <a:r>
              <a:rPr lang="cs-CZ" dirty="0"/>
              <a:t>, montmorillonit, vermikulit – vnitřní sorpční </a:t>
            </a:r>
            <a:r>
              <a:rPr lang="cs-CZ" dirty="0" err="1"/>
              <a:t>povrchny</a:t>
            </a:r>
            <a:r>
              <a:rPr lang="cs-CZ" dirty="0"/>
              <a:t> – až 800 m</a:t>
            </a:r>
            <a:r>
              <a:rPr lang="cs-CZ" baseline="30000" dirty="0"/>
              <a:t>2</a:t>
            </a:r>
            <a:r>
              <a:rPr lang="cs-CZ" dirty="0"/>
              <a:t> / g</a:t>
            </a:r>
          </a:p>
          <a:p>
            <a:pPr marL="1077913" lvl="2" indent="-609600" algn="just">
              <a:defRPr/>
            </a:pPr>
            <a:r>
              <a:rPr lang="cs-CZ" dirty="0"/>
              <a:t>2:1 vrstvy – neroztažitelná mřížka – </a:t>
            </a:r>
            <a:r>
              <a:rPr lang="cs-CZ" dirty="0" err="1"/>
              <a:t>illit</a:t>
            </a:r>
            <a:r>
              <a:rPr lang="cs-CZ" dirty="0"/>
              <a:t> – 70-100 m</a:t>
            </a:r>
            <a:r>
              <a:rPr lang="cs-CZ" baseline="30000" dirty="0"/>
              <a:t>2</a:t>
            </a:r>
            <a:r>
              <a:rPr lang="cs-CZ" dirty="0"/>
              <a:t> / g</a:t>
            </a:r>
          </a:p>
          <a:p>
            <a:pPr marL="1077913" lvl="2" indent="-609600" algn="just">
              <a:defRPr/>
            </a:pPr>
            <a:r>
              <a:rPr lang="cs-CZ" dirty="0"/>
              <a:t>další typy: chlority</a:t>
            </a:r>
          </a:p>
          <a:p>
            <a:pPr marL="609600" indent="-609600" algn="just">
              <a:defRPr/>
            </a:pPr>
            <a:r>
              <a:rPr lang="cs-CZ" dirty="0"/>
              <a:t>v reálných půdách jde vždy o směs</a:t>
            </a:r>
          </a:p>
        </p:txBody>
      </p:sp>
      <p:pic>
        <p:nvPicPr>
          <p:cNvPr id="43010" name="Picture 2" descr="http://www.landfood.ubc.ca/soil200/images/montmorillon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308" y="4138863"/>
            <a:ext cx="3934441" cy="2719137"/>
          </a:xfrm>
          <a:prstGeom prst="rect">
            <a:avLst/>
          </a:prstGeom>
          <a:ln>
            <a:noFill/>
          </a:ln>
          <a:effectLst>
            <a:outerShdw blurRad="292100" dist="139700" dir="2700000" algn="tl" rotWithShape="0">
              <a:srgbClr val="333333">
                <a:alpha val="65000"/>
              </a:srgbClr>
            </a:outerShdw>
          </a:effectLst>
        </p:spPr>
      </p:pic>
      <p:pic>
        <p:nvPicPr>
          <p:cNvPr id="43012" name="Picture 4" descr="http://www.landfood.ubc.ca/soil200/images/01images/1.3.1Kaolinite_diagra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4862" y="5233738"/>
            <a:ext cx="4767016" cy="1389246"/>
          </a:xfrm>
          <a:prstGeom prst="rect">
            <a:avLst/>
          </a:prstGeom>
          <a:ln>
            <a:noFill/>
          </a:ln>
          <a:effectLst>
            <a:outerShdw blurRad="292100" dist="139700" dir="2700000" algn="tl" rotWithShape="0">
              <a:srgbClr val="333333">
                <a:alpha val="65000"/>
              </a:srgbClr>
            </a:outerShdw>
          </a:effectLst>
        </p:spPr>
      </p:pic>
      <p:pic>
        <p:nvPicPr>
          <p:cNvPr id="43014" name="Picture 6" descr="http://www.landfood.ubc.ca/soil200/images/01images/1.3.1Kaolinte_pho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697838"/>
            <a:ext cx="3212432" cy="2184453"/>
          </a:xfrm>
          <a:prstGeom prst="rect">
            <a:avLst/>
          </a:prstGeom>
          <a:ln>
            <a:noFill/>
          </a:ln>
          <a:effectLst>
            <a:outerShdw blurRad="292100" dist="139700" dir="2700000" algn="tl" rotWithShape="0">
              <a:srgbClr val="333333">
                <a:alpha val="65000"/>
              </a:srgbClr>
            </a:outerShdw>
          </a:effectLst>
        </p:spPr>
      </p:pic>
      <p:sp>
        <p:nvSpPr>
          <p:cNvPr id="3" name="Nadpis 2">
            <a:extLst>
              <a:ext uri="{FF2B5EF4-FFF2-40B4-BE49-F238E27FC236}">
                <a16:creationId xmlns:a16="http://schemas.microsoft.com/office/drawing/2014/main" id="{CAD49939-3498-414B-BE99-955AB38597E0}"/>
              </a:ext>
            </a:extLst>
          </p:cNvPr>
          <p:cNvSpPr>
            <a:spLocks noGrp="1"/>
          </p:cNvSpPr>
          <p:nvPr>
            <p:ph type="title"/>
          </p:nvPr>
        </p:nvSpPr>
        <p:spPr/>
        <p:txBody>
          <a:bodyPr/>
          <a:lstStyle/>
          <a:p>
            <a:r>
              <a:rPr lang="cs-CZ" dirty="0"/>
              <a:t>Minerální složka půd</a:t>
            </a:r>
          </a:p>
        </p:txBody>
      </p:sp>
      <p:sp>
        <p:nvSpPr>
          <p:cNvPr id="2" name="Zástupný symbol pro číslo snímku 1">
            <a:extLst>
              <a:ext uri="{FF2B5EF4-FFF2-40B4-BE49-F238E27FC236}">
                <a16:creationId xmlns:a16="http://schemas.microsoft.com/office/drawing/2014/main" id="{57DBD5AD-FEED-4BEB-A6D5-B66A55D22A6B}"/>
              </a:ext>
            </a:extLst>
          </p:cNvPr>
          <p:cNvSpPr>
            <a:spLocks noGrp="1"/>
          </p:cNvSpPr>
          <p:nvPr>
            <p:ph type="sldNum" sz="quarter" idx="10"/>
          </p:nvPr>
        </p:nvSpPr>
        <p:spPr/>
        <p:txBody>
          <a:bodyPr/>
          <a:lstStyle/>
          <a:p>
            <a:pPr>
              <a:defRPr/>
            </a:pPr>
            <a:fld id="{4E12630B-17A9-44AC-A5BE-0FEBEDB0B5E8}" type="slidenum">
              <a:rPr lang="cs-CZ" altLang="cs-CZ" noProof="0" smtClean="0"/>
              <a:pPr>
                <a:defRPr/>
              </a:pPr>
              <a:t>33</a:t>
            </a:fld>
            <a:endParaRPr lang="cs-CZ" altLang="cs-CZ" noProof="0" dirty="0"/>
          </a:p>
        </p:txBody>
      </p:sp>
    </p:spTree>
    <p:extLst>
      <p:ext uri="{BB962C8B-B14F-4D97-AF65-F5344CB8AC3E}">
        <p14:creationId xmlns:p14="http://schemas.microsoft.com/office/powerpoint/2010/main" val="460781126"/>
      </p:ext>
    </p:extLst>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idx="1"/>
          </p:nvPr>
        </p:nvSpPr>
        <p:spPr>
          <a:solidFill>
            <a:schemeClr val="bg1"/>
          </a:solidFill>
        </p:spPr>
        <p:txBody>
          <a:bodyPr/>
          <a:lstStyle/>
          <a:p>
            <a:pPr marL="360363" indent="-360363" algn="just">
              <a:lnSpc>
                <a:spcPct val="90000"/>
              </a:lnSpc>
              <a:defRPr/>
            </a:pPr>
            <a:r>
              <a:rPr lang="cs-CZ" dirty="0"/>
              <a:t>důležitý znak při posuzování půdy - ovlivňuje značně již vytváření půd a půdotvorné pochody i řadu jiných půdních vlastností prostřednictvím </a:t>
            </a:r>
            <a:r>
              <a:rPr lang="cs-CZ" b="1" dirty="0">
                <a:solidFill>
                  <a:srgbClr val="FF0000"/>
                </a:solidFill>
              </a:rPr>
              <a:t>poměru kapilárních a nekapilárních pórů</a:t>
            </a:r>
            <a:r>
              <a:rPr lang="cs-CZ" dirty="0"/>
              <a:t>, který je odlišný u půd různé zrnitosti, jednak prostřednictvím </a:t>
            </a:r>
            <a:r>
              <a:rPr lang="cs-CZ" b="1" dirty="0">
                <a:solidFill>
                  <a:srgbClr val="FF0000"/>
                </a:solidFill>
              </a:rPr>
              <a:t>specifického povrchu</a:t>
            </a:r>
            <a:r>
              <a:rPr lang="cs-CZ" dirty="0"/>
              <a:t>, závislého na velikosti půdních částic</a:t>
            </a:r>
          </a:p>
          <a:p>
            <a:pPr marL="360363" indent="-360363" algn="just">
              <a:lnSpc>
                <a:spcPct val="90000"/>
              </a:lnSpc>
              <a:defRPr/>
            </a:pPr>
            <a:r>
              <a:rPr lang="cs-CZ" dirty="0"/>
              <a:t>lze rozlišit </a:t>
            </a:r>
            <a:r>
              <a:rPr lang="cs-CZ" b="1" dirty="0">
                <a:solidFill>
                  <a:srgbClr val="FF0000"/>
                </a:solidFill>
              </a:rPr>
              <a:t>jemnozem a skelet</a:t>
            </a:r>
            <a:endParaRPr lang="cs-CZ" dirty="0"/>
          </a:p>
          <a:p>
            <a:pPr marL="798513" lvl="1" indent="-360363" algn="just">
              <a:lnSpc>
                <a:spcPct val="90000"/>
              </a:lnSpc>
              <a:defRPr/>
            </a:pPr>
            <a:r>
              <a:rPr lang="cs-CZ" b="1" dirty="0">
                <a:solidFill>
                  <a:srgbClr val="FF0000"/>
                </a:solidFill>
              </a:rPr>
              <a:t>jemnozem</a:t>
            </a:r>
            <a:r>
              <a:rPr lang="cs-CZ" dirty="0"/>
              <a:t> jsou zrna pod 2 mm a jde také o mezinárodně uznávanou velikost používanou v řadě půdně - ekotoxikologických metod.</a:t>
            </a:r>
          </a:p>
          <a:p>
            <a:pPr marL="798513" lvl="1" indent="-360363" algn="just">
              <a:lnSpc>
                <a:spcPct val="90000"/>
              </a:lnSpc>
              <a:defRPr/>
            </a:pPr>
            <a:r>
              <a:rPr lang="cs-CZ" dirty="0"/>
              <a:t>nad 2 mm je půdní drť neboli </a:t>
            </a:r>
            <a:r>
              <a:rPr lang="cs-CZ" b="1" dirty="0">
                <a:solidFill>
                  <a:srgbClr val="FF0000"/>
                </a:solidFill>
              </a:rPr>
              <a:t>skelet</a:t>
            </a:r>
          </a:p>
        </p:txBody>
      </p:sp>
      <p:sp>
        <p:nvSpPr>
          <p:cNvPr id="3" name="Nadpis 2">
            <a:extLst>
              <a:ext uri="{FF2B5EF4-FFF2-40B4-BE49-F238E27FC236}">
                <a16:creationId xmlns:a16="http://schemas.microsoft.com/office/drawing/2014/main" id="{F1E48EDF-C30F-4934-BEAA-71C178A9CDB6}"/>
              </a:ext>
            </a:extLst>
          </p:cNvPr>
          <p:cNvSpPr>
            <a:spLocks noGrp="1"/>
          </p:cNvSpPr>
          <p:nvPr>
            <p:ph type="title"/>
          </p:nvPr>
        </p:nvSpPr>
        <p:spPr/>
        <p:txBody>
          <a:bodyPr/>
          <a:lstStyle/>
          <a:p>
            <a:r>
              <a:rPr lang="cs-CZ" dirty="0"/>
              <a:t>Zrnitost - půdní textura</a:t>
            </a:r>
          </a:p>
        </p:txBody>
      </p:sp>
      <p:sp>
        <p:nvSpPr>
          <p:cNvPr id="2" name="Zástupný symbol pro číslo snímku 1">
            <a:extLst>
              <a:ext uri="{FF2B5EF4-FFF2-40B4-BE49-F238E27FC236}">
                <a16:creationId xmlns:a16="http://schemas.microsoft.com/office/drawing/2014/main" id="{0C415EEA-A85C-49FC-9D34-1FA15B6373A7}"/>
              </a:ext>
            </a:extLst>
          </p:cNvPr>
          <p:cNvSpPr>
            <a:spLocks noGrp="1"/>
          </p:cNvSpPr>
          <p:nvPr>
            <p:ph type="sldNum" sz="quarter" idx="10"/>
          </p:nvPr>
        </p:nvSpPr>
        <p:spPr/>
        <p:txBody>
          <a:bodyPr/>
          <a:lstStyle/>
          <a:p>
            <a:pPr>
              <a:defRPr/>
            </a:pPr>
            <a:fld id="{4E12630B-17A9-44AC-A5BE-0FEBEDB0B5E8}" type="slidenum">
              <a:rPr lang="cs-CZ" altLang="cs-CZ" noProof="0" smtClean="0"/>
              <a:pPr>
                <a:defRPr/>
              </a:pPr>
              <a:t>34</a:t>
            </a:fld>
            <a:endParaRPr lang="cs-CZ" altLang="cs-CZ" noProof="0" dirty="0"/>
          </a:p>
        </p:txBody>
      </p:sp>
    </p:spTree>
    <p:extLst>
      <p:ext uri="{BB962C8B-B14F-4D97-AF65-F5344CB8AC3E}">
        <p14:creationId xmlns:p14="http://schemas.microsoft.com/office/powerpoint/2010/main" val="1004595540"/>
      </p:ext>
    </p:extLst>
  </p:cSld>
  <p:clrMapOvr>
    <a:masterClrMapping/>
  </p:clrMapOvr>
  <p:transitio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Rectangle 3"/>
          <p:cNvSpPr>
            <a:spLocks noGrp="1" noChangeArrowheads="1"/>
          </p:cNvSpPr>
          <p:nvPr>
            <p:ph idx="1"/>
          </p:nvPr>
        </p:nvSpPr>
        <p:spPr>
          <a:solidFill>
            <a:schemeClr val="bg1"/>
          </a:solidFill>
        </p:spPr>
        <p:txBody>
          <a:bodyPr/>
          <a:lstStyle/>
          <a:p>
            <a:pPr algn="just">
              <a:lnSpc>
                <a:spcPct val="90000"/>
              </a:lnSpc>
              <a:defRPr/>
            </a:pPr>
            <a:r>
              <a:rPr lang="cs-CZ" b="1" dirty="0"/>
              <a:t>jemnozem</a:t>
            </a:r>
            <a:r>
              <a:rPr lang="cs-CZ" dirty="0"/>
              <a:t> lze získat jednoduše pomocí 2 mm síta, další </a:t>
            </a:r>
            <a:r>
              <a:rPr lang="cs-CZ" b="1" dirty="0"/>
              <a:t>frakce</a:t>
            </a:r>
            <a:r>
              <a:rPr lang="cs-CZ" dirty="0"/>
              <a:t> se určují metodami pomocí sít, sedimentace, vyplavování atd.: </a:t>
            </a:r>
            <a:r>
              <a:rPr lang="cs-CZ" dirty="0" err="1"/>
              <a:t>pipetovací</a:t>
            </a:r>
            <a:r>
              <a:rPr lang="cs-CZ" dirty="0"/>
              <a:t> metoda, </a:t>
            </a:r>
            <a:r>
              <a:rPr lang="cs-CZ" dirty="0" err="1"/>
              <a:t>hustoměrná</a:t>
            </a:r>
            <a:r>
              <a:rPr lang="cs-CZ" dirty="0"/>
              <a:t> metoda</a:t>
            </a:r>
          </a:p>
          <a:p>
            <a:pPr algn="just">
              <a:lnSpc>
                <a:spcPct val="90000"/>
              </a:lnSpc>
              <a:defRPr/>
            </a:pPr>
            <a:r>
              <a:rPr lang="cs-CZ" dirty="0"/>
              <a:t>výsledky jsou vyjadřovány jako % obsahu hmotnosti a na základě nich lze definovat </a:t>
            </a:r>
            <a:r>
              <a:rPr lang="cs-CZ" b="1" u="sng" dirty="0">
                <a:solidFill>
                  <a:srgbClr val="FF0000"/>
                </a:solidFill>
              </a:rPr>
              <a:t>půdní druh</a:t>
            </a:r>
          </a:p>
          <a:p>
            <a:pPr algn="just">
              <a:lnSpc>
                <a:spcPct val="90000"/>
              </a:lnSpc>
              <a:defRPr/>
            </a:pPr>
            <a:r>
              <a:rPr lang="cs-CZ" dirty="0"/>
              <a:t>u nás se používá nejčastěji </a:t>
            </a:r>
            <a:r>
              <a:rPr lang="cs-CZ" dirty="0" err="1"/>
              <a:t>novákova</a:t>
            </a:r>
            <a:r>
              <a:rPr lang="cs-CZ" dirty="0"/>
              <a:t> klasifikační stupnice, založená pouze na obsahu frakce jílu (!)</a:t>
            </a:r>
          </a:p>
          <a:p>
            <a:pPr algn="just">
              <a:lnSpc>
                <a:spcPct val="90000"/>
              </a:lnSpc>
              <a:defRPr/>
            </a:pPr>
            <a:r>
              <a:rPr lang="cs-CZ" b="1" dirty="0"/>
              <a:t>fyzikální jíl</a:t>
            </a:r>
            <a:r>
              <a:rPr lang="cs-CZ" dirty="0"/>
              <a:t> - frakce s průměrem zrn pod 2 µm (někdy 1 µm), dle některých mezinárodních stupnic je tato frakce chápána jako </a:t>
            </a:r>
            <a:r>
              <a:rPr lang="cs-CZ" b="1" dirty="0"/>
              <a:t>jíl</a:t>
            </a:r>
            <a:r>
              <a:rPr lang="cs-CZ" dirty="0"/>
              <a:t> a vyšší frakce (2 – 10 µm) pak už jako </a:t>
            </a:r>
            <a:r>
              <a:rPr lang="cs-CZ" b="1" dirty="0"/>
              <a:t>jemný prach</a:t>
            </a:r>
          </a:p>
          <a:p>
            <a:pPr algn="just">
              <a:lnSpc>
                <a:spcPct val="90000"/>
              </a:lnSpc>
              <a:defRPr/>
            </a:pPr>
            <a:r>
              <a:rPr lang="cs-CZ" b="1" dirty="0"/>
              <a:t>koloidní jíl</a:t>
            </a:r>
            <a:r>
              <a:rPr lang="cs-CZ" dirty="0"/>
              <a:t> - frakce s průměrem zrn pod 0,1 µm, která má vlastnosti koloidů</a:t>
            </a:r>
          </a:p>
          <a:p>
            <a:pPr algn="just">
              <a:lnSpc>
                <a:spcPct val="90000"/>
              </a:lnSpc>
              <a:defRPr/>
            </a:pPr>
            <a:endParaRPr lang="cs-CZ" dirty="0"/>
          </a:p>
        </p:txBody>
      </p:sp>
      <p:sp>
        <p:nvSpPr>
          <p:cNvPr id="3" name="Nadpis 2">
            <a:extLst>
              <a:ext uri="{FF2B5EF4-FFF2-40B4-BE49-F238E27FC236}">
                <a16:creationId xmlns:a16="http://schemas.microsoft.com/office/drawing/2014/main" id="{F2E57F39-AC8A-40A7-8E01-44DC99E1CE7E}"/>
              </a:ext>
            </a:extLst>
          </p:cNvPr>
          <p:cNvSpPr>
            <a:spLocks noGrp="1"/>
          </p:cNvSpPr>
          <p:nvPr>
            <p:ph type="title"/>
          </p:nvPr>
        </p:nvSpPr>
        <p:spPr/>
        <p:txBody>
          <a:bodyPr/>
          <a:lstStyle/>
          <a:p>
            <a:r>
              <a:rPr lang="cs-CZ" dirty="0"/>
              <a:t>Zrnitost - půdní textura</a:t>
            </a:r>
          </a:p>
        </p:txBody>
      </p:sp>
      <p:sp>
        <p:nvSpPr>
          <p:cNvPr id="2" name="Zástupný symbol pro číslo snímku 1">
            <a:extLst>
              <a:ext uri="{FF2B5EF4-FFF2-40B4-BE49-F238E27FC236}">
                <a16:creationId xmlns:a16="http://schemas.microsoft.com/office/drawing/2014/main" id="{15493C40-9207-4C27-B4DF-B9C207E63B38}"/>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pic>
        <p:nvPicPr>
          <p:cNvPr id="5" name="Obrázek 4">
            <a:extLst>
              <a:ext uri="{FF2B5EF4-FFF2-40B4-BE49-F238E27FC236}">
                <a16:creationId xmlns:a16="http://schemas.microsoft.com/office/drawing/2014/main" id="{E6453D7D-A514-4085-B569-33F4B53DE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934" y="5299587"/>
            <a:ext cx="7281791" cy="1558413"/>
          </a:xfrm>
          <a:prstGeom prst="rect">
            <a:avLst/>
          </a:prstGeom>
        </p:spPr>
      </p:pic>
    </p:spTree>
    <p:extLst>
      <p:ext uri="{BB962C8B-B14F-4D97-AF65-F5344CB8AC3E}">
        <p14:creationId xmlns:p14="http://schemas.microsoft.com/office/powerpoint/2010/main" val="1997819759"/>
      </p:ext>
    </p:extLst>
  </p:cSld>
  <p:clrMapOvr>
    <a:masterClrMapping/>
  </p:clrMapOvr>
  <p:transition>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lstStyle/>
          <a:p>
            <a:pPr marL="360363" indent="-360363" algn="just">
              <a:lnSpc>
                <a:spcPct val="90000"/>
              </a:lnSpc>
              <a:defRPr/>
            </a:pPr>
            <a:r>
              <a:rPr lang="cs-CZ" b="1" dirty="0">
                <a:solidFill>
                  <a:srgbClr val="FF0000"/>
                </a:solidFill>
              </a:rPr>
              <a:t>čtyři frakce půdních zrn (dle Kopeckého):</a:t>
            </a: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r>
              <a:rPr lang="cs-CZ" b="1" dirty="0">
                <a:solidFill>
                  <a:srgbClr val="FF0000"/>
                </a:solidFill>
              </a:rPr>
              <a:t>Novákova klasifikační stupnice</a:t>
            </a:r>
          </a:p>
        </p:txBody>
      </p:sp>
      <p:sp>
        <p:nvSpPr>
          <p:cNvPr id="3" name="Nadpis 2">
            <a:extLst>
              <a:ext uri="{FF2B5EF4-FFF2-40B4-BE49-F238E27FC236}">
                <a16:creationId xmlns:a16="http://schemas.microsoft.com/office/drawing/2014/main" id="{9C92E323-499C-4DAC-B1CB-EF69FACDA0AE}"/>
              </a:ext>
            </a:extLst>
          </p:cNvPr>
          <p:cNvSpPr>
            <a:spLocks noGrp="1"/>
          </p:cNvSpPr>
          <p:nvPr>
            <p:ph type="title"/>
          </p:nvPr>
        </p:nvSpPr>
        <p:spPr/>
        <p:txBody>
          <a:bodyPr/>
          <a:lstStyle/>
          <a:p>
            <a:r>
              <a:rPr lang="cs-CZ" dirty="0"/>
              <a:t>Zrnitost - půdní textura</a:t>
            </a:r>
          </a:p>
        </p:txBody>
      </p:sp>
      <p:sp>
        <p:nvSpPr>
          <p:cNvPr id="2" name="Zástupný symbol pro číslo snímku 1">
            <a:extLst>
              <a:ext uri="{FF2B5EF4-FFF2-40B4-BE49-F238E27FC236}">
                <a16:creationId xmlns:a16="http://schemas.microsoft.com/office/drawing/2014/main" id="{3ECEBB26-BAB4-4570-B87C-F26D1726881D}"/>
              </a:ext>
            </a:extLst>
          </p:cNvPr>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pic>
        <p:nvPicPr>
          <p:cNvPr id="6" name="Obrázek 5">
            <a:extLst>
              <a:ext uri="{FF2B5EF4-FFF2-40B4-BE49-F238E27FC236}">
                <a16:creationId xmlns:a16="http://schemas.microsoft.com/office/drawing/2014/main" id="{3C9D95EC-6EC0-442F-8A3E-49C447E1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337" y="1667253"/>
            <a:ext cx="6052863" cy="2374754"/>
          </a:xfrm>
          <a:prstGeom prst="rect">
            <a:avLst/>
          </a:prstGeom>
        </p:spPr>
      </p:pic>
      <p:pic>
        <p:nvPicPr>
          <p:cNvPr id="8" name="Obrázek 7">
            <a:extLst>
              <a:ext uri="{FF2B5EF4-FFF2-40B4-BE49-F238E27FC236}">
                <a16:creationId xmlns:a16="http://schemas.microsoft.com/office/drawing/2014/main" id="{542DC993-D0D3-45F6-89B5-B808A1CB59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3160" y="4553579"/>
            <a:ext cx="6126543" cy="2183277"/>
          </a:xfrm>
          <a:prstGeom prst="rect">
            <a:avLst/>
          </a:prstGeom>
        </p:spPr>
      </p:pic>
      <p:sp>
        <p:nvSpPr>
          <p:cNvPr id="10" name="TextovéPole 9">
            <a:extLst>
              <a:ext uri="{FF2B5EF4-FFF2-40B4-BE49-F238E27FC236}">
                <a16:creationId xmlns:a16="http://schemas.microsoft.com/office/drawing/2014/main" id="{DA28E345-3136-447A-BE93-CADC200EFA38}"/>
              </a:ext>
            </a:extLst>
          </p:cNvPr>
          <p:cNvSpPr txBox="1"/>
          <p:nvPr/>
        </p:nvSpPr>
        <p:spPr>
          <a:xfrm>
            <a:off x="8809703" y="6451814"/>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789833436"/>
      </p:ext>
    </p:extLst>
  </p:cSld>
  <p:clrMapOvr>
    <a:masterClrMapping/>
  </p:clrMapOvr>
  <p:transition>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p:txBody>
          <a:bodyPr/>
          <a:lstStyle/>
          <a:p>
            <a:r>
              <a:rPr lang="cs-CZ" dirty="0"/>
              <a:t>Klasifikace půd (TKSP) v ČR přejala systém USDA</a:t>
            </a:r>
          </a:p>
        </p:txBody>
      </p:sp>
      <p:pic>
        <p:nvPicPr>
          <p:cNvPr id="6451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193" y="1881564"/>
            <a:ext cx="5537620" cy="4847249"/>
          </a:xfrm>
          <a:prstGeom prst="rect">
            <a:avLst/>
          </a:prstGeom>
          <a:ln>
            <a:noFill/>
          </a:ln>
          <a:effectLst>
            <a:outerShdw blurRad="292100" dist="139700" dir="2700000" algn="tl" rotWithShape="0">
              <a:srgbClr val="333333">
                <a:alpha val="65000"/>
              </a:srgbClr>
            </a:outerShdw>
          </a:effectLst>
        </p:spPr>
      </p:pic>
      <p:sp>
        <p:nvSpPr>
          <p:cNvPr id="3" name="Nadpis 2">
            <a:extLst>
              <a:ext uri="{FF2B5EF4-FFF2-40B4-BE49-F238E27FC236}">
                <a16:creationId xmlns:a16="http://schemas.microsoft.com/office/drawing/2014/main" id="{9D892F61-4EB8-46A6-B1C0-4EEFBDC4804D}"/>
              </a:ext>
            </a:extLst>
          </p:cNvPr>
          <p:cNvSpPr>
            <a:spLocks noGrp="1"/>
          </p:cNvSpPr>
          <p:nvPr>
            <p:ph type="title"/>
          </p:nvPr>
        </p:nvSpPr>
        <p:spPr/>
        <p:txBody>
          <a:bodyPr/>
          <a:lstStyle/>
          <a:p>
            <a:r>
              <a:rPr lang="cs-CZ" dirty="0"/>
              <a:t>Zrnitost - půdní textura</a:t>
            </a:r>
          </a:p>
        </p:txBody>
      </p:sp>
      <p:sp>
        <p:nvSpPr>
          <p:cNvPr id="2" name="Zástupný symbol pro číslo snímku 1">
            <a:extLst>
              <a:ext uri="{FF2B5EF4-FFF2-40B4-BE49-F238E27FC236}">
                <a16:creationId xmlns:a16="http://schemas.microsoft.com/office/drawing/2014/main" id="{BCBFB25C-FA74-4C9D-A101-686E453EE3F1}"/>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pic>
        <p:nvPicPr>
          <p:cNvPr id="8" name="Obrázek 7">
            <a:extLst>
              <a:ext uri="{FF2B5EF4-FFF2-40B4-BE49-F238E27FC236}">
                <a16:creationId xmlns:a16="http://schemas.microsoft.com/office/drawing/2014/main" id="{2F8B65CA-AD9C-4DDF-8DB2-F35FC83A3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14711"/>
            <a:ext cx="5705343" cy="4814102"/>
          </a:xfrm>
          <a:prstGeom prst="rect">
            <a:avLst/>
          </a:prstGeom>
          <a:ln>
            <a:noFill/>
          </a:ln>
          <a:effectLst>
            <a:outerShdw blurRad="292100" dist="139700" dir="2700000" algn="tl" rotWithShape="0">
              <a:srgbClr val="333333">
                <a:alpha val="65000"/>
              </a:srgbClr>
            </a:outerShdw>
          </a:effectLst>
        </p:spPr>
      </p:pic>
      <p:sp>
        <p:nvSpPr>
          <p:cNvPr id="12" name="TextovéPole 11">
            <a:extLst>
              <a:ext uri="{FF2B5EF4-FFF2-40B4-BE49-F238E27FC236}">
                <a16:creationId xmlns:a16="http://schemas.microsoft.com/office/drawing/2014/main" id="{6CDF551A-ABF9-4BB0-8A7B-9323381DC2FF}"/>
              </a:ext>
            </a:extLst>
          </p:cNvPr>
          <p:cNvSpPr txBox="1"/>
          <p:nvPr/>
        </p:nvSpPr>
        <p:spPr>
          <a:xfrm>
            <a:off x="10040792" y="6451814"/>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1513798122"/>
      </p:ext>
    </p:extLst>
  </p:cSld>
  <p:clrMapOvr>
    <a:masterClrMapping/>
  </p:clrMapOvr>
  <p:transition>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Grp="1" noChangeArrowheads="1"/>
          </p:cNvSpPr>
          <p:nvPr>
            <p:ph idx="1"/>
          </p:nvPr>
        </p:nvSpPr>
        <p:spPr>
          <a:solidFill>
            <a:schemeClr val="bg1"/>
          </a:solidFill>
          <a:ln>
            <a:solidFill>
              <a:schemeClr val="bg1"/>
            </a:solidFill>
          </a:ln>
        </p:spPr>
        <p:txBody>
          <a:bodyPr/>
          <a:lstStyle/>
          <a:p>
            <a:pPr algn="just">
              <a:defRPr/>
            </a:pPr>
            <a:r>
              <a:rPr lang="cs-CZ" dirty="0"/>
              <a:t>výsledek spojování fáze pevné, kapalné a plynné</a:t>
            </a:r>
          </a:p>
          <a:p>
            <a:pPr algn="just">
              <a:defRPr/>
            </a:pPr>
            <a:r>
              <a:rPr lang="cs-CZ" dirty="0"/>
              <a:t>struktura ovlivňuje pórovitost, vzdušný, vodní režim půdy, biotu, osud polutantů a většinu dalších půdních procesů a vlastností</a:t>
            </a:r>
          </a:p>
          <a:p>
            <a:pPr algn="just">
              <a:defRPr/>
            </a:pPr>
            <a:r>
              <a:rPr lang="cs-CZ" dirty="0"/>
              <a:t>půda může být výrazně až slabě strukturní, či dokonce nestrukturní.</a:t>
            </a:r>
          </a:p>
          <a:p>
            <a:pPr marL="0" indent="0" algn="just">
              <a:buNone/>
              <a:defRPr/>
            </a:pPr>
            <a:endParaRPr lang="cs-CZ" b="1" dirty="0"/>
          </a:p>
          <a:p>
            <a:pPr marL="0" indent="0" algn="just">
              <a:buNone/>
              <a:defRPr/>
            </a:pPr>
            <a:r>
              <a:rPr lang="cs-CZ" b="1" dirty="0"/>
              <a:t>Velikost agregátů:</a:t>
            </a:r>
            <a:r>
              <a:rPr lang="cs-CZ" dirty="0"/>
              <a:t> </a:t>
            </a:r>
          </a:p>
          <a:p>
            <a:pPr algn="just">
              <a:defRPr/>
            </a:pPr>
            <a:r>
              <a:rPr lang="cs-CZ" u="sng" dirty="0" err="1"/>
              <a:t>makroagregáty</a:t>
            </a:r>
            <a:r>
              <a:rPr lang="cs-CZ" dirty="0"/>
              <a:t> větší než 0,25 mm</a:t>
            </a:r>
          </a:p>
          <a:p>
            <a:pPr algn="just">
              <a:defRPr/>
            </a:pPr>
            <a:r>
              <a:rPr lang="cs-CZ" u="sng" dirty="0" err="1"/>
              <a:t>mikroagregáty</a:t>
            </a:r>
            <a:r>
              <a:rPr lang="cs-CZ" dirty="0"/>
              <a:t> menší než 0,25 mm</a:t>
            </a:r>
          </a:p>
        </p:txBody>
      </p:sp>
      <p:sp>
        <p:nvSpPr>
          <p:cNvPr id="3" name="Nadpis 2">
            <a:extLst>
              <a:ext uri="{FF2B5EF4-FFF2-40B4-BE49-F238E27FC236}">
                <a16:creationId xmlns:a16="http://schemas.microsoft.com/office/drawing/2014/main" id="{637434AA-5A39-410A-B4F5-5036ED493069}"/>
              </a:ext>
            </a:extLst>
          </p:cNvPr>
          <p:cNvSpPr>
            <a:spLocks noGrp="1"/>
          </p:cNvSpPr>
          <p:nvPr>
            <p:ph type="title"/>
          </p:nvPr>
        </p:nvSpPr>
        <p:spPr/>
        <p:txBody>
          <a:bodyPr/>
          <a:lstStyle/>
          <a:p>
            <a:r>
              <a:rPr lang="cs-CZ" dirty="0"/>
              <a:t>Půdní struktura</a:t>
            </a:r>
          </a:p>
        </p:txBody>
      </p:sp>
      <p:sp>
        <p:nvSpPr>
          <p:cNvPr id="2" name="Zástupný symbol pro číslo snímku 1">
            <a:extLst>
              <a:ext uri="{FF2B5EF4-FFF2-40B4-BE49-F238E27FC236}">
                <a16:creationId xmlns:a16="http://schemas.microsoft.com/office/drawing/2014/main" id="{9A1F0653-D479-439F-BD8D-E393E2ACC3E1}"/>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spTree>
    <p:extLst>
      <p:ext uri="{BB962C8B-B14F-4D97-AF65-F5344CB8AC3E}">
        <p14:creationId xmlns:p14="http://schemas.microsoft.com/office/powerpoint/2010/main" val="4270975430"/>
      </p:ext>
    </p:extLst>
  </p:cSld>
  <p:clrMapOvr>
    <a:masterClrMapping/>
  </p:clrMapOvr>
  <p:transition>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Grp="1" noChangeArrowheads="1"/>
          </p:cNvSpPr>
          <p:nvPr>
            <p:ph idx="1"/>
          </p:nvPr>
        </p:nvSpPr>
        <p:spPr>
          <a:solidFill>
            <a:schemeClr val="bg1"/>
          </a:solidFill>
          <a:ln>
            <a:solidFill>
              <a:schemeClr val="bg1"/>
            </a:solidFill>
          </a:ln>
        </p:spPr>
        <p:txBody>
          <a:bodyPr/>
          <a:lstStyle/>
          <a:p>
            <a:pPr algn="just">
              <a:defRPr/>
            </a:pPr>
            <a:r>
              <a:rPr lang="cs-CZ" b="1" dirty="0">
                <a:solidFill>
                  <a:srgbClr val="FF0000"/>
                </a:solidFill>
              </a:rPr>
              <a:t>strukturní elementy</a:t>
            </a:r>
            <a:r>
              <a:rPr lang="cs-CZ" dirty="0">
                <a:solidFill>
                  <a:srgbClr val="FF0000"/>
                </a:solidFill>
              </a:rPr>
              <a:t> </a:t>
            </a:r>
            <a:r>
              <a:rPr lang="cs-CZ" dirty="0"/>
              <a:t>- základy půdní struktury, jejichž shlukováním (agregací) vznikají agregáty</a:t>
            </a:r>
          </a:p>
          <a:p>
            <a:pPr algn="just">
              <a:defRPr/>
            </a:pPr>
            <a:r>
              <a:rPr lang="cs-CZ" dirty="0"/>
              <a:t>někdy hovoříme o </a:t>
            </a:r>
            <a:r>
              <a:rPr lang="cs-CZ" b="1" dirty="0">
                <a:solidFill>
                  <a:srgbClr val="FF0000"/>
                </a:solidFill>
              </a:rPr>
              <a:t>půdním </a:t>
            </a:r>
            <a:r>
              <a:rPr lang="cs-CZ" b="1" dirty="0" err="1">
                <a:solidFill>
                  <a:srgbClr val="FF0000"/>
                </a:solidFill>
              </a:rPr>
              <a:t>organo</a:t>
            </a:r>
            <a:r>
              <a:rPr lang="cs-CZ" b="1" dirty="0">
                <a:solidFill>
                  <a:srgbClr val="FF0000"/>
                </a:solidFill>
              </a:rPr>
              <a:t>-minerálním komplexu</a:t>
            </a:r>
          </a:p>
          <a:p>
            <a:pPr algn="just">
              <a:defRPr/>
            </a:pPr>
            <a:r>
              <a:rPr lang="cs-CZ" dirty="0"/>
              <a:t>strukturní elementy jsou do agregátů poutány silami molekulárními, či pomocí tmelů</a:t>
            </a:r>
          </a:p>
          <a:p>
            <a:pPr lvl="1" algn="just">
              <a:defRPr/>
            </a:pPr>
            <a:r>
              <a:rPr lang="cs-CZ" sz="1800" dirty="0"/>
              <a:t>tmel vzniká </a:t>
            </a:r>
            <a:r>
              <a:rPr lang="cs-CZ" sz="1800" b="1" dirty="0"/>
              <a:t>přeměnou minerálních </a:t>
            </a:r>
            <a:r>
              <a:rPr lang="cs-CZ" sz="1800" b="1" dirty="0" err="1"/>
              <a:t>solů</a:t>
            </a:r>
            <a:r>
              <a:rPr lang="cs-CZ" sz="1800" b="1" dirty="0"/>
              <a:t> v gely</a:t>
            </a:r>
            <a:r>
              <a:rPr lang="cs-CZ" sz="1800" dirty="0"/>
              <a:t>, často vyvolaná Ca</a:t>
            </a:r>
            <a:r>
              <a:rPr lang="cs-CZ" sz="1800" baseline="30000" dirty="0"/>
              <a:t>2+</a:t>
            </a:r>
            <a:r>
              <a:rPr lang="cs-CZ" sz="1800" dirty="0"/>
              <a:t> nebo Mg</a:t>
            </a:r>
            <a:r>
              <a:rPr lang="cs-CZ" sz="1800" baseline="30000" dirty="0"/>
              <a:t>2+</a:t>
            </a:r>
            <a:r>
              <a:rPr lang="cs-CZ" sz="1800" dirty="0"/>
              <a:t> ionty = </a:t>
            </a:r>
            <a:r>
              <a:rPr lang="cs-CZ" sz="1800" b="1" dirty="0">
                <a:solidFill>
                  <a:srgbClr val="FF0000"/>
                </a:solidFill>
              </a:rPr>
              <a:t>proces koagulace</a:t>
            </a:r>
            <a:r>
              <a:rPr lang="cs-CZ" sz="1800" dirty="0"/>
              <a:t>; rozpad agregátů = </a:t>
            </a:r>
            <a:r>
              <a:rPr lang="cs-CZ" sz="1800" b="1" dirty="0"/>
              <a:t>peptizace</a:t>
            </a:r>
            <a:r>
              <a:rPr lang="cs-CZ" sz="1800" dirty="0"/>
              <a:t> (vyvolané Na</a:t>
            </a:r>
            <a:r>
              <a:rPr lang="cs-CZ" sz="1800" baseline="30000" dirty="0"/>
              <a:t>+</a:t>
            </a:r>
            <a:r>
              <a:rPr lang="cs-CZ" sz="1800" dirty="0"/>
              <a:t> či K</a:t>
            </a:r>
            <a:r>
              <a:rPr lang="cs-CZ" sz="1800" baseline="30000" dirty="0"/>
              <a:t>+</a:t>
            </a:r>
            <a:r>
              <a:rPr lang="cs-CZ" sz="1800" dirty="0"/>
              <a:t> ionty); </a:t>
            </a:r>
            <a:r>
              <a:rPr lang="cs-CZ" sz="1800" dirty="0" err="1"/>
              <a:t>koagulanty</a:t>
            </a:r>
            <a:r>
              <a:rPr lang="cs-CZ" sz="1800" dirty="0"/>
              <a:t> jsou půdní koloidy, </a:t>
            </a:r>
            <a:r>
              <a:rPr lang="cs-CZ" sz="1800" dirty="0" err="1"/>
              <a:t>huminové</a:t>
            </a:r>
            <a:r>
              <a:rPr lang="cs-CZ" sz="1800" dirty="0"/>
              <a:t> kyseliny, kyselina křemičitá apod.; úlohu v koagulaci hraje obsah CaCO</a:t>
            </a:r>
            <a:r>
              <a:rPr lang="cs-CZ" sz="1800" baseline="-25000" dirty="0"/>
              <a:t>3</a:t>
            </a:r>
            <a:r>
              <a:rPr lang="cs-CZ" sz="1800" dirty="0"/>
              <a:t>.</a:t>
            </a:r>
          </a:p>
          <a:p>
            <a:pPr algn="just">
              <a:defRPr/>
            </a:pPr>
            <a:r>
              <a:rPr lang="cs-CZ" dirty="0"/>
              <a:t>kromě minerálních procesů vzniku struktury hrají nezanedbatelnou funkci i půdní organismy: mikroorganismy (sliz, polymery ...), houby (hyfy ..), kořínky rostlin, červi (</a:t>
            </a:r>
            <a:r>
              <a:rPr lang="cs-CZ" dirty="0" err="1"/>
              <a:t>žížalince</a:t>
            </a:r>
            <a:r>
              <a:rPr lang="cs-CZ" dirty="0"/>
              <a:t>) apod.</a:t>
            </a:r>
          </a:p>
          <a:p>
            <a:pPr algn="just">
              <a:defRPr/>
            </a:pPr>
            <a:endParaRPr lang="cs-CZ" dirty="0"/>
          </a:p>
        </p:txBody>
      </p:sp>
      <p:sp>
        <p:nvSpPr>
          <p:cNvPr id="3" name="Nadpis 2">
            <a:extLst>
              <a:ext uri="{FF2B5EF4-FFF2-40B4-BE49-F238E27FC236}">
                <a16:creationId xmlns:a16="http://schemas.microsoft.com/office/drawing/2014/main" id="{637434AA-5A39-410A-B4F5-5036ED493069}"/>
              </a:ext>
            </a:extLst>
          </p:cNvPr>
          <p:cNvSpPr>
            <a:spLocks noGrp="1"/>
          </p:cNvSpPr>
          <p:nvPr>
            <p:ph type="title"/>
          </p:nvPr>
        </p:nvSpPr>
        <p:spPr/>
        <p:txBody>
          <a:bodyPr/>
          <a:lstStyle/>
          <a:p>
            <a:r>
              <a:rPr lang="cs-CZ" dirty="0"/>
              <a:t>Půdní struktura</a:t>
            </a:r>
          </a:p>
        </p:txBody>
      </p:sp>
      <p:sp>
        <p:nvSpPr>
          <p:cNvPr id="2" name="Zástupný symbol pro číslo snímku 1">
            <a:extLst>
              <a:ext uri="{FF2B5EF4-FFF2-40B4-BE49-F238E27FC236}">
                <a16:creationId xmlns:a16="http://schemas.microsoft.com/office/drawing/2014/main" id="{44C307A4-5B01-4ACB-A1CD-CE601BE89ADF}"/>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spTree>
    <p:extLst>
      <p:ext uri="{BB962C8B-B14F-4D97-AF65-F5344CB8AC3E}">
        <p14:creationId xmlns:p14="http://schemas.microsoft.com/office/powerpoint/2010/main" val="3085896181"/>
      </p:ext>
    </p:extLst>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AF3CD1-D99A-440A-B359-8EC0E8032544}"/>
              </a:ext>
            </a:extLst>
          </p:cNvPr>
          <p:cNvSpPr>
            <a:spLocks noGrp="1"/>
          </p:cNvSpPr>
          <p:nvPr>
            <p:ph type="title"/>
          </p:nvPr>
        </p:nvSpPr>
        <p:spPr/>
        <p:txBody>
          <a:bodyPr/>
          <a:lstStyle/>
          <a:p>
            <a:r>
              <a:rPr lang="cs-CZ" dirty="0"/>
              <a:t>Co je to půda?</a:t>
            </a:r>
          </a:p>
        </p:txBody>
      </p:sp>
      <p:sp>
        <p:nvSpPr>
          <p:cNvPr id="3" name="Zástupný obsah 2">
            <a:extLst>
              <a:ext uri="{FF2B5EF4-FFF2-40B4-BE49-F238E27FC236}">
                <a16:creationId xmlns:a16="http://schemas.microsoft.com/office/drawing/2014/main" id="{FFDE51DD-EB15-4817-B474-F54227E197E0}"/>
              </a:ext>
            </a:extLst>
          </p:cNvPr>
          <p:cNvSpPr>
            <a:spLocks noGrp="1"/>
          </p:cNvSpPr>
          <p:nvPr>
            <p:ph idx="1"/>
          </p:nvPr>
        </p:nvSpPr>
        <p:spPr/>
        <p:txBody>
          <a:bodyPr/>
          <a:lstStyle/>
          <a:p>
            <a:pPr algn="just">
              <a:lnSpc>
                <a:spcPct val="90000"/>
              </a:lnSpc>
            </a:pPr>
            <a:r>
              <a:rPr lang="cs-CZ" dirty="0"/>
              <a:t>tenká (centimetry až metry vs. 6,5 tis. m poloměr Země) na zemském povrchu (cca 67% plochy kontinentů)</a:t>
            </a:r>
          </a:p>
          <a:p>
            <a:pPr algn="just">
              <a:lnSpc>
                <a:spcPct val="90000"/>
              </a:lnSpc>
            </a:pPr>
            <a:r>
              <a:rPr lang="cs-CZ" dirty="0"/>
              <a:t>má výrazné fyzikální, chemické a biologické vlastnosti</a:t>
            </a:r>
          </a:p>
          <a:p>
            <a:pPr algn="just">
              <a:lnSpc>
                <a:spcPct val="90000"/>
              </a:lnSpc>
            </a:pPr>
            <a:r>
              <a:rPr lang="cs-CZ" dirty="0"/>
              <a:t>velmi složitý, </a:t>
            </a:r>
            <a:r>
              <a:rPr lang="cs-CZ" b="1" dirty="0">
                <a:solidFill>
                  <a:srgbClr val="FF0000"/>
                </a:solidFill>
              </a:rPr>
              <a:t>dynamický</a:t>
            </a:r>
            <a:r>
              <a:rPr lang="cs-CZ" dirty="0"/>
              <a:t>, </a:t>
            </a:r>
            <a:r>
              <a:rPr lang="cs-CZ" b="1" dirty="0">
                <a:solidFill>
                  <a:srgbClr val="FF0000"/>
                </a:solidFill>
              </a:rPr>
              <a:t>heterogenní</a:t>
            </a:r>
            <a:r>
              <a:rPr lang="cs-CZ" dirty="0"/>
              <a:t> (vertikálně i horizontálně) přírodní útvar</a:t>
            </a:r>
          </a:p>
          <a:p>
            <a:pPr algn="just">
              <a:lnSpc>
                <a:spcPct val="90000"/>
              </a:lnSpc>
            </a:pPr>
            <a:r>
              <a:rPr lang="cs-CZ" dirty="0"/>
              <a:t>je </a:t>
            </a:r>
            <a:r>
              <a:rPr lang="cs-CZ" b="1" dirty="0">
                <a:solidFill>
                  <a:srgbClr val="FF0000"/>
                </a:solidFill>
              </a:rPr>
              <a:t>trojrozměrná</a:t>
            </a:r>
            <a:r>
              <a:rPr lang="cs-CZ" dirty="0"/>
              <a:t> – </a:t>
            </a:r>
            <a:r>
              <a:rPr lang="cs-CZ" dirty="0" err="1"/>
              <a:t>pedon</a:t>
            </a:r>
            <a:r>
              <a:rPr lang="cs-CZ" dirty="0"/>
              <a:t> – půdní typy, zonalita</a:t>
            </a:r>
          </a:p>
          <a:p>
            <a:pPr algn="just">
              <a:lnSpc>
                <a:spcPct val="90000"/>
              </a:lnSpc>
            </a:pPr>
            <a:r>
              <a:rPr lang="cs-CZ" dirty="0"/>
              <a:t>je diferencovaná do </a:t>
            </a:r>
            <a:r>
              <a:rPr lang="cs-CZ" b="1" dirty="0">
                <a:solidFill>
                  <a:srgbClr val="FF0000"/>
                </a:solidFill>
              </a:rPr>
              <a:t>horizontů</a:t>
            </a:r>
            <a:r>
              <a:rPr lang="cs-CZ" b="1" dirty="0"/>
              <a:t> - </a:t>
            </a:r>
            <a:r>
              <a:rPr lang="cs-CZ" dirty="0"/>
              <a:t>výsledek půdotvorných procesů (z velké části biotických) – pedogeneze</a:t>
            </a:r>
            <a:endParaRPr lang="cs-CZ" b="1" dirty="0"/>
          </a:p>
        </p:txBody>
      </p:sp>
      <p:sp>
        <p:nvSpPr>
          <p:cNvPr id="4" name="Zástupný symbol pro číslo snímku 3">
            <a:extLst>
              <a:ext uri="{FF2B5EF4-FFF2-40B4-BE49-F238E27FC236}">
                <a16:creationId xmlns:a16="http://schemas.microsoft.com/office/drawing/2014/main" id="{05AE57CE-93B1-4708-ACBE-E19E0284710A}"/>
              </a:ext>
            </a:extLst>
          </p:cNvPr>
          <p:cNvSpPr>
            <a:spLocks noGrp="1"/>
          </p:cNvSpPr>
          <p:nvPr>
            <p:ph type="sldNum" sz="quarter" idx="10"/>
          </p:nvPr>
        </p:nvSpPr>
        <p:spPr/>
        <p:txBody>
          <a:bodyPr/>
          <a:lstStyle/>
          <a:p>
            <a:pPr>
              <a:defRPr/>
            </a:pPr>
            <a:fld id="{4E12630B-17A9-44AC-A5BE-0FEBEDB0B5E8}" type="slidenum">
              <a:rPr lang="cs-CZ" altLang="cs-CZ" noProof="0" smtClean="0"/>
              <a:pPr>
                <a:defRPr/>
              </a:pPr>
              <a:t>4</a:t>
            </a:fld>
            <a:endParaRPr lang="cs-CZ" altLang="cs-CZ" noProof="0" dirty="0"/>
          </a:p>
        </p:txBody>
      </p:sp>
      <p:pic>
        <p:nvPicPr>
          <p:cNvPr id="5" name="Obrázek 4">
            <a:extLst>
              <a:ext uri="{FF2B5EF4-FFF2-40B4-BE49-F238E27FC236}">
                <a16:creationId xmlns:a16="http://schemas.microsoft.com/office/drawing/2014/main" id="{D0B573B7-B1CE-47BB-94AA-CEB757714E6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4638" y="4000349"/>
            <a:ext cx="5220048" cy="2857651"/>
          </a:xfrm>
          <a:prstGeom prst="rect">
            <a:avLst/>
          </a:prstGeom>
          <a:noFill/>
          <a:ln w="9525">
            <a:noFill/>
            <a:miter lim="800000"/>
            <a:headEnd/>
            <a:tailEnd/>
          </a:ln>
        </p:spPr>
      </p:pic>
    </p:spTree>
    <p:extLst>
      <p:ext uri="{BB962C8B-B14F-4D97-AF65-F5344CB8AC3E}">
        <p14:creationId xmlns:p14="http://schemas.microsoft.com/office/powerpoint/2010/main" val="282723035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Grp="1" noChangeArrowheads="1"/>
          </p:cNvSpPr>
          <p:nvPr>
            <p:ph idx="1"/>
          </p:nvPr>
        </p:nvSpPr>
        <p:spPr>
          <a:solidFill>
            <a:schemeClr val="bg1"/>
          </a:solidFill>
          <a:ln>
            <a:solidFill>
              <a:schemeClr val="bg1"/>
            </a:solidFill>
          </a:ln>
        </p:spPr>
        <p:txBody>
          <a:bodyPr/>
          <a:lstStyle/>
          <a:p>
            <a:pPr algn="just">
              <a:defRPr/>
            </a:pPr>
            <a:r>
              <a:rPr lang="cs-CZ" dirty="0"/>
              <a:t>půdní agregace je jeden z nejvýznamnějších faktorů kontrolujících mikrobiální aktivitu a obrat organického materiálu v půdě</a:t>
            </a:r>
          </a:p>
          <a:p>
            <a:pPr algn="just">
              <a:defRPr/>
            </a:pPr>
            <a:r>
              <a:rPr lang="cs-CZ" dirty="0"/>
              <a:t>je-li narušena mikrostruktura a struktura půdy a tím i cirkulace vody půdním profilem, může docházet k závažným změnám v chování toxických látek</a:t>
            </a:r>
          </a:p>
          <a:p>
            <a:pPr algn="just">
              <a:defRPr/>
            </a:pPr>
            <a:r>
              <a:rPr lang="cs-CZ" dirty="0"/>
              <a:t>půdní agregáty ovlivňují interakci enzymů s jejich substráty</a:t>
            </a:r>
          </a:p>
          <a:p>
            <a:pPr algn="just">
              <a:defRPr/>
            </a:pPr>
            <a:endParaRPr lang="cs-CZ" dirty="0"/>
          </a:p>
          <a:p>
            <a:pPr algn="just">
              <a:defRPr/>
            </a:pPr>
            <a:r>
              <a:rPr lang="cs-CZ" b="1" dirty="0">
                <a:solidFill>
                  <a:srgbClr val="FF0000"/>
                </a:solidFill>
              </a:rPr>
              <a:t>díky svému integrujícímu charakteru a významu půdní struktury je dokonce navržena  a chápána jako sumární indikátor pro půdní kvalitu</a:t>
            </a:r>
          </a:p>
        </p:txBody>
      </p:sp>
      <p:sp>
        <p:nvSpPr>
          <p:cNvPr id="3" name="Nadpis 2">
            <a:extLst>
              <a:ext uri="{FF2B5EF4-FFF2-40B4-BE49-F238E27FC236}">
                <a16:creationId xmlns:a16="http://schemas.microsoft.com/office/drawing/2014/main" id="{637434AA-5A39-410A-B4F5-5036ED493069}"/>
              </a:ext>
            </a:extLst>
          </p:cNvPr>
          <p:cNvSpPr>
            <a:spLocks noGrp="1"/>
          </p:cNvSpPr>
          <p:nvPr>
            <p:ph type="title"/>
          </p:nvPr>
        </p:nvSpPr>
        <p:spPr/>
        <p:txBody>
          <a:bodyPr/>
          <a:lstStyle/>
          <a:p>
            <a:r>
              <a:rPr lang="cs-CZ" dirty="0"/>
              <a:t>Půdní struktura</a:t>
            </a:r>
          </a:p>
        </p:txBody>
      </p:sp>
      <p:sp>
        <p:nvSpPr>
          <p:cNvPr id="2" name="Zástupný symbol pro číslo snímku 1">
            <a:extLst>
              <a:ext uri="{FF2B5EF4-FFF2-40B4-BE49-F238E27FC236}">
                <a16:creationId xmlns:a16="http://schemas.microsoft.com/office/drawing/2014/main" id="{39C9CA78-0107-40B2-A48A-FBAACD32FD54}"/>
              </a:ext>
            </a:extLst>
          </p:cNvPr>
          <p:cNvSpPr>
            <a:spLocks noGrp="1"/>
          </p:cNvSpPr>
          <p:nvPr>
            <p:ph type="sldNum" sz="quarter" idx="10"/>
          </p:nvPr>
        </p:nvSpPr>
        <p:spPr/>
        <p:txBody>
          <a:bodyPr/>
          <a:lstStyle/>
          <a:p>
            <a:pPr>
              <a:defRPr/>
            </a:pPr>
            <a:fld id="{4E12630B-17A9-44AC-A5BE-0FEBEDB0B5E8}" type="slidenum">
              <a:rPr lang="cs-CZ" altLang="cs-CZ" noProof="0" smtClean="0"/>
              <a:pPr>
                <a:defRPr/>
              </a:pPr>
              <a:t>40</a:t>
            </a:fld>
            <a:endParaRPr lang="cs-CZ" altLang="cs-CZ" noProof="0" dirty="0"/>
          </a:p>
        </p:txBody>
      </p:sp>
      <p:pic>
        <p:nvPicPr>
          <p:cNvPr id="5" name="Obrázek 4">
            <a:extLst>
              <a:ext uri="{FF2B5EF4-FFF2-40B4-BE49-F238E27FC236}">
                <a16:creationId xmlns:a16="http://schemas.microsoft.com/office/drawing/2014/main" id="{5D986097-8C46-4BFC-97C4-F18446455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006" y="4681194"/>
            <a:ext cx="9914286" cy="2047619"/>
          </a:xfrm>
          <a:prstGeom prst="rect">
            <a:avLst/>
          </a:prstGeom>
        </p:spPr>
      </p:pic>
      <p:sp>
        <p:nvSpPr>
          <p:cNvPr id="8" name="TextovéPole 7">
            <a:extLst>
              <a:ext uri="{FF2B5EF4-FFF2-40B4-BE49-F238E27FC236}">
                <a16:creationId xmlns:a16="http://schemas.microsoft.com/office/drawing/2014/main" id="{81569816-514B-4375-9129-496470C6AFAA}"/>
              </a:ext>
            </a:extLst>
          </p:cNvPr>
          <p:cNvSpPr txBox="1"/>
          <p:nvPr/>
        </p:nvSpPr>
        <p:spPr>
          <a:xfrm>
            <a:off x="9459741" y="6602813"/>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1816221108"/>
      </p:ext>
    </p:extLst>
  </p:cSld>
  <p:clrMapOvr>
    <a:masterClrMapping/>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0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9587" y="762000"/>
            <a:ext cx="9142413" cy="6096000"/>
          </a:xfrm>
          <a:prstGeom prst="rect">
            <a:avLst/>
          </a:prstGeom>
          <a:noFill/>
          <a:ln w="9525">
            <a:noFill/>
            <a:miter lim="800000"/>
            <a:headEnd/>
            <a:tailEnd/>
          </a:ln>
        </p:spPr>
      </p:pic>
      <p:sp>
        <p:nvSpPr>
          <p:cNvPr id="4" name="Nadpis 3">
            <a:extLst>
              <a:ext uri="{FF2B5EF4-FFF2-40B4-BE49-F238E27FC236}">
                <a16:creationId xmlns:a16="http://schemas.microsoft.com/office/drawing/2014/main" id="{A8734AB3-113E-4B47-9443-B384F90633A8}"/>
              </a:ext>
            </a:extLst>
          </p:cNvPr>
          <p:cNvSpPr>
            <a:spLocks noGrp="1"/>
          </p:cNvSpPr>
          <p:nvPr>
            <p:ph type="title"/>
          </p:nvPr>
        </p:nvSpPr>
        <p:spPr/>
        <p:txBody>
          <a:bodyPr/>
          <a:lstStyle/>
          <a:p>
            <a:r>
              <a:rPr lang="cs-CZ" dirty="0"/>
              <a:t>Půdní struktura</a:t>
            </a:r>
          </a:p>
        </p:txBody>
      </p:sp>
      <p:sp>
        <p:nvSpPr>
          <p:cNvPr id="2" name="Zástupný symbol pro číslo snímku 1">
            <a:extLst>
              <a:ext uri="{FF2B5EF4-FFF2-40B4-BE49-F238E27FC236}">
                <a16:creationId xmlns:a16="http://schemas.microsoft.com/office/drawing/2014/main" id="{780BF267-3E90-4E1A-B103-3F7AA147C908}"/>
              </a:ext>
            </a:extLst>
          </p:cNvPr>
          <p:cNvSpPr>
            <a:spLocks noGrp="1"/>
          </p:cNvSpPr>
          <p:nvPr>
            <p:ph type="sldNum" sz="quarter" idx="10"/>
          </p:nvPr>
        </p:nvSpPr>
        <p:spPr/>
        <p:txBody>
          <a:bodyPr/>
          <a:lstStyle/>
          <a:p>
            <a:pPr>
              <a:defRPr/>
            </a:pPr>
            <a:fld id="{4E12630B-17A9-44AC-A5BE-0FEBEDB0B5E8}" type="slidenum">
              <a:rPr lang="cs-CZ" altLang="cs-CZ" noProof="0" smtClean="0"/>
              <a:pPr>
                <a:defRPr/>
              </a:pPr>
              <a:t>41</a:t>
            </a:fld>
            <a:endParaRPr lang="cs-CZ" altLang="cs-CZ" noProof="0" dirty="0"/>
          </a:p>
        </p:txBody>
      </p:sp>
      <p:pic>
        <p:nvPicPr>
          <p:cNvPr id="5" name="Obrázek 4">
            <a:extLst>
              <a:ext uri="{FF2B5EF4-FFF2-40B4-BE49-F238E27FC236}">
                <a16:creationId xmlns:a16="http://schemas.microsoft.com/office/drawing/2014/main" id="{D10CC885-D9B6-486C-B8B1-46179B66D0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07890"/>
            <a:ext cx="3162565" cy="2116393"/>
          </a:xfrm>
          <a:prstGeom prst="rect">
            <a:avLst/>
          </a:prstGeom>
        </p:spPr>
      </p:pic>
      <p:sp>
        <p:nvSpPr>
          <p:cNvPr id="7" name="TextovéPole 6">
            <a:extLst>
              <a:ext uri="{FF2B5EF4-FFF2-40B4-BE49-F238E27FC236}">
                <a16:creationId xmlns:a16="http://schemas.microsoft.com/office/drawing/2014/main" id="{E3715C81-1AAC-4B4A-8A8A-7D6658498D34}"/>
              </a:ext>
            </a:extLst>
          </p:cNvPr>
          <p:cNvSpPr txBox="1"/>
          <p:nvPr/>
        </p:nvSpPr>
        <p:spPr>
          <a:xfrm>
            <a:off x="116667" y="5024283"/>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3712751916"/>
      </p:ext>
    </p:extLst>
  </p:cSld>
  <p:clrMapOvr>
    <a:masterClrMapping/>
  </p:clrMapOvr>
  <p:transition>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0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762000"/>
            <a:ext cx="4495800" cy="6096000"/>
          </a:xfrm>
          <a:prstGeom prst="rect">
            <a:avLst/>
          </a:prstGeom>
          <a:noFill/>
          <a:ln w="9525">
            <a:noFill/>
            <a:miter lim="800000"/>
            <a:headEnd/>
            <a:tailEnd/>
          </a:ln>
        </p:spPr>
      </p:pic>
      <p:sp>
        <p:nvSpPr>
          <p:cNvPr id="4" name="Nadpis 3">
            <a:extLst>
              <a:ext uri="{FF2B5EF4-FFF2-40B4-BE49-F238E27FC236}">
                <a16:creationId xmlns:a16="http://schemas.microsoft.com/office/drawing/2014/main" id="{F23C1E1F-057B-450C-9F40-C1A1EAAC5062}"/>
              </a:ext>
            </a:extLst>
          </p:cNvPr>
          <p:cNvSpPr>
            <a:spLocks noGrp="1"/>
          </p:cNvSpPr>
          <p:nvPr>
            <p:ph type="title"/>
          </p:nvPr>
        </p:nvSpPr>
        <p:spPr/>
        <p:txBody>
          <a:bodyPr/>
          <a:lstStyle/>
          <a:p>
            <a:r>
              <a:rPr lang="cs-CZ" dirty="0"/>
              <a:t>Půdní struktura</a:t>
            </a:r>
          </a:p>
        </p:txBody>
      </p:sp>
      <p:sp>
        <p:nvSpPr>
          <p:cNvPr id="2" name="Zástupný symbol pro číslo snímku 1">
            <a:extLst>
              <a:ext uri="{FF2B5EF4-FFF2-40B4-BE49-F238E27FC236}">
                <a16:creationId xmlns:a16="http://schemas.microsoft.com/office/drawing/2014/main" id="{DE636BF7-218A-4F86-94B7-8A98985164EF}"/>
              </a:ext>
            </a:extLst>
          </p:cNvPr>
          <p:cNvSpPr>
            <a:spLocks noGrp="1"/>
          </p:cNvSpPr>
          <p:nvPr>
            <p:ph type="sldNum" sz="quarter" idx="10"/>
          </p:nvPr>
        </p:nvSpPr>
        <p:spPr/>
        <p:txBody>
          <a:bodyPr/>
          <a:lstStyle/>
          <a:p>
            <a:pPr>
              <a:defRPr/>
            </a:pPr>
            <a:fld id="{4E12630B-17A9-44AC-A5BE-0FEBEDB0B5E8}" type="slidenum">
              <a:rPr lang="cs-CZ" altLang="cs-CZ" noProof="0" smtClean="0"/>
              <a:pPr>
                <a:defRPr/>
              </a:pPr>
              <a:t>42</a:t>
            </a:fld>
            <a:endParaRPr lang="cs-CZ" altLang="cs-CZ" noProof="0" dirty="0"/>
          </a:p>
        </p:txBody>
      </p:sp>
    </p:spTree>
    <p:extLst>
      <p:ext uri="{BB962C8B-B14F-4D97-AF65-F5344CB8AC3E}">
        <p14:creationId xmlns:p14="http://schemas.microsoft.com/office/powerpoint/2010/main" val="1206583313"/>
      </p:ext>
    </p:extLst>
  </p:cSld>
  <p:clrMapOvr>
    <a:masterClrMapping/>
  </p:clrMapOvr>
  <p:transition>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3"/>
          <p:cNvSpPr>
            <a:spLocks noGrp="1" noChangeArrowheads="1"/>
          </p:cNvSpPr>
          <p:nvPr>
            <p:ph idx="1"/>
          </p:nvPr>
        </p:nvSpPr>
        <p:spPr>
          <a:solidFill>
            <a:schemeClr val="bg1"/>
          </a:solidFill>
          <a:ln>
            <a:solidFill>
              <a:schemeClr val="bg1"/>
            </a:solidFill>
          </a:ln>
        </p:spPr>
        <p:txBody>
          <a:bodyPr/>
          <a:lstStyle/>
          <a:p>
            <a:pPr algn="just">
              <a:defRPr/>
            </a:pPr>
            <a:r>
              <a:rPr lang="cs-CZ" sz="2000" b="1" dirty="0"/>
              <a:t>půda je pórovitě heterogenní látka,</a:t>
            </a:r>
            <a:r>
              <a:rPr lang="cs-CZ" sz="2000" dirty="0"/>
              <a:t> póry v půdě dělíme na:</a:t>
            </a:r>
          </a:p>
          <a:p>
            <a:pPr marL="457200" indent="-457200" algn="just">
              <a:buFont typeface="+mj-lt"/>
              <a:buAutoNum type="arabicPeriod"/>
              <a:defRPr/>
            </a:pPr>
            <a:r>
              <a:rPr lang="cs-CZ" sz="2000" b="1" dirty="0"/>
              <a:t>kapilární póry</a:t>
            </a:r>
            <a:r>
              <a:rPr lang="cs-CZ" sz="2000" dirty="0"/>
              <a:t> - kapalina proudí laminárně; nejvýznamnější v transportních procesech; nejvýznamnější pro mikrobiální složku půdy a pro rhizosféru; zabezpečují půdní vlhkost (pro kořeny, mikroorganismy ...); oblast změn redox poměrů</a:t>
            </a:r>
          </a:p>
          <a:p>
            <a:pPr marL="457200" indent="-457200" algn="just">
              <a:buFont typeface="+mj-lt"/>
              <a:buAutoNum type="arabicPeriod"/>
              <a:defRPr/>
            </a:pPr>
            <a:r>
              <a:rPr lang="cs-CZ" sz="2000" b="1" dirty="0"/>
              <a:t>nekapilární póry</a:t>
            </a:r>
            <a:r>
              <a:rPr lang="cs-CZ" sz="2000" dirty="0"/>
              <a:t> - turbulentní proudění kapalin; sem se dostávají cizorodé látky a míse se</a:t>
            </a:r>
          </a:p>
          <a:p>
            <a:pPr marL="0" indent="0" algn="just">
              <a:buNone/>
              <a:defRPr/>
            </a:pPr>
            <a:r>
              <a:rPr lang="cs-CZ" sz="2000" b="1" dirty="0">
                <a:solidFill>
                  <a:srgbClr val="FF0000"/>
                </a:solidFill>
              </a:rPr>
              <a:t>		</a:t>
            </a:r>
          </a:p>
          <a:p>
            <a:pPr marL="0" indent="0" algn="just">
              <a:buNone/>
              <a:defRPr/>
            </a:pPr>
            <a:r>
              <a:rPr lang="cs-CZ" sz="2000" b="1" dirty="0">
                <a:solidFill>
                  <a:srgbClr val="FF0000"/>
                </a:solidFill>
              </a:rPr>
              <a:t>Pórovitost:</a:t>
            </a:r>
            <a:r>
              <a:rPr lang="cs-CZ" sz="2000" dirty="0">
                <a:solidFill>
                  <a:srgbClr val="FF0000"/>
                </a:solidFill>
              </a:rPr>
              <a:t> </a:t>
            </a:r>
            <a:r>
              <a:rPr lang="cs-CZ" sz="2000" dirty="0"/>
              <a:t>P (%) = V</a:t>
            </a:r>
            <a:r>
              <a:rPr lang="cs-CZ" sz="2000" baseline="-25000" dirty="0"/>
              <a:t>P</a:t>
            </a:r>
            <a:r>
              <a:rPr lang="cs-CZ" sz="2000" dirty="0"/>
              <a:t> / V</a:t>
            </a:r>
            <a:r>
              <a:rPr lang="cs-CZ" sz="2000" baseline="-25000" dirty="0"/>
              <a:t>T</a:t>
            </a:r>
            <a:r>
              <a:rPr lang="cs-CZ" sz="2000" dirty="0"/>
              <a:t> × 100</a:t>
            </a:r>
          </a:p>
        </p:txBody>
      </p:sp>
      <p:sp>
        <p:nvSpPr>
          <p:cNvPr id="3" name="Nadpis 2">
            <a:extLst>
              <a:ext uri="{FF2B5EF4-FFF2-40B4-BE49-F238E27FC236}">
                <a16:creationId xmlns:a16="http://schemas.microsoft.com/office/drawing/2014/main" id="{EB9800D9-AAF2-4F7C-9BC0-7E3BA5F2F301}"/>
              </a:ext>
            </a:extLst>
          </p:cNvPr>
          <p:cNvSpPr>
            <a:spLocks noGrp="1"/>
          </p:cNvSpPr>
          <p:nvPr>
            <p:ph type="title"/>
          </p:nvPr>
        </p:nvSpPr>
        <p:spPr/>
        <p:txBody>
          <a:bodyPr/>
          <a:lstStyle/>
          <a:p>
            <a:r>
              <a:rPr lang="cs-CZ" dirty="0"/>
              <a:t>Půdní pórovitost</a:t>
            </a:r>
          </a:p>
        </p:txBody>
      </p:sp>
      <p:sp>
        <p:nvSpPr>
          <p:cNvPr id="2" name="Zástupný symbol pro číslo snímku 1">
            <a:extLst>
              <a:ext uri="{FF2B5EF4-FFF2-40B4-BE49-F238E27FC236}">
                <a16:creationId xmlns:a16="http://schemas.microsoft.com/office/drawing/2014/main" id="{B79C0F0A-3DE3-41A3-BB61-8471483AEA0A}"/>
              </a:ext>
            </a:extLst>
          </p:cNvPr>
          <p:cNvSpPr>
            <a:spLocks noGrp="1"/>
          </p:cNvSpPr>
          <p:nvPr>
            <p:ph type="sldNum" sz="quarter" idx="10"/>
          </p:nvPr>
        </p:nvSpPr>
        <p:spPr/>
        <p:txBody>
          <a:bodyPr/>
          <a:lstStyle/>
          <a:p>
            <a:pPr>
              <a:defRPr/>
            </a:pPr>
            <a:fld id="{4E12630B-17A9-44AC-A5BE-0FEBEDB0B5E8}" type="slidenum">
              <a:rPr lang="cs-CZ" altLang="cs-CZ" noProof="0" smtClean="0"/>
              <a:pPr>
                <a:defRPr/>
              </a:pPr>
              <a:t>43</a:t>
            </a:fld>
            <a:endParaRPr lang="cs-CZ" altLang="cs-CZ" noProof="0" dirty="0"/>
          </a:p>
        </p:txBody>
      </p:sp>
      <p:pic>
        <p:nvPicPr>
          <p:cNvPr id="5" name="Obrázek 4">
            <a:extLst>
              <a:ext uri="{FF2B5EF4-FFF2-40B4-BE49-F238E27FC236}">
                <a16:creationId xmlns:a16="http://schemas.microsoft.com/office/drawing/2014/main" id="{56CC0B4A-8FE8-4BD5-863B-50CC01DDE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797" y="3861018"/>
            <a:ext cx="9952381" cy="2276190"/>
          </a:xfrm>
          <a:prstGeom prst="rect">
            <a:avLst/>
          </a:prstGeom>
        </p:spPr>
      </p:pic>
      <p:sp>
        <p:nvSpPr>
          <p:cNvPr id="7" name="TextovéPole 6">
            <a:extLst>
              <a:ext uri="{FF2B5EF4-FFF2-40B4-BE49-F238E27FC236}">
                <a16:creationId xmlns:a16="http://schemas.microsoft.com/office/drawing/2014/main" id="{F5307FEB-D946-4326-8797-F0C660DEB706}"/>
              </a:ext>
            </a:extLst>
          </p:cNvPr>
          <p:cNvSpPr txBox="1"/>
          <p:nvPr/>
        </p:nvSpPr>
        <p:spPr>
          <a:xfrm>
            <a:off x="8712125" y="6137208"/>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4155591517"/>
      </p:ext>
    </p:extLst>
  </p:cSld>
  <p:clrMapOvr>
    <a:masterClrMapping/>
  </p:clrMapOvr>
  <p:transition>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3"/>
          <p:cNvSpPr>
            <a:spLocks noGrp="1" noChangeArrowheads="1"/>
          </p:cNvSpPr>
          <p:nvPr>
            <p:ph idx="1"/>
          </p:nvPr>
        </p:nvSpPr>
        <p:spPr>
          <a:solidFill>
            <a:schemeClr val="bg1"/>
          </a:solidFill>
          <a:ln>
            <a:solidFill>
              <a:schemeClr val="bg1"/>
            </a:solidFill>
          </a:ln>
        </p:spPr>
        <p:txBody>
          <a:bodyPr/>
          <a:lstStyle/>
          <a:p>
            <a:pPr marL="0" indent="0">
              <a:buNone/>
              <a:defRPr/>
            </a:pPr>
            <a:r>
              <a:rPr lang="cs-CZ" sz="2000" b="1" dirty="0">
                <a:solidFill>
                  <a:srgbClr val="FF0000"/>
                </a:solidFill>
              </a:rPr>
              <a:t>Objemová hmotnost půdy </a:t>
            </a:r>
          </a:p>
          <a:p>
            <a:pPr>
              <a:defRPr/>
            </a:pPr>
            <a:r>
              <a:rPr lang="cs-CZ" sz="2000" dirty="0"/>
              <a:t>je jednou z nejdůležitějších půdních vlastností, která ovlivňuje celý komplex fyzikálních podmínek v půdě</a:t>
            </a:r>
          </a:p>
          <a:p>
            <a:pPr>
              <a:defRPr/>
            </a:pPr>
            <a:r>
              <a:rPr lang="cs-CZ" sz="2000" dirty="0"/>
              <a:t>hmotnost 1 cm</a:t>
            </a:r>
            <a:r>
              <a:rPr lang="cs-CZ" sz="2000" baseline="30000" dirty="0"/>
              <a:t>3</a:t>
            </a:r>
            <a:r>
              <a:rPr lang="cs-CZ" sz="2000" dirty="0"/>
              <a:t> půdy (v gramech) v přirozeném uložení po vysušení včetně pórů</a:t>
            </a:r>
          </a:p>
          <a:p>
            <a:pPr>
              <a:defRPr/>
            </a:pPr>
            <a:r>
              <a:rPr lang="cs-CZ" sz="2000" dirty="0"/>
              <a:t>platí, že čím je vyšší hodnota objemové hmotnosti, tím je půda utuženější</a:t>
            </a:r>
          </a:p>
          <a:p>
            <a:pPr>
              <a:defRPr/>
            </a:pPr>
            <a:r>
              <a:rPr lang="cs-CZ" sz="2000" dirty="0"/>
              <a:t>rostlinám škodí jak příliš kyprá, tak i příliš utužená půda - pro polní plodiny by se měla hodnota objemové hmotnosti  půdy v ornici pohybovat od 1,2 do 1,5 g. cm</a:t>
            </a:r>
            <a:r>
              <a:rPr lang="cs-CZ" sz="2000" baseline="30000" dirty="0"/>
              <a:t>3</a:t>
            </a:r>
            <a:r>
              <a:rPr lang="cs-CZ" sz="2000" dirty="0"/>
              <a:t> </a:t>
            </a:r>
          </a:p>
          <a:p>
            <a:pPr marL="0" indent="0">
              <a:buNone/>
              <a:defRPr/>
            </a:pPr>
            <a:r>
              <a:rPr lang="cs-CZ" sz="2000" b="1" dirty="0">
                <a:solidFill>
                  <a:srgbClr val="FF0000"/>
                </a:solidFill>
              </a:rPr>
              <a:t>Měrná hmotnost (specifická)</a:t>
            </a:r>
          </a:p>
          <a:p>
            <a:pPr>
              <a:defRPr/>
            </a:pPr>
            <a:r>
              <a:rPr lang="cs-CZ" sz="2000" dirty="0"/>
              <a:t>bez pórů</a:t>
            </a:r>
          </a:p>
          <a:p>
            <a:pPr>
              <a:defRPr/>
            </a:pPr>
            <a:endParaRPr lang="cs-CZ" sz="2000" dirty="0"/>
          </a:p>
        </p:txBody>
      </p:sp>
      <p:sp>
        <p:nvSpPr>
          <p:cNvPr id="3" name="Nadpis 2">
            <a:extLst>
              <a:ext uri="{FF2B5EF4-FFF2-40B4-BE49-F238E27FC236}">
                <a16:creationId xmlns:a16="http://schemas.microsoft.com/office/drawing/2014/main" id="{EB9800D9-AAF2-4F7C-9BC0-7E3BA5F2F301}"/>
              </a:ext>
            </a:extLst>
          </p:cNvPr>
          <p:cNvSpPr>
            <a:spLocks noGrp="1"/>
          </p:cNvSpPr>
          <p:nvPr>
            <p:ph type="title"/>
          </p:nvPr>
        </p:nvSpPr>
        <p:spPr/>
        <p:txBody>
          <a:bodyPr/>
          <a:lstStyle/>
          <a:p>
            <a:r>
              <a:rPr lang="cs-CZ" dirty="0"/>
              <a:t>Objemová hmotnost a měrná hmotnost</a:t>
            </a:r>
          </a:p>
        </p:txBody>
      </p:sp>
      <p:sp>
        <p:nvSpPr>
          <p:cNvPr id="2" name="Zástupný symbol pro číslo snímku 1">
            <a:extLst>
              <a:ext uri="{FF2B5EF4-FFF2-40B4-BE49-F238E27FC236}">
                <a16:creationId xmlns:a16="http://schemas.microsoft.com/office/drawing/2014/main" id="{B79C0F0A-3DE3-41A3-BB61-8471483AEA0A}"/>
              </a:ext>
            </a:extLst>
          </p:cNvPr>
          <p:cNvSpPr>
            <a:spLocks noGrp="1"/>
          </p:cNvSpPr>
          <p:nvPr>
            <p:ph type="sldNum" sz="quarter" idx="10"/>
          </p:nvPr>
        </p:nvSpPr>
        <p:spPr/>
        <p:txBody>
          <a:bodyPr/>
          <a:lstStyle/>
          <a:p>
            <a:pPr>
              <a:defRPr/>
            </a:pPr>
            <a:fld id="{4E12630B-17A9-44AC-A5BE-0FEBEDB0B5E8}" type="slidenum">
              <a:rPr lang="cs-CZ" altLang="cs-CZ" noProof="0" smtClean="0"/>
              <a:pPr>
                <a:defRPr/>
              </a:pPr>
              <a:t>44</a:t>
            </a:fld>
            <a:endParaRPr lang="cs-CZ" altLang="cs-CZ" noProof="0" dirty="0"/>
          </a:p>
        </p:txBody>
      </p:sp>
      <p:pic>
        <p:nvPicPr>
          <p:cNvPr id="5" name="Obrázek 4">
            <a:extLst>
              <a:ext uri="{FF2B5EF4-FFF2-40B4-BE49-F238E27FC236}">
                <a16:creationId xmlns:a16="http://schemas.microsoft.com/office/drawing/2014/main" id="{C3F5E8E0-CEAD-44AC-9141-7FB786B6B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75" y="4679479"/>
            <a:ext cx="6175706" cy="1923334"/>
          </a:xfrm>
          <a:prstGeom prst="rect">
            <a:avLst/>
          </a:prstGeom>
        </p:spPr>
      </p:pic>
      <p:pic>
        <p:nvPicPr>
          <p:cNvPr id="7" name="Obrázek 6">
            <a:extLst>
              <a:ext uri="{FF2B5EF4-FFF2-40B4-BE49-F238E27FC236}">
                <a16:creationId xmlns:a16="http://schemas.microsoft.com/office/drawing/2014/main" id="{7FCE6E64-EC20-4DD0-95A8-00D9F31EC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048" y="4799639"/>
            <a:ext cx="5228139" cy="1497380"/>
          </a:xfrm>
          <a:prstGeom prst="rect">
            <a:avLst/>
          </a:prstGeom>
        </p:spPr>
      </p:pic>
      <p:sp>
        <p:nvSpPr>
          <p:cNvPr id="9" name="TextovéPole 8">
            <a:extLst>
              <a:ext uri="{FF2B5EF4-FFF2-40B4-BE49-F238E27FC236}">
                <a16:creationId xmlns:a16="http://schemas.microsoft.com/office/drawing/2014/main" id="{7B4DC138-89E2-480F-923A-17F91B6E1279}"/>
              </a:ext>
            </a:extLst>
          </p:cNvPr>
          <p:cNvSpPr txBox="1"/>
          <p:nvPr/>
        </p:nvSpPr>
        <p:spPr>
          <a:xfrm>
            <a:off x="6637048" y="6297019"/>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2544139001"/>
      </p:ext>
    </p:extLst>
  </p:cSld>
  <p:clrMapOvr>
    <a:masterClrMapping/>
  </p:clrMapOvr>
  <p:transition>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7" name="Rectangle 3"/>
          <p:cNvSpPr>
            <a:spLocks noGrp="1" noChangeArrowheads="1"/>
          </p:cNvSpPr>
          <p:nvPr>
            <p:ph idx="1"/>
          </p:nvPr>
        </p:nvSpPr>
        <p:spPr>
          <a:solidFill>
            <a:schemeClr val="bg1"/>
          </a:solidFill>
          <a:ln>
            <a:solidFill>
              <a:schemeClr val="bg1"/>
            </a:solidFill>
          </a:ln>
        </p:spPr>
        <p:txBody>
          <a:bodyPr/>
          <a:lstStyle/>
          <a:p>
            <a:pPr algn="just">
              <a:lnSpc>
                <a:spcPct val="90000"/>
              </a:lnSpc>
              <a:defRPr/>
            </a:pPr>
            <a:r>
              <a:rPr lang="cs-CZ" dirty="0"/>
              <a:t>sorpční kapacita půd jako vlastnost výměny látek mezi půdním roztokem a povrchy částic</a:t>
            </a:r>
          </a:p>
          <a:p>
            <a:pPr algn="just">
              <a:lnSpc>
                <a:spcPct val="90000"/>
              </a:lnSpc>
              <a:defRPr/>
            </a:pPr>
            <a:r>
              <a:rPr lang="cs-CZ" b="1" dirty="0">
                <a:solidFill>
                  <a:srgbClr val="FF0000"/>
                </a:solidFill>
              </a:rPr>
              <a:t>roli hrají půdní koloidy, </a:t>
            </a:r>
            <a:r>
              <a:rPr lang="cs-CZ" b="1" dirty="0" err="1">
                <a:solidFill>
                  <a:srgbClr val="FF0000"/>
                </a:solidFill>
              </a:rPr>
              <a:t>organominerální</a:t>
            </a:r>
            <a:r>
              <a:rPr lang="cs-CZ" b="1" dirty="0">
                <a:solidFill>
                  <a:srgbClr val="FF0000"/>
                </a:solidFill>
              </a:rPr>
              <a:t> komplex</a:t>
            </a:r>
          </a:p>
          <a:p>
            <a:pPr marL="0" indent="0" algn="just">
              <a:lnSpc>
                <a:spcPct val="90000"/>
              </a:lnSpc>
              <a:buNone/>
              <a:defRPr/>
            </a:pPr>
            <a:r>
              <a:rPr lang="cs-CZ" b="1" dirty="0">
                <a:solidFill>
                  <a:srgbClr val="FF0000"/>
                </a:solidFill>
              </a:rPr>
              <a:t>Koloidy v půdě:</a:t>
            </a:r>
          </a:p>
          <a:p>
            <a:pPr algn="just">
              <a:lnSpc>
                <a:spcPct val="90000"/>
              </a:lnSpc>
              <a:defRPr/>
            </a:pPr>
            <a:r>
              <a:rPr lang="cs-CZ" dirty="0"/>
              <a:t>tzv. mobilní pevná fáze</a:t>
            </a:r>
          </a:p>
          <a:p>
            <a:pPr algn="just">
              <a:lnSpc>
                <a:spcPct val="90000"/>
              </a:lnSpc>
              <a:defRPr/>
            </a:pPr>
            <a:r>
              <a:rPr lang="cs-CZ" dirty="0"/>
              <a:t>jemné částice 1 - 100 </a:t>
            </a:r>
            <a:r>
              <a:rPr lang="cs-CZ" dirty="0" err="1"/>
              <a:t>nm</a:t>
            </a:r>
            <a:r>
              <a:rPr lang="cs-CZ" dirty="0"/>
              <a:t>!; organické i anorganické; dnes tzv. </a:t>
            </a:r>
            <a:r>
              <a:rPr lang="cs-CZ" dirty="0" err="1"/>
              <a:t>NANOčástice</a:t>
            </a:r>
            <a:endParaRPr lang="cs-CZ" dirty="0"/>
          </a:p>
          <a:p>
            <a:pPr algn="just">
              <a:lnSpc>
                <a:spcPct val="90000"/>
              </a:lnSpc>
              <a:defRPr/>
            </a:pPr>
            <a:r>
              <a:rPr lang="cs-CZ" dirty="0"/>
              <a:t>jsou transportovány půdní vodou velmi lehce</a:t>
            </a:r>
          </a:p>
          <a:p>
            <a:pPr algn="just">
              <a:lnSpc>
                <a:spcPct val="90000"/>
              </a:lnSpc>
              <a:defRPr/>
            </a:pPr>
            <a:r>
              <a:rPr lang="cs-CZ" dirty="0"/>
              <a:t>mohou fungovat jako "transportéry" nerozpustných látek ve vodě</a:t>
            </a:r>
          </a:p>
          <a:p>
            <a:pPr algn="just">
              <a:lnSpc>
                <a:spcPct val="90000"/>
              </a:lnSpc>
              <a:defRPr/>
            </a:pPr>
            <a:r>
              <a:rPr lang="cs-CZ" b="1" dirty="0">
                <a:solidFill>
                  <a:srgbClr val="FF0000"/>
                </a:solidFill>
              </a:rPr>
              <a:t>velký aktivní povrch:</a:t>
            </a:r>
          </a:p>
          <a:p>
            <a:pPr algn="just">
              <a:lnSpc>
                <a:spcPct val="90000"/>
              </a:lnSpc>
              <a:defRPr/>
            </a:pPr>
            <a:r>
              <a:rPr lang="cs-CZ" b="1" dirty="0"/>
              <a:t>	</a:t>
            </a:r>
            <a:r>
              <a:rPr lang="cs-CZ" dirty="0"/>
              <a:t>jeden cm</a:t>
            </a:r>
            <a:r>
              <a:rPr lang="cs-CZ" baseline="30000" dirty="0"/>
              <a:t>3</a:t>
            </a:r>
            <a:r>
              <a:rPr lang="cs-CZ" dirty="0"/>
              <a:t> má</a:t>
            </a:r>
            <a:r>
              <a:rPr lang="cs-CZ" b="1" dirty="0"/>
              <a:t> </a:t>
            </a:r>
            <a:r>
              <a:rPr lang="cs-CZ" dirty="0"/>
              <a:t>10</a:t>
            </a:r>
            <a:r>
              <a:rPr lang="cs-CZ" baseline="30000" dirty="0"/>
              <a:t>18</a:t>
            </a:r>
            <a:r>
              <a:rPr lang="cs-CZ" dirty="0"/>
              <a:t> částic s průměrem 10 </a:t>
            </a:r>
            <a:r>
              <a:rPr lang="cs-CZ" dirty="0" err="1"/>
              <a:t>nm</a:t>
            </a:r>
            <a:r>
              <a:rPr lang="cs-CZ" dirty="0"/>
              <a:t> (koloid) má povrch 600 m</a:t>
            </a:r>
            <a:r>
              <a:rPr lang="cs-CZ" baseline="30000" dirty="0"/>
              <a:t>2</a:t>
            </a:r>
          </a:p>
          <a:p>
            <a:pPr algn="just">
              <a:lnSpc>
                <a:spcPct val="90000"/>
              </a:lnSpc>
              <a:defRPr/>
            </a:pPr>
            <a:r>
              <a:rPr lang="cs-CZ" dirty="0"/>
              <a:t>vyskytují se ve formě </a:t>
            </a:r>
            <a:r>
              <a:rPr lang="cs-CZ" dirty="0" err="1"/>
              <a:t>solu</a:t>
            </a:r>
            <a:r>
              <a:rPr lang="cs-CZ" dirty="0"/>
              <a:t> či gelu (koagulace </a:t>
            </a:r>
            <a:r>
              <a:rPr lang="en-US" dirty="0">
                <a:sym typeface="Wingdings" pitchFamily="2" charset="2"/>
              </a:rPr>
              <a:t></a:t>
            </a:r>
            <a:r>
              <a:rPr lang="cs-CZ" dirty="0">
                <a:sym typeface="Wingdings" pitchFamily="2" charset="2"/>
              </a:rPr>
              <a:t></a:t>
            </a:r>
            <a:r>
              <a:rPr lang="cs-CZ" dirty="0"/>
              <a:t> peptizace)</a:t>
            </a:r>
          </a:p>
          <a:p>
            <a:pPr algn="just">
              <a:lnSpc>
                <a:spcPct val="90000"/>
              </a:lnSpc>
              <a:defRPr/>
            </a:pPr>
            <a:r>
              <a:rPr lang="cs-CZ" dirty="0"/>
              <a:t>jsou </a:t>
            </a:r>
            <a:r>
              <a:rPr lang="cs-CZ" b="1" dirty="0"/>
              <a:t>hydrofilní</a:t>
            </a:r>
            <a:r>
              <a:rPr lang="cs-CZ" dirty="0"/>
              <a:t> (</a:t>
            </a:r>
            <a:r>
              <a:rPr lang="cs-CZ" dirty="0" err="1"/>
              <a:t>huminové</a:t>
            </a:r>
            <a:r>
              <a:rPr lang="cs-CZ" dirty="0"/>
              <a:t> kyseliny, </a:t>
            </a:r>
            <a:r>
              <a:rPr lang="cs-CZ" dirty="0" err="1"/>
              <a:t>kys</a:t>
            </a:r>
            <a:r>
              <a:rPr lang="cs-CZ" dirty="0"/>
              <a:t>. křemičitá, hydroxidy železa a hliníku ...) a </a:t>
            </a:r>
            <a:r>
              <a:rPr lang="cs-CZ" b="1" dirty="0" err="1"/>
              <a:t>hydrofóbní</a:t>
            </a:r>
            <a:r>
              <a:rPr lang="cs-CZ" dirty="0"/>
              <a:t> (jílové minerály)</a:t>
            </a:r>
          </a:p>
        </p:txBody>
      </p:sp>
      <p:sp>
        <p:nvSpPr>
          <p:cNvPr id="3" name="Nadpis 2">
            <a:extLst>
              <a:ext uri="{FF2B5EF4-FFF2-40B4-BE49-F238E27FC236}">
                <a16:creationId xmlns:a16="http://schemas.microsoft.com/office/drawing/2014/main" id="{B586B2E8-1815-4EF8-946A-D2839854289D}"/>
              </a:ext>
            </a:extLst>
          </p:cNvPr>
          <p:cNvSpPr>
            <a:spLocks noGrp="1"/>
          </p:cNvSpPr>
          <p:nvPr>
            <p:ph type="title"/>
          </p:nvPr>
        </p:nvSpPr>
        <p:spPr/>
        <p:txBody>
          <a:bodyPr/>
          <a:lstStyle/>
          <a:p>
            <a:r>
              <a:rPr lang="cs-CZ" dirty="0"/>
              <a:t>Půdní sorpční komplex</a:t>
            </a:r>
          </a:p>
        </p:txBody>
      </p:sp>
      <p:sp>
        <p:nvSpPr>
          <p:cNvPr id="2" name="Zástupný symbol pro číslo snímku 1">
            <a:extLst>
              <a:ext uri="{FF2B5EF4-FFF2-40B4-BE49-F238E27FC236}">
                <a16:creationId xmlns:a16="http://schemas.microsoft.com/office/drawing/2014/main" id="{DB0F97E6-A009-4330-86AF-0C314C943B24}"/>
              </a:ext>
            </a:extLst>
          </p:cNvPr>
          <p:cNvSpPr>
            <a:spLocks noGrp="1"/>
          </p:cNvSpPr>
          <p:nvPr>
            <p:ph type="sldNum" sz="quarter" idx="10"/>
          </p:nvPr>
        </p:nvSpPr>
        <p:spPr/>
        <p:txBody>
          <a:bodyPr/>
          <a:lstStyle/>
          <a:p>
            <a:pPr>
              <a:defRPr/>
            </a:pPr>
            <a:fld id="{4E12630B-17A9-44AC-A5BE-0FEBEDB0B5E8}" type="slidenum">
              <a:rPr lang="cs-CZ" altLang="cs-CZ" noProof="0" smtClean="0"/>
              <a:pPr>
                <a:defRPr/>
              </a:pPr>
              <a:t>45</a:t>
            </a:fld>
            <a:endParaRPr lang="cs-CZ" altLang="cs-CZ" noProof="0" dirty="0"/>
          </a:p>
        </p:txBody>
      </p:sp>
    </p:spTree>
    <p:extLst>
      <p:ext uri="{BB962C8B-B14F-4D97-AF65-F5344CB8AC3E}">
        <p14:creationId xmlns:p14="http://schemas.microsoft.com/office/powerpoint/2010/main" val="2003441880"/>
      </p:ext>
    </p:extLst>
  </p:cSld>
  <p:clrMapOvr>
    <a:masterClrMapping/>
  </p:clrMapOvr>
  <p:transition>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704850" y="1212782"/>
            <a:ext cx="6839199" cy="4778443"/>
          </a:xfrm>
        </p:spPr>
        <p:txBody>
          <a:bodyPr/>
          <a:lstStyle/>
          <a:p>
            <a:pPr algn="just">
              <a:defRPr/>
            </a:pPr>
            <a:r>
              <a:rPr lang="cs-CZ" dirty="0"/>
              <a:t>na povrchu je tzv. adsorpční vrstva, v případě negativního komplexu, obsahuje kationty</a:t>
            </a:r>
          </a:p>
          <a:p>
            <a:pPr algn="just">
              <a:defRPr/>
            </a:pPr>
            <a:r>
              <a:rPr lang="cs-CZ" dirty="0"/>
              <a:t>negativní náboj není v reálu zcela saturován, část elektrického potenciálu není kompenzována</a:t>
            </a:r>
          </a:p>
          <a:p>
            <a:pPr algn="just">
              <a:defRPr/>
            </a:pPr>
            <a:r>
              <a:rPr lang="cs-CZ" dirty="0"/>
              <a:t>celková kapacita kationtů, které mohou být poutány na adsorpční vrstvy v půdě se nazývá </a:t>
            </a:r>
            <a:r>
              <a:rPr lang="cs-CZ" b="1" dirty="0">
                <a:solidFill>
                  <a:srgbClr val="FF0000"/>
                </a:solidFill>
              </a:rPr>
              <a:t>kationtová výměnná kapacita (KVK, CEC)</a:t>
            </a:r>
            <a:endParaRPr lang="cs-CZ" dirty="0">
              <a:solidFill>
                <a:srgbClr val="FF0000"/>
              </a:solidFill>
            </a:endParaRPr>
          </a:p>
        </p:txBody>
      </p:sp>
      <p:pic>
        <p:nvPicPr>
          <p:cNvPr id="73732" name="Picture 4" descr="009"/>
          <p:cNvPicPr>
            <a:picLocks noChangeAspect="1" noChangeArrowheads="1"/>
          </p:cNvPicPr>
          <p:nvPr/>
        </p:nvPicPr>
        <p:blipFill>
          <a:blip r:embed="rId3" cstate="print">
            <a:extLst>
              <a:ext uri="{28A0092B-C50C-407E-A947-70E740481C1C}">
                <a14:useLocalDpi xmlns:a14="http://schemas.microsoft.com/office/drawing/2010/main" val="0"/>
              </a:ext>
            </a:extLst>
          </a:blip>
          <a:srcRect l="22470" t="16212" r="13576" b="18941"/>
          <a:stretch>
            <a:fillRect/>
          </a:stretch>
        </p:blipFill>
        <p:spPr bwMode="auto">
          <a:xfrm>
            <a:off x="7644064" y="601579"/>
            <a:ext cx="4367213" cy="6019800"/>
          </a:xfrm>
          <a:prstGeom prst="rect">
            <a:avLst/>
          </a:prstGeom>
          <a:ln>
            <a:noFill/>
          </a:ln>
          <a:effectLst>
            <a:outerShdw blurRad="292100" dist="139700" dir="2700000" algn="tl" rotWithShape="0">
              <a:srgbClr val="333333">
                <a:alpha val="65000"/>
              </a:srgbClr>
            </a:outerShdw>
          </a:effectLst>
        </p:spPr>
      </p:pic>
      <p:sp>
        <p:nvSpPr>
          <p:cNvPr id="73734" name="Oval 8"/>
          <p:cNvSpPr>
            <a:spLocks noChangeArrowheads="1"/>
          </p:cNvSpPr>
          <p:nvPr/>
        </p:nvSpPr>
        <p:spPr bwMode="auto">
          <a:xfrm>
            <a:off x="8634663" y="2735179"/>
            <a:ext cx="2286000" cy="2209800"/>
          </a:xfrm>
          <a:prstGeom prst="ellipse">
            <a:avLst/>
          </a:prstGeom>
          <a:noFill/>
          <a:ln w="57150">
            <a:solidFill>
              <a:srgbClr val="FFFF00"/>
            </a:solidFill>
            <a:round/>
            <a:headEnd/>
            <a:tailEnd/>
          </a:ln>
          <a:effectLst>
            <a:outerShdw blurRad="50800" dist="38100" algn="l" rotWithShape="0">
              <a:prstClr val="black">
                <a:alpha val="40000"/>
              </a:prstClr>
            </a:outerShdw>
          </a:effectLst>
        </p:spPr>
        <p:txBody>
          <a:bodyPr wrap="none" anchor="ctr"/>
          <a:lstStyle/>
          <a:p>
            <a:endParaRPr lang="cs-CZ"/>
          </a:p>
        </p:txBody>
      </p:sp>
      <p:sp>
        <p:nvSpPr>
          <p:cNvPr id="3" name="Nadpis 2">
            <a:extLst>
              <a:ext uri="{FF2B5EF4-FFF2-40B4-BE49-F238E27FC236}">
                <a16:creationId xmlns:a16="http://schemas.microsoft.com/office/drawing/2014/main" id="{337972C0-4A5A-4E0D-9F11-C213D6D55498}"/>
              </a:ext>
            </a:extLst>
          </p:cNvPr>
          <p:cNvSpPr>
            <a:spLocks noGrp="1"/>
          </p:cNvSpPr>
          <p:nvPr>
            <p:ph type="title"/>
          </p:nvPr>
        </p:nvSpPr>
        <p:spPr/>
        <p:txBody>
          <a:bodyPr/>
          <a:lstStyle/>
          <a:p>
            <a:r>
              <a:rPr lang="cs-CZ" dirty="0"/>
              <a:t>Půdní sorpční komplex</a:t>
            </a:r>
          </a:p>
        </p:txBody>
      </p:sp>
      <p:sp>
        <p:nvSpPr>
          <p:cNvPr id="2" name="Zástupný symbol pro číslo snímku 1">
            <a:extLst>
              <a:ext uri="{FF2B5EF4-FFF2-40B4-BE49-F238E27FC236}">
                <a16:creationId xmlns:a16="http://schemas.microsoft.com/office/drawing/2014/main" id="{51069447-AC9D-4C95-AD88-80AE6485C108}"/>
              </a:ext>
            </a:extLst>
          </p:cNvPr>
          <p:cNvSpPr>
            <a:spLocks noGrp="1"/>
          </p:cNvSpPr>
          <p:nvPr>
            <p:ph type="sldNum" sz="quarter" idx="10"/>
          </p:nvPr>
        </p:nvSpPr>
        <p:spPr/>
        <p:txBody>
          <a:bodyPr/>
          <a:lstStyle/>
          <a:p>
            <a:pPr>
              <a:defRPr/>
            </a:pPr>
            <a:fld id="{4E12630B-17A9-44AC-A5BE-0FEBEDB0B5E8}" type="slidenum">
              <a:rPr lang="cs-CZ" altLang="cs-CZ" noProof="0" smtClean="0"/>
              <a:pPr>
                <a:defRPr/>
              </a:pPr>
              <a:t>46</a:t>
            </a:fld>
            <a:endParaRPr lang="cs-CZ" altLang="cs-CZ" noProof="0" dirty="0"/>
          </a:p>
        </p:txBody>
      </p:sp>
      <p:sp>
        <p:nvSpPr>
          <p:cNvPr id="7" name="TextovéPole 6">
            <a:extLst>
              <a:ext uri="{FF2B5EF4-FFF2-40B4-BE49-F238E27FC236}">
                <a16:creationId xmlns:a16="http://schemas.microsoft.com/office/drawing/2014/main" id="{EEA4C904-A223-409F-9B3A-A52F6D01A71F}"/>
              </a:ext>
            </a:extLst>
          </p:cNvPr>
          <p:cNvSpPr txBox="1"/>
          <p:nvPr/>
        </p:nvSpPr>
        <p:spPr>
          <a:xfrm>
            <a:off x="5068110" y="6325814"/>
            <a:ext cx="2575954" cy="276999"/>
          </a:xfrm>
          <a:prstGeom prst="rect">
            <a:avLst/>
          </a:prstGeom>
          <a:noFill/>
        </p:spPr>
        <p:txBody>
          <a:bodyPr wrap="square">
            <a:spAutoFit/>
          </a:bodyPr>
          <a:lstStyle/>
          <a:p>
            <a:pPr algn="l"/>
            <a:r>
              <a:rPr lang="cs-CZ" sz="1200" b="0" u="none" strike="noStrike" baseline="0" dirty="0" err="1">
                <a:latin typeface="BodoniSvtyTwoITCTT-Book"/>
              </a:rPr>
              <a:t>Klimo</a:t>
            </a:r>
            <a:r>
              <a:rPr lang="cs-CZ" sz="1200" b="0" u="none" strike="noStrike" baseline="0" dirty="0">
                <a:latin typeface="BodoniSvtyTwoITCTT-Book"/>
              </a:rPr>
              <a:t> E. (2000): Lesnická pedologie</a:t>
            </a:r>
            <a:endParaRPr lang="cs-CZ" sz="1200" dirty="0"/>
          </a:p>
        </p:txBody>
      </p:sp>
    </p:spTree>
    <p:extLst>
      <p:ext uri="{BB962C8B-B14F-4D97-AF65-F5344CB8AC3E}">
        <p14:creationId xmlns:p14="http://schemas.microsoft.com/office/powerpoint/2010/main" val="3203847078"/>
      </p:ext>
    </p:extLst>
  </p:cSld>
  <p:clrMapOvr>
    <a:masterClrMapping/>
  </p:clrMapOvr>
  <p:transition>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lstStyle/>
          <a:p>
            <a:pPr algn="just">
              <a:defRPr/>
            </a:pPr>
            <a:r>
              <a:rPr lang="cs-CZ" b="1" dirty="0"/>
              <a:t>CEC</a:t>
            </a:r>
            <a:r>
              <a:rPr lang="cs-CZ" dirty="0"/>
              <a:t> je tedy suma chemických ekvivalentů kationtů vodíku, draslíku, vápníku a hořčíku</a:t>
            </a:r>
          </a:p>
          <a:p>
            <a:pPr algn="just">
              <a:defRPr/>
            </a:pPr>
            <a:r>
              <a:rPr lang="cs-CZ" b="1" dirty="0"/>
              <a:t>výměna iontů v půdě </a:t>
            </a:r>
            <a:r>
              <a:rPr lang="cs-CZ" dirty="0"/>
              <a:t>je proces, při němž se vyměňují ionty absorbované na površích půdních minerálních a </a:t>
            </a:r>
            <a:r>
              <a:rPr lang="cs-CZ" dirty="0" err="1"/>
              <a:t>organominerálních</a:t>
            </a:r>
            <a:r>
              <a:rPr lang="cs-CZ" dirty="0"/>
              <a:t> koloidů s ionty z okolního půdního roztoku</a:t>
            </a:r>
          </a:p>
          <a:p>
            <a:pPr algn="just">
              <a:defRPr/>
            </a:pPr>
            <a:r>
              <a:rPr lang="cs-CZ" dirty="0"/>
              <a:t>Pokud je v půdě vysoká kationtová výměnná kapacita, dochází ke kumulaci živin jako jsou K, Ca, Mg ve formě sice přístupné organismům, ale ve formě chráněné před vyplavováním z půdy.</a:t>
            </a:r>
          </a:p>
        </p:txBody>
      </p:sp>
      <p:sp>
        <p:nvSpPr>
          <p:cNvPr id="3" name="Nadpis 2">
            <a:extLst>
              <a:ext uri="{FF2B5EF4-FFF2-40B4-BE49-F238E27FC236}">
                <a16:creationId xmlns:a16="http://schemas.microsoft.com/office/drawing/2014/main" id="{B2E1EEFD-946D-4660-8FAC-37105F85E5A7}"/>
              </a:ext>
            </a:extLst>
          </p:cNvPr>
          <p:cNvSpPr>
            <a:spLocks noGrp="1"/>
          </p:cNvSpPr>
          <p:nvPr>
            <p:ph type="title"/>
          </p:nvPr>
        </p:nvSpPr>
        <p:spPr/>
        <p:txBody>
          <a:bodyPr/>
          <a:lstStyle/>
          <a:p>
            <a:r>
              <a:rPr lang="cs-CZ" dirty="0"/>
              <a:t>Půdní sorpční komplex</a:t>
            </a:r>
          </a:p>
        </p:txBody>
      </p:sp>
      <p:sp>
        <p:nvSpPr>
          <p:cNvPr id="2" name="Zástupný symbol pro číslo snímku 1">
            <a:extLst>
              <a:ext uri="{FF2B5EF4-FFF2-40B4-BE49-F238E27FC236}">
                <a16:creationId xmlns:a16="http://schemas.microsoft.com/office/drawing/2014/main" id="{1C1EA4B3-8013-4A4B-A845-9F586EC962E8}"/>
              </a:ext>
            </a:extLst>
          </p:cNvPr>
          <p:cNvSpPr>
            <a:spLocks noGrp="1"/>
          </p:cNvSpPr>
          <p:nvPr>
            <p:ph type="sldNum" sz="quarter" idx="10"/>
          </p:nvPr>
        </p:nvSpPr>
        <p:spPr/>
        <p:txBody>
          <a:bodyPr/>
          <a:lstStyle/>
          <a:p>
            <a:pPr>
              <a:defRPr/>
            </a:pPr>
            <a:fld id="{4E12630B-17A9-44AC-A5BE-0FEBEDB0B5E8}" type="slidenum">
              <a:rPr lang="cs-CZ" altLang="cs-CZ" noProof="0" smtClean="0"/>
              <a:pPr>
                <a:defRPr/>
              </a:pPr>
              <a:t>47</a:t>
            </a:fld>
            <a:endParaRPr lang="cs-CZ" altLang="cs-CZ" noProof="0" dirty="0"/>
          </a:p>
        </p:txBody>
      </p:sp>
    </p:spTree>
    <p:extLst>
      <p:ext uri="{BB962C8B-B14F-4D97-AF65-F5344CB8AC3E}">
        <p14:creationId xmlns:p14="http://schemas.microsoft.com/office/powerpoint/2010/main" val="138388324"/>
      </p:ext>
    </p:extLst>
  </p:cSld>
  <p:clrMapOvr>
    <a:masterClrMapping/>
  </p:clrMapOvr>
  <p:transition>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lstStyle/>
          <a:p>
            <a:pPr algn="just">
              <a:defRPr/>
            </a:pPr>
            <a:r>
              <a:rPr lang="cs-CZ" b="1" dirty="0"/>
              <a:t>Sorpční nasycení se označuje V</a:t>
            </a:r>
            <a:r>
              <a:rPr lang="cs-CZ" dirty="0"/>
              <a:t>, vypočteme jako procentuální zastoupení iontů Ca2+, Mg2+ a K+ (někdy se tato suma označuje "S") v celkové hodnotě KVK (ta se někdy označuje "T") - S/T (%)</a:t>
            </a:r>
          </a:p>
          <a:p>
            <a:pPr algn="just">
              <a:defRPr/>
            </a:pPr>
            <a:r>
              <a:rPr lang="cs-CZ" dirty="0"/>
              <a:t>Udává podíl výměnných bazických kationtů v % z celkové sorpční kapacity. </a:t>
            </a:r>
          </a:p>
          <a:p>
            <a:pPr algn="just">
              <a:defRPr/>
            </a:pPr>
            <a:r>
              <a:rPr lang="cs-CZ" dirty="0"/>
              <a:t>K hodnocení výsledků lze užít následující stupnici</a:t>
            </a:r>
          </a:p>
        </p:txBody>
      </p:sp>
      <p:sp>
        <p:nvSpPr>
          <p:cNvPr id="3" name="Nadpis 2">
            <a:extLst>
              <a:ext uri="{FF2B5EF4-FFF2-40B4-BE49-F238E27FC236}">
                <a16:creationId xmlns:a16="http://schemas.microsoft.com/office/drawing/2014/main" id="{1FF04272-3947-4D26-B87A-E5E9A194BD6B}"/>
              </a:ext>
            </a:extLst>
          </p:cNvPr>
          <p:cNvSpPr>
            <a:spLocks noGrp="1"/>
          </p:cNvSpPr>
          <p:nvPr>
            <p:ph type="title"/>
          </p:nvPr>
        </p:nvSpPr>
        <p:spPr/>
        <p:txBody>
          <a:bodyPr/>
          <a:lstStyle/>
          <a:p>
            <a:r>
              <a:rPr lang="cs-CZ" dirty="0"/>
              <a:t>Půdní sorpční komplex</a:t>
            </a:r>
          </a:p>
        </p:txBody>
      </p:sp>
      <p:sp>
        <p:nvSpPr>
          <p:cNvPr id="2" name="Zástupný symbol pro číslo snímku 1">
            <a:extLst>
              <a:ext uri="{FF2B5EF4-FFF2-40B4-BE49-F238E27FC236}">
                <a16:creationId xmlns:a16="http://schemas.microsoft.com/office/drawing/2014/main" id="{D4200FB2-BB53-4920-9B08-C0DCDF623086}"/>
              </a:ext>
            </a:extLst>
          </p:cNvPr>
          <p:cNvSpPr>
            <a:spLocks noGrp="1"/>
          </p:cNvSpPr>
          <p:nvPr>
            <p:ph type="sldNum" sz="quarter" idx="10"/>
          </p:nvPr>
        </p:nvSpPr>
        <p:spPr/>
        <p:txBody>
          <a:bodyPr/>
          <a:lstStyle/>
          <a:p>
            <a:pPr>
              <a:defRPr/>
            </a:pPr>
            <a:fld id="{4E12630B-17A9-44AC-A5BE-0FEBEDB0B5E8}" type="slidenum">
              <a:rPr lang="cs-CZ" altLang="cs-CZ" noProof="0" smtClean="0"/>
              <a:pPr>
                <a:defRPr/>
              </a:pPr>
              <a:t>48</a:t>
            </a:fld>
            <a:endParaRPr lang="cs-CZ" altLang="cs-CZ" noProof="0" dirty="0"/>
          </a:p>
        </p:txBody>
      </p:sp>
      <p:pic>
        <p:nvPicPr>
          <p:cNvPr id="6" name="Obrázek 5">
            <a:extLst>
              <a:ext uri="{FF2B5EF4-FFF2-40B4-BE49-F238E27FC236}">
                <a16:creationId xmlns:a16="http://schemas.microsoft.com/office/drawing/2014/main" id="{C96C955B-70CD-42C0-A00C-0B6BC3E38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23" y="3565779"/>
            <a:ext cx="9895238" cy="2571429"/>
          </a:xfrm>
          <a:prstGeom prst="rect">
            <a:avLst/>
          </a:prstGeom>
        </p:spPr>
      </p:pic>
      <p:sp>
        <p:nvSpPr>
          <p:cNvPr id="8" name="TextovéPole 7">
            <a:extLst>
              <a:ext uri="{FF2B5EF4-FFF2-40B4-BE49-F238E27FC236}">
                <a16:creationId xmlns:a16="http://schemas.microsoft.com/office/drawing/2014/main" id="{9E114028-6B31-4F36-ACBB-08EEED7E7BF4}"/>
              </a:ext>
            </a:extLst>
          </p:cNvPr>
          <p:cNvSpPr txBox="1"/>
          <p:nvPr/>
        </p:nvSpPr>
        <p:spPr>
          <a:xfrm>
            <a:off x="8465574" y="6137208"/>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2571036085"/>
      </p:ext>
    </p:extLst>
  </p:cSld>
  <p:clrMapOvr>
    <a:masterClrMapping/>
  </p:clrMapOvr>
  <p:transition>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5" name="Rectangle 3"/>
          <p:cNvSpPr>
            <a:spLocks noGrp="1" noChangeArrowheads="1"/>
          </p:cNvSpPr>
          <p:nvPr>
            <p:ph idx="1"/>
          </p:nvPr>
        </p:nvSpPr>
        <p:spPr>
          <a:solidFill>
            <a:schemeClr val="bg1"/>
          </a:solidFill>
        </p:spPr>
        <p:txBody>
          <a:bodyPr/>
          <a:lstStyle/>
          <a:p>
            <a:pPr algn="just" eaLnBrk="1" hangingPunct="1">
              <a:defRPr/>
            </a:pPr>
            <a:r>
              <a:rPr lang="cs-CZ" dirty="0"/>
              <a:t>Pro zhodnocení  obsahu prvků v půdě lze užít následující klasifikační tabulky, přičemž na </a:t>
            </a:r>
            <a:r>
              <a:rPr lang="cs-CZ" dirty="0" err="1"/>
              <a:t>mmol</a:t>
            </a:r>
            <a:r>
              <a:rPr lang="cs-CZ" dirty="0"/>
              <a:t> chemických ekvivalentů na kg půdy se přepočítají tyto koncentrace vydělením 39,1 pro draslík a 12,5 pro hořčík:</a:t>
            </a:r>
          </a:p>
        </p:txBody>
      </p:sp>
      <p:sp>
        <p:nvSpPr>
          <p:cNvPr id="3" name="Nadpis 2">
            <a:extLst>
              <a:ext uri="{FF2B5EF4-FFF2-40B4-BE49-F238E27FC236}">
                <a16:creationId xmlns:a16="http://schemas.microsoft.com/office/drawing/2014/main" id="{32C2B6DD-8861-4D69-83CA-2031542DC6AD}"/>
              </a:ext>
            </a:extLst>
          </p:cNvPr>
          <p:cNvSpPr>
            <a:spLocks noGrp="1"/>
          </p:cNvSpPr>
          <p:nvPr>
            <p:ph type="title"/>
          </p:nvPr>
        </p:nvSpPr>
        <p:spPr/>
        <p:txBody>
          <a:bodyPr/>
          <a:lstStyle/>
          <a:p>
            <a:r>
              <a:rPr lang="cs-CZ" dirty="0"/>
              <a:t>Nutriční vlastnosti půdy</a:t>
            </a:r>
          </a:p>
        </p:txBody>
      </p:sp>
      <p:sp>
        <p:nvSpPr>
          <p:cNvPr id="2" name="Zástupný symbol pro číslo snímku 1">
            <a:extLst>
              <a:ext uri="{FF2B5EF4-FFF2-40B4-BE49-F238E27FC236}">
                <a16:creationId xmlns:a16="http://schemas.microsoft.com/office/drawing/2014/main" id="{5BEE2448-1B5A-431A-B002-24D2AF5B1154}"/>
              </a:ext>
            </a:extLst>
          </p:cNvPr>
          <p:cNvSpPr>
            <a:spLocks noGrp="1"/>
          </p:cNvSpPr>
          <p:nvPr>
            <p:ph type="sldNum" sz="quarter" idx="10"/>
          </p:nvPr>
        </p:nvSpPr>
        <p:spPr/>
        <p:txBody>
          <a:bodyPr/>
          <a:lstStyle/>
          <a:p>
            <a:pPr>
              <a:defRPr/>
            </a:pPr>
            <a:fld id="{4E12630B-17A9-44AC-A5BE-0FEBEDB0B5E8}" type="slidenum">
              <a:rPr lang="cs-CZ" altLang="cs-CZ" noProof="0" smtClean="0"/>
              <a:pPr>
                <a:defRPr/>
              </a:pPr>
              <a:t>49</a:t>
            </a:fld>
            <a:endParaRPr lang="cs-CZ" altLang="cs-CZ" noProof="0" dirty="0"/>
          </a:p>
        </p:txBody>
      </p:sp>
      <p:pic>
        <p:nvPicPr>
          <p:cNvPr id="5" name="Obrázek 4">
            <a:extLst>
              <a:ext uri="{FF2B5EF4-FFF2-40B4-BE49-F238E27FC236}">
                <a16:creationId xmlns:a16="http://schemas.microsoft.com/office/drawing/2014/main" id="{0E8C400B-92D3-4175-90D1-009B42932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42157" y="2646783"/>
            <a:ext cx="9131346" cy="3195079"/>
          </a:xfrm>
          <a:prstGeom prst="rect">
            <a:avLst/>
          </a:prstGeom>
        </p:spPr>
      </p:pic>
      <p:sp>
        <p:nvSpPr>
          <p:cNvPr id="10" name="TextovéPole 9">
            <a:extLst>
              <a:ext uri="{FF2B5EF4-FFF2-40B4-BE49-F238E27FC236}">
                <a16:creationId xmlns:a16="http://schemas.microsoft.com/office/drawing/2014/main" id="{16997023-E0E6-429C-BF00-875F0344EFFB}"/>
              </a:ext>
            </a:extLst>
          </p:cNvPr>
          <p:cNvSpPr txBox="1"/>
          <p:nvPr/>
        </p:nvSpPr>
        <p:spPr>
          <a:xfrm>
            <a:off x="8957187" y="5741078"/>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628558689"/>
      </p:ext>
    </p:extLst>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1"/>
          </p:nvPr>
        </p:nvSpPr>
        <p:spPr>
          <a:solidFill>
            <a:schemeClr val="bg1"/>
          </a:solidFill>
        </p:spPr>
        <p:txBody>
          <a:bodyPr/>
          <a:lstStyle/>
          <a:p>
            <a:pPr>
              <a:lnSpc>
                <a:spcPct val="90000"/>
              </a:lnSpc>
            </a:pPr>
            <a:r>
              <a:rPr lang="cs-CZ" b="1" dirty="0" err="1"/>
              <a:t>polydisperzní</a:t>
            </a:r>
            <a:r>
              <a:rPr lang="cs-CZ" b="1" dirty="0"/>
              <a:t>, </a:t>
            </a:r>
            <a:r>
              <a:rPr lang="cs-CZ" b="1" dirty="0">
                <a:solidFill>
                  <a:srgbClr val="FF0000"/>
                </a:solidFill>
              </a:rPr>
              <a:t>trojfázový</a:t>
            </a:r>
            <a:r>
              <a:rPr lang="cs-CZ" b="1" dirty="0"/>
              <a:t> komplex</a:t>
            </a:r>
            <a:r>
              <a:rPr lang="cs-CZ" dirty="0"/>
              <a:t> = pevná + </a:t>
            </a:r>
            <a:br>
              <a:rPr lang="cs-CZ" dirty="0"/>
            </a:br>
            <a:r>
              <a:rPr lang="cs-CZ" dirty="0"/>
              <a:t>kapalná + plynná fáze </a:t>
            </a:r>
          </a:p>
          <a:p>
            <a:pPr>
              <a:lnSpc>
                <a:spcPct val="90000"/>
              </a:lnSpc>
            </a:pPr>
            <a:r>
              <a:rPr lang="cs-CZ" dirty="0"/>
              <a:t>rovnováha s atmosférou, hydrosférou a litosférou, </a:t>
            </a:r>
            <a:br>
              <a:rPr lang="cs-CZ" dirty="0"/>
            </a:br>
            <a:r>
              <a:rPr lang="cs-CZ" dirty="0"/>
              <a:t>nedílná součást biosféry; je to </a:t>
            </a:r>
            <a:r>
              <a:rPr lang="cs-CZ" b="1" dirty="0">
                <a:solidFill>
                  <a:srgbClr val="FF0000"/>
                </a:solidFill>
              </a:rPr>
              <a:t>"hraniční sféra„</a:t>
            </a:r>
          </a:p>
          <a:p>
            <a:pPr>
              <a:lnSpc>
                <a:spcPct val="90000"/>
              </a:lnSpc>
            </a:pPr>
            <a:r>
              <a:rPr lang="cs-CZ" b="1" dirty="0">
                <a:solidFill>
                  <a:srgbClr val="FF0000"/>
                </a:solidFill>
              </a:rPr>
              <a:t>otevřený systém </a:t>
            </a:r>
            <a:r>
              <a:rPr lang="cs-CZ" dirty="0"/>
              <a:t>(výměna hmoty, energie i informací s okolím)</a:t>
            </a:r>
            <a:endParaRPr lang="cs-CZ" sz="2000" dirty="0"/>
          </a:p>
          <a:p>
            <a:pPr>
              <a:lnSpc>
                <a:spcPct val="90000"/>
              </a:lnSpc>
            </a:pPr>
            <a:r>
              <a:rPr lang="cs-CZ" dirty="0"/>
              <a:t>biotický </a:t>
            </a:r>
            <a:r>
              <a:rPr lang="en-US" dirty="0"/>
              <a:t>&amp;</a:t>
            </a:r>
            <a:r>
              <a:rPr lang="cs-CZ" dirty="0"/>
              <a:t> abiotický komplex - </a:t>
            </a:r>
            <a:r>
              <a:rPr lang="cs-CZ" b="1" u="sng" dirty="0">
                <a:solidFill>
                  <a:srgbClr val="FF0000"/>
                </a:solidFill>
              </a:rPr>
              <a:t>je oživená</a:t>
            </a:r>
            <a:endParaRPr lang="cs-CZ" sz="2000" dirty="0">
              <a:solidFill>
                <a:srgbClr val="FF0000"/>
              </a:solidFill>
            </a:endParaRPr>
          </a:p>
          <a:p>
            <a:pPr>
              <a:lnSpc>
                <a:spcPct val="90000"/>
              </a:lnSpc>
            </a:pPr>
            <a:r>
              <a:rPr lang="cs-CZ" dirty="0"/>
              <a:t>základem jsou zvětraliny (tzv. regolit), ale samy o sobě tvoří pouze tzv. zeminu; jsou to tzv. </a:t>
            </a:r>
            <a:r>
              <a:rPr lang="cs-CZ" b="1" dirty="0"/>
              <a:t>půdotvorné substráty</a:t>
            </a:r>
            <a:r>
              <a:rPr lang="cs-CZ" dirty="0"/>
              <a:t> (sedimenty, </a:t>
            </a:r>
            <a:r>
              <a:rPr lang="cs-CZ" dirty="0" err="1"/>
              <a:t>svahoviny</a:t>
            </a:r>
            <a:r>
              <a:rPr lang="cs-CZ" dirty="0"/>
              <a:t>, spraše, zvětraliny ...), až </a:t>
            </a:r>
            <a:r>
              <a:rPr lang="cs-CZ" b="1" dirty="0"/>
              <a:t>oživením</a:t>
            </a:r>
            <a:r>
              <a:rPr lang="cs-CZ" dirty="0"/>
              <a:t> a vlivem </a:t>
            </a:r>
            <a:r>
              <a:rPr lang="cs-CZ" b="1" dirty="0"/>
              <a:t>půdotvorných faktorů</a:t>
            </a:r>
            <a:r>
              <a:rPr lang="cs-CZ" dirty="0"/>
              <a:t> vzniká půda</a:t>
            </a:r>
          </a:p>
          <a:p>
            <a:pPr>
              <a:lnSpc>
                <a:spcPct val="90000"/>
              </a:lnSpc>
            </a:pPr>
            <a:r>
              <a:rPr lang="cs-CZ" dirty="0"/>
              <a:t>půda je obohacená o organický materiál v různém stupni rozkladu a je </a:t>
            </a:r>
            <a:r>
              <a:rPr lang="cs-CZ" b="1" u="sng" dirty="0"/>
              <a:t>nadána úrodností</a:t>
            </a:r>
            <a:r>
              <a:rPr lang="cs-CZ" dirty="0"/>
              <a:t> (= schopnost být prostředím pro růst rostlin)</a:t>
            </a:r>
          </a:p>
          <a:p>
            <a:pPr>
              <a:lnSpc>
                <a:spcPct val="90000"/>
              </a:lnSpc>
            </a:pPr>
            <a:r>
              <a:rPr lang="cs-CZ" dirty="0"/>
              <a:t>specifikum pro půdní organismy: prostředím je vzduch, </a:t>
            </a:r>
            <a:r>
              <a:rPr lang="cs-CZ" u="sng" dirty="0"/>
              <a:t>ale také voda</a:t>
            </a:r>
            <a:r>
              <a:rPr lang="cs-CZ" dirty="0"/>
              <a:t> (aerobní i anaerobní prostředí)</a:t>
            </a:r>
          </a:p>
        </p:txBody>
      </p:sp>
      <p:sp>
        <p:nvSpPr>
          <p:cNvPr id="3" name="Nadpis 2">
            <a:extLst>
              <a:ext uri="{FF2B5EF4-FFF2-40B4-BE49-F238E27FC236}">
                <a16:creationId xmlns:a16="http://schemas.microsoft.com/office/drawing/2014/main" id="{955B4997-8BFB-427E-968C-6393ADB7DD29}"/>
              </a:ext>
            </a:extLst>
          </p:cNvPr>
          <p:cNvSpPr>
            <a:spLocks noGrp="1"/>
          </p:cNvSpPr>
          <p:nvPr>
            <p:ph type="title"/>
          </p:nvPr>
        </p:nvSpPr>
        <p:spPr/>
        <p:txBody>
          <a:bodyPr/>
          <a:lstStyle/>
          <a:p>
            <a:r>
              <a:rPr lang="cs-CZ" dirty="0"/>
              <a:t>Co je to půda?</a:t>
            </a:r>
          </a:p>
        </p:txBody>
      </p:sp>
      <p:sp>
        <p:nvSpPr>
          <p:cNvPr id="2" name="Zástupný symbol pro číslo snímku 1">
            <a:extLst>
              <a:ext uri="{FF2B5EF4-FFF2-40B4-BE49-F238E27FC236}">
                <a16:creationId xmlns:a16="http://schemas.microsoft.com/office/drawing/2014/main" id="{55967C85-B369-43C1-8169-B2142F741F34}"/>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dirty="0"/>
          </a:p>
        </p:txBody>
      </p:sp>
      <p:pic>
        <p:nvPicPr>
          <p:cNvPr id="5" name="Obrázek 4">
            <a:extLst>
              <a:ext uri="{FF2B5EF4-FFF2-40B4-BE49-F238E27FC236}">
                <a16:creationId xmlns:a16="http://schemas.microsoft.com/office/drawing/2014/main" id="{99A42A36-18F1-4C1E-B4B9-3E67681DF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697" y="129187"/>
            <a:ext cx="3547027" cy="2112568"/>
          </a:xfrm>
          <a:prstGeom prst="rect">
            <a:avLst/>
          </a:prstGeom>
        </p:spPr>
      </p:pic>
    </p:spTree>
    <p:extLst>
      <p:ext uri="{BB962C8B-B14F-4D97-AF65-F5344CB8AC3E}">
        <p14:creationId xmlns:p14="http://schemas.microsoft.com/office/powerpoint/2010/main" val="4118801134"/>
      </p:ext>
    </p:extLst>
  </p:cSld>
  <p:clrMapOvr>
    <a:masterClrMapping/>
  </p:clrMapOvr>
  <p:transition>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idx="1"/>
          </p:nvPr>
        </p:nvSpPr>
        <p:spPr/>
        <p:txBody>
          <a:bodyPr/>
          <a:lstStyle/>
          <a:p>
            <a:pPr>
              <a:defRPr/>
            </a:pPr>
            <a:r>
              <a:rPr lang="cs-CZ" dirty="0"/>
              <a:t>patří k nejvýznamnějším fyzikálně chemickým vlastnostem půd</a:t>
            </a:r>
          </a:p>
          <a:p>
            <a:pPr>
              <a:defRPr/>
            </a:pPr>
            <a:r>
              <a:rPr lang="cs-CZ" dirty="0"/>
              <a:t>charakterizuje její genetické vlastnosti, směr a intenzitu půdních procesů, určuje složení a stupeň biologické aktivity i úrodnost půdy, ovlivňuje rozpustnost a translokaci některých prvků a sloučenin (např. hliníku, železa, fosforu, karbonátů) a osud rizikových polutantů</a:t>
            </a:r>
          </a:p>
          <a:p>
            <a:pPr>
              <a:defRPr/>
            </a:pPr>
            <a:r>
              <a:rPr lang="cs-CZ" dirty="0"/>
              <a:t>půdní reakce se označuje číslem </a:t>
            </a:r>
            <a:r>
              <a:rPr lang="cs-CZ" b="1" dirty="0"/>
              <a:t>pH</a:t>
            </a:r>
            <a:r>
              <a:rPr lang="cs-CZ" dirty="0"/>
              <a:t>, které je záporným logaritmem koncentrace vodíkových iontů</a:t>
            </a:r>
          </a:p>
          <a:p>
            <a:pPr>
              <a:defRPr/>
            </a:pPr>
            <a:r>
              <a:rPr lang="cs-CZ" b="1" dirty="0">
                <a:solidFill>
                  <a:srgbClr val="FF0000"/>
                </a:solidFill>
              </a:rPr>
              <a:t>aktivní pH</a:t>
            </a:r>
            <a:r>
              <a:rPr lang="cs-CZ" dirty="0">
                <a:solidFill>
                  <a:srgbClr val="FF0000"/>
                </a:solidFill>
              </a:rPr>
              <a:t> </a:t>
            </a:r>
            <a:r>
              <a:rPr lang="cs-CZ" dirty="0"/>
              <a:t>- pH půdního roztoku a stanoví se vodním výluhem - pH(H</a:t>
            </a:r>
            <a:r>
              <a:rPr lang="cs-CZ" baseline="-25000" dirty="0"/>
              <a:t>2</a:t>
            </a:r>
            <a:r>
              <a:rPr lang="cs-CZ" dirty="0"/>
              <a:t>O) -představuje okamžitý stav volných </a:t>
            </a:r>
            <a:r>
              <a:rPr lang="cs-CZ" dirty="0" err="1"/>
              <a:t>hydroxoniových</a:t>
            </a:r>
            <a:r>
              <a:rPr lang="cs-CZ" dirty="0"/>
              <a:t>  iontů v půdním roztoku, nepoutaných sorpčním komplexem</a:t>
            </a:r>
          </a:p>
          <a:p>
            <a:pPr>
              <a:defRPr/>
            </a:pPr>
            <a:r>
              <a:rPr lang="cs-CZ" b="1" dirty="0">
                <a:solidFill>
                  <a:srgbClr val="FF0000"/>
                </a:solidFill>
              </a:rPr>
              <a:t>výměnné pH</a:t>
            </a:r>
            <a:r>
              <a:rPr lang="cs-CZ" dirty="0">
                <a:solidFill>
                  <a:srgbClr val="FF0000"/>
                </a:solidFill>
              </a:rPr>
              <a:t> </a:t>
            </a:r>
            <a:r>
              <a:rPr lang="cs-CZ" dirty="0"/>
              <a:t>- ionty vázané sorpčním komplexem; stanoví se výluhem neutrální solí (</a:t>
            </a:r>
            <a:r>
              <a:rPr lang="cs-CZ" dirty="0" err="1"/>
              <a:t>KCl</a:t>
            </a:r>
            <a:r>
              <a:rPr lang="cs-CZ" dirty="0"/>
              <a:t>) - pH(</a:t>
            </a:r>
            <a:r>
              <a:rPr lang="cs-CZ" dirty="0" err="1"/>
              <a:t>KCl</a:t>
            </a:r>
            <a:r>
              <a:rPr lang="cs-CZ" dirty="0"/>
              <a:t>) - vždy nižší než aktivní pH – používá se pro potřeby agrochemie</a:t>
            </a:r>
          </a:p>
        </p:txBody>
      </p:sp>
      <p:sp>
        <p:nvSpPr>
          <p:cNvPr id="3" name="Nadpis 2">
            <a:extLst>
              <a:ext uri="{FF2B5EF4-FFF2-40B4-BE49-F238E27FC236}">
                <a16:creationId xmlns:a16="http://schemas.microsoft.com/office/drawing/2014/main" id="{7550BF68-5EF1-4844-8762-66125F399F2E}"/>
              </a:ext>
            </a:extLst>
          </p:cNvPr>
          <p:cNvSpPr>
            <a:spLocks noGrp="1"/>
          </p:cNvSpPr>
          <p:nvPr>
            <p:ph type="title"/>
          </p:nvPr>
        </p:nvSpPr>
        <p:spPr/>
        <p:txBody>
          <a:bodyPr/>
          <a:lstStyle/>
          <a:p>
            <a:r>
              <a:rPr lang="cs-CZ" dirty="0"/>
              <a:t>Půdní reakce</a:t>
            </a:r>
          </a:p>
        </p:txBody>
      </p:sp>
      <p:sp>
        <p:nvSpPr>
          <p:cNvPr id="2" name="Zástupný symbol pro číslo snímku 1">
            <a:extLst>
              <a:ext uri="{FF2B5EF4-FFF2-40B4-BE49-F238E27FC236}">
                <a16:creationId xmlns:a16="http://schemas.microsoft.com/office/drawing/2014/main" id="{F0945234-7688-4BA1-B20F-F08D7D117FF3}"/>
              </a:ext>
            </a:extLst>
          </p:cNvPr>
          <p:cNvSpPr>
            <a:spLocks noGrp="1"/>
          </p:cNvSpPr>
          <p:nvPr>
            <p:ph type="sldNum" sz="quarter" idx="10"/>
          </p:nvPr>
        </p:nvSpPr>
        <p:spPr/>
        <p:txBody>
          <a:bodyPr/>
          <a:lstStyle/>
          <a:p>
            <a:pPr>
              <a:defRPr/>
            </a:pPr>
            <a:fld id="{4E12630B-17A9-44AC-A5BE-0FEBEDB0B5E8}" type="slidenum">
              <a:rPr lang="cs-CZ" altLang="cs-CZ" noProof="0" smtClean="0"/>
              <a:pPr>
                <a:defRPr/>
              </a:pPr>
              <a:t>50</a:t>
            </a:fld>
            <a:endParaRPr lang="cs-CZ" altLang="cs-CZ" noProof="0" dirty="0"/>
          </a:p>
        </p:txBody>
      </p:sp>
    </p:spTree>
    <p:extLst>
      <p:ext uri="{BB962C8B-B14F-4D97-AF65-F5344CB8AC3E}">
        <p14:creationId xmlns:p14="http://schemas.microsoft.com/office/powerpoint/2010/main" val="3515020985"/>
      </p:ext>
    </p:extLst>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2">
            <a:extLst>
              <a:ext uri="{FF2B5EF4-FFF2-40B4-BE49-F238E27FC236}">
                <a16:creationId xmlns:a16="http://schemas.microsoft.com/office/drawing/2014/main" id="{96E45BD5-E390-4776-A4A5-024969A2B783}"/>
              </a:ext>
            </a:extLst>
          </p:cNvPr>
          <p:cNvSpPr>
            <a:spLocks noGrp="1"/>
          </p:cNvSpPr>
          <p:nvPr>
            <p:ph type="title"/>
          </p:nvPr>
        </p:nvSpPr>
        <p:spPr>
          <a:xfrm>
            <a:off x="704850" y="329472"/>
            <a:ext cx="10810875" cy="737327"/>
          </a:xfrm>
        </p:spPr>
        <p:txBody>
          <a:bodyPr/>
          <a:lstStyle/>
          <a:p>
            <a:r>
              <a:rPr lang="cs-CZ" dirty="0"/>
              <a:t>Půdní reakce</a:t>
            </a:r>
          </a:p>
        </p:txBody>
      </p:sp>
      <p:sp>
        <p:nvSpPr>
          <p:cNvPr id="2" name="Zástupný symbol pro číslo snímku 1">
            <a:extLst>
              <a:ext uri="{FF2B5EF4-FFF2-40B4-BE49-F238E27FC236}">
                <a16:creationId xmlns:a16="http://schemas.microsoft.com/office/drawing/2014/main" id="{CC18E415-1678-4A5F-BCAD-E5BB0EAC3054}"/>
              </a:ext>
            </a:extLst>
          </p:cNvPr>
          <p:cNvSpPr>
            <a:spLocks noGrp="1"/>
          </p:cNvSpPr>
          <p:nvPr>
            <p:ph type="sldNum" sz="quarter" idx="10"/>
          </p:nvPr>
        </p:nvSpPr>
        <p:spPr/>
        <p:txBody>
          <a:bodyPr/>
          <a:lstStyle/>
          <a:p>
            <a:pPr>
              <a:defRPr/>
            </a:pPr>
            <a:fld id="{4E12630B-17A9-44AC-A5BE-0FEBEDB0B5E8}" type="slidenum">
              <a:rPr lang="cs-CZ" altLang="cs-CZ" noProof="0" smtClean="0"/>
              <a:pPr>
                <a:defRPr/>
              </a:pPr>
              <a:t>51</a:t>
            </a:fld>
            <a:endParaRPr lang="cs-CZ" altLang="cs-CZ" noProof="0" dirty="0"/>
          </a:p>
        </p:txBody>
      </p:sp>
      <p:pic>
        <p:nvPicPr>
          <p:cNvPr id="4" name="Obrázek 3">
            <a:extLst>
              <a:ext uri="{FF2B5EF4-FFF2-40B4-BE49-F238E27FC236}">
                <a16:creationId xmlns:a16="http://schemas.microsoft.com/office/drawing/2014/main" id="{5A469AA1-E448-4D9A-9DFC-3CB3CEBED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316" y="1066799"/>
            <a:ext cx="8171367" cy="2606385"/>
          </a:xfrm>
          <a:prstGeom prst="rect">
            <a:avLst/>
          </a:prstGeom>
        </p:spPr>
      </p:pic>
      <p:pic>
        <p:nvPicPr>
          <p:cNvPr id="6" name="Obrázek 5">
            <a:extLst>
              <a:ext uri="{FF2B5EF4-FFF2-40B4-BE49-F238E27FC236}">
                <a16:creationId xmlns:a16="http://schemas.microsoft.com/office/drawing/2014/main" id="{7A7E696E-0A53-4610-8536-F59AFA3A9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459" y="3936891"/>
            <a:ext cx="6753957" cy="2235122"/>
          </a:xfrm>
          <a:prstGeom prst="rect">
            <a:avLst/>
          </a:prstGeom>
        </p:spPr>
      </p:pic>
      <p:sp>
        <p:nvSpPr>
          <p:cNvPr id="9" name="TextovéPole 8">
            <a:extLst>
              <a:ext uri="{FF2B5EF4-FFF2-40B4-BE49-F238E27FC236}">
                <a16:creationId xmlns:a16="http://schemas.microsoft.com/office/drawing/2014/main" id="{7B0E804C-397A-4862-AD51-AFB3EFCCE10D}"/>
              </a:ext>
            </a:extLst>
          </p:cNvPr>
          <p:cNvSpPr txBox="1"/>
          <p:nvPr/>
        </p:nvSpPr>
        <p:spPr>
          <a:xfrm>
            <a:off x="7000567" y="6172013"/>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12340557"/>
      </p:ext>
    </p:extLst>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solidFill>
            <a:schemeClr val="bg1"/>
          </a:solidFill>
        </p:spPr>
        <p:txBody>
          <a:bodyPr/>
          <a:lstStyle/>
          <a:p>
            <a:pPr algn="just">
              <a:defRPr/>
            </a:pPr>
            <a:r>
              <a:rPr lang="cs-CZ" dirty="0"/>
              <a:t>voda je potřeba pro fungování většiny metabolických procesů; optimální vlhkost "spouští" fungování mikroorganismů; vytváří mikroprostředí pro mikroorganismy v pórech a na površích částic; ovlivňuje výměnu plynů v půdě; ovlivňuje přístupnost nutrientů; ovlivňuje teplotu půdy</a:t>
            </a:r>
          </a:p>
          <a:p>
            <a:pPr algn="just">
              <a:defRPr/>
            </a:pPr>
            <a:r>
              <a:rPr lang="cs-CZ" dirty="0"/>
              <a:t>plná vodní kapacita – všechny póry jsou zaplněny vodou, rovná se tedy pórovitosti</a:t>
            </a:r>
          </a:p>
          <a:p>
            <a:pPr algn="just">
              <a:defRPr/>
            </a:pPr>
            <a:r>
              <a:rPr lang="cs-CZ" dirty="0"/>
              <a:t>retenční vodní kapacita (polní vodní kapacita) – obsah vody v půdě po ztrátě vody gravitační čili obsah vody zadržený v kapilárních pórech</a:t>
            </a:r>
          </a:p>
          <a:p>
            <a:pPr algn="just">
              <a:defRPr/>
            </a:pPr>
            <a:r>
              <a:rPr lang="cs-CZ" dirty="0"/>
              <a:t>bod vadnutí - obsah vody, při kterém již rostliny nejsou schopny překonat síly poutající molekuly vody v půdě</a:t>
            </a:r>
          </a:p>
          <a:p>
            <a:pPr algn="just">
              <a:defRPr/>
            </a:pPr>
            <a:r>
              <a:rPr lang="cs-CZ" dirty="0"/>
              <a:t>maximální kapilární vodní kapacita - schopnost půdy zadržovat vodu pro potřeby rostlin</a:t>
            </a:r>
          </a:p>
        </p:txBody>
      </p:sp>
      <p:sp>
        <p:nvSpPr>
          <p:cNvPr id="3" name="Nadpis 2">
            <a:extLst>
              <a:ext uri="{FF2B5EF4-FFF2-40B4-BE49-F238E27FC236}">
                <a16:creationId xmlns:a16="http://schemas.microsoft.com/office/drawing/2014/main" id="{CBD9083A-ABA4-429A-B99B-FBB4956D46CA}"/>
              </a:ext>
            </a:extLst>
          </p:cNvPr>
          <p:cNvSpPr>
            <a:spLocks noGrp="1"/>
          </p:cNvSpPr>
          <p:nvPr>
            <p:ph type="title"/>
          </p:nvPr>
        </p:nvSpPr>
        <p:spPr/>
        <p:txBody>
          <a:bodyPr/>
          <a:lstStyle/>
          <a:p>
            <a:r>
              <a:rPr lang="cs-CZ" dirty="0"/>
              <a:t>Půdní voda</a:t>
            </a:r>
          </a:p>
        </p:txBody>
      </p:sp>
      <p:sp>
        <p:nvSpPr>
          <p:cNvPr id="2" name="Zástupný symbol pro číslo snímku 1">
            <a:extLst>
              <a:ext uri="{FF2B5EF4-FFF2-40B4-BE49-F238E27FC236}">
                <a16:creationId xmlns:a16="http://schemas.microsoft.com/office/drawing/2014/main" id="{D43690B7-161C-44AC-9CEB-629F18B032EE}"/>
              </a:ext>
            </a:extLst>
          </p:cNvPr>
          <p:cNvSpPr>
            <a:spLocks noGrp="1"/>
          </p:cNvSpPr>
          <p:nvPr>
            <p:ph type="sldNum" sz="quarter" idx="10"/>
          </p:nvPr>
        </p:nvSpPr>
        <p:spPr/>
        <p:txBody>
          <a:bodyPr/>
          <a:lstStyle/>
          <a:p>
            <a:pPr>
              <a:defRPr/>
            </a:pPr>
            <a:fld id="{4E12630B-17A9-44AC-A5BE-0FEBEDB0B5E8}" type="slidenum">
              <a:rPr lang="cs-CZ" altLang="cs-CZ" noProof="0" smtClean="0"/>
              <a:pPr>
                <a:defRPr/>
              </a:pPr>
              <a:t>52</a:t>
            </a:fld>
            <a:endParaRPr lang="cs-CZ" altLang="cs-CZ" noProof="0" dirty="0"/>
          </a:p>
        </p:txBody>
      </p:sp>
    </p:spTree>
    <p:extLst>
      <p:ext uri="{BB962C8B-B14F-4D97-AF65-F5344CB8AC3E}">
        <p14:creationId xmlns:p14="http://schemas.microsoft.com/office/powerpoint/2010/main" val="1781108530"/>
      </p:ext>
    </p:extLst>
  </p:cSld>
  <p:clrMapOvr>
    <a:masterClrMapping/>
  </p:clrMapOvr>
  <p:transition>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solidFill>
            <a:schemeClr val="bg1"/>
          </a:solidFill>
        </p:spPr>
        <p:txBody>
          <a:bodyPr/>
          <a:lstStyle/>
          <a:p>
            <a:pPr marL="0" indent="0">
              <a:buNone/>
              <a:defRPr/>
            </a:pPr>
            <a:r>
              <a:rPr lang="cs-CZ" b="1" dirty="0">
                <a:solidFill>
                  <a:srgbClr val="FF0000"/>
                </a:solidFill>
              </a:rPr>
              <a:t>Měření půdní vlhkosti:</a:t>
            </a:r>
          </a:p>
          <a:p>
            <a:pPr>
              <a:defRPr/>
            </a:pPr>
            <a:r>
              <a:rPr lang="cs-CZ" b="1" dirty="0"/>
              <a:t>WHC</a:t>
            </a:r>
            <a:r>
              <a:rPr lang="cs-CZ" dirty="0"/>
              <a:t> (</a:t>
            </a:r>
            <a:r>
              <a:rPr lang="cs-CZ" dirty="0" err="1"/>
              <a:t>water</a:t>
            </a:r>
            <a:r>
              <a:rPr lang="cs-CZ" dirty="0"/>
              <a:t> holding </a:t>
            </a:r>
            <a:r>
              <a:rPr lang="cs-CZ" dirty="0" err="1"/>
              <a:t>capacity</a:t>
            </a:r>
            <a:r>
              <a:rPr lang="cs-CZ" dirty="0"/>
              <a:t>) - česky retenční vodní kapacita či maximální vodní kapacita = maximální množství vody, které udrží půda po nadměrném zavlažení</a:t>
            </a:r>
          </a:p>
          <a:p>
            <a:pPr>
              <a:defRPr/>
            </a:pPr>
            <a:r>
              <a:rPr lang="cs-CZ" dirty="0"/>
              <a:t>udává se jako ml/g suš.</a:t>
            </a:r>
          </a:p>
          <a:p>
            <a:pPr>
              <a:defRPr/>
            </a:pPr>
            <a:r>
              <a:rPr lang="cs-CZ" dirty="0"/>
              <a:t>pro standardizaci podmínek v půdně - ekotoxikologických testech se užívá ovlhčování na XX % WHC (např. 60%, 80% apod.)</a:t>
            </a:r>
          </a:p>
          <a:p>
            <a:pPr>
              <a:defRPr/>
            </a:pPr>
            <a:r>
              <a:rPr lang="cs-CZ" dirty="0"/>
              <a:t>často je alternativou vyjádření pomocí </a:t>
            </a:r>
            <a:br>
              <a:rPr lang="cs-CZ" dirty="0"/>
            </a:br>
            <a:r>
              <a:rPr lang="cs-CZ" dirty="0"/>
              <a:t>vlhkostního potenciálu – tlak, </a:t>
            </a:r>
            <a:r>
              <a:rPr lang="cs-CZ" dirty="0" err="1"/>
              <a:t>pF</a:t>
            </a:r>
            <a:endParaRPr lang="cs-CZ" dirty="0"/>
          </a:p>
        </p:txBody>
      </p:sp>
      <p:sp>
        <p:nvSpPr>
          <p:cNvPr id="3" name="Nadpis 2">
            <a:extLst>
              <a:ext uri="{FF2B5EF4-FFF2-40B4-BE49-F238E27FC236}">
                <a16:creationId xmlns:a16="http://schemas.microsoft.com/office/drawing/2014/main" id="{CBD9083A-ABA4-429A-B99B-FBB4956D46CA}"/>
              </a:ext>
            </a:extLst>
          </p:cNvPr>
          <p:cNvSpPr>
            <a:spLocks noGrp="1"/>
          </p:cNvSpPr>
          <p:nvPr>
            <p:ph type="title"/>
          </p:nvPr>
        </p:nvSpPr>
        <p:spPr/>
        <p:txBody>
          <a:bodyPr/>
          <a:lstStyle/>
          <a:p>
            <a:r>
              <a:rPr lang="cs-CZ" dirty="0"/>
              <a:t>Půdní voda</a:t>
            </a:r>
          </a:p>
        </p:txBody>
      </p:sp>
      <p:sp>
        <p:nvSpPr>
          <p:cNvPr id="2" name="Zástupný symbol pro číslo snímku 1">
            <a:extLst>
              <a:ext uri="{FF2B5EF4-FFF2-40B4-BE49-F238E27FC236}">
                <a16:creationId xmlns:a16="http://schemas.microsoft.com/office/drawing/2014/main" id="{D43690B7-161C-44AC-9CEB-629F18B032EE}"/>
              </a:ext>
            </a:extLst>
          </p:cNvPr>
          <p:cNvSpPr>
            <a:spLocks noGrp="1"/>
          </p:cNvSpPr>
          <p:nvPr>
            <p:ph type="sldNum" sz="quarter" idx="10"/>
          </p:nvPr>
        </p:nvSpPr>
        <p:spPr/>
        <p:txBody>
          <a:bodyPr/>
          <a:lstStyle/>
          <a:p>
            <a:pPr>
              <a:defRPr/>
            </a:pPr>
            <a:fld id="{4E12630B-17A9-44AC-A5BE-0FEBEDB0B5E8}" type="slidenum">
              <a:rPr lang="cs-CZ" altLang="cs-CZ" noProof="0" smtClean="0"/>
              <a:pPr>
                <a:defRPr/>
              </a:pPr>
              <a:t>53</a:t>
            </a:fld>
            <a:endParaRPr lang="cs-CZ" altLang="cs-CZ" noProof="0" dirty="0"/>
          </a:p>
        </p:txBody>
      </p:sp>
      <p:pic>
        <p:nvPicPr>
          <p:cNvPr id="5" name="Obrázek 4">
            <a:extLst>
              <a:ext uri="{FF2B5EF4-FFF2-40B4-BE49-F238E27FC236}">
                <a16:creationId xmlns:a16="http://schemas.microsoft.com/office/drawing/2014/main" id="{0AA80497-B395-467F-B725-158E7FE1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594" y="4208206"/>
            <a:ext cx="4413814" cy="2520607"/>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94C96BD7-A2C2-49D9-8792-B906E4F3B05A}"/>
              </a:ext>
            </a:extLst>
          </p:cNvPr>
          <p:cNvSpPr txBox="1"/>
          <p:nvPr/>
        </p:nvSpPr>
        <p:spPr>
          <a:xfrm>
            <a:off x="5009043" y="6451814"/>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582370496"/>
      </p:ext>
    </p:extLst>
  </p:cSld>
  <p:clrMapOvr>
    <a:masterClrMapping/>
  </p:clrMapOvr>
  <p:transition>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3"/>
          <p:cNvSpPr>
            <a:spLocks noGrp="1" noChangeArrowheads="1"/>
          </p:cNvSpPr>
          <p:nvPr>
            <p:ph idx="1"/>
          </p:nvPr>
        </p:nvSpPr>
        <p:spPr>
          <a:solidFill>
            <a:schemeClr val="bg1"/>
          </a:solidFill>
        </p:spPr>
        <p:txBody>
          <a:bodyPr/>
          <a:lstStyle/>
          <a:p>
            <a:pPr algn="just">
              <a:defRPr/>
            </a:pPr>
            <a:r>
              <a:rPr lang="cs-CZ" b="1" dirty="0"/>
              <a:t>zóna aerace</a:t>
            </a:r>
            <a:r>
              <a:rPr lang="cs-CZ" dirty="0"/>
              <a:t> - existují prostory vyplněné vzduchem, půdní vláha</a:t>
            </a:r>
          </a:p>
          <a:p>
            <a:pPr algn="just">
              <a:defRPr/>
            </a:pPr>
            <a:r>
              <a:rPr lang="cs-CZ" b="1" dirty="0"/>
              <a:t>zóna saturace</a:t>
            </a:r>
            <a:r>
              <a:rPr lang="cs-CZ" dirty="0"/>
              <a:t> - zvodeň, je zcela nasycena vodou, podzemní voda</a:t>
            </a:r>
          </a:p>
          <a:p>
            <a:pPr algn="just">
              <a:defRPr/>
            </a:pPr>
            <a:r>
              <a:rPr lang="cs-CZ" dirty="0"/>
              <a:t>vodu v zóně aerace dělíme podle jejího vztahu s pevnou a plynnou fází půdy a dle dostupnosti pro rostliny a mikroorganismy:</a:t>
            </a:r>
          </a:p>
          <a:p>
            <a:pPr marL="895350" lvl="1" indent="-457200" algn="just">
              <a:buFont typeface="+mj-lt"/>
              <a:buAutoNum type="arabicPeriod"/>
              <a:defRPr/>
            </a:pPr>
            <a:r>
              <a:rPr lang="cs-CZ" sz="1400" b="1" dirty="0"/>
              <a:t>Vodní pára</a:t>
            </a:r>
            <a:r>
              <a:rPr lang="cs-CZ" sz="1400" dirty="0"/>
              <a:t> jejíž množství u povrchu kolísá a s hloubkou se stabilizuje.</a:t>
            </a:r>
          </a:p>
          <a:p>
            <a:pPr marL="895350" lvl="1" indent="-457200" algn="just">
              <a:buFont typeface="+mj-lt"/>
              <a:buAutoNum type="arabicPeriod"/>
              <a:defRPr/>
            </a:pPr>
            <a:r>
              <a:rPr lang="cs-CZ" sz="1400" b="1" dirty="0"/>
              <a:t>Chemicky vázaná voda</a:t>
            </a:r>
            <a:r>
              <a:rPr lang="cs-CZ" sz="1400" dirty="0"/>
              <a:t>, která je poutána do chemických struktur látek tvořících minerální a </a:t>
            </a:r>
            <a:r>
              <a:rPr lang="cs-CZ" sz="1400" dirty="0" err="1"/>
              <a:t>organominerální</a:t>
            </a:r>
            <a:r>
              <a:rPr lang="cs-CZ" sz="1400" dirty="0"/>
              <a:t> složku půdy, je v podstatě nedostupná.</a:t>
            </a:r>
          </a:p>
          <a:p>
            <a:pPr marL="895350" lvl="1" indent="-457200" algn="just">
              <a:buFont typeface="+mj-lt"/>
              <a:buAutoNum type="arabicPeriod"/>
              <a:defRPr/>
            </a:pPr>
            <a:r>
              <a:rPr lang="cs-CZ" sz="1400" b="1" dirty="0"/>
              <a:t>Voda hygroskopická</a:t>
            </a:r>
            <a:r>
              <a:rPr lang="cs-CZ" sz="1400" dirty="0"/>
              <a:t>, která tvoří několik molekul tlustou blanku na povrchu částic a je v půdě vždy i při úplném vysušení, pokud není ze vzduchu odstraněna vodní pára. Charakteristiky této vody jsou úplně jiné než vody nevázané. Silně adsorbuje na povrchy vodíkovými vazbami a dipólovými interakcemi a její tenká vrstva na povrchu částic nemrzne ani při nulových teplotách.</a:t>
            </a:r>
          </a:p>
          <a:p>
            <a:pPr marL="895350" lvl="1" indent="-457200" algn="just">
              <a:buFont typeface="+mj-lt"/>
              <a:buAutoNum type="arabicPeriod"/>
              <a:defRPr/>
            </a:pPr>
            <a:r>
              <a:rPr lang="cs-CZ" sz="1400" b="1" dirty="0"/>
              <a:t>Voda adsorpční</a:t>
            </a:r>
            <a:r>
              <a:rPr lang="cs-CZ" sz="1400" dirty="0"/>
              <a:t>, která tvoří vrstvu na povrchu zrn, na rozdíl od vody hygroskopické může zmrznout a pohybovat se alespoň ze zrna na zrno. Je dostupná hlavně rostlinám.</a:t>
            </a:r>
          </a:p>
          <a:p>
            <a:pPr marL="895350" lvl="1" indent="-457200" algn="just">
              <a:buFont typeface="+mj-lt"/>
              <a:buAutoNum type="arabicPeriod"/>
              <a:defRPr/>
            </a:pPr>
            <a:r>
              <a:rPr lang="cs-CZ" sz="1400" b="1" dirty="0"/>
              <a:t>Kapilární voda</a:t>
            </a:r>
            <a:r>
              <a:rPr lang="cs-CZ" sz="1400" dirty="0"/>
              <a:t> zaplňuje póry a pukliny a je poutaná kapilárními silami, které ji buď vytahují nad hladinu podzemní vody - voda podepřená, nebo dočasně způsobují její setrvání ve vrstvě blízko povrchu - voda zavěšená.</a:t>
            </a:r>
          </a:p>
          <a:p>
            <a:pPr marL="895350" lvl="1" indent="-457200" algn="just">
              <a:buFont typeface="+mj-lt"/>
              <a:buAutoNum type="arabicPeriod"/>
              <a:defRPr/>
            </a:pPr>
            <a:r>
              <a:rPr lang="cs-CZ" sz="1400" b="1" dirty="0"/>
              <a:t>Voda prosakující neboli gravitační</a:t>
            </a:r>
            <a:r>
              <a:rPr lang="cs-CZ" sz="1400" dirty="0"/>
              <a:t>, která po vsakuje do půdy slouží jako zdroj předchozích a zaplňuje i nekapilární prostory. Podléhá působení gravitace a tak se pohybuje do nižších horizontů až po hladinu podzemní vody. Voda, která v půdě zůstane zachycená po průtoku takovéto gravitační vody tvoří maximální kapacitu nasycení.</a:t>
            </a:r>
            <a:endParaRPr lang="cs-CZ" dirty="0"/>
          </a:p>
        </p:txBody>
      </p:sp>
      <p:sp>
        <p:nvSpPr>
          <p:cNvPr id="3" name="Nadpis 2">
            <a:extLst>
              <a:ext uri="{FF2B5EF4-FFF2-40B4-BE49-F238E27FC236}">
                <a16:creationId xmlns:a16="http://schemas.microsoft.com/office/drawing/2014/main" id="{DF1AD018-0AC0-4998-A745-241CD310FCAE}"/>
              </a:ext>
            </a:extLst>
          </p:cNvPr>
          <p:cNvSpPr>
            <a:spLocks noGrp="1"/>
          </p:cNvSpPr>
          <p:nvPr>
            <p:ph type="title"/>
          </p:nvPr>
        </p:nvSpPr>
        <p:spPr/>
        <p:txBody>
          <a:bodyPr/>
          <a:lstStyle/>
          <a:p>
            <a:r>
              <a:rPr lang="cs-CZ" dirty="0"/>
              <a:t>Půdní voda</a:t>
            </a:r>
          </a:p>
        </p:txBody>
      </p:sp>
      <p:sp>
        <p:nvSpPr>
          <p:cNvPr id="2" name="Zástupný symbol pro číslo snímku 1">
            <a:extLst>
              <a:ext uri="{FF2B5EF4-FFF2-40B4-BE49-F238E27FC236}">
                <a16:creationId xmlns:a16="http://schemas.microsoft.com/office/drawing/2014/main" id="{081354B4-4371-4952-97AE-81128EF9979D}"/>
              </a:ext>
            </a:extLst>
          </p:cNvPr>
          <p:cNvSpPr>
            <a:spLocks noGrp="1"/>
          </p:cNvSpPr>
          <p:nvPr>
            <p:ph type="sldNum" sz="quarter" idx="10"/>
          </p:nvPr>
        </p:nvSpPr>
        <p:spPr/>
        <p:txBody>
          <a:bodyPr/>
          <a:lstStyle/>
          <a:p>
            <a:pPr>
              <a:defRPr/>
            </a:pPr>
            <a:fld id="{4E12630B-17A9-44AC-A5BE-0FEBEDB0B5E8}" type="slidenum">
              <a:rPr lang="cs-CZ" altLang="cs-CZ" noProof="0" smtClean="0"/>
              <a:pPr>
                <a:defRPr/>
              </a:pPr>
              <a:t>54</a:t>
            </a:fld>
            <a:endParaRPr lang="cs-CZ" altLang="cs-CZ" noProof="0" dirty="0"/>
          </a:p>
        </p:txBody>
      </p:sp>
    </p:spTree>
    <p:extLst>
      <p:ext uri="{BB962C8B-B14F-4D97-AF65-F5344CB8AC3E}">
        <p14:creationId xmlns:p14="http://schemas.microsoft.com/office/powerpoint/2010/main" val="2315907012"/>
      </p:ext>
    </p:extLst>
  </p:cSld>
  <p:clrMapOvr>
    <a:masterClrMapping/>
  </p:clrMapOvr>
  <p:transition>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idx="1"/>
          </p:nvPr>
        </p:nvSpPr>
        <p:spPr>
          <a:solidFill>
            <a:schemeClr val="bg1"/>
          </a:solidFill>
        </p:spPr>
        <p:txBody>
          <a:bodyPr/>
          <a:lstStyle/>
          <a:p>
            <a:pPr algn="just" eaLnBrk="1" hangingPunct="1">
              <a:lnSpc>
                <a:spcPct val="80000"/>
              </a:lnSpc>
              <a:buFont typeface="Wingdings" pitchFamily="2" charset="2"/>
              <a:buNone/>
              <a:defRPr/>
            </a:pPr>
            <a:r>
              <a:rPr lang="cs-CZ" b="1" dirty="0"/>
              <a:t>Půdní roztok</a:t>
            </a:r>
          </a:p>
          <a:p>
            <a:pPr algn="just" eaLnBrk="1" hangingPunct="1">
              <a:lnSpc>
                <a:spcPct val="80000"/>
              </a:lnSpc>
              <a:defRPr/>
            </a:pPr>
            <a:r>
              <a:rPr lang="cs-CZ" dirty="0"/>
              <a:t>ve vodě rozpuštěné různé organické i minerální látky (celková koncentrace rozpuštěných látek většinou nepřesahuje 1%), elektrolytický roztok</a:t>
            </a:r>
          </a:p>
          <a:p>
            <a:pPr algn="just" eaLnBrk="1" hangingPunct="1">
              <a:lnSpc>
                <a:spcPct val="80000"/>
              </a:lnSpc>
              <a:defRPr/>
            </a:pPr>
            <a:r>
              <a:rPr lang="cs-CZ" dirty="0"/>
              <a:t>nejdůležitější minerální látky v půdním roztoku: NH</a:t>
            </a:r>
            <a:r>
              <a:rPr lang="cs-CZ" baseline="-25000" dirty="0"/>
              <a:t>4</a:t>
            </a:r>
            <a:r>
              <a:rPr lang="cs-CZ" baseline="30000" dirty="0"/>
              <a:t>+</a:t>
            </a:r>
            <a:r>
              <a:rPr lang="cs-CZ" dirty="0"/>
              <a:t> soli, kationty Ca, Mg, K a Na, které jsou progresivně nahrazovány H+ a Al+, dusičnany, sírany, chloridy a fosforečnany</a:t>
            </a:r>
          </a:p>
          <a:p>
            <a:pPr algn="just" eaLnBrk="1" hangingPunct="1">
              <a:lnSpc>
                <a:spcPct val="80000"/>
              </a:lnSpc>
              <a:defRPr/>
            </a:pPr>
            <a:r>
              <a:rPr lang="cs-CZ" dirty="0"/>
              <a:t>rozpustnost plynů v půdním roztoku závisí na daném plynu, teplotě, koncentraci roztoku a parciálním tlaku plynu v půdní atmosféře; nejvíce rozpustné plyny jsou CO</a:t>
            </a:r>
            <a:r>
              <a:rPr lang="cs-CZ" baseline="-25000" dirty="0"/>
              <a:t>2</a:t>
            </a:r>
            <a:r>
              <a:rPr lang="cs-CZ" dirty="0"/>
              <a:t>, NH</a:t>
            </a:r>
            <a:r>
              <a:rPr lang="cs-CZ" baseline="-25000" dirty="0"/>
              <a:t>3</a:t>
            </a:r>
            <a:r>
              <a:rPr lang="cs-CZ" dirty="0"/>
              <a:t> a H</a:t>
            </a:r>
            <a:r>
              <a:rPr lang="cs-CZ" baseline="-25000" dirty="0"/>
              <a:t>2</a:t>
            </a:r>
            <a:r>
              <a:rPr lang="cs-CZ" dirty="0"/>
              <a:t>S, zatímco O</a:t>
            </a:r>
            <a:r>
              <a:rPr lang="cs-CZ" baseline="-25000" dirty="0"/>
              <a:t>2</a:t>
            </a:r>
            <a:r>
              <a:rPr lang="cs-CZ" dirty="0"/>
              <a:t> je méně rozpustný a N</a:t>
            </a:r>
            <a:r>
              <a:rPr lang="cs-CZ" baseline="-25000" dirty="0"/>
              <a:t>2</a:t>
            </a:r>
            <a:r>
              <a:rPr lang="cs-CZ" dirty="0"/>
              <a:t> ještě méně</a:t>
            </a:r>
          </a:p>
          <a:p>
            <a:pPr algn="just" eaLnBrk="1" hangingPunct="1">
              <a:lnSpc>
                <a:spcPct val="80000"/>
              </a:lnSpc>
              <a:defRPr/>
            </a:pPr>
            <a:r>
              <a:rPr lang="cs-CZ" dirty="0"/>
              <a:t>má charakteristický osmotický tlak</a:t>
            </a:r>
          </a:p>
          <a:p>
            <a:pPr algn="just" eaLnBrk="1" hangingPunct="1">
              <a:lnSpc>
                <a:spcPct val="80000"/>
              </a:lnSpc>
              <a:defRPr/>
            </a:pPr>
            <a:r>
              <a:rPr lang="cs-CZ" dirty="0"/>
              <a:t>důležitou vlastností je jeho pH</a:t>
            </a:r>
          </a:p>
        </p:txBody>
      </p:sp>
      <p:sp>
        <p:nvSpPr>
          <p:cNvPr id="3" name="Nadpis 2">
            <a:extLst>
              <a:ext uri="{FF2B5EF4-FFF2-40B4-BE49-F238E27FC236}">
                <a16:creationId xmlns:a16="http://schemas.microsoft.com/office/drawing/2014/main" id="{27883A2B-F96E-4987-A9CF-5352AF4D4CDF}"/>
              </a:ext>
            </a:extLst>
          </p:cNvPr>
          <p:cNvSpPr>
            <a:spLocks noGrp="1"/>
          </p:cNvSpPr>
          <p:nvPr>
            <p:ph type="title"/>
          </p:nvPr>
        </p:nvSpPr>
        <p:spPr/>
        <p:txBody>
          <a:bodyPr/>
          <a:lstStyle/>
          <a:p>
            <a:r>
              <a:rPr lang="cs-CZ" dirty="0"/>
              <a:t>Půdní voda</a:t>
            </a:r>
          </a:p>
        </p:txBody>
      </p:sp>
      <p:sp>
        <p:nvSpPr>
          <p:cNvPr id="2" name="Zástupný symbol pro číslo snímku 1">
            <a:extLst>
              <a:ext uri="{FF2B5EF4-FFF2-40B4-BE49-F238E27FC236}">
                <a16:creationId xmlns:a16="http://schemas.microsoft.com/office/drawing/2014/main" id="{9445B11D-8624-4578-B704-82ABFFDF4C1B}"/>
              </a:ext>
            </a:extLst>
          </p:cNvPr>
          <p:cNvSpPr>
            <a:spLocks noGrp="1"/>
          </p:cNvSpPr>
          <p:nvPr>
            <p:ph type="sldNum" sz="quarter" idx="10"/>
          </p:nvPr>
        </p:nvSpPr>
        <p:spPr/>
        <p:txBody>
          <a:bodyPr/>
          <a:lstStyle/>
          <a:p>
            <a:pPr>
              <a:defRPr/>
            </a:pPr>
            <a:fld id="{4E12630B-17A9-44AC-A5BE-0FEBEDB0B5E8}" type="slidenum">
              <a:rPr lang="cs-CZ" altLang="cs-CZ" noProof="0" smtClean="0"/>
              <a:pPr>
                <a:defRPr/>
              </a:pPr>
              <a:t>55</a:t>
            </a:fld>
            <a:endParaRPr lang="cs-CZ" altLang="cs-CZ" noProof="0" dirty="0"/>
          </a:p>
        </p:txBody>
      </p:sp>
    </p:spTree>
    <p:extLst>
      <p:ext uri="{BB962C8B-B14F-4D97-AF65-F5344CB8AC3E}">
        <p14:creationId xmlns:p14="http://schemas.microsoft.com/office/powerpoint/2010/main" val="3752771670"/>
      </p:ext>
    </p:extLst>
  </p:cSld>
  <p:clrMapOvr>
    <a:masterClrMapping/>
  </p:clrMapOvr>
  <p:transition>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solidFill>
            <a:schemeClr val="bg1"/>
          </a:solidFill>
        </p:spPr>
        <p:txBody>
          <a:bodyPr/>
          <a:lstStyle/>
          <a:p>
            <a:pPr algn="just" eaLnBrk="1" hangingPunct="1">
              <a:lnSpc>
                <a:spcPct val="90000"/>
              </a:lnSpc>
              <a:defRPr/>
            </a:pPr>
            <a:r>
              <a:rPr lang="cs-CZ" dirty="0"/>
              <a:t>kromě živých organismů se v půdě vyskytuje ještě neživá organická hmota</a:t>
            </a:r>
          </a:p>
          <a:p>
            <a:pPr algn="just" eaLnBrk="1" hangingPunct="1">
              <a:lnSpc>
                <a:spcPct val="90000"/>
              </a:lnSpc>
              <a:defRPr/>
            </a:pPr>
            <a:r>
              <a:rPr lang="cs-CZ" dirty="0"/>
              <a:t>odumřelá rostlinná hmota (kořeny, zbytky rostlinných těl, opad), zbytky odumřelých organismů v různém stupni rozkladu, tuky, vosky, sacharidy, N či P obsahující organické látky a nově vzniklá hmota</a:t>
            </a:r>
          </a:p>
          <a:p>
            <a:pPr algn="just" eaLnBrk="1" hangingPunct="1">
              <a:lnSpc>
                <a:spcPct val="90000"/>
              </a:lnSpc>
              <a:defRPr/>
            </a:pPr>
            <a:r>
              <a:rPr lang="cs-CZ" dirty="0"/>
              <a:t>dohromady ji označujeme zkratkou </a:t>
            </a:r>
            <a:r>
              <a:rPr lang="cs-CZ" b="1" dirty="0"/>
              <a:t>SOM</a:t>
            </a:r>
            <a:r>
              <a:rPr lang="cs-CZ" dirty="0"/>
              <a:t> (Soil </a:t>
            </a:r>
            <a:r>
              <a:rPr lang="cs-CZ" dirty="0" err="1"/>
              <a:t>Organic</a:t>
            </a:r>
            <a:r>
              <a:rPr lang="cs-CZ" dirty="0"/>
              <a:t> </a:t>
            </a:r>
            <a:r>
              <a:rPr lang="cs-CZ" dirty="0" err="1"/>
              <a:t>Matter</a:t>
            </a:r>
            <a:r>
              <a:rPr lang="cs-CZ" dirty="0"/>
              <a:t>)</a:t>
            </a:r>
          </a:p>
          <a:p>
            <a:pPr algn="just" eaLnBrk="1" hangingPunct="1">
              <a:lnSpc>
                <a:spcPct val="90000"/>
              </a:lnSpc>
              <a:defRPr/>
            </a:pPr>
            <a:r>
              <a:rPr lang="cs-CZ" dirty="0"/>
              <a:t>množství této hmoty je různé u jednotlivých typů půd např. v listnatém lese vyšší než na pastvině, a obvykle se pohybuje od 1 do 5 % (vyjádřeno jako uhlík); akumuluje se více v lesních půdách, než v zemědělských</a:t>
            </a:r>
          </a:p>
          <a:p>
            <a:pPr algn="just" eaLnBrk="1" hangingPunct="1">
              <a:lnSpc>
                <a:spcPct val="90000"/>
              </a:lnSpc>
              <a:defRPr/>
            </a:pPr>
            <a:r>
              <a:rPr lang="cs-CZ" dirty="0">
                <a:solidFill>
                  <a:srgbClr val="FF0000"/>
                </a:solidFill>
              </a:rPr>
              <a:t>organický uhlík v půdě se značí </a:t>
            </a:r>
            <a:r>
              <a:rPr lang="cs-CZ" b="1" dirty="0">
                <a:solidFill>
                  <a:srgbClr val="FF0000"/>
                </a:solidFill>
              </a:rPr>
              <a:t>TOC, </a:t>
            </a:r>
            <a:r>
              <a:rPr lang="cs-CZ" b="1" dirty="0" err="1">
                <a:solidFill>
                  <a:srgbClr val="FF0000"/>
                </a:solidFill>
              </a:rPr>
              <a:t>C</a:t>
            </a:r>
            <a:r>
              <a:rPr lang="cs-CZ" b="1" baseline="-25000" dirty="0" err="1">
                <a:solidFill>
                  <a:srgbClr val="FF0000"/>
                </a:solidFill>
              </a:rPr>
              <a:t>org</a:t>
            </a:r>
            <a:r>
              <a:rPr lang="cs-CZ" b="1" dirty="0">
                <a:solidFill>
                  <a:srgbClr val="FF0000"/>
                </a:solidFill>
              </a:rPr>
              <a:t> či </a:t>
            </a:r>
            <a:r>
              <a:rPr lang="cs-CZ" b="1" dirty="0" err="1">
                <a:solidFill>
                  <a:srgbClr val="FF0000"/>
                </a:solidFill>
              </a:rPr>
              <a:t>C</a:t>
            </a:r>
            <a:r>
              <a:rPr lang="cs-CZ" b="1" baseline="-25000" dirty="0" err="1">
                <a:solidFill>
                  <a:srgbClr val="FF0000"/>
                </a:solidFill>
              </a:rPr>
              <a:t>ox</a:t>
            </a:r>
            <a:r>
              <a:rPr lang="cs-CZ" b="1" dirty="0">
                <a:solidFill>
                  <a:srgbClr val="FF0000"/>
                </a:solidFill>
              </a:rPr>
              <a:t> </a:t>
            </a:r>
            <a:r>
              <a:rPr lang="cs-CZ" dirty="0"/>
              <a:t>a jeho množství lze odvodit od množství humusu (dělením 1,724; humus obsahuje 58% uhlíku)</a:t>
            </a:r>
          </a:p>
          <a:p>
            <a:pPr algn="just" eaLnBrk="1" hangingPunct="1">
              <a:lnSpc>
                <a:spcPct val="90000"/>
              </a:lnSpc>
              <a:defRPr/>
            </a:pPr>
            <a:r>
              <a:rPr lang="cs-CZ" dirty="0"/>
              <a:t>uhlík v půdě ovlivňuje jak její biologické, tak i fyzikálně chemické procesy a je stěžejní pro aktivity organismů jako zdroj živin - podmínkou </a:t>
            </a:r>
            <a:r>
              <a:rPr lang="cs-CZ" b="1" dirty="0"/>
              <a:t>půdní úrodnosti</a:t>
            </a:r>
          </a:p>
          <a:p>
            <a:pPr algn="just" eaLnBrk="1" hangingPunct="1">
              <a:lnSpc>
                <a:spcPct val="90000"/>
              </a:lnSpc>
              <a:defRPr/>
            </a:pPr>
            <a:r>
              <a:rPr lang="cs-CZ" dirty="0"/>
              <a:t>význam pro procesy záleží na dostupnosti uhlíku (lehká frakce ...)</a:t>
            </a:r>
          </a:p>
        </p:txBody>
      </p:sp>
      <p:sp>
        <p:nvSpPr>
          <p:cNvPr id="3" name="Nadpis 2">
            <a:extLst>
              <a:ext uri="{FF2B5EF4-FFF2-40B4-BE49-F238E27FC236}">
                <a16:creationId xmlns:a16="http://schemas.microsoft.com/office/drawing/2014/main" id="{B927C740-A11A-4A7F-9623-A6852794E6A3}"/>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AF0061D5-B323-4181-96D7-DA162C781730}"/>
              </a:ext>
            </a:extLst>
          </p:cNvPr>
          <p:cNvSpPr>
            <a:spLocks noGrp="1"/>
          </p:cNvSpPr>
          <p:nvPr>
            <p:ph type="sldNum" sz="quarter" idx="10"/>
          </p:nvPr>
        </p:nvSpPr>
        <p:spPr/>
        <p:txBody>
          <a:bodyPr/>
          <a:lstStyle/>
          <a:p>
            <a:pPr>
              <a:defRPr/>
            </a:pPr>
            <a:fld id="{4E12630B-17A9-44AC-A5BE-0FEBEDB0B5E8}" type="slidenum">
              <a:rPr lang="cs-CZ" altLang="cs-CZ" noProof="0" smtClean="0"/>
              <a:pPr>
                <a:defRPr/>
              </a:pPr>
              <a:t>56</a:t>
            </a:fld>
            <a:endParaRPr lang="cs-CZ" altLang="cs-CZ" noProof="0" dirty="0"/>
          </a:p>
        </p:txBody>
      </p:sp>
    </p:spTree>
    <p:extLst>
      <p:ext uri="{BB962C8B-B14F-4D97-AF65-F5344CB8AC3E}">
        <p14:creationId xmlns:p14="http://schemas.microsoft.com/office/powerpoint/2010/main" val="3218035653"/>
      </p:ext>
    </p:extLst>
  </p:cSld>
  <p:clrMapOvr>
    <a:masterClrMapping/>
  </p:clrMapOvr>
  <p:transition>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Vstupy organické hmoty do půd</a:t>
            </a:r>
          </a:p>
        </p:txBody>
      </p:sp>
      <p:sp>
        <p:nvSpPr>
          <p:cNvPr id="3" name="Zástupný symbol pro obsah 2"/>
          <p:cNvSpPr>
            <a:spLocks noGrp="1"/>
          </p:cNvSpPr>
          <p:nvPr>
            <p:ph idx="1"/>
          </p:nvPr>
        </p:nvSpPr>
        <p:spPr/>
        <p:txBody>
          <a:bodyPr/>
          <a:lstStyle/>
          <a:p>
            <a:r>
              <a:rPr lang="cs-CZ" dirty="0"/>
              <a:t>lužní les: cca 5,6 t / ha / rok</a:t>
            </a:r>
          </a:p>
          <a:p>
            <a:r>
              <a:rPr lang="cs-CZ" dirty="0"/>
              <a:t>smrkový les: cca 4,9 t / ha / rok</a:t>
            </a:r>
          </a:p>
          <a:p>
            <a:r>
              <a:rPr lang="cs-CZ" dirty="0"/>
              <a:t>jen odumírání kořenů v lesním porostu: 1-2 t / ha / rok</a:t>
            </a:r>
          </a:p>
          <a:p>
            <a:r>
              <a:rPr lang="cs-CZ" dirty="0"/>
              <a:t>posklizňové zbytky: cca 1 t / ha / rok u okopanin, 3,5 u obilovin a až 15 t / ha / rok u travních porostů !!!</a:t>
            </a:r>
          </a:p>
          <a:p>
            <a:r>
              <a:rPr lang="cs-CZ" dirty="0"/>
              <a:t>složení vstupu organické hmoty: </a:t>
            </a:r>
          </a:p>
          <a:p>
            <a:pPr lvl="1"/>
            <a:r>
              <a:rPr lang="cs-CZ" dirty="0"/>
              <a:t>50-90% voda, 10-50% sušina</a:t>
            </a:r>
          </a:p>
          <a:p>
            <a:pPr lvl="1"/>
            <a:r>
              <a:rPr lang="cs-CZ" dirty="0"/>
              <a:t>sacharidy 60%, lignin 0-30%, tuky, vosky 5%, bílkoviny 10%</a:t>
            </a:r>
          </a:p>
          <a:p>
            <a:pPr lvl="1"/>
            <a:r>
              <a:rPr lang="cs-CZ" dirty="0"/>
              <a:t>C 44%, O 40%, H 8%, popeloviny 8%</a:t>
            </a:r>
          </a:p>
          <a:p>
            <a:pPr lvl="1"/>
            <a:r>
              <a:rPr lang="cs-CZ" dirty="0"/>
              <a:t>jednodušší cukry a </a:t>
            </a:r>
            <a:r>
              <a:rPr lang="cs-CZ" dirty="0" err="1"/>
              <a:t>org</a:t>
            </a:r>
            <a:r>
              <a:rPr lang="cs-CZ" dirty="0"/>
              <a:t>. látky, pryskyřice, tuky, vosky a třísloviny, celulóza a hemicelulóza, lignin, </a:t>
            </a:r>
            <a:r>
              <a:rPr lang="cs-CZ" dirty="0" err="1"/>
              <a:t>org</a:t>
            </a:r>
            <a:r>
              <a:rPr lang="cs-CZ" dirty="0"/>
              <a:t>. dusíkaté látky, popeloviny</a:t>
            </a:r>
          </a:p>
          <a:p>
            <a:r>
              <a:rPr lang="cs-CZ" dirty="0"/>
              <a:t>rozložitelnost klesá: cukry, proteiny </a:t>
            </a:r>
            <a:r>
              <a:rPr lang="en-US" dirty="0"/>
              <a:t>&gt;</a:t>
            </a:r>
            <a:r>
              <a:rPr lang="cs-CZ" dirty="0"/>
              <a:t> bílkoviny </a:t>
            </a:r>
            <a:r>
              <a:rPr lang="en-US" dirty="0"/>
              <a:t>&gt;</a:t>
            </a:r>
            <a:r>
              <a:rPr lang="cs-CZ" dirty="0"/>
              <a:t> hemicelulóza </a:t>
            </a:r>
            <a:r>
              <a:rPr lang="en-US" dirty="0"/>
              <a:t>&gt;</a:t>
            </a:r>
            <a:r>
              <a:rPr lang="cs-CZ" dirty="0"/>
              <a:t> celulóza </a:t>
            </a:r>
            <a:r>
              <a:rPr lang="en-US" dirty="0"/>
              <a:t>&gt;</a:t>
            </a:r>
            <a:r>
              <a:rPr lang="cs-CZ" dirty="0"/>
              <a:t> tuky, vosky </a:t>
            </a:r>
            <a:r>
              <a:rPr lang="en-US" dirty="0"/>
              <a:t>&gt;</a:t>
            </a:r>
            <a:r>
              <a:rPr lang="cs-CZ" dirty="0"/>
              <a:t> lignin</a:t>
            </a:r>
          </a:p>
        </p:txBody>
      </p:sp>
      <p:sp>
        <p:nvSpPr>
          <p:cNvPr id="4" name="Zástupný symbol pro číslo snímku 3">
            <a:extLst>
              <a:ext uri="{FF2B5EF4-FFF2-40B4-BE49-F238E27FC236}">
                <a16:creationId xmlns:a16="http://schemas.microsoft.com/office/drawing/2014/main" id="{E50B5BCA-790B-41E7-B45A-068EA5353281}"/>
              </a:ext>
            </a:extLst>
          </p:cNvPr>
          <p:cNvSpPr>
            <a:spLocks noGrp="1"/>
          </p:cNvSpPr>
          <p:nvPr>
            <p:ph type="sldNum" sz="quarter" idx="10"/>
          </p:nvPr>
        </p:nvSpPr>
        <p:spPr/>
        <p:txBody>
          <a:bodyPr/>
          <a:lstStyle/>
          <a:p>
            <a:pPr>
              <a:defRPr/>
            </a:pPr>
            <a:fld id="{4E12630B-17A9-44AC-A5BE-0FEBEDB0B5E8}" type="slidenum">
              <a:rPr lang="cs-CZ" altLang="cs-CZ" noProof="0" smtClean="0"/>
              <a:pPr>
                <a:defRPr/>
              </a:pPr>
              <a:t>57</a:t>
            </a:fld>
            <a:endParaRPr lang="cs-CZ" altLang="cs-CZ" noProof="0" dirty="0"/>
          </a:p>
        </p:txBody>
      </p:sp>
    </p:spTree>
    <p:extLst>
      <p:ext uri="{BB962C8B-B14F-4D97-AF65-F5344CB8AC3E}">
        <p14:creationId xmlns:p14="http://schemas.microsoft.com/office/powerpoint/2010/main" val="1650767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49B574-B32E-49DD-AC2A-06CD80B12E47}"/>
              </a:ext>
            </a:extLst>
          </p:cNvPr>
          <p:cNvSpPr>
            <a:spLocks noGrp="1"/>
          </p:cNvSpPr>
          <p:nvPr>
            <p:ph type="title"/>
          </p:nvPr>
        </p:nvSpPr>
        <p:spPr/>
        <p:txBody>
          <a:bodyPr/>
          <a:lstStyle/>
          <a:p>
            <a:r>
              <a:rPr lang="cs-CZ" dirty="0"/>
              <a:t>Organická hmoty v půdě</a:t>
            </a:r>
          </a:p>
        </p:txBody>
      </p:sp>
      <p:sp>
        <p:nvSpPr>
          <p:cNvPr id="3" name="Zástupný obsah 2">
            <a:extLst>
              <a:ext uri="{FF2B5EF4-FFF2-40B4-BE49-F238E27FC236}">
                <a16:creationId xmlns:a16="http://schemas.microsoft.com/office/drawing/2014/main" id="{F6E3779D-C954-40E5-83A7-7A83056C4510}"/>
              </a:ext>
            </a:extLst>
          </p:cNvPr>
          <p:cNvSpPr>
            <a:spLocks noGrp="1"/>
          </p:cNvSpPr>
          <p:nvPr>
            <p:ph idx="1"/>
          </p:nvPr>
        </p:nvSpPr>
        <p:spPr/>
        <p:txBody>
          <a:bodyPr/>
          <a:lstStyle/>
          <a:p>
            <a:pPr marL="0" indent="0">
              <a:buNone/>
            </a:pPr>
            <a:r>
              <a:rPr lang="cs-CZ" b="1" dirty="0"/>
              <a:t>Měření</a:t>
            </a:r>
          </a:p>
          <a:p>
            <a:r>
              <a:rPr lang="cs-CZ" dirty="0"/>
              <a:t>nejjednodušší – </a:t>
            </a:r>
            <a:r>
              <a:rPr lang="cs-CZ" b="1" dirty="0" err="1"/>
              <a:t>Loss</a:t>
            </a:r>
            <a:r>
              <a:rPr lang="cs-CZ" b="1" dirty="0"/>
              <a:t> on </a:t>
            </a:r>
            <a:r>
              <a:rPr lang="cs-CZ" b="1" dirty="0" err="1"/>
              <a:t>Ignition</a:t>
            </a:r>
            <a:r>
              <a:rPr lang="cs-CZ" b="1" dirty="0"/>
              <a:t> (LOI)</a:t>
            </a:r>
            <a:r>
              <a:rPr lang="cs-CZ" dirty="0"/>
              <a:t> – několik hod v 360-380°C</a:t>
            </a:r>
          </a:p>
          <a:p>
            <a:r>
              <a:rPr lang="cs-CZ" dirty="0"/>
              <a:t>oxidace uhlíku – chemická (mokrá) – </a:t>
            </a:r>
            <a:r>
              <a:rPr lang="cs-CZ" b="1" dirty="0" err="1"/>
              <a:t>Cox</a:t>
            </a:r>
            <a:r>
              <a:rPr lang="cs-CZ" dirty="0"/>
              <a:t>; suchá (přístrojová) - </a:t>
            </a:r>
            <a:r>
              <a:rPr lang="cs-CZ" b="1" dirty="0"/>
              <a:t>TOC</a:t>
            </a:r>
          </a:p>
        </p:txBody>
      </p:sp>
      <p:sp>
        <p:nvSpPr>
          <p:cNvPr id="4" name="Zástupný symbol pro číslo snímku 3">
            <a:extLst>
              <a:ext uri="{FF2B5EF4-FFF2-40B4-BE49-F238E27FC236}">
                <a16:creationId xmlns:a16="http://schemas.microsoft.com/office/drawing/2014/main" id="{AAF856D8-E5AA-429C-B638-2AFB48716737}"/>
              </a:ext>
            </a:extLst>
          </p:cNvPr>
          <p:cNvSpPr>
            <a:spLocks noGrp="1"/>
          </p:cNvSpPr>
          <p:nvPr>
            <p:ph type="sldNum" sz="quarter" idx="10"/>
          </p:nvPr>
        </p:nvSpPr>
        <p:spPr/>
        <p:txBody>
          <a:bodyPr/>
          <a:lstStyle/>
          <a:p>
            <a:pPr>
              <a:defRPr/>
            </a:pPr>
            <a:fld id="{4E12630B-17A9-44AC-A5BE-0FEBEDB0B5E8}" type="slidenum">
              <a:rPr lang="cs-CZ" altLang="cs-CZ" noProof="0" smtClean="0"/>
              <a:pPr>
                <a:defRPr/>
              </a:pPr>
              <a:t>58</a:t>
            </a:fld>
            <a:endParaRPr lang="cs-CZ" altLang="cs-CZ" noProof="0" dirty="0"/>
          </a:p>
        </p:txBody>
      </p:sp>
      <p:pic>
        <p:nvPicPr>
          <p:cNvPr id="5" name="Obrázek 4">
            <a:extLst>
              <a:ext uri="{FF2B5EF4-FFF2-40B4-BE49-F238E27FC236}">
                <a16:creationId xmlns:a16="http://schemas.microsoft.com/office/drawing/2014/main" id="{CC9688DB-48C1-442E-8B07-819228878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737" y="4058733"/>
            <a:ext cx="5100913" cy="2544080"/>
          </a:xfrm>
          <a:prstGeom prst="rect">
            <a:avLst/>
          </a:prstGeom>
        </p:spPr>
      </p:pic>
      <p:pic>
        <p:nvPicPr>
          <p:cNvPr id="7" name="Obrázek 6">
            <a:extLst>
              <a:ext uri="{FF2B5EF4-FFF2-40B4-BE49-F238E27FC236}">
                <a16:creationId xmlns:a16="http://schemas.microsoft.com/office/drawing/2014/main" id="{A1347E85-783B-4FB6-8DC8-0F32C55CB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52" y="3019926"/>
            <a:ext cx="6135060" cy="2864619"/>
          </a:xfrm>
          <a:prstGeom prst="rect">
            <a:avLst/>
          </a:prstGeom>
        </p:spPr>
      </p:pic>
    </p:spTree>
    <p:extLst>
      <p:ext uri="{BB962C8B-B14F-4D97-AF65-F5344CB8AC3E}">
        <p14:creationId xmlns:p14="http://schemas.microsoft.com/office/powerpoint/2010/main" val="254942353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3" name="Rectangle 3"/>
          <p:cNvSpPr>
            <a:spLocks noGrp="1" noChangeArrowheads="1"/>
          </p:cNvSpPr>
          <p:nvPr>
            <p:ph idx="1"/>
          </p:nvPr>
        </p:nvSpPr>
        <p:spPr>
          <a:solidFill>
            <a:schemeClr val="bg1"/>
          </a:solidFill>
        </p:spPr>
        <p:txBody>
          <a:bodyPr/>
          <a:lstStyle/>
          <a:p>
            <a:pPr algn="just" eaLnBrk="1" hangingPunct="1">
              <a:defRPr/>
            </a:pPr>
            <a:r>
              <a:rPr lang="cs-CZ"/>
              <a:t>Většina půd jsou půdy minerální, tj. obsah uhlíku je několik procent</a:t>
            </a:r>
          </a:p>
          <a:p>
            <a:pPr algn="just" eaLnBrk="1" hangingPunct="1">
              <a:defRPr/>
            </a:pPr>
            <a:r>
              <a:rPr lang="cs-CZ"/>
              <a:t>Půdy organické mají obsah uhlíku až desítky procent</a:t>
            </a:r>
          </a:p>
        </p:txBody>
      </p:sp>
      <p:graphicFrame>
        <p:nvGraphicFramePr>
          <p:cNvPr id="4" name="Group 150"/>
          <p:cNvGraphicFramePr>
            <a:graphicFrameLocks noGrp="1"/>
          </p:cNvGraphicFramePr>
          <p:nvPr>
            <p:extLst>
              <p:ext uri="{D42A27DB-BD31-4B8C-83A1-F6EECF244321}">
                <p14:modId xmlns:p14="http://schemas.microsoft.com/office/powerpoint/2010/main" val="3119551770"/>
              </p:ext>
            </p:extLst>
          </p:nvPr>
        </p:nvGraphicFramePr>
        <p:xfrm>
          <a:off x="3171825" y="2672010"/>
          <a:ext cx="5848350" cy="2468880"/>
        </p:xfrm>
        <a:graphic>
          <a:graphicData uri="http://schemas.openxmlformats.org/drawingml/2006/table">
            <a:tbl>
              <a:tblPr>
                <a:tableStyleId>{3C2FFA5D-87B4-456A-9821-1D502468CF0F}</a:tableStyleId>
              </a:tblPr>
              <a:tblGrid>
                <a:gridCol w="1949450">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1949450">
                  <a:extLst>
                    <a:ext uri="{9D8B030D-6E8A-4147-A177-3AD203B41FA5}">
                      <a16:colId xmlns:a16="http://schemas.microsoft.com/office/drawing/2014/main" val="20002"/>
                    </a:ext>
                  </a:extLst>
                </a:gridCol>
              </a:tblGrid>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dirty="0">
                          <a:ln>
                            <a:noFill/>
                          </a:ln>
                          <a:effectLst/>
                        </a:rPr>
                        <a:t>C</a:t>
                      </a:r>
                      <a:r>
                        <a:rPr kumimoji="1" lang="en-US" sz="1800" u="none" strike="noStrike" cap="none" normalizeH="0" baseline="-30000" dirty="0">
                          <a:ln>
                            <a:noFill/>
                          </a:ln>
                          <a:effectLst/>
                        </a:rPr>
                        <a:t>org</a:t>
                      </a:r>
                      <a:r>
                        <a:rPr kumimoji="1" lang="en-US" sz="1800" u="none" strike="noStrike" cap="none" normalizeH="0" baseline="0" dirty="0">
                          <a:ln>
                            <a:noFill/>
                          </a:ln>
                          <a:effectLst/>
                        </a:rPr>
                        <a:t> (%)</a:t>
                      </a:r>
                      <a:endParaRPr kumimoji="1" lang="en-US" sz="1800" b="1"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Humus (%)</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Označení obsahu</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0"/>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&lt; 0,6</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&lt; 1</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velmi nízký</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1"/>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0,6 - 1,1</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1,0 - 2,0</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nízký</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2"/>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1,2 - 1,7</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2,1 - 3,0</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střední</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3"/>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1,8 - 2,9</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dirty="0">
                          <a:ln>
                            <a:noFill/>
                          </a:ln>
                          <a:effectLst/>
                        </a:rPr>
                        <a:t>3,1 - 5,0</a:t>
                      </a:r>
                      <a:endParaRPr kumimoji="1" lang="en-US" sz="1800" b="1"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vysoký</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4"/>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dirty="0">
                          <a:ln>
                            <a:noFill/>
                          </a:ln>
                          <a:effectLst/>
                        </a:rPr>
                        <a:t>&gt; 2,9</a:t>
                      </a:r>
                      <a:endParaRPr kumimoji="1" lang="en-US" sz="1800" b="1"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&gt; 5,0</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dirty="0" err="1">
                          <a:ln>
                            <a:noFill/>
                          </a:ln>
                          <a:effectLst/>
                        </a:rPr>
                        <a:t>velmi</a:t>
                      </a:r>
                      <a:r>
                        <a:rPr kumimoji="1" lang="en-US" sz="1800" u="none" strike="noStrike" cap="none" normalizeH="0" baseline="0" dirty="0">
                          <a:ln>
                            <a:noFill/>
                          </a:ln>
                          <a:effectLst/>
                        </a:rPr>
                        <a:t> </a:t>
                      </a:r>
                      <a:r>
                        <a:rPr kumimoji="1" lang="en-US" sz="1800" u="none" strike="noStrike" cap="none" normalizeH="0" baseline="0" dirty="0" err="1">
                          <a:ln>
                            <a:noFill/>
                          </a:ln>
                          <a:effectLst/>
                        </a:rPr>
                        <a:t>vysoká</a:t>
                      </a:r>
                      <a:endParaRPr kumimoji="1" lang="en-US" sz="1800" b="1"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5"/>
                  </a:ext>
                </a:extLst>
              </a:tr>
            </a:tbl>
          </a:graphicData>
        </a:graphic>
      </p:graphicFrame>
      <p:sp>
        <p:nvSpPr>
          <p:cNvPr id="3" name="Nadpis 2">
            <a:extLst>
              <a:ext uri="{FF2B5EF4-FFF2-40B4-BE49-F238E27FC236}">
                <a16:creationId xmlns:a16="http://schemas.microsoft.com/office/drawing/2014/main" id="{A6B43D8D-ABEA-4E3A-8F6A-08B88BB8E8CF}"/>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438834D8-05DE-43FB-876D-052BFD109845}"/>
              </a:ext>
            </a:extLst>
          </p:cNvPr>
          <p:cNvSpPr>
            <a:spLocks noGrp="1"/>
          </p:cNvSpPr>
          <p:nvPr>
            <p:ph type="sldNum" sz="quarter" idx="10"/>
          </p:nvPr>
        </p:nvSpPr>
        <p:spPr/>
        <p:txBody>
          <a:bodyPr/>
          <a:lstStyle/>
          <a:p>
            <a:pPr>
              <a:defRPr/>
            </a:pPr>
            <a:fld id="{4E12630B-17A9-44AC-A5BE-0FEBEDB0B5E8}" type="slidenum">
              <a:rPr lang="cs-CZ" altLang="cs-CZ" noProof="0" smtClean="0"/>
              <a:pPr>
                <a:defRPr/>
              </a:pPr>
              <a:t>59</a:t>
            </a:fld>
            <a:endParaRPr lang="cs-CZ" altLang="cs-CZ" noProof="0" dirty="0"/>
          </a:p>
        </p:txBody>
      </p:sp>
    </p:spTree>
    <p:extLst>
      <p:ext uri="{BB962C8B-B14F-4D97-AF65-F5344CB8AC3E}">
        <p14:creationId xmlns:p14="http://schemas.microsoft.com/office/powerpoint/2010/main" val="2415220266"/>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je to půda?</a:t>
            </a:r>
          </a:p>
        </p:txBody>
      </p:sp>
      <p:sp>
        <p:nvSpPr>
          <p:cNvPr id="9" name="Zástupný obsah 8">
            <a:extLst>
              <a:ext uri="{FF2B5EF4-FFF2-40B4-BE49-F238E27FC236}">
                <a16:creationId xmlns:a16="http://schemas.microsoft.com/office/drawing/2014/main" id="{17746096-5905-4308-9FCA-CF797DEED9B9}"/>
              </a:ext>
            </a:extLst>
          </p:cNvPr>
          <p:cNvSpPr>
            <a:spLocks noGrp="1"/>
          </p:cNvSpPr>
          <p:nvPr>
            <p:ph idx="1"/>
          </p:nvPr>
        </p:nvSpPr>
        <p:spPr>
          <a:xfrm>
            <a:off x="704850" y="1212782"/>
            <a:ext cx="9873667" cy="4778443"/>
          </a:xfrm>
        </p:spPr>
        <p:txBody>
          <a:bodyPr/>
          <a:lstStyle/>
          <a:p>
            <a:r>
              <a:rPr lang="cs-CZ" sz="2000" b="1" dirty="0"/>
              <a:t>V.V. </a:t>
            </a:r>
            <a:r>
              <a:rPr lang="cs-CZ" sz="2000" b="1" dirty="0" err="1"/>
              <a:t>Dokučajev</a:t>
            </a:r>
            <a:r>
              <a:rPr lang="cs-CZ" sz="2000" b="1" dirty="0"/>
              <a:t> (1845-1903): </a:t>
            </a:r>
            <a:r>
              <a:rPr lang="cs-CZ" sz="2000" dirty="0"/>
              <a:t>Půda je přírodnina diferencovaná v genetické horizonty, vzniklá na rozhraní různých sfér z matečné horniny, působením aktivních půdotvorných faktorů, jako jsou  podnebí, reliéf, živé i mrtvé organismy, voda, čas a dalších, která  je více méně snadno rozpojitelná a </a:t>
            </a:r>
            <a:r>
              <a:rPr lang="cs-CZ" sz="2000" dirty="0" err="1"/>
              <a:t>oživitelná</a:t>
            </a:r>
            <a:r>
              <a:rPr lang="cs-CZ" sz="2000" dirty="0"/>
              <a:t>.</a:t>
            </a:r>
          </a:p>
          <a:p>
            <a:endParaRPr lang="cs-CZ" sz="2000" dirty="0"/>
          </a:p>
          <a:p>
            <a:r>
              <a:rPr lang="cs-CZ" sz="2000" b="1" dirty="0"/>
              <a:t>Definice dle publikace Půda v České republice: </a:t>
            </a:r>
            <a:r>
              <a:rPr lang="cs-CZ" sz="2000" dirty="0"/>
              <a:t>Půda je nejsvrchnější částí zemské kůry, tvořená směsí minerálních součástí, odumřelé organické hmoty a živých organismů. Je vertikálně členěná, propojená se svým podložím a vzniká ze zvětralin nebo nezpevněných minerálních a organických sedimentů.</a:t>
            </a:r>
          </a:p>
          <a:p>
            <a:endParaRPr lang="cs-CZ" sz="2000" dirty="0"/>
          </a:p>
          <a:p>
            <a:r>
              <a:rPr lang="cs-CZ" sz="2000" b="1" dirty="0"/>
              <a:t>Definice Wiki: </a:t>
            </a:r>
            <a:r>
              <a:rPr lang="cs-CZ" sz="2000" dirty="0"/>
              <a:t>Půda je nejsvrchnější vrstvou zemské kůry, je prostoupená vodou, vzduchem a organismy, vzniká v procesu pedogeneze pod vlivem vnějších faktorů a času a je produktem přeměn minerálních a organických látek. Je morfologicky organizovaná a poskytuje životní prostředí rostlinám, živočichům a člověku. Půda je předmětem studia pedologie.</a:t>
            </a:r>
          </a:p>
          <a:p>
            <a:endParaRPr lang="cs-CZ" sz="2000" dirty="0"/>
          </a:p>
        </p:txBody>
      </p:sp>
      <p:pic>
        <p:nvPicPr>
          <p:cNvPr id="4" name="Picture 4" descr="Vasilij Vasiljevič Dokučajev">
            <a:hlinkClick r:id="rId2" tooltip="Vasilij Vasiljevič Dokučajev"/>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9885" y="740328"/>
            <a:ext cx="1284288" cy="1905000"/>
          </a:xfrm>
          <a:prstGeom prst="rect">
            <a:avLst/>
          </a:prstGeom>
          <a:ln>
            <a:noFill/>
          </a:ln>
          <a:effectLst>
            <a:outerShdw blurRad="292100" dist="139700" dir="2700000" algn="tl" rotWithShape="0">
              <a:srgbClr val="333333">
                <a:alpha val="65000"/>
              </a:srgbClr>
            </a:outerShdw>
          </a:effectLst>
        </p:spPr>
      </p:pic>
      <p:sp>
        <p:nvSpPr>
          <p:cNvPr id="5" name="Text Box 4"/>
          <p:cNvSpPr txBox="1">
            <a:spLocks noChangeArrowheads="1"/>
          </p:cNvSpPr>
          <p:nvPr/>
        </p:nvSpPr>
        <p:spPr bwMode="auto">
          <a:xfrm>
            <a:off x="3352800" y="4953001"/>
            <a:ext cx="6934200" cy="584775"/>
          </a:xfrm>
          <a:prstGeom prst="rect">
            <a:avLst/>
          </a:prstGeom>
          <a:noFill/>
          <a:ln w="9525">
            <a:noFill/>
            <a:miter lim="800000"/>
            <a:headEnd/>
            <a:tailEnd/>
          </a:ln>
          <a:effectLst/>
        </p:spPr>
        <p:txBody>
          <a:bodyPr wrap="square">
            <a:spAutoFit/>
          </a:bodyPr>
          <a:lstStyle/>
          <a:p>
            <a:endParaRPr lang="cs-CZ" sz="1600" dirty="0">
              <a:effectLst>
                <a:outerShdw blurRad="38100" dist="38100" dir="2700000" algn="tl">
                  <a:srgbClr val="000000"/>
                </a:outerShdw>
              </a:effectLst>
            </a:endParaRPr>
          </a:p>
          <a:p>
            <a:endParaRPr lang="cs-CZ" sz="1600" dirty="0">
              <a:effectLst>
                <a:outerShdw blurRad="38100" dist="38100" dir="2700000" algn="tl">
                  <a:srgbClr val="000000"/>
                </a:outerShdw>
              </a:effectLst>
            </a:endParaRPr>
          </a:p>
        </p:txBody>
      </p:sp>
      <p:pic>
        <p:nvPicPr>
          <p:cNvPr id="6" name="Picture 7" descr="Soubor:Wikipedia-logo.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6085" y="4702728"/>
            <a:ext cx="990600" cy="990600"/>
          </a:xfrm>
          <a:prstGeom prst="rect">
            <a:avLst/>
          </a:prstGeom>
          <a:noFill/>
        </p:spPr>
      </p:pic>
      <p:pic>
        <p:nvPicPr>
          <p:cNvPr id="7" name="Picture 2" descr="http://obchod.prirodacr.cz/customZone/p-000010-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9885" y="2797728"/>
            <a:ext cx="1299210" cy="1676400"/>
          </a:xfrm>
          <a:prstGeom prst="rect">
            <a:avLst/>
          </a:prstGeom>
          <a:ln>
            <a:noFill/>
          </a:ln>
          <a:effectLst>
            <a:outerShdw blurRad="292100" dist="139700" dir="2700000" algn="tl" rotWithShape="0">
              <a:srgbClr val="333333">
                <a:alpha val="65000"/>
              </a:srgbClr>
            </a:outerShdw>
          </a:effectLst>
        </p:spPr>
      </p:pic>
      <p:sp>
        <p:nvSpPr>
          <p:cNvPr id="8" name="TextovéPole 7"/>
          <p:cNvSpPr txBox="1"/>
          <p:nvPr/>
        </p:nvSpPr>
        <p:spPr>
          <a:xfrm>
            <a:off x="5578679" y="4167930"/>
            <a:ext cx="4999838" cy="400110"/>
          </a:xfrm>
          <a:prstGeom prst="rect">
            <a:avLst/>
          </a:prstGeom>
          <a:noFill/>
        </p:spPr>
        <p:txBody>
          <a:bodyPr wrap="square" rtlCol="0">
            <a:spAutoFit/>
          </a:bodyPr>
          <a:lstStyle/>
          <a:p>
            <a:r>
              <a:rPr lang="cs-CZ" sz="1000" dirty="0" err="1"/>
              <a:t>Hauptman</a:t>
            </a:r>
            <a:r>
              <a:rPr lang="cs-CZ" sz="1000" dirty="0"/>
              <a:t>, I., Kukal, Z., Pošmourný, K. (2009): Půda v České republice. Ministerstvo životního prostředí ČR, Ministerstvo zemědělství ČR. ISBN 8090348246</a:t>
            </a:r>
          </a:p>
        </p:txBody>
      </p:sp>
      <p:sp>
        <p:nvSpPr>
          <p:cNvPr id="3" name="Zástupný symbol pro číslo snímku 2">
            <a:extLst>
              <a:ext uri="{FF2B5EF4-FFF2-40B4-BE49-F238E27FC236}">
                <a16:creationId xmlns:a16="http://schemas.microsoft.com/office/drawing/2014/main" id="{9510ABD1-8F46-4E6E-A749-D53776293DC7}"/>
              </a:ext>
            </a:extLst>
          </p:cNvPr>
          <p:cNvSpPr>
            <a:spLocks noGrp="1"/>
          </p:cNvSpPr>
          <p:nvPr>
            <p:ph type="sldNum" sz="quarter" idx="10"/>
          </p:nvPr>
        </p:nvSpPr>
        <p:spPr/>
        <p:txBody>
          <a:bodyPr/>
          <a:lstStyle/>
          <a:p>
            <a:pPr>
              <a:defRPr/>
            </a:pPr>
            <a:fld id="{4E12630B-17A9-44AC-A5BE-0FEBEDB0B5E8}" type="slidenum">
              <a:rPr lang="cs-CZ" altLang="cs-CZ" noProof="0" smtClean="0"/>
              <a:pPr>
                <a:defRPr/>
              </a:pPr>
              <a:t>6</a:t>
            </a:fld>
            <a:endParaRPr lang="cs-CZ" altLang="cs-CZ" noProof="0" dirty="0"/>
          </a:p>
        </p:txBody>
      </p:sp>
    </p:spTree>
    <p:extLst>
      <p:ext uri="{BB962C8B-B14F-4D97-AF65-F5344CB8AC3E}">
        <p14:creationId xmlns:p14="http://schemas.microsoft.com/office/powerpoint/2010/main" val="1286113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Rectangle 3"/>
          <p:cNvSpPr>
            <a:spLocks noGrp="1" noChangeArrowheads="1"/>
          </p:cNvSpPr>
          <p:nvPr>
            <p:ph idx="1"/>
          </p:nvPr>
        </p:nvSpPr>
        <p:spPr>
          <a:solidFill>
            <a:schemeClr val="bg1"/>
          </a:solidFill>
        </p:spPr>
        <p:txBody>
          <a:bodyPr/>
          <a:lstStyle/>
          <a:p>
            <a:pPr algn="just">
              <a:defRPr/>
            </a:pPr>
            <a:r>
              <a:rPr lang="cs-CZ" b="1" dirty="0"/>
              <a:t>C:N</a:t>
            </a:r>
            <a:r>
              <a:rPr lang="cs-CZ" dirty="0"/>
              <a:t> - číslo &lt; 10 považováno za ukazatel dobré kvality humusu. Čím je číslo větší než 10, tím je humus méně kvalitní.</a:t>
            </a:r>
          </a:p>
          <a:p>
            <a:pPr algn="just">
              <a:defRPr/>
            </a:pPr>
            <a:r>
              <a:rPr lang="cs-CZ" b="1" dirty="0"/>
              <a:t>Poměr huminových kyselin a </a:t>
            </a:r>
            <a:r>
              <a:rPr lang="cs-CZ" b="1" dirty="0" err="1"/>
              <a:t>fulvokyselin</a:t>
            </a:r>
            <a:r>
              <a:rPr lang="cs-CZ" b="1" dirty="0"/>
              <a:t> (HK:FK, HA:FA)</a:t>
            </a:r>
            <a:r>
              <a:rPr lang="cs-CZ" dirty="0"/>
              <a:t> je spolehlivějším ukazatelem kvality. Obecně lze shrnout, že hodnoty vyšší než 1 má humus s příznivou humifikací s tendencí akumulace. Hodnoty menší než 1 naznačují nižší tvorbu humusu.</a:t>
            </a:r>
          </a:p>
          <a:p>
            <a:pPr algn="just">
              <a:defRPr/>
            </a:pPr>
            <a:r>
              <a:rPr lang="cs-CZ" b="1" dirty="0"/>
              <a:t>Q</a:t>
            </a:r>
            <a:r>
              <a:rPr lang="cs-CZ" b="1" baseline="-25000" dirty="0"/>
              <a:t>4/6</a:t>
            </a:r>
            <a:r>
              <a:rPr lang="cs-CZ" dirty="0"/>
              <a:t> - barevný kvocient humusových látek (poměr extinkcí měřených při 465 a 665 </a:t>
            </a:r>
            <a:r>
              <a:rPr lang="cs-CZ" dirty="0" err="1"/>
              <a:t>nm</a:t>
            </a:r>
            <a:r>
              <a:rPr lang="cs-CZ" dirty="0"/>
              <a:t>), vyjadřující jejich relativní stupeň kondenzace. Q4/6 naznačuje u hodnot nižších než 4,0, že převládají </a:t>
            </a:r>
            <a:r>
              <a:rPr lang="cs-CZ" dirty="0" err="1"/>
              <a:t>huminové</a:t>
            </a:r>
            <a:r>
              <a:rPr lang="cs-CZ" dirty="0"/>
              <a:t> kyseliny, především šedé. Hodnoty Q</a:t>
            </a:r>
            <a:r>
              <a:rPr lang="cs-CZ" baseline="-25000" dirty="0"/>
              <a:t>4/6</a:t>
            </a:r>
            <a:r>
              <a:rPr lang="cs-CZ" dirty="0"/>
              <a:t> rovnající se hodnotě 4,0 odpovídají stejnému obsahu HK a FK v půdě. Hodnoty vyšší než 4,5 naznačují, že v půdě je vyšší obsah FK.</a:t>
            </a:r>
          </a:p>
        </p:txBody>
      </p:sp>
      <p:sp>
        <p:nvSpPr>
          <p:cNvPr id="3" name="Nadpis 2">
            <a:extLst>
              <a:ext uri="{FF2B5EF4-FFF2-40B4-BE49-F238E27FC236}">
                <a16:creationId xmlns:a16="http://schemas.microsoft.com/office/drawing/2014/main" id="{9D76DE22-5C56-4B6B-BDB3-AA8EB0AF0465}"/>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D709DC44-8484-48D7-B71C-2B36520199FF}"/>
              </a:ext>
            </a:extLst>
          </p:cNvPr>
          <p:cNvSpPr>
            <a:spLocks noGrp="1"/>
          </p:cNvSpPr>
          <p:nvPr>
            <p:ph type="sldNum" sz="quarter" idx="10"/>
          </p:nvPr>
        </p:nvSpPr>
        <p:spPr/>
        <p:txBody>
          <a:bodyPr/>
          <a:lstStyle/>
          <a:p>
            <a:pPr>
              <a:defRPr/>
            </a:pPr>
            <a:fld id="{4E12630B-17A9-44AC-A5BE-0FEBEDB0B5E8}" type="slidenum">
              <a:rPr lang="cs-CZ" altLang="cs-CZ" noProof="0" smtClean="0"/>
              <a:pPr>
                <a:defRPr/>
              </a:pPr>
              <a:t>60</a:t>
            </a:fld>
            <a:endParaRPr lang="cs-CZ" altLang="cs-CZ" noProof="0" dirty="0"/>
          </a:p>
        </p:txBody>
      </p:sp>
    </p:spTree>
    <p:extLst>
      <p:ext uri="{BB962C8B-B14F-4D97-AF65-F5344CB8AC3E}">
        <p14:creationId xmlns:p14="http://schemas.microsoft.com/office/powerpoint/2010/main" val="3676691436"/>
      </p:ext>
    </p:extLst>
  </p:cSld>
  <p:clrMapOvr>
    <a:masterClrMapping/>
  </p:clrMapOvr>
  <p:transition>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3" name="Rectangle 3"/>
          <p:cNvSpPr>
            <a:spLocks noGrp="1" noChangeArrowheads="1"/>
          </p:cNvSpPr>
          <p:nvPr>
            <p:ph idx="1"/>
          </p:nvPr>
        </p:nvSpPr>
        <p:spPr>
          <a:solidFill>
            <a:schemeClr val="bg1"/>
          </a:solidFill>
        </p:spPr>
        <p:txBody>
          <a:bodyPr/>
          <a:lstStyle/>
          <a:p>
            <a:pPr algn="just" eaLnBrk="1" hangingPunct="1">
              <a:buFont typeface="Wingdings" pitchFamily="2" charset="2"/>
              <a:buNone/>
              <a:defRPr/>
            </a:pPr>
            <a:r>
              <a:rPr lang="cs-CZ" sz="2000" b="1" dirty="0"/>
              <a:t>Přeměny organické hmoty</a:t>
            </a:r>
          </a:p>
          <a:p>
            <a:pPr algn="just" eaLnBrk="1" hangingPunct="1">
              <a:defRPr/>
            </a:pPr>
            <a:r>
              <a:rPr lang="cs-CZ" sz="2000" b="1" dirty="0"/>
              <a:t>mineralizace</a:t>
            </a:r>
            <a:r>
              <a:rPr lang="cs-CZ" sz="2000" dirty="0"/>
              <a:t> na jednoduché sloučeniny (H</a:t>
            </a:r>
            <a:r>
              <a:rPr lang="cs-CZ" sz="2000" baseline="-25000" dirty="0"/>
              <a:t>2</a:t>
            </a:r>
            <a:r>
              <a:rPr lang="cs-CZ" sz="2000" dirty="0"/>
              <a:t>O, CO</a:t>
            </a:r>
            <a:r>
              <a:rPr lang="cs-CZ" sz="2000" baseline="-25000" dirty="0"/>
              <a:t>2</a:t>
            </a:r>
            <a:r>
              <a:rPr lang="cs-CZ" sz="2000" dirty="0"/>
              <a:t>, N</a:t>
            </a:r>
            <a:r>
              <a:rPr lang="cs-CZ" sz="2000" baseline="-25000" dirty="0"/>
              <a:t>2</a:t>
            </a:r>
            <a:r>
              <a:rPr lang="cs-CZ" sz="2000" dirty="0"/>
              <a:t>O</a:t>
            </a:r>
            <a:r>
              <a:rPr lang="cs-CZ" sz="2000" baseline="-25000" dirty="0"/>
              <a:t>5</a:t>
            </a:r>
            <a:r>
              <a:rPr lang="cs-CZ" sz="2000" dirty="0"/>
              <a:t>, SO</a:t>
            </a:r>
            <a:r>
              <a:rPr lang="cs-CZ" sz="2000" baseline="-25000" dirty="0"/>
              <a:t>2</a:t>
            </a:r>
            <a:r>
              <a:rPr lang="cs-CZ" sz="2000" dirty="0"/>
              <a:t>, CH</a:t>
            </a:r>
            <a:r>
              <a:rPr lang="cs-CZ" sz="2000" baseline="-25000" dirty="0"/>
              <a:t>4</a:t>
            </a:r>
            <a:r>
              <a:rPr lang="cs-CZ" sz="2000" dirty="0"/>
              <a:t>, NH</a:t>
            </a:r>
            <a:r>
              <a:rPr lang="cs-CZ" sz="2000" baseline="-25000" dirty="0"/>
              <a:t>3</a:t>
            </a:r>
            <a:r>
              <a:rPr lang="cs-CZ" sz="2000" dirty="0"/>
              <a:t> apod.)</a:t>
            </a:r>
          </a:p>
          <a:p>
            <a:pPr algn="just" eaLnBrk="1" hangingPunct="1">
              <a:defRPr/>
            </a:pPr>
            <a:r>
              <a:rPr lang="cs-CZ" sz="2000" b="1" dirty="0"/>
              <a:t>humifikace</a:t>
            </a:r>
            <a:r>
              <a:rPr lang="cs-CZ" sz="2000" dirty="0"/>
              <a:t> - postupný proces; soubor rozkladných a syntetických pochodů</a:t>
            </a:r>
          </a:p>
          <a:p>
            <a:pPr algn="just" eaLnBrk="1" hangingPunct="1">
              <a:defRPr/>
            </a:pPr>
            <a:endParaRPr lang="cs-CZ" sz="2000" dirty="0"/>
          </a:p>
          <a:p>
            <a:pPr algn="just" eaLnBrk="1" hangingPunct="1">
              <a:buFont typeface="Wingdings" pitchFamily="2" charset="2"/>
              <a:buNone/>
              <a:defRPr/>
            </a:pPr>
            <a:r>
              <a:rPr lang="cs-CZ" sz="2000" b="1" dirty="0"/>
              <a:t>HUMIFIKACE</a:t>
            </a:r>
          </a:p>
          <a:p>
            <a:pPr algn="just" eaLnBrk="1" hangingPunct="1">
              <a:defRPr/>
            </a:pPr>
            <a:r>
              <a:rPr lang="cs-CZ" sz="2000" dirty="0"/>
              <a:t>vyluhování vodou, oxidace vzdušným kyslíkem, působení enzymů z odumírajících organismů (vznik tmavých melaninů atd.), rozmělňování organických zbytků, následné promíchávání s anorganickou komponentou půdní faunou, biotická oxidace bakteriemi a houbami a další řada procesů</a:t>
            </a:r>
          </a:p>
          <a:p>
            <a:pPr algn="just" eaLnBrk="1" hangingPunct="1">
              <a:defRPr/>
            </a:pPr>
            <a:r>
              <a:rPr lang="cs-CZ" sz="2000" dirty="0"/>
              <a:t>Významné pro humifikační proces jsou živé organismy, nejvíce mikrobiální biomasa.</a:t>
            </a:r>
          </a:p>
          <a:p>
            <a:pPr algn="just" eaLnBrk="1" hangingPunct="1">
              <a:defRPr/>
            </a:pPr>
            <a:r>
              <a:rPr lang="cs-CZ" sz="2000" dirty="0"/>
              <a:t>Humus lze parametrizovat pomocí: </a:t>
            </a:r>
            <a:r>
              <a:rPr lang="cs-CZ" sz="2000" dirty="0" err="1"/>
              <a:t>C</a:t>
            </a:r>
            <a:r>
              <a:rPr lang="cs-CZ" sz="2000" baseline="-25000" dirty="0" err="1"/>
              <a:t>org</a:t>
            </a:r>
            <a:r>
              <a:rPr lang="cs-CZ" sz="2000" dirty="0"/>
              <a:t>, C:N, HA:FA, Q</a:t>
            </a:r>
            <a:r>
              <a:rPr lang="cs-CZ" sz="2000" baseline="-25000" dirty="0"/>
              <a:t>4/6</a:t>
            </a:r>
            <a:r>
              <a:rPr lang="cs-CZ" sz="2000" dirty="0"/>
              <a:t> apod.</a:t>
            </a:r>
          </a:p>
        </p:txBody>
      </p:sp>
      <p:sp>
        <p:nvSpPr>
          <p:cNvPr id="3" name="Nadpis 2">
            <a:extLst>
              <a:ext uri="{FF2B5EF4-FFF2-40B4-BE49-F238E27FC236}">
                <a16:creationId xmlns:a16="http://schemas.microsoft.com/office/drawing/2014/main" id="{3D81548F-373A-4EB0-B069-9229B4BE815F}"/>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60BCC831-843D-4614-991A-D602A89FDCFE}"/>
              </a:ext>
            </a:extLst>
          </p:cNvPr>
          <p:cNvSpPr>
            <a:spLocks noGrp="1"/>
          </p:cNvSpPr>
          <p:nvPr>
            <p:ph type="sldNum" sz="quarter" idx="10"/>
          </p:nvPr>
        </p:nvSpPr>
        <p:spPr/>
        <p:txBody>
          <a:bodyPr/>
          <a:lstStyle/>
          <a:p>
            <a:pPr>
              <a:defRPr/>
            </a:pPr>
            <a:fld id="{4E12630B-17A9-44AC-A5BE-0FEBEDB0B5E8}" type="slidenum">
              <a:rPr lang="cs-CZ" altLang="cs-CZ" noProof="0" smtClean="0"/>
              <a:pPr>
                <a:defRPr/>
              </a:pPr>
              <a:t>61</a:t>
            </a:fld>
            <a:endParaRPr lang="cs-CZ" altLang="cs-CZ" noProof="0" dirty="0"/>
          </a:p>
        </p:txBody>
      </p:sp>
    </p:spTree>
    <p:extLst>
      <p:ext uri="{BB962C8B-B14F-4D97-AF65-F5344CB8AC3E}">
        <p14:creationId xmlns:p14="http://schemas.microsoft.com/office/powerpoint/2010/main" val="3545369348"/>
      </p:ext>
    </p:extLst>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9" name="Rectangle 3"/>
          <p:cNvSpPr>
            <a:spLocks noGrp="1" noChangeArrowheads="1"/>
          </p:cNvSpPr>
          <p:nvPr>
            <p:ph idx="1"/>
          </p:nvPr>
        </p:nvSpPr>
        <p:spPr>
          <a:solidFill>
            <a:schemeClr val="bg1"/>
          </a:solidFill>
        </p:spPr>
        <p:txBody>
          <a:bodyPr/>
          <a:lstStyle/>
          <a:p>
            <a:pPr algn="just">
              <a:defRPr/>
            </a:pPr>
            <a:r>
              <a:rPr lang="cs-CZ" sz="1800" dirty="0"/>
              <a:t>rozklad na molekulární a iontové látky (tlení a trouchnivění) se často prolíná se vznikem sekundárních </a:t>
            </a:r>
            <a:r>
              <a:rPr lang="cs-CZ" sz="1800" dirty="0" err="1"/>
              <a:t>humínových</a:t>
            </a:r>
            <a:r>
              <a:rPr lang="cs-CZ" sz="1800" dirty="0"/>
              <a:t> látek (humifikací)</a:t>
            </a:r>
          </a:p>
          <a:p>
            <a:pPr algn="just">
              <a:defRPr/>
            </a:pPr>
            <a:r>
              <a:rPr lang="cs-CZ" sz="1800" dirty="0"/>
              <a:t>na začátku převažují rozkladné procesy; vznikají látky (pr</a:t>
            </a:r>
            <a:r>
              <a:rPr lang="en-US" sz="1800" dirty="0"/>
              <a:t>e</a:t>
            </a:r>
            <a:r>
              <a:rPr lang="cs-CZ" sz="1800" dirty="0"/>
              <a:t>kurzory), které jsou pak </a:t>
            </a:r>
            <a:r>
              <a:rPr lang="cs-CZ" sz="1800" dirty="0" err="1"/>
              <a:t>sysntetizovány</a:t>
            </a:r>
            <a:r>
              <a:rPr lang="cs-CZ" sz="1800" dirty="0"/>
              <a:t> dále, a látky, které podléhají úplné mineralizaci; posledním krokem je polymerizace, polykondenzace</a:t>
            </a:r>
          </a:p>
          <a:p>
            <a:pPr algn="just">
              <a:defRPr/>
            </a:pPr>
            <a:r>
              <a:rPr lang="cs-CZ" sz="1800" b="1" u="sng" dirty="0"/>
              <a:t>všechny procesy jsou vratné !!</a:t>
            </a:r>
          </a:p>
          <a:p>
            <a:pPr marL="0" indent="0" algn="just">
              <a:buNone/>
              <a:defRPr/>
            </a:pPr>
            <a:r>
              <a:rPr lang="cs-CZ" sz="1800" b="1" dirty="0"/>
              <a:t>Lze vymezit tři možné scénáře:</a:t>
            </a:r>
          </a:p>
          <a:p>
            <a:pPr marL="781050" lvl="1" indent="-342900" algn="just">
              <a:buFont typeface="+mj-lt"/>
              <a:buAutoNum type="arabicPeriod"/>
              <a:defRPr/>
            </a:pPr>
            <a:r>
              <a:rPr lang="cs-CZ" sz="1600" dirty="0"/>
              <a:t>v podmínkách dobrého provzdušnění a promísení půdy, tedy </a:t>
            </a:r>
            <a:r>
              <a:rPr lang="cs-CZ" sz="1600" u="sng" dirty="0"/>
              <a:t>optimálních  rozkladných podmínkách</a:t>
            </a:r>
            <a:r>
              <a:rPr lang="cs-CZ" sz="1600" dirty="0"/>
              <a:t>, nastává spíše rozklad ke konečným anorganickým produktům činností hlavně aerobních mikroorganismů</a:t>
            </a:r>
          </a:p>
          <a:p>
            <a:pPr marL="781050" lvl="1" indent="-342900" algn="just">
              <a:buFont typeface="+mj-lt"/>
              <a:buAutoNum type="arabicPeriod"/>
              <a:defRPr/>
            </a:pPr>
            <a:r>
              <a:rPr lang="cs-CZ" sz="1600" dirty="0"/>
              <a:t>v podmínkách nízkého obsahu vody, vzduchu, nízké teploty a nízkého pH se půda obohacuje o různě pozměněné organické substance vzniklé činností mikroorganismů v anaerobních podmínkách. Extrémem druhého procesu je </a:t>
            </a:r>
            <a:r>
              <a:rPr lang="cs-CZ" sz="1600" u="sng" dirty="0" err="1"/>
              <a:t>rašelinění</a:t>
            </a:r>
            <a:r>
              <a:rPr lang="cs-CZ" sz="1600" u="sng" dirty="0"/>
              <a:t> a uhelnatění</a:t>
            </a:r>
            <a:r>
              <a:rPr lang="cs-CZ" sz="1600" dirty="0"/>
              <a:t> probíhající téměř za nepřístupu vzduchu především činností anaerobních bakterií. Výsledkem takového procesu je pak tzv. </a:t>
            </a:r>
            <a:r>
              <a:rPr lang="cs-CZ" sz="1600" u="sng" dirty="0"/>
              <a:t>humusové uhlí</a:t>
            </a:r>
            <a:r>
              <a:rPr lang="cs-CZ" sz="1600" dirty="0"/>
              <a:t>, látka bohatá na uhlík, dusík, nekoloidní povahy a tmavohnědě až černě zbarvená.</a:t>
            </a:r>
          </a:p>
          <a:p>
            <a:pPr marL="781050" lvl="1" indent="-342900" algn="just">
              <a:buFont typeface="+mj-lt"/>
              <a:buAutoNum type="arabicPeriod"/>
              <a:defRPr/>
            </a:pPr>
            <a:r>
              <a:rPr lang="cs-CZ" sz="1600" dirty="0"/>
              <a:t>v podmínkách určité míry aerace vznikají z těžko rozložitelných látek </a:t>
            </a:r>
            <a:r>
              <a:rPr lang="cs-CZ" sz="1600" dirty="0" err="1"/>
              <a:t>huminové</a:t>
            </a:r>
            <a:r>
              <a:rPr lang="cs-CZ" sz="1600" dirty="0"/>
              <a:t> sloučeniny, které mohou vznikat i z látek snadno rozložitelných jako jsou sacharidy, proteiny a tuky syntetickou činností mikrobiálních exoenzymů.</a:t>
            </a:r>
          </a:p>
        </p:txBody>
      </p:sp>
      <p:sp>
        <p:nvSpPr>
          <p:cNvPr id="3" name="Nadpis 2">
            <a:extLst>
              <a:ext uri="{FF2B5EF4-FFF2-40B4-BE49-F238E27FC236}">
                <a16:creationId xmlns:a16="http://schemas.microsoft.com/office/drawing/2014/main" id="{26E8B813-B071-4DC1-B341-AEE4323977DE}"/>
              </a:ext>
            </a:extLst>
          </p:cNvPr>
          <p:cNvSpPr>
            <a:spLocks noGrp="1"/>
          </p:cNvSpPr>
          <p:nvPr>
            <p:ph type="title"/>
          </p:nvPr>
        </p:nvSpPr>
        <p:spPr/>
        <p:txBody>
          <a:bodyPr/>
          <a:lstStyle/>
          <a:p>
            <a:r>
              <a:rPr lang="cs-CZ" sz="3600" dirty="0"/>
              <a:t>Humifikační proces</a:t>
            </a:r>
            <a:endParaRPr lang="cs-CZ" dirty="0"/>
          </a:p>
        </p:txBody>
      </p:sp>
      <p:sp>
        <p:nvSpPr>
          <p:cNvPr id="2" name="Zástupný symbol pro číslo snímku 1">
            <a:extLst>
              <a:ext uri="{FF2B5EF4-FFF2-40B4-BE49-F238E27FC236}">
                <a16:creationId xmlns:a16="http://schemas.microsoft.com/office/drawing/2014/main" id="{EDE93E34-7CF6-49DE-A71E-B40E1CE4E772}"/>
              </a:ext>
            </a:extLst>
          </p:cNvPr>
          <p:cNvSpPr>
            <a:spLocks noGrp="1"/>
          </p:cNvSpPr>
          <p:nvPr>
            <p:ph type="sldNum" sz="quarter" idx="10"/>
          </p:nvPr>
        </p:nvSpPr>
        <p:spPr/>
        <p:txBody>
          <a:bodyPr/>
          <a:lstStyle/>
          <a:p>
            <a:pPr>
              <a:defRPr/>
            </a:pPr>
            <a:fld id="{4E12630B-17A9-44AC-A5BE-0FEBEDB0B5E8}" type="slidenum">
              <a:rPr lang="cs-CZ" altLang="cs-CZ" noProof="0" smtClean="0"/>
              <a:pPr>
                <a:defRPr/>
              </a:pPr>
              <a:t>62</a:t>
            </a:fld>
            <a:endParaRPr lang="cs-CZ" altLang="cs-CZ" noProof="0" dirty="0"/>
          </a:p>
        </p:txBody>
      </p:sp>
    </p:spTree>
    <p:extLst>
      <p:ext uri="{BB962C8B-B14F-4D97-AF65-F5344CB8AC3E}">
        <p14:creationId xmlns:p14="http://schemas.microsoft.com/office/powerpoint/2010/main" val="3522974454"/>
      </p:ext>
    </p:extLst>
  </p:cSld>
  <p:clrMapOvr>
    <a:masterClrMapping/>
  </p:clrMapOvr>
  <p:transition>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descr="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5106" y="1378017"/>
            <a:ext cx="5732044" cy="4708101"/>
          </a:xfrm>
          <a:prstGeom prst="rect">
            <a:avLst/>
          </a:prstGeom>
          <a:ln>
            <a:noFill/>
          </a:ln>
          <a:effectLst>
            <a:outerShdw blurRad="292100" dist="139700" dir="2700000" algn="tl" rotWithShape="0">
              <a:srgbClr val="333333">
                <a:alpha val="65000"/>
              </a:srgbClr>
            </a:outerShdw>
          </a:effectLst>
        </p:spPr>
      </p:pic>
      <p:pic>
        <p:nvPicPr>
          <p:cNvPr id="123906" name="Picture 2" descr="http://www.humintech.com/001/articles/img/article_definition_of_soil_organic_matter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304" y="1225462"/>
            <a:ext cx="6560069" cy="4146612"/>
          </a:xfrm>
          <a:prstGeom prst="rect">
            <a:avLst/>
          </a:prstGeom>
          <a:ln>
            <a:noFill/>
          </a:ln>
          <a:effectLst>
            <a:outerShdw blurRad="292100" dist="139700" dir="2700000" algn="tl" rotWithShape="0">
              <a:srgbClr val="333333">
                <a:alpha val="65000"/>
              </a:srgbClr>
            </a:outerShdw>
          </a:effectLst>
        </p:spPr>
      </p:pic>
      <p:sp>
        <p:nvSpPr>
          <p:cNvPr id="4" name="Nadpis 3">
            <a:extLst>
              <a:ext uri="{FF2B5EF4-FFF2-40B4-BE49-F238E27FC236}">
                <a16:creationId xmlns:a16="http://schemas.microsoft.com/office/drawing/2014/main" id="{C0E27225-47E9-4886-8A6E-3AD80750A3F0}"/>
              </a:ext>
            </a:extLst>
          </p:cNvPr>
          <p:cNvSpPr>
            <a:spLocks noGrp="1"/>
          </p:cNvSpPr>
          <p:nvPr>
            <p:ph type="title"/>
          </p:nvPr>
        </p:nvSpPr>
        <p:spPr/>
        <p:txBody>
          <a:bodyPr/>
          <a:lstStyle/>
          <a:p>
            <a:r>
              <a:rPr lang="cs-CZ" sz="3600" dirty="0"/>
              <a:t>Humifikační proces</a:t>
            </a:r>
            <a:endParaRPr lang="cs-CZ" dirty="0"/>
          </a:p>
        </p:txBody>
      </p:sp>
      <p:sp>
        <p:nvSpPr>
          <p:cNvPr id="2" name="Zástupný symbol pro číslo snímku 1">
            <a:extLst>
              <a:ext uri="{FF2B5EF4-FFF2-40B4-BE49-F238E27FC236}">
                <a16:creationId xmlns:a16="http://schemas.microsoft.com/office/drawing/2014/main" id="{A9BF4E42-FEC5-4C9F-BC67-86E62DF9455E}"/>
              </a:ext>
            </a:extLst>
          </p:cNvPr>
          <p:cNvSpPr>
            <a:spLocks noGrp="1"/>
          </p:cNvSpPr>
          <p:nvPr>
            <p:ph type="sldNum" sz="quarter" idx="10"/>
          </p:nvPr>
        </p:nvSpPr>
        <p:spPr/>
        <p:txBody>
          <a:bodyPr/>
          <a:lstStyle/>
          <a:p>
            <a:pPr>
              <a:defRPr/>
            </a:pPr>
            <a:fld id="{4E12630B-17A9-44AC-A5BE-0FEBEDB0B5E8}" type="slidenum">
              <a:rPr lang="cs-CZ" altLang="cs-CZ" noProof="0" smtClean="0"/>
              <a:pPr>
                <a:defRPr/>
              </a:pPr>
              <a:t>63</a:t>
            </a:fld>
            <a:endParaRPr lang="cs-CZ" altLang="cs-CZ" noProof="0" dirty="0"/>
          </a:p>
        </p:txBody>
      </p:sp>
    </p:spTree>
    <p:extLst>
      <p:ext uri="{BB962C8B-B14F-4D97-AF65-F5344CB8AC3E}">
        <p14:creationId xmlns:p14="http://schemas.microsoft.com/office/powerpoint/2010/main" val="864007628"/>
      </p:ext>
    </p:extLst>
  </p:cSld>
  <p:clrMapOvr>
    <a:masterClrMapping/>
  </p:clrMapOvr>
  <p:transition>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lstStyle/>
          <a:p>
            <a:pPr marL="0" indent="0">
              <a:buNone/>
            </a:pPr>
            <a:r>
              <a:rPr lang="cs-CZ" sz="1600" dirty="0"/>
              <a:t>Z chemického hlediska se jedná o </a:t>
            </a:r>
            <a:r>
              <a:rPr lang="cs-CZ" sz="1600" dirty="0" err="1"/>
              <a:t>polyaromatické</a:t>
            </a:r>
            <a:r>
              <a:rPr lang="cs-CZ" sz="1600" dirty="0"/>
              <a:t> kondenzované uhlovodíky s četnými hydroxylovými, chinonovými, </a:t>
            </a:r>
            <a:r>
              <a:rPr lang="cs-CZ" sz="1600" dirty="0" err="1"/>
              <a:t>alkoxy</a:t>
            </a:r>
            <a:r>
              <a:rPr lang="cs-CZ" sz="1600" dirty="0"/>
              <a:t>- a </a:t>
            </a:r>
            <a:r>
              <a:rPr lang="cs-CZ" sz="1600" dirty="0" err="1"/>
              <a:t>karboxy</a:t>
            </a:r>
            <a:r>
              <a:rPr lang="cs-CZ" sz="1600" dirty="0"/>
              <a:t>- skupinami, přičemž </a:t>
            </a:r>
            <a:r>
              <a:rPr lang="cs-CZ" sz="1600" dirty="0" err="1"/>
              <a:t>fulvokyseliny</a:t>
            </a:r>
            <a:r>
              <a:rPr lang="cs-CZ" sz="1600" dirty="0"/>
              <a:t> jsou menší molekulové hmotnosti (1000 - 30 000), často je tvoří i jeden aromatický kruh s různými substituenty. Z ligninu vznikají látky aromatické a uhlovodíky alifatické vznikají hlavně z proteinů, aminokyselin, sacharidů apod.</a:t>
            </a:r>
          </a:p>
          <a:p>
            <a:endParaRPr lang="cs-CZ" sz="1600" dirty="0"/>
          </a:p>
        </p:txBody>
      </p:sp>
      <p:pic>
        <p:nvPicPr>
          <p:cNvPr id="440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8757" y="2325254"/>
            <a:ext cx="5243059" cy="4403559"/>
          </a:xfrm>
          <a:prstGeom prst="rect">
            <a:avLst/>
          </a:prstGeom>
          <a:noFill/>
          <a:ln w="9525">
            <a:noFill/>
            <a:miter lim="800000"/>
            <a:headEnd/>
            <a:tailEnd/>
          </a:ln>
        </p:spPr>
      </p:pic>
      <p:sp>
        <p:nvSpPr>
          <p:cNvPr id="3" name="Nadpis 2">
            <a:extLst>
              <a:ext uri="{FF2B5EF4-FFF2-40B4-BE49-F238E27FC236}">
                <a16:creationId xmlns:a16="http://schemas.microsoft.com/office/drawing/2014/main" id="{62746D38-23FE-4154-B004-496B7437E57C}"/>
              </a:ext>
            </a:extLst>
          </p:cNvPr>
          <p:cNvSpPr>
            <a:spLocks noGrp="1"/>
          </p:cNvSpPr>
          <p:nvPr>
            <p:ph type="title"/>
          </p:nvPr>
        </p:nvSpPr>
        <p:spPr/>
        <p:txBody>
          <a:bodyPr/>
          <a:lstStyle/>
          <a:p>
            <a:r>
              <a:rPr lang="cs-CZ" sz="3600"/>
              <a:t>Huminové látky</a:t>
            </a:r>
            <a:endParaRPr lang="cs-CZ" dirty="0"/>
          </a:p>
        </p:txBody>
      </p:sp>
      <p:sp>
        <p:nvSpPr>
          <p:cNvPr id="2" name="Zástupný symbol pro číslo snímku 1">
            <a:extLst>
              <a:ext uri="{FF2B5EF4-FFF2-40B4-BE49-F238E27FC236}">
                <a16:creationId xmlns:a16="http://schemas.microsoft.com/office/drawing/2014/main" id="{C5E525F2-329D-40E1-BEE8-98A3808BEF41}"/>
              </a:ext>
            </a:extLst>
          </p:cNvPr>
          <p:cNvSpPr>
            <a:spLocks noGrp="1"/>
          </p:cNvSpPr>
          <p:nvPr>
            <p:ph type="sldNum" sz="quarter" idx="10"/>
          </p:nvPr>
        </p:nvSpPr>
        <p:spPr/>
        <p:txBody>
          <a:bodyPr/>
          <a:lstStyle/>
          <a:p>
            <a:pPr>
              <a:defRPr/>
            </a:pPr>
            <a:fld id="{4E12630B-17A9-44AC-A5BE-0FEBEDB0B5E8}" type="slidenum">
              <a:rPr lang="cs-CZ" altLang="cs-CZ" noProof="0" smtClean="0"/>
              <a:pPr>
                <a:defRPr/>
              </a:pPr>
              <a:t>64</a:t>
            </a:fld>
            <a:endParaRPr lang="cs-CZ" altLang="cs-CZ" noProof="0" dirty="0"/>
          </a:p>
        </p:txBody>
      </p:sp>
      <p:sp>
        <p:nvSpPr>
          <p:cNvPr id="8" name="TextovéPole 7">
            <a:extLst>
              <a:ext uri="{FF2B5EF4-FFF2-40B4-BE49-F238E27FC236}">
                <a16:creationId xmlns:a16="http://schemas.microsoft.com/office/drawing/2014/main" id="{73FEF1F5-F751-41D4-9203-4BCE175EBEF5}"/>
              </a:ext>
            </a:extLst>
          </p:cNvPr>
          <p:cNvSpPr txBox="1"/>
          <p:nvPr/>
        </p:nvSpPr>
        <p:spPr>
          <a:xfrm>
            <a:off x="8646316" y="5063662"/>
            <a:ext cx="3545684" cy="1015663"/>
          </a:xfrm>
          <a:prstGeom prst="rect">
            <a:avLst/>
          </a:prstGeom>
          <a:noFill/>
        </p:spPr>
        <p:txBody>
          <a:bodyPr wrap="square">
            <a:spAutoFit/>
          </a:bodyPr>
          <a:lstStyle/>
          <a:p>
            <a:r>
              <a:rPr lang="en-US" sz="1200" dirty="0"/>
              <a:t>Kleber M</a:t>
            </a:r>
            <a:r>
              <a:rPr lang="cs-CZ" sz="1200" dirty="0"/>
              <a:t>. (2010): </a:t>
            </a:r>
            <a:r>
              <a:rPr lang="en-US" sz="1200" dirty="0"/>
              <a:t>Advances in understanding the molecular structure of soil organic matter: Implications for interactions in the environment. Advances in agronomy</a:t>
            </a:r>
            <a:r>
              <a:rPr lang="cs-CZ" sz="1200" dirty="0"/>
              <a:t>, 1</a:t>
            </a:r>
            <a:r>
              <a:rPr lang="en-US" sz="1200" dirty="0"/>
              <a:t>06:77-142. DOI: 10.1016/s0065-2113(10)06003-7</a:t>
            </a:r>
            <a:endParaRPr lang="cs-CZ" sz="1200" dirty="0"/>
          </a:p>
        </p:txBody>
      </p:sp>
    </p:spTree>
    <p:extLst>
      <p:ext uri="{BB962C8B-B14F-4D97-AF65-F5344CB8AC3E}">
        <p14:creationId xmlns:p14="http://schemas.microsoft.com/office/powerpoint/2010/main" val="3674671815"/>
      </p:ext>
    </p:extLst>
  </p:cSld>
  <p:clrMapOvr>
    <a:masterClrMapping/>
  </p:clrMapOvr>
  <p:transition>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p:cNvSpPr>
            <a:spLocks noGrp="1" noChangeArrowheads="1"/>
          </p:cNvSpPr>
          <p:nvPr>
            <p:ph idx="1"/>
          </p:nvPr>
        </p:nvSpPr>
        <p:spPr>
          <a:xfrm>
            <a:off x="704850" y="1212782"/>
            <a:ext cx="6948553" cy="4778443"/>
          </a:xfrm>
          <a:solidFill>
            <a:schemeClr val="bg1"/>
          </a:solidFill>
        </p:spPr>
        <p:txBody>
          <a:bodyPr/>
          <a:lstStyle/>
          <a:p>
            <a:pPr eaLnBrk="1" hangingPunct="1">
              <a:defRPr/>
            </a:pPr>
            <a:r>
              <a:rPr lang="cs-CZ" sz="1600" dirty="0"/>
              <a:t>Humifikací nově vzniklé látky jsou amorfní, tmavě zbarvené a koloidní povahy. Tyto </a:t>
            </a:r>
            <a:r>
              <a:rPr lang="cs-CZ" sz="1600" b="1" dirty="0" err="1"/>
              <a:t>huminové</a:t>
            </a:r>
            <a:r>
              <a:rPr lang="cs-CZ" sz="1600" b="1" dirty="0"/>
              <a:t> látky</a:t>
            </a:r>
            <a:r>
              <a:rPr lang="cs-CZ" sz="1600" dirty="0"/>
              <a:t> (tvořící  80 - 90 % humusu) dělíme na tři skupiny:</a:t>
            </a:r>
          </a:p>
          <a:p>
            <a:pPr eaLnBrk="1" hangingPunct="1">
              <a:buFont typeface="Wingdings" pitchFamily="2" charset="2"/>
              <a:buNone/>
              <a:defRPr/>
            </a:pPr>
            <a:r>
              <a:rPr lang="cs-CZ" sz="1600" b="1" dirty="0">
                <a:solidFill>
                  <a:srgbClr val="FF0000"/>
                </a:solidFill>
              </a:rPr>
              <a:t>1) </a:t>
            </a:r>
            <a:r>
              <a:rPr lang="cs-CZ" sz="1600" b="1" dirty="0" err="1">
                <a:solidFill>
                  <a:srgbClr val="FF0000"/>
                </a:solidFill>
              </a:rPr>
              <a:t>fulvokyseliny</a:t>
            </a:r>
            <a:r>
              <a:rPr lang="cs-CZ" sz="1600" b="1" dirty="0">
                <a:solidFill>
                  <a:srgbClr val="FF0000"/>
                </a:solidFill>
              </a:rPr>
              <a:t> (FK, FA)</a:t>
            </a:r>
          </a:p>
          <a:p>
            <a:pPr eaLnBrk="1" hangingPunct="1">
              <a:buFont typeface="Wingdings" pitchFamily="2" charset="2"/>
              <a:buNone/>
              <a:defRPr/>
            </a:pPr>
            <a:r>
              <a:rPr lang="cs-CZ" sz="1600" b="1" dirty="0">
                <a:solidFill>
                  <a:srgbClr val="FF0000"/>
                </a:solidFill>
              </a:rPr>
              <a:t>2) </a:t>
            </a:r>
            <a:r>
              <a:rPr lang="cs-CZ" sz="1600" b="1" dirty="0" err="1">
                <a:solidFill>
                  <a:srgbClr val="FF0000"/>
                </a:solidFill>
              </a:rPr>
              <a:t>huminové</a:t>
            </a:r>
            <a:r>
              <a:rPr lang="cs-CZ" sz="1600" b="1" dirty="0">
                <a:solidFill>
                  <a:srgbClr val="FF0000"/>
                </a:solidFill>
              </a:rPr>
              <a:t> kyseliny (HK, HA)</a:t>
            </a:r>
          </a:p>
          <a:p>
            <a:pPr eaLnBrk="1" hangingPunct="1">
              <a:buFont typeface="Wingdings" pitchFamily="2" charset="2"/>
              <a:buNone/>
              <a:defRPr/>
            </a:pPr>
            <a:r>
              <a:rPr lang="cs-CZ" sz="1600" b="1" dirty="0">
                <a:solidFill>
                  <a:srgbClr val="FF0000"/>
                </a:solidFill>
              </a:rPr>
              <a:t>3) </a:t>
            </a:r>
            <a:r>
              <a:rPr lang="cs-CZ" sz="1600" b="1" dirty="0" err="1">
                <a:solidFill>
                  <a:srgbClr val="FF0000"/>
                </a:solidFill>
              </a:rPr>
              <a:t>humíny</a:t>
            </a:r>
            <a:endParaRPr lang="cs-CZ" sz="1600" b="1" dirty="0">
              <a:solidFill>
                <a:srgbClr val="FF0000"/>
              </a:solidFill>
            </a:endParaRPr>
          </a:p>
          <a:p>
            <a:pPr eaLnBrk="1" hangingPunct="1">
              <a:defRPr/>
            </a:pPr>
            <a:endParaRPr lang="cs-CZ" sz="1600" b="1" dirty="0"/>
          </a:p>
          <a:p>
            <a:pPr eaLnBrk="1" hangingPunct="1">
              <a:defRPr/>
            </a:pPr>
            <a:r>
              <a:rPr lang="cs-CZ" sz="1600" dirty="0"/>
              <a:t>jedna skupina přechází v druhou plynulými </a:t>
            </a:r>
            <a:br>
              <a:rPr lang="cs-CZ" sz="1600" dirty="0"/>
            </a:br>
            <a:r>
              <a:rPr lang="cs-CZ" sz="1600" dirty="0"/>
              <a:t>přechody</a:t>
            </a:r>
          </a:p>
          <a:p>
            <a:pPr eaLnBrk="1" hangingPunct="1">
              <a:defRPr/>
            </a:pPr>
            <a:r>
              <a:rPr lang="cs-CZ" sz="1600" dirty="0"/>
              <a:t>HA můžeme ještě rozdělovat na </a:t>
            </a:r>
            <a:br>
              <a:rPr lang="cs-CZ" sz="1600" dirty="0"/>
            </a:br>
            <a:r>
              <a:rPr lang="cs-CZ" sz="1600" dirty="0" err="1"/>
              <a:t>hymatomelanové</a:t>
            </a:r>
            <a:r>
              <a:rPr lang="cs-CZ" sz="1600" dirty="0"/>
              <a:t>, šedé a hnědé.</a:t>
            </a:r>
          </a:p>
          <a:p>
            <a:pPr eaLnBrk="1" hangingPunct="1">
              <a:defRPr/>
            </a:pPr>
            <a:r>
              <a:rPr lang="cs-CZ" sz="1600" dirty="0"/>
              <a:t>navzájem se liší obsahem C, H, O, N a charakteristických skupin = FA mají méně C, N, H a více O než HA</a:t>
            </a:r>
          </a:p>
          <a:p>
            <a:pPr eaLnBrk="1" hangingPunct="1">
              <a:defRPr/>
            </a:pPr>
            <a:r>
              <a:rPr lang="cs-CZ" sz="1600" dirty="0"/>
              <a:t>tyto látky se dělí na základě rozpustnosti v </a:t>
            </a:r>
            <a:r>
              <a:rPr lang="cs-CZ" sz="1600" dirty="0" err="1"/>
              <a:t>NaOH</a:t>
            </a:r>
            <a:r>
              <a:rPr lang="cs-CZ" sz="1600" dirty="0"/>
              <a:t> či Na</a:t>
            </a:r>
            <a:r>
              <a:rPr lang="cs-CZ" sz="1600" baseline="-25000" dirty="0"/>
              <a:t>4</a:t>
            </a:r>
            <a:r>
              <a:rPr lang="cs-CZ" sz="1600" dirty="0"/>
              <a:t>P</a:t>
            </a:r>
            <a:r>
              <a:rPr lang="cs-CZ" sz="1600" baseline="-25000" dirty="0"/>
              <a:t>2</a:t>
            </a:r>
            <a:r>
              <a:rPr lang="cs-CZ" sz="1600" dirty="0"/>
              <a:t>O</a:t>
            </a:r>
            <a:r>
              <a:rPr lang="cs-CZ" sz="1600" baseline="-25000" dirty="0"/>
              <a:t>7</a:t>
            </a:r>
            <a:r>
              <a:rPr lang="cs-CZ" sz="1600" dirty="0"/>
              <a:t> a </a:t>
            </a:r>
            <a:r>
              <a:rPr lang="cs-CZ" sz="1600" dirty="0" err="1"/>
              <a:t>HCl</a:t>
            </a:r>
            <a:endParaRPr lang="cs-CZ" sz="1600" dirty="0"/>
          </a:p>
          <a:p>
            <a:pPr eaLnBrk="1" hangingPunct="1">
              <a:defRPr/>
            </a:pPr>
            <a:endParaRPr lang="cs-CZ" sz="1600" dirty="0"/>
          </a:p>
          <a:p>
            <a:pPr eaLnBrk="1" hangingPunct="1">
              <a:defRPr/>
            </a:pPr>
            <a:r>
              <a:rPr lang="cs-CZ" sz="1200" dirty="0"/>
              <a:t>Kromě </a:t>
            </a:r>
            <a:r>
              <a:rPr lang="cs-CZ" sz="1200" dirty="0" err="1"/>
              <a:t>humínových</a:t>
            </a:r>
            <a:r>
              <a:rPr lang="cs-CZ" sz="1200" dirty="0"/>
              <a:t> látek obsahuje humus v užším slova smyslu ještě </a:t>
            </a:r>
            <a:r>
              <a:rPr lang="cs-CZ" sz="1200" dirty="0" err="1"/>
              <a:t>nehumínové</a:t>
            </a:r>
            <a:r>
              <a:rPr lang="cs-CZ" sz="1200" dirty="0"/>
              <a:t> látky (12-15%), zahrnující téměř všechny organické sloučeniny od jednoduchých až po složité.</a:t>
            </a:r>
          </a:p>
        </p:txBody>
      </p:sp>
      <p:pic>
        <p:nvPicPr>
          <p:cNvPr id="121858" name="Picture 2" descr="http://karnet.up.wroc.pl/~weber/rys9.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5305" y="129187"/>
            <a:ext cx="4377420" cy="3177684"/>
          </a:xfrm>
          <a:prstGeom prst="rect">
            <a:avLst/>
          </a:prstGeom>
          <a:noFill/>
        </p:spPr>
      </p:pic>
      <p:sp>
        <p:nvSpPr>
          <p:cNvPr id="3" name="Nadpis 2">
            <a:extLst>
              <a:ext uri="{FF2B5EF4-FFF2-40B4-BE49-F238E27FC236}">
                <a16:creationId xmlns:a16="http://schemas.microsoft.com/office/drawing/2014/main" id="{7AEE84B5-10B3-4195-803B-85504DA681D1}"/>
              </a:ext>
            </a:extLst>
          </p:cNvPr>
          <p:cNvSpPr>
            <a:spLocks noGrp="1"/>
          </p:cNvSpPr>
          <p:nvPr>
            <p:ph type="title"/>
          </p:nvPr>
        </p:nvSpPr>
        <p:spPr/>
        <p:txBody>
          <a:bodyPr/>
          <a:lstStyle/>
          <a:p>
            <a:r>
              <a:rPr lang="cs-CZ" sz="3600" dirty="0"/>
              <a:t>Humifikační proces</a:t>
            </a:r>
            <a:endParaRPr lang="cs-CZ" dirty="0"/>
          </a:p>
        </p:txBody>
      </p:sp>
      <p:sp>
        <p:nvSpPr>
          <p:cNvPr id="2" name="Zástupný symbol pro číslo snímku 1">
            <a:extLst>
              <a:ext uri="{FF2B5EF4-FFF2-40B4-BE49-F238E27FC236}">
                <a16:creationId xmlns:a16="http://schemas.microsoft.com/office/drawing/2014/main" id="{C9584E01-15CD-4F1C-9AA3-AFB9F8E1B271}"/>
              </a:ext>
            </a:extLst>
          </p:cNvPr>
          <p:cNvSpPr>
            <a:spLocks noGrp="1"/>
          </p:cNvSpPr>
          <p:nvPr>
            <p:ph type="sldNum" sz="quarter" idx="10"/>
          </p:nvPr>
        </p:nvSpPr>
        <p:spPr/>
        <p:txBody>
          <a:bodyPr/>
          <a:lstStyle/>
          <a:p>
            <a:pPr>
              <a:defRPr/>
            </a:pPr>
            <a:fld id="{4E12630B-17A9-44AC-A5BE-0FEBEDB0B5E8}" type="slidenum">
              <a:rPr lang="cs-CZ" altLang="cs-CZ" noProof="0" smtClean="0"/>
              <a:pPr>
                <a:defRPr/>
              </a:pPr>
              <a:t>65</a:t>
            </a:fld>
            <a:endParaRPr lang="cs-CZ" altLang="cs-CZ" noProof="0" dirty="0"/>
          </a:p>
        </p:txBody>
      </p:sp>
      <p:pic>
        <p:nvPicPr>
          <p:cNvPr id="5" name="Obrázek 4">
            <a:extLst>
              <a:ext uri="{FF2B5EF4-FFF2-40B4-BE49-F238E27FC236}">
                <a16:creationId xmlns:a16="http://schemas.microsoft.com/office/drawing/2014/main" id="{544F7257-2F18-4F9B-A0D3-02CF090DB6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1187" y="3602004"/>
            <a:ext cx="4491538" cy="2260178"/>
          </a:xfrm>
          <a:prstGeom prst="rect">
            <a:avLst/>
          </a:prstGeom>
        </p:spPr>
      </p:pic>
    </p:spTree>
    <p:extLst>
      <p:ext uri="{BB962C8B-B14F-4D97-AF65-F5344CB8AC3E}">
        <p14:creationId xmlns:p14="http://schemas.microsoft.com/office/powerpoint/2010/main" val="360792166"/>
      </p:ext>
    </p:extLst>
  </p:cSld>
  <p:clrMapOvr>
    <a:masterClrMapping/>
  </p:clrMapOvr>
  <p:transition>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904" y="-1"/>
            <a:ext cx="10190766" cy="6858001"/>
          </a:xfrm>
          <a:prstGeom prst="rect">
            <a:avLst/>
          </a:prstGeom>
          <a:ln>
            <a:noFill/>
          </a:ln>
          <a:effectLst>
            <a:outerShdw blurRad="292100" dist="139700" dir="2700000" algn="tl" rotWithShape="0">
              <a:srgbClr val="333333">
                <a:alpha val="65000"/>
              </a:srgbClr>
            </a:outerShdw>
          </a:effectLst>
        </p:spPr>
      </p:pic>
      <p:sp>
        <p:nvSpPr>
          <p:cNvPr id="3" name="Zástupný symbol pro číslo snímku 2">
            <a:extLst>
              <a:ext uri="{FF2B5EF4-FFF2-40B4-BE49-F238E27FC236}">
                <a16:creationId xmlns:a16="http://schemas.microsoft.com/office/drawing/2014/main" id="{D378D98F-FF81-4B86-A45D-82377E19F757}"/>
              </a:ext>
            </a:extLst>
          </p:cNvPr>
          <p:cNvSpPr>
            <a:spLocks noGrp="1"/>
          </p:cNvSpPr>
          <p:nvPr>
            <p:ph type="sldNum" sz="quarter" idx="10"/>
          </p:nvPr>
        </p:nvSpPr>
        <p:spPr/>
        <p:txBody>
          <a:bodyPr/>
          <a:lstStyle/>
          <a:p>
            <a:pPr>
              <a:defRPr/>
            </a:pPr>
            <a:fld id="{4E12630B-17A9-44AC-A5BE-0FEBEDB0B5E8}" type="slidenum">
              <a:rPr lang="cs-CZ" altLang="cs-CZ" noProof="0" smtClean="0"/>
              <a:pPr>
                <a:defRPr/>
              </a:pPr>
              <a:t>66</a:t>
            </a:fld>
            <a:endParaRPr lang="cs-CZ" altLang="cs-CZ" noProof="0" dirty="0"/>
          </a:p>
        </p:txBody>
      </p:sp>
      <p:sp>
        <p:nvSpPr>
          <p:cNvPr id="6" name="Nadpis 5">
            <a:extLst>
              <a:ext uri="{FF2B5EF4-FFF2-40B4-BE49-F238E27FC236}">
                <a16:creationId xmlns:a16="http://schemas.microsoft.com/office/drawing/2014/main" id="{FC56DB59-7BB6-4716-B7C7-FB9129A11D37}"/>
              </a:ext>
            </a:extLst>
          </p:cNvPr>
          <p:cNvSpPr>
            <a:spLocks noGrp="1"/>
          </p:cNvSpPr>
          <p:nvPr>
            <p:ph type="title"/>
          </p:nvPr>
        </p:nvSpPr>
        <p:spPr/>
        <p:txBody>
          <a:bodyPr/>
          <a:lstStyle/>
          <a:p>
            <a:endParaRPr lang="cs-CZ"/>
          </a:p>
        </p:txBody>
      </p:sp>
    </p:spTree>
    <p:extLst>
      <p:ext uri="{BB962C8B-B14F-4D97-AF65-F5344CB8AC3E}">
        <p14:creationId xmlns:p14="http://schemas.microsoft.com/office/powerpoint/2010/main" val="382432482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95430E-743C-4938-BC30-25BE7C482C84}"/>
              </a:ext>
            </a:extLst>
          </p:cNvPr>
          <p:cNvSpPr>
            <a:spLocks noGrp="1"/>
          </p:cNvSpPr>
          <p:nvPr>
            <p:ph type="title"/>
          </p:nvPr>
        </p:nvSpPr>
        <p:spPr/>
        <p:txBody>
          <a:bodyPr/>
          <a:lstStyle/>
          <a:p>
            <a:r>
              <a:rPr lang="cs-CZ" dirty="0"/>
              <a:t>Kvalita půdní organické hmoty</a:t>
            </a:r>
          </a:p>
        </p:txBody>
      </p:sp>
      <p:sp>
        <p:nvSpPr>
          <p:cNvPr id="3" name="Zástupný obsah 2">
            <a:extLst>
              <a:ext uri="{FF2B5EF4-FFF2-40B4-BE49-F238E27FC236}">
                <a16:creationId xmlns:a16="http://schemas.microsoft.com/office/drawing/2014/main" id="{6C4F8EAA-18BD-4055-ADBE-F1298786DC67}"/>
              </a:ext>
            </a:extLst>
          </p:cNvPr>
          <p:cNvSpPr>
            <a:spLocks noGrp="1"/>
          </p:cNvSpPr>
          <p:nvPr>
            <p:ph idx="1"/>
          </p:nvPr>
        </p:nvSpPr>
        <p:spPr>
          <a:xfrm>
            <a:off x="704851" y="1212782"/>
            <a:ext cx="5178592" cy="4778443"/>
          </a:xfrm>
        </p:spPr>
        <p:txBody>
          <a:bodyPr/>
          <a:lstStyle/>
          <a:p>
            <a:r>
              <a:rPr lang="cs-CZ" dirty="0"/>
              <a:t>nukleární magnetická rezonance – NMR</a:t>
            </a:r>
          </a:p>
        </p:txBody>
      </p:sp>
      <p:sp>
        <p:nvSpPr>
          <p:cNvPr id="4" name="Zástupný symbol pro číslo snímku 3">
            <a:extLst>
              <a:ext uri="{FF2B5EF4-FFF2-40B4-BE49-F238E27FC236}">
                <a16:creationId xmlns:a16="http://schemas.microsoft.com/office/drawing/2014/main" id="{447A2A96-FE55-4ABD-B535-AE52694E95E5}"/>
              </a:ext>
            </a:extLst>
          </p:cNvPr>
          <p:cNvSpPr>
            <a:spLocks noGrp="1"/>
          </p:cNvSpPr>
          <p:nvPr>
            <p:ph type="sldNum" sz="quarter" idx="10"/>
          </p:nvPr>
        </p:nvSpPr>
        <p:spPr/>
        <p:txBody>
          <a:bodyPr/>
          <a:lstStyle/>
          <a:p>
            <a:pPr>
              <a:defRPr/>
            </a:pPr>
            <a:fld id="{4E12630B-17A9-44AC-A5BE-0FEBEDB0B5E8}" type="slidenum">
              <a:rPr lang="cs-CZ" altLang="cs-CZ" noProof="0" smtClean="0"/>
              <a:pPr>
                <a:defRPr/>
              </a:pPr>
              <a:t>67</a:t>
            </a:fld>
            <a:endParaRPr lang="cs-CZ" altLang="cs-CZ" noProof="0" dirty="0"/>
          </a:p>
        </p:txBody>
      </p:sp>
      <p:pic>
        <p:nvPicPr>
          <p:cNvPr id="8" name="Obrázek 7">
            <a:extLst>
              <a:ext uri="{FF2B5EF4-FFF2-40B4-BE49-F238E27FC236}">
                <a16:creationId xmlns:a16="http://schemas.microsoft.com/office/drawing/2014/main" id="{C4117F5C-5DD7-4B74-A544-6373F77D3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473" y="2638757"/>
            <a:ext cx="6786663" cy="3164416"/>
          </a:xfrm>
          <a:prstGeom prst="rect">
            <a:avLst/>
          </a:prstGeom>
        </p:spPr>
      </p:pic>
      <p:pic>
        <p:nvPicPr>
          <p:cNvPr id="10" name="Obrázek 9">
            <a:extLst>
              <a:ext uri="{FF2B5EF4-FFF2-40B4-BE49-F238E27FC236}">
                <a16:creationId xmlns:a16="http://schemas.microsoft.com/office/drawing/2014/main" id="{79602302-0214-4A4B-8A4D-055DF5A51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3053" y="2309952"/>
            <a:ext cx="2525268" cy="3822027"/>
          </a:xfrm>
          <a:prstGeom prst="rect">
            <a:avLst/>
          </a:prstGeom>
        </p:spPr>
      </p:pic>
      <p:sp>
        <p:nvSpPr>
          <p:cNvPr id="11" name="Zástupný obsah 2">
            <a:extLst>
              <a:ext uri="{FF2B5EF4-FFF2-40B4-BE49-F238E27FC236}">
                <a16:creationId xmlns:a16="http://schemas.microsoft.com/office/drawing/2014/main" id="{C0939649-E74B-4AD1-BDCD-77E7FC240577}"/>
              </a:ext>
            </a:extLst>
          </p:cNvPr>
          <p:cNvSpPr txBox="1">
            <a:spLocks/>
          </p:cNvSpPr>
          <p:nvPr/>
        </p:nvSpPr>
        <p:spPr>
          <a:xfrm>
            <a:off x="6682585" y="1212781"/>
            <a:ext cx="5178592" cy="4778443"/>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kern="0" dirty="0"/>
              <a:t>infračervená spektroskopie – FTIR, DRIFT ...</a:t>
            </a:r>
          </a:p>
        </p:txBody>
      </p:sp>
    </p:spTree>
    <p:extLst>
      <p:ext uri="{BB962C8B-B14F-4D97-AF65-F5344CB8AC3E}">
        <p14:creationId xmlns:p14="http://schemas.microsoft.com/office/powerpoint/2010/main" val="60473484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00BD7B6-D654-4BA0-A5B1-B33C94819DF4}"/>
              </a:ext>
            </a:extLst>
          </p:cNvPr>
          <p:cNvSpPr>
            <a:spLocks noGrp="1"/>
          </p:cNvSpPr>
          <p:nvPr>
            <p:ph idx="1"/>
          </p:nvPr>
        </p:nvSpPr>
        <p:spPr/>
        <p:txBody>
          <a:bodyPr/>
          <a:lstStyle/>
          <a:p>
            <a:endParaRPr lang="cs-CZ"/>
          </a:p>
        </p:txBody>
      </p:sp>
      <p:pic>
        <p:nvPicPr>
          <p:cNvPr id="112642" name="Picture 2" descr="http://hypersoil.uni-muenster.de/0/04/img/05-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838200"/>
            <a:ext cx="8431478" cy="5410200"/>
          </a:xfrm>
          <a:prstGeom prst="rect">
            <a:avLst/>
          </a:prstGeom>
          <a:noFill/>
        </p:spPr>
      </p:pic>
      <p:sp>
        <p:nvSpPr>
          <p:cNvPr id="4" name="Nadpis 3">
            <a:extLst>
              <a:ext uri="{FF2B5EF4-FFF2-40B4-BE49-F238E27FC236}">
                <a16:creationId xmlns:a16="http://schemas.microsoft.com/office/drawing/2014/main" id="{696AA966-3933-4B30-AF09-C4862C6E8011}"/>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2086B7F4-EEB9-49C3-8843-02D9C77CEB3A}"/>
              </a:ext>
            </a:extLst>
          </p:cNvPr>
          <p:cNvSpPr>
            <a:spLocks noGrp="1"/>
          </p:cNvSpPr>
          <p:nvPr>
            <p:ph type="sldNum" sz="quarter" idx="10"/>
          </p:nvPr>
        </p:nvSpPr>
        <p:spPr/>
        <p:txBody>
          <a:bodyPr/>
          <a:lstStyle/>
          <a:p>
            <a:pPr>
              <a:defRPr/>
            </a:pPr>
            <a:fld id="{4E12630B-17A9-44AC-A5BE-0FEBEDB0B5E8}" type="slidenum">
              <a:rPr lang="cs-CZ" altLang="cs-CZ" noProof="0" smtClean="0"/>
              <a:pPr>
                <a:defRPr/>
              </a:pPr>
              <a:t>68</a:t>
            </a:fld>
            <a:endParaRPr lang="cs-CZ" altLang="cs-CZ" noProof="0" dirty="0"/>
          </a:p>
        </p:txBody>
      </p:sp>
    </p:spTree>
    <p:extLst>
      <p:ext uri="{BB962C8B-B14F-4D97-AF65-F5344CB8AC3E}">
        <p14:creationId xmlns:p14="http://schemas.microsoft.com/office/powerpoint/2010/main" val="875906167"/>
      </p:ext>
    </p:extLst>
  </p:cSld>
  <p:clrMapOvr>
    <a:masterClrMapping/>
  </p:clrMapOvr>
  <p:transition>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idx="1"/>
          </p:nvPr>
        </p:nvSpPr>
        <p:spPr/>
        <p:txBody>
          <a:bodyPr/>
          <a:lstStyle/>
          <a:p>
            <a:pPr algn="just">
              <a:defRPr/>
            </a:pPr>
            <a:r>
              <a:rPr lang="cs-CZ" sz="1600" dirty="0"/>
              <a:t>přeměny jsou postupné a jsou různé stupně rozkladu podle podmínek v půdě a působení organismů. Proto tedy můžeme hovořit o </a:t>
            </a:r>
            <a:r>
              <a:rPr lang="cs-CZ" sz="1600" b="1" dirty="0"/>
              <a:t>vývojových stadiích humifikace, formách humusu:</a:t>
            </a:r>
          </a:p>
          <a:p>
            <a:pPr algn="just">
              <a:defRPr/>
            </a:pPr>
            <a:r>
              <a:rPr lang="cs-CZ" sz="1600" b="1" dirty="0"/>
              <a:t>Mor</a:t>
            </a:r>
            <a:r>
              <a:rPr lang="cs-CZ" sz="1600" dirty="0"/>
              <a:t> se tvoří za nepříznivých podmínek pro rozklad a transformaci humusu, převážně na kyselých, minerálně chudých půdách v chladném a vlhkém klimatu. K tvorbě moru přispívá kyselý opad jehličí a hromadění odumřelých částí acidofilních druhu rostlin přízemní vegetace. Na rozkladu organické hmoty se v rozhodující míře podílejí houby a plísně. Činnost </a:t>
            </a:r>
            <a:r>
              <a:rPr lang="cs-CZ" sz="1600" dirty="0" err="1"/>
              <a:t>zooedafonu</a:t>
            </a:r>
            <a:r>
              <a:rPr lang="cs-CZ" sz="1600" dirty="0"/>
              <a:t> je značně omezená, většinou se vyskytují jen roztoči a chvostoskoci. Nedochází k intenzivnějšímu </a:t>
            </a:r>
            <a:r>
              <a:rPr lang="cs-CZ" sz="1600" dirty="0" err="1"/>
              <a:t>prohumóznění</a:t>
            </a:r>
            <a:r>
              <a:rPr lang="cs-CZ" sz="1600" dirty="0"/>
              <a:t> svrchní části minerální půdy. Typický je plsťovitý </a:t>
            </a:r>
            <a:r>
              <a:rPr lang="cs-CZ" sz="1600" dirty="0" err="1"/>
              <a:t>mykogenní</a:t>
            </a:r>
            <a:r>
              <a:rPr lang="cs-CZ" sz="1600" dirty="0"/>
              <a:t> horizont drti </a:t>
            </a:r>
            <a:r>
              <a:rPr lang="cs-CZ" sz="1600" dirty="0" err="1"/>
              <a:t>Fm</a:t>
            </a:r>
            <a:r>
              <a:rPr lang="cs-CZ" sz="1600" dirty="0"/>
              <a:t>, často propletený kořeny, s </a:t>
            </a:r>
            <a:r>
              <a:rPr lang="cs-CZ" sz="1600" dirty="0" err="1"/>
              <a:t>vrstevntou</a:t>
            </a:r>
            <a:r>
              <a:rPr lang="cs-CZ" sz="1600" dirty="0"/>
              <a:t> strukturou. Horizont měli H je nestrukturní, je většinou ostře oddělený od humózního horizontu A. Podobně je tomu i u </a:t>
            </a:r>
            <a:r>
              <a:rPr lang="cs-CZ" sz="1600" dirty="0" err="1"/>
              <a:t>hydrogenního</a:t>
            </a:r>
            <a:r>
              <a:rPr lang="cs-CZ" sz="1600" dirty="0"/>
              <a:t> humusového horizontu </a:t>
            </a:r>
            <a:r>
              <a:rPr lang="cs-CZ" sz="1600" dirty="0" err="1"/>
              <a:t>Oh</a:t>
            </a:r>
            <a:r>
              <a:rPr lang="cs-CZ" sz="1600" dirty="0"/>
              <a:t>.</a:t>
            </a:r>
          </a:p>
          <a:p>
            <a:pPr algn="just">
              <a:defRPr/>
            </a:pPr>
            <a:r>
              <a:rPr lang="cs-CZ" sz="1600" b="1" dirty="0"/>
              <a:t>Mul</a:t>
            </a:r>
            <a:r>
              <a:rPr lang="cs-CZ" sz="1600" dirty="0"/>
              <a:t> vzniká za velmi příznivých podmínek pro rozklad a transformaci organických zbytků. Tvoří se pod listnatými nebo smíšenými porosty, hlavně v mírném až  teplém klimatu, na půdách dobře zásobených živinami, propustných, na povrchu čerstvě vlhkých až vlhkých, někdy i přechodně zamokřených. Mul je charakteristický dobře vyvinutým humózním horizontem A, který bývá černohnědý až hnědočerný. Nad ním může ležet horizont </a:t>
            </a:r>
            <a:r>
              <a:rPr lang="cs-CZ" sz="1600" dirty="0" err="1"/>
              <a:t>opadanky</a:t>
            </a:r>
            <a:r>
              <a:rPr lang="cs-CZ" sz="1600" dirty="0"/>
              <a:t> L, někdy i zoogenní horizont </a:t>
            </a:r>
            <a:r>
              <a:rPr lang="cs-CZ" sz="1600" dirty="0" err="1"/>
              <a:t>Fz</a:t>
            </a:r>
            <a:r>
              <a:rPr lang="cs-CZ" sz="1600" dirty="0"/>
              <a:t>, případně zoogenní horizont měli Hz. Celková mocnost horizontů F a H je však menší než 2 cm.  Organická hmota je do humózního horizontu A vpravována činností půdních organismů, obzvláště žížal. Důsledkem velmi intenzivní činnosti </a:t>
            </a:r>
            <a:r>
              <a:rPr lang="cs-CZ" sz="1600" dirty="0" err="1"/>
              <a:t>zooedafonu</a:t>
            </a:r>
            <a:r>
              <a:rPr lang="cs-CZ" sz="1600" dirty="0"/>
              <a:t>, bakterií a </a:t>
            </a:r>
            <a:r>
              <a:rPr lang="cs-CZ" sz="1600" dirty="0" err="1"/>
              <a:t>aktinomyct</a:t>
            </a:r>
            <a:r>
              <a:rPr lang="cs-CZ" sz="1600" dirty="0"/>
              <a:t> je rychlý rozklad organické hmoty, takže v určitém ročním období může humózní horizont A vystupovat až na povrch. Velké množství exkrementů půdních živočichů , především dešťovek, přispívá k tvorbě krupnaté až drobtovité struktury svrchní části humózního horizontu A.</a:t>
            </a:r>
          </a:p>
        </p:txBody>
      </p:sp>
      <p:sp>
        <p:nvSpPr>
          <p:cNvPr id="3" name="Nadpis 2">
            <a:extLst>
              <a:ext uri="{FF2B5EF4-FFF2-40B4-BE49-F238E27FC236}">
                <a16:creationId xmlns:a16="http://schemas.microsoft.com/office/drawing/2014/main" id="{57B9A0E9-3928-4BF7-A5C7-32F0FAD8644D}"/>
              </a:ext>
            </a:extLst>
          </p:cNvPr>
          <p:cNvSpPr>
            <a:spLocks noGrp="1"/>
          </p:cNvSpPr>
          <p:nvPr>
            <p:ph type="title"/>
          </p:nvPr>
        </p:nvSpPr>
        <p:spPr/>
        <p:txBody>
          <a:bodyPr/>
          <a:lstStyle/>
          <a:p>
            <a:r>
              <a:rPr lang="cs-CZ" sz="3600" dirty="0"/>
              <a:t>Humifikační proces</a:t>
            </a:r>
            <a:endParaRPr lang="cs-CZ" dirty="0"/>
          </a:p>
        </p:txBody>
      </p:sp>
      <p:sp>
        <p:nvSpPr>
          <p:cNvPr id="2" name="Zástupný symbol pro číslo snímku 1">
            <a:extLst>
              <a:ext uri="{FF2B5EF4-FFF2-40B4-BE49-F238E27FC236}">
                <a16:creationId xmlns:a16="http://schemas.microsoft.com/office/drawing/2014/main" id="{BCA52A2C-BC74-451F-AE02-9E21370EA26C}"/>
              </a:ext>
            </a:extLst>
          </p:cNvPr>
          <p:cNvSpPr>
            <a:spLocks noGrp="1"/>
          </p:cNvSpPr>
          <p:nvPr>
            <p:ph type="sldNum" sz="quarter" idx="10"/>
          </p:nvPr>
        </p:nvSpPr>
        <p:spPr/>
        <p:txBody>
          <a:bodyPr/>
          <a:lstStyle/>
          <a:p>
            <a:pPr>
              <a:defRPr/>
            </a:pPr>
            <a:fld id="{4E12630B-17A9-44AC-A5BE-0FEBEDB0B5E8}" type="slidenum">
              <a:rPr lang="cs-CZ" altLang="cs-CZ" noProof="0" smtClean="0"/>
              <a:pPr>
                <a:defRPr/>
              </a:pPr>
              <a:t>69</a:t>
            </a:fld>
            <a:endParaRPr lang="cs-CZ" altLang="cs-CZ" noProof="0" dirty="0"/>
          </a:p>
        </p:txBody>
      </p:sp>
    </p:spTree>
    <p:extLst>
      <p:ext uri="{BB962C8B-B14F-4D97-AF65-F5344CB8AC3E}">
        <p14:creationId xmlns:p14="http://schemas.microsoft.com/office/powerpoint/2010/main" val="1605897790"/>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je to půda?</a:t>
            </a:r>
          </a:p>
        </p:txBody>
      </p:sp>
      <p:sp>
        <p:nvSpPr>
          <p:cNvPr id="3" name="Zástupný symbol pro obsah 2"/>
          <p:cNvSpPr>
            <a:spLocks noGrp="1"/>
          </p:cNvSpPr>
          <p:nvPr>
            <p:ph idx="1"/>
          </p:nvPr>
        </p:nvSpPr>
        <p:spPr/>
        <p:txBody>
          <a:bodyPr/>
          <a:lstStyle/>
          <a:p>
            <a:pPr marL="3175" indent="15875" algn="just">
              <a:buNone/>
            </a:pPr>
            <a:r>
              <a:rPr lang="cs-CZ" b="1" dirty="0"/>
              <a:t>Souhrnná definice pro E5040:</a:t>
            </a:r>
          </a:p>
          <a:p>
            <a:pPr marL="3175" indent="15875" algn="just">
              <a:buNone/>
            </a:pPr>
            <a:r>
              <a:rPr lang="cs-CZ" dirty="0"/>
              <a:t>Půda je komplexní, heterogenní, </a:t>
            </a:r>
            <a:r>
              <a:rPr lang="cs-CZ" dirty="0" err="1"/>
              <a:t>polydisperzní</a:t>
            </a:r>
            <a:r>
              <a:rPr lang="cs-CZ" dirty="0"/>
              <a:t> a trojfázová směs minerálních částic, organické hmoty, vody, vzduchu a živých organismů specificky přeměněná a přeměňovaná působením půdotvorných faktorů (geologické, topografické, klimatické, fyzikální, chemické, biologické a čas) tak, že výsledkem je vznik a vývoj nové kvality – tenké, kypré a pórovité, v horizonty členěné a oživené vrstvy na povrchu Země, která se liší od původních materiálů morfologickými, fyzikálními, chemickými a biologickými vlastnostmi, a která, není-li degradována, poskytuje nenahraditelné životní prostředí rostlinám, živočichům a člověku a má nenahraditelné funkce v terestrickém ekosystému a pro lidskou společnost.</a:t>
            </a:r>
          </a:p>
        </p:txBody>
      </p:sp>
      <p:sp>
        <p:nvSpPr>
          <p:cNvPr id="4" name="Zástupný symbol pro číslo snímku 3">
            <a:extLst>
              <a:ext uri="{FF2B5EF4-FFF2-40B4-BE49-F238E27FC236}">
                <a16:creationId xmlns:a16="http://schemas.microsoft.com/office/drawing/2014/main" id="{B8A9A585-4C3C-425D-8C1D-A9A07771B923}"/>
              </a:ext>
            </a:extLst>
          </p:cNvPr>
          <p:cNvSpPr>
            <a:spLocks noGrp="1"/>
          </p:cNvSpPr>
          <p:nvPr>
            <p:ph type="sldNum" sz="quarter" idx="10"/>
          </p:nvPr>
        </p:nvSpPr>
        <p:spPr/>
        <p:txBody>
          <a:bodyPr/>
          <a:lstStyle/>
          <a:p>
            <a:pPr>
              <a:defRPr/>
            </a:pPr>
            <a:fld id="{4E12630B-17A9-44AC-A5BE-0FEBEDB0B5E8}" type="slidenum">
              <a:rPr lang="cs-CZ" altLang="cs-CZ" noProof="0" smtClean="0"/>
              <a:pPr>
                <a:defRPr/>
              </a:pPr>
              <a:t>7</a:t>
            </a:fld>
            <a:endParaRPr lang="cs-CZ" altLang="cs-CZ" noProof="0" dirty="0"/>
          </a:p>
        </p:txBody>
      </p:sp>
    </p:spTree>
    <p:extLst>
      <p:ext uri="{BB962C8B-B14F-4D97-AF65-F5344CB8AC3E}">
        <p14:creationId xmlns:p14="http://schemas.microsoft.com/office/powerpoint/2010/main" val="213162164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136671-B5A1-41F2-B6BA-D4FC4C0ECDF4}"/>
              </a:ext>
            </a:extLst>
          </p:cNvPr>
          <p:cNvSpPr>
            <a:spLocks noGrp="1"/>
          </p:cNvSpPr>
          <p:nvPr>
            <p:ph type="title"/>
          </p:nvPr>
        </p:nvSpPr>
        <p:spPr/>
        <p:txBody>
          <a:bodyPr/>
          <a:lstStyle/>
          <a:p>
            <a:r>
              <a:rPr lang="cs-CZ" sz="3600"/>
              <a:t>Humifikační proces</a:t>
            </a:r>
            <a:endParaRPr lang="cs-CZ" dirty="0"/>
          </a:p>
        </p:txBody>
      </p:sp>
      <p:sp>
        <p:nvSpPr>
          <p:cNvPr id="3" name="Zástupný obsah 2">
            <a:extLst>
              <a:ext uri="{FF2B5EF4-FFF2-40B4-BE49-F238E27FC236}">
                <a16:creationId xmlns:a16="http://schemas.microsoft.com/office/drawing/2014/main" id="{824D5E7D-4104-48A8-83FB-DCDECB5E679C}"/>
              </a:ext>
            </a:extLst>
          </p:cNvPr>
          <p:cNvSpPr>
            <a:spLocks noGrp="1"/>
          </p:cNvSpPr>
          <p:nvPr>
            <p:ph idx="1"/>
          </p:nvPr>
        </p:nvSpPr>
        <p:spPr/>
        <p:txBody>
          <a:bodyPr/>
          <a:lstStyle/>
          <a:p>
            <a:pPr algn="just">
              <a:defRPr/>
            </a:pPr>
            <a:r>
              <a:rPr lang="cs-CZ" sz="1800" b="1" dirty="0"/>
              <a:t>Moder</a:t>
            </a:r>
            <a:r>
              <a:rPr lang="cs-CZ" sz="1800" dirty="0"/>
              <a:t> zaujímá přechodné postavení mezi morem a </a:t>
            </a:r>
            <a:r>
              <a:rPr lang="cs-CZ" sz="1800" dirty="0" err="1"/>
              <a:t>mullem</a:t>
            </a:r>
            <a:r>
              <a:rPr lang="cs-CZ" sz="1800" dirty="0"/>
              <a:t>. Moru je podobný akumulací částečně až dobře humifikovaného organického materiálu na povrchu půdy. Mulu je podobný vyšší aktivitou půdní fauny a dominantní zoogenní dekompozicí v horizontu drti </a:t>
            </a:r>
            <a:r>
              <a:rPr lang="cs-CZ" sz="1800" dirty="0" err="1"/>
              <a:t>Fz</a:t>
            </a:r>
            <a:r>
              <a:rPr lang="cs-CZ" sz="1800" dirty="0"/>
              <a:t>. Tento horizont je většinou dobře vyvinutý a je tvořen částečně rozloženými rostlinnými zbytky, které mají nesoudržnou až kyprou strukturu. Exkrementy půdní fauny jsou časté. Hojní jsou členovci, dešťovky se mohou vyskytovat jen ojediněle. Pokud se vyskytuje mycelium hub, přispívá k tvorbě mírně vrstevnaté struktury. Většinou se vytváří i humusový horizont měli </a:t>
            </a:r>
            <a:r>
              <a:rPr lang="cs-CZ" sz="1800" dirty="0" err="1"/>
              <a:t>Hh</a:t>
            </a:r>
            <a:r>
              <a:rPr lang="cs-CZ" sz="1800" dirty="0"/>
              <a:t>. Je nestrukturní a bývá obohacen o minerální částice. Není ostře oddělen od humózního horizontu A. Moder vzniká v příznivějších klimatických a půdních podmínkách, než je tomu u moru, a to jak pod jehličnatými, tak pod listnatými porosty.</a:t>
            </a:r>
          </a:p>
          <a:p>
            <a:endParaRPr lang="cs-CZ" sz="1800" dirty="0"/>
          </a:p>
        </p:txBody>
      </p:sp>
      <p:sp>
        <p:nvSpPr>
          <p:cNvPr id="4" name="Zástupný symbol pro číslo snímku 3">
            <a:extLst>
              <a:ext uri="{FF2B5EF4-FFF2-40B4-BE49-F238E27FC236}">
                <a16:creationId xmlns:a16="http://schemas.microsoft.com/office/drawing/2014/main" id="{4848E121-41D4-4C8F-A9A4-1A75D5BD02A0}"/>
              </a:ext>
            </a:extLst>
          </p:cNvPr>
          <p:cNvSpPr>
            <a:spLocks noGrp="1"/>
          </p:cNvSpPr>
          <p:nvPr>
            <p:ph type="sldNum" sz="quarter" idx="10"/>
          </p:nvPr>
        </p:nvSpPr>
        <p:spPr/>
        <p:txBody>
          <a:bodyPr/>
          <a:lstStyle/>
          <a:p>
            <a:pPr>
              <a:defRPr/>
            </a:pPr>
            <a:fld id="{4E12630B-17A9-44AC-A5BE-0FEBEDB0B5E8}" type="slidenum">
              <a:rPr lang="cs-CZ" altLang="cs-CZ" noProof="0" smtClean="0"/>
              <a:pPr>
                <a:defRPr/>
              </a:pPr>
              <a:t>70</a:t>
            </a:fld>
            <a:endParaRPr lang="cs-CZ" altLang="cs-CZ" noProof="0" dirty="0"/>
          </a:p>
        </p:txBody>
      </p:sp>
    </p:spTree>
    <p:extLst>
      <p:ext uri="{BB962C8B-B14F-4D97-AF65-F5344CB8AC3E}">
        <p14:creationId xmlns:p14="http://schemas.microsoft.com/office/powerpoint/2010/main" val="151360215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a:xfrm>
            <a:off x="398502" y="2900365"/>
            <a:ext cx="7936606" cy="1171580"/>
          </a:xfrm>
        </p:spPr>
        <p:txBody>
          <a:bodyPr/>
          <a:lstStyle/>
          <a:p>
            <a:r>
              <a:rPr lang="cs-CZ" dirty="0"/>
              <a:t>Oživení půd, typy organismů a jejich role v půdě</a:t>
            </a:r>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71</a:t>
            </a:fld>
            <a:endParaRPr lang="cs-CZ" altLang="cs-CZ" noProof="0" dirty="0"/>
          </a:p>
        </p:txBody>
      </p:sp>
    </p:spTree>
    <p:extLst>
      <p:ext uri="{BB962C8B-B14F-4D97-AF65-F5344CB8AC3E}">
        <p14:creationId xmlns:p14="http://schemas.microsoft.com/office/powerpoint/2010/main" val="37309762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p:txBody>
          <a:bodyPr/>
          <a:lstStyle/>
          <a:p>
            <a:r>
              <a:rPr lang="cs-CZ" dirty="0"/>
              <a:t>Oživení půd</a:t>
            </a:r>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10"/>
          </p:nvPr>
        </p:nvSpPr>
        <p:spPr/>
        <p:txBody>
          <a:bodyPr/>
          <a:lstStyle/>
          <a:p>
            <a:pPr>
              <a:defRPr/>
            </a:pPr>
            <a:fld id="{4E12630B-17A9-44AC-A5BE-0FEBEDB0B5E8}" type="slidenum">
              <a:rPr lang="cs-CZ" altLang="cs-CZ" noProof="0" smtClean="0"/>
              <a:pPr>
                <a:defRPr/>
              </a:pPr>
              <a:t>72</a:t>
            </a:fld>
            <a:endParaRPr lang="cs-CZ" altLang="cs-CZ" noProof="0" dirty="0"/>
          </a:p>
        </p:txBody>
      </p:sp>
      <p:pic>
        <p:nvPicPr>
          <p:cNvPr id="6" name="Picture 4">
            <a:extLst>
              <a:ext uri="{FF2B5EF4-FFF2-40B4-BE49-F238E27FC236}">
                <a16:creationId xmlns:a16="http://schemas.microsoft.com/office/drawing/2014/main" id="{B483EE59-A4CC-4EEB-A215-E8890DE0F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322" y="847117"/>
            <a:ext cx="3390344" cy="4216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ovéPole 7">
            <a:extLst>
              <a:ext uri="{FF2B5EF4-FFF2-40B4-BE49-F238E27FC236}">
                <a16:creationId xmlns:a16="http://schemas.microsoft.com/office/drawing/2014/main" id="{1202C0C7-7455-443D-8E80-FF09ECAA5B13}"/>
              </a:ext>
            </a:extLst>
          </p:cNvPr>
          <p:cNvSpPr txBox="1"/>
          <p:nvPr/>
        </p:nvSpPr>
        <p:spPr>
          <a:xfrm>
            <a:off x="8287306" y="5063700"/>
            <a:ext cx="3390344" cy="830997"/>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3"/>
              </a:rPr>
              <a:t>https://esdac.jrc.ec.europa.eu/content/atlas-soil-biodiversity</a:t>
            </a:r>
            <a:r>
              <a:rPr lang="cs-CZ" sz="1200" dirty="0">
                <a:latin typeface="+mn-lt"/>
              </a:rPr>
              <a:t> </a:t>
            </a:r>
          </a:p>
        </p:txBody>
      </p:sp>
      <p:pic>
        <p:nvPicPr>
          <p:cNvPr id="9" name="Picture 8" descr="500px-Regenwurm2_jpg">
            <a:extLst>
              <a:ext uri="{FF2B5EF4-FFF2-40B4-BE49-F238E27FC236}">
                <a16:creationId xmlns:a16="http://schemas.microsoft.com/office/drawing/2014/main" id="{05094732-6342-4B29-ACE7-589ECD961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03" y="1821202"/>
            <a:ext cx="3937391" cy="22684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1">
            <a:extLst>
              <a:ext uri="{FF2B5EF4-FFF2-40B4-BE49-F238E27FC236}">
                <a16:creationId xmlns:a16="http://schemas.microsoft.com/office/drawing/2014/main" id="{4B0C5DE9-39E2-42E9-8C0D-61AF8E742F6E}"/>
              </a:ext>
            </a:extLst>
          </p:cNvPr>
          <p:cNvSpPr txBox="1">
            <a:spLocks noChangeArrowheads="1"/>
          </p:cNvSpPr>
          <p:nvPr/>
        </p:nvSpPr>
        <p:spPr bwMode="auto">
          <a:xfrm>
            <a:off x="628268" y="1213168"/>
            <a:ext cx="2567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cs-CZ" sz="1200" dirty="0" err="1">
                <a:latin typeface="+mn-lt"/>
              </a:rPr>
              <a:t>Earthworms</a:t>
            </a:r>
            <a:r>
              <a:rPr lang="de-DE" altLang="cs-CZ" sz="1200" dirty="0">
                <a:latin typeface="+mn-lt"/>
              </a:rPr>
              <a:t> (?): </a:t>
            </a:r>
            <a:r>
              <a:rPr lang="de-DE" altLang="cs-CZ" sz="1200" dirty="0" err="1">
                <a:latin typeface="+mn-lt"/>
              </a:rPr>
              <a:t>Flandres</a:t>
            </a:r>
            <a:r>
              <a:rPr lang="de-DE" altLang="cs-CZ" sz="1200" dirty="0">
                <a:latin typeface="+mn-lt"/>
              </a:rPr>
              <a:t> ca. 1350</a:t>
            </a:r>
            <a:endParaRPr lang="cs-CZ" altLang="cs-CZ" sz="1200" dirty="0">
              <a:latin typeface="+mn-lt"/>
            </a:endParaRPr>
          </a:p>
          <a:p>
            <a:r>
              <a:rPr lang="cs-CZ" altLang="cs-CZ" sz="1200" dirty="0" err="1">
                <a:latin typeface="+mn-lt"/>
              </a:rPr>
              <a:t>from</a:t>
            </a:r>
            <a:r>
              <a:rPr lang="cs-CZ" altLang="cs-CZ" sz="1200" dirty="0">
                <a:latin typeface="+mn-lt"/>
              </a:rPr>
              <a:t>. J. </a:t>
            </a:r>
            <a:r>
              <a:rPr lang="cs-CZ" altLang="cs-CZ" sz="1200" dirty="0" err="1">
                <a:latin typeface="+mn-lt"/>
              </a:rPr>
              <a:t>Rombke</a:t>
            </a:r>
            <a:endParaRPr lang="de-DE" altLang="cs-CZ" sz="1200" dirty="0">
              <a:latin typeface="+mn-lt"/>
            </a:endParaRPr>
          </a:p>
        </p:txBody>
      </p:sp>
      <p:pic>
        <p:nvPicPr>
          <p:cNvPr id="3" name="Obrázek 2">
            <a:extLst>
              <a:ext uri="{FF2B5EF4-FFF2-40B4-BE49-F238E27FC236}">
                <a16:creationId xmlns:a16="http://schemas.microsoft.com/office/drawing/2014/main" id="{35BA9200-9524-43E1-AA4E-259E92BB7590}"/>
              </a:ext>
            </a:extLst>
          </p:cNvPr>
          <p:cNvPicPr>
            <a:picLocks noChangeAspect="1"/>
          </p:cNvPicPr>
          <p:nvPr/>
        </p:nvPicPr>
        <p:blipFill>
          <a:blip r:embed="rId5"/>
          <a:stretch>
            <a:fillRect/>
          </a:stretch>
        </p:blipFill>
        <p:spPr>
          <a:xfrm>
            <a:off x="4726978" y="148144"/>
            <a:ext cx="3390345" cy="2667404"/>
          </a:xfrm>
          <a:prstGeom prst="rect">
            <a:avLst/>
          </a:prstGeom>
          <a:ln>
            <a:noFill/>
          </a:ln>
          <a:effectLst>
            <a:outerShdw blurRad="292100" dist="139700" dir="2700000" algn="tl" rotWithShape="0">
              <a:srgbClr val="333333">
                <a:alpha val="65000"/>
              </a:srgbClr>
            </a:outerShdw>
          </a:effectLst>
        </p:spPr>
      </p:pic>
      <p:pic>
        <p:nvPicPr>
          <p:cNvPr id="12" name="Obrázek 11">
            <a:extLst>
              <a:ext uri="{FF2B5EF4-FFF2-40B4-BE49-F238E27FC236}">
                <a16:creationId xmlns:a16="http://schemas.microsoft.com/office/drawing/2014/main" id="{4715B735-6574-4A2B-AE34-37480EE8FBC9}"/>
              </a:ext>
            </a:extLst>
          </p:cNvPr>
          <p:cNvPicPr>
            <a:picLocks noChangeAspect="1"/>
          </p:cNvPicPr>
          <p:nvPr/>
        </p:nvPicPr>
        <p:blipFill>
          <a:blip r:embed="rId6"/>
          <a:stretch>
            <a:fillRect/>
          </a:stretch>
        </p:blipFill>
        <p:spPr>
          <a:xfrm>
            <a:off x="3863679" y="4221777"/>
            <a:ext cx="3817114" cy="2488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121224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a:extLst>
              <a:ext uri="{FF2B5EF4-FFF2-40B4-BE49-F238E27FC236}">
                <a16:creationId xmlns:a16="http://schemas.microsoft.com/office/drawing/2014/main" id="{E96455D7-32AE-4ED8-B151-150EF35E8D91}"/>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6752975" y="0"/>
            <a:ext cx="5406439" cy="6817720"/>
          </a:xfrm>
          <a:prstGeom prst="rect">
            <a:avLst/>
          </a:prstGeom>
        </p:spPr>
      </p:pic>
      <p:sp>
        <p:nvSpPr>
          <p:cNvPr id="2" name="Nadpis 1">
            <a:extLst>
              <a:ext uri="{FF2B5EF4-FFF2-40B4-BE49-F238E27FC236}">
                <a16:creationId xmlns:a16="http://schemas.microsoft.com/office/drawing/2014/main" id="{611CA7BB-C1CF-4B87-AA5E-BD8B1813400A}"/>
              </a:ext>
            </a:extLst>
          </p:cNvPr>
          <p:cNvSpPr>
            <a:spLocks noGrp="1"/>
          </p:cNvSpPr>
          <p:nvPr>
            <p:ph type="title"/>
          </p:nvPr>
        </p:nvSpPr>
        <p:spPr/>
        <p:txBody>
          <a:bodyPr/>
          <a:lstStyle/>
          <a:p>
            <a:r>
              <a:rPr lang="cs-CZ" dirty="0"/>
              <a:t>Oživení půd</a:t>
            </a:r>
          </a:p>
        </p:txBody>
      </p:sp>
      <p:sp>
        <p:nvSpPr>
          <p:cNvPr id="3" name="Zástupný obsah 2">
            <a:extLst>
              <a:ext uri="{FF2B5EF4-FFF2-40B4-BE49-F238E27FC236}">
                <a16:creationId xmlns:a16="http://schemas.microsoft.com/office/drawing/2014/main" id="{67699D13-4F2A-48A5-A499-B3961C12035E}"/>
              </a:ext>
            </a:extLst>
          </p:cNvPr>
          <p:cNvSpPr>
            <a:spLocks noGrp="1"/>
          </p:cNvSpPr>
          <p:nvPr>
            <p:ph idx="1"/>
          </p:nvPr>
        </p:nvSpPr>
        <p:spPr>
          <a:xfrm>
            <a:off x="4505326" y="183499"/>
            <a:ext cx="4863766" cy="4778443"/>
          </a:xfrm>
        </p:spPr>
        <p:txBody>
          <a:bodyPr/>
          <a:lstStyle/>
          <a:p>
            <a:pPr marL="0" indent="0">
              <a:buNone/>
            </a:pPr>
            <a:r>
              <a:rPr lang="cs-CZ" b="1" dirty="0">
                <a:solidFill>
                  <a:srgbClr val="FF0000"/>
                </a:solidFill>
              </a:rPr>
              <a:t>Půda je živá hmota !!!</a:t>
            </a:r>
          </a:p>
          <a:p>
            <a:pPr marL="0" indent="0">
              <a:buNone/>
            </a:pPr>
            <a:r>
              <a:rPr lang="cs-CZ" dirty="0"/>
              <a:t>1 g = vlastně celý ekosystém</a:t>
            </a:r>
          </a:p>
        </p:txBody>
      </p:sp>
      <p:sp>
        <p:nvSpPr>
          <p:cNvPr id="4" name="Zástupný symbol pro číslo snímku 3">
            <a:extLst>
              <a:ext uri="{FF2B5EF4-FFF2-40B4-BE49-F238E27FC236}">
                <a16:creationId xmlns:a16="http://schemas.microsoft.com/office/drawing/2014/main" id="{1EAFB15D-7510-4D6B-BF40-419DB4FDF5E4}"/>
              </a:ext>
            </a:extLst>
          </p:cNvPr>
          <p:cNvSpPr>
            <a:spLocks noGrp="1"/>
          </p:cNvSpPr>
          <p:nvPr>
            <p:ph type="sldNum" sz="quarter" idx="10"/>
          </p:nvPr>
        </p:nvSpPr>
        <p:spPr/>
        <p:txBody>
          <a:bodyPr/>
          <a:lstStyle/>
          <a:p>
            <a:pPr>
              <a:defRPr/>
            </a:pPr>
            <a:fld id="{4E12630B-17A9-44AC-A5BE-0FEBEDB0B5E8}" type="slidenum">
              <a:rPr lang="cs-CZ" altLang="cs-CZ" noProof="0" smtClean="0"/>
              <a:pPr>
                <a:defRPr/>
              </a:pPr>
              <a:t>73</a:t>
            </a:fld>
            <a:endParaRPr lang="cs-CZ" altLang="cs-CZ" noProof="0" dirty="0"/>
          </a:p>
        </p:txBody>
      </p:sp>
      <p:sp>
        <p:nvSpPr>
          <p:cNvPr id="14" name="TextovéPole 13">
            <a:extLst>
              <a:ext uri="{FF2B5EF4-FFF2-40B4-BE49-F238E27FC236}">
                <a16:creationId xmlns:a16="http://schemas.microsoft.com/office/drawing/2014/main" id="{D2650E6D-C193-4A11-8AA8-760F06F3D2CD}"/>
              </a:ext>
            </a:extLst>
          </p:cNvPr>
          <p:cNvSpPr txBox="1"/>
          <p:nvPr/>
        </p:nvSpPr>
        <p:spPr>
          <a:xfrm>
            <a:off x="4030329" y="5843504"/>
            <a:ext cx="3790449" cy="830997"/>
          </a:xfrm>
          <a:prstGeom prst="rect">
            <a:avLst/>
          </a:prstGeom>
          <a:noFill/>
        </p:spPr>
        <p:txBody>
          <a:bodyPr wrap="square">
            <a:spAutoFit/>
          </a:bodyPr>
          <a:lstStyle/>
          <a:p>
            <a:pPr algn="l"/>
            <a:r>
              <a:rPr lang="en-US" sz="1200" b="0" u="none" strike="noStrike" baseline="0" dirty="0">
                <a:latin typeface="BodoniSvtyTwoITCTT-Book"/>
              </a:rPr>
              <a:t>FAO, ITPS, GSBI, SCBD and EC. 2020. </a:t>
            </a:r>
            <a:r>
              <a:rPr lang="en-US" sz="1200" b="0" u="none" strike="noStrike" baseline="0" dirty="0">
                <a:latin typeface="BodoniSvtyTwoITCTT-BookIta"/>
              </a:rPr>
              <a:t>State of knowledge of soil biodiversity -</a:t>
            </a:r>
            <a:r>
              <a:rPr lang="cs-CZ" sz="1200" b="0" u="none" strike="noStrike" baseline="0" dirty="0">
                <a:latin typeface="BodoniSvtyTwoITCTT-BookIta"/>
              </a:rPr>
              <a:t> </a:t>
            </a:r>
            <a:r>
              <a:rPr lang="en-US" sz="1200" b="0" u="none" strike="noStrike" baseline="0" dirty="0">
                <a:latin typeface="BodoniSvtyTwoITCTT-BookIta"/>
              </a:rPr>
              <a:t>Status, challenges and potentialities</a:t>
            </a:r>
            <a:r>
              <a:rPr lang="en-US" sz="1200" b="0" u="none" strike="noStrike" baseline="0" dirty="0">
                <a:latin typeface="BodoniSvtyTwoITCTT-Book"/>
              </a:rPr>
              <a:t>, </a:t>
            </a:r>
            <a:r>
              <a:rPr lang="en-US" sz="1200" b="0" u="none" strike="noStrike" baseline="0" dirty="0">
                <a:latin typeface="BodoniSvtyTwoITCTT-BookIta"/>
              </a:rPr>
              <a:t>Report 2020</a:t>
            </a:r>
            <a:r>
              <a:rPr lang="en-US" sz="1200" b="0" u="none" strike="noStrike" baseline="0" dirty="0">
                <a:latin typeface="BodoniSvtyTwoITCTT-Book"/>
              </a:rPr>
              <a:t>. Rome, FAO.</a:t>
            </a:r>
            <a:r>
              <a:rPr lang="cs-CZ" sz="1200" b="0" u="none" strike="noStrike" baseline="0" dirty="0">
                <a:latin typeface="BodoniSvtyTwoITCTT-Book"/>
              </a:rPr>
              <a:t> </a:t>
            </a:r>
            <a:r>
              <a:rPr lang="cs-CZ" sz="1200" b="0" u="none" strike="noStrike" baseline="0" dirty="0">
                <a:latin typeface="BodoniSvtyTwoITCTT-Book"/>
                <a:hlinkClick r:id="rId3"/>
              </a:rPr>
              <a:t>https://doi.org/10.4060/cb1928en</a:t>
            </a:r>
            <a:r>
              <a:rPr lang="cs-CZ" sz="1200" b="0" u="none" strike="noStrike" baseline="0" dirty="0">
                <a:latin typeface="BodoniSvtyTwoITCTT-Book"/>
              </a:rPr>
              <a:t> </a:t>
            </a:r>
            <a:endParaRPr lang="cs-CZ" sz="1200" dirty="0"/>
          </a:p>
        </p:txBody>
      </p:sp>
      <p:pic>
        <p:nvPicPr>
          <p:cNvPr id="15" name="Obrázek 14">
            <a:extLst>
              <a:ext uri="{FF2B5EF4-FFF2-40B4-BE49-F238E27FC236}">
                <a16:creationId xmlns:a16="http://schemas.microsoft.com/office/drawing/2014/main" id="{154362CD-7983-40AA-9A3B-4D5F16AADC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586" y="1099988"/>
            <a:ext cx="3790449" cy="5232875"/>
          </a:xfrm>
          <a:prstGeom prst="rect">
            <a:avLst/>
          </a:prstGeom>
        </p:spPr>
      </p:pic>
      <p:pic>
        <p:nvPicPr>
          <p:cNvPr id="18" name="Obrázek 17">
            <a:extLst>
              <a:ext uri="{FF2B5EF4-FFF2-40B4-BE49-F238E27FC236}">
                <a16:creationId xmlns:a16="http://schemas.microsoft.com/office/drawing/2014/main" id="{E3B87E7C-CEC9-4482-9945-3B1026A1FAC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2" y="1415787"/>
            <a:ext cx="4863765" cy="38951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544081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524001" y="1121503"/>
            <a:ext cx="9144001" cy="5407025"/>
            <a:chOff x="0" y="913"/>
            <a:chExt cx="5760" cy="3406"/>
          </a:xfrm>
        </p:grpSpPr>
        <p:pic>
          <p:nvPicPr>
            <p:cNvPr id="2055" name="Picture 7" descr=" ">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13"/>
              <a:ext cx="555" cy="416"/>
            </a:xfrm>
            <a:prstGeom prst="rect">
              <a:avLst/>
            </a:prstGeom>
            <a:noFill/>
            <a:ln w="9525">
              <a:noFill/>
              <a:miter lim="800000"/>
              <a:headEnd/>
              <a:tailEnd/>
            </a:ln>
          </p:spPr>
        </p:pic>
        <p:pic>
          <p:nvPicPr>
            <p:cNvPr id="2056" name="Picture 8" descr="v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 y="913"/>
              <a:ext cx="664" cy="412"/>
            </a:xfrm>
            <a:prstGeom prst="rect">
              <a:avLst/>
            </a:prstGeom>
            <a:noFill/>
            <a:ln w="9525">
              <a:noFill/>
              <a:miter lim="800000"/>
              <a:headEnd/>
              <a:tailEnd/>
            </a:ln>
          </p:spPr>
        </p:pic>
        <p:pic>
          <p:nvPicPr>
            <p:cNvPr id="2057" name="Picture 9" descr="nosto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6" y="914"/>
              <a:ext cx="390" cy="457"/>
            </a:xfrm>
            <a:prstGeom prst="rect">
              <a:avLst/>
            </a:prstGeom>
            <a:noFill/>
            <a:ln w="57150">
              <a:noFill/>
              <a:miter lim="800000"/>
              <a:headEnd/>
              <a:tailEnd/>
            </a:ln>
          </p:spPr>
        </p:pic>
        <p:sp>
          <p:nvSpPr>
            <p:cNvPr id="866314" name="Rectangle 10"/>
            <p:cNvSpPr>
              <a:spLocks noChangeArrowheads="1"/>
            </p:cNvSpPr>
            <p:nvPr/>
          </p:nvSpPr>
          <p:spPr bwMode="auto">
            <a:xfrm>
              <a:off x="2591" y="913"/>
              <a:ext cx="3168" cy="480"/>
            </a:xfrm>
            <a:prstGeom prst="rect">
              <a:avLst/>
            </a:prstGeom>
            <a:solidFill>
              <a:schemeClr val="bg1"/>
            </a:solidFill>
            <a:ln w="9525">
              <a:noFill/>
              <a:miter lim="800000"/>
              <a:headEnd/>
              <a:tailEnd/>
            </a:ln>
            <a:effectLst/>
          </p:spPr>
          <p:txBody>
            <a:bodyPr/>
            <a:lstStyle/>
            <a:p>
              <a:pPr algn="ctr">
                <a:spcBef>
                  <a:spcPct val="20000"/>
                </a:spcBef>
                <a:spcAft>
                  <a:spcPct val="40000"/>
                </a:spcAft>
                <a:buClr>
                  <a:schemeClr val="hlink"/>
                </a:buClr>
                <a:buSzPct val="65000"/>
                <a:buFont typeface="Wingdings" pitchFamily="2" charset="2"/>
                <a:buNone/>
                <a:defRPr/>
              </a:pPr>
              <a:r>
                <a:rPr lang="cs-CZ" sz="1600" b="1" dirty="0"/>
                <a:t>mikroorganismy:</a:t>
              </a:r>
            </a:p>
            <a:p>
              <a:pPr algn="ctr">
                <a:spcBef>
                  <a:spcPct val="20000"/>
                </a:spcBef>
                <a:spcAft>
                  <a:spcPct val="40000"/>
                </a:spcAft>
                <a:buClr>
                  <a:schemeClr val="hlink"/>
                </a:buClr>
                <a:buSzPct val="65000"/>
                <a:buFont typeface="Wingdings" pitchFamily="2" charset="2"/>
                <a:buNone/>
                <a:defRPr/>
              </a:pPr>
              <a:r>
                <a:rPr lang="cs-CZ" sz="1600" dirty="0"/>
                <a:t>90 % celkové biomasy a aktivit !</a:t>
              </a:r>
            </a:p>
          </p:txBody>
        </p:sp>
        <p:sp>
          <p:nvSpPr>
            <p:cNvPr id="866315" name="Rectangle 11"/>
            <p:cNvSpPr>
              <a:spLocks noChangeArrowheads="1"/>
            </p:cNvSpPr>
            <p:nvPr/>
          </p:nvSpPr>
          <p:spPr bwMode="auto">
            <a:xfrm>
              <a:off x="0" y="2877"/>
              <a:ext cx="3360" cy="720"/>
            </a:xfrm>
            <a:prstGeom prst="rect">
              <a:avLst/>
            </a:prstGeom>
            <a:solidFill>
              <a:schemeClr val="bg1"/>
            </a:solidFill>
            <a:ln w="9525">
              <a:noFill/>
              <a:miter lim="800000"/>
              <a:headEnd/>
              <a:tailEnd/>
            </a:ln>
            <a:effectLst/>
          </p:spPr>
          <p:txBody>
            <a:bodyPr/>
            <a:lstStyle/>
            <a:p>
              <a:pPr algn="ctr">
                <a:spcBef>
                  <a:spcPct val="20000"/>
                </a:spcBef>
                <a:spcAft>
                  <a:spcPct val="40000"/>
                </a:spcAft>
                <a:buClr>
                  <a:schemeClr val="hlink"/>
                </a:buClr>
                <a:buSzPct val="65000"/>
                <a:buFont typeface="Wingdings" pitchFamily="2" charset="2"/>
                <a:buNone/>
                <a:defRPr/>
              </a:pPr>
              <a:r>
                <a:rPr lang="cs-CZ" sz="1600" b="1"/>
                <a:t>bezobratlí:</a:t>
              </a:r>
            </a:p>
            <a:p>
              <a:pPr algn="ctr">
                <a:spcBef>
                  <a:spcPct val="20000"/>
                </a:spcBef>
                <a:spcAft>
                  <a:spcPct val="40000"/>
                </a:spcAft>
                <a:buClr>
                  <a:schemeClr val="hlink"/>
                </a:buClr>
                <a:buSzPct val="65000"/>
                <a:buFont typeface="Wingdings" pitchFamily="2" charset="2"/>
                <a:buNone/>
                <a:defRPr/>
              </a:pPr>
              <a:r>
                <a:rPr lang="cs-CZ" sz="1600"/>
                <a:t>největší abundance mají hlístice, roztoči, chvostoskoci, roupice, </a:t>
              </a:r>
            </a:p>
          </p:txBody>
        </p:sp>
        <p:pic>
          <p:nvPicPr>
            <p:cNvPr id="2060" name="Picture 12" descr="C. Elegans, coming s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7" y="2877"/>
              <a:ext cx="1173" cy="721"/>
            </a:xfrm>
            <a:prstGeom prst="rect">
              <a:avLst/>
            </a:prstGeom>
            <a:noFill/>
            <a:ln w="57150">
              <a:noFill/>
              <a:miter lim="800000"/>
              <a:headEnd/>
              <a:tailEnd/>
            </a:ln>
          </p:spPr>
        </p:pic>
        <p:pic>
          <p:nvPicPr>
            <p:cNvPr id="2061" name="Picture 13" descr="Potworms (Enchytraeids doerjes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6" y="3598"/>
              <a:ext cx="1246" cy="721"/>
            </a:xfrm>
            <a:prstGeom prst="rect">
              <a:avLst/>
            </a:prstGeom>
            <a:noFill/>
            <a:ln w="57150">
              <a:noFill/>
              <a:miter lim="800000"/>
              <a:headEnd/>
              <a:tailEnd/>
            </a:ln>
          </p:spPr>
        </p:pic>
        <p:pic>
          <p:nvPicPr>
            <p:cNvPr id="2062" name="Picture 14" descr="olo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0" y="3598"/>
              <a:ext cx="1325" cy="721"/>
            </a:xfrm>
            <a:prstGeom prst="rect">
              <a:avLst/>
            </a:prstGeom>
            <a:noFill/>
            <a:ln w="9525">
              <a:noFill/>
              <a:miter lim="800000"/>
              <a:headEnd/>
              <a:tailEnd/>
            </a:ln>
          </p:spPr>
        </p:pic>
        <p:pic>
          <p:nvPicPr>
            <p:cNvPr id="2063" name="Picture 15" descr="folcan01"/>
            <p:cNvPicPr>
              <a:picLocks noChangeAspect="1" noChangeArrowheads="1"/>
            </p:cNvPicPr>
            <p:nvPr/>
          </p:nvPicPr>
          <p:blipFill>
            <a:blip r:embed="rId10" cstate="print">
              <a:extLst>
                <a:ext uri="{28A0092B-C50C-407E-A947-70E740481C1C}">
                  <a14:useLocalDpi xmlns:a14="http://schemas.microsoft.com/office/drawing/2010/main" val="0"/>
                </a:ext>
              </a:extLst>
            </a:blip>
            <a:srcRect r="6844" b="8447"/>
            <a:stretch>
              <a:fillRect/>
            </a:stretch>
          </p:blipFill>
          <p:spPr bwMode="auto">
            <a:xfrm>
              <a:off x="3582" y="2877"/>
              <a:ext cx="978" cy="721"/>
            </a:xfrm>
            <a:prstGeom prst="rect">
              <a:avLst/>
            </a:prstGeom>
            <a:noFill/>
            <a:ln w="57150">
              <a:noFill/>
              <a:miter lim="800000"/>
              <a:headEnd/>
              <a:tailEnd/>
            </a:ln>
          </p:spPr>
        </p:pic>
        <p:pic>
          <p:nvPicPr>
            <p:cNvPr id="2064" name="Picture 16" descr="70E10OniAse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6" y="3598"/>
              <a:ext cx="1350" cy="721"/>
            </a:xfrm>
            <a:prstGeom prst="rect">
              <a:avLst/>
            </a:prstGeom>
            <a:noFill/>
            <a:ln w="57150">
              <a:noFill/>
              <a:miter lim="800000"/>
              <a:headEnd/>
              <a:tailEnd/>
            </a:ln>
          </p:spPr>
        </p:pic>
        <p:pic>
          <p:nvPicPr>
            <p:cNvPr id="2065" name="Picture 17" descr="weinberg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 y="3598"/>
              <a:ext cx="961" cy="721"/>
            </a:xfrm>
            <a:prstGeom prst="rect">
              <a:avLst/>
            </a:prstGeom>
            <a:noFill/>
            <a:ln w="57150">
              <a:noFill/>
              <a:miter lim="800000"/>
              <a:headEnd/>
              <a:tailEnd/>
            </a:ln>
          </p:spPr>
        </p:pic>
      </p:grpSp>
      <p:pic>
        <p:nvPicPr>
          <p:cNvPr id="18" name="Picture 9" descr="03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a:xfrm>
            <a:off x="1524000" y="1883503"/>
            <a:ext cx="9144000" cy="2355849"/>
          </a:xfrm>
          <a:prstGeom prst="rect">
            <a:avLst/>
          </a:prstGeom>
          <a:ln>
            <a:noFill/>
          </a:ln>
          <a:effectLst>
            <a:outerShdw blurRad="292100" dist="139700" dir="2700000" algn="tl" rotWithShape="0">
              <a:srgbClr val="333333">
                <a:alpha val="65000"/>
              </a:srgbClr>
            </a:outerShdw>
          </a:effectLst>
        </p:spPr>
      </p:pic>
      <p:sp>
        <p:nvSpPr>
          <p:cNvPr id="19" name="Nadpis 18"/>
          <p:cNvSpPr>
            <a:spLocks noGrp="1"/>
          </p:cNvSpPr>
          <p:nvPr>
            <p:ph type="title"/>
          </p:nvPr>
        </p:nvSpPr>
        <p:spPr/>
        <p:txBody>
          <a:bodyPr/>
          <a:lstStyle/>
          <a:p>
            <a:r>
              <a:rPr lang="cs-CZ" dirty="0"/>
              <a:t>Oživení půd</a:t>
            </a:r>
          </a:p>
        </p:txBody>
      </p:sp>
      <p:sp>
        <p:nvSpPr>
          <p:cNvPr id="3" name="Zástupný symbol pro číslo snímku 2">
            <a:extLst>
              <a:ext uri="{FF2B5EF4-FFF2-40B4-BE49-F238E27FC236}">
                <a16:creationId xmlns:a16="http://schemas.microsoft.com/office/drawing/2014/main" id="{F1176ED1-3A1D-4FDE-B7F2-11EEF4C9EF46}"/>
              </a:ext>
            </a:extLst>
          </p:cNvPr>
          <p:cNvSpPr>
            <a:spLocks noGrp="1"/>
          </p:cNvSpPr>
          <p:nvPr>
            <p:ph type="sldNum" sz="quarter" idx="10"/>
          </p:nvPr>
        </p:nvSpPr>
        <p:spPr/>
        <p:txBody>
          <a:bodyPr/>
          <a:lstStyle/>
          <a:p>
            <a:pPr>
              <a:defRPr/>
            </a:pPr>
            <a:fld id="{4E12630B-17A9-44AC-A5BE-0FEBEDB0B5E8}" type="slidenum">
              <a:rPr lang="cs-CZ" altLang="cs-CZ" noProof="0" smtClean="0"/>
              <a:pPr>
                <a:defRPr/>
              </a:pPr>
              <a:t>74</a:t>
            </a:fld>
            <a:endParaRPr lang="cs-CZ" altLang="cs-CZ" noProof="0" dirty="0"/>
          </a:p>
        </p:txBody>
      </p:sp>
    </p:spTree>
    <p:extLst>
      <p:ext uri="{BB962C8B-B14F-4D97-AF65-F5344CB8AC3E}">
        <p14:creationId xmlns:p14="http://schemas.microsoft.com/office/powerpoint/2010/main" val="3746151873"/>
      </p:ext>
    </p:extLst>
  </p:cSld>
  <p:clrMapOvr>
    <a:masterClrMapping/>
  </p:clrMapOvr>
  <p:transition>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Oživení půd</a:t>
            </a:r>
          </a:p>
        </p:txBody>
      </p:sp>
      <p:sp>
        <p:nvSpPr>
          <p:cNvPr id="6" name="Zástupný obsah 5">
            <a:extLst>
              <a:ext uri="{FF2B5EF4-FFF2-40B4-BE49-F238E27FC236}">
                <a16:creationId xmlns:a16="http://schemas.microsoft.com/office/drawing/2014/main" id="{978F6E5D-EFB9-4593-9FEF-268EA87CECFC}"/>
              </a:ext>
            </a:extLst>
          </p:cNvPr>
          <p:cNvSpPr>
            <a:spLocks noGrp="1"/>
          </p:cNvSpPr>
          <p:nvPr>
            <p:ph idx="1"/>
          </p:nvPr>
        </p:nvSpPr>
        <p:spPr/>
        <p:txBody>
          <a:bodyPr/>
          <a:lstStyle/>
          <a:p>
            <a:pPr marL="0" indent="0">
              <a:buNone/>
            </a:pPr>
            <a:r>
              <a:rPr lang="cs-CZ" sz="2000" b="1" dirty="0" err="1">
                <a:solidFill>
                  <a:srgbClr val="FF0000"/>
                </a:solidFill>
              </a:rPr>
              <a:t>edafon</a:t>
            </a:r>
            <a:r>
              <a:rPr lang="cs-CZ" sz="2000" dirty="0"/>
              <a:t> = soubor organismů přítomných v půdě celými těly</a:t>
            </a:r>
          </a:p>
          <a:p>
            <a:pPr lvl="1"/>
            <a:r>
              <a:rPr lang="cs-CZ" sz="1800" dirty="0" err="1"/>
              <a:t>fytoedafon</a:t>
            </a:r>
            <a:r>
              <a:rPr lang="cs-CZ" sz="1800" dirty="0"/>
              <a:t> - řasy, bakterie, houby, aktinomycety</a:t>
            </a:r>
          </a:p>
          <a:p>
            <a:pPr lvl="1"/>
            <a:r>
              <a:rPr lang="cs-CZ" sz="1800" dirty="0" err="1"/>
              <a:t>zooedafon</a:t>
            </a:r>
            <a:r>
              <a:rPr lang="cs-CZ" sz="1800" dirty="0"/>
              <a:t> - prvoci, červi, měkkýši, savci, členovci</a:t>
            </a:r>
          </a:p>
          <a:p>
            <a:pPr lvl="1"/>
            <a:endParaRPr lang="cs-CZ" sz="1800" dirty="0"/>
          </a:p>
          <a:p>
            <a:pPr lvl="1"/>
            <a:r>
              <a:rPr lang="cs-CZ" sz="1800" dirty="0" err="1"/>
              <a:t>euedafon</a:t>
            </a:r>
            <a:r>
              <a:rPr lang="cs-CZ" sz="1800" dirty="0"/>
              <a:t> – všechna stádia v půdě (žížala) - </a:t>
            </a:r>
            <a:r>
              <a:rPr lang="cs-CZ" sz="1800" dirty="0" err="1"/>
              <a:t>geobionta</a:t>
            </a:r>
            <a:endParaRPr lang="cs-CZ" sz="1800" dirty="0"/>
          </a:p>
          <a:p>
            <a:pPr lvl="1"/>
            <a:r>
              <a:rPr lang="cs-CZ" sz="1800" dirty="0" err="1"/>
              <a:t>protoedafon</a:t>
            </a:r>
            <a:r>
              <a:rPr lang="cs-CZ" sz="1800" dirty="0"/>
              <a:t> – jen některá stádia (chroust) - </a:t>
            </a:r>
            <a:r>
              <a:rPr lang="cs-CZ" sz="1800" dirty="0" err="1"/>
              <a:t>geofila</a:t>
            </a:r>
            <a:endParaRPr lang="cs-CZ" sz="1800" dirty="0"/>
          </a:p>
          <a:p>
            <a:pPr lvl="1"/>
            <a:r>
              <a:rPr lang="cs-CZ" sz="1800" dirty="0" err="1"/>
              <a:t>hemiedafon</a:t>
            </a:r>
            <a:r>
              <a:rPr lang="cs-CZ" sz="1800" dirty="0"/>
              <a:t> – může žít i mimo půdu (chvostoskok) - </a:t>
            </a:r>
            <a:r>
              <a:rPr lang="cs-CZ" sz="1800" dirty="0" err="1"/>
              <a:t>geofila</a:t>
            </a:r>
            <a:endParaRPr lang="cs-CZ" sz="1800" dirty="0"/>
          </a:p>
          <a:p>
            <a:pPr lvl="1"/>
            <a:r>
              <a:rPr lang="cs-CZ" sz="1800" dirty="0" err="1"/>
              <a:t>pseudedafon</a:t>
            </a:r>
            <a:r>
              <a:rPr lang="cs-CZ" sz="1800" dirty="0"/>
              <a:t> – v půdě se jen ukrývají - </a:t>
            </a:r>
            <a:r>
              <a:rPr lang="cs-CZ" sz="1800" dirty="0" err="1"/>
              <a:t>geoxena</a:t>
            </a:r>
            <a:endParaRPr lang="cs-CZ" sz="1800" dirty="0"/>
          </a:p>
          <a:p>
            <a:pPr lvl="1"/>
            <a:r>
              <a:rPr lang="cs-CZ" sz="1800" dirty="0" err="1"/>
              <a:t>tychedafon</a:t>
            </a:r>
            <a:r>
              <a:rPr lang="cs-CZ" sz="1800" dirty="0"/>
              <a:t> – v půdě jen náhodně (záplavy) - </a:t>
            </a:r>
            <a:r>
              <a:rPr lang="cs-CZ" sz="1800" dirty="0" err="1"/>
              <a:t>geoxena</a:t>
            </a:r>
            <a:endParaRPr lang="cs-CZ" sz="1800" dirty="0"/>
          </a:p>
          <a:p>
            <a:endParaRPr lang="cs-CZ" sz="2000" dirty="0">
              <a:solidFill>
                <a:srgbClr val="FF0000"/>
              </a:solidFill>
            </a:endParaRPr>
          </a:p>
          <a:p>
            <a:pPr marL="0" indent="0">
              <a:buNone/>
            </a:pPr>
            <a:r>
              <a:rPr lang="cs-CZ" sz="2000" dirty="0">
                <a:solidFill>
                  <a:srgbClr val="FF0000"/>
                </a:solidFill>
              </a:rPr>
              <a:t>+ orgány vyšších rostlin</a:t>
            </a:r>
            <a:r>
              <a:rPr lang="cs-CZ" sz="2000" dirty="0"/>
              <a:t> - různorodý materiál, doplňování humusového materiálu</a:t>
            </a:r>
          </a:p>
          <a:p>
            <a:endParaRPr lang="cs-CZ" sz="2000" dirty="0"/>
          </a:p>
          <a:p>
            <a:endParaRPr lang="cs-CZ" sz="2000" dirty="0"/>
          </a:p>
          <a:p>
            <a:endParaRPr lang="cs-CZ" sz="2000" dirty="0"/>
          </a:p>
          <a:p>
            <a:endParaRPr lang="cs-CZ" sz="2000" dirty="0"/>
          </a:p>
          <a:p>
            <a:endParaRPr lang="cs-CZ" sz="2000" dirty="0"/>
          </a:p>
        </p:txBody>
      </p:sp>
      <p:sp>
        <p:nvSpPr>
          <p:cNvPr id="8" name="Zástupný symbol pro číslo snímku 7">
            <a:extLst>
              <a:ext uri="{FF2B5EF4-FFF2-40B4-BE49-F238E27FC236}">
                <a16:creationId xmlns:a16="http://schemas.microsoft.com/office/drawing/2014/main" id="{1AB63047-7EE3-4335-9C77-593EAA55C3D6}"/>
              </a:ext>
            </a:extLst>
          </p:cNvPr>
          <p:cNvSpPr>
            <a:spLocks noGrp="1"/>
          </p:cNvSpPr>
          <p:nvPr>
            <p:ph type="sldNum" sz="quarter" idx="10"/>
          </p:nvPr>
        </p:nvSpPr>
        <p:spPr/>
        <p:txBody>
          <a:bodyPr/>
          <a:lstStyle/>
          <a:p>
            <a:pPr>
              <a:defRPr/>
            </a:pPr>
            <a:fld id="{4E12630B-17A9-44AC-A5BE-0FEBEDB0B5E8}" type="slidenum">
              <a:rPr lang="cs-CZ" altLang="cs-CZ" noProof="0" smtClean="0"/>
              <a:pPr>
                <a:defRPr/>
              </a:pPr>
              <a:t>75</a:t>
            </a:fld>
            <a:endParaRPr lang="cs-CZ" altLang="cs-CZ" noProof="0" dirty="0"/>
          </a:p>
        </p:txBody>
      </p:sp>
      <p:pic>
        <p:nvPicPr>
          <p:cNvPr id="4" name="Obrázek 3">
            <a:extLst>
              <a:ext uri="{FF2B5EF4-FFF2-40B4-BE49-F238E27FC236}">
                <a16:creationId xmlns:a16="http://schemas.microsoft.com/office/drawing/2014/main" id="{3293EB5E-A800-4DE9-AFB2-B4EF24EE5982}"/>
              </a:ext>
            </a:extLst>
          </p:cNvPr>
          <p:cNvPicPr>
            <a:picLocks noChangeAspect="1"/>
          </p:cNvPicPr>
          <p:nvPr/>
        </p:nvPicPr>
        <p:blipFill>
          <a:blip r:embed="rId2"/>
          <a:stretch>
            <a:fillRect/>
          </a:stretch>
        </p:blipFill>
        <p:spPr>
          <a:xfrm>
            <a:off x="7652308" y="1701800"/>
            <a:ext cx="4539692" cy="2760133"/>
          </a:xfrm>
          <a:prstGeom prst="rect">
            <a:avLst/>
          </a:prstGeom>
        </p:spPr>
      </p:pic>
    </p:spTree>
    <p:extLst>
      <p:ext uri="{BB962C8B-B14F-4D97-AF65-F5344CB8AC3E}">
        <p14:creationId xmlns:p14="http://schemas.microsoft.com/office/powerpoint/2010/main" val="176465240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57EE9D-EBEA-42BD-9978-DCBBEE2BCAE1}"/>
              </a:ext>
            </a:extLst>
          </p:cNvPr>
          <p:cNvSpPr>
            <a:spLocks noGrp="1"/>
          </p:cNvSpPr>
          <p:nvPr>
            <p:ph type="title"/>
          </p:nvPr>
        </p:nvSpPr>
        <p:spPr/>
        <p:txBody>
          <a:bodyPr/>
          <a:lstStyle/>
          <a:p>
            <a:r>
              <a:rPr lang="cs-CZ" dirty="0"/>
              <a:t>Oživení půd</a:t>
            </a:r>
          </a:p>
        </p:txBody>
      </p:sp>
      <p:sp>
        <p:nvSpPr>
          <p:cNvPr id="4" name="Zástupný symbol pro číslo snímku 3">
            <a:extLst>
              <a:ext uri="{FF2B5EF4-FFF2-40B4-BE49-F238E27FC236}">
                <a16:creationId xmlns:a16="http://schemas.microsoft.com/office/drawing/2014/main" id="{41E2374F-E74E-4A35-84AE-39DBE115670E}"/>
              </a:ext>
            </a:extLst>
          </p:cNvPr>
          <p:cNvSpPr>
            <a:spLocks noGrp="1"/>
          </p:cNvSpPr>
          <p:nvPr>
            <p:ph type="sldNum" sz="quarter" idx="10"/>
          </p:nvPr>
        </p:nvSpPr>
        <p:spPr/>
        <p:txBody>
          <a:bodyPr/>
          <a:lstStyle/>
          <a:p>
            <a:pPr>
              <a:defRPr/>
            </a:pPr>
            <a:fld id="{4E12630B-17A9-44AC-A5BE-0FEBEDB0B5E8}" type="slidenum">
              <a:rPr lang="cs-CZ" altLang="cs-CZ" noProof="0" smtClean="0"/>
              <a:pPr>
                <a:defRPr/>
              </a:pPr>
              <a:t>76</a:t>
            </a:fld>
            <a:endParaRPr lang="cs-CZ" altLang="cs-CZ" noProof="0" dirty="0"/>
          </a:p>
        </p:txBody>
      </p:sp>
      <p:pic>
        <p:nvPicPr>
          <p:cNvPr id="12" name="Obrázek 11">
            <a:extLst>
              <a:ext uri="{FF2B5EF4-FFF2-40B4-BE49-F238E27FC236}">
                <a16:creationId xmlns:a16="http://schemas.microsoft.com/office/drawing/2014/main" id="{EA1054C4-99EC-459B-ABE3-00E4F6592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5875"/>
            <a:ext cx="12192000" cy="4730993"/>
          </a:xfrm>
          <a:prstGeom prst="rect">
            <a:avLst/>
          </a:prstGeom>
        </p:spPr>
      </p:pic>
      <p:sp>
        <p:nvSpPr>
          <p:cNvPr id="15" name="TextovéPole 14">
            <a:extLst>
              <a:ext uri="{FF2B5EF4-FFF2-40B4-BE49-F238E27FC236}">
                <a16:creationId xmlns:a16="http://schemas.microsoft.com/office/drawing/2014/main" id="{D5339E0A-29A5-453D-8112-0048F5246898}"/>
              </a:ext>
            </a:extLst>
          </p:cNvPr>
          <p:cNvSpPr txBox="1"/>
          <p:nvPr/>
        </p:nvSpPr>
        <p:spPr>
          <a:xfrm>
            <a:off x="5638896" y="6245980"/>
            <a:ext cx="4022481" cy="461665"/>
          </a:xfrm>
          <a:prstGeom prst="rect">
            <a:avLst/>
          </a:prstGeom>
          <a:noFill/>
        </p:spPr>
        <p:txBody>
          <a:bodyPr wrap="square">
            <a:spAutoFit/>
          </a:bodyPr>
          <a:lstStyle/>
          <a:p>
            <a:r>
              <a:rPr lang="cs-CZ" sz="1200" dirty="0" err="1"/>
              <a:t>Glopolis</a:t>
            </a:r>
            <a:r>
              <a:rPr lang="cs-CZ" sz="1200" dirty="0"/>
              <a:t> (2018): Atlas půdy. ISBN 978-80-88289-07-4. </a:t>
            </a:r>
            <a:r>
              <a:rPr lang="cs-CZ" sz="1200" dirty="0">
                <a:hlinkClick r:id="rId3"/>
              </a:rPr>
              <a:t>https://www.glopolis.org/publikace/atlas-pudy/</a:t>
            </a:r>
            <a:r>
              <a:rPr lang="cs-CZ" sz="1200" dirty="0"/>
              <a:t> </a:t>
            </a:r>
          </a:p>
        </p:txBody>
      </p:sp>
    </p:spTree>
    <p:extLst>
      <p:ext uri="{BB962C8B-B14F-4D97-AF65-F5344CB8AC3E}">
        <p14:creationId xmlns:p14="http://schemas.microsoft.com/office/powerpoint/2010/main" val="332021918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Oživení půd</a:t>
            </a:r>
          </a:p>
        </p:txBody>
      </p:sp>
      <p:sp>
        <p:nvSpPr>
          <p:cNvPr id="4" name="Zástupný obsah 3">
            <a:extLst>
              <a:ext uri="{FF2B5EF4-FFF2-40B4-BE49-F238E27FC236}">
                <a16:creationId xmlns:a16="http://schemas.microsoft.com/office/drawing/2014/main" id="{68D693B9-DF03-435A-9E65-42952E4CBF29}"/>
              </a:ext>
            </a:extLst>
          </p:cNvPr>
          <p:cNvSpPr>
            <a:spLocks noGrp="1"/>
          </p:cNvSpPr>
          <p:nvPr>
            <p:ph idx="1"/>
          </p:nvPr>
        </p:nvSpPr>
        <p:spPr/>
        <p:txBody>
          <a:bodyPr/>
          <a:lstStyle/>
          <a:p>
            <a:endParaRPr lang="cs-CZ"/>
          </a:p>
        </p:txBody>
      </p:sp>
      <p:graphicFrame>
        <p:nvGraphicFramePr>
          <p:cNvPr id="6" name="Group 70">
            <a:extLst>
              <a:ext uri="{FF2B5EF4-FFF2-40B4-BE49-F238E27FC236}">
                <a16:creationId xmlns:a16="http://schemas.microsoft.com/office/drawing/2014/main" id="{0ECFF8D9-6534-4206-89FB-EB6212C29AEE}"/>
              </a:ext>
            </a:extLst>
          </p:cNvPr>
          <p:cNvGraphicFramePr>
            <a:graphicFrameLocks/>
          </p:cNvGraphicFramePr>
          <p:nvPr>
            <p:extLst>
              <p:ext uri="{D42A27DB-BD31-4B8C-83A1-F6EECF244321}">
                <p14:modId xmlns:p14="http://schemas.microsoft.com/office/powerpoint/2010/main" val="330264558"/>
              </p:ext>
            </p:extLst>
          </p:nvPr>
        </p:nvGraphicFramePr>
        <p:xfrm>
          <a:off x="216310" y="1080046"/>
          <a:ext cx="6225966" cy="2907792"/>
        </p:xfrm>
        <a:graphic>
          <a:graphicData uri="http://schemas.openxmlformats.org/drawingml/2006/table">
            <a:tbl>
              <a:tblPr>
                <a:tableStyleId>{3C2FFA5D-87B4-456A-9821-1D502468CF0F}</a:tableStyleId>
              </a:tblPr>
              <a:tblGrid>
                <a:gridCol w="1343916">
                  <a:extLst>
                    <a:ext uri="{9D8B030D-6E8A-4147-A177-3AD203B41FA5}">
                      <a16:colId xmlns:a16="http://schemas.microsoft.com/office/drawing/2014/main" val="20000"/>
                    </a:ext>
                  </a:extLst>
                </a:gridCol>
                <a:gridCol w="1485632">
                  <a:extLst>
                    <a:ext uri="{9D8B030D-6E8A-4147-A177-3AD203B41FA5}">
                      <a16:colId xmlns:a16="http://schemas.microsoft.com/office/drawing/2014/main" val="20001"/>
                    </a:ext>
                  </a:extLst>
                </a:gridCol>
                <a:gridCol w="1769068">
                  <a:extLst>
                    <a:ext uri="{9D8B030D-6E8A-4147-A177-3AD203B41FA5}">
                      <a16:colId xmlns:a16="http://schemas.microsoft.com/office/drawing/2014/main" val="20002"/>
                    </a:ext>
                  </a:extLst>
                </a:gridCol>
                <a:gridCol w="1627350">
                  <a:extLst>
                    <a:ext uri="{9D8B030D-6E8A-4147-A177-3AD203B41FA5}">
                      <a16:colId xmlns:a16="http://schemas.microsoft.com/office/drawing/2014/main" val="20003"/>
                    </a:ext>
                  </a:extLst>
                </a:gridCol>
              </a:tblGrid>
              <a:tr h="148083">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cs-CZ" sz="1200" b="0" i="0" u="none" strike="noStrike" cap="none" normalizeH="0" baseline="0" dirty="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b="1" u="none" strike="noStrike" cap="none" normalizeH="0" baseline="0" dirty="0">
                          <a:ln>
                            <a:noFill/>
                          </a:ln>
                          <a:effectLst/>
                        </a:rPr>
                        <a:t>Ag Land</a:t>
                      </a:r>
                      <a:endParaRPr kumimoji="0" lang="en-US" sz="1200" b="1" i="0" u="none" strike="noStrike" cap="none" normalizeH="0" baseline="0" dirty="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b="1" u="none" strike="noStrike" cap="none" normalizeH="0" baseline="0" dirty="0">
                          <a:ln>
                            <a:noFill/>
                          </a:ln>
                          <a:effectLst/>
                        </a:rPr>
                        <a:t>Prairie </a:t>
                      </a:r>
                      <a:endParaRPr kumimoji="0" lang="en-US" sz="1200" b="1" i="0" u="none" strike="noStrike" cap="none" normalizeH="0" baseline="0" dirty="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b="1" u="none" strike="noStrike" cap="none" normalizeH="0" baseline="0" dirty="0">
                          <a:ln>
                            <a:noFill/>
                          </a:ln>
                          <a:effectLst/>
                        </a:rPr>
                        <a:t>Forest</a:t>
                      </a:r>
                      <a:endParaRPr kumimoji="0" lang="en-US" sz="1200" b="1" i="0" u="none" strike="noStrike" cap="none" normalizeH="0" baseline="0" dirty="0">
                        <a:ln>
                          <a:noFill/>
                        </a:ln>
                        <a:solidFill>
                          <a:schemeClr val="bg1"/>
                        </a:solidFill>
                        <a:effectLst/>
                        <a:latin typeface="Tahoma" pitchFamily="34" charset="0"/>
                      </a:endParaRPr>
                    </a:p>
                  </a:txBody>
                  <a:tcPr horzOverflow="overflow"/>
                </a:tc>
                <a:extLst>
                  <a:ext uri="{0D108BD9-81ED-4DB2-BD59-A6C34878D82A}">
                    <a16:rowId xmlns:a16="http://schemas.microsoft.com/office/drawing/2014/main" val="10000"/>
                  </a:ext>
                </a:extLst>
              </a:tr>
              <a:tr h="148083">
                <a:tc vMerge="1">
                  <a:txBody>
                    <a:bodyPr/>
                    <a:lstStyle/>
                    <a:p>
                      <a:endParaRPr lang="cs-CZ"/>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b="1" u="none" strike="noStrike" cap="none" normalizeH="0" baseline="0" dirty="0">
                          <a:ln>
                            <a:noFill/>
                          </a:ln>
                          <a:effectLst/>
                        </a:rPr>
                        <a:t>Organisms per gram (teaspoon) of soil</a:t>
                      </a:r>
                      <a:endParaRPr kumimoji="0" lang="en-US" sz="1200" b="1" i="0" u="none" strike="noStrike" cap="none" normalizeH="0" baseline="0" dirty="0">
                        <a:ln>
                          <a:noFill/>
                        </a:ln>
                        <a:solidFill>
                          <a:schemeClr val="tx1"/>
                        </a:solidFill>
                        <a:effectLst/>
                        <a:latin typeface="Tahoma" pitchFamily="34" charset="0"/>
                      </a:endParaRPr>
                    </a:p>
                  </a:txBody>
                  <a:tcPr horzOverflow="overflow"/>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1"/>
                  </a:ext>
                </a:extLst>
              </a:tr>
              <a:tr h="1480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Bacteria</a:t>
                      </a:r>
                      <a:endParaRPr kumimoji="0" lang="en-US" sz="1200" b="1" i="0" u="none" strike="noStrike" cap="none" normalizeH="0" baseline="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 mil. -1 bil.</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 mil. -1 bil.</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 mil. -1 bil.</a:t>
                      </a:r>
                      <a:endParaRPr kumimoji="0" lang="en-US" sz="1200" b="0" i="0" u="none" strike="noStrike" cap="none" normalizeH="0" baseline="0">
                        <a:ln>
                          <a:noFill/>
                        </a:ln>
                        <a:solidFill>
                          <a:schemeClr val="tx1"/>
                        </a:solidFill>
                        <a:effectLst/>
                        <a:latin typeface="Tahoma" pitchFamily="34" charset="0"/>
                      </a:endParaRPr>
                    </a:p>
                  </a:txBody>
                  <a:tcPr horzOverflow="overflow"/>
                </a:tc>
                <a:extLst>
                  <a:ext uri="{0D108BD9-81ED-4DB2-BD59-A6C34878D82A}">
                    <a16:rowId xmlns:a16="http://schemas.microsoft.com/office/drawing/2014/main" val="10002"/>
                  </a:ext>
                </a:extLst>
              </a:tr>
              <a:tr h="2665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Fungi</a:t>
                      </a:r>
                      <a:endParaRPr kumimoji="0" lang="en-US" sz="1200" b="1" i="0" u="none" strike="noStrike" cap="none" normalizeH="0" baseline="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Several yards</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10s – 100’s of yds</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1-40 miles </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(in conifers)</a:t>
                      </a:r>
                      <a:endParaRPr kumimoji="0" lang="en-US" sz="1200" b="0" i="0" u="none" strike="noStrike" cap="none" normalizeH="0" baseline="0">
                        <a:ln>
                          <a:noFill/>
                        </a:ln>
                        <a:solidFill>
                          <a:schemeClr val="tx1"/>
                        </a:solidFill>
                        <a:effectLst/>
                        <a:latin typeface="Tahoma" pitchFamily="34" charset="0"/>
                      </a:endParaRPr>
                    </a:p>
                  </a:txBody>
                  <a:tcPr horzOverflow="overflow"/>
                </a:tc>
                <a:extLst>
                  <a:ext uri="{0D108BD9-81ED-4DB2-BD59-A6C34878D82A}">
                    <a16:rowId xmlns:a16="http://schemas.microsoft.com/office/drawing/2014/main" val="10003"/>
                  </a:ext>
                </a:extLst>
              </a:tr>
              <a:tr h="1480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Protozoa</a:t>
                      </a:r>
                      <a:endParaRPr kumimoji="0" lang="en-US" sz="1200" b="1" i="0" u="none" strike="noStrike" cap="none" normalizeH="0" baseline="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1000’s</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1000’s</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100,000’s</a:t>
                      </a:r>
                      <a:endParaRPr kumimoji="0" lang="en-US" sz="1200" b="0" i="0" u="none" strike="noStrike" cap="none" normalizeH="0" baseline="0">
                        <a:ln>
                          <a:noFill/>
                        </a:ln>
                        <a:solidFill>
                          <a:schemeClr val="tx1"/>
                        </a:solidFill>
                        <a:effectLst/>
                        <a:latin typeface="Tahoma" pitchFamily="34" charset="0"/>
                      </a:endParaRPr>
                    </a:p>
                  </a:txBody>
                  <a:tcPr horzOverflow="overflow"/>
                </a:tc>
                <a:extLst>
                  <a:ext uri="{0D108BD9-81ED-4DB2-BD59-A6C34878D82A}">
                    <a16:rowId xmlns:a16="http://schemas.microsoft.com/office/drawing/2014/main" val="10004"/>
                  </a:ext>
                </a:extLst>
              </a:tr>
              <a:tr h="1480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Nematodes</a:t>
                      </a:r>
                      <a:endParaRPr kumimoji="0" lang="en-US" sz="1200" b="1" i="0" u="none" strike="noStrike" cap="none" normalizeH="0" baseline="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10-20</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dirty="0">
                          <a:ln>
                            <a:noFill/>
                          </a:ln>
                          <a:effectLst/>
                        </a:rPr>
                        <a:t>10’s – 100’s</a:t>
                      </a:r>
                      <a:endParaRPr kumimoji="0" lang="en-US" sz="1200" b="0" i="0" u="none" strike="noStrike" cap="none" normalizeH="0" baseline="0" dirty="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100’s</a:t>
                      </a:r>
                      <a:endParaRPr kumimoji="0" lang="en-US" sz="1200" b="0" i="0" u="none" strike="noStrike" cap="none" normalizeH="0" baseline="0">
                        <a:ln>
                          <a:noFill/>
                        </a:ln>
                        <a:solidFill>
                          <a:schemeClr val="tx1"/>
                        </a:solidFill>
                        <a:effectLst/>
                        <a:latin typeface="Tahoma" pitchFamily="34" charset="0"/>
                      </a:endParaRPr>
                    </a:p>
                  </a:txBody>
                  <a:tcPr horzOverflow="overflow"/>
                </a:tc>
                <a:extLst>
                  <a:ext uri="{0D108BD9-81ED-4DB2-BD59-A6C34878D82A}">
                    <a16:rowId xmlns:a16="http://schemas.microsoft.com/office/drawing/2014/main" val="10005"/>
                  </a:ext>
                </a:extLst>
              </a:tr>
              <a:tr h="1480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cs-CZ" sz="1200" b="1" i="0" u="none" strike="noStrike" cap="none" normalizeH="0" baseline="0">
                        <a:ln>
                          <a:noFill/>
                        </a:ln>
                        <a:solidFill>
                          <a:schemeClr val="bg1"/>
                        </a:solidFill>
                        <a:effectLst/>
                        <a:latin typeface="Tahoma" pitchFamily="34" charset="0"/>
                      </a:endParaRPr>
                    </a:p>
                  </a:txBody>
                  <a:tcPr horzOverflow="overflow"/>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b="1" u="none" strike="noStrike" cap="none" normalizeH="0" baseline="0" dirty="0">
                          <a:ln>
                            <a:noFill/>
                          </a:ln>
                          <a:effectLst/>
                        </a:rPr>
                        <a:t>Organisms per square foot</a:t>
                      </a:r>
                      <a:endParaRPr kumimoji="0" lang="en-US" sz="1200" b="1" i="0" u="none" strike="noStrike" cap="none" normalizeH="0" baseline="0" dirty="0">
                        <a:ln>
                          <a:noFill/>
                        </a:ln>
                        <a:solidFill>
                          <a:schemeClr val="tx1"/>
                        </a:solidFill>
                        <a:effectLst/>
                        <a:latin typeface="Tahoma" pitchFamily="34" charset="0"/>
                      </a:endParaRPr>
                    </a:p>
                  </a:txBody>
                  <a:tcPr horzOverflow="overflow"/>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6"/>
                  </a:ext>
                </a:extLst>
              </a:tr>
              <a:tr h="1480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Arthropods</a:t>
                      </a:r>
                      <a:endParaRPr kumimoji="0" lang="en-US" sz="1200" b="1" i="0" u="none" strike="noStrike" cap="none" normalizeH="0" baseline="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&lt; 100</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500-2000</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10,000-25,000</a:t>
                      </a:r>
                      <a:endParaRPr kumimoji="0" lang="en-US" sz="1200" b="0" i="0" u="none" strike="noStrike" cap="none" normalizeH="0" baseline="0">
                        <a:ln>
                          <a:noFill/>
                        </a:ln>
                        <a:solidFill>
                          <a:schemeClr val="tx1"/>
                        </a:solidFill>
                        <a:effectLst/>
                        <a:latin typeface="Tahoma" pitchFamily="34" charset="0"/>
                      </a:endParaRPr>
                    </a:p>
                  </a:txBody>
                  <a:tcPr horzOverflow="overflow"/>
                </a:tc>
                <a:extLst>
                  <a:ext uri="{0D108BD9-81ED-4DB2-BD59-A6C34878D82A}">
                    <a16:rowId xmlns:a16="http://schemas.microsoft.com/office/drawing/2014/main" val="10007"/>
                  </a:ext>
                </a:extLst>
              </a:tr>
              <a:tr h="2665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Earthworms</a:t>
                      </a:r>
                      <a:endParaRPr kumimoji="0" lang="en-US" sz="1200" b="1" i="0" u="none" strike="noStrike" cap="none" normalizeH="0" baseline="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5-30</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10-50</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dirty="0">
                          <a:ln>
                            <a:noFill/>
                          </a:ln>
                          <a:effectLst/>
                        </a:rPr>
                        <a:t>10-50</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dirty="0">
                          <a:ln>
                            <a:noFill/>
                          </a:ln>
                          <a:effectLst/>
                        </a:rPr>
                        <a:t>(0 in conifers)</a:t>
                      </a:r>
                      <a:endParaRPr kumimoji="0" lang="en-US" sz="1200" b="0" i="0" u="none" strike="noStrike" cap="none" normalizeH="0" baseline="0" dirty="0">
                        <a:ln>
                          <a:noFill/>
                        </a:ln>
                        <a:solidFill>
                          <a:schemeClr val="tx1"/>
                        </a:solidFill>
                        <a:effectLst/>
                        <a:latin typeface="Tahoma" pitchFamily="34" charset="0"/>
                      </a:endParaRPr>
                    </a:p>
                  </a:txBody>
                  <a:tcPr horzOverflow="overflow"/>
                </a:tc>
                <a:extLst>
                  <a:ext uri="{0D108BD9-81ED-4DB2-BD59-A6C34878D82A}">
                    <a16:rowId xmlns:a16="http://schemas.microsoft.com/office/drawing/2014/main" val="10008"/>
                  </a:ext>
                </a:extLst>
              </a:tr>
            </a:tbl>
          </a:graphicData>
        </a:graphic>
      </p:graphicFrame>
      <p:sp>
        <p:nvSpPr>
          <p:cNvPr id="3" name="Zástupný symbol pro číslo snímku 2">
            <a:extLst>
              <a:ext uri="{FF2B5EF4-FFF2-40B4-BE49-F238E27FC236}">
                <a16:creationId xmlns:a16="http://schemas.microsoft.com/office/drawing/2014/main" id="{08D52F1C-95B8-486F-ADBB-BF0B200D4FE6}"/>
              </a:ext>
            </a:extLst>
          </p:cNvPr>
          <p:cNvSpPr>
            <a:spLocks noGrp="1"/>
          </p:cNvSpPr>
          <p:nvPr>
            <p:ph type="sldNum" sz="quarter" idx="10"/>
          </p:nvPr>
        </p:nvSpPr>
        <p:spPr/>
        <p:txBody>
          <a:bodyPr/>
          <a:lstStyle/>
          <a:p>
            <a:pPr>
              <a:defRPr/>
            </a:pPr>
            <a:fld id="{4E12630B-17A9-44AC-A5BE-0FEBEDB0B5E8}" type="slidenum">
              <a:rPr lang="cs-CZ" altLang="cs-CZ" noProof="0" smtClean="0"/>
              <a:pPr>
                <a:defRPr/>
              </a:pPr>
              <a:t>77</a:t>
            </a:fld>
            <a:endParaRPr lang="cs-CZ" altLang="cs-CZ" noProof="0" dirty="0"/>
          </a:p>
        </p:txBody>
      </p:sp>
      <p:pic>
        <p:nvPicPr>
          <p:cNvPr id="9" name="Obrázek 8">
            <a:extLst>
              <a:ext uri="{FF2B5EF4-FFF2-40B4-BE49-F238E27FC236}">
                <a16:creationId xmlns:a16="http://schemas.microsoft.com/office/drawing/2014/main" id="{447979EA-42FB-4DCB-A6DA-57037F630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36" y="961"/>
            <a:ext cx="5387764" cy="6858000"/>
          </a:xfrm>
          <a:prstGeom prst="rect">
            <a:avLst/>
          </a:prstGeom>
        </p:spPr>
      </p:pic>
      <p:sp>
        <p:nvSpPr>
          <p:cNvPr id="12" name="TextovéPole 11">
            <a:extLst>
              <a:ext uri="{FF2B5EF4-FFF2-40B4-BE49-F238E27FC236}">
                <a16:creationId xmlns:a16="http://schemas.microsoft.com/office/drawing/2014/main" id="{287546AD-1109-493C-A9F7-14C65008E97F}"/>
              </a:ext>
            </a:extLst>
          </p:cNvPr>
          <p:cNvSpPr txBox="1"/>
          <p:nvPr/>
        </p:nvSpPr>
        <p:spPr>
          <a:xfrm>
            <a:off x="3781199" y="5777954"/>
            <a:ext cx="3231172" cy="1015663"/>
          </a:xfrm>
          <a:prstGeom prst="rect">
            <a:avLst/>
          </a:prstGeom>
          <a:noFill/>
        </p:spPr>
        <p:txBody>
          <a:bodyPr wrap="square">
            <a:spAutoFit/>
          </a:bodyPr>
          <a:lstStyle/>
          <a:p>
            <a:r>
              <a:rPr lang="cs-CZ" sz="1200" dirty="0">
                <a:latin typeface="+mn-lt"/>
              </a:rPr>
              <a:t>Šimek (2020(: Bez půdy to nepůjde. ISBN 978-80-86668-59-8 </a:t>
            </a:r>
            <a:r>
              <a:rPr lang="cs-CZ" sz="1200" dirty="0">
                <a:latin typeface="+mn-lt"/>
                <a:hlinkClick r:id="rId3"/>
              </a:rPr>
              <a:t>https://www.bc.cas.cz/Cds/Download/?filename=8135_FINALNI_Brozura_Bez_pudy_to_nepujde_WEB</a:t>
            </a:r>
            <a:r>
              <a:rPr lang="cs-CZ" sz="1200" dirty="0">
                <a:latin typeface="+mn-lt"/>
              </a:rPr>
              <a:t> </a:t>
            </a:r>
          </a:p>
        </p:txBody>
      </p:sp>
    </p:spTree>
    <p:extLst>
      <p:ext uri="{BB962C8B-B14F-4D97-AF65-F5344CB8AC3E}">
        <p14:creationId xmlns:p14="http://schemas.microsoft.com/office/powerpoint/2010/main" val="113553702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Oživení půd</a:t>
            </a:r>
          </a:p>
        </p:txBody>
      </p:sp>
      <p:pic>
        <p:nvPicPr>
          <p:cNvPr id="5" name="Picture 4" descr="biomassb">
            <a:extLst>
              <a:ext uri="{FF2B5EF4-FFF2-40B4-BE49-F238E27FC236}">
                <a16:creationId xmlns:a16="http://schemas.microsoft.com/office/drawing/2014/main" id="{04C4572B-0169-4DA0-9755-5A1ECBFAEC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594" y="1295238"/>
            <a:ext cx="5342021" cy="4444504"/>
          </a:xfrm>
          <a:prstGeom prst="rect">
            <a:avLst/>
          </a:prstGeom>
          <a:ln>
            <a:noFill/>
          </a:ln>
          <a:effectLst>
            <a:outerShdw blurRad="292100" dist="139700" dir="2700000" algn="tl" rotWithShape="0">
              <a:srgbClr val="333333">
                <a:alpha val="65000"/>
              </a:srgbClr>
            </a:outerShdw>
          </a:effectLst>
        </p:spPr>
      </p:pic>
      <p:pic>
        <p:nvPicPr>
          <p:cNvPr id="7" name="Picture 3" descr="029">
            <a:extLst>
              <a:ext uri="{FF2B5EF4-FFF2-40B4-BE49-F238E27FC236}">
                <a16:creationId xmlns:a16="http://schemas.microsoft.com/office/drawing/2014/main" id="{8576C625-D8D4-4096-922A-B5B3F6EE8A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8491" y="590458"/>
            <a:ext cx="6145969" cy="5377723"/>
          </a:xfrm>
          <a:prstGeom prst="rect">
            <a:avLst/>
          </a:prstGeom>
          <a:ln>
            <a:noFill/>
          </a:ln>
          <a:effectLst>
            <a:outerShdw blurRad="292100" dist="139700" dir="2700000" algn="tl" rotWithShape="0">
              <a:srgbClr val="333333">
                <a:alpha val="65000"/>
              </a:srgbClr>
            </a:outerShdw>
          </a:effectLst>
        </p:spPr>
      </p:pic>
      <p:sp>
        <p:nvSpPr>
          <p:cNvPr id="2" name="TextovéPole 1">
            <a:extLst>
              <a:ext uri="{FF2B5EF4-FFF2-40B4-BE49-F238E27FC236}">
                <a16:creationId xmlns:a16="http://schemas.microsoft.com/office/drawing/2014/main" id="{28711B61-3DBA-4644-8C47-EB57FB887FA3}"/>
              </a:ext>
            </a:extLst>
          </p:cNvPr>
          <p:cNvSpPr txBox="1"/>
          <p:nvPr/>
        </p:nvSpPr>
        <p:spPr>
          <a:xfrm>
            <a:off x="4428645" y="5424262"/>
            <a:ext cx="1200970" cy="276999"/>
          </a:xfrm>
          <a:prstGeom prst="rect">
            <a:avLst/>
          </a:prstGeom>
          <a:noFill/>
        </p:spPr>
        <p:txBody>
          <a:bodyPr wrap="none" rtlCol="0">
            <a:spAutoFit/>
          </a:bodyPr>
          <a:lstStyle/>
          <a:p>
            <a:r>
              <a:rPr lang="cs-CZ" sz="1200" dirty="0"/>
              <a:t>akr = 4000 m2</a:t>
            </a:r>
          </a:p>
        </p:txBody>
      </p:sp>
      <p:sp>
        <p:nvSpPr>
          <p:cNvPr id="8" name="Zástupný symbol pro číslo snímku 7">
            <a:extLst>
              <a:ext uri="{FF2B5EF4-FFF2-40B4-BE49-F238E27FC236}">
                <a16:creationId xmlns:a16="http://schemas.microsoft.com/office/drawing/2014/main" id="{0527372B-D275-43B1-8D38-05FBAFF25704}"/>
              </a:ext>
            </a:extLst>
          </p:cNvPr>
          <p:cNvSpPr>
            <a:spLocks noGrp="1"/>
          </p:cNvSpPr>
          <p:nvPr>
            <p:ph type="sldNum" sz="quarter" idx="10"/>
          </p:nvPr>
        </p:nvSpPr>
        <p:spPr/>
        <p:txBody>
          <a:bodyPr/>
          <a:lstStyle/>
          <a:p>
            <a:pPr>
              <a:defRPr/>
            </a:pPr>
            <a:fld id="{4E12630B-17A9-44AC-A5BE-0FEBEDB0B5E8}" type="slidenum">
              <a:rPr lang="cs-CZ" altLang="cs-CZ" noProof="0" smtClean="0"/>
              <a:pPr>
                <a:defRPr/>
              </a:pPr>
              <a:t>78</a:t>
            </a:fld>
            <a:endParaRPr lang="cs-CZ" altLang="cs-CZ" noProof="0" dirty="0"/>
          </a:p>
        </p:txBody>
      </p:sp>
    </p:spTree>
    <p:extLst>
      <p:ext uri="{BB962C8B-B14F-4D97-AF65-F5344CB8AC3E}">
        <p14:creationId xmlns:p14="http://schemas.microsoft.com/office/powerpoint/2010/main" val="265452884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Oživení půd</a:t>
            </a:r>
          </a:p>
        </p:txBody>
      </p:sp>
      <p:sp>
        <p:nvSpPr>
          <p:cNvPr id="4" name="Zástupný obsah 3">
            <a:extLst>
              <a:ext uri="{FF2B5EF4-FFF2-40B4-BE49-F238E27FC236}">
                <a16:creationId xmlns:a16="http://schemas.microsoft.com/office/drawing/2014/main" id="{9071E7F7-A80D-4942-9A4B-A5D65998B9C7}"/>
              </a:ext>
            </a:extLst>
          </p:cNvPr>
          <p:cNvSpPr>
            <a:spLocks noGrp="1"/>
          </p:cNvSpPr>
          <p:nvPr>
            <p:ph idx="1"/>
          </p:nvPr>
        </p:nvSpPr>
        <p:spPr/>
        <p:txBody>
          <a:bodyPr/>
          <a:lstStyle/>
          <a:p>
            <a:r>
              <a:rPr lang="cs-CZ" dirty="0"/>
              <a:t>není rovnoměrné</a:t>
            </a:r>
          </a:p>
        </p:txBody>
      </p:sp>
      <p:pic>
        <p:nvPicPr>
          <p:cNvPr id="2207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44864" y="1688346"/>
            <a:ext cx="4924790" cy="5414518"/>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3C107DDF-0760-4B9F-A931-B690A8E722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2076" y="119657"/>
            <a:ext cx="5558161" cy="4683456"/>
          </a:xfrm>
          <a:prstGeom prst="rect">
            <a:avLst/>
          </a:prstGeom>
          <a:ln>
            <a:noFill/>
          </a:ln>
          <a:effectLst>
            <a:outerShdw blurRad="292100" dist="139700" dir="2700000" algn="tl" rotWithShape="0">
              <a:srgbClr val="333333">
                <a:alpha val="65000"/>
              </a:srgbClr>
            </a:outerShdw>
          </a:effectLst>
        </p:spPr>
      </p:pic>
      <p:sp>
        <p:nvSpPr>
          <p:cNvPr id="3" name="Zástupný symbol pro číslo snímku 2">
            <a:extLst>
              <a:ext uri="{FF2B5EF4-FFF2-40B4-BE49-F238E27FC236}">
                <a16:creationId xmlns:a16="http://schemas.microsoft.com/office/drawing/2014/main" id="{0C6D80B3-7706-4F1A-BE7C-D131025ECC0E}"/>
              </a:ext>
            </a:extLst>
          </p:cNvPr>
          <p:cNvSpPr>
            <a:spLocks noGrp="1"/>
          </p:cNvSpPr>
          <p:nvPr>
            <p:ph type="sldNum" sz="quarter" idx="10"/>
          </p:nvPr>
        </p:nvSpPr>
        <p:spPr/>
        <p:txBody>
          <a:bodyPr/>
          <a:lstStyle/>
          <a:p>
            <a:pPr>
              <a:defRPr/>
            </a:pPr>
            <a:fld id="{4E12630B-17A9-44AC-A5BE-0FEBEDB0B5E8}" type="slidenum">
              <a:rPr lang="cs-CZ" altLang="cs-CZ" noProof="0" smtClean="0"/>
              <a:pPr>
                <a:defRPr/>
              </a:pPr>
              <a:t>79</a:t>
            </a:fld>
            <a:endParaRPr lang="cs-CZ" altLang="cs-CZ" noProof="0" dirty="0"/>
          </a:p>
        </p:txBody>
      </p:sp>
      <p:sp>
        <p:nvSpPr>
          <p:cNvPr id="7" name="TextovéPole 6">
            <a:extLst>
              <a:ext uri="{FF2B5EF4-FFF2-40B4-BE49-F238E27FC236}">
                <a16:creationId xmlns:a16="http://schemas.microsoft.com/office/drawing/2014/main" id="{4221DF8F-5418-4B64-8558-D1EB0D43A598}"/>
              </a:ext>
            </a:extLst>
          </p:cNvPr>
          <p:cNvSpPr txBox="1"/>
          <p:nvPr/>
        </p:nvSpPr>
        <p:spPr>
          <a:xfrm>
            <a:off x="5541794" y="6395971"/>
            <a:ext cx="3817692" cy="461665"/>
          </a:xfrm>
          <a:prstGeom prst="rect">
            <a:avLst/>
          </a:prstGeom>
          <a:noFill/>
        </p:spPr>
        <p:txBody>
          <a:bodyPr wrap="square" rtlCol="0">
            <a:spAutoFit/>
          </a:bodyPr>
          <a:lstStyle/>
          <a:p>
            <a:r>
              <a:rPr lang="cs-CZ" sz="1200" dirty="0" err="1"/>
              <a:t>Bargett</a:t>
            </a:r>
            <a:r>
              <a:rPr lang="cs-CZ" sz="1200" dirty="0"/>
              <a:t> R. (2005): </a:t>
            </a:r>
            <a:r>
              <a:rPr lang="en-US" sz="1200" dirty="0"/>
              <a:t>The Biology of Soil: A Community and Ecosystem Approach</a:t>
            </a:r>
            <a:r>
              <a:rPr lang="cs-CZ" sz="1200" dirty="0"/>
              <a:t>. ISBN 9780198525028</a:t>
            </a:r>
          </a:p>
        </p:txBody>
      </p:sp>
      <p:sp>
        <p:nvSpPr>
          <p:cNvPr id="8" name="TextovéPole 7">
            <a:extLst>
              <a:ext uri="{FF2B5EF4-FFF2-40B4-BE49-F238E27FC236}">
                <a16:creationId xmlns:a16="http://schemas.microsoft.com/office/drawing/2014/main" id="{1475F75E-09B0-4849-82E1-3DEA941A35D8}"/>
              </a:ext>
            </a:extLst>
          </p:cNvPr>
          <p:cNvSpPr txBox="1"/>
          <p:nvPr/>
        </p:nvSpPr>
        <p:spPr>
          <a:xfrm rot="16200000">
            <a:off x="8780418" y="2238456"/>
            <a:ext cx="4083009" cy="646331"/>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4"/>
              </a:rPr>
              <a:t>https://esdac.jrc.ec.europa.eu/content/atlas-soil-biodiversity</a:t>
            </a:r>
            <a:r>
              <a:rPr lang="cs-CZ" sz="1200" dirty="0">
                <a:latin typeface="+mn-lt"/>
              </a:rPr>
              <a:t> </a:t>
            </a:r>
          </a:p>
        </p:txBody>
      </p:sp>
    </p:spTree>
    <p:extLst>
      <p:ext uri="{BB962C8B-B14F-4D97-AF65-F5344CB8AC3E}">
        <p14:creationId xmlns:p14="http://schemas.microsoft.com/office/powerpoint/2010/main" val="91010875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629216-8A7B-4FEC-941F-716DDABE3ABA}"/>
              </a:ext>
            </a:extLst>
          </p:cNvPr>
          <p:cNvSpPr>
            <a:spLocks noGrp="1"/>
          </p:cNvSpPr>
          <p:nvPr>
            <p:ph type="title"/>
          </p:nvPr>
        </p:nvSpPr>
        <p:spPr/>
        <p:txBody>
          <a:bodyPr/>
          <a:lstStyle/>
          <a:p>
            <a:r>
              <a:rPr lang="cs-CZ" dirty="0"/>
              <a:t>Pedologie</a:t>
            </a:r>
          </a:p>
        </p:txBody>
      </p:sp>
      <p:sp>
        <p:nvSpPr>
          <p:cNvPr id="3" name="Zástupný obsah 2">
            <a:extLst>
              <a:ext uri="{FF2B5EF4-FFF2-40B4-BE49-F238E27FC236}">
                <a16:creationId xmlns:a16="http://schemas.microsoft.com/office/drawing/2014/main" id="{B34C2753-B2F0-409F-AC39-E972720E0253}"/>
              </a:ext>
            </a:extLst>
          </p:cNvPr>
          <p:cNvSpPr>
            <a:spLocks noGrp="1"/>
          </p:cNvSpPr>
          <p:nvPr>
            <p:ph idx="1"/>
          </p:nvPr>
        </p:nvSpPr>
        <p:spPr/>
        <p:txBody>
          <a:bodyPr/>
          <a:lstStyle/>
          <a:p>
            <a:r>
              <a:rPr lang="cs-CZ" dirty="0"/>
              <a:t>nauka o půdách = </a:t>
            </a:r>
            <a:r>
              <a:rPr lang="cs-CZ" dirty="0" err="1"/>
              <a:t>soil</a:t>
            </a:r>
            <a:r>
              <a:rPr lang="cs-CZ" dirty="0"/>
              <a:t> science</a:t>
            </a:r>
          </a:p>
          <a:p>
            <a:r>
              <a:rPr lang="cs-CZ" dirty="0"/>
              <a:t>v zahraničí je „pedology“ spíše o taxonomii půd</a:t>
            </a:r>
          </a:p>
        </p:txBody>
      </p:sp>
      <p:sp>
        <p:nvSpPr>
          <p:cNvPr id="4" name="Zástupný symbol pro číslo snímku 3">
            <a:extLst>
              <a:ext uri="{FF2B5EF4-FFF2-40B4-BE49-F238E27FC236}">
                <a16:creationId xmlns:a16="http://schemas.microsoft.com/office/drawing/2014/main" id="{E52496DD-A4F9-4B20-AA5E-4C7C264256AE}"/>
              </a:ext>
            </a:extLst>
          </p:cNvPr>
          <p:cNvSpPr>
            <a:spLocks noGrp="1"/>
          </p:cNvSpPr>
          <p:nvPr>
            <p:ph type="sldNum" sz="quarter" idx="10"/>
          </p:nvPr>
        </p:nvSpPr>
        <p:spPr/>
        <p:txBody>
          <a:bodyPr/>
          <a:lstStyle/>
          <a:p>
            <a:pPr>
              <a:defRPr/>
            </a:pPr>
            <a:fld id="{4E12630B-17A9-44AC-A5BE-0FEBEDB0B5E8}" type="slidenum">
              <a:rPr lang="cs-CZ" altLang="cs-CZ" noProof="0" smtClean="0"/>
              <a:pPr>
                <a:defRPr/>
              </a:pPr>
              <a:t>8</a:t>
            </a:fld>
            <a:endParaRPr lang="cs-CZ" altLang="cs-CZ" noProof="0" dirty="0"/>
          </a:p>
        </p:txBody>
      </p:sp>
    </p:spTree>
    <p:extLst>
      <p:ext uri="{BB962C8B-B14F-4D97-AF65-F5344CB8AC3E}">
        <p14:creationId xmlns:p14="http://schemas.microsoft.com/office/powerpoint/2010/main" val="114938703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Velikost půdní bioty</a:t>
            </a:r>
          </a:p>
        </p:txBody>
      </p:sp>
      <p:pic>
        <p:nvPicPr>
          <p:cNvPr id="8" name="Obrázek 7">
            <a:extLst>
              <a:ext uri="{FF2B5EF4-FFF2-40B4-BE49-F238E27FC236}">
                <a16:creationId xmlns:a16="http://schemas.microsoft.com/office/drawing/2014/main" id="{9B266634-679A-47BD-BF79-58001FE6F2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076404"/>
            <a:ext cx="3742846" cy="5333265"/>
          </a:xfrm>
          <a:prstGeom prst="rect">
            <a:avLst/>
          </a:prstGeom>
        </p:spPr>
      </p:pic>
      <p:sp>
        <p:nvSpPr>
          <p:cNvPr id="9" name="TextovéPole 8">
            <a:extLst>
              <a:ext uri="{FF2B5EF4-FFF2-40B4-BE49-F238E27FC236}">
                <a16:creationId xmlns:a16="http://schemas.microsoft.com/office/drawing/2014/main" id="{809FEEC6-FEC8-49E7-91E1-017DA267E581}"/>
              </a:ext>
            </a:extLst>
          </p:cNvPr>
          <p:cNvSpPr txBox="1"/>
          <p:nvPr/>
        </p:nvSpPr>
        <p:spPr>
          <a:xfrm>
            <a:off x="2536300" y="1238962"/>
            <a:ext cx="1137234" cy="276999"/>
          </a:xfrm>
          <a:prstGeom prst="rect">
            <a:avLst/>
          </a:prstGeom>
          <a:noFill/>
        </p:spPr>
        <p:txBody>
          <a:bodyPr wrap="none" rtlCol="0">
            <a:spAutoFit/>
          </a:bodyPr>
          <a:lstStyle/>
          <a:p>
            <a:r>
              <a:rPr lang="cs-CZ" sz="1200" dirty="0"/>
              <a:t>UN FAO, 2020</a:t>
            </a:r>
          </a:p>
        </p:txBody>
      </p:sp>
      <p:pic>
        <p:nvPicPr>
          <p:cNvPr id="10" name="Picture 2">
            <a:extLst>
              <a:ext uri="{FF2B5EF4-FFF2-40B4-BE49-F238E27FC236}">
                <a16:creationId xmlns:a16="http://schemas.microsoft.com/office/drawing/2014/main" id="{EC175C2A-3AC0-46B6-8427-82FB4F702F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14508" y="1076404"/>
            <a:ext cx="7556520" cy="5333265"/>
          </a:xfrm>
          <a:prstGeom prst="rect">
            <a:avLst/>
          </a:prstGeom>
          <a:noFill/>
          <a:ln w="9525">
            <a:noFill/>
            <a:miter lim="800000"/>
            <a:headEnd/>
            <a:tailEnd/>
          </a:ln>
        </p:spPr>
      </p:pic>
      <p:sp>
        <p:nvSpPr>
          <p:cNvPr id="2" name="Zástupný symbol pro číslo snímku 1">
            <a:extLst>
              <a:ext uri="{FF2B5EF4-FFF2-40B4-BE49-F238E27FC236}">
                <a16:creationId xmlns:a16="http://schemas.microsoft.com/office/drawing/2014/main" id="{FD7B2490-1671-4280-A372-5D018A21BA90}"/>
              </a:ext>
            </a:extLst>
          </p:cNvPr>
          <p:cNvSpPr>
            <a:spLocks noGrp="1"/>
          </p:cNvSpPr>
          <p:nvPr>
            <p:ph type="sldNum" sz="quarter" idx="10"/>
          </p:nvPr>
        </p:nvSpPr>
        <p:spPr/>
        <p:txBody>
          <a:bodyPr/>
          <a:lstStyle/>
          <a:p>
            <a:pPr>
              <a:defRPr/>
            </a:pPr>
            <a:fld id="{4E12630B-17A9-44AC-A5BE-0FEBEDB0B5E8}" type="slidenum">
              <a:rPr lang="cs-CZ" altLang="cs-CZ" noProof="0" smtClean="0"/>
              <a:pPr>
                <a:defRPr/>
              </a:pPr>
              <a:t>80</a:t>
            </a:fld>
            <a:endParaRPr lang="cs-CZ" altLang="cs-CZ" noProof="0" dirty="0"/>
          </a:p>
        </p:txBody>
      </p:sp>
      <p:sp>
        <p:nvSpPr>
          <p:cNvPr id="7" name="TextovéPole 6">
            <a:extLst>
              <a:ext uri="{FF2B5EF4-FFF2-40B4-BE49-F238E27FC236}">
                <a16:creationId xmlns:a16="http://schemas.microsoft.com/office/drawing/2014/main" id="{67D77A99-A82C-4207-92FD-00AF925AD22C}"/>
              </a:ext>
            </a:extLst>
          </p:cNvPr>
          <p:cNvSpPr txBox="1"/>
          <p:nvPr/>
        </p:nvSpPr>
        <p:spPr>
          <a:xfrm>
            <a:off x="7325139" y="6279647"/>
            <a:ext cx="4317551" cy="461665"/>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4"/>
              </a:rPr>
              <a:t>https://esdac.jrc.ec.europa.eu/content/atlas-soil-biodiversity</a:t>
            </a:r>
            <a:r>
              <a:rPr lang="cs-CZ" sz="1200" dirty="0">
                <a:latin typeface="+mn-lt"/>
              </a:rPr>
              <a:t> </a:t>
            </a:r>
          </a:p>
        </p:txBody>
      </p:sp>
    </p:spTree>
    <p:extLst>
      <p:ext uri="{BB962C8B-B14F-4D97-AF65-F5344CB8AC3E}">
        <p14:creationId xmlns:p14="http://schemas.microsoft.com/office/powerpoint/2010/main" val="297413147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4851" y="329472"/>
            <a:ext cx="2284156" cy="737327"/>
          </a:xfrm>
        </p:spPr>
        <p:txBody>
          <a:bodyPr/>
          <a:lstStyle/>
          <a:p>
            <a:r>
              <a:rPr lang="cs-CZ" dirty="0"/>
              <a:t>Velikost půdní bioty</a:t>
            </a:r>
          </a:p>
        </p:txBody>
      </p:sp>
      <p:pic>
        <p:nvPicPr>
          <p:cNvPr id="5" name="Obrázek 4">
            <a:extLst>
              <a:ext uri="{FF2B5EF4-FFF2-40B4-BE49-F238E27FC236}">
                <a16:creationId xmlns:a16="http://schemas.microsoft.com/office/drawing/2014/main" id="{73778299-178B-4D47-BC18-C30373158E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989006" y="-1"/>
            <a:ext cx="9174420" cy="6414253"/>
          </a:xfrm>
          <a:prstGeom prst="rect">
            <a:avLst/>
          </a:prstGeom>
          <a:ln>
            <a:noFill/>
          </a:ln>
          <a:effectLst>
            <a:outerShdw blurRad="292100" dist="139700" dir="2700000" algn="tl" rotWithShape="0">
              <a:srgbClr val="333333">
                <a:alpha val="65000"/>
              </a:srgbClr>
            </a:outerShdw>
          </a:effectLst>
        </p:spPr>
      </p:pic>
      <p:sp>
        <p:nvSpPr>
          <p:cNvPr id="6" name="TextovéPole 5">
            <a:extLst>
              <a:ext uri="{FF2B5EF4-FFF2-40B4-BE49-F238E27FC236}">
                <a16:creationId xmlns:a16="http://schemas.microsoft.com/office/drawing/2014/main" id="{227AAE30-6BF8-4E67-A376-792A22FF13DC}"/>
              </a:ext>
            </a:extLst>
          </p:cNvPr>
          <p:cNvSpPr txBox="1"/>
          <p:nvPr/>
        </p:nvSpPr>
        <p:spPr>
          <a:xfrm>
            <a:off x="3736258" y="6378648"/>
            <a:ext cx="8427168" cy="461665"/>
          </a:xfrm>
          <a:prstGeom prst="rect">
            <a:avLst/>
          </a:prstGeom>
          <a:noFill/>
        </p:spPr>
        <p:txBody>
          <a:bodyPr wrap="square">
            <a:spAutoFit/>
          </a:bodyPr>
          <a:lstStyle/>
          <a:p>
            <a:pPr algn="l"/>
            <a:r>
              <a:rPr lang="en-US" sz="1200" b="0" u="none" strike="noStrike" baseline="0" dirty="0">
                <a:latin typeface="BodoniSvtyTwoITCTT-Book"/>
              </a:rPr>
              <a:t>FAO, ITPS, GSBI, SCBD and EC. 2020. </a:t>
            </a:r>
            <a:r>
              <a:rPr lang="en-US" sz="1200" b="0" u="none" strike="noStrike" baseline="0" dirty="0">
                <a:latin typeface="BodoniSvtyTwoITCTT-BookIta"/>
              </a:rPr>
              <a:t>State of knowledge of soil biodiversity -</a:t>
            </a:r>
            <a:r>
              <a:rPr lang="cs-CZ" sz="1200" b="0" u="none" strike="noStrike" baseline="0" dirty="0">
                <a:latin typeface="BodoniSvtyTwoITCTT-BookIta"/>
              </a:rPr>
              <a:t> </a:t>
            </a:r>
            <a:r>
              <a:rPr lang="en-US" sz="1200" b="0" u="none" strike="noStrike" baseline="0" dirty="0">
                <a:latin typeface="BodoniSvtyTwoITCTT-BookIta"/>
              </a:rPr>
              <a:t>Status, challenges and potentialities</a:t>
            </a:r>
            <a:r>
              <a:rPr lang="en-US" sz="1200" b="0" u="none" strike="noStrike" baseline="0" dirty="0">
                <a:latin typeface="BodoniSvtyTwoITCTT-Book"/>
              </a:rPr>
              <a:t>, </a:t>
            </a:r>
            <a:r>
              <a:rPr lang="en-US" sz="1200" b="0" u="none" strike="noStrike" baseline="0" dirty="0">
                <a:latin typeface="BodoniSvtyTwoITCTT-BookIta"/>
              </a:rPr>
              <a:t>Report 2020</a:t>
            </a:r>
            <a:r>
              <a:rPr lang="en-US" sz="1200" b="0" u="none" strike="noStrike" baseline="0" dirty="0">
                <a:latin typeface="BodoniSvtyTwoITCTT-Book"/>
              </a:rPr>
              <a:t>. Rome, FAO.</a:t>
            </a:r>
            <a:r>
              <a:rPr lang="cs-CZ" sz="1200" b="0" u="none" strike="noStrike" baseline="0" dirty="0">
                <a:latin typeface="BodoniSvtyTwoITCTT-Book"/>
              </a:rPr>
              <a:t> </a:t>
            </a:r>
            <a:r>
              <a:rPr lang="cs-CZ" sz="1200" b="0" u="none" strike="noStrike" baseline="0" dirty="0">
                <a:latin typeface="BodoniSvtyTwoITCTT-Book"/>
                <a:hlinkClick r:id="rId3"/>
              </a:rPr>
              <a:t>https://doi.org/10.4060/cb1928en</a:t>
            </a:r>
            <a:r>
              <a:rPr lang="cs-CZ" sz="1200" b="0" u="none" strike="noStrike" baseline="0" dirty="0">
                <a:latin typeface="BodoniSvtyTwoITCTT-Book"/>
              </a:rPr>
              <a:t> </a:t>
            </a:r>
            <a:endParaRPr lang="cs-CZ" sz="1200" dirty="0"/>
          </a:p>
        </p:txBody>
      </p:sp>
      <p:sp>
        <p:nvSpPr>
          <p:cNvPr id="3" name="Zástupný symbol pro číslo snímku 2">
            <a:extLst>
              <a:ext uri="{FF2B5EF4-FFF2-40B4-BE49-F238E27FC236}">
                <a16:creationId xmlns:a16="http://schemas.microsoft.com/office/drawing/2014/main" id="{040C75E0-DA7B-4EA5-ACAF-1A02C3D1FDAE}"/>
              </a:ext>
            </a:extLst>
          </p:cNvPr>
          <p:cNvSpPr>
            <a:spLocks noGrp="1"/>
          </p:cNvSpPr>
          <p:nvPr>
            <p:ph type="sldNum" sz="quarter" idx="10"/>
          </p:nvPr>
        </p:nvSpPr>
        <p:spPr/>
        <p:txBody>
          <a:bodyPr/>
          <a:lstStyle/>
          <a:p>
            <a:pPr>
              <a:defRPr/>
            </a:pPr>
            <a:fld id="{4E12630B-17A9-44AC-A5BE-0FEBEDB0B5E8}" type="slidenum">
              <a:rPr lang="cs-CZ" altLang="cs-CZ" noProof="0" smtClean="0"/>
              <a:pPr>
                <a:defRPr/>
              </a:pPr>
              <a:t>81</a:t>
            </a:fld>
            <a:endParaRPr lang="cs-CZ" altLang="cs-CZ" noProof="0" dirty="0"/>
          </a:p>
        </p:txBody>
      </p:sp>
    </p:spTree>
    <p:extLst>
      <p:ext uri="{BB962C8B-B14F-4D97-AF65-F5344CB8AC3E}">
        <p14:creationId xmlns:p14="http://schemas.microsoft.com/office/powerpoint/2010/main" val="70007079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Skladba půdního oživení</a:t>
            </a:r>
          </a:p>
        </p:txBody>
      </p:sp>
      <p:sp>
        <p:nvSpPr>
          <p:cNvPr id="6" name="Zástupný symbol pro obsah 5"/>
          <p:cNvSpPr>
            <a:spLocks noGrp="1"/>
          </p:cNvSpPr>
          <p:nvPr>
            <p:ph idx="1"/>
          </p:nvPr>
        </p:nvSpPr>
        <p:spPr/>
        <p:txBody>
          <a:bodyPr/>
          <a:lstStyle/>
          <a:p>
            <a:pPr algn="just">
              <a:buAutoNum type="arabicParenR"/>
            </a:pPr>
            <a:r>
              <a:rPr lang="cs-CZ" b="1" dirty="0"/>
              <a:t>Producenti </a:t>
            </a:r>
            <a:r>
              <a:rPr lang="cs-CZ" dirty="0"/>
              <a:t>– autotrofní organismy – vychází z minerálních látek a energii získávají ze světla – </a:t>
            </a:r>
            <a:r>
              <a:rPr lang="cs-CZ" dirty="0" err="1"/>
              <a:t>fotoautotrofie</a:t>
            </a:r>
            <a:r>
              <a:rPr lang="cs-CZ" dirty="0"/>
              <a:t> (vyšší rostliny, sinice, řasy) či oxidace anorganických látek – </a:t>
            </a:r>
            <a:r>
              <a:rPr lang="cs-CZ" dirty="0" err="1"/>
              <a:t>chemolitotrofie</a:t>
            </a:r>
            <a:r>
              <a:rPr lang="cs-CZ" dirty="0"/>
              <a:t>  (některé bakterie)</a:t>
            </a:r>
          </a:p>
          <a:p>
            <a:pPr algn="just">
              <a:buAutoNum type="arabicParenR"/>
            </a:pPr>
            <a:r>
              <a:rPr lang="cs-CZ" b="1" dirty="0"/>
              <a:t>Primární konzumenti </a:t>
            </a:r>
            <a:r>
              <a:rPr lang="cs-CZ" dirty="0"/>
              <a:t>– </a:t>
            </a:r>
            <a:r>
              <a:rPr lang="cs-CZ" dirty="0" err="1"/>
              <a:t>fytofágie</a:t>
            </a:r>
            <a:r>
              <a:rPr lang="cs-CZ" dirty="0"/>
              <a:t>, </a:t>
            </a:r>
            <a:r>
              <a:rPr lang="cs-CZ" dirty="0" err="1"/>
              <a:t>fytotrofie</a:t>
            </a:r>
            <a:r>
              <a:rPr lang="cs-CZ" dirty="0"/>
              <a:t> – konzumují rostlinnou biomasu (různé larvy, brouci, krtonožky, někteří pavouci a roztoči, rostlinní parazité - hlístice)</a:t>
            </a:r>
          </a:p>
          <a:p>
            <a:pPr algn="just">
              <a:buAutoNum type="arabicParenR"/>
            </a:pPr>
            <a:r>
              <a:rPr lang="cs-CZ" b="1" dirty="0"/>
              <a:t>Sekundární konzumenti </a:t>
            </a:r>
            <a:r>
              <a:rPr lang="cs-CZ" dirty="0"/>
              <a:t>– </a:t>
            </a:r>
            <a:r>
              <a:rPr lang="cs-CZ" dirty="0" err="1"/>
              <a:t>karnivoři</a:t>
            </a:r>
            <a:r>
              <a:rPr lang="cs-CZ" dirty="0"/>
              <a:t>, predátoři – požírají </a:t>
            </a:r>
            <a:r>
              <a:rPr lang="cs-CZ" dirty="0" err="1"/>
              <a:t>fytotrofní</a:t>
            </a:r>
            <a:r>
              <a:rPr lang="cs-CZ" dirty="0"/>
              <a:t> organismy – dravý hmyz, pavouci a roztoči, stonožky</a:t>
            </a:r>
          </a:p>
          <a:p>
            <a:pPr algn="just">
              <a:buAutoNum type="arabicParenR"/>
            </a:pPr>
            <a:r>
              <a:rPr lang="cs-CZ" b="1" dirty="0" err="1"/>
              <a:t>Rozkladači</a:t>
            </a:r>
            <a:r>
              <a:rPr lang="cs-CZ" b="1" dirty="0"/>
              <a:t>, </a:t>
            </a:r>
            <a:r>
              <a:rPr lang="cs-CZ" b="1" dirty="0" err="1"/>
              <a:t>destruenti</a:t>
            </a:r>
            <a:r>
              <a:rPr lang="cs-CZ" b="1" dirty="0"/>
              <a:t>, </a:t>
            </a:r>
            <a:r>
              <a:rPr lang="cs-CZ" b="1" dirty="0" err="1"/>
              <a:t>saprofágové</a:t>
            </a:r>
            <a:r>
              <a:rPr lang="cs-CZ" b="1" dirty="0"/>
              <a:t> </a:t>
            </a:r>
            <a:r>
              <a:rPr lang="cs-CZ" dirty="0"/>
              <a:t>– živí se odumřelým organickým materiálem – v půdě nejpočetnější skupina – dekompozice - koloběh prvků a látek</a:t>
            </a:r>
          </a:p>
        </p:txBody>
      </p:sp>
      <p:sp>
        <p:nvSpPr>
          <p:cNvPr id="2" name="Zástupný symbol pro číslo snímku 1">
            <a:extLst>
              <a:ext uri="{FF2B5EF4-FFF2-40B4-BE49-F238E27FC236}">
                <a16:creationId xmlns:a16="http://schemas.microsoft.com/office/drawing/2014/main" id="{578670ED-D0E3-42C1-8492-1F39279D7E10}"/>
              </a:ext>
            </a:extLst>
          </p:cNvPr>
          <p:cNvSpPr>
            <a:spLocks noGrp="1"/>
          </p:cNvSpPr>
          <p:nvPr>
            <p:ph type="sldNum" sz="quarter" idx="10"/>
          </p:nvPr>
        </p:nvSpPr>
        <p:spPr/>
        <p:txBody>
          <a:bodyPr/>
          <a:lstStyle/>
          <a:p>
            <a:pPr>
              <a:defRPr/>
            </a:pPr>
            <a:fld id="{4E12630B-17A9-44AC-A5BE-0FEBEDB0B5E8}" type="slidenum">
              <a:rPr lang="cs-CZ" altLang="cs-CZ" noProof="0" smtClean="0"/>
              <a:pPr>
                <a:defRPr/>
              </a:pPr>
              <a:t>82</a:t>
            </a:fld>
            <a:endParaRPr lang="cs-CZ" altLang="cs-CZ" noProof="0" dirty="0"/>
          </a:p>
        </p:txBody>
      </p:sp>
    </p:spTree>
    <p:extLst>
      <p:ext uri="{BB962C8B-B14F-4D97-AF65-F5344CB8AC3E}">
        <p14:creationId xmlns:p14="http://schemas.microsoft.com/office/powerpoint/2010/main" val="416011854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Skladba půdního oživení</a:t>
            </a:r>
          </a:p>
        </p:txBody>
      </p:sp>
      <p:sp>
        <p:nvSpPr>
          <p:cNvPr id="2" name="Zástupný symbol pro číslo snímku 1">
            <a:extLst>
              <a:ext uri="{FF2B5EF4-FFF2-40B4-BE49-F238E27FC236}">
                <a16:creationId xmlns:a16="http://schemas.microsoft.com/office/drawing/2014/main" id="{F7749191-BBCD-492E-B9FC-D3B09DD501F3}"/>
              </a:ext>
            </a:extLst>
          </p:cNvPr>
          <p:cNvSpPr>
            <a:spLocks noGrp="1"/>
          </p:cNvSpPr>
          <p:nvPr>
            <p:ph type="sldNum" sz="quarter" idx="10"/>
          </p:nvPr>
        </p:nvSpPr>
        <p:spPr/>
        <p:txBody>
          <a:bodyPr/>
          <a:lstStyle/>
          <a:p>
            <a:pPr>
              <a:defRPr/>
            </a:pPr>
            <a:fld id="{4E12630B-17A9-44AC-A5BE-0FEBEDB0B5E8}" type="slidenum">
              <a:rPr lang="cs-CZ" altLang="cs-CZ" noProof="0" smtClean="0"/>
              <a:pPr>
                <a:defRPr/>
              </a:pPr>
              <a:t>83</a:t>
            </a:fld>
            <a:endParaRPr lang="cs-CZ" altLang="cs-CZ" noProof="0" dirty="0"/>
          </a:p>
        </p:txBody>
      </p:sp>
      <p:pic>
        <p:nvPicPr>
          <p:cNvPr id="6" name="Obrázek 5">
            <a:extLst>
              <a:ext uri="{FF2B5EF4-FFF2-40B4-BE49-F238E27FC236}">
                <a16:creationId xmlns:a16="http://schemas.microsoft.com/office/drawing/2014/main" id="{1D9C7A48-B3A1-4294-B369-B7A827F1CD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59783" y="0"/>
            <a:ext cx="5632218" cy="6858000"/>
          </a:xfrm>
          <a:prstGeom prst="rect">
            <a:avLst/>
          </a:prstGeom>
        </p:spPr>
      </p:pic>
      <p:pic>
        <p:nvPicPr>
          <p:cNvPr id="11" name="Obrázek 10">
            <a:extLst>
              <a:ext uri="{FF2B5EF4-FFF2-40B4-BE49-F238E27FC236}">
                <a16:creationId xmlns:a16="http://schemas.microsoft.com/office/drawing/2014/main" id="{92DB6BE9-DFC2-4359-8845-336DEB37D4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010468"/>
            <a:ext cx="6987048" cy="1842976"/>
          </a:xfrm>
          <a:prstGeom prst="rect">
            <a:avLst/>
          </a:prstGeom>
        </p:spPr>
      </p:pic>
      <p:sp>
        <p:nvSpPr>
          <p:cNvPr id="12" name="TextovéPole 11">
            <a:extLst>
              <a:ext uri="{FF2B5EF4-FFF2-40B4-BE49-F238E27FC236}">
                <a16:creationId xmlns:a16="http://schemas.microsoft.com/office/drawing/2014/main" id="{74F22E69-3293-43E0-A5D0-D4D2E2BC6A84}"/>
              </a:ext>
            </a:extLst>
          </p:cNvPr>
          <p:cNvSpPr txBox="1"/>
          <p:nvPr/>
        </p:nvSpPr>
        <p:spPr>
          <a:xfrm>
            <a:off x="0" y="5853444"/>
            <a:ext cx="6987048" cy="461665"/>
          </a:xfrm>
          <a:prstGeom prst="rect">
            <a:avLst/>
          </a:prstGeom>
          <a:noFill/>
        </p:spPr>
        <p:txBody>
          <a:bodyPr wrap="square">
            <a:spAutoFit/>
          </a:bodyPr>
          <a:lstStyle/>
          <a:p>
            <a:pPr algn="l"/>
            <a:r>
              <a:rPr lang="en-US" sz="1200" b="0" u="none" strike="noStrike" baseline="0" dirty="0">
                <a:latin typeface="BodoniSvtyTwoITCTT-Book"/>
              </a:rPr>
              <a:t>FAO, ITPS, GSBI, SCBD and EC. 2020. </a:t>
            </a:r>
            <a:r>
              <a:rPr lang="en-US" sz="1200" b="0" u="none" strike="noStrike" baseline="0" dirty="0">
                <a:latin typeface="BodoniSvtyTwoITCTT-BookIta"/>
              </a:rPr>
              <a:t>State of knowledge of soil biodiversity -</a:t>
            </a:r>
            <a:r>
              <a:rPr lang="cs-CZ" sz="1200" b="0" u="none" strike="noStrike" baseline="0" dirty="0">
                <a:latin typeface="BodoniSvtyTwoITCTT-BookIta"/>
              </a:rPr>
              <a:t> </a:t>
            </a:r>
            <a:r>
              <a:rPr lang="en-US" sz="1200" b="0" u="none" strike="noStrike" baseline="0" dirty="0">
                <a:latin typeface="BodoniSvtyTwoITCTT-BookIta"/>
              </a:rPr>
              <a:t>Status, challenges and potentialities</a:t>
            </a:r>
            <a:r>
              <a:rPr lang="en-US" sz="1200" b="0" u="none" strike="noStrike" baseline="0" dirty="0">
                <a:latin typeface="BodoniSvtyTwoITCTT-Book"/>
              </a:rPr>
              <a:t>, </a:t>
            </a:r>
            <a:r>
              <a:rPr lang="en-US" sz="1200" b="0" u="none" strike="noStrike" baseline="0" dirty="0">
                <a:latin typeface="BodoniSvtyTwoITCTT-BookIta"/>
              </a:rPr>
              <a:t>Report 2020</a:t>
            </a:r>
            <a:r>
              <a:rPr lang="en-US" sz="1200" b="0" u="none" strike="noStrike" baseline="0" dirty="0">
                <a:latin typeface="BodoniSvtyTwoITCTT-Book"/>
              </a:rPr>
              <a:t>. Rome, FAO.</a:t>
            </a:r>
            <a:r>
              <a:rPr lang="cs-CZ" sz="1200" b="0" u="none" strike="noStrike" baseline="0" dirty="0">
                <a:latin typeface="BodoniSvtyTwoITCTT-Book"/>
              </a:rPr>
              <a:t> </a:t>
            </a:r>
            <a:r>
              <a:rPr lang="cs-CZ" sz="1200" b="0" u="none" strike="noStrike" baseline="0" dirty="0">
                <a:latin typeface="BodoniSvtyTwoITCTT-Book"/>
                <a:hlinkClick r:id="rId4"/>
              </a:rPr>
              <a:t>https://doi.org/10.4060/cb1928en</a:t>
            </a:r>
            <a:r>
              <a:rPr lang="cs-CZ" sz="1200" b="0" u="none" strike="noStrike" baseline="0" dirty="0">
                <a:latin typeface="BodoniSvtyTwoITCTT-Book"/>
              </a:rPr>
              <a:t> </a:t>
            </a:r>
            <a:endParaRPr lang="cs-CZ" sz="1200" dirty="0"/>
          </a:p>
        </p:txBody>
      </p:sp>
    </p:spTree>
    <p:extLst>
      <p:ext uri="{BB962C8B-B14F-4D97-AF65-F5344CB8AC3E}">
        <p14:creationId xmlns:p14="http://schemas.microsoft.com/office/powerpoint/2010/main" val="417276153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80BF06-7323-4DA4-BC9B-0EE5D5272441}"/>
              </a:ext>
            </a:extLst>
          </p:cNvPr>
          <p:cNvSpPr>
            <a:spLocks noGrp="1"/>
          </p:cNvSpPr>
          <p:nvPr>
            <p:ph type="title"/>
          </p:nvPr>
        </p:nvSpPr>
        <p:spPr/>
        <p:txBody>
          <a:bodyPr/>
          <a:lstStyle/>
          <a:p>
            <a:r>
              <a:rPr lang="cs-CZ" dirty="0"/>
              <a:t>Skladba půdního oživení</a:t>
            </a:r>
          </a:p>
        </p:txBody>
      </p:sp>
      <p:sp>
        <p:nvSpPr>
          <p:cNvPr id="3" name="Zástupný obsah 2">
            <a:extLst>
              <a:ext uri="{FF2B5EF4-FFF2-40B4-BE49-F238E27FC236}">
                <a16:creationId xmlns:a16="http://schemas.microsoft.com/office/drawing/2014/main" id="{5E2514F9-61DE-436A-A041-3F41A1EB81E0}"/>
              </a:ext>
            </a:extLst>
          </p:cNvPr>
          <p:cNvSpPr>
            <a:spLocks noGrp="1"/>
          </p:cNvSpPr>
          <p:nvPr>
            <p:ph idx="1"/>
          </p:nvPr>
        </p:nvSpPr>
        <p:spPr>
          <a:xfrm>
            <a:off x="704850" y="1212782"/>
            <a:ext cx="9667791" cy="4778443"/>
          </a:xfrm>
        </p:spPr>
        <p:txBody>
          <a:bodyPr/>
          <a:lstStyle/>
          <a:p>
            <a:pPr marL="285750" indent="-285750" algn="l">
              <a:buFont typeface="Arial" panose="020B0604020202020204" pitchFamily="34" charset="0"/>
              <a:buChar char="•"/>
            </a:pPr>
            <a:r>
              <a:rPr lang="en-US" sz="1800" b="0" u="none" strike="noStrike" baseline="0" dirty="0">
                <a:latin typeface="+mn-lt"/>
              </a:rPr>
              <a:t>FAO, ITPS, GSBI, SCBD and EC. 2020. State of knowledge of soil biodiversity -</a:t>
            </a:r>
            <a:r>
              <a:rPr lang="cs-CZ" sz="1800" b="0" u="none" strike="noStrike" baseline="0" dirty="0">
                <a:latin typeface="+mn-lt"/>
              </a:rPr>
              <a:t> </a:t>
            </a:r>
            <a:r>
              <a:rPr lang="en-US" sz="1800" b="0" u="none" strike="noStrike" baseline="0" dirty="0">
                <a:latin typeface="+mn-lt"/>
              </a:rPr>
              <a:t>Status, challenges and potentialities, Report 2020. Rome, FAO.</a:t>
            </a:r>
            <a:r>
              <a:rPr lang="cs-CZ" sz="1800" b="0" u="none" strike="noStrike" baseline="0" dirty="0">
                <a:latin typeface="+mn-lt"/>
              </a:rPr>
              <a:t> </a:t>
            </a:r>
            <a:r>
              <a:rPr lang="cs-CZ" sz="1800" b="0" u="none" strike="noStrike" baseline="0" dirty="0">
                <a:latin typeface="+mn-lt"/>
                <a:hlinkClick r:id="rId3"/>
              </a:rPr>
              <a:t>https://doi.org/10.4060/cb1928en</a:t>
            </a:r>
            <a:r>
              <a:rPr lang="cs-CZ" sz="1800" b="0" u="none" strike="noStrike" baseline="0" dirty="0">
                <a:latin typeface="+mn-lt"/>
              </a:rPr>
              <a:t> </a:t>
            </a:r>
          </a:p>
          <a:p>
            <a:pPr marL="285750" indent="-285750" algn="l">
              <a:buFont typeface="Arial" panose="020B0604020202020204" pitchFamily="34" charset="0"/>
              <a:buChar char="•"/>
            </a:pPr>
            <a:r>
              <a:rPr lang="cs-CZ" sz="1800" dirty="0">
                <a:latin typeface="+mn-lt"/>
                <a:hlinkClick r:id="rId4"/>
              </a:rPr>
              <a:t>https://www.globalsoilbiodiversity.org/</a:t>
            </a:r>
            <a:endParaRPr lang="cs-CZ" sz="1800" dirty="0"/>
          </a:p>
        </p:txBody>
      </p:sp>
      <p:sp>
        <p:nvSpPr>
          <p:cNvPr id="4" name="Zástupný symbol pro číslo snímku 3">
            <a:extLst>
              <a:ext uri="{FF2B5EF4-FFF2-40B4-BE49-F238E27FC236}">
                <a16:creationId xmlns:a16="http://schemas.microsoft.com/office/drawing/2014/main" id="{D0598792-0B7C-46DF-B994-AA922282D930}"/>
              </a:ext>
            </a:extLst>
          </p:cNvPr>
          <p:cNvSpPr>
            <a:spLocks noGrp="1"/>
          </p:cNvSpPr>
          <p:nvPr>
            <p:ph type="sldNum" sz="quarter" idx="10"/>
          </p:nvPr>
        </p:nvSpPr>
        <p:spPr/>
        <p:txBody>
          <a:bodyPr/>
          <a:lstStyle/>
          <a:p>
            <a:pPr>
              <a:defRPr/>
            </a:pPr>
            <a:fld id="{4E12630B-17A9-44AC-A5BE-0FEBEDB0B5E8}" type="slidenum">
              <a:rPr lang="cs-CZ" altLang="cs-CZ" noProof="0" smtClean="0"/>
              <a:pPr>
                <a:defRPr/>
              </a:pPr>
              <a:t>84</a:t>
            </a:fld>
            <a:endParaRPr lang="cs-CZ" altLang="cs-CZ" noProof="0" dirty="0"/>
          </a:p>
        </p:txBody>
      </p:sp>
      <p:pic>
        <p:nvPicPr>
          <p:cNvPr id="6" name="Obrázek 5">
            <a:extLst>
              <a:ext uri="{FF2B5EF4-FFF2-40B4-BE49-F238E27FC236}">
                <a16:creationId xmlns:a16="http://schemas.microsoft.com/office/drawing/2014/main" id="{DF3F7157-9F9B-4E6B-B023-9CFB109FD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74" y="2505290"/>
            <a:ext cx="3028273" cy="1378317"/>
          </a:xfrm>
          <a:prstGeom prst="rect">
            <a:avLst/>
          </a:prstGeom>
          <a:ln>
            <a:noFill/>
          </a:ln>
          <a:effectLst>
            <a:outerShdw blurRad="292100" dist="139700" dir="2700000" algn="tl" rotWithShape="0">
              <a:srgbClr val="333333">
                <a:alpha val="65000"/>
              </a:srgbClr>
            </a:outerShdw>
          </a:effectLst>
        </p:spPr>
      </p:pic>
      <p:pic>
        <p:nvPicPr>
          <p:cNvPr id="9" name="Obrázek 8">
            <a:extLst>
              <a:ext uri="{FF2B5EF4-FFF2-40B4-BE49-F238E27FC236}">
                <a16:creationId xmlns:a16="http://schemas.microsoft.com/office/drawing/2014/main" id="{B2CCC40A-D31B-4352-8CB8-BBFDAE48B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227" y="4076019"/>
            <a:ext cx="2787083" cy="1569198"/>
          </a:xfrm>
          <a:prstGeom prst="rect">
            <a:avLst/>
          </a:prstGeom>
          <a:ln>
            <a:noFill/>
          </a:ln>
          <a:effectLst>
            <a:outerShdw blurRad="292100" dist="139700" dir="2700000" algn="tl" rotWithShape="0">
              <a:srgbClr val="333333">
                <a:alpha val="65000"/>
              </a:srgbClr>
            </a:outerShdw>
          </a:effectLst>
        </p:spPr>
      </p:pic>
      <p:pic>
        <p:nvPicPr>
          <p:cNvPr id="11" name="Obrázek 10">
            <a:extLst>
              <a:ext uri="{FF2B5EF4-FFF2-40B4-BE49-F238E27FC236}">
                <a16:creationId xmlns:a16="http://schemas.microsoft.com/office/drawing/2014/main" id="{5226D223-B159-4167-84BC-E2B6DFABB7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0637" y="4246756"/>
            <a:ext cx="3002615" cy="2092248"/>
          </a:xfrm>
          <a:prstGeom prst="rect">
            <a:avLst/>
          </a:prstGeom>
          <a:ln>
            <a:noFill/>
          </a:ln>
          <a:effectLst>
            <a:outerShdw blurRad="292100" dist="139700" dir="2700000" algn="tl" rotWithShape="0">
              <a:srgbClr val="333333">
                <a:alpha val="65000"/>
              </a:srgbClr>
            </a:outerShdw>
          </a:effectLst>
        </p:spPr>
      </p:pic>
      <p:pic>
        <p:nvPicPr>
          <p:cNvPr id="13" name="Obrázek 12">
            <a:extLst>
              <a:ext uri="{FF2B5EF4-FFF2-40B4-BE49-F238E27FC236}">
                <a16:creationId xmlns:a16="http://schemas.microsoft.com/office/drawing/2014/main" id="{8A0F7E7F-4333-4631-B34E-08913AC3EC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1579" y="5265578"/>
            <a:ext cx="3068706" cy="1378317"/>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066EFED2-25CE-459A-9DF4-50CD64EA03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10637" y="2513183"/>
            <a:ext cx="2241243" cy="1577593"/>
          </a:xfrm>
          <a:prstGeom prst="rect">
            <a:avLst/>
          </a:prstGeom>
          <a:ln>
            <a:noFill/>
          </a:ln>
          <a:effectLst>
            <a:outerShdw blurRad="292100" dist="139700" dir="2700000" algn="tl" rotWithShape="0">
              <a:srgbClr val="333333">
                <a:alpha val="65000"/>
              </a:srgbClr>
            </a:outerShdw>
          </a:effectLst>
        </p:spPr>
      </p:pic>
      <p:pic>
        <p:nvPicPr>
          <p:cNvPr id="15" name="Online médium 1" title="6 - The best spaghetti in town">
            <a:hlinkClick r:id="" action="ppaction://media"/>
            <a:extLst>
              <a:ext uri="{FF2B5EF4-FFF2-40B4-BE49-F238E27FC236}">
                <a16:creationId xmlns:a16="http://schemas.microsoft.com/office/drawing/2014/main" id="{FD83DB63-9EB3-4405-A282-D9DEC225A632}"/>
              </a:ext>
            </a:extLst>
          </p:cNvPr>
          <p:cNvPicPr>
            <a:picLocks noRot="1" noChangeAspect="1"/>
          </p:cNvPicPr>
          <p:nvPr>
            <a:videoFile r:link="rId1"/>
          </p:nvPr>
        </p:nvPicPr>
        <p:blipFill>
          <a:blip r:embed="rId10"/>
          <a:stretch>
            <a:fillRect/>
          </a:stretch>
        </p:blipFill>
        <p:spPr>
          <a:xfrm>
            <a:off x="6641579" y="2513183"/>
            <a:ext cx="4665259" cy="2606412"/>
          </a:xfrm>
          <a:prstGeom prst="rect">
            <a:avLst/>
          </a:prstGeom>
        </p:spPr>
      </p:pic>
      <p:pic>
        <p:nvPicPr>
          <p:cNvPr id="8" name="Obrázek 7">
            <a:extLst>
              <a:ext uri="{FF2B5EF4-FFF2-40B4-BE49-F238E27FC236}">
                <a16:creationId xmlns:a16="http://schemas.microsoft.com/office/drawing/2014/main" id="{9B2D6328-9A5F-480D-AC2E-88FF62AD33FC}"/>
              </a:ext>
            </a:extLst>
          </p:cNvPr>
          <p:cNvPicPr>
            <a:picLocks noChangeAspect="1"/>
          </p:cNvPicPr>
          <p:nvPr/>
        </p:nvPicPr>
        <p:blipFill>
          <a:blip r:embed="rId11"/>
          <a:stretch>
            <a:fillRect/>
          </a:stretch>
        </p:blipFill>
        <p:spPr>
          <a:xfrm>
            <a:off x="10372641" y="55192"/>
            <a:ext cx="1680084" cy="2384999"/>
          </a:xfrm>
          <a:prstGeom prst="rect">
            <a:avLst/>
          </a:prstGeom>
        </p:spPr>
      </p:pic>
    </p:spTree>
    <p:extLst>
      <p:ext uri="{BB962C8B-B14F-4D97-AF65-F5344CB8AC3E}">
        <p14:creationId xmlns:p14="http://schemas.microsoft.com/office/powerpoint/2010/main" val="3593765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80A563-417C-421F-90C2-C4092E56CB4E}"/>
              </a:ext>
            </a:extLst>
          </p:cNvPr>
          <p:cNvSpPr>
            <a:spLocks noGrp="1"/>
          </p:cNvSpPr>
          <p:nvPr>
            <p:ph type="title"/>
          </p:nvPr>
        </p:nvSpPr>
        <p:spPr/>
        <p:txBody>
          <a:bodyPr/>
          <a:lstStyle/>
          <a:p>
            <a:r>
              <a:rPr lang="cs-CZ" dirty="0"/>
              <a:t>Skladba půdního oživení</a:t>
            </a:r>
          </a:p>
        </p:txBody>
      </p:sp>
      <p:sp>
        <p:nvSpPr>
          <p:cNvPr id="3" name="Zástupný obsah 2">
            <a:extLst>
              <a:ext uri="{FF2B5EF4-FFF2-40B4-BE49-F238E27FC236}">
                <a16:creationId xmlns:a16="http://schemas.microsoft.com/office/drawing/2014/main" id="{5681A84D-7D7A-4EF3-879B-D4690E301EEA}"/>
              </a:ext>
            </a:extLst>
          </p:cNvPr>
          <p:cNvSpPr>
            <a:spLocks noGrp="1"/>
          </p:cNvSpPr>
          <p:nvPr>
            <p:ph idx="1"/>
          </p:nvPr>
        </p:nvSpPr>
        <p:spPr/>
        <p:txBody>
          <a:bodyPr/>
          <a:lstStyle/>
          <a:p>
            <a:r>
              <a:rPr lang="cs-CZ" sz="2400" dirty="0">
                <a:latin typeface="+mn-lt"/>
              </a:rPr>
              <a:t>JRC (2016): </a:t>
            </a:r>
            <a:r>
              <a:rPr lang="cs-CZ" sz="2400" dirty="0" err="1">
                <a:latin typeface="+mn-lt"/>
              </a:rPr>
              <a:t>Global</a:t>
            </a:r>
            <a:r>
              <a:rPr lang="cs-CZ" sz="2400" dirty="0">
                <a:latin typeface="+mn-lt"/>
              </a:rPr>
              <a:t> </a:t>
            </a:r>
            <a:r>
              <a:rPr lang="cs-CZ" sz="2400" dirty="0" err="1">
                <a:latin typeface="+mn-lt"/>
              </a:rPr>
              <a:t>Soil</a:t>
            </a:r>
            <a:r>
              <a:rPr lang="cs-CZ" sz="2400" dirty="0">
                <a:latin typeface="+mn-lt"/>
              </a:rPr>
              <a:t> Biodiversity Atlas. </a:t>
            </a:r>
            <a:r>
              <a:rPr lang="cs-CZ" sz="2400" dirty="0">
                <a:latin typeface="+mn-lt"/>
                <a:hlinkClick r:id="rId2"/>
              </a:rPr>
              <a:t>https://esdac.jrc.ec.europa.eu/content/global-soil-biodiversity-atlas</a:t>
            </a:r>
            <a:endParaRPr lang="cs-CZ" sz="2400" dirty="0">
              <a:latin typeface="+mn-lt"/>
            </a:endParaRPr>
          </a:p>
          <a:p>
            <a:r>
              <a:rPr lang="cs-CZ" sz="2400" dirty="0">
                <a:latin typeface="+mn-lt"/>
              </a:rPr>
              <a:t>JRC (2010): </a:t>
            </a:r>
            <a:r>
              <a:rPr lang="cs-CZ" sz="2400" dirty="0" err="1">
                <a:latin typeface="+mn-lt"/>
              </a:rPr>
              <a:t>European</a:t>
            </a:r>
            <a:r>
              <a:rPr lang="cs-CZ" sz="2400" dirty="0">
                <a:latin typeface="+mn-lt"/>
              </a:rPr>
              <a:t> Atlas </a:t>
            </a:r>
            <a:r>
              <a:rPr lang="cs-CZ" sz="2400" dirty="0" err="1">
                <a:latin typeface="+mn-lt"/>
              </a:rPr>
              <a:t>of</a:t>
            </a:r>
            <a:r>
              <a:rPr lang="cs-CZ" sz="2400" dirty="0">
                <a:latin typeface="+mn-lt"/>
              </a:rPr>
              <a:t> </a:t>
            </a:r>
            <a:r>
              <a:rPr lang="cs-CZ" sz="2400" dirty="0" err="1">
                <a:latin typeface="+mn-lt"/>
              </a:rPr>
              <a:t>Soil</a:t>
            </a:r>
            <a:r>
              <a:rPr lang="cs-CZ" sz="2400" dirty="0">
                <a:latin typeface="+mn-lt"/>
              </a:rPr>
              <a:t> Biodiversity. </a:t>
            </a:r>
            <a:r>
              <a:rPr lang="cs-CZ" sz="2400" dirty="0">
                <a:latin typeface="+mn-lt"/>
                <a:hlinkClick r:id="rId3"/>
              </a:rPr>
              <a:t>https://esdac.jrc.ec.europa.eu/content/atlas-soil-biodiversity</a:t>
            </a:r>
            <a:r>
              <a:rPr lang="cs-CZ" sz="2400" dirty="0">
                <a:latin typeface="+mn-lt"/>
              </a:rPr>
              <a:t> </a:t>
            </a:r>
          </a:p>
          <a:p>
            <a:endParaRPr lang="cs-CZ" dirty="0"/>
          </a:p>
        </p:txBody>
      </p:sp>
      <p:sp>
        <p:nvSpPr>
          <p:cNvPr id="4" name="Zástupný symbol pro číslo snímku 3">
            <a:extLst>
              <a:ext uri="{FF2B5EF4-FFF2-40B4-BE49-F238E27FC236}">
                <a16:creationId xmlns:a16="http://schemas.microsoft.com/office/drawing/2014/main" id="{750D7343-44A4-427E-890B-9FE8245A165B}"/>
              </a:ext>
            </a:extLst>
          </p:cNvPr>
          <p:cNvSpPr>
            <a:spLocks noGrp="1"/>
          </p:cNvSpPr>
          <p:nvPr>
            <p:ph type="sldNum" sz="quarter" idx="10"/>
          </p:nvPr>
        </p:nvSpPr>
        <p:spPr/>
        <p:txBody>
          <a:bodyPr/>
          <a:lstStyle/>
          <a:p>
            <a:pPr>
              <a:defRPr/>
            </a:pPr>
            <a:fld id="{4E12630B-17A9-44AC-A5BE-0FEBEDB0B5E8}" type="slidenum">
              <a:rPr lang="cs-CZ" altLang="cs-CZ" noProof="0" smtClean="0"/>
              <a:pPr>
                <a:defRPr/>
              </a:pPr>
              <a:t>85</a:t>
            </a:fld>
            <a:endParaRPr lang="cs-CZ" altLang="cs-CZ" noProof="0" dirty="0"/>
          </a:p>
        </p:txBody>
      </p:sp>
      <p:pic>
        <p:nvPicPr>
          <p:cNvPr id="7" name="Obrázek 6">
            <a:extLst>
              <a:ext uri="{FF2B5EF4-FFF2-40B4-BE49-F238E27FC236}">
                <a16:creationId xmlns:a16="http://schemas.microsoft.com/office/drawing/2014/main" id="{B5BC4613-8C48-402D-A98D-E9F4B3B071CD}"/>
              </a:ext>
            </a:extLst>
          </p:cNvPr>
          <p:cNvPicPr>
            <a:picLocks noChangeAspect="1"/>
          </p:cNvPicPr>
          <p:nvPr/>
        </p:nvPicPr>
        <p:blipFill rotWithShape="1">
          <a:blip r:embed="rId4"/>
          <a:srcRect l="51922"/>
          <a:stretch/>
        </p:blipFill>
        <p:spPr>
          <a:xfrm>
            <a:off x="1057013" y="3030523"/>
            <a:ext cx="2216899" cy="3309457"/>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58AD03DA-8EB4-421B-9E6B-64725A2E84F2}"/>
              </a:ext>
            </a:extLst>
          </p:cNvPr>
          <p:cNvPicPr>
            <a:picLocks noChangeAspect="1"/>
          </p:cNvPicPr>
          <p:nvPr/>
        </p:nvPicPr>
        <p:blipFill>
          <a:blip r:embed="rId5"/>
          <a:stretch>
            <a:fillRect/>
          </a:stretch>
        </p:blipFill>
        <p:spPr>
          <a:xfrm>
            <a:off x="7992047" y="3030522"/>
            <a:ext cx="2331662" cy="3309457"/>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961954FB-88B1-43C6-AF5A-ABC7DA5AB9AC}"/>
              </a:ext>
            </a:extLst>
          </p:cNvPr>
          <p:cNvPicPr>
            <a:picLocks noChangeAspect="1"/>
          </p:cNvPicPr>
          <p:nvPr/>
        </p:nvPicPr>
        <p:blipFill>
          <a:blip r:embed="rId6"/>
          <a:stretch>
            <a:fillRect/>
          </a:stretch>
        </p:blipFill>
        <p:spPr>
          <a:xfrm>
            <a:off x="3960516" y="2952405"/>
            <a:ext cx="2960401" cy="3846872"/>
          </a:xfrm>
          <a:prstGeom prst="rect">
            <a:avLst/>
          </a:prstGeom>
        </p:spPr>
      </p:pic>
    </p:spTree>
    <p:extLst>
      <p:ext uri="{BB962C8B-B14F-4D97-AF65-F5344CB8AC3E}">
        <p14:creationId xmlns:p14="http://schemas.microsoft.com/office/powerpoint/2010/main" val="336314935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80A563-417C-421F-90C2-C4092E56CB4E}"/>
              </a:ext>
            </a:extLst>
          </p:cNvPr>
          <p:cNvSpPr>
            <a:spLocks noGrp="1"/>
          </p:cNvSpPr>
          <p:nvPr>
            <p:ph type="title"/>
          </p:nvPr>
        </p:nvSpPr>
        <p:spPr/>
        <p:txBody>
          <a:bodyPr/>
          <a:lstStyle/>
          <a:p>
            <a:r>
              <a:rPr lang="cs-CZ" dirty="0"/>
              <a:t>Skladba půdního oživení</a:t>
            </a:r>
          </a:p>
        </p:txBody>
      </p:sp>
      <p:sp>
        <p:nvSpPr>
          <p:cNvPr id="3" name="Zástupný obsah 2">
            <a:extLst>
              <a:ext uri="{FF2B5EF4-FFF2-40B4-BE49-F238E27FC236}">
                <a16:creationId xmlns:a16="http://schemas.microsoft.com/office/drawing/2014/main" id="{5681A84D-7D7A-4EF3-879B-D4690E301EEA}"/>
              </a:ext>
            </a:extLst>
          </p:cNvPr>
          <p:cNvSpPr>
            <a:spLocks noGrp="1"/>
          </p:cNvSpPr>
          <p:nvPr>
            <p:ph idx="1"/>
          </p:nvPr>
        </p:nvSpPr>
        <p:spPr/>
        <p:txBody>
          <a:bodyPr/>
          <a:lstStyle/>
          <a:p>
            <a:r>
              <a:rPr lang="cs-CZ" sz="2400" dirty="0">
                <a:latin typeface="+mn-lt"/>
              </a:rPr>
              <a:t>Šimek M. (2019): Živá půda. Academia. ISBN 9788020029768</a:t>
            </a:r>
          </a:p>
          <a:p>
            <a:endParaRPr lang="cs-CZ" dirty="0"/>
          </a:p>
        </p:txBody>
      </p:sp>
      <p:sp>
        <p:nvSpPr>
          <p:cNvPr id="4" name="Zástupný symbol pro číslo snímku 3">
            <a:extLst>
              <a:ext uri="{FF2B5EF4-FFF2-40B4-BE49-F238E27FC236}">
                <a16:creationId xmlns:a16="http://schemas.microsoft.com/office/drawing/2014/main" id="{750D7343-44A4-427E-890B-9FE8245A165B}"/>
              </a:ext>
            </a:extLst>
          </p:cNvPr>
          <p:cNvSpPr>
            <a:spLocks noGrp="1"/>
          </p:cNvSpPr>
          <p:nvPr>
            <p:ph type="sldNum" sz="quarter" idx="10"/>
          </p:nvPr>
        </p:nvSpPr>
        <p:spPr/>
        <p:txBody>
          <a:bodyPr/>
          <a:lstStyle/>
          <a:p>
            <a:pPr>
              <a:defRPr/>
            </a:pPr>
            <a:fld id="{4E12630B-17A9-44AC-A5BE-0FEBEDB0B5E8}" type="slidenum">
              <a:rPr lang="cs-CZ" altLang="cs-CZ" noProof="0" smtClean="0"/>
              <a:pPr>
                <a:defRPr/>
              </a:pPr>
              <a:t>86</a:t>
            </a:fld>
            <a:endParaRPr lang="cs-CZ" altLang="cs-CZ" noProof="0" dirty="0"/>
          </a:p>
        </p:txBody>
      </p:sp>
      <p:pic>
        <p:nvPicPr>
          <p:cNvPr id="9" name="Obrázek 8">
            <a:extLst>
              <a:ext uri="{FF2B5EF4-FFF2-40B4-BE49-F238E27FC236}">
                <a16:creationId xmlns:a16="http://schemas.microsoft.com/office/drawing/2014/main" id="{67A772DA-7C26-4EBE-958F-60C209BEA4D5}"/>
              </a:ext>
            </a:extLst>
          </p:cNvPr>
          <p:cNvPicPr>
            <a:picLocks noChangeAspect="1"/>
          </p:cNvPicPr>
          <p:nvPr/>
        </p:nvPicPr>
        <p:blipFill rotWithShape="1">
          <a:blip r:embed="rId2"/>
          <a:srcRect l="29536" t="11131" r="29638" b="3731"/>
          <a:stretch/>
        </p:blipFill>
        <p:spPr>
          <a:xfrm>
            <a:off x="3909270" y="1950369"/>
            <a:ext cx="3666220" cy="4778444"/>
          </a:xfrm>
          <a:prstGeom prst="rect">
            <a:avLst/>
          </a:prstGeom>
        </p:spPr>
      </p:pic>
    </p:spTree>
    <p:extLst>
      <p:ext uri="{BB962C8B-B14F-4D97-AF65-F5344CB8AC3E}">
        <p14:creationId xmlns:p14="http://schemas.microsoft.com/office/powerpoint/2010/main" val="412118300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DF55B0-8E8F-40A9-984C-8E7FDF55CF9A}"/>
              </a:ext>
            </a:extLst>
          </p:cNvPr>
          <p:cNvSpPr>
            <a:spLocks noGrp="1"/>
          </p:cNvSpPr>
          <p:nvPr>
            <p:ph type="title"/>
          </p:nvPr>
        </p:nvSpPr>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49BCA947-486F-40E1-AA36-9106E95A772C}"/>
              </a:ext>
            </a:extLst>
          </p:cNvPr>
          <p:cNvSpPr>
            <a:spLocks noGrp="1"/>
          </p:cNvSpPr>
          <p:nvPr>
            <p:ph type="sldNum" sz="quarter" idx="10"/>
          </p:nvPr>
        </p:nvSpPr>
        <p:spPr/>
        <p:txBody>
          <a:bodyPr/>
          <a:lstStyle/>
          <a:p>
            <a:pPr>
              <a:defRPr/>
            </a:pPr>
            <a:fld id="{4E12630B-17A9-44AC-A5BE-0FEBEDB0B5E8}" type="slidenum">
              <a:rPr lang="cs-CZ" altLang="cs-CZ" noProof="0" smtClean="0"/>
              <a:pPr>
                <a:defRPr/>
              </a:pPr>
              <a:t>87</a:t>
            </a:fld>
            <a:endParaRPr lang="cs-CZ" altLang="cs-CZ" noProof="0" dirty="0"/>
          </a:p>
        </p:txBody>
      </p:sp>
      <p:sp>
        <p:nvSpPr>
          <p:cNvPr id="7" name="Zástupný symbol pro obsah 2">
            <a:extLst>
              <a:ext uri="{FF2B5EF4-FFF2-40B4-BE49-F238E27FC236}">
                <a16:creationId xmlns:a16="http://schemas.microsoft.com/office/drawing/2014/main" id="{01586774-9066-4E15-8EC8-9CE57306E5E1}"/>
              </a:ext>
            </a:extLst>
          </p:cNvPr>
          <p:cNvSpPr>
            <a:spLocks noGrp="1"/>
          </p:cNvSpPr>
          <p:nvPr>
            <p:ph idx="1"/>
          </p:nvPr>
        </p:nvSpPr>
        <p:spPr>
          <a:xfrm>
            <a:off x="474786" y="1129382"/>
            <a:ext cx="11040940" cy="4778443"/>
          </a:xfrm>
        </p:spPr>
        <p:txBody>
          <a:bodyPr/>
          <a:lstStyle/>
          <a:p>
            <a:pPr marL="0" indent="0">
              <a:buNone/>
            </a:pPr>
            <a:r>
              <a:rPr lang="cs-CZ" sz="2800" b="1" u="sng" dirty="0">
                <a:solidFill>
                  <a:srgbClr val="FF0000"/>
                </a:solidFill>
              </a:rPr>
              <a:t>PŮDNÍ BIOTA = PŘEDPOKLAD PŮDY</a:t>
            </a:r>
            <a:endParaRPr lang="cs-CZ" dirty="0">
              <a:solidFill>
                <a:srgbClr val="FF0000"/>
              </a:solidFill>
            </a:endParaRPr>
          </a:p>
          <a:p>
            <a:pPr marL="0" indent="0">
              <a:buNone/>
            </a:pPr>
            <a:r>
              <a:rPr lang="cs-CZ" dirty="0"/>
              <a:t>Již v původní definici půdy zakladatele pedologie </a:t>
            </a:r>
            <a:r>
              <a:rPr lang="cs-CZ" dirty="0" err="1"/>
              <a:t>Dokučajeva</a:t>
            </a:r>
            <a:r>
              <a:rPr lang="cs-CZ" dirty="0"/>
              <a:t> je činnost půdních organismů chápána jako </a:t>
            </a:r>
            <a:r>
              <a:rPr lang="cs-CZ" b="1" dirty="0"/>
              <a:t>klíčová pro vznik a fungování půdy</a:t>
            </a:r>
            <a:endParaRPr lang="cs-CZ" dirty="0"/>
          </a:p>
          <a:p>
            <a:pPr marL="0" indent="0">
              <a:buNone/>
            </a:pPr>
            <a:endParaRPr lang="cs-CZ" b="1" dirty="0">
              <a:solidFill>
                <a:srgbClr val="FF0000"/>
              </a:solidFill>
            </a:endParaRPr>
          </a:p>
          <a:p>
            <a:pPr marL="0" indent="0">
              <a:buNone/>
            </a:pPr>
            <a:r>
              <a:rPr lang="cs-CZ" b="1" dirty="0">
                <a:solidFill>
                  <a:srgbClr val="FF0000"/>
                </a:solidFill>
              </a:rPr>
              <a:t>Biota je v půdě nezbytná pro:</a:t>
            </a:r>
          </a:p>
          <a:p>
            <a:pPr lvl="1"/>
            <a:r>
              <a:rPr lang="cs-CZ" dirty="0"/>
              <a:t>ekosystémové funkce půdy</a:t>
            </a:r>
          </a:p>
          <a:p>
            <a:pPr lvl="1"/>
            <a:r>
              <a:rPr lang="cs-CZ" dirty="0"/>
              <a:t>půdotvorné procesy</a:t>
            </a:r>
          </a:p>
          <a:p>
            <a:pPr lvl="1"/>
            <a:r>
              <a:rPr lang="cs-CZ" dirty="0"/>
              <a:t>půdní úrodnost</a:t>
            </a:r>
          </a:p>
          <a:p>
            <a:pPr lvl="1"/>
            <a:r>
              <a:rPr lang="cs-CZ" dirty="0"/>
              <a:t>dekompozice a přeměny organické hmoty</a:t>
            </a:r>
          </a:p>
          <a:p>
            <a:pPr lvl="1"/>
            <a:r>
              <a:rPr lang="cs-CZ" dirty="0"/>
              <a:t>cykly živin</a:t>
            </a:r>
          </a:p>
          <a:p>
            <a:pPr lvl="1"/>
            <a:r>
              <a:rPr lang="cs-CZ" dirty="0"/>
              <a:t>vodní a vzdušný režim půd</a:t>
            </a:r>
          </a:p>
          <a:p>
            <a:pPr lvl="1"/>
            <a:r>
              <a:rPr lang="cs-CZ" dirty="0"/>
              <a:t>atd. atd.</a:t>
            </a:r>
          </a:p>
        </p:txBody>
      </p:sp>
    </p:spTree>
    <p:extLst>
      <p:ext uri="{BB962C8B-B14F-4D97-AF65-F5344CB8AC3E}">
        <p14:creationId xmlns:p14="http://schemas.microsoft.com/office/powerpoint/2010/main" val="408412286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90E113-5256-4948-9A77-6FA83389BE42}"/>
              </a:ext>
            </a:extLst>
          </p:cNvPr>
          <p:cNvSpPr>
            <a:spLocks noGrp="1"/>
          </p:cNvSpPr>
          <p:nvPr>
            <p:ph type="title"/>
          </p:nvPr>
        </p:nvSpPr>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FC5EC2A9-EF97-40FE-BC8D-AE26A1796C6C}"/>
              </a:ext>
            </a:extLst>
          </p:cNvPr>
          <p:cNvSpPr>
            <a:spLocks noGrp="1"/>
          </p:cNvSpPr>
          <p:nvPr>
            <p:ph type="sldNum" sz="quarter" idx="10"/>
          </p:nvPr>
        </p:nvSpPr>
        <p:spPr/>
        <p:txBody>
          <a:bodyPr/>
          <a:lstStyle/>
          <a:p>
            <a:pPr>
              <a:defRPr/>
            </a:pPr>
            <a:fld id="{4E12630B-17A9-44AC-A5BE-0FEBEDB0B5E8}" type="slidenum">
              <a:rPr lang="cs-CZ" altLang="cs-CZ" noProof="0" smtClean="0"/>
              <a:pPr>
                <a:defRPr/>
              </a:pPr>
              <a:t>88</a:t>
            </a:fld>
            <a:endParaRPr lang="cs-CZ" altLang="cs-CZ" noProof="0" dirty="0"/>
          </a:p>
        </p:txBody>
      </p:sp>
      <p:pic>
        <p:nvPicPr>
          <p:cNvPr id="8" name="Obrázek 7">
            <a:extLst>
              <a:ext uri="{FF2B5EF4-FFF2-40B4-BE49-F238E27FC236}">
                <a16:creationId xmlns:a16="http://schemas.microsoft.com/office/drawing/2014/main" id="{631B9B51-475E-40CA-8936-32A61E37B3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450731"/>
            <a:ext cx="12190061" cy="3956538"/>
          </a:xfrm>
          <a:prstGeom prst="rect">
            <a:avLst/>
          </a:prstGeom>
        </p:spPr>
      </p:pic>
      <p:sp>
        <p:nvSpPr>
          <p:cNvPr id="9" name="Textfeld 1">
            <a:extLst>
              <a:ext uri="{FF2B5EF4-FFF2-40B4-BE49-F238E27FC236}">
                <a16:creationId xmlns:a16="http://schemas.microsoft.com/office/drawing/2014/main" id="{06A914B0-EFEF-4E3D-94B3-46CBA344DD42}"/>
              </a:ext>
            </a:extLst>
          </p:cNvPr>
          <p:cNvSpPr txBox="1">
            <a:spLocks noChangeArrowheads="1"/>
          </p:cNvSpPr>
          <p:nvPr/>
        </p:nvSpPr>
        <p:spPr bwMode="auto">
          <a:xfrm>
            <a:off x="9863829" y="6581001"/>
            <a:ext cx="26462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1200" dirty="0">
                <a:latin typeface="+mn-lt"/>
              </a:rPr>
              <a:t>FAO (2015)</a:t>
            </a:r>
            <a:endParaRPr lang="de-DE" altLang="cs-CZ" sz="1200" dirty="0">
              <a:latin typeface="+mn-lt"/>
            </a:endParaRPr>
          </a:p>
        </p:txBody>
      </p:sp>
    </p:spTree>
    <p:extLst>
      <p:ext uri="{BB962C8B-B14F-4D97-AF65-F5344CB8AC3E}">
        <p14:creationId xmlns:p14="http://schemas.microsoft.com/office/powerpoint/2010/main" val="113819474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Funkce bioty v půdě</a:t>
            </a:r>
          </a:p>
        </p:txBody>
      </p:sp>
      <p:pic>
        <p:nvPicPr>
          <p:cNvPr id="2206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523998" y="1066798"/>
            <a:ext cx="9144001" cy="5791200"/>
          </a:xfrm>
          <a:prstGeom prst="rect">
            <a:avLst/>
          </a:prstGeom>
          <a:noFill/>
          <a:ln w="9525">
            <a:noFill/>
            <a:miter lim="800000"/>
            <a:headEnd/>
            <a:tailEnd/>
          </a:ln>
        </p:spPr>
      </p:pic>
      <p:sp>
        <p:nvSpPr>
          <p:cNvPr id="3" name="Zástupný symbol pro číslo snímku 2">
            <a:extLst>
              <a:ext uri="{FF2B5EF4-FFF2-40B4-BE49-F238E27FC236}">
                <a16:creationId xmlns:a16="http://schemas.microsoft.com/office/drawing/2014/main" id="{AFE2DC45-3E55-4C8F-959D-F01FB2DCDC27}"/>
              </a:ext>
            </a:extLst>
          </p:cNvPr>
          <p:cNvSpPr>
            <a:spLocks noGrp="1"/>
          </p:cNvSpPr>
          <p:nvPr>
            <p:ph type="sldNum" sz="quarter" idx="10"/>
          </p:nvPr>
        </p:nvSpPr>
        <p:spPr/>
        <p:txBody>
          <a:bodyPr/>
          <a:lstStyle/>
          <a:p>
            <a:pPr>
              <a:defRPr/>
            </a:pPr>
            <a:fld id="{4E12630B-17A9-44AC-A5BE-0FEBEDB0B5E8}" type="slidenum">
              <a:rPr lang="cs-CZ" altLang="cs-CZ" noProof="0" smtClean="0"/>
              <a:pPr>
                <a:defRPr/>
              </a:pPr>
              <a:t>89</a:t>
            </a:fld>
            <a:endParaRPr lang="cs-CZ" altLang="cs-CZ" noProof="0" dirty="0"/>
          </a:p>
        </p:txBody>
      </p:sp>
    </p:spTree>
    <p:extLst>
      <p:ext uri="{BB962C8B-B14F-4D97-AF65-F5344CB8AC3E}">
        <p14:creationId xmlns:p14="http://schemas.microsoft.com/office/powerpoint/2010/main" val="125753954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a:xfrm>
            <a:off x="415200" y="2094249"/>
            <a:ext cx="11361600" cy="1171580"/>
          </a:xfrm>
        </p:spPr>
        <p:txBody>
          <a:bodyPr/>
          <a:lstStyle/>
          <a:p>
            <a:r>
              <a:rPr lang="cs-CZ" dirty="0"/>
              <a:t>Význam půdy, její role v ekosystémech, přínos pro člověka</a:t>
            </a:r>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9</a:t>
            </a:fld>
            <a:endParaRPr lang="cs-CZ" altLang="cs-CZ" noProof="0" dirty="0"/>
          </a:p>
        </p:txBody>
      </p:sp>
    </p:spTree>
    <p:extLst>
      <p:ext uri="{BB962C8B-B14F-4D97-AF65-F5344CB8AC3E}">
        <p14:creationId xmlns:p14="http://schemas.microsoft.com/office/powerpoint/2010/main" val="4446248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Funkce bioty v půdě</a:t>
            </a:r>
          </a:p>
        </p:txBody>
      </p:sp>
      <p:sp>
        <p:nvSpPr>
          <p:cNvPr id="8" name="Zástupný symbol pro obsah 2">
            <a:extLst>
              <a:ext uri="{FF2B5EF4-FFF2-40B4-BE49-F238E27FC236}">
                <a16:creationId xmlns:a16="http://schemas.microsoft.com/office/drawing/2014/main" id="{CE14C3F1-0197-4E8B-8714-28830F4BE5E9}"/>
              </a:ext>
            </a:extLst>
          </p:cNvPr>
          <p:cNvSpPr txBox="1">
            <a:spLocks/>
          </p:cNvSpPr>
          <p:nvPr/>
        </p:nvSpPr>
        <p:spPr>
          <a:xfrm>
            <a:off x="704850" y="993058"/>
            <a:ext cx="11060522" cy="4660490"/>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 typeface="Wingdings" panose="05000000000000000000" pitchFamily="2" charset="2"/>
              <a:buNone/>
            </a:pPr>
            <a:r>
              <a:rPr lang="cs-CZ" b="1" kern="0" dirty="0">
                <a:solidFill>
                  <a:srgbClr val="FF0000"/>
                </a:solidFill>
              </a:rPr>
              <a:t>Dekompozice</a:t>
            </a:r>
          </a:p>
          <a:p>
            <a:r>
              <a:rPr lang="cs-CZ" b="1" kern="0" dirty="0"/>
              <a:t>Půdní fauna </a:t>
            </a:r>
            <a:r>
              <a:rPr lang="cs-CZ" kern="0" dirty="0"/>
              <a:t>– mechanické zpracování mrtvé organické hmoty: rozmělnění, zvětšení povrchu, promíchání s minerálními částicemi (i vlastním průchodem přes trávící trakt), transport v půdě, umožnění vzniku </a:t>
            </a:r>
            <a:r>
              <a:rPr lang="cs-CZ" kern="0" dirty="0" err="1"/>
              <a:t>organominerálního</a:t>
            </a:r>
            <a:r>
              <a:rPr lang="cs-CZ" kern="0" dirty="0"/>
              <a:t> komplexu a půdní struktury</a:t>
            </a:r>
          </a:p>
          <a:p>
            <a:r>
              <a:rPr lang="cs-CZ" b="1" kern="0" dirty="0"/>
              <a:t>Mikroorganismy</a:t>
            </a:r>
            <a:r>
              <a:rPr lang="cs-CZ" kern="0" dirty="0"/>
              <a:t> – rozklad a mineralizace organické hmoty (opad, odumřelé kořeny, dřevo, odumřelá těla živočichů a mikroorganismů …) na jednodušší sloučeniny a minerální látky, které jsou přístupné pro primární produkci</a:t>
            </a:r>
          </a:p>
          <a:p>
            <a:r>
              <a:rPr lang="cs-CZ" kern="0" dirty="0"/>
              <a:t>Obě skupiny jsou velmi propojené v potravních a dalších vztazích</a:t>
            </a:r>
          </a:p>
        </p:txBody>
      </p:sp>
      <p:sp>
        <p:nvSpPr>
          <p:cNvPr id="9" name="Zástupný symbol pro číslo snímku 8">
            <a:extLst>
              <a:ext uri="{FF2B5EF4-FFF2-40B4-BE49-F238E27FC236}">
                <a16:creationId xmlns:a16="http://schemas.microsoft.com/office/drawing/2014/main" id="{F4EC9790-6B27-4A09-8034-BE31E0B3AD66}"/>
              </a:ext>
            </a:extLst>
          </p:cNvPr>
          <p:cNvSpPr>
            <a:spLocks noGrp="1"/>
          </p:cNvSpPr>
          <p:nvPr>
            <p:ph type="sldNum" sz="quarter" idx="10"/>
          </p:nvPr>
        </p:nvSpPr>
        <p:spPr/>
        <p:txBody>
          <a:bodyPr/>
          <a:lstStyle/>
          <a:p>
            <a:pPr>
              <a:defRPr/>
            </a:pPr>
            <a:fld id="{4E12630B-17A9-44AC-A5BE-0FEBEDB0B5E8}" type="slidenum">
              <a:rPr lang="cs-CZ" altLang="cs-CZ" noProof="0" smtClean="0"/>
              <a:pPr>
                <a:defRPr/>
              </a:pPr>
              <a:t>90</a:t>
            </a:fld>
            <a:endParaRPr lang="cs-CZ" altLang="cs-CZ" noProof="0" dirty="0"/>
          </a:p>
        </p:txBody>
      </p:sp>
    </p:spTree>
    <p:extLst>
      <p:ext uri="{BB962C8B-B14F-4D97-AF65-F5344CB8AC3E}">
        <p14:creationId xmlns:p14="http://schemas.microsoft.com/office/powerpoint/2010/main" val="401965659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5529" name="Picture 9" descr="142"/>
          <p:cNvPicPr>
            <a:picLocks noChangeAspect="1" noChangeArrowheads="1"/>
          </p:cNvPicPr>
          <p:nvPr/>
        </p:nvPicPr>
        <p:blipFill>
          <a:blip r:embed="rId2" cstate="print">
            <a:extLst>
              <a:ext uri="{28A0092B-C50C-407E-A947-70E740481C1C}">
                <a14:useLocalDpi xmlns:a14="http://schemas.microsoft.com/office/drawing/2010/main" val="0"/>
              </a:ext>
            </a:extLst>
          </a:blip>
          <a:srcRect l="16348" t="9616" r="13432" b="38728"/>
          <a:stretch>
            <a:fillRect/>
          </a:stretch>
        </p:blipFill>
        <p:spPr bwMode="auto">
          <a:xfrm>
            <a:off x="1448735" y="1066798"/>
            <a:ext cx="5148709" cy="5148709"/>
          </a:xfrm>
          <a:prstGeom prst="rect">
            <a:avLst/>
          </a:prstGeom>
          <a:ln>
            <a:noFill/>
          </a:ln>
          <a:effectLst>
            <a:outerShdw blurRad="292100" dist="139700" dir="2700000" algn="tl" rotWithShape="0">
              <a:srgbClr val="333333">
                <a:alpha val="65000"/>
              </a:srgbClr>
            </a:outerShdw>
          </a:effectLst>
        </p:spPr>
      </p:pic>
      <p:sp>
        <p:nvSpPr>
          <p:cNvPr id="4" name="Nadpis 3"/>
          <p:cNvSpPr>
            <a:spLocks noGrp="1"/>
          </p:cNvSpPr>
          <p:nvPr>
            <p:ph type="title"/>
          </p:nvPr>
        </p:nvSpPr>
        <p:spPr/>
        <p:txBody>
          <a:bodyPr/>
          <a:lstStyle/>
          <a:p>
            <a:r>
              <a:rPr lang="cs-CZ" dirty="0"/>
              <a:t>Funkce bioty v půdě</a:t>
            </a:r>
          </a:p>
        </p:txBody>
      </p:sp>
      <p:pic>
        <p:nvPicPr>
          <p:cNvPr id="5" name="Picture 4" descr="twobugs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1122" y="1764889"/>
            <a:ext cx="5187140" cy="3556624"/>
          </a:xfrm>
          <a:prstGeom prst="rect">
            <a:avLst/>
          </a:prstGeom>
          <a:ln>
            <a:noFill/>
          </a:ln>
          <a:effectLst>
            <a:outerShdw blurRad="292100" dist="139700" dir="2700000" algn="tl" rotWithShape="0">
              <a:srgbClr val="333333">
                <a:alpha val="65000"/>
              </a:srgbClr>
            </a:outerShdw>
          </a:effectLst>
        </p:spPr>
      </p:pic>
      <p:sp>
        <p:nvSpPr>
          <p:cNvPr id="2" name="Zástupný symbol pro číslo snímku 1">
            <a:extLst>
              <a:ext uri="{FF2B5EF4-FFF2-40B4-BE49-F238E27FC236}">
                <a16:creationId xmlns:a16="http://schemas.microsoft.com/office/drawing/2014/main" id="{C2982F19-9B22-44C2-9881-3AD27DA91CF1}"/>
              </a:ext>
            </a:extLst>
          </p:cNvPr>
          <p:cNvSpPr>
            <a:spLocks noGrp="1"/>
          </p:cNvSpPr>
          <p:nvPr>
            <p:ph type="sldNum" sz="quarter" idx="10"/>
          </p:nvPr>
        </p:nvSpPr>
        <p:spPr/>
        <p:txBody>
          <a:bodyPr/>
          <a:lstStyle/>
          <a:p>
            <a:pPr>
              <a:defRPr/>
            </a:pPr>
            <a:fld id="{4E12630B-17A9-44AC-A5BE-0FEBEDB0B5E8}" type="slidenum">
              <a:rPr lang="cs-CZ" altLang="cs-CZ" noProof="0" smtClean="0"/>
              <a:pPr>
                <a:defRPr/>
              </a:pPr>
              <a:t>91</a:t>
            </a:fld>
            <a:endParaRPr lang="cs-CZ" altLang="cs-CZ" noProof="0" dirty="0"/>
          </a:p>
        </p:txBody>
      </p:sp>
    </p:spTree>
    <p:extLst>
      <p:ext uri="{BB962C8B-B14F-4D97-AF65-F5344CB8AC3E}">
        <p14:creationId xmlns:p14="http://schemas.microsoft.com/office/powerpoint/2010/main" val="44602571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Funkce bioty v půdě</a:t>
            </a:r>
          </a:p>
        </p:txBody>
      </p:sp>
      <p:pic>
        <p:nvPicPr>
          <p:cNvPr id="2212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5521" y="912813"/>
            <a:ext cx="7572375" cy="5943600"/>
          </a:xfrm>
          <a:prstGeom prst="rect">
            <a:avLst/>
          </a:prstGeom>
          <a:noFill/>
          <a:ln w="9525">
            <a:noFill/>
            <a:miter lim="800000"/>
            <a:headEnd/>
            <a:tailEnd/>
          </a:ln>
        </p:spPr>
      </p:pic>
      <p:sp>
        <p:nvSpPr>
          <p:cNvPr id="3" name="Zástupný symbol pro číslo snímku 2">
            <a:extLst>
              <a:ext uri="{FF2B5EF4-FFF2-40B4-BE49-F238E27FC236}">
                <a16:creationId xmlns:a16="http://schemas.microsoft.com/office/drawing/2014/main" id="{1B476FBC-2D46-408F-B640-383ED757F1F3}"/>
              </a:ext>
            </a:extLst>
          </p:cNvPr>
          <p:cNvSpPr>
            <a:spLocks noGrp="1"/>
          </p:cNvSpPr>
          <p:nvPr>
            <p:ph type="sldNum" sz="quarter" idx="10"/>
          </p:nvPr>
        </p:nvSpPr>
        <p:spPr/>
        <p:txBody>
          <a:bodyPr/>
          <a:lstStyle/>
          <a:p>
            <a:pPr>
              <a:defRPr/>
            </a:pPr>
            <a:fld id="{4E12630B-17A9-44AC-A5BE-0FEBEDB0B5E8}" type="slidenum">
              <a:rPr lang="cs-CZ" altLang="cs-CZ" noProof="0" smtClean="0"/>
              <a:pPr>
                <a:defRPr/>
              </a:pPr>
              <a:t>92</a:t>
            </a:fld>
            <a:endParaRPr lang="cs-CZ" altLang="cs-CZ" noProof="0" dirty="0"/>
          </a:p>
        </p:txBody>
      </p:sp>
      <p:sp>
        <p:nvSpPr>
          <p:cNvPr id="5" name="TextovéPole 4">
            <a:extLst>
              <a:ext uri="{FF2B5EF4-FFF2-40B4-BE49-F238E27FC236}">
                <a16:creationId xmlns:a16="http://schemas.microsoft.com/office/drawing/2014/main" id="{0304860A-575F-484F-A4C3-5B1800D2F9CF}"/>
              </a:ext>
            </a:extLst>
          </p:cNvPr>
          <p:cNvSpPr txBox="1"/>
          <p:nvPr/>
        </p:nvSpPr>
        <p:spPr>
          <a:xfrm rot="16200000">
            <a:off x="8252332" y="3730773"/>
            <a:ext cx="4317551" cy="461665"/>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3"/>
              </a:rPr>
              <a:t>https://esdac.jrc.ec.europa.eu/content/atlas-soil-biodiversity</a:t>
            </a:r>
            <a:r>
              <a:rPr lang="cs-CZ" sz="1200" dirty="0">
                <a:latin typeface="+mn-lt"/>
              </a:rPr>
              <a:t> </a:t>
            </a:r>
          </a:p>
        </p:txBody>
      </p:sp>
    </p:spTree>
    <p:extLst>
      <p:ext uri="{BB962C8B-B14F-4D97-AF65-F5344CB8AC3E}">
        <p14:creationId xmlns:p14="http://schemas.microsoft.com/office/powerpoint/2010/main" val="174306600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6B35FD-2CF1-4F34-B9E9-C5D9337EFBFE}"/>
              </a:ext>
            </a:extLst>
          </p:cNvPr>
          <p:cNvSpPr>
            <a:spLocks noGrp="1"/>
          </p:cNvSpPr>
          <p:nvPr>
            <p:ph type="title"/>
          </p:nvPr>
        </p:nvSpPr>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23FEDB1C-7A4A-46D4-A95C-C0A53B89D514}"/>
              </a:ext>
            </a:extLst>
          </p:cNvPr>
          <p:cNvSpPr>
            <a:spLocks noGrp="1"/>
          </p:cNvSpPr>
          <p:nvPr>
            <p:ph type="sldNum" sz="quarter" idx="10"/>
          </p:nvPr>
        </p:nvSpPr>
        <p:spPr/>
        <p:txBody>
          <a:bodyPr/>
          <a:lstStyle/>
          <a:p>
            <a:pPr>
              <a:defRPr/>
            </a:pPr>
            <a:fld id="{4E12630B-17A9-44AC-A5BE-0FEBEDB0B5E8}" type="slidenum">
              <a:rPr lang="cs-CZ" altLang="cs-CZ" noProof="0" smtClean="0"/>
              <a:pPr>
                <a:defRPr/>
              </a:pPr>
              <a:t>93</a:t>
            </a:fld>
            <a:endParaRPr lang="cs-CZ" altLang="cs-CZ" noProof="0" dirty="0"/>
          </a:p>
        </p:txBody>
      </p:sp>
      <p:pic>
        <p:nvPicPr>
          <p:cNvPr id="6" name="Obrázek 5">
            <a:extLst>
              <a:ext uri="{FF2B5EF4-FFF2-40B4-BE49-F238E27FC236}">
                <a16:creationId xmlns:a16="http://schemas.microsoft.com/office/drawing/2014/main" id="{9C8BA91F-5386-4808-8810-5107778ADF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77715" y="1030096"/>
            <a:ext cx="7399422" cy="5498432"/>
          </a:xfrm>
          <a:prstGeom prst="rect">
            <a:avLst/>
          </a:prstGeom>
        </p:spPr>
      </p:pic>
      <p:sp>
        <p:nvSpPr>
          <p:cNvPr id="7" name="TextovéPole 6">
            <a:extLst>
              <a:ext uri="{FF2B5EF4-FFF2-40B4-BE49-F238E27FC236}">
                <a16:creationId xmlns:a16="http://schemas.microsoft.com/office/drawing/2014/main" id="{D4E6905C-1996-4C09-AFD7-C01C6E6A4D25}"/>
              </a:ext>
            </a:extLst>
          </p:cNvPr>
          <p:cNvSpPr txBox="1"/>
          <p:nvPr/>
        </p:nvSpPr>
        <p:spPr>
          <a:xfrm>
            <a:off x="8132913" y="6528528"/>
            <a:ext cx="3186578" cy="276999"/>
          </a:xfrm>
          <a:prstGeom prst="rect">
            <a:avLst/>
          </a:prstGeom>
          <a:noFill/>
        </p:spPr>
        <p:txBody>
          <a:bodyPr wrap="none" rtlCol="0">
            <a:spAutoFit/>
          </a:bodyPr>
          <a:lstStyle/>
          <a:p>
            <a:r>
              <a:rPr lang="cs-CZ" sz="1200" dirty="0"/>
              <a:t>Rosa </a:t>
            </a:r>
            <a:r>
              <a:rPr lang="cs-CZ" sz="1200" dirty="0" err="1"/>
              <a:t>Cuevas</a:t>
            </a:r>
            <a:r>
              <a:rPr lang="cs-CZ" sz="1200" dirty="0"/>
              <a:t> FAO </a:t>
            </a:r>
            <a:r>
              <a:rPr lang="cs-CZ" sz="1200" dirty="0" err="1"/>
              <a:t>World</a:t>
            </a:r>
            <a:r>
              <a:rPr lang="cs-CZ" sz="1200" dirty="0"/>
              <a:t> </a:t>
            </a:r>
            <a:r>
              <a:rPr lang="cs-CZ" sz="1200" dirty="0" err="1"/>
              <a:t>Soil</a:t>
            </a:r>
            <a:r>
              <a:rPr lang="cs-CZ" sz="1200" dirty="0"/>
              <a:t> </a:t>
            </a:r>
            <a:r>
              <a:rPr lang="cs-CZ" sz="1200" dirty="0" err="1"/>
              <a:t>Day</a:t>
            </a:r>
            <a:r>
              <a:rPr lang="cs-CZ" sz="1200" dirty="0"/>
              <a:t>, 4/12/2020</a:t>
            </a:r>
          </a:p>
        </p:txBody>
      </p:sp>
    </p:spTree>
    <p:extLst>
      <p:ext uri="{BB962C8B-B14F-4D97-AF65-F5344CB8AC3E}">
        <p14:creationId xmlns:p14="http://schemas.microsoft.com/office/powerpoint/2010/main" val="330851346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56E798-3E72-4BE5-BB0E-F93A4D77FB09}"/>
              </a:ext>
            </a:extLst>
          </p:cNvPr>
          <p:cNvSpPr>
            <a:spLocks noGrp="1"/>
          </p:cNvSpPr>
          <p:nvPr>
            <p:ph type="title"/>
          </p:nvPr>
        </p:nvSpPr>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AB05615A-C52D-4EA7-B460-73E6F6C59F13}"/>
              </a:ext>
            </a:extLst>
          </p:cNvPr>
          <p:cNvSpPr>
            <a:spLocks noGrp="1"/>
          </p:cNvSpPr>
          <p:nvPr>
            <p:ph type="sldNum" sz="quarter" idx="10"/>
          </p:nvPr>
        </p:nvSpPr>
        <p:spPr/>
        <p:txBody>
          <a:bodyPr/>
          <a:lstStyle/>
          <a:p>
            <a:pPr>
              <a:defRPr/>
            </a:pPr>
            <a:fld id="{4E12630B-17A9-44AC-A5BE-0FEBEDB0B5E8}" type="slidenum">
              <a:rPr lang="cs-CZ" altLang="cs-CZ" noProof="0" smtClean="0"/>
              <a:pPr>
                <a:defRPr/>
              </a:pPr>
              <a:t>94</a:t>
            </a:fld>
            <a:endParaRPr lang="cs-CZ" altLang="cs-CZ" noProof="0" dirty="0"/>
          </a:p>
        </p:txBody>
      </p:sp>
      <p:pic>
        <p:nvPicPr>
          <p:cNvPr id="6" name="Obrázek 5">
            <a:extLst>
              <a:ext uri="{FF2B5EF4-FFF2-40B4-BE49-F238E27FC236}">
                <a16:creationId xmlns:a16="http://schemas.microsoft.com/office/drawing/2014/main" id="{671A1995-CCC2-4744-8474-EAFE30B0C3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17139" y="1048580"/>
            <a:ext cx="9211532" cy="5154799"/>
          </a:xfrm>
          <a:prstGeom prst="rect">
            <a:avLst/>
          </a:prstGeom>
        </p:spPr>
      </p:pic>
      <p:sp>
        <p:nvSpPr>
          <p:cNvPr id="7" name="TextovéPole 6">
            <a:extLst>
              <a:ext uri="{FF2B5EF4-FFF2-40B4-BE49-F238E27FC236}">
                <a16:creationId xmlns:a16="http://schemas.microsoft.com/office/drawing/2014/main" id="{29453160-6E00-404D-8013-E593027CA762}"/>
              </a:ext>
            </a:extLst>
          </p:cNvPr>
          <p:cNvSpPr txBox="1"/>
          <p:nvPr/>
        </p:nvSpPr>
        <p:spPr>
          <a:xfrm>
            <a:off x="8132913" y="6528528"/>
            <a:ext cx="3186578" cy="276999"/>
          </a:xfrm>
          <a:prstGeom prst="rect">
            <a:avLst/>
          </a:prstGeom>
          <a:noFill/>
        </p:spPr>
        <p:txBody>
          <a:bodyPr wrap="none" rtlCol="0">
            <a:spAutoFit/>
          </a:bodyPr>
          <a:lstStyle/>
          <a:p>
            <a:r>
              <a:rPr lang="cs-CZ" sz="1200" dirty="0"/>
              <a:t>Rosa </a:t>
            </a:r>
            <a:r>
              <a:rPr lang="cs-CZ" sz="1200" dirty="0" err="1"/>
              <a:t>Cuevas</a:t>
            </a:r>
            <a:r>
              <a:rPr lang="cs-CZ" sz="1200" dirty="0"/>
              <a:t> FAO </a:t>
            </a:r>
            <a:r>
              <a:rPr lang="cs-CZ" sz="1200" dirty="0" err="1"/>
              <a:t>World</a:t>
            </a:r>
            <a:r>
              <a:rPr lang="cs-CZ" sz="1200" dirty="0"/>
              <a:t> </a:t>
            </a:r>
            <a:r>
              <a:rPr lang="cs-CZ" sz="1200" dirty="0" err="1"/>
              <a:t>Soil</a:t>
            </a:r>
            <a:r>
              <a:rPr lang="cs-CZ" sz="1200" dirty="0"/>
              <a:t> </a:t>
            </a:r>
            <a:r>
              <a:rPr lang="cs-CZ" sz="1200" dirty="0" err="1"/>
              <a:t>Day</a:t>
            </a:r>
            <a:r>
              <a:rPr lang="cs-CZ" sz="1200" dirty="0"/>
              <a:t>, 4/12/2020</a:t>
            </a:r>
          </a:p>
        </p:txBody>
      </p:sp>
    </p:spTree>
    <p:extLst>
      <p:ext uri="{BB962C8B-B14F-4D97-AF65-F5344CB8AC3E}">
        <p14:creationId xmlns:p14="http://schemas.microsoft.com/office/powerpoint/2010/main" val="192187648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832941-485B-4A36-A9E4-D5817A90C9B5}"/>
              </a:ext>
            </a:extLst>
          </p:cNvPr>
          <p:cNvSpPr>
            <a:spLocks noGrp="1"/>
          </p:cNvSpPr>
          <p:nvPr>
            <p:ph type="title"/>
          </p:nvPr>
        </p:nvSpPr>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27C3AF28-B917-4BD9-BADF-F899A175E8EF}"/>
              </a:ext>
            </a:extLst>
          </p:cNvPr>
          <p:cNvSpPr>
            <a:spLocks noGrp="1"/>
          </p:cNvSpPr>
          <p:nvPr>
            <p:ph type="sldNum" sz="quarter" idx="10"/>
          </p:nvPr>
        </p:nvSpPr>
        <p:spPr/>
        <p:txBody>
          <a:bodyPr/>
          <a:lstStyle/>
          <a:p>
            <a:pPr>
              <a:defRPr/>
            </a:pPr>
            <a:fld id="{4E12630B-17A9-44AC-A5BE-0FEBEDB0B5E8}" type="slidenum">
              <a:rPr lang="cs-CZ" altLang="cs-CZ" noProof="0" smtClean="0"/>
              <a:pPr>
                <a:defRPr/>
              </a:pPr>
              <a:t>95</a:t>
            </a:fld>
            <a:endParaRPr lang="cs-CZ" altLang="cs-CZ" noProof="0" dirty="0"/>
          </a:p>
        </p:txBody>
      </p:sp>
      <p:pic>
        <p:nvPicPr>
          <p:cNvPr id="6" name="Obrázek 5">
            <a:extLst>
              <a:ext uri="{FF2B5EF4-FFF2-40B4-BE49-F238E27FC236}">
                <a16:creationId xmlns:a16="http://schemas.microsoft.com/office/drawing/2014/main" id="{9599686F-28E1-42A3-99D6-7CC9594FF5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18271" y="1066799"/>
            <a:ext cx="8613677" cy="5791201"/>
          </a:xfrm>
          <a:prstGeom prst="rect">
            <a:avLst/>
          </a:prstGeom>
        </p:spPr>
      </p:pic>
      <p:sp>
        <p:nvSpPr>
          <p:cNvPr id="7" name="TextovéPole 6">
            <a:extLst>
              <a:ext uri="{FF2B5EF4-FFF2-40B4-BE49-F238E27FC236}">
                <a16:creationId xmlns:a16="http://schemas.microsoft.com/office/drawing/2014/main" id="{99185174-24FA-4AA4-BDA2-57719E2186EC}"/>
              </a:ext>
            </a:extLst>
          </p:cNvPr>
          <p:cNvSpPr txBox="1"/>
          <p:nvPr/>
        </p:nvSpPr>
        <p:spPr>
          <a:xfrm>
            <a:off x="8132913" y="6528528"/>
            <a:ext cx="3186578" cy="276999"/>
          </a:xfrm>
          <a:prstGeom prst="rect">
            <a:avLst/>
          </a:prstGeom>
          <a:noFill/>
        </p:spPr>
        <p:txBody>
          <a:bodyPr wrap="none" rtlCol="0">
            <a:spAutoFit/>
          </a:bodyPr>
          <a:lstStyle/>
          <a:p>
            <a:r>
              <a:rPr lang="cs-CZ" sz="1200" dirty="0"/>
              <a:t>Rosa </a:t>
            </a:r>
            <a:r>
              <a:rPr lang="cs-CZ" sz="1200" dirty="0" err="1"/>
              <a:t>Cuevas</a:t>
            </a:r>
            <a:r>
              <a:rPr lang="cs-CZ" sz="1200" dirty="0"/>
              <a:t> FAO </a:t>
            </a:r>
            <a:r>
              <a:rPr lang="cs-CZ" sz="1200" dirty="0" err="1"/>
              <a:t>World</a:t>
            </a:r>
            <a:r>
              <a:rPr lang="cs-CZ" sz="1200" dirty="0"/>
              <a:t> </a:t>
            </a:r>
            <a:r>
              <a:rPr lang="cs-CZ" sz="1200" dirty="0" err="1"/>
              <a:t>Soil</a:t>
            </a:r>
            <a:r>
              <a:rPr lang="cs-CZ" sz="1200" dirty="0"/>
              <a:t> </a:t>
            </a:r>
            <a:r>
              <a:rPr lang="cs-CZ" sz="1200" dirty="0" err="1"/>
              <a:t>Day</a:t>
            </a:r>
            <a:r>
              <a:rPr lang="cs-CZ" sz="1200" dirty="0"/>
              <a:t>, 4/12/2020</a:t>
            </a:r>
          </a:p>
        </p:txBody>
      </p:sp>
    </p:spTree>
    <p:extLst>
      <p:ext uri="{BB962C8B-B14F-4D97-AF65-F5344CB8AC3E}">
        <p14:creationId xmlns:p14="http://schemas.microsoft.com/office/powerpoint/2010/main" val="417523834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A6B4EB-8F0D-4F6F-A1FB-6847C4C5873A}"/>
              </a:ext>
            </a:extLst>
          </p:cNvPr>
          <p:cNvSpPr>
            <a:spLocks noGrp="1"/>
          </p:cNvSpPr>
          <p:nvPr>
            <p:ph type="title"/>
          </p:nvPr>
        </p:nvSpPr>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F137917D-B5E1-4292-81E1-6DF438FA94C4}"/>
              </a:ext>
            </a:extLst>
          </p:cNvPr>
          <p:cNvSpPr>
            <a:spLocks noGrp="1"/>
          </p:cNvSpPr>
          <p:nvPr>
            <p:ph type="sldNum" sz="quarter" idx="10"/>
          </p:nvPr>
        </p:nvSpPr>
        <p:spPr/>
        <p:txBody>
          <a:bodyPr/>
          <a:lstStyle/>
          <a:p>
            <a:pPr>
              <a:defRPr/>
            </a:pPr>
            <a:fld id="{4E12630B-17A9-44AC-A5BE-0FEBEDB0B5E8}" type="slidenum">
              <a:rPr lang="cs-CZ" altLang="cs-CZ" noProof="0" smtClean="0"/>
              <a:pPr>
                <a:defRPr/>
              </a:pPr>
              <a:t>96</a:t>
            </a:fld>
            <a:endParaRPr lang="cs-CZ" altLang="cs-CZ" noProof="0" dirty="0"/>
          </a:p>
        </p:txBody>
      </p:sp>
      <p:pic>
        <p:nvPicPr>
          <p:cNvPr id="6" name="Obrázek 5">
            <a:extLst>
              <a:ext uri="{FF2B5EF4-FFF2-40B4-BE49-F238E27FC236}">
                <a16:creationId xmlns:a16="http://schemas.microsoft.com/office/drawing/2014/main" id="{F1F37F76-D1FA-45FC-8B4C-3CF563E4C5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85" t="19820" r="22441" b="10503"/>
          <a:stretch/>
        </p:blipFill>
        <p:spPr>
          <a:xfrm>
            <a:off x="1990773" y="1358765"/>
            <a:ext cx="7074569" cy="4778443"/>
          </a:xfrm>
          <a:prstGeom prst="rect">
            <a:avLst/>
          </a:prstGeom>
        </p:spPr>
      </p:pic>
      <p:sp>
        <p:nvSpPr>
          <p:cNvPr id="7" name="TextovéPole 6">
            <a:extLst>
              <a:ext uri="{FF2B5EF4-FFF2-40B4-BE49-F238E27FC236}">
                <a16:creationId xmlns:a16="http://schemas.microsoft.com/office/drawing/2014/main" id="{49E00772-6407-43C2-80F3-DE007E295458}"/>
              </a:ext>
            </a:extLst>
          </p:cNvPr>
          <p:cNvSpPr txBox="1"/>
          <p:nvPr/>
        </p:nvSpPr>
        <p:spPr>
          <a:xfrm>
            <a:off x="8132913" y="6528528"/>
            <a:ext cx="3186578" cy="276999"/>
          </a:xfrm>
          <a:prstGeom prst="rect">
            <a:avLst/>
          </a:prstGeom>
          <a:noFill/>
        </p:spPr>
        <p:txBody>
          <a:bodyPr wrap="none" rtlCol="0">
            <a:spAutoFit/>
          </a:bodyPr>
          <a:lstStyle/>
          <a:p>
            <a:r>
              <a:rPr lang="cs-CZ" sz="1200" dirty="0"/>
              <a:t>Rosa </a:t>
            </a:r>
            <a:r>
              <a:rPr lang="cs-CZ" sz="1200" dirty="0" err="1"/>
              <a:t>Cuevas</a:t>
            </a:r>
            <a:r>
              <a:rPr lang="cs-CZ" sz="1200" dirty="0"/>
              <a:t> FAO </a:t>
            </a:r>
            <a:r>
              <a:rPr lang="cs-CZ" sz="1200" dirty="0" err="1"/>
              <a:t>World</a:t>
            </a:r>
            <a:r>
              <a:rPr lang="cs-CZ" sz="1200" dirty="0"/>
              <a:t> </a:t>
            </a:r>
            <a:r>
              <a:rPr lang="cs-CZ" sz="1200" dirty="0" err="1"/>
              <a:t>Soil</a:t>
            </a:r>
            <a:r>
              <a:rPr lang="cs-CZ" sz="1200" dirty="0"/>
              <a:t> </a:t>
            </a:r>
            <a:r>
              <a:rPr lang="cs-CZ" sz="1200" dirty="0" err="1"/>
              <a:t>Day</a:t>
            </a:r>
            <a:r>
              <a:rPr lang="cs-CZ" sz="1200" dirty="0"/>
              <a:t>, 4/12/2020</a:t>
            </a:r>
          </a:p>
        </p:txBody>
      </p:sp>
    </p:spTree>
    <p:extLst>
      <p:ext uri="{BB962C8B-B14F-4D97-AF65-F5344CB8AC3E}">
        <p14:creationId xmlns:p14="http://schemas.microsoft.com/office/powerpoint/2010/main" val="219563003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897014-6CEA-425C-8E7E-5239346FCB6B}"/>
              </a:ext>
            </a:extLst>
          </p:cNvPr>
          <p:cNvSpPr>
            <a:spLocks noGrp="1"/>
          </p:cNvSpPr>
          <p:nvPr>
            <p:ph type="title"/>
          </p:nvPr>
        </p:nvSpPr>
        <p:spPr/>
        <p:txBody>
          <a:bodyPr/>
          <a:lstStyle/>
          <a:p>
            <a:r>
              <a:rPr lang="cs-CZ" dirty="0"/>
              <a:t>Řada různých metod</a:t>
            </a:r>
          </a:p>
        </p:txBody>
      </p:sp>
      <p:sp>
        <p:nvSpPr>
          <p:cNvPr id="3" name="Zástupný obsah 2">
            <a:extLst>
              <a:ext uri="{FF2B5EF4-FFF2-40B4-BE49-F238E27FC236}">
                <a16:creationId xmlns:a16="http://schemas.microsoft.com/office/drawing/2014/main" id="{D457A35F-6FD3-4E93-8EF5-B956B9DA7159}"/>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8E24C91A-28EC-4EA6-9A4E-BE64BC3471B8}"/>
              </a:ext>
            </a:extLst>
          </p:cNvPr>
          <p:cNvSpPr>
            <a:spLocks noGrp="1"/>
          </p:cNvSpPr>
          <p:nvPr>
            <p:ph type="sldNum" sz="quarter" idx="10"/>
          </p:nvPr>
        </p:nvSpPr>
        <p:spPr/>
        <p:txBody>
          <a:bodyPr/>
          <a:lstStyle/>
          <a:p>
            <a:pPr>
              <a:defRPr/>
            </a:pPr>
            <a:fld id="{4E12630B-17A9-44AC-A5BE-0FEBEDB0B5E8}" type="slidenum">
              <a:rPr lang="cs-CZ" altLang="cs-CZ" noProof="0" smtClean="0"/>
              <a:pPr>
                <a:defRPr/>
              </a:pPr>
              <a:t>97</a:t>
            </a:fld>
            <a:endParaRPr lang="cs-CZ" altLang="cs-CZ" noProof="0" dirty="0"/>
          </a:p>
        </p:txBody>
      </p:sp>
      <p:pic>
        <p:nvPicPr>
          <p:cNvPr id="6" name="Obrázek 5">
            <a:extLst>
              <a:ext uri="{FF2B5EF4-FFF2-40B4-BE49-F238E27FC236}">
                <a16:creationId xmlns:a16="http://schemas.microsoft.com/office/drawing/2014/main" id="{767E5138-9B1C-450D-8010-56079C589533}"/>
              </a:ext>
            </a:extLst>
          </p:cNvPr>
          <p:cNvPicPr>
            <a:picLocks noChangeAspect="1"/>
          </p:cNvPicPr>
          <p:nvPr/>
        </p:nvPicPr>
        <p:blipFill>
          <a:blip r:embed="rId2"/>
          <a:stretch>
            <a:fillRect/>
          </a:stretch>
        </p:blipFill>
        <p:spPr>
          <a:xfrm>
            <a:off x="727046" y="960416"/>
            <a:ext cx="10737908" cy="5568112"/>
          </a:xfrm>
          <a:prstGeom prst="rect">
            <a:avLst/>
          </a:prstGeom>
        </p:spPr>
      </p:pic>
      <p:sp>
        <p:nvSpPr>
          <p:cNvPr id="7" name="TextovéPole 6">
            <a:extLst>
              <a:ext uri="{FF2B5EF4-FFF2-40B4-BE49-F238E27FC236}">
                <a16:creationId xmlns:a16="http://schemas.microsoft.com/office/drawing/2014/main" id="{D4C1A0B1-50A5-4EDE-9DE5-FD9938EABD5F}"/>
              </a:ext>
            </a:extLst>
          </p:cNvPr>
          <p:cNvSpPr txBox="1"/>
          <p:nvPr/>
        </p:nvSpPr>
        <p:spPr>
          <a:xfrm>
            <a:off x="4110605" y="6443678"/>
            <a:ext cx="5813570" cy="461665"/>
          </a:xfrm>
          <a:prstGeom prst="rect">
            <a:avLst/>
          </a:prstGeom>
          <a:noFill/>
        </p:spPr>
        <p:txBody>
          <a:bodyPr wrap="square">
            <a:spAutoFit/>
          </a:bodyPr>
          <a:lstStyle/>
          <a:p>
            <a:pPr algn="l"/>
            <a:r>
              <a:rPr lang="cs-CZ" sz="1200" b="0" i="0" u="none" strike="noStrike" baseline="0" dirty="0">
                <a:latin typeface="Calibri" panose="020F0502020204030204" pitchFamily="34" charset="0"/>
              </a:rPr>
              <a:t>EC (2010): </a:t>
            </a:r>
            <a:r>
              <a:rPr lang="en-US" sz="1200" b="0" i="0" u="none" strike="noStrike" baseline="0" dirty="0">
                <a:latin typeface="Calibri" panose="020F0502020204030204" pitchFamily="34" charset="0"/>
              </a:rPr>
              <a:t>Soil biodiversity: functions, threats and</a:t>
            </a:r>
            <a:r>
              <a:rPr lang="cs-CZ"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tools for policy makers.</a:t>
            </a:r>
            <a:r>
              <a:rPr lang="cs-CZ" sz="1200" b="0" i="0" u="none" strike="noStrike" baseline="0" dirty="0">
                <a:latin typeface="Calibri" panose="020F0502020204030204" pitchFamily="34" charset="0"/>
              </a:rPr>
              <a:t> </a:t>
            </a:r>
            <a:r>
              <a:rPr lang="cs-CZ" sz="1200" b="0" i="0" u="none" strike="noStrike" baseline="0" dirty="0">
                <a:latin typeface="Calibri" panose="020F0502020204030204" pitchFamily="34" charset="0"/>
                <a:hlinkClick r:id="rId3"/>
              </a:rPr>
              <a:t>https://core.ac.uk/display/29245351</a:t>
            </a:r>
            <a:r>
              <a:rPr lang="cs-CZ"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 </a:t>
            </a:r>
            <a:endParaRPr lang="cs-CZ" sz="1200" dirty="0"/>
          </a:p>
        </p:txBody>
      </p:sp>
    </p:spTree>
    <p:extLst>
      <p:ext uri="{BB962C8B-B14F-4D97-AF65-F5344CB8AC3E}">
        <p14:creationId xmlns:p14="http://schemas.microsoft.com/office/powerpoint/2010/main" val="101690641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47A0FFA8-1803-45C8-B890-98D71002F53D}"/>
              </a:ext>
            </a:extLst>
          </p:cNvPr>
          <p:cNvPicPr>
            <a:picLocks noChangeAspect="1" noChangeArrowheads="1"/>
          </p:cNvPicPr>
          <p:nvPr/>
        </p:nvPicPr>
        <p:blipFill>
          <a:blip r:embed="rId2" cstate="print"/>
          <a:srcRect/>
          <a:stretch>
            <a:fillRect/>
          </a:stretch>
        </p:blipFill>
        <p:spPr>
          <a:xfrm>
            <a:off x="7405471" y="3522400"/>
            <a:ext cx="4202854" cy="2880518"/>
          </a:xfrm>
          <a:prstGeom prst="rect">
            <a:avLst/>
          </a:prstGeom>
          <a:ln>
            <a:noFill/>
          </a:ln>
          <a:effectLst>
            <a:outerShdw blurRad="292100" dist="139700" dir="2700000" algn="tl" rotWithShape="0">
              <a:srgbClr val="333333">
                <a:alpha val="65000"/>
              </a:srgbClr>
            </a:outerShdw>
          </a:effectLst>
        </p:spPr>
      </p:pic>
      <p:sp>
        <p:nvSpPr>
          <p:cNvPr id="2" name="Nadpis 1">
            <a:extLst>
              <a:ext uri="{FF2B5EF4-FFF2-40B4-BE49-F238E27FC236}">
                <a16:creationId xmlns:a16="http://schemas.microsoft.com/office/drawing/2014/main" id="{6F897014-6CEA-425C-8E7E-5239346FCB6B}"/>
              </a:ext>
            </a:extLst>
          </p:cNvPr>
          <p:cNvSpPr>
            <a:spLocks noGrp="1"/>
          </p:cNvSpPr>
          <p:nvPr>
            <p:ph type="title"/>
          </p:nvPr>
        </p:nvSpPr>
        <p:spPr/>
        <p:txBody>
          <a:bodyPr/>
          <a:lstStyle/>
          <a:p>
            <a:r>
              <a:rPr lang="cs-CZ" dirty="0"/>
              <a:t>Řada různých metod</a:t>
            </a:r>
          </a:p>
        </p:txBody>
      </p:sp>
      <p:sp>
        <p:nvSpPr>
          <p:cNvPr id="4" name="Zástupný symbol pro číslo snímku 3">
            <a:extLst>
              <a:ext uri="{FF2B5EF4-FFF2-40B4-BE49-F238E27FC236}">
                <a16:creationId xmlns:a16="http://schemas.microsoft.com/office/drawing/2014/main" id="{8E24C91A-28EC-4EA6-9A4E-BE64BC3471B8}"/>
              </a:ext>
            </a:extLst>
          </p:cNvPr>
          <p:cNvSpPr>
            <a:spLocks noGrp="1"/>
          </p:cNvSpPr>
          <p:nvPr>
            <p:ph type="sldNum" sz="quarter" idx="10"/>
          </p:nvPr>
        </p:nvSpPr>
        <p:spPr/>
        <p:txBody>
          <a:bodyPr/>
          <a:lstStyle/>
          <a:p>
            <a:pPr>
              <a:defRPr/>
            </a:pPr>
            <a:fld id="{4E12630B-17A9-44AC-A5BE-0FEBEDB0B5E8}" type="slidenum">
              <a:rPr lang="cs-CZ" altLang="cs-CZ" noProof="0" smtClean="0"/>
              <a:pPr>
                <a:defRPr/>
              </a:pPr>
              <a:t>98</a:t>
            </a:fld>
            <a:endParaRPr lang="cs-CZ" altLang="cs-CZ" noProof="0" dirty="0"/>
          </a:p>
        </p:txBody>
      </p:sp>
      <p:pic>
        <p:nvPicPr>
          <p:cNvPr id="8" name="Obrázek 7">
            <a:extLst>
              <a:ext uri="{FF2B5EF4-FFF2-40B4-BE49-F238E27FC236}">
                <a16:creationId xmlns:a16="http://schemas.microsoft.com/office/drawing/2014/main" id="{E22A9938-34D3-4F55-931E-6DC5EB5976E1}"/>
              </a:ext>
            </a:extLst>
          </p:cNvPr>
          <p:cNvPicPr>
            <a:picLocks noChangeAspect="1"/>
          </p:cNvPicPr>
          <p:nvPr/>
        </p:nvPicPr>
        <p:blipFill>
          <a:blip r:embed="rId3"/>
          <a:stretch>
            <a:fillRect/>
          </a:stretch>
        </p:blipFill>
        <p:spPr>
          <a:xfrm>
            <a:off x="81574" y="1066799"/>
            <a:ext cx="5247097" cy="4360333"/>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D2AB1DA3-16CA-482A-86BA-998A73C3B55A}"/>
              </a:ext>
            </a:extLst>
          </p:cNvPr>
          <p:cNvPicPr>
            <a:picLocks noChangeAspect="1"/>
          </p:cNvPicPr>
          <p:nvPr/>
        </p:nvPicPr>
        <p:blipFill>
          <a:blip r:embed="rId4"/>
          <a:stretch>
            <a:fillRect/>
          </a:stretch>
        </p:blipFill>
        <p:spPr>
          <a:xfrm>
            <a:off x="8246532" y="0"/>
            <a:ext cx="3863893" cy="3448505"/>
          </a:xfrm>
          <a:prstGeom prst="rect">
            <a:avLst/>
          </a:prstGeom>
          <a:ln>
            <a:noFill/>
          </a:ln>
          <a:effectLst>
            <a:outerShdw blurRad="292100" dist="139700" dir="2700000" algn="tl" rotWithShape="0">
              <a:srgbClr val="333333">
                <a:alpha val="65000"/>
              </a:srgbClr>
            </a:outerShdw>
          </a:effectLst>
        </p:spPr>
      </p:pic>
      <p:pic>
        <p:nvPicPr>
          <p:cNvPr id="11" name="Picture 6" descr="85">
            <a:extLst>
              <a:ext uri="{FF2B5EF4-FFF2-40B4-BE49-F238E27FC236}">
                <a16:creationId xmlns:a16="http://schemas.microsoft.com/office/drawing/2014/main" id="{4F8992F6-373D-44ED-A1A4-0DC33AE728AD}"/>
              </a:ext>
            </a:extLst>
          </p:cNvPr>
          <p:cNvPicPr>
            <a:picLocks noChangeAspect="1" noChangeArrowheads="1"/>
          </p:cNvPicPr>
          <p:nvPr/>
        </p:nvPicPr>
        <p:blipFill>
          <a:blip r:embed="rId5" cstate="print"/>
          <a:srcRect l="9253" t="16971" r="11070" b="53157"/>
          <a:stretch>
            <a:fillRect/>
          </a:stretch>
        </p:blipFill>
        <p:spPr bwMode="auto">
          <a:xfrm>
            <a:off x="2914886" y="4339299"/>
            <a:ext cx="4032250" cy="2063750"/>
          </a:xfrm>
          <a:prstGeom prst="rect">
            <a:avLst/>
          </a:prstGeom>
          <a:ln>
            <a:noFill/>
          </a:ln>
          <a:effectLst>
            <a:outerShdw blurRad="292100" dist="139700" dir="2700000" algn="tl" rotWithShape="0">
              <a:srgbClr val="333333">
                <a:alpha val="65000"/>
              </a:srgbClr>
            </a:outerShdw>
          </a:effectLst>
        </p:spPr>
      </p:pic>
      <p:pic>
        <p:nvPicPr>
          <p:cNvPr id="12" name="Picture 9">
            <a:extLst>
              <a:ext uri="{FF2B5EF4-FFF2-40B4-BE49-F238E27FC236}">
                <a16:creationId xmlns:a16="http://schemas.microsoft.com/office/drawing/2014/main" id="{731B08ED-8997-4A12-A328-FABEFDC8E4F5}"/>
              </a:ext>
            </a:extLst>
          </p:cNvPr>
          <p:cNvPicPr>
            <a:picLocks noChangeAspect="1" noChangeArrowheads="1"/>
          </p:cNvPicPr>
          <p:nvPr/>
        </p:nvPicPr>
        <p:blipFill>
          <a:blip r:embed="rId6" cstate="print"/>
          <a:srcRect/>
          <a:stretch>
            <a:fillRect/>
          </a:stretch>
        </p:blipFill>
        <p:spPr bwMode="auto">
          <a:xfrm>
            <a:off x="5421271" y="2054920"/>
            <a:ext cx="2771775" cy="2211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387641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p:txBody>
          <a:bodyPr/>
          <a:lstStyle/>
          <a:p>
            <a:r>
              <a:rPr lang="cs-CZ" dirty="0"/>
              <a:t>Půdotvorný proces, půdní profil, horizonty, klasifikace půd</a:t>
            </a:r>
            <a:br>
              <a:rPr lang="cs-CZ" dirty="0"/>
            </a:br>
            <a:endParaRPr lang="cs-CZ" dirty="0"/>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99</a:t>
            </a:fld>
            <a:endParaRPr lang="cs-CZ" altLang="cs-CZ" noProof="0" dirty="0"/>
          </a:p>
        </p:txBody>
      </p:sp>
    </p:spTree>
    <p:extLst>
      <p:ext uri="{BB962C8B-B14F-4D97-AF65-F5344CB8AC3E}">
        <p14:creationId xmlns:p14="http://schemas.microsoft.com/office/powerpoint/2010/main" val="2841090330"/>
      </p:ext>
    </p:extLst>
  </p:cSld>
  <p:clrMapOvr>
    <a:masterClrMapping/>
  </p:clrMapOvr>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D6A9D4AA87A484C859C8C6B0071EC7E" ma:contentTypeVersion="13" ma:contentTypeDescription="Vytvoří nový dokument" ma:contentTypeScope="" ma:versionID="e910e2a4b7f7f1a36012db6186c5eda2">
  <xsd:schema xmlns:xsd="http://www.w3.org/2001/XMLSchema" xmlns:xs="http://www.w3.org/2001/XMLSchema" xmlns:p="http://schemas.microsoft.com/office/2006/metadata/properties" xmlns:ns2="bf1109b7-8e57-4cbd-8777-f383db2b7d70" xmlns:ns3="03b237c3-5df0-4546-b146-e3d9ba9018c8" targetNamespace="http://schemas.microsoft.com/office/2006/metadata/properties" ma:root="true" ma:fieldsID="d947f5492e40a5a786c14ae3ec2c0c18" ns2:_="" ns3:_="">
    <xsd:import namespace="bf1109b7-8e57-4cbd-8777-f383db2b7d70"/>
    <xsd:import namespace="03b237c3-5df0-4546-b146-e3d9ba9018c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1109b7-8e57-4cbd-8777-f383db2b7d7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Značky obrázků" ma:readOnly="false" ma:fieldId="{5cf76f15-5ced-4ddc-b409-7134ff3c332f}" ma:taxonomyMulti="true" ma:sspId="05144c32-5194-445f-8fa8-b47f4d440b8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b237c3-5df0-4546-b146-e3d9ba9018c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90fa5c3-7f19-400a-95e5-4e3ce38d0d97}" ma:internalName="TaxCatchAll" ma:showField="CatchAllData" ma:web="03b237c3-5df0-4546-b146-e3d9ba9018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bf1109b7-8e57-4cbd-8777-f383db2b7d70" xsi:nil="true"/>
    <lcf76f155ced4ddcb4097134ff3c332f xmlns="bf1109b7-8e57-4cbd-8777-f383db2b7d70">
      <Terms xmlns="http://schemas.microsoft.com/office/infopath/2007/PartnerControls"/>
    </lcf76f155ced4ddcb4097134ff3c332f>
    <TaxCatchAll xmlns="03b237c3-5df0-4546-b146-e3d9ba9018c8" xsi:nil="true"/>
  </documentManagement>
</p:properties>
</file>

<file path=customXml/itemProps1.xml><?xml version="1.0" encoding="utf-8"?>
<ds:datastoreItem xmlns:ds="http://schemas.openxmlformats.org/officeDocument/2006/customXml" ds:itemID="{60149D24-D260-4508-A298-A41343C71393}">
  <ds:schemaRefs>
    <ds:schemaRef ds:uri="http://schemas.microsoft.com/sharepoint/v3/contenttype/forms"/>
  </ds:schemaRefs>
</ds:datastoreItem>
</file>

<file path=customXml/itemProps2.xml><?xml version="1.0" encoding="utf-8"?>
<ds:datastoreItem xmlns:ds="http://schemas.openxmlformats.org/officeDocument/2006/customXml" ds:itemID="{F2AC5F85-00FD-479A-8942-C638D264F2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1109b7-8e57-4cbd-8777-f383db2b7d70"/>
    <ds:schemaRef ds:uri="03b237c3-5df0-4546-b146-e3d9ba9018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2A2329-DC9E-4FDE-AEF4-7920CE15A90A}">
  <ds:schemaRefs>
    <ds:schemaRef ds:uri="http://schemas.microsoft.com/office/2006/metadata/properties"/>
    <ds:schemaRef ds:uri="http://schemas.microsoft.com/office/infopath/2007/PartnerControls"/>
    <ds:schemaRef ds:uri="bf1109b7-8e57-4cbd-8777-f383db2b7d70"/>
    <ds:schemaRef ds:uri="03b237c3-5df0-4546-b146-e3d9ba9018c8"/>
  </ds:schemaRefs>
</ds:datastoreItem>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
  <TotalTime>17898</TotalTime>
  <Words>8713</Words>
  <Application>Microsoft Office PowerPoint</Application>
  <PresentationFormat>Širokoúhlá obrazovka</PresentationFormat>
  <Paragraphs>942</Paragraphs>
  <Slides>118</Slides>
  <Notes>46</Notes>
  <HiddenSlides>0</HiddenSlides>
  <MMClips>1</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118</vt:i4>
      </vt:variant>
    </vt:vector>
  </HeadingPairs>
  <TitlesOfParts>
    <vt:vector size="127" baseType="lpstr">
      <vt:lpstr>Arial</vt:lpstr>
      <vt:lpstr>BodoniSvtyTwoITCTT-Book</vt:lpstr>
      <vt:lpstr>BodoniSvtyTwoITCTT-BookIta</vt:lpstr>
      <vt:lpstr>Calibri</vt:lpstr>
      <vt:lpstr>Courier New</vt:lpstr>
      <vt:lpstr>Tahoma</vt:lpstr>
      <vt:lpstr>Times New Roman</vt:lpstr>
      <vt:lpstr>Wingdings</vt:lpstr>
      <vt:lpstr>Presentation_MU_EN</vt:lpstr>
      <vt:lpstr>E5040 Složky ŽP a jejich kontaminace  Pedosféra = půda – část 1</vt:lpstr>
      <vt:lpstr>Obsah - 1</vt:lpstr>
      <vt:lpstr>Co je půda?</vt:lpstr>
      <vt:lpstr>Co je to půda?</vt:lpstr>
      <vt:lpstr>Co je to půda?</vt:lpstr>
      <vt:lpstr>Co je to půda?</vt:lpstr>
      <vt:lpstr>Co je to půda?</vt:lpstr>
      <vt:lpstr>Pedologie</vt:lpstr>
      <vt:lpstr>Význam půdy, její role v ekosystémech, přínos pro člověka</vt:lpstr>
      <vt:lpstr>Význam půdy</vt:lpstr>
      <vt:lpstr>Význam půdy</vt:lpstr>
      <vt:lpstr>Význam půdy</vt:lpstr>
      <vt:lpstr>Význam půdy</vt:lpstr>
      <vt:lpstr>Význam půdy</vt:lpstr>
      <vt:lpstr>Prezentace aplikace PowerPoint</vt:lpstr>
      <vt:lpstr>Vlastnosti a atributy půd, půdní kvalita a zdraví, úrodnost a produktivita půdy, indikátory kvality půdy</vt:lpstr>
      <vt:lpstr>Vlastnosti a atributy půdy</vt:lpstr>
      <vt:lpstr>Úrodnost půdy</vt:lpstr>
      <vt:lpstr>Úrodnost půdy</vt:lpstr>
      <vt:lpstr>Úrodnost půdy</vt:lpstr>
      <vt:lpstr>Resilience a rezistence půdy </vt:lpstr>
      <vt:lpstr>Soil quality + soil health </vt:lpstr>
      <vt:lpstr>Soil quality + soil health </vt:lpstr>
      <vt:lpstr>Půdní kvalita – definice pro účely E5040</vt:lpstr>
      <vt:lpstr>Indikátory půdní kvality</vt:lpstr>
      <vt:lpstr>Indikátory půdní kvality</vt:lpstr>
      <vt:lpstr>Indikátory půdní kvality</vt:lpstr>
      <vt:lpstr>Fyzikálně-chemické vlastnosti: půdní textura a struktura, půdní reakce a sorpční komplex, půdní organická hmota a další </vt:lpstr>
      <vt:lpstr>Vlastnosti půd </vt:lpstr>
      <vt:lpstr>Fyzikálně - chemické vlastnosti půd </vt:lpstr>
      <vt:lpstr>Fyzikálně - chemické vlastnosti půd </vt:lpstr>
      <vt:lpstr>Minerální složka půd</vt:lpstr>
      <vt:lpstr>Minerální složka půd</vt:lpstr>
      <vt:lpstr>Zrnitost - půdní textura</vt:lpstr>
      <vt:lpstr>Zrnitost - půdní textura</vt:lpstr>
      <vt:lpstr>Zrnitost - půdní textura</vt:lpstr>
      <vt:lpstr>Zrnitost - půdní textura</vt:lpstr>
      <vt:lpstr>Půdní struktura</vt:lpstr>
      <vt:lpstr>Půdní struktura</vt:lpstr>
      <vt:lpstr>Půdní struktura</vt:lpstr>
      <vt:lpstr>Půdní struktura</vt:lpstr>
      <vt:lpstr>Půdní struktura</vt:lpstr>
      <vt:lpstr>Půdní pórovitost</vt:lpstr>
      <vt:lpstr>Objemová hmotnost a měrná hmotnost</vt:lpstr>
      <vt:lpstr>Půdní sorpční komplex</vt:lpstr>
      <vt:lpstr>Půdní sorpční komplex</vt:lpstr>
      <vt:lpstr>Půdní sorpční komplex</vt:lpstr>
      <vt:lpstr>Půdní sorpční komplex</vt:lpstr>
      <vt:lpstr>Nutriční vlastnosti půdy</vt:lpstr>
      <vt:lpstr>Půdní reakce</vt:lpstr>
      <vt:lpstr>Půdní reakce</vt:lpstr>
      <vt:lpstr>Půdní voda</vt:lpstr>
      <vt:lpstr>Půdní voda</vt:lpstr>
      <vt:lpstr>Půdní voda</vt:lpstr>
      <vt:lpstr>Půdní voda</vt:lpstr>
      <vt:lpstr>Organická hmota v půdě</vt:lpstr>
      <vt:lpstr>Vstupy organické hmoty do půd</vt:lpstr>
      <vt:lpstr>Organická hmoty v půdě</vt:lpstr>
      <vt:lpstr>Organická hmota v půdě</vt:lpstr>
      <vt:lpstr>Organická hmota v půdě</vt:lpstr>
      <vt:lpstr>Organická hmota v půdě</vt:lpstr>
      <vt:lpstr>Humifikační proces</vt:lpstr>
      <vt:lpstr>Humifikační proces</vt:lpstr>
      <vt:lpstr>Huminové látky</vt:lpstr>
      <vt:lpstr>Humifikační proces</vt:lpstr>
      <vt:lpstr>Prezentace aplikace PowerPoint</vt:lpstr>
      <vt:lpstr>Kvalita půdní organické hmoty</vt:lpstr>
      <vt:lpstr>Organická hmota v půdě</vt:lpstr>
      <vt:lpstr>Humifikační proces</vt:lpstr>
      <vt:lpstr>Humifikační proces</vt:lpstr>
      <vt:lpstr>Oživení půd, typy organismů a jejich role v půdě</vt:lpstr>
      <vt:lpstr>Oživení půd</vt:lpstr>
      <vt:lpstr>Oživení půd</vt:lpstr>
      <vt:lpstr>Oživení půd</vt:lpstr>
      <vt:lpstr>Oživení půd</vt:lpstr>
      <vt:lpstr>Oživení půd</vt:lpstr>
      <vt:lpstr>Oživení půd</vt:lpstr>
      <vt:lpstr>Oživení půd</vt:lpstr>
      <vt:lpstr>Oživení půd</vt:lpstr>
      <vt:lpstr>Velikost půdní bioty</vt:lpstr>
      <vt:lpstr>Velikost půdní bioty</vt:lpstr>
      <vt:lpstr>Skladba půdního oživení</vt:lpstr>
      <vt:lpstr>Skladba půdního oživení</vt:lpstr>
      <vt:lpstr>Skladba půdního oživení</vt:lpstr>
      <vt:lpstr>Skladba půdního oživení</vt:lpstr>
      <vt:lpstr>Skladba půdního oživení</vt:lpstr>
      <vt:lpstr>Funkce bioty v půdě</vt:lpstr>
      <vt:lpstr>Funkce bioty v půdě</vt:lpstr>
      <vt:lpstr>Funkce bioty v půdě</vt:lpstr>
      <vt:lpstr>Funkce bioty v půdě</vt:lpstr>
      <vt:lpstr>Funkce bioty v půdě</vt:lpstr>
      <vt:lpstr>Funkce bioty v půdě</vt:lpstr>
      <vt:lpstr>Funkce bioty v půdě</vt:lpstr>
      <vt:lpstr>Funkce bioty v půdě</vt:lpstr>
      <vt:lpstr>Funkce bioty v půdě</vt:lpstr>
      <vt:lpstr>Funkce bioty v půdě</vt:lpstr>
      <vt:lpstr>Řada různých metod</vt:lpstr>
      <vt:lpstr>Řada různých metod</vt:lpstr>
      <vt:lpstr>Půdotvorný proces, půdní profil, horizonty, klasifikace půd </vt:lpstr>
      <vt:lpstr>Půdotvorný proces</vt:lpstr>
      <vt:lpstr>Půdotvorný proces</vt:lpstr>
      <vt:lpstr>Půdotvorný proces</vt:lpstr>
      <vt:lpstr>Půdní profil</vt:lpstr>
      <vt:lpstr>Půdní profil</vt:lpstr>
      <vt:lpstr>Klasifikace půd v ČR</vt:lpstr>
      <vt:lpstr>Klasifikace půd v ČR</vt:lpstr>
      <vt:lpstr>Prezentace aplikace PowerPoint</vt:lpstr>
      <vt:lpstr>Klasifikace půd mezinárodní</vt:lpstr>
      <vt:lpstr>Klasifikace půd mezinárodní</vt:lpstr>
      <vt:lpstr>Průzkumy a monitoring půdy v ČR a zahraničí</vt:lpstr>
      <vt:lpstr>Průzkumy a monitoring půd</vt:lpstr>
      <vt:lpstr>Průzkumy a monitoring půd</vt:lpstr>
      <vt:lpstr>Průzkumy a monitoring půd</vt:lpstr>
      <vt:lpstr>Průzkumy a monitoring půd</vt:lpstr>
      <vt:lpstr>Průzkumy a monitoring půd</vt:lpstr>
      <vt:lpstr>Průzkumy a monitoring půd</vt:lpstr>
      <vt:lpstr>Průzkumy a monitoring půd</vt:lpstr>
      <vt:lpstr>Průzkumy a monitoring půd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1562</cp:revision>
  <cp:lastPrinted>1601-01-01T00:00:00Z</cp:lastPrinted>
  <dcterms:created xsi:type="dcterms:W3CDTF">2018-11-28T09:04:29Z</dcterms:created>
  <dcterms:modified xsi:type="dcterms:W3CDTF">2024-11-27T12:59:38Z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SharedFileIndex">
    <vt:lpwstr/>
  </property>
  <property fmtid="{D5CDD505-2E9C-101B-9397-08002B2CF9AE}" pid="5" name="_ExtendedDescription">
    <vt:lpwstr/>
  </property>
  <property fmtid="{D5CDD505-2E9C-101B-9397-08002B2CF9AE}" pid="6" name="_SourceUrl">
    <vt:lpwstr/>
  </property>
  <property fmtid="{D5CDD505-2E9C-101B-9397-08002B2CF9AE}" pid="7" name="ContentTypeId">
    <vt:lpwstr>0x010100BD6A9D4AA87A484C859C8C6B0071EC7E</vt:lpwstr>
  </property>
</Properties>
</file>