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50" r:id="rId5"/>
    <p:sldMasterId id="2147483701" r:id="rId6"/>
    <p:sldMasterId id="2147483704" r:id="rId7"/>
  </p:sldMasterIdLst>
  <p:notesMasterIdLst>
    <p:notesMasterId r:id="rId60"/>
  </p:notesMasterIdLst>
  <p:handoutMasterIdLst>
    <p:handoutMasterId r:id="rId61"/>
  </p:handoutMasterIdLst>
  <p:sldIdLst>
    <p:sldId id="256" r:id="rId8"/>
    <p:sldId id="258" r:id="rId9"/>
    <p:sldId id="260" r:id="rId10"/>
    <p:sldId id="261" r:id="rId11"/>
    <p:sldId id="262" r:id="rId12"/>
    <p:sldId id="263" r:id="rId13"/>
    <p:sldId id="270" r:id="rId14"/>
    <p:sldId id="264" r:id="rId15"/>
    <p:sldId id="266" r:id="rId16"/>
    <p:sldId id="267" r:id="rId17"/>
    <p:sldId id="268" r:id="rId18"/>
    <p:sldId id="302" r:id="rId19"/>
    <p:sldId id="274" r:id="rId20"/>
    <p:sldId id="271" r:id="rId21"/>
    <p:sldId id="303" r:id="rId22"/>
    <p:sldId id="272" r:id="rId23"/>
    <p:sldId id="273" r:id="rId24"/>
    <p:sldId id="304" r:id="rId25"/>
    <p:sldId id="275" r:id="rId26"/>
    <p:sldId id="276" r:id="rId27"/>
    <p:sldId id="277" r:id="rId28"/>
    <p:sldId id="278" r:id="rId29"/>
    <p:sldId id="279" r:id="rId30"/>
    <p:sldId id="280" r:id="rId31"/>
    <p:sldId id="281" r:id="rId32"/>
    <p:sldId id="305" r:id="rId33"/>
    <p:sldId id="282" r:id="rId34"/>
    <p:sldId id="283" r:id="rId35"/>
    <p:sldId id="284" r:id="rId36"/>
    <p:sldId id="306" r:id="rId37"/>
    <p:sldId id="285" r:id="rId38"/>
    <p:sldId id="286" r:id="rId39"/>
    <p:sldId id="287" r:id="rId40"/>
    <p:sldId id="288" r:id="rId41"/>
    <p:sldId id="289" r:id="rId42"/>
    <p:sldId id="290" r:id="rId43"/>
    <p:sldId id="292" r:id="rId44"/>
    <p:sldId id="301" r:id="rId45"/>
    <p:sldId id="293" r:id="rId46"/>
    <p:sldId id="294" r:id="rId47"/>
    <p:sldId id="295" r:id="rId48"/>
    <p:sldId id="312" r:id="rId49"/>
    <p:sldId id="300" r:id="rId50"/>
    <p:sldId id="296" r:id="rId51"/>
    <p:sldId id="297" r:id="rId52"/>
    <p:sldId id="307" r:id="rId53"/>
    <p:sldId id="308" r:id="rId54"/>
    <p:sldId id="310" r:id="rId55"/>
    <p:sldId id="311" r:id="rId56"/>
    <p:sldId id="309" r:id="rId57"/>
    <p:sldId id="298" r:id="rId58"/>
    <p:sldId id="299" r:id="rId5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39" userDrawn="1">
          <p15:clr>
            <a:srgbClr val="A4A3A4"/>
          </p15:clr>
        </p15:guide>
        <p15:guide id="2" orient="horz" pos="1275" userDrawn="1">
          <p15:clr>
            <a:srgbClr val="A4A3A4"/>
          </p15:clr>
        </p15:guide>
        <p15:guide id="3" orient="horz" pos="715" userDrawn="1">
          <p15:clr>
            <a:srgbClr val="A4A3A4"/>
          </p15:clr>
        </p15:guide>
        <p15:guide id="4" orient="horz" pos="3861" userDrawn="1">
          <p15:clr>
            <a:srgbClr val="A4A3A4"/>
          </p15:clr>
        </p15:guide>
        <p15:guide id="5" orient="horz" pos="2251" userDrawn="1">
          <p15:clr>
            <a:srgbClr val="A4A3A4"/>
          </p15:clr>
        </p15:guide>
        <p15:guide id="6" pos="415" userDrawn="1">
          <p15:clr>
            <a:srgbClr val="A4A3A4"/>
          </p15:clr>
        </p15:guide>
        <p15:guide id="7" pos="7224" userDrawn="1">
          <p15:clr>
            <a:srgbClr val="A4A3A4"/>
          </p15:clr>
        </p15:guide>
        <p15:guide id="8" pos="869" userDrawn="1">
          <p15:clr>
            <a:srgbClr val="A4A3A4"/>
          </p15:clr>
        </p15:guide>
        <p15:guide id="9" pos="3688" userDrawn="1">
          <p15:clr>
            <a:srgbClr val="A4A3A4"/>
          </p15:clr>
        </p15:guide>
        <p15:guide id="10" pos="39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7543CA-6D2F-49B0-841E-D0C16D002F89}" v="28" dt="2023-10-09T14:46:26.912"/>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1" autoAdjust="0"/>
    <p:restoredTop sz="76182" autoAdjust="0"/>
  </p:normalViewPr>
  <p:slideViewPr>
    <p:cSldViewPr snapToGrid="0">
      <p:cViewPr>
        <p:scale>
          <a:sx n="109" d="100"/>
          <a:sy n="109" d="100"/>
        </p:scale>
        <p:origin x="758" y="-213"/>
      </p:cViewPr>
      <p:guideLst>
        <p:guide orient="horz" pos="1139"/>
        <p:guide orient="horz" pos="1275"/>
        <p:guide orient="horz" pos="715"/>
        <p:guide orient="horz" pos="3861"/>
        <p:guide orient="horz" pos="2251"/>
        <p:guide pos="415"/>
        <p:guide pos="7224"/>
        <p:guide pos="869"/>
        <p:guide pos="3688"/>
        <p:guide pos="3953"/>
      </p:guideLst>
    </p:cSldViewPr>
  </p:slideViewPr>
  <p:notesTextViewPr>
    <p:cViewPr>
      <p:scale>
        <a:sx n="3" d="2"/>
        <a:sy n="3" d="2"/>
      </p:scale>
      <p:origin x="0" y="0"/>
    </p:cViewPr>
  </p:notesTextViewPr>
  <p:sorterViewPr>
    <p:cViewPr>
      <p:scale>
        <a:sx n="87" d="100"/>
        <a:sy n="87"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islav Vrana" userId="7b2a6d85-e3fe-4c9e-b59a-94d1f1024111" providerId="ADAL" clId="{987543CA-6D2F-49B0-841E-D0C16D002F89}"/>
    <pc:docChg chg="undo custSel addSld delSld modSld sldOrd">
      <pc:chgData name="Branislav Vrana" userId="7b2a6d85-e3fe-4c9e-b59a-94d1f1024111" providerId="ADAL" clId="{987543CA-6D2F-49B0-841E-D0C16D002F89}" dt="2023-10-09T15:05:33.090" v="1024" actId="113"/>
      <pc:docMkLst>
        <pc:docMk/>
      </pc:docMkLst>
      <pc:sldChg chg="modSp mod">
        <pc:chgData name="Branislav Vrana" userId="7b2a6d85-e3fe-4c9e-b59a-94d1f1024111" providerId="ADAL" clId="{987543CA-6D2F-49B0-841E-D0C16D002F89}" dt="2023-10-04T10:56:42.744" v="0" actId="20577"/>
        <pc:sldMkLst>
          <pc:docMk/>
          <pc:sldMk cId="3198179258" sldId="279"/>
        </pc:sldMkLst>
        <pc:spChg chg="mod">
          <ac:chgData name="Branislav Vrana" userId="7b2a6d85-e3fe-4c9e-b59a-94d1f1024111" providerId="ADAL" clId="{987543CA-6D2F-49B0-841E-D0C16D002F89}" dt="2023-10-04T10:56:42.744" v="0" actId="20577"/>
          <ac:spMkLst>
            <pc:docMk/>
            <pc:sldMk cId="3198179258" sldId="279"/>
            <ac:spMk id="25603" creationId="{2B9F2A6C-78A7-4F8F-A579-B318BE6BC469}"/>
          </ac:spMkLst>
        </pc:spChg>
      </pc:sldChg>
      <pc:sldChg chg="addSp delSp modSp new mod">
        <pc:chgData name="Branislav Vrana" userId="7b2a6d85-e3fe-4c9e-b59a-94d1f1024111" providerId="ADAL" clId="{987543CA-6D2F-49B0-841E-D0C16D002F89}" dt="2023-10-09T13:33:29.533" v="181" actId="20577"/>
        <pc:sldMkLst>
          <pc:docMk/>
          <pc:sldMk cId="3238823251" sldId="307"/>
        </pc:sldMkLst>
        <pc:spChg chg="mod">
          <ac:chgData name="Branislav Vrana" userId="7b2a6d85-e3fe-4c9e-b59a-94d1f1024111" providerId="ADAL" clId="{987543CA-6D2F-49B0-841E-D0C16D002F89}" dt="2023-10-09T13:22:09.451" v="44" actId="20577"/>
          <ac:spMkLst>
            <pc:docMk/>
            <pc:sldMk cId="3238823251" sldId="307"/>
            <ac:spMk id="2" creationId="{8B92704F-C5B7-5238-EC5B-7B86E7833028}"/>
          </ac:spMkLst>
        </pc:spChg>
        <pc:spChg chg="mod">
          <ac:chgData name="Branislav Vrana" userId="7b2a6d85-e3fe-4c9e-b59a-94d1f1024111" providerId="ADAL" clId="{987543CA-6D2F-49B0-841E-D0C16D002F89}" dt="2023-10-09T13:33:29.533" v="181" actId="20577"/>
          <ac:spMkLst>
            <pc:docMk/>
            <pc:sldMk cId="3238823251" sldId="307"/>
            <ac:spMk id="3" creationId="{1DC4678B-1AAD-3365-C7C9-1DD09914508D}"/>
          </ac:spMkLst>
        </pc:spChg>
        <pc:spChg chg="del">
          <ac:chgData name="Branislav Vrana" userId="7b2a6d85-e3fe-4c9e-b59a-94d1f1024111" providerId="ADAL" clId="{987543CA-6D2F-49B0-841E-D0C16D002F89}" dt="2023-10-09T13:22:37.420" v="45" actId="22"/>
          <ac:spMkLst>
            <pc:docMk/>
            <pc:sldMk cId="3238823251" sldId="307"/>
            <ac:spMk id="4" creationId="{A7F9092A-4374-B391-EF9C-DCA3F8508250}"/>
          </ac:spMkLst>
        </pc:spChg>
        <pc:spChg chg="add mod">
          <ac:chgData name="Branislav Vrana" userId="7b2a6d85-e3fe-4c9e-b59a-94d1f1024111" providerId="ADAL" clId="{987543CA-6D2F-49B0-841E-D0C16D002F89}" dt="2023-10-09T13:26:12.222" v="95"/>
          <ac:spMkLst>
            <pc:docMk/>
            <pc:sldMk cId="3238823251" sldId="307"/>
            <ac:spMk id="7" creationId="{B10486E9-C3AB-BC26-3C98-AA4542D52056}"/>
          </ac:spMkLst>
        </pc:spChg>
        <pc:picChg chg="add mod ord">
          <ac:chgData name="Branislav Vrana" userId="7b2a6d85-e3fe-4c9e-b59a-94d1f1024111" providerId="ADAL" clId="{987543CA-6D2F-49B0-841E-D0C16D002F89}" dt="2023-10-09T13:28:47.508" v="107" actId="14100"/>
          <ac:picMkLst>
            <pc:docMk/>
            <pc:sldMk cId="3238823251" sldId="307"/>
            <ac:picMk id="6" creationId="{E3F708E1-2C10-3FC2-ECDA-EAAE01094B23}"/>
          </ac:picMkLst>
        </pc:picChg>
      </pc:sldChg>
      <pc:sldChg chg="addSp delSp modSp new del mod modClrScheme chgLayout">
        <pc:chgData name="Branislav Vrana" userId="7b2a6d85-e3fe-4c9e-b59a-94d1f1024111" providerId="ADAL" clId="{987543CA-6D2F-49B0-841E-D0C16D002F89}" dt="2023-10-09T13:22:00.170" v="28" actId="47"/>
        <pc:sldMkLst>
          <pc:docMk/>
          <pc:sldMk cId="3593855312" sldId="307"/>
        </pc:sldMkLst>
        <pc:spChg chg="del mod ord">
          <ac:chgData name="Branislav Vrana" userId="7b2a6d85-e3fe-4c9e-b59a-94d1f1024111" providerId="ADAL" clId="{987543CA-6D2F-49B0-841E-D0C16D002F89}" dt="2023-10-09T12:46:35.478" v="2" actId="700"/>
          <ac:spMkLst>
            <pc:docMk/>
            <pc:sldMk cId="3593855312" sldId="307"/>
            <ac:spMk id="2" creationId="{32EBD5A6-C544-1586-BB24-B84E4359CF0D}"/>
          </ac:spMkLst>
        </pc:spChg>
        <pc:spChg chg="del mod ord">
          <ac:chgData name="Branislav Vrana" userId="7b2a6d85-e3fe-4c9e-b59a-94d1f1024111" providerId="ADAL" clId="{987543CA-6D2F-49B0-841E-D0C16D002F89}" dt="2023-10-09T12:46:35.478" v="2" actId="700"/>
          <ac:spMkLst>
            <pc:docMk/>
            <pc:sldMk cId="3593855312" sldId="307"/>
            <ac:spMk id="3" creationId="{828353EF-74D7-0D37-1843-D9751665CF72}"/>
          </ac:spMkLst>
        </pc:spChg>
        <pc:spChg chg="del">
          <ac:chgData name="Branislav Vrana" userId="7b2a6d85-e3fe-4c9e-b59a-94d1f1024111" providerId="ADAL" clId="{987543CA-6D2F-49B0-841E-D0C16D002F89}" dt="2023-10-09T12:46:35.478" v="2" actId="700"/>
          <ac:spMkLst>
            <pc:docMk/>
            <pc:sldMk cId="3593855312" sldId="307"/>
            <ac:spMk id="4" creationId="{BD9E1656-330B-FB7E-90B3-91714BA70164}"/>
          </ac:spMkLst>
        </pc:spChg>
        <pc:spChg chg="add mod ord">
          <ac:chgData name="Branislav Vrana" userId="7b2a6d85-e3fe-4c9e-b59a-94d1f1024111" providerId="ADAL" clId="{987543CA-6D2F-49B0-841E-D0C16D002F89}" dt="2023-10-09T13:21:56.812" v="27" actId="20577"/>
          <ac:spMkLst>
            <pc:docMk/>
            <pc:sldMk cId="3593855312" sldId="307"/>
            <ac:spMk id="5" creationId="{81AC1373-CEC8-0AB7-904A-6E6B39B16BD4}"/>
          </ac:spMkLst>
        </pc:spChg>
        <pc:spChg chg="add del mod ord">
          <ac:chgData name="Branislav Vrana" userId="7b2a6d85-e3fe-4c9e-b59a-94d1f1024111" providerId="ADAL" clId="{987543CA-6D2F-49B0-841E-D0C16D002F89}" dt="2023-10-09T13:21:55.723" v="26" actId="478"/>
          <ac:spMkLst>
            <pc:docMk/>
            <pc:sldMk cId="3593855312" sldId="307"/>
            <ac:spMk id="6" creationId="{E5D6068A-F43A-02AD-9DD0-0E15777932A7}"/>
          </ac:spMkLst>
        </pc:spChg>
        <pc:spChg chg="add mod">
          <ac:chgData name="Branislav Vrana" userId="7b2a6d85-e3fe-4c9e-b59a-94d1f1024111" providerId="ADAL" clId="{987543CA-6D2F-49B0-841E-D0C16D002F89}" dt="2023-10-09T13:21:37.256" v="22" actId="26606"/>
          <ac:spMkLst>
            <pc:docMk/>
            <pc:sldMk cId="3593855312" sldId="307"/>
            <ac:spMk id="10" creationId="{C0D51390-8AF5-5B09-EF59-85883EA6E060}"/>
          </ac:spMkLst>
        </pc:spChg>
        <pc:spChg chg="add mod">
          <ac:chgData name="Branislav Vrana" userId="7b2a6d85-e3fe-4c9e-b59a-94d1f1024111" providerId="ADAL" clId="{987543CA-6D2F-49B0-841E-D0C16D002F89}" dt="2023-10-09T13:21:37.256" v="22" actId="26606"/>
          <ac:spMkLst>
            <pc:docMk/>
            <pc:sldMk cId="3593855312" sldId="307"/>
            <ac:spMk id="12" creationId="{ADC31BA4-EAF9-80CE-9385-353AF5F83C10}"/>
          </ac:spMkLst>
        </pc:spChg>
        <pc:spChg chg="add mod">
          <ac:chgData name="Branislav Vrana" userId="7b2a6d85-e3fe-4c9e-b59a-94d1f1024111" providerId="ADAL" clId="{987543CA-6D2F-49B0-841E-D0C16D002F89}" dt="2023-10-09T13:21:37.256" v="22" actId="26606"/>
          <ac:spMkLst>
            <pc:docMk/>
            <pc:sldMk cId="3593855312" sldId="307"/>
            <ac:spMk id="14" creationId="{8090F743-A926-B50B-D1AA-6255230A4E2E}"/>
          </ac:spMkLst>
        </pc:spChg>
        <pc:picChg chg="add del mod">
          <ac:chgData name="Branislav Vrana" userId="7b2a6d85-e3fe-4c9e-b59a-94d1f1024111" providerId="ADAL" clId="{987543CA-6D2F-49B0-841E-D0C16D002F89}" dt="2023-10-09T13:21:53.089" v="25" actId="22"/>
          <ac:picMkLst>
            <pc:docMk/>
            <pc:sldMk cId="3593855312" sldId="307"/>
            <ac:picMk id="3" creationId="{34EAC8C0-0B0C-6C97-8524-623746197B7F}"/>
          </ac:picMkLst>
        </pc:picChg>
      </pc:sldChg>
      <pc:sldChg chg="modSp add mod">
        <pc:chgData name="Branislav Vrana" userId="7b2a6d85-e3fe-4c9e-b59a-94d1f1024111" providerId="ADAL" clId="{987543CA-6D2F-49B0-841E-D0C16D002F89}" dt="2023-10-09T13:55:10.533" v="352" actId="207"/>
        <pc:sldMkLst>
          <pc:docMk/>
          <pc:sldMk cId="2590951663" sldId="308"/>
        </pc:sldMkLst>
        <pc:spChg chg="mod">
          <ac:chgData name="Branislav Vrana" userId="7b2a6d85-e3fe-4c9e-b59a-94d1f1024111" providerId="ADAL" clId="{987543CA-6D2F-49B0-841E-D0C16D002F89}" dt="2023-10-09T13:55:10.533" v="352" actId="207"/>
          <ac:spMkLst>
            <pc:docMk/>
            <pc:sldMk cId="2590951663" sldId="308"/>
            <ac:spMk id="3" creationId="{1DC4678B-1AAD-3365-C7C9-1DD09914508D}"/>
          </ac:spMkLst>
        </pc:spChg>
      </pc:sldChg>
      <pc:sldChg chg="modSp add mod">
        <pc:chgData name="Branislav Vrana" userId="7b2a6d85-e3fe-4c9e-b59a-94d1f1024111" providerId="ADAL" clId="{987543CA-6D2F-49B0-841E-D0C16D002F89}" dt="2023-10-09T14:22:19.847" v="584" actId="1076"/>
        <pc:sldMkLst>
          <pc:docMk/>
          <pc:sldMk cId="3348990155" sldId="309"/>
        </pc:sldMkLst>
        <pc:spChg chg="mod">
          <ac:chgData name="Branislav Vrana" userId="7b2a6d85-e3fe-4c9e-b59a-94d1f1024111" providerId="ADAL" clId="{987543CA-6D2F-49B0-841E-D0C16D002F89}" dt="2023-10-09T13:56:01.428" v="393" actId="20577"/>
          <ac:spMkLst>
            <pc:docMk/>
            <pc:sldMk cId="3348990155" sldId="309"/>
            <ac:spMk id="2" creationId="{8B92704F-C5B7-5238-EC5B-7B86E7833028}"/>
          </ac:spMkLst>
        </pc:spChg>
        <pc:spChg chg="mod">
          <ac:chgData name="Branislav Vrana" userId="7b2a6d85-e3fe-4c9e-b59a-94d1f1024111" providerId="ADAL" clId="{987543CA-6D2F-49B0-841E-D0C16D002F89}" dt="2023-10-09T14:22:08.566" v="582" actId="20577"/>
          <ac:spMkLst>
            <pc:docMk/>
            <pc:sldMk cId="3348990155" sldId="309"/>
            <ac:spMk id="3" creationId="{1DC4678B-1AAD-3365-C7C9-1DD09914508D}"/>
          </ac:spMkLst>
        </pc:spChg>
        <pc:picChg chg="mod">
          <ac:chgData name="Branislav Vrana" userId="7b2a6d85-e3fe-4c9e-b59a-94d1f1024111" providerId="ADAL" clId="{987543CA-6D2F-49B0-841E-D0C16D002F89}" dt="2023-10-09T14:22:19.847" v="584" actId="1076"/>
          <ac:picMkLst>
            <pc:docMk/>
            <pc:sldMk cId="3348990155" sldId="309"/>
            <ac:picMk id="6" creationId="{E3F708E1-2C10-3FC2-ECDA-EAAE01094B23}"/>
          </ac:picMkLst>
        </pc:picChg>
      </pc:sldChg>
      <pc:sldChg chg="addSp delSp modSp add mod ord">
        <pc:chgData name="Branislav Vrana" userId="7b2a6d85-e3fe-4c9e-b59a-94d1f1024111" providerId="ADAL" clId="{987543CA-6D2F-49B0-841E-D0C16D002F89}" dt="2023-10-09T14:37:24.935" v="866" actId="1076"/>
        <pc:sldMkLst>
          <pc:docMk/>
          <pc:sldMk cId="1556068603" sldId="310"/>
        </pc:sldMkLst>
        <pc:spChg chg="mod">
          <ac:chgData name="Branislav Vrana" userId="7b2a6d85-e3fe-4c9e-b59a-94d1f1024111" providerId="ADAL" clId="{987543CA-6D2F-49B0-841E-D0C16D002F89}" dt="2023-10-09T14:28:17.349" v="647" actId="14100"/>
          <ac:spMkLst>
            <pc:docMk/>
            <pc:sldMk cId="1556068603" sldId="310"/>
            <ac:spMk id="2" creationId="{8B92704F-C5B7-5238-EC5B-7B86E7833028}"/>
          </ac:spMkLst>
        </pc:spChg>
        <pc:spChg chg="del mod">
          <ac:chgData name="Branislav Vrana" userId="7b2a6d85-e3fe-4c9e-b59a-94d1f1024111" providerId="ADAL" clId="{987543CA-6D2F-49B0-841E-D0C16D002F89}" dt="2023-10-09T14:30:12.952" v="652"/>
          <ac:spMkLst>
            <pc:docMk/>
            <pc:sldMk cId="1556068603" sldId="310"/>
            <ac:spMk id="3" creationId="{1DC4678B-1AAD-3365-C7C9-1DD09914508D}"/>
          </ac:spMkLst>
        </pc:spChg>
        <pc:spChg chg="add del mod">
          <ac:chgData name="Branislav Vrana" userId="7b2a6d85-e3fe-4c9e-b59a-94d1f1024111" providerId="ADAL" clId="{987543CA-6D2F-49B0-841E-D0C16D002F89}" dt="2023-10-09T14:27:15.153" v="628"/>
          <ac:spMkLst>
            <pc:docMk/>
            <pc:sldMk cId="1556068603" sldId="310"/>
            <ac:spMk id="5" creationId="{44138994-706C-8B59-CF8F-F4EBAF47E094}"/>
          </ac:spMkLst>
        </pc:spChg>
        <pc:spChg chg="mod">
          <ac:chgData name="Branislav Vrana" userId="7b2a6d85-e3fe-4c9e-b59a-94d1f1024111" providerId="ADAL" clId="{987543CA-6D2F-49B0-841E-D0C16D002F89}" dt="2023-10-09T14:37:20.439" v="865" actId="1076"/>
          <ac:spMkLst>
            <pc:docMk/>
            <pc:sldMk cId="1556068603" sldId="310"/>
            <ac:spMk id="7" creationId="{B10486E9-C3AB-BC26-3C98-AA4542D52056}"/>
          </ac:spMkLst>
        </pc:spChg>
        <pc:spChg chg="add mod">
          <ac:chgData name="Branislav Vrana" userId="7b2a6d85-e3fe-4c9e-b59a-94d1f1024111" providerId="ADAL" clId="{987543CA-6D2F-49B0-841E-D0C16D002F89}" dt="2023-10-09T14:37:24.935" v="866" actId="1076"/>
          <ac:spMkLst>
            <pc:docMk/>
            <pc:sldMk cId="1556068603" sldId="310"/>
            <ac:spMk id="10" creationId="{8AD76A43-B401-148E-07B7-64ACBE5FA4CD}"/>
          </ac:spMkLst>
        </pc:spChg>
        <pc:graphicFrameChg chg="add mod modGraphic">
          <ac:chgData name="Branislav Vrana" userId="7b2a6d85-e3fe-4c9e-b59a-94d1f1024111" providerId="ADAL" clId="{987543CA-6D2F-49B0-841E-D0C16D002F89}" dt="2023-10-09T14:37:14.728" v="863" actId="20577"/>
          <ac:graphicFrameMkLst>
            <pc:docMk/>
            <pc:sldMk cId="1556068603" sldId="310"/>
            <ac:graphicFrameMk id="8" creationId="{686C03A5-61E9-D6CC-2E01-092C700D1F72}"/>
          </ac:graphicFrameMkLst>
        </pc:graphicFrameChg>
        <pc:picChg chg="del mod">
          <ac:chgData name="Branislav Vrana" userId="7b2a6d85-e3fe-4c9e-b59a-94d1f1024111" providerId="ADAL" clId="{987543CA-6D2F-49B0-841E-D0C16D002F89}" dt="2023-10-09T14:26:52.056" v="627" actId="478"/>
          <ac:picMkLst>
            <pc:docMk/>
            <pc:sldMk cId="1556068603" sldId="310"/>
            <ac:picMk id="6" creationId="{E3F708E1-2C10-3FC2-ECDA-EAAE01094B23}"/>
          </ac:picMkLst>
        </pc:picChg>
        <pc:picChg chg="add mod">
          <ac:chgData name="Branislav Vrana" userId="7b2a6d85-e3fe-4c9e-b59a-94d1f1024111" providerId="ADAL" clId="{987543CA-6D2F-49B0-841E-D0C16D002F89}" dt="2023-10-09T14:30:35.790" v="660" actId="1076"/>
          <ac:picMkLst>
            <pc:docMk/>
            <pc:sldMk cId="1556068603" sldId="310"/>
            <ac:picMk id="1026" creationId="{D3E3F32E-7EA1-17E8-BB09-51CCD63D4EF4}"/>
          </ac:picMkLst>
        </pc:picChg>
      </pc:sldChg>
      <pc:sldChg chg="addSp delSp modSp add mod modNotesTx">
        <pc:chgData name="Branislav Vrana" userId="7b2a6d85-e3fe-4c9e-b59a-94d1f1024111" providerId="ADAL" clId="{987543CA-6D2F-49B0-841E-D0C16D002F89}" dt="2023-10-09T15:05:33.090" v="1024" actId="113"/>
        <pc:sldMkLst>
          <pc:docMk/>
          <pc:sldMk cId="2773900082" sldId="311"/>
        </pc:sldMkLst>
        <pc:spChg chg="add del mod">
          <ac:chgData name="Branislav Vrana" userId="7b2a6d85-e3fe-4c9e-b59a-94d1f1024111" providerId="ADAL" clId="{987543CA-6D2F-49B0-841E-D0C16D002F89}" dt="2023-10-09T14:37:59.223" v="874" actId="478"/>
          <ac:spMkLst>
            <pc:docMk/>
            <pc:sldMk cId="2773900082" sldId="311"/>
            <ac:spMk id="3" creationId="{C02C1DAE-F16D-C3B1-541D-6D2510A226BE}"/>
          </ac:spMkLst>
        </pc:spChg>
        <pc:spChg chg="add del mod">
          <ac:chgData name="Branislav Vrana" userId="7b2a6d85-e3fe-4c9e-b59a-94d1f1024111" providerId="ADAL" clId="{987543CA-6D2F-49B0-841E-D0C16D002F89}" dt="2023-10-09T14:38:03.153" v="875"/>
          <ac:spMkLst>
            <pc:docMk/>
            <pc:sldMk cId="2773900082" sldId="311"/>
            <ac:spMk id="5" creationId="{0654602E-6CB2-6A07-5433-ADB62C950D22}"/>
          </ac:spMkLst>
        </pc:spChg>
        <pc:spChg chg="add mod">
          <ac:chgData name="Branislav Vrana" userId="7b2a6d85-e3fe-4c9e-b59a-94d1f1024111" providerId="ADAL" clId="{987543CA-6D2F-49B0-841E-D0C16D002F89}" dt="2023-10-09T14:46:17.706" v="1005" actId="113"/>
          <ac:spMkLst>
            <pc:docMk/>
            <pc:sldMk cId="2773900082" sldId="311"/>
            <ac:spMk id="9" creationId="{D2DDA75F-304A-65A8-B297-9F33A0DB8F18}"/>
          </ac:spMkLst>
        </pc:spChg>
        <pc:spChg chg="del">
          <ac:chgData name="Branislav Vrana" userId="7b2a6d85-e3fe-4c9e-b59a-94d1f1024111" providerId="ADAL" clId="{987543CA-6D2F-49B0-841E-D0C16D002F89}" dt="2023-10-09T14:44:05.274" v="944" actId="478"/>
          <ac:spMkLst>
            <pc:docMk/>
            <pc:sldMk cId="2773900082" sldId="311"/>
            <ac:spMk id="10" creationId="{8AD76A43-B401-148E-07B7-64ACBE5FA4CD}"/>
          </ac:spMkLst>
        </pc:spChg>
        <pc:graphicFrameChg chg="del mod modGraphic">
          <ac:chgData name="Branislav Vrana" userId="7b2a6d85-e3fe-4c9e-b59a-94d1f1024111" providerId="ADAL" clId="{987543CA-6D2F-49B0-841E-D0C16D002F89}" dt="2023-10-09T14:37:55.388" v="873" actId="478"/>
          <ac:graphicFrameMkLst>
            <pc:docMk/>
            <pc:sldMk cId="2773900082" sldId="311"/>
            <ac:graphicFrameMk id="8" creationId="{686C03A5-61E9-D6CC-2E01-092C700D1F72}"/>
          </ac:graphicFrameMkLst>
        </pc:graphicFrameChg>
        <pc:picChg chg="add mod">
          <ac:chgData name="Branislav Vrana" userId="7b2a6d85-e3fe-4c9e-b59a-94d1f1024111" providerId="ADAL" clId="{987543CA-6D2F-49B0-841E-D0C16D002F89}" dt="2023-10-09T14:46:26.912" v="1007" actId="1076"/>
          <ac:picMkLst>
            <pc:docMk/>
            <pc:sldMk cId="2773900082" sldId="311"/>
            <ac:picMk id="6" creationId="{11AF9C0B-7286-C12C-805A-6E35A8DB2596}"/>
          </ac:picMkLst>
        </pc:picChg>
        <pc:picChg chg="del">
          <ac:chgData name="Branislav Vrana" userId="7b2a6d85-e3fe-4c9e-b59a-94d1f1024111" providerId="ADAL" clId="{987543CA-6D2F-49B0-841E-D0C16D002F89}" dt="2023-10-09T14:37:38.386" v="868" actId="21"/>
          <ac:picMkLst>
            <pc:docMk/>
            <pc:sldMk cId="2773900082" sldId="311"/>
            <ac:picMk id="1026" creationId="{D3E3F32E-7EA1-17E8-BB09-51CCD63D4EF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441F7-0D2B-4C73-AD57-0085CCE6F29C}"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8CCB962B-D4F6-4A0E-AED5-007D004B9570}">
      <dgm:prSet/>
      <dgm:spPr/>
      <dgm:t>
        <a:bodyPr/>
        <a:lstStyle/>
        <a:p>
          <a:r>
            <a:rPr kumimoji="1" lang="cs-CZ" b="1" i="0"/>
            <a:t>Biogeochemické cykly – základní pojmy. </a:t>
          </a:r>
          <a:endParaRPr lang="en-US"/>
        </a:p>
      </dgm:t>
    </dgm:pt>
    <dgm:pt modelId="{D2BCA46A-79EF-43E0-878C-BD1B081473E2}" type="parTrans" cxnId="{C88D397D-AB1C-44BD-B4B3-32F3F20CABE9}">
      <dgm:prSet/>
      <dgm:spPr/>
      <dgm:t>
        <a:bodyPr/>
        <a:lstStyle/>
        <a:p>
          <a:endParaRPr lang="en-US"/>
        </a:p>
      </dgm:t>
    </dgm:pt>
    <dgm:pt modelId="{C08CBB8A-B9E8-4BAE-9C3F-08016ED1F067}" type="sibTrans" cxnId="{C88D397D-AB1C-44BD-B4B3-32F3F20CABE9}">
      <dgm:prSet/>
      <dgm:spPr/>
      <dgm:t>
        <a:bodyPr/>
        <a:lstStyle/>
        <a:p>
          <a:endParaRPr lang="en-US"/>
        </a:p>
      </dgm:t>
    </dgm:pt>
    <dgm:pt modelId="{A86CD05E-0DE8-419B-9187-B81763D83B94}">
      <dgm:prSet/>
      <dgm:spPr/>
      <dgm:t>
        <a:bodyPr/>
        <a:lstStyle/>
        <a:p>
          <a:r>
            <a:rPr kumimoji="1" lang="cs-CZ" b="1" i="0"/>
            <a:t>BGC cyklus uhlíku, dusíku, síry, fosforu, mikrobiogenních prvků a toxických kovů. </a:t>
          </a:r>
          <a:endParaRPr lang="en-US"/>
        </a:p>
      </dgm:t>
    </dgm:pt>
    <dgm:pt modelId="{15E055C3-D865-4600-979F-54E12D52A214}" type="parTrans" cxnId="{A1957D13-813B-4981-97D4-429DBA8B28D2}">
      <dgm:prSet/>
      <dgm:spPr/>
      <dgm:t>
        <a:bodyPr/>
        <a:lstStyle/>
        <a:p>
          <a:endParaRPr lang="en-US"/>
        </a:p>
      </dgm:t>
    </dgm:pt>
    <dgm:pt modelId="{2F9337C1-919A-43F3-9BFE-9FF69860C5D1}" type="sibTrans" cxnId="{A1957D13-813B-4981-97D4-429DBA8B28D2}">
      <dgm:prSet/>
      <dgm:spPr/>
      <dgm:t>
        <a:bodyPr/>
        <a:lstStyle/>
        <a:p>
          <a:endParaRPr lang="en-US"/>
        </a:p>
      </dgm:t>
    </dgm:pt>
    <dgm:pt modelId="{0BD37053-516A-41C7-80A6-4E1CB2E25840}" type="pres">
      <dgm:prSet presAssocID="{063441F7-0D2B-4C73-AD57-0085CCE6F29C}" presName="linear" presStyleCnt="0">
        <dgm:presLayoutVars>
          <dgm:animLvl val="lvl"/>
          <dgm:resizeHandles val="exact"/>
        </dgm:presLayoutVars>
      </dgm:prSet>
      <dgm:spPr/>
    </dgm:pt>
    <dgm:pt modelId="{909C6029-C8A7-4504-8854-363930F267FA}" type="pres">
      <dgm:prSet presAssocID="{8CCB962B-D4F6-4A0E-AED5-007D004B9570}" presName="parentText" presStyleLbl="node1" presStyleIdx="0" presStyleCnt="2">
        <dgm:presLayoutVars>
          <dgm:chMax val="0"/>
          <dgm:bulletEnabled val="1"/>
        </dgm:presLayoutVars>
      </dgm:prSet>
      <dgm:spPr/>
    </dgm:pt>
    <dgm:pt modelId="{BB17441B-C69A-4D7B-A88E-902EC0BE4F74}" type="pres">
      <dgm:prSet presAssocID="{C08CBB8A-B9E8-4BAE-9C3F-08016ED1F067}" presName="spacer" presStyleCnt="0"/>
      <dgm:spPr/>
    </dgm:pt>
    <dgm:pt modelId="{B21EA376-B86E-42D3-941D-148F851689C8}" type="pres">
      <dgm:prSet presAssocID="{A86CD05E-0DE8-419B-9187-B81763D83B94}" presName="parentText" presStyleLbl="node1" presStyleIdx="1" presStyleCnt="2">
        <dgm:presLayoutVars>
          <dgm:chMax val="0"/>
          <dgm:bulletEnabled val="1"/>
        </dgm:presLayoutVars>
      </dgm:prSet>
      <dgm:spPr/>
    </dgm:pt>
  </dgm:ptLst>
  <dgm:cxnLst>
    <dgm:cxn modelId="{A1957D13-813B-4981-97D4-429DBA8B28D2}" srcId="{063441F7-0D2B-4C73-AD57-0085CCE6F29C}" destId="{A86CD05E-0DE8-419B-9187-B81763D83B94}" srcOrd="1" destOrd="0" parTransId="{15E055C3-D865-4600-979F-54E12D52A214}" sibTransId="{2F9337C1-919A-43F3-9BFE-9FF69860C5D1}"/>
    <dgm:cxn modelId="{050B3128-3C5E-427A-8A31-B4EF5B122A12}" type="presOf" srcId="{A86CD05E-0DE8-419B-9187-B81763D83B94}" destId="{B21EA376-B86E-42D3-941D-148F851689C8}" srcOrd="0" destOrd="0" presId="urn:microsoft.com/office/officeart/2005/8/layout/vList2"/>
    <dgm:cxn modelId="{C88D397D-AB1C-44BD-B4B3-32F3F20CABE9}" srcId="{063441F7-0D2B-4C73-AD57-0085CCE6F29C}" destId="{8CCB962B-D4F6-4A0E-AED5-007D004B9570}" srcOrd="0" destOrd="0" parTransId="{D2BCA46A-79EF-43E0-878C-BD1B081473E2}" sibTransId="{C08CBB8A-B9E8-4BAE-9C3F-08016ED1F067}"/>
    <dgm:cxn modelId="{9B567C80-5C06-4A27-9DAA-42D8661F840F}" type="presOf" srcId="{063441F7-0D2B-4C73-AD57-0085CCE6F29C}" destId="{0BD37053-516A-41C7-80A6-4E1CB2E25840}" srcOrd="0" destOrd="0" presId="urn:microsoft.com/office/officeart/2005/8/layout/vList2"/>
    <dgm:cxn modelId="{1D8EF896-7E62-4289-9E35-8EEFD663ED55}" type="presOf" srcId="{8CCB962B-D4F6-4A0E-AED5-007D004B9570}" destId="{909C6029-C8A7-4504-8854-363930F267FA}" srcOrd="0" destOrd="0" presId="urn:microsoft.com/office/officeart/2005/8/layout/vList2"/>
    <dgm:cxn modelId="{782B79E0-1DFB-4329-A366-89146F0700DD}" type="presParOf" srcId="{0BD37053-516A-41C7-80A6-4E1CB2E25840}" destId="{909C6029-C8A7-4504-8854-363930F267FA}" srcOrd="0" destOrd="0" presId="urn:microsoft.com/office/officeart/2005/8/layout/vList2"/>
    <dgm:cxn modelId="{D230A26F-CAA1-4AF8-BE63-906F3F06555C}" type="presParOf" srcId="{0BD37053-516A-41C7-80A6-4E1CB2E25840}" destId="{BB17441B-C69A-4D7B-A88E-902EC0BE4F74}" srcOrd="1" destOrd="0" presId="urn:microsoft.com/office/officeart/2005/8/layout/vList2"/>
    <dgm:cxn modelId="{F0B50C59-272A-4BE0-9ABE-E216399BEE9C}" type="presParOf" srcId="{0BD37053-516A-41C7-80A6-4E1CB2E25840}" destId="{B21EA376-B86E-42D3-941D-148F851689C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C6029-C8A7-4504-8854-363930F267FA}">
      <dsp:nvSpPr>
        <dsp:cNvPr id="0" name=""/>
        <dsp:cNvSpPr/>
      </dsp:nvSpPr>
      <dsp:spPr>
        <a:xfrm>
          <a:off x="0" y="54741"/>
          <a:ext cx="5384800" cy="216216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1" lang="cs-CZ" sz="3200" b="1" i="0" kern="1200"/>
            <a:t>Biogeochemické cykly – základní pojmy. </a:t>
          </a:r>
          <a:endParaRPr lang="en-US" sz="3200" kern="1200"/>
        </a:p>
      </dsp:txBody>
      <dsp:txXfrm>
        <a:off x="105548" y="160289"/>
        <a:ext cx="5173704" cy="1951064"/>
      </dsp:txXfrm>
    </dsp:sp>
    <dsp:sp modelId="{B21EA376-B86E-42D3-941D-148F851689C8}">
      <dsp:nvSpPr>
        <dsp:cNvPr id="0" name=""/>
        <dsp:cNvSpPr/>
      </dsp:nvSpPr>
      <dsp:spPr>
        <a:xfrm>
          <a:off x="0" y="2309061"/>
          <a:ext cx="5384800" cy="216216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1" lang="cs-CZ" sz="3200" b="1" i="0" kern="1200"/>
            <a:t>BGC cyklus uhlíku, dusíku, síry, fosforu, mikrobiogenních prvků a toxických kovů. </a:t>
          </a:r>
          <a:endParaRPr lang="en-US" sz="3200" kern="1200"/>
        </a:p>
      </dsp:txBody>
      <dsp:txXfrm>
        <a:off x="105548" y="2414609"/>
        <a:ext cx="5173704" cy="19510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cs.wikipedia.org/wiki/Uhl%C3%ADk" TargetMode="External"/><Relationship Id="rId3" Type="http://schemas.openxmlformats.org/officeDocument/2006/relationships/hyperlink" Target="https://cs.wikipedia.org/wiki/Uhli%C4%8Ditany" TargetMode="External"/><Relationship Id="rId7" Type="http://schemas.openxmlformats.org/officeDocument/2006/relationships/hyperlink" Target="https://cs.wikipedia.org/wiki/Atmosf%C3%A9ra_Zem%C4%9B"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s.wikipedia.org/wiki/Oxid_uhli%C4%8Dit%C3%BD" TargetMode="External"/><Relationship Id="rId5" Type="http://schemas.openxmlformats.org/officeDocument/2006/relationships/hyperlink" Target="https://cs.wikipedia.org/wiki/Zemn%C3%AD_plyn" TargetMode="External"/><Relationship Id="rId4" Type="http://schemas.openxmlformats.org/officeDocument/2006/relationships/hyperlink" Target="https://cs.wikipedia.org/wiki/Ropa" TargetMode="External"/><Relationship Id="rId9" Type="http://schemas.openxmlformats.org/officeDocument/2006/relationships/hyperlink" Target="https://cs.wikipedia.org/wiki/Kerog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s.wikipedia.org/wiki/Fotosynt%C3%A9za"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cs.wikipedia.org/wiki/Ekosyst%C3%A9m" TargetMode="External"/><Relationship Id="rId4" Type="http://schemas.openxmlformats.org/officeDocument/2006/relationships/hyperlink" Target="https://cs.wikipedia.org/wiki/Klima"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s.wikipedia.org/wiki/Atmosf%C3%A9ra" TargetMode="External"/><Relationship Id="rId3" Type="http://schemas.openxmlformats.org/officeDocument/2006/relationships/hyperlink" Target="https://cs.wikipedia.org/wiki/V%C4%9Bdy_o_Zemi" TargetMode="External"/><Relationship Id="rId7" Type="http://schemas.openxmlformats.org/officeDocument/2006/relationships/hyperlink" Target="https://cs.wikipedia.org/wiki/Litosf%C3%A9ra" TargetMode="External"/><Relationship Id="rId12" Type="http://schemas.openxmlformats.org/officeDocument/2006/relationships/hyperlink" Target="https://cs.wikipedia.org/wiki/Jezero"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cs.wikipedia.org/wiki/Biosf%C3%A9ra" TargetMode="External"/><Relationship Id="rId11" Type="http://schemas.openxmlformats.org/officeDocument/2006/relationships/hyperlink" Target="https://cs.wikipedia.org/wiki/Oce%C3%A1ny" TargetMode="External"/><Relationship Id="rId5" Type="http://schemas.openxmlformats.org/officeDocument/2006/relationships/hyperlink" Target="https://cs.wikipedia.org/wiki/Molekula" TargetMode="External"/><Relationship Id="rId10" Type="http://schemas.openxmlformats.org/officeDocument/2006/relationships/hyperlink" Target="https://cs.wikipedia.org/wiki/Zem%C4%9B" TargetMode="External"/><Relationship Id="rId4" Type="http://schemas.openxmlformats.org/officeDocument/2006/relationships/hyperlink" Target="https://cs.wikipedia.org/wiki/Chemick%C3%BD_prvek" TargetMode="External"/><Relationship Id="rId9" Type="http://schemas.openxmlformats.org/officeDocument/2006/relationships/hyperlink" Target="https://cs.wikipedia.org/wiki/Hydrosf%C3%A9ra"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cs.wikipedia.org/wiki/Skl%C3%A1dka" TargetMode="External"/><Relationship Id="rId3" Type="http://schemas.openxmlformats.org/officeDocument/2006/relationships/hyperlink" Target="https://cs.wikipedia.org/wiki/Fosiln%C3%AD_palivo" TargetMode="External"/><Relationship Id="rId7" Type="http://schemas.openxmlformats.org/officeDocument/2006/relationships/hyperlink" Target="https://cs.wikipedia.org/wiki/%C4%8Cist%C3%ADrensk%C3%BD_ka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s.wikipedia.org/wiki/%C4%8Ci%C5%A1t%C4%9Bn%C3%AD_odpadn%C3%ADch_vod" TargetMode="External"/><Relationship Id="rId5" Type="http://schemas.openxmlformats.org/officeDocument/2006/relationships/hyperlink" Target="https://cs.wikipedia.org/wiki/Odpady" TargetMode="External"/><Relationship Id="rId4" Type="http://schemas.openxmlformats.org/officeDocument/2006/relationships/hyperlink" Target="https://cs.wikipedia.org/wiki/Kolob%C4%9Bh_uhl%C3%ADk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65108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F283C2B-5454-4114-BB8B-43687F05E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37EFF54-BF61-49FD-AB8A-2F88364BB65E}" type="slidenum">
              <a:rPr lang="hu-HU" altLang="cs-CZ">
                <a:latin typeface="Times New Roman" panose="02020603050405020304" pitchFamily="18" charset="0"/>
              </a:rPr>
              <a:pPr eaLnBrk="1" hangingPunct="1">
                <a:spcBef>
                  <a:spcPct val="0"/>
                </a:spcBef>
              </a:pPr>
              <a:t>10</a:t>
            </a:fld>
            <a:endParaRPr lang="hu-HU" altLang="cs-CZ">
              <a:latin typeface="Times New Roman" panose="02020603050405020304" pitchFamily="18" charset="0"/>
            </a:endParaRPr>
          </a:p>
        </p:txBody>
      </p:sp>
      <p:sp>
        <p:nvSpPr>
          <p:cNvPr id="60419" name="Rectangle 2">
            <a:extLst>
              <a:ext uri="{FF2B5EF4-FFF2-40B4-BE49-F238E27FC236}">
                <a16:creationId xmlns:a16="http://schemas.microsoft.com/office/drawing/2014/main" id="{6BE33E3C-525C-4D7D-BC74-E98635FAF389}"/>
              </a:ext>
            </a:extLst>
          </p:cNvPr>
          <p:cNvSpPr>
            <a:spLocks noGrp="1" noRot="1" noChangeAspect="1" noChangeArrowheads="1" noTextEdit="1"/>
          </p:cNvSpPr>
          <p:nvPr>
            <p:ph type="sldImg"/>
          </p:nvPr>
        </p:nvSpPr>
        <p:spPr>
          <a:xfrm>
            <a:off x="201613" y="727075"/>
            <a:ext cx="6456362" cy="3632200"/>
          </a:xfrm>
          <a:ln/>
        </p:spPr>
      </p:sp>
      <p:sp>
        <p:nvSpPr>
          <p:cNvPr id="60420" name="Rectangle 3">
            <a:extLst>
              <a:ext uri="{FF2B5EF4-FFF2-40B4-BE49-F238E27FC236}">
                <a16:creationId xmlns:a16="http://schemas.microsoft.com/office/drawing/2014/main" id="{AA889CAA-CC45-476B-A8E8-32F93A0B7B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B0D5F3C6-0E31-4B78-B9EC-C53AB23B7E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2B1B0F6-33F1-444A-8514-F3716B062A19}" type="slidenum">
              <a:rPr lang="hu-HU" altLang="cs-CZ">
                <a:latin typeface="Times New Roman" panose="02020603050405020304" pitchFamily="18" charset="0"/>
              </a:rPr>
              <a:pPr eaLnBrk="1" hangingPunct="1">
                <a:spcBef>
                  <a:spcPct val="0"/>
                </a:spcBef>
              </a:pPr>
              <a:t>11</a:t>
            </a:fld>
            <a:endParaRPr lang="hu-HU" altLang="cs-CZ">
              <a:latin typeface="Times New Roman" panose="02020603050405020304" pitchFamily="18" charset="0"/>
            </a:endParaRPr>
          </a:p>
        </p:txBody>
      </p:sp>
      <p:sp>
        <p:nvSpPr>
          <p:cNvPr id="61443" name="Rectangle 2">
            <a:extLst>
              <a:ext uri="{FF2B5EF4-FFF2-40B4-BE49-F238E27FC236}">
                <a16:creationId xmlns:a16="http://schemas.microsoft.com/office/drawing/2014/main" id="{2784C844-0B59-4595-B8BA-67B280CAD168}"/>
              </a:ext>
            </a:extLst>
          </p:cNvPr>
          <p:cNvSpPr>
            <a:spLocks noGrp="1" noRot="1" noChangeAspect="1" noChangeArrowheads="1" noTextEdit="1"/>
          </p:cNvSpPr>
          <p:nvPr>
            <p:ph type="sldImg"/>
          </p:nvPr>
        </p:nvSpPr>
        <p:spPr>
          <a:xfrm>
            <a:off x="201613" y="727075"/>
            <a:ext cx="6456362" cy="3632200"/>
          </a:xfrm>
          <a:ln/>
        </p:spPr>
      </p:sp>
      <p:sp>
        <p:nvSpPr>
          <p:cNvPr id="61444" name="Rectangle 3">
            <a:extLst>
              <a:ext uri="{FF2B5EF4-FFF2-40B4-BE49-F238E27FC236}">
                <a16:creationId xmlns:a16="http://schemas.microsoft.com/office/drawing/2014/main" id="{EEC9E20B-BEF6-4B60-9813-C10D05E791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Uhlík</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vyskytuje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Zemi </a:t>
            </a:r>
            <a:r>
              <a:rPr lang="en-US" b="0" i="0" dirty="0" err="1">
                <a:solidFill>
                  <a:srgbClr val="202122"/>
                </a:solidFill>
                <a:effectLst/>
                <a:latin typeface="Arial" panose="020B0604020202020204" pitchFamily="34" charset="0"/>
              </a:rPr>
              <a:t>téměř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všude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přírodě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Nejvíce</a:t>
            </a:r>
            <a:r>
              <a:rPr lang="en-US" b="0" i="0" dirty="0">
                <a:solidFill>
                  <a:srgbClr val="202122"/>
                </a:solidFill>
                <a:effectLst/>
                <a:latin typeface="Arial" panose="020B0604020202020204" pitchFamily="34" charset="0"/>
              </a:rPr>
              <a:t> je ho </a:t>
            </a:r>
            <a:r>
              <a:rPr lang="en-US" b="0" i="0" dirty="0" err="1">
                <a:solidFill>
                  <a:srgbClr val="202122"/>
                </a:solidFill>
                <a:effectLst/>
                <a:latin typeface="Arial" panose="020B0604020202020204" pitchFamily="34" charset="0"/>
              </a:rPr>
              <a:t>zastoupeno</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minerálech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3" tooltip="Uhličitany"/>
              </a:rPr>
              <a:t>uhličitanech</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schránkách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mořských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živočichů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tvořeny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současné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kontinentální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dále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vázán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například</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nerostném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bohatství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Ropa"/>
              </a:rPr>
              <a:t>ropa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Zemní plyn"/>
              </a:rPr>
              <a:t>zemní</a:t>
            </a:r>
            <a:r>
              <a:rPr lang="en-US" b="0" i="0" u="none" strike="noStrike" dirty="0">
                <a:solidFill>
                  <a:srgbClr val="0B0080"/>
                </a:solidFill>
                <a:effectLst/>
                <a:latin typeface="Arial" panose="020B0604020202020204" pitchFamily="34" charset="0"/>
                <a:hlinkClick r:id="rId5" tooltip="Zemní plyn"/>
              </a:rPr>
              <a:t> </a:t>
            </a:r>
            <a:r>
              <a:rPr lang="en-US" b="0" i="0" u="none" strike="noStrike" dirty="0" err="1">
                <a:solidFill>
                  <a:srgbClr val="0B0080"/>
                </a:solidFill>
                <a:effectLst/>
                <a:latin typeface="Arial" panose="020B0604020202020204" pitchFamily="34" charset="0"/>
                <a:hlinkClick r:id="rId5" tooltip="Zemní plyn"/>
              </a:rPr>
              <a:t>plyn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6" tooltip="Oxid uhličitý"/>
              </a:rPr>
              <a:t>CO2</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zastoupen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7" tooltip="Atmosféra Země"/>
              </a:rPr>
              <a:t>atmosféře</a:t>
            </a:r>
            <a:r>
              <a:rPr lang="en-US" b="0" i="0" dirty="0">
                <a:solidFill>
                  <a:srgbClr val="202122"/>
                </a:solidFill>
                <a:effectLst/>
                <a:latin typeface="Arial" panose="020B0604020202020204" pitchFamily="34" charset="0"/>
              </a:rPr>
              <a:t>.</a:t>
            </a:r>
            <a:endParaRPr lang="sk-SK" b="0" i="0" dirty="0">
              <a:solidFill>
                <a:srgbClr val="202122"/>
              </a:solidFill>
              <a:effectLst/>
              <a:latin typeface="Arial" panose="020B0604020202020204" pitchFamily="34" charset="0"/>
            </a:endParaRPr>
          </a:p>
          <a:p>
            <a:r>
              <a:rPr lang="sk-SK" b="0" i="0" dirty="0">
                <a:solidFill>
                  <a:srgbClr val="202122"/>
                </a:solidFill>
                <a:effectLst/>
                <a:latin typeface="Arial" panose="020B0604020202020204" pitchFamily="34" charset="0"/>
              </a:rPr>
              <a:t>Uhlíkový cyklus je biogeochemický cyklus, při kterém dochází k výměně uhlíku mezi biosférou, pedosférou, geosférou, hydrosférou a atmosférou Země. Uhlík je hlavní složkou biologických sloučenin a také hlavní složkou mnoha minerálů, jako je vápenec. Spolu s cyklem dusíku a vodním cyklem zahrnuje uhlíkový cyklus sled událostí, které jsou klíčové pro to, aby Země dokázala udržet život. Popisuje pohyb uhlíku, který je recyklován a znovu použit v celé biosféře, stejně jako dlouhodobé procesy sekvestrace uhlíku do a uvolňování z uhlíkových ložisek.</a:t>
            </a:r>
          </a:p>
          <a:p>
            <a:endParaRPr lang="sk-SK"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Diagram </a:t>
            </a:r>
            <a:r>
              <a:rPr lang="en-US" b="0" i="0" dirty="0" err="1">
                <a:solidFill>
                  <a:srgbClr val="202122"/>
                </a:solidFill>
                <a:effectLst/>
                <a:latin typeface="Arial" panose="020B0604020202020204" pitchFamily="34" charset="0"/>
              </a:rPr>
              <a:t>koloběhu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Uhlík"/>
              </a:rPr>
              <a:t>uhlíku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Černá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čísla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udávají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miliardách</a:t>
            </a:r>
            <a:r>
              <a:rPr lang="en-US" b="0" i="0" dirty="0">
                <a:solidFill>
                  <a:srgbClr val="202122"/>
                </a:solidFill>
                <a:effectLst/>
                <a:latin typeface="Arial" panose="020B0604020202020204" pitchFamily="34" charset="0"/>
              </a:rPr>
              <a:t> tun (</a:t>
            </a:r>
            <a:r>
              <a:rPr lang="en-US" b="0" i="0" dirty="0" err="1">
                <a:solidFill>
                  <a:srgbClr val="202122"/>
                </a:solidFill>
                <a:effectLst/>
                <a:latin typeface="Arial" panose="020B0604020202020204" pitchFamily="34" charset="0"/>
              </a:rPr>
              <a:t>gigatunách</a:t>
            </a:r>
            <a:r>
              <a:rPr lang="en-US" b="0" i="0" dirty="0">
                <a:solidFill>
                  <a:srgbClr val="202122"/>
                </a:solidFill>
                <a:effectLst/>
                <a:latin typeface="Arial" panose="020B0604020202020204" pitchFamily="34" charset="0"/>
              </a:rPr>
              <a:t> = Gt), </a:t>
            </a:r>
            <a:r>
              <a:rPr lang="en-US" b="0" i="0" dirty="0" err="1">
                <a:solidFill>
                  <a:srgbClr val="202122"/>
                </a:solidFill>
                <a:effectLst/>
                <a:latin typeface="Arial" panose="020B0604020202020204" pitchFamily="34" charset="0"/>
              </a:rPr>
              <a:t>kolik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uloženo</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různých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rezervoárech</a:t>
            </a:r>
            <a:r>
              <a:rPr lang="en-US" b="0" i="0" dirty="0">
                <a:solidFill>
                  <a:srgbClr val="202122"/>
                </a:solidFill>
                <a:effectLst/>
                <a:latin typeface="Arial" panose="020B0604020202020204" pitchFamily="34" charset="0"/>
              </a:rPr>
              <a:t>. </a:t>
            </a:r>
            <a:r>
              <a:rPr lang="sk-SK" b="0" i="0" dirty="0">
                <a:solidFill>
                  <a:srgbClr val="202122"/>
                </a:solidFill>
                <a:effectLst/>
                <a:latin typeface="Arial" panose="020B0604020202020204" pitchFamily="34" charset="0"/>
              </a:rPr>
              <a:t>Modrá </a:t>
            </a:r>
            <a:r>
              <a:rPr lang="en-US" b="0" i="0" dirty="0" err="1">
                <a:solidFill>
                  <a:srgbClr val="202122"/>
                </a:solidFill>
                <a:effectLst/>
                <a:latin typeface="Arial" panose="020B0604020202020204" pitchFamily="34" charset="0"/>
              </a:rPr>
              <a:t>čísla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udávají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kolik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přesunuje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danými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směry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každý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rok</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sedimentů</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tomto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diagramu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započítání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přibližně</a:t>
            </a:r>
            <a:r>
              <a:rPr lang="en-US" b="0" i="0" dirty="0">
                <a:solidFill>
                  <a:srgbClr val="202122"/>
                </a:solidFill>
                <a:effectLst/>
                <a:latin typeface="Arial" panose="020B0604020202020204" pitchFamily="34" charset="0"/>
              </a:rPr>
              <a:t> 70 Gt </a:t>
            </a:r>
            <a:r>
              <a:rPr lang="en-US" b="0" i="0" u="none" strike="noStrike" dirty="0" err="1">
                <a:solidFill>
                  <a:srgbClr val="0B0080"/>
                </a:solidFill>
                <a:effectLst/>
                <a:latin typeface="Arial" panose="020B0604020202020204" pitchFamily="34" charset="0"/>
                <a:hlinkClick r:id="rId3" tooltip="Uhličitany"/>
              </a:rPr>
              <a:t>uhličitanů</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9" tooltip="Kerogen"/>
              </a:rPr>
              <a:t>kerogenu</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121119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96BDDCA-95B7-4C71-8322-63CD3A6AF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BB8E6C4-84BA-46D6-A207-4444E3F00FBB}" type="slidenum">
              <a:rPr lang="hu-HU" altLang="cs-CZ">
                <a:latin typeface="Times New Roman" panose="02020603050405020304" pitchFamily="18" charset="0"/>
              </a:rPr>
              <a:pPr eaLnBrk="1" hangingPunct="1">
                <a:spcBef>
                  <a:spcPct val="0"/>
                </a:spcBef>
              </a:pPr>
              <a:t>13</a:t>
            </a:fld>
            <a:endParaRPr lang="hu-HU" altLang="cs-CZ">
              <a:latin typeface="Times New Roman" panose="02020603050405020304" pitchFamily="18" charset="0"/>
            </a:endParaRPr>
          </a:p>
        </p:txBody>
      </p:sp>
      <p:sp>
        <p:nvSpPr>
          <p:cNvPr id="67587" name="Rectangle 2">
            <a:extLst>
              <a:ext uri="{FF2B5EF4-FFF2-40B4-BE49-F238E27FC236}">
                <a16:creationId xmlns:a16="http://schemas.microsoft.com/office/drawing/2014/main" id="{9EA97998-43FE-44F4-9E89-ED3256E62B70}"/>
              </a:ext>
            </a:extLst>
          </p:cNvPr>
          <p:cNvSpPr>
            <a:spLocks noGrp="1" noRot="1" noChangeAspect="1" noChangeArrowheads="1" noTextEdit="1"/>
          </p:cNvSpPr>
          <p:nvPr>
            <p:ph type="sldImg"/>
          </p:nvPr>
        </p:nvSpPr>
        <p:spPr>
          <a:xfrm>
            <a:off x="201613" y="727075"/>
            <a:ext cx="6456362" cy="3632200"/>
          </a:xfrm>
          <a:ln/>
        </p:spPr>
      </p:sp>
      <p:sp>
        <p:nvSpPr>
          <p:cNvPr id="67588" name="Rectangle 3">
            <a:extLst>
              <a:ext uri="{FF2B5EF4-FFF2-40B4-BE49-F238E27FC236}">
                <a16:creationId xmlns:a16="http://schemas.microsoft.com/office/drawing/2014/main" id="{2C570E7C-F42A-4379-B3AB-8F800734D5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05C2911-4451-43E1-9112-687A17205E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71EE470-342B-4A1A-99E4-4AF40F402071}" type="slidenum">
              <a:rPr lang="hu-HU" altLang="cs-CZ">
                <a:latin typeface="Times New Roman" panose="02020603050405020304" pitchFamily="18" charset="0"/>
              </a:rPr>
              <a:pPr eaLnBrk="1" hangingPunct="1">
                <a:spcBef>
                  <a:spcPct val="0"/>
                </a:spcBef>
              </a:pPr>
              <a:t>14</a:t>
            </a:fld>
            <a:endParaRPr lang="hu-HU" altLang="cs-CZ">
              <a:latin typeface="Times New Roman" panose="02020603050405020304" pitchFamily="18" charset="0"/>
            </a:endParaRPr>
          </a:p>
        </p:txBody>
      </p:sp>
      <p:sp>
        <p:nvSpPr>
          <p:cNvPr id="64515" name="Rectangle 2">
            <a:extLst>
              <a:ext uri="{FF2B5EF4-FFF2-40B4-BE49-F238E27FC236}">
                <a16:creationId xmlns:a16="http://schemas.microsoft.com/office/drawing/2014/main" id="{1DCC9894-40DA-4C1F-A2C9-4A6AFB17F5C4}"/>
              </a:ext>
            </a:extLst>
          </p:cNvPr>
          <p:cNvSpPr>
            <a:spLocks noGrp="1" noRot="1" noChangeAspect="1" noChangeArrowheads="1" noTextEdit="1"/>
          </p:cNvSpPr>
          <p:nvPr>
            <p:ph type="sldImg"/>
          </p:nvPr>
        </p:nvSpPr>
        <p:spPr>
          <a:xfrm>
            <a:off x="201613" y="727075"/>
            <a:ext cx="6456362" cy="3632200"/>
          </a:xfrm>
          <a:ln/>
        </p:spPr>
      </p:sp>
      <p:sp>
        <p:nvSpPr>
          <p:cNvPr id="64516" name="Rectangle 3">
            <a:extLst>
              <a:ext uri="{FF2B5EF4-FFF2-40B4-BE49-F238E27FC236}">
                <a16:creationId xmlns:a16="http://schemas.microsoft.com/office/drawing/2014/main" id="{C3FE2E1C-E3CC-4F3E-A4B3-981100FCE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Uhlík v zemské atmosféře existuje ve dvou hlavních formách: oxid uhličitý a metan. Oba tyto plyny absorbují a zadržují teplo v atmosféře a jsou částečně zodpovědné za skleníkový efekt. Metan produkuje větší skleníkový efekt na objem ve srovnání s oxidem uhličitým, ale existuje v mnohem nižších koncentracích a je krátkodobější než oxid uhličitý, čímž se oxid uhličitý stává důležitějším skleníkovým plynem.</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Oxid uhličitý je z atmosféry odstraňován především fotosyntézou a vstupuje do suchozemských a oceánských biosfér. Oxid uhličitý se také rozpouští přímo z atmosféry do vodních útvarů (oceán, jezera atd.) A rozpouští se ve srážkách, protože kapkami deště padají do atmosféry. Po rozpuštění ve vodě reaguje oxid uhličitý s molekulami vody a tvoří kyselinu uhličitou, která přispívá ke kyselosti oceánu. Poté může být absorbován horninami během zvětrávání. Může také okyselit další povrchy, kterých se dotkne, nebo může  být zmyt do oceánu.</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05C2911-4451-43E1-9112-687A17205E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71EE470-342B-4A1A-99E4-4AF40F402071}" type="slidenum">
              <a:rPr lang="hu-HU" altLang="cs-CZ">
                <a:latin typeface="Times New Roman" panose="02020603050405020304" pitchFamily="18" charset="0"/>
              </a:rPr>
              <a:pPr eaLnBrk="1" hangingPunct="1">
                <a:spcBef>
                  <a:spcPct val="0"/>
                </a:spcBef>
              </a:pPr>
              <a:t>15</a:t>
            </a:fld>
            <a:endParaRPr lang="hu-HU" altLang="cs-CZ">
              <a:latin typeface="Times New Roman" panose="02020603050405020304" pitchFamily="18" charset="0"/>
            </a:endParaRPr>
          </a:p>
        </p:txBody>
      </p:sp>
      <p:sp>
        <p:nvSpPr>
          <p:cNvPr id="64515" name="Rectangle 2">
            <a:extLst>
              <a:ext uri="{FF2B5EF4-FFF2-40B4-BE49-F238E27FC236}">
                <a16:creationId xmlns:a16="http://schemas.microsoft.com/office/drawing/2014/main" id="{1DCC9894-40DA-4C1F-A2C9-4A6AFB17F5C4}"/>
              </a:ext>
            </a:extLst>
          </p:cNvPr>
          <p:cNvSpPr>
            <a:spLocks noGrp="1" noRot="1" noChangeAspect="1" noChangeArrowheads="1" noTextEdit="1"/>
          </p:cNvSpPr>
          <p:nvPr>
            <p:ph type="sldImg"/>
          </p:nvPr>
        </p:nvSpPr>
        <p:spPr>
          <a:xfrm>
            <a:off x="201613" y="727075"/>
            <a:ext cx="6456362" cy="3632200"/>
          </a:xfrm>
          <a:ln/>
        </p:spPr>
      </p:sp>
      <p:sp>
        <p:nvSpPr>
          <p:cNvPr id="64516" name="Rectangle 3">
            <a:extLst>
              <a:ext uri="{FF2B5EF4-FFF2-40B4-BE49-F238E27FC236}">
                <a16:creationId xmlns:a16="http://schemas.microsoft.com/office/drawing/2014/main" id="{C3FE2E1C-E3CC-4F3E-A4B3-981100FCE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Pozemská biosféra zahrnuje organický uhlík ve všech živých i mrtvých organismech žijících na zemi a také uhlík uložený v půdě. Asi 500 gigatun uhlíku je uloženo nad zemí v rostlinách a jiných živých organismech, zatímco půda pojme přibližně 1500 gigatun uhlíku. Většina uhlíku v suchozemské biosféře je organický uhlík, zatímco asi třetina uhlíku v půdě je uložena v anorganických formách, jako je uhličitan vápenatý. Organický uhlík je hlavní složkou všech organismů žijících na Zemi. Autotrofy ho extrahují ze vzduchu ve formě oxidu uhličitého a přeměňují ho na organický uhlík, zatímco heterotrofy přijímají uhlík konzumací jiných organismů.</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Protože absorpce uhlíku v suchozemské biosféře závisí na biotických faktorech, sleduje denní a sezónní cyklus. Je nejsilnější na severní polokouli, protože tato polokoule má větší plochu pevniny než jižní polokoule, a tedy více prostoru pro ekosystémy, aby absorbovaly a emitovaly uhlík.</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Uhlík opouští suchozemskou biosféru několika způsoby a v různých časových měřítcích. Spalování nebo dýchání organického uhlíku ho rychle uvolňuje do atmosféry. Může být také exportován do oceánu řekami nebo zůstat izolován v půdě ve formě inertního uhlíku. Uhlík uložený v půdě tam může zůstat až tisíce let, než je vyplaven do řek erozí nebo uvolněn do atmosféry respirací půdy.</a:t>
            </a:r>
          </a:p>
        </p:txBody>
      </p:sp>
    </p:spTree>
    <p:extLst>
      <p:ext uri="{BB962C8B-B14F-4D97-AF65-F5344CB8AC3E}">
        <p14:creationId xmlns:p14="http://schemas.microsoft.com/office/powerpoint/2010/main" val="405201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C265B4D3-9994-445C-B945-DD620E82DB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2FBD1DE-75A3-4118-9123-80F892814B10}" type="slidenum">
              <a:rPr lang="hu-HU" altLang="cs-CZ">
                <a:latin typeface="Times New Roman" panose="02020603050405020304" pitchFamily="18" charset="0"/>
              </a:rPr>
              <a:pPr eaLnBrk="1" hangingPunct="1">
                <a:spcBef>
                  <a:spcPct val="0"/>
                </a:spcBef>
              </a:pPr>
              <a:t>16</a:t>
            </a:fld>
            <a:endParaRPr lang="hu-HU" altLang="cs-CZ">
              <a:latin typeface="Times New Roman" panose="02020603050405020304" pitchFamily="18" charset="0"/>
            </a:endParaRPr>
          </a:p>
        </p:txBody>
      </p:sp>
      <p:sp>
        <p:nvSpPr>
          <p:cNvPr id="65539" name="Rectangle 2">
            <a:extLst>
              <a:ext uri="{FF2B5EF4-FFF2-40B4-BE49-F238E27FC236}">
                <a16:creationId xmlns:a16="http://schemas.microsoft.com/office/drawing/2014/main" id="{03636A3E-058C-46F6-8647-6CEC475077D2}"/>
              </a:ext>
            </a:extLst>
          </p:cNvPr>
          <p:cNvSpPr>
            <a:spLocks noGrp="1" noRot="1" noChangeAspect="1" noChangeArrowheads="1" noTextEdit="1"/>
          </p:cNvSpPr>
          <p:nvPr>
            <p:ph type="sldImg"/>
          </p:nvPr>
        </p:nvSpPr>
        <p:spPr>
          <a:xfrm>
            <a:off x="201613" y="727075"/>
            <a:ext cx="6456362" cy="3632200"/>
          </a:xfrm>
          <a:ln/>
        </p:spPr>
      </p:sp>
      <p:sp>
        <p:nvSpPr>
          <p:cNvPr id="65540" name="Rectangle 3">
            <a:extLst>
              <a:ext uri="{FF2B5EF4-FFF2-40B4-BE49-F238E27FC236}">
                <a16:creationId xmlns:a16="http://schemas.microsoft.com/office/drawing/2014/main" id="{C9E381E1-61BF-4ADD-8AEF-BBDAE4FD5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Oceán lze koncepčně rozdělit na </a:t>
            </a:r>
            <a:r>
              <a:rPr lang="cs-CZ" altLang="cs-CZ" b="1" dirty="0">
                <a:latin typeface="Arial" panose="020B0604020202020204" pitchFamily="34" charset="0"/>
              </a:rPr>
              <a:t>povrchovou vrstvu</a:t>
            </a:r>
            <a:r>
              <a:rPr lang="cs-CZ" altLang="cs-CZ" dirty="0">
                <a:latin typeface="Arial" panose="020B0604020202020204" pitchFamily="34" charset="0"/>
              </a:rPr>
              <a:t>, ve které voda navazuje častý (denní až roční) kontakt s atmosférou, a hlubokou vrstvu pod typickou hloubkou promíchané vrstvy několik stovek metrů nebo méně, ve které je doba mezi po sobě následujícími kontakty může to být staletí. Rozpuštěný anorganický uhlík (DIC) v povrchové vrstvě se rychle vyměňuje s atmosférou, přičemž se udržuje rovnováha. Částečně proto, že jeho koncentrace DIC je asi o 15% vyšší, ale hlavně kvůli jeho většímu objemu obsahuje </a:t>
            </a:r>
            <a:r>
              <a:rPr lang="cs-CZ" altLang="cs-CZ" b="1" dirty="0">
                <a:latin typeface="Arial" panose="020B0604020202020204" pitchFamily="34" charset="0"/>
              </a:rPr>
              <a:t>hluboký oceán </a:t>
            </a:r>
            <a:r>
              <a:rPr lang="cs-CZ" altLang="cs-CZ" dirty="0">
                <a:latin typeface="Arial" panose="020B0604020202020204" pitchFamily="34" charset="0"/>
              </a:rPr>
              <a:t>mnohem více uhlíku - je to největší skupina aktivně cyklovaného uhlíku na světě, který obsahuje 50krát více než atmosféra - ale časový rámec dosažení rovnováhy s atmosférou je stovky let: výměna uhlíku mezi oběma vrstvami, poháněná cirkulací mořských proudů, je pomalá.</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Uhlík vstupuje do oceánu hlavně rozpuštěním atmosférického oxidu uhličitého, jehož malá část se přemění na uhličitan. Může také vstoupit do oceánu řekami jako rozpuštěný organický uhlík. Je přeměňován organismy na organický uhlík pomocí fotosyntézy a může být buď vyměňován v celém potravním řetězci, nebo klesnout do hlubších oceánských vrstev bohatších na uhlík jako mrtvá měkká tkáň nebo ve skořápkách jako uhličitan vápenatý. Cirkuluje v této vrstvě po dlouhou dobu, než se buď usadí jako sediment, nebo se nakonec vrátí do povrchových vod pomocí termohalinní cirkulace. Oceány jsou zásadité (~ pH 8,2), a proto acidifikace CO2 posune pH oceánu k neutrálnímu.</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Oceánská absorpce CO2 je jednou z nejdůležitějších forem sekvestrace uhlíku omezujících vzestup oxidu uhličitého v atmosféře způsobený člověkem. Tento proces je však omezen řadou faktorů. Absorpce CO2 činí vodu kyselejší, což ovlivňuje oceánské biosystémy. Předpokládaná rychlost zvyšování oceánské kyselosti by mohla zpomalit biologické srážení uhličitanů vápenatých, čímž by se snížila kapacita oceánu absorbovat oxid uhličitý.</a:t>
            </a:r>
          </a:p>
          <a:p>
            <a:pPr eaLnBrk="1" hangingPunct="1"/>
            <a:endParaRPr lang="cs-CZ" altLang="cs-CZ"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BF981531-F122-480B-B880-5415AB454C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86FF987-7C9F-4B24-8497-6F65F294A285}" type="slidenum">
              <a:rPr lang="hu-HU" altLang="cs-CZ">
                <a:latin typeface="Times New Roman" panose="02020603050405020304" pitchFamily="18" charset="0"/>
              </a:rPr>
              <a:pPr eaLnBrk="1" hangingPunct="1">
                <a:spcBef>
                  <a:spcPct val="0"/>
                </a:spcBef>
              </a:pPr>
              <a:t>17</a:t>
            </a:fld>
            <a:endParaRPr lang="hu-HU" altLang="cs-CZ">
              <a:latin typeface="Times New Roman" panose="02020603050405020304" pitchFamily="18" charset="0"/>
            </a:endParaRPr>
          </a:p>
        </p:txBody>
      </p:sp>
      <p:sp>
        <p:nvSpPr>
          <p:cNvPr id="66563" name="Rectangle 2">
            <a:extLst>
              <a:ext uri="{FF2B5EF4-FFF2-40B4-BE49-F238E27FC236}">
                <a16:creationId xmlns:a16="http://schemas.microsoft.com/office/drawing/2014/main" id="{BAA7194B-2D52-4884-ABE9-9BFA95676E50}"/>
              </a:ext>
            </a:extLst>
          </p:cNvPr>
          <p:cNvSpPr>
            <a:spLocks noGrp="1" noRot="1" noChangeAspect="1" noChangeArrowheads="1" noTextEdit="1"/>
          </p:cNvSpPr>
          <p:nvPr>
            <p:ph type="sldImg"/>
          </p:nvPr>
        </p:nvSpPr>
        <p:spPr>
          <a:xfrm>
            <a:off x="201613" y="727075"/>
            <a:ext cx="6456362" cy="3632200"/>
          </a:xfrm>
          <a:ln/>
        </p:spPr>
      </p:sp>
      <p:sp>
        <p:nvSpPr>
          <p:cNvPr id="66564" name="Rectangle 3">
            <a:extLst>
              <a:ext uri="{FF2B5EF4-FFF2-40B4-BE49-F238E27FC236}">
                <a16:creationId xmlns:a16="http://schemas.microsoft.com/office/drawing/2014/main" id="{E25135F5-7364-4E81-80B8-A6A0058D20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202122"/>
                </a:solidFill>
                <a:effectLst/>
                <a:latin typeface="Arial" panose="020B0604020202020204" pitchFamily="34" charset="0"/>
              </a:rPr>
              <a:t>Rozlišují</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dva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typy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uhlíkového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a:t>
            </a:r>
            <a:r>
              <a:rPr lang="en-US" b="0" i="0" dirty="0">
                <a:solidFill>
                  <a:srgbClr val="202122"/>
                </a:solidFill>
                <a:effectLst/>
                <a:latin typeface="Arial" panose="020B0604020202020204" pitchFamily="34" charset="0"/>
              </a:rPr>
              <a:t>: biologic</a:t>
            </a:r>
            <a:r>
              <a:rPr lang="cs-CZ" b="0" i="0" dirty="0">
                <a:solidFill>
                  <a:srgbClr val="202122"/>
                </a:solidFill>
                <a:effectLst/>
                <a:latin typeface="Arial" panose="020B0604020202020204" pitchFamily="34" charset="0"/>
              </a:rPr>
              <a:t>ký</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Základní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hnací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silou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3" tooltip="Fotosyntéza"/>
              </a:rPr>
              <a:t>fotosyntéza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dýchání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živočichů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molekula</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tímto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projde</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zhruba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dvacet</a:t>
            </a:r>
            <a:r>
              <a:rPr lang="en-US" b="0" i="0" dirty="0">
                <a:solidFill>
                  <a:srgbClr val="202122"/>
                </a:solidFill>
                <a:effectLst/>
                <a:latin typeface="Arial" panose="020B0604020202020204" pitchFamily="34" charset="0"/>
              </a:rPr>
              <a:t> let. </a:t>
            </a:r>
            <a:r>
              <a:rPr lang="en-US" b="0" i="0" dirty="0" err="1">
                <a:solidFill>
                  <a:srgbClr val="202122"/>
                </a:solidFill>
                <a:effectLst/>
                <a:latin typeface="Arial" panose="020B0604020202020204" pitchFamily="34" charset="0"/>
              </a:rPr>
              <a:t>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značně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pomalejší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funguje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závislosti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Uhlíkový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složitým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koloběhem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kterém</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uhlík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vyskytuje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více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formách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největší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důležitost</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přikládá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oxidu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uhličitému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Uhlíkový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ovlivňován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geochemickými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také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Klima"/>
              </a:rPr>
              <a:t>klimatem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člověk</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něj</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zasahuje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emisí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právě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oxidu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uhličitého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Zhruba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platí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polovina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člověkem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vyprodukovaného</a:t>
            </a:r>
            <a:r>
              <a:rPr lang="en-US" b="0" i="0" dirty="0">
                <a:solidFill>
                  <a:srgbClr val="202122"/>
                </a:solidFill>
                <a:effectLst/>
                <a:latin typeface="Arial" panose="020B0604020202020204" pitchFamily="34" charset="0"/>
              </a:rPr>
              <a:t> CO</a:t>
            </a:r>
            <a:r>
              <a:rPr lang="en-US" b="0" i="0" baseline="-25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zůstává</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atmosféře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polovina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skončí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oceánech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pevnině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Zjistit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podíl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atmosféře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díky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moderní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technice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snadné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nelze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přesně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půdě</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oceánech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Největším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problémem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5" tooltip="Ekosystém"/>
              </a:rPr>
              <a:t>ekosystémech</a:t>
            </a:r>
            <a:r>
              <a:rPr lang="en-US" b="0" i="0" dirty="0">
                <a:solidFill>
                  <a:srgbClr val="202122"/>
                </a:solidFill>
                <a:effectLst/>
                <a:latin typeface="Arial" panose="020B0604020202020204" pitchFamily="34" charset="0"/>
              </a:rPr>
              <a:t>.</a:t>
            </a:r>
            <a:endParaRPr lang="cs-CZ" altLang="cs-CZ"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Uhlíkový</a:t>
            </a:r>
            <a:r>
              <a:rPr lang="en-US" dirty="0"/>
              <a:t> </a:t>
            </a:r>
            <a:r>
              <a:rPr lang="en-US" dirty="0" err="1"/>
              <a:t>cyklus</a:t>
            </a:r>
            <a:r>
              <a:rPr lang="en-US" dirty="0"/>
              <a:t>. </a:t>
            </a:r>
            <a:r>
              <a:rPr lang="en-US" dirty="0" err="1"/>
              <a:t>Minerální</a:t>
            </a:r>
            <a:r>
              <a:rPr lang="en-US" dirty="0"/>
              <a:t> </a:t>
            </a:r>
            <a:r>
              <a:rPr lang="en-US" dirty="0" err="1"/>
              <a:t>uhlík</a:t>
            </a:r>
            <a:r>
              <a:rPr lang="en-US" dirty="0"/>
              <a:t> je </a:t>
            </a:r>
            <a:r>
              <a:rPr lang="en-US" dirty="0" err="1"/>
              <a:t>držen</a:t>
            </a:r>
            <a:r>
              <a:rPr lang="en-US" dirty="0"/>
              <a:t> v </a:t>
            </a:r>
            <a:r>
              <a:rPr lang="en-US" dirty="0" err="1"/>
              <a:t>rezervoáru</a:t>
            </a:r>
            <a:r>
              <a:rPr lang="en-US" dirty="0"/>
              <a:t> </a:t>
            </a:r>
            <a:r>
              <a:rPr lang="en-US" dirty="0" err="1"/>
              <a:t>vápence</a:t>
            </a:r>
            <a:r>
              <a:rPr lang="en-US" dirty="0"/>
              <a:t>, CaCO3, </a:t>
            </a:r>
            <a:r>
              <a:rPr lang="cs-CZ" dirty="0"/>
              <a:t>z kterého</a:t>
            </a:r>
            <a:endParaRPr lang="en-US" dirty="0"/>
          </a:p>
          <a:p>
            <a:r>
              <a:rPr lang="en-US" dirty="0" err="1"/>
              <a:t>který</a:t>
            </a:r>
            <a:r>
              <a:rPr lang="en-US" dirty="0"/>
              <a:t> </a:t>
            </a:r>
            <a:r>
              <a:rPr lang="en-US" dirty="0" err="1"/>
              <a:t>může</a:t>
            </a:r>
            <a:r>
              <a:rPr lang="en-US" dirty="0"/>
              <a:t> </a:t>
            </a:r>
            <a:r>
              <a:rPr lang="en-US" dirty="0" err="1"/>
              <a:t>být</a:t>
            </a:r>
            <a:r>
              <a:rPr lang="en-US" dirty="0"/>
              <a:t> </a:t>
            </a:r>
            <a:r>
              <a:rPr lang="cs-CZ" dirty="0"/>
              <a:t>uvolněn</a:t>
            </a:r>
            <a:r>
              <a:rPr lang="en-US" dirty="0"/>
              <a:t> do </a:t>
            </a:r>
            <a:r>
              <a:rPr lang="en-US" dirty="0" err="1"/>
              <a:t>minerálního</a:t>
            </a:r>
            <a:r>
              <a:rPr lang="en-US" dirty="0"/>
              <a:t> </a:t>
            </a:r>
            <a:r>
              <a:rPr lang="en-US" dirty="0" err="1"/>
              <a:t>roztoku</a:t>
            </a:r>
            <a:r>
              <a:rPr lang="en-US" dirty="0"/>
              <a:t> </a:t>
            </a:r>
            <a:r>
              <a:rPr lang="en-US" dirty="0" err="1"/>
              <a:t>jako</a:t>
            </a:r>
            <a:r>
              <a:rPr lang="en-US" dirty="0"/>
              <a:t> </a:t>
            </a:r>
            <a:r>
              <a:rPr lang="en-US" dirty="0" err="1"/>
              <a:t>rozpuštěný</a:t>
            </a:r>
            <a:r>
              <a:rPr lang="en-US" dirty="0"/>
              <a:t> </a:t>
            </a:r>
            <a:r>
              <a:rPr lang="en-US" dirty="0" err="1"/>
              <a:t>iont</a:t>
            </a:r>
            <a:r>
              <a:rPr lang="en-US" dirty="0"/>
              <a:t> </a:t>
            </a:r>
            <a:r>
              <a:rPr lang="en-US" dirty="0" err="1"/>
              <a:t>hydrogenuhličitanu</a:t>
            </a:r>
            <a:r>
              <a:rPr lang="en-US" dirty="0"/>
              <a:t> HCO3, </a:t>
            </a:r>
            <a:r>
              <a:rPr lang="en-US" dirty="0" err="1"/>
              <a:t>který</a:t>
            </a:r>
            <a:r>
              <a:rPr lang="en-US" dirty="0"/>
              <a:t> </a:t>
            </a:r>
            <a:r>
              <a:rPr lang="en-US" dirty="0" err="1"/>
              <a:t>vznikne</a:t>
            </a:r>
            <a:r>
              <a:rPr lang="en-US" dirty="0"/>
              <a:t> </a:t>
            </a:r>
            <a:r>
              <a:rPr lang="en-US" dirty="0" err="1"/>
              <a:t>při</a:t>
            </a:r>
            <a:r>
              <a:rPr lang="en-US" dirty="0"/>
              <a:t> </a:t>
            </a:r>
            <a:r>
              <a:rPr lang="en-US" dirty="0" err="1"/>
              <a:t>reakci</a:t>
            </a:r>
            <a:r>
              <a:rPr lang="en-US" dirty="0"/>
              <a:t> </a:t>
            </a:r>
            <a:r>
              <a:rPr lang="en-US" dirty="0" err="1"/>
              <a:t>rozpuštěného</a:t>
            </a:r>
            <a:r>
              <a:rPr lang="en-US" dirty="0"/>
              <a:t> CO2 (</a:t>
            </a:r>
            <a:r>
              <a:rPr lang="en-US" dirty="0" err="1"/>
              <a:t>aq</a:t>
            </a:r>
            <a:r>
              <a:rPr lang="en-US" dirty="0"/>
              <a:t>) s CaCO3. V </a:t>
            </a:r>
            <a:r>
              <a:rPr lang="en-US" dirty="0" err="1"/>
              <a:t>atmosféře</a:t>
            </a:r>
            <a:r>
              <a:rPr lang="en-US" dirty="0"/>
              <a:t> je </a:t>
            </a:r>
            <a:r>
              <a:rPr lang="en-US" dirty="0" err="1"/>
              <a:t>uhlík</a:t>
            </a:r>
            <a:r>
              <a:rPr lang="en-US" dirty="0"/>
              <a:t> </a:t>
            </a:r>
            <a:r>
              <a:rPr lang="en-US" dirty="0" err="1"/>
              <a:t>přítomen</a:t>
            </a:r>
            <a:r>
              <a:rPr lang="en-US" dirty="0"/>
              <a:t> </a:t>
            </a:r>
            <a:r>
              <a:rPr lang="en-US" dirty="0" err="1"/>
              <a:t>jako</a:t>
            </a:r>
            <a:r>
              <a:rPr lang="en-US" dirty="0"/>
              <a:t> </a:t>
            </a:r>
            <a:r>
              <a:rPr lang="en-US" dirty="0" err="1"/>
              <a:t>oxid</a:t>
            </a:r>
            <a:r>
              <a:rPr lang="en-US" dirty="0"/>
              <a:t> </a:t>
            </a:r>
            <a:r>
              <a:rPr lang="en-US" dirty="0" err="1"/>
              <a:t>uhličitý</a:t>
            </a:r>
            <a:r>
              <a:rPr lang="en-US" dirty="0"/>
              <a:t>, CO2. </a:t>
            </a:r>
            <a:r>
              <a:rPr lang="en-US" dirty="0" err="1"/>
              <a:t>Atmosférický</a:t>
            </a:r>
            <a:r>
              <a:rPr lang="en-US" dirty="0"/>
              <a:t> </a:t>
            </a:r>
            <a:r>
              <a:rPr lang="en-US" dirty="0" err="1"/>
              <a:t>oxid</a:t>
            </a:r>
            <a:r>
              <a:rPr lang="en-US" dirty="0"/>
              <a:t> </a:t>
            </a:r>
            <a:r>
              <a:rPr lang="en-US" dirty="0" err="1"/>
              <a:t>uhličitý</a:t>
            </a:r>
            <a:r>
              <a:rPr lang="en-US" dirty="0"/>
              <a:t> je </a:t>
            </a:r>
            <a:r>
              <a:rPr lang="en-US" dirty="0" err="1"/>
              <a:t>fixován</a:t>
            </a:r>
            <a:r>
              <a:rPr lang="en-US" dirty="0"/>
              <a:t> </a:t>
            </a:r>
            <a:r>
              <a:rPr lang="en-US" dirty="0" err="1"/>
              <a:t>jako</a:t>
            </a:r>
            <a:r>
              <a:rPr lang="en-US" dirty="0"/>
              <a:t> </a:t>
            </a:r>
            <a:r>
              <a:rPr lang="en-US" dirty="0" err="1"/>
              <a:t>organická</a:t>
            </a:r>
            <a:r>
              <a:rPr lang="en-US" dirty="0"/>
              <a:t> </a:t>
            </a:r>
            <a:r>
              <a:rPr lang="en-US" dirty="0" err="1"/>
              <a:t>hmota</a:t>
            </a:r>
            <a:r>
              <a:rPr lang="en-US" dirty="0"/>
              <a:t> </a:t>
            </a:r>
            <a:r>
              <a:rPr lang="en-US" dirty="0" err="1"/>
              <a:t>fotosyntézou</a:t>
            </a:r>
            <a:r>
              <a:rPr lang="en-US" dirty="0"/>
              <a:t> a </a:t>
            </a:r>
            <a:r>
              <a:rPr lang="en-US" dirty="0" err="1"/>
              <a:t>organický</a:t>
            </a:r>
            <a:r>
              <a:rPr lang="en-US" dirty="0"/>
              <a:t> </a:t>
            </a:r>
            <a:r>
              <a:rPr lang="en-US" dirty="0" err="1"/>
              <a:t>uhlík</a:t>
            </a:r>
            <a:r>
              <a:rPr lang="en-US" dirty="0"/>
              <a:t> je </a:t>
            </a:r>
            <a:r>
              <a:rPr lang="en-US" dirty="0" err="1"/>
              <a:t>uvolňován</a:t>
            </a:r>
            <a:r>
              <a:rPr lang="en-US" dirty="0"/>
              <a:t> </a:t>
            </a:r>
            <a:r>
              <a:rPr lang="en-US" dirty="0" err="1"/>
              <a:t>jako</a:t>
            </a:r>
            <a:r>
              <a:rPr lang="en-US" dirty="0"/>
              <a:t> CO2 </a:t>
            </a:r>
            <a:r>
              <a:rPr lang="en-US" dirty="0" err="1"/>
              <a:t>mikrobiálním</a:t>
            </a:r>
            <a:r>
              <a:rPr lang="en-US" dirty="0"/>
              <a:t> </a:t>
            </a:r>
            <a:r>
              <a:rPr lang="en-US" dirty="0" err="1"/>
              <a:t>rozpadem</a:t>
            </a:r>
            <a:r>
              <a:rPr lang="en-US" dirty="0"/>
              <a:t> </a:t>
            </a:r>
            <a:r>
              <a:rPr lang="en-US" dirty="0" err="1"/>
              <a:t>organické</a:t>
            </a:r>
            <a:r>
              <a:rPr lang="en-US" dirty="0"/>
              <a:t> </a:t>
            </a:r>
            <a:r>
              <a:rPr lang="en-US" dirty="0" err="1"/>
              <a:t>hmoty</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1470759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4B9C1815-D9B1-43DE-AEBB-E1B2C611FC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F0ABB01-EBF5-4017-BF95-43D6E5903D4C}" type="slidenum">
              <a:rPr lang="hu-HU" altLang="cs-CZ">
                <a:latin typeface="Times New Roman" panose="02020603050405020304" pitchFamily="18" charset="0"/>
              </a:rPr>
              <a:pPr eaLnBrk="1" hangingPunct="1">
                <a:spcBef>
                  <a:spcPct val="0"/>
                </a:spcBef>
              </a:pPr>
              <a:t>19</a:t>
            </a:fld>
            <a:endParaRPr lang="hu-HU" altLang="cs-CZ">
              <a:latin typeface="Times New Roman" panose="02020603050405020304" pitchFamily="18" charset="0"/>
            </a:endParaRPr>
          </a:p>
        </p:txBody>
      </p:sp>
      <p:sp>
        <p:nvSpPr>
          <p:cNvPr id="68611" name="Rectangle 2">
            <a:extLst>
              <a:ext uri="{FF2B5EF4-FFF2-40B4-BE49-F238E27FC236}">
                <a16:creationId xmlns:a16="http://schemas.microsoft.com/office/drawing/2014/main" id="{E5732F7D-34E9-4343-B5AB-CDE6AF27450A}"/>
              </a:ext>
            </a:extLst>
          </p:cNvPr>
          <p:cNvSpPr>
            <a:spLocks noGrp="1" noRot="1" noChangeAspect="1" noChangeArrowheads="1" noTextEdit="1"/>
          </p:cNvSpPr>
          <p:nvPr>
            <p:ph type="sldImg"/>
          </p:nvPr>
        </p:nvSpPr>
        <p:spPr>
          <a:xfrm>
            <a:off x="201613" y="727075"/>
            <a:ext cx="6456362" cy="3632200"/>
          </a:xfrm>
          <a:ln/>
        </p:spPr>
      </p:sp>
      <p:sp>
        <p:nvSpPr>
          <p:cNvPr id="68612" name="Rectangle 3">
            <a:extLst>
              <a:ext uri="{FF2B5EF4-FFF2-40B4-BE49-F238E27FC236}">
                <a16:creationId xmlns:a16="http://schemas.microsoft.com/office/drawing/2014/main" id="{079CF8D7-4B74-46FE-A14A-FCB0B8ABF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031D8EAB-6A55-4335-BD4A-DFAB15A10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BADF88C-DBB8-41BB-AD69-9E845F460866}" type="slidenum">
              <a:rPr lang="hu-HU" altLang="cs-CZ">
                <a:latin typeface="Times New Roman" panose="02020603050405020304" pitchFamily="18" charset="0"/>
              </a:rPr>
              <a:pPr eaLnBrk="1" hangingPunct="1">
                <a:spcBef>
                  <a:spcPct val="0"/>
                </a:spcBef>
              </a:pPr>
              <a:t>2</a:t>
            </a:fld>
            <a:endParaRPr lang="hu-HU" altLang="cs-CZ">
              <a:latin typeface="Times New Roman" panose="02020603050405020304" pitchFamily="18" charset="0"/>
            </a:endParaRPr>
          </a:p>
        </p:txBody>
      </p:sp>
      <p:sp>
        <p:nvSpPr>
          <p:cNvPr id="51203" name="Rectangle 2">
            <a:extLst>
              <a:ext uri="{FF2B5EF4-FFF2-40B4-BE49-F238E27FC236}">
                <a16:creationId xmlns:a16="http://schemas.microsoft.com/office/drawing/2014/main" id="{04CBE57F-DB79-4CD4-B689-66887737D163}"/>
              </a:ext>
            </a:extLst>
          </p:cNvPr>
          <p:cNvSpPr>
            <a:spLocks noGrp="1" noRot="1" noChangeAspect="1" noChangeArrowheads="1" noTextEdit="1"/>
          </p:cNvSpPr>
          <p:nvPr>
            <p:ph type="sldImg"/>
          </p:nvPr>
        </p:nvSpPr>
        <p:spPr>
          <a:xfrm>
            <a:off x="201613" y="727075"/>
            <a:ext cx="6456362" cy="3632200"/>
          </a:xfrm>
          <a:ln/>
        </p:spPr>
      </p:sp>
      <p:sp>
        <p:nvSpPr>
          <p:cNvPr id="51204" name="Rectangle 3">
            <a:extLst>
              <a:ext uri="{FF2B5EF4-FFF2-40B4-BE49-F238E27FC236}">
                <a16:creationId xmlns:a16="http://schemas.microsoft.com/office/drawing/2014/main" id="{19615C13-36DE-4873-8696-4D54241D21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Reprezentace cyklických procesů biogeochemie, které si vyměňují složky mezi ovzduším, pevninou a mořem. V horní části obrázku sluneční částice a extraplanetární objekty přivádějí hmotu do atmosféry, zatímco určité množství uniká. Většina materiálu je však recyklována. Dokonce i pevné látky uložené na pevnině a na oceánském dnu mohou být nakonec podrobeny subdukci, aby se roztavily, a komponenty se vrátily do atmosféry vulkanickou činností.</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35F40244-DE0E-47A8-8CF7-5F1E7EBBF2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B5A9BC4-F91B-48F2-AD24-28459D133768}" type="slidenum">
              <a:rPr lang="hu-HU" altLang="cs-CZ">
                <a:latin typeface="Times New Roman" panose="02020603050405020304" pitchFamily="18" charset="0"/>
              </a:rPr>
              <a:pPr eaLnBrk="1" hangingPunct="1">
                <a:spcBef>
                  <a:spcPct val="0"/>
                </a:spcBef>
              </a:pPr>
              <a:t>20</a:t>
            </a:fld>
            <a:endParaRPr lang="hu-HU" altLang="cs-CZ">
              <a:latin typeface="Times New Roman" panose="02020603050405020304" pitchFamily="18" charset="0"/>
            </a:endParaRPr>
          </a:p>
        </p:txBody>
      </p:sp>
      <p:sp>
        <p:nvSpPr>
          <p:cNvPr id="69635" name="Rectangle 2">
            <a:extLst>
              <a:ext uri="{FF2B5EF4-FFF2-40B4-BE49-F238E27FC236}">
                <a16:creationId xmlns:a16="http://schemas.microsoft.com/office/drawing/2014/main" id="{15E62797-C02B-4BE5-84F2-CD21932DBB02}"/>
              </a:ext>
            </a:extLst>
          </p:cNvPr>
          <p:cNvSpPr>
            <a:spLocks noGrp="1" noRot="1" noChangeAspect="1" noChangeArrowheads="1" noTextEdit="1"/>
          </p:cNvSpPr>
          <p:nvPr>
            <p:ph type="sldImg"/>
          </p:nvPr>
        </p:nvSpPr>
        <p:spPr>
          <a:xfrm>
            <a:off x="201613" y="727075"/>
            <a:ext cx="6456362" cy="3632200"/>
          </a:xfrm>
          <a:ln/>
        </p:spPr>
      </p:sp>
      <p:sp>
        <p:nvSpPr>
          <p:cNvPr id="69636" name="Rectangle 3">
            <a:extLst>
              <a:ext uri="{FF2B5EF4-FFF2-40B4-BE49-F238E27FC236}">
                <a16:creationId xmlns:a16="http://schemas.microsoft.com/office/drawing/2014/main" id="{32C967B1-2530-4C39-B834-1CC5B3F158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410546D2-4AA9-40E3-A95A-BCCBD4FEF4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77990BD-AA0C-4127-A6CC-12EC92CF4922}" type="slidenum">
              <a:rPr lang="hu-HU" altLang="cs-CZ">
                <a:latin typeface="Times New Roman" panose="02020603050405020304" pitchFamily="18" charset="0"/>
              </a:rPr>
              <a:pPr eaLnBrk="1" hangingPunct="1">
                <a:spcBef>
                  <a:spcPct val="0"/>
                </a:spcBef>
              </a:pPr>
              <a:t>21</a:t>
            </a:fld>
            <a:endParaRPr lang="hu-HU" altLang="cs-CZ">
              <a:latin typeface="Times New Roman" panose="02020603050405020304" pitchFamily="18" charset="0"/>
            </a:endParaRPr>
          </a:p>
        </p:txBody>
      </p:sp>
      <p:sp>
        <p:nvSpPr>
          <p:cNvPr id="70659" name="Rectangle 2">
            <a:extLst>
              <a:ext uri="{FF2B5EF4-FFF2-40B4-BE49-F238E27FC236}">
                <a16:creationId xmlns:a16="http://schemas.microsoft.com/office/drawing/2014/main" id="{20C0BDEF-D538-47A3-9271-7E3906861DD5}"/>
              </a:ext>
            </a:extLst>
          </p:cNvPr>
          <p:cNvSpPr>
            <a:spLocks noGrp="1" noRot="1" noChangeAspect="1" noChangeArrowheads="1" noTextEdit="1"/>
          </p:cNvSpPr>
          <p:nvPr>
            <p:ph type="sldImg"/>
          </p:nvPr>
        </p:nvSpPr>
        <p:spPr>
          <a:xfrm>
            <a:off x="201613" y="727075"/>
            <a:ext cx="6456362" cy="3632200"/>
          </a:xfrm>
          <a:ln/>
        </p:spPr>
      </p:sp>
      <p:sp>
        <p:nvSpPr>
          <p:cNvPr id="70660" name="Rectangle 3">
            <a:extLst>
              <a:ext uri="{FF2B5EF4-FFF2-40B4-BE49-F238E27FC236}">
                <a16:creationId xmlns:a16="http://schemas.microsoft.com/office/drawing/2014/main" id="{1CC53130-9C9A-4489-B1A4-1C32D79CF5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D8D9D0B-8DF8-4D23-A24C-4CF73F6F7D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A9B9D0C-3B59-4C0D-8457-A065964D587F}" type="slidenum">
              <a:rPr lang="hu-HU" altLang="cs-CZ">
                <a:latin typeface="Times New Roman" panose="02020603050405020304" pitchFamily="18" charset="0"/>
              </a:rPr>
              <a:pPr eaLnBrk="1" hangingPunct="1">
                <a:spcBef>
                  <a:spcPct val="0"/>
                </a:spcBef>
              </a:pPr>
              <a:t>22</a:t>
            </a:fld>
            <a:endParaRPr lang="hu-HU" altLang="cs-CZ">
              <a:latin typeface="Times New Roman" panose="02020603050405020304" pitchFamily="18" charset="0"/>
            </a:endParaRPr>
          </a:p>
        </p:txBody>
      </p:sp>
      <p:sp>
        <p:nvSpPr>
          <p:cNvPr id="71683" name="Rectangle 2">
            <a:extLst>
              <a:ext uri="{FF2B5EF4-FFF2-40B4-BE49-F238E27FC236}">
                <a16:creationId xmlns:a16="http://schemas.microsoft.com/office/drawing/2014/main" id="{25A64652-8B4D-41FB-838D-2E68583A50C3}"/>
              </a:ext>
            </a:extLst>
          </p:cNvPr>
          <p:cNvSpPr>
            <a:spLocks noGrp="1" noRot="1" noChangeAspect="1" noChangeArrowheads="1" noTextEdit="1"/>
          </p:cNvSpPr>
          <p:nvPr>
            <p:ph type="sldImg"/>
          </p:nvPr>
        </p:nvSpPr>
        <p:spPr>
          <a:xfrm>
            <a:off x="201613" y="727075"/>
            <a:ext cx="6456362" cy="3632200"/>
          </a:xfrm>
          <a:ln/>
        </p:spPr>
      </p:sp>
      <p:sp>
        <p:nvSpPr>
          <p:cNvPr id="71684" name="Rectangle 3">
            <a:extLst>
              <a:ext uri="{FF2B5EF4-FFF2-40B4-BE49-F238E27FC236}">
                <a16:creationId xmlns:a16="http://schemas.microsoft.com/office/drawing/2014/main" id="{8168A995-C6DB-4341-8C8B-8BF59D5548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B44B9A9-E3EA-468E-8D44-E059F81AB0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8133AA8-798A-4850-9B43-ED1EA0776C4E}" type="slidenum">
              <a:rPr lang="hu-HU" altLang="cs-CZ">
                <a:latin typeface="Times New Roman" panose="02020603050405020304" pitchFamily="18" charset="0"/>
              </a:rPr>
              <a:pPr eaLnBrk="1" hangingPunct="1">
                <a:spcBef>
                  <a:spcPct val="0"/>
                </a:spcBef>
              </a:pPr>
              <a:t>23</a:t>
            </a:fld>
            <a:endParaRPr lang="hu-HU" altLang="cs-CZ">
              <a:latin typeface="Times New Roman" panose="02020603050405020304" pitchFamily="18" charset="0"/>
            </a:endParaRPr>
          </a:p>
        </p:txBody>
      </p:sp>
      <p:sp>
        <p:nvSpPr>
          <p:cNvPr id="72707" name="Rectangle 2">
            <a:extLst>
              <a:ext uri="{FF2B5EF4-FFF2-40B4-BE49-F238E27FC236}">
                <a16:creationId xmlns:a16="http://schemas.microsoft.com/office/drawing/2014/main" id="{BDDE8CC8-4DE0-4414-8DD6-7CE75EB90BAB}"/>
              </a:ext>
            </a:extLst>
          </p:cNvPr>
          <p:cNvSpPr>
            <a:spLocks noGrp="1" noRot="1" noChangeAspect="1" noChangeArrowheads="1" noTextEdit="1"/>
          </p:cNvSpPr>
          <p:nvPr>
            <p:ph type="sldImg"/>
          </p:nvPr>
        </p:nvSpPr>
        <p:spPr>
          <a:xfrm>
            <a:off x="201613" y="727075"/>
            <a:ext cx="6456362" cy="3632200"/>
          </a:xfrm>
          <a:ln/>
        </p:spPr>
      </p:sp>
      <p:sp>
        <p:nvSpPr>
          <p:cNvPr id="72708" name="Rectangle 3">
            <a:extLst>
              <a:ext uri="{FF2B5EF4-FFF2-40B4-BE49-F238E27FC236}">
                <a16:creationId xmlns:a16="http://schemas.microsoft.com/office/drawing/2014/main" id="{367E9420-4D40-41D4-9887-AFD975A7CA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591B01D2-9ECD-47DD-AA25-E93228E1A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574220C-8BA1-4E6A-9A36-4E466CC1009C}" type="slidenum">
              <a:rPr lang="hu-HU" altLang="cs-CZ">
                <a:latin typeface="Times New Roman" panose="02020603050405020304" pitchFamily="18" charset="0"/>
              </a:rPr>
              <a:pPr eaLnBrk="1" hangingPunct="1">
                <a:spcBef>
                  <a:spcPct val="0"/>
                </a:spcBef>
              </a:pPr>
              <a:t>24</a:t>
            </a:fld>
            <a:endParaRPr lang="hu-HU" altLang="cs-CZ">
              <a:latin typeface="Times New Roman" panose="02020603050405020304" pitchFamily="18" charset="0"/>
            </a:endParaRPr>
          </a:p>
        </p:txBody>
      </p:sp>
      <p:sp>
        <p:nvSpPr>
          <p:cNvPr id="73731" name="Rectangle 2">
            <a:extLst>
              <a:ext uri="{FF2B5EF4-FFF2-40B4-BE49-F238E27FC236}">
                <a16:creationId xmlns:a16="http://schemas.microsoft.com/office/drawing/2014/main" id="{A55F9843-6686-4409-846A-9BF087803302}"/>
              </a:ext>
            </a:extLst>
          </p:cNvPr>
          <p:cNvSpPr>
            <a:spLocks noGrp="1" noRot="1" noChangeAspect="1" noChangeArrowheads="1" noTextEdit="1"/>
          </p:cNvSpPr>
          <p:nvPr>
            <p:ph type="sldImg"/>
          </p:nvPr>
        </p:nvSpPr>
        <p:spPr>
          <a:xfrm>
            <a:off x="201613" y="727075"/>
            <a:ext cx="6456362" cy="3632200"/>
          </a:xfrm>
          <a:ln/>
        </p:spPr>
      </p:sp>
      <p:sp>
        <p:nvSpPr>
          <p:cNvPr id="73732" name="Rectangle 3">
            <a:extLst>
              <a:ext uri="{FF2B5EF4-FFF2-40B4-BE49-F238E27FC236}">
                <a16:creationId xmlns:a16="http://schemas.microsoft.com/office/drawing/2014/main" id="{A87B6086-D91A-4492-851A-3EB75C2C2D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A0E28FE9-57BD-4787-89A4-20C59BD920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EF41F25-E688-4955-9AE7-FA6CA735CCB1}" type="slidenum">
              <a:rPr lang="hu-HU" altLang="cs-CZ">
                <a:latin typeface="Times New Roman" panose="02020603050405020304" pitchFamily="18" charset="0"/>
              </a:rPr>
              <a:pPr eaLnBrk="1" hangingPunct="1">
                <a:spcBef>
                  <a:spcPct val="0"/>
                </a:spcBef>
              </a:pPr>
              <a:t>25</a:t>
            </a:fld>
            <a:endParaRPr lang="hu-HU" altLang="cs-CZ">
              <a:latin typeface="Times New Roman" panose="02020603050405020304" pitchFamily="18" charset="0"/>
            </a:endParaRPr>
          </a:p>
        </p:txBody>
      </p:sp>
      <p:sp>
        <p:nvSpPr>
          <p:cNvPr id="74755" name="Rectangle 2">
            <a:extLst>
              <a:ext uri="{FF2B5EF4-FFF2-40B4-BE49-F238E27FC236}">
                <a16:creationId xmlns:a16="http://schemas.microsoft.com/office/drawing/2014/main" id="{6BD621DA-AB67-4F8A-A5C7-769F6AE1201E}"/>
              </a:ext>
            </a:extLst>
          </p:cNvPr>
          <p:cNvSpPr>
            <a:spLocks noGrp="1" noRot="1" noChangeAspect="1" noChangeArrowheads="1" noTextEdit="1"/>
          </p:cNvSpPr>
          <p:nvPr>
            <p:ph type="sldImg"/>
          </p:nvPr>
        </p:nvSpPr>
        <p:spPr>
          <a:xfrm>
            <a:off x="201613" y="727075"/>
            <a:ext cx="6456362" cy="3632200"/>
          </a:xfrm>
          <a:ln/>
        </p:spPr>
      </p:sp>
      <p:sp>
        <p:nvSpPr>
          <p:cNvPr id="74756" name="Rectangle 3">
            <a:extLst>
              <a:ext uri="{FF2B5EF4-FFF2-40B4-BE49-F238E27FC236}">
                <a16:creationId xmlns:a16="http://schemas.microsoft.com/office/drawing/2014/main" id="{CC4E5270-8210-4F86-BAFB-1066050A34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51B6B8B4-842F-481D-BF63-5A63E485D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D6D28BF-F12D-4D05-97D1-2C0028E920C6}" type="slidenum">
              <a:rPr lang="hu-HU" altLang="cs-CZ">
                <a:latin typeface="Times New Roman" panose="02020603050405020304" pitchFamily="18" charset="0"/>
              </a:rPr>
              <a:pPr eaLnBrk="1" hangingPunct="1">
                <a:spcBef>
                  <a:spcPct val="0"/>
                </a:spcBef>
              </a:pPr>
              <a:t>26</a:t>
            </a:fld>
            <a:endParaRPr lang="hu-HU" altLang="cs-CZ">
              <a:latin typeface="Times New Roman" panose="02020603050405020304" pitchFamily="18" charset="0"/>
            </a:endParaRPr>
          </a:p>
        </p:txBody>
      </p:sp>
      <p:sp>
        <p:nvSpPr>
          <p:cNvPr id="75779" name="Rectangle 2">
            <a:extLst>
              <a:ext uri="{FF2B5EF4-FFF2-40B4-BE49-F238E27FC236}">
                <a16:creationId xmlns:a16="http://schemas.microsoft.com/office/drawing/2014/main" id="{15A9AC99-4A8F-424D-B135-28366800D273}"/>
              </a:ext>
            </a:extLst>
          </p:cNvPr>
          <p:cNvSpPr>
            <a:spLocks noGrp="1" noRot="1" noChangeAspect="1" noChangeArrowheads="1" noTextEdit="1"/>
          </p:cNvSpPr>
          <p:nvPr>
            <p:ph type="sldImg"/>
          </p:nvPr>
        </p:nvSpPr>
        <p:spPr>
          <a:xfrm>
            <a:off x="201613" y="727075"/>
            <a:ext cx="6456362" cy="3632200"/>
          </a:xfrm>
          <a:ln/>
        </p:spPr>
      </p:sp>
      <p:sp>
        <p:nvSpPr>
          <p:cNvPr id="75780" name="Rectangle 3">
            <a:extLst>
              <a:ext uri="{FF2B5EF4-FFF2-40B4-BE49-F238E27FC236}">
                <a16:creationId xmlns:a16="http://schemas.microsoft.com/office/drawing/2014/main" id="{B2071914-BA1E-4374-9D83-D12071DC5B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3469875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51B6B8B4-842F-481D-BF63-5A63E485D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D6D28BF-F12D-4D05-97D1-2C0028E920C6}" type="slidenum">
              <a:rPr lang="hu-HU" altLang="cs-CZ">
                <a:latin typeface="Times New Roman" panose="02020603050405020304" pitchFamily="18" charset="0"/>
              </a:rPr>
              <a:pPr eaLnBrk="1" hangingPunct="1">
                <a:spcBef>
                  <a:spcPct val="0"/>
                </a:spcBef>
              </a:pPr>
              <a:t>27</a:t>
            </a:fld>
            <a:endParaRPr lang="hu-HU" altLang="cs-CZ">
              <a:latin typeface="Times New Roman" panose="02020603050405020304" pitchFamily="18" charset="0"/>
            </a:endParaRPr>
          </a:p>
        </p:txBody>
      </p:sp>
      <p:sp>
        <p:nvSpPr>
          <p:cNvPr id="75779" name="Rectangle 2">
            <a:extLst>
              <a:ext uri="{FF2B5EF4-FFF2-40B4-BE49-F238E27FC236}">
                <a16:creationId xmlns:a16="http://schemas.microsoft.com/office/drawing/2014/main" id="{15A9AC99-4A8F-424D-B135-28366800D273}"/>
              </a:ext>
            </a:extLst>
          </p:cNvPr>
          <p:cNvSpPr>
            <a:spLocks noGrp="1" noRot="1" noChangeAspect="1" noChangeArrowheads="1" noTextEdit="1"/>
          </p:cNvSpPr>
          <p:nvPr>
            <p:ph type="sldImg"/>
          </p:nvPr>
        </p:nvSpPr>
        <p:spPr>
          <a:xfrm>
            <a:off x="201613" y="727075"/>
            <a:ext cx="6456362" cy="3632200"/>
          </a:xfrm>
          <a:ln/>
        </p:spPr>
      </p:sp>
      <p:sp>
        <p:nvSpPr>
          <p:cNvPr id="75780" name="Rectangle 3">
            <a:extLst>
              <a:ext uri="{FF2B5EF4-FFF2-40B4-BE49-F238E27FC236}">
                <a16:creationId xmlns:a16="http://schemas.microsoft.com/office/drawing/2014/main" id="{B2071914-BA1E-4374-9D83-D12071DC5B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74F2D75-DC76-4D19-B717-2DFA1572C1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8C0059B-70E3-4231-B370-B7091E108C08}" type="slidenum">
              <a:rPr lang="hu-HU" altLang="cs-CZ">
                <a:latin typeface="Times New Roman" panose="02020603050405020304" pitchFamily="18" charset="0"/>
              </a:rPr>
              <a:pPr eaLnBrk="1" hangingPunct="1">
                <a:spcBef>
                  <a:spcPct val="0"/>
                </a:spcBef>
              </a:pPr>
              <a:t>28</a:t>
            </a:fld>
            <a:endParaRPr lang="hu-HU" altLang="cs-CZ">
              <a:latin typeface="Times New Roman" panose="02020603050405020304" pitchFamily="18" charset="0"/>
            </a:endParaRPr>
          </a:p>
        </p:txBody>
      </p:sp>
      <p:sp>
        <p:nvSpPr>
          <p:cNvPr id="76803" name="Rectangle 2">
            <a:extLst>
              <a:ext uri="{FF2B5EF4-FFF2-40B4-BE49-F238E27FC236}">
                <a16:creationId xmlns:a16="http://schemas.microsoft.com/office/drawing/2014/main" id="{8EBFEB90-2866-4616-A30C-81724761D2D3}"/>
              </a:ext>
            </a:extLst>
          </p:cNvPr>
          <p:cNvSpPr>
            <a:spLocks noGrp="1" noRot="1" noChangeAspect="1" noChangeArrowheads="1" noTextEdit="1"/>
          </p:cNvSpPr>
          <p:nvPr>
            <p:ph type="sldImg"/>
          </p:nvPr>
        </p:nvSpPr>
        <p:spPr>
          <a:xfrm>
            <a:off x="201613" y="727075"/>
            <a:ext cx="6456362" cy="3632200"/>
          </a:xfrm>
          <a:ln/>
        </p:spPr>
      </p:sp>
      <p:sp>
        <p:nvSpPr>
          <p:cNvPr id="76804" name="Rectangle 3">
            <a:extLst>
              <a:ext uri="{FF2B5EF4-FFF2-40B4-BE49-F238E27FC236}">
                <a16:creationId xmlns:a16="http://schemas.microsoft.com/office/drawing/2014/main" id="{F8B0C654-593E-49EE-87EA-16CAF1313A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988BBDD-203D-4ED8-A847-4208CC9D9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30394A5-2BB8-4567-9D01-F9719B125690}" type="slidenum">
              <a:rPr lang="hu-HU" altLang="cs-CZ">
                <a:latin typeface="Times New Roman" panose="02020603050405020304" pitchFamily="18" charset="0"/>
              </a:rPr>
              <a:pPr eaLnBrk="1" hangingPunct="1">
                <a:spcBef>
                  <a:spcPct val="0"/>
                </a:spcBef>
              </a:pPr>
              <a:t>29</a:t>
            </a:fld>
            <a:endParaRPr lang="hu-HU" altLang="cs-CZ">
              <a:latin typeface="Times New Roman" panose="02020603050405020304" pitchFamily="18" charset="0"/>
            </a:endParaRPr>
          </a:p>
        </p:txBody>
      </p:sp>
      <p:sp>
        <p:nvSpPr>
          <p:cNvPr id="77827" name="Rectangle 2">
            <a:extLst>
              <a:ext uri="{FF2B5EF4-FFF2-40B4-BE49-F238E27FC236}">
                <a16:creationId xmlns:a16="http://schemas.microsoft.com/office/drawing/2014/main" id="{ADC8AE55-B3B7-4B64-A1C6-F3850024A145}"/>
              </a:ext>
            </a:extLst>
          </p:cNvPr>
          <p:cNvSpPr>
            <a:spLocks noGrp="1" noRot="1" noChangeAspect="1" noChangeArrowheads="1" noTextEdit="1"/>
          </p:cNvSpPr>
          <p:nvPr>
            <p:ph type="sldImg"/>
          </p:nvPr>
        </p:nvSpPr>
        <p:spPr>
          <a:xfrm>
            <a:off x="201613" y="727075"/>
            <a:ext cx="6456362" cy="3632200"/>
          </a:xfrm>
          <a:ln/>
        </p:spPr>
      </p:sp>
      <p:sp>
        <p:nvSpPr>
          <p:cNvPr id="77828" name="Rectangle 3">
            <a:extLst>
              <a:ext uri="{FF2B5EF4-FFF2-40B4-BE49-F238E27FC236}">
                <a16:creationId xmlns:a16="http://schemas.microsoft.com/office/drawing/2014/main" id="{9F388B29-6B3A-499C-B94C-CFFCFF4905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5E67568-C50B-4FBA-9CF8-9609261633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B37A106-AD5E-455E-8C89-CF327528DA82}" type="slidenum">
              <a:rPr lang="hu-HU" altLang="cs-CZ">
                <a:latin typeface="Times New Roman" panose="02020603050405020304" pitchFamily="18" charset="0"/>
              </a:rPr>
              <a:pPr eaLnBrk="1" hangingPunct="1">
                <a:spcBef>
                  <a:spcPct val="0"/>
                </a:spcBef>
              </a:pPr>
              <a:t>3</a:t>
            </a:fld>
            <a:endParaRPr lang="hu-HU" altLang="cs-CZ">
              <a:latin typeface="Times New Roman" panose="02020603050405020304" pitchFamily="18" charset="0"/>
            </a:endParaRPr>
          </a:p>
        </p:txBody>
      </p:sp>
      <p:sp>
        <p:nvSpPr>
          <p:cNvPr id="53251" name="Rectangle 2">
            <a:extLst>
              <a:ext uri="{FF2B5EF4-FFF2-40B4-BE49-F238E27FC236}">
                <a16:creationId xmlns:a16="http://schemas.microsoft.com/office/drawing/2014/main" id="{52A7499B-D6C1-46AD-9EB2-F8FBB84F0F3F}"/>
              </a:ext>
            </a:extLst>
          </p:cNvPr>
          <p:cNvSpPr>
            <a:spLocks noGrp="1" noRot="1" noChangeAspect="1" noChangeArrowheads="1" noTextEdit="1"/>
          </p:cNvSpPr>
          <p:nvPr>
            <p:ph type="sldImg"/>
          </p:nvPr>
        </p:nvSpPr>
        <p:spPr>
          <a:xfrm>
            <a:off x="201613" y="727075"/>
            <a:ext cx="6456362" cy="3632200"/>
          </a:xfrm>
          <a:ln/>
        </p:spPr>
      </p:sp>
      <p:sp>
        <p:nvSpPr>
          <p:cNvPr id="53252" name="Rectangle 3">
            <a:extLst>
              <a:ext uri="{FF2B5EF4-FFF2-40B4-BE49-F238E27FC236}">
                <a16:creationId xmlns:a16="http://schemas.microsoft.com/office/drawing/2014/main" id="{6E550650-DB54-4874-B8AF-03F922FA9B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988BBDD-203D-4ED8-A847-4208CC9D9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30394A5-2BB8-4567-9D01-F9719B125690}" type="slidenum">
              <a:rPr lang="hu-HU" altLang="cs-CZ">
                <a:latin typeface="Times New Roman" panose="02020603050405020304" pitchFamily="18" charset="0"/>
              </a:rPr>
              <a:pPr eaLnBrk="1" hangingPunct="1">
                <a:spcBef>
                  <a:spcPct val="0"/>
                </a:spcBef>
              </a:pPr>
              <a:t>30</a:t>
            </a:fld>
            <a:endParaRPr lang="hu-HU" altLang="cs-CZ">
              <a:latin typeface="Times New Roman" panose="02020603050405020304" pitchFamily="18" charset="0"/>
            </a:endParaRPr>
          </a:p>
        </p:txBody>
      </p:sp>
      <p:sp>
        <p:nvSpPr>
          <p:cNvPr id="77827" name="Rectangle 2">
            <a:extLst>
              <a:ext uri="{FF2B5EF4-FFF2-40B4-BE49-F238E27FC236}">
                <a16:creationId xmlns:a16="http://schemas.microsoft.com/office/drawing/2014/main" id="{ADC8AE55-B3B7-4B64-A1C6-F3850024A145}"/>
              </a:ext>
            </a:extLst>
          </p:cNvPr>
          <p:cNvSpPr>
            <a:spLocks noGrp="1" noRot="1" noChangeAspect="1" noChangeArrowheads="1" noTextEdit="1"/>
          </p:cNvSpPr>
          <p:nvPr>
            <p:ph type="sldImg"/>
          </p:nvPr>
        </p:nvSpPr>
        <p:spPr>
          <a:xfrm>
            <a:off x="201613" y="727075"/>
            <a:ext cx="6456362" cy="3632200"/>
          </a:xfrm>
          <a:ln/>
        </p:spPr>
      </p:sp>
      <p:sp>
        <p:nvSpPr>
          <p:cNvPr id="77828" name="Rectangle 3">
            <a:extLst>
              <a:ext uri="{FF2B5EF4-FFF2-40B4-BE49-F238E27FC236}">
                <a16:creationId xmlns:a16="http://schemas.microsoft.com/office/drawing/2014/main" id="{9F388B29-6B3A-499C-B94C-CFFCFF4905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Cyklus síry, který je znázorněn na obrázku, je poměrně složitý v tom, že zahrnuje několik plynných sloučenin, špatně rozpustných minerálů a několik sloučenin v roztoku. Je svázán s cyklem kyslíku, ve kterém se síra spojuje s kyslíkem a vytváří se plynný oxid siřičitý, SO</a:t>
            </a:r>
            <a:r>
              <a:rPr lang="cs-CZ" altLang="cs-CZ" baseline="-25000" dirty="0">
                <a:latin typeface="Arial" panose="020B0604020202020204" pitchFamily="34" charset="0"/>
              </a:rPr>
              <a:t>2</a:t>
            </a:r>
            <a:r>
              <a:rPr lang="cs-CZ" altLang="cs-CZ" dirty="0">
                <a:latin typeface="Arial" panose="020B0604020202020204" pitchFamily="34" charset="0"/>
              </a:rPr>
              <a:t>, látka znečišťující ovzduší, a rozpustný iont síranu, SO</a:t>
            </a:r>
            <a:r>
              <a:rPr lang="cs-CZ" altLang="cs-CZ" baseline="-25000" dirty="0">
                <a:latin typeface="Arial" panose="020B0604020202020204" pitchFamily="34" charset="0"/>
              </a:rPr>
              <a:t>4</a:t>
            </a:r>
            <a:r>
              <a:rPr lang="cs-CZ" altLang="cs-CZ" dirty="0">
                <a:latin typeface="Arial" panose="020B0604020202020204" pitchFamily="34" charset="0"/>
              </a:rPr>
              <a:t>2-.</a:t>
            </a:r>
          </a:p>
          <a:p>
            <a:pPr eaLnBrk="1" hangingPunct="1"/>
            <a:r>
              <a:rPr lang="cs-CZ" altLang="cs-CZ" dirty="0">
                <a:latin typeface="Arial" panose="020B0604020202020204" pitchFamily="34" charset="0"/>
              </a:rPr>
              <a:t>Mezi významné druhy podílející se na cyklu síry patří plynný sirovodík, H</a:t>
            </a:r>
            <a:r>
              <a:rPr lang="cs-CZ" altLang="cs-CZ" baseline="-25000" dirty="0">
                <a:latin typeface="Arial" panose="020B0604020202020204" pitchFamily="34" charset="0"/>
              </a:rPr>
              <a:t>2</a:t>
            </a:r>
            <a:r>
              <a:rPr lang="cs-CZ" altLang="cs-CZ" dirty="0">
                <a:latin typeface="Arial" panose="020B0604020202020204" pitchFamily="34" charset="0"/>
              </a:rPr>
              <a:t>S; minerální sulfidy, jako je PbS, kyselina sírová, H</a:t>
            </a:r>
            <a:r>
              <a:rPr lang="cs-CZ" altLang="cs-CZ" baseline="-25000" dirty="0">
                <a:latin typeface="Arial" panose="020B0604020202020204" pitchFamily="34" charset="0"/>
              </a:rPr>
              <a:t>2</a:t>
            </a:r>
            <a:r>
              <a:rPr lang="cs-CZ" altLang="cs-CZ" dirty="0">
                <a:latin typeface="Arial" panose="020B0604020202020204" pitchFamily="34" charset="0"/>
              </a:rPr>
              <a:t>SO4, hlavní složka kyselého deště; a biologicky vázaná síra v proteinech obsahujících síru.</a:t>
            </a:r>
          </a:p>
        </p:txBody>
      </p:sp>
    </p:spTree>
    <p:extLst>
      <p:ext uri="{BB962C8B-B14F-4D97-AF65-F5344CB8AC3E}">
        <p14:creationId xmlns:p14="http://schemas.microsoft.com/office/powerpoint/2010/main" val="3474245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66B58E5-33D7-4FCD-B261-5BA8CED4F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28C8571-C7A5-4614-8012-1D384CFAFE23}" type="slidenum">
              <a:rPr lang="hu-HU" altLang="cs-CZ">
                <a:latin typeface="Times New Roman" panose="02020603050405020304" pitchFamily="18" charset="0"/>
              </a:rPr>
              <a:pPr eaLnBrk="1" hangingPunct="1">
                <a:spcBef>
                  <a:spcPct val="0"/>
                </a:spcBef>
              </a:pPr>
              <a:t>31</a:t>
            </a:fld>
            <a:endParaRPr lang="hu-HU" altLang="cs-CZ">
              <a:latin typeface="Times New Roman" panose="02020603050405020304" pitchFamily="18" charset="0"/>
            </a:endParaRPr>
          </a:p>
        </p:txBody>
      </p:sp>
      <p:sp>
        <p:nvSpPr>
          <p:cNvPr id="78851" name="Rectangle 2">
            <a:extLst>
              <a:ext uri="{FF2B5EF4-FFF2-40B4-BE49-F238E27FC236}">
                <a16:creationId xmlns:a16="http://schemas.microsoft.com/office/drawing/2014/main" id="{DEAAE0EF-2DB3-4C7D-AC74-FFA2EE4794BF}"/>
              </a:ext>
            </a:extLst>
          </p:cNvPr>
          <p:cNvSpPr>
            <a:spLocks noGrp="1" noRot="1" noChangeAspect="1" noChangeArrowheads="1" noTextEdit="1"/>
          </p:cNvSpPr>
          <p:nvPr>
            <p:ph type="sldImg"/>
          </p:nvPr>
        </p:nvSpPr>
        <p:spPr>
          <a:xfrm>
            <a:off x="201613" y="727075"/>
            <a:ext cx="6456362" cy="3632200"/>
          </a:xfrm>
          <a:ln/>
        </p:spPr>
      </p:sp>
      <p:sp>
        <p:nvSpPr>
          <p:cNvPr id="78852" name="Rectangle 3">
            <a:extLst>
              <a:ext uri="{FF2B5EF4-FFF2-40B4-BE49-F238E27FC236}">
                <a16:creationId xmlns:a16="http://schemas.microsoft.com/office/drawing/2014/main" id="{7DAA0456-8FDD-4E73-A984-B67BB6FAA2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Cyklus síry. Síra existuje v přírodě v oxidačních stavech od -2 do +6. Přírodní emise jsou geologické (např. ze sopek) i biologické. Tyto emise jsou převážně, ale ne úplně, redukovanějších sloučenin (např. H</a:t>
            </a:r>
            <a:r>
              <a:rPr lang="cs-CZ" altLang="cs-CZ" baseline="-25000" dirty="0">
                <a:latin typeface="Arial" panose="020B0604020202020204" pitchFamily="34" charset="0"/>
              </a:rPr>
              <a:t>2</a:t>
            </a:r>
            <a:r>
              <a:rPr lang="cs-CZ" altLang="cs-CZ" dirty="0">
                <a:latin typeface="Arial" panose="020B0604020202020204" pitchFamily="34" charset="0"/>
              </a:rPr>
              <a:t>S, (CH3)</a:t>
            </a:r>
            <a:r>
              <a:rPr lang="cs-CZ" altLang="cs-CZ" baseline="-25000" dirty="0">
                <a:latin typeface="Arial" panose="020B0604020202020204" pitchFamily="34" charset="0"/>
              </a:rPr>
              <a:t>2</a:t>
            </a:r>
            <a:r>
              <a:rPr lang="cs-CZ" altLang="cs-CZ" dirty="0">
                <a:latin typeface="Arial" panose="020B0604020202020204" pitchFamily="34" charset="0"/>
              </a:rPr>
              <a:t>S), ale emitují se také SO</a:t>
            </a:r>
            <a:r>
              <a:rPr lang="cs-CZ" altLang="cs-CZ" baseline="-25000" dirty="0">
                <a:latin typeface="Arial" panose="020B0604020202020204" pitchFamily="34" charset="0"/>
              </a:rPr>
              <a:t>2</a:t>
            </a:r>
            <a:r>
              <a:rPr lang="cs-CZ" altLang="cs-CZ" dirty="0">
                <a:latin typeface="Arial" panose="020B0604020202020204" pitchFamily="34" charset="0"/>
              </a:rPr>
              <a:t>, CS</a:t>
            </a:r>
            <a:r>
              <a:rPr lang="cs-CZ" altLang="cs-CZ" baseline="-25000" dirty="0">
                <a:latin typeface="Arial" panose="020B0604020202020204" pitchFamily="34" charset="0"/>
              </a:rPr>
              <a:t>2</a:t>
            </a:r>
            <a:r>
              <a:rPr lang="cs-CZ" altLang="cs-CZ" dirty="0">
                <a:latin typeface="Arial" panose="020B0604020202020204" pitchFamily="34" charset="0"/>
              </a:rPr>
              <a:t> a COS. Člověk velmi výrazně přispívá k emisím, zejména k SO</a:t>
            </a:r>
            <a:r>
              <a:rPr lang="cs-CZ" altLang="cs-CZ" baseline="-25000" dirty="0">
                <a:latin typeface="Arial" panose="020B0604020202020204" pitchFamily="34" charset="0"/>
              </a:rPr>
              <a:t>2</a:t>
            </a:r>
            <a:r>
              <a:rPr lang="cs-CZ" altLang="cs-CZ" dirty="0">
                <a:latin typeface="Arial" panose="020B0604020202020204" pitchFamily="34" charset="0"/>
              </a:rPr>
              <a:t>. V atmosféře se redukované sloučeniny oxidují na SO</a:t>
            </a:r>
            <a:r>
              <a:rPr lang="cs-CZ" altLang="cs-CZ" baseline="-25000" dirty="0">
                <a:latin typeface="Arial" panose="020B0604020202020204" pitchFamily="34" charset="0"/>
              </a:rPr>
              <a:t>2</a:t>
            </a:r>
            <a:r>
              <a:rPr lang="cs-CZ" altLang="cs-CZ" dirty="0">
                <a:latin typeface="Arial" panose="020B0604020202020204" pitchFamily="34" charset="0"/>
              </a:rPr>
              <a:t> a nakonec na SO</a:t>
            </a:r>
            <a:r>
              <a:rPr lang="cs-CZ" altLang="cs-CZ" baseline="-25000" dirty="0">
                <a:latin typeface="Arial" panose="020B0604020202020204" pitchFamily="34" charset="0"/>
              </a:rPr>
              <a:t>3</a:t>
            </a:r>
            <a:r>
              <a:rPr lang="cs-CZ" altLang="cs-CZ" dirty="0">
                <a:latin typeface="Arial" panose="020B0604020202020204" pitchFamily="34" charset="0"/>
              </a:rPr>
              <a:t>, a to jak v homogenních, tak v heterogenních procesech. SO</a:t>
            </a:r>
            <a:r>
              <a:rPr lang="cs-CZ" altLang="cs-CZ" baseline="-25000" dirty="0">
                <a:latin typeface="Arial" panose="020B0604020202020204" pitchFamily="34" charset="0"/>
              </a:rPr>
              <a:t>3</a:t>
            </a:r>
            <a:r>
              <a:rPr lang="cs-CZ" altLang="cs-CZ" dirty="0">
                <a:latin typeface="Arial" panose="020B0604020202020204" pitchFamily="34" charset="0"/>
              </a:rPr>
              <a:t> se může hydrolyzovat a začlenit do mraků nebo dešťových kapiček jako kyselina sírová. Návrat rozpuštěné kyseliny na povrch dokončí cyklus.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9D57BA84-678F-4F6F-B0B5-F58BC5A251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90AB34C-25C6-4238-BFA7-639B3F1A05CD}" type="slidenum">
              <a:rPr lang="hu-HU" altLang="cs-CZ">
                <a:latin typeface="Times New Roman" panose="02020603050405020304" pitchFamily="18" charset="0"/>
              </a:rPr>
              <a:pPr eaLnBrk="1" hangingPunct="1">
                <a:spcBef>
                  <a:spcPct val="0"/>
                </a:spcBef>
              </a:pPr>
              <a:t>32</a:t>
            </a:fld>
            <a:endParaRPr lang="hu-HU" altLang="cs-CZ">
              <a:latin typeface="Times New Roman" panose="02020603050405020304" pitchFamily="18" charset="0"/>
            </a:endParaRPr>
          </a:p>
        </p:txBody>
      </p:sp>
      <p:sp>
        <p:nvSpPr>
          <p:cNvPr id="79875" name="Rectangle 2">
            <a:extLst>
              <a:ext uri="{FF2B5EF4-FFF2-40B4-BE49-F238E27FC236}">
                <a16:creationId xmlns:a16="http://schemas.microsoft.com/office/drawing/2014/main" id="{36EB0DC0-9E78-4E6E-861E-F9C033652854}"/>
              </a:ext>
            </a:extLst>
          </p:cNvPr>
          <p:cNvSpPr>
            <a:spLocks noGrp="1" noRot="1" noChangeAspect="1" noChangeArrowheads="1" noTextEdit="1"/>
          </p:cNvSpPr>
          <p:nvPr>
            <p:ph type="sldImg"/>
          </p:nvPr>
        </p:nvSpPr>
        <p:spPr>
          <a:xfrm>
            <a:off x="201613" y="727075"/>
            <a:ext cx="6456362" cy="3632200"/>
          </a:xfrm>
          <a:ln/>
        </p:spPr>
      </p:sp>
      <p:sp>
        <p:nvSpPr>
          <p:cNvPr id="79876" name="Rectangle 3">
            <a:extLst>
              <a:ext uri="{FF2B5EF4-FFF2-40B4-BE49-F238E27FC236}">
                <a16:creationId xmlns:a16="http://schemas.microsoft.com/office/drawing/2014/main" id="{3DDF9A55-D05F-4CF7-94EF-483680EBCA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7A104FF5-83A1-4E37-A543-CC52989912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D81C701-1A18-4637-8032-7A3ACE871AC3}" type="slidenum">
              <a:rPr lang="hu-HU" altLang="cs-CZ">
                <a:latin typeface="Times New Roman" panose="02020603050405020304" pitchFamily="18" charset="0"/>
              </a:rPr>
              <a:pPr eaLnBrk="1" hangingPunct="1">
                <a:spcBef>
                  <a:spcPct val="0"/>
                </a:spcBef>
              </a:pPr>
              <a:t>33</a:t>
            </a:fld>
            <a:endParaRPr lang="hu-HU" altLang="cs-CZ">
              <a:latin typeface="Times New Roman" panose="02020603050405020304" pitchFamily="18" charset="0"/>
            </a:endParaRPr>
          </a:p>
        </p:txBody>
      </p:sp>
      <p:sp>
        <p:nvSpPr>
          <p:cNvPr id="80899" name="Rectangle 2">
            <a:extLst>
              <a:ext uri="{FF2B5EF4-FFF2-40B4-BE49-F238E27FC236}">
                <a16:creationId xmlns:a16="http://schemas.microsoft.com/office/drawing/2014/main" id="{EED3147B-85C0-4EA7-B19A-91BCFBFBFAD1}"/>
              </a:ext>
            </a:extLst>
          </p:cNvPr>
          <p:cNvSpPr>
            <a:spLocks noGrp="1" noRot="1" noChangeAspect="1" noChangeArrowheads="1" noTextEdit="1"/>
          </p:cNvSpPr>
          <p:nvPr>
            <p:ph type="sldImg"/>
          </p:nvPr>
        </p:nvSpPr>
        <p:spPr>
          <a:xfrm>
            <a:off x="201613" y="727075"/>
            <a:ext cx="6456362" cy="3632200"/>
          </a:xfrm>
          <a:ln/>
        </p:spPr>
      </p:sp>
      <p:sp>
        <p:nvSpPr>
          <p:cNvPr id="80900" name="Rectangle 3">
            <a:extLst>
              <a:ext uri="{FF2B5EF4-FFF2-40B4-BE49-F238E27FC236}">
                <a16:creationId xmlns:a16="http://schemas.microsoft.com/office/drawing/2014/main" id="{FC9D2335-6411-4C53-B74F-A7180EC1F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Cyklus fosforu, je zásadní, protože fosfor je obvykle limitujícím nutrientem v ekosystémech. Neexistují žádné běžné stabilní plynné formy fosforu, takže cyklus fosforu je endogenní. V geosféře je přítomen fosfor převážně ve špatně rozpustných minerálech, jako je vápenatá sůl hydroxyapatitu, usazeniny kterého tvoří hlavní rezervoár fosfátu v životním prostředí. Rozpustný</a:t>
            </a:r>
          </a:p>
          <a:p>
            <a:pPr eaLnBrk="1" hangingPunct="1"/>
            <a:r>
              <a:rPr lang="cs-CZ" altLang="cs-CZ" dirty="0">
                <a:latin typeface="Arial" panose="020B0604020202020204" pitchFamily="34" charset="0"/>
              </a:rPr>
              <a:t>je přijímán fosfor z fosfátových minerálů a dalších zdrojů, jako jsou hnojiva rostlinami a začleněny do nukleových kyselin, které tvoří genetický materiál živých organizmů.</a:t>
            </a:r>
          </a:p>
          <a:p>
            <a:pPr eaLnBrk="1" hangingPunct="1"/>
            <a:r>
              <a:rPr lang="cs-CZ" altLang="cs-CZ" dirty="0">
                <a:latin typeface="Arial" panose="020B0604020202020204" pitchFamily="34" charset="0"/>
              </a:rPr>
              <a:t>Mineralizace biomasy mikrobiálním rozpadem vrací fosfor do roztoku solí, ze kterého se může vysrážet jako minerální látka. Antroposféra je důležitým rezervoárem fosforu v životním prostředí. Velké množství fosfátů se získává z fosfátových minerálů pro hnojivo,</a:t>
            </a:r>
          </a:p>
          <a:p>
            <a:pPr eaLnBrk="1" hangingPunct="1"/>
            <a:r>
              <a:rPr lang="cs-CZ" altLang="cs-CZ" dirty="0">
                <a:latin typeface="Arial" panose="020B0604020202020204" pitchFamily="34" charset="0"/>
              </a:rPr>
              <a:t>průmyslové chemikálie a potravinářské přísady. Fosfor je součástí některých extrémně toxických sloučeniny, zejména organofosfátové insekticidy a vojenské </a:t>
            </a:r>
            <a:r>
              <a:rPr lang="en-US" b="0" i="0" dirty="0" err="1">
                <a:solidFill>
                  <a:srgbClr val="202122"/>
                </a:solidFill>
                <a:effectLst/>
                <a:latin typeface="Arial" panose="020B0604020202020204" pitchFamily="34" charset="0"/>
              </a:rPr>
              <a:t>nervovoparalytické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látky</a:t>
            </a:r>
            <a:r>
              <a:rPr lang="cs-CZ" b="0" i="0" dirty="0">
                <a:solidFill>
                  <a:srgbClr val="202122"/>
                </a:solidFill>
                <a:effectLst/>
                <a:latin typeface="Arial" panose="020B0604020202020204" pitchFamily="34" charset="0"/>
              </a:rPr>
              <a:t> (sarin, novičok</a:t>
            </a:r>
            <a:r>
              <a:rPr lang="en-US" b="0" i="0" dirty="0">
                <a:solidFill>
                  <a:srgbClr val="202122"/>
                </a:solidFill>
                <a:effectLst/>
                <a:latin typeface="Arial" panose="020B0604020202020204" pitchFamily="34" charset="0"/>
              </a:rPr>
              <a:t>)</a:t>
            </a:r>
            <a:r>
              <a:rPr lang="cs-CZ" altLang="cs-CZ" dirty="0">
                <a:latin typeface="Arial" panose="020B0604020202020204" pitchFamily="34" charset="0"/>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94382D06-878F-41FD-B311-83ACCB54A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5ED5143-8100-40BD-AD3A-49BDC9BF0593}" type="slidenum">
              <a:rPr lang="hu-HU" altLang="cs-CZ">
                <a:latin typeface="Times New Roman" panose="02020603050405020304" pitchFamily="18" charset="0"/>
              </a:rPr>
              <a:pPr eaLnBrk="1" hangingPunct="1">
                <a:spcBef>
                  <a:spcPct val="0"/>
                </a:spcBef>
              </a:pPr>
              <a:t>34</a:t>
            </a:fld>
            <a:endParaRPr lang="hu-HU" altLang="cs-CZ">
              <a:latin typeface="Times New Roman" panose="02020603050405020304" pitchFamily="18" charset="0"/>
            </a:endParaRPr>
          </a:p>
        </p:txBody>
      </p:sp>
      <p:sp>
        <p:nvSpPr>
          <p:cNvPr id="81923" name="Rectangle 2">
            <a:extLst>
              <a:ext uri="{FF2B5EF4-FFF2-40B4-BE49-F238E27FC236}">
                <a16:creationId xmlns:a16="http://schemas.microsoft.com/office/drawing/2014/main" id="{804B3339-DB95-4ADE-B464-B9DB21E02D87}"/>
              </a:ext>
            </a:extLst>
          </p:cNvPr>
          <p:cNvSpPr>
            <a:spLocks noGrp="1" noRot="1" noChangeAspect="1" noChangeArrowheads="1" noTextEdit="1"/>
          </p:cNvSpPr>
          <p:nvPr>
            <p:ph type="sldImg"/>
          </p:nvPr>
        </p:nvSpPr>
        <p:spPr>
          <a:xfrm>
            <a:off x="201613" y="727075"/>
            <a:ext cx="6456362" cy="3632200"/>
          </a:xfrm>
          <a:ln/>
        </p:spPr>
      </p:sp>
      <p:sp>
        <p:nvSpPr>
          <p:cNvPr id="81924" name="Rectangle 3">
            <a:extLst>
              <a:ext uri="{FF2B5EF4-FFF2-40B4-BE49-F238E27FC236}">
                <a16:creationId xmlns:a16="http://schemas.microsoft.com/office/drawing/2014/main" id="{90D9764D-5BDA-48D4-8AA7-2AB512E5D3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4912E3A6-0D69-40FD-810E-27D5E2C6DB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3F9FC60-A501-4F51-BF5E-56DDB289A6B0}" type="slidenum">
              <a:rPr lang="hu-HU" altLang="cs-CZ">
                <a:latin typeface="Times New Roman" panose="02020603050405020304" pitchFamily="18" charset="0"/>
              </a:rPr>
              <a:pPr eaLnBrk="1" hangingPunct="1">
                <a:spcBef>
                  <a:spcPct val="0"/>
                </a:spcBef>
              </a:pPr>
              <a:t>35</a:t>
            </a:fld>
            <a:endParaRPr lang="hu-HU" altLang="cs-CZ">
              <a:latin typeface="Times New Roman" panose="02020603050405020304" pitchFamily="18" charset="0"/>
            </a:endParaRPr>
          </a:p>
        </p:txBody>
      </p:sp>
      <p:sp>
        <p:nvSpPr>
          <p:cNvPr id="82947" name="Rectangle 2">
            <a:extLst>
              <a:ext uri="{FF2B5EF4-FFF2-40B4-BE49-F238E27FC236}">
                <a16:creationId xmlns:a16="http://schemas.microsoft.com/office/drawing/2014/main" id="{B58E3276-A575-4F25-B642-25698ABC0B96}"/>
              </a:ext>
            </a:extLst>
          </p:cNvPr>
          <p:cNvSpPr>
            <a:spLocks noGrp="1" noRot="1" noChangeAspect="1" noChangeArrowheads="1" noTextEdit="1"/>
          </p:cNvSpPr>
          <p:nvPr>
            <p:ph type="sldImg"/>
          </p:nvPr>
        </p:nvSpPr>
        <p:spPr>
          <a:xfrm>
            <a:off x="201613" y="727075"/>
            <a:ext cx="6456362" cy="3632200"/>
          </a:xfrm>
          <a:ln/>
        </p:spPr>
      </p:sp>
      <p:sp>
        <p:nvSpPr>
          <p:cNvPr id="82948" name="Rectangle 3">
            <a:extLst>
              <a:ext uri="{FF2B5EF4-FFF2-40B4-BE49-F238E27FC236}">
                <a16:creationId xmlns:a16="http://schemas.microsoft.com/office/drawing/2014/main" id="{1CB255EE-9A22-4D61-96D5-61F2F68489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29DD720-B2BA-40E0-B951-4ABD5F1F96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8B308E3-3982-4681-B792-A1533B8D273B}" type="slidenum">
              <a:rPr lang="hu-HU" altLang="cs-CZ">
                <a:latin typeface="Times New Roman" panose="02020603050405020304" pitchFamily="18" charset="0"/>
              </a:rPr>
              <a:pPr eaLnBrk="1" hangingPunct="1">
                <a:spcBef>
                  <a:spcPct val="0"/>
                </a:spcBef>
              </a:pPr>
              <a:t>36</a:t>
            </a:fld>
            <a:endParaRPr lang="hu-HU" altLang="cs-CZ">
              <a:latin typeface="Times New Roman" panose="02020603050405020304" pitchFamily="18" charset="0"/>
            </a:endParaRPr>
          </a:p>
        </p:txBody>
      </p:sp>
      <p:sp>
        <p:nvSpPr>
          <p:cNvPr id="83971" name="Rectangle 2">
            <a:extLst>
              <a:ext uri="{FF2B5EF4-FFF2-40B4-BE49-F238E27FC236}">
                <a16:creationId xmlns:a16="http://schemas.microsoft.com/office/drawing/2014/main" id="{AC8B7D90-4904-42F1-AE1D-A9FE1033ED5A}"/>
              </a:ext>
            </a:extLst>
          </p:cNvPr>
          <p:cNvSpPr>
            <a:spLocks noGrp="1" noRot="1" noChangeAspect="1" noChangeArrowheads="1" noTextEdit="1"/>
          </p:cNvSpPr>
          <p:nvPr>
            <p:ph type="sldImg"/>
          </p:nvPr>
        </p:nvSpPr>
        <p:spPr>
          <a:xfrm>
            <a:off x="201613" y="727075"/>
            <a:ext cx="6456362" cy="3632200"/>
          </a:xfrm>
          <a:ln/>
        </p:spPr>
      </p:sp>
      <p:sp>
        <p:nvSpPr>
          <p:cNvPr id="83972" name="Rectangle 3">
            <a:extLst>
              <a:ext uri="{FF2B5EF4-FFF2-40B4-BE49-F238E27FC236}">
                <a16:creationId xmlns:a16="http://schemas.microsoft.com/office/drawing/2014/main" id="{6AFCA51D-AA1F-487F-B700-0F3F3A4200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92D3F78-12DB-4B8C-9BD0-FD6372CBFC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57BA817-4A5B-4823-92E5-EC9903C3A594}" type="slidenum">
              <a:rPr lang="hu-HU" altLang="cs-CZ">
                <a:latin typeface="Times New Roman" panose="02020603050405020304" pitchFamily="18" charset="0"/>
              </a:rPr>
              <a:pPr eaLnBrk="1" hangingPunct="1">
                <a:spcBef>
                  <a:spcPct val="0"/>
                </a:spcBef>
              </a:pPr>
              <a:t>37</a:t>
            </a:fld>
            <a:endParaRPr lang="hu-HU" altLang="cs-CZ">
              <a:latin typeface="Times New Roman" panose="02020603050405020304" pitchFamily="18" charset="0"/>
            </a:endParaRPr>
          </a:p>
        </p:txBody>
      </p:sp>
      <p:sp>
        <p:nvSpPr>
          <p:cNvPr id="86019" name="Rectangle 2">
            <a:extLst>
              <a:ext uri="{FF2B5EF4-FFF2-40B4-BE49-F238E27FC236}">
                <a16:creationId xmlns:a16="http://schemas.microsoft.com/office/drawing/2014/main" id="{5A229BD3-BCE1-430E-BC33-1B7B6F612E3B}"/>
              </a:ext>
            </a:extLst>
          </p:cNvPr>
          <p:cNvSpPr>
            <a:spLocks noGrp="1" noRot="1" noChangeAspect="1" noChangeArrowheads="1" noTextEdit="1"/>
          </p:cNvSpPr>
          <p:nvPr>
            <p:ph type="sldImg"/>
          </p:nvPr>
        </p:nvSpPr>
        <p:spPr>
          <a:xfrm>
            <a:off x="201613" y="727075"/>
            <a:ext cx="6456362" cy="3632200"/>
          </a:xfrm>
          <a:ln/>
        </p:spPr>
      </p:sp>
      <p:sp>
        <p:nvSpPr>
          <p:cNvPr id="86020" name="Rectangle 3">
            <a:extLst>
              <a:ext uri="{FF2B5EF4-FFF2-40B4-BE49-F238E27FC236}">
                <a16:creationId xmlns:a16="http://schemas.microsoft.com/office/drawing/2014/main" id="{396AEEC7-9FCF-40FE-AE43-3EA66F3B0C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dirty="0" err="1">
                <a:latin typeface="Arial" panose="020B0604020202020204" pitchFamily="34" charset="0"/>
              </a:rPr>
              <a:t>Cyklus</a:t>
            </a:r>
            <a:r>
              <a:rPr lang="en-US" altLang="cs-CZ" dirty="0">
                <a:latin typeface="Arial" panose="020B0604020202020204" pitchFamily="34" charset="0"/>
              </a:rPr>
              <a:t> </a:t>
            </a:r>
            <a:r>
              <a:rPr lang="en-US" altLang="cs-CZ" dirty="0" err="1">
                <a:latin typeface="Arial" panose="020B0604020202020204" pitchFamily="34" charset="0"/>
              </a:rPr>
              <a:t>kysl</a:t>
            </a:r>
            <a:r>
              <a:rPr lang="sk-SK" altLang="cs-CZ" dirty="0">
                <a:latin typeface="Arial" panose="020B0604020202020204" pitchFamily="34" charset="0"/>
              </a:rPr>
              <a:t>íku </a:t>
            </a:r>
            <a:r>
              <a:rPr lang="cs-CZ" altLang="cs-CZ" dirty="0">
                <a:latin typeface="Arial" panose="020B0604020202020204" pitchFamily="34" charset="0"/>
              </a:rPr>
              <a:t>zahrnuje výměnu kyslíku mezi elementární formou plynného O</a:t>
            </a:r>
            <a:r>
              <a:rPr lang="cs-CZ" altLang="cs-CZ" baseline="-25000" dirty="0">
                <a:latin typeface="Arial" panose="020B0604020202020204" pitchFamily="34" charset="0"/>
              </a:rPr>
              <a:t>2</a:t>
            </a:r>
            <a:r>
              <a:rPr lang="cs-CZ" altLang="cs-CZ" dirty="0">
                <a:latin typeface="Arial" panose="020B0604020202020204" pitchFamily="34" charset="0"/>
              </a:rPr>
              <a:t>,</a:t>
            </a:r>
          </a:p>
          <a:p>
            <a:pPr eaLnBrk="1" hangingPunct="1"/>
            <a:r>
              <a:rPr lang="cs-CZ" altLang="cs-CZ" dirty="0">
                <a:latin typeface="Arial" panose="020B0604020202020204" pitchFamily="34" charset="0"/>
              </a:rPr>
              <a:t>obsaženého v obrovském rezervoáru v atmosféře a chemicky vázaným O v CO</a:t>
            </a:r>
            <a:r>
              <a:rPr lang="cs-CZ" altLang="cs-CZ" baseline="-25000" dirty="0">
                <a:latin typeface="Arial" panose="020B0604020202020204" pitchFamily="34" charset="0"/>
              </a:rPr>
              <a:t>2</a:t>
            </a:r>
            <a:r>
              <a:rPr lang="cs-CZ" altLang="cs-CZ" dirty="0">
                <a:latin typeface="Arial" panose="020B0604020202020204" pitchFamily="34" charset="0"/>
              </a:rPr>
              <a:t>,</a:t>
            </a:r>
          </a:p>
          <a:p>
            <a:pPr eaLnBrk="1" hangingPunct="1"/>
            <a:r>
              <a:rPr lang="cs-CZ" altLang="cs-CZ" dirty="0">
                <a:latin typeface="Arial" panose="020B0604020202020204" pitchFamily="34" charset="0"/>
              </a:rPr>
              <a:t>H</a:t>
            </a:r>
            <a:r>
              <a:rPr lang="cs-CZ" altLang="cs-CZ" baseline="-25000" dirty="0">
                <a:latin typeface="Arial" panose="020B0604020202020204" pitchFamily="34" charset="0"/>
              </a:rPr>
              <a:t>2</a:t>
            </a:r>
            <a:r>
              <a:rPr lang="cs-CZ" altLang="cs-CZ" dirty="0">
                <a:latin typeface="Arial" panose="020B0604020202020204" pitchFamily="34" charset="0"/>
              </a:rPr>
              <a:t>O a organických látkách. Je silně svázán s jinými elementárními cykly, hlavně</a:t>
            </a:r>
          </a:p>
          <a:p>
            <a:pPr eaLnBrk="1" hangingPunct="1"/>
            <a:r>
              <a:rPr lang="cs-CZ" altLang="cs-CZ" dirty="0">
                <a:latin typeface="Arial" panose="020B0604020202020204" pitchFamily="34" charset="0"/>
              </a:rPr>
              <a:t>s uhlíkovým cyklem. Elementární kyslík je chemicky vázán různými exotermními</a:t>
            </a:r>
          </a:p>
          <a:p>
            <a:pPr eaLnBrk="1" hangingPunct="1"/>
            <a:r>
              <a:rPr lang="cs-CZ" altLang="cs-CZ" dirty="0">
                <a:latin typeface="Arial" panose="020B0604020202020204" pitchFamily="34" charset="0"/>
              </a:rPr>
              <a:t>procesy, zejména spalováním a metabolickými procesy v organismech. Kyslík </a:t>
            </a:r>
          </a:p>
          <a:p>
            <a:pPr eaLnBrk="1" hangingPunct="1"/>
            <a:r>
              <a:rPr lang="cs-CZ" altLang="cs-CZ" dirty="0">
                <a:latin typeface="Arial" panose="020B0604020202020204" pitchFamily="34" charset="0"/>
              </a:rPr>
              <a:t>se uvolňuje fotosyntézou. Tento prvek se snadno kombinuje a oxiduje ostatní</a:t>
            </a:r>
          </a:p>
          <a:p>
            <a:pPr eaLnBrk="1" hangingPunct="1"/>
            <a:r>
              <a:rPr lang="cs-CZ" altLang="cs-CZ" dirty="0">
                <a:latin typeface="Arial" panose="020B0604020202020204" pitchFamily="34" charset="0"/>
              </a:rPr>
              <a:t>druhy jako uhlík v aerobním dýchání nebo uhlík a vodík při spalování fosilních paliv, jako je methan.</a:t>
            </a:r>
          </a:p>
          <a:p>
            <a:pPr eaLnBrk="1" hangingPunct="1"/>
            <a:r>
              <a:rPr lang="cs-CZ" altLang="cs-CZ" b="0" dirty="0">
                <a:latin typeface="Arial" panose="020B0604020202020204" pitchFamily="34" charset="0"/>
              </a:rPr>
              <a:t>Elementární kyslík také oxiduje anorganické látky, jako je železo (II) v minerálech.</a:t>
            </a:r>
          </a:p>
          <a:p>
            <a:pPr eaLnBrk="1" hangingPunct="1"/>
            <a:r>
              <a:rPr lang="cs-CZ" altLang="cs-CZ" b="0" dirty="0">
                <a:latin typeface="Arial" panose="020B0604020202020204" pitchFamily="34" charset="0"/>
              </a:rPr>
              <a:t>Obzvláště důležitým aspektem kyslíkového cyklu je stratosférický ozon, O3.</a:t>
            </a:r>
          </a:p>
          <a:p>
            <a:pPr eaLnBrk="1" hangingPunct="1"/>
            <a:r>
              <a:rPr lang="cs-CZ" altLang="cs-CZ" b="0" dirty="0">
                <a:latin typeface="Arial" panose="020B0604020202020204" pitchFamily="34" charset="0"/>
              </a:rPr>
              <a:t>Relativně malá koncentrace ozonu v stratosféře, filtruje ultrafialové záření</a:t>
            </a:r>
          </a:p>
          <a:p>
            <a:pPr eaLnBrk="1" hangingPunct="1"/>
            <a:r>
              <a:rPr lang="cs-CZ" altLang="cs-CZ" b="0" dirty="0">
                <a:latin typeface="Arial" panose="020B0604020202020204" pitchFamily="34" charset="0"/>
              </a:rPr>
              <a:t>záření v rozsahu vlnových délek 220 - 330 nm, čímž chrání život na Zemi od vysoce škodlivých účinků tohoto záření. Kyslíkový cyklus je završen návratem elementárního O</a:t>
            </a:r>
            <a:r>
              <a:rPr lang="cs-CZ" altLang="cs-CZ" b="0" baseline="-25000" dirty="0">
                <a:latin typeface="Arial" panose="020B0604020202020204" pitchFamily="34" charset="0"/>
              </a:rPr>
              <a:t>2</a:t>
            </a:r>
            <a:r>
              <a:rPr lang="cs-CZ" altLang="cs-CZ" b="0" dirty="0">
                <a:latin typeface="Arial" panose="020B0604020202020204" pitchFamily="34" charset="0"/>
              </a:rPr>
              <a:t> do atmosféry.</a:t>
            </a:r>
          </a:p>
          <a:p>
            <a:pPr eaLnBrk="1" hangingPunct="1"/>
            <a:r>
              <a:rPr lang="cs-CZ" altLang="cs-CZ" b="0" dirty="0">
                <a:latin typeface="Arial" panose="020B0604020202020204" pitchFamily="34" charset="0"/>
              </a:rPr>
              <a:t>Jediným významným způsobem, jak toho lze dosáhnout, je prostřednictvím fotosyntézy</a:t>
            </a:r>
          </a:p>
          <a:p>
            <a:pPr eaLnBrk="1" hangingPunct="1"/>
            <a:r>
              <a:rPr lang="cs-CZ" altLang="cs-CZ" b="0" dirty="0">
                <a:latin typeface="Arial" panose="020B0604020202020204" pitchFamily="34" charset="0"/>
              </a:rPr>
              <a:t>rostlinami.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4D5E8E08-D283-4C8B-9226-5998015533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D55C0AE-BA0E-41C0-AE4F-0630297861BB}" type="slidenum">
              <a:rPr lang="hu-HU" altLang="cs-CZ">
                <a:latin typeface="Times New Roman" panose="02020603050405020304" pitchFamily="18" charset="0"/>
              </a:rPr>
              <a:pPr eaLnBrk="1" hangingPunct="1">
                <a:spcBef>
                  <a:spcPct val="0"/>
                </a:spcBef>
              </a:pPr>
              <a:t>38</a:t>
            </a:fld>
            <a:endParaRPr lang="hu-HU" altLang="cs-CZ">
              <a:latin typeface="Times New Roman" panose="02020603050405020304" pitchFamily="18" charset="0"/>
            </a:endParaRPr>
          </a:p>
        </p:txBody>
      </p:sp>
      <p:sp>
        <p:nvSpPr>
          <p:cNvPr id="95235" name="Rectangle 2">
            <a:extLst>
              <a:ext uri="{FF2B5EF4-FFF2-40B4-BE49-F238E27FC236}">
                <a16:creationId xmlns:a16="http://schemas.microsoft.com/office/drawing/2014/main" id="{888E77D2-C535-4AC1-9AF9-957F85F0A0C1}"/>
              </a:ext>
            </a:extLst>
          </p:cNvPr>
          <p:cNvSpPr>
            <a:spLocks noGrp="1" noRot="1" noChangeAspect="1" noChangeArrowheads="1" noTextEdit="1"/>
          </p:cNvSpPr>
          <p:nvPr>
            <p:ph type="sldImg"/>
          </p:nvPr>
        </p:nvSpPr>
        <p:spPr>
          <a:xfrm>
            <a:off x="201613" y="727075"/>
            <a:ext cx="6456362" cy="3632200"/>
          </a:xfrm>
          <a:ln/>
        </p:spPr>
      </p:sp>
      <p:sp>
        <p:nvSpPr>
          <p:cNvPr id="95236" name="Rectangle 3">
            <a:extLst>
              <a:ext uri="{FF2B5EF4-FFF2-40B4-BE49-F238E27FC236}">
                <a16:creationId xmlns:a16="http://schemas.microsoft.com/office/drawing/2014/main" id="{0B2430BD-0D12-4ADF-A009-668E06626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2239471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757CB1E0-FC43-4BFB-89E7-36F22CEC7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470083E-4855-4326-9D9E-4DBBCD6A2695}" type="slidenum">
              <a:rPr lang="hu-HU" altLang="cs-CZ">
                <a:latin typeface="Times New Roman" panose="02020603050405020304" pitchFamily="18" charset="0"/>
              </a:rPr>
              <a:pPr eaLnBrk="1" hangingPunct="1">
                <a:spcBef>
                  <a:spcPct val="0"/>
                </a:spcBef>
              </a:pPr>
              <a:t>39</a:t>
            </a:fld>
            <a:endParaRPr lang="hu-HU" altLang="cs-CZ">
              <a:latin typeface="Times New Roman" panose="02020603050405020304" pitchFamily="18" charset="0"/>
            </a:endParaRPr>
          </a:p>
        </p:txBody>
      </p:sp>
      <p:sp>
        <p:nvSpPr>
          <p:cNvPr id="87043" name="Rectangle 2">
            <a:extLst>
              <a:ext uri="{FF2B5EF4-FFF2-40B4-BE49-F238E27FC236}">
                <a16:creationId xmlns:a16="http://schemas.microsoft.com/office/drawing/2014/main" id="{0D88764A-4302-47B0-8E5F-703833A5534E}"/>
              </a:ext>
            </a:extLst>
          </p:cNvPr>
          <p:cNvSpPr>
            <a:spLocks noGrp="1" noRot="1" noChangeAspect="1" noChangeArrowheads="1" noTextEdit="1"/>
          </p:cNvSpPr>
          <p:nvPr>
            <p:ph type="sldImg"/>
          </p:nvPr>
        </p:nvSpPr>
        <p:spPr>
          <a:xfrm>
            <a:off x="201613" y="727075"/>
            <a:ext cx="6456362" cy="3632200"/>
          </a:xfrm>
          <a:ln/>
        </p:spPr>
      </p:sp>
      <p:sp>
        <p:nvSpPr>
          <p:cNvPr id="87044" name="Rectangle 3">
            <a:extLst>
              <a:ext uri="{FF2B5EF4-FFF2-40B4-BE49-F238E27FC236}">
                <a16:creationId xmlns:a16="http://schemas.microsoft.com/office/drawing/2014/main" id="{6CDC46D5-E64B-4DCE-BB4C-C54FEB78AF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38B6E64-B5BF-4595-8430-4B1534F28E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39757F2-18D4-4BB9-B52D-46E5C462A979}" type="slidenum">
              <a:rPr lang="hu-HU" altLang="cs-CZ">
                <a:latin typeface="Times New Roman" panose="02020603050405020304" pitchFamily="18" charset="0"/>
              </a:rPr>
              <a:pPr eaLnBrk="1" hangingPunct="1">
                <a:spcBef>
                  <a:spcPct val="0"/>
                </a:spcBef>
              </a:pPr>
              <a:t>4</a:t>
            </a:fld>
            <a:endParaRPr lang="hu-HU" altLang="cs-CZ">
              <a:latin typeface="Times New Roman" panose="02020603050405020304" pitchFamily="18" charset="0"/>
            </a:endParaRPr>
          </a:p>
        </p:txBody>
      </p:sp>
      <p:sp>
        <p:nvSpPr>
          <p:cNvPr id="54275" name="Rectangle 2">
            <a:extLst>
              <a:ext uri="{FF2B5EF4-FFF2-40B4-BE49-F238E27FC236}">
                <a16:creationId xmlns:a16="http://schemas.microsoft.com/office/drawing/2014/main" id="{EBBE3832-3933-4729-B5D8-DFB639FCC0AD}"/>
              </a:ext>
            </a:extLst>
          </p:cNvPr>
          <p:cNvSpPr>
            <a:spLocks noGrp="1" noRot="1" noChangeAspect="1" noChangeArrowheads="1" noTextEdit="1"/>
          </p:cNvSpPr>
          <p:nvPr>
            <p:ph type="sldImg"/>
          </p:nvPr>
        </p:nvSpPr>
        <p:spPr>
          <a:xfrm>
            <a:off x="201613" y="727075"/>
            <a:ext cx="6456362" cy="3632200"/>
          </a:xfrm>
          <a:ln/>
        </p:spPr>
      </p:sp>
      <p:sp>
        <p:nvSpPr>
          <p:cNvPr id="54276" name="Rectangle 3">
            <a:extLst>
              <a:ext uri="{FF2B5EF4-FFF2-40B4-BE49-F238E27FC236}">
                <a16:creationId xmlns:a16="http://schemas.microsoft.com/office/drawing/2014/main" id="{69557CAC-5833-43A1-BB59-65ED3CF0D0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Biogeochemický</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též</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koloběh</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používaný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Vědy o Zemi"/>
              </a:rPr>
              <a:t>vědách</a:t>
            </a:r>
            <a:r>
              <a:rPr lang="en-US" b="0" i="0" u="none" strike="noStrike" dirty="0">
                <a:solidFill>
                  <a:srgbClr val="0B0080"/>
                </a:solidFill>
                <a:effectLst/>
                <a:latin typeface="Arial" panose="020B0604020202020204" pitchFamily="34" charset="0"/>
                <a:hlinkClick r:id="rId3" tooltip="Vědy o Zemi"/>
              </a:rPr>
              <a:t> o Zemi</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Chemický prvek"/>
              </a:rPr>
              <a:t>chemického</a:t>
            </a:r>
            <a:r>
              <a:rPr lang="en-US" b="0" i="0" u="none" strike="noStrike" dirty="0">
                <a:solidFill>
                  <a:srgbClr val="0B0080"/>
                </a:solidFill>
                <a:effectLst/>
                <a:latin typeface="Arial" panose="020B0604020202020204" pitchFamily="34" charset="0"/>
                <a:hlinkClick r:id="rId4" tooltip="Chemický prvek"/>
              </a:rPr>
              <a:t> </a:t>
            </a:r>
            <a:r>
              <a:rPr lang="en-US" b="0" i="0" u="none" strike="noStrike" dirty="0" err="1">
                <a:solidFill>
                  <a:srgbClr val="0B0080"/>
                </a:solidFill>
                <a:effectLst/>
                <a:latin typeface="Arial" panose="020B0604020202020204" pitchFamily="34" charset="0"/>
                <a:hlinkClick r:id="rId4" tooltip="Chemický prvek"/>
              </a:rPr>
              <a:t>prvku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Molekula"/>
              </a:rPr>
              <a:t>molekuly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probíhá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Biosféra"/>
              </a:rPr>
              <a:t>biosféra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Litosféra"/>
              </a:rPr>
              <a:t>litosféra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Atmosféra"/>
              </a:rPr>
              <a:t>atmosféra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Hydrosféra"/>
              </a:rPr>
              <a:t>hydrosféra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Země"/>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vyjadřuje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procesu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zahrnuty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geologické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Díky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tomuto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koloběhu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zpravidla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recyklován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přestože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vyskytovat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rezervoáry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delší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dobu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akumulována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Oceány"/>
              </a:rPr>
              <a:t>oceány</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2" tooltip="Jezero"/>
              </a:rPr>
              <a:t>jezera</a:t>
            </a:r>
            <a:r>
              <a:rPr lang="en-US" b="0" i="0" dirty="0">
                <a:solidFill>
                  <a:srgbClr val="202122"/>
                </a:solidFill>
                <a:effectLst/>
                <a:latin typeface="Arial" panose="020B0604020202020204" pitchFamily="34" charset="0"/>
              </a:rPr>
              <a:t>)</a:t>
            </a:r>
            <a:endParaRPr lang="cs-CZ" altLang="cs-CZ"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4FAA6BBC-0DEB-42F9-8D2F-BAA4138B93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B2E95DF-6243-4707-8320-85030004A035}" type="slidenum">
              <a:rPr lang="hu-HU" altLang="cs-CZ">
                <a:latin typeface="Times New Roman" panose="02020603050405020304" pitchFamily="18" charset="0"/>
              </a:rPr>
              <a:pPr eaLnBrk="1" hangingPunct="1">
                <a:spcBef>
                  <a:spcPct val="0"/>
                </a:spcBef>
              </a:pPr>
              <a:t>40</a:t>
            </a:fld>
            <a:endParaRPr lang="hu-HU" altLang="cs-CZ">
              <a:latin typeface="Times New Roman" panose="02020603050405020304" pitchFamily="18" charset="0"/>
            </a:endParaRPr>
          </a:p>
        </p:txBody>
      </p:sp>
      <p:sp>
        <p:nvSpPr>
          <p:cNvPr id="88067" name="Rectangle 2">
            <a:extLst>
              <a:ext uri="{FF2B5EF4-FFF2-40B4-BE49-F238E27FC236}">
                <a16:creationId xmlns:a16="http://schemas.microsoft.com/office/drawing/2014/main" id="{525BAD59-B327-4743-862B-2AC3CACAF141}"/>
              </a:ext>
            </a:extLst>
          </p:cNvPr>
          <p:cNvSpPr>
            <a:spLocks noGrp="1" noRot="1" noChangeAspect="1" noChangeArrowheads="1" noTextEdit="1"/>
          </p:cNvSpPr>
          <p:nvPr>
            <p:ph type="sldImg"/>
          </p:nvPr>
        </p:nvSpPr>
        <p:spPr>
          <a:xfrm>
            <a:off x="201613" y="727075"/>
            <a:ext cx="6456362" cy="3632200"/>
          </a:xfrm>
          <a:ln/>
        </p:spPr>
      </p:sp>
      <p:sp>
        <p:nvSpPr>
          <p:cNvPr id="88068" name="Rectangle 3">
            <a:extLst>
              <a:ext uri="{FF2B5EF4-FFF2-40B4-BE49-F238E27FC236}">
                <a16:creationId xmlns:a16="http://schemas.microsoft.com/office/drawing/2014/main" id="{B58103F5-7002-489B-9E36-878EA2B559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8B1042CA-5664-4FC3-8B62-9F41BA1B81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22C2223-5B21-40BA-88DD-4C28EFBFC28D}" type="slidenum">
              <a:rPr lang="hu-HU" altLang="cs-CZ">
                <a:latin typeface="Times New Roman" panose="02020603050405020304" pitchFamily="18" charset="0"/>
              </a:rPr>
              <a:pPr eaLnBrk="1" hangingPunct="1">
                <a:spcBef>
                  <a:spcPct val="0"/>
                </a:spcBef>
              </a:pPr>
              <a:t>41</a:t>
            </a:fld>
            <a:endParaRPr lang="hu-HU" altLang="cs-CZ">
              <a:latin typeface="Times New Roman" panose="02020603050405020304" pitchFamily="18" charset="0"/>
            </a:endParaRPr>
          </a:p>
        </p:txBody>
      </p:sp>
      <p:sp>
        <p:nvSpPr>
          <p:cNvPr id="89091" name="Rectangle 2">
            <a:extLst>
              <a:ext uri="{FF2B5EF4-FFF2-40B4-BE49-F238E27FC236}">
                <a16:creationId xmlns:a16="http://schemas.microsoft.com/office/drawing/2014/main" id="{FFB229FC-3BA9-4C64-90EC-DE5D98167900}"/>
              </a:ext>
            </a:extLst>
          </p:cNvPr>
          <p:cNvSpPr>
            <a:spLocks noGrp="1" noRot="1" noChangeAspect="1" noChangeArrowheads="1" noTextEdit="1"/>
          </p:cNvSpPr>
          <p:nvPr>
            <p:ph type="sldImg"/>
          </p:nvPr>
        </p:nvSpPr>
        <p:spPr>
          <a:xfrm>
            <a:off x="201613" y="727075"/>
            <a:ext cx="6456362" cy="3632200"/>
          </a:xfrm>
          <a:ln/>
        </p:spPr>
      </p:sp>
      <p:sp>
        <p:nvSpPr>
          <p:cNvPr id="89092" name="Rectangle 3">
            <a:extLst>
              <a:ext uri="{FF2B5EF4-FFF2-40B4-BE49-F238E27FC236}">
                <a16:creationId xmlns:a16="http://schemas.microsoft.com/office/drawing/2014/main" id="{864910E3-2401-4CB5-876D-84872A99A0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6D40B101-2BD5-4BA2-9801-FD5C62C1E2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920DCF6-8699-47F2-BF6F-A47F6607E139}" type="slidenum">
              <a:rPr lang="hu-HU" altLang="cs-CZ">
                <a:latin typeface="Times New Roman" panose="02020603050405020304" pitchFamily="18" charset="0"/>
              </a:rPr>
              <a:pPr eaLnBrk="1" hangingPunct="1">
                <a:spcBef>
                  <a:spcPct val="0"/>
                </a:spcBef>
              </a:pPr>
              <a:t>43</a:t>
            </a:fld>
            <a:endParaRPr lang="hu-HU" altLang="cs-CZ">
              <a:latin typeface="Times New Roman" panose="02020603050405020304" pitchFamily="18" charset="0"/>
            </a:endParaRPr>
          </a:p>
        </p:txBody>
      </p:sp>
      <p:sp>
        <p:nvSpPr>
          <p:cNvPr id="94211" name="Rectangle 2">
            <a:extLst>
              <a:ext uri="{FF2B5EF4-FFF2-40B4-BE49-F238E27FC236}">
                <a16:creationId xmlns:a16="http://schemas.microsoft.com/office/drawing/2014/main" id="{EEC55506-6D0B-47DD-AB6C-2824C36A0BFD}"/>
              </a:ext>
            </a:extLst>
          </p:cNvPr>
          <p:cNvSpPr>
            <a:spLocks noGrp="1" noRot="1" noChangeAspect="1" noChangeArrowheads="1" noTextEdit="1"/>
          </p:cNvSpPr>
          <p:nvPr>
            <p:ph type="sldImg"/>
          </p:nvPr>
        </p:nvSpPr>
        <p:spPr>
          <a:xfrm>
            <a:off x="201613" y="727075"/>
            <a:ext cx="6456362" cy="3632200"/>
          </a:xfrm>
          <a:ln/>
        </p:spPr>
      </p:sp>
      <p:sp>
        <p:nvSpPr>
          <p:cNvPr id="94212" name="Rectangle 3">
            <a:extLst>
              <a:ext uri="{FF2B5EF4-FFF2-40B4-BE49-F238E27FC236}">
                <a16:creationId xmlns:a16="http://schemas.microsoft.com/office/drawing/2014/main" id="{BD1818F8-0559-49FF-AD0D-3A10794E00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682F58A0-D300-4C8B-9D53-25CF1540CD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09E1002-1502-4F66-B896-7F1BED6979A6}" type="slidenum">
              <a:rPr lang="hu-HU" altLang="cs-CZ">
                <a:latin typeface="Times New Roman" panose="02020603050405020304" pitchFamily="18" charset="0"/>
              </a:rPr>
              <a:pPr eaLnBrk="1" hangingPunct="1">
                <a:spcBef>
                  <a:spcPct val="0"/>
                </a:spcBef>
              </a:pPr>
              <a:t>44</a:t>
            </a:fld>
            <a:endParaRPr lang="hu-HU" altLang="cs-CZ">
              <a:latin typeface="Times New Roman" panose="02020603050405020304" pitchFamily="18" charset="0"/>
            </a:endParaRPr>
          </a:p>
        </p:txBody>
      </p:sp>
      <p:sp>
        <p:nvSpPr>
          <p:cNvPr id="90115" name="Rectangle 2">
            <a:extLst>
              <a:ext uri="{FF2B5EF4-FFF2-40B4-BE49-F238E27FC236}">
                <a16:creationId xmlns:a16="http://schemas.microsoft.com/office/drawing/2014/main" id="{8CD6B56C-F222-47FB-9377-D19D228DCD60}"/>
              </a:ext>
            </a:extLst>
          </p:cNvPr>
          <p:cNvSpPr>
            <a:spLocks noGrp="1" noRot="1" noChangeAspect="1" noChangeArrowheads="1" noTextEdit="1"/>
          </p:cNvSpPr>
          <p:nvPr>
            <p:ph type="sldImg"/>
          </p:nvPr>
        </p:nvSpPr>
        <p:spPr>
          <a:xfrm>
            <a:off x="201613" y="727075"/>
            <a:ext cx="6456362" cy="3632200"/>
          </a:xfrm>
          <a:ln/>
        </p:spPr>
      </p:sp>
      <p:sp>
        <p:nvSpPr>
          <p:cNvPr id="90116" name="Rectangle 3">
            <a:extLst>
              <a:ext uri="{FF2B5EF4-FFF2-40B4-BE49-F238E27FC236}">
                <a16:creationId xmlns:a16="http://schemas.microsoft.com/office/drawing/2014/main" id="{93E3C8F0-F393-479E-9FB4-3E5F5DF22B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32536648-0E32-4A43-8BD5-D483A2F5A9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6A79E94-0714-4CD9-96D4-FFD2E73F1855}" type="slidenum">
              <a:rPr lang="hu-HU" altLang="cs-CZ">
                <a:latin typeface="Times New Roman" panose="02020603050405020304" pitchFamily="18" charset="0"/>
              </a:rPr>
              <a:pPr eaLnBrk="1" hangingPunct="1">
                <a:spcBef>
                  <a:spcPct val="0"/>
                </a:spcBef>
              </a:pPr>
              <a:t>45</a:t>
            </a:fld>
            <a:endParaRPr lang="hu-HU" altLang="cs-CZ">
              <a:latin typeface="Times New Roman" panose="02020603050405020304" pitchFamily="18" charset="0"/>
            </a:endParaRPr>
          </a:p>
        </p:txBody>
      </p:sp>
      <p:sp>
        <p:nvSpPr>
          <p:cNvPr id="91139" name="Rectangle 2">
            <a:extLst>
              <a:ext uri="{FF2B5EF4-FFF2-40B4-BE49-F238E27FC236}">
                <a16:creationId xmlns:a16="http://schemas.microsoft.com/office/drawing/2014/main" id="{7288D686-AB46-4D06-A5CE-7E01893584BE}"/>
              </a:ext>
            </a:extLst>
          </p:cNvPr>
          <p:cNvSpPr>
            <a:spLocks noGrp="1" noRot="1" noChangeAspect="1" noChangeArrowheads="1" noTextEdit="1"/>
          </p:cNvSpPr>
          <p:nvPr>
            <p:ph type="sldImg"/>
          </p:nvPr>
        </p:nvSpPr>
        <p:spPr>
          <a:xfrm>
            <a:off x="201613" y="727075"/>
            <a:ext cx="6456362" cy="3632200"/>
          </a:xfrm>
          <a:ln/>
        </p:spPr>
      </p:sp>
      <p:sp>
        <p:nvSpPr>
          <p:cNvPr id="91140" name="Rectangle 3">
            <a:extLst>
              <a:ext uri="{FF2B5EF4-FFF2-40B4-BE49-F238E27FC236}">
                <a16:creationId xmlns:a16="http://schemas.microsoft.com/office/drawing/2014/main" id="{0B699D62-1246-45D2-810B-8F63DFC286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Výsledky</a:t>
            </a:r>
            <a:r>
              <a:rPr lang="en-US" dirty="0"/>
              <a:t> </a:t>
            </a:r>
            <a:r>
              <a:rPr lang="en-US" dirty="0" err="1"/>
              <a:t>jsou</a:t>
            </a:r>
            <a:r>
              <a:rPr lang="en-US" dirty="0"/>
              <a:t> </a:t>
            </a:r>
            <a:r>
              <a:rPr lang="en-US" dirty="0" err="1"/>
              <a:t>založeny</a:t>
            </a:r>
            <a:r>
              <a:rPr lang="en-US" dirty="0"/>
              <a:t> </a:t>
            </a:r>
            <a:r>
              <a:rPr lang="en-US" dirty="0" err="1"/>
              <a:t>na</a:t>
            </a:r>
            <a:r>
              <a:rPr lang="en-US" dirty="0"/>
              <a:t> </a:t>
            </a:r>
            <a:r>
              <a:rPr lang="en-US" dirty="0" err="1"/>
              <a:t>idealizovaných</a:t>
            </a:r>
            <a:r>
              <a:rPr lang="en-US" dirty="0"/>
              <a:t> </a:t>
            </a:r>
            <a:r>
              <a:rPr lang="en-US" dirty="0" err="1"/>
              <a:t>experimentech</a:t>
            </a:r>
            <a:r>
              <a:rPr lang="en-US" dirty="0"/>
              <a:t> s </a:t>
            </a:r>
            <a:r>
              <a:rPr lang="en-US" dirty="0" err="1"/>
              <a:t>modelem</a:t>
            </a:r>
            <a:r>
              <a:rPr lang="en-US" dirty="0"/>
              <a:t> </a:t>
            </a:r>
            <a:r>
              <a:rPr lang="en-US" dirty="0" err="1"/>
              <a:t>zemského</a:t>
            </a:r>
            <a:r>
              <a:rPr lang="en-US" dirty="0"/>
              <a:t> </a:t>
            </a:r>
            <a:r>
              <a:rPr lang="en-US" dirty="0" err="1"/>
              <a:t>systému</a:t>
            </a:r>
            <a:r>
              <a:rPr lang="en-US" dirty="0"/>
              <a:t> s </a:t>
            </a:r>
            <a:r>
              <a:rPr lang="en-US" dirty="0" err="1"/>
              <a:t>různým</a:t>
            </a:r>
            <a:r>
              <a:rPr lang="en-US" dirty="0"/>
              <a:t> </a:t>
            </a:r>
            <a:r>
              <a:rPr lang="en-US" dirty="0" err="1"/>
              <a:t>stavem</a:t>
            </a:r>
            <a:r>
              <a:rPr lang="en-US" dirty="0"/>
              <a:t> </a:t>
            </a:r>
            <a:r>
              <a:rPr lang="en-US" dirty="0" err="1"/>
              <a:t>planetárních</a:t>
            </a:r>
            <a:r>
              <a:rPr lang="en-US" dirty="0"/>
              <a:t> </a:t>
            </a:r>
            <a:r>
              <a:rPr lang="en-US" dirty="0" err="1"/>
              <a:t>hranic</a:t>
            </a:r>
            <a:r>
              <a:rPr lang="en-US" dirty="0"/>
              <a:t>, </a:t>
            </a:r>
            <a:r>
              <a:rPr lang="en-US" dirty="0" err="1"/>
              <a:t>počínaje</a:t>
            </a:r>
            <a:r>
              <a:rPr lang="en-US" dirty="0"/>
              <a:t> </a:t>
            </a:r>
            <a:r>
              <a:rPr lang="en-US" dirty="0" err="1"/>
              <a:t>udržováním</a:t>
            </a:r>
            <a:r>
              <a:rPr lang="en-US" dirty="0"/>
              <a:t> </a:t>
            </a:r>
            <a:r>
              <a:rPr lang="en-US" dirty="0" err="1"/>
              <a:t>planetárních</a:t>
            </a:r>
            <a:r>
              <a:rPr lang="en-US" dirty="0"/>
              <a:t> </a:t>
            </a:r>
            <a:r>
              <a:rPr lang="en-US" dirty="0" err="1"/>
              <a:t>hranic</a:t>
            </a:r>
            <a:r>
              <a:rPr lang="en-US" dirty="0"/>
              <a:t> (85 %/50 %/85 % </a:t>
            </a:r>
            <a:r>
              <a:rPr lang="en-US" dirty="0" err="1"/>
              <a:t>zbývajících</a:t>
            </a:r>
            <a:r>
              <a:rPr lang="en-US" dirty="0"/>
              <a:t> </a:t>
            </a:r>
            <a:r>
              <a:rPr lang="en-US" dirty="0" err="1"/>
              <a:t>boreálních</a:t>
            </a:r>
            <a:r>
              <a:rPr lang="en-US" dirty="0"/>
              <a:t>/</a:t>
            </a:r>
            <a:r>
              <a:rPr lang="en-US" dirty="0" err="1"/>
              <a:t>mírných</a:t>
            </a:r>
            <a:r>
              <a:rPr lang="en-US" dirty="0"/>
              <a:t>/</a:t>
            </a:r>
            <a:r>
              <a:rPr lang="en-US" dirty="0" err="1"/>
              <a:t>tropických</a:t>
            </a:r>
            <a:r>
              <a:rPr lang="en-US" dirty="0"/>
              <a:t> </a:t>
            </a:r>
            <a:r>
              <a:rPr lang="en-US" dirty="0" err="1"/>
              <a:t>lesů</a:t>
            </a:r>
            <a:r>
              <a:rPr lang="en-US" dirty="0"/>
              <a:t>, 350 ppm </a:t>
            </a:r>
            <a:r>
              <a:rPr lang="en-US" dirty="0" err="1"/>
              <a:t>atmosférického</a:t>
            </a:r>
            <a:r>
              <a:rPr lang="en-US" dirty="0"/>
              <a:t> CO2, </a:t>
            </a:r>
            <a:r>
              <a:rPr lang="en-US" dirty="0" err="1"/>
              <a:t>zelená</a:t>
            </a:r>
            <a:r>
              <a:rPr lang="en-US" dirty="0"/>
              <a:t>), </a:t>
            </a:r>
            <a:r>
              <a:rPr lang="en-US" dirty="0" err="1"/>
              <a:t>horní</a:t>
            </a:r>
            <a:r>
              <a:rPr lang="en-US" dirty="0"/>
              <a:t> </a:t>
            </a:r>
            <a:r>
              <a:rPr lang="en-US" dirty="0" err="1"/>
              <a:t>konec</a:t>
            </a:r>
            <a:r>
              <a:rPr lang="en-US" dirty="0"/>
              <a:t> </a:t>
            </a:r>
            <a:r>
              <a:rPr lang="en-US" dirty="0" err="1"/>
              <a:t>zóny</a:t>
            </a:r>
            <a:r>
              <a:rPr lang="en-US" dirty="0"/>
              <a:t> </a:t>
            </a:r>
            <a:r>
              <a:rPr lang="en-US" dirty="0" err="1"/>
              <a:t>rostoucího</a:t>
            </a:r>
            <a:r>
              <a:rPr lang="en-US" dirty="0"/>
              <a:t> </a:t>
            </a:r>
            <a:r>
              <a:rPr lang="en-US" dirty="0" err="1"/>
              <a:t>rizika</a:t>
            </a:r>
            <a:r>
              <a:rPr lang="en-US" dirty="0"/>
              <a:t> (60 %/30 %/60 %, 450 ppm, </a:t>
            </a:r>
            <a:r>
              <a:rPr lang="en-US" dirty="0" err="1"/>
              <a:t>oranžová</a:t>
            </a:r>
            <a:r>
              <a:rPr lang="en-US" dirty="0"/>
              <a:t>) a za </a:t>
            </a:r>
            <a:r>
              <a:rPr lang="en-US" dirty="0" err="1"/>
              <a:t>zónou</a:t>
            </a:r>
            <a:r>
              <a:rPr lang="en-US" dirty="0"/>
              <a:t> </a:t>
            </a:r>
            <a:r>
              <a:rPr lang="en-US" dirty="0" err="1"/>
              <a:t>rostoucího</a:t>
            </a:r>
            <a:r>
              <a:rPr lang="en-US" dirty="0"/>
              <a:t> </a:t>
            </a:r>
            <a:r>
              <a:rPr lang="en-US" dirty="0" err="1"/>
              <a:t>rizika</a:t>
            </a:r>
            <a:r>
              <a:rPr lang="en-US" dirty="0"/>
              <a:t> (40 %/20 %/40 %, 550 ppm, </a:t>
            </a:r>
            <a:r>
              <a:rPr lang="en-US" dirty="0" err="1"/>
              <a:t>červená</a:t>
            </a:r>
            <a:r>
              <a:rPr lang="en-US" dirty="0"/>
              <a:t>). </a:t>
            </a:r>
            <a:r>
              <a:rPr lang="en-US" dirty="0" err="1"/>
              <a:t>Otevřené</a:t>
            </a:r>
            <a:r>
              <a:rPr lang="en-US" dirty="0"/>
              <a:t> </a:t>
            </a:r>
            <a:r>
              <a:rPr lang="en-US" dirty="0" err="1"/>
              <a:t>kruhy</a:t>
            </a:r>
            <a:r>
              <a:rPr lang="en-US" dirty="0"/>
              <a:t> </a:t>
            </a:r>
            <a:r>
              <a:rPr lang="en-US" dirty="0" err="1"/>
              <a:t>představují</a:t>
            </a:r>
            <a:r>
              <a:rPr lang="en-US" dirty="0"/>
              <a:t> </a:t>
            </a:r>
            <a:r>
              <a:rPr lang="en-US" dirty="0" err="1"/>
              <a:t>krátkodobé</a:t>
            </a:r>
            <a:r>
              <a:rPr lang="en-US" dirty="0"/>
              <a:t> </a:t>
            </a:r>
            <a:r>
              <a:rPr lang="en-US" dirty="0" err="1"/>
              <a:t>změny</a:t>
            </a:r>
            <a:r>
              <a:rPr lang="en-US" dirty="0"/>
              <a:t> (1988–2100) </a:t>
            </a:r>
            <a:r>
              <a:rPr lang="en-US" dirty="0" err="1"/>
              <a:t>systému</a:t>
            </a:r>
            <a:r>
              <a:rPr lang="en-US" dirty="0"/>
              <a:t>, </a:t>
            </a:r>
            <a:r>
              <a:rPr lang="en-US" dirty="0" err="1"/>
              <a:t>zatímco</a:t>
            </a:r>
            <a:r>
              <a:rPr lang="en-US" dirty="0"/>
              <a:t> </a:t>
            </a:r>
            <a:r>
              <a:rPr lang="en-US" dirty="0" err="1"/>
              <a:t>barevné</a:t>
            </a:r>
            <a:r>
              <a:rPr lang="en-US" dirty="0"/>
              <a:t> </a:t>
            </a:r>
            <a:r>
              <a:rPr lang="en-US" dirty="0" err="1"/>
              <a:t>kruhy</a:t>
            </a:r>
            <a:r>
              <a:rPr lang="en-US" dirty="0"/>
              <a:t> </a:t>
            </a:r>
            <a:r>
              <a:rPr lang="en-US" dirty="0" err="1"/>
              <a:t>dlouhodobé</a:t>
            </a:r>
            <a:r>
              <a:rPr lang="en-US" dirty="0"/>
              <a:t> </a:t>
            </a:r>
            <a:r>
              <a:rPr lang="en-US" dirty="0" err="1"/>
              <a:t>změny</a:t>
            </a:r>
            <a:r>
              <a:rPr lang="en-US" dirty="0"/>
              <a:t> (2100–2770). </a:t>
            </a:r>
            <a:r>
              <a:rPr lang="en-US" dirty="0" err="1"/>
              <a:t>Jejich</a:t>
            </a:r>
            <a:r>
              <a:rPr lang="en-US" dirty="0"/>
              <a:t> </a:t>
            </a:r>
            <a:r>
              <a:rPr lang="en-US" dirty="0" err="1"/>
              <a:t>barvy</a:t>
            </a:r>
            <a:r>
              <a:rPr lang="en-US" dirty="0"/>
              <a:t> </a:t>
            </a:r>
            <a:r>
              <a:rPr lang="en-US" dirty="0" err="1"/>
              <a:t>označují</a:t>
            </a:r>
            <a:r>
              <a:rPr lang="en-US" dirty="0"/>
              <a:t> </a:t>
            </a:r>
            <a:r>
              <a:rPr lang="en-US" dirty="0" err="1"/>
              <a:t>stav</a:t>
            </a:r>
            <a:r>
              <a:rPr lang="en-US" dirty="0"/>
              <a:t> </a:t>
            </a:r>
            <a:r>
              <a:rPr lang="en-US" dirty="0" err="1"/>
              <a:t>hranice</a:t>
            </a:r>
            <a:r>
              <a:rPr lang="en-US" dirty="0"/>
              <a:t> </a:t>
            </a:r>
            <a:r>
              <a:rPr lang="en-US" dirty="0" err="1"/>
              <a:t>změny</a:t>
            </a:r>
            <a:r>
              <a:rPr lang="en-US" dirty="0"/>
              <a:t> </a:t>
            </a:r>
            <a:r>
              <a:rPr lang="en-US" dirty="0" err="1"/>
              <a:t>zemského</a:t>
            </a:r>
            <a:r>
              <a:rPr lang="en-US" dirty="0"/>
              <a:t> </a:t>
            </a:r>
            <a:r>
              <a:rPr lang="en-US" dirty="0" err="1"/>
              <a:t>systému</a:t>
            </a:r>
            <a:r>
              <a:rPr lang="en-US" dirty="0"/>
              <a:t>, </a:t>
            </a:r>
            <a:r>
              <a:rPr lang="en-US" dirty="0" err="1"/>
              <a:t>zatímco</a:t>
            </a:r>
            <a:r>
              <a:rPr lang="en-US" dirty="0"/>
              <a:t> </a:t>
            </a:r>
            <a:r>
              <a:rPr lang="en-US" dirty="0" err="1"/>
              <a:t>hranice</a:t>
            </a:r>
            <a:r>
              <a:rPr lang="en-US" dirty="0"/>
              <a:t> </a:t>
            </a:r>
            <a:r>
              <a:rPr lang="en-US" dirty="0" err="1"/>
              <a:t>změny</a:t>
            </a:r>
            <a:r>
              <a:rPr lang="en-US" dirty="0"/>
              <a:t> </a:t>
            </a:r>
            <a:r>
              <a:rPr lang="en-US" dirty="0" err="1"/>
              <a:t>klimatu</a:t>
            </a:r>
            <a:r>
              <a:rPr lang="en-US" dirty="0"/>
              <a:t> je </a:t>
            </a:r>
            <a:r>
              <a:rPr lang="en-US" dirty="0" err="1"/>
              <a:t>znázorněna</a:t>
            </a:r>
            <a:r>
              <a:rPr lang="en-US" dirty="0"/>
              <a:t> </a:t>
            </a:r>
            <a:r>
              <a:rPr lang="en-US" dirty="0" err="1"/>
              <a:t>na</a:t>
            </a:r>
            <a:r>
              <a:rPr lang="en-US" dirty="0"/>
              <a:t> </a:t>
            </a:r>
            <a:r>
              <a:rPr lang="en-US" dirty="0" err="1"/>
              <a:t>ose</a:t>
            </a:r>
            <a:r>
              <a:rPr lang="en-US" dirty="0"/>
              <a:t> y. </a:t>
            </a:r>
            <a:r>
              <a:rPr lang="en-US" dirty="0" err="1"/>
              <a:t>Umístění</a:t>
            </a:r>
            <a:r>
              <a:rPr lang="en-US" dirty="0"/>
              <a:t> </a:t>
            </a:r>
            <a:r>
              <a:rPr lang="en-US" dirty="0" err="1"/>
              <a:t>kruhů</a:t>
            </a:r>
            <a:r>
              <a:rPr lang="en-US" dirty="0"/>
              <a:t> </a:t>
            </a:r>
            <a:r>
              <a:rPr lang="en-US" dirty="0" err="1"/>
              <a:t>na</a:t>
            </a:r>
            <a:r>
              <a:rPr lang="en-US" dirty="0"/>
              <a:t> </a:t>
            </a:r>
            <a:r>
              <a:rPr lang="en-US" dirty="0" err="1"/>
              <a:t>ose</a:t>
            </a:r>
            <a:r>
              <a:rPr lang="en-US" dirty="0"/>
              <a:t> x </a:t>
            </a:r>
            <a:r>
              <a:rPr lang="en-US" dirty="0" err="1"/>
              <a:t>představuje</a:t>
            </a:r>
            <a:r>
              <a:rPr lang="en-US" dirty="0"/>
              <a:t> </a:t>
            </a:r>
            <a:r>
              <a:rPr lang="en-US" dirty="0" err="1"/>
              <a:t>změny</a:t>
            </a:r>
            <a:r>
              <a:rPr lang="en-US" dirty="0"/>
              <a:t> v </a:t>
            </a:r>
            <a:r>
              <a:rPr lang="en-US" dirty="0" err="1"/>
              <a:t>zásobách</a:t>
            </a:r>
            <a:r>
              <a:rPr lang="en-US" dirty="0"/>
              <a:t> </a:t>
            </a:r>
            <a:r>
              <a:rPr lang="en-US" dirty="0" err="1"/>
              <a:t>uhlíku</a:t>
            </a:r>
            <a:r>
              <a:rPr lang="en-US" dirty="0"/>
              <a:t> v zemi a </a:t>
            </a:r>
            <a:r>
              <a:rPr lang="en-US" dirty="0" err="1"/>
              <a:t>související</a:t>
            </a:r>
            <a:r>
              <a:rPr lang="en-US" dirty="0"/>
              <a:t> </a:t>
            </a:r>
            <a:r>
              <a:rPr lang="en-US" dirty="0" err="1"/>
              <a:t>změny</a:t>
            </a:r>
            <a:r>
              <a:rPr lang="en-US" dirty="0"/>
              <a:t> </a:t>
            </a:r>
            <a:r>
              <a:rPr lang="en-US" dirty="0" err="1"/>
              <a:t>teploty</a:t>
            </a:r>
            <a:r>
              <a:rPr lang="en-US" dirty="0"/>
              <a:t> </a:t>
            </a:r>
            <a:r>
              <a:rPr lang="en-US" dirty="0" err="1"/>
              <a:t>země</a:t>
            </a:r>
            <a:r>
              <a:rPr lang="en-US" dirty="0"/>
              <a:t> </a:t>
            </a:r>
            <a:r>
              <a:rPr lang="en-US" dirty="0" err="1"/>
              <a:t>jsou</a:t>
            </a:r>
            <a:r>
              <a:rPr lang="en-US" dirty="0"/>
              <a:t> </a:t>
            </a:r>
            <a:r>
              <a:rPr lang="en-US" dirty="0" err="1"/>
              <a:t>uvedeny</a:t>
            </a:r>
            <a:r>
              <a:rPr lang="en-US" dirty="0"/>
              <a:t> </a:t>
            </a:r>
            <a:r>
              <a:rPr lang="en-US" dirty="0" err="1"/>
              <a:t>vedle</a:t>
            </a:r>
            <a:r>
              <a:rPr lang="en-US" dirty="0"/>
              <a:t> </a:t>
            </a:r>
            <a:r>
              <a:rPr lang="en-US" dirty="0" err="1"/>
              <a:t>každého</a:t>
            </a:r>
            <a:r>
              <a:rPr lang="en-US" dirty="0"/>
              <a:t> </a:t>
            </a:r>
            <a:r>
              <a:rPr lang="en-US" dirty="0" err="1"/>
              <a:t>kruhu</a:t>
            </a:r>
            <a:r>
              <a:rPr lang="en-US" dirty="0"/>
              <a:t>, </a:t>
            </a:r>
            <a:r>
              <a:rPr lang="en-US" dirty="0" err="1"/>
              <a:t>obě</a:t>
            </a:r>
            <a:r>
              <a:rPr lang="en-US" dirty="0"/>
              <a:t> </a:t>
            </a:r>
            <a:r>
              <a:rPr lang="en-US" dirty="0" err="1"/>
              <a:t>ve</a:t>
            </a:r>
            <a:r>
              <a:rPr lang="en-US" dirty="0"/>
              <a:t> </a:t>
            </a:r>
            <a:r>
              <a:rPr lang="en-US" dirty="0" err="1"/>
              <a:t>srovnání</a:t>
            </a:r>
            <a:r>
              <a:rPr lang="en-US" dirty="0"/>
              <a:t> s </a:t>
            </a:r>
            <a:r>
              <a:rPr lang="en-US" dirty="0" err="1"/>
              <a:t>rokem</a:t>
            </a:r>
            <a:r>
              <a:rPr lang="en-US" dirty="0"/>
              <a:t> 1988. </a:t>
            </a:r>
            <a:r>
              <a:rPr lang="en-US" dirty="0" err="1"/>
              <a:t>Překročení</a:t>
            </a:r>
            <a:r>
              <a:rPr lang="en-US" dirty="0"/>
              <a:t> </a:t>
            </a:r>
            <a:r>
              <a:rPr lang="en-US" dirty="0" err="1"/>
              <a:t>hranice</a:t>
            </a:r>
            <a:r>
              <a:rPr lang="en-US" dirty="0"/>
              <a:t> </a:t>
            </a:r>
            <a:r>
              <a:rPr lang="en-US" dirty="0" err="1"/>
              <a:t>změny</a:t>
            </a:r>
            <a:r>
              <a:rPr lang="en-US" dirty="0"/>
              <a:t> </a:t>
            </a:r>
            <a:r>
              <a:rPr lang="en-US" dirty="0" err="1"/>
              <a:t>klimatu</a:t>
            </a:r>
            <a:r>
              <a:rPr lang="en-US" dirty="0"/>
              <a:t> (</a:t>
            </a:r>
            <a:r>
              <a:rPr lang="en-US" dirty="0" err="1"/>
              <a:t>osa</a:t>
            </a:r>
            <a:r>
              <a:rPr lang="en-US" dirty="0"/>
              <a:t> y) je </a:t>
            </a:r>
            <a:r>
              <a:rPr lang="en-US" dirty="0" err="1"/>
              <a:t>většinou</a:t>
            </a:r>
            <a:r>
              <a:rPr lang="en-US" dirty="0"/>
              <a:t> </a:t>
            </a:r>
            <a:r>
              <a:rPr lang="en-US" dirty="0" err="1"/>
              <a:t>spojeno</a:t>
            </a:r>
            <a:r>
              <a:rPr lang="en-US" dirty="0"/>
              <a:t> </a:t>
            </a:r>
            <a:r>
              <a:rPr lang="en-US" dirty="0" err="1"/>
              <a:t>ke</a:t>
            </a:r>
            <a:r>
              <a:rPr lang="en-US" dirty="0"/>
              <a:t> </a:t>
            </a:r>
            <a:r>
              <a:rPr lang="en-US" dirty="0" err="1"/>
              <a:t>zvýšení</a:t>
            </a:r>
            <a:r>
              <a:rPr lang="en-US" dirty="0"/>
              <a:t> </a:t>
            </a:r>
            <a:r>
              <a:rPr lang="en-US" dirty="0" err="1"/>
              <a:t>teploty</a:t>
            </a:r>
            <a:r>
              <a:rPr lang="en-US" dirty="0"/>
              <a:t>, </a:t>
            </a:r>
            <a:r>
              <a:rPr lang="en-US" dirty="0" err="1"/>
              <a:t>zatímco</a:t>
            </a:r>
            <a:r>
              <a:rPr lang="en-US" dirty="0"/>
              <a:t> </a:t>
            </a:r>
            <a:r>
              <a:rPr lang="en-US" dirty="0" err="1"/>
              <a:t>transgrese</a:t>
            </a:r>
            <a:r>
              <a:rPr lang="en-US" dirty="0"/>
              <a:t> </a:t>
            </a:r>
            <a:r>
              <a:rPr lang="en-US" dirty="0" err="1"/>
              <a:t>změny</a:t>
            </a:r>
            <a:r>
              <a:rPr lang="en-US" dirty="0"/>
              <a:t> </a:t>
            </a:r>
            <a:r>
              <a:rPr lang="en-US" dirty="0" err="1"/>
              <a:t>zemského</a:t>
            </a:r>
            <a:r>
              <a:rPr lang="en-US" dirty="0"/>
              <a:t> </a:t>
            </a:r>
            <a:r>
              <a:rPr lang="en-US" dirty="0" err="1"/>
              <a:t>systému</a:t>
            </a:r>
            <a:r>
              <a:rPr lang="en-US" dirty="0"/>
              <a:t> </a:t>
            </a:r>
            <a:r>
              <a:rPr lang="en-US" dirty="0" err="1"/>
              <a:t>vede</a:t>
            </a:r>
            <a:r>
              <a:rPr lang="en-US" dirty="0"/>
              <a:t> </a:t>
            </a:r>
            <a:r>
              <a:rPr lang="en-US" dirty="0" err="1"/>
              <a:t>ke</a:t>
            </a:r>
            <a:r>
              <a:rPr lang="en-US" dirty="0"/>
              <a:t> </a:t>
            </a:r>
            <a:r>
              <a:rPr lang="en-US" dirty="0" err="1"/>
              <a:t>ztrátě</a:t>
            </a:r>
            <a:r>
              <a:rPr lang="en-US" dirty="0"/>
              <a:t> </a:t>
            </a:r>
            <a:r>
              <a:rPr lang="en-US" dirty="0" err="1"/>
              <a:t>pozemských</a:t>
            </a:r>
            <a:r>
              <a:rPr lang="en-US" dirty="0"/>
              <a:t> </a:t>
            </a:r>
            <a:r>
              <a:rPr lang="en-US" dirty="0" err="1"/>
              <a:t>zásob</a:t>
            </a:r>
            <a:r>
              <a:rPr lang="en-US" dirty="0"/>
              <a:t> </a:t>
            </a:r>
            <a:r>
              <a:rPr lang="en-US" dirty="0" err="1"/>
              <a:t>uhlíku</a:t>
            </a:r>
            <a:r>
              <a:rPr lang="en-US" dirty="0"/>
              <a:t> (</a:t>
            </a:r>
            <a:r>
              <a:rPr lang="en-US" dirty="0" err="1"/>
              <a:t>zdroj</a:t>
            </a:r>
            <a:r>
              <a:rPr lang="en-US" dirty="0"/>
              <a:t>) o 100 </a:t>
            </a:r>
            <a:r>
              <a:rPr lang="en-US" dirty="0" err="1"/>
              <a:t>až</a:t>
            </a:r>
            <a:r>
              <a:rPr lang="en-US" dirty="0"/>
              <a:t> 200 Gt C.</a:t>
            </a:r>
            <a:endParaRPr lang="cs-CZ" dirty="0"/>
          </a:p>
          <a:p>
            <a:r>
              <a:rPr lang="cs-CZ" dirty="0"/>
              <a:t>Uhlíkové hnojení růstu vegetace působí proti negativním dopadům oteplování klimatu na globální průměrné propady uhlíku, což vede pouze k mírným kumulativním ztrátám suchozemského uhlíku v důsledku dodatečného odlesňování. Pokud by se však odlesňování udržovalo na úrovni planetárních hranic, místo aby se nechalo zvedat v zóně rostoucího rizika, pak by se v zemské biosféře vyvinula kumulativní jímka uhlíku spíše než zdroj, což by přispělo ke stabilizaci podmínek na Zemi. . Naproti tomu, pokud je povoleno odlesňování proniknout do vysoce rizikové zóny, pak simulace ukazují významný dodatečný únik uhlíku do atmosféry v krátkodobém i dlouhodobém horizontu (132 a 211 </a:t>
            </a:r>
            <a:r>
              <a:rPr lang="el-GR" dirty="0"/>
              <a:t>μ</a:t>
            </a:r>
            <a:r>
              <a:rPr lang="cs-CZ" dirty="0"/>
              <a:t>g C), a to navzdory silnému hnojení vegetace CO2. v modelu.</a:t>
            </a:r>
          </a:p>
          <a:p>
            <a:endParaRPr lang="cs-CZ" dirty="0"/>
          </a:p>
          <a:p>
            <a:r>
              <a:rPr lang="cs-CZ" dirty="0"/>
              <a:t>Podle těchto simulací přinesly antropogenní aktivity kolem roku 1988 změny klimatu i zemského systému mimo jejich bezpečný provozní prostor. Pokud by zemský systém zůstal vynucený podmínkami roku 1988 (350 </a:t>
            </a:r>
            <a:r>
              <a:rPr lang="cs-CZ" dirty="0" err="1"/>
              <a:t>ppm</a:t>
            </a:r>
            <a:r>
              <a:rPr lang="cs-CZ" dirty="0"/>
              <a:t> a 85 %/50 %/85 % tropického/mírného/boreálního lesa zbývající pokrytí), simulace ukazují, že teplota nad globálním zemským povrchem by se v následujících 800 letech nezvýšila o více než dalších 0,6 °C (a ne &gt; 1,3 °C ve srovnání s předindustriálním obdobím). Pouze malý (kumulativní 25 </a:t>
            </a:r>
            <a:r>
              <a:rPr lang="cs-CZ" dirty="0" err="1"/>
              <a:t>Gt</a:t>
            </a:r>
            <a:r>
              <a:rPr lang="cs-CZ" dirty="0"/>
              <a:t> C) pozemský zdroj uhlíku by se vyvinul do roku 2100 a kumulativní zdroj ne &gt; 68 </a:t>
            </a:r>
            <a:r>
              <a:rPr lang="cs-CZ" dirty="0" err="1"/>
              <a:t>Gt</a:t>
            </a:r>
            <a:r>
              <a:rPr lang="cs-CZ" dirty="0"/>
              <a:t> C po 800 letech. Cvičení tedy naznačuje, že v podstatě stabilní planetární podmínky by byly zachovány, pokud by lidské dopady na tyto dvě hranice zůstaly na úrovních z roku 1988, tj. okrajově v rámci bezpečného provozního </a:t>
            </a:r>
            <a:r>
              <a:rPr lang="cs-CZ" dirty="0" err="1"/>
              <a:t>prostoru.Obě</a:t>
            </a:r>
            <a:r>
              <a:rPr lang="cs-CZ" dirty="0"/>
              <a:t> tyto planetární hranice však byly od té doby překročeny do zóny rostoucího rizika systémového narušení. Pokud lze změny klimatu a zemského systému zastavit při 450 </a:t>
            </a:r>
            <a:r>
              <a:rPr lang="cs-CZ" dirty="0" err="1"/>
              <a:t>ppm</a:t>
            </a:r>
            <a:r>
              <a:rPr lang="cs-CZ" dirty="0"/>
              <a:t> a lesní porost zachovat na 60 %/30 %/60 % boreálního/mírného/tropického přírodního pokryvu, pak simulace ukazuje průměrný nárůst teploty nad pevninou o 1,4 °C do roku 2100. (kromě 0,7 °C mezi předindustriální dobou a rokem 1988) a 1,9 °C po 800 letech, jak se vegetace vyvíjí v teplejším klimatu a s tím spojené hnojení uhlíkem.</a:t>
            </a:r>
          </a:p>
          <a:p>
            <a:endParaRPr lang="cs-CZ" dirty="0"/>
          </a:p>
          <a:p>
            <a:r>
              <a:rPr lang="cs-CZ" dirty="0"/>
              <a:t>Situace je ještě extrémnější, pokud koncentrace CO2 v atmosféře stoupne nad rizikovou zónu (550 </a:t>
            </a:r>
            <a:r>
              <a:rPr lang="cs-CZ" dirty="0" err="1"/>
              <a:t>ppm</a:t>
            </a:r>
            <a:r>
              <a:rPr lang="cs-CZ" dirty="0"/>
              <a:t>; obr. 2) a odlesňování pokračuje. Nejen, že je teplota na pevnině asi o 2,7 °C vyšší než v roce 1988 (o 3,4 °C teplejší než předindustriální), ale také by se z pozemské vegetace a půdy dlouhodobě ztratilo asi 145 </a:t>
            </a:r>
            <a:r>
              <a:rPr lang="cs-CZ" dirty="0" err="1"/>
              <a:t>Gt</a:t>
            </a:r>
            <a:r>
              <a:rPr lang="cs-CZ" dirty="0"/>
              <a:t> C. Všimněte si, že tato zjištění odrážejí optimistické modelové předpoklady o hnojení uhlíkem. Řada ekologických faktorů nedostatečně zastoupených v současných biogeochemických modelech by mohla vést k ještě méně žádoucím důsledkům opuštění bezpečného provozního prostoru. </a:t>
            </a:r>
            <a:r>
              <a:rPr lang="cs-CZ" b="1" dirty="0"/>
              <a:t>Tyto simulace jasně ilustrují, že lidské dopady na klima a lesní porost musí být zvažovány v systémovém kontextu</a:t>
            </a:r>
            <a:r>
              <a:rPr lang="cs-CZ" dirty="0"/>
              <a:t>. Dále podporují umístění planetárních hranic pro změnu klimatu a zemského systému na spodním konci zóny rostoucího rizika.</a:t>
            </a:r>
          </a:p>
          <a:p>
            <a:endParaRPr lang="cs-CZ" dirty="0"/>
          </a:p>
          <a:p>
            <a:endParaRPr lang="cs-CZ" dirty="0"/>
          </a:p>
          <a:p>
            <a:endParaRPr lang="cs-CZ" dirty="0"/>
          </a:p>
          <a:p>
            <a:endParaRPr lang="cs-CZ" dirty="0"/>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49</a:t>
            </a:fld>
            <a:endParaRPr lang="cs-CZ" altLang="cs-CZ"/>
          </a:p>
        </p:txBody>
      </p:sp>
    </p:spTree>
    <p:extLst>
      <p:ext uri="{BB962C8B-B14F-4D97-AF65-F5344CB8AC3E}">
        <p14:creationId xmlns:p14="http://schemas.microsoft.com/office/powerpoint/2010/main" val="1364060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50</a:t>
            </a:fld>
            <a:endParaRPr lang="cs-CZ" altLang="cs-CZ"/>
          </a:p>
        </p:txBody>
      </p:sp>
    </p:spTree>
    <p:extLst>
      <p:ext uri="{BB962C8B-B14F-4D97-AF65-F5344CB8AC3E}">
        <p14:creationId xmlns:p14="http://schemas.microsoft.com/office/powerpoint/2010/main" val="837194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A497E5D7-E512-499A-A843-0D4C12656F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14D9A75-D431-4E88-8731-DDB2C831DCCE}" type="slidenum">
              <a:rPr lang="hu-HU" altLang="cs-CZ">
                <a:latin typeface="Times New Roman" panose="02020603050405020304" pitchFamily="18" charset="0"/>
              </a:rPr>
              <a:pPr eaLnBrk="1" hangingPunct="1">
                <a:spcBef>
                  <a:spcPct val="0"/>
                </a:spcBef>
              </a:pPr>
              <a:t>51</a:t>
            </a:fld>
            <a:endParaRPr lang="hu-HU" altLang="cs-CZ">
              <a:latin typeface="Times New Roman" panose="02020603050405020304" pitchFamily="18" charset="0"/>
            </a:endParaRPr>
          </a:p>
        </p:txBody>
      </p:sp>
      <p:sp>
        <p:nvSpPr>
          <p:cNvPr id="92163" name="Rectangle 2">
            <a:extLst>
              <a:ext uri="{FF2B5EF4-FFF2-40B4-BE49-F238E27FC236}">
                <a16:creationId xmlns:a16="http://schemas.microsoft.com/office/drawing/2014/main" id="{1BD1C5E5-5E55-4D65-A615-796B21B1CA6D}"/>
              </a:ext>
            </a:extLst>
          </p:cNvPr>
          <p:cNvSpPr>
            <a:spLocks noGrp="1" noRot="1" noChangeAspect="1" noChangeArrowheads="1" noTextEdit="1"/>
          </p:cNvSpPr>
          <p:nvPr>
            <p:ph type="sldImg"/>
          </p:nvPr>
        </p:nvSpPr>
        <p:spPr>
          <a:xfrm>
            <a:off x="201613" y="727075"/>
            <a:ext cx="6456362" cy="3632200"/>
          </a:xfrm>
          <a:ln/>
        </p:spPr>
      </p:sp>
      <p:sp>
        <p:nvSpPr>
          <p:cNvPr id="92164" name="Rectangle 3">
            <a:extLst>
              <a:ext uri="{FF2B5EF4-FFF2-40B4-BE49-F238E27FC236}">
                <a16:creationId xmlns:a16="http://schemas.microsoft.com/office/drawing/2014/main" id="{E560ED5C-3434-4F10-85E8-23578F9A1D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E3AB527-AD37-470F-AC20-F598D94BA9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FC26EB-88FC-4E76-A4BC-1FE085886BDA}" type="slidenum">
              <a:rPr lang="hu-HU" altLang="cs-CZ">
                <a:latin typeface="Times New Roman" panose="02020603050405020304" pitchFamily="18" charset="0"/>
              </a:rPr>
              <a:pPr eaLnBrk="1" hangingPunct="1">
                <a:spcBef>
                  <a:spcPct val="0"/>
                </a:spcBef>
              </a:pPr>
              <a:t>52</a:t>
            </a:fld>
            <a:endParaRPr lang="hu-HU" altLang="cs-CZ">
              <a:latin typeface="Times New Roman" panose="02020603050405020304" pitchFamily="18" charset="0"/>
            </a:endParaRPr>
          </a:p>
        </p:txBody>
      </p:sp>
      <p:sp>
        <p:nvSpPr>
          <p:cNvPr id="93187" name="Rectangle 2">
            <a:extLst>
              <a:ext uri="{FF2B5EF4-FFF2-40B4-BE49-F238E27FC236}">
                <a16:creationId xmlns:a16="http://schemas.microsoft.com/office/drawing/2014/main" id="{7A5E9978-91F8-4E3C-9204-D7B2A7EF71CA}"/>
              </a:ext>
            </a:extLst>
          </p:cNvPr>
          <p:cNvSpPr>
            <a:spLocks noGrp="1" noRot="1" noChangeAspect="1" noChangeArrowheads="1" noTextEdit="1"/>
          </p:cNvSpPr>
          <p:nvPr>
            <p:ph type="sldImg"/>
          </p:nvPr>
        </p:nvSpPr>
        <p:spPr>
          <a:xfrm>
            <a:off x="201613" y="727075"/>
            <a:ext cx="6456362" cy="3632200"/>
          </a:xfrm>
          <a:ln/>
        </p:spPr>
      </p:sp>
      <p:sp>
        <p:nvSpPr>
          <p:cNvPr id="93188" name="Rectangle 3">
            <a:extLst>
              <a:ext uri="{FF2B5EF4-FFF2-40B4-BE49-F238E27FC236}">
                <a16:creationId xmlns:a16="http://schemas.microsoft.com/office/drawing/2014/main" id="{E0D5A7C1-8135-4FCC-BE8A-FCFE9197BB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C55A290-033D-45F5-94AF-5B3A5826FD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2F9F0F0-2E5B-4E64-8EFF-C3D585EB68C4}" type="slidenum">
              <a:rPr lang="hu-HU" altLang="cs-CZ">
                <a:latin typeface="Times New Roman" panose="02020603050405020304" pitchFamily="18" charset="0"/>
              </a:rPr>
              <a:pPr eaLnBrk="1" hangingPunct="1">
                <a:spcBef>
                  <a:spcPct val="0"/>
                </a:spcBef>
              </a:pPr>
              <a:t>5</a:t>
            </a:fld>
            <a:endParaRPr lang="hu-HU" altLang="cs-CZ">
              <a:latin typeface="Times New Roman" panose="02020603050405020304" pitchFamily="18" charset="0"/>
            </a:endParaRPr>
          </a:p>
        </p:txBody>
      </p:sp>
      <p:sp>
        <p:nvSpPr>
          <p:cNvPr id="55299" name="Rectangle 2">
            <a:extLst>
              <a:ext uri="{FF2B5EF4-FFF2-40B4-BE49-F238E27FC236}">
                <a16:creationId xmlns:a16="http://schemas.microsoft.com/office/drawing/2014/main" id="{BE8ABFC6-C1B2-42F7-9368-B5840D2D6692}"/>
              </a:ext>
            </a:extLst>
          </p:cNvPr>
          <p:cNvSpPr>
            <a:spLocks noGrp="1" noRot="1" noChangeAspect="1" noChangeArrowheads="1" noTextEdit="1"/>
          </p:cNvSpPr>
          <p:nvPr>
            <p:ph type="sldImg"/>
          </p:nvPr>
        </p:nvSpPr>
        <p:spPr>
          <a:xfrm>
            <a:off x="201613" y="727075"/>
            <a:ext cx="6456362" cy="3632200"/>
          </a:xfrm>
          <a:ln/>
        </p:spPr>
      </p:sp>
      <p:sp>
        <p:nvSpPr>
          <p:cNvPr id="55300" name="Rectangle 3">
            <a:extLst>
              <a:ext uri="{FF2B5EF4-FFF2-40B4-BE49-F238E27FC236}">
                <a16:creationId xmlns:a16="http://schemas.microsoft.com/office/drawing/2014/main" id="{70EE1500-25F2-4F5A-AFB0-A00A229040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9B33F9F-BC61-44D2-BCA8-E5EE49893F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E46D7D2-2046-44B8-A0FA-61EFA119D4AE}" type="slidenum">
              <a:rPr lang="hu-HU" altLang="cs-CZ">
                <a:latin typeface="Times New Roman" panose="02020603050405020304" pitchFamily="18" charset="0"/>
              </a:rPr>
              <a:pPr eaLnBrk="1" hangingPunct="1">
                <a:spcBef>
                  <a:spcPct val="0"/>
                </a:spcBef>
              </a:pPr>
              <a:t>6</a:t>
            </a:fld>
            <a:endParaRPr lang="hu-HU" altLang="cs-CZ">
              <a:latin typeface="Times New Roman" panose="02020603050405020304" pitchFamily="18" charset="0"/>
            </a:endParaRPr>
          </a:p>
        </p:txBody>
      </p:sp>
      <p:sp>
        <p:nvSpPr>
          <p:cNvPr id="56323" name="Rectangle 2">
            <a:extLst>
              <a:ext uri="{FF2B5EF4-FFF2-40B4-BE49-F238E27FC236}">
                <a16:creationId xmlns:a16="http://schemas.microsoft.com/office/drawing/2014/main" id="{646F549B-5677-4D0C-A7E4-462C6BF4950A}"/>
              </a:ext>
            </a:extLst>
          </p:cNvPr>
          <p:cNvSpPr>
            <a:spLocks noGrp="1" noRot="1" noChangeAspect="1" noChangeArrowheads="1" noTextEdit="1"/>
          </p:cNvSpPr>
          <p:nvPr>
            <p:ph type="sldImg"/>
          </p:nvPr>
        </p:nvSpPr>
        <p:spPr>
          <a:xfrm>
            <a:off x="201613" y="727075"/>
            <a:ext cx="6456362" cy="3632200"/>
          </a:xfrm>
          <a:ln/>
        </p:spPr>
      </p:sp>
      <p:sp>
        <p:nvSpPr>
          <p:cNvPr id="56324" name="Rectangle 3">
            <a:extLst>
              <a:ext uri="{FF2B5EF4-FFF2-40B4-BE49-F238E27FC236}">
                <a16:creationId xmlns:a16="http://schemas.microsoft.com/office/drawing/2014/main" id="{33247D61-0104-496A-BB4A-3546A67D9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610B2A9-124C-4762-9F46-E17F8DBA0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EB278EC-3EF1-491C-81CE-1CEE3BDECFFC}" type="slidenum">
              <a:rPr lang="hu-HU" altLang="cs-CZ">
                <a:latin typeface="Times New Roman" panose="02020603050405020304" pitchFamily="18" charset="0"/>
              </a:rPr>
              <a:pPr eaLnBrk="1" hangingPunct="1">
                <a:spcBef>
                  <a:spcPct val="0"/>
                </a:spcBef>
              </a:pPr>
              <a:t>7</a:t>
            </a:fld>
            <a:endParaRPr lang="hu-HU" altLang="cs-CZ">
              <a:latin typeface="Times New Roman" panose="02020603050405020304" pitchFamily="18" charset="0"/>
            </a:endParaRPr>
          </a:p>
        </p:txBody>
      </p:sp>
      <p:sp>
        <p:nvSpPr>
          <p:cNvPr id="63491" name="Rectangle 2">
            <a:extLst>
              <a:ext uri="{FF2B5EF4-FFF2-40B4-BE49-F238E27FC236}">
                <a16:creationId xmlns:a16="http://schemas.microsoft.com/office/drawing/2014/main" id="{67A86ADF-2892-4644-96E5-D5FF58C5DD89}"/>
              </a:ext>
            </a:extLst>
          </p:cNvPr>
          <p:cNvSpPr>
            <a:spLocks noGrp="1" noRot="1" noChangeAspect="1" noChangeArrowheads="1" noTextEdit="1"/>
          </p:cNvSpPr>
          <p:nvPr>
            <p:ph type="sldImg"/>
          </p:nvPr>
        </p:nvSpPr>
        <p:spPr>
          <a:xfrm>
            <a:off x="201613" y="727075"/>
            <a:ext cx="6456362" cy="3632200"/>
          </a:xfrm>
          <a:ln/>
        </p:spPr>
      </p:sp>
      <p:sp>
        <p:nvSpPr>
          <p:cNvPr id="63492" name="Rectangle 3">
            <a:extLst>
              <a:ext uri="{FF2B5EF4-FFF2-40B4-BE49-F238E27FC236}">
                <a16:creationId xmlns:a16="http://schemas.microsoft.com/office/drawing/2014/main" id="{E39A053B-9C82-4E3F-84FB-A7AC19288C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202122"/>
                </a:solidFill>
                <a:effectLst/>
                <a:latin typeface="Arial" panose="020B0604020202020204" pitchFamily="34" charset="0"/>
              </a:rPr>
              <a:t>Lidé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především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průmyslové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výrobě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Zvláště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spalování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Fosilní palivo"/>
              </a:rPr>
              <a:t>fosilních</a:t>
            </a:r>
            <a:r>
              <a:rPr lang="en-US" b="0" i="0" u="none" strike="noStrike" dirty="0">
                <a:solidFill>
                  <a:srgbClr val="0B0080"/>
                </a:solidFill>
                <a:effectLst/>
                <a:latin typeface="Arial" panose="020B0604020202020204" pitchFamily="34" charset="0"/>
                <a:hlinkClick r:id="rId3" tooltip="Fosilní palivo"/>
              </a:rPr>
              <a:t> </a:t>
            </a:r>
            <a:r>
              <a:rPr lang="en-US" b="0" i="0" u="none" strike="noStrike" dirty="0" err="1">
                <a:solidFill>
                  <a:srgbClr val="0B0080"/>
                </a:solidFill>
                <a:effectLst/>
                <a:latin typeface="Arial" panose="020B0604020202020204" pitchFamily="34" charset="0"/>
                <a:hlinkClick r:id="rId3" tooltip="Fosilní palivo"/>
              </a:rPr>
              <a:t>paliv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Koloběh uhlíku"/>
              </a:rPr>
              <a:t>cyklus</a:t>
            </a:r>
            <a:r>
              <a:rPr lang="en-US" b="0" i="0" u="none" strike="noStrike" dirty="0">
                <a:solidFill>
                  <a:srgbClr val="0B0080"/>
                </a:solidFill>
                <a:effectLst/>
                <a:latin typeface="Arial" panose="020B0604020202020204" pitchFamily="34" charset="0"/>
                <a:hlinkClick r:id="rId4" tooltip="Koloběh uhlíku"/>
              </a:rPr>
              <a:t> </a:t>
            </a:r>
            <a:r>
              <a:rPr lang="en-US" b="0" i="0" u="none" strike="noStrike" dirty="0" err="1">
                <a:solidFill>
                  <a:srgbClr val="0B0080"/>
                </a:solidFill>
                <a:effectLst/>
                <a:latin typeface="Arial" panose="020B0604020202020204" pitchFamily="34" charset="0"/>
                <a:hlinkClick r:id="rId4" tooltip="Koloběh uhlíku"/>
              </a:rPr>
              <a:t>uhlíku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výrobní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prakticky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chemických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prvků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Stejně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významná</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spotřeba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opět</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mění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Významné</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nakládání</a:t>
            </a:r>
            <a:r>
              <a:rPr lang="en-US" b="0" i="0" dirty="0">
                <a:solidFill>
                  <a:srgbClr val="202122"/>
                </a:solidFill>
                <a:effectLst/>
                <a:latin typeface="Arial" panose="020B0604020202020204" pitchFamily="34" charset="0"/>
              </a:rPr>
              <a:t> s </a:t>
            </a:r>
            <a:r>
              <a:rPr lang="en-US" b="0" i="0" u="none" strike="noStrike" dirty="0" err="1">
                <a:solidFill>
                  <a:srgbClr val="0B0080"/>
                </a:solidFill>
                <a:effectLst/>
                <a:latin typeface="Arial" panose="020B0604020202020204" pitchFamily="34" charset="0"/>
                <a:hlinkClick r:id="rId5" tooltip="Odpady"/>
              </a:rPr>
              <a:t>odpady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včetně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Čištění odpadních vod"/>
              </a:rPr>
              <a:t>čištění</a:t>
            </a:r>
            <a:r>
              <a:rPr lang="en-US" b="0" i="0" u="none" strike="noStrike" dirty="0">
                <a:solidFill>
                  <a:srgbClr val="0B0080"/>
                </a:solidFill>
                <a:effectLst/>
                <a:latin typeface="Arial" panose="020B0604020202020204" pitchFamily="34" charset="0"/>
                <a:hlinkClick r:id="rId6" tooltip="Čištění odpadních vod"/>
              </a:rPr>
              <a:t> </a:t>
            </a:r>
            <a:r>
              <a:rPr lang="en-US" b="0" i="0" u="none" strike="noStrike" dirty="0" err="1">
                <a:solidFill>
                  <a:srgbClr val="0B0080"/>
                </a:solidFill>
                <a:effectLst/>
                <a:latin typeface="Arial" panose="020B0604020202020204" pitchFamily="34" charset="0"/>
                <a:hlinkClick r:id="rId6" tooltip="Čištění odpadních vod"/>
              </a:rPr>
              <a:t>odpadních</a:t>
            </a:r>
            <a:r>
              <a:rPr lang="en-US" b="0" i="0" u="none" strike="noStrike" dirty="0">
                <a:solidFill>
                  <a:srgbClr val="0B0080"/>
                </a:solidFill>
                <a:effectLst/>
                <a:latin typeface="Arial" panose="020B0604020202020204" pitchFamily="34" charset="0"/>
                <a:hlinkClick r:id="rId6" tooltip="Čištění odpadních vod"/>
              </a:rPr>
              <a:t> </a:t>
            </a:r>
            <a:r>
              <a:rPr lang="en-US" b="0" i="0" u="none" strike="noStrike" dirty="0" err="1">
                <a:solidFill>
                  <a:srgbClr val="0B0080"/>
                </a:solidFill>
                <a:effectLst/>
                <a:latin typeface="Arial" panose="020B0604020202020204" pitchFamily="34" charset="0"/>
                <a:hlinkClick r:id="rId6" tooltip="Čištění odpadních vod"/>
              </a:rPr>
              <a:t>vod</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nakládání</a:t>
            </a:r>
            <a:r>
              <a:rPr lang="en-US" b="0" i="0" dirty="0">
                <a:solidFill>
                  <a:srgbClr val="202122"/>
                </a:solidFill>
                <a:effectLst/>
                <a:latin typeface="Arial" panose="020B0604020202020204" pitchFamily="34" charset="0"/>
              </a:rPr>
              <a:t> s </a:t>
            </a:r>
            <a:r>
              <a:rPr lang="en-US" b="0" i="0" u="none" strike="noStrike" dirty="0" err="1">
                <a:solidFill>
                  <a:srgbClr val="0B0080"/>
                </a:solidFill>
                <a:effectLst/>
                <a:latin typeface="Arial" panose="020B0604020202020204" pitchFamily="34" charset="0"/>
                <a:hlinkClick r:id="rId7" tooltip="Čistírenský kal"/>
              </a:rPr>
              <a:t>čistírenskými</a:t>
            </a:r>
            <a:r>
              <a:rPr lang="en-US" b="0" i="0" u="none" strike="noStrike" dirty="0">
                <a:solidFill>
                  <a:srgbClr val="0B0080"/>
                </a:solidFill>
                <a:effectLst/>
                <a:latin typeface="Arial" panose="020B0604020202020204" pitchFamily="34" charset="0"/>
                <a:hlinkClick r:id="rId7" tooltip="Čistírenský kal"/>
              </a:rPr>
              <a:t> </a:t>
            </a:r>
            <a:r>
              <a:rPr lang="en-US" b="0" i="0" u="none" strike="noStrike" dirty="0" err="1">
                <a:solidFill>
                  <a:srgbClr val="0B0080"/>
                </a:solidFill>
                <a:effectLst/>
                <a:latin typeface="Arial" panose="020B0604020202020204" pitchFamily="34" charset="0"/>
                <a:hlinkClick r:id="rId7" tooltip="Čistírenský kal"/>
              </a:rPr>
              <a:t>kaly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Skládka"/>
              </a:rPr>
              <a:t>Skládky</a:t>
            </a:r>
            <a:r>
              <a:rPr lang="en-US" b="0" i="0" u="none" strike="noStrike" dirty="0">
                <a:solidFill>
                  <a:srgbClr val="0B0080"/>
                </a:solidFill>
                <a:effectLst/>
                <a:latin typeface="Arial" panose="020B0604020202020204" pitchFamily="34" charset="0"/>
                <a:hlinkClick r:id="rId8" tooltip="Skládka"/>
              </a:rPr>
              <a:t> </a:t>
            </a:r>
            <a:r>
              <a:rPr lang="en-US" b="0" i="0" u="none" strike="noStrike" dirty="0" err="1">
                <a:solidFill>
                  <a:srgbClr val="0B0080"/>
                </a:solidFill>
                <a:effectLst/>
                <a:latin typeface="Arial" panose="020B0604020202020204" pitchFamily="34" charset="0"/>
                <a:hlinkClick r:id="rId8" tooltip="Skládka"/>
              </a:rPr>
              <a:t>odpadů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představují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zásah</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řady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cyklů</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hlediska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jednotlivých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prvků</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rozlišujeme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důležité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kategorie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těžké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kovy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persistentních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škodlivy</a:t>
            </a:r>
            <a:r>
              <a:rPr lang="en-US" b="0" i="0" dirty="0">
                <a:solidFill>
                  <a:srgbClr val="202122"/>
                </a:solidFill>
                <a:effectLst/>
                <a:latin typeface="Arial" panose="020B0604020202020204" pitchFamily="34" charset="0"/>
              </a:rPr>
              <a:t> (POP – persistent organic pollutants).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nejdůležitější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patří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dusík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fosfor</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síra</a:t>
            </a:r>
            <a:r>
              <a:rPr lang="en-US" b="0" i="0" dirty="0">
                <a:solidFill>
                  <a:srgbClr val="202122"/>
                </a:solidFill>
                <a:effectLst/>
                <a:latin typeface="Arial" panose="020B0604020202020204" pitchFamily="34" charset="0"/>
              </a:rPr>
              <a:t>. </a:t>
            </a:r>
            <a:endParaRPr lang="cs-CZ" altLang="cs-CZ"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1746D00-F088-4F96-B684-5B728443C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C91909F-B81E-479E-9EEA-9CFF27192790}" type="slidenum">
              <a:rPr lang="hu-HU" altLang="cs-CZ">
                <a:latin typeface="Times New Roman" panose="02020603050405020304" pitchFamily="18" charset="0"/>
              </a:rPr>
              <a:pPr eaLnBrk="1" hangingPunct="1">
                <a:spcBef>
                  <a:spcPct val="0"/>
                </a:spcBef>
              </a:pPr>
              <a:t>8</a:t>
            </a:fld>
            <a:endParaRPr lang="hu-HU" altLang="cs-CZ">
              <a:latin typeface="Times New Roman" panose="02020603050405020304" pitchFamily="18" charset="0"/>
            </a:endParaRPr>
          </a:p>
        </p:txBody>
      </p:sp>
      <p:sp>
        <p:nvSpPr>
          <p:cNvPr id="57347" name="Rectangle 2">
            <a:extLst>
              <a:ext uri="{FF2B5EF4-FFF2-40B4-BE49-F238E27FC236}">
                <a16:creationId xmlns:a16="http://schemas.microsoft.com/office/drawing/2014/main" id="{03BDC8C3-906E-4D94-8757-2B02EB31258A}"/>
              </a:ext>
            </a:extLst>
          </p:cNvPr>
          <p:cNvSpPr>
            <a:spLocks noGrp="1" noRot="1" noChangeAspect="1" noChangeArrowheads="1" noTextEdit="1"/>
          </p:cNvSpPr>
          <p:nvPr>
            <p:ph type="sldImg"/>
          </p:nvPr>
        </p:nvSpPr>
        <p:spPr>
          <a:xfrm>
            <a:off x="201613" y="727075"/>
            <a:ext cx="6456362" cy="3632200"/>
          </a:xfrm>
          <a:ln/>
        </p:spPr>
      </p:sp>
      <p:sp>
        <p:nvSpPr>
          <p:cNvPr id="57348" name="Rectangle 3">
            <a:extLst>
              <a:ext uri="{FF2B5EF4-FFF2-40B4-BE49-F238E27FC236}">
                <a16:creationId xmlns:a16="http://schemas.microsoft.com/office/drawing/2014/main" id="{79F13C0A-C153-4132-A4E1-9ED8DB8009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54C54260-A1EE-404B-A618-5FAFEDC60C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64AE3B8-9259-42FD-8484-9210BE9CB470}" type="slidenum">
              <a:rPr lang="hu-HU" altLang="cs-CZ">
                <a:latin typeface="Times New Roman" panose="02020603050405020304" pitchFamily="18" charset="0"/>
              </a:rPr>
              <a:pPr eaLnBrk="1" hangingPunct="1">
                <a:spcBef>
                  <a:spcPct val="0"/>
                </a:spcBef>
              </a:pPr>
              <a:t>9</a:t>
            </a:fld>
            <a:endParaRPr lang="hu-HU" altLang="cs-CZ">
              <a:latin typeface="Times New Roman" panose="02020603050405020304" pitchFamily="18" charset="0"/>
            </a:endParaRPr>
          </a:p>
        </p:txBody>
      </p:sp>
      <p:sp>
        <p:nvSpPr>
          <p:cNvPr id="59395" name="Rectangle 2">
            <a:extLst>
              <a:ext uri="{FF2B5EF4-FFF2-40B4-BE49-F238E27FC236}">
                <a16:creationId xmlns:a16="http://schemas.microsoft.com/office/drawing/2014/main" id="{6114D6C7-AA2A-49A4-B3E3-4D49A1C774F5}"/>
              </a:ext>
            </a:extLst>
          </p:cNvPr>
          <p:cNvSpPr>
            <a:spLocks noGrp="1" noRot="1" noChangeAspect="1" noChangeArrowheads="1" noTextEdit="1"/>
          </p:cNvSpPr>
          <p:nvPr>
            <p:ph type="sldImg"/>
          </p:nvPr>
        </p:nvSpPr>
        <p:spPr>
          <a:xfrm>
            <a:off x="201613" y="727075"/>
            <a:ext cx="6456362" cy="3632200"/>
          </a:xfrm>
          <a:ln/>
        </p:spPr>
      </p:sp>
      <p:sp>
        <p:nvSpPr>
          <p:cNvPr id="59396" name="Rectangle 3">
            <a:extLst>
              <a:ext uri="{FF2B5EF4-FFF2-40B4-BE49-F238E27FC236}">
                <a16:creationId xmlns:a16="http://schemas.microsoft.com/office/drawing/2014/main" id="{94FACAA4-242E-4CD2-BEF4-17F8BF1790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B37BEF52-5859-CC4E-9507-70E3257C55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B84FA96-36B0-C440-A1F3-0562111615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5161" y="6048047"/>
            <a:ext cx="866087"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2870" y="2019300"/>
            <a:ext cx="4087670" cy="282049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8" name="Obrázek 7">
            <a:extLst>
              <a:ext uri="{FF2B5EF4-FFF2-40B4-BE49-F238E27FC236}">
                <a16:creationId xmlns:a16="http://schemas.microsoft.com/office/drawing/2014/main" id="{9D46D0E4-9382-4F42-834D-C9207AF4ED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2214250"/>
            <a:ext cx="11252316" cy="2461444"/>
          </a:xfrm>
          <a:prstGeom prst="rect">
            <a:avLst/>
          </a:prstGeom>
        </p:spPr>
      </p:pic>
    </p:spTree>
    <p:extLst>
      <p:ext uri="{BB962C8B-B14F-4D97-AF65-F5344CB8AC3E}">
        <p14:creationId xmlns:p14="http://schemas.microsoft.com/office/powerpoint/2010/main" val="2344136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5660D2-B734-4842-8D64-ADA7E7D45191}"/>
              </a:ext>
            </a:extLst>
          </p:cNvPr>
          <p:cNvSpPr>
            <a:spLocks noGrp="1"/>
          </p:cNvSpPr>
          <p:nvPr>
            <p:ph type="ftr" sz="quarter" idx="10"/>
          </p:nvPr>
        </p:nvSpPr>
        <p:spPr/>
        <p:txBody>
          <a:bodyPr/>
          <a:lstStyle/>
          <a:p>
            <a:pPr lvl="0"/>
            <a:r>
              <a:rPr lang="cs-CZ"/>
              <a:t>Definujte zápatí - název prezentace / pracoviště</a:t>
            </a:r>
          </a:p>
        </p:txBody>
      </p:sp>
      <p:sp>
        <p:nvSpPr>
          <p:cNvPr id="3" name="Zástupný symbol pro číslo snímku 2">
            <a:extLst>
              <a:ext uri="{FF2B5EF4-FFF2-40B4-BE49-F238E27FC236}">
                <a16:creationId xmlns:a16="http://schemas.microsoft.com/office/drawing/2014/main" id="{F9697D49-E318-42C3-A237-383F4D24BF7F}"/>
              </a:ext>
            </a:extLst>
          </p:cNvPr>
          <p:cNvSpPr>
            <a:spLocks noGrp="1"/>
          </p:cNvSpPr>
          <p:nvPr>
            <p:ph type="sldNum" sz="quarter" idx="11"/>
          </p:nvPr>
        </p:nvSpPr>
        <p:spPr/>
        <p:txBody>
          <a:bodyPr/>
          <a:lstStyle/>
          <a:p>
            <a:pPr lvl="0"/>
            <a:fld id="{65A37B84-1352-4695-8F7A-3618175F5C6D}" type="slidenum">
              <a:t>‹#›</a:t>
            </a:fld>
            <a:endParaRPr lang="cs-CZ"/>
          </a:p>
        </p:txBody>
      </p:sp>
    </p:spTree>
    <p:extLst>
      <p:ext uri="{BB962C8B-B14F-4D97-AF65-F5344CB8AC3E}">
        <p14:creationId xmlns:p14="http://schemas.microsoft.com/office/powerpoint/2010/main" val="21982363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7339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2518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875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9541F724-8262-0E42-867E-67DE0EDB2E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4874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3053726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4620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35991" cy="105983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7BAFDB40-EA75-5945-8087-09C2D6EE78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4A901386-A4F2-3344-9320-8356C4F16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E41A256C-CA81-4F41-9332-10CBF3ADD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251D845A-5E2C-7A44-A9CE-09D8038494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a16="http://schemas.microsoft.com/office/drawing/2014/main" id="{91AE3D4A-0CE4-AF44-BB96-DF3F2209C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91C5AE2A-F9E6-524D-850D-4EC6FC682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heme" Target="../theme/theme2.xml"/><Relationship Id="rId1" Type="http://schemas.openxmlformats.org/officeDocument/2006/relationships/slideLayout" Target="../slideLayouts/slideLayout22.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theme" Target="../theme/theme3.xml"/><Relationship Id="rId1" Type="http://schemas.openxmlformats.org/officeDocument/2006/relationships/slideLayout" Target="../slideLayouts/slideLayout23.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theme" Target="../theme/theme4.xml"/><Relationship Id="rId1" Type="http://schemas.openxmlformats.org/officeDocument/2006/relationships/slideLayout" Target="../slideLayouts/slideLayout24.xml"/><Relationship Id="rId5" Type="http://schemas.openxmlformats.org/officeDocument/2006/relationships/image" Target="../media/image7.jpe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 id="2147483695" r:id="rId15"/>
    <p:sldLayoutId id="2147483696" r:id="rId16"/>
    <p:sldLayoutId id="2147483699" r:id="rId17"/>
    <p:sldLayoutId id="2147483700" r:id="rId18"/>
    <p:sldLayoutId id="2147483703" r:id="rId19"/>
    <p:sldLayoutId id="2147483705" r:id="rId20"/>
    <p:sldLayoutId id="2147483706" r:id="rId21"/>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1C5351-0BF1-4056-B03A-D92EE3D1943B}"/>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CF8A4B3A-3B4A-4253-9E89-20EA27B4995B}"/>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5C8788C0-678E-4684-BD03-4CB1FAC9CDEB}"/>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5C8788C0-678E-4684-BD03-4CB1FAC9C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139899CE-F48B-4E2F-8050-6B82BE2F4785}"/>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B7BE649A-9CD3-4CE1-97E4-07CE36EB05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D30D19EF-3B7A-4AE9-AF85-245CDC572B04}"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F8E9E547-ECD7-49BF-AC12-CF93DFBD7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twitter.com/EmmanuelMacron/status/1164617008962527232?ref_src=twsrc%5Etfw%7Ctwcamp%5Etweetembed%7Ctwterm%5E1164617008962527232&amp;ref_url=https%3A%2F%2Fwww.npr.org%2Fbuckets%2F_seamus%2F2019%2F08%2Fmacron-201908235.html" TargetMode="External"/><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hyperlink" Target="https://www.science.org/doi/10.1126/sciadv.adh2458#core-R24" TargetMode="External"/><Relationship Id="rId2" Type="http://schemas.openxmlformats.org/officeDocument/2006/relationships/hyperlink" Target="https://www.science.org/doi/10.1126/sciadv.adh2458#core-R41" TargetMode="External"/><Relationship Id="rId1" Type="http://schemas.openxmlformats.org/officeDocument/2006/relationships/slideLayout" Target="../slideLayouts/slideLayout20.xml"/><Relationship Id="rId4" Type="http://schemas.openxmlformats.org/officeDocument/2006/relationships/hyperlink" Target="https://www.science.org/doi/10.1126/sciadv.adh2458#core-R26"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C8F7F-C726-45FF-9627-515A65932C6B}"/>
              </a:ext>
            </a:extLst>
          </p:cNvPr>
          <p:cNvPicPr>
            <a:picLocks noChangeAspect="1"/>
          </p:cNvPicPr>
          <p:nvPr/>
        </p:nvPicPr>
        <p:blipFill>
          <a:blip r:embed="rId3"/>
          <a:stretch>
            <a:fillRect/>
          </a:stretch>
        </p:blipFill>
        <p:spPr>
          <a:xfrm>
            <a:off x="3601516" y="3837476"/>
            <a:ext cx="4506368" cy="3016450"/>
          </a:xfrm>
          <a:prstGeom prst="rect">
            <a:avLst/>
          </a:prstGeom>
        </p:spPr>
      </p:pic>
      <p:sp>
        <p:nvSpPr>
          <p:cNvPr id="4" name="Nadpis 3">
            <a:extLst>
              <a:ext uri="{FF2B5EF4-FFF2-40B4-BE49-F238E27FC236}">
                <a16:creationId xmlns:a16="http://schemas.microsoft.com/office/drawing/2014/main" id="{6F61E049-3091-AD44-8656-D26A17B4762D}"/>
              </a:ext>
            </a:extLst>
          </p:cNvPr>
          <p:cNvSpPr>
            <a:spLocks noGrp="1"/>
          </p:cNvSpPr>
          <p:nvPr>
            <p:ph type="title"/>
          </p:nvPr>
        </p:nvSpPr>
        <p:spPr>
          <a:xfrm>
            <a:off x="371475" y="1227928"/>
            <a:ext cx="11552100" cy="1171580"/>
          </a:xfrm>
        </p:spPr>
        <p:txBody>
          <a:bodyPr/>
          <a:lstStyle/>
          <a:p>
            <a:pPr algn="ctr"/>
            <a:r>
              <a:rPr lang="cs-CZ" dirty="0">
                <a:cs typeface="Arial"/>
              </a:rPr>
              <a:t>Složky životního prostředí –</a:t>
            </a:r>
            <a:br>
              <a:rPr lang="cs-CZ" dirty="0">
                <a:cs typeface="Arial"/>
              </a:rPr>
            </a:br>
            <a:r>
              <a:rPr lang="cs-CZ" dirty="0">
                <a:cs typeface="Arial"/>
              </a:rPr>
              <a:t> biogeochemické cykly</a:t>
            </a:r>
          </a:p>
        </p:txBody>
      </p:sp>
      <p:sp>
        <p:nvSpPr>
          <p:cNvPr id="5" name="Podnadpis 4">
            <a:extLst>
              <a:ext uri="{FF2B5EF4-FFF2-40B4-BE49-F238E27FC236}">
                <a16:creationId xmlns:a16="http://schemas.microsoft.com/office/drawing/2014/main" id="{9894DC26-555C-114E-B24E-1004ECF7E6B2}"/>
              </a:ext>
            </a:extLst>
          </p:cNvPr>
          <p:cNvSpPr>
            <a:spLocks noGrp="1"/>
          </p:cNvSpPr>
          <p:nvPr>
            <p:ph type="subTitle" idx="1"/>
          </p:nvPr>
        </p:nvSpPr>
        <p:spPr/>
        <p:txBody>
          <a:bodyPr/>
          <a:lstStyle/>
          <a:p>
            <a:r>
              <a:rPr lang="en-US" dirty="0">
                <a:cs typeface="Arial"/>
              </a:rPr>
              <a:t>RECETOX </a:t>
            </a:r>
            <a:br>
              <a:rPr lang="en-US" dirty="0">
                <a:cs typeface="Arial"/>
              </a:rPr>
            </a:br>
            <a:r>
              <a:rPr lang="en-US" dirty="0" err="1">
                <a:cs typeface="Arial"/>
              </a:rPr>
              <a:t>Přírodovědecká</a:t>
            </a:r>
            <a:r>
              <a:rPr lang="en-US" dirty="0">
                <a:cs typeface="Arial"/>
              </a:rPr>
              <a:t> </a:t>
            </a:r>
            <a:r>
              <a:rPr lang="en-US" dirty="0" err="1">
                <a:cs typeface="Arial"/>
              </a:rPr>
              <a:t>fakulta</a:t>
            </a:r>
            <a:br>
              <a:rPr lang="en-US" dirty="0">
                <a:cs typeface="Arial"/>
              </a:rPr>
            </a:br>
            <a:r>
              <a:rPr lang="en-US" dirty="0" err="1">
                <a:cs typeface="Arial"/>
              </a:rPr>
              <a:t>Masarykova</a:t>
            </a:r>
            <a:r>
              <a:rPr lang="en-US" dirty="0">
                <a:cs typeface="Arial"/>
              </a:rPr>
              <a:t> </a:t>
            </a:r>
            <a:r>
              <a:rPr lang="cs-CZ" dirty="0" err="1">
                <a:cs typeface="Arial"/>
              </a:rPr>
              <a:t>u</a:t>
            </a:r>
            <a:r>
              <a:rPr lang="en-US" dirty="0" err="1">
                <a:cs typeface="Arial"/>
              </a:rPr>
              <a:t>niverzita</a:t>
            </a:r>
            <a:br>
              <a:rPr lang="en-US" dirty="0">
                <a:cs typeface="Arial"/>
              </a:rPr>
            </a:br>
            <a:r>
              <a:rPr lang="en-US" dirty="0">
                <a:cs typeface="Arial"/>
              </a:rPr>
              <a:t>Brno, </a:t>
            </a:r>
            <a:r>
              <a:rPr lang="en-US" dirty="0" err="1">
                <a:cs typeface="Arial"/>
              </a:rPr>
              <a:t>Česká</a:t>
            </a:r>
            <a:r>
              <a:rPr lang="en-US" dirty="0">
                <a:cs typeface="Arial"/>
              </a:rPr>
              <a:t> </a:t>
            </a:r>
            <a:r>
              <a:rPr lang="en-US" dirty="0" err="1">
                <a:cs typeface="Arial"/>
              </a:rPr>
              <a:t>republika</a:t>
            </a:r>
            <a:br>
              <a:rPr lang="en-US" dirty="0">
                <a:cs typeface="Arial"/>
              </a:rPr>
            </a:br>
            <a:endParaRPr lang="cs-CZ" dirty="0">
              <a:cs typeface="Arial"/>
            </a:endParaRPr>
          </a:p>
        </p:txBody>
      </p:sp>
      <p:pic>
        <p:nvPicPr>
          <p:cNvPr id="7" name="Obrázek 6">
            <a:extLst>
              <a:ext uri="{FF2B5EF4-FFF2-40B4-BE49-F238E27FC236}">
                <a16:creationId xmlns:a16="http://schemas.microsoft.com/office/drawing/2014/main" id="{BA405319-54C6-47AB-B02A-F4FAFA97183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7911548" y="3837476"/>
            <a:ext cx="4280452" cy="3020524"/>
          </a:xfrm>
          <a:prstGeom prst="rect">
            <a:avLst/>
          </a:prstGeom>
          <a:noFill/>
          <a:ln>
            <a:noFill/>
          </a:ln>
        </p:spPr>
      </p:pic>
      <p:sp>
        <p:nvSpPr>
          <p:cNvPr id="2" name="TextBox 1">
            <a:extLst>
              <a:ext uri="{FF2B5EF4-FFF2-40B4-BE49-F238E27FC236}">
                <a16:creationId xmlns:a16="http://schemas.microsoft.com/office/drawing/2014/main" id="{B0C9B72E-F7DB-41A5-9ABC-F101D316238E}"/>
              </a:ext>
            </a:extLst>
          </p:cNvPr>
          <p:cNvSpPr txBox="1"/>
          <p:nvPr/>
        </p:nvSpPr>
        <p:spPr>
          <a:xfrm>
            <a:off x="3866322" y="2415310"/>
            <a:ext cx="4824302" cy="769441"/>
          </a:xfrm>
          <a:prstGeom prst="rect">
            <a:avLst/>
          </a:prstGeom>
          <a:noFill/>
        </p:spPr>
        <p:txBody>
          <a:bodyPr wrap="square" rtlCol="0">
            <a:spAutoFit/>
          </a:bodyPr>
          <a:lstStyle/>
          <a:p>
            <a:pPr algn="ctr"/>
            <a:r>
              <a:rPr lang="en-US" dirty="0"/>
              <a:t>Doc. Ing. Branislav Vrana, PhD.</a:t>
            </a:r>
          </a:p>
          <a:p>
            <a:pPr algn="ctr"/>
            <a:r>
              <a:rPr lang="en-US" sz="2000" dirty="0"/>
              <a:t>branislav.vrana@recetox.muni.cz</a:t>
            </a:r>
          </a:p>
        </p:txBody>
      </p:sp>
    </p:spTree>
    <p:extLst>
      <p:ext uri="{BB962C8B-B14F-4D97-AF65-F5344CB8AC3E}">
        <p14:creationId xmlns:p14="http://schemas.microsoft.com/office/powerpoint/2010/main" val="318853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2">
            <a:extLst>
              <a:ext uri="{FF2B5EF4-FFF2-40B4-BE49-F238E27FC236}">
                <a16:creationId xmlns:a16="http://schemas.microsoft.com/office/drawing/2014/main" id="{DD55D039-6C89-4813-ADEA-479F9BD01518}"/>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b="0" kern="1200">
                <a:latin typeface="+mj-lt"/>
                <a:ea typeface="+mn-ea"/>
                <a:cs typeface="+mn-cs"/>
              </a:rPr>
              <a:pPr>
                <a:spcAft>
                  <a:spcPts val="600"/>
                </a:spcAft>
              </a:pPr>
              <a:t>10</a:t>
            </a:fld>
            <a:endParaRPr lang="cs-CZ" altLang="cs-CZ" b="0" kern="1200">
              <a:latin typeface="+mj-lt"/>
              <a:ea typeface="+mn-ea"/>
              <a:cs typeface="+mn-cs"/>
            </a:endParaRPr>
          </a:p>
        </p:txBody>
      </p:sp>
      <p:sp>
        <p:nvSpPr>
          <p:cNvPr id="13314" name="Rectangle 2">
            <a:extLst>
              <a:ext uri="{FF2B5EF4-FFF2-40B4-BE49-F238E27FC236}">
                <a16:creationId xmlns:a16="http://schemas.microsoft.com/office/drawing/2014/main" id="{8E8638BE-BDEF-4B1E-99DB-1B02DCAD4A73}"/>
              </a:ext>
            </a:extLst>
          </p:cNvPr>
          <p:cNvSpPr>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lang="cs-CZ" altLang="cs-CZ" sz="2200" b="1" i="0">
                <a:solidFill>
                  <a:schemeClr val="tx2"/>
                </a:solidFill>
                <a:latin typeface="+mj-lt"/>
                <a:ea typeface="+mj-ea"/>
                <a:cs typeface="+mj-cs"/>
              </a:rPr>
              <a:t>Biochemický cyklus</a:t>
            </a:r>
            <a:endParaRPr lang="en-US" altLang="cs-CZ" sz="2200" b="1" i="0">
              <a:solidFill>
                <a:schemeClr val="tx2"/>
              </a:solidFill>
              <a:latin typeface="+mj-lt"/>
              <a:ea typeface="+mj-ea"/>
              <a:cs typeface="+mj-cs"/>
            </a:endParaRPr>
          </a:p>
        </p:txBody>
      </p:sp>
      <p:pic>
        <p:nvPicPr>
          <p:cNvPr id="13315" name="Picture 3">
            <a:extLst>
              <a:ext uri="{FF2B5EF4-FFF2-40B4-BE49-F238E27FC236}">
                <a16:creationId xmlns:a16="http://schemas.microsoft.com/office/drawing/2014/main" id="{C6BD4AA5-DF96-4B95-A02F-D0A12502A8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558270" y="873000"/>
            <a:ext cx="6512102" cy="51120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86941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D6FCDE72-1C9E-49A6-974F-002335F44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1052513"/>
            <a:ext cx="4257675" cy="4083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3">
            <a:extLst>
              <a:ext uri="{FF2B5EF4-FFF2-40B4-BE49-F238E27FC236}">
                <a16:creationId xmlns:a16="http://schemas.microsoft.com/office/drawing/2014/main" id="{DF84CAAC-7640-484C-9461-2DE328D38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1052513"/>
            <a:ext cx="4138613" cy="49768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340" name="Text Box 4">
            <a:extLst>
              <a:ext uri="{FF2B5EF4-FFF2-40B4-BE49-F238E27FC236}">
                <a16:creationId xmlns:a16="http://schemas.microsoft.com/office/drawing/2014/main" id="{3FE76AC2-636E-4AD8-95E4-98B7EEBD8D30}"/>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Biogeochemické cykly</a:t>
            </a:r>
          </a:p>
        </p:txBody>
      </p:sp>
    </p:spTree>
    <p:extLst>
      <p:ext uri="{BB962C8B-B14F-4D97-AF65-F5344CB8AC3E}">
        <p14:creationId xmlns:p14="http://schemas.microsoft.com/office/powerpoint/2010/main" val="352284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C30433-DF22-4E98-889E-EB6A94A21866}"/>
              </a:ext>
            </a:extLst>
          </p:cNvPr>
          <p:cNvSpPr>
            <a:spLocks noGrp="1"/>
          </p:cNvSpPr>
          <p:nvPr>
            <p:ph type="ftr" sz="quarter" idx="10"/>
          </p:nvPr>
        </p:nvSpPr>
        <p:spPr/>
        <p:txBody>
          <a:bodyPr/>
          <a:lstStyle/>
          <a:p>
            <a:r>
              <a:rPr lang="en-GB" noProof="0" dirty="0"/>
              <a:t>Define footer – presentation title / department</a:t>
            </a:r>
          </a:p>
        </p:txBody>
      </p:sp>
      <p:sp>
        <p:nvSpPr>
          <p:cNvPr id="3" name="Slide Number Placeholder 2">
            <a:extLst>
              <a:ext uri="{FF2B5EF4-FFF2-40B4-BE49-F238E27FC236}">
                <a16:creationId xmlns:a16="http://schemas.microsoft.com/office/drawing/2014/main" id="{F884E415-9614-40B9-9BE1-CC8B87C4B5DB}"/>
              </a:ext>
            </a:extLst>
          </p:cNvPr>
          <p:cNvSpPr>
            <a:spLocks noGrp="1"/>
          </p:cNvSpPr>
          <p:nvPr>
            <p:ph type="sldNum" sz="quarter" idx="11"/>
          </p:nvPr>
        </p:nvSpPr>
        <p:spPr/>
        <p:txBody>
          <a:bodyPr/>
          <a:lstStyle/>
          <a:p>
            <a:fld id="{D6D6C118-631F-4A80-9886-907009361577}" type="slidenum">
              <a:rPr lang="cs-CZ" altLang="cs-CZ" smtClean="0"/>
              <a:pPr/>
              <a:t>12</a:t>
            </a:fld>
            <a:endParaRPr lang="cs-CZ" altLang="cs-CZ" dirty="0"/>
          </a:p>
        </p:txBody>
      </p:sp>
      <p:sp>
        <p:nvSpPr>
          <p:cNvPr id="4" name="Title 3">
            <a:extLst>
              <a:ext uri="{FF2B5EF4-FFF2-40B4-BE49-F238E27FC236}">
                <a16:creationId xmlns:a16="http://schemas.microsoft.com/office/drawing/2014/main" id="{611E5FB6-7D76-4AA1-BF9E-21F6781B33C5}"/>
              </a:ext>
            </a:extLst>
          </p:cNvPr>
          <p:cNvSpPr>
            <a:spLocks noGrp="1"/>
          </p:cNvSpPr>
          <p:nvPr>
            <p:ph type="title"/>
          </p:nvPr>
        </p:nvSpPr>
        <p:spPr/>
        <p:txBody>
          <a:bodyPr/>
          <a:lstStyle/>
          <a:p>
            <a:r>
              <a:rPr lang="en-US" dirty="0" err="1"/>
              <a:t>Biogeochemický</a:t>
            </a:r>
            <a:r>
              <a:rPr lang="en-US" dirty="0"/>
              <a:t> </a:t>
            </a:r>
            <a:r>
              <a:rPr lang="en-US" dirty="0" err="1"/>
              <a:t>cyklus</a:t>
            </a:r>
            <a:r>
              <a:rPr lang="en-US" dirty="0"/>
              <a:t> </a:t>
            </a:r>
            <a:r>
              <a:rPr lang="en-US" dirty="0" err="1"/>
              <a:t>uhlíku</a:t>
            </a:r>
            <a:br>
              <a:rPr lang="en-US" dirty="0"/>
            </a:br>
            <a:endParaRPr lang="en-US" dirty="0"/>
          </a:p>
        </p:txBody>
      </p:sp>
      <p:sp>
        <p:nvSpPr>
          <p:cNvPr id="6" name="Text Placeholder 5">
            <a:extLst>
              <a:ext uri="{FF2B5EF4-FFF2-40B4-BE49-F238E27FC236}">
                <a16:creationId xmlns:a16="http://schemas.microsoft.com/office/drawing/2014/main" id="{F58C7E01-1A0D-41D0-9B31-1FF4045410C5}"/>
              </a:ext>
            </a:extLst>
          </p:cNvPr>
          <p:cNvSpPr>
            <a:spLocks noGrp="1"/>
          </p:cNvSpPr>
          <p:nvPr>
            <p:ph type="body" sz="quarter" idx="19"/>
          </p:nvPr>
        </p:nvSpPr>
        <p:spPr/>
        <p:txBody>
          <a:bodyPr/>
          <a:lstStyle/>
          <a:p>
            <a:endParaRPr lang="en-US"/>
          </a:p>
        </p:txBody>
      </p:sp>
      <p:sp>
        <p:nvSpPr>
          <p:cNvPr id="8" name="Content Placeholder 7">
            <a:extLst>
              <a:ext uri="{FF2B5EF4-FFF2-40B4-BE49-F238E27FC236}">
                <a16:creationId xmlns:a16="http://schemas.microsoft.com/office/drawing/2014/main" id="{4E9727F8-D850-4C31-AC95-DEB08968860D}"/>
              </a:ext>
            </a:extLst>
          </p:cNvPr>
          <p:cNvSpPr>
            <a:spLocks noGrp="1"/>
          </p:cNvSpPr>
          <p:nvPr>
            <p:ph sz="quarter" idx="24"/>
          </p:nvPr>
        </p:nvSpPr>
        <p:spPr/>
        <p:txBody>
          <a:bodyPr/>
          <a:lstStyle/>
          <a:p>
            <a:r>
              <a:rPr lang="en-US" sz="2000" dirty="0" err="1"/>
              <a:t>Mezi</a:t>
            </a:r>
            <a:r>
              <a:rPr lang="en-US" sz="2000" dirty="0"/>
              <a:t> </a:t>
            </a:r>
            <a:r>
              <a:rPr lang="en-US" sz="2000" dirty="0" err="1"/>
              <a:t>zemské</a:t>
            </a:r>
            <a:r>
              <a:rPr lang="en-US" sz="2000" dirty="0"/>
              <a:t> </a:t>
            </a:r>
            <a:r>
              <a:rPr lang="en-US" sz="2000" dirty="0" err="1"/>
              <a:t>rezervoáry</a:t>
            </a:r>
            <a:r>
              <a:rPr lang="en-US" sz="2000" dirty="0"/>
              <a:t> </a:t>
            </a:r>
            <a:r>
              <a:rPr lang="en-US" sz="2000" dirty="0" err="1"/>
              <a:t>uhlíku</a:t>
            </a:r>
            <a:r>
              <a:rPr lang="en-US" sz="2000" dirty="0"/>
              <a:t> </a:t>
            </a:r>
            <a:r>
              <a:rPr lang="en-US" sz="2000" dirty="0" err="1"/>
              <a:t>patří</a:t>
            </a:r>
            <a:r>
              <a:rPr lang="en-US" sz="2000" dirty="0"/>
              <a:t>:</a:t>
            </a:r>
          </a:p>
          <a:p>
            <a:endParaRPr lang="en-US" sz="2000" dirty="0"/>
          </a:p>
          <a:p>
            <a:pPr marL="285750" indent="-285750">
              <a:buFont typeface="Wingdings" panose="05000000000000000000" pitchFamily="2" charset="2"/>
              <a:buChar char="Ø"/>
            </a:pPr>
            <a:r>
              <a:rPr lang="en-US" sz="2000" b="1" dirty="0" err="1">
                <a:solidFill>
                  <a:schemeClr val="tx2"/>
                </a:solidFill>
              </a:rPr>
              <a:t>hydrosféra</a:t>
            </a:r>
            <a:r>
              <a:rPr lang="en-US" sz="2000" dirty="0"/>
              <a:t> (</a:t>
            </a:r>
            <a:r>
              <a:rPr lang="en-US" sz="2000" dirty="0" err="1"/>
              <a:t>rozpuštěný</a:t>
            </a:r>
            <a:r>
              <a:rPr lang="en-US" sz="2000" dirty="0"/>
              <a:t> </a:t>
            </a:r>
            <a:r>
              <a:rPr lang="en-US" sz="2000" dirty="0" err="1"/>
              <a:t>oxid</a:t>
            </a:r>
            <a:r>
              <a:rPr lang="en-US" sz="2000" dirty="0"/>
              <a:t> </a:t>
            </a:r>
            <a:r>
              <a:rPr lang="en-US" sz="2000" dirty="0" err="1"/>
              <a:t>uhličitý</a:t>
            </a:r>
            <a:r>
              <a:rPr lang="en-US" sz="2000" dirty="0"/>
              <a:t> a </a:t>
            </a:r>
            <a:r>
              <a:rPr lang="en-US" sz="2000" dirty="0" err="1"/>
              <a:t>organická</a:t>
            </a:r>
            <a:r>
              <a:rPr lang="en-US" sz="2000" dirty="0"/>
              <a:t> </a:t>
            </a:r>
            <a:r>
              <a:rPr lang="en-US" sz="2000" dirty="0" err="1"/>
              <a:t>hmota</a:t>
            </a:r>
            <a:r>
              <a:rPr lang="en-US" sz="2000" dirty="0"/>
              <a:t>) - </a:t>
            </a:r>
            <a:r>
              <a:rPr lang="en-US" sz="2000" dirty="0" err="1"/>
              <a:t>téměř</a:t>
            </a:r>
            <a:r>
              <a:rPr lang="en-US" sz="2000" dirty="0"/>
              <a:t> 40 000 </a:t>
            </a:r>
            <a:r>
              <a:rPr lang="en-US" sz="2000" dirty="0" err="1"/>
              <a:t>gigatun</a:t>
            </a:r>
            <a:r>
              <a:rPr lang="en-US" sz="2000" dirty="0"/>
              <a:t>.</a:t>
            </a:r>
          </a:p>
          <a:p>
            <a:pPr marL="285750" indent="-285750">
              <a:buFont typeface="Wingdings" panose="05000000000000000000" pitchFamily="2" charset="2"/>
              <a:buChar char="Ø"/>
            </a:pPr>
            <a:r>
              <a:rPr lang="en-US" sz="2000" b="1" dirty="0" err="1">
                <a:solidFill>
                  <a:schemeClr val="tx2"/>
                </a:solidFill>
              </a:rPr>
              <a:t>sedimenty</a:t>
            </a:r>
            <a:r>
              <a:rPr lang="en-US" sz="2000" dirty="0"/>
              <a:t> - </a:t>
            </a:r>
            <a:r>
              <a:rPr lang="en-US" sz="2000" dirty="0" err="1"/>
              <a:t>uhličitany</a:t>
            </a:r>
            <a:r>
              <a:rPr lang="en-US" sz="2000" dirty="0"/>
              <a:t> (</a:t>
            </a:r>
            <a:r>
              <a:rPr lang="en-US" sz="2000" dirty="0" err="1"/>
              <a:t>uhličitan</a:t>
            </a:r>
            <a:r>
              <a:rPr lang="en-US" sz="2000" dirty="0"/>
              <a:t> </a:t>
            </a:r>
            <a:r>
              <a:rPr lang="en-US" sz="2000" dirty="0" err="1"/>
              <a:t>vápenatý</a:t>
            </a:r>
            <a:r>
              <a:rPr lang="en-US" sz="2000" dirty="0"/>
              <a:t>, </a:t>
            </a:r>
            <a:r>
              <a:rPr lang="en-US" sz="2000" dirty="0" err="1"/>
              <a:t>anglicky</a:t>
            </a:r>
            <a:r>
              <a:rPr lang="en-US" sz="2000" dirty="0"/>
              <a:t> calcareous sediment </a:t>
            </a:r>
            <a:r>
              <a:rPr lang="en-US" sz="2000" dirty="0" err="1"/>
              <a:t>obsahuje</a:t>
            </a:r>
            <a:r>
              <a:rPr lang="en-US" sz="2000" dirty="0"/>
              <a:t> </a:t>
            </a:r>
            <a:br>
              <a:rPr lang="sk-SK" sz="2000" dirty="0"/>
            </a:br>
            <a:r>
              <a:rPr lang="en-US" sz="2000" dirty="0"/>
              <a:t>80 000 000 </a:t>
            </a:r>
            <a:r>
              <a:rPr lang="en-US" sz="2000" dirty="0" err="1"/>
              <a:t>gigatun</a:t>
            </a:r>
            <a:r>
              <a:rPr lang="en-US" sz="2000" dirty="0"/>
              <a:t>)</a:t>
            </a:r>
            <a:r>
              <a:rPr lang="sk-SK" sz="2000" dirty="0"/>
              <a:t>,</a:t>
            </a:r>
            <a:r>
              <a:rPr lang="en-US" sz="2000" dirty="0"/>
              <a:t> </a:t>
            </a:r>
            <a:r>
              <a:rPr lang="en-US" sz="2000" dirty="0" err="1"/>
              <a:t>látky</a:t>
            </a:r>
            <a:r>
              <a:rPr lang="en-US" sz="2000" dirty="0"/>
              <a:t> s </a:t>
            </a:r>
            <a:r>
              <a:rPr lang="en-US" sz="2000" dirty="0" err="1"/>
              <a:t>obsahem</a:t>
            </a:r>
            <a:r>
              <a:rPr lang="en-US" sz="2000" dirty="0"/>
              <a:t> </a:t>
            </a:r>
            <a:r>
              <a:rPr lang="en-US" sz="2000" dirty="0" err="1"/>
              <a:t>uhlíku</a:t>
            </a:r>
            <a:r>
              <a:rPr lang="en-US" sz="2000" dirty="0"/>
              <a:t>, </a:t>
            </a:r>
            <a:r>
              <a:rPr lang="en-US" sz="2000" dirty="0" err="1"/>
              <a:t>včetně</a:t>
            </a:r>
            <a:r>
              <a:rPr lang="en-US" sz="2000" dirty="0"/>
              <a:t> </a:t>
            </a:r>
            <a:r>
              <a:rPr lang="en-US" sz="2000" dirty="0" err="1"/>
              <a:t>fosilních</a:t>
            </a:r>
            <a:r>
              <a:rPr lang="en-US" sz="2000" dirty="0"/>
              <a:t> </a:t>
            </a:r>
            <a:r>
              <a:rPr lang="en-US" sz="2000" dirty="0" err="1"/>
              <a:t>paliv</a:t>
            </a:r>
            <a:r>
              <a:rPr lang="en-US" sz="2000" dirty="0"/>
              <a:t>, </a:t>
            </a:r>
            <a:r>
              <a:rPr lang="en-US" sz="2000" dirty="0" err="1"/>
              <a:t>která</a:t>
            </a:r>
            <a:r>
              <a:rPr lang="en-US" sz="2000" dirty="0"/>
              <a:t> se </a:t>
            </a:r>
            <a:r>
              <a:rPr lang="en-US" sz="2000" dirty="0" err="1"/>
              <a:t>odhadují</a:t>
            </a:r>
            <a:r>
              <a:rPr lang="en-US" sz="2000" dirty="0"/>
              <a:t> </a:t>
            </a:r>
            <a:r>
              <a:rPr lang="en-US" sz="2000" dirty="0" err="1"/>
              <a:t>na</a:t>
            </a:r>
            <a:r>
              <a:rPr lang="en-US" sz="2000" dirty="0"/>
              <a:t> 746 </a:t>
            </a:r>
            <a:r>
              <a:rPr lang="en-US" sz="2000" dirty="0" err="1"/>
              <a:t>gigatun</a:t>
            </a:r>
            <a:r>
              <a:rPr lang="en-US" sz="2000" dirty="0"/>
              <a:t>.</a:t>
            </a:r>
          </a:p>
          <a:p>
            <a:pPr marL="285750" indent="-285750">
              <a:buFont typeface="Wingdings" panose="05000000000000000000" pitchFamily="2" charset="2"/>
              <a:buChar char="Ø"/>
            </a:pPr>
            <a:r>
              <a:rPr lang="en-US" sz="2000" b="1" dirty="0" err="1">
                <a:solidFill>
                  <a:schemeClr val="tx2"/>
                </a:solidFill>
              </a:rPr>
              <a:t>atmosféra</a:t>
            </a:r>
            <a:r>
              <a:rPr lang="en-US" sz="2000" b="1" dirty="0">
                <a:solidFill>
                  <a:schemeClr val="tx2"/>
                </a:solidFill>
              </a:rPr>
              <a:t> (CO2) </a:t>
            </a:r>
            <a:r>
              <a:rPr lang="en-US" sz="2000" dirty="0"/>
              <a:t>- </a:t>
            </a:r>
            <a:r>
              <a:rPr lang="en-US" sz="2000" dirty="0" err="1"/>
              <a:t>okolo</a:t>
            </a:r>
            <a:r>
              <a:rPr lang="en-US" sz="2000" dirty="0"/>
              <a:t> 800 </a:t>
            </a:r>
            <a:r>
              <a:rPr lang="en-US" sz="2000" dirty="0" err="1"/>
              <a:t>gigatun</a:t>
            </a:r>
            <a:endParaRPr lang="en-US" sz="2000" dirty="0"/>
          </a:p>
          <a:p>
            <a:pPr marL="285750" indent="-285750">
              <a:buFont typeface="Wingdings" panose="05000000000000000000" pitchFamily="2" charset="2"/>
              <a:buChar char="Ø"/>
            </a:pPr>
            <a:r>
              <a:rPr lang="en-US" sz="2000" b="1" dirty="0" err="1">
                <a:solidFill>
                  <a:schemeClr val="tx2"/>
                </a:solidFill>
              </a:rPr>
              <a:t>biosféra</a:t>
            </a:r>
            <a:r>
              <a:rPr lang="en-US" sz="2000" b="1" dirty="0">
                <a:solidFill>
                  <a:schemeClr val="tx2"/>
                </a:solidFill>
              </a:rPr>
              <a:t> (</a:t>
            </a:r>
            <a:r>
              <a:rPr lang="en-US" sz="2000" b="1" dirty="0" err="1">
                <a:solidFill>
                  <a:schemeClr val="tx2"/>
                </a:solidFill>
              </a:rPr>
              <a:t>organická</a:t>
            </a:r>
            <a:r>
              <a:rPr lang="en-US" sz="2000" b="1" dirty="0">
                <a:solidFill>
                  <a:schemeClr val="tx2"/>
                </a:solidFill>
              </a:rPr>
              <a:t> </a:t>
            </a:r>
            <a:r>
              <a:rPr lang="en-US" sz="2000" b="1" dirty="0" err="1">
                <a:solidFill>
                  <a:schemeClr val="tx2"/>
                </a:solidFill>
              </a:rPr>
              <a:t>živá</a:t>
            </a:r>
            <a:r>
              <a:rPr lang="en-US" sz="2000" b="1" dirty="0">
                <a:solidFill>
                  <a:schemeClr val="tx2"/>
                </a:solidFill>
              </a:rPr>
              <a:t> </a:t>
            </a:r>
            <a:r>
              <a:rPr lang="en-US" sz="2000" b="1" dirty="0" err="1">
                <a:solidFill>
                  <a:schemeClr val="tx2"/>
                </a:solidFill>
              </a:rPr>
              <a:t>i</a:t>
            </a:r>
            <a:r>
              <a:rPr lang="en-US" sz="2000" b="1" dirty="0">
                <a:solidFill>
                  <a:schemeClr val="tx2"/>
                </a:solidFill>
              </a:rPr>
              <a:t> </a:t>
            </a:r>
            <a:r>
              <a:rPr lang="en-US" sz="2000" b="1" dirty="0" err="1">
                <a:solidFill>
                  <a:schemeClr val="tx2"/>
                </a:solidFill>
              </a:rPr>
              <a:t>neživá</a:t>
            </a:r>
            <a:r>
              <a:rPr lang="en-US" sz="2000" b="1" dirty="0">
                <a:solidFill>
                  <a:schemeClr val="tx2"/>
                </a:solidFill>
              </a:rPr>
              <a:t> </a:t>
            </a:r>
            <a:r>
              <a:rPr lang="en-US" sz="2000" b="1" dirty="0" err="1">
                <a:solidFill>
                  <a:schemeClr val="tx2"/>
                </a:solidFill>
              </a:rPr>
              <a:t>hmota</a:t>
            </a:r>
            <a:r>
              <a:rPr lang="en-US" sz="2000" b="1" dirty="0">
                <a:solidFill>
                  <a:schemeClr val="tx2"/>
                </a:solidFill>
              </a:rPr>
              <a:t>) </a:t>
            </a:r>
            <a:r>
              <a:rPr lang="en-US" sz="2000" dirty="0"/>
              <a:t>– </a:t>
            </a:r>
            <a:r>
              <a:rPr lang="en-US" sz="2000" dirty="0" err="1"/>
              <a:t>okolo</a:t>
            </a:r>
            <a:r>
              <a:rPr lang="en-US" sz="2000" dirty="0"/>
              <a:t> 1900 </a:t>
            </a:r>
            <a:r>
              <a:rPr lang="en-US" sz="2000" dirty="0" err="1"/>
              <a:t>gigatun</a:t>
            </a:r>
            <a:r>
              <a:rPr lang="en-US" sz="2000" dirty="0"/>
              <a:t>.</a:t>
            </a:r>
          </a:p>
        </p:txBody>
      </p:sp>
      <p:pic>
        <p:nvPicPr>
          <p:cNvPr id="10" name="Picture 2">
            <a:extLst>
              <a:ext uri="{FF2B5EF4-FFF2-40B4-BE49-F238E27FC236}">
                <a16:creationId xmlns:a16="http://schemas.microsoft.com/office/drawing/2014/main" id="{20D94F08-2ADB-4715-BAFA-022CEB4E62BD}"/>
              </a:ext>
            </a:extLst>
          </p:cNvPr>
          <p:cNvPicPr>
            <a:picLocks noGrp="1" noChangeAspect="1" noChangeArrowheads="1"/>
          </p:cNvPicPr>
          <p:nvPr>
            <p:ph idx="28"/>
          </p:nvPr>
        </p:nvPicPr>
        <p:blipFill>
          <a:blip r:embed="rId3">
            <a:extLst>
              <a:ext uri="{28A0092B-C50C-407E-A947-70E740481C1C}">
                <a14:useLocalDpi xmlns:a14="http://schemas.microsoft.com/office/drawing/2010/main" val="0"/>
              </a:ext>
            </a:extLst>
          </a:blip>
          <a:stretch>
            <a:fillRect/>
          </a:stretch>
        </p:blipFill>
        <p:spPr bwMode="auto">
          <a:xfrm>
            <a:off x="6251575" y="1736260"/>
            <a:ext cx="5219700" cy="4001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0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a:extLst>
              <a:ext uri="{FF2B5EF4-FFF2-40B4-BE49-F238E27FC236}">
                <a16:creationId xmlns:a16="http://schemas.microsoft.com/office/drawing/2014/main" id="{C82307FC-7322-47BC-A844-B23ED428E40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uhlíku</a:t>
            </a:r>
          </a:p>
        </p:txBody>
      </p:sp>
      <p:sp>
        <p:nvSpPr>
          <p:cNvPr id="20483" name="Rectangle 3">
            <a:extLst>
              <a:ext uri="{FF2B5EF4-FFF2-40B4-BE49-F238E27FC236}">
                <a16:creationId xmlns:a16="http://schemas.microsoft.com/office/drawing/2014/main" id="{786CA51D-8EA1-4A85-92A2-B42AFDE465A7}"/>
              </a:ext>
            </a:extLst>
          </p:cNvPr>
          <p:cNvSpPr>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7063"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2200" i="0" dirty="0">
                <a:latin typeface="+mn-lt"/>
              </a:rPr>
              <a:t>Uhlík se nachází se ve všech velkých systémech a rezervoárech.</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Biosféra:</a:t>
            </a:r>
            <a:r>
              <a:rPr kumimoji="0" lang="cs-CZ" altLang="cs-CZ" sz="2200" i="0" dirty="0">
                <a:latin typeface="+mn-lt"/>
              </a:rPr>
              <a:t> základní stavební částice živých organismů</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Litosféra: </a:t>
            </a:r>
            <a:r>
              <a:rPr kumimoji="0" lang="cs-CZ" altLang="cs-CZ" sz="2200" i="0" dirty="0">
                <a:latin typeface="+mn-lt"/>
              </a:rPr>
              <a:t>vápencové horniny, fosilní paliva (uhlí, ropa, podzemní plyn), klatráty (komplexy CH</a:t>
            </a:r>
            <a:r>
              <a:rPr kumimoji="0" lang="cs-CZ" altLang="cs-CZ" sz="2200" i="0" baseline="-30000" dirty="0">
                <a:latin typeface="+mn-lt"/>
              </a:rPr>
              <a:t>4</a:t>
            </a:r>
            <a:r>
              <a:rPr kumimoji="0" lang="cs-CZ" altLang="cs-CZ" sz="2200" i="0" dirty="0">
                <a:latin typeface="+mn-lt"/>
              </a:rPr>
              <a:t> a vody v sedimentech)</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Hydrosféra:</a:t>
            </a:r>
            <a:r>
              <a:rPr kumimoji="0" lang="cs-CZ" altLang="cs-CZ" sz="2200" i="0" dirty="0">
                <a:latin typeface="+mn-lt"/>
              </a:rPr>
              <a:t> (rozpuštěný CO</a:t>
            </a:r>
            <a:r>
              <a:rPr kumimoji="0" lang="cs-CZ" altLang="cs-CZ" sz="2200" i="0" baseline="-30000" dirty="0">
                <a:latin typeface="+mn-lt"/>
              </a:rPr>
              <a:t>2</a:t>
            </a:r>
            <a:r>
              <a:rPr kumimoji="0" lang="cs-CZ" altLang="cs-CZ" sz="2200" i="0" dirty="0">
                <a:latin typeface="+mn-lt"/>
              </a:rPr>
              <a:t> a karbonátové látky)</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Atmosféra: </a:t>
            </a:r>
            <a:r>
              <a:rPr kumimoji="0" lang="cs-CZ" altLang="cs-CZ" sz="2200" i="0" dirty="0">
                <a:latin typeface="+mn-lt"/>
              </a:rPr>
              <a:t>(CO</a:t>
            </a:r>
            <a:r>
              <a:rPr kumimoji="0" lang="cs-CZ" altLang="cs-CZ" sz="2200" i="0" baseline="-30000" dirty="0">
                <a:latin typeface="+mn-lt"/>
              </a:rPr>
              <a:t>2</a:t>
            </a:r>
            <a:r>
              <a:rPr kumimoji="0" lang="cs-CZ" altLang="cs-CZ" sz="2200" i="0" dirty="0">
                <a:latin typeface="+mn-lt"/>
              </a:rPr>
              <a:t>, CH</a:t>
            </a:r>
            <a:r>
              <a:rPr kumimoji="0" lang="cs-CZ" altLang="cs-CZ" sz="2200" i="0" baseline="-30000" dirty="0">
                <a:latin typeface="+mn-lt"/>
              </a:rPr>
              <a:t>4</a:t>
            </a:r>
            <a:r>
              <a:rPr kumimoji="0" lang="cs-CZ" altLang="cs-CZ" sz="2200" i="0" dirty="0">
                <a:latin typeface="+mn-lt"/>
              </a:rPr>
              <a:t> …): 0,036 %</a:t>
            </a:r>
          </a:p>
          <a:p>
            <a:pPr indent="0" eaLnBrk="1" hangingPunct="1">
              <a:lnSpc>
                <a:spcPct val="90000"/>
              </a:lnSpc>
              <a:spcBef>
                <a:spcPts val="0"/>
              </a:spcBef>
              <a:spcAft>
                <a:spcPts val="600"/>
              </a:spcAft>
            </a:pPr>
            <a:r>
              <a:rPr kumimoji="0" lang="cs-CZ" altLang="cs-CZ" sz="2200" i="0" dirty="0">
                <a:latin typeface="+mn-lt"/>
              </a:rPr>
              <a:t>Největším rezervoárem uhlíku jsou oceánské a pevninské sedimenty. </a:t>
            </a:r>
          </a:p>
        </p:txBody>
      </p:sp>
      <p:pic>
        <p:nvPicPr>
          <p:cNvPr id="20482" name="Picture 2" descr="Diagram, engineering drawing&#10;&#10;Description automatically generated">
            <a:extLst>
              <a:ext uri="{FF2B5EF4-FFF2-40B4-BE49-F238E27FC236}">
                <a16:creationId xmlns:a16="http://schemas.microsoft.com/office/drawing/2014/main" id="{D2730109-6D73-447A-B77C-F34E94969C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7600" y="2092928"/>
            <a:ext cx="5384800" cy="3540508"/>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35579166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50FCD9E8-BC32-4934-8A75-2F47917F9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97" y="1052514"/>
            <a:ext cx="5213450"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3">
            <a:extLst>
              <a:ext uri="{FF2B5EF4-FFF2-40B4-BE49-F238E27FC236}">
                <a16:creationId xmlns:a16="http://schemas.microsoft.com/office/drawing/2014/main" id="{BEF8195D-BD9E-49F6-AC8B-4A4B23582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9" y="1052514"/>
            <a:ext cx="6850311"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4">
            <a:extLst>
              <a:ext uri="{FF2B5EF4-FFF2-40B4-BE49-F238E27FC236}">
                <a16:creationId xmlns:a16="http://schemas.microsoft.com/office/drawing/2014/main" id="{6220EA30-F7D3-4BE9-A6AA-ECEFD3C2FEB3}"/>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104788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50FCD9E8-BC32-4934-8A75-2F47917F9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97" y="1052514"/>
            <a:ext cx="5213450"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3">
            <a:extLst>
              <a:ext uri="{FF2B5EF4-FFF2-40B4-BE49-F238E27FC236}">
                <a16:creationId xmlns:a16="http://schemas.microsoft.com/office/drawing/2014/main" id="{BEF8195D-BD9E-49F6-AC8B-4A4B23582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9" y="1052514"/>
            <a:ext cx="6850311"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4">
            <a:extLst>
              <a:ext uri="{FF2B5EF4-FFF2-40B4-BE49-F238E27FC236}">
                <a16:creationId xmlns:a16="http://schemas.microsoft.com/office/drawing/2014/main" id="{6220EA30-F7D3-4BE9-A6AA-ECEFD3C2FEB3}"/>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3027796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5233277C-923D-4F87-ACB5-93DE49D4086D}"/>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pic>
        <p:nvPicPr>
          <p:cNvPr id="18435" name="Picture 5">
            <a:extLst>
              <a:ext uri="{FF2B5EF4-FFF2-40B4-BE49-F238E27FC236}">
                <a16:creationId xmlns:a16="http://schemas.microsoft.com/office/drawing/2014/main" id="{01747957-8631-4E33-B57E-D6D9FDDA5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798" y="1052512"/>
            <a:ext cx="8122940" cy="492559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7903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C5532F3E-7515-4F58-AFF5-4C8706EDD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663" y="1052514"/>
            <a:ext cx="2449512" cy="1609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3">
            <a:extLst>
              <a:ext uri="{FF2B5EF4-FFF2-40B4-BE49-F238E27FC236}">
                <a16:creationId xmlns:a16="http://schemas.microsoft.com/office/drawing/2014/main" id="{4E8B4DB4-316E-47F3-B2CE-1E39532D79D3}"/>
              </a:ext>
            </a:extLst>
          </p:cNvPr>
          <p:cNvSpPr txBox="1">
            <a:spLocks noChangeArrowheads="1"/>
          </p:cNvSpPr>
          <p:nvPr/>
        </p:nvSpPr>
        <p:spPr bwMode="auto">
          <a:xfrm>
            <a:off x="1703389" y="2636838"/>
            <a:ext cx="871378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Tři části:</a:t>
            </a:r>
          </a:p>
          <a:p>
            <a:pPr eaLnBrk="1" hangingPunct="1">
              <a:buFont typeface="Wingdings" panose="05000000000000000000" pitchFamily="2" charset="2"/>
              <a:buChar char="Ø"/>
            </a:pPr>
            <a:r>
              <a:rPr kumimoji="0" lang="cs-CZ" altLang="cs-CZ" sz="2400" b="1" i="0" dirty="0">
                <a:solidFill>
                  <a:srgbClr val="0000FF"/>
                </a:solidFill>
                <a:latin typeface="Arial" panose="020B0604020202020204" pitchFamily="34" charset="0"/>
              </a:rPr>
              <a:t>Biologický – výměna látek v živých organismech – 20 let</a:t>
            </a:r>
          </a:p>
          <a:p>
            <a:pPr eaLnBrk="1" hangingPunct="1">
              <a:buFont typeface="Wingdings" panose="05000000000000000000" pitchFamily="2" charset="2"/>
              <a:buChar char="Ø"/>
            </a:pPr>
            <a:r>
              <a:rPr kumimoji="0" lang="cs-CZ" altLang="cs-CZ" sz="2400" b="1" i="0" dirty="0">
                <a:solidFill>
                  <a:srgbClr val="0000FF"/>
                </a:solidFill>
                <a:latin typeface="Arial" panose="020B0604020202020204" pitchFamily="34" charset="0"/>
              </a:rPr>
              <a:t>Biogeochemický – část biomasy z biochemického cyklu přechází do sedimentů, ze kterých se postupně uvolňuje – 20 000 let</a:t>
            </a:r>
          </a:p>
          <a:p>
            <a:pPr eaLnBrk="1" hangingPunct="1">
              <a:buFont typeface="Wingdings" panose="05000000000000000000" pitchFamily="2" charset="2"/>
              <a:buChar char="Ø"/>
            </a:pPr>
            <a:r>
              <a:rPr kumimoji="0" lang="cs-CZ" altLang="cs-CZ" sz="2400" b="1" i="0" dirty="0">
                <a:solidFill>
                  <a:srgbClr val="0000FF"/>
                </a:solidFill>
                <a:latin typeface="Arial" panose="020B0604020202020204" pitchFamily="34" charset="0"/>
              </a:rPr>
              <a:t>Geochemický – vznik uhličitanů a jejich ukládání v mořích a oceánech – 200 000 000 let</a:t>
            </a:r>
          </a:p>
          <a:p>
            <a:pPr eaLnBrk="1" hangingPunct="1"/>
            <a:r>
              <a:rPr kumimoji="0" lang="cs-CZ" altLang="cs-CZ" sz="2400" b="1" i="0" dirty="0">
                <a:solidFill>
                  <a:srgbClr val="0000FF"/>
                </a:solidFill>
                <a:latin typeface="Arial" panose="020B0604020202020204" pitchFamily="34" charset="0"/>
              </a:rPr>
              <a:t>Antropogenní ovlivnění – zvyšování koncentrace CO</a:t>
            </a:r>
            <a:r>
              <a:rPr kumimoji="0" lang="cs-CZ" altLang="cs-CZ" sz="2400" b="1" i="0" baseline="-25000" dirty="0">
                <a:solidFill>
                  <a:srgbClr val="0000FF"/>
                </a:solidFill>
                <a:latin typeface="Arial" panose="020B0604020202020204" pitchFamily="34" charset="0"/>
              </a:rPr>
              <a:t>2</a:t>
            </a:r>
            <a:r>
              <a:rPr kumimoji="0" lang="cs-CZ" altLang="cs-CZ" sz="2400" b="1" i="0" dirty="0">
                <a:solidFill>
                  <a:srgbClr val="0000FF"/>
                </a:solidFill>
                <a:latin typeface="Arial" panose="020B0604020202020204" pitchFamily="34" charset="0"/>
              </a:rPr>
              <a:t> spalováním fosilních paliv</a:t>
            </a:r>
          </a:p>
        </p:txBody>
      </p:sp>
      <p:sp>
        <p:nvSpPr>
          <p:cNvPr id="19460" name="Text Box 4">
            <a:extLst>
              <a:ext uri="{FF2B5EF4-FFF2-40B4-BE49-F238E27FC236}">
                <a16:creationId xmlns:a16="http://schemas.microsoft.com/office/drawing/2014/main" id="{65C48257-4ABC-4992-802E-39A3127B1FB8}"/>
              </a:ext>
            </a:extLst>
          </p:cNvPr>
          <p:cNvSpPr txBox="1">
            <a:spLocks noChangeArrowheads="1"/>
          </p:cNvSpPr>
          <p:nvPr/>
        </p:nvSpPr>
        <p:spPr bwMode="auto">
          <a:xfrm>
            <a:off x="1775619" y="312284"/>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11812346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1EBFD4-BAD7-488D-9905-CFA7BACB83E5}"/>
              </a:ext>
            </a:extLst>
          </p:cNvPr>
          <p:cNvSpPr>
            <a:spLocks noGrp="1"/>
          </p:cNvSpPr>
          <p:nvPr>
            <p:ph type="sldNum" sz="quarter" idx="11"/>
          </p:nvPr>
        </p:nvSpPr>
        <p:spPr/>
        <p:txBody>
          <a:bodyPr wrap="none" anchor="ctr">
            <a:normAutofit/>
          </a:bodyPr>
          <a:lstStyle/>
          <a:p>
            <a:pPr>
              <a:spcAft>
                <a:spcPts val="600"/>
              </a:spcAft>
            </a:pPr>
            <a:fld id="{D6D6C118-631F-4A80-9886-907009361577}" type="slidenum">
              <a:rPr lang="cs-CZ" altLang="cs-CZ" smtClean="0"/>
              <a:pPr>
                <a:spcAft>
                  <a:spcPts val="600"/>
                </a:spcAft>
              </a:pPr>
              <a:t>18</a:t>
            </a:fld>
            <a:endParaRPr lang="cs-CZ" altLang="cs-CZ"/>
          </a:p>
        </p:txBody>
      </p:sp>
      <p:sp>
        <p:nvSpPr>
          <p:cNvPr id="6" name="Title 5">
            <a:extLst>
              <a:ext uri="{FF2B5EF4-FFF2-40B4-BE49-F238E27FC236}">
                <a16:creationId xmlns:a16="http://schemas.microsoft.com/office/drawing/2014/main" id="{16BF77CC-028C-45C4-835D-6685634A29F3}"/>
              </a:ext>
            </a:extLst>
          </p:cNvPr>
          <p:cNvSpPr>
            <a:spLocks noGrp="1"/>
          </p:cNvSpPr>
          <p:nvPr>
            <p:ph type="title"/>
          </p:nvPr>
        </p:nvSpPr>
        <p:spPr/>
        <p:txBody>
          <a:bodyPr/>
          <a:lstStyle/>
          <a:p>
            <a:r>
              <a:rPr lang="cs-CZ" dirty="0"/>
              <a:t>Biogeochemický cyklus uhlíku</a:t>
            </a:r>
            <a:endParaRPr lang="en-US" dirty="0"/>
          </a:p>
        </p:txBody>
      </p:sp>
      <p:sp>
        <p:nvSpPr>
          <p:cNvPr id="7" name="Content Placeholder 6">
            <a:extLst>
              <a:ext uri="{FF2B5EF4-FFF2-40B4-BE49-F238E27FC236}">
                <a16:creationId xmlns:a16="http://schemas.microsoft.com/office/drawing/2014/main" id="{62EA6CFB-63CE-4BE1-B93E-CFFF010752E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9016B00-F4CD-4888-AD64-25BD0DB1A141}"/>
              </a:ext>
            </a:extLst>
          </p:cNvPr>
          <p:cNvPicPr>
            <a:picLocks noChangeAspect="1"/>
          </p:cNvPicPr>
          <p:nvPr/>
        </p:nvPicPr>
        <p:blipFill>
          <a:blip r:embed="rId3"/>
          <a:stretch>
            <a:fillRect/>
          </a:stretch>
        </p:blipFill>
        <p:spPr>
          <a:xfrm>
            <a:off x="2297932" y="1214150"/>
            <a:ext cx="8442955" cy="5067472"/>
          </a:xfrm>
          <a:prstGeom prst="rect">
            <a:avLst/>
          </a:prstGeom>
          <a:noFill/>
        </p:spPr>
      </p:pic>
    </p:spTree>
    <p:extLst>
      <p:ext uri="{BB962C8B-B14F-4D97-AF65-F5344CB8AC3E}">
        <p14:creationId xmlns:p14="http://schemas.microsoft.com/office/powerpoint/2010/main" val="280440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7">
            <a:extLst>
              <a:ext uri="{FF2B5EF4-FFF2-40B4-BE49-F238E27FC236}">
                <a16:creationId xmlns:a16="http://schemas.microsoft.com/office/drawing/2014/main" id="{FF9B1F94-F201-47BF-A0F6-EA03F0FE1A94}"/>
              </a:ext>
            </a:extLst>
          </p:cNvPr>
          <p:cNvSpPr txBox="1">
            <a:spLocks noChangeArrowheads="1"/>
          </p:cNvSpPr>
          <p:nvPr/>
        </p:nvSpPr>
        <p:spPr bwMode="auto">
          <a:xfrm>
            <a:off x="636287" y="1618518"/>
            <a:ext cx="5218413" cy="38967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538163" indent="-452438"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marL="0" indent="0" eaLnBrk="1" hangingPunct="1">
              <a:lnSpc>
                <a:spcPct val="90000"/>
              </a:lnSpc>
              <a:spcBef>
                <a:spcPts val="0"/>
              </a:spcBef>
              <a:spcAft>
                <a:spcPts val="600"/>
              </a:spcAft>
              <a:buClr>
                <a:schemeClr val="tx2"/>
              </a:buClr>
              <a:buSzPct val="100000"/>
            </a:pPr>
            <a:r>
              <a:rPr lang="en-GB" altLang="cs-CZ" sz="2000" b="0" i="0" dirty="0">
                <a:latin typeface="+mn-lt"/>
                <a:ea typeface="+mn-ea"/>
                <a:cs typeface="+mn-cs"/>
              </a:rPr>
              <a:t>Do </a:t>
            </a:r>
            <a:r>
              <a:rPr lang="en-GB" altLang="cs-CZ" sz="2000" b="0" i="0" dirty="0" err="1">
                <a:latin typeface="+mn-lt"/>
                <a:ea typeface="+mn-ea"/>
                <a:cs typeface="+mn-cs"/>
              </a:rPr>
              <a:t>atmosféry</a:t>
            </a:r>
            <a:r>
              <a:rPr lang="en-GB" altLang="cs-CZ" sz="2000" b="0" i="0" dirty="0">
                <a:latin typeface="+mn-lt"/>
                <a:ea typeface="+mn-ea"/>
                <a:cs typeface="+mn-cs"/>
              </a:rPr>
              <a:t> se </a:t>
            </a:r>
            <a:r>
              <a:rPr lang="en-GB" altLang="cs-CZ" sz="2000" b="0" i="0" dirty="0" err="1">
                <a:latin typeface="+mn-lt"/>
                <a:ea typeface="+mn-ea"/>
                <a:cs typeface="+mn-cs"/>
              </a:rPr>
              <a:t>dostává</a:t>
            </a:r>
            <a:r>
              <a:rPr lang="en-GB" altLang="cs-CZ" sz="2000" b="0" i="0" dirty="0">
                <a:latin typeface="+mn-lt"/>
                <a:ea typeface="+mn-ea"/>
                <a:cs typeface="+mn-cs"/>
              </a:rPr>
              <a:t> </a:t>
            </a:r>
            <a:r>
              <a:rPr lang="en-GB" altLang="cs-CZ" sz="2000" b="0" i="0" dirty="0" err="1">
                <a:latin typeface="+mn-lt"/>
                <a:ea typeface="+mn-ea"/>
                <a:cs typeface="+mn-cs"/>
              </a:rPr>
              <a:t>ročně</a:t>
            </a:r>
            <a:r>
              <a:rPr lang="en-GB" altLang="cs-CZ" sz="2000" b="0" i="0" dirty="0">
                <a:latin typeface="+mn-lt"/>
                <a:ea typeface="+mn-ea"/>
                <a:cs typeface="+mn-cs"/>
              </a:rPr>
              <a:t> </a:t>
            </a:r>
            <a:r>
              <a:rPr lang="cs-CZ" altLang="cs-CZ" sz="2000" b="1" i="0" dirty="0">
                <a:solidFill>
                  <a:srgbClr val="FF0000"/>
                </a:solidFill>
                <a:latin typeface="+mn-lt"/>
                <a:ea typeface="+mn-ea"/>
                <a:cs typeface="+mn-cs"/>
              </a:rPr>
              <a:t>9.5</a:t>
            </a:r>
            <a:r>
              <a:rPr lang="en-GB" altLang="cs-CZ" sz="2000" b="1" i="0" dirty="0">
                <a:solidFill>
                  <a:srgbClr val="FF0000"/>
                </a:solidFill>
                <a:latin typeface="+mn-lt"/>
                <a:ea typeface="+mn-ea"/>
                <a:cs typeface="+mn-cs"/>
              </a:rPr>
              <a:t> </a:t>
            </a:r>
            <a:r>
              <a:rPr lang="en-GB" altLang="cs-CZ" sz="2000" b="1" i="0" dirty="0" err="1">
                <a:solidFill>
                  <a:srgbClr val="FF0000"/>
                </a:solidFill>
                <a:latin typeface="+mn-lt"/>
                <a:ea typeface="+mn-ea"/>
                <a:cs typeface="+mn-cs"/>
              </a:rPr>
              <a:t>miliard</a:t>
            </a:r>
            <a:r>
              <a:rPr lang="en-GB" altLang="cs-CZ" sz="2000" b="1" i="0" dirty="0">
                <a:solidFill>
                  <a:srgbClr val="FF0000"/>
                </a:solidFill>
                <a:latin typeface="+mn-lt"/>
                <a:ea typeface="+mn-ea"/>
                <a:cs typeface="+mn-cs"/>
              </a:rPr>
              <a:t> t CO</a:t>
            </a:r>
            <a:r>
              <a:rPr lang="en-GB" altLang="cs-CZ" sz="2000" b="1" i="0" baseline="-25000" dirty="0">
                <a:solidFill>
                  <a:srgbClr val="FF0000"/>
                </a:solidFill>
                <a:latin typeface="+mn-lt"/>
                <a:ea typeface="+mn-ea"/>
                <a:cs typeface="+mn-cs"/>
              </a:rPr>
              <a:t>2</a:t>
            </a:r>
            <a:r>
              <a:rPr lang="en-GB" altLang="cs-CZ" sz="2000" b="0" i="0" dirty="0">
                <a:latin typeface="+mn-lt"/>
                <a:ea typeface="+mn-ea"/>
                <a:cs typeface="+mn-cs"/>
              </a:rPr>
              <a:t> </a:t>
            </a:r>
            <a:r>
              <a:rPr lang="en-GB" altLang="cs-CZ" sz="2000" b="1" i="0" dirty="0" err="1">
                <a:latin typeface="+mn-lt"/>
                <a:ea typeface="+mn-ea"/>
                <a:cs typeface="+mn-cs"/>
              </a:rPr>
              <a:t>spalováním</a:t>
            </a:r>
            <a:r>
              <a:rPr lang="en-GB" altLang="cs-CZ" sz="2000" b="1" i="0" dirty="0">
                <a:latin typeface="+mn-lt"/>
                <a:ea typeface="+mn-ea"/>
                <a:cs typeface="+mn-cs"/>
              </a:rPr>
              <a:t> </a:t>
            </a:r>
            <a:r>
              <a:rPr lang="en-GB" altLang="cs-CZ" sz="2000" b="1" i="0" dirty="0" err="1">
                <a:latin typeface="+mn-lt"/>
                <a:ea typeface="+mn-ea"/>
                <a:cs typeface="+mn-cs"/>
              </a:rPr>
              <a:t>fosilních</a:t>
            </a:r>
            <a:r>
              <a:rPr lang="en-GB" altLang="cs-CZ" sz="2000" b="1" i="0" dirty="0">
                <a:latin typeface="+mn-lt"/>
                <a:ea typeface="+mn-ea"/>
                <a:cs typeface="+mn-cs"/>
              </a:rPr>
              <a:t> </a:t>
            </a:r>
            <a:r>
              <a:rPr lang="en-GB" altLang="cs-CZ" sz="2000" b="1" i="0" dirty="0" err="1">
                <a:latin typeface="+mn-lt"/>
                <a:ea typeface="+mn-ea"/>
                <a:cs typeface="+mn-cs"/>
              </a:rPr>
              <a:t>paliv</a:t>
            </a:r>
            <a:r>
              <a:rPr lang="cs-CZ" altLang="cs-CZ" sz="2000" b="1" i="0" dirty="0">
                <a:latin typeface="+mn-lt"/>
                <a:ea typeface="+mn-ea"/>
                <a:cs typeface="+mn-cs"/>
              </a:rPr>
              <a:t> (2009-2018</a:t>
            </a:r>
            <a:r>
              <a:rPr lang="en-US" altLang="cs-CZ" sz="2000" b="1" i="0" dirty="0">
                <a:latin typeface="+mn-lt"/>
                <a:ea typeface="+mn-ea"/>
                <a:cs typeface="+mn-cs"/>
              </a:rPr>
              <a:t>)</a:t>
            </a:r>
            <a:endParaRPr lang="en-GB" altLang="cs-CZ" sz="2000" b="1" i="0" dirty="0">
              <a:latin typeface="+mn-lt"/>
              <a:ea typeface="+mn-ea"/>
              <a:cs typeface="+mn-cs"/>
            </a:endParaRPr>
          </a:p>
          <a:p>
            <a:pPr marL="0" indent="0" eaLnBrk="1" hangingPunct="1">
              <a:lnSpc>
                <a:spcPct val="90000"/>
              </a:lnSpc>
              <a:spcBef>
                <a:spcPts val="0"/>
              </a:spcBef>
              <a:spcAft>
                <a:spcPts val="600"/>
              </a:spcAft>
              <a:buClr>
                <a:schemeClr val="tx2"/>
              </a:buClr>
              <a:buSzPct val="100000"/>
            </a:pPr>
            <a:r>
              <a:rPr lang="en-GB" altLang="cs-CZ" sz="2000" b="0" i="0" dirty="0" err="1">
                <a:latin typeface="+mn-lt"/>
                <a:ea typeface="+mn-ea"/>
                <a:cs typeface="+mn-cs"/>
              </a:rPr>
              <a:t>Dále</a:t>
            </a:r>
            <a:r>
              <a:rPr lang="en-GB" altLang="cs-CZ" sz="2000" b="0" i="0" dirty="0">
                <a:latin typeface="+mn-lt"/>
                <a:ea typeface="+mn-ea"/>
                <a:cs typeface="+mn-cs"/>
              </a:rPr>
              <a:t> </a:t>
            </a:r>
            <a:r>
              <a:rPr lang="en-GB" altLang="cs-CZ" sz="2000" b="0" i="0" dirty="0" err="1">
                <a:latin typeface="+mn-lt"/>
                <a:ea typeface="+mn-ea"/>
                <a:cs typeface="+mn-cs"/>
              </a:rPr>
              <a:t>kolem</a:t>
            </a:r>
            <a:r>
              <a:rPr lang="en-GB" altLang="cs-CZ" sz="2000" b="0" i="0" dirty="0">
                <a:latin typeface="+mn-lt"/>
                <a:ea typeface="+mn-ea"/>
                <a:cs typeface="+mn-cs"/>
              </a:rPr>
              <a:t> </a:t>
            </a:r>
            <a:r>
              <a:rPr lang="en-GB" altLang="cs-CZ" sz="2000" b="1" i="0" dirty="0">
                <a:solidFill>
                  <a:srgbClr val="FF0000"/>
                </a:solidFill>
                <a:latin typeface="+mn-lt"/>
                <a:ea typeface="+mn-ea"/>
                <a:cs typeface="+mn-cs"/>
              </a:rPr>
              <a:t>2 </a:t>
            </a:r>
            <a:r>
              <a:rPr lang="en-GB" altLang="cs-CZ" sz="2000" b="1" i="0" dirty="0" err="1">
                <a:solidFill>
                  <a:srgbClr val="FF0000"/>
                </a:solidFill>
                <a:latin typeface="+mn-lt"/>
                <a:ea typeface="+mn-ea"/>
                <a:cs typeface="+mn-cs"/>
              </a:rPr>
              <a:t>miliard</a:t>
            </a:r>
            <a:r>
              <a:rPr lang="en-GB" altLang="cs-CZ" sz="2000" b="1" i="0" dirty="0">
                <a:solidFill>
                  <a:srgbClr val="FF0000"/>
                </a:solidFill>
                <a:latin typeface="+mn-lt"/>
                <a:ea typeface="+mn-ea"/>
                <a:cs typeface="+mn-cs"/>
              </a:rPr>
              <a:t> t </a:t>
            </a:r>
            <a:r>
              <a:rPr lang="en-GB" altLang="cs-CZ" sz="2000" b="1" i="0" dirty="0" err="1">
                <a:solidFill>
                  <a:srgbClr val="FF0000"/>
                </a:solidFill>
                <a:latin typeface="+mn-lt"/>
                <a:ea typeface="+mn-ea"/>
                <a:cs typeface="+mn-cs"/>
              </a:rPr>
              <a:t>ročně</a:t>
            </a:r>
            <a:r>
              <a:rPr lang="en-GB" altLang="cs-CZ" sz="2000" b="1" i="0" dirty="0">
                <a:solidFill>
                  <a:srgbClr val="FF0000"/>
                </a:solidFill>
                <a:latin typeface="+mn-lt"/>
                <a:ea typeface="+mn-ea"/>
                <a:cs typeface="+mn-cs"/>
              </a:rPr>
              <a:t> </a:t>
            </a:r>
            <a:r>
              <a:rPr lang="en-GB" altLang="cs-CZ" sz="2000" b="1" i="0" dirty="0" err="1">
                <a:latin typeface="+mn-lt"/>
                <a:ea typeface="+mn-ea"/>
                <a:cs typeface="+mn-cs"/>
              </a:rPr>
              <a:t>odlesňováním</a:t>
            </a:r>
            <a:r>
              <a:rPr lang="en-GB" altLang="cs-CZ" sz="2000" b="0" i="0" dirty="0">
                <a:latin typeface="+mn-lt"/>
                <a:ea typeface="+mn-ea"/>
                <a:cs typeface="+mn-cs"/>
              </a:rPr>
              <a:t> </a:t>
            </a:r>
          </a:p>
          <a:p>
            <a:pPr marL="0" indent="0" eaLnBrk="1" hangingPunct="1">
              <a:lnSpc>
                <a:spcPct val="90000"/>
              </a:lnSpc>
              <a:spcBef>
                <a:spcPts val="0"/>
              </a:spcBef>
              <a:spcAft>
                <a:spcPts val="600"/>
              </a:spcAft>
              <a:buClr>
                <a:schemeClr val="tx2"/>
              </a:buClr>
              <a:buSzPct val="100000"/>
            </a:pPr>
            <a:r>
              <a:rPr lang="en-GB" altLang="cs-CZ" sz="2000" b="0" i="0" dirty="0" err="1">
                <a:latin typeface="+mn-lt"/>
                <a:ea typeface="+mn-ea"/>
                <a:cs typeface="+mn-cs"/>
              </a:rPr>
              <a:t>Dva</a:t>
            </a:r>
            <a:r>
              <a:rPr lang="en-GB" altLang="cs-CZ" sz="2000" b="0" i="0" dirty="0">
                <a:latin typeface="+mn-lt"/>
                <a:ea typeface="+mn-ea"/>
                <a:cs typeface="+mn-cs"/>
              </a:rPr>
              <a:t> </a:t>
            </a:r>
            <a:r>
              <a:rPr lang="en-GB" altLang="cs-CZ" sz="2000" b="0" i="0" dirty="0" err="1">
                <a:latin typeface="+mn-lt"/>
                <a:ea typeface="+mn-ea"/>
                <a:cs typeface="+mn-cs"/>
              </a:rPr>
              <a:t>důsledky</a:t>
            </a:r>
            <a:r>
              <a:rPr lang="en-GB" altLang="cs-CZ" sz="2000" b="0" i="0" dirty="0">
                <a:latin typeface="+mn-lt"/>
                <a:ea typeface="+mn-ea"/>
                <a:cs typeface="+mn-cs"/>
              </a:rPr>
              <a:t> – </a:t>
            </a:r>
            <a:r>
              <a:rPr lang="en-GB" altLang="cs-CZ" sz="2000" b="0" i="0" dirty="0" err="1">
                <a:latin typeface="+mn-lt"/>
                <a:ea typeface="+mn-ea"/>
                <a:cs typeface="+mn-cs"/>
              </a:rPr>
              <a:t>místo</a:t>
            </a:r>
            <a:r>
              <a:rPr lang="en-GB" altLang="cs-CZ" sz="2000" b="0" i="0" dirty="0">
                <a:latin typeface="+mn-lt"/>
                <a:ea typeface="+mn-ea"/>
                <a:cs typeface="+mn-cs"/>
              </a:rPr>
              <a:t> </a:t>
            </a:r>
            <a:r>
              <a:rPr lang="en-GB" altLang="cs-CZ" sz="2000" b="0" i="0" dirty="0" err="1">
                <a:latin typeface="+mn-lt"/>
                <a:ea typeface="+mn-ea"/>
                <a:cs typeface="+mn-cs"/>
              </a:rPr>
              <a:t>přirozené</a:t>
            </a:r>
            <a:r>
              <a:rPr lang="en-GB" altLang="cs-CZ" sz="2000" b="0" i="0" dirty="0">
                <a:latin typeface="+mn-lt"/>
                <a:ea typeface="+mn-ea"/>
                <a:cs typeface="+mn-cs"/>
              </a:rPr>
              <a:t> </a:t>
            </a:r>
            <a:r>
              <a:rPr lang="en-GB" altLang="cs-CZ" sz="2000" b="0" i="0" dirty="0" err="1">
                <a:latin typeface="+mn-lt"/>
                <a:ea typeface="+mn-ea"/>
                <a:cs typeface="+mn-cs"/>
              </a:rPr>
              <a:t>spotřeby</a:t>
            </a:r>
            <a:r>
              <a:rPr lang="en-GB" altLang="cs-CZ" sz="2000" b="0" i="0" dirty="0">
                <a:latin typeface="+mn-lt"/>
                <a:ea typeface="+mn-ea"/>
                <a:cs typeface="+mn-cs"/>
              </a:rPr>
              <a:t> CO</a:t>
            </a:r>
            <a:r>
              <a:rPr lang="en-GB" altLang="cs-CZ" sz="2000" b="0" i="0" baseline="-25000" dirty="0">
                <a:latin typeface="+mn-lt"/>
                <a:ea typeface="+mn-ea"/>
                <a:cs typeface="+mn-cs"/>
              </a:rPr>
              <a:t>2</a:t>
            </a:r>
            <a:r>
              <a:rPr lang="en-GB" altLang="cs-CZ" sz="2000" b="0" i="0" dirty="0">
                <a:latin typeface="+mn-lt"/>
                <a:ea typeface="+mn-ea"/>
                <a:cs typeface="+mn-cs"/>
              </a:rPr>
              <a:t> z </a:t>
            </a:r>
            <a:r>
              <a:rPr lang="en-GB" altLang="cs-CZ" sz="2000" b="0" i="0" dirty="0" err="1">
                <a:latin typeface="+mn-lt"/>
                <a:ea typeface="+mn-ea"/>
                <a:cs typeface="+mn-cs"/>
              </a:rPr>
              <a:t>atmosféry</a:t>
            </a:r>
            <a:r>
              <a:rPr lang="en-GB" altLang="cs-CZ" sz="2000" b="0" i="0" dirty="0">
                <a:latin typeface="+mn-lt"/>
                <a:ea typeface="+mn-ea"/>
                <a:cs typeface="+mn-cs"/>
              </a:rPr>
              <a:t> </a:t>
            </a:r>
            <a:r>
              <a:rPr lang="en-GB" altLang="cs-CZ" sz="2000" b="0" i="0" dirty="0" err="1">
                <a:latin typeface="+mn-lt"/>
                <a:ea typeface="+mn-ea"/>
                <a:cs typeface="+mn-cs"/>
              </a:rPr>
              <a:t>dochází</a:t>
            </a:r>
            <a:r>
              <a:rPr lang="en-GB" altLang="cs-CZ" sz="2000" b="0" i="0" dirty="0">
                <a:latin typeface="+mn-lt"/>
                <a:ea typeface="+mn-ea"/>
                <a:cs typeface="+mn-cs"/>
              </a:rPr>
              <a:t> </a:t>
            </a:r>
            <a:r>
              <a:rPr lang="en-GB" altLang="cs-CZ" sz="2000" b="0" i="0" dirty="0" err="1">
                <a:latin typeface="+mn-lt"/>
                <a:ea typeface="+mn-ea"/>
                <a:cs typeface="+mn-cs"/>
              </a:rPr>
              <a:t>ke</a:t>
            </a:r>
            <a:r>
              <a:rPr lang="en-GB" altLang="cs-CZ" sz="2000" b="0" i="0" dirty="0">
                <a:latin typeface="+mn-lt"/>
                <a:ea typeface="+mn-ea"/>
                <a:cs typeface="+mn-cs"/>
              </a:rPr>
              <a:t> </a:t>
            </a:r>
            <a:r>
              <a:rPr lang="en-GB" altLang="cs-CZ" sz="2000" b="0" i="0" dirty="0" err="1">
                <a:latin typeface="+mn-lt"/>
                <a:ea typeface="+mn-ea"/>
                <a:cs typeface="+mn-cs"/>
              </a:rPr>
              <a:t>vstupu</a:t>
            </a:r>
            <a:r>
              <a:rPr lang="en-GB" altLang="cs-CZ" sz="2000" b="0" i="0" dirty="0">
                <a:latin typeface="+mn-lt"/>
                <a:ea typeface="+mn-ea"/>
                <a:cs typeface="+mn-cs"/>
              </a:rPr>
              <a:t> CO</a:t>
            </a:r>
            <a:r>
              <a:rPr lang="en-GB" altLang="cs-CZ" sz="2000" b="0" i="0" baseline="-25000" dirty="0">
                <a:latin typeface="+mn-lt"/>
                <a:ea typeface="+mn-ea"/>
                <a:cs typeface="+mn-cs"/>
              </a:rPr>
              <a:t>2</a:t>
            </a:r>
            <a:r>
              <a:rPr lang="en-GB" altLang="cs-CZ" sz="2000" b="0" i="0" dirty="0">
                <a:latin typeface="+mn-lt"/>
                <a:ea typeface="+mn-ea"/>
                <a:cs typeface="+mn-cs"/>
              </a:rPr>
              <a:t> do </a:t>
            </a:r>
            <a:r>
              <a:rPr lang="en-GB" altLang="cs-CZ" sz="2000" b="0" i="0" dirty="0" err="1">
                <a:latin typeface="+mn-lt"/>
                <a:ea typeface="+mn-ea"/>
                <a:cs typeface="+mn-cs"/>
              </a:rPr>
              <a:t>atmosféry</a:t>
            </a:r>
            <a:r>
              <a:rPr lang="en-GB" altLang="cs-CZ" sz="2000" b="0" i="0" dirty="0">
                <a:latin typeface="+mn-lt"/>
                <a:ea typeface="+mn-ea"/>
                <a:cs typeface="+mn-cs"/>
              </a:rPr>
              <a:t> </a:t>
            </a:r>
            <a:endParaRPr lang="cs-CZ" altLang="cs-CZ" sz="2000" b="0" i="0" dirty="0">
              <a:latin typeface="+mn-lt"/>
              <a:ea typeface="+mn-ea"/>
              <a:cs typeface="+mn-cs"/>
            </a:endParaRPr>
          </a:p>
          <a:p>
            <a:pPr marL="0" indent="0" eaLnBrk="1" hangingPunct="1">
              <a:lnSpc>
                <a:spcPct val="90000"/>
              </a:lnSpc>
              <a:spcBef>
                <a:spcPts val="0"/>
              </a:spcBef>
              <a:spcAft>
                <a:spcPts val="600"/>
              </a:spcAft>
              <a:buClr>
                <a:schemeClr val="tx2"/>
              </a:buClr>
              <a:buSzPct val="100000"/>
            </a:pPr>
            <a:endParaRPr lang="en-GB" altLang="cs-CZ" sz="2000" b="0" i="0" dirty="0">
              <a:latin typeface="+mn-lt"/>
              <a:ea typeface="+mn-ea"/>
              <a:cs typeface="+mn-cs"/>
            </a:endParaRPr>
          </a:p>
          <a:p>
            <a:pPr marL="0" indent="0" eaLnBrk="1" hangingPunct="1">
              <a:lnSpc>
                <a:spcPct val="90000"/>
              </a:lnSpc>
              <a:spcBef>
                <a:spcPts val="0"/>
              </a:spcBef>
              <a:spcAft>
                <a:spcPts val="600"/>
              </a:spcAft>
              <a:buClr>
                <a:schemeClr val="tx2"/>
              </a:buClr>
              <a:buSzPct val="100000"/>
            </a:pPr>
            <a:r>
              <a:rPr lang="en-GB" altLang="cs-CZ" sz="2000" b="0" i="0" dirty="0">
                <a:latin typeface="+mn-lt"/>
                <a:ea typeface="+mn-ea"/>
                <a:cs typeface="+mn-cs"/>
              </a:rPr>
              <a:t>Toto </a:t>
            </a:r>
            <a:r>
              <a:rPr lang="en-GB" altLang="cs-CZ" sz="2000" b="0" i="0" dirty="0" err="1">
                <a:latin typeface="+mn-lt"/>
                <a:ea typeface="+mn-ea"/>
                <a:cs typeface="+mn-cs"/>
              </a:rPr>
              <a:t>množství</a:t>
            </a:r>
            <a:r>
              <a:rPr lang="en-GB" altLang="cs-CZ" sz="2000" b="0" i="0" dirty="0">
                <a:latin typeface="+mn-lt"/>
                <a:ea typeface="+mn-ea"/>
                <a:cs typeface="+mn-cs"/>
              </a:rPr>
              <a:t> se </a:t>
            </a:r>
            <a:r>
              <a:rPr lang="en-GB" altLang="cs-CZ" sz="2000" b="0" i="0" dirty="0" err="1">
                <a:latin typeface="+mn-lt"/>
                <a:ea typeface="+mn-ea"/>
                <a:cs typeface="+mn-cs"/>
              </a:rPr>
              <a:t>zdá</a:t>
            </a:r>
            <a:r>
              <a:rPr lang="en-GB" altLang="cs-CZ" sz="2000" b="0" i="0" dirty="0">
                <a:latin typeface="+mn-lt"/>
                <a:ea typeface="+mn-ea"/>
                <a:cs typeface="+mn-cs"/>
              </a:rPr>
              <a:t> </a:t>
            </a:r>
            <a:r>
              <a:rPr lang="en-GB" altLang="cs-CZ" sz="2000" b="0" i="0" dirty="0" err="1">
                <a:latin typeface="+mn-lt"/>
                <a:ea typeface="+mn-ea"/>
                <a:cs typeface="+mn-cs"/>
              </a:rPr>
              <a:t>malé</a:t>
            </a:r>
            <a:r>
              <a:rPr lang="en-GB" altLang="cs-CZ" sz="2000" b="0" i="0" dirty="0">
                <a:latin typeface="+mn-lt"/>
                <a:ea typeface="+mn-ea"/>
                <a:cs typeface="+mn-cs"/>
              </a:rPr>
              <a:t> </a:t>
            </a:r>
            <a:r>
              <a:rPr lang="en-GB" altLang="cs-CZ" sz="2000" b="0" i="0" dirty="0" err="1">
                <a:latin typeface="+mn-lt"/>
                <a:ea typeface="+mn-ea"/>
                <a:cs typeface="+mn-cs"/>
              </a:rPr>
              <a:t>ve</a:t>
            </a:r>
            <a:r>
              <a:rPr lang="en-GB" altLang="cs-CZ" sz="2000" b="0" i="0" dirty="0">
                <a:latin typeface="+mn-lt"/>
                <a:ea typeface="+mn-ea"/>
                <a:cs typeface="+mn-cs"/>
              </a:rPr>
              <a:t> </a:t>
            </a:r>
            <a:r>
              <a:rPr lang="en-GB" altLang="cs-CZ" sz="2000" b="0" i="0" dirty="0" err="1">
                <a:latin typeface="+mn-lt"/>
                <a:ea typeface="+mn-ea"/>
                <a:cs typeface="+mn-cs"/>
              </a:rPr>
              <a:t>srovnání</a:t>
            </a:r>
            <a:r>
              <a:rPr lang="en-GB" altLang="cs-CZ" sz="2000" b="0" i="0" dirty="0">
                <a:latin typeface="+mn-lt"/>
                <a:ea typeface="+mn-ea"/>
                <a:cs typeface="+mn-cs"/>
              </a:rPr>
              <a:t> s </a:t>
            </a:r>
            <a:r>
              <a:rPr lang="en-GB" altLang="cs-CZ" sz="2000" b="0" i="0" dirty="0" err="1">
                <a:latin typeface="+mn-lt"/>
                <a:ea typeface="+mn-ea"/>
                <a:cs typeface="+mn-cs"/>
              </a:rPr>
              <a:t>ostatními</a:t>
            </a:r>
            <a:r>
              <a:rPr lang="en-GB" altLang="cs-CZ" sz="2000" b="0" i="0" dirty="0">
                <a:latin typeface="+mn-lt"/>
                <a:ea typeface="+mn-ea"/>
                <a:cs typeface="+mn-cs"/>
              </a:rPr>
              <a:t> </a:t>
            </a:r>
            <a:r>
              <a:rPr lang="en-GB" altLang="cs-CZ" sz="2000" b="0" i="0" dirty="0" err="1">
                <a:latin typeface="+mn-lt"/>
                <a:ea typeface="+mn-ea"/>
                <a:cs typeface="+mn-cs"/>
              </a:rPr>
              <a:t>toky</a:t>
            </a:r>
            <a:r>
              <a:rPr lang="en-GB" altLang="cs-CZ" sz="2000" b="0" i="0" dirty="0">
                <a:latin typeface="+mn-lt"/>
                <a:ea typeface="+mn-ea"/>
                <a:cs typeface="+mn-cs"/>
              </a:rPr>
              <a:t>. </a:t>
            </a:r>
            <a:r>
              <a:rPr lang="en-GB" altLang="cs-CZ" sz="2000" b="0" i="0" dirty="0" err="1">
                <a:latin typeface="+mn-lt"/>
                <a:ea typeface="+mn-ea"/>
                <a:cs typeface="+mn-cs"/>
              </a:rPr>
              <a:t>Dlouhodobá</a:t>
            </a:r>
            <a:r>
              <a:rPr lang="en-GB" altLang="cs-CZ" sz="2000" b="0" i="0" dirty="0">
                <a:latin typeface="+mn-lt"/>
                <a:ea typeface="+mn-ea"/>
                <a:cs typeface="+mn-cs"/>
              </a:rPr>
              <a:t> </a:t>
            </a:r>
            <a:r>
              <a:rPr lang="en-GB" altLang="cs-CZ" sz="2000" b="0" i="0" dirty="0" err="1">
                <a:latin typeface="+mn-lt"/>
                <a:ea typeface="+mn-ea"/>
                <a:cs typeface="+mn-cs"/>
              </a:rPr>
              <a:t>přirozená</a:t>
            </a:r>
            <a:r>
              <a:rPr lang="en-GB" altLang="cs-CZ" sz="2000" b="0" i="0" dirty="0">
                <a:latin typeface="+mn-lt"/>
                <a:ea typeface="+mn-ea"/>
                <a:cs typeface="+mn-cs"/>
              </a:rPr>
              <a:t> </a:t>
            </a:r>
            <a:r>
              <a:rPr lang="en-GB" altLang="cs-CZ" sz="2000" b="0" i="0" dirty="0" err="1">
                <a:latin typeface="+mn-lt"/>
                <a:ea typeface="+mn-ea"/>
                <a:cs typeface="+mn-cs"/>
              </a:rPr>
              <a:t>celková</a:t>
            </a:r>
            <a:r>
              <a:rPr lang="en-GB" altLang="cs-CZ" sz="2000" b="0" i="0" dirty="0">
                <a:latin typeface="+mn-lt"/>
                <a:ea typeface="+mn-ea"/>
                <a:cs typeface="+mn-cs"/>
              </a:rPr>
              <a:t> </a:t>
            </a:r>
            <a:r>
              <a:rPr lang="en-GB" altLang="cs-CZ" sz="2000" b="0" i="0" dirty="0" err="1">
                <a:latin typeface="+mn-lt"/>
                <a:ea typeface="+mn-ea"/>
                <a:cs typeface="+mn-cs"/>
              </a:rPr>
              <a:t>nevyrovnanost</a:t>
            </a:r>
            <a:r>
              <a:rPr lang="en-GB" altLang="cs-CZ" sz="2000" b="0" i="0" dirty="0">
                <a:latin typeface="+mn-lt"/>
                <a:ea typeface="+mn-ea"/>
                <a:cs typeface="+mn-cs"/>
              </a:rPr>
              <a:t> </a:t>
            </a:r>
            <a:r>
              <a:rPr lang="en-GB" altLang="cs-CZ" sz="2000" b="0" i="0" dirty="0" err="1">
                <a:latin typeface="+mn-lt"/>
                <a:ea typeface="+mn-ea"/>
                <a:cs typeface="+mn-cs"/>
              </a:rPr>
              <a:t>toků</a:t>
            </a:r>
            <a:r>
              <a:rPr lang="en-GB" altLang="cs-CZ" sz="2000" b="0" i="0" dirty="0">
                <a:latin typeface="+mn-lt"/>
                <a:ea typeface="+mn-ea"/>
                <a:cs typeface="+mn-cs"/>
              </a:rPr>
              <a:t> je </a:t>
            </a:r>
            <a:r>
              <a:rPr lang="en-GB" altLang="cs-CZ" sz="2000" b="0" i="0" dirty="0" err="1">
                <a:latin typeface="+mn-lt"/>
                <a:ea typeface="+mn-ea"/>
                <a:cs typeface="+mn-cs"/>
              </a:rPr>
              <a:t>pravděpodobně</a:t>
            </a:r>
            <a:r>
              <a:rPr lang="en-GB" altLang="cs-CZ" sz="2000" b="0" i="0" dirty="0">
                <a:latin typeface="+mn-lt"/>
                <a:ea typeface="+mn-ea"/>
                <a:cs typeface="+mn-cs"/>
              </a:rPr>
              <a:t> </a:t>
            </a:r>
            <a:r>
              <a:rPr lang="en-GB" altLang="cs-CZ" sz="2000" b="0" i="0" dirty="0" err="1">
                <a:latin typeface="+mn-lt"/>
                <a:ea typeface="+mn-ea"/>
                <a:cs typeface="+mn-cs"/>
              </a:rPr>
              <a:t>menší</a:t>
            </a:r>
            <a:r>
              <a:rPr lang="en-GB" altLang="cs-CZ" sz="2000" b="0" i="0" dirty="0">
                <a:latin typeface="+mn-lt"/>
                <a:ea typeface="+mn-ea"/>
                <a:cs typeface="+mn-cs"/>
              </a:rPr>
              <a:t> </a:t>
            </a:r>
            <a:r>
              <a:rPr lang="en-GB" altLang="cs-CZ" sz="2000" b="0" i="0" dirty="0" err="1">
                <a:latin typeface="+mn-lt"/>
                <a:ea typeface="+mn-ea"/>
                <a:cs typeface="+mn-cs"/>
              </a:rPr>
              <a:t>než</a:t>
            </a:r>
            <a:r>
              <a:rPr lang="en-GB" altLang="cs-CZ" sz="2000" b="0" i="0" dirty="0">
                <a:latin typeface="+mn-lt"/>
                <a:ea typeface="+mn-ea"/>
                <a:cs typeface="+mn-cs"/>
              </a:rPr>
              <a:t> </a:t>
            </a:r>
            <a:r>
              <a:rPr lang="en-GB" altLang="cs-CZ" sz="2000" b="1" i="0" dirty="0">
                <a:solidFill>
                  <a:srgbClr val="FF0000"/>
                </a:solidFill>
                <a:latin typeface="+mn-lt"/>
                <a:ea typeface="+mn-ea"/>
                <a:cs typeface="+mn-cs"/>
              </a:rPr>
              <a:t>1 </a:t>
            </a:r>
            <a:r>
              <a:rPr lang="en-GB" altLang="cs-CZ" sz="2000" b="1" i="0" dirty="0" err="1">
                <a:solidFill>
                  <a:srgbClr val="FF0000"/>
                </a:solidFill>
                <a:latin typeface="+mn-lt"/>
                <a:ea typeface="+mn-ea"/>
                <a:cs typeface="+mn-cs"/>
              </a:rPr>
              <a:t>mld</a:t>
            </a:r>
            <a:r>
              <a:rPr lang="en-GB" altLang="cs-CZ" sz="2000" b="1" i="0" dirty="0">
                <a:solidFill>
                  <a:srgbClr val="FF0000"/>
                </a:solidFill>
                <a:latin typeface="+mn-lt"/>
                <a:ea typeface="+mn-ea"/>
                <a:cs typeface="+mn-cs"/>
              </a:rPr>
              <a:t> t C </a:t>
            </a:r>
            <a:r>
              <a:rPr lang="en-GB" altLang="cs-CZ" sz="2000" b="1" i="0" dirty="0" err="1">
                <a:solidFill>
                  <a:srgbClr val="FF0000"/>
                </a:solidFill>
                <a:latin typeface="+mn-lt"/>
                <a:ea typeface="+mn-ea"/>
                <a:cs typeface="+mn-cs"/>
              </a:rPr>
              <a:t>ročně</a:t>
            </a:r>
            <a:r>
              <a:rPr lang="en-GB" altLang="cs-CZ" sz="2000" b="1" i="0" dirty="0">
                <a:solidFill>
                  <a:srgbClr val="FF0000"/>
                </a:solidFill>
                <a:latin typeface="+mn-lt"/>
                <a:ea typeface="+mn-ea"/>
                <a:cs typeface="+mn-cs"/>
              </a:rPr>
              <a:t> </a:t>
            </a:r>
            <a:r>
              <a:rPr lang="en-GB" altLang="cs-CZ" sz="2000" b="0" i="0" dirty="0">
                <a:latin typeface="+mn-lt"/>
                <a:ea typeface="+mn-ea"/>
                <a:cs typeface="+mn-cs"/>
              </a:rPr>
              <a:t>– </a:t>
            </a:r>
            <a:r>
              <a:rPr lang="en-GB" altLang="cs-CZ" sz="2000" b="0" i="0" dirty="0" err="1">
                <a:latin typeface="+mn-lt"/>
                <a:ea typeface="+mn-ea"/>
                <a:cs typeface="+mn-cs"/>
              </a:rPr>
              <a:t>zásah</a:t>
            </a:r>
            <a:r>
              <a:rPr lang="en-GB" altLang="cs-CZ" sz="2000" b="0" i="0" dirty="0">
                <a:latin typeface="+mn-lt"/>
                <a:ea typeface="+mn-ea"/>
                <a:cs typeface="+mn-cs"/>
              </a:rPr>
              <a:t> </a:t>
            </a:r>
            <a:r>
              <a:rPr lang="en-GB" altLang="cs-CZ" sz="2000" b="0" i="0" dirty="0" err="1">
                <a:latin typeface="+mn-lt"/>
                <a:ea typeface="+mn-ea"/>
                <a:cs typeface="+mn-cs"/>
              </a:rPr>
              <a:t>člověka</a:t>
            </a:r>
            <a:r>
              <a:rPr lang="en-GB" altLang="cs-CZ" sz="2000" b="0" i="0" dirty="0">
                <a:latin typeface="+mn-lt"/>
                <a:ea typeface="+mn-ea"/>
                <a:cs typeface="+mn-cs"/>
              </a:rPr>
              <a:t> </a:t>
            </a:r>
            <a:r>
              <a:rPr lang="en-GB" altLang="cs-CZ" sz="2000" b="0" i="0" dirty="0" err="1">
                <a:latin typeface="+mn-lt"/>
                <a:ea typeface="+mn-ea"/>
                <a:cs typeface="+mn-cs"/>
              </a:rPr>
              <a:t>tímto</a:t>
            </a:r>
            <a:r>
              <a:rPr lang="en-GB" altLang="cs-CZ" sz="2000" b="0" i="0" dirty="0">
                <a:latin typeface="+mn-lt"/>
                <a:ea typeface="+mn-ea"/>
                <a:cs typeface="+mn-cs"/>
              </a:rPr>
              <a:t> </a:t>
            </a:r>
            <a:r>
              <a:rPr lang="en-GB" altLang="cs-CZ" sz="2000" b="0" i="0" dirty="0" err="1">
                <a:latin typeface="+mn-lt"/>
                <a:ea typeface="+mn-ea"/>
                <a:cs typeface="+mn-cs"/>
              </a:rPr>
              <a:t>vstupem</a:t>
            </a:r>
            <a:r>
              <a:rPr lang="en-GB" altLang="cs-CZ" sz="2000" b="0" i="0" dirty="0">
                <a:latin typeface="+mn-lt"/>
                <a:ea typeface="+mn-ea"/>
                <a:cs typeface="+mn-cs"/>
              </a:rPr>
              <a:t> je </a:t>
            </a:r>
            <a:r>
              <a:rPr lang="en-GB" altLang="cs-CZ" sz="2000" b="0" i="0" dirty="0" err="1">
                <a:latin typeface="+mn-lt"/>
                <a:ea typeface="+mn-ea"/>
                <a:cs typeface="+mn-cs"/>
              </a:rPr>
              <a:t>obrovský</a:t>
            </a:r>
            <a:r>
              <a:rPr lang="en-GB" altLang="cs-CZ" sz="2000" b="0" i="0" dirty="0">
                <a:latin typeface="+mn-lt"/>
                <a:ea typeface="+mn-ea"/>
                <a:cs typeface="+mn-cs"/>
              </a:rPr>
              <a:t>.</a:t>
            </a:r>
          </a:p>
        </p:txBody>
      </p:sp>
      <p:sp>
        <p:nvSpPr>
          <p:cNvPr id="73" name="Footer Placeholder 2">
            <a:extLst>
              <a:ext uri="{FF2B5EF4-FFF2-40B4-BE49-F238E27FC236}">
                <a16:creationId xmlns:a16="http://schemas.microsoft.com/office/drawing/2014/main" id="{CE19F319-BFC7-46DD-B85A-6CD59AFAD50B}"/>
              </a:ext>
            </a:extLst>
          </p:cNvPr>
          <p:cNvSpPr>
            <a:spLocks noGrp="1"/>
          </p:cNvSpPr>
          <p:nvPr>
            <p:ph type="ftr" sz="quarter" idx="10"/>
          </p:nvPr>
        </p:nvSpPr>
        <p:spPr>
          <a:xfrm>
            <a:off x="720000" y="6228000"/>
            <a:ext cx="7920000" cy="252000"/>
          </a:xfrm>
        </p:spPr>
        <p:txBody>
          <a:bodyPr/>
          <a:lstStyle/>
          <a:p>
            <a:pPr>
              <a:spcAft>
                <a:spcPts val="600"/>
              </a:spcAft>
            </a:pPr>
            <a:r>
              <a:rPr lang="en-GB" noProof="0"/>
              <a:t>Define footer – presentation title / department</a:t>
            </a:r>
          </a:p>
        </p:txBody>
      </p:sp>
      <p:sp>
        <p:nvSpPr>
          <p:cNvPr id="75" name="Slide Number Placeholder 3">
            <a:extLst>
              <a:ext uri="{FF2B5EF4-FFF2-40B4-BE49-F238E27FC236}">
                <a16:creationId xmlns:a16="http://schemas.microsoft.com/office/drawing/2014/main" id="{396D8986-63CA-48EF-B7E2-147F6DF6C784}"/>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19</a:t>
            </a:fld>
            <a:endParaRPr lang="cs-CZ" altLang="cs-CZ"/>
          </a:p>
        </p:txBody>
      </p:sp>
      <p:sp>
        <p:nvSpPr>
          <p:cNvPr id="21506" name="Text Box 5">
            <a:extLst>
              <a:ext uri="{FF2B5EF4-FFF2-40B4-BE49-F238E27FC236}">
                <a16:creationId xmlns:a16="http://schemas.microsoft.com/office/drawing/2014/main" id="{A58F6197-2992-4AEF-800E-B2AF5F393CE8}"/>
              </a:ext>
            </a:extLst>
          </p:cNvPr>
          <p:cNvSpPr txBox="1">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2200" b="1" i="0" dirty="0">
                <a:solidFill>
                  <a:schemeClr val="tx2"/>
                </a:solidFill>
                <a:latin typeface="+mj-lt"/>
                <a:ea typeface="+mj-ea"/>
                <a:cs typeface="+mj-cs"/>
              </a:rPr>
              <a:t>Biogeochemický cyklus uhlíku – antropogenní vlivy</a:t>
            </a:r>
          </a:p>
        </p:txBody>
      </p:sp>
      <p:pic>
        <p:nvPicPr>
          <p:cNvPr id="35844" name="Picture 4">
            <a:extLst>
              <a:ext uri="{FF2B5EF4-FFF2-40B4-BE49-F238E27FC236}">
                <a16:creationId xmlns:a16="http://schemas.microsoft.com/office/drawing/2014/main" id="{1B04613A-53BA-4885-9D7E-03B0F79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550" y="1499810"/>
            <a:ext cx="5723193" cy="345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557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a:extLst>
              <a:ext uri="{FF2B5EF4-FFF2-40B4-BE49-F238E27FC236}">
                <a16:creationId xmlns:a16="http://schemas.microsoft.com/office/drawing/2014/main" id="{51E51E36-F9F1-45B0-8382-A4B733D9001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Biogeochemické cykly</a:t>
            </a:r>
          </a:p>
        </p:txBody>
      </p:sp>
      <p:graphicFrame>
        <p:nvGraphicFramePr>
          <p:cNvPr id="4101" name="Text Box 4">
            <a:extLst>
              <a:ext uri="{FF2B5EF4-FFF2-40B4-BE49-F238E27FC236}">
                <a16:creationId xmlns:a16="http://schemas.microsoft.com/office/drawing/2014/main" id="{BF82B969-D13C-4919-B516-C3A6ECA13661}"/>
              </a:ext>
            </a:extLst>
          </p:cNvPr>
          <p:cNvGraphicFramePr/>
          <p:nvPr>
            <p:extLst>
              <p:ext uri="{D42A27DB-BD31-4B8C-83A1-F6EECF244321}">
                <p14:modId xmlns:p14="http://schemas.microsoft.com/office/powerpoint/2010/main" val="475664851"/>
              </p:ext>
            </p:extLst>
          </p:nvPr>
        </p:nvGraphicFramePr>
        <p:xfrm>
          <a:off x="6197600" y="1600201"/>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a:extLst>
              <a:ext uri="{FF2B5EF4-FFF2-40B4-BE49-F238E27FC236}">
                <a16:creationId xmlns:a16="http://schemas.microsoft.com/office/drawing/2014/main" id="{3BCA5B8A-88F1-4F8D-8834-7E21E4F2A230}"/>
              </a:ext>
            </a:extLst>
          </p:cNvPr>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609600" y="1924292"/>
            <a:ext cx="5384800" cy="387777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6840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55102076-502C-4DD3-99F5-627BF711C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9" y="1052514"/>
            <a:ext cx="7489825"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67C62332-DFBE-497A-B8D2-B0116E0D087B}"/>
              </a:ext>
            </a:extLst>
          </p:cNvPr>
          <p:cNvSpPr txBox="1">
            <a:spLocks noChangeArrowheads="1"/>
          </p:cNvSpPr>
          <p:nvPr/>
        </p:nvSpPr>
        <p:spPr bwMode="auto">
          <a:xfrm>
            <a:off x="1774826" y="260351"/>
            <a:ext cx="8569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24417329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193D2892-DD3F-452C-92D3-BD88EEF20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981076"/>
            <a:ext cx="76327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1FEF7995-627D-48BE-B7DD-13161F6F5E42}"/>
              </a:ext>
            </a:extLst>
          </p:cNvPr>
          <p:cNvSpPr txBox="1">
            <a:spLocks noChangeArrowheads="1"/>
          </p:cNvSpPr>
          <p:nvPr/>
        </p:nvSpPr>
        <p:spPr bwMode="auto">
          <a:xfrm>
            <a:off x="1774826" y="260351"/>
            <a:ext cx="8569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5825509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7E833D62-0311-49D5-AAA5-79AC12860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1052514"/>
            <a:ext cx="770572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0B056458-C079-4372-88D0-5A8943957288}"/>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Cyklus methanu</a:t>
            </a:r>
          </a:p>
        </p:txBody>
      </p:sp>
    </p:spTree>
    <p:extLst>
      <p:ext uri="{BB962C8B-B14F-4D97-AF65-F5344CB8AC3E}">
        <p14:creationId xmlns:p14="http://schemas.microsoft.com/office/powerpoint/2010/main" val="7261122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a:extLst>
              <a:ext uri="{FF2B5EF4-FFF2-40B4-BE49-F238E27FC236}">
                <a16:creationId xmlns:a16="http://schemas.microsoft.com/office/drawing/2014/main" id="{7AAE31A9-AD1B-454A-9DDB-51966846CDA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sp>
        <p:nvSpPr>
          <p:cNvPr id="25603" name="Text Box 3">
            <a:extLst>
              <a:ext uri="{FF2B5EF4-FFF2-40B4-BE49-F238E27FC236}">
                <a16:creationId xmlns:a16="http://schemas.microsoft.com/office/drawing/2014/main" id="{2B9F2A6C-78A7-4F8F-A579-B318BE6BC469}"/>
              </a:ext>
            </a:extLst>
          </p:cNvPr>
          <p:cNvSpPr txBox="1">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1800" i="0" dirty="0">
                <a:latin typeface="+mn-lt"/>
              </a:rPr>
              <a:t>Aminokyseliny jsou důležitými sloučeninami všech živých organismů (–NH</a:t>
            </a:r>
            <a:r>
              <a:rPr kumimoji="0" lang="cs-CZ" altLang="cs-CZ" sz="1800" i="0" baseline="-25000" dirty="0">
                <a:latin typeface="+mn-lt"/>
              </a:rPr>
              <a:t>2</a:t>
            </a:r>
            <a:r>
              <a:rPr kumimoji="0" lang="cs-CZ" altLang="cs-CZ" sz="1800" i="0" dirty="0">
                <a:latin typeface="+mn-lt"/>
              </a:rPr>
              <a:t> skupiny; bílkoviny).</a:t>
            </a:r>
          </a:p>
          <a:p>
            <a:pPr indent="0" eaLnBrk="1" hangingPunct="1">
              <a:lnSpc>
                <a:spcPct val="90000"/>
              </a:lnSpc>
              <a:spcBef>
                <a:spcPts val="0"/>
              </a:spcBef>
              <a:spcAft>
                <a:spcPts val="600"/>
              </a:spcAft>
            </a:pPr>
            <a:endParaRPr kumimoji="0" lang="cs-CZ" altLang="cs-CZ" sz="1800" i="0" dirty="0">
              <a:latin typeface="+mn-lt"/>
            </a:endParaRPr>
          </a:p>
          <a:p>
            <a:pPr indent="0" eaLnBrk="1" hangingPunct="1">
              <a:lnSpc>
                <a:spcPct val="90000"/>
              </a:lnSpc>
              <a:spcBef>
                <a:spcPts val="0"/>
              </a:spcBef>
              <a:spcAft>
                <a:spcPts val="600"/>
              </a:spcAft>
            </a:pPr>
            <a:r>
              <a:rPr kumimoji="0" lang="cs-CZ" altLang="cs-CZ" sz="1800" i="0" dirty="0">
                <a:latin typeface="+mn-lt"/>
              </a:rPr>
              <a:t>Dusík ve třech formách:</a:t>
            </a:r>
          </a:p>
          <a:p>
            <a:pPr indent="0" eaLnBrk="1" hangingPunct="1">
              <a:lnSpc>
                <a:spcPct val="90000"/>
              </a:lnSpc>
              <a:spcBef>
                <a:spcPts val="0"/>
              </a:spcBef>
              <a:spcAft>
                <a:spcPts val="600"/>
              </a:spcAft>
            </a:pPr>
            <a:endParaRPr kumimoji="0" lang="cs-CZ" altLang="cs-CZ" sz="1800" i="0" dirty="0">
              <a:latin typeface="+mn-lt"/>
            </a:endParaRPr>
          </a:p>
          <a:p>
            <a:pPr marL="909638" indent="-285750" eaLnBrk="1" hangingPunct="1">
              <a:lnSpc>
                <a:spcPct val="90000"/>
              </a:lnSpc>
              <a:spcBef>
                <a:spcPts val="0"/>
              </a:spcBef>
              <a:spcAft>
                <a:spcPts val="600"/>
              </a:spcAft>
              <a:buSzPct val="75000"/>
              <a:buFont typeface="Wingdings" panose="05000000000000000000" pitchFamily="2" charset="2"/>
              <a:buChar char="Ø"/>
            </a:pPr>
            <a:r>
              <a:rPr kumimoji="0" lang="cs-CZ" altLang="cs-CZ" sz="1800" i="0" dirty="0">
                <a:latin typeface="+mn-lt"/>
              </a:rPr>
              <a:t>plynný jako prvek N</a:t>
            </a:r>
            <a:r>
              <a:rPr kumimoji="0" lang="cs-CZ" altLang="cs-CZ" sz="1800" i="0" baseline="-25000" dirty="0">
                <a:latin typeface="+mn-lt"/>
              </a:rPr>
              <a:t>2</a:t>
            </a:r>
          </a:p>
          <a:p>
            <a:pPr marL="909638" indent="-285750" eaLnBrk="1" hangingPunct="1">
              <a:lnSpc>
                <a:spcPct val="90000"/>
              </a:lnSpc>
              <a:spcBef>
                <a:spcPts val="0"/>
              </a:spcBef>
              <a:spcAft>
                <a:spcPts val="600"/>
              </a:spcAft>
              <a:buSzPct val="75000"/>
              <a:buFont typeface="Wingdings" panose="05000000000000000000" pitchFamily="2" charset="2"/>
              <a:buChar char="Ø"/>
            </a:pPr>
            <a:r>
              <a:rPr kumimoji="0" lang="cs-CZ" altLang="cs-CZ" sz="1800" i="0" dirty="0">
                <a:latin typeface="+mn-lt"/>
              </a:rPr>
              <a:t>v redukované podobě jako amoniak NH</a:t>
            </a:r>
            <a:r>
              <a:rPr kumimoji="0" lang="cs-CZ" altLang="cs-CZ" sz="1800" i="0" baseline="-25000" dirty="0">
                <a:latin typeface="+mn-lt"/>
              </a:rPr>
              <a:t>3</a:t>
            </a:r>
          </a:p>
          <a:p>
            <a:pPr marL="909638" indent="-285750" eaLnBrk="1" hangingPunct="1">
              <a:lnSpc>
                <a:spcPct val="90000"/>
              </a:lnSpc>
              <a:spcBef>
                <a:spcPts val="0"/>
              </a:spcBef>
              <a:spcAft>
                <a:spcPts val="600"/>
              </a:spcAft>
              <a:buSzPct val="75000"/>
              <a:buFont typeface="Wingdings" panose="05000000000000000000" pitchFamily="2" charset="2"/>
              <a:buChar char="Ø"/>
            </a:pPr>
            <a:r>
              <a:rPr kumimoji="0" lang="cs-CZ" altLang="cs-CZ" sz="1800" i="0" dirty="0">
                <a:latin typeface="+mn-lt"/>
              </a:rPr>
              <a:t>v oxidované podobě jako dusičnanový NO</a:t>
            </a:r>
            <a:r>
              <a:rPr kumimoji="0" lang="cs-CZ" altLang="cs-CZ" sz="1800" i="0" baseline="-25000" dirty="0">
                <a:latin typeface="+mn-lt"/>
              </a:rPr>
              <a:t>3</a:t>
            </a:r>
            <a:r>
              <a:rPr kumimoji="0" lang="cs-CZ" altLang="cs-CZ" sz="1800" i="0" baseline="30000">
                <a:latin typeface="+mn-lt"/>
              </a:rPr>
              <a:t>–</a:t>
            </a:r>
            <a:r>
              <a:rPr kumimoji="0" lang="cs-CZ" altLang="cs-CZ" sz="1800" i="0">
                <a:latin typeface="+mn-lt"/>
              </a:rPr>
              <a:t> iont</a:t>
            </a:r>
            <a:endParaRPr kumimoji="0" lang="cs-CZ" altLang="cs-CZ" sz="1800" i="0" dirty="0">
              <a:latin typeface="+mn-lt"/>
            </a:endParaRPr>
          </a:p>
          <a:p>
            <a:pPr indent="0" eaLnBrk="1" hangingPunct="1">
              <a:lnSpc>
                <a:spcPct val="90000"/>
              </a:lnSpc>
              <a:spcBef>
                <a:spcPts val="0"/>
              </a:spcBef>
              <a:spcAft>
                <a:spcPts val="600"/>
              </a:spcAft>
            </a:pPr>
            <a:endParaRPr kumimoji="0" lang="cs-CZ" altLang="cs-CZ" sz="1800" i="0" dirty="0">
              <a:latin typeface="+mn-lt"/>
            </a:endParaRPr>
          </a:p>
          <a:p>
            <a:pPr indent="0" eaLnBrk="1" hangingPunct="1">
              <a:lnSpc>
                <a:spcPct val="90000"/>
              </a:lnSpc>
              <a:spcBef>
                <a:spcPts val="0"/>
              </a:spcBef>
              <a:spcAft>
                <a:spcPts val="600"/>
              </a:spcAft>
            </a:pPr>
            <a:r>
              <a:rPr kumimoji="0" lang="cs-CZ" altLang="cs-CZ" sz="1800" i="0" dirty="0">
                <a:latin typeface="+mn-lt"/>
              </a:rPr>
              <a:t>Pouze jako redukovaný se zúčastňuje biochemických reakcí. N</a:t>
            </a:r>
            <a:r>
              <a:rPr kumimoji="0" lang="cs-CZ" altLang="cs-CZ" sz="1800" i="0" baseline="-25000" dirty="0">
                <a:latin typeface="+mn-lt"/>
              </a:rPr>
              <a:t>2</a:t>
            </a:r>
            <a:r>
              <a:rPr kumimoji="0" lang="cs-CZ" altLang="cs-CZ" sz="1800" i="0" dirty="0">
                <a:latin typeface="+mn-lt"/>
              </a:rPr>
              <a:t> nemůže být přímo využíván organismy. Největším rezervoárem dusíku je atmosféra: 78 % </a:t>
            </a:r>
          </a:p>
        </p:txBody>
      </p:sp>
      <p:pic>
        <p:nvPicPr>
          <p:cNvPr id="25602" name="Picture 2" descr="Diagram, timeline&#10;&#10;Description automatically generated">
            <a:extLst>
              <a:ext uri="{FF2B5EF4-FFF2-40B4-BE49-F238E27FC236}">
                <a16:creationId xmlns:a16="http://schemas.microsoft.com/office/drawing/2014/main" id="{03C745AB-85AD-49E4-B062-550674C732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56" r="-2" b="-2"/>
          <a:stretch/>
        </p:blipFill>
        <p:spPr bwMode="auto">
          <a:xfrm>
            <a:off x="6197600" y="1600201"/>
            <a:ext cx="5384800"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31981792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a:extLst>
              <a:ext uri="{FF2B5EF4-FFF2-40B4-BE49-F238E27FC236}">
                <a16:creationId xmlns:a16="http://schemas.microsoft.com/office/drawing/2014/main" id="{0C3D3A6A-F054-4FFA-810C-BC4305E369EE}"/>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sp>
        <p:nvSpPr>
          <p:cNvPr id="26627" name="Rectangle 3">
            <a:extLst>
              <a:ext uri="{FF2B5EF4-FFF2-40B4-BE49-F238E27FC236}">
                <a16:creationId xmlns:a16="http://schemas.microsoft.com/office/drawing/2014/main" id="{9392236C-A69A-4AA5-9C60-CF48956ED916}"/>
              </a:ext>
            </a:extLst>
          </p:cNvPr>
          <p:cNvSpPr>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lnSpcReduction="10000"/>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2400" i="0" dirty="0">
                <a:latin typeface="+mn-lt"/>
              </a:rPr>
              <a:t>Člověk:</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spalování paliv (vznik NO za vysokých teplot z N</a:t>
            </a:r>
            <a:r>
              <a:rPr kumimoji="0" lang="cs-CZ" altLang="cs-CZ" sz="2400" i="0" baseline="-30000" dirty="0">
                <a:latin typeface="+mn-lt"/>
              </a:rPr>
              <a:t>2</a:t>
            </a:r>
            <a:r>
              <a:rPr kumimoji="0" lang="cs-CZ" altLang="cs-CZ" sz="2400" i="0" dirty="0">
                <a:latin typeface="+mn-lt"/>
              </a:rPr>
              <a:t> a O</a:t>
            </a:r>
            <a:r>
              <a:rPr kumimoji="0" lang="cs-CZ" altLang="cs-CZ" sz="2400" i="0" baseline="-30000" dirty="0">
                <a:latin typeface="+mn-lt"/>
              </a:rPr>
              <a:t>2</a:t>
            </a:r>
            <a:r>
              <a:rPr kumimoji="0" lang="cs-CZ" altLang="cs-CZ" sz="2400" i="0" dirty="0">
                <a:latin typeface="+mn-lt"/>
              </a:rPr>
              <a:t>), ten se dále oxiduje na NO</a:t>
            </a:r>
            <a:r>
              <a:rPr kumimoji="0" lang="cs-CZ" altLang="cs-CZ" sz="2400" i="0" baseline="-30000" dirty="0">
                <a:latin typeface="+mn-lt"/>
              </a:rPr>
              <a:t>2</a:t>
            </a:r>
            <a:r>
              <a:rPr kumimoji="0" lang="cs-CZ" altLang="cs-CZ" sz="2400" i="0" dirty="0">
                <a:latin typeface="+mn-lt"/>
              </a:rPr>
              <a:t> a s vodou tvoří HNO</a:t>
            </a:r>
            <a:r>
              <a:rPr kumimoji="0" lang="cs-CZ" altLang="cs-CZ" sz="2400" i="0" baseline="-30000" dirty="0">
                <a:latin typeface="+mn-lt"/>
              </a:rPr>
              <a:t>3</a:t>
            </a:r>
            <a:r>
              <a:rPr kumimoji="0" lang="cs-CZ" altLang="cs-CZ" sz="2400" i="0" dirty="0">
                <a:latin typeface="+mn-lt"/>
              </a:rPr>
              <a:t> (kyselý déšť)</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N</a:t>
            </a:r>
            <a:r>
              <a:rPr kumimoji="0" lang="cs-CZ" altLang="cs-CZ" sz="2400" i="0" baseline="-25000" dirty="0">
                <a:latin typeface="+mn-lt"/>
              </a:rPr>
              <a:t>2</a:t>
            </a:r>
            <a:r>
              <a:rPr kumimoji="0" lang="cs-CZ" altLang="cs-CZ" sz="2400" i="0" dirty="0">
                <a:latin typeface="+mn-lt"/>
              </a:rPr>
              <a:t>O (skleníkový plyn) uvolňován bakteriemi ze zemědělských odpadů</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uvolňování z půdy zavlažováním, vypalováním pralesů</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hnojení a komunální odpad (-&gt; řasy) </a:t>
            </a:r>
          </a:p>
        </p:txBody>
      </p:sp>
      <p:pic>
        <p:nvPicPr>
          <p:cNvPr id="26626" name="Picture 2" descr="Diagram, timeline&#10;&#10;Description automatically generated">
            <a:extLst>
              <a:ext uri="{FF2B5EF4-FFF2-40B4-BE49-F238E27FC236}">
                <a16:creationId xmlns:a16="http://schemas.microsoft.com/office/drawing/2014/main" id="{FD536696-2DA1-4090-9BE6-BEF9C3865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56" r="-2" b="-2"/>
          <a:stretch/>
        </p:blipFill>
        <p:spPr bwMode="auto">
          <a:xfrm>
            <a:off x="6197600" y="1600201"/>
            <a:ext cx="5384800"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396801673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a:extLst>
              <a:ext uri="{FF2B5EF4-FFF2-40B4-BE49-F238E27FC236}">
                <a16:creationId xmlns:a16="http://schemas.microsoft.com/office/drawing/2014/main" id="{D6CABA17-C758-413D-9D37-541BC7B3EEA0}"/>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sp>
        <p:nvSpPr>
          <p:cNvPr id="27652" name="Rectangle 5">
            <a:extLst>
              <a:ext uri="{FF2B5EF4-FFF2-40B4-BE49-F238E27FC236}">
                <a16:creationId xmlns:a16="http://schemas.microsoft.com/office/drawing/2014/main" id="{33339556-38C9-4BDB-983D-B58D8A6EC1D4}"/>
              </a:ext>
            </a:extLst>
          </p:cNvPr>
          <p:cNvSpPr>
            <a:spLocks noChangeArrowheads="1"/>
          </p:cNvSpPr>
          <p:nvPr/>
        </p:nvSpPr>
        <p:spPr bwMode="auto">
          <a:xfrm>
            <a:off x="609600" y="1600201"/>
            <a:ext cx="5384800" cy="4525963"/>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ct val="90000"/>
              </a:lnSpc>
              <a:spcBef>
                <a:spcPts val="0"/>
              </a:spcBef>
              <a:spcAft>
                <a:spcPts val="600"/>
              </a:spcAft>
            </a:pPr>
            <a:endParaRPr lang="cs-CZ" altLang="cs-CZ" sz="1800" i="0" dirty="0">
              <a:latin typeface="+mn-lt"/>
            </a:endParaRPr>
          </a:p>
        </p:txBody>
      </p:sp>
      <p:pic>
        <p:nvPicPr>
          <p:cNvPr id="27651" name="Picture 4" descr="Diagram&#10;&#10;Description automatically generated">
            <a:extLst>
              <a:ext uri="{FF2B5EF4-FFF2-40B4-BE49-F238E27FC236}">
                <a16:creationId xmlns:a16="http://schemas.microsoft.com/office/drawing/2014/main" id="{68E16D75-1E16-40CE-8970-4A6048FF05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510148"/>
            <a:ext cx="5384800" cy="3500120"/>
          </a:xfrm>
          <a:prstGeom prst="rect">
            <a:avLst/>
          </a:prstGeom>
          <a:solidFill>
            <a:srgbClr val="FFFFFF"/>
          </a:solidFill>
          <a:ln w="9525">
            <a:solidFill>
              <a:srgbClr val="FF0000"/>
            </a:solidFill>
            <a:miter lim="800000"/>
            <a:headEnd/>
            <a:tailEnd/>
          </a:ln>
        </p:spPr>
      </p:pic>
      <p:sp>
        <p:nvSpPr>
          <p:cNvPr id="5" name="Content Placeholder 4">
            <a:extLst>
              <a:ext uri="{FF2B5EF4-FFF2-40B4-BE49-F238E27FC236}">
                <a16:creationId xmlns:a16="http://schemas.microsoft.com/office/drawing/2014/main" id="{A9CF0764-1134-421B-ADCF-FAF1DCFE50F1}"/>
              </a:ext>
            </a:extLst>
          </p:cNvPr>
          <p:cNvSpPr>
            <a:spLocks noGrp="1"/>
          </p:cNvSpPr>
          <p:nvPr>
            <p:ph sz="quarter" idx="24"/>
          </p:nvPr>
        </p:nvSpPr>
        <p:spPr>
          <a:xfrm>
            <a:off x="749147" y="1584199"/>
            <a:ext cx="5218413" cy="4366027"/>
          </a:xfrm>
        </p:spPr>
        <p:txBody>
          <a:bodyPr/>
          <a:lstStyle/>
          <a:p>
            <a:r>
              <a:rPr lang="en-US" sz="2400" dirty="0" err="1"/>
              <a:t>Část</a:t>
            </a:r>
            <a:r>
              <a:rPr lang="en-US" sz="2400" dirty="0"/>
              <a:t> </a:t>
            </a:r>
            <a:r>
              <a:rPr lang="en-US" sz="2400" dirty="0" err="1"/>
              <a:t>atmosférického</a:t>
            </a:r>
            <a:r>
              <a:rPr lang="en-US" sz="2400" dirty="0"/>
              <a:t> </a:t>
            </a:r>
            <a:r>
              <a:rPr lang="en-US" sz="2400" dirty="0" err="1"/>
              <a:t>dusíku</a:t>
            </a:r>
            <a:r>
              <a:rPr lang="en-US" sz="2400" dirty="0"/>
              <a:t> se </a:t>
            </a:r>
            <a:r>
              <a:rPr lang="en-US" sz="2400" dirty="0" err="1"/>
              <a:t>účinkem</a:t>
            </a:r>
            <a:r>
              <a:rPr lang="en-US" sz="2400" dirty="0"/>
              <a:t> </a:t>
            </a:r>
            <a:r>
              <a:rPr lang="en-US" sz="2400" dirty="0" err="1"/>
              <a:t>blesk</a:t>
            </a:r>
            <a:r>
              <a:rPr lang="cs-CZ" sz="2400" dirty="0"/>
              <a:t>ů</a:t>
            </a:r>
            <a:r>
              <a:rPr lang="en-US" sz="2400" dirty="0"/>
              <a:t> </a:t>
            </a:r>
            <a:r>
              <a:rPr lang="en-US" sz="2400" dirty="0" err="1"/>
              <a:t>přeměňuje</a:t>
            </a:r>
            <a:r>
              <a:rPr lang="en-US" sz="2400" dirty="0"/>
              <a:t> </a:t>
            </a:r>
            <a:r>
              <a:rPr lang="en-US" sz="2400" dirty="0" err="1"/>
              <a:t>na</a:t>
            </a:r>
            <a:r>
              <a:rPr lang="en-US" sz="2400" dirty="0"/>
              <a:t> </a:t>
            </a:r>
            <a:r>
              <a:rPr lang="en-US" sz="2400" dirty="0" err="1"/>
              <a:t>rozpustné</a:t>
            </a:r>
            <a:r>
              <a:rPr lang="en-US" sz="2400" dirty="0"/>
              <a:t> </a:t>
            </a:r>
            <a:r>
              <a:rPr lang="en-US" sz="2400" dirty="0" err="1"/>
              <a:t>sloučeniny</a:t>
            </a:r>
            <a:r>
              <a:rPr lang="en-US" sz="2400" dirty="0"/>
              <a:t>, ale </a:t>
            </a:r>
            <a:r>
              <a:rPr lang="en-US" sz="2400" dirty="0" err="1"/>
              <a:t>většina</a:t>
            </a:r>
            <a:r>
              <a:rPr lang="en-US" sz="2400" dirty="0"/>
              <a:t> </a:t>
            </a:r>
            <a:r>
              <a:rPr lang="en-US" sz="2400" dirty="0" err="1"/>
              <a:t>přenášená</a:t>
            </a:r>
            <a:r>
              <a:rPr lang="en-US" sz="2400" dirty="0"/>
              <a:t> z </a:t>
            </a:r>
            <a:r>
              <a:rPr lang="en-US" sz="2400" dirty="0" err="1"/>
              <a:t>atmosféry</a:t>
            </a:r>
            <a:r>
              <a:rPr lang="en-US" sz="2400" dirty="0"/>
              <a:t> je </a:t>
            </a:r>
            <a:r>
              <a:rPr lang="en-US" sz="2400" dirty="0" err="1"/>
              <a:t>biochemicky</a:t>
            </a:r>
            <a:r>
              <a:rPr lang="en-US" sz="2400" dirty="0"/>
              <a:t> </a:t>
            </a:r>
            <a:r>
              <a:rPr lang="en-US" sz="2400" dirty="0" err="1"/>
              <a:t>fixována</a:t>
            </a:r>
            <a:r>
              <a:rPr lang="en-US" sz="2400" dirty="0"/>
              <a:t> v </a:t>
            </a:r>
            <a:r>
              <a:rPr lang="en-US" sz="2400" dirty="0" err="1"/>
              <a:t>půdě</a:t>
            </a:r>
            <a:r>
              <a:rPr lang="en-US" sz="2400" dirty="0"/>
              <a:t> </a:t>
            </a:r>
            <a:r>
              <a:rPr lang="en-US" sz="2400" dirty="0" err="1"/>
              <a:t>specializovanými</a:t>
            </a:r>
            <a:r>
              <a:rPr lang="cs-CZ" sz="2400" dirty="0"/>
              <a:t> </a:t>
            </a:r>
            <a:r>
              <a:rPr lang="en-US" sz="2400" dirty="0" err="1"/>
              <a:t>mikroorganismy</a:t>
            </a:r>
            <a:r>
              <a:rPr lang="en-US" sz="2400" dirty="0"/>
              <a:t>. </a:t>
            </a:r>
            <a:r>
              <a:rPr lang="en-US" sz="2400" dirty="0" err="1"/>
              <a:t>Dusík</a:t>
            </a:r>
            <a:r>
              <a:rPr lang="en-US" sz="2400" dirty="0"/>
              <a:t> </a:t>
            </a:r>
            <a:r>
              <a:rPr lang="en-US" sz="2400" dirty="0" err="1"/>
              <a:t>uložený</a:t>
            </a:r>
            <a:r>
              <a:rPr lang="en-US" sz="2400" dirty="0"/>
              <a:t> v </a:t>
            </a:r>
            <a:r>
              <a:rPr lang="en-US" sz="2400" dirty="0" err="1"/>
              <a:t>organické</a:t>
            </a:r>
            <a:r>
              <a:rPr lang="en-US" sz="2400" dirty="0"/>
              <a:t> </a:t>
            </a:r>
            <a:r>
              <a:rPr lang="en-US" sz="2400" dirty="0" err="1"/>
              <a:t>hmotě</a:t>
            </a:r>
            <a:r>
              <a:rPr lang="en-US" sz="2400" dirty="0"/>
              <a:t> se </a:t>
            </a:r>
            <a:r>
              <a:rPr lang="en-US" sz="2400" dirty="0" err="1"/>
              <a:t>vrací</a:t>
            </a:r>
            <a:r>
              <a:rPr lang="en-US" sz="2400" dirty="0"/>
              <a:t> do </a:t>
            </a:r>
            <a:r>
              <a:rPr lang="en-US" sz="2400" dirty="0" err="1"/>
              <a:t>atmosféry</a:t>
            </a:r>
            <a:r>
              <a:rPr lang="en-US" sz="2400" dirty="0"/>
              <a:t> v </a:t>
            </a:r>
            <a:r>
              <a:rPr lang="en-US" sz="2400" dirty="0" err="1"/>
              <a:t>sérii</a:t>
            </a:r>
            <a:r>
              <a:rPr lang="en-US" sz="2400" dirty="0"/>
              <a:t> </a:t>
            </a:r>
            <a:r>
              <a:rPr lang="en-US" sz="2400" dirty="0" err="1"/>
              <a:t>bakteriálních</a:t>
            </a:r>
            <a:r>
              <a:rPr lang="en-US" sz="2400" dirty="0"/>
              <a:t> </a:t>
            </a:r>
            <a:r>
              <a:rPr lang="en-US" sz="2400" dirty="0" err="1"/>
              <a:t>oxidačních</a:t>
            </a:r>
            <a:r>
              <a:rPr lang="en-US" sz="2400" dirty="0"/>
              <a:t> </a:t>
            </a:r>
            <a:r>
              <a:rPr lang="en-US" sz="2400" dirty="0" err="1"/>
              <a:t>kroků</a:t>
            </a:r>
            <a:r>
              <a:rPr lang="en-US" sz="2400" dirty="0"/>
              <a:t>, </a:t>
            </a:r>
            <a:r>
              <a:rPr lang="en-US" sz="2400" dirty="0" err="1"/>
              <a:t>které</a:t>
            </a:r>
            <a:r>
              <a:rPr lang="en-US" sz="2400" dirty="0"/>
              <a:t> </a:t>
            </a:r>
            <a:r>
              <a:rPr lang="en-US" sz="2400" dirty="0" err="1"/>
              <a:t>tvoří</a:t>
            </a:r>
            <a:r>
              <a:rPr lang="en-US" sz="2400" dirty="0"/>
              <a:t> </a:t>
            </a:r>
            <a:r>
              <a:rPr lang="en-US" sz="2400" dirty="0" err="1"/>
              <a:t>nejprve</a:t>
            </a:r>
            <a:r>
              <a:rPr lang="en-US" sz="2400" dirty="0"/>
              <a:t> </a:t>
            </a:r>
            <a:r>
              <a:rPr lang="en-US" sz="2400" dirty="0" err="1"/>
              <a:t>amonné</a:t>
            </a:r>
            <a:r>
              <a:rPr lang="en-US" sz="2400" dirty="0"/>
              <a:t> soli, </a:t>
            </a:r>
            <a:r>
              <a:rPr lang="en-US" sz="2400" dirty="0" err="1"/>
              <a:t>poté</a:t>
            </a:r>
            <a:r>
              <a:rPr lang="en-US" sz="2400" dirty="0"/>
              <a:t> </a:t>
            </a:r>
            <a:r>
              <a:rPr lang="en-US" sz="2400" dirty="0" err="1"/>
              <a:t>dusitany</a:t>
            </a:r>
            <a:r>
              <a:rPr lang="en-US" sz="2400" dirty="0"/>
              <a:t> a </a:t>
            </a:r>
            <a:r>
              <a:rPr lang="en-US" sz="2400" dirty="0" err="1"/>
              <a:t>dusičnany</a:t>
            </a:r>
            <a:r>
              <a:rPr lang="en-US" sz="2400" dirty="0"/>
              <a:t> a </a:t>
            </a:r>
            <a:r>
              <a:rPr lang="en-US" sz="2400" dirty="0" err="1"/>
              <a:t>nakonec</a:t>
            </a:r>
            <a:r>
              <a:rPr lang="en-US" sz="2400" dirty="0"/>
              <a:t> </a:t>
            </a:r>
            <a:r>
              <a:rPr lang="en-US" sz="2400" dirty="0" err="1"/>
              <a:t>plyny</a:t>
            </a:r>
            <a:r>
              <a:rPr lang="en-US" sz="2400" dirty="0"/>
              <a:t> N</a:t>
            </a:r>
            <a:r>
              <a:rPr lang="en-US" sz="2400" baseline="-25000" dirty="0"/>
              <a:t>2</a:t>
            </a:r>
            <a:r>
              <a:rPr lang="en-US" sz="2400" dirty="0"/>
              <a:t> a N</a:t>
            </a:r>
            <a:r>
              <a:rPr lang="en-US" sz="2400" baseline="-25000" dirty="0"/>
              <a:t>2</a:t>
            </a:r>
            <a:r>
              <a:rPr lang="en-US" sz="2400" dirty="0"/>
              <a:t>O.</a:t>
            </a:r>
          </a:p>
        </p:txBody>
      </p:sp>
      <p:sp>
        <p:nvSpPr>
          <p:cNvPr id="7" name="Content Placeholder 6">
            <a:extLst>
              <a:ext uri="{FF2B5EF4-FFF2-40B4-BE49-F238E27FC236}">
                <a16:creationId xmlns:a16="http://schemas.microsoft.com/office/drawing/2014/main" id="{B78968AE-05B1-45A4-B551-6BA38419C907}"/>
              </a:ext>
            </a:extLst>
          </p:cNvPr>
          <p:cNvSpPr>
            <a:spLocks noGrp="1"/>
          </p:cNvSpPr>
          <p:nvPr>
            <p:ph idx="28"/>
          </p:nvPr>
        </p:nvSpPr>
        <p:spPr/>
        <p:txBody>
          <a:bodyPr/>
          <a:lstStyle/>
          <a:p>
            <a:endParaRPr lang="en-US"/>
          </a:p>
        </p:txBody>
      </p:sp>
    </p:spTree>
    <p:extLst>
      <p:ext uri="{BB962C8B-B14F-4D97-AF65-F5344CB8AC3E}">
        <p14:creationId xmlns:p14="http://schemas.microsoft.com/office/powerpoint/2010/main" val="269772914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6E7ACCC6-D202-421B-8B4D-B9D4EE1E487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pic>
        <p:nvPicPr>
          <p:cNvPr id="3" name="Picture 2">
            <a:extLst>
              <a:ext uri="{FF2B5EF4-FFF2-40B4-BE49-F238E27FC236}">
                <a16:creationId xmlns:a16="http://schemas.microsoft.com/office/drawing/2014/main" id="{6D6F2616-114D-4D6C-9FA8-4C6BE15CE016}"/>
              </a:ext>
            </a:extLst>
          </p:cNvPr>
          <p:cNvPicPr>
            <a:picLocks noChangeAspect="1"/>
          </p:cNvPicPr>
          <p:nvPr/>
        </p:nvPicPr>
        <p:blipFill>
          <a:blip r:embed="rId3"/>
          <a:stretch>
            <a:fillRect/>
          </a:stretch>
        </p:blipFill>
        <p:spPr>
          <a:xfrm>
            <a:off x="2626111" y="947092"/>
            <a:ext cx="6065134" cy="4566249"/>
          </a:xfrm>
          <a:prstGeom prst="rect">
            <a:avLst/>
          </a:prstGeom>
        </p:spPr>
      </p:pic>
    </p:spTree>
    <p:extLst>
      <p:ext uri="{BB962C8B-B14F-4D97-AF65-F5344CB8AC3E}">
        <p14:creationId xmlns:p14="http://schemas.microsoft.com/office/powerpoint/2010/main" val="175277052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6E7ACCC6-D202-421B-8B4D-B9D4EE1E487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pic>
        <p:nvPicPr>
          <p:cNvPr id="28674" name="Picture 2" descr="Diagram&#10;&#10;Description automatically generated">
            <a:extLst>
              <a:ext uri="{FF2B5EF4-FFF2-40B4-BE49-F238E27FC236}">
                <a16:creationId xmlns:a16="http://schemas.microsoft.com/office/drawing/2014/main" id="{0BFE44C6-CA3E-46FB-A64E-8FF00EA448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02195" y="1600201"/>
            <a:ext cx="5587609"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10920749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2268AB59-12D1-4FF1-BB26-4DA5254FA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981075"/>
            <a:ext cx="77057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902AE4C0-60F8-4A9E-858F-4CBAAA0CE771}"/>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rgbClr val="FF0000"/>
                </a:solidFill>
                <a:latin typeface="Arial" panose="020B0604020202020204" pitchFamily="34" charset="0"/>
              </a:rPr>
              <a:t>Biogeochemický cyklus dusíku</a:t>
            </a:r>
          </a:p>
        </p:txBody>
      </p:sp>
    </p:spTree>
    <p:extLst>
      <p:ext uri="{BB962C8B-B14F-4D97-AF65-F5344CB8AC3E}">
        <p14:creationId xmlns:p14="http://schemas.microsoft.com/office/powerpoint/2010/main" val="38099431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a:extLst>
              <a:ext uri="{FF2B5EF4-FFF2-40B4-BE49-F238E27FC236}">
                <a16:creationId xmlns:a16="http://schemas.microsoft.com/office/drawing/2014/main" id="{169BE1F2-AABA-478E-9184-24B2BFE3742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síry</a:t>
            </a:r>
          </a:p>
        </p:txBody>
      </p:sp>
      <p:sp>
        <p:nvSpPr>
          <p:cNvPr id="30723" name="Rectangle 3">
            <a:extLst>
              <a:ext uri="{FF2B5EF4-FFF2-40B4-BE49-F238E27FC236}">
                <a16:creationId xmlns:a16="http://schemas.microsoft.com/office/drawing/2014/main" id="{D6A84EE2-3B2D-4A4E-9548-C9685B5FC078}"/>
              </a:ext>
            </a:extLst>
          </p:cNvPr>
          <p:cNvSpPr>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lnSpcReduction="10000"/>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marL="969963" indent="-342900" eaLnBrk="1" hangingPunct="1">
              <a:lnSpc>
                <a:spcPct val="90000"/>
              </a:lnSpc>
              <a:spcBef>
                <a:spcPts val="0"/>
              </a:spcBef>
              <a:spcAft>
                <a:spcPts val="600"/>
              </a:spcAft>
              <a:buFont typeface="Wingdings" panose="05000000000000000000" pitchFamily="2" charset="2"/>
              <a:buChar char="Ø"/>
            </a:pPr>
            <a:r>
              <a:rPr kumimoji="0" lang="cs-CZ" altLang="cs-CZ" sz="2000" i="0" dirty="0">
                <a:latin typeface="+mn-lt"/>
              </a:rPr>
              <a:t>Většina síry vázána minerálně (pyrit, sádrovec):</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H</a:t>
            </a:r>
            <a:r>
              <a:rPr kumimoji="0" lang="cs-CZ" altLang="cs-CZ" sz="2000" i="0" baseline="-30000" dirty="0">
                <a:latin typeface="+mn-lt"/>
              </a:rPr>
              <a:t>2</a:t>
            </a:r>
            <a:r>
              <a:rPr kumimoji="0" lang="cs-CZ" altLang="cs-CZ" sz="2000" i="0" dirty="0">
                <a:latin typeface="+mn-lt"/>
              </a:rPr>
              <a:t>S a SO</a:t>
            </a:r>
            <a:r>
              <a:rPr kumimoji="0" lang="cs-CZ" altLang="cs-CZ" sz="2000" i="0" baseline="-30000" dirty="0">
                <a:latin typeface="+mn-lt"/>
              </a:rPr>
              <a:t>2</a:t>
            </a:r>
            <a:r>
              <a:rPr kumimoji="0" lang="cs-CZ" altLang="cs-CZ" sz="2000" i="0" dirty="0">
                <a:latin typeface="+mn-lt"/>
              </a:rPr>
              <a:t> uvolňován z aktivních vulkánů</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rozkladem organické hmoty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SO</a:t>
            </a:r>
            <a:r>
              <a:rPr kumimoji="0" lang="cs-CZ" altLang="cs-CZ" sz="2000" i="0" baseline="-30000" dirty="0">
                <a:latin typeface="+mn-lt"/>
              </a:rPr>
              <a:t>4</a:t>
            </a:r>
            <a:r>
              <a:rPr kumimoji="0" lang="cs-CZ" altLang="cs-CZ" sz="2000" i="0" baseline="30000" dirty="0">
                <a:latin typeface="+mn-lt"/>
              </a:rPr>
              <a:t>2–</a:t>
            </a:r>
            <a:r>
              <a:rPr kumimoji="0" lang="cs-CZ" altLang="cs-CZ" sz="2000" i="0" dirty="0">
                <a:latin typeface="+mn-lt"/>
              </a:rPr>
              <a:t> do atmosféry tříštěním slané vody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DMS (</a:t>
            </a:r>
            <a:r>
              <a:rPr kumimoji="0" lang="cs-CZ" altLang="cs-CZ" sz="2000" i="0" dirty="0" err="1">
                <a:latin typeface="+mn-lt"/>
              </a:rPr>
              <a:t>dimethylsulfid</a:t>
            </a:r>
            <a:r>
              <a:rPr kumimoji="0" lang="cs-CZ" altLang="cs-CZ" sz="2000" i="0" dirty="0">
                <a:latin typeface="+mn-lt"/>
              </a:rPr>
              <a:t>) uvolňován do atmosféry planktonem</a:t>
            </a:r>
          </a:p>
          <a:p>
            <a:pPr indent="0" eaLnBrk="1" hangingPunct="1">
              <a:lnSpc>
                <a:spcPct val="90000"/>
              </a:lnSpc>
              <a:spcBef>
                <a:spcPts val="0"/>
              </a:spcBef>
              <a:spcAft>
                <a:spcPts val="600"/>
              </a:spcAft>
            </a:pPr>
            <a:endParaRPr kumimoji="0" lang="cs-CZ" altLang="cs-CZ" sz="2000" i="0" dirty="0">
              <a:latin typeface="+mn-lt"/>
            </a:endParaRPr>
          </a:p>
          <a:p>
            <a:pPr indent="0" eaLnBrk="1" hangingPunct="1">
              <a:lnSpc>
                <a:spcPct val="90000"/>
              </a:lnSpc>
              <a:spcBef>
                <a:spcPts val="0"/>
              </a:spcBef>
              <a:spcAft>
                <a:spcPts val="600"/>
              </a:spcAft>
            </a:pPr>
            <a:r>
              <a:rPr kumimoji="0" lang="cs-CZ" altLang="cs-CZ" sz="2000" i="0" dirty="0">
                <a:latin typeface="+mn-lt"/>
              </a:rPr>
              <a:t>Člověk: </a:t>
            </a:r>
          </a:p>
          <a:p>
            <a:pPr marL="969963" indent="-342900" eaLnBrk="1" hangingPunct="1">
              <a:lnSpc>
                <a:spcPct val="90000"/>
              </a:lnSpc>
              <a:spcBef>
                <a:spcPts val="0"/>
              </a:spcBef>
              <a:spcAft>
                <a:spcPts val="600"/>
              </a:spcAft>
              <a:buFont typeface="Wingdings" panose="05000000000000000000" pitchFamily="2" charset="2"/>
              <a:buChar char="Ø"/>
            </a:pPr>
            <a:r>
              <a:rPr kumimoji="0" lang="cs-CZ" altLang="cs-CZ" sz="2000" i="0" dirty="0">
                <a:latin typeface="+mn-lt"/>
              </a:rPr>
              <a:t>kolem 1/3 z celkového množství síry do atmosféry (99 % SO</a:t>
            </a:r>
            <a:r>
              <a:rPr kumimoji="0" lang="cs-CZ" altLang="cs-CZ" sz="2000" i="0" baseline="-30000" dirty="0">
                <a:latin typeface="+mn-lt"/>
              </a:rPr>
              <a:t>2</a:t>
            </a:r>
            <a:r>
              <a:rPr kumimoji="0" lang="cs-CZ" altLang="cs-CZ" sz="2000" i="0" dirty="0">
                <a:latin typeface="+mn-lt"/>
              </a:rPr>
              <a:t>)</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spalování fosilních paliv (2/3)</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zpracování ropy, minerálních zdrojů </a:t>
            </a:r>
          </a:p>
        </p:txBody>
      </p:sp>
      <p:pic>
        <p:nvPicPr>
          <p:cNvPr id="30722" name="Picture 2" descr="Diagram&#10;&#10;Description automatically generated">
            <a:extLst>
              <a:ext uri="{FF2B5EF4-FFF2-40B4-BE49-F238E27FC236}">
                <a16:creationId xmlns:a16="http://schemas.microsoft.com/office/drawing/2014/main" id="{DF7F7A6D-DD23-4823-9521-DFF0031CC3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3958" y="1600201"/>
            <a:ext cx="3632084"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8198080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C2223C83-3DAB-4AF7-9AC7-644BFAE422EA}"/>
              </a:ext>
            </a:extLst>
          </p:cNvPr>
          <p:cNvGraphicFramePr>
            <a:graphicFrameLocks noChangeAspect="1"/>
          </p:cNvGraphicFramePr>
          <p:nvPr/>
        </p:nvGraphicFramePr>
        <p:xfrm>
          <a:off x="1774825" y="1125538"/>
          <a:ext cx="8642350" cy="4367212"/>
        </p:xfrm>
        <a:graphic>
          <a:graphicData uri="http://schemas.openxmlformats.org/presentationml/2006/ole">
            <mc:AlternateContent xmlns:mc="http://schemas.openxmlformats.org/markup-compatibility/2006">
              <mc:Choice xmlns:v="urn:schemas-microsoft-com:vml" Requires="v">
                <p:oleObj name="CorelPhotoPaint.Image.8" r:id="rId3" imgW="4495238" imgH="2349206" progId="CorelPhotoPaint.Image.8">
                  <p:embed/>
                </p:oleObj>
              </mc:Choice>
              <mc:Fallback>
                <p:oleObj name="CorelPhotoPaint.Image.8" r:id="rId3" imgW="4495238" imgH="2349206" progId="CorelPhotoPaint.Image.8">
                  <p:embed/>
                  <p:pic>
                    <p:nvPicPr>
                      <p:cNvPr id="6146" name="Object 2">
                        <a:extLst>
                          <a:ext uri="{FF2B5EF4-FFF2-40B4-BE49-F238E27FC236}">
                            <a16:creationId xmlns:a16="http://schemas.microsoft.com/office/drawing/2014/main" id="{C2223C83-3DAB-4AF7-9AC7-644BFAE42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125538"/>
                        <a:ext cx="8642350" cy="43672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Text Box 3">
            <a:extLst>
              <a:ext uri="{FF2B5EF4-FFF2-40B4-BE49-F238E27FC236}">
                <a16:creationId xmlns:a16="http://schemas.microsoft.com/office/drawing/2014/main" id="{BFA1EF28-FD19-4083-BE2A-9D31DE9BF87F}"/>
              </a:ext>
            </a:extLst>
          </p:cNvPr>
          <p:cNvSpPr txBox="1">
            <a:spLocks noChangeArrowheads="1"/>
          </p:cNvSpPr>
          <p:nvPr/>
        </p:nvSpPr>
        <p:spPr bwMode="auto">
          <a:xfrm>
            <a:off x="2424114" y="188913"/>
            <a:ext cx="7272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FF0000"/>
                </a:solidFill>
                <a:latin typeface="Arial" panose="020B0604020202020204" pitchFamily="34" charset="0"/>
              </a:rPr>
              <a:t>Osud chemických látek v prostředí</a:t>
            </a:r>
          </a:p>
        </p:txBody>
      </p:sp>
    </p:spTree>
    <p:extLst>
      <p:ext uri="{BB962C8B-B14F-4D97-AF65-F5344CB8AC3E}">
        <p14:creationId xmlns:p14="http://schemas.microsoft.com/office/powerpoint/2010/main" val="3327616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a:extLst>
              <a:ext uri="{FF2B5EF4-FFF2-40B4-BE49-F238E27FC236}">
                <a16:creationId xmlns:a16="http://schemas.microsoft.com/office/drawing/2014/main" id="{169BE1F2-AABA-478E-9184-24B2BFE3742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síry</a:t>
            </a:r>
          </a:p>
        </p:txBody>
      </p:sp>
      <p:pic>
        <p:nvPicPr>
          <p:cNvPr id="3" name="Picture 2">
            <a:extLst>
              <a:ext uri="{FF2B5EF4-FFF2-40B4-BE49-F238E27FC236}">
                <a16:creationId xmlns:a16="http://schemas.microsoft.com/office/drawing/2014/main" id="{C3FB4209-5762-4791-BD05-C936C78741F1}"/>
              </a:ext>
            </a:extLst>
          </p:cNvPr>
          <p:cNvPicPr>
            <a:picLocks noChangeAspect="1"/>
          </p:cNvPicPr>
          <p:nvPr/>
        </p:nvPicPr>
        <p:blipFill>
          <a:blip r:embed="rId3"/>
          <a:stretch>
            <a:fillRect/>
          </a:stretch>
        </p:blipFill>
        <p:spPr>
          <a:xfrm>
            <a:off x="2307002" y="970723"/>
            <a:ext cx="6093751" cy="4525963"/>
          </a:xfrm>
          <a:prstGeom prst="rect">
            <a:avLst/>
          </a:prstGeom>
          <a:noFill/>
        </p:spPr>
      </p:pic>
    </p:spTree>
    <p:extLst>
      <p:ext uri="{BB962C8B-B14F-4D97-AF65-F5344CB8AC3E}">
        <p14:creationId xmlns:p14="http://schemas.microsoft.com/office/powerpoint/2010/main" val="41994879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a:extLst>
              <a:ext uri="{FF2B5EF4-FFF2-40B4-BE49-F238E27FC236}">
                <a16:creationId xmlns:a16="http://schemas.microsoft.com/office/drawing/2014/main" id="{47B04224-7B07-48E0-835D-54F4FDC21892}"/>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síry</a:t>
            </a:r>
          </a:p>
        </p:txBody>
      </p:sp>
      <p:pic>
        <p:nvPicPr>
          <p:cNvPr id="31747" name="Picture 4">
            <a:extLst>
              <a:ext uri="{FF2B5EF4-FFF2-40B4-BE49-F238E27FC236}">
                <a16:creationId xmlns:a16="http://schemas.microsoft.com/office/drawing/2014/main" id="{3A01FF61-CC28-4A1F-A332-A286C8C3A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6" y="981075"/>
            <a:ext cx="4824413" cy="4440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48" name="Rectangle 5">
            <a:extLst>
              <a:ext uri="{FF2B5EF4-FFF2-40B4-BE49-F238E27FC236}">
                <a16:creationId xmlns:a16="http://schemas.microsoft.com/office/drawing/2014/main" id="{0C40B9CB-751A-464B-A9CF-C39A513BB8AD}"/>
              </a:ext>
            </a:extLst>
          </p:cNvPr>
          <p:cNvSpPr>
            <a:spLocks noChangeArrowheads="1"/>
          </p:cNvSpPr>
          <p:nvPr/>
        </p:nvSpPr>
        <p:spPr bwMode="auto">
          <a:xfrm>
            <a:off x="1524000" y="5489576"/>
            <a:ext cx="91440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1400" i="0" dirty="0">
              <a:solidFill>
                <a:srgbClr val="0000FF"/>
              </a:solidFill>
              <a:latin typeface="Arial" panose="020B0604020202020204" pitchFamily="34" charset="0"/>
            </a:endParaRPr>
          </a:p>
        </p:txBody>
      </p:sp>
    </p:spTree>
    <p:extLst>
      <p:ext uri="{BB962C8B-B14F-4D97-AF65-F5344CB8AC3E}">
        <p14:creationId xmlns:p14="http://schemas.microsoft.com/office/powerpoint/2010/main" val="59093585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31AFD401-BB6B-4219-84CD-EF818CA37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052514"/>
            <a:ext cx="78486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a:extLst>
              <a:ext uri="{FF2B5EF4-FFF2-40B4-BE49-F238E27FC236}">
                <a16:creationId xmlns:a16="http://schemas.microsoft.com/office/drawing/2014/main" id="{D2DE7BB5-7A62-4476-AADC-0137888B93AB}"/>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rgbClr val="FF0000"/>
                </a:solidFill>
                <a:latin typeface="Arial" panose="020B0604020202020204" pitchFamily="34" charset="0"/>
              </a:rPr>
              <a:t>Biogeochemický cyklus síry</a:t>
            </a:r>
          </a:p>
        </p:txBody>
      </p:sp>
    </p:spTree>
    <p:extLst>
      <p:ext uri="{BB962C8B-B14F-4D97-AF65-F5344CB8AC3E}">
        <p14:creationId xmlns:p14="http://schemas.microsoft.com/office/powerpoint/2010/main" val="9898805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a:extLst>
              <a:ext uri="{FF2B5EF4-FFF2-40B4-BE49-F238E27FC236}">
                <a16:creationId xmlns:a16="http://schemas.microsoft.com/office/drawing/2014/main" id="{AF5D3B66-9B32-4D8F-BABA-F4E518F42A97}"/>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3794" name="Picture 2" descr="Diagram&#10;&#10;Description automatically generated">
            <a:extLst>
              <a:ext uri="{FF2B5EF4-FFF2-40B4-BE49-F238E27FC236}">
                <a16:creationId xmlns:a16="http://schemas.microsoft.com/office/drawing/2014/main" id="{244DD293-5188-428C-88C0-884C2DA84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85" r="3954" b="2"/>
          <a:stretch/>
        </p:blipFill>
        <p:spPr bwMode="auto">
          <a:xfrm>
            <a:off x="503582" y="1845249"/>
            <a:ext cx="5093252" cy="4280915"/>
          </a:xfrm>
          <a:prstGeom prst="rect">
            <a:avLst/>
          </a:prstGeom>
          <a:solidFill>
            <a:srgbClr val="FFFFFF"/>
          </a:solidFill>
          <a:ln w="9525">
            <a:noFill/>
            <a:miter lim="800000"/>
            <a:headEnd/>
            <a:tailEnd/>
          </a:ln>
        </p:spPr>
      </p:pic>
      <p:sp>
        <p:nvSpPr>
          <p:cNvPr id="33795" name="Rectangle 3">
            <a:extLst>
              <a:ext uri="{FF2B5EF4-FFF2-40B4-BE49-F238E27FC236}">
                <a16:creationId xmlns:a16="http://schemas.microsoft.com/office/drawing/2014/main" id="{4F5D997F-F4DD-4972-AA79-73628C4B5FA9}"/>
              </a:ext>
            </a:extLst>
          </p:cNvPr>
          <p:cNvSpPr>
            <a:spLocks noChangeArrowheads="1"/>
          </p:cNvSpPr>
          <p:nvPr/>
        </p:nvSpPr>
        <p:spPr bwMode="auto">
          <a:xfrm>
            <a:off x="6197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marL="969963" indent="-342900" eaLnBrk="1" hangingPunct="1">
              <a:lnSpc>
                <a:spcPct val="90000"/>
              </a:lnSpc>
              <a:spcBef>
                <a:spcPts val="0"/>
              </a:spcBef>
              <a:spcAft>
                <a:spcPts val="600"/>
              </a:spcAft>
              <a:buFont typeface="Wingdings" panose="05000000000000000000" pitchFamily="2" charset="2"/>
              <a:buChar char="Ø"/>
            </a:pPr>
            <a:r>
              <a:rPr kumimoji="0" lang="cs-CZ" altLang="cs-CZ" sz="2000" i="0" dirty="0">
                <a:latin typeface="+mn-lt"/>
              </a:rPr>
              <a:t>Důležitá složka RNA, DNA a přenašečů energie (ADP, ATP):</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fosfor se jen pomalu uvolňuje z hornin (apatit.. )</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nevstupuje do atmosféry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je většinou limitujícím faktorem růstu rostlin</a:t>
            </a:r>
          </a:p>
          <a:p>
            <a:pPr indent="0" eaLnBrk="1" hangingPunct="1">
              <a:lnSpc>
                <a:spcPct val="90000"/>
              </a:lnSpc>
              <a:spcBef>
                <a:spcPts val="0"/>
              </a:spcBef>
              <a:spcAft>
                <a:spcPts val="600"/>
              </a:spcAft>
            </a:pPr>
            <a:endParaRPr kumimoji="0" lang="cs-CZ" altLang="cs-CZ" sz="2000" i="0" dirty="0">
              <a:latin typeface="+mn-lt"/>
            </a:endParaRPr>
          </a:p>
          <a:p>
            <a:pPr indent="0" eaLnBrk="1" hangingPunct="1">
              <a:lnSpc>
                <a:spcPct val="90000"/>
              </a:lnSpc>
              <a:spcBef>
                <a:spcPts val="0"/>
              </a:spcBef>
              <a:spcAft>
                <a:spcPts val="600"/>
              </a:spcAft>
            </a:pPr>
            <a:r>
              <a:rPr kumimoji="0" lang="cs-CZ" altLang="cs-CZ" sz="2000" i="0" dirty="0">
                <a:latin typeface="+mn-lt"/>
              </a:rPr>
              <a:t>Člověk:</a:t>
            </a:r>
          </a:p>
          <a:p>
            <a:pPr indent="0" eaLnBrk="1" hangingPunct="1">
              <a:lnSpc>
                <a:spcPct val="90000"/>
              </a:lnSpc>
              <a:spcBef>
                <a:spcPts val="0"/>
              </a:spcBef>
              <a:spcAft>
                <a:spcPts val="600"/>
              </a:spcAft>
            </a:pPr>
            <a:endParaRPr kumimoji="0" lang="cs-CZ" altLang="cs-CZ" sz="2000" i="0" dirty="0">
              <a:latin typeface="+mn-lt"/>
            </a:endParaRP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hnojiva a prací prostředky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zemědělské a komunální odpady </a:t>
            </a:r>
          </a:p>
        </p:txBody>
      </p:sp>
    </p:spTree>
    <p:extLst>
      <p:ext uri="{BB962C8B-B14F-4D97-AF65-F5344CB8AC3E}">
        <p14:creationId xmlns:p14="http://schemas.microsoft.com/office/powerpoint/2010/main" val="10040800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a:extLst>
              <a:ext uri="{FF2B5EF4-FFF2-40B4-BE49-F238E27FC236}">
                <a16:creationId xmlns:a16="http://schemas.microsoft.com/office/drawing/2014/main" id="{48B35796-31A9-4A48-8E67-2CE5AEA64F4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4818" name="Picture 2">
            <a:extLst>
              <a:ext uri="{FF2B5EF4-FFF2-40B4-BE49-F238E27FC236}">
                <a16:creationId xmlns:a16="http://schemas.microsoft.com/office/drawing/2014/main" id="{B1445246-FB8A-4759-A13A-B34C4CEE11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01527" y="1600201"/>
            <a:ext cx="6788945"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21574562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a:extLst>
              <a:ext uri="{FF2B5EF4-FFF2-40B4-BE49-F238E27FC236}">
                <a16:creationId xmlns:a16="http://schemas.microsoft.com/office/drawing/2014/main" id="{186E993D-7835-4EDB-80F7-0BB5C301039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5842" name="Picture 2">
            <a:extLst>
              <a:ext uri="{FF2B5EF4-FFF2-40B4-BE49-F238E27FC236}">
                <a16:creationId xmlns:a16="http://schemas.microsoft.com/office/drawing/2014/main" id="{B61AEBCA-9E0D-4717-8DDC-E9A47BA282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71" b="16703"/>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96723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a:extLst>
              <a:ext uri="{FF2B5EF4-FFF2-40B4-BE49-F238E27FC236}">
                <a16:creationId xmlns:a16="http://schemas.microsoft.com/office/drawing/2014/main" id="{58F051A2-9268-4D45-ACCC-98D30A890484}"/>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6866" name="Picture 2">
            <a:extLst>
              <a:ext uri="{FF2B5EF4-FFF2-40B4-BE49-F238E27FC236}">
                <a16:creationId xmlns:a16="http://schemas.microsoft.com/office/drawing/2014/main" id="{668C9626-B7F4-45C9-84C7-827DE4B4CF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07" b="26067"/>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33073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a:extLst>
              <a:ext uri="{FF2B5EF4-FFF2-40B4-BE49-F238E27FC236}">
                <a16:creationId xmlns:a16="http://schemas.microsoft.com/office/drawing/2014/main" id="{9147CAB3-5755-49F9-942F-A0E3C9BF57C4}"/>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kyslíku</a:t>
            </a:r>
          </a:p>
        </p:txBody>
      </p:sp>
      <p:pic>
        <p:nvPicPr>
          <p:cNvPr id="38914" name="Picture 2" descr="Diagram, engineering drawing, schematic&#10;&#10;Description automatically generated">
            <a:extLst>
              <a:ext uri="{FF2B5EF4-FFF2-40B4-BE49-F238E27FC236}">
                <a16:creationId xmlns:a16="http://schemas.microsoft.com/office/drawing/2014/main" id="{4958E68F-BDE4-494B-B368-DF50A9B770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39911" y="1600201"/>
            <a:ext cx="6512178"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236908495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a:extLst>
              <a:ext uri="{FF2B5EF4-FFF2-40B4-BE49-F238E27FC236}">
                <a16:creationId xmlns:a16="http://schemas.microsoft.com/office/drawing/2014/main" id="{3DE73E2A-A6E5-4B67-B209-81B354192B1B}"/>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Vztahy mezi cykly uhlíku a kyslíku</a:t>
            </a:r>
          </a:p>
        </p:txBody>
      </p:sp>
      <p:pic>
        <p:nvPicPr>
          <p:cNvPr id="48130" name="Picture 2" descr="Diagram&#10;&#10;Description automatically generated">
            <a:extLst>
              <a:ext uri="{FF2B5EF4-FFF2-40B4-BE49-F238E27FC236}">
                <a16:creationId xmlns:a16="http://schemas.microsoft.com/office/drawing/2014/main" id="{674DCA93-E68C-4E9A-A95A-2A503499D7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037917" y="1600201"/>
            <a:ext cx="6116166" cy="4525963"/>
          </a:xfrm>
          <a:solidFill>
            <a:srgbClr val="FFFFFF"/>
          </a:solidFill>
          <a:ln>
            <a:solidFill>
              <a:srgbClr val="FF0000"/>
            </a:solidFill>
            <a:miter lim="800000"/>
            <a:headEnd/>
            <a:tailEnd/>
          </a:ln>
        </p:spPr>
      </p:pic>
    </p:spTree>
    <p:extLst>
      <p:ext uri="{BB962C8B-B14F-4D97-AF65-F5344CB8AC3E}">
        <p14:creationId xmlns:p14="http://schemas.microsoft.com/office/powerpoint/2010/main" val="13506942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a:extLst>
              <a:ext uri="{FF2B5EF4-FFF2-40B4-BE49-F238E27FC236}">
                <a16:creationId xmlns:a16="http://schemas.microsoft.com/office/drawing/2014/main" id="{A1590B8D-CD02-4198-87BA-1A739F015C9A}"/>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a:t>
            </a:r>
            <a:r>
              <a:rPr kumimoji="0" lang="cs-CZ" altLang="cs-CZ" sz="2800" b="1" i="0" dirty="0">
                <a:solidFill>
                  <a:schemeClr val="tx2"/>
                </a:solidFill>
                <a:latin typeface="Arial" panose="020B0604020202020204" pitchFamily="34" charset="0"/>
              </a:rPr>
              <a:t> cyklus kyslíku</a:t>
            </a:r>
          </a:p>
        </p:txBody>
      </p:sp>
      <p:pic>
        <p:nvPicPr>
          <p:cNvPr id="39939" name="Picture 4">
            <a:extLst>
              <a:ext uri="{FF2B5EF4-FFF2-40B4-BE49-F238E27FC236}">
                <a16:creationId xmlns:a16="http://schemas.microsoft.com/office/drawing/2014/main" id="{AD7F3BBE-9729-4575-B4EC-BDC24A2F2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052513"/>
            <a:ext cx="7488237" cy="46021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9940" name="Rectangle 5">
            <a:extLst>
              <a:ext uri="{FF2B5EF4-FFF2-40B4-BE49-F238E27FC236}">
                <a16:creationId xmlns:a16="http://schemas.microsoft.com/office/drawing/2014/main" id="{67CDDD82-4006-4752-9EB4-8ADC4CBE0504}"/>
              </a:ext>
            </a:extLst>
          </p:cNvPr>
          <p:cNvSpPr>
            <a:spLocks noChangeArrowheads="1"/>
          </p:cNvSpPr>
          <p:nvPr/>
        </p:nvSpPr>
        <p:spPr bwMode="auto">
          <a:xfrm>
            <a:off x="1524000" y="5667376"/>
            <a:ext cx="9144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8163" indent="-452438"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1800" b="1" i="0" dirty="0">
                <a:solidFill>
                  <a:srgbClr val="FF0000"/>
                </a:solidFill>
                <a:latin typeface="Arial" panose="020B0604020202020204" pitchFamily="34" charset="0"/>
              </a:rPr>
              <a:t>Cyklus kyslíku</a:t>
            </a:r>
            <a:r>
              <a:rPr lang="cs-CZ" altLang="cs-CZ" sz="1800" i="0" dirty="0">
                <a:solidFill>
                  <a:srgbClr val="0000FF"/>
                </a:solidFill>
                <a:latin typeface="Arial" panose="020B0604020202020204" pitchFamily="34" charset="0"/>
              </a:rPr>
              <a:t>. Cyklus pozůstává z pohybu kyslíku uvnitř a mezi jeho hlavními rezervoáry: atmosférou, biosférou, litosférou a hydrosférou. Většina zemského kyslíku je v litosféře, ale největší toky jsou do a z biosféry. Hlavní hnací sílou cyklu kyslíku je fotosyntéza.</a:t>
            </a:r>
          </a:p>
        </p:txBody>
      </p:sp>
    </p:spTree>
    <p:extLst>
      <p:ext uri="{BB962C8B-B14F-4D97-AF65-F5344CB8AC3E}">
        <p14:creationId xmlns:p14="http://schemas.microsoft.com/office/powerpoint/2010/main" val="23797715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5A21EBE9-37E7-4BBA-9758-6AE4EBCC5AB1}"/>
              </a:ext>
            </a:extLst>
          </p:cNvPr>
          <p:cNvSpPr txBox="1">
            <a:spLocks noChangeArrowheads="1"/>
          </p:cNvSpPr>
          <p:nvPr/>
        </p:nvSpPr>
        <p:spPr bwMode="auto">
          <a:xfrm>
            <a:off x="1774826" y="1"/>
            <a:ext cx="85693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800" b="1" i="0" dirty="0">
                <a:solidFill>
                  <a:schemeClr val="tx2"/>
                </a:solidFill>
                <a:latin typeface="Arial" panose="020B0604020202020204" pitchFamily="34" charset="0"/>
              </a:rPr>
              <a:t>Chemické a biochemické procesy v přírodě</a:t>
            </a:r>
          </a:p>
          <a:p>
            <a:pPr algn="ctr" eaLnBrk="1" hangingPunct="1"/>
            <a:r>
              <a:rPr kumimoji="0" lang="cs-CZ" altLang="cs-CZ" sz="2800" b="1" i="0" dirty="0">
                <a:solidFill>
                  <a:schemeClr val="tx2"/>
                </a:solidFill>
                <a:latin typeface="Arial" panose="020B0604020202020204" pitchFamily="34" charset="0"/>
              </a:rPr>
              <a:t>Biogeochemické cykly</a:t>
            </a:r>
          </a:p>
        </p:txBody>
      </p:sp>
      <p:sp>
        <p:nvSpPr>
          <p:cNvPr id="7171" name="Text Box 3">
            <a:extLst>
              <a:ext uri="{FF2B5EF4-FFF2-40B4-BE49-F238E27FC236}">
                <a16:creationId xmlns:a16="http://schemas.microsoft.com/office/drawing/2014/main" id="{F89C81B6-4501-4032-B035-691959F2CDC9}"/>
              </a:ext>
            </a:extLst>
          </p:cNvPr>
          <p:cNvSpPr txBox="1">
            <a:spLocks noChangeArrowheads="1"/>
          </p:cNvSpPr>
          <p:nvPr/>
        </p:nvSpPr>
        <p:spPr bwMode="auto">
          <a:xfrm>
            <a:off x="1703389" y="981076"/>
            <a:ext cx="871378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Základní faktor udržení ekologické rovnováhy:</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Chemické procesy (abiotické)</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Biochemické procesy (působení mikroorganismů)</a:t>
            </a:r>
          </a:p>
          <a:p>
            <a:pPr eaLnBrk="1" hangingPunct="1">
              <a:buFont typeface="Wingdings" panose="05000000000000000000" pitchFamily="2" charset="2"/>
              <a:buChar char="Ø"/>
            </a:pPr>
            <a:endParaRPr kumimoji="0" lang="cs-CZ" altLang="cs-CZ" sz="2400" b="1" i="0" dirty="0">
              <a:solidFill>
                <a:srgbClr val="0000FF"/>
              </a:solidFill>
              <a:latin typeface="Arial" panose="020B0604020202020204" pitchFamily="34" charset="0"/>
            </a:endParaRPr>
          </a:p>
          <a:p>
            <a:pPr eaLnBrk="1" hangingPunct="1"/>
            <a:r>
              <a:rPr kumimoji="0" lang="cs-CZ" altLang="cs-CZ" sz="2400" b="1" i="0" dirty="0">
                <a:solidFill>
                  <a:srgbClr val="FF0000"/>
                </a:solidFill>
                <a:latin typeface="Arial" panose="020B0604020202020204" pitchFamily="34" charset="0"/>
              </a:rPr>
              <a:t>Antropogenní procesy:</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Chemicko-technologické</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Chemizace hospodářství</a:t>
            </a:r>
          </a:p>
          <a:p>
            <a:pPr eaLnBrk="1" hangingPunct="1"/>
            <a:endParaRPr kumimoji="0" lang="cs-CZ" altLang="cs-CZ" sz="2400" b="1" i="0" dirty="0">
              <a:solidFill>
                <a:srgbClr val="0000FF"/>
              </a:solidFill>
              <a:latin typeface="Arial" panose="020B0604020202020204" pitchFamily="34" charset="0"/>
            </a:endParaRPr>
          </a:p>
          <a:p>
            <a:pPr eaLnBrk="1" hangingPunct="1"/>
            <a:r>
              <a:rPr kumimoji="0" lang="cs-CZ" altLang="cs-CZ" sz="2400" b="1" i="0" dirty="0">
                <a:solidFill>
                  <a:srgbClr val="FF0000"/>
                </a:solidFill>
                <a:latin typeface="Arial" panose="020B0604020202020204" pitchFamily="34" charset="0"/>
              </a:rPr>
              <a:t>Přírodní chemické procesy</a:t>
            </a:r>
            <a:r>
              <a:rPr kumimoji="0" lang="cs-CZ" altLang="cs-CZ" sz="2400" b="1" i="0" dirty="0">
                <a:latin typeface="Arial" panose="020B0604020202020204" pitchFamily="34" charset="0"/>
              </a:rPr>
              <a:t> (</a:t>
            </a:r>
            <a:r>
              <a:rPr kumimoji="0" lang="cs-CZ" altLang="cs-CZ" sz="2400" b="1" i="0" dirty="0">
                <a:solidFill>
                  <a:srgbClr val="0000FF"/>
                </a:solidFill>
                <a:latin typeface="Arial" panose="020B0604020202020204" pitchFamily="34" charset="0"/>
              </a:rPr>
              <a:t>bez zásahu člověka):</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Geochemické – rozpouštění, hydratace, hydrolýza, redox, vznik uhličitanů</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Jaderné reakce</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Přechod z chemického na biologický vývoj</a:t>
            </a:r>
          </a:p>
          <a:p>
            <a:pPr eaLnBrk="1" hangingPunct="1"/>
            <a:r>
              <a:rPr kumimoji="0" lang="cs-CZ" altLang="cs-CZ" sz="2400" b="1" i="0" dirty="0">
                <a:solidFill>
                  <a:srgbClr val="FF0000"/>
                </a:solidFill>
                <a:latin typeface="Arial" panose="020B0604020202020204" pitchFamily="34" charset="0"/>
              </a:rPr>
              <a:t>Makro- a mikrobiogenní prvky</a:t>
            </a:r>
          </a:p>
        </p:txBody>
      </p:sp>
    </p:spTree>
    <p:extLst>
      <p:ext uri="{BB962C8B-B14F-4D97-AF65-F5344CB8AC3E}">
        <p14:creationId xmlns:p14="http://schemas.microsoft.com/office/powerpoint/2010/main" val="263006315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a:extLst>
              <a:ext uri="{FF2B5EF4-FFF2-40B4-BE49-F238E27FC236}">
                <a16:creationId xmlns:a16="http://schemas.microsoft.com/office/drawing/2014/main" id="{A6577153-9530-4F1C-8414-D1C6F3184172}"/>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kyslíku</a:t>
            </a:r>
          </a:p>
        </p:txBody>
      </p:sp>
      <p:sp>
        <p:nvSpPr>
          <p:cNvPr id="40962" name="Text Box 2">
            <a:extLst>
              <a:ext uri="{FF2B5EF4-FFF2-40B4-BE49-F238E27FC236}">
                <a16:creationId xmlns:a16="http://schemas.microsoft.com/office/drawing/2014/main" id="{737625B9-F72B-4870-8E46-0E682134D2FA}"/>
              </a:ext>
            </a:extLst>
          </p:cNvPr>
          <p:cNvSpPr txBox="1">
            <a:spLocks noChangeArrowheads="1"/>
          </p:cNvSpPr>
          <p:nvPr/>
        </p:nvSpPr>
        <p:spPr bwMode="auto">
          <a:xfrm>
            <a:off x="609600" y="1600201"/>
            <a:ext cx="10972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2600" i="0" dirty="0">
                <a:solidFill>
                  <a:schemeClr val="tx2"/>
                </a:solidFill>
                <a:latin typeface="+mn-lt"/>
              </a:rPr>
              <a:t>Stabilita atmosféry:</a:t>
            </a:r>
          </a:p>
          <a:p>
            <a:pPr indent="0" eaLnBrk="1" hangingPunct="1">
              <a:lnSpc>
                <a:spcPct val="90000"/>
              </a:lnSpc>
              <a:spcBef>
                <a:spcPts val="0"/>
              </a:spcBef>
              <a:spcAft>
                <a:spcPts val="600"/>
              </a:spcAft>
            </a:pPr>
            <a:r>
              <a:rPr kumimoji="0" lang="cs-CZ" altLang="cs-CZ" sz="2600" i="0" dirty="0">
                <a:latin typeface="+mn-lt"/>
              </a:rPr>
              <a:t>Obsah O</a:t>
            </a:r>
            <a:r>
              <a:rPr kumimoji="0" lang="cs-CZ" altLang="cs-CZ" sz="2600" i="0" baseline="-25000" dirty="0">
                <a:latin typeface="+mn-lt"/>
              </a:rPr>
              <a:t>2</a:t>
            </a:r>
            <a:r>
              <a:rPr kumimoji="0" lang="cs-CZ" altLang="cs-CZ" sz="2600" i="0" dirty="0">
                <a:latin typeface="+mn-lt"/>
              </a:rPr>
              <a:t> v atmosféře v porovnání s obsahem CO</a:t>
            </a:r>
            <a:r>
              <a:rPr kumimoji="0" lang="cs-CZ" altLang="cs-CZ" sz="2600" i="0" baseline="-25000" dirty="0">
                <a:latin typeface="+mn-lt"/>
              </a:rPr>
              <a:t>2</a:t>
            </a:r>
            <a:r>
              <a:rPr kumimoji="0" lang="cs-CZ" altLang="cs-CZ" sz="2600" i="0" dirty="0">
                <a:latin typeface="+mn-lt"/>
              </a:rPr>
              <a:t> je stabilnější.</a:t>
            </a:r>
          </a:p>
          <a:p>
            <a:pPr indent="0" eaLnBrk="1" hangingPunct="1">
              <a:lnSpc>
                <a:spcPct val="90000"/>
              </a:lnSpc>
              <a:spcBef>
                <a:spcPts val="0"/>
              </a:spcBef>
              <a:spcAft>
                <a:spcPts val="600"/>
              </a:spcAft>
            </a:pPr>
            <a:r>
              <a:rPr kumimoji="0" lang="cs-CZ" altLang="cs-CZ" sz="2600" i="0" dirty="0">
                <a:latin typeface="+mn-lt"/>
              </a:rPr>
              <a:t>Biologický zpětně vazebný mechanismus (kontrola tlaku O</a:t>
            </a:r>
            <a:r>
              <a:rPr kumimoji="0" lang="cs-CZ" altLang="cs-CZ" sz="2600" i="0" baseline="-25000" dirty="0">
                <a:latin typeface="+mn-lt"/>
              </a:rPr>
              <a:t>2</a:t>
            </a:r>
            <a:r>
              <a:rPr kumimoji="0" lang="cs-CZ" altLang="cs-CZ" sz="2600" i="0" dirty="0">
                <a:latin typeface="+mn-lt"/>
              </a:rPr>
              <a:t> v atmosféře):</a:t>
            </a:r>
          </a:p>
          <a:p>
            <a:pPr indent="0" eaLnBrk="1" hangingPunct="1">
              <a:lnSpc>
                <a:spcPct val="90000"/>
              </a:lnSpc>
              <a:spcBef>
                <a:spcPts val="0"/>
              </a:spcBef>
              <a:spcAft>
                <a:spcPts val="600"/>
              </a:spcAft>
            </a:pPr>
            <a:endParaRPr kumimoji="0" lang="cs-CZ" altLang="cs-CZ" sz="2600" i="0" dirty="0">
              <a:latin typeface="+mn-lt"/>
            </a:endParaRPr>
          </a:p>
          <a:p>
            <a:pPr indent="0" eaLnBrk="1" hangingPunct="1">
              <a:lnSpc>
                <a:spcPct val="90000"/>
              </a:lnSpc>
              <a:spcBef>
                <a:spcPts val="0"/>
              </a:spcBef>
              <a:spcAft>
                <a:spcPts val="600"/>
              </a:spcAft>
              <a:buSzPct val="75000"/>
            </a:pPr>
            <a:r>
              <a:rPr kumimoji="0" lang="cs-CZ" altLang="cs-CZ" sz="2600" i="0" dirty="0">
                <a:solidFill>
                  <a:schemeClr val="tx2"/>
                </a:solidFill>
                <a:latin typeface="+mn-lt"/>
              </a:rPr>
              <a:t>nárůst koncentrace kyslíku </a:t>
            </a:r>
            <a:r>
              <a:rPr kumimoji="0" lang="cs-CZ" altLang="cs-CZ" sz="2600" i="0" dirty="0">
                <a:latin typeface="+mn-lt"/>
              </a:rPr>
              <a:t>– nárůst parciálního tlaku kyslíku – inhibice fotosyntézy</a:t>
            </a:r>
          </a:p>
          <a:p>
            <a:pPr indent="0" eaLnBrk="1" hangingPunct="1">
              <a:lnSpc>
                <a:spcPct val="90000"/>
              </a:lnSpc>
              <a:spcBef>
                <a:spcPts val="0"/>
              </a:spcBef>
              <a:spcAft>
                <a:spcPts val="600"/>
              </a:spcAft>
              <a:buSzPct val="75000"/>
            </a:pPr>
            <a:r>
              <a:rPr kumimoji="0" lang="cs-CZ" altLang="cs-CZ" sz="2600" i="0" dirty="0">
                <a:solidFill>
                  <a:schemeClr val="tx2"/>
                </a:solidFill>
                <a:latin typeface="+mn-lt"/>
              </a:rPr>
              <a:t>nárůst koncentrace oxidu uhličitého </a:t>
            </a:r>
            <a:r>
              <a:rPr kumimoji="0" lang="cs-CZ" altLang="cs-CZ" sz="2600" i="0" dirty="0">
                <a:latin typeface="+mn-lt"/>
              </a:rPr>
              <a:t>– nárůst parciálního tlaku CO</a:t>
            </a:r>
            <a:r>
              <a:rPr kumimoji="0" lang="cs-CZ" altLang="cs-CZ" sz="2600" i="0" baseline="-25000" dirty="0">
                <a:latin typeface="+mn-lt"/>
              </a:rPr>
              <a:t>2</a:t>
            </a:r>
            <a:r>
              <a:rPr kumimoji="0" lang="cs-CZ" altLang="cs-CZ" sz="2600" i="0" dirty="0">
                <a:latin typeface="+mn-lt"/>
              </a:rPr>
              <a:t> – vyšší rychlost fotosyntézy, zvětšuje se rostlinná složka biosféry, větší fytomasa více respiruje – roste koncentrace O</a:t>
            </a:r>
            <a:r>
              <a:rPr kumimoji="0" lang="cs-CZ" altLang="cs-CZ" sz="2600" i="0" baseline="-25000" dirty="0">
                <a:latin typeface="+mn-lt"/>
              </a:rPr>
              <a:t>2</a:t>
            </a:r>
            <a:r>
              <a:rPr kumimoji="0" lang="cs-CZ" altLang="cs-CZ" sz="2600" i="0" dirty="0">
                <a:latin typeface="+mn-lt"/>
              </a:rPr>
              <a:t>, klesá produkce O</a:t>
            </a:r>
            <a:r>
              <a:rPr kumimoji="0" lang="cs-CZ" altLang="cs-CZ" sz="2600" i="0" baseline="-25000" dirty="0">
                <a:latin typeface="+mn-lt"/>
              </a:rPr>
              <a:t>2</a:t>
            </a:r>
            <a:r>
              <a:rPr kumimoji="0" lang="cs-CZ" altLang="cs-CZ" sz="2600" i="0" dirty="0">
                <a:latin typeface="+mn-lt"/>
              </a:rPr>
              <a:t>, roste koncentrace CO</a:t>
            </a:r>
            <a:r>
              <a:rPr kumimoji="0" lang="cs-CZ" altLang="cs-CZ" sz="2600" i="0" baseline="-25000" dirty="0">
                <a:latin typeface="+mn-lt"/>
              </a:rPr>
              <a:t>2</a:t>
            </a:r>
            <a:r>
              <a:rPr kumimoji="0" lang="cs-CZ" altLang="cs-CZ" sz="2600" i="0" dirty="0">
                <a:latin typeface="+mn-lt"/>
              </a:rPr>
              <a:t>, zvyšuje se rychlost fotosyntézy</a:t>
            </a:r>
          </a:p>
        </p:txBody>
      </p:sp>
    </p:spTree>
    <p:extLst>
      <p:ext uri="{BB962C8B-B14F-4D97-AF65-F5344CB8AC3E}">
        <p14:creationId xmlns:p14="http://schemas.microsoft.com/office/powerpoint/2010/main" val="26467647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a:extLst>
              <a:ext uri="{FF2B5EF4-FFF2-40B4-BE49-F238E27FC236}">
                <a16:creationId xmlns:a16="http://schemas.microsoft.com/office/drawing/2014/main" id="{34E56C2C-82B4-4DBF-AD85-1D3941BBFB1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kyslíku</a:t>
            </a:r>
          </a:p>
        </p:txBody>
      </p:sp>
      <p:pic>
        <p:nvPicPr>
          <p:cNvPr id="41986" name="Picture 2">
            <a:extLst>
              <a:ext uri="{FF2B5EF4-FFF2-40B4-BE49-F238E27FC236}">
                <a16:creationId xmlns:a16="http://schemas.microsoft.com/office/drawing/2014/main" id="{937CF981-F942-487B-A904-B87FF081A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89" b="20385"/>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98308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C3AD-E366-3C61-C21B-25231D1EB71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93E985D-AFC2-8F9C-5237-19DC24B72C56}"/>
              </a:ext>
            </a:extLst>
          </p:cNvPr>
          <p:cNvSpPr>
            <a:spLocks noGrp="1"/>
          </p:cNvSpPr>
          <p:nvPr>
            <p:ph idx="1"/>
          </p:nvPr>
        </p:nvSpPr>
        <p:spPr>
          <a:xfrm>
            <a:off x="4616970" y="2868118"/>
            <a:ext cx="6965430" cy="3258046"/>
          </a:xfrm>
        </p:spPr>
        <p:txBody>
          <a:bodyPr/>
          <a:lstStyle/>
          <a:p>
            <a:r>
              <a:rPr lang="en-US" b="0" i="0" dirty="0">
                <a:solidFill>
                  <a:srgbClr val="333333"/>
                </a:solidFill>
                <a:effectLst/>
                <a:latin typeface="NPRSerif"/>
              </a:rPr>
              <a:t>"Our house is burning. Literally. The Amazon rain forest – the lungs which produces 20% of our planet's oxygen – is on fire," </a:t>
            </a:r>
            <a:r>
              <a:rPr lang="en-US" b="0" i="0" u="none" strike="noStrike" dirty="0">
                <a:solidFill>
                  <a:srgbClr val="5076B8"/>
                </a:solidFill>
                <a:effectLst/>
                <a:latin typeface="NPRSerif"/>
                <a:hlinkClick r:id="rId2"/>
              </a:rPr>
              <a:t>Macron wrote in a tweet</a:t>
            </a:r>
            <a:r>
              <a:rPr lang="en-US" b="0" i="0" dirty="0">
                <a:solidFill>
                  <a:srgbClr val="333333"/>
                </a:solidFill>
                <a:effectLst/>
                <a:latin typeface="NPRSerif"/>
              </a:rPr>
              <a:t> Thursday. "It is an international crisis. Members of the G7 Summit, let's discuss this emergency first order in two days!"</a:t>
            </a:r>
            <a:endParaRPr lang="en-US" dirty="0"/>
          </a:p>
        </p:txBody>
      </p:sp>
      <p:pic>
        <p:nvPicPr>
          <p:cNvPr id="5" name="Picture 4">
            <a:extLst>
              <a:ext uri="{FF2B5EF4-FFF2-40B4-BE49-F238E27FC236}">
                <a16:creationId xmlns:a16="http://schemas.microsoft.com/office/drawing/2014/main" id="{59695F24-8850-2FF4-3B21-02AFB4BDCF30}"/>
              </a:ext>
            </a:extLst>
          </p:cNvPr>
          <p:cNvPicPr>
            <a:picLocks noChangeAspect="1"/>
          </p:cNvPicPr>
          <p:nvPr/>
        </p:nvPicPr>
        <p:blipFill>
          <a:blip r:embed="rId3"/>
          <a:stretch>
            <a:fillRect/>
          </a:stretch>
        </p:blipFill>
        <p:spPr>
          <a:xfrm>
            <a:off x="349770" y="89804"/>
            <a:ext cx="10128355" cy="2285334"/>
          </a:xfrm>
          <a:prstGeom prst="rect">
            <a:avLst/>
          </a:prstGeom>
        </p:spPr>
      </p:pic>
      <p:pic>
        <p:nvPicPr>
          <p:cNvPr id="1026" name="Picture 2" descr="Sean Gallup/Getty Images">
            <a:extLst>
              <a:ext uri="{FF2B5EF4-FFF2-40B4-BE49-F238E27FC236}">
                <a16:creationId xmlns:a16="http://schemas.microsoft.com/office/drawing/2014/main" id="{50E90B57-3E63-807C-264F-0D77B7E3A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89" y="2623773"/>
            <a:ext cx="4137286" cy="274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63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3">
            <a:extLst>
              <a:ext uri="{FF2B5EF4-FFF2-40B4-BE49-F238E27FC236}">
                <a16:creationId xmlns:a16="http://schemas.microsoft.com/office/drawing/2014/main" id="{6C4B0699-D866-494A-B826-42EEE0BC36AA}"/>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Vztahy mezi cykly C, S, P, N a O</a:t>
            </a:r>
          </a:p>
        </p:txBody>
      </p:sp>
      <p:pic>
        <p:nvPicPr>
          <p:cNvPr id="47106" name="Picture 2" descr="Diagram&#10;&#10;Description automatically generated">
            <a:extLst>
              <a:ext uri="{FF2B5EF4-FFF2-40B4-BE49-F238E27FC236}">
                <a16:creationId xmlns:a16="http://schemas.microsoft.com/office/drawing/2014/main" id="{CC4C1260-A539-43CF-82F0-47FAED6AB1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798557" y="1600201"/>
            <a:ext cx="4594886" cy="4525963"/>
          </a:xfrm>
          <a:solidFill>
            <a:srgbClr val="FFFFFF"/>
          </a:solidFill>
          <a:ln>
            <a:solidFill>
              <a:srgbClr val="FF0000"/>
            </a:solidFill>
            <a:miter lim="800000"/>
            <a:headEnd/>
            <a:tailEnd/>
          </a:ln>
        </p:spPr>
      </p:pic>
    </p:spTree>
    <p:extLst>
      <p:ext uri="{BB962C8B-B14F-4D97-AF65-F5344CB8AC3E}">
        <p14:creationId xmlns:p14="http://schemas.microsoft.com/office/powerpoint/2010/main" val="192454175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a:extLst>
              <a:ext uri="{FF2B5EF4-FFF2-40B4-BE49-F238E27FC236}">
                <a16:creationId xmlns:a16="http://schemas.microsoft.com/office/drawing/2014/main" id="{34536FCD-6662-4311-A6AE-53B78EFBE20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Hydrologický cyklus</a:t>
            </a:r>
          </a:p>
        </p:txBody>
      </p:sp>
      <p:pic>
        <p:nvPicPr>
          <p:cNvPr id="43010" name="Picture 2">
            <a:extLst>
              <a:ext uri="{FF2B5EF4-FFF2-40B4-BE49-F238E27FC236}">
                <a16:creationId xmlns:a16="http://schemas.microsoft.com/office/drawing/2014/main" id="{168C9A92-982D-4A9C-A0D2-6F6A3F4457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05" b="17670"/>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76710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a:extLst>
              <a:ext uri="{FF2B5EF4-FFF2-40B4-BE49-F238E27FC236}">
                <a16:creationId xmlns:a16="http://schemas.microsoft.com/office/drawing/2014/main" id="{E826E3B7-B237-4272-9EF1-7D8E40859FBB}"/>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Hydrologický cyklus</a:t>
            </a:r>
          </a:p>
        </p:txBody>
      </p:sp>
      <p:pic>
        <p:nvPicPr>
          <p:cNvPr id="44035" name="Picture 3">
            <a:extLst>
              <a:ext uri="{FF2B5EF4-FFF2-40B4-BE49-F238E27FC236}">
                <a16:creationId xmlns:a16="http://schemas.microsoft.com/office/drawing/2014/main" id="{AE9E049D-11C3-4F77-B968-E3F9902EBC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882" b="1"/>
          <a:stretch/>
        </p:blipFill>
        <p:spPr bwMode="auto">
          <a:xfrm>
            <a:off x="609600" y="1600201"/>
            <a:ext cx="5384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34" name="Picture 2" descr="Diagram&#10;&#10;Description automatically generated">
            <a:extLst>
              <a:ext uri="{FF2B5EF4-FFF2-40B4-BE49-F238E27FC236}">
                <a16:creationId xmlns:a16="http://schemas.microsoft.com/office/drawing/2014/main" id="{A5AFEBE0-D84C-49AA-8880-B774021AC5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42"/>
          <a:stretch/>
        </p:blipFill>
        <p:spPr bwMode="auto">
          <a:xfrm>
            <a:off x="6197600" y="1600201"/>
            <a:ext cx="5384800"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214562959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704F-C5B7-5238-EC5B-7B86E7833028}"/>
              </a:ext>
            </a:extLst>
          </p:cNvPr>
          <p:cNvSpPr>
            <a:spLocks noGrp="1"/>
          </p:cNvSpPr>
          <p:nvPr>
            <p:ph type="title"/>
          </p:nvPr>
        </p:nvSpPr>
        <p:spPr/>
        <p:txBody>
          <a:bodyPr/>
          <a:lstStyle/>
          <a:p>
            <a:r>
              <a:rPr lang="sk-SK" dirty="0" err="1"/>
              <a:t>Planetární</a:t>
            </a:r>
            <a:r>
              <a:rPr lang="sk-SK" dirty="0"/>
              <a:t> </a:t>
            </a:r>
            <a:r>
              <a:rPr lang="sk-SK" dirty="0" err="1"/>
              <a:t>meze</a:t>
            </a:r>
            <a:endParaRPr lang="en-US" dirty="0"/>
          </a:p>
        </p:txBody>
      </p:sp>
      <p:sp>
        <p:nvSpPr>
          <p:cNvPr id="3" name="Content Placeholder 2">
            <a:extLst>
              <a:ext uri="{FF2B5EF4-FFF2-40B4-BE49-F238E27FC236}">
                <a16:creationId xmlns:a16="http://schemas.microsoft.com/office/drawing/2014/main" id="{1DC4678B-1AAD-3365-C7C9-1DD09914508D}"/>
              </a:ext>
            </a:extLst>
          </p:cNvPr>
          <p:cNvSpPr>
            <a:spLocks noGrp="1"/>
          </p:cNvSpPr>
          <p:nvPr>
            <p:ph sz="half" idx="1"/>
          </p:nvPr>
        </p:nvSpPr>
        <p:spPr>
          <a:xfrm>
            <a:off x="378430" y="995498"/>
            <a:ext cx="5226123" cy="4525963"/>
          </a:xfrm>
        </p:spPr>
        <p:txBody>
          <a:bodyPr/>
          <a:lstStyle/>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r>
              <a:rPr lang="en-US" sz="2000" dirty="0" err="1"/>
              <a:t>Identifikuje</a:t>
            </a:r>
            <a:r>
              <a:rPr lang="en-US" sz="2000" dirty="0"/>
              <a:t> </a:t>
            </a:r>
            <a:r>
              <a:rPr lang="en-US" sz="2000" dirty="0" err="1"/>
              <a:t>devět</a:t>
            </a:r>
            <a:r>
              <a:rPr lang="en-US" sz="2000" dirty="0"/>
              <a:t> </a:t>
            </a:r>
            <a:r>
              <a:rPr lang="en-US" sz="2000" dirty="0" err="1"/>
              <a:t>procesů</a:t>
            </a:r>
            <a:r>
              <a:rPr lang="en-US" sz="2000" dirty="0"/>
              <a:t>, </a:t>
            </a:r>
            <a:r>
              <a:rPr lang="en-US" sz="2000" dirty="0" err="1"/>
              <a:t>které</a:t>
            </a:r>
            <a:r>
              <a:rPr lang="en-US" sz="2000" dirty="0"/>
              <a:t> </a:t>
            </a:r>
            <a:r>
              <a:rPr lang="en-US" sz="2000" dirty="0" err="1"/>
              <a:t>jsou</a:t>
            </a:r>
            <a:r>
              <a:rPr lang="en-US" sz="2000" dirty="0"/>
              <a:t> </a:t>
            </a:r>
            <a:r>
              <a:rPr lang="en-US" sz="2000" dirty="0" err="1"/>
              <a:t>kritické</a:t>
            </a:r>
            <a:r>
              <a:rPr lang="en-US" sz="2000" dirty="0"/>
              <a:t> pro </a:t>
            </a:r>
            <a:r>
              <a:rPr lang="en-US" sz="2000" dirty="0" err="1"/>
              <a:t>udržení</a:t>
            </a:r>
            <a:r>
              <a:rPr lang="en-US" sz="2000" dirty="0"/>
              <a:t> stability a </a:t>
            </a:r>
            <a:r>
              <a:rPr lang="en-US" sz="2000" dirty="0" err="1"/>
              <a:t>odolnosti</a:t>
            </a:r>
            <a:r>
              <a:rPr lang="en-US" sz="2000" dirty="0"/>
              <a:t> </a:t>
            </a:r>
            <a:r>
              <a:rPr lang="en-US" sz="2000" dirty="0" err="1"/>
              <a:t>zemského</a:t>
            </a:r>
            <a:r>
              <a:rPr lang="en-US" sz="2000" dirty="0"/>
              <a:t> </a:t>
            </a:r>
            <a:r>
              <a:rPr lang="en-US" sz="2000" dirty="0" err="1"/>
              <a:t>systému</a:t>
            </a:r>
            <a:r>
              <a:rPr lang="en-US" sz="2000" dirty="0"/>
              <a:t> </a:t>
            </a:r>
            <a:r>
              <a:rPr lang="en-US" sz="2000" dirty="0" err="1"/>
              <a:t>jako</a:t>
            </a:r>
            <a:r>
              <a:rPr lang="en-US" sz="2000" dirty="0"/>
              <a:t> </a:t>
            </a:r>
            <a:r>
              <a:rPr lang="en-US" sz="2000" dirty="0" err="1"/>
              <a:t>celku</a:t>
            </a:r>
            <a:endParaRPr lang="sk-SK" sz="2000" dirty="0"/>
          </a:p>
          <a:p>
            <a:pPr marL="457200" indent="-457200">
              <a:buFont typeface="Arial" panose="020B0604020202020204" pitchFamily="34" charset="0"/>
              <a:buChar char="•"/>
            </a:pPr>
            <a:r>
              <a:rPr lang="sk-SK" sz="2000" dirty="0"/>
              <a:t>C</a:t>
            </a:r>
            <a:r>
              <a:rPr lang="en-US" sz="2000" dirty="0" err="1"/>
              <a:t>íl</a:t>
            </a:r>
            <a:r>
              <a:rPr lang="sk-SK" sz="2000" dirty="0"/>
              <a:t>:</a:t>
            </a:r>
            <a:r>
              <a:rPr lang="en-US" sz="2000" dirty="0" err="1"/>
              <a:t>vymezit</a:t>
            </a:r>
            <a:r>
              <a:rPr lang="en-US" sz="2000" dirty="0"/>
              <a:t> a </a:t>
            </a:r>
            <a:r>
              <a:rPr lang="en-US" sz="2000" dirty="0" err="1"/>
              <a:t>kvantifikovat</a:t>
            </a:r>
            <a:r>
              <a:rPr lang="en-US" sz="2000" dirty="0"/>
              <a:t> </a:t>
            </a:r>
            <a:r>
              <a:rPr lang="en-US" sz="2000" dirty="0" err="1"/>
              <a:t>úrovně</a:t>
            </a:r>
            <a:r>
              <a:rPr lang="en-US" sz="2000" dirty="0"/>
              <a:t> </a:t>
            </a:r>
            <a:r>
              <a:rPr lang="en-US" sz="2000" dirty="0" err="1"/>
              <a:t>antropogenních</a:t>
            </a:r>
            <a:r>
              <a:rPr lang="en-US" sz="2000" dirty="0"/>
              <a:t> </a:t>
            </a:r>
            <a:r>
              <a:rPr lang="en-US" sz="2000" dirty="0" err="1"/>
              <a:t>poruch</a:t>
            </a:r>
            <a:r>
              <a:rPr lang="en-US" sz="2000" dirty="0"/>
              <a:t>, </a:t>
            </a:r>
            <a:r>
              <a:rPr lang="en-US" sz="2000" dirty="0" err="1"/>
              <a:t>které</a:t>
            </a:r>
            <a:r>
              <a:rPr lang="en-US" sz="2000" dirty="0"/>
              <a:t> by, </a:t>
            </a:r>
            <a:r>
              <a:rPr lang="en-US" sz="2000" dirty="0" err="1"/>
              <a:t>pokud</a:t>
            </a:r>
            <a:r>
              <a:rPr lang="en-US" sz="2000" dirty="0"/>
              <a:t> by </a:t>
            </a:r>
            <a:r>
              <a:rPr lang="en-US" sz="2000" dirty="0" err="1"/>
              <a:t>byly</a:t>
            </a:r>
            <a:r>
              <a:rPr lang="en-US" sz="2000" dirty="0"/>
              <a:t> </a:t>
            </a:r>
            <a:r>
              <a:rPr lang="en-US" sz="2000" dirty="0" err="1"/>
              <a:t>respektovány</a:t>
            </a:r>
            <a:r>
              <a:rPr lang="en-US" sz="2000" dirty="0"/>
              <a:t>, </a:t>
            </a:r>
            <a:r>
              <a:rPr lang="en-US" sz="2000" dirty="0" err="1"/>
              <a:t>umožnily</a:t>
            </a:r>
            <a:r>
              <a:rPr lang="en-US" sz="2000" dirty="0"/>
              <a:t> Zemi </a:t>
            </a:r>
            <a:r>
              <a:rPr lang="en-US" sz="2000" dirty="0" err="1"/>
              <a:t>zůstat</a:t>
            </a:r>
            <a:r>
              <a:rPr lang="en-US" sz="2000" dirty="0"/>
              <a:t> v </a:t>
            </a:r>
            <a:r>
              <a:rPr lang="en-US" sz="2000" dirty="0" err="1"/>
              <a:t>stavu</a:t>
            </a:r>
            <a:r>
              <a:rPr lang="en-US" sz="2000" dirty="0"/>
              <a:t> „</a:t>
            </a:r>
            <a:r>
              <a:rPr lang="en-US" sz="2000" dirty="0" err="1"/>
              <a:t>podobném</a:t>
            </a:r>
            <a:r>
              <a:rPr lang="sk-SK" sz="2000" dirty="0"/>
              <a:t>u</a:t>
            </a:r>
            <a:r>
              <a:rPr lang="en-US" sz="2000" dirty="0"/>
              <a:t> </a:t>
            </a:r>
            <a:r>
              <a:rPr lang="en-US" sz="2000" dirty="0" err="1"/>
              <a:t>holocénu</a:t>
            </a:r>
            <a:r>
              <a:rPr lang="en-US" sz="2000" dirty="0"/>
              <a:t>“</a:t>
            </a:r>
            <a:endParaRPr lang="sk-SK" sz="2000" dirty="0"/>
          </a:p>
          <a:p>
            <a:pPr marL="457200" indent="-457200">
              <a:buFont typeface="Arial" panose="020B0604020202020204" pitchFamily="34" charset="0"/>
              <a:buChar char="•"/>
            </a:pPr>
            <a:r>
              <a:rPr lang="sk-SK" sz="2000" dirty="0" err="1"/>
              <a:t>Lidské</a:t>
            </a:r>
            <a:r>
              <a:rPr lang="sk-SK" sz="2000" dirty="0"/>
              <a:t> aktivity </a:t>
            </a:r>
            <a:r>
              <a:rPr lang="sk-SK" sz="2000" dirty="0" err="1"/>
              <a:t>nyní</a:t>
            </a:r>
            <a:r>
              <a:rPr lang="sk-SK" sz="2000" dirty="0"/>
              <a:t> </a:t>
            </a:r>
            <a:r>
              <a:rPr lang="sk-SK" sz="2000" dirty="0" err="1"/>
              <a:t>přivedly</a:t>
            </a:r>
            <a:r>
              <a:rPr lang="sk-SK" sz="2000" dirty="0"/>
              <a:t> Zemi mimo </a:t>
            </a:r>
            <a:r>
              <a:rPr lang="sk-SK" sz="2000" dirty="0" err="1"/>
              <a:t>holocénní</a:t>
            </a:r>
            <a:r>
              <a:rPr lang="sk-SK" sz="2000" dirty="0"/>
              <a:t> </a:t>
            </a:r>
            <a:r>
              <a:rPr lang="sk-SK" sz="2000" dirty="0" err="1"/>
              <a:t>oblast</a:t>
            </a:r>
            <a:r>
              <a:rPr lang="sk-SK" sz="2000" dirty="0"/>
              <a:t> </a:t>
            </a:r>
            <a:r>
              <a:rPr lang="sk-SK" sz="2000" dirty="0" err="1"/>
              <a:t>proměnlivosti</a:t>
            </a:r>
            <a:r>
              <a:rPr lang="sk-SK" sz="2000" dirty="0"/>
              <a:t> </a:t>
            </a:r>
            <a:r>
              <a:rPr lang="sk-SK" sz="2000" dirty="0" err="1"/>
              <a:t>životního</a:t>
            </a:r>
            <a:r>
              <a:rPr lang="sk-SK" sz="2000" dirty="0"/>
              <a:t> </a:t>
            </a:r>
            <a:r>
              <a:rPr lang="sk-SK" sz="2000" dirty="0" err="1"/>
              <a:t>prostředí</a:t>
            </a:r>
            <a:r>
              <a:rPr lang="sk-SK" sz="2000" dirty="0"/>
              <a:t>, </a:t>
            </a:r>
            <a:r>
              <a:rPr lang="sk-SK" sz="2000" dirty="0" err="1"/>
              <a:t>což</a:t>
            </a:r>
            <a:r>
              <a:rPr lang="sk-SK" sz="2000" dirty="0"/>
              <a:t> dalo </a:t>
            </a:r>
            <a:r>
              <a:rPr lang="sk-SK" sz="2000" dirty="0" err="1"/>
              <a:t>vzniknout</a:t>
            </a:r>
            <a:r>
              <a:rPr lang="sk-SK" sz="2000" dirty="0"/>
              <a:t> nové </a:t>
            </a:r>
            <a:r>
              <a:rPr lang="sk-SK" sz="2000" dirty="0" err="1"/>
              <a:t>době</a:t>
            </a:r>
            <a:r>
              <a:rPr lang="sk-SK" sz="2000" dirty="0"/>
              <a:t>: </a:t>
            </a:r>
            <a:r>
              <a:rPr lang="sk-SK" sz="2000" dirty="0" err="1"/>
              <a:t>antropocénu</a:t>
            </a:r>
            <a:r>
              <a:rPr lang="sk-SK" sz="2000" dirty="0"/>
              <a:t>.</a:t>
            </a:r>
          </a:p>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endParaRPr lang="en-US" sz="2000" dirty="0"/>
          </a:p>
        </p:txBody>
      </p:sp>
      <p:pic>
        <p:nvPicPr>
          <p:cNvPr id="6" name="Content Placeholder 5">
            <a:extLst>
              <a:ext uri="{FF2B5EF4-FFF2-40B4-BE49-F238E27FC236}">
                <a16:creationId xmlns:a16="http://schemas.microsoft.com/office/drawing/2014/main" id="{E3F708E1-2C10-3FC2-ECDA-EAAE01094B23}"/>
              </a:ext>
            </a:extLst>
          </p:cNvPr>
          <p:cNvPicPr>
            <a:picLocks noGrp="1" noChangeAspect="1"/>
          </p:cNvPicPr>
          <p:nvPr>
            <p:ph sz="half" idx="2"/>
          </p:nvPr>
        </p:nvPicPr>
        <p:blipFill>
          <a:blip r:embed="rId2"/>
          <a:stretch>
            <a:fillRect/>
          </a:stretch>
        </p:blipFill>
        <p:spPr>
          <a:xfrm>
            <a:off x="5647605" y="652409"/>
            <a:ext cx="6263567" cy="5009765"/>
          </a:xfrm>
        </p:spPr>
      </p:pic>
      <p:sp>
        <p:nvSpPr>
          <p:cNvPr id="7" name="TextBox 6">
            <a:extLst>
              <a:ext uri="{FF2B5EF4-FFF2-40B4-BE49-F238E27FC236}">
                <a16:creationId xmlns:a16="http://schemas.microsoft.com/office/drawing/2014/main" id="{B10486E9-C3AB-BC26-3C98-AA4542D52056}"/>
              </a:ext>
            </a:extLst>
          </p:cNvPr>
          <p:cNvSpPr txBox="1"/>
          <p:nvPr/>
        </p:nvSpPr>
        <p:spPr>
          <a:xfrm>
            <a:off x="507169" y="6159357"/>
            <a:ext cx="8996324" cy="276999"/>
          </a:xfrm>
          <a:prstGeom prst="rect">
            <a:avLst/>
          </a:prstGeom>
          <a:noFill/>
        </p:spPr>
        <p:txBody>
          <a:bodyPr wrap="square" rtlCol="0">
            <a:spAutoFit/>
          </a:bodyPr>
          <a:lstStyle/>
          <a:p>
            <a:r>
              <a:rPr lang="en-US" sz="1200" dirty="0"/>
              <a:t>Richardson</a:t>
            </a:r>
            <a:r>
              <a:rPr lang="sk-SK" sz="1200" dirty="0"/>
              <a:t> et al.</a:t>
            </a:r>
            <a:r>
              <a:rPr lang="en-US" sz="1200" dirty="0"/>
              <a:t> Earth beyond six of nine planetary boundaries. Sci</a:t>
            </a:r>
            <a:r>
              <a:rPr lang="sk-SK" sz="1200" dirty="0" err="1"/>
              <a:t>ence</a:t>
            </a:r>
            <a:r>
              <a:rPr lang="en-US" sz="1200" dirty="0"/>
              <a:t> Adv</a:t>
            </a:r>
            <a:r>
              <a:rPr lang="sk-SK" sz="1200" dirty="0" err="1"/>
              <a:t>ances</a:t>
            </a:r>
            <a:r>
              <a:rPr lang="en-US" sz="1200" dirty="0"/>
              <a:t> 9, </a:t>
            </a:r>
            <a:r>
              <a:rPr lang="sk-SK" sz="1200" dirty="0"/>
              <a:t>2023, eadh2458</a:t>
            </a:r>
            <a:r>
              <a:rPr lang="en-US" sz="1200" dirty="0"/>
              <a:t>. </a:t>
            </a:r>
          </a:p>
        </p:txBody>
      </p:sp>
    </p:spTree>
    <p:extLst>
      <p:ext uri="{BB962C8B-B14F-4D97-AF65-F5344CB8AC3E}">
        <p14:creationId xmlns:p14="http://schemas.microsoft.com/office/powerpoint/2010/main" val="3238823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704F-C5B7-5238-EC5B-7B86E7833028}"/>
              </a:ext>
            </a:extLst>
          </p:cNvPr>
          <p:cNvSpPr>
            <a:spLocks noGrp="1"/>
          </p:cNvSpPr>
          <p:nvPr>
            <p:ph type="title"/>
          </p:nvPr>
        </p:nvSpPr>
        <p:spPr/>
        <p:txBody>
          <a:bodyPr/>
          <a:lstStyle/>
          <a:p>
            <a:r>
              <a:rPr lang="sk-SK" dirty="0" err="1"/>
              <a:t>Planetární</a:t>
            </a:r>
            <a:r>
              <a:rPr lang="sk-SK" dirty="0"/>
              <a:t> </a:t>
            </a:r>
            <a:r>
              <a:rPr lang="sk-SK" dirty="0" err="1"/>
              <a:t>meze</a:t>
            </a:r>
            <a:endParaRPr lang="en-US" dirty="0"/>
          </a:p>
        </p:txBody>
      </p:sp>
      <p:sp>
        <p:nvSpPr>
          <p:cNvPr id="3" name="Content Placeholder 2">
            <a:extLst>
              <a:ext uri="{FF2B5EF4-FFF2-40B4-BE49-F238E27FC236}">
                <a16:creationId xmlns:a16="http://schemas.microsoft.com/office/drawing/2014/main" id="{1DC4678B-1AAD-3365-C7C9-1DD09914508D}"/>
              </a:ext>
            </a:extLst>
          </p:cNvPr>
          <p:cNvSpPr>
            <a:spLocks noGrp="1"/>
          </p:cNvSpPr>
          <p:nvPr>
            <p:ph sz="half" idx="1"/>
          </p:nvPr>
        </p:nvSpPr>
        <p:spPr>
          <a:xfrm>
            <a:off x="378430" y="995498"/>
            <a:ext cx="5226123" cy="4525963"/>
          </a:xfrm>
        </p:spPr>
        <p:txBody>
          <a:bodyPr/>
          <a:lstStyle/>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r>
              <a:rPr lang="sk-SK" sz="2000" dirty="0">
                <a:solidFill>
                  <a:srgbClr val="FF0000"/>
                </a:solidFill>
              </a:rPr>
              <a:t>Integrita biosféry</a:t>
            </a:r>
          </a:p>
          <a:p>
            <a:pPr marL="457200" indent="-457200">
              <a:buFont typeface="Arial" panose="020B0604020202020204" pitchFamily="34" charset="0"/>
              <a:buChar char="•"/>
            </a:pPr>
            <a:r>
              <a:rPr lang="sk-SK" sz="2000" dirty="0">
                <a:solidFill>
                  <a:srgbClr val="FF0000"/>
                </a:solidFill>
              </a:rPr>
              <a:t>Klimatická </a:t>
            </a:r>
            <a:r>
              <a:rPr lang="sk-SK" sz="2000" dirty="0" err="1">
                <a:solidFill>
                  <a:srgbClr val="FF0000"/>
                </a:solidFill>
              </a:rPr>
              <a:t>změna</a:t>
            </a:r>
            <a:endParaRPr lang="sk-SK" sz="2000" dirty="0">
              <a:solidFill>
                <a:srgbClr val="FF0000"/>
              </a:solidFill>
            </a:endParaRPr>
          </a:p>
          <a:p>
            <a:pPr marL="457200" indent="-457200">
              <a:buFont typeface="Arial" panose="020B0604020202020204" pitchFamily="34" charset="0"/>
              <a:buChar char="•"/>
            </a:pPr>
            <a:r>
              <a:rPr lang="sk-SK" sz="2000" dirty="0">
                <a:solidFill>
                  <a:srgbClr val="FF0000"/>
                </a:solidFill>
              </a:rPr>
              <a:t>Nové entity = chemické látky + GMO</a:t>
            </a:r>
          </a:p>
          <a:p>
            <a:pPr marL="457200" indent="-457200">
              <a:buFont typeface="Arial" panose="020B0604020202020204" pitchFamily="34" charset="0"/>
              <a:buChar char="•"/>
            </a:pPr>
            <a:r>
              <a:rPr lang="sk-SK" sz="2000" dirty="0" err="1"/>
              <a:t>Úbytek</a:t>
            </a:r>
            <a:r>
              <a:rPr lang="sk-SK" sz="2000" dirty="0"/>
              <a:t> stratosférického ozónu</a:t>
            </a:r>
          </a:p>
          <a:p>
            <a:pPr marL="457200" indent="-457200">
              <a:buFont typeface="Arial" panose="020B0604020202020204" pitchFamily="34" charset="0"/>
              <a:buChar char="•"/>
            </a:pPr>
            <a:r>
              <a:rPr lang="sk-SK" sz="2000" dirty="0" err="1">
                <a:solidFill>
                  <a:srgbClr val="FF0000"/>
                </a:solidFill>
              </a:rPr>
              <a:t>Změna</a:t>
            </a:r>
            <a:r>
              <a:rPr lang="sk-SK" sz="2000" dirty="0">
                <a:solidFill>
                  <a:srgbClr val="FF0000"/>
                </a:solidFill>
              </a:rPr>
              <a:t> </a:t>
            </a:r>
            <a:r>
              <a:rPr lang="sk-SK" sz="2000" dirty="0" err="1">
                <a:solidFill>
                  <a:srgbClr val="FF0000"/>
                </a:solidFill>
              </a:rPr>
              <a:t>sladkovodního</a:t>
            </a:r>
            <a:r>
              <a:rPr lang="sk-SK" sz="2000" dirty="0">
                <a:solidFill>
                  <a:srgbClr val="FF0000"/>
                </a:solidFill>
              </a:rPr>
              <a:t> režimu</a:t>
            </a:r>
          </a:p>
          <a:p>
            <a:pPr marL="457200" indent="-457200">
              <a:buFont typeface="Arial" panose="020B0604020202020204" pitchFamily="34" charset="0"/>
              <a:buChar char="•"/>
            </a:pPr>
            <a:r>
              <a:rPr lang="sk-SK" sz="2000" dirty="0"/>
              <a:t>Atmosférické </a:t>
            </a:r>
            <a:r>
              <a:rPr lang="sk-SK" sz="2000" dirty="0" err="1"/>
              <a:t>aerosolové</a:t>
            </a:r>
            <a:r>
              <a:rPr lang="sk-SK" sz="2000" dirty="0"/>
              <a:t> </a:t>
            </a:r>
            <a:r>
              <a:rPr lang="sk-SK" sz="2000" dirty="0" err="1"/>
              <a:t>zatížení</a:t>
            </a:r>
            <a:endParaRPr lang="sk-SK" sz="2000" dirty="0"/>
          </a:p>
          <a:p>
            <a:pPr marL="457200" indent="-457200">
              <a:buFont typeface="Arial" panose="020B0604020202020204" pitchFamily="34" charset="0"/>
              <a:buChar char="•"/>
            </a:pPr>
            <a:r>
              <a:rPr lang="sk-SK" sz="2000" dirty="0" err="1"/>
              <a:t>Acidifikace</a:t>
            </a:r>
            <a:r>
              <a:rPr lang="sk-SK" sz="2000" dirty="0"/>
              <a:t> oceánu</a:t>
            </a:r>
          </a:p>
          <a:p>
            <a:pPr marL="457200" indent="-457200">
              <a:buFont typeface="Arial" panose="020B0604020202020204" pitchFamily="34" charset="0"/>
              <a:buChar char="•"/>
            </a:pPr>
            <a:r>
              <a:rPr lang="sk-SK" sz="2000" dirty="0" err="1">
                <a:solidFill>
                  <a:srgbClr val="FF0000"/>
                </a:solidFill>
              </a:rPr>
              <a:t>Změna</a:t>
            </a:r>
            <a:r>
              <a:rPr lang="sk-SK" sz="2000" dirty="0">
                <a:solidFill>
                  <a:srgbClr val="FF0000"/>
                </a:solidFill>
              </a:rPr>
              <a:t> suchozemského systému</a:t>
            </a:r>
          </a:p>
          <a:p>
            <a:pPr marL="457200" indent="-457200">
              <a:buFont typeface="Arial" panose="020B0604020202020204" pitchFamily="34" charset="0"/>
              <a:buChar char="•"/>
            </a:pPr>
            <a:r>
              <a:rPr lang="sk-SK" sz="2000" dirty="0" err="1">
                <a:solidFill>
                  <a:srgbClr val="FF0000"/>
                </a:solidFill>
              </a:rPr>
              <a:t>Biogeochemické</a:t>
            </a:r>
            <a:r>
              <a:rPr lang="sk-SK" sz="2000" dirty="0">
                <a:solidFill>
                  <a:srgbClr val="FF0000"/>
                </a:solidFill>
              </a:rPr>
              <a:t> toky (N, P)</a:t>
            </a:r>
          </a:p>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endParaRPr lang="en-US" sz="2000" dirty="0"/>
          </a:p>
        </p:txBody>
      </p:sp>
      <p:pic>
        <p:nvPicPr>
          <p:cNvPr id="6" name="Content Placeholder 5">
            <a:extLst>
              <a:ext uri="{FF2B5EF4-FFF2-40B4-BE49-F238E27FC236}">
                <a16:creationId xmlns:a16="http://schemas.microsoft.com/office/drawing/2014/main" id="{E3F708E1-2C10-3FC2-ECDA-EAAE01094B23}"/>
              </a:ext>
            </a:extLst>
          </p:cNvPr>
          <p:cNvPicPr>
            <a:picLocks noGrp="1" noChangeAspect="1"/>
          </p:cNvPicPr>
          <p:nvPr>
            <p:ph sz="half" idx="2"/>
          </p:nvPr>
        </p:nvPicPr>
        <p:blipFill>
          <a:blip r:embed="rId2"/>
          <a:stretch>
            <a:fillRect/>
          </a:stretch>
        </p:blipFill>
        <p:spPr>
          <a:xfrm>
            <a:off x="5647605" y="652409"/>
            <a:ext cx="6263567" cy="5009765"/>
          </a:xfrm>
        </p:spPr>
      </p:pic>
      <p:sp>
        <p:nvSpPr>
          <p:cNvPr id="7" name="TextBox 6">
            <a:extLst>
              <a:ext uri="{FF2B5EF4-FFF2-40B4-BE49-F238E27FC236}">
                <a16:creationId xmlns:a16="http://schemas.microsoft.com/office/drawing/2014/main" id="{B10486E9-C3AB-BC26-3C98-AA4542D52056}"/>
              </a:ext>
            </a:extLst>
          </p:cNvPr>
          <p:cNvSpPr txBox="1"/>
          <p:nvPr/>
        </p:nvSpPr>
        <p:spPr>
          <a:xfrm>
            <a:off x="507169" y="6159357"/>
            <a:ext cx="8996324" cy="276999"/>
          </a:xfrm>
          <a:prstGeom prst="rect">
            <a:avLst/>
          </a:prstGeom>
          <a:noFill/>
        </p:spPr>
        <p:txBody>
          <a:bodyPr wrap="square" rtlCol="0">
            <a:spAutoFit/>
          </a:bodyPr>
          <a:lstStyle/>
          <a:p>
            <a:r>
              <a:rPr lang="en-US" sz="1200" dirty="0"/>
              <a:t>Richardson</a:t>
            </a:r>
            <a:r>
              <a:rPr lang="sk-SK" sz="1200" dirty="0"/>
              <a:t> et al.</a:t>
            </a:r>
            <a:r>
              <a:rPr lang="en-US" sz="1200" dirty="0"/>
              <a:t> Earth beyond six of nine planetary boundaries. Sci</a:t>
            </a:r>
            <a:r>
              <a:rPr lang="sk-SK" sz="1200" dirty="0" err="1"/>
              <a:t>ence</a:t>
            </a:r>
            <a:r>
              <a:rPr lang="en-US" sz="1200" dirty="0"/>
              <a:t> Adv</a:t>
            </a:r>
            <a:r>
              <a:rPr lang="sk-SK" sz="1200" dirty="0" err="1"/>
              <a:t>ances</a:t>
            </a:r>
            <a:r>
              <a:rPr lang="en-US" sz="1200" dirty="0"/>
              <a:t> 9, </a:t>
            </a:r>
            <a:r>
              <a:rPr lang="sk-SK" sz="1200" dirty="0"/>
              <a:t>2023, eadh2458</a:t>
            </a:r>
            <a:r>
              <a:rPr lang="en-US" sz="1200" dirty="0"/>
              <a:t>. </a:t>
            </a:r>
          </a:p>
        </p:txBody>
      </p:sp>
    </p:spTree>
    <p:extLst>
      <p:ext uri="{BB962C8B-B14F-4D97-AF65-F5344CB8AC3E}">
        <p14:creationId xmlns:p14="http://schemas.microsoft.com/office/powerpoint/2010/main" val="2590951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704F-C5B7-5238-EC5B-7B86E7833028}"/>
              </a:ext>
            </a:extLst>
          </p:cNvPr>
          <p:cNvSpPr>
            <a:spLocks noGrp="1"/>
          </p:cNvSpPr>
          <p:nvPr>
            <p:ph type="title"/>
          </p:nvPr>
        </p:nvSpPr>
        <p:spPr>
          <a:xfrm>
            <a:off x="311649" y="274638"/>
            <a:ext cx="11633772" cy="547295"/>
          </a:xfrm>
        </p:spPr>
        <p:txBody>
          <a:bodyPr/>
          <a:lstStyle/>
          <a:p>
            <a:r>
              <a:rPr lang="sk-SK" sz="3200" dirty="0" err="1"/>
              <a:t>Planetární</a:t>
            </a:r>
            <a:r>
              <a:rPr lang="sk-SK" sz="3200" dirty="0"/>
              <a:t> </a:t>
            </a:r>
            <a:r>
              <a:rPr lang="sk-SK" sz="3200" dirty="0" err="1"/>
              <a:t>meze</a:t>
            </a:r>
            <a:r>
              <a:rPr lang="sk-SK" sz="3200" dirty="0"/>
              <a:t>: integrita biosféry a klimatická </a:t>
            </a:r>
            <a:r>
              <a:rPr lang="sk-SK" sz="3200" dirty="0" err="1"/>
              <a:t>změna</a:t>
            </a:r>
            <a:endParaRPr lang="en-US" sz="3200" dirty="0"/>
          </a:p>
        </p:txBody>
      </p:sp>
      <p:graphicFrame>
        <p:nvGraphicFramePr>
          <p:cNvPr id="8" name="Content Placeholder 7">
            <a:extLst>
              <a:ext uri="{FF2B5EF4-FFF2-40B4-BE49-F238E27FC236}">
                <a16:creationId xmlns:a16="http://schemas.microsoft.com/office/drawing/2014/main" id="{686C03A5-61E9-D6CC-2E01-092C700D1F72}"/>
              </a:ext>
            </a:extLst>
          </p:cNvPr>
          <p:cNvGraphicFramePr>
            <a:graphicFrameLocks noGrp="1"/>
          </p:cNvGraphicFramePr>
          <p:nvPr>
            <p:ph sz="half" idx="1"/>
            <p:extLst>
              <p:ext uri="{D42A27DB-BD31-4B8C-83A1-F6EECF244321}">
                <p14:modId xmlns:p14="http://schemas.microsoft.com/office/powerpoint/2010/main" val="3850838743"/>
              </p:ext>
            </p:extLst>
          </p:nvPr>
        </p:nvGraphicFramePr>
        <p:xfrm>
          <a:off x="840828" y="1094231"/>
          <a:ext cx="9811404" cy="4370281"/>
        </p:xfrm>
        <a:graphic>
          <a:graphicData uri="http://schemas.openxmlformats.org/drawingml/2006/table">
            <a:tbl>
              <a:tblPr>
                <a:tableStyleId>{3C2FFA5D-87B4-456A-9821-1D502468CF0F}</a:tableStyleId>
              </a:tblPr>
              <a:tblGrid>
                <a:gridCol w="1635234">
                  <a:extLst>
                    <a:ext uri="{9D8B030D-6E8A-4147-A177-3AD203B41FA5}">
                      <a16:colId xmlns:a16="http://schemas.microsoft.com/office/drawing/2014/main" val="1779851107"/>
                    </a:ext>
                  </a:extLst>
                </a:gridCol>
                <a:gridCol w="1635234">
                  <a:extLst>
                    <a:ext uri="{9D8B030D-6E8A-4147-A177-3AD203B41FA5}">
                      <a16:colId xmlns:a16="http://schemas.microsoft.com/office/drawing/2014/main" val="593205391"/>
                    </a:ext>
                  </a:extLst>
                </a:gridCol>
                <a:gridCol w="1635234">
                  <a:extLst>
                    <a:ext uri="{9D8B030D-6E8A-4147-A177-3AD203B41FA5}">
                      <a16:colId xmlns:a16="http://schemas.microsoft.com/office/drawing/2014/main" val="4261720094"/>
                    </a:ext>
                  </a:extLst>
                </a:gridCol>
                <a:gridCol w="1635234">
                  <a:extLst>
                    <a:ext uri="{9D8B030D-6E8A-4147-A177-3AD203B41FA5}">
                      <a16:colId xmlns:a16="http://schemas.microsoft.com/office/drawing/2014/main" val="2100122234"/>
                    </a:ext>
                  </a:extLst>
                </a:gridCol>
                <a:gridCol w="1635234">
                  <a:extLst>
                    <a:ext uri="{9D8B030D-6E8A-4147-A177-3AD203B41FA5}">
                      <a16:colId xmlns:a16="http://schemas.microsoft.com/office/drawing/2014/main" val="1459981603"/>
                    </a:ext>
                  </a:extLst>
                </a:gridCol>
                <a:gridCol w="1635234">
                  <a:extLst>
                    <a:ext uri="{9D8B030D-6E8A-4147-A177-3AD203B41FA5}">
                      <a16:colId xmlns:a16="http://schemas.microsoft.com/office/drawing/2014/main" val="829826564"/>
                    </a:ext>
                  </a:extLst>
                </a:gridCol>
              </a:tblGrid>
              <a:tr h="431139">
                <a:tc>
                  <a:txBody>
                    <a:bodyPr/>
                    <a:lstStyle/>
                    <a:p>
                      <a:pPr algn="l" fontAlgn="b"/>
                      <a:r>
                        <a:rPr lang="en-US" sz="1200" b="1" dirty="0">
                          <a:effectLst/>
                        </a:rPr>
                        <a:t>Earth system process</a:t>
                      </a:r>
                    </a:p>
                  </a:txBody>
                  <a:tcPr marL="27622" marR="27622" marT="13811" marB="13811" anchor="ctr"/>
                </a:tc>
                <a:tc>
                  <a:txBody>
                    <a:bodyPr/>
                    <a:lstStyle/>
                    <a:p>
                      <a:pPr algn="l" fontAlgn="b"/>
                      <a:r>
                        <a:rPr lang="en-US" sz="1200" b="1" dirty="0">
                          <a:effectLst/>
                        </a:rPr>
                        <a:t>Control variable(s)</a:t>
                      </a:r>
                    </a:p>
                  </a:txBody>
                  <a:tcPr marL="27622" marR="27622" marT="13811" marB="13811" anchor="ctr"/>
                </a:tc>
                <a:tc>
                  <a:txBody>
                    <a:bodyPr/>
                    <a:lstStyle/>
                    <a:p>
                      <a:pPr algn="l" fontAlgn="b"/>
                      <a:r>
                        <a:rPr lang="en-US" sz="1200" b="1" dirty="0">
                          <a:effectLst/>
                        </a:rPr>
                        <a:t>Planetary boundary</a:t>
                      </a:r>
                    </a:p>
                  </a:txBody>
                  <a:tcPr marL="27622" marR="27622" marT="13811" marB="13811" anchor="ctr"/>
                </a:tc>
                <a:tc>
                  <a:txBody>
                    <a:bodyPr/>
                    <a:lstStyle/>
                    <a:p>
                      <a:pPr algn="l" fontAlgn="b"/>
                      <a:r>
                        <a:rPr lang="en-US" sz="1200" b="1" dirty="0">
                          <a:effectLst/>
                        </a:rPr>
                        <a:t>Preindustrial Holocene base value</a:t>
                      </a:r>
                    </a:p>
                  </a:txBody>
                  <a:tcPr marL="27622" marR="27622" marT="13811" marB="13811" anchor="ctr"/>
                </a:tc>
                <a:tc>
                  <a:txBody>
                    <a:bodyPr/>
                    <a:lstStyle/>
                    <a:p>
                      <a:pPr algn="l" fontAlgn="b"/>
                      <a:r>
                        <a:rPr lang="en-US" sz="1200" b="1" dirty="0">
                          <a:effectLst/>
                        </a:rPr>
                        <a:t>Upper end of zone of increasing risk</a:t>
                      </a:r>
                    </a:p>
                  </a:txBody>
                  <a:tcPr marL="27622" marR="27622" marT="13811" marB="13811" anchor="ctr"/>
                </a:tc>
                <a:tc>
                  <a:txBody>
                    <a:bodyPr/>
                    <a:lstStyle/>
                    <a:p>
                      <a:pPr algn="l" fontAlgn="b"/>
                      <a:r>
                        <a:rPr lang="en-US" sz="1200" b="1" dirty="0">
                          <a:effectLst/>
                        </a:rPr>
                        <a:t>Current value of control variable</a:t>
                      </a:r>
                    </a:p>
                  </a:txBody>
                  <a:tcPr marL="27622" marR="27622" marT="13811" marB="13811" anchor="ctr"/>
                </a:tc>
                <a:extLst>
                  <a:ext uri="{0D108BD9-81ED-4DB2-BD59-A6C34878D82A}">
                    <a16:rowId xmlns:a16="http://schemas.microsoft.com/office/drawing/2014/main" val="2509132375"/>
                  </a:ext>
                </a:extLst>
              </a:tr>
              <a:tr h="431139">
                <a:tc rowSpan="2">
                  <a:txBody>
                    <a:bodyPr/>
                    <a:lstStyle/>
                    <a:p>
                      <a:pPr algn="l" fontAlgn="t"/>
                      <a:r>
                        <a:rPr lang="en-US" sz="1200" b="1">
                          <a:effectLst/>
                        </a:rPr>
                        <a:t>Climate change</a:t>
                      </a:r>
                      <a:endParaRPr lang="en-US" sz="1200">
                        <a:effectLst/>
                      </a:endParaRPr>
                    </a:p>
                  </a:txBody>
                  <a:tcPr marL="27622" marR="27622" marT="13811" marB="13811" anchor="ctr"/>
                </a:tc>
                <a:tc>
                  <a:txBody>
                    <a:bodyPr/>
                    <a:lstStyle/>
                    <a:p>
                      <a:pPr algn="l" fontAlgn="t"/>
                      <a:r>
                        <a:rPr lang="en-US" sz="1200" b="0" dirty="0">
                          <a:effectLst/>
                        </a:rPr>
                        <a:t>Atmospheric CO</a:t>
                      </a:r>
                      <a:r>
                        <a:rPr lang="en-US" sz="1200" b="0" baseline="-25000" dirty="0">
                          <a:effectLst/>
                        </a:rPr>
                        <a:t>2</a:t>
                      </a:r>
                      <a:r>
                        <a:rPr lang="en-US" sz="1200" b="0" dirty="0">
                          <a:effectLst/>
                        </a:rPr>
                        <a:t> concentration (ppm CO</a:t>
                      </a:r>
                      <a:r>
                        <a:rPr lang="en-US" sz="1200" b="0" baseline="-25000" dirty="0">
                          <a:effectLst/>
                        </a:rPr>
                        <a:t>2</a:t>
                      </a:r>
                      <a:r>
                        <a:rPr lang="en-US" sz="1200" b="0" dirty="0">
                          <a:effectLst/>
                        </a:rPr>
                        <a:t>)</a:t>
                      </a:r>
                    </a:p>
                  </a:txBody>
                  <a:tcPr marL="27622" marR="27622" marT="13811" marB="13811" anchor="ctr"/>
                </a:tc>
                <a:tc>
                  <a:txBody>
                    <a:bodyPr/>
                    <a:lstStyle/>
                    <a:p>
                      <a:pPr algn="l" fontAlgn="t"/>
                      <a:r>
                        <a:rPr lang="en-US" sz="1200" b="0">
                          <a:effectLst/>
                        </a:rPr>
                        <a:t>350 ppm CO</a:t>
                      </a:r>
                      <a:r>
                        <a:rPr lang="en-US" sz="1200" b="0" baseline="-25000">
                          <a:effectLst/>
                        </a:rPr>
                        <a:t>2</a:t>
                      </a:r>
                      <a:endParaRPr lang="en-US" sz="1200" b="0">
                        <a:effectLst/>
                      </a:endParaRPr>
                    </a:p>
                  </a:txBody>
                  <a:tcPr marL="27622" marR="27622" marT="13811" marB="13811" anchor="ctr"/>
                </a:tc>
                <a:tc>
                  <a:txBody>
                    <a:bodyPr/>
                    <a:lstStyle/>
                    <a:p>
                      <a:pPr algn="l" fontAlgn="t"/>
                      <a:r>
                        <a:rPr lang="en-US" sz="1200" b="0">
                          <a:effectLst/>
                        </a:rPr>
                        <a:t>280 ppm CO</a:t>
                      </a:r>
                      <a:r>
                        <a:rPr lang="en-US" sz="1200" b="0" baseline="-25000">
                          <a:effectLst/>
                        </a:rPr>
                        <a:t>2</a:t>
                      </a:r>
                      <a:endParaRPr lang="en-US" sz="1200" b="0">
                        <a:effectLst/>
                      </a:endParaRPr>
                    </a:p>
                  </a:txBody>
                  <a:tcPr marL="27622" marR="27622" marT="13811" marB="13811" anchor="ctr"/>
                </a:tc>
                <a:tc>
                  <a:txBody>
                    <a:bodyPr/>
                    <a:lstStyle/>
                    <a:p>
                      <a:pPr algn="l" fontAlgn="t"/>
                      <a:r>
                        <a:rPr lang="en-US" sz="1200" b="0">
                          <a:effectLst/>
                        </a:rPr>
                        <a:t>450 ppm CO</a:t>
                      </a:r>
                      <a:r>
                        <a:rPr lang="en-US" sz="1200" b="0" baseline="-25000">
                          <a:effectLst/>
                        </a:rPr>
                        <a:t>2</a:t>
                      </a:r>
                      <a:endParaRPr lang="en-US" sz="1200" b="0">
                        <a:effectLst/>
                      </a:endParaRPr>
                    </a:p>
                  </a:txBody>
                  <a:tcPr marL="27622" marR="27622" marT="13811" marB="13811" anchor="ctr"/>
                </a:tc>
                <a:tc>
                  <a:txBody>
                    <a:bodyPr/>
                    <a:lstStyle/>
                    <a:p>
                      <a:pPr algn="l" fontAlgn="t"/>
                      <a:r>
                        <a:rPr lang="en-US" sz="1200" b="0">
                          <a:effectLst/>
                        </a:rPr>
                        <a:t>417 ppm CO</a:t>
                      </a:r>
                      <a:r>
                        <a:rPr lang="en-US" sz="1200" b="0" baseline="-25000">
                          <a:effectLst/>
                        </a:rPr>
                        <a:t>2</a:t>
                      </a:r>
                      <a:r>
                        <a:rPr lang="en-US" sz="1200" b="0">
                          <a:effectLst/>
                        </a:rPr>
                        <a:t> (</a:t>
                      </a:r>
                      <a:r>
                        <a:rPr lang="en-US" sz="1200" b="0" u="none" strike="noStrike">
                          <a:solidFill>
                            <a:srgbClr val="CA2015"/>
                          </a:solidFill>
                          <a:effectLst/>
                          <a:hlinkClick r:id="rId2"/>
                        </a:rPr>
                        <a:t>41</a:t>
                      </a:r>
                      <a:r>
                        <a:rPr lang="en-US" sz="1200" b="0">
                          <a:effectLst/>
                        </a:rPr>
                        <a:t>)</a:t>
                      </a:r>
                    </a:p>
                  </a:txBody>
                  <a:tcPr marL="27622" marR="27622" marT="13811" marB="13811" anchor="ctr"/>
                </a:tc>
                <a:extLst>
                  <a:ext uri="{0D108BD9-81ED-4DB2-BD59-A6C34878D82A}">
                    <a16:rowId xmlns:a16="http://schemas.microsoft.com/office/drawing/2014/main" val="1778336879"/>
                  </a:ext>
                </a:extLst>
              </a:tr>
              <a:tr h="819163">
                <a:tc vMerge="1">
                  <a:txBody>
                    <a:bodyPr/>
                    <a:lstStyle/>
                    <a:p>
                      <a:endParaRPr lang="en-US"/>
                    </a:p>
                  </a:txBody>
                  <a:tcPr/>
                </a:tc>
                <a:tc>
                  <a:txBody>
                    <a:bodyPr/>
                    <a:lstStyle/>
                    <a:p>
                      <a:pPr algn="l" fontAlgn="t"/>
                      <a:r>
                        <a:rPr lang="en-US" sz="1200" b="0">
                          <a:effectLst/>
                        </a:rPr>
                        <a:t>Total anthropogenic radiative forcing at top-of-atmosphere (W m</a:t>
                      </a:r>
                      <a:r>
                        <a:rPr lang="en-US" sz="1200" b="0" baseline="30000">
                          <a:effectLst/>
                        </a:rPr>
                        <a:t>−2</a:t>
                      </a:r>
                      <a:r>
                        <a:rPr lang="en-US" sz="1200" b="0">
                          <a:effectLst/>
                        </a:rPr>
                        <a:t>)</a:t>
                      </a:r>
                    </a:p>
                  </a:txBody>
                  <a:tcPr marL="27622" marR="27622" marT="13811" marB="13811" anchor="ctr"/>
                </a:tc>
                <a:tc>
                  <a:txBody>
                    <a:bodyPr/>
                    <a:lstStyle/>
                    <a:p>
                      <a:pPr algn="l" fontAlgn="t"/>
                      <a:r>
                        <a:rPr lang="en-US" sz="1200" b="0" dirty="0">
                          <a:effectLst/>
                        </a:rPr>
                        <a:t>+1.0 W m</a:t>
                      </a:r>
                      <a:r>
                        <a:rPr lang="en-US" sz="1200" b="0" baseline="30000" dirty="0">
                          <a:effectLst/>
                        </a:rPr>
                        <a:t>−2</a:t>
                      </a:r>
                      <a:endParaRPr lang="en-US" sz="1200" b="0" dirty="0">
                        <a:effectLst/>
                      </a:endParaRPr>
                    </a:p>
                  </a:txBody>
                  <a:tcPr marL="27622" marR="27622" marT="13811" marB="13811" anchor="ctr"/>
                </a:tc>
                <a:tc>
                  <a:txBody>
                    <a:bodyPr/>
                    <a:lstStyle/>
                    <a:p>
                      <a:pPr algn="l" fontAlgn="t"/>
                      <a:r>
                        <a:rPr lang="en-US" sz="1200" b="0" dirty="0">
                          <a:effectLst/>
                        </a:rPr>
                        <a:t>0 W m</a:t>
                      </a:r>
                      <a:r>
                        <a:rPr lang="en-US" sz="1200" b="0" baseline="30000" dirty="0">
                          <a:effectLst/>
                        </a:rPr>
                        <a:t>−2</a:t>
                      </a:r>
                      <a:endParaRPr lang="en-US" sz="1200" b="0" dirty="0">
                        <a:effectLst/>
                      </a:endParaRPr>
                    </a:p>
                  </a:txBody>
                  <a:tcPr marL="27622" marR="27622" marT="13811" marB="13811" anchor="ctr"/>
                </a:tc>
                <a:tc>
                  <a:txBody>
                    <a:bodyPr/>
                    <a:lstStyle/>
                    <a:p>
                      <a:pPr algn="l" fontAlgn="t"/>
                      <a:r>
                        <a:rPr lang="en-US" sz="1200" b="0">
                          <a:effectLst/>
                        </a:rPr>
                        <a:t>+1.5 W m</a:t>
                      </a:r>
                      <a:r>
                        <a:rPr lang="en-US" sz="1200" b="0" baseline="30000">
                          <a:effectLst/>
                        </a:rPr>
                        <a:t>−2</a:t>
                      </a:r>
                      <a:endParaRPr lang="en-US" sz="1200" b="0">
                        <a:effectLst/>
                      </a:endParaRPr>
                    </a:p>
                  </a:txBody>
                  <a:tcPr marL="27622" marR="27622" marT="13811" marB="13811" anchor="ctr"/>
                </a:tc>
                <a:tc>
                  <a:txBody>
                    <a:bodyPr/>
                    <a:lstStyle/>
                    <a:p>
                      <a:pPr algn="l" fontAlgn="t"/>
                      <a:r>
                        <a:rPr lang="pl-PL" sz="1200" b="0">
                          <a:effectLst/>
                        </a:rPr>
                        <a:t>+2.91 W m</a:t>
                      </a:r>
                      <a:r>
                        <a:rPr lang="pl-PL" sz="1200" b="0" baseline="30000">
                          <a:effectLst/>
                        </a:rPr>
                        <a:t>−2</a:t>
                      </a:r>
                      <a:r>
                        <a:rPr lang="pl-PL" sz="1200" b="0">
                          <a:effectLst/>
                        </a:rPr>
                        <a:t> (</a:t>
                      </a:r>
                      <a:r>
                        <a:rPr lang="pl-PL" sz="1200" b="0" u="none" strike="noStrike">
                          <a:solidFill>
                            <a:srgbClr val="CA2015"/>
                          </a:solidFill>
                          <a:effectLst/>
                          <a:hlinkClick r:id="rId2"/>
                        </a:rPr>
                        <a:t>41</a:t>
                      </a:r>
                      <a:r>
                        <a:rPr lang="pl-PL" sz="1200" b="0">
                          <a:effectLst/>
                        </a:rPr>
                        <a:t>)</a:t>
                      </a:r>
                    </a:p>
                  </a:txBody>
                  <a:tcPr marL="27622" marR="27622" marT="13811" marB="13811" anchor="ctr"/>
                </a:tc>
                <a:extLst>
                  <a:ext uri="{0D108BD9-81ED-4DB2-BD59-A6C34878D82A}">
                    <a16:rowId xmlns:a16="http://schemas.microsoft.com/office/drawing/2014/main" val="367924041"/>
                  </a:ext>
                </a:extLst>
              </a:tr>
              <a:tr h="1207188">
                <a:tc rowSpan="2">
                  <a:txBody>
                    <a:bodyPr/>
                    <a:lstStyle/>
                    <a:p>
                      <a:pPr algn="l" fontAlgn="t"/>
                      <a:r>
                        <a:rPr lang="en-US" sz="1200" b="1">
                          <a:effectLst/>
                        </a:rPr>
                        <a:t>Change in biosphere integrity</a:t>
                      </a:r>
                      <a:endParaRPr lang="en-US" sz="1200">
                        <a:effectLst/>
                      </a:endParaRPr>
                    </a:p>
                  </a:txBody>
                  <a:tcPr marL="27622" marR="27622" marT="13811" marB="13811" anchor="ctr"/>
                </a:tc>
                <a:tc>
                  <a:txBody>
                    <a:bodyPr/>
                    <a:lstStyle/>
                    <a:p>
                      <a:pPr algn="l" fontAlgn="t"/>
                      <a:r>
                        <a:rPr lang="en-US" sz="1200" b="0" dirty="0">
                          <a:effectLst/>
                        </a:rPr>
                        <a:t>Genetic diversity: E/MSY</a:t>
                      </a:r>
                    </a:p>
                  </a:txBody>
                  <a:tcPr marL="27622" marR="27622" marT="13811" marB="13811" anchor="ctr"/>
                </a:tc>
                <a:tc>
                  <a:txBody>
                    <a:bodyPr/>
                    <a:lstStyle/>
                    <a:p>
                      <a:pPr algn="l" fontAlgn="t"/>
                      <a:r>
                        <a:rPr lang="en-US" sz="1200" b="0">
                          <a:effectLst/>
                        </a:rPr>
                        <a:t>&lt;10 E/MSY but with an aspirational goal of ca. 1 E/MSY (assumed background rate of extinction loss)</a:t>
                      </a:r>
                    </a:p>
                  </a:txBody>
                  <a:tcPr marL="27622" marR="27622" marT="13811" marB="13811" anchor="ctr"/>
                </a:tc>
                <a:tc>
                  <a:txBody>
                    <a:bodyPr/>
                    <a:lstStyle/>
                    <a:p>
                      <a:pPr algn="l" fontAlgn="t"/>
                      <a:r>
                        <a:rPr lang="en-US" sz="1200" b="0">
                          <a:effectLst/>
                        </a:rPr>
                        <a:t>1 E/MSY</a:t>
                      </a:r>
                    </a:p>
                  </a:txBody>
                  <a:tcPr marL="27622" marR="27622" marT="13811" marB="13811" anchor="ctr"/>
                </a:tc>
                <a:tc>
                  <a:txBody>
                    <a:bodyPr/>
                    <a:lstStyle/>
                    <a:p>
                      <a:pPr algn="l" fontAlgn="t"/>
                      <a:r>
                        <a:rPr lang="en-US" sz="1200" b="0" dirty="0">
                          <a:effectLst/>
                        </a:rPr>
                        <a:t>100 E/MSY</a:t>
                      </a:r>
                    </a:p>
                  </a:txBody>
                  <a:tcPr marL="27622" marR="27622" marT="13811" marB="13811" anchor="ctr"/>
                </a:tc>
                <a:tc>
                  <a:txBody>
                    <a:bodyPr/>
                    <a:lstStyle/>
                    <a:p>
                      <a:pPr algn="l" fontAlgn="t"/>
                      <a:r>
                        <a:rPr lang="en-US" sz="1200" b="0">
                          <a:effectLst/>
                        </a:rPr>
                        <a:t>&gt;100 E/MSY (</a:t>
                      </a:r>
                      <a:r>
                        <a:rPr lang="en-US" sz="1200" b="0" u="none" strike="noStrike">
                          <a:solidFill>
                            <a:srgbClr val="CA2015"/>
                          </a:solidFill>
                          <a:effectLst/>
                          <a:hlinkClick r:id="rId3"/>
                        </a:rPr>
                        <a:t>24</a:t>
                      </a:r>
                      <a:r>
                        <a:rPr lang="en-US" sz="1200" b="0">
                          <a:effectLst/>
                        </a:rPr>
                        <a:t>–</a:t>
                      </a:r>
                      <a:r>
                        <a:rPr lang="en-US" sz="1200" b="0" u="none" strike="noStrike">
                          <a:solidFill>
                            <a:srgbClr val="CA2015"/>
                          </a:solidFill>
                          <a:effectLst/>
                          <a:hlinkClick r:id="rId4"/>
                        </a:rPr>
                        <a:t>26</a:t>
                      </a:r>
                      <a:r>
                        <a:rPr lang="en-US" sz="1200" b="0">
                          <a:effectLst/>
                        </a:rPr>
                        <a:t>)</a:t>
                      </a:r>
                    </a:p>
                  </a:txBody>
                  <a:tcPr marL="27622" marR="27622" marT="13811" marB="13811" anchor="ctr"/>
                </a:tc>
                <a:extLst>
                  <a:ext uri="{0D108BD9-81ED-4DB2-BD59-A6C34878D82A}">
                    <a16:rowId xmlns:a16="http://schemas.microsoft.com/office/drawing/2014/main" val="1637761481"/>
                  </a:ext>
                </a:extLst>
              </a:tr>
              <a:tr h="1336529">
                <a:tc vMerge="1">
                  <a:txBody>
                    <a:bodyPr/>
                    <a:lstStyle/>
                    <a:p>
                      <a:endParaRPr lang="en-US"/>
                    </a:p>
                  </a:txBody>
                  <a:tcPr/>
                </a:tc>
                <a:tc>
                  <a:txBody>
                    <a:bodyPr/>
                    <a:lstStyle/>
                    <a:p>
                      <a:pPr algn="l" fontAlgn="t"/>
                      <a:r>
                        <a:rPr lang="en-US" sz="1200" b="0" dirty="0">
                          <a:effectLst/>
                        </a:rPr>
                        <a:t>Functional integrity: measured as energy available to ecosystems (NPP) (% HANPP)</a:t>
                      </a:r>
                    </a:p>
                  </a:txBody>
                  <a:tcPr marL="27622" marR="27622" marT="13811" marB="13811" anchor="ctr"/>
                </a:tc>
                <a:tc>
                  <a:txBody>
                    <a:bodyPr/>
                    <a:lstStyle/>
                    <a:p>
                      <a:pPr algn="l" fontAlgn="t"/>
                      <a:r>
                        <a:rPr lang="en-US" sz="1200" b="0">
                          <a:effectLst/>
                        </a:rPr>
                        <a:t>HANPP (in billion tonnes of C year</a:t>
                      </a:r>
                      <a:r>
                        <a:rPr lang="en-US" sz="1200" b="0" baseline="30000">
                          <a:effectLst/>
                        </a:rPr>
                        <a:t>−1</a:t>
                      </a:r>
                      <a:r>
                        <a:rPr lang="en-US" sz="1200" b="0">
                          <a:effectLst/>
                        </a:rPr>
                        <a:t>) &lt;10% of preindustrial Holocene NPP, i.e., &gt;90% remaining for supporting biosphere function</a:t>
                      </a:r>
                    </a:p>
                  </a:txBody>
                  <a:tcPr marL="27622" marR="27622" marT="13811" marB="13811" anchor="ctr"/>
                </a:tc>
                <a:tc>
                  <a:txBody>
                    <a:bodyPr/>
                    <a:lstStyle/>
                    <a:p>
                      <a:pPr algn="l" fontAlgn="t"/>
                      <a:r>
                        <a:rPr lang="en-US" sz="1200" b="0">
                          <a:effectLst/>
                        </a:rPr>
                        <a:t>1.9% (2σ variability of preindustrial Holocene century-mean NPP)</a:t>
                      </a:r>
                    </a:p>
                  </a:txBody>
                  <a:tcPr marL="27622" marR="27622" marT="13811" marB="13811" anchor="ctr"/>
                </a:tc>
                <a:tc>
                  <a:txBody>
                    <a:bodyPr/>
                    <a:lstStyle/>
                    <a:p>
                      <a:pPr algn="l" fontAlgn="t"/>
                      <a:r>
                        <a:rPr lang="en-US" sz="1200" b="0" dirty="0">
                          <a:effectLst/>
                        </a:rPr>
                        <a:t>20% HANPP</a:t>
                      </a:r>
                    </a:p>
                  </a:txBody>
                  <a:tcPr marL="27622" marR="27622" marT="13811" marB="13811" anchor="ctr"/>
                </a:tc>
                <a:tc>
                  <a:txBody>
                    <a:bodyPr/>
                    <a:lstStyle/>
                    <a:p>
                      <a:pPr algn="l" fontAlgn="t"/>
                      <a:r>
                        <a:rPr lang="en-US" sz="1200" b="0" dirty="0">
                          <a:effectLst/>
                        </a:rPr>
                        <a:t>30% HANPP</a:t>
                      </a:r>
                    </a:p>
                  </a:txBody>
                  <a:tcPr marL="27622" marR="27622" marT="13811" marB="13811" anchor="ctr"/>
                </a:tc>
                <a:extLst>
                  <a:ext uri="{0D108BD9-81ED-4DB2-BD59-A6C34878D82A}">
                    <a16:rowId xmlns:a16="http://schemas.microsoft.com/office/drawing/2014/main" val="2048336816"/>
                  </a:ext>
                </a:extLst>
              </a:tr>
            </a:tbl>
          </a:graphicData>
        </a:graphic>
      </p:graphicFrame>
      <p:sp>
        <p:nvSpPr>
          <p:cNvPr id="7" name="TextBox 6">
            <a:extLst>
              <a:ext uri="{FF2B5EF4-FFF2-40B4-BE49-F238E27FC236}">
                <a16:creationId xmlns:a16="http://schemas.microsoft.com/office/drawing/2014/main" id="{B10486E9-C3AB-BC26-3C98-AA4542D52056}"/>
              </a:ext>
            </a:extLst>
          </p:cNvPr>
          <p:cNvSpPr txBox="1"/>
          <p:nvPr/>
        </p:nvSpPr>
        <p:spPr>
          <a:xfrm>
            <a:off x="507169" y="6306363"/>
            <a:ext cx="8996324" cy="276999"/>
          </a:xfrm>
          <a:prstGeom prst="rect">
            <a:avLst/>
          </a:prstGeom>
          <a:noFill/>
        </p:spPr>
        <p:txBody>
          <a:bodyPr wrap="square" rtlCol="0">
            <a:spAutoFit/>
          </a:bodyPr>
          <a:lstStyle/>
          <a:p>
            <a:r>
              <a:rPr lang="en-US" sz="1200" dirty="0"/>
              <a:t>Richardson</a:t>
            </a:r>
            <a:r>
              <a:rPr lang="sk-SK" sz="1200" dirty="0"/>
              <a:t> et al.</a:t>
            </a:r>
            <a:r>
              <a:rPr lang="en-US" sz="1200" dirty="0"/>
              <a:t> Earth beyond six of nine planetary boundaries. Sci</a:t>
            </a:r>
            <a:r>
              <a:rPr lang="sk-SK" sz="1200" dirty="0" err="1"/>
              <a:t>ence</a:t>
            </a:r>
            <a:r>
              <a:rPr lang="en-US" sz="1200" dirty="0"/>
              <a:t> Adv</a:t>
            </a:r>
            <a:r>
              <a:rPr lang="sk-SK" sz="1200" dirty="0" err="1"/>
              <a:t>ances</a:t>
            </a:r>
            <a:r>
              <a:rPr lang="en-US" sz="1200" dirty="0"/>
              <a:t> 9, </a:t>
            </a:r>
            <a:r>
              <a:rPr lang="sk-SK" sz="1200" dirty="0"/>
              <a:t>2023, eadh2458</a:t>
            </a:r>
            <a:r>
              <a:rPr lang="en-US" sz="1200" dirty="0"/>
              <a:t>. </a:t>
            </a:r>
          </a:p>
        </p:txBody>
      </p:sp>
      <p:sp>
        <p:nvSpPr>
          <p:cNvPr id="10" name="TextBox 9">
            <a:extLst>
              <a:ext uri="{FF2B5EF4-FFF2-40B4-BE49-F238E27FC236}">
                <a16:creationId xmlns:a16="http://schemas.microsoft.com/office/drawing/2014/main" id="{8AD76A43-B401-148E-07B7-64ACBE5FA4CD}"/>
              </a:ext>
            </a:extLst>
          </p:cNvPr>
          <p:cNvSpPr txBox="1"/>
          <p:nvPr/>
        </p:nvSpPr>
        <p:spPr>
          <a:xfrm>
            <a:off x="801459" y="5562272"/>
            <a:ext cx="9519744" cy="646331"/>
          </a:xfrm>
          <a:prstGeom prst="rect">
            <a:avLst/>
          </a:prstGeom>
          <a:noFill/>
        </p:spPr>
        <p:txBody>
          <a:bodyPr wrap="square">
            <a:spAutoFit/>
          </a:bodyPr>
          <a:lstStyle/>
          <a:p>
            <a:r>
              <a:rPr lang="sk-SK" sz="1800" dirty="0"/>
              <a:t>NPP = </a:t>
            </a:r>
            <a:r>
              <a:rPr lang="en-US" sz="1800" dirty="0"/>
              <a:t>glob</a:t>
            </a:r>
            <a:r>
              <a:rPr lang="sk-SK" sz="1800" dirty="0" err="1"/>
              <a:t>ální</a:t>
            </a:r>
            <a:r>
              <a:rPr lang="sk-SK" sz="1800" dirty="0"/>
              <a:t> </a:t>
            </a:r>
            <a:r>
              <a:rPr lang="sk-SK" sz="1800" dirty="0" err="1"/>
              <a:t>terestrická</a:t>
            </a:r>
            <a:r>
              <a:rPr lang="sk-SK" sz="1800" dirty="0"/>
              <a:t> netto </a:t>
            </a:r>
            <a:r>
              <a:rPr lang="sk-SK" sz="1800" dirty="0" err="1"/>
              <a:t>primární</a:t>
            </a:r>
            <a:r>
              <a:rPr lang="sk-SK" sz="1800" dirty="0"/>
              <a:t> </a:t>
            </a:r>
            <a:r>
              <a:rPr lang="sk-SK" sz="1800" dirty="0" err="1"/>
              <a:t>produce</a:t>
            </a:r>
            <a:endParaRPr lang="sk-SK" sz="1800" dirty="0"/>
          </a:p>
          <a:p>
            <a:r>
              <a:rPr lang="sk-SK" sz="1800" dirty="0"/>
              <a:t>HANPP = </a:t>
            </a:r>
            <a:r>
              <a:rPr lang="sk-SK" sz="1800" dirty="0" err="1"/>
              <a:t>human</a:t>
            </a:r>
            <a:r>
              <a:rPr lang="sk-SK" sz="1800" dirty="0"/>
              <a:t> </a:t>
            </a:r>
            <a:r>
              <a:rPr lang="sk-SK" sz="1800" dirty="0" err="1"/>
              <a:t>appropriation</a:t>
            </a:r>
            <a:r>
              <a:rPr lang="sk-SK" sz="1800" dirty="0"/>
              <a:t> of NPP = </a:t>
            </a:r>
            <a:r>
              <a:rPr lang="sk-SK" sz="1800" dirty="0" err="1"/>
              <a:t>lidské</a:t>
            </a:r>
            <a:r>
              <a:rPr lang="sk-SK" sz="1800" dirty="0"/>
              <a:t> </a:t>
            </a:r>
            <a:r>
              <a:rPr lang="sk-SK" sz="1800" dirty="0" err="1"/>
              <a:t>přivlastnění</a:t>
            </a:r>
            <a:r>
              <a:rPr lang="sk-SK" sz="1800" dirty="0"/>
              <a:t> NPP (HANPP)</a:t>
            </a:r>
            <a:endParaRPr lang="en-US" sz="1800" dirty="0"/>
          </a:p>
        </p:txBody>
      </p:sp>
    </p:spTree>
    <p:extLst>
      <p:ext uri="{BB962C8B-B14F-4D97-AF65-F5344CB8AC3E}">
        <p14:creationId xmlns:p14="http://schemas.microsoft.com/office/powerpoint/2010/main" val="1556068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704F-C5B7-5238-EC5B-7B86E7833028}"/>
              </a:ext>
            </a:extLst>
          </p:cNvPr>
          <p:cNvSpPr>
            <a:spLocks noGrp="1"/>
          </p:cNvSpPr>
          <p:nvPr>
            <p:ph type="title"/>
          </p:nvPr>
        </p:nvSpPr>
        <p:spPr>
          <a:xfrm>
            <a:off x="311649" y="274638"/>
            <a:ext cx="11633772" cy="547295"/>
          </a:xfrm>
        </p:spPr>
        <p:txBody>
          <a:bodyPr/>
          <a:lstStyle/>
          <a:p>
            <a:r>
              <a:rPr lang="sk-SK" sz="3200" dirty="0" err="1"/>
              <a:t>Planetární</a:t>
            </a:r>
            <a:r>
              <a:rPr lang="sk-SK" sz="3200" dirty="0"/>
              <a:t> </a:t>
            </a:r>
            <a:r>
              <a:rPr lang="sk-SK" sz="3200" dirty="0" err="1"/>
              <a:t>meze</a:t>
            </a:r>
            <a:r>
              <a:rPr lang="sk-SK" sz="3200" dirty="0"/>
              <a:t>: integrita biosféry a klimatická </a:t>
            </a:r>
            <a:r>
              <a:rPr lang="sk-SK" sz="3200" dirty="0" err="1"/>
              <a:t>změna</a:t>
            </a:r>
            <a:endParaRPr lang="en-US" sz="3200" dirty="0"/>
          </a:p>
        </p:txBody>
      </p:sp>
      <p:sp>
        <p:nvSpPr>
          <p:cNvPr id="7" name="TextBox 6">
            <a:extLst>
              <a:ext uri="{FF2B5EF4-FFF2-40B4-BE49-F238E27FC236}">
                <a16:creationId xmlns:a16="http://schemas.microsoft.com/office/drawing/2014/main" id="{B10486E9-C3AB-BC26-3C98-AA4542D52056}"/>
              </a:ext>
            </a:extLst>
          </p:cNvPr>
          <p:cNvSpPr txBox="1"/>
          <p:nvPr/>
        </p:nvSpPr>
        <p:spPr>
          <a:xfrm>
            <a:off x="507169" y="6306363"/>
            <a:ext cx="8996324" cy="276999"/>
          </a:xfrm>
          <a:prstGeom prst="rect">
            <a:avLst/>
          </a:prstGeom>
          <a:noFill/>
        </p:spPr>
        <p:txBody>
          <a:bodyPr wrap="square" rtlCol="0">
            <a:spAutoFit/>
          </a:bodyPr>
          <a:lstStyle/>
          <a:p>
            <a:r>
              <a:rPr lang="en-US" sz="1200" dirty="0"/>
              <a:t>Richardson</a:t>
            </a:r>
            <a:r>
              <a:rPr lang="sk-SK" sz="1200" dirty="0"/>
              <a:t> et al.</a:t>
            </a:r>
            <a:r>
              <a:rPr lang="en-US" sz="1200" dirty="0"/>
              <a:t> Earth beyond six of nine planetary boundaries. Sci</a:t>
            </a:r>
            <a:r>
              <a:rPr lang="sk-SK" sz="1200" dirty="0" err="1"/>
              <a:t>ence</a:t>
            </a:r>
            <a:r>
              <a:rPr lang="en-US" sz="1200" dirty="0"/>
              <a:t> Adv</a:t>
            </a:r>
            <a:r>
              <a:rPr lang="sk-SK" sz="1200" dirty="0" err="1"/>
              <a:t>ances</a:t>
            </a:r>
            <a:r>
              <a:rPr lang="en-US" sz="1200" dirty="0"/>
              <a:t> 9, </a:t>
            </a:r>
            <a:r>
              <a:rPr lang="sk-SK" sz="1200" dirty="0"/>
              <a:t>2023, eadh2458</a:t>
            </a:r>
            <a:r>
              <a:rPr lang="en-US" sz="1200" dirty="0"/>
              <a:t>. </a:t>
            </a:r>
          </a:p>
        </p:txBody>
      </p:sp>
      <p:pic>
        <p:nvPicPr>
          <p:cNvPr id="6" name="Picture 2">
            <a:extLst>
              <a:ext uri="{FF2B5EF4-FFF2-40B4-BE49-F238E27FC236}">
                <a16:creationId xmlns:a16="http://schemas.microsoft.com/office/drawing/2014/main" id="{11AF9C0B-7286-C12C-805A-6E35A8DB259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340830" y="1389470"/>
            <a:ext cx="7370567" cy="3663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2DDA75F-304A-65A8-B297-9F33A0DB8F18}"/>
              </a:ext>
            </a:extLst>
          </p:cNvPr>
          <p:cNvSpPr txBox="1"/>
          <p:nvPr/>
        </p:nvSpPr>
        <p:spPr>
          <a:xfrm>
            <a:off x="56508" y="878440"/>
            <a:ext cx="4145621" cy="5632311"/>
          </a:xfrm>
          <a:prstGeom prst="rect">
            <a:avLst/>
          </a:prstGeom>
          <a:noFill/>
        </p:spPr>
        <p:txBody>
          <a:bodyPr wrap="square" rtlCol="0">
            <a:spAutoFit/>
          </a:bodyPr>
          <a:lstStyle/>
          <a:p>
            <a:pPr marL="342900" indent="-342900">
              <a:buFont typeface="Arial" panose="020B0604020202020204" pitchFamily="34" charset="0"/>
              <a:buChar char="•"/>
            </a:pPr>
            <a:r>
              <a:rPr lang="en-US" sz="2000" dirty="0" err="1"/>
              <a:t>holocénní</a:t>
            </a:r>
            <a:r>
              <a:rPr lang="en-US" sz="2000" dirty="0"/>
              <a:t> </a:t>
            </a:r>
            <a:r>
              <a:rPr lang="sk-SK" sz="2000" dirty="0"/>
              <a:t>NPP</a:t>
            </a:r>
            <a:r>
              <a:rPr lang="en-US" sz="2000" dirty="0"/>
              <a:t> </a:t>
            </a:r>
            <a:r>
              <a:rPr lang="sk-SK" sz="2000" dirty="0" err="1"/>
              <a:t>terestrické</a:t>
            </a:r>
            <a:r>
              <a:rPr lang="sk-SK" sz="2000" dirty="0"/>
              <a:t> </a:t>
            </a:r>
            <a:r>
              <a:rPr lang="en-US" sz="2000" dirty="0"/>
              <a:t> </a:t>
            </a:r>
            <a:r>
              <a:rPr lang="en-US" sz="2000" dirty="0" err="1"/>
              <a:t>biosféry</a:t>
            </a:r>
            <a:r>
              <a:rPr lang="en-US" sz="2000" dirty="0"/>
              <a:t> </a:t>
            </a:r>
            <a:r>
              <a:rPr lang="en-US" sz="2000" dirty="0" err="1"/>
              <a:t>byla</a:t>
            </a:r>
            <a:r>
              <a:rPr lang="en-US" sz="2000" dirty="0"/>
              <a:t> 55,9 Gt C </a:t>
            </a:r>
            <a:r>
              <a:rPr lang="sk-SK" sz="2000" dirty="0"/>
              <a:t>za </a:t>
            </a:r>
            <a:r>
              <a:rPr lang="en-US" sz="2000" dirty="0" err="1"/>
              <a:t>rok</a:t>
            </a:r>
            <a:r>
              <a:rPr lang="sk-SK" sz="2000" dirty="0"/>
              <a:t> </a:t>
            </a:r>
            <a:r>
              <a:rPr lang="en-US" sz="2000" dirty="0"/>
              <a:t>a </a:t>
            </a:r>
            <a:r>
              <a:rPr lang="en-US" sz="2000" dirty="0" err="1"/>
              <a:t>mimořádně</a:t>
            </a:r>
            <a:r>
              <a:rPr lang="en-US" sz="2000" dirty="0"/>
              <a:t> </a:t>
            </a:r>
            <a:r>
              <a:rPr lang="en-US" sz="2000" dirty="0" err="1"/>
              <a:t>stabilní</a:t>
            </a:r>
            <a:endParaRPr lang="sk-SK" sz="2000" dirty="0"/>
          </a:p>
          <a:p>
            <a:pPr marL="342900" indent="-342900">
              <a:buFont typeface="Arial" panose="020B0604020202020204" pitchFamily="34" charset="0"/>
              <a:buChar char="•"/>
            </a:pPr>
            <a:r>
              <a:rPr lang="sk-SK" sz="2000" dirty="0"/>
              <a:t>V 2020 </a:t>
            </a:r>
            <a:r>
              <a:rPr lang="sk-SK" sz="2000" dirty="0" err="1"/>
              <a:t>potenciální</a:t>
            </a:r>
            <a:r>
              <a:rPr lang="sk-SK" sz="2000" dirty="0"/>
              <a:t> </a:t>
            </a:r>
            <a:r>
              <a:rPr lang="sk-SK" sz="2000" dirty="0" err="1"/>
              <a:t>přírodní</a:t>
            </a:r>
            <a:r>
              <a:rPr lang="sk-SK" sz="2000" dirty="0"/>
              <a:t> NPP </a:t>
            </a:r>
            <a:r>
              <a:rPr lang="sk-SK" sz="2000" dirty="0" err="1"/>
              <a:t>stoupla</a:t>
            </a:r>
            <a:r>
              <a:rPr lang="sk-SK" sz="2000" dirty="0"/>
              <a:t> na 71,4 </a:t>
            </a:r>
            <a:r>
              <a:rPr lang="sk-SK" sz="2000" dirty="0" err="1"/>
              <a:t>Gt</a:t>
            </a:r>
            <a:r>
              <a:rPr lang="sk-SK" sz="2000" dirty="0"/>
              <a:t> C za rok </a:t>
            </a:r>
            <a:r>
              <a:rPr lang="sk-SK" sz="2000" dirty="0" err="1"/>
              <a:t>kvůli</a:t>
            </a:r>
            <a:r>
              <a:rPr lang="sk-SK" sz="2000" dirty="0"/>
              <a:t> uhlíkovému hnojení, </a:t>
            </a:r>
            <a:r>
              <a:rPr lang="sk-SK" sz="2000" dirty="0" err="1"/>
              <a:t>nerovnovážné</a:t>
            </a:r>
            <a:r>
              <a:rPr lang="sk-SK" sz="2000" dirty="0"/>
              <a:t> </a:t>
            </a:r>
            <a:r>
              <a:rPr lang="sk-SK" sz="2000" dirty="0" err="1"/>
              <a:t>reakci</a:t>
            </a:r>
            <a:r>
              <a:rPr lang="sk-SK" sz="2000" dirty="0"/>
              <a:t> </a:t>
            </a:r>
            <a:r>
              <a:rPr lang="sk-SK" sz="2000" dirty="0" err="1"/>
              <a:t>fyziologie</a:t>
            </a:r>
            <a:r>
              <a:rPr lang="sk-SK" sz="2000" dirty="0"/>
              <a:t> suchozemských </a:t>
            </a:r>
            <a:r>
              <a:rPr lang="sk-SK" sz="2000" dirty="0" err="1"/>
              <a:t>rostlin</a:t>
            </a:r>
            <a:r>
              <a:rPr lang="sk-SK" sz="2000" dirty="0"/>
              <a:t> na </a:t>
            </a:r>
            <a:r>
              <a:rPr lang="sk-SK" sz="2000" dirty="0" err="1"/>
              <a:t>antropogenně</a:t>
            </a:r>
            <a:r>
              <a:rPr lang="sk-SK" sz="2000" dirty="0"/>
              <a:t> </a:t>
            </a:r>
            <a:r>
              <a:rPr lang="sk-SK" sz="2000" dirty="0" err="1"/>
              <a:t>rostoucí</a:t>
            </a:r>
            <a:r>
              <a:rPr lang="sk-SK" sz="2000" dirty="0"/>
              <a:t> CO</a:t>
            </a:r>
            <a:r>
              <a:rPr lang="sk-SK" sz="2000" baseline="-25000" dirty="0"/>
              <a:t>2</a:t>
            </a:r>
          </a:p>
          <a:p>
            <a:pPr marL="342900" indent="-342900">
              <a:buFont typeface="Arial" panose="020B0604020202020204" pitchFamily="34" charset="0"/>
              <a:buChar char="•"/>
            </a:pPr>
            <a:r>
              <a:rPr lang="sk-SK" sz="2000" dirty="0" err="1"/>
              <a:t>výzkum</a:t>
            </a:r>
            <a:r>
              <a:rPr lang="sk-SK" sz="2000" dirty="0"/>
              <a:t> , jak </a:t>
            </a:r>
            <a:r>
              <a:rPr lang="sk-SK" sz="2000" dirty="0" err="1"/>
              <a:t>se</a:t>
            </a:r>
            <a:r>
              <a:rPr lang="sk-SK" sz="2000" dirty="0"/>
              <a:t> </a:t>
            </a:r>
            <a:r>
              <a:rPr lang="sk-SK" sz="2000" dirty="0" err="1"/>
              <a:t>různé</a:t>
            </a:r>
            <a:r>
              <a:rPr lang="sk-SK" sz="2000" dirty="0"/>
              <a:t> </a:t>
            </a:r>
            <a:r>
              <a:rPr lang="sk-SK" sz="2000" dirty="0" err="1"/>
              <a:t>stupně</a:t>
            </a:r>
            <a:r>
              <a:rPr lang="sk-SK" sz="2000" dirty="0"/>
              <a:t> </a:t>
            </a:r>
            <a:r>
              <a:rPr lang="sk-SK" sz="2000" dirty="0" err="1"/>
              <a:t>překračování</a:t>
            </a:r>
            <a:r>
              <a:rPr lang="sk-SK" sz="2000" dirty="0"/>
              <a:t> </a:t>
            </a:r>
            <a:r>
              <a:rPr lang="sk-SK" sz="2000" dirty="0" err="1"/>
              <a:t>mezí</a:t>
            </a:r>
            <a:r>
              <a:rPr lang="sk-SK" sz="2000" dirty="0"/>
              <a:t> pro </a:t>
            </a:r>
            <a:r>
              <a:rPr lang="sk-SK" sz="2000" b="1" dirty="0" err="1"/>
              <a:t>změny</a:t>
            </a:r>
            <a:r>
              <a:rPr lang="sk-SK" sz="2000" b="1" dirty="0"/>
              <a:t> </a:t>
            </a:r>
            <a:r>
              <a:rPr lang="sk-SK" sz="2000" b="1" dirty="0" err="1"/>
              <a:t>klimatu</a:t>
            </a:r>
            <a:r>
              <a:rPr lang="sk-SK" sz="2000" b="1" dirty="0"/>
              <a:t> a zemského systému </a:t>
            </a:r>
            <a:r>
              <a:rPr lang="sk-SK" sz="2000" dirty="0" err="1"/>
              <a:t>kombinují</a:t>
            </a:r>
            <a:r>
              <a:rPr lang="sk-SK" sz="2000" dirty="0"/>
              <a:t>, aby </a:t>
            </a:r>
            <a:r>
              <a:rPr lang="sk-SK" sz="2000" dirty="0" err="1"/>
              <a:t>ovlivnily</a:t>
            </a:r>
            <a:r>
              <a:rPr lang="sk-SK" sz="2000" dirty="0"/>
              <a:t> dva </a:t>
            </a:r>
            <a:r>
              <a:rPr lang="sk-SK" sz="2000" dirty="0" err="1"/>
              <a:t>spoludeterminanty</a:t>
            </a:r>
            <a:r>
              <a:rPr lang="sk-SK" sz="2000" dirty="0"/>
              <a:t> stavu zemského systému: </a:t>
            </a:r>
            <a:r>
              <a:rPr lang="sk-SK" sz="2000" b="1" dirty="0"/>
              <a:t>teplotu a </a:t>
            </a:r>
            <a:r>
              <a:rPr lang="sk-SK" sz="2000" b="1" dirty="0" err="1"/>
              <a:t>ukládání</a:t>
            </a:r>
            <a:r>
              <a:rPr lang="sk-SK" sz="2000" b="1" dirty="0"/>
              <a:t> uhlíku na zemi.</a:t>
            </a:r>
          </a:p>
          <a:p>
            <a:r>
              <a:rPr lang="en-US" sz="2000" dirty="0"/>
              <a:t> </a:t>
            </a:r>
          </a:p>
        </p:txBody>
      </p:sp>
    </p:spTree>
    <p:extLst>
      <p:ext uri="{BB962C8B-B14F-4D97-AF65-F5344CB8AC3E}">
        <p14:creationId xmlns:p14="http://schemas.microsoft.com/office/powerpoint/2010/main" val="2773900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D36E5E8-0E81-4769-9F1D-24429A19E70D}"/>
              </a:ext>
            </a:extLst>
          </p:cNvPr>
          <p:cNvSpPr>
            <a:spLocks noChangeArrowheads="1"/>
          </p:cNvSpPr>
          <p:nvPr/>
        </p:nvSpPr>
        <p:spPr bwMode="auto">
          <a:xfrm>
            <a:off x="1703389" y="981076"/>
            <a:ext cx="871378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eaLnBrk="0" hangingPunct="0">
              <a:tabLst>
                <a:tab pos="0" algn="l"/>
              </a:tabLst>
              <a:defRPr kumimoji="1" sz="2800" i="1">
                <a:solidFill>
                  <a:schemeClr val="tx1"/>
                </a:solidFill>
                <a:latin typeface="Times New Roman" panose="02020603050405020304" pitchFamily="18" charset="0"/>
              </a:defRPr>
            </a:lvl1pPr>
            <a:lvl2pPr marL="742950" indent="-285750" eaLnBrk="0" hangingPunct="0">
              <a:tabLst>
                <a:tab pos="0" algn="l"/>
              </a:tabLst>
              <a:defRPr kumimoji="1" sz="2800" i="1">
                <a:solidFill>
                  <a:schemeClr val="tx1"/>
                </a:solidFill>
                <a:latin typeface="Times New Roman" panose="02020603050405020304" pitchFamily="18" charset="0"/>
              </a:defRPr>
            </a:lvl2pPr>
            <a:lvl3pPr marL="1143000" indent="-228600" eaLnBrk="0" hangingPunct="0">
              <a:tabLst>
                <a:tab pos="0" algn="l"/>
              </a:tabLst>
              <a:defRPr kumimoji="1" sz="2800" i="1">
                <a:solidFill>
                  <a:schemeClr val="tx1"/>
                </a:solidFill>
                <a:latin typeface="Times New Roman" panose="02020603050405020304" pitchFamily="18" charset="0"/>
              </a:defRPr>
            </a:lvl3pPr>
            <a:lvl4pPr marL="1600200" indent="-228600" eaLnBrk="0" hangingPunct="0">
              <a:tabLst>
                <a:tab pos="0" algn="l"/>
              </a:tabLst>
              <a:defRPr kumimoji="1" sz="2800" i="1">
                <a:solidFill>
                  <a:schemeClr val="tx1"/>
                </a:solidFill>
                <a:latin typeface="Times New Roman" panose="02020603050405020304" pitchFamily="18" charset="0"/>
              </a:defRPr>
            </a:lvl4pPr>
            <a:lvl5pPr marL="2057400" indent="-228600" eaLnBrk="0" hangingPunct="0">
              <a:tabLst>
                <a:tab pos="0"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cs typeface="Times New Roman" panose="02020603050405020304" pitchFamily="18" charset="0"/>
              </a:rPr>
              <a:t>Biogeochemické cykly</a:t>
            </a:r>
            <a:r>
              <a:rPr kumimoji="0" lang="cs-CZ" altLang="cs-CZ" sz="2400" b="1" i="0" dirty="0">
                <a:solidFill>
                  <a:srgbClr val="FFFF66"/>
                </a:solidFill>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popisují pohyb chemických prvků a sloučenin mezi propojenými biologickými a geologickými systémy:</a:t>
            </a:r>
            <a:endParaRPr kumimoji="0" lang="en-US" altLang="cs-CZ" sz="2400" b="1" i="0" dirty="0">
              <a:solidFill>
                <a:srgbClr val="0000FF"/>
              </a:solidFill>
              <a:latin typeface="Arial" panose="020B0604020202020204" pitchFamily="34" charset="0"/>
              <a:cs typeface="Times New Roman" panose="02020603050405020304" pitchFamily="18" charset="0"/>
            </a:endParaRPr>
          </a:p>
          <a:p>
            <a:pPr>
              <a:buClr>
                <a:srgbClr val="FF0000"/>
              </a:buClr>
              <a:buSzPct val="75000"/>
              <a:buFont typeface="Wingdings" panose="05000000000000000000" pitchFamily="2" charset="2"/>
              <a:buChar char="Ä"/>
            </a:pPr>
            <a:r>
              <a:rPr kumimoji="0" lang="cs-CZ" altLang="cs-CZ" sz="2400" b="1" i="0" dirty="0">
                <a:solidFill>
                  <a:srgbClr val="FF0000"/>
                </a:solidFill>
                <a:latin typeface="Arial" panose="020B0604020202020204" pitchFamily="34" charset="0"/>
                <a:cs typeface="Times New Roman" panose="02020603050405020304" pitchFamily="18" charset="0"/>
              </a:rPr>
              <a:t>Biologické procesy</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jako dýchání, fotosyntéza a tlení působí v těsném spojení</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FF0000"/>
                </a:solidFill>
                <a:latin typeface="Arial" panose="020B0604020202020204" pitchFamily="34" charset="0"/>
                <a:cs typeface="Times New Roman" panose="02020603050405020304" pitchFamily="18" charset="0"/>
              </a:rPr>
              <a:t>s nebiologickými procesy</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jako jsou zvětrávání, vznik půdy, sedimentace. </a:t>
            </a:r>
            <a:endParaRPr kumimoji="0" lang="en-US" altLang="cs-CZ" sz="2400" b="1" i="0" dirty="0">
              <a:solidFill>
                <a:srgbClr val="0000FF"/>
              </a:solidFill>
              <a:latin typeface="Arial" panose="020B0604020202020204" pitchFamily="34" charset="0"/>
              <a:cs typeface="Times New Roman" panose="02020603050405020304" pitchFamily="18" charset="0"/>
            </a:endParaRPr>
          </a:p>
          <a:p>
            <a:pPr>
              <a:buClr>
                <a:srgbClr val="FF0000"/>
              </a:buClr>
              <a:buSzPct val="75000"/>
              <a:buFont typeface="Wingdings" panose="05000000000000000000" pitchFamily="2" charset="2"/>
              <a:buChar char="Ä"/>
            </a:pPr>
            <a:r>
              <a:rPr kumimoji="0" lang="cs-CZ" altLang="cs-CZ" sz="2400" b="1" i="0" dirty="0">
                <a:solidFill>
                  <a:srgbClr val="FF0000"/>
                </a:solidFill>
                <a:latin typeface="Arial" panose="020B0604020202020204" pitchFamily="34" charset="0"/>
                <a:cs typeface="Times New Roman" panose="02020603050405020304" pitchFamily="18" charset="0"/>
              </a:rPr>
              <a:t>Živé organismy</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mohou sloužit jako důležité</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FF0000"/>
                </a:solidFill>
                <a:latin typeface="Arial" panose="020B0604020202020204" pitchFamily="34" charset="0"/>
                <a:cs typeface="Times New Roman" panose="02020603050405020304" pitchFamily="18" charset="0"/>
              </a:rPr>
              <a:t>rezervoáry </a:t>
            </a:r>
            <a:r>
              <a:rPr kumimoji="0" lang="cs-CZ" altLang="cs-CZ" sz="2400" b="1" i="0" dirty="0">
                <a:solidFill>
                  <a:srgbClr val="0000FF"/>
                </a:solidFill>
                <a:latin typeface="Arial" panose="020B0604020202020204" pitchFamily="34" charset="0"/>
                <a:cs typeface="Times New Roman" panose="02020603050405020304" pitchFamily="18" charset="0"/>
              </a:rPr>
              <a:t>pro určité prvky</a:t>
            </a:r>
            <a:endParaRPr kumimoji="0" lang="en-US" altLang="cs-CZ" sz="2400" b="1" i="0" dirty="0">
              <a:solidFill>
                <a:srgbClr val="0000FF"/>
              </a:solidFill>
              <a:latin typeface="Arial" panose="020B0604020202020204" pitchFamily="34" charset="0"/>
              <a:cs typeface="Times New Roman" panose="02020603050405020304" pitchFamily="18" charset="0"/>
            </a:endParaRPr>
          </a:p>
          <a:p>
            <a:pPr>
              <a:buClr>
                <a:srgbClr val="FF0000"/>
              </a:buClr>
              <a:buSzPct val="75000"/>
              <a:buFont typeface="Wingdings" panose="05000000000000000000" pitchFamily="2" charset="2"/>
              <a:buChar char="Ä"/>
            </a:pPr>
            <a:r>
              <a:rPr kumimoji="0" lang="cs-CZ" altLang="cs-CZ" sz="2400" b="1" i="0" dirty="0">
                <a:solidFill>
                  <a:srgbClr val="0000FF"/>
                </a:solidFill>
                <a:latin typeface="Arial" panose="020B0604020202020204" pitchFamily="34" charset="0"/>
                <a:cs typeface="Times New Roman" panose="02020603050405020304" pitchFamily="18" charset="0"/>
              </a:rPr>
              <a:t>Je velmi těžké vytvořit</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FF0000"/>
                </a:solidFill>
                <a:latin typeface="Arial" panose="020B0604020202020204" pitchFamily="34" charset="0"/>
                <a:cs typeface="Times New Roman" panose="02020603050405020304" pitchFamily="18" charset="0"/>
              </a:rPr>
              <a:t>box model</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i velmi zjednodušený)</a:t>
            </a:r>
            <a:r>
              <a:rPr kumimoji="0" lang="cs-CZ" altLang="cs-CZ" sz="2400" b="1" i="0" dirty="0">
                <a:solidFill>
                  <a:srgbClr val="0000FF"/>
                </a:solidFill>
                <a:latin typeface="Arial" panose="020B0604020202020204" pitchFamily="34" charset="0"/>
              </a:rPr>
              <a:t>,</a:t>
            </a:r>
            <a:r>
              <a:rPr kumimoji="0" lang="cs-CZ" altLang="cs-CZ" sz="2400" b="1" i="0" dirty="0">
                <a:solidFill>
                  <a:srgbClr val="0000FF"/>
                </a:solidFill>
                <a:latin typeface="Arial" panose="020B0604020202020204" pitchFamily="34" charset="0"/>
                <a:cs typeface="Times New Roman" panose="02020603050405020304" pitchFamily="18" charset="0"/>
              </a:rPr>
              <a:t> který bude správně popisovat biogeochemické chování prvku v celém zemském systému</a:t>
            </a:r>
            <a:endParaRPr kumimoji="0" lang="en-US" altLang="cs-CZ" sz="2400" b="1" i="0" dirty="0">
              <a:solidFill>
                <a:srgbClr val="0000FF"/>
              </a:solidFill>
              <a:latin typeface="Arial" panose="020B0604020202020204" pitchFamily="34" charset="0"/>
              <a:cs typeface="Times New Roman" panose="02020603050405020304" pitchFamily="18" charset="0"/>
            </a:endParaRPr>
          </a:p>
          <a:p>
            <a:endParaRPr kumimoji="0" lang="cs-CZ" altLang="cs-CZ" sz="2400" b="1" i="0" dirty="0">
              <a:solidFill>
                <a:srgbClr val="0000FF"/>
              </a:solidFill>
              <a:latin typeface="Arial" panose="020B0604020202020204" pitchFamily="34" charset="0"/>
              <a:cs typeface="Times New Roman" panose="02020603050405020304" pitchFamily="18" charset="0"/>
            </a:endParaRPr>
          </a:p>
          <a:p>
            <a:r>
              <a:rPr kumimoji="0" lang="cs-CZ" altLang="cs-CZ" sz="2400" b="1" i="0" dirty="0">
                <a:solidFill>
                  <a:srgbClr val="0000FF"/>
                </a:solidFill>
                <a:latin typeface="Arial" panose="020B0604020202020204" pitchFamily="34" charset="0"/>
                <a:cs typeface="Times New Roman" panose="02020603050405020304" pitchFamily="18" charset="0"/>
              </a:rPr>
              <a:t>Nejdůležitější cykly (kritické pro udržení života):</a:t>
            </a:r>
            <a:r>
              <a:rPr kumimoji="0" lang="cs-CZ" altLang="cs-CZ" sz="2400" b="1" i="0" dirty="0">
                <a:latin typeface="Arial" panose="020B0604020202020204" pitchFamily="34" charset="0"/>
                <a:cs typeface="Times New Roman" panose="02020603050405020304" pitchFamily="18" charset="0"/>
              </a:rPr>
              <a:t> </a:t>
            </a:r>
            <a:br>
              <a:rPr kumimoji="0" lang="cs-CZ" altLang="cs-CZ" sz="2400" b="1" i="0" dirty="0">
                <a:latin typeface="Arial" panose="020B0604020202020204" pitchFamily="34" charset="0"/>
                <a:cs typeface="Times New Roman" panose="02020603050405020304" pitchFamily="18" charset="0"/>
              </a:rPr>
            </a:br>
            <a:r>
              <a:rPr kumimoji="0" lang="cs-CZ" altLang="cs-CZ" sz="2400" b="1" i="0" dirty="0">
                <a:solidFill>
                  <a:srgbClr val="FF0000"/>
                </a:solidFill>
                <a:latin typeface="Arial" panose="020B0604020202020204" pitchFamily="34" charset="0"/>
                <a:cs typeface="Times New Roman" panose="02020603050405020304" pitchFamily="18" charset="0"/>
              </a:rPr>
              <a:t>uhlík, dusík, síra, fosfor, kyslík</a:t>
            </a:r>
            <a:endParaRPr kumimoji="0" lang="en-US" altLang="cs-CZ" sz="2400" b="1" i="0" dirty="0">
              <a:solidFill>
                <a:srgbClr val="FF0000"/>
              </a:solidFill>
              <a:latin typeface="Arial" panose="020B0604020202020204" pitchFamily="34" charset="0"/>
            </a:endParaRPr>
          </a:p>
        </p:txBody>
      </p:sp>
      <p:sp>
        <p:nvSpPr>
          <p:cNvPr id="8195" name="Text Box 3">
            <a:extLst>
              <a:ext uri="{FF2B5EF4-FFF2-40B4-BE49-F238E27FC236}">
                <a16:creationId xmlns:a16="http://schemas.microsoft.com/office/drawing/2014/main" id="{3694435D-A120-412F-B602-496F05DEBC88}"/>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Biogeochemické cykly</a:t>
            </a:r>
          </a:p>
        </p:txBody>
      </p:sp>
    </p:spTree>
    <p:extLst>
      <p:ext uri="{BB962C8B-B14F-4D97-AF65-F5344CB8AC3E}">
        <p14:creationId xmlns:p14="http://schemas.microsoft.com/office/powerpoint/2010/main" val="352242823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704F-C5B7-5238-EC5B-7B86E7833028}"/>
              </a:ext>
            </a:extLst>
          </p:cNvPr>
          <p:cNvSpPr>
            <a:spLocks noGrp="1"/>
          </p:cNvSpPr>
          <p:nvPr>
            <p:ph type="title"/>
          </p:nvPr>
        </p:nvSpPr>
        <p:spPr/>
        <p:txBody>
          <a:bodyPr/>
          <a:lstStyle/>
          <a:p>
            <a:r>
              <a:rPr lang="sk-SK" dirty="0" err="1"/>
              <a:t>Planetární</a:t>
            </a:r>
            <a:r>
              <a:rPr lang="sk-SK" dirty="0"/>
              <a:t> </a:t>
            </a:r>
            <a:r>
              <a:rPr lang="sk-SK" dirty="0" err="1"/>
              <a:t>meze</a:t>
            </a:r>
            <a:r>
              <a:rPr lang="sk-SK" dirty="0"/>
              <a:t>: </a:t>
            </a:r>
            <a:r>
              <a:rPr lang="sk-SK" dirty="0" err="1"/>
              <a:t>biogeochemické</a:t>
            </a:r>
            <a:r>
              <a:rPr lang="sk-SK" dirty="0"/>
              <a:t> toky N a P</a:t>
            </a:r>
            <a:endParaRPr lang="en-US" dirty="0"/>
          </a:p>
        </p:txBody>
      </p:sp>
      <p:sp>
        <p:nvSpPr>
          <p:cNvPr id="3" name="Content Placeholder 2">
            <a:extLst>
              <a:ext uri="{FF2B5EF4-FFF2-40B4-BE49-F238E27FC236}">
                <a16:creationId xmlns:a16="http://schemas.microsoft.com/office/drawing/2014/main" id="{1DC4678B-1AAD-3365-C7C9-1DD09914508D}"/>
              </a:ext>
            </a:extLst>
          </p:cNvPr>
          <p:cNvSpPr>
            <a:spLocks noGrp="1"/>
          </p:cNvSpPr>
          <p:nvPr>
            <p:ph sz="half" idx="1"/>
          </p:nvPr>
        </p:nvSpPr>
        <p:spPr>
          <a:xfrm>
            <a:off x="246579" y="995498"/>
            <a:ext cx="6263567" cy="5102214"/>
          </a:xfrm>
        </p:spPr>
        <p:txBody>
          <a:bodyPr/>
          <a:lstStyle/>
          <a:p>
            <a:pPr marL="457200" indent="-457200">
              <a:buFont typeface="Arial" panose="020B0604020202020204" pitchFamily="34" charset="0"/>
              <a:buChar char="•"/>
            </a:pPr>
            <a:endParaRPr lang="sk-SK" sz="2000" dirty="0"/>
          </a:p>
          <a:p>
            <a:pPr marL="457200" indent="-457200">
              <a:buFont typeface="Arial" panose="020B0604020202020204" pitchFamily="34" charset="0"/>
              <a:buChar char="•"/>
            </a:pPr>
            <a:r>
              <a:rPr lang="sk-SK" sz="1800" dirty="0" err="1"/>
              <a:t>jejich</a:t>
            </a:r>
            <a:r>
              <a:rPr lang="sk-SK" sz="1800" dirty="0"/>
              <a:t> </a:t>
            </a:r>
            <a:r>
              <a:rPr lang="sk-SK" sz="1800" dirty="0" err="1"/>
              <a:t>globální</a:t>
            </a:r>
            <a:r>
              <a:rPr lang="sk-SK" sz="1800" dirty="0"/>
              <a:t> cykly </a:t>
            </a:r>
            <a:r>
              <a:rPr lang="sk-SK" sz="1800" dirty="0" err="1"/>
              <a:t>se</a:t>
            </a:r>
            <a:r>
              <a:rPr lang="sk-SK" sz="1800" dirty="0"/>
              <a:t> </a:t>
            </a:r>
            <a:r>
              <a:rPr lang="sk-SK" sz="1800" dirty="0" err="1"/>
              <a:t>díky</a:t>
            </a:r>
            <a:r>
              <a:rPr lang="sk-SK" sz="1800" dirty="0"/>
              <a:t> </a:t>
            </a:r>
            <a:r>
              <a:rPr lang="sk-SK" sz="1800" dirty="0" err="1"/>
              <a:t>zemědělství</a:t>
            </a:r>
            <a:r>
              <a:rPr lang="sk-SK" sz="1800" dirty="0"/>
              <a:t> a </a:t>
            </a:r>
            <a:r>
              <a:rPr lang="sk-SK" sz="1800" dirty="0" err="1"/>
              <a:t>průmyslu</a:t>
            </a:r>
            <a:r>
              <a:rPr lang="sk-SK" sz="1800" dirty="0"/>
              <a:t> </a:t>
            </a:r>
            <a:r>
              <a:rPr lang="sk-SK" sz="1800" dirty="0" err="1"/>
              <a:t>výrazně</a:t>
            </a:r>
            <a:r>
              <a:rPr lang="sk-SK" sz="1800" dirty="0"/>
              <a:t> </a:t>
            </a:r>
            <a:r>
              <a:rPr lang="sk-SK" sz="1800" dirty="0" err="1"/>
              <a:t>změnily</a:t>
            </a:r>
            <a:endParaRPr lang="sk-SK" sz="1800" dirty="0"/>
          </a:p>
          <a:p>
            <a:pPr marL="457200" indent="-457200">
              <a:buFont typeface="Arial" panose="020B0604020202020204" pitchFamily="34" charset="0"/>
              <a:buChar char="•"/>
            </a:pPr>
            <a:r>
              <a:rPr lang="sk-SK" sz="1800" dirty="0" err="1"/>
              <a:t>Antropogenní</a:t>
            </a:r>
            <a:r>
              <a:rPr lang="sk-SK" sz="1800" dirty="0"/>
              <a:t> dopady na </a:t>
            </a:r>
            <a:r>
              <a:rPr lang="sk-SK" sz="1800" dirty="0" err="1"/>
              <a:t>globální</a:t>
            </a:r>
            <a:r>
              <a:rPr lang="sk-SK" sz="1800" dirty="0"/>
              <a:t> </a:t>
            </a:r>
            <a:r>
              <a:rPr lang="sk-SK" sz="1800" dirty="0" err="1"/>
              <a:t>koloběh</a:t>
            </a:r>
            <a:r>
              <a:rPr lang="sk-SK" sz="1800" dirty="0"/>
              <a:t> uhlíku </a:t>
            </a:r>
            <a:r>
              <a:rPr lang="sk-SK" sz="1800" dirty="0" err="1"/>
              <a:t>jsou</a:t>
            </a:r>
            <a:r>
              <a:rPr lang="sk-SK" sz="1800" dirty="0"/>
              <a:t> </a:t>
            </a:r>
            <a:r>
              <a:rPr lang="sk-SK" sz="1800" dirty="0" err="1"/>
              <a:t>stejně</a:t>
            </a:r>
            <a:r>
              <a:rPr lang="sk-SK" sz="1800" dirty="0"/>
              <a:t> zásadní, ale </a:t>
            </a:r>
            <a:r>
              <a:rPr lang="sk-SK" sz="1800" dirty="0" err="1"/>
              <a:t>řeší</a:t>
            </a:r>
            <a:r>
              <a:rPr lang="sk-SK" sz="1800" dirty="0"/>
              <a:t> </a:t>
            </a:r>
            <a:r>
              <a:rPr lang="sk-SK" sz="1800" dirty="0" err="1"/>
              <a:t>se</a:t>
            </a:r>
            <a:r>
              <a:rPr lang="sk-SK" sz="1800" dirty="0"/>
              <a:t> v </a:t>
            </a:r>
            <a:r>
              <a:rPr lang="sk-SK" sz="1800" dirty="0" err="1"/>
              <a:t>mezích</a:t>
            </a:r>
            <a:r>
              <a:rPr lang="sk-SK" sz="1800" dirty="0"/>
              <a:t> integrity </a:t>
            </a:r>
            <a:r>
              <a:rPr lang="sk-SK" sz="1800" dirty="0" err="1"/>
              <a:t>klimatu</a:t>
            </a:r>
            <a:r>
              <a:rPr lang="sk-SK" sz="1800" dirty="0"/>
              <a:t> a biosféry</a:t>
            </a:r>
          </a:p>
          <a:p>
            <a:pPr marL="457200" indent="-457200">
              <a:buFont typeface="Arial" panose="020B0604020202020204" pitchFamily="34" charset="0"/>
              <a:buChar char="•"/>
            </a:pPr>
            <a:r>
              <a:rPr lang="sk-SK" sz="1800" dirty="0">
                <a:solidFill>
                  <a:srgbClr val="0000DC"/>
                </a:solidFill>
              </a:rPr>
              <a:t>FOSFOR: </a:t>
            </a:r>
            <a:r>
              <a:rPr lang="sk-SK" sz="1800" dirty="0" err="1"/>
              <a:t>Globální</a:t>
            </a:r>
            <a:r>
              <a:rPr lang="sk-SK" sz="1800" dirty="0"/>
              <a:t> </a:t>
            </a:r>
            <a:r>
              <a:rPr lang="sk-SK" sz="1800" dirty="0" err="1"/>
              <a:t>mez</a:t>
            </a:r>
            <a:r>
              <a:rPr lang="sk-SK" sz="1800" dirty="0"/>
              <a:t> pro P je trvalý tok 11 </a:t>
            </a:r>
            <a:r>
              <a:rPr lang="sk-SK" sz="1800" dirty="0" err="1"/>
              <a:t>Tg</a:t>
            </a:r>
            <a:r>
              <a:rPr lang="sk-SK" sz="1800" dirty="0"/>
              <a:t> P za rok </a:t>
            </a:r>
            <a:r>
              <a:rPr lang="sk-SK" sz="1800" dirty="0" err="1"/>
              <a:t>ze</a:t>
            </a:r>
            <a:r>
              <a:rPr lang="sk-SK" sz="1800" dirty="0"/>
              <a:t> sladké vody do oceánu, aby </a:t>
            </a:r>
            <a:r>
              <a:rPr lang="sk-SK" sz="1800" dirty="0" err="1"/>
              <a:t>se</a:t>
            </a:r>
            <a:r>
              <a:rPr lang="sk-SK" sz="1800" dirty="0"/>
              <a:t> zabránilo </a:t>
            </a:r>
            <a:r>
              <a:rPr lang="sk-SK" sz="1800" dirty="0" err="1"/>
              <a:t>rozsáhlé</a:t>
            </a:r>
            <a:r>
              <a:rPr lang="sk-SK" sz="1800" dirty="0"/>
              <a:t> </a:t>
            </a:r>
            <a:r>
              <a:rPr lang="sk-SK" sz="1800" dirty="0" err="1"/>
              <a:t>anoxii</a:t>
            </a:r>
            <a:endParaRPr lang="sk-SK" sz="1800" dirty="0"/>
          </a:p>
          <a:p>
            <a:pPr marL="457200" indent="-457200">
              <a:buFont typeface="Arial" panose="020B0604020202020204" pitchFamily="34" charset="0"/>
              <a:buChar char="•"/>
            </a:pPr>
            <a:r>
              <a:rPr lang="sk-SK" sz="1800" dirty="0" err="1"/>
              <a:t>Současný</a:t>
            </a:r>
            <a:r>
              <a:rPr lang="sk-SK" sz="1800" dirty="0"/>
              <a:t> odhad toku: 22 </a:t>
            </a:r>
            <a:r>
              <a:rPr lang="sk-SK" sz="1800" dirty="0" err="1"/>
              <a:t>Tg</a:t>
            </a:r>
            <a:r>
              <a:rPr lang="sk-SK" sz="1800" dirty="0"/>
              <a:t> P za rok</a:t>
            </a:r>
          </a:p>
          <a:p>
            <a:pPr marL="457200" indent="-457200">
              <a:buFont typeface="Arial" panose="020B0604020202020204" pitchFamily="34" charset="0"/>
              <a:buChar char="•"/>
            </a:pPr>
            <a:r>
              <a:rPr lang="sk-SK" sz="1800" dirty="0" err="1"/>
              <a:t>aplikace</a:t>
            </a:r>
            <a:r>
              <a:rPr lang="sk-SK" sz="1800" dirty="0"/>
              <a:t> fosforu v </a:t>
            </a:r>
            <a:r>
              <a:rPr lang="sk-SK" sz="1800" dirty="0" err="1"/>
              <a:t>hnojivech</a:t>
            </a:r>
            <a:r>
              <a:rPr lang="sk-SK" sz="1800" dirty="0"/>
              <a:t> do orné </a:t>
            </a:r>
            <a:r>
              <a:rPr lang="sk-SK" sz="1800" dirty="0" err="1"/>
              <a:t>půdy</a:t>
            </a:r>
            <a:r>
              <a:rPr lang="sk-SK" sz="1800" dirty="0"/>
              <a:t> je</a:t>
            </a:r>
            <a:br>
              <a:rPr lang="sk-SK" sz="1800" dirty="0"/>
            </a:br>
            <a:r>
              <a:rPr lang="sk-SK" sz="1800" dirty="0"/>
              <a:t>17,5 </a:t>
            </a:r>
            <a:r>
              <a:rPr lang="sk-SK" sz="1800" dirty="0" err="1"/>
              <a:t>Tg</a:t>
            </a:r>
            <a:r>
              <a:rPr lang="sk-SK" sz="1800" dirty="0"/>
              <a:t> P za rok</a:t>
            </a:r>
          </a:p>
          <a:p>
            <a:pPr marL="457200" indent="-457200">
              <a:buFont typeface="Arial" panose="020B0604020202020204" pitchFamily="34" charset="0"/>
              <a:buChar char="•"/>
            </a:pPr>
            <a:r>
              <a:rPr lang="sk-SK" sz="1800" dirty="0">
                <a:solidFill>
                  <a:srgbClr val="0000DC"/>
                </a:solidFill>
              </a:rPr>
              <a:t>DUSÍK: </a:t>
            </a:r>
            <a:r>
              <a:rPr lang="sk-SK" sz="1800" dirty="0" err="1"/>
              <a:t>planetární</a:t>
            </a:r>
            <a:r>
              <a:rPr lang="sk-SK" sz="1800" dirty="0"/>
              <a:t> hranice pro N je aplikační dávka </a:t>
            </a:r>
            <a:r>
              <a:rPr lang="sk-SK" sz="1800" dirty="0" err="1"/>
              <a:t>záměrně</a:t>
            </a:r>
            <a:r>
              <a:rPr lang="sk-SK" sz="1800" dirty="0"/>
              <a:t> fixovaného N do </a:t>
            </a:r>
            <a:r>
              <a:rPr lang="sk-SK" sz="1800" dirty="0" err="1"/>
              <a:t>zemědělského</a:t>
            </a:r>
            <a:r>
              <a:rPr lang="sk-SK" sz="1800" dirty="0"/>
              <a:t> systému</a:t>
            </a:r>
            <a:br>
              <a:rPr lang="sk-SK" sz="1800" dirty="0"/>
            </a:br>
            <a:r>
              <a:rPr lang="sk-SK" sz="1800" dirty="0"/>
              <a:t>62 </a:t>
            </a:r>
            <a:r>
              <a:rPr lang="sk-SK" sz="1800" dirty="0" err="1"/>
              <a:t>Tg</a:t>
            </a:r>
            <a:r>
              <a:rPr lang="sk-SK" sz="1800" dirty="0"/>
              <a:t> N za rok</a:t>
            </a:r>
          </a:p>
          <a:p>
            <a:pPr marL="457200" indent="-457200">
              <a:buFont typeface="Arial" panose="020B0604020202020204" pitchFamily="34" charset="0"/>
              <a:buChar char="•"/>
            </a:pPr>
            <a:r>
              <a:rPr lang="sk-SK" sz="1800" dirty="0"/>
              <a:t>Celkový </a:t>
            </a:r>
            <a:r>
              <a:rPr lang="sk-SK" sz="1800" dirty="0" err="1"/>
              <a:t>přísun</a:t>
            </a:r>
            <a:r>
              <a:rPr lang="sk-SK" sz="1800" dirty="0"/>
              <a:t> </a:t>
            </a:r>
            <a:r>
              <a:rPr lang="sk-SK" sz="1800" dirty="0" err="1"/>
              <a:t>antropogenně</a:t>
            </a:r>
            <a:r>
              <a:rPr lang="sk-SK" sz="1800" dirty="0"/>
              <a:t> fixovaného N aplikovaného do </a:t>
            </a:r>
            <a:r>
              <a:rPr lang="sk-SK" sz="1800" dirty="0" err="1"/>
              <a:t>zemědělského</a:t>
            </a:r>
            <a:r>
              <a:rPr lang="sk-SK" sz="1800" dirty="0"/>
              <a:t> systému je </a:t>
            </a:r>
            <a:br>
              <a:rPr lang="sk-SK" sz="1800" dirty="0"/>
            </a:br>
            <a:r>
              <a:rPr lang="sk-SK" sz="1800" dirty="0"/>
              <a:t>~190 </a:t>
            </a:r>
            <a:r>
              <a:rPr lang="sk-SK" sz="1800" dirty="0" err="1"/>
              <a:t>Tg</a:t>
            </a:r>
            <a:r>
              <a:rPr lang="sk-SK" sz="1800" dirty="0"/>
              <a:t> za rok</a:t>
            </a:r>
            <a:endParaRPr lang="en-US" sz="2000" dirty="0"/>
          </a:p>
        </p:txBody>
      </p:sp>
      <p:pic>
        <p:nvPicPr>
          <p:cNvPr id="6" name="Content Placeholder 5">
            <a:extLst>
              <a:ext uri="{FF2B5EF4-FFF2-40B4-BE49-F238E27FC236}">
                <a16:creationId xmlns:a16="http://schemas.microsoft.com/office/drawing/2014/main" id="{E3F708E1-2C10-3FC2-ECDA-EAAE01094B23}"/>
              </a:ext>
            </a:extLst>
          </p:cNvPr>
          <p:cNvPicPr>
            <a:picLocks noGrp="1" noChangeAspect="1"/>
          </p:cNvPicPr>
          <p:nvPr>
            <p:ph sz="half" idx="2"/>
          </p:nvPr>
        </p:nvPicPr>
        <p:blipFill>
          <a:blip r:embed="rId3"/>
          <a:stretch>
            <a:fillRect/>
          </a:stretch>
        </p:blipFill>
        <p:spPr>
          <a:xfrm>
            <a:off x="6876838" y="1114746"/>
            <a:ext cx="5068583" cy="4340831"/>
          </a:xfrm>
        </p:spPr>
      </p:pic>
      <p:sp>
        <p:nvSpPr>
          <p:cNvPr id="7" name="TextBox 6">
            <a:extLst>
              <a:ext uri="{FF2B5EF4-FFF2-40B4-BE49-F238E27FC236}">
                <a16:creationId xmlns:a16="http://schemas.microsoft.com/office/drawing/2014/main" id="{B10486E9-C3AB-BC26-3C98-AA4542D52056}"/>
              </a:ext>
            </a:extLst>
          </p:cNvPr>
          <p:cNvSpPr txBox="1"/>
          <p:nvPr/>
        </p:nvSpPr>
        <p:spPr>
          <a:xfrm>
            <a:off x="507169" y="6159357"/>
            <a:ext cx="8996324" cy="276999"/>
          </a:xfrm>
          <a:prstGeom prst="rect">
            <a:avLst/>
          </a:prstGeom>
          <a:noFill/>
        </p:spPr>
        <p:txBody>
          <a:bodyPr wrap="square" rtlCol="0">
            <a:spAutoFit/>
          </a:bodyPr>
          <a:lstStyle/>
          <a:p>
            <a:r>
              <a:rPr lang="en-US" sz="1200" dirty="0"/>
              <a:t>Richardson</a:t>
            </a:r>
            <a:r>
              <a:rPr lang="sk-SK" sz="1200" dirty="0"/>
              <a:t> et al.</a:t>
            </a:r>
            <a:r>
              <a:rPr lang="en-US" sz="1200" dirty="0"/>
              <a:t> Earth beyond six of nine planetary boundaries. Sci</a:t>
            </a:r>
            <a:r>
              <a:rPr lang="sk-SK" sz="1200" dirty="0" err="1"/>
              <a:t>ence</a:t>
            </a:r>
            <a:r>
              <a:rPr lang="en-US" sz="1200" dirty="0"/>
              <a:t> Adv</a:t>
            </a:r>
            <a:r>
              <a:rPr lang="sk-SK" sz="1200" dirty="0" err="1"/>
              <a:t>ances</a:t>
            </a:r>
            <a:r>
              <a:rPr lang="en-US" sz="1200" dirty="0"/>
              <a:t> 9, </a:t>
            </a:r>
            <a:r>
              <a:rPr lang="sk-SK" sz="1200" dirty="0"/>
              <a:t>2023, eadh2458</a:t>
            </a:r>
            <a:r>
              <a:rPr lang="en-US" sz="1200" dirty="0"/>
              <a:t>. </a:t>
            </a:r>
          </a:p>
        </p:txBody>
      </p:sp>
    </p:spTree>
    <p:extLst>
      <p:ext uri="{BB962C8B-B14F-4D97-AF65-F5344CB8AC3E}">
        <p14:creationId xmlns:p14="http://schemas.microsoft.com/office/powerpoint/2010/main" val="3348990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56E21321-1315-4233-9039-F9654D0B1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981076"/>
            <a:ext cx="2609850" cy="26638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5059" name="Rectangle 3">
            <a:extLst>
              <a:ext uri="{FF2B5EF4-FFF2-40B4-BE49-F238E27FC236}">
                <a16:creationId xmlns:a16="http://schemas.microsoft.com/office/drawing/2014/main" id="{603FE61A-1B8D-415A-9B3E-614695BD44C6}"/>
              </a:ext>
            </a:extLst>
          </p:cNvPr>
          <p:cNvSpPr>
            <a:spLocks noChangeArrowheads="1"/>
          </p:cNvSpPr>
          <p:nvPr/>
        </p:nvSpPr>
        <p:spPr bwMode="auto">
          <a:xfrm>
            <a:off x="4440239" y="1052514"/>
            <a:ext cx="600233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Poháněný geotermální energií (?): teplo je vedeno kondukcí a konvekcí (konvektivní buňky). </a:t>
            </a:r>
          </a:p>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Povrch planety je tvořen tenounkou křehkou vrstvou – </a:t>
            </a:r>
            <a:r>
              <a:rPr kumimoji="0" lang="cs-CZ" altLang="cs-CZ" sz="1800" b="1" i="0" dirty="0">
                <a:solidFill>
                  <a:srgbClr val="FF0000"/>
                </a:solidFill>
                <a:latin typeface="Arial" panose="020B0604020202020204" pitchFamily="34" charset="0"/>
                <a:cs typeface="Times New Roman" panose="02020603050405020304" pitchFamily="18" charset="0"/>
              </a:rPr>
              <a:t>kůrou</a:t>
            </a:r>
            <a:r>
              <a:rPr kumimoji="0" lang="cs-CZ" altLang="cs-CZ" sz="1800" b="1" i="0" dirty="0">
                <a:solidFill>
                  <a:srgbClr val="0000FF"/>
                </a:solidFill>
                <a:latin typeface="Arial" panose="020B0604020202020204" pitchFamily="34" charset="0"/>
                <a:cs typeface="Times New Roman" panose="02020603050405020304" pitchFamily="18" charset="0"/>
              </a:rPr>
              <a:t>. </a:t>
            </a:r>
          </a:p>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Ta je v důsledku tepelného proudění (?) rozlomena na velký počet zubatých částí označovaných jako </a:t>
            </a:r>
            <a:r>
              <a:rPr kumimoji="0" lang="cs-CZ" altLang="cs-CZ" sz="1800" b="1" i="0" dirty="0">
                <a:solidFill>
                  <a:srgbClr val="FF0000"/>
                </a:solidFill>
                <a:latin typeface="Arial" panose="020B0604020202020204" pitchFamily="34" charset="0"/>
                <a:cs typeface="Times New Roman" panose="02020603050405020304" pitchFamily="18" charset="0"/>
              </a:rPr>
              <a:t>litosférické desky,</a:t>
            </a:r>
            <a:r>
              <a:rPr kumimoji="0" lang="cs-CZ" altLang="cs-CZ" sz="1800" b="1" i="0" dirty="0">
                <a:solidFill>
                  <a:srgbClr val="0000FF"/>
                </a:solidFill>
                <a:latin typeface="Arial" panose="020B0604020202020204" pitchFamily="34" charset="0"/>
                <a:cs typeface="Times New Roman" panose="02020603050405020304" pitchFamily="18" charset="0"/>
              </a:rPr>
              <a:t> které se pohybují na plastické, snadno deformovatelné vrstvě – astenosféře.</a:t>
            </a:r>
            <a:r>
              <a:rPr kumimoji="0" lang="en-US" altLang="cs-CZ" sz="1800" b="1" i="0" dirty="0">
                <a:solidFill>
                  <a:srgbClr val="0000FF"/>
                </a:solidFill>
                <a:latin typeface="Arial" panose="020B0604020202020204" pitchFamily="34" charset="0"/>
              </a:rPr>
              <a:t> </a:t>
            </a:r>
          </a:p>
        </p:txBody>
      </p:sp>
      <p:sp>
        <p:nvSpPr>
          <p:cNvPr id="45060" name="Rectangle 4">
            <a:extLst>
              <a:ext uri="{FF2B5EF4-FFF2-40B4-BE49-F238E27FC236}">
                <a16:creationId xmlns:a16="http://schemas.microsoft.com/office/drawing/2014/main" id="{0C5E1FA4-068D-4177-9C9B-C6242CD2D4BC}"/>
              </a:ext>
            </a:extLst>
          </p:cNvPr>
          <p:cNvSpPr>
            <a:spLocks noChangeArrowheads="1"/>
          </p:cNvSpPr>
          <p:nvPr/>
        </p:nvSpPr>
        <p:spPr bwMode="auto">
          <a:xfrm>
            <a:off x="1703389" y="3644901"/>
            <a:ext cx="87852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Dnes máme 6 velkých desek a velký počet menších – pohybují se kolem 1 až 10 cm za rok.</a:t>
            </a:r>
            <a:endParaRPr kumimoji="0" lang="en-US" altLang="cs-CZ" sz="1800" b="1" i="0" dirty="0">
              <a:solidFill>
                <a:srgbClr val="0000FF"/>
              </a:solidFill>
              <a:latin typeface="Arial" panose="020B0604020202020204" pitchFamily="34" charset="0"/>
              <a:cs typeface="Times New Roman" panose="02020603050405020304" pitchFamily="18" charset="0"/>
            </a:endParaRPr>
          </a:p>
          <a:p>
            <a:r>
              <a:rPr kumimoji="0" lang="cs-CZ" altLang="cs-CZ" sz="1800" b="1" i="0" dirty="0">
                <a:solidFill>
                  <a:srgbClr val="FF0000"/>
                </a:solidFill>
                <a:latin typeface="Arial" panose="020B0604020202020204" pitchFamily="34" charset="0"/>
                <a:cs typeface="Times New Roman" panose="02020603050405020304" pitchFamily="18" charset="0"/>
              </a:rPr>
              <a:t>Okraje desek:</a:t>
            </a:r>
            <a:endParaRPr kumimoji="0" lang="en-US" altLang="cs-CZ" sz="1800" b="1" i="0" dirty="0">
              <a:solidFill>
                <a:srgbClr val="FF0000"/>
              </a:solidFill>
              <a:latin typeface="Arial" panose="020B0604020202020204" pitchFamily="34" charset="0"/>
              <a:cs typeface="Times New Roman" panose="02020603050405020304" pitchFamily="18" charset="0"/>
            </a:endParaRPr>
          </a:p>
          <a:p>
            <a:pPr>
              <a:buSzPct val="75000"/>
              <a:buFont typeface="Wingdings" panose="05000000000000000000" pitchFamily="2" charset="2"/>
              <a:buChar char="Ä"/>
            </a:pPr>
            <a:r>
              <a:rPr kumimoji="0" lang="cs-CZ" altLang="cs-CZ" sz="1800" b="1" i="0" dirty="0">
                <a:solidFill>
                  <a:srgbClr val="FF0000"/>
                </a:solidFill>
                <a:latin typeface="Arial" panose="020B0604020202020204" pitchFamily="34" charset="0"/>
                <a:cs typeface="Times New Roman" panose="02020603050405020304" pitchFamily="18" charset="0"/>
              </a:rPr>
              <a:t>divegentní</a:t>
            </a:r>
            <a:r>
              <a:rPr kumimoji="0" lang="cs-CZ" altLang="cs-CZ" sz="1800" b="1" i="0" dirty="0">
                <a:solidFill>
                  <a:srgbClr val="0000FF"/>
                </a:solidFill>
                <a:latin typeface="Arial" panose="020B0604020202020204" pitchFamily="34" charset="0"/>
                <a:cs typeface="Times New Roman" panose="02020603050405020304" pitchFamily="18" charset="0"/>
              </a:rPr>
              <a:t> – riftová, rozestupující se centra – častá ale slabá zemětřesení</a:t>
            </a:r>
            <a:endParaRPr kumimoji="0" lang="en-US" altLang="cs-CZ" sz="1800" b="1" i="0" dirty="0">
              <a:solidFill>
                <a:srgbClr val="0000FF"/>
              </a:solidFill>
              <a:latin typeface="Arial" panose="020B0604020202020204" pitchFamily="34" charset="0"/>
              <a:cs typeface="Times New Roman" panose="02020603050405020304" pitchFamily="18" charset="0"/>
            </a:endParaRPr>
          </a:p>
          <a:p>
            <a:pPr>
              <a:buSzPct val="75000"/>
              <a:buFont typeface="Wingdings" panose="05000000000000000000" pitchFamily="2" charset="2"/>
              <a:buChar char="Ä"/>
            </a:pPr>
            <a:r>
              <a:rPr kumimoji="0" lang="cs-CZ" altLang="cs-CZ" sz="1800" b="1" i="0" dirty="0">
                <a:solidFill>
                  <a:srgbClr val="FF0000"/>
                </a:solidFill>
                <a:latin typeface="Arial" panose="020B0604020202020204" pitchFamily="34" charset="0"/>
                <a:cs typeface="Times New Roman" panose="02020603050405020304" pitchFamily="18" charset="0"/>
              </a:rPr>
              <a:t>konvergentní</a:t>
            </a:r>
            <a:r>
              <a:rPr kumimoji="0" lang="cs-CZ" altLang="cs-CZ" sz="1800" b="1" i="0" dirty="0">
                <a:solidFill>
                  <a:srgbClr val="0000FF"/>
                </a:solidFill>
                <a:latin typeface="Arial" panose="020B0604020202020204" pitchFamily="34" charset="0"/>
                <a:cs typeface="Times New Roman" panose="02020603050405020304" pitchFamily="18" charset="0"/>
              </a:rPr>
              <a:t> – desky se pohybují k sobě; jedna se zasouvá pod druhou (subdukční zóna) nebo se střetávají (kolizní zóna). Místa explosivního vulkanismu a silných zemětřesení.</a:t>
            </a:r>
            <a:endParaRPr kumimoji="0" lang="en-US" altLang="cs-CZ" sz="1800" b="1" i="0" dirty="0">
              <a:solidFill>
                <a:srgbClr val="0000FF"/>
              </a:solidFill>
              <a:latin typeface="Arial" panose="020B0604020202020204" pitchFamily="34" charset="0"/>
              <a:cs typeface="Times New Roman" panose="02020603050405020304" pitchFamily="18" charset="0"/>
            </a:endParaRPr>
          </a:p>
          <a:p>
            <a:pPr>
              <a:buSzPct val="75000"/>
              <a:buFont typeface="Wingdings" panose="05000000000000000000" pitchFamily="2" charset="2"/>
              <a:buChar char="Ä"/>
            </a:pPr>
            <a:r>
              <a:rPr kumimoji="0" lang="cs-CZ" altLang="cs-CZ" sz="1800" b="1" i="0" dirty="0">
                <a:solidFill>
                  <a:srgbClr val="FF0000"/>
                </a:solidFill>
                <a:latin typeface="Arial" panose="020B0604020202020204" pitchFamily="34" charset="0"/>
              </a:rPr>
              <a:t>t</a:t>
            </a:r>
            <a:r>
              <a:rPr kumimoji="0" lang="cs-CZ" altLang="cs-CZ" sz="1800" b="1" i="0" dirty="0">
                <a:solidFill>
                  <a:srgbClr val="FF0000"/>
                </a:solidFill>
                <a:latin typeface="Arial" panose="020B0604020202020204" pitchFamily="34" charset="0"/>
                <a:cs typeface="Times New Roman" panose="02020603050405020304" pitchFamily="18" charset="0"/>
              </a:rPr>
              <a:t>ransformní </a:t>
            </a:r>
            <a:r>
              <a:rPr kumimoji="0" lang="cs-CZ" altLang="cs-CZ" sz="1800" b="1" i="0" dirty="0">
                <a:solidFill>
                  <a:srgbClr val="0000FF"/>
                </a:solidFill>
                <a:latin typeface="Arial" panose="020B0604020202020204" pitchFamily="34" charset="0"/>
                <a:cs typeface="Times New Roman" panose="02020603050405020304" pitchFamily="18" charset="0"/>
              </a:rPr>
              <a:t>– desky se pohybují podél sebe, olamují se a obrušují. Silná zemětřesení bez vulkanismu.</a:t>
            </a:r>
            <a:r>
              <a:rPr kumimoji="0" lang="en-US" altLang="cs-CZ" sz="1800" b="1" i="0" dirty="0">
                <a:solidFill>
                  <a:srgbClr val="0000FF"/>
                </a:solidFill>
                <a:latin typeface="Arial" panose="020B0604020202020204" pitchFamily="34" charset="0"/>
              </a:rPr>
              <a:t> </a:t>
            </a:r>
          </a:p>
        </p:txBody>
      </p:sp>
      <p:sp>
        <p:nvSpPr>
          <p:cNvPr id="45061" name="Text Box 5">
            <a:extLst>
              <a:ext uri="{FF2B5EF4-FFF2-40B4-BE49-F238E27FC236}">
                <a16:creationId xmlns:a16="http://schemas.microsoft.com/office/drawing/2014/main" id="{5C7F372D-5F6B-40A4-8385-4F7F7122ABF0}"/>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Horninový cyklus</a:t>
            </a:r>
          </a:p>
        </p:txBody>
      </p:sp>
    </p:spTree>
    <p:extLst>
      <p:ext uri="{BB962C8B-B14F-4D97-AF65-F5344CB8AC3E}">
        <p14:creationId xmlns:p14="http://schemas.microsoft.com/office/powerpoint/2010/main" val="287383055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5D6B3705-FA60-44F7-935F-359350ACB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6"/>
            <a:ext cx="5329237" cy="27336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6083" name="Picture 3">
            <a:extLst>
              <a:ext uri="{FF2B5EF4-FFF2-40B4-BE49-F238E27FC236}">
                <a16:creationId xmlns:a16="http://schemas.microsoft.com/office/drawing/2014/main" id="{9A77CDC1-32CE-4808-9F66-2603735C7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3429001"/>
            <a:ext cx="6102350" cy="2563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6084" name="Text Box 4">
            <a:extLst>
              <a:ext uri="{FF2B5EF4-FFF2-40B4-BE49-F238E27FC236}">
                <a16:creationId xmlns:a16="http://schemas.microsoft.com/office/drawing/2014/main" id="{46C923D7-0622-45DD-AF7A-6096ACFE201B}"/>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Horninový cyklus</a:t>
            </a:r>
          </a:p>
        </p:txBody>
      </p:sp>
    </p:spTree>
    <p:extLst>
      <p:ext uri="{BB962C8B-B14F-4D97-AF65-F5344CB8AC3E}">
        <p14:creationId xmlns:p14="http://schemas.microsoft.com/office/powerpoint/2010/main" val="21755091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a:extLst>
              <a:ext uri="{FF2B5EF4-FFF2-40B4-BE49-F238E27FC236}">
                <a16:creationId xmlns:a16="http://schemas.microsoft.com/office/drawing/2014/main" id="{E9F9B231-F7C4-47FE-B6BA-F18B18B1065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Biogeochemické cykly</a:t>
            </a:r>
          </a:p>
        </p:txBody>
      </p:sp>
      <p:sp>
        <p:nvSpPr>
          <p:cNvPr id="9218" name="Text Box 2">
            <a:extLst>
              <a:ext uri="{FF2B5EF4-FFF2-40B4-BE49-F238E27FC236}">
                <a16:creationId xmlns:a16="http://schemas.microsoft.com/office/drawing/2014/main" id="{26F73279-F8B8-48E9-B973-D8B57D98F3CC}"/>
              </a:ext>
            </a:extLst>
          </p:cNvPr>
          <p:cNvSpPr txBox="1">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ts val="0"/>
              </a:spcBef>
              <a:spcAft>
                <a:spcPts val="600"/>
              </a:spcAft>
            </a:pPr>
            <a:r>
              <a:rPr kumimoji="0" lang="cs-CZ" altLang="cs-CZ" i="0" dirty="0">
                <a:latin typeface="+mn-lt"/>
              </a:rPr>
              <a:t>Biogeochemické cykly = </a:t>
            </a:r>
          </a:p>
          <a:p>
            <a:pPr eaLnBrk="1" hangingPunct="1">
              <a:spcBef>
                <a:spcPts val="0"/>
              </a:spcBef>
              <a:spcAft>
                <a:spcPts val="600"/>
              </a:spcAft>
            </a:pPr>
            <a:r>
              <a:rPr kumimoji="0" lang="cs-CZ" altLang="cs-CZ" i="0" dirty="0">
                <a:latin typeface="+mn-lt"/>
              </a:rPr>
              <a:t>Σ hydrologického + geologického + ekologického cyklu</a:t>
            </a:r>
          </a:p>
          <a:p>
            <a:pPr eaLnBrk="1" hangingPunct="1">
              <a:spcBef>
                <a:spcPts val="0"/>
              </a:spcBef>
              <a:spcAft>
                <a:spcPts val="600"/>
              </a:spcAft>
            </a:pPr>
            <a:endParaRPr kumimoji="0" lang="cs-CZ" altLang="cs-CZ" i="0" dirty="0">
              <a:latin typeface="+mn-lt"/>
            </a:endParaRPr>
          </a:p>
          <a:p>
            <a:pPr eaLnBrk="1" hangingPunct="1">
              <a:spcBef>
                <a:spcPts val="0"/>
              </a:spcBef>
              <a:spcAft>
                <a:spcPts val="600"/>
              </a:spcAft>
            </a:pPr>
            <a:r>
              <a:rPr kumimoji="0" lang="cs-CZ" altLang="cs-CZ" i="0" dirty="0">
                <a:latin typeface="+mn-lt"/>
              </a:rPr>
              <a:t>Normální, nenarušené cykly – téměř uzavřený charakter, účinnost: 90 – 98 %</a:t>
            </a:r>
          </a:p>
          <a:p>
            <a:pPr eaLnBrk="1" hangingPunct="1">
              <a:spcBef>
                <a:spcPts val="0"/>
              </a:spcBef>
              <a:spcAft>
                <a:spcPts val="600"/>
              </a:spcAft>
            </a:pPr>
            <a:endParaRPr kumimoji="0" lang="cs-CZ" altLang="cs-CZ" i="0" dirty="0">
              <a:latin typeface="+mn-lt"/>
            </a:endParaRPr>
          </a:p>
          <a:p>
            <a:pPr eaLnBrk="1" hangingPunct="1">
              <a:spcBef>
                <a:spcPts val="0"/>
              </a:spcBef>
              <a:spcAft>
                <a:spcPts val="600"/>
              </a:spcAft>
            </a:pPr>
            <a:r>
              <a:rPr kumimoji="0" lang="cs-CZ" altLang="cs-CZ" i="0" dirty="0">
                <a:latin typeface="+mn-lt"/>
              </a:rPr>
              <a:t>Antropogenní narušování</a:t>
            </a:r>
          </a:p>
        </p:txBody>
      </p:sp>
      <p:sp>
        <p:nvSpPr>
          <p:cNvPr id="2" name="Content Placeholder 1">
            <a:extLst>
              <a:ext uri="{FF2B5EF4-FFF2-40B4-BE49-F238E27FC236}">
                <a16:creationId xmlns:a16="http://schemas.microsoft.com/office/drawing/2014/main" id="{AB81166F-B1B5-4C05-8E15-8A1CFE6784BB}"/>
              </a:ext>
            </a:extLst>
          </p:cNvPr>
          <p:cNvSpPr>
            <a:spLocks noGrp="1"/>
          </p:cNvSpPr>
          <p:nvPr>
            <p:ph sz="half" idx="2"/>
          </p:nvPr>
        </p:nvSpPr>
        <p:spPr/>
        <p:txBody>
          <a:bodyPr/>
          <a:lstStyle/>
          <a:p>
            <a:endParaRPr lang="en-US"/>
          </a:p>
        </p:txBody>
      </p:sp>
      <p:pic>
        <p:nvPicPr>
          <p:cNvPr id="3" name="Picture 2">
            <a:extLst>
              <a:ext uri="{FF2B5EF4-FFF2-40B4-BE49-F238E27FC236}">
                <a16:creationId xmlns:a16="http://schemas.microsoft.com/office/drawing/2014/main" id="{D652FCD9-0E7F-454C-9413-7AC501B8F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1417638"/>
            <a:ext cx="5113338" cy="49577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455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84F943F7-BF13-49E7-B2C8-C1C18EFFE74C}"/>
              </a:ext>
            </a:extLst>
          </p:cNvPr>
          <p:cNvSpPr txBox="1">
            <a:spLocks noChangeArrowheads="1"/>
          </p:cNvSpPr>
          <p:nvPr/>
        </p:nvSpPr>
        <p:spPr bwMode="auto">
          <a:xfrm>
            <a:off x="1847850" y="188913"/>
            <a:ext cx="8388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chemeClr val="tx2"/>
                </a:solidFill>
                <a:latin typeface="Arial" panose="020B0604020202020204" pitchFamily="34" charset="0"/>
              </a:rPr>
              <a:t>Vliv antropogenních aktivit na BGC cykly </a:t>
            </a:r>
            <a:endParaRPr kumimoji="0" lang="en-GB" altLang="cs-CZ" sz="3200" b="1" i="0" dirty="0">
              <a:solidFill>
                <a:schemeClr val="tx2"/>
              </a:solidFill>
              <a:latin typeface="Arial" panose="020B0604020202020204" pitchFamily="34" charset="0"/>
            </a:endParaRPr>
          </a:p>
        </p:txBody>
      </p:sp>
      <p:pic>
        <p:nvPicPr>
          <p:cNvPr id="16387" name="Picture 3">
            <a:extLst>
              <a:ext uri="{FF2B5EF4-FFF2-40B4-BE49-F238E27FC236}">
                <a16:creationId xmlns:a16="http://schemas.microsoft.com/office/drawing/2014/main" id="{4FFD35D2-E79B-4748-BEB1-2B6374EE2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981075"/>
            <a:ext cx="7129463" cy="508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3728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AB949F9C-23B3-480A-BD12-75DE6441F352}"/>
              </a:ext>
            </a:extLst>
          </p:cNvPr>
          <p:cNvSpPr>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lang="cs-CZ" altLang="cs-CZ" sz="4000" b="1" i="0">
                <a:solidFill>
                  <a:schemeClr val="tx2"/>
                </a:solidFill>
                <a:latin typeface="+mj-lt"/>
                <a:ea typeface="+mj-ea"/>
                <a:cs typeface="+mj-cs"/>
              </a:rPr>
              <a:t>Hydrologický cyklus</a:t>
            </a:r>
          </a:p>
        </p:txBody>
      </p:sp>
      <p:pic>
        <p:nvPicPr>
          <p:cNvPr id="10243" name="Picture 3">
            <a:extLst>
              <a:ext uri="{FF2B5EF4-FFF2-40B4-BE49-F238E27FC236}">
                <a16:creationId xmlns:a16="http://schemas.microsoft.com/office/drawing/2014/main" id="{B4448C2A-38E1-4B92-B651-102DA5863A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85557" y="1600201"/>
            <a:ext cx="8620885"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6144337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0EAF551-66EB-47DA-9740-82106CF856AE}"/>
              </a:ext>
            </a:extLst>
          </p:cNvPr>
          <p:cNvSpPr>
            <a:spLocks noChangeArrowheads="1"/>
          </p:cNvSpPr>
          <p:nvPr/>
        </p:nvSpPr>
        <p:spPr bwMode="auto">
          <a:xfrm>
            <a:off x="2208213" y="260351"/>
            <a:ext cx="7772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cs-CZ" altLang="cs-CZ" sz="3200" b="1" i="0" dirty="0">
                <a:solidFill>
                  <a:schemeClr val="tx2"/>
                </a:solidFill>
                <a:latin typeface="Arial" panose="020B0604020202020204" pitchFamily="34" charset="0"/>
                <a:cs typeface="Times New Roman" panose="02020603050405020304" pitchFamily="18" charset="0"/>
              </a:rPr>
              <a:t>Geochemický cyklus</a:t>
            </a:r>
            <a:endParaRPr lang="en-US" altLang="cs-CZ" sz="3200" b="1" i="0" dirty="0">
              <a:solidFill>
                <a:schemeClr val="tx2"/>
              </a:solidFill>
              <a:latin typeface="Arial" panose="020B0604020202020204" pitchFamily="34" charset="0"/>
              <a:cs typeface="Times New Roman" panose="02020603050405020304" pitchFamily="18" charset="0"/>
            </a:endParaRPr>
          </a:p>
        </p:txBody>
      </p:sp>
      <p:pic>
        <p:nvPicPr>
          <p:cNvPr id="12291" name="Picture 3">
            <a:extLst>
              <a:ext uri="{FF2B5EF4-FFF2-40B4-BE49-F238E27FC236}">
                <a16:creationId xmlns:a16="http://schemas.microsoft.com/office/drawing/2014/main" id="{D718CAF9-AA36-4C2E-9B95-40F2D0D6410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379538" y="1149350"/>
            <a:ext cx="8642350" cy="45593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636274"/>
      </p:ext>
    </p:extLst>
  </p:cSld>
  <p:clrMapOvr>
    <a:masterClrMapping/>
  </p:clrMapOvr>
  <p:transition/>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E53B5AE4822A745BE2CAFCD6BC9AABF" ma:contentTypeVersion="4" ma:contentTypeDescription="Vytvoří nový dokument" ma:contentTypeScope="" ma:versionID="294450784c2f221dffb7eb77fb15140f">
  <xsd:schema xmlns:xsd="http://www.w3.org/2001/XMLSchema" xmlns:xs="http://www.w3.org/2001/XMLSchema" xmlns:p="http://schemas.microsoft.com/office/2006/metadata/properties" xmlns:ns2="0f16c7bc-751b-460a-a88d-f59477d76b1e" xmlns:ns3="42df3d61-c06d-4712-b65c-4c7e10498220" targetNamespace="http://schemas.microsoft.com/office/2006/metadata/properties" ma:root="true" ma:fieldsID="8304bdaa3cc06e08986b6c795f786a23" ns2:_="" ns3:_="">
    <xsd:import namespace="0f16c7bc-751b-460a-a88d-f59477d76b1e"/>
    <xsd:import namespace="42df3d61-c06d-4712-b65c-4c7e10498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c7bc-751b-460a-a88d-f59477d76b1e"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f3d61-c06d-4712-b65c-4c7e10498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000384-5341-4172-8646-F2B321D78144}">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42df3d61-c06d-4712-b65c-4c7e10498220"/>
    <ds:schemaRef ds:uri="http://purl.org/dc/elements/1.1/"/>
    <ds:schemaRef ds:uri="http://www.w3.org/XML/1998/namespace"/>
    <ds:schemaRef ds:uri="http://schemas.microsoft.com/office/infopath/2007/PartnerControls"/>
    <ds:schemaRef ds:uri="0f16c7bc-751b-460a-a88d-f59477d76b1e"/>
    <ds:schemaRef ds:uri="http://purl.org/dc/terms/"/>
  </ds:schemaRefs>
</ds:datastoreItem>
</file>

<file path=customXml/itemProps2.xml><?xml version="1.0" encoding="utf-8"?>
<ds:datastoreItem xmlns:ds="http://schemas.openxmlformats.org/officeDocument/2006/customXml" ds:itemID="{08998353-BD0B-4BA5-96AB-9CA8C9EEB6A0}">
  <ds:schemaRefs>
    <ds:schemaRef ds:uri="http://schemas.microsoft.com/sharepoint/v3/contenttype/forms"/>
  </ds:schemaRefs>
</ds:datastoreItem>
</file>

<file path=customXml/itemProps3.xml><?xml version="1.0" encoding="utf-8"?>
<ds:datastoreItem xmlns:ds="http://schemas.openxmlformats.org/officeDocument/2006/customXml" ds:itemID="{3B9FB07E-BFD9-4E5A-A866-34560F5DB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c7bc-751b-460a-a88d-f59477d76b1e"/>
    <ds:schemaRef ds:uri="42df3d61-c06d-4712-b65c-4c7e10498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233</TotalTime>
  <Words>4570</Words>
  <Application>Microsoft Office PowerPoint</Application>
  <PresentationFormat>Widescreen</PresentationFormat>
  <Paragraphs>322</Paragraphs>
  <Slides>52</Slides>
  <Notes>48</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2</vt:i4>
      </vt:variant>
      <vt:variant>
        <vt:lpstr>Slide Titles</vt:lpstr>
      </vt:variant>
      <vt:variant>
        <vt:i4>52</vt:i4>
      </vt:variant>
    </vt:vector>
  </HeadingPairs>
  <TitlesOfParts>
    <vt:vector size="65" baseType="lpstr">
      <vt:lpstr>Arial</vt:lpstr>
      <vt:lpstr>Arial Narrow</vt:lpstr>
      <vt:lpstr>Monotype Sorts</vt:lpstr>
      <vt:lpstr>NPRSerif</vt:lpstr>
      <vt:lpstr>Tahoma</vt:lpstr>
      <vt:lpstr>Times New Roman</vt:lpstr>
      <vt:lpstr>Wingdings</vt:lpstr>
      <vt:lpstr>Presentation_MU_EN</vt:lpstr>
      <vt:lpstr>1_Általános (sz)</vt:lpstr>
      <vt:lpstr>1_Általános (sz)</vt:lpstr>
      <vt:lpstr>1_Általános (sz)</vt:lpstr>
      <vt:lpstr>obrázek</vt:lpstr>
      <vt:lpstr>CorelPhotoPaint.Image.8</vt:lpstr>
      <vt:lpstr>Složky životního prostředí –  biogeochemické cykly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Biogeochemický cyklus uhlíku </vt:lpstr>
      <vt:lpstr>PowerPoint Presentation</vt:lpstr>
      <vt:lpstr>PowerPoint Presentation</vt:lpstr>
      <vt:lpstr>PowerPoint Presentation</vt:lpstr>
      <vt:lpstr>PowerPoint Presentation</vt:lpstr>
      <vt:lpstr>PowerPoint Presentation</vt:lpstr>
      <vt:lpstr>Biogeochemický cyklus uhlíku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Planetární meze</vt:lpstr>
      <vt:lpstr>Planetární meze</vt:lpstr>
      <vt:lpstr>Planetární meze: integrita biosféry a klimatická změna</vt:lpstr>
      <vt:lpstr>Planetární meze: integrita biosféry a klimatická změna</vt:lpstr>
      <vt:lpstr>Planetární meze: biogeochemické toky N a 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Složky životního prostředí –  biogeochemické cykly</dc:title>
  <dc:creator>Branislav Vrana</dc:creator>
  <cp:lastModifiedBy>Branislav Vrana</cp:lastModifiedBy>
  <cp:revision>7</cp:revision>
  <dcterms:created xsi:type="dcterms:W3CDTF">2020-10-18T16:41:44Z</dcterms:created>
  <dcterms:modified xsi:type="dcterms:W3CDTF">2024-10-16T11:03:21Z</dcterms:modified>
</cp:coreProperties>
</file>