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43" r:id="rId3"/>
    <p:sldId id="320" r:id="rId4"/>
    <p:sldId id="344" r:id="rId5"/>
    <p:sldId id="264" r:id="rId6"/>
    <p:sldId id="265" r:id="rId7"/>
    <p:sldId id="266" r:id="rId8"/>
    <p:sldId id="267" r:id="rId9"/>
    <p:sldId id="349" r:id="rId10"/>
    <p:sldId id="350" r:id="rId11"/>
    <p:sldId id="348" r:id="rId12"/>
    <p:sldId id="272" r:id="rId13"/>
    <p:sldId id="273" r:id="rId14"/>
    <p:sldId id="271" r:id="rId15"/>
    <p:sldId id="352" r:id="rId16"/>
    <p:sldId id="353" r:id="rId17"/>
    <p:sldId id="276" r:id="rId18"/>
    <p:sldId id="382" r:id="rId19"/>
    <p:sldId id="275" r:id="rId20"/>
    <p:sldId id="277" r:id="rId21"/>
    <p:sldId id="278" r:id="rId22"/>
    <p:sldId id="279" r:id="rId23"/>
    <p:sldId id="280" r:id="rId24"/>
    <p:sldId id="365" r:id="rId25"/>
    <p:sldId id="328" r:id="rId26"/>
    <p:sldId id="341" r:id="rId27"/>
    <p:sldId id="342" r:id="rId28"/>
    <p:sldId id="359" r:id="rId29"/>
    <p:sldId id="383" r:id="rId30"/>
    <p:sldId id="364" r:id="rId31"/>
    <p:sldId id="358" r:id="rId32"/>
    <p:sldId id="298" r:id="rId33"/>
    <p:sldId id="360" r:id="rId34"/>
    <p:sldId id="370" r:id="rId35"/>
    <p:sldId id="367" r:id="rId36"/>
    <p:sldId id="368" r:id="rId37"/>
    <p:sldId id="371" r:id="rId38"/>
    <p:sldId id="384" r:id="rId39"/>
    <p:sldId id="375" r:id="rId40"/>
    <p:sldId id="385" r:id="rId41"/>
    <p:sldId id="369" r:id="rId42"/>
    <p:sldId id="374" r:id="rId43"/>
    <p:sldId id="372" r:id="rId44"/>
    <p:sldId id="386" r:id="rId45"/>
    <p:sldId id="377" r:id="rId46"/>
    <p:sldId id="381" r:id="rId47"/>
    <p:sldId id="379" r:id="rId48"/>
    <p:sldId id="356" r:id="rId49"/>
    <p:sldId id="294" r:id="rId50"/>
    <p:sldId id="387" r:id="rId51"/>
    <p:sldId id="357" r:id="rId52"/>
    <p:sldId id="366" r:id="rId53"/>
    <p:sldId id="388" r:id="rId54"/>
    <p:sldId id="354" r:id="rId55"/>
    <p:sldId id="296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81386-439D-A9B2-1334-027828C4110D}" v="1854" dt="2024-11-21T23:16:25.789"/>
    <p1510:client id="{72B99E87-E8C9-B472-13C6-0C81A6D33D78}" v="11" dt="2024-11-21T21:32:34.700"/>
    <p1510:client id="{81B5BB26-DA70-499F-5FC1-DB93D952A5A3}" v="1163" dt="2024-11-22T08:41:56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/>
    <p:restoredTop sz="95187"/>
  </p:normalViewPr>
  <p:slideViewPr>
    <p:cSldViewPr snapToGrid="0" snapToObjects="1">
      <p:cViewPr varScale="1">
        <p:scale>
          <a:sx n="60" d="100"/>
          <a:sy n="6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/>
            <a:t>nemocní vs. zdraví pacienti</a:t>
          </a:r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/>
            <a:t>pacienti před vs. po terapii</a:t>
          </a:r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/>
            <a:t>pacienti v čase diagnózy a v čase relapsu</a:t>
          </a:r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/>
            <a:t>bakterie v aerobním vs. anaerobním prostředí</a:t>
          </a:r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/>
            <a:t>druh 1 vs. druh 2</a:t>
          </a:r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296C51C8-C57A-483A-9E01-E62BA46569E5}">
      <dgm:prSet/>
      <dgm:spPr/>
      <dgm:t>
        <a:bodyPr/>
        <a:lstStyle/>
        <a:p>
          <a:r>
            <a:rPr lang="en-US"/>
            <a:t>porovnáváme podtypy onemocnění</a:t>
          </a:r>
        </a:p>
      </dgm:t>
    </dgm:pt>
    <dgm:pt modelId="{FF2D32A2-8B2B-455D-8371-0D0F0F462227}" type="parTrans" cxnId="{235A54D2-4A55-45F2-AF6A-EE6CEBB09945}">
      <dgm:prSet/>
      <dgm:spPr/>
      <dgm:t>
        <a:bodyPr/>
        <a:lstStyle/>
        <a:p>
          <a:endParaRPr lang="en-US"/>
        </a:p>
      </dgm:t>
    </dgm:pt>
    <dgm:pt modelId="{64559020-1EBE-4AC6-99FD-E091796E7475}" type="sibTrans" cxnId="{235A54D2-4A55-45F2-AF6A-EE6CEBB09945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F261-2EC5-F643-9F73-357179DD634C}" type="pres">
      <dgm:prSet presAssocID="{AF039CBE-2E76-43F4-8B67-880ACED2B309}" presName="spacer" presStyleCnt="0"/>
      <dgm:spPr/>
    </dgm:pt>
    <dgm:pt modelId="{9CA2ADE9-B56C-354B-A4E0-363B23B1CF90}" type="pres">
      <dgm:prSet presAssocID="{296C51C8-C57A-483A-9E01-E62BA46569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5661629D-EB24-9348-8889-BD50BE5104F1}" type="presOf" srcId="{296C51C8-C57A-483A-9E01-E62BA46569E5}" destId="{9CA2ADE9-B56C-354B-A4E0-363B23B1CF90}" srcOrd="0" destOrd="0" presId="urn:microsoft.com/office/officeart/2005/8/layout/vList2"/>
    <dgm:cxn modelId="{235A54D2-4A55-45F2-AF6A-EE6CEBB09945}" srcId="{905CE3DF-FFAC-4FAB-A4A5-48E296FA8D17}" destId="{296C51C8-C57A-483A-9E01-E62BA46569E5}" srcOrd="5" destOrd="0" parTransId="{FF2D32A2-8B2B-455D-8371-0D0F0F462227}" sibTransId="{64559020-1EBE-4AC6-99FD-E091796E7475}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  <dgm:cxn modelId="{F81D76E8-B93D-BD44-855E-EDEE67CC0C08}" type="presParOf" srcId="{C864CC7E-9C55-4B46-9FD6-FDF5660AC08E}" destId="{27D8F261-2EC5-F643-9F73-357179DD634C}" srcOrd="9" destOrd="0" presId="urn:microsoft.com/office/officeart/2005/8/layout/vList2"/>
    <dgm:cxn modelId="{B35F0DD9-9796-7049-98E8-C5479ED621E5}" type="presParOf" srcId="{C864CC7E-9C55-4B46-9FD6-FDF5660AC08E}" destId="{9CA2ADE9-B56C-354B-A4E0-363B23B1CF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5A845F-6735-4D3A-A4BF-FD9D2CEE90D6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Regresní strategie</a:t>
          </a:r>
          <a:endParaRPr lang="en-US" dirty="0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BABFB265-B7DD-494D-8F87-EBBCADA8C860}">
      <dgm:prSet phldr="0"/>
      <dgm:spPr/>
      <dgm:t>
        <a:bodyPr/>
        <a:lstStyle/>
        <a:p>
          <a:pPr rtl="0"/>
          <a:endParaRPr lang="cs-CZ" dirty="0">
            <a:latin typeface="Calibri Light" panose="020F0302020204030204"/>
          </a:endParaRPr>
        </a:p>
      </dgm:t>
    </dgm:pt>
    <dgm:pt modelId="{5B776EA6-28A4-4424-B948-911822D3CC36}" type="parTrans" cxnId="{7E344053-C461-40AA-BF15-7AAFB57416F5}">
      <dgm:prSet/>
      <dgm:spPr/>
    </dgm:pt>
    <dgm:pt modelId="{EFBAF4CC-C0D1-41DF-92B6-7A6F420DD91A}" type="sibTrans" cxnId="{7E344053-C461-40AA-BF15-7AAFB57416F5}">
      <dgm:prSet/>
      <dgm:spPr/>
    </dgm:pt>
    <dgm:pt modelId="{C0F05E42-C828-41C2-AC15-1647BE400BCB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Jednoduchá metoda dělící hranice velikosti efektu/změny mezi skupinami</a:t>
          </a:r>
          <a:endParaRPr lang="en-US" dirty="0">
            <a:latin typeface="Calibri Light" panose="020F0302020204030204"/>
          </a:endParaRPr>
        </a:p>
      </dgm:t>
    </dgm:pt>
    <dgm:pt modelId="{577061DB-4218-4CDB-8B7F-8D143D48A83F}" type="parTrans" cxnId="{CA6FFD00-5965-49F6-9ABB-DF62E035D0BD}">
      <dgm:prSet/>
      <dgm:spPr/>
    </dgm:pt>
    <dgm:pt modelId="{7393F80B-D60F-479E-8863-7B364A7DC721}" type="sibTrans" cxnId="{CA6FFD00-5965-49F6-9ABB-DF62E035D0BD}">
      <dgm:prSet/>
      <dgm:spPr/>
    </dgm:pt>
    <dgm:pt modelId="{FCB4C54A-09CC-4506-8656-2D5485C26486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Testování hypotéz</a:t>
          </a:r>
          <a:endParaRPr lang="en-US" dirty="0">
            <a:latin typeface="Calibri Light" panose="020F0302020204030204"/>
          </a:endParaRPr>
        </a:p>
      </dgm:t>
    </dgm:pt>
    <dgm:pt modelId="{D2E30430-A01A-4826-9F5F-7D35D213E936}" type="parTrans" cxnId="{E5E294ED-CD1A-4CD5-8DB9-0D2B8A730A5F}">
      <dgm:prSet/>
      <dgm:spPr/>
    </dgm:pt>
    <dgm:pt modelId="{BE276F9C-9EBB-4C04-985B-F56D61866FEC}" type="sibTrans" cxnId="{E5E294ED-CD1A-4CD5-8DB9-0D2B8A730A5F}">
      <dgm:prSet/>
      <dgm:spPr/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CFC96970-E2DD-40CC-9F6C-08960259BBDF}" type="pres">
      <dgm:prSet presAssocID="{BABFB265-B7DD-494D-8F87-EBBCADA8C860}" presName="thickLine" presStyleLbl="alignNode1" presStyleIdx="0" presStyleCnt="1"/>
      <dgm:spPr/>
    </dgm:pt>
    <dgm:pt modelId="{A2E083A1-42B7-496D-84E5-DF2806BB2E60}" type="pres">
      <dgm:prSet presAssocID="{BABFB265-B7DD-494D-8F87-EBBCADA8C860}" presName="horz1" presStyleCnt="0"/>
      <dgm:spPr/>
    </dgm:pt>
    <dgm:pt modelId="{101689E0-07E2-4182-9144-2405B35ED64E}" type="pres">
      <dgm:prSet presAssocID="{BABFB265-B7DD-494D-8F87-EBBCADA8C860}" presName="tx1" presStyleLbl="revTx" presStyleIdx="0" presStyleCnt="4"/>
      <dgm:spPr/>
    </dgm:pt>
    <dgm:pt modelId="{EE731CD5-9C61-4580-B12A-4523C09DDCCC}" type="pres">
      <dgm:prSet presAssocID="{BABFB265-B7DD-494D-8F87-EBBCADA8C860}" presName="vert1" presStyleCnt="0"/>
      <dgm:spPr/>
    </dgm:pt>
    <dgm:pt modelId="{DFCD1C56-EF1F-464A-AAE3-F85930007A21}" type="pres">
      <dgm:prSet presAssocID="{C0F05E42-C828-41C2-AC15-1647BE400BCB}" presName="vertSpace2a" presStyleCnt="0"/>
      <dgm:spPr/>
    </dgm:pt>
    <dgm:pt modelId="{F77CFAC1-B4F5-43EA-90C2-34957FFAF16A}" type="pres">
      <dgm:prSet presAssocID="{C0F05E42-C828-41C2-AC15-1647BE400BCB}" presName="horz2" presStyleCnt="0"/>
      <dgm:spPr/>
    </dgm:pt>
    <dgm:pt modelId="{522D366A-BBC5-4327-B4FF-57C55F02DD2C}" type="pres">
      <dgm:prSet presAssocID="{C0F05E42-C828-41C2-AC15-1647BE400BCB}" presName="horzSpace2" presStyleCnt="0"/>
      <dgm:spPr/>
    </dgm:pt>
    <dgm:pt modelId="{F541405B-626E-4FE9-9F80-85461E8BA7AC}" type="pres">
      <dgm:prSet presAssocID="{C0F05E42-C828-41C2-AC15-1647BE400BCB}" presName="tx2" presStyleLbl="revTx" presStyleIdx="1" presStyleCnt="4"/>
      <dgm:spPr/>
    </dgm:pt>
    <dgm:pt modelId="{54626ABF-786D-4FA1-9C3C-5E64731E72FD}" type="pres">
      <dgm:prSet presAssocID="{C0F05E42-C828-41C2-AC15-1647BE400BCB}" presName="vert2" presStyleCnt="0"/>
      <dgm:spPr/>
    </dgm:pt>
    <dgm:pt modelId="{B59D9A02-1D35-4FEB-ACB4-AC5ADD125A0F}" type="pres">
      <dgm:prSet presAssocID="{C0F05E42-C828-41C2-AC15-1647BE400BCB}" presName="thinLine2b" presStyleLbl="callout" presStyleIdx="0" presStyleCnt="3"/>
      <dgm:spPr/>
    </dgm:pt>
    <dgm:pt modelId="{AA0B118D-4434-4BFC-ACDC-E2C41731151A}" type="pres">
      <dgm:prSet presAssocID="{C0F05E42-C828-41C2-AC15-1647BE400BCB}" presName="vertSpace2b" presStyleCnt="0"/>
      <dgm:spPr/>
    </dgm:pt>
    <dgm:pt modelId="{A6484A2A-0D3E-432D-826B-37BC6804C3E1}" type="pres">
      <dgm:prSet presAssocID="{FCB4C54A-09CC-4506-8656-2D5485C26486}" presName="horz2" presStyleCnt="0"/>
      <dgm:spPr/>
    </dgm:pt>
    <dgm:pt modelId="{CD0C1432-5FD1-462C-8966-C753A66B8119}" type="pres">
      <dgm:prSet presAssocID="{FCB4C54A-09CC-4506-8656-2D5485C26486}" presName="horzSpace2" presStyleCnt="0"/>
      <dgm:spPr/>
    </dgm:pt>
    <dgm:pt modelId="{1BEBE306-EC29-43C9-A4EC-BA729C479977}" type="pres">
      <dgm:prSet presAssocID="{FCB4C54A-09CC-4506-8656-2D5485C26486}" presName="tx2" presStyleLbl="revTx" presStyleIdx="2" presStyleCnt="4"/>
      <dgm:spPr/>
    </dgm:pt>
    <dgm:pt modelId="{F272ABCB-C610-4841-9006-A0E45A0E7BFB}" type="pres">
      <dgm:prSet presAssocID="{FCB4C54A-09CC-4506-8656-2D5485C26486}" presName="vert2" presStyleCnt="0"/>
      <dgm:spPr/>
    </dgm:pt>
    <dgm:pt modelId="{6495D9CD-1444-406C-A5A2-C14025D3EFFE}" type="pres">
      <dgm:prSet presAssocID="{FCB4C54A-09CC-4506-8656-2D5485C26486}" presName="thinLine2b" presStyleLbl="callout" presStyleIdx="1" presStyleCnt="3"/>
      <dgm:spPr/>
    </dgm:pt>
    <dgm:pt modelId="{BCC67DDF-3BB5-482D-B9F1-6A34CECD7012}" type="pres">
      <dgm:prSet presAssocID="{FCB4C54A-09CC-4506-8656-2D5485C26486}" presName="vertSpace2b" presStyleCnt="0"/>
      <dgm:spPr/>
    </dgm:pt>
    <dgm:pt modelId="{192A1CCB-EA1D-4B39-9B65-0169EBA8F97F}" type="pres">
      <dgm:prSet presAssocID="{E65A845F-6735-4D3A-A4BF-FD9D2CEE90D6}" presName="horz2" presStyleCnt="0"/>
      <dgm:spPr/>
    </dgm:pt>
    <dgm:pt modelId="{B4402E74-F8CA-4A8F-A14B-76C1B864F98D}" type="pres">
      <dgm:prSet presAssocID="{E65A845F-6735-4D3A-A4BF-FD9D2CEE90D6}" presName="horzSpace2" presStyleCnt="0"/>
      <dgm:spPr/>
    </dgm:pt>
    <dgm:pt modelId="{B9CB1B56-47B4-406A-8A00-5B1457984E71}" type="pres">
      <dgm:prSet presAssocID="{E65A845F-6735-4D3A-A4BF-FD9D2CEE90D6}" presName="tx2" presStyleLbl="revTx" presStyleIdx="3" presStyleCnt="4"/>
      <dgm:spPr/>
    </dgm:pt>
    <dgm:pt modelId="{744523DB-4BD9-435C-8383-329EFC30F2B9}" type="pres">
      <dgm:prSet presAssocID="{E65A845F-6735-4D3A-A4BF-FD9D2CEE90D6}" presName="vert2" presStyleCnt="0"/>
      <dgm:spPr/>
    </dgm:pt>
    <dgm:pt modelId="{3601581A-F099-48F3-B7A6-41B0041E3086}" type="pres">
      <dgm:prSet presAssocID="{E65A845F-6735-4D3A-A4BF-FD9D2CEE90D6}" presName="thinLine2b" presStyleLbl="callout" presStyleIdx="2" presStyleCnt="3"/>
      <dgm:spPr/>
    </dgm:pt>
    <dgm:pt modelId="{479A164D-AD67-4C97-8D60-A74D827D840D}" type="pres">
      <dgm:prSet presAssocID="{E65A845F-6735-4D3A-A4BF-FD9D2CEE90D6}" presName="vertSpace2b" presStyleCnt="0"/>
      <dgm:spPr/>
    </dgm:pt>
  </dgm:ptLst>
  <dgm:cxnLst>
    <dgm:cxn modelId="{CA6FFD00-5965-49F6-9ABB-DF62E035D0BD}" srcId="{BABFB265-B7DD-494D-8F87-EBBCADA8C860}" destId="{C0F05E42-C828-41C2-AC15-1647BE400BCB}" srcOrd="0" destOrd="0" parTransId="{577061DB-4218-4CDB-8B7F-8D143D48A83F}" sibTransId="{7393F80B-D60F-479E-8863-7B364A7DC721}"/>
    <dgm:cxn modelId="{3F63960E-2C3A-4340-B936-C0936433B719}" type="presOf" srcId="{FCB4C54A-09CC-4506-8656-2D5485C26486}" destId="{1BEBE306-EC29-43C9-A4EC-BA729C479977}" srcOrd="0" destOrd="0" presId="urn:microsoft.com/office/officeart/2008/layout/LinedList"/>
    <dgm:cxn modelId="{ABB6CA21-9B01-4C02-8EB0-5CCB978F7125}" type="presOf" srcId="{E65A845F-6735-4D3A-A4BF-FD9D2CEE90D6}" destId="{B9CB1B56-47B4-406A-8A00-5B1457984E71}" srcOrd="0" destOrd="0" presId="urn:microsoft.com/office/officeart/2008/layout/LinedList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7E344053-C461-40AA-BF15-7AAFB57416F5}" srcId="{DE9BCACC-A4B6-4169-A7DF-EA85E8EA8907}" destId="{BABFB265-B7DD-494D-8F87-EBBCADA8C860}" srcOrd="0" destOrd="0" parTransId="{5B776EA6-28A4-4424-B948-911822D3CC36}" sibTransId="{EFBAF4CC-C0D1-41DF-92B6-7A6F420DD91A}"/>
    <dgm:cxn modelId="{0D6F3BA4-D0F5-49EF-82F6-DB793720D437}" type="presOf" srcId="{BABFB265-B7DD-494D-8F87-EBBCADA8C860}" destId="{101689E0-07E2-4182-9144-2405B35ED64E}" srcOrd="0" destOrd="0" presId="urn:microsoft.com/office/officeart/2008/layout/LinedList"/>
    <dgm:cxn modelId="{E5E294ED-CD1A-4CD5-8DB9-0D2B8A730A5F}" srcId="{BABFB265-B7DD-494D-8F87-EBBCADA8C860}" destId="{FCB4C54A-09CC-4506-8656-2D5485C26486}" srcOrd="1" destOrd="0" parTransId="{D2E30430-A01A-4826-9F5F-7D35D213E936}" sibTransId="{BE276F9C-9EBB-4C04-985B-F56D61866FEC}"/>
    <dgm:cxn modelId="{A3044EFD-CAA0-45B7-8CE0-36856186F10A}" type="presOf" srcId="{C0F05E42-C828-41C2-AC15-1647BE400BCB}" destId="{F541405B-626E-4FE9-9F80-85461E8BA7AC}" srcOrd="0" destOrd="0" presId="urn:microsoft.com/office/officeart/2008/layout/LinedList"/>
    <dgm:cxn modelId="{2D88B8FF-012D-4915-A709-F7DA5EF5A253}" srcId="{BABFB265-B7DD-494D-8F87-EBBCADA8C860}" destId="{E65A845F-6735-4D3A-A4BF-FD9D2CEE90D6}" srcOrd="2" destOrd="0" parTransId="{A94518AF-F6F3-4A43-A8C5-0CCAB4CEF28C}" sibTransId="{79766262-F397-4DF9-A1FC-8EA78D9995B3}"/>
    <dgm:cxn modelId="{1AC39053-F0D6-4C8C-A2D9-08DE2C23CC39}" type="presParOf" srcId="{C1E67C73-95DC-6740-89DF-389C3886187A}" destId="{CFC96970-E2DD-40CC-9F6C-08960259BBDF}" srcOrd="0" destOrd="0" presId="urn:microsoft.com/office/officeart/2008/layout/LinedList"/>
    <dgm:cxn modelId="{104FC763-A1EF-4A66-8ED1-D2F8D0600AF0}" type="presParOf" srcId="{C1E67C73-95DC-6740-89DF-389C3886187A}" destId="{A2E083A1-42B7-496D-84E5-DF2806BB2E60}" srcOrd="1" destOrd="0" presId="urn:microsoft.com/office/officeart/2008/layout/LinedList"/>
    <dgm:cxn modelId="{D9DB4A13-7099-4661-B33D-CDFA272AA0A0}" type="presParOf" srcId="{A2E083A1-42B7-496D-84E5-DF2806BB2E60}" destId="{101689E0-07E2-4182-9144-2405B35ED64E}" srcOrd="0" destOrd="0" presId="urn:microsoft.com/office/officeart/2008/layout/LinedList"/>
    <dgm:cxn modelId="{1D7693B9-A39C-4B9A-94B2-E86CC406D738}" type="presParOf" srcId="{A2E083A1-42B7-496D-84E5-DF2806BB2E60}" destId="{EE731CD5-9C61-4580-B12A-4523C09DDCCC}" srcOrd="1" destOrd="0" presId="urn:microsoft.com/office/officeart/2008/layout/LinedList"/>
    <dgm:cxn modelId="{6B8210E2-6127-4A88-A534-CB8EA1C0D00A}" type="presParOf" srcId="{EE731CD5-9C61-4580-B12A-4523C09DDCCC}" destId="{DFCD1C56-EF1F-464A-AAE3-F85930007A21}" srcOrd="0" destOrd="0" presId="urn:microsoft.com/office/officeart/2008/layout/LinedList"/>
    <dgm:cxn modelId="{29D5F652-BEF9-4482-8209-8D7156B0C661}" type="presParOf" srcId="{EE731CD5-9C61-4580-B12A-4523C09DDCCC}" destId="{F77CFAC1-B4F5-43EA-90C2-34957FFAF16A}" srcOrd="1" destOrd="0" presId="urn:microsoft.com/office/officeart/2008/layout/LinedList"/>
    <dgm:cxn modelId="{F428ACF7-3358-4BE4-8FD7-05C9239F6B6C}" type="presParOf" srcId="{F77CFAC1-B4F5-43EA-90C2-34957FFAF16A}" destId="{522D366A-BBC5-4327-B4FF-57C55F02DD2C}" srcOrd="0" destOrd="0" presId="urn:microsoft.com/office/officeart/2008/layout/LinedList"/>
    <dgm:cxn modelId="{3FE4719C-64B5-4AA2-9C36-61B92BC64B84}" type="presParOf" srcId="{F77CFAC1-B4F5-43EA-90C2-34957FFAF16A}" destId="{F541405B-626E-4FE9-9F80-85461E8BA7AC}" srcOrd="1" destOrd="0" presId="urn:microsoft.com/office/officeart/2008/layout/LinedList"/>
    <dgm:cxn modelId="{EA6BC7D5-B8AB-43F7-A8B9-F2CF5D0600C4}" type="presParOf" srcId="{F77CFAC1-B4F5-43EA-90C2-34957FFAF16A}" destId="{54626ABF-786D-4FA1-9C3C-5E64731E72FD}" srcOrd="2" destOrd="0" presId="urn:microsoft.com/office/officeart/2008/layout/LinedList"/>
    <dgm:cxn modelId="{78459532-8014-4827-8C98-AD808E702F10}" type="presParOf" srcId="{EE731CD5-9C61-4580-B12A-4523C09DDCCC}" destId="{B59D9A02-1D35-4FEB-ACB4-AC5ADD125A0F}" srcOrd="2" destOrd="0" presId="urn:microsoft.com/office/officeart/2008/layout/LinedList"/>
    <dgm:cxn modelId="{3039F69F-4561-48D7-BEED-E4C34D34EE0F}" type="presParOf" srcId="{EE731CD5-9C61-4580-B12A-4523C09DDCCC}" destId="{AA0B118D-4434-4BFC-ACDC-E2C41731151A}" srcOrd="3" destOrd="0" presId="urn:microsoft.com/office/officeart/2008/layout/LinedList"/>
    <dgm:cxn modelId="{A4B129F7-9FB5-4001-BDBF-7F04E62063F6}" type="presParOf" srcId="{EE731CD5-9C61-4580-B12A-4523C09DDCCC}" destId="{A6484A2A-0D3E-432D-826B-37BC6804C3E1}" srcOrd="4" destOrd="0" presId="urn:microsoft.com/office/officeart/2008/layout/LinedList"/>
    <dgm:cxn modelId="{6B48552E-740F-4D6D-90F2-E031EB1C03A0}" type="presParOf" srcId="{A6484A2A-0D3E-432D-826B-37BC6804C3E1}" destId="{CD0C1432-5FD1-462C-8966-C753A66B8119}" srcOrd="0" destOrd="0" presId="urn:microsoft.com/office/officeart/2008/layout/LinedList"/>
    <dgm:cxn modelId="{9C778BFD-4CCB-405D-A249-4D82D693079B}" type="presParOf" srcId="{A6484A2A-0D3E-432D-826B-37BC6804C3E1}" destId="{1BEBE306-EC29-43C9-A4EC-BA729C479977}" srcOrd="1" destOrd="0" presId="urn:microsoft.com/office/officeart/2008/layout/LinedList"/>
    <dgm:cxn modelId="{FE5D38D8-5B02-4A45-A603-EDC72319E472}" type="presParOf" srcId="{A6484A2A-0D3E-432D-826B-37BC6804C3E1}" destId="{F272ABCB-C610-4841-9006-A0E45A0E7BFB}" srcOrd="2" destOrd="0" presId="urn:microsoft.com/office/officeart/2008/layout/LinedList"/>
    <dgm:cxn modelId="{65151A14-91BE-40EB-9BE3-D2458CCADE07}" type="presParOf" srcId="{EE731CD5-9C61-4580-B12A-4523C09DDCCC}" destId="{6495D9CD-1444-406C-A5A2-C14025D3EFFE}" srcOrd="5" destOrd="0" presId="urn:microsoft.com/office/officeart/2008/layout/LinedList"/>
    <dgm:cxn modelId="{D7AA4FC9-6E11-49A6-98B2-2396071A2C2A}" type="presParOf" srcId="{EE731CD5-9C61-4580-B12A-4523C09DDCCC}" destId="{BCC67DDF-3BB5-482D-B9F1-6A34CECD7012}" srcOrd="6" destOrd="0" presId="urn:microsoft.com/office/officeart/2008/layout/LinedList"/>
    <dgm:cxn modelId="{062A1017-2CB6-4975-91B0-C5A3AFF79B2C}" type="presParOf" srcId="{EE731CD5-9C61-4580-B12A-4523C09DDCCC}" destId="{192A1CCB-EA1D-4B39-9B65-0169EBA8F97F}" srcOrd="7" destOrd="0" presId="urn:microsoft.com/office/officeart/2008/layout/LinedList"/>
    <dgm:cxn modelId="{7C9C0D6F-595E-47A9-9CD4-CC3F69B27F3A}" type="presParOf" srcId="{192A1CCB-EA1D-4B39-9B65-0169EBA8F97F}" destId="{B4402E74-F8CA-4A8F-A14B-76C1B864F98D}" srcOrd="0" destOrd="0" presId="urn:microsoft.com/office/officeart/2008/layout/LinedList"/>
    <dgm:cxn modelId="{CF2AD8DE-E8CB-4C6C-AC12-DAE58983E21F}" type="presParOf" srcId="{192A1CCB-EA1D-4B39-9B65-0169EBA8F97F}" destId="{B9CB1B56-47B4-406A-8A00-5B1457984E71}" srcOrd="1" destOrd="0" presId="urn:microsoft.com/office/officeart/2008/layout/LinedList"/>
    <dgm:cxn modelId="{32770262-B2C4-4A5C-9EDF-03A84B38380C}" type="presParOf" srcId="{192A1CCB-EA1D-4B39-9B65-0169EBA8F97F}" destId="{744523DB-4BD9-435C-8383-329EFC30F2B9}" srcOrd="2" destOrd="0" presId="urn:microsoft.com/office/officeart/2008/layout/LinedList"/>
    <dgm:cxn modelId="{CE8FB4BE-C9E8-4228-B8CE-A7E2A7F8E070}" type="presParOf" srcId="{EE731CD5-9C61-4580-B12A-4523C09DDCCC}" destId="{3601581A-F099-48F3-B7A6-41B0041E3086}" srcOrd="8" destOrd="0" presId="urn:microsoft.com/office/officeart/2008/layout/LinedList"/>
    <dgm:cxn modelId="{E70C4988-57EA-4123-8EED-0A45EF67DF5B}" type="presParOf" srcId="{EE731CD5-9C61-4580-B12A-4523C09DDCCC}" destId="{479A164D-AD67-4C97-8D60-A74D827D840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587BAD-B8D1-47BF-BAFA-FF478C4665A3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/>
      <dgm:spPr/>
      <dgm:t>
        <a:bodyPr/>
        <a:lstStyle/>
        <a:p>
          <a:r>
            <a:rPr lang="cs-CZ" dirty="0"/>
            <a:t>Porovnává se poměr průměrů/mediánů jedné a druhé skupiny: </a:t>
          </a:r>
          <a:r>
            <a:rPr lang="cs-CZ" dirty="0" err="1"/>
            <a:t>mean</a:t>
          </a:r>
          <a:r>
            <a:rPr lang="cs-CZ" dirty="0"/>
            <a:t>(X)/</a:t>
          </a:r>
          <a:r>
            <a:rPr lang="cs-CZ" dirty="0" err="1"/>
            <a:t>mean</a:t>
          </a:r>
          <a:r>
            <a:rPr lang="cs-CZ" dirty="0"/>
            <a:t>(</a:t>
          </a:r>
          <a:r>
            <a:rPr lang="cs-CZ" dirty="0" err="1"/>
            <a:t>Y</a:t>
          </a:r>
          <a:r>
            <a:rPr lang="cs-CZ" dirty="0"/>
            <a:t>). </a:t>
          </a:r>
          <a:endParaRPr lang="en-US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CA8F291E-C83F-453F-B501-72CA455950AE}">
      <dgm:prSet/>
      <dgm:spPr/>
      <dgm:t>
        <a:bodyPr/>
        <a:lstStyle/>
        <a:p>
          <a:r>
            <a:rPr lang="cs-CZ"/>
            <a:t>Stanoví se </a:t>
          </a:r>
          <a:r>
            <a:rPr lang="cs-CZ" b="1"/>
            <a:t>fixní dělící hranice</a:t>
          </a:r>
          <a:r>
            <a:rPr lang="cs-CZ"/>
            <a:t>, které určují, jaká velikost efektu je pro nás zajímavá</a:t>
          </a:r>
          <a:endParaRPr lang="en-US"/>
        </a:p>
      </dgm:t>
    </dgm:pt>
    <dgm:pt modelId="{50C863BE-F056-4108-92CB-F441B8D42A4B}" type="parTrans" cxnId="{F3CE3BFD-19A6-44C1-8B64-0E47CAC913F3}">
      <dgm:prSet/>
      <dgm:spPr/>
      <dgm:t>
        <a:bodyPr/>
        <a:lstStyle/>
        <a:p>
          <a:endParaRPr lang="en-US"/>
        </a:p>
      </dgm:t>
    </dgm:pt>
    <dgm:pt modelId="{9D887F2B-63F9-4AA3-A5C1-F0A3A2E63BAD}" type="sibTrans" cxnId="{F3CE3BFD-19A6-44C1-8B64-0E47CAC913F3}">
      <dgm:prSet/>
      <dgm:spPr/>
      <dgm:t>
        <a:bodyPr/>
        <a:lstStyle/>
        <a:p>
          <a:endParaRPr lang="en-US"/>
        </a:p>
      </dgm:t>
    </dgm:pt>
    <dgm:pt modelId="{A0990F43-502D-4549-A7CE-08280B36C94F}">
      <dgm:prSet/>
      <dgm:spPr/>
      <dgm:t>
        <a:bodyPr/>
        <a:lstStyle/>
        <a:p>
          <a:r>
            <a:rPr lang="cs-CZ"/>
            <a:t>Příklad: </a:t>
          </a:r>
          <a:endParaRPr lang="en-US"/>
        </a:p>
      </dgm:t>
    </dgm:pt>
    <dgm:pt modelId="{2F70454E-FB1A-4E7B-9885-2C065FA4DC99}" type="parTrans" cxnId="{E3BB4432-FE53-480A-AF9A-23428F9E2E64}">
      <dgm:prSet/>
      <dgm:spPr/>
      <dgm:t>
        <a:bodyPr/>
        <a:lstStyle/>
        <a:p>
          <a:endParaRPr lang="en-US"/>
        </a:p>
      </dgm:t>
    </dgm:pt>
    <dgm:pt modelId="{6FD866D6-20CF-42D8-8941-AAF927FD2DDE}" type="sibTrans" cxnId="{E3BB4432-FE53-480A-AF9A-23428F9E2E64}">
      <dgm:prSet/>
      <dgm:spPr/>
      <dgm:t>
        <a:bodyPr/>
        <a:lstStyle/>
        <a:p>
          <a:endParaRPr lang="en-US"/>
        </a:p>
      </dgm:t>
    </dgm:pt>
    <dgm:pt modelId="{D7B4797E-E1B7-495B-9E66-49A655EE7D1F}">
      <dgm:prSet/>
      <dgm:spPr/>
      <dgm:t>
        <a:bodyPr/>
        <a:lstStyle/>
        <a:p>
          <a:r>
            <a:rPr lang="cs-CZ"/>
            <a:t>genová exprese, průměr(X)/průměr(Y), kde X a Y jsou genové exprese ve skupinách, použitá dělící hranice: 2</a:t>
          </a:r>
          <a:endParaRPr lang="en-US"/>
        </a:p>
      </dgm:t>
    </dgm:pt>
    <dgm:pt modelId="{C6CBB6A9-C866-4FDE-ADF3-10A4364F7980}" type="parTrans" cxnId="{C08B3846-FEA8-41CE-8596-266D84EC9FF4}">
      <dgm:prSet/>
      <dgm:spPr/>
      <dgm:t>
        <a:bodyPr/>
        <a:lstStyle/>
        <a:p>
          <a:endParaRPr lang="en-US"/>
        </a:p>
      </dgm:t>
    </dgm:pt>
    <dgm:pt modelId="{AC60EEC8-4D0C-4299-BA7D-85B95A1C022E}" type="sibTrans" cxnId="{C08B3846-FEA8-41CE-8596-266D84EC9FF4}">
      <dgm:prSet/>
      <dgm:spPr/>
      <dgm:t>
        <a:bodyPr/>
        <a:lstStyle/>
        <a:p>
          <a:endParaRPr lang="en-US"/>
        </a:p>
      </dgm:t>
    </dgm:pt>
    <dgm:pt modelId="{4BD29B09-9188-4733-8A2E-5CCC0D9C2FC6}">
      <dgm:prSet/>
      <dgm:spPr/>
      <dgm:t>
        <a:bodyPr/>
        <a:lstStyle/>
        <a:p>
          <a:r>
            <a:rPr lang="cs-CZ"/>
            <a:t>Výhoda: jednoduché</a:t>
          </a:r>
          <a:endParaRPr lang="en-US"/>
        </a:p>
      </dgm:t>
    </dgm:pt>
    <dgm:pt modelId="{4AD6E613-6FC1-496A-8D2F-00B6DA9F325E}" type="parTrans" cxnId="{D6BCCF1F-66DB-4103-91DB-E557AA86932B}">
      <dgm:prSet/>
      <dgm:spPr/>
      <dgm:t>
        <a:bodyPr/>
        <a:lstStyle/>
        <a:p>
          <a:endParaRPr lang="en-US"/>
        </a:p>
      </dgm:t>
    </dgm:pt>
    <dgm:pt modelId="{C60AB7DD-08F6-4FBF-8918-ADB750171A5B}" type="sibTrans" cxnId="{D6BCCF1F-66DB-4103-91DB-E557AA86932B}">
      <dgm:prSet/>
      <dgm:spPr/>
      <dgm:t>
        <a:bodyPr/>
        <a:lstStyle/>
        <a:p>
          <a:endParaRPr lang="en-US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3"/>
      <dgm:spPr/>
    </dgm:pt>
    <dgm:pt modelId="{39F68C52-5650-2943-8169-B8D267CBE022}" type="pres">
      <dgm:prSet presAssocID="{88587BAD-B8D1-47BF-BAFA-FF478C466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3">
        <dgm:presLayoutVars>
          <dgm:bulletEnabled val="1"/>
        </dgm:presLayoutVars>
      </dgm:prSet>
      <dgm:spPr/>
    </dgm:pt>
    <dgm:pt modelId="{D9816E55-0321-BE48-AF2C-E995AF34BAA7}" type="pres">
      <dgm:prSet presAssocID="{B7374516-A1AC-4324-B3A2-3CADEEEC6EAF}" presName="spaceBetweenRectangles" presStyleCnt="0"/>
      <dgm:spPr/>
    </dgm:pt>
    <dgm:pt modelId="{694BF0C5-B18E-EE4A-A987-31EAF660C7AB}" type="pres">
      <dgm:prSet presAssocID="{A0990F43-502D-4549-A7CE-08280B36C94F}" presName="parentLin" presStyleCnt="0"/>
      <dgm:spPr/>
    </dgm:pt>
    <dgm:pt modelId="{F914690B-B3F3-C546-8A60-DBD7CAE10036}" type="pres">
      <dgm:prSet presAssocID="{A0990F43-502D-4549-A7CE-08280B36C94F}" presName="parentLeftMargin" presStyleLbl="node1" presStyleIdx="0" presStyleCnt="3"/>
      <dgm:spPr/>
    </dgm:pt>
    <dgm:pt modelId="{C1C40D6E-2A5F-8742-AEE4-D64857EAE1DF}" type="pres">
      <dgm:prSet presAssocID="{A0990F43-502D-4549-A7CE-08280B36C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5ED4B4-6BB5-454F-BC22-84AD3DCC68A2}" type="pres">
      <dgm:prSet presAssocID="{A0990F43-502D-4549-A7CE-08280B36C94F}" presName="negativeSpace" presStyleCnt="0"/>
      <dgm:spPr/>
    </dgm:pt>
    <dgm:pt modelId="{4C99BA58-58A3-E64A-896A-7E01827B8313}" type="pres">
      <dgm:prSet presAssocID="{A0990F43-502D-4549-A7CE-08280B36C94F}" presName="childText" presStyleLbl="conFgAcc1" presStyleIdx="1" presStyleCnt="3">
        <dgm:presLayoutVars>
          <dgm:bulletEnabled val="1"/>
        </dgm:presLayoutVars>
      </dgm:prSet>
      <dgm:spPr/>
    </dgm:pt>
    <dgm:pt modelId="{DF9D8309-153A-8840-8071-32757EDA53AB}" type="pres">
      <dgm:prSet presAssocID="{6FD866D6-20CF-42D8-8941-AAF927FD2DDE}" presName="spaceBetweenRectangles" presStyleCnt="0"/>
      <dgm:spPr/>
    </dgm:pt>
    <dgm:pt modelId="{19FBC4FE-6E7B-7B47-9596-74E74407D071}" type="pres">
      <dgm:prSet presAssocID="{4BD29B09-9188-4733-8A2E-5CCC0D9C2FC6}" presName="parentLin" presStyleCnt="0"/>
      <dgm:spPr/>
    </dgm:pt>
    <dgm:pt modelId="{E955C4F7-28FB-2C48-A8E4-5B14ECE994C1}" type="pres">
      <dgm:prSet presAssocID="{4BD29B09-9188-4733-8A2E-5CCC0D9C2FC6}" presName="parentLeftMargin" presStyleLbl="node1" presStyleIdx="1" presStyleCnt="3"/>
      <dgm:spPr/>
    </dgm:pt>
    <dgm:pt modelId="{44042815-7EB5-7649-B950-6DD9ED8D646A}" type="pres">
      <dgm:prSet presAssocID="{4BD29B09-9188-4733-8A2E-5CCC0D9C2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14524-918B-AB44-9111-5CF77128A261}" type="pres">
      <dgm:prSet presAssocID="{4BD29B09-9188-4733-8A2E-5CCC0D9C2FC6}" presName="negativeSpace" presStyleCnt="0"/>
      <dgm:spPr/>
    </dgm:pt>
    <dgm:pt modelId="{4E4DD94E-D8EB-A143-BED4-7FC11B9F92C0}" type="pres">
      <dgm:prSet presAssocID="{4BD29B09-9188-4733-8A2E-5CCC0D9C2F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9F9C13-3E70-2E44-BB51-85BC517059FC}" type="presOf" srcId="{A0990F43-502D-4549-A7CE-08280B36C94F}" destId="{F914690B-B3F3-C546-8A60-DBD7CAE10036}" srcOrd="0" destOrd="0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D6BCCF1F-66DB-4103-91DB-E557AA86932B}" srcId="{265D3DE9-847B-464E-AB4E-2111BF5680CB}" destId="{4BD29B09-9188-4733-8A2E-5CCC0D9C2FC6}" srcOrd="2" destOrd="0" parTransId="{4AD6E613-6FC1-496A-8D2F-00B6DA9F325E}" sibTransId="{C60AB7DD-08F6-4FBF-8918-ADB750171A5B}"/>
    <dgm:cxn modelId="{E3BB4432-FE53-480A-AF9A-23428F9E2E64}" srcId="{265D3DE9-847B-464E-AB4E-2111BF5680CB}" destId="{A0990F43-502D-4549-A7CE-08280B36C94F}" srcOrd="1" destOrd="0" parTransId="{2F70454E-FB1A-4E7B-9885-2C065FA4DC99}" sibTransId="{6FD866D6-20CF-42D8-8941-AAF927FD2DDE}"/>
    <dgm:cxn modelId="{FAC6A936-A84B-AB4D-9D66-53824503E9BE}" type="presOf" srcId="{D7B4797E-E1B7-495B-9E66-49A655EE7D1F}" destId="{4C99BA58-58A3-E64A-896A-7E01827B8313}" srcOrd="0" destOrd="0" presId="urn:microsoft.com/office/officeart/2005/8/layout/list1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08B3846-FEA8-41CE-8596-266D84EC9FF4}" srcId="{A0990F43-502D-4549-A7CE-08280B36C94F}" destId="{D7B4797E-E1B7-495B-9E66-49A655EE7D1F}" srcOrd="0" destOrd="0" parTransId="{C6CBB6A9-C866-4FDE-ADF3-10A4364F7980}" sibTransId="{AC60EEC8-4D0C-4299-BA7D-85B95A1C022E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495B40B7-B7BE-054D-BA61-27008C3534FD}" type="presOf" srcId="{A0990F43-502D-4549-A7CE-08280B36C94F}" destId="{C1C40D6E-2A5F-8742-AEE4-D64857EAE1DF}" srcOrd="1" destOrd="0" presId="urn:microsoft.com/office/officeart/2005/8/layout/list1"/>
    <dgm:cxn modelId="{B81622CC-0C64-4D41-8061-D81F4F64476B}" type="presOf" srcId="{4BD29B09-9188-4733-8A2E-5CCC0D9C2FC6}" destId="{E955C4F7-28FB-2C48-A8E4-5B14ECE994C1}" srcOrd="0" destOrd="0" presId="urn:microsoft.com/office/officeart/2005/8/layout/list1"/>
    <dgm:cxn modelId="{DB457CCC-6D1E-A947-9F07-615BB7969B8C}" type="presOf" srcId="{4BD29B09-9188-4733-8A2E-5CCC0D9C2FC6}" destId="{44042815-7EB5-7649-B950-6DD9ED8D646A}" srcOrd="1" destOrd="0" presId="urn:microsoft.com/office/officeart/2005/8/layout/list1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FDFAA2ED-F604-6D47-8566-5B757B8DD8D7}" type="presOf" srcId="{CA8F291E-C83F-453F-B501-72CA455950AE}" destId="{1E97CE40-5CDB-4B4D-8436-76C63EC2DC02}" srcOrd="0" destOrd="1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F3CE3BFD-19A6-44C1-8B64-0E47CAC913F3}" srcId="{88587BAD-B8D1-47BF-BAFA-FF478C4665A3}" destId="{CA8F291E-C83F-453F-B501-72CA455950AE}" srcOrd="1" destOrd="0" parTransId="{50C863BE-F056-4108-92CB-F441B8D42A4B}" sibTransId="{9D887F2B-63F9-4AA3-A5C1-F0A3A2E63BAD}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  <dgm:cxn modelId="{48FB103F-81A9-4441-83C6-5514209D7784}" type="presParOf" srcId="{BA3A7269-CD11-784D-8A9F-89979A935176}" destId="{D9816E55-0321-BE48-AF2C-E995AF34BAA7}" srcOrd="3" destOrd="0" presId="urn:microsoft.com/office/officeart/2005/8/layout/list1"/>
    <dgm:cxn modelId="{27E545F6-6773-F84E-9F7D-E79884FFDAC6}" type="presParOf" srcId="{BA3A7269-CD11-784D-8A9F-89979A935176}" destId="{694BF0C5-B18E-EE4A-A987-31EAF660C7AB}" srcOrd="4" destOrd="0" presId="urn:microsoft.com/office/officeart/2005/8/layout/list1"/>
    <dgm:cxn modelId="{15233BBB-7193-4E43-8F0D-38C3093ADD31}" type="presParOf" srcId="{694BF0C5-B18E-EE4A-A987-31EAF660C7AB}" destId="{F914690B-B3F3-C546-8A60-DBD7CAE10036}" srcOrd="0" destOrd="0" presId="urn:microsoft.com/office/officeart/2005/8/layout/list1"/>
    <dgm:cxn modelId="{1C8F1B9D-33C8-1E40-BE5D-6AC18E0FC4D4}" type="presParOf" srcId="{694BF0C5-B18E-EE4A-A987-31EAF660C7AB}" destId="{C1C40D6E-2A5F-8742-AEE4-D64857EAE1DF}" srcOrd="1" destOrd="0" presId="urn:microsoft.com/office/officeart/2005/8/layout/list1"/>
    <dgm:cxn modelId="{5A32F437-B713-E74C-B008-6541979BEC50}" type="presParOf" srcId="{BA3A7269-CD11-784D-8A9F-89979A935176}" destId="{CA5ED4B4-6BB5-454F-BC22-84AD3DCC68A2}" srcOrd="5" destOrd="0" presId="urn:microsoft.com/office/officeart/2005/8/layout/list1"/>
    <dgm:cxn modelId="{F964F5A3-1287-9547-B24E-ADC9EC73CEEE}" type="presParOf" srcId="{BA3A7269-CD11-784D-8A9F-89979A935176}" destId="{4C99BA58-58A3-E64A-896A-7E01827B8313}" srcOrd="6" destOrd="0" presId="urn:microsoft.com/office/officeart/2005/8/layout/list1"/>
    <dgm:cxn modelId="{3AA836CD-B525-B44B-9D15-2745220EAC89}" type="presParOf" srcId="{BA3A7269-CD11-784D-8A9F-89979A935176}" destId="{DF9D8309-153A-8840-8071-32757EDA53AB}" srcOrd="7" destOrd="0" presId="urn:microsoft.com/office/officeart/2005/8/layout/list1"/>
    <dgm:cxn modelId="{4871A039-DF5E-EF43-B28A-BB4CF4325F5D}" type="presParOf" srcId="{BA3A7269-CD11-784D-8A9F-89979A935176}" destId="{19FBC4FE-6E7B-7B47-9596-74E74407D071}" srcOrd="8" destOrd="0" presId="urn:microsoft.com/office/officeart/2005/8/layout/list1"/>
    <dgm:cxn modelId="{21B4BE6F-05E1-6747-9DDB-99837960A6AF}" type="presParOf" srcId="{19FBC4FE-6E7B-7B47-9596-74E74407D071}" destId="{E955C4F7-28FB-2C48-A8E4-5B14ECE994C1}" srcOrd="0" destOrd="0" presId="urn:microsoft.com/office/officeart/2005/8/layout/list1"/>
    <dgm:cxn modelId="{CBD0C336-C929-1E48-8966-ADB1EB147A3E}" type="presParOf" srcId="{19FBC4FE-6E7B-7B47-9596-74E74407D071}" destId="{44042815-7EB5-7649-B950-6DD9ED8D646A}" srcOrd="1" destOrd="0" presId="urn:microsoft.com/office/officeart/2005/8/layout/list1"/>
    <dgm:cxn modelId="{AB077CFA-BB4A-FC4F-85F8-BDF03CC7767E}" type="presParOf" srcId="{BA3A7269-CD11-784D-8A9F-89979A935176}" destId="{40614524-918B-AB44-9111-5CF77128A261}" srcOrd="9" destOrd="0" presId="urn:microsoft.com/office/officeart/2005/8/layout/list1"/>
    <dgm:cxn modelId="{132DE1D7-2C62-6547-9D88-0B42576DA3D1}" type="presParOf" srcId="{BA3A7269-CD11-784D-8A9F-89979A935176}" destId="{4E4DD94E-D8EB-A143-BED4-7FC11B9F9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587BAD-B8D1-47BF-BAFA-FF478C4665A3}">
      <dgm:prSet/>
      <dgm:spPr>
        <a:solidFill>
          <a:srgbClr val="C00000"/>
        </a:solidFill>
      </dgm:spPr>
      <dgm:t>
        <a:bodyPr/>
        <a:lstStyle/>
        <a:p>
          <a:r>
            <a:rPr lang="cs-CZ" dirty="0"/>
            <a:t>Nevýhody:</a:t>
          </a:r>
          <a:endParaRPr lang="en-US" dirty="0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025C7D1A-0994-C24E-ABE0-6C2D6AA855C8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</dgm:t>
    </dgm:pt>
    <dgm:pt modelId="{CF708FF2-6036-6545-B9DD-A570AEEFCD79}" type="parTrans" cxnId="{C81E576D-9362-EF4B-AF7D-B854EB7DA342}">
      <dgm:prSet/>
      <dgm:spPr/>
      <dgm:t>
        <a:bodyPr/>
        <a:lstStyle/>
        <a:p>
          <a:endParaRPr lang="en-GB"/>
        </a:p>
      </dgm:t>
    </dgm:pt>
    <dgm:pt modelId="{D586E588-6FD9-424C-A3CE-9A723070A4A5}" type="sibTrans" cxnId="{C81E576D-9362-EF4B-AF7D-B854EB7DA342}">
      <dgm:prSet/>
      <dgm:spPr/>
      <dgm:t>
        <a:bodyPr/>
        <a:lstStyle/>
        <a:p>
          <a:endParaRPr lang="en-GB"/>
        </a:p>
      </dgm:t>
    </dgm:pt>
    <dgm:pt modelId="{105BDD3C-7C7E-8D41-BA79-56E2282AE84D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</dgm:t>
    </dgm:pt>
    <dgm:pt modelId="{DF01FC1F-7219-EA48-8325-926A46D66646}" type="parTrans" cxnId="{6883AA2B-1CCA-FE41-AE13-694B630BC535}">
      <dgm:prSet/>
      <dgm:spPr/>
      <dgm:t>
        <a:bodyPr/>
        <a:lstStyle/>
        <a:p>
          <a:endParaRPr lang="en-GB"/>
        </a:p>
      </dgm:t>
    </dgm:pt>
    <dgm:pt modelId="{C68D6170-FDC2-5643-AAAC-D39DA326ED2C}" type="sibTrans" cxnId="{6883AA2B-1CCA-FE41-AE13-694B630BC535}">
      <dgm:prSet/>
      <dgm:spPr/>
      <dgm:t>
        <a:bodyPr/>
        <a:lstStyle/>
        <a:p>
          <a:endParaRPr lang="en-GB"/>
        </a:p>
      </dgm:t>
    </dgm:pt>
    <dgm:pt modelId="{F61621ED-9D4E-3F45-99DC-C3BB075F11A0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</dgm:t>
    </dgm:pt>
    <dgm:pt modelId="{261EB2D7-F2EF-4C4B-A710-DAA3447E667C}" type="parTrans" cxnId="{29F5DC9E-5A29-9843-8667-77E4397BAEA8}">
      <dgm:prSet/>
      <dgm:spPr/>
      <dgm:t>
        <a:bodyPr/>
        <a:lstStyle/>
        <a:p>
          <a:endParaRPr lang="en-GB"/>
        </a:p>
      </dgm:t>
    </dgm:pt>
    <dgm:pt modelId="{38943C08-6218-5E4C-8B6D-A3785F6F0EB7}" type="sibTrans" cxnId="{29F5DC9E-5A29-9843-8667-77E4397BAEA8}">
      <dgm:prSet/>
      <dgm:spPr/>
      <dgm:t>
        <a:bodyPr/>
        <a:lstStyle/>
        <a:p>
          <a:endParaRPr lang="en-GB"/>
        </a:p>
      </dgm:t>
    </dgm:pt>
    <dgm:pt modelId="{49672EFC-ECA9-504A-82A3-D57BF45A5B8C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gm:t>
    </dgm:pt>
    <dgm:pt modelId="{6B745FD6-332B-544B-BBDE-C84089F48091}" type="parTrans" cxnId="{89F5514E-B05A-4F43-8E5D-BF6E11AEB7E4}">
      <dgm:prSet/>
      <dgm:spPr/>
      <dgm:t>
        <a:bodyPr/>
        <a:lstStyle/>
        <a:p>
          <a:endParaRPr lang="en-GB"/>
        </a:p>
      </dgm:t>
    </dgm:pt>
    <dgm:pt modelId="{F85FE95F-160B-6A4D-9270-09DBBD656FA3}" type="sibTrans" cxnId="{89F5514E-B05A-4F43-8E5D-BF6E11AEB7E4}">
      <dgm:prSet/>
      <dgm:spPr/>
      <dgm:t>
        <a:bodyPr/>
        <a:lstStyle/>
        <a:p>
          <a:endParaRPr lang="en-GB"/>
        </a:p>
      </dgm:t>
    </dgm:pt>
    <dgm:pt modelId="{B636687B-7D53-8A43-8B1D-2E924208838F}">
      <dgm:prSet custT="1"/>
      <dgm:spPr/>
      <dgm:t>
        <a:bodyPr/>
        <a:lstStyle/>
        <a:p>
          <a:endParaRPr lang="en-US" sz="2000" dirty="0"/>
        </a:p>
      </dgm:t>
    </dgm:pt>
    <dgm:pt modelId="{EB3FB7E8-6AC9-7B4D-A69D-1975B64122EC}" type="parTrans" cxnId="{B9E8DAD2-36C0-734C-9975-52541A575690}">
      <dgm:prSet/>
      <dgm:spPr/>
      <dgm:t>
        <a:bodyPr/>
        <a:lstStyle/>
        <a:p>
          <a:endParaRPr lang="en-GB"/>
        </a:p>
      </dgm:t>
    </dgm:pt>
    <dgm:pt modelId="{D03F2467-1EF8-EB47-8FC4-8A82959439C7}" type="sibTrans" cxnId="{B9E8DAD2-36C0-734C-9975-52541A575690}">
      <dgm:prSet/>
      <dgm:spPr/>
      <dgm:t>
        <a:bodyPr/>
        <a:lstStyle/>
        <a:p>
          <a:endParaRPr lang="en-GB"/>
        </a:p>
      </dgm:t>
    </dgm:pt>
    <dgm:pt modelId="{873B5FB3-2280-0B49-968F-4B3CB2A1AC90}">
      <dgm:prSet custT="1"/>
      <dgm:spPr/>
      <dgm:t>
        <a:bodyPr/>
        <a:lstStyle/>
        <a:p>
          <a:endParaRPr lang="cs-CZ" altLang="cs-CZ" sz="2000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FC697A66-565C-6748-B4F0-C62E6236B2A5}" type="parTrans" cxnId="{1E7583C0-1695-7340-B6A1-B8609EAA7E9A}">
      <dgm:prSet/>
      <dgm:spPr/>
      <dgm:t>
        <a:bodyPr/>
        <a:lstStyle/>
        <a:p>
          <a:endParaRPr lang="en-GB"/>
        </a:p>
      </dgm:t>
    </dgm:pt>
    <dgm:pt modelId="{6A74E482-A86E-6F4D-A84C-6735BCF59B9B}" type="sibTrans" cxnId="{1E7583C0-1695-7340-B6A1-B8609EAA7E9A}">
      <dgm:prSet/>
      <dgm:spPr/>
      <dgm:t>
        <a:bodyPr/>
        <a:lstStyle/>
        <a:p>
          <a:endParaRPr lang="en-GB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1"/>
      <dgm:spPr/>
    </dgm:pt>
    <dgm:pt modelId="{39F68C52-5650-2943-8169-B8D267CBE022}" type="pres">
      <dgm:prSet presAssocID="{88587BAD-B8D1-47BF-BAFA-FF478C4665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6CF50E-D7CA-CC47-9896-D4426F2344CA}" type="presOf" srcId="{F61621ED-9D4E-3F45-99DC-C3BB075F11A0}" destId="{1E97CE40-5CDB-4B4D-8436-76C63EC2DC02}" srcOrd="0" destOrd="4" presId="urn:microsoft.com/office/officeart/2005/8/layout/list1"/>
    <dgm:cxn modelId="{A2D93D15-2ED0-6B48-8068-7C5CE471CD4E}" type="presOf" srcId="{49672EFC-ECA9-504A-82A3-D57BF45A5B8C}" destId="{1E97CE40-5CDB-4B4D-8436-76C63EC2DC02}" srcOrd="0" destOrd="6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6883AA2B-1CCA-FE41-AE13-694B630BC535}" srcId="{025C7D1A-0994-C24E-ABE0-6C2D6AA855C8}" destId="{105BDD3C-7C7E-8D41-BA79-56E2282AE84D}" srcOrd="0" destOrd="0" parTransId="{DF01FC1F-7219-EA48-8325-926A46D66646}" sibTransId="{C68D6170-FDC2-5643-AAAC-D39DA326ED2C}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81E576D-9362-EF4B-AF7D-B854EB7DA342}" srcId="{88587BAD-B8D1-47BF-BAFA-FF478C4665A3}" destId="{025C7D1A-0994-C24E-ABE0-6C2D6AA855C8}" srcOrd="2" destOrd="0" parTransId="{CF708FF2-6036-6545-B9DD-A570AEEFCD79}" sibTransId="{D586E588-6FD9-424C-A3CE-9A723070A4A5}"/>
    <dgm:cxn modelId="{89F5514E-B05A-4F43-8E5D-BF6E11AEB7E4}" srcId="{88587BAD-B8D1-47BF-BAFA-FF478C4665A3}" destId="{49672EFC-ECA9-504A-82A3-D57BF45A5B8C}" srcOrd="3" destOrd="0" parTransId="{6B745FD6-332B-544B-BBDE-C84089F48091}" sibTransId="{F85FE95F-160B-6A4D-9270-09DBBD656FA3}"/>
    <dgm:cxn modelId="{48074752-1A89-5D42-98AC-81168F243D0E}" type="presOf" srcId="{025C7D1A-0994-C24E-ABE0-6C2D6AA855C8}" destId="{1E97CE40-5CDB-4B4D-8436-76C63EC2DC02}" srcOrd="0" destOrd="2" presId="urn:microsoft.com/office/officeart/2005/8/layout/list1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C5CC8558-E8AB-E94E-8722-0189945D374C}" type="presOf" srcId="{105BDD3C-7C7E-8D41-BA79-56E2282AE84D}" destId="{1E97CE40-5CDB-4B4D-8436-76C63EC2DC02}" srcOrd="0" destOrd="3" presId="urn:microsoft.com/office/officeart/2005/8/layout/list1"/>
    <dgm:cxn modelId="{E53B4E85-C150-4742-8821-C98444A3281C}" type="presOf" srcId="{B636687B-7D53-8A43-8B1D-2E924208838F}" destId="{1E97CE40-5CDB-4B4D-8436-76C63EC2DC02}" srcOrd="0" destOrd="1" presId="urn:microsoft.com/office/officeart/2005/8/layout/list1"/>
    <dgm:cxn modelId="{29F5DC9E-5A29-9843-8667-77E4397BAEA8}" srcId="{025C7D1A-0994-C24E-ABE0-6C2D6AA855C8}" destId="{F61621ED-9D4E-3F45-99DC-C3BB075F11A0}" srcOrd="1" destOrd="0" parTransId="{261EB2D7-F2EF-4C4B-A710-DAA3447E667C}" sibTransId="{38943C08-6218-5E4C-8B6D-A3785F6F0EB7}"/>
    <dgm:cxn modelId="{1E7583C0-1695-7340-B6A1-B8609EAA7E9A}" srcId="{025C7D1A-0994-C24E-ABE0-6C2D6AA855C8}" destId="{873B5FB3-2280-0B49-968F-4B3CB2A1AC90}" srcOrd="2" destOrd="0" parTransId="{FC697A66-565C-6748-B4F0-C62E6236B2A5}" sibTransId="{6A74E482-A86E-6F4D-A84C-6735BCF59B9B}"/>
    <dgm:cxn modelId="{B9E8DAD2-36C0-734C-9975-52541A575690}" srcId="{88587BAD-B8D1-47BF-BAFA-FF478C4665A3}" destId="{B636687B-7D53-8A43-8B1D-2E924208838F}" srcOrd="1" destOrd="0" parTransId="{EB3FB7E8-6AC9-7B4D-A69D-1975B64122EC}" sibTransId="{D03F2467-1EF8-EB47-8FC4-8A82959439C7}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65FA1EFB-DC5A-0C42-8CDC-C8FDCD958FC3}" type="presOf" srcId="{873B5FB3-2280-0B49-968F-4B3CB2A1AC90}" destId="{1E97CE40-5CDB-4B4D-8436-76C63EC2DC02}" srcOrd="0" destOrd="5" presId="urn:microsoft.com/office/officeart/2005/8/layout/list1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Testování hypotéz</a:t>
          </a:r>
          <a:endParaRPr lang="en-US" dirty="0">
            <a:solidFill>
              <a:schemeClr val="tx1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F0F54A-2102-4C15-975F-0A1BB3DDAC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99BF44-339E-4E0E-83C1-BE5CE45ED98A}">
      <dgm:prSet/>
      <dgm:spPr/>
      <dgm:t>
        <a:bodyPr/>
        <a:lstStyle/>
        <a:p>
          <a:r>
            <a:rPr lang="cs-CZ" i="1" dirty="0"/>
            <a:t>Klademe si otázku: Je aktivita/množství proteinu/genu ve skupině A odlišné od průměrné aktivity/množství proteinu/genu ve skupině B?</a:t>
          </a:r>
          <a:endParaRPr lang="en-US" dirty="0"/>
        </a:p>
      </dgm:t>
    </dgm:pt>
    <dgm:pt modelId="{24358B91-85B3-4494-980F-3E79AEB75F64}" type="parTrans" cxnId="{C4C0AD24-52C9-41C4-9F58-3468BC5B6860}">
      <dgm:prSet/>
      <dgm:spPr/>
      <dgm:t>
        <a:bodyPr/>
        <a:lstStyle/>
        <a:p>
          <a:endParaRPr lang="en-US"/>
        </a:p>
      </dgm:t>
    </dgm:pt>
    <dgm:pt modelId="{E8F160CF-3204-48ED-BF0A-DFC66167E31F}" type="sibTrans" cxnId="{C4C0AD24-52C9-41C4-9F58-3468BC5B6860}">
      <dgm:prSet/>
      <dgm:spPr/>
      <dgm:t>
        <a:bodyPr/>
        <a:lstStyle/>
        <a:p>
          <a:endParaRPr lang="en-US"/>
        </a:p>
      </dgm:t>
    </dgm:pt>
    <dgm:pt modelId="{E19EAC75-091C-4A68-9C0B-CC6EC43DBCE1}">
      <dgm:prSet/>
      <dgm:spPr/>
      <dgm:t>
        <a:bodyPr/>
        <a:lstStyle/>
        <a:p>
          <a:r>
            <a:rPr lang="cs-CZ" dirty="0"/>
            <a:t>Na každý protein/gen </a:t>
          </a:r>
          <a:r>
            <a:rPr lang="cs-CZ" i="1" dirty="0"/>
            <a:t>g</a:t>
          </a:r>
          <a:r>
            <a:rPr lang="cs-CZ" dirty="0"/>
            <a:t> aplikujeme statistický test, kterým získáme </a:t>
          </a:r>
          <a:r>
            <a:rPr lang="cs-CZ" i="1" dirty="0"/>
            <a:t>T</a:t>
          </a:r>
          <a:r>
            <a:rPr lang="cs-CZ" i="1" baseline="-25000" dirty="0"/>
            <a:t>g </a:t>
          </a:r>
          <a:r>
            <a:rPr lang="cs-CZ" dirty="0"/>
            <a:t>statistiku a příslušné </a:t>
          </a:r>
          <a:r>
            <a:rPr lang="cs-CZ" i="1" dirty="0"/>
            <a:t>p-hodnoty</a:t>
          </a:r>
          <a:endParaRPr lang="en-US" dirty="0"/>
        </a:p>
      </dgm:t>
    </dgm:pt>
    <dgm:pt modelId="{9A3B915B-CDA1-46E7-B5AB-F2E669BD4E4C}" type="parTrans" cxnId="{360E0DAC-0DDC-468D-8B17-62779100E324}">
      <dgm:prSet/>
      <dgm:spPr/>
      <dgm:t>
        <a:bodyPr/>
        <a:lstStyle/>
        <a:p>
          <a:endParaRPr lang="en-US"/>
        </a:p>
      </dgm:t>
    </dgm:pt>
    <dgm:pt modelId="{4B736C96-426F-457A-92B9-620B66B7BD24}" type="sibTrans" cxnId="{360E0DAC-0DDC-468D-8B17-62779100E324}">
      <dgm:prSet/>
      <dgm:spPr/>
      <dgm:t>
        <a:bodyPr/>
        <a:lstStyle/>
        <a:p>
          <a:endParaRPr lang="en-US"/>
        </a:p>
      </dgm:t>
    </dgm:pt>
    <dgm:pt modelId="{60402898-97B8-B840-9CAE-EE3EFAB95C06}" type="pres">
      <dgm:prSet presAssocID="{37F0F54A-2102-4C15-975F-0A1BB3DDAC58}" presName="vert0" presStyleCnt="0">
        <dgm:presLayoutVars>
          <dgm:dir/>
          <dgm:animOne val="branch"/>
          <dgm:animLvl val="lvl"/>
        </dgm:presLayoutVars>
      </dgm:prSet>
      <dgm:spPr/>
    </dgm:pt>
    <dgm:pt modelId="{1902CDC1-D23A-304D-AC76-D918CD6C86C3}" type="pres">
      <dgm:prSet presAssocID="{AD99BF44-339E-4E0E-83C1-BE5CE45ED98A}" presName="thickLine" presStyleLbl="alignNode1" presStyleIdx="0" presStyleCnt="2"/>
      <dgm:spPr/>
    </dgm:pt>
    <dgm:pt modelId="{DF96B944-0B0A-E44A-8C7B-72D0E87FBD8C}" type="pres">
      <dgm:prSet presAssocID="{AD99BF44-339E-4E0E-83C1-BE5CE45ED98A}" presName="horz1" presStyleCnt="0"/>
      <dgm:spPr/>
    </dgm:pt>
    <dgm:pt modelId="{B81305D9-07C6-8C4B-ADB2-838B055F9B08}" type="pres">
      <dgm:prSet presAssocID="{AD99BF44-339E-4E0E-83C1-BE5CE45ED98A}" presName="tx1" presStyleLbl="revTx" presStyleIdx="0" presStyleCnt="2"/>
      <dgm:spPr/>
    </dgm:pt>
    <dgm:pt modelId="{7E23F20D-C007-DE40-A475-4BB3FC941B51}" type="pres">
      <dgm:prSet presAssocID="{AD99BF44-339E-4E0E-83C1-BE5CE45ED98A}" presName="vert1" presStyleCnt="0"/>
      <dgm:spPr/>
    </dgm:pt>
    <dgm:pt modelId="{96784683-731D-8B4A-9290-DAA226F8690F}" type="pres">
      <dgm:prSet presAssocID="{E19EAC75-091C-4A68-9C0B-CC6EC43DBCE1}" presName="thickLine" presStyleLbl="alignNode1" presStyleIdx="1" presStyleCnt="2"/>
      <dgm:spPr/>
    </dgm:pt>
    <dgm:pt modelId="{19BB0DAA-E608-F04B-A33D-254DD2DAD6F8}" type="pres">
      <dgm:prSet presAssocID="{E19EAC75-091C-4A68-9C0B-CC6EC43DBCE1}" presName="horz1" presStyleCnt="0"/>
      <dgm:spPr/>
    </dgm:pt>
    <dgm:pt modelId="{604207DD-AC23-0C43-B075-BEB2B843D00C}" type="pres">
      <dgm:prSet presAssocID="{E19EAC75-091C-4A68-9C0B-CC6EC43DBCE1}" presName="tx1" presStyleLbl="revTx" presStyleIdx="1" presStyleCnt="2"/>
      <dgm:spPr/>
    </dgm:pt>
    <dgm:pt modelId="{18CF0700-7040-EF4A-9BE0-AF82744AE7B9}" type="pres">
      <dgm:prSet presAssocID="{E19EAC75-091C-4A68-9C0B-CC6EC43DBCE1}" presName="vert1" presStyleCnt="0"/>
      <dgm:spPr/>
    </dgm:pt>
  </dgm:ptLst>
  <dgm:cxnLst>
    <dgm:cxn modelId="{6B88FD05-5914-1D4A-8091-0FD7C27D13A3}" type="presOf" srcId="{37F0F54A-2102-4C15-975F-0A1BB3DDAC58}" destId="{60402898-97B8-B840-9CAE-EE3EFAB95C06}" srcOrd="0" destOrd="0" presId="urn:microsoft.com/office/officeart/2008/layout/LinedList"/>
    <dgm:cxn modelId="{C4C0AD24-52C9-41C4-9F58-3468BC5B6860}" srcId="{37F0F54A-2102-4C15-975F-0A1BB3DDAC58}" destId="{AD99BF44-339E-4E0E-83C1-BE5CE45ED98A}" srcOrd="0" destOrd="0" parTransId="{24358B91-85B3-4494-980F-3E79AEB75F64}" sibTransId="{E8F160CF-3204-48ED-BF0A-DFC66167E31F}"/>
    <dgm:cxn modelId="{5681D16E-8775-4B4D-BB88-A2E417A86C4B}" type="presOf" srcId="{E19EAC75-091C-4A68-9C0B-CC6EC43DBCE1}" destId="{604207DD-AC23-0C43-B075-BEB2B843D00C}" srcOrd="0" destOrd="0" presId="urn:microsoft.com/office/officeart/2008/layout/LinedList"/>
    <dgm:cxn modelId="{360E0DAC-0DDC-468D-8B17-62779100E324}" srcId="{37F0F54A-2102-4C15-975F-0A1BB3DDAC58}" destId="{E19EAC75-091C-4A68-9C0B-CC6EC43DBCE1}" srcOrd="1" destOrd="0" parTransId="{9A3B915B-CDA1-46E7-B5AB-F2E669BD4E4C}" sibTransId="{4B736C96-426F-457A-92B9-620B66B7BD24}"/>
    <dgm:cxn modelId="{F90EF1C1-345F-614C-AFE4-687B3D412CC7}" type="presOf" srcId="{AD99BF44-339E-4E0E-83C1-BE5CE45ED98A}" destId="{B81305D9-07C6-8C4B-ADB2-838B055F9B08}" srcOrd="0" destOrd="0" presId="urn:microsoft.com/office/officeart/2008/layout/LinedList"/>
    <dgm:cxn modelId="{1B00F54B-E6D1-2C4B-92F9-DE6FE9964B5B}" type="presParOf" srcId="{60402898-97B8-B840-9CAE-EE3EFAB95C06}" destId="{1902CDC1-D23A-304D-AC76-D918CD6C86C3}" srcOrd="0" destOrd="0" presId="urn:microsoft.com/office/officeart/2008/layout/LinedList"/>
    <dgm:cxn modelId="{D24A048E-4210-4245-81A9-B1884EFE553E}" type="presParOf" srcId="{60402898-97B8-B840-9CAE-EE3EFAB95C06}" destId="{DF96B944-0B0A-E44A-8C7B-72D0E87FBD8C}" srcOrd="1" destOrd="0" presId="urn:microsoft.com/office/officeart/2008/layout/LinedList"/>
    <dgm:cxn modelId="{ADBD37D5-E9E8-A940-A6CD-6CC609D08769}" type="presParOf" srcId="{DF96B944-0B0A-E44A-8C7B-72D0E87FBD8C}" destId="{B81305D9-07C6-8C4B-ADB2-838B055F9B08}" srcOrd="0" destOrd="0" presId="urn:microsoft.com/office/officeart/2008/layout/LinedList"/>
    <dgm:cxn modelId="{DC5B4889-163F-A54C-A845-47B5C91155E7}" type="presParOf" srcId="{DF96B944-0B0A-E44A-8C7B-72D0E87FBD8C}" destId="{7E23F20D-C007-DE40-A475-4BB3FC941B51}" srcOrd="1" destOrd="0" presId="urn:microsoft.com/office/officeart/2008/layout/LinedList"/>
    <dgm:cxn modelId="{8D2AC7CF-6E65-AC4F-AF11-13C5A4BBF224}" type="presParOf" srcId="{60402898-97B8-B840-9CAE-EE3EFAB95C06}" destId="{96784683-731D-8B4A-9290-DAA226F8690F}" srcOrd="2" destOrd="0" presId="urn:microsoft.com/office/officeart/2008/layout/LinedList"/>
    <dgm:cxn modelId="{8E1215CB-E7C6-784B-9373-FDE9C5D5D71B}" type="presParOf" srcId="{60402898-97B8-B840-9CAE-EE3EFAB95C06}" destId="{19BB0DAA-E608-F04B-A33D-254DD2DAD6F8}" srcOrd="3" destOrd="0" presId="urn:microsoft.com/office/officeart/2008/layout/LinedList"/>
    <dgm:cxn modelId="{171C38AF-E67F-5846-AE03-5B1E17C25C1A}" type="presParOf" srcId="{19BB0DAA-E608-F04B-A33D-254DD2DAD6F8}" destId="{604207DD-AC23-0C43-B075-BEB2B843D00C}" srcOrd="0" destOrd="0" presId="urn:microsoft.com/office/officeart/2008/layout/LinedList"/>
    <dgm:cxn modelId="{D674ED39-271E-5F40-A8C8-A6705CA3EA37}" type="presParOf" srcId="{19BB0DAA-E608-F04B-A33D-254DD2DAD6F8}" destId="{18CF0700-7040-EF4A-9BE0-AF82744AE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F5BB7-63BF-426F-94E0-3BFECAD9D36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75D2E1-E273-46B6-BFED-B5DA6B2B67E7}">
      <dgm:prSet custT="1"/>
      <dgm:spPr/>
      <dgm:t>
        <a:bodyPr/>
        <a:lstStyle/>
        <a:p>
          <a:r>
            <a:rPr lang="cs-CZ" sz="2000" b="1" dirty="0"/>
            <a:t>Porovnáváme tisíce genů/proteinů mezi skupinami.</a:t>
          </a:r>
          <a:endParaRPr lang="en-US" sz="2000" dirty="0"/>
        </a:p>
      </dgm:t>
    </dgm:pt>
    <dgm:pt modelId="{7FA1221B-E2EF-4EE4-B28B-981079CE35F0}" type="parTrans" cxnId="{45CF3AE9-573A-4E30-BAF5-6FF2873DDAB5}">
      <dgm:prSet/>
      <dgm:spPr/>
      <dgm:t>
        <a:bodyPr/>
        <a:lstStyle/>
        <a:p>
          <a:endParaRPr lang="en-US" sz="3200"/>
        </a:p>
      </dgm:t>
    </dgm:pt>
    <dgm:pt modelId="{4B5F8B6B-C677-4E5E-BA04-645EFA8EE67C}" type="sibTrans" cxnId="{45CF3AE9-573A-4E30-BAF5-6FF2873DDAB5}">
      <dgm:prSet/>
      <dgm:spPr/>
      <dgm:t>
        <a:bodyPr/>
        <a:lstStyle/>
        <a:p>
          <a:endParaRPr lang="en-US" sz="3200"/>
        </a:p>
      </dgm:t>
    </dgm:pt>
    <dgm:pt modelId="{92B2E475-B102-4613-B7C3-89BD9061CAB0}">
      <dgm:prSet custT="1"/>
      <dgm:spPr/>
      <dgm:t>
        <a:bodyPr/>
        <a:lstStyle/>
        <a:p>
          <a:r>
            <a:rPr lang="cs-CZ" sz="2000" b="1"/>
            <a:t>Hypotézu testujeme pro každý gen!</a:t>
          </a:r>
          <a:endParaRPr lang="en-US" sz="2000"/>
        </a:p>
      </dgm:t>
    </dgm:pt>
    <dgm:pt modelId="{CD36297C-11FD-4105-9913-3FBD859A4C8E}" type="parTrans" cxnId="{2EFB2229-C8C2-4AF5-A281-4F9E640F8994}">
      <dgm:prSet/>
      <dgm:spPr/>
      <dgm:t>
        <a:bodyPr/>
        <a:lstStyle/>
        <a:p>
          <a:endParaRPr lang="en-US" sz="3200"/>
        </a:p>
      </dgm:t>
    </dgm:pt>
    <dgm:pt modelId="{DDC40FBF-E4C3-4BC7-B332-460703F5D4E3}" type="sibTrans" cxnId="{2EFB2229-C8C2-4AF5-A281-4F9E640F8994}">
      <dgm:prSet/>
      <dgm:spPr/>
      <dgm:t>
        <a:bodyPr/>
        <a:lstStyle/>
        <a:p>
          <a:endParaRPr lang="en-US" sz="3200"/>
        </a:p>
      </dgm:t>
    </dgm:pt>
    <dgm:pt modelId="{A38371BF-305E-4D6A-976D-F7F7D49D2421}">
      <dgm:prSet custT="1"/>
      <dgm:spPr/>
      <dgm:t>
        <a:bodyPr/>
        <a:lstStyle/>
        <a:p>
          <a:r>
            <a:rPr lang="cs-CZ" sz="2000"/>
            <a:t>Máme zvýšenou šanci falešně pozitivních výsledků!</a:t>
          </a:r>
          <a:endParaRPr lang="en-US" sz="2000"/>
        </a:p>
      </dgm:t>
    </dgm:pt>
    <dgm:pt modelId="{C39D0AF1-5531-4ADD-A7E7-4D2FDF6D57EA}" type="parTrans" cxnId="{F0768C2A-0FFF-4502-9EF3-11A64FF564DF}">
      <dgm:prSet/>
      <dgm:spPr/>
      <dgm:t>
        <a:bodyPr/>
        <a:lstStyle/>
        <a:p>
          <a:endParaRPr lang="en-US" sz="3200"/>
        </a:p>
      </dgm:t>
    </dgm:pt>
    <dgm:pt modelId="{096D4DEC-D0F1-4106-8558-FEE137C6D385}" type="sibTrans" cxnId="{F0768C2A-0FFF-4502-9EF3-11A64FF564DF}">
      <dgm:prSet/>
      <dgm:spPr/>
      <dgm:t>
        <a:bodyPr/>
        <a:lstStyle/>
        <a:p>
          <a:endParaRPr lang="en-US" sz="3200"/>
        </a:p>
      </dgm:t>
    </dgm:pt>
    <dgm:pt modelId="{8DCC355B-2464-42A7-BDC0-44F3F51E8D11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Příklad: 10 000 genů, žádný odlišně exprimovaný mezi skupinami =&gt; 0.05 </a:t>
          </a:r>
          <a:r>
            <a:rPr lang="cs-CZ" sz="2000" b="1" dirty="0" err="1">
              <a:solidFill>
                <a:schemeClr val="tx1"/>
              </a:solidFill>
            </a:rPr>
            <a:t>x</a:t>
          </a:r>
          <a:r>
            <a:rPr lang="cs-CZ" sz="2000" b="1" dirty="0">
              <a:solidFill>
                <a:schemeClr val="tx1"/>
              </a:solidFill>
            </a:rPr>
            <a:t> 10 000 = 500 s p &lt; 0.05.</a:t>
          </a:r>
          <a:endParaRPr lang="en-US" sz="2000" dirty="0">
            <a:solidFill>
              <a:schemeClr val="tx1"/>
            </a:solidFill>
          </a:endParaRPr>
        </a:p>
      </dgm:t>
    </dgm:pt>
    <dgm:pt modelId="{33AF2732-6CA9-4C23-B4D5-12C90EDF98B2}" type="parTrans" cxnId="{FFD7CF5D-D94C-4556-83D4-B9502F2770F2}">
      <dgm:prSet/>
      <dgm:spPr/>
      <dgm:t>
        <a:bodyPr/>
        <a:lstStyle/>
        <a:p>
          <a:endParaRPr lang="en-US" sz="3200"/>
        </a:p>
      </dgm:t>
    </dgm:pt>
    <dgm:pt modelId="{498664CF-5DF4-4402-AC14-4FBF678D1D27}" type="sibTrans" cxnId="{FFD7CF5D-D94C-4556-83D4-B9502F2770F2}">
      <dgm:prSet/>
      <dgm:spPr/>
      <dgm:t>
        <a:bodyPr/>
        <a:lstStyle/>
        <a:p>
          <a:endParaRPr lang="en-US" sz="3200"/>
        </a:p>
      </dgm:t>
    </dgm:pt>
    <dgm:pt modelId="{0516C44C-CA88-4B49-9AFE-BA9DA02572C9}">
      <dgm:prSet custT="1"/>
      <dgm:spPr/>
      <dgm:t>
        <a:bodyPr/>
        <a:lstStyle/>
        <a:p>
          <a:r>
            <a:rPr lang="cs-CZ" sz="2000" b="1"/>
            <a:t>p &lt;0.05 už negarantuje významnost výsledku</a:t>
          </a:r>
          <a:endParaRPr lang="en-US" sz="2000"/>
        </a:p>
      </dgm:t>
    </dgm:pt>
    <dgm:pt modelId="{B42DF4FA-7FB4-42D9-A76F-EA6EC6C5EB7F}" type="parTrans" cxnId="{602DD331-33BC-45AD-A7EE-7E88D4CDEA28}">
      <dgm:prSet/>
      <dgm:spPr/>
      <dgm:t>
        <a:bodyPr/>
        <a:lstStyle/>
        <a:p>
          <a:endParaRPr lang="en-US" sz="3200"/>
        </a:p>
      </dgm:t>
    </dgm:pt>
    <dgm:pt modelId="{4D9E183D-D39D-41E7-A987-FC47009987CC}" type="sibTrans" cxnId="{602DD331-33BC-45AD-A7EE-7E88D4CDEA28}">
      <dgm:prSet/>
      <dgm:spPr/>
      <dgm:t>
        <a:bodyPr/>
        <a:lstStyle/>
        <a:p>
          <a:endParaRPr lang="en-US" sz="3200"/>
        </a:p>
      </dgm:t>
    </dgm:pt>
    <dgm:pt modelId="{B7BCA1BF-5057-4869-B9F5-AE73E5F7AF94}">
      <dgm:prSet custT="1"/>
      <dgm:spPr/>
      <dgm:t>
        <a:bodyPr/>
        <a:lstStyle/>
        <a:p>
          <a:r>
            <a:rPr lang="cs-CZ" sz="2000" b="1"/>
            <a:t>Musíme tedy udělat korekci p-hodnot na mnohonásobné porovnání</a:t>
          </a:r>
          <a:endParaRPr lang="en-US" sz="2000"/>
        </a:p>
      </dgm:t>
    </dgm:pt>
    <dgm:pt modelId="{36EDF5FD-0E4E-4C24-9433-B4461338C60D}" type="parTrans" cxnId="{90D1D7D9-B9F4-464F-96D6-0E99AA469F92}">
      <dgm:prSet/>
      <dgm:spPr/>
      <dgm:t>
        <a:bodyPr/>
        <a:lstStyle/>
        <a:p>
          <a:endParaRPr lang="en-US" sz="3200"/>
        </a:p>
      </dgm:t>
    </dgm:pt>
    <dgm:pt modelId="{375256F0-D41F-4925-8761-2A492C150045}" type="sibTrans" cxnId="{90D1D7D9-B9F4-464F-96D6-0E99AA469F92}">
      <dgm:prSet/>
      <dgm:spPr/>
      <dgm:t>
        <a:bodyPr/>
        <a:lstStyle/>
        <a:p>
          <a:endParaRPr lang="en-US" sz="3200"/>
        </a:p>
      </dgm:t>
    </dgm:pt>
    <dgm:pt modelId="{A906B29D-28DF-3A49-8BF5-6B9ADFA36892}" type="pres">
      <dgm:prSet presAssocID="{7B6F5BB7-63BF-426F-94E0-3BFECAD9D36B}" presName="Name0" presStyleCnt="0">
        <dgm:presLayoutVars>
          <dgm:dir/>
          <dgm:animLvl val="lvl"/>
          <dgm:resizeHandles val="exact"/>
        </dgm:presLayoutVars>
      </dgm:prSet>
      <dgm:spPr/>
    </dgm:pt>
    <dgm:pt modelId="{1A5C95B1-44ED-B04E-914D-AB48F1DDBFA4}" type="pres">
      <dgm:prSet presAssocID="{B7BCA1BF-5057-4869-B9F5-AE73E5F7AF94}" presName="boxAndChildren" presStyleCnt="0"/>
      <dgm:spPr/>
    </dgm:pt>
    <dgm:pt modelId="{CC83F29C-700F-774C-A783-17603B4F44D0}" type="pres">
      <dgm:prSet presAssocID="{B7BCA1BF-5057-4869-B9F5-AE73E5F7AF94}" presName="parentTextBox" presStyleLbl="node1" presStyleIdx="0" presStyleCnt="6"/>
      <dgm:spPr/>
    </dgm:pt>
    <dgm:pt modelId="{60D91427-141F-8C40-B09F-9DEB76F5FF4A}" type="pres">
      <dgm:prSet presAssocID="{4D9E183D-D39D-41E7-A987-FC47009987CC}" presName="sp" presStyleCnt="0"/>
      <dgm:spPr/>
    </dgm:pt>
    <dgm:pt modelId="{4844E2E8-92DF-E645-B3F2-F9667DA07310}" type="pres">
      <dgm:prSet presAssocID="{0516C44C-CA88-4B49-9AFE-BA9DA02572C9}" presName="arrowAndChildren" presStyleCnt="0"/>
      <dgm:spPr/>
    </dgm:pt>
    <dgm:pt modelId="{E8007557-D2AA-1B4C-A666-7A19D0F2434F}" type="pres">
      <dgm:prSet presAssocID="{0516C44C-CA88-4B49-9AFE-BA9DA02572C9}" presName="parentTextArrow" presStyleLbl="node1" presStyleIdx="1" presStyleCnt="6"/>
      <dgm:spPr/>
    </dgm:pt>
    <dgm:pt modelId="{24E3ABF9-29DF-6A40-9AC9-00943EC187C5}" type="pres">
      <dgm:prSet presAssocID="{498664CF-5DF4-4402-AC14-4FBF678D1D27}" presName="sp" presStyleCnt="0"/>
      <dgm:spPr/>
    </dgm:pt>
    <dgm:pt modelId="{7B248609-6F79-864C-8918-B47D82BE9486}" type="pres">
      <dgm:prSet presAssocID="{8DCC355B-2464-42A7-BDC0-44F3F51E8D11}" presName="arrowAndChildren" presStyleCnt="0"/>
      <dgm:spPr/>
    </dgm:pt>
    <dgm:pt modelId="{B28E8738-8C66-DE4F-A950-7DB314ECC36C}" type="pres">
      <dgm:prSet presAssocID="{8DCC355B-2464-42A7-BDC0-44F3F51E8D11}" presName="parentTextArrow" presStyleLbl="node1" presStyleIdx="2" presStyleCnt="6"/>
      <dgm:spPr/>
    </dgm:pt>
    <dgm:pt modelId="{C8D48957-AEA0-7148-899A-9D230F26A471}" type="pres">
      <dgm:prSet presAssocID="{096D4DEC-D0F1-4106-8558-FEE137C6D385}" presName="sp" presStyleCnt="0"/>
      <dgm:spPr/>
    </dgm:pt>
    <dgm:pt modelId="{7830D04F-0035-D241-A90D-81453F4B7D70}" type="pres">
      <dgm:prSet presAssocID="{A38371BF-305E-4D6A-976D-F7F7D49D2421}" presName="arrowAndChildren" presStyleCnt="0"/>
      <dgm:spPr/>
    </dgm:pt>
    <dgm:pt modelId="{9871F750-B307-964E-87AD-20C5B1B56181}" type="pres">
      <dgm:prSet presAssocID="{A38371BF-305E-4D6A-976D-F7F7D49D2421}" presName="parentTextArrow" presStyleLbl="node1" presStyleIdx="3" presStyleCnt="6"/>
      <dgm:spPr/>
    </dgm:pt>
    <dgm:pt modelId="{E0169C2E-3200-A34A-BE99-058669DBE9DD}" type="pres">
      <dgm:prSet presAssocID="{DDC40FBF-E4C3-4BC7-B332-460703F5D4E3}" presName="sp" presStyleCnt="0"/>
      <dgm:spPr/>
    </dgm:pt>
    <dgm:pt modelId="{0AD13E17-25B0-FF46-8903-E62ECE4B225D}" type="pres">
      <dgm:prSet presAssocID="{92B2E475-B102-4613-B7C3-89BD9061CAB0}" presName="arrowAndChildren" presStyleCnt="0"/>
      <dgm:spPr/>
    </dgm:pt>
    <dgm:pt modelId="{E0F2B058-0313-4B4B-9FC9-0D6E202D6471}" type="pres">
      <dgm:prSet presAssocID="{92B2E475-B102-4613-B7C3-89BD9061CAB0}" presName="parentTextArrow" presStyleLbl="node1" presStyleIdx="4" presStyleCnt="6"/>
      <dgm:spPr/>
    </dgm:pt>
    <dgm:pt modelId="{FE0D72CA-2A26-A846-8FDC-EDCDB88D2A19}" type="pres">
      <dgm:prSet presAssocID="{4B5F8B6B-C677-4E5E-BA04-645EFA8EE67C}" presName="sp" presStyleCnt="0"/>
      <dgm:spPr/>
    </dgm:pt>
    <dgm:pt modelId="{A0466C4A-DB95-0947-AD2D-71668C1C92DE}" type="pres">
      <dgm:prSet presAssocID="{C275D2E1-E273-46B6-BFED-B5DA6B2B67E7}" presName="arrowAndChildren" presStyleCnt="0"/>
      <dgm:spPr/>
    </dgm:pt>
    <dgm:pt modelId="{C3704C5B-4013-E04A-8851-33346E6DCE9A}" type="pres">
      <dgm:prSet presAssocID="{C275D2E1-E273-46B6-BFED-B5DA6B2B67E7}" presName="parentTextArrow" presStyleLbl="node1" presStyleIdx="5" presStyleCnt="6"/>
      <dgm:spPr/>
    </dgm:pt>
  </dgm:ptLst>
  <dgm:cxnLst>
    <dgm:cxn modelId="{08368725-F225-E94A-9423-364266FED759}" type="presOf" srcId="{92B2E475-B102-4613-B7C3-89BD9061CAB0}" destId="{E0F2B058-0313-4B4B-9FC9-0D6E202D6471}" srcOrd="0" destOrd="0" presId="urn:microsoft.com/office/officeart/2005/8/layout/process4"/>
    <dgm:cxn modelId="{190ED628-335A-EE4A-BE8A-3B1BAD8EA145}" type="presOf" srcId="{0516C44C-CA88-4B49-9AFE-BA9DA02572C9}" destId="{E8007557-D2AA-1B4C-A666-7A19D0F2434F}" srcOrd="0" destOrd="0" presId="urn:microsoft.com/office/officeart/2005/8/layout/process4"/>
    <dgm:cxn modelId="{2EFB2229-C8C2-4AF5-A281-4F9E640F8994}" srcId="{7B6F5BB7-63BF-426F-94E0-3BFECAD9D36B}" destId="{92B2E475-B102-4613-B7C3-89BD9061CAB0}" srcOrd="1" destOrd="0" parTransId="{CD36297C-11FD-4105-9913-3FBD859A4C8E}" sibTransId="{DDC40FBF-E4C3-4BC7-B332-460703F5D4E3}"/>
    <dgm:cxn modelId="{CD0D2E29-6B37-CA42-A9F4-EE58D6C4CB99}" type="presOf" srcId="{B7BCA1BF-5057-4869-B9F5-AE73E5F7AF94}" destId="{CC83F29C-700F-774C-A783-17603B4F44D0}" srcOrd="0" destOrd="0" presId="urn:microsoft.com/office/officeart/2005/8/layout/process4"/>
    <dgm:cxn modelId="{F0768C2A-0FFF-4502-9EF3-11A64FF564DF}" srcId="{7B6F5BB7-63BF-426F-94E0-3BFECAD9D36B}" destId="{A38371BF-305E-4D6A-976D-F7F7D49D2421}" srcOrd="2" destOrd="0" parTransId="{C39D0AF1-5531-4ADD-A7E7-4D2FDF6D57EA}" sibTransId="{096D4DEC-D0F1-4106-8558-FEE137C6D385}"/>
    <dgm:cxn modelId="{602DD331-33BC-45AD-A7EE-7E88D4CDEA28}" srcId="{7B6F5BB7-63BF-426F-94E0-3BFECAD9D36B}" destId="{0516C44C-CA88-4B49-9AFE-BA9DA02572C9}" srcOrd="4" destOrd="0" parTransId="{B42DF4FA-7FB4-42D9-A76F-EA6EC6C5EB7F}" sibTransId="{4D9E183D-D39D-41E7-A987-FC47009987CC}"/>
    <dgm:cxn modelId="{FFD7CF5D-D94C-4556-83D4-B9502F2770F2}" srcId="{7B6F5BB7-63BF-426F-94E0-3BFECAD9D36B}" destId="{8DCC355B-2464-42A7-BDC0-44F3F51E8D11}" srcOrd="3" destOrd="0" parTransId="{33AF2732-6CA9-4C23-B4D5-12C90EDF98B2}" sibTransId="{498664CF-5DF4-4402-AC14-4FBF678D1D27}"/>
    <dgm:cxn modelId="{FE823A48-63B3-D547-A2BF-7D718F644EBF}" type="presOf" srcId="{C275D2E1-E273-46B6-BFED-B5DA6B2B67E7}" destId="{C3704C5B-4013-E04A-8851-33346E6DCE9A}" srcOrd="0" destOrd="0" presId="urn:microsoft.com/office/officeart/2005/8/layout/process4"/>
    <dgm:cxn modelId="{90D1D7D9-B9F4-464F-96D6-0E99AA469F92}" srcId="{7B6F5BB7-63BF-426F-94E0-3BFECAD9D36B}" destId="{B7BCA1BF-5057-4869-B9F5-AE73E5F7AF94}" srcOrd="5" destOrd="0" parTransId="{36EDF5FD-0E4E-4C24-9433-B4461338C60D}" sibTransId="{375256F0-D41F-4925-8761-2A492C150045}"/>
    <dgm:cxn modelId="{31768BDE-BD11-D14F-A450-ED4D95AC08B8}" type="presOf" srcId="{7B6F5BB7-63BF-426F-94E0-3BFECAD9D36B}" destId="{A906B29D-28DF-3A49-8BF5-6B9ADFA36892}" srcOrd="0" destOrd="0" presId="urn:microsoft.com/office/officeart/2005/8/layout/process4"/>
    <dgm:cxn modelId="{682124E2-7F29-2247-93A0-EDC3DEE84A09}" type="presOf" srcId="{8DCC355B-2464-42A7-BDC0-44F3F51E8D11}" destId="{B28E8738-8C66-DE4F-A950-7DB314ECC36C}" srcOrd="0" destOrd="0" presId="urn:microsoft.com/office/officeart/2005/8/layout/process4"/>
    <dgm:cxn modelId="{F01056E2-9EF8-4641-91DC-F568047E2E9A}" type="presOf" srcId="{A38371BF-305E-4D6A-976D-F7F7D49D2421}" destId="{9871F750-B307-964E-87AD-20C5B1B56181}" srcOrd="0" destOrd="0" presId="urn:microsoft.com/office/officeart/2005/8/layout/process4"/>
    <dgm:cxn modelId="{45CF3AE9-573A-4E30-BAF5-6FF2873DDAB5}" srcId="{7B6F5BB7-63BF-426F-94E0-3BFECAD9D36B}" destId="{C275D2E1-E273-46B6-BFED-B5DA6B2B67E7}" srcOrd="0" destOrd="0" parTransId="{7FA1221B-E2EF-4EE4-B28B-981079CE35F0}" sibTransId="{4B5F8B6B-C677-4E5E-BA04-645EFA8EE67C}"/>
    <dgm:cxn modelId="{448AA747-D271-EA4C-88EE-B767CE3E3678}" type="presParOf" srcId="{A906B29D-28DF-3A49-8BF5-6B9ADFA36892}" destId="{1A5C95B1-44ED-B04E-914D-AB48F1DDBFA4}" srcOrd="0" destOrd="0" presId="urn:microsoft.com/office/officeart/2005/8/layout/process4"/>
    <dgm:cxn modelId="{360EFC7B-0972-4347-8624-CF7360557751}" type="presParOf" srcId="{1A5C95B1-44ED-B04E-914D-AB48F1DDBFA4}" destId="{CC83F29C-700F-774C-A783-17603B4F44D0}" srcOrd="0" destOrd="0" presId="urn:microsoft.com/office/officeart/2005/8/layout/process4"/>
    <dgm:cxn modelId="{5256D5BF-95D4-1E48-A339-971E6E0DFE61}" type="presParOf" srcId="{A906B29D-28DF-3A49-8BF5-6B9ADFA36892}" destId="{60D91427-141F-8C40-B09F-9DEB76F5FF4A}" srcOrd="1" destOrd="0" presId="urn:microsoft.com/office/officeart/2005/8/layout/process4"/>
    <dgm:cxn modelId="{4BD58119-CE5E-5D43-9526-22377DF75D15}" type="presParOf" srcId="{A906B29D-28DF-3A49-8BF5-6B9ADFA36892}" destId="{4844E2E8-92DF-E645-B3F2-F9667DA07310}" srcOrd="2" destOrd="0" presId="urn:microsoft.com/office/officeart/2005/8/layout/process4"/>
    <dgm:cxn modelId="{DA7CF898-3CFF-7041-9926-3B564735F338}" type="presParOf" srcId="{4844E2E8-92DF-E645-B3F2-F9667DA07310}" destId="{E8007557-D2AA-1B4C-A666-7A19D0F2434F}" srcOrd="0" destOrd="0" presId="urn:microsoft.com/office/officeart/2005/8/layout/process4"/>
    <dgm:cxn modelId="{A27E2313-3DD8-2846-8387-5BD666492C41}" type="presParOf" srcId="{A906B29D-28DF-3A49-8BF5-6B9ADFA36892}" destId="{24E3ABF9-29DF-6A40-9AC9-00943EC187C5}" srcOrd="3" destOrd="0" presId="urn:microsoft.com/office/officeart/2005/8/layout/process4"/>
    <dgm:cxn modelId="{864EE385-EAF2-6D4A-B275-451196CC2FD7}" type="presParOf" srcId="{A906B29D-28DF-3A49-8BF5-6B9ADFA36892}" destId="{7B248609-6F79-864C-8918-B47D82BE9486}" srcOrd="4" destOrd="0" presId="urn:microsoft.com/office/officeart/2005/8/layout/process4"/>
    <dgm:cxn modelId="{8574780F-4D69-9948-BA54-138D0B8922EB}" type="presParOf" srcId="{7B248609-6F79-864C-8918-B47D82BE9486}" destId="{B28E8738-8C66-DE4F-A950-7DB314ECC36C}" srcOrd="0" destOrd="0" presId="urn:microsoft.com/office/officeart/2005/8/layout/process4"/>
    <dgm:cxn modelId="{0E456842-53E9-1F44-B705-03E6D32BD0B9}" type="presParOf" srcId="{A906B29D-28DF-3A49-8BF5-6B9ADFA36892}" destId="{C8D48957-AEA0-7148-899A-9D230F26A471}" srcOrd="5" destOrd="0" presId="urn:microsoft.com/office/officeart/2005/8/layout/process4"/>
    <dgm:cxn modelId="{3894BB7F-FBA5-F140-A9FE-56FEEE178057}" type="presParOf" srcId="{A906B29D-28DF-3A49-8BF5-6B9ADFA36892}" destId="{7830D04F-0035-D241-A90D-81453F4B7D70}" srcOrd="6" destOrd="0" presId="urn:microsoft.com/office/officeart/2005/8/layout/process4"/>
    <dgm:cxn modelId="{D6E64C77-AB59-B84E-B7B2-A16EEECFEE5F}" type="presParOf" srcId="{7830D04F-0035-D241-A90D-81453F4B7D70}" destId="{9871F750-B307-964E-87AD-20C5B1B56181}" srcOrd="0" destOrd="0" presId="urn:microsoft.com/office/officeart/2005/8/layout/process4"/>
    <dgm:cxn modelId="{79F1EC64-10F7-234A-AE52-9395C58F0FAF}" type="presParOf" srcId="{A906B29D-28DF-3A49-8BF5-6B9ADFA36892}" destId="{E0169C2E-3200-A34A-BE99-058669DBE9DD}" srcOrd="7" destOrd="0" presId="urn:microsoft.com/office/officeart/2005/8/layout/process4"/>
    <dgm:cxn modelId="{6834B500-C600-7742-90A7-CE2A32EF45C9}" type="presParOf" srcId="{A906B29D-28DF-3A49-8BF5-6B9ADFA36892}" destId="{0AD13E17-25B0-FF46-8903-E62ECE4B225D}" srcOrd="8" destOrd="0" presId="urn:microsoft.com/office/officeart/2005/8/layout/process4"/>
    <dgm:cxn modelId="{52BE8C10-2C37-7F45-8BA6-6F12DB8B28C8}" type="presParOf" srcId="{0AD13E17-25B0-FF46-8903-E62ECE4B225D}" destId="{E0F2B058-0313-4B4B-9FC9-0D6E202D6471}" srcOrd="0" destOrd="0" presId="urn:microsoft.com/office/officeart/2005/8/layout/process4"/>
    <dgm:cxn modelId="{5F6F877F-2897-8B4B-B73A-2EB1E775CD1D}" type="presParOf" srcId="{A906B29D-28DF-3A49-8BF5-6B9ADFA36892}" destId="{FE0D72CA-2A26-A846-8FDC-EDCDB88D2A19}" srcOrd="9" destOrd="0" presId="urn:microsoft.com/office/officeart/2005/8/layout/process4"/>
    <dgm:cxn modelId="{445D09B2-82E7-9749-A667-DC613E881D29}" type="presParOf" srcId="{A906B29D-28DF-3A49-8BF5-6B9ADFA36892}" destId="{A0466C4A-DB95-0947-AD2D-71668C1C92DE}" srcOrd="10" destOrd="0" presId="urn:microsoft.com/office/officeart/2005/8/layout/process4"/>
    <dgm:cxn modelId="{83EA4844-A975-DA49-922A-BE91857F7D96}" type="presParOf" srcId="{A0466C4A-DB95-0947-AD2D-71668C1C92DE}" destId="{C3704C5B-4013-E04A-8851-33346E6DCE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84E89A-B484-4309-A4CB-4E8E691645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C318C2-16C3-44C1-8D93-F5CF89D27900}">
      <dgm:prSet/>
      <dgm:spPr/>
      <dgm:t>
        <a:bodyPr/>
        <a:lstStyle/>
        <a:p>
          <a:r>
            <a:rPr lang="cs-CZ"/>
            <a:t>Kontrolujeme FWER</a:t>
          </a:r>
          <a:endParaRPr lang="en-US"/>
        </a:p>
      </dgm:t>
    </dgm:pt>
    <dgm:pt modelId="{D70AE56C-505A-4DB3-A2D8-98CD110F8549}" type="parTrans" cxnId="{4BAAF725-A66E-4357-BD79-182680F6FF4E}">
      <dgm:prSet/>
      <dgm:spPr/>
      <dgm:t>
        <a:bodyPr/>
        <a:lstStyle/>
        <a:p>
          <a:endParaRPr lang="en-US"/>
        </a:p>
      </dgm:t>
    </dgm:pt>
    <dgm:pt modelId="{64C6CF11-57D5-4803-9D6E-39DC24F79569}" type="sibTrans" cxnId="{4BAAF725-A66E-4357-BD79-182680F6FF4E}">
      <dgm:prSet/>
      <dgm:spPr/>
      <dgm:t>
        <a:bodyPr/>
        <a:lstStyle/>
        <a:p>
          <a:endParaRPr lang="en-US"/>
        </a:p>
      </dgm:t>
    </dgm:pt>
    <dgm:pt modelId="{AFA79688-6B9F-4BE0-AFE5-83700563DE41}">
      <dgm:prSet/>
      <dgm:spPr/>
      <dgm:t>
        <a:bodyPr/>
        <a:lstStyle/>
        <a:p>
          <a:r>
            <a:rPr lang="cs-CZ"/>
            <a:t>Bonferroniho korekce (pro nezávislé testy!)</a:t>
          </a:r>
          <a:endParaRPr lang="en-US"/>
        </a:p>
      </dgm:t>
    </dgm:pt>
    <dgm:pt modelId="{26A74212-DD1D-4CC6-ABE4-A6885FE53A6F}" type="parTrans" cxnId="{E73FD108-5DD2-4629-B0CD-26C163D64BF5}">
      <dgm:prSet/>
      <dgm:spPr/>
      <dgm:t>
        <a:bodyPr/>
        <a:lstStyle/>
        <a:p>
          <a:endParaRPr lang="en-US"/>
        </a:p>
      </dgm:t>
    </dgm:pt>
    <dgm:pt modelId="{9B61479F-702A-4EEA-99EE-E9F5D9CFDEEC}" type="sibTrans" cxnId="{E73FD108-5DD2-4629-B0CD-26C163D64BF5}">
      <dgm:prSet/>
      <dgm:spPr/>
      <dgm:t>
        <a:bodyPr/>
        <a:lstStyle/>
        <a:p>
          <a:endParaRPr lang="en-US"/>
        </a:p>
      </dgm:t>
    </dgm:pt>
    <dgm:pt modelId="{5D27299D-C539-4D6C-BA7C-0D03CC8CEB80}">
      <dgm:prSet/>
      <dgm:spPr/>
      <dgm:t>
        <a:bodyPr/>
        <a:lstStyle/>
        <a:p>
          <a:r>
            <a:rPr lang="cs-CZ"/>
            <a:t>p &lt; a / m  (napr. p &lt; 0.05/10 000)</a:t>
          </a:r>
          <a:endParaRPr lang="en-US"/>
        </a:p>
      </dgm:t>
    </dgm:pt>
    <dgm:pt modelId="{9B1A723E-45A5-49BE-8624-1EC2C2CD63B5}" type="parTrans" cxnId="{77A1254A-B1D2-4FCC-A355-DEF759FB18C5}">
      <dgm:prSet/>
      <dgm:spPr/>
      <dgm:t>
        <a:bodyPr/>
        <a:lstStyle/>
        <a:p>
          <a:endParaRPr lang="en-US"/>
        </a:p>
      </dgm:t>
    </dgm:pt>
    <dgm:pt modelId="{06843CE1-04A2-4C6E-BBE5-D4D28A8E1942}" type="sibTrans" cxnId="{77A1254A-B1D2-4FCC-A355-DEF759FB18C5}">
      <dgm:prSet/>
      <dgm:spPr/>
      <dgm:t>
        <a:bodyPr/>
        <a:lstStyle/>
        <a:p>
          <a:endParaRPr lang="en-US"/>
        </a:p>
      </dgm:t>
    </dgm:pt>
    <dgm:pt modelId="{ADCFA404-EAA8-4AEF-8E82-A65979643051}">
      <dgm:prSet/>
      <dgm:spPr/>
      <dgm:t>
        <a:bodyPr/>
        <a:lstStyle/>
        <a:p>
          <a:r>
            <a:rPr lang="cs-CZ"/>
            <a:t>Kontrolujeme FDR</a:t>
          </a:r>
          <a:endParaRPr lang="en-US"/>
        </a:p>
      </dgm:t>
    </dgm:pt>
    <dgm:pt modelId="{AE9FCA89-B89B-48D2-B7F4-80B69200B220}" type="parTrans" cxnId="{6DB60D41-DA59-49F5-8681-01387B252884}">
      <dgm:prSet/>
      <dgm:spPr/>
      <dgm:t>
        <a:bodyPr/>
        <a:lstStyle/>
        <a:p>
          <a:endParaRPr lang="en-US"/>
        </a:p>
      </dgm:t>
    </dgm:pt>
    <dgm:pt modelId="{449F1C72-C9B9-400F-942F-440E024C2EB6}" type="sibTrans" cxnId="{6DB60D41-DA59-49F5-8681-01387B252884}">
      <dgm:prSet/>
      <dgm:spPr/>
      <dgm:t>
        <a:bodyPr/>
        <a:lstStyle/>
        <a:p>
          <a:endParaRPr lang="en-US"/>
        </a:p>
      </dgm:t>
    </dgm:pt>
    <dgm:pt modelId="{0AEBA4A5-4940-4257-98C0-FD64B69FF75D}">
      <dgm:prSet/>
      <dgm:spPr/>
      <dgm:t>
        <a:bodyPr/>
        <a:lstStyle/>
        <a:p>
          <a:r>
            <a:rPr lang="cs-CZ"/>
            <a:t>Benjamini/Hochbergova procedura</a:t>
          </a:r>
          <a:endParaRPr lang="en-US"/>
        </a:p>
      </dgm:t>
    </dgm:pt>
    <dgm:pt modelId="{F334B259-E065-4988-BCF1-5870121F8A86}" type="parTrans" cxnId="{84C493A6-A3DD-4AA6-B4D5-9A90F2F27BFC}">
      <dgm:prSet/>
      <dgm:spPr/>
      <dgm:t>
        <a:bodyPr/>
        <a:lstStyle/>
        <a:p>
          <a:endParaRPr lang="en-US"/>
        </a:p>
      </dgm:t>
    </dgm:pt>
    <dgm:pt modelId="{313FBABF-E216-403A-8350-6755776E9E21}" type="sibTrans" cxnId="{84C493A6-A3DD-4AA6-B4D5-9A90F2F27BFC}">
      <dgm:prSet/>
      <dgm:spPr/>
      <dgm:t>
        <a:bodyPr/>
        <a:lstStyle/>
        <a:p>
          <a:endParaRPr lang="en-US"/>
        </a:p>
      </dgm:t>
    </dgm:pt>
    <dgm:pt modelId="{616C5CA7-C844-4424-BCF6-7178177BD932}">
      <dgm:prSet/>
      <dgm:spPr/>
      <dgm:t>
        <a:bodyPr/>
        <a:lstStyle/>
        <a:p>
          <a:r>
            <a:rPr lang="cs-CZ" dirty="0"/>
            <a:t>FDR = 10% (ze 100 zamítnutých hypotéz očekáváme 10 falešně pozitivních)</a:t>
          </a:r>
          <a:endParaRPr lang="en-US" dirty="0"/>
        </a:p>
      </dgm:t>
    </dgm:pt>
    <dgm:pt modelId="{53158880-A1F9-46A3-A076-80F611DB4053}" type="parTrans" cxnId="{C0A60CCE-C056-496E-9835-3A0C316ADC23}">
      <dgm:prSet/>
      <dgm:spPr/>
      <dgm:t>
        <a:bodyPr/>
        <a:lstStyle/>
        <a:p>
          <a:endParaRPr lang="en-US"/>
        </a:p>
      </dgm:t>
    </dgm:pt>
    <dgm:pt modelId="{504C004B-2576-492C-BA1C-D3297CC01D24}" type="sibTrans" cxnId="{C0A60CCE-C056-496E-9835-3A0C316ADC23}">
      <dgm:prSet/>
      <dgm:spPr/>
      <dgm:t>
        <a:bodyPr/>
        <a:lstStyle/>
        <a:p>
          <a:endParaRPr lang="en-US"/>
        </a:p>
      </dgm:t>
    </dgm:pt>
    <dgm:pt modelId="{792DFF9F-9C24-4252-BF5F-B1CA53577AE4}">
      <dgm:prSet/>
      <dgm:spPr/>
      <dgm:t>
        <a:bodyPr/>
        <a:lstStyle/>
        <a:p>
          <a:r>
            <a:rPr lang="cs-CZ" dirty="0"/>
            <a:t>(q-hodnota je nejmenší FDR při které daný gen ještě zůstává na listu pozitivních)</a:t>
          </a:r>
          <a:endParaRPr lang="en-US" dirty="0"/>
        </a:p>
      </dgm:t>
    </dgm:pt>
    <dgm:pt modelId="{20A5B688-3103-4EB6-B4A2-DD6322EE3B5E}" type="parTrans" cxnId="{9B043ADF-6CCF-4887-83B7-956EF45187A0}">
      <dgm:prSet/>
      <dgm:spPr/>
      <dgm:t>
        <a:bodyPr/>
        <a:lstStyle/>
        <a:p>
          <a:endParaRPr lang="en-US"/>
        </a:p>
      </dgm:t>
    </dgm:pt>
    <dgm:pt modelId="{27A93168-871E-49E8-BE9F-DC8901CD6AA0}" type="sibTrans" cxnId="{9B043ADF-6CCF-4887-83B7-956EF45187A0}">
      <dgm:prSet/>
      <dgm:spPr/>
      <dgm:t>
        <a:bodyPr/>
        <a:lstStyle/>
        <a:p>
          <a:endParaRPr lang="en-US"/>
        </a:p>
      </dgm:t>
    </dgm:pt>
    <dgm:pt modelId="{1F169E66-2CB1-E243-872F-79FB220DAE7C}" type="pres">
      <dgm:prSet presAssocID="{3F84E89A-B484-4309-A4CB-4E8E69164569}" presName="linear" presStyleCnt="0">
        <dgm:presLayoutVars>
          <dgm:dir/>
          <dgm:animLvl val="lvl"/>
          <dgm:resizeHandles val="exact"/>
        </dgm:presLayoutVars>
      </dgm:prSet>
      <dgm:spPr/>
    </dgm:pt>
    <dgm:pt modelId="{24DFA01F-2ED4-F64E-A1D0-638D22CE75AB}" type="pres">
      <dgm:prSet presAssocID="{29C318C2-16C3-44C1-8D93-F5CF89D27900}" presName="parentLin" presStyleCnt="0"/>
      <dgm:spPr/>
    </dgm:pt>
    <dgm:pt modelId="{F8C06221-06BF-6C4D-BB45-863DC02FC292}" type="pres">
      <dgm:prSet presAssocID="{29C318C2-16C3-44C1-8D93-F5CF89D27900}" presName="parentLeftMargin" presStyleLbl="node1" presStyleIdx="0" presStyleCnt="2"/>
      <dgm:spPr/>
    </dgm:pt>
    <dgm:pt modelId="{53B54829-7105-F440-A334-BD525ADD706A}" type="pres">
      <dgm:prSet presAssocID="{29C318C2-16C3-44C1-8D93-F5CF89D27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72B1D4-DF72-1548-8CC7-CC19ECD9471E}" type="pres">
      <dgm:prSet presAssocID="{29C318C2-16C3-44C1-8D93-F5CF89D27900}" presName="negativeSpace" presStyleCnt="0"/>
      <dgm:spPr/>
    </dgm:pt>
    <dgm:pt modelId="{989EBA47-006D-5D41-A0A6-AB0F111461E0}" type="pres">
      <dgm:prSet presAssocID="{29C318C2-16C3-44C1-8D93-F5CF89D27900}" presName="childText" presStyleLbl="conFgAcc1" presStyleIdx="0" presStyleCnt="2">
        <dgm:presLayoutVars>
          <dgm:bulletEnabled val="1"/>
        </dgm:presLayoutVars>
      </dgm:prSet>
      <dgm:spPr/>
    </dgm:pt>
    <dgm:pt modelId="{781E1CBE-CD41-9842-8137-84EF6ABA5CC3}" type="pres">
      <dgm:prSet presAssocID="{64C6CF11-57D5-4803-9D6E-39DC24F79569}" presName="spaceBetweenRectangles" presStyleCnt="0"/>
      <dgm:spPr/>
    </dgm:pt>
    <dgm:pt modelId="{DAF52170-9A2D-234D-AFB1-D7612521290D}" type="pres">
      <dgm:prSet presAssocID="{ADCFA404-EAA8-4AEF-8E82-A65979643051}" presName="parentLin" presStyleCnt="0"/>
      <dgm:spPr/>
    </dgm:pt>
    <dgm:pt modelId="{94564523-7296-6E43-84C8-99B4327D8DC1}" type="pres">
      <dgm:prSet presAssocID="{ADCFA404-EAA8-4AEF-8E82-A65979643051}" presName="parentLeftMargin" presStyleLbl="node1" presStyleIdx="0" presStyleCnt="2"/>
      <dgm:spPr/>
    </dgm:pt>
    <dgm:pt modelId="{7299C271-5F67-EB44-9A5D-4CBBE7472EF4}" type="pres">
      <dgm:prSet presAssocID="{ADCFA404-EAA8-4AEF-8E82-A659796430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A3A6F-5840-074E-8D05-AA48F1A164A5}" type="pres">
      <dgm:prSet presAssocID="{ADCFA404-EAA8-4AEF-8E82-A65979643051}" presName="negativeSpace" presStyleCnt="0"/>
      <dgm:spPr/>
    </dgm:pt>
    <dgm:pt modelId="{9A8A7A15-96F4-B741-9EDB-CF3368459106}" type="pres">
      <dgm:prSet presAssocID="{ADCFA404-EAA8-4AEF-8E82-A659796430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3FD108-5DD2-4629-B0CD-26C163D64BF5}" srcId="{29C318C2-16C3-44C1-8D93-F5CF89D27900}" destId="{AFA79688-6B9F-4BE0-AFE5-83700563DE41}" srcOrd="0" destOrd="0" parTransId="{26A74212-DD1D-4CC6-ABE4-A6885FE53A6F}" sibTransId="{9B61479F-702A-4EEA-99EE-E9F5D9CFDEEC}"/>
    <dgm:cxn modelId="{4BAAF725-A66E-4357-BD79-182680F6FF4E}" srcId="{3F84E89A-B484-4309-A4CB-4E8E69164569}" destId="{29C318C2-16C3-44C1-8D93-F5CF89D27900}" srcOrd="0" destOrd="0" parTransId="{D70AE56C-505A-4DB3-A2D8-98CD110F8549}" sibTransId="{64C6CF11-57D5-4803-9D6E-39DC24F79569}"/>
    <dgm:cxn modelId="{0A071D5E-88A2-C645-921B-68274C9B7596}" type="presOf" srcId="{ADCFA404-EAA8-4AEF-8E82-A65979643051}" destId="{7299C271-5F67-EB44-9A5D-4CBBE7472EF4}" srcOrd="1" destOrd="0" presId="urn:microsoft.com/office/officeart/2005/8/layout/list1"/>
    <dgm:cxn modelId="{6F690041-0D6A-4D7C-8E56-F4D87D1D5C74}" type="presOf" srcId="{792DFF9F-9C24-4252-BF5F-B1CA53577AE4}" destId="{9A8A7A15-96F4-B741-9EDB-CF3368459106}" srcOrd="0" destOrd="2" presId="urn:microsoft.com/office/officeart/2005/8/layout/list1"/>
    <dgm:cxn modelId="{6DB60D41-DA59-49F5-8681-01387B252884}" srcId="{3F84E89A-B484-4309-A4CB-4E8E69164569}" destId="{ADCFA404-EAA8-4AEF-8E82-A65979643051}" srcOrd="1" destOrd="0" parTransId="{AE9FCA89-B89B-48D2-B7F4-80B69200B220}" sibTransId="{449F1C72-C9B9-400F-942F-440E024C2EB6}"/>
    <dgm:cxn modelId="{F5F63668-EA06-F54F-83C0-71A75BE41038}" type="presOf" srcId="{ADCFA404-EAA8-4AEF-8E82-A65979643051}" destId="{94564523-7296-6E43-84C8-99B4327D8DC1}" srcOrd="0" destOrd="0" presId="urn:microsoft.com/office/officeart/2005/8/layout/list1"/>
    <dgm:cxn modelId="{3F45F869-3E69-DA48-AFCB-89B073CFAC92}" type="presOf" srcId="{29C318C2-16C3-44C1-8D93-F5CF89D27900}" destId="{53B54829-7105-F440-A334-BD525ADD706A}" srcOrd="1" destOrd="0" presId="urn:microsoft.com/office/officeart/2005/8/layout/list1"/>
    <dgm:cxn modelId="{77A1254A-B1D2-4FCC-A355-DEF759FB18C5}" srcId="{29C318C2-16C3-44C1-8D93-F5CF89D27900}" destId="{5D27299D-C539-4D6C-BA7C-0D03CC8CEB80}" srcOrd="1" destOrd="0" parTransId="{9B1A723E-45A5-49BE-8624-1EC2C2CD63B5}" sibTransId="{06843CE1-04A2-4C6E-BBE5-D4D28A8E1942}"/>
    <dgm:cxn modelId="{05B0144D-E9D9-264A-A7ED-6BB232CAA9AB}" type="presOf" srcId="{3F84E89A-B484-4309-A4CB-4E8E69164569}" destId="{1F169E66-2CB1-E243-872F-79FB220DAE7C}" srcOrd="0" destOrd="0" presId="urn:microsoft.com/office/officeart/2005/8/layout/list1"/>
    <dgm:cxn modelId="{A3E44C70-7C2B-C445-B469-CFCA3FB3996C}" type="presOf" srcId="{0AEBA4A5-4940-4257-98C0-FD64B69FF75D}" destId="{9A8A7A15-96F4-B741-9EDB-CF3368459106}" srcOrd="0" destOrd="0" presId="urn:microsoft.com/office/officeart/2005/8/layout/list1"/>
    <dgm:cxn modelId="{84C493A6-A3DD-4AA6-B4D5-9A90F2F27BFC}" srcId="{ADCFA404-EAA8-4AEF-8E82-A65979643051}" destId="{0AEBA4A5-4940-4257-98C0-FD64B69FF75D}" srcOrd="0" destOrd="0" parTransId="{F334B259-E065-4988-BCF1-5870121F8A86}" sibTransId="{313FBABF-E216-403A-8350-6755776E9E21}"/>
    <dgm:cxn modelId="{345349AC-A586-1442-B719-EED8FA2214EE}" type="presOf" srcId="{AFA79688-6B9F-4BE0-AFE5-83700563DE41}" destId="{989EBA47-006D-5D41-A0A6-AB0F111461E0}" srcOrd="0" destOrd="0" presId="urn:microsoft.com/office/officeart/2005/8/layout/list1"/>
    <dgm:cxn modelId="{C0A60CCE-C056-496E-9835-3A0C316ADC23}" srcId="{0AEBA4A5-4940-4257-98C0-FD64B69FF75D}" destId="{616C5CA7-C844-4424-BCF6-7178177BD932}" srcOrd="0" destOrd="0" parTransId="{53158880-A1F9-46A3-A076-80F611DB4053}" sibTransId="{504C004B-2576-492C-BA1C-D3297CC01D24}"/>
    <dgm:cxn modelId="{96F534D9-B1EE-2C45-AAD6-0548CEC28C81}" type="presOf" srcId="{29C318C2-16C3-44C1-8D93-F5CF89D27900}" destId="{F8C06221-06BF-6C4D-BB45-863DC02FC292}" srcOrd="0" destOrd="0" presId="urn:microsoft.com/office/officeart/2005/8/layout/list1"/>
    <dgm:cxn modelId="{9B043ADF-6CCF-4887-83B7-956EF45187A0}" srcId="{0AEBA4A5-4940-4257-98C0-FD64B69FF75D}" destId="{792DFF9F-9C24-4252-BF5F-B1CA53577AE4}" srcOrd="1" destOrd="0" parTransId="{20A5B688-3103-4EB6-B4A2-DD6322EE3B5E}" sibTransId="{27A93168-871E-49E8-BE9F-DC8901CD6AA0}"/>
    <dgm:cxn modelId="{D854ACE0-6772-254C-BB03-22E677D630AD}" type="presOf" srcId="{616C5CA7-C844-4424-BCF6-7178177BD932}" destId="{9A8A7A15-96F4-B741-9EDB-CF3368459106}" srcOrd="0" destOrd="1" presId="urn:microsoft.com/office/officeart/2005/8/layout/list1"/>
    <dgm:cxn modelId="{222E10FA-AE0A-2D47-BA61-D9F8C73DE84C}" type="presOf" srcId="{5D27299D-C539-4D6C-BA7C-0D03CC8CEB80}" destId="{989EBA47-006D-5D41-A0A6-AB0F111461E0}" srcOrd="0" destOrd="1" presId="urn:microsoft.com/office/officeart/2005/8/layout/list1"/>
    <dgm:cxn modelId="{96F4D5D8-3163-E74F-AA1E-982F047EC6B4}" type="presParOf" srcId="{1F169E66-2CB1-E243-872F-79FB220DAE7C}" destId="{24DFA01F-2ED4-F64E-A1D0-638D22CE75AB}" srcOrd="0" destOrd="0" presId="urn:microsoft.com/office/officeart/2005/8/layout/list1"/>
    <dgm:cxn modelId="{87F3B2B0-1A96-2241-B6D1-C89C63781517}" type="presParOf" srcId="{24DFA01F-2ED4-F64E-A1D0-638D22CE75AB}" destId="{F8C06221-06BF-6C4D-BB45-863DC02FC292}" srcOrd="0" destOrd="0" presId="urn:microsoft.com/office/officeart/2005/8/layout/list1"/>
    <dgm:cxn modelId="{AD4C5A7A-6CFF-5742-9C25-11E60A03C3C2}" type="presParOf" srcId="{24DFA01F-2ED4-F64E-A1D0-638D22CE75AB}" destId="{53B54829-7105-F440-A334-BD525ADD706A}" srcOrd="1" destOrd="0" presId="urn:microsoft.com/office/officeart/2005/8/layout/list1"/>
    <dgm:cxn modelId="{439F0674-86CF-7F44-9A2A-C7F6155EB7A2}" type="presParOf" srcId="{1F169E66-2CB1-E243-872F-79FB220DAE7C}" destId="{AE72B1D4-DF72-1548-8CC7-CC19ECD9471E}" srcOrd="1" destOrd="0" presId="urn:microsoft.com/office/officeart/2005/8/layout/list1"/>
    <dgm:cxn modelId="{F132F846-0E5F-6349-902A-6BF39EC5D210}" type="presParOf" srcId="{1F169E66-2CB1-E243-872F-79FB220DAE7C}" destId="{989EBA47-006D-5D41-A0A6-AB0F111461E0}" srcOrd="2" destOrd="0" presId="urn:microsoft.com/office/officeart/2005/8/layout/list1"/>
    <dgm:cxn modelId="{6946698F-3EEE-EC47-A00E-5008CD9E9DBE}" type="presParOf" srcId="{1F169E66-2CB1-E243-872F-79FB220DAE7C}" destId="{781E1CBE-CD41-9842-8137-84EF6ABA5CC3}" srcOrd="3" destOrd="0" presId="urn:microsoft.com/office/officeart/2005/8/layout/list1"/>
    <dgm:cxn modelId="{344EAF3A-6156-0B48-A922-48D6672A62BD}" type="presParOf" srcId="{1F169E66-2CB1-E243-872F-79FB220DAE7C}" destId="{DAF52170-9A2D-234D-AFB1-D7612521290D}" srcOrd="4" destOrd="0" presId="urn:microsoft.com/office/officeart/2005/8/layout/list1"/>
    <dgm:cxn modelId="{FEC2FBC2-2E50-F941-B600-EE5D27C364FD}" type="presParOf" srcId="{DAF52170-9A2D-234D-AFB1-D7612521290D}" destId="{94564523-7296-6E43-84C8-99B4327D8DC1}" srcOrd="0" destOrd="0" presId="urn:microsoft.com/office/officeart/2005/8/layout/list1"/>
    <dgm:cxn modelId="{801A67DD-DF1F-8F42-AD2D-2F7360E1D3FB}" type="presParOf" srcId="{DAF52170-9A2D-234D-AFB1-D7612521290D}" destId="{7299C271-5F67-EB44-9A5D-4CBBE7472EF4}" srcOrd="1" destOrd="0" presId="urn:microsoft.com/office/officeart/2005/8/layout/list1"/>
    <dgm:cxn modelId="{60718E74-BFC8-7C40-855A-F4C9CB2DF3C2}" type="presParOf" srcId="{1F169E66-2CB1-E243-872F-79FB220DAE7C}" destId="{453A3A6F-5840-074E-8D05-AA48F1A164A5}" srcOrd="5" destOrd="0" presId="urn:microsoft.com/office/officeart/2005/8/layout/list1"/>
    <dgm:cxn modelId="{EF699D9C-8E0B-B749-B7B3-225373050F64}" type="presParOf" srcId="{1F169E66-2CB1-E243-872F-79FB220DAE7C}" destId="{9A8A7A15-96F4-B741-9EDB-CF33684591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nemocní vs. zdraví pacienti</a:t>
          </a:r>
        </a:p>
      </dsp:txBody>
      <dsp:txXfrm>
        <a:off x="30442" y="915124"/>
        <a:ext cx="6452719" cy="562726"/>
      </dsp:txXfrm>
    </dsp:sp>
    <dsp:sp modelId="{6AA0B448-C8C9-2647-9CAF-33A02FCF92DF}">
      <dsp:nvSpPr>
        <dsp:cNvPr id="0" name=""/>
        <dsp:cNvSpPr/>
      </dsp:nvSpPr>
      <dsp:spPr>
        <a:xfrm>
          <a:off x="0" y="1583173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před vs. po terapii</a:t>
          </a:r>
        </a:p>
      </dsp:txBody>
      <dsp:txXfrm>
        <a:off x="30442" y="1613615"/>
        <a:ext cx="6452719" cy="562726"/>
      </dsp:txXfrm>
    </dsp:sp>
    <dsp:sp modelId="{97F7F6F7-30A8-CB44-9D76-38EF0B282D95}">
      <dsp:nvSpPr>
        <dsp:cNvPr id="0" name=""/>
        <dsp:cNvSpPr/>
      </dsp:nvSpPr>
      <dsp:spPr>
        <a:xfrm>
          <a:off x="0" y="2281663"/>
          <a:ext cx="6513603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v čase diagnózy a v čase relapsu</a:t>
          </a:r>
        </a:p>
      </dsp:txBody>
      <dsp:txXfrm>
        <a:off x="30442" y="2312105"/>
        <a:ext cx="6452719" cy="562726"/>
      </dsp:txXfrm>
    </dsp:sp>
    <dsp:sp modelId="{6303EEC1-1619-A546-9572-433D8658B840}">
      <dsp:nvSpPr>
        <dsp:cNvPr id="0" name=""/>
        <dsp:cNvSpPr/>
      </dsp:nvSpPr>
      <dsp:spPr>
        <a:xfrm>
          <a:off x="0" y="2980153"/>
          <a:ext cx="6513603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bakterie v aerobním vs. anaerobním prostředí</a:t>
          </a:r>
        </a:p>
      </dsp:txBody>
      <dsp:txXfrm>
        <a:off x="30442" y="3010595"/>
        <a:ext cx="6452719" cy="562726"/>
      </dsp:txXfrm>
    </dsp:sp>
    <dsp:sp modelId="{D2F3884E-6EBC-284F-95EA-BB109813E9F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druh 1 vs. druh 2</a:t>
          </a:r>
        </a:p>
      </dsp:txBody>
      <dsp:txXfrm>
        <a:off x="30442" y="3709085"/>
        <a:ext cx="6452719" cy="562726"/>
      </dsp:txXfrm>
    </dsp:sp>
    <dsp:sp modelId="{9CA2ADE9-B56C-354B-A4E0-363B23B1CF90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porovnáváme podtypy onemocnění</a:t>
          </a:r>
        </a:p>
      </dsp:txBody>
      <dsp:txXfrm>
        <a:off x="30442" y="4407575"/>
        <a:ext cx="6452719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96970-E2DD-40CC-9F6C-08960259BBD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689E0-07E2-4182-9144-2405B35ED64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>
            <a:latin typeface="Calibri Light" panose="020F0302020204030204"/>
          </a:endParaRPr>
        </a:p>
      </dsp:txBody>
      <dsp:txXfrm>
        <a:off x="0" y="0"/>
        <a:ext cx="1253807" cy="5572125"/>
      </dsp:txXfrm>
    </dsp:sp>
    <dsp:sp modelId="{F541405B-626E-4FE9-9F80-85461E8BA7AC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Calibri Light" panose="020F0302020204030204"/>
            </a:rPr>
            <a:t>Jednoduchá metoda dělící hranice velikosti efektu/změny mezi skupinami</a:t>
          </a:r>
          <a:endParaRPr lang="en-US" sz="3000" kern="1200" dirty="0">
            <a:latin typeface="Calibri Light" panose="020F0302020204030204"/>
          </a:endParaRPr>
        </a:p>
      </dsp:txBody>
      <dsp:txXfrm>
        <a:off x="1347843" y="87064"/>
        <a:ext cx="4921194" cy="1741289"/>
      </dsp:txXfrm>
    </dsp:sp>
    <dsp:sp modelId="{B59D9A02-1D35-4FEB-ACB4-AC5ADD125A0F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BE306-EC29-43C9-A4EC-BA729C479977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Calibri Light" panose="020F0302020204030204"/>
            </a:rPr>
            <a:t>Testování hypotéz</a:t>
          </a:r>
          <a:endParaRPr lang="en-US" sz="3000" kern="1200" dirty="0">
            <a:latin typeface="Calibri Light" panose="020F0302020204030204"/>
          </a:endParaRPr>
        </a:p>
      </dsp:txBody>
      <dsp:txXfrm>
        <a:off x="1347843" y="1915417"/>
        <a:ext cx="4921194" cy="1741289"/>
      </dsp:txXfrm>
    </dsp:sp>
    <dsp:sp modelId="{6495D9CD-1444-406C-A5A2-C14025D3EFFE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B1B56-47B4-406A-8A00-5B1457984E71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Calibri Light" panose="020F0302020204030204"/>
            </a:rPr>
            <a:t>Regresní strategie</a:t>
          </a:r>
          <a:endParaRPr lang="en-US" sz="3000" kern="1200" dirty="0"/>
        </a:p>
      </dsp:txBody>
      <dsp:txXfrm>
        <a:off x="1347843" y="3743771"/>
        <a:ext cx="4921194" cy="1741289"/>
      </dsp:txXfrm>
    </dsp:sp>
    <dsp:sp modelId="{3601581A-F099-48F3-B7A6-41B0041E3086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73737"/>
          <a:ext cx="690403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Porovnává se poměr průměrů/mediánů jedné a druhé skupiny: </a:t>
          </a:r>
          <a:r>
            <a:rPr lang="cs-CZ" sz="2000" kern="1200" dirty="0" err="1"/>
            <a:t>mean</a:t>
          </a:r>
          <a:r>
            <a:rPr lang="cs-CZ" sz="2000" kern="1200" dirty="0"/>
            <a:t>(X)/</a:t>
          </a:r>
          <a:r>
            <a:rPr lang="cs-CZ" sz="2000" kern="1200" dirty="0" err="1"/>
            <a:t>mean</a:t>
          </a:r>
          <a:r>
            <a:rPr lang="cs-CZ" sz="2000" kern="1200" dirty="0"/>
            <a:t>(</a:t>
          </a:r>
          <a:r>
            <a:rPr lang="cs-CZ" sz="2000" kern="1200" dirty="0" err="1"/>
            <a:t>Y</a:t>
          </a:r>
          <a:r>
            <a:rPr lang="cs-CZ" sz="2000" kern="1200" dirty="0"/>
            <a:t>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Stanoví se </a:t>
          </a:r>
          <a:r>
            <a:rPr lang="cs-CZ" sz="2000" b="1" kern="1200"/>
            <a:t>fixní dělící hranice</a:t>
          </a:r>
          <a:r>
            <a:rPr lang="cs-CZ" sz="2000" kern="1200"/>
            <a:t>, které určují, jaká velikost efektu je pro nás zajímavá</a:t>
          </a:r>
          <a:endParaRPr lang="en-US" sz="2000" kern="1200"/>
        </a:p>
      </dsp:txBody>
      <dsp:txXfrm>
        <a:off x="0" y="473737"/>
        <a:ext cx="6904037" cy="1732500"/>
      </dsp:txXfrm>
    </dsp:sp>
    <dsp:sp modelId="{39F68C52-5650-2943-8169-B8D267CBE022}">
      <dsp:nvSpPr>
        <dsp:cNvPr id="0" name=""/>
        <dsp:cNvSpPr/>
      </dsp:nvSpPr>
      <dsp:spPr>
        <a:xfrm>
          <a:off x="345201" y="178537"/>
          <a:ext cx="48328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Princip:</a:t>
          </a:r>
          <a:endParaRPr lang="en-US" sz="2000" kern="1200"/>
        </a:p>
      </dsp:txBody>
      <dsp:txXfrm>
        <a:off x="374022" y="207358"/>
        <a:ext cx="4775183" cy="532758"/>
      </dsp:txXfrm>
    </dsp:sp>
    <dsp:sp modelId="{4C99BA58-58A3-E64A-896A-7E01827B8313}">
      <dsp:nvSpPr>
        <dsp:cNvPr id="0" name=""/>
        <dsp:cNvSpPr/>
      </dsp:nvSpPr>
      <dsp:spPr>
        <a:xfrm>
          <a:off x="0" y="2609437"/>
          <a:ext cx="69040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genová exprese, průměr(X)/průměr(Y), kde X a Y jsou genové exprese ve skupinách, použitá dělící hranice: 2</a:t>
          </a:r>
          <a:endParaRPr lang="en-US" sz="2000" kern="1200"/>
        </a:p>
      </dsp:txBody>
      <dsp:txXfrm>
        <a:off x="0" y="2609437"/>
        <a:ext cx="6904037" cy="1134000"/>
      </dsp:txXfrm>
    </dsp:sp>
    <dsp:sp modelId="{C1C40D6E-2A5F-8742-AEE4-D64857EAE1DF}">
      <dsp:nvSpPr>
        <dsp:cNvPr id="0" name=""/>
        <dsp:cNvSpPr/>
      </dsp:nvSpPr>
      <dsp:spPr>
        <a:xfrm>
          <a:off x="345201" y="2314237"/>
          <a:ext cx="4832825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Příklad: </a:t>
          </a:r>
          <a:endParaRPr lang="en-US" sz="2000" kern="1200"/>
        </a:p>
      </dsp:txBody>
      <dsp:txXfrm>
        <a:off x="374022" y="2343058"/>
        <a:ext cx="4775183" cy="532758"/>
      </dsp:txXfrm>
    </dsp:sp>
    <dsp:sp modelId="{4E4DD94E-D8EB-A143-BED4-7FC11B9F92C0}">
      <dsp:nvSpPr>
        <dsp:cNvPr id="0" name=""/>
        <dsp:cNvSpPr/>
      </dsp:nvSpPr>
      <dsp:spPr>
        <a:xfrm>
          <a:off x="0" y="4146637"/>
          <a:ext cx="69040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2815-7EB5-7649-B950-6DD9ED8D646A}">
      <dsp:nvSpPr>
        <dsp:cNvPr id="0" name=""/>
        <dsp:cNvSpPr/>
      </dsp:nvSpPr>
      <dsp:spPr>
        <a:xfrm>
          <a:off x="345201" y="3851437"/>
          <a:ext cx="483282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Výhoda: jednoduché</a:t>
          </a:r>
          <a:endParaRPr lang="en-US" sz="2000" kern="1200"/>
        </a:p>
      </dsp:txBody>
      <dsp:txXfrm>
        <a:off x="374022" y="3880258"/>
        <a:ext cx="477518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83547"/>
          <a:ext cx="6904037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666496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cs-CZ" sz="2000" kern="1200" dirty="0">
            <a:solidFill>
              <a:srgbClr val="000000"/>
            </a:solidFill>
            <a:latin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sp:txBody>
      <dsp:txXfrm>
        <a:off x="0" y="483547"/>
        <a:ext cx="6904037" cy="4334400"/>
      </dsp:txXfrm>
    </dsp:sp>
    <dsp:sp modelId="{39F68C52-5650-2943-8169-B8D267CBE022}">
      <dsp:nvSpPr>
        <dsp:cNvPr id="0" name=""/>
        <dsp:cNvSpPr/>
      </dsp:nvSpPr>
      <dsp:spPr>
        <a:xfrm>
          <a:off x="345201" y="11227"/>
          <a:ext cx="4832825" cy="9446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Nevýhody:</a:t>
          </a:r>
          <a:endParaRPr lang="en-US" sz="3200" kern="1200" dirty="0"/>
        </a:p>
      </dsp:txBody>
      <dsp:txXfrm>
        <a:off x="391315" y="57341"/>
        <a:ext cx="4740597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</a:rPr>
            <a:t>Testování hypotéz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CDC1-D23A-304D-AC76-D918CD6C86C3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05D9-07C6-8C4B-ADB2-838B055F9B0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1" kern="1200" dirty="0"/>
            <a:t>Klademe si otázku: Je aktivita/množství proteinu/genu ve skupině A odlišné od průměrné aktivity/množství proteinu/genu ve skupině B?</a:t>
          </a:r>
          <a:endParaRPr lang="en-US" sz="3300" kern="1200" dirty="0"/>
        </a:p>
      </dsp:txBody>
      <dsp:txXfrm>
        <a:off x="0" y="0"/>
        <a:ext cx="6904037" cy="2414587"/>
      </dsp:txXfrm>
    </dsp:sp>
    <dsp:sp modelId="{96784683-731D-8B4A-9290-DAA226F8690F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07DD-AC23-0C43-B075-BEB2B843D00C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Na každý protein/gen </a:t>
          </a:r>
          <a:r>
            <a:rPr lang="cs-CZ" sz="3300" i="1" kern="1200" dirty="0"/>
            <a:t>g</a:t>
          </a:r>
          <a:r>
            <a:rPr lang="cs-CZ" sz="3300" kern="1200" dirty="0"/>
            <a:t> aplikujeme statistický test, kterým získáme </a:t>
          </a:r>
          <a:r>
            <a:rPr lang="cs-CZ" sz="3300" i="1" kern="1200" dirty="0"/>
            <a:t>T</a:t>
          </a:r>
          <a:r>
            <a:rPr lang="cs-CZ" sz="3300" i="1" kern="1200" baseline="-25000" dirty="0"/>
            <a:t>g </a:t>
          </a:r>
          <a:r>
            <a:rPr lang="cs-CZ" sz="3300" kern="1200" dirty="0"/>
            <a:t>statistiku a příslušné </a:t>
          </a:r>
          <a:r>
            <a:rPr lang="cs-CZ" sz="3300" i="1" kern="1200" dirty="0"/>
            <a:t>p-hodnoty</a:t>
          </a:r>
          <a:endParaRPr lang="en-US" sz="3300" kern="1200" dirty="0"/>
        </a:p>
      </dsp:txBody>
      <dsp:txXfrm>
        <a:off x="0" y="2414587"/>
        <a:ext cx="6904037" cy="2414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F29C-700F-774C-A783-17603B4F44D0}">
      <dsp:nvSpPr>
        <dsp:cNvPr id="0" name=""/>
        <dsp:cNvSpPr/>
      </dsp:nvSpPr>
      <dsp:spPr>
        <a:xfrm>
          <a:off x="0" y="4266866"/>
          <a:ext cx="6904037" cy="560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Musíme tedy udělat korekci p-hodnot na mnohonásobné porovnání</a:t>
          </a:r>
          <a:endParaRPr lang="en-US" sz="2000" kern="1200"/>
        </a:p>
      </dsp:txBody>
      <dsp:txXfrm>
        <a:off x="0" y="4266866"/>
        <a:ext cx="6904037" cy="560023"/>
      </dsp:txXfrm>
    </dsp:sp>
    <dsp:sp modelId="{E8007557-D2AA-1B4C-A666-7A19D0F2434F}">
      <dsp:nvSpPr>
        <dsp:cNvPr id="0" name=""/>
        <dsp:cNvSpPr/>
      </dsp:nvSpPr>
      <dsp:spPr>
        <a:xfrm rot="10800000">
          <a:off x="0" y="3413950"/>
          <a:ext cx="6904037" cy="86131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 &lt;0.05 už negarantuje významnost výsledku</a:t>
          </a:r>
          <a:endParaRPr lang="en-US" sz="2000" kern="1200"/>
        </a:p>
      </dsp:txBody>
      <dsp:txXfrm rot="10800000">
        <a:off x="0" y="3413950"/>
        <a:ext cx="6904037" cy="559657"/>
      </dsp:txXfrm>
    </dsp:sp>
    <dsp:sp modelId="{B28E8738-8C66-DE4F-A950-7DB314ECC36C}">
      <dsp:nvSpPr>
        <dsp:cNvPr id="0" name=""/>
        <dsp:cNvSpPr/>
      </dsp:nvSpPr>
      <dsp:spPr>
        <a:xfrm rot="10800000">
          <a:off x="0" y="2561033"/>
          <a:ext cx="6904037" cy="86131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</a:rPr>
            <a:t>Příklad: 10 000 genů, žádný odlišně exprimovaný mezi skupinami =&gt; 0.05 </a:t>
          </a:r>
          <a:r>
            <a:rPr lang="cs-CZ" sz="2000" b="1" kern="1200" dirty="0" err="1">
              <a:solidFill>
                <a:schemeClr val="tx1"/>
              </a:solidFill>
            </a:rPr>
            <a:t>x</a:t>
          </a:r>
          <a:r>
            <a:rPr lang="cs-CZ" sz="2000" b="1" kern="1200" dirty="0">
              <a:solidFill>
                <a:schemeClr val="tx1"/>
              </a:solidFill>
            </a:rPr>
            <a:t> 10 000 = 500 s p &lt; 0.05.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2561033"/>
        <a:ext cx="6904037" cy="559657"/>
      </dsp:txXfrm>
    </dsp:sp>
    <dsp:sp modelId="{9871F750-B307-964E-87AD-20C5B1B56181}">
      <dsp:nvSpPr>
        <dsp:cNvPr id="0" name=""/>
        <dsp:cNvSpPr/>
      </dsp:nvSpPr>
      <dsp:spPr>
        <a:xfrm rot="10800000">
          <a:off x="0" y="1708117"/>
          <a:ext cx="6904037" cy="86131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Máme zvýšenou šanci falešně pozitivních výsledků!</a:t>
          </a:r>
          <a:endParaRPr lang="en-US" sz="2000" kern="1200"/>
        </a:p>
      </dsp:txBody>
      <dsp:txXfrm rot="10800000">
        <a:off x="0" y="1708117"/>
        <a:ext cx="6904037" cy="559657"/>
      </dsp:txXfrm>
    </dsp:sp>
    <dsp:sp modelId="{E0F2B058-0313-4B4B-9FC9-0D6E202D6471}">
      <dsp:nvSpPr>
        <dsp:cNvPr id="0" name=""/>
        <dsp:cNvSpPr/>
      </dsp:nvSpPr>
      <dsp:spPr>
        <a:xfrm rot="10800000">
          <a:off x="0" y="855200"/>
          <a:ext cx="6904037" cy="86131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Hypotézu testujeme pro každý gen!</a:t>
          </a:r>
          <a:endParaRPr lang="en-US" sz="2000" kern="1200"/>
        </a:p>
      </dsp:txBody>
      <dsp:txXfrm rot="10800000">
        <a:off x="0" y="855200"/>
        <a:ext cx="6904037" cy="559657"/>
      </dsp:txXfrm>
    </dsp:sp>
    <dsp:sp modelId="{C3704C5B-4013-E04A-8851-33346E6DCE9A}">
      <dsp:nvSpPr>
        <dsp:cNvPr id="0" name=""/>
        <dsp:cNvSpPr/>
      </dsp:nvSpPr>
      <dsp:spPr>
        <a:xfrm rot="10800000">
          <a:off x="0" y="2284"/>
          <a:ext cx="6904037" cy="86131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Porovnáváme tisíce genů/proteinů mezi skupinami.</a:t>
          </a:r>
          <a:endParaRPr lang="en-US" sz="2000" kern="1200" dirty="0"/>
        </a:p>
      </dsp:txBody>
      <dsp:txXfrm rot="10800000">
        <a:off x="0" y="2284"/>
        <a:ext cx="6904037" cy="559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EBA47-006D-5D41-A0A6-AB0F111461E0}">
      <dsp:nvSpPr>
        <dsp:cNvPr id="0" name=""/>
        <dsp:cNvSpPr/>
      </dsp:nvSpPr>
      <dsp:spPr>
        <a:xfrm>
          <a:off x="0" y="403087"/>
          <a:ext cx="6904037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Bonferroniho korekce (pro nezávislé testy!)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p &lt; a / m  (napr. p &lt; 0.05/10 000)</a:t>
          </a:r>
          <a:endParaRPr lang="en-US" sz="2400" kern="1200"/>
        </a:p>
      </dsp:txBody>
      <dsp:txXfrm>
        <a:off x="0" y="403087"/>
        <a:ext cx="6904037" cy="1398600"/>
      </dsp:txXfrm>
    </dsp:sp>
    <dsp:sp modelId="{53B54829-7105-F440-A334-BD525ADD706A}">
      <dsp:nvSpPr>
        <dsp:cNvPr id="0" name=""/>
        <dsp:cNvSpPr/>
      </dsp:nvSpPr>
      <dsp:spPr>
        <a:xfrm>
          <a:off x="345201" y="48847"/>
          <a:ext cx="483282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FWER</a:t>
          </a:r>
          <a:endParaRPr lang="en-US" sz="2400" kern="1200"/>
        </a:p>
      </dsp:txBody>
      <dsp:txXfrm>
        <a:off x="379786" y="83432"/>
        <a:ext cx="4763655" cy="639310"/>
      </dsp:txXfrm>
    </dsp:sp>
    <dsp:sp modelId="{9A8A7A15-96F4-B741-9EDB-CF3368459106}">
      <dsp:nvSpPr>
        <dsp:cNvPr id="0" name=""/>
        <dsp:cNvSpPr/>
      </dsp:nvSpPr>
      <dsp:spPr>
        <a:xfrm>
          <a:off x="0" y="2285527"/>
          <a:ext cx="6904037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Benjamini/Hochbergova procedura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FDR = 10% (ze 100 zamítnutých hypotéz očekáváme 10 falešně pozitivních)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(q-hodnota je nejmenší FDR při které daný gen ještě zůstává na listu pozitivních)</a:t>
          </a:r>
          <a:endParaRPr lang="en-US" sz="2400" kern="1200" dirty="0"/>
        </a:p>
      </dsp:txBody>
      <dsp:txXfrm>
        <a:off x="0" y="2285527"/>
        <a:ext cx="6904037" cy="2494800"/>
      </dsp:txXfrm>
    </dsp:sp>
    <dsp:sp modelId="{7299C271-5F67-EB44-9A5D-4CBBE7472EF4}">
      <dsp:nvSpPr>
        <dsp:cNvPr id="0" name=""/>
        <dsp:cNvSpPr/>
      </dsp:nvSpPr>
      <dsp:spPr>
        <a:xfrm>
          <a:off x="345201" y="1931287"/>
          <a:ext cx="4832825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FDR</a:t>
          </a:r>
          <a:endParaRPr lang="en-US" sz="2400" kern="1200"/>
        </a:p>
      </dsp:txBody>
      <dsp:txXfrm>
        <a:off x="379786" y="1965872"/>
        <a:ext cx="476365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4675 158 24575,'-45'0'0,"-6"0"0,-77 0 0,5 0 0,-108 0-1131,23 0 1131,67 0 0,-3 0 0,18 0 0,4 0 0,-18 0 0,-6 0 0,-43 0 0,0 0 0,41 0 0,1 0 0,-39 0 0,6 0 0,55 0 0,9 0 0,-44 0 277,-24 5-277,49 9 0,-39 6 0,18 1 0,-10 3 0,65 0 0,-10-4 854,17 7-854,4 3 0,10-5 0,11 9 0,22-14 0,9 5 0,-4-4 0,13 9 0,-6-3 0,9 5 0,12 7 0,-10 1 0,22 7 0,-10-1 0,12 1 0,0 7 0,0 2 0,0 7 0,0 0 0,14 18 0,33-6 0,22 16 0,25-10-735,5 9 735,17-4 0,-19-15 0,-26-30 0,7-1 0,0-1 0,2-1 0,76 30 0,-27-15 0,4-4 0,48 6 0,-74-23 0,6-1 0,17-4 0,0-4 0,63 13 0,-51-20 0,7 1 0,-29 1 0,-2-2 0,10-7 0,8-2 0,63 4 0,4 0 0,-43-3 0,3-1-702,50-2 1,-3-1 701,-47 0 0,-10-2 0,-2-1 0,-2-2 0,9 1 0,0 0 0,0 0 0,1 0 0,-11 0 0,3 0 0,19 0 0,3 0 0,-24 1 0,-1-2 0,25-5 0,-1-2 0,-21 3 0,-5-1 0,-18-4 0,-1-2 0,57-1 0,-9 1-771,12-3 771,-20 3 0,1 0 0,11-2-230,34 0 230,-20-5 0,-1 3 0,-18-3 646,-23 1-646,-7-1 1375,-28-5-1375,12 0 850,-1-1-850,-9-5 268,14-2-268,-11-6 0,-3 0 0,40-16 0,-31 7 0,13-7 0,-55 13 0,-19 1 0,-14 6 0,-12-5 0,-2 1 0,-10-3 0,-2-6 0,-10 1 0,-4-8 0,-12 5 0,0-5 0,0 7 0,0 7 0,0-13 0,-12 18 0,-16-18 0,-3 6 0,-35-4 0,3-11 0,-27 10 0,-38-21 0,29 19-273,9 10 1,-4 2 272,-19-2 0,-1-1 0,-4 2 0,-9 11 0,-5-6 0,-1 2 0,1 14 0,24 1 0,-13 0 0,8 5 0,2 2 0,-64-9 0,15 4 0,-3 0 0,-31-2 0,50 8 0,0 1 0,-56-8 0,60 12 0,3 1 0,-75-7 0,40 9 0,-10 1 0,12-4 0,5 2-458,32 4 0,-1 2 458,-48-4 0,12 0 0,17 4 0,28 0 0,-8 0 0,11 0 0,1 0 0,-70 0 0,42 0 0,-4 0 0,-53 0 0,74 2 0,0 2 0,12 3 0,-1 1 0,1-1 0,-1 2-164,1 5 0,2-1 164,-83 2 0,88-1 0,0-1 0,-88 3 0,-19 10 0,27-5 0,4 6 0,-5 6 0,81-16 0,7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FD20B09-528F-C347-AFCC-011EB648F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D473-06E9-E540-8185-2BDB8C97DC9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7591B76A-F2ED-2F4B-8CF3-B8FC8794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B12BEF-4702-4547-AE9F-9CA6FE41F9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75BD35EC-8F78-2A42-8C02-78972A14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6F218-9A0E-1944-84A8-EE5DAEF4EE2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AFBD36D-19CA-6142-973E-1A0A82FA1B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1C077F0-9725-D147-BFA1-E5D867CE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1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4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99F49EE-EBAD-5249-B22B-D4365C744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1A8EF-2094-1F43-A2FF-17408C1C7733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A7E203D0-BEA4-1549-A829-FB263562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E79523-7A30-FB40-82EE-A9FD0DE722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FD53322-9C3B-4944-8746-881A4DC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76B03-4B25-6E45-AB8B-B276E5CE84B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6D97F1E0-5978-844D-941C-C3F9031D2F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B036FA5-52F1-A14A-8C48-56BC808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13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AA44948-DCAB-CF43-9E9B-D30039B10E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C7CBA-CC2B-FE42-BC0D-05256778DE4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60FCADC3-F6EE-0846-AB13-ECF25899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900308-C905-1640-8D57-9977368D481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A7DBAB50-C074-1148-8990-E8452C48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7E3E0-C484-824B-8F9D-B5441E798EC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06837BA-3E10-CD40-89EC-F24B2E8E0C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6374AD9-1120-7746-852E-BEDA6F40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67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9B53955-1F04-4C49-B650-DCE3EF87C4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5E753-C23D-9B4D-AEFC-306465A7A144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C581D809-E3DF-4446-B69F-3E9B8CB6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77C5-0179-F646-8CE4-097E3104BCD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783A6F0-D049-4F4A-A5EF-EC21ACA7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26E55-F488-8F4E-9ADF-66AA3C416383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ACA2C0B-E5B9-6E4F-A064-83EFB7A494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D394D11-ACDF-FA47-B65F-A0B42AA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73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01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82ABCF-C428-FD48-AB3D-3D63228FCD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BDC6F2-4C6E-7649-9C04-A285B91D0FBE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3A734-A7BB-104B-B990-7887B8DF82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12464-4CFE-4543-86FA-7295A1A117F1}"/>
              </a:ext>
            </a:extLst>
          </p:cNvPr>
          <p:cNvSpPr txBox="1"/>
          <p:nvPr/>
        </p:nvSpPr>
        <p:spPr>
          <a:xfrm>
            <a:off x="75600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Fig. 3 </a:t>
            </a:r>
            <a:r>
              <a:rPr lang="en-US" sz="1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FDR as a function of sample size and percentage significant results. Each curve is for a fixed percentage of significant genes. For example, the label ‘10’ at the end of one curve refers to a fixed 10% of the top genes being declared significant. In this plot, the FNR for (1 − p&lt;sub&gt;0&lt;/sub&gt;) × 100% significant genes coincides with the FDR curve; for example, for p&lt;sub&gt;0&lt;/sub&gt; = 0.95, the FDR curve for 5% DE genes is the same as the FNR.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kern="1200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03061-8E0D-9E4A-A744-D76D474AC800}"/>
              </a:ext>
            </a:extLst>
          </p:cNvPr>
          <p:cNvSpPr/>
          <p:nvPr/>
        </p:nvSpPr>
        <p:spPr>
          <a:xfrm>
            <a:off x="4282200" y="1015524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B9CE51-AE6A-2D4E-8184-F13897F599FE}" type="slidenum">
              <a:t>25</a:t>
            </a:fld>
            <a:endParaRPr lang="en-US" sz="12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0779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E18D-80D0-D742-A207-C19E843334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6DC416-31B7-0F44-B3A0-E87C4023FFDC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74A1A-4207-F546-88DA-415F7E076B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F3D9D-1327-5E47-AF4E-FA85E65164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0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1EB26-68C2-8C4E-AA26-F1225EEB9D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936827-FE64-DA44-B1B4-A2218A02CC75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5E36-B347-D345-95E1-2B1A93E917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93C0A-03FC-484F-A43A-D1D85AF49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9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AD61-C35C-CC46-AA88-8861DDFEE0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8DFB37-502D-FC46-9753-4C9FC08144E2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C21B9-ECF6-654D-9F1C-54FAD4891F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0E05C-77C5-D042-BE72-53DE724CCC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5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7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1AD11E3-B064-4C79-9E51-CC40DB373E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A9833-5A72-4383-9369-AC4A6FFF0FD2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CD3EAEE6-BDF9-4C37-8D94-3C5AC5FE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AC997B-8F64-4A6F-ADE4-0F9EBA9CA9E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09E0CCE5-6049-4260-B2C4-3D005F34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033370-3E08-4CDE-96BA-F0720291E401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761EBD7-C935-4A18-A58E-C12116BD4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100170C-A586-48B7-9B3E-97B10B78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51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2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50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10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72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51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05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903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15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1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AB4E352-505F-F348-8B49-3DB82CFD2F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51A77-F3B7-454D-B55D-203A502EEE54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9EBA790-E33F-644A-A092-A2D3E5DF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7F7A64-B4F6-4344-89DC-54EE21073C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B260097C-FD39-B449-8158-43BEC3F4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5D66D-DF31-C049-844E-DF8AA486346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B59FCD0-BA9F-0343-A950-CE938DC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83B3D-CA89-704A-8331-B4C8195BD43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9DDD8BE-AE82-854B-9434-5D8C28BC91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E4E012B-E309-024E-B298-5E746C5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ademic.oup.com/bioinformatics/article/30/3/301/228651?login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nomebiology.biomedcentral.com/articles/10.1186/gb-2014-15-2-r29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press.com/sagmb/vol3/iss1/art3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latin typeface="+mj-lt"/>
                <a:ea typeface="+mj-ea"/>
                <a:cs typeface="+mj-cs"/>
              </a:rPr>
              <a:t>Detekce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biomarkerů</a:t>
            </a:r>
            <a:r>
              <a:rPr lang="en-US" kern="1200" dirty="0">
                <a:latin typeface="+mj-lt"/>
                <a:ea typeface="+mj-ea"/>
                <a:cs typeface="+mj-cs"/>
              </a:rPr>
              <a:t> z omics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experimentů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404" y="4525347"/>
            <a:ext cx="4089947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Mgr. Eva </a:t>
            </a:r>
            <a:r>
              <a:rPr lang="en-US" sz="2000" dirty="0" err="1"/>
              <a:t>Budinská</a:t>
            </a:r>
            <a:r>
              <a:rPr lang="en-US" sz="2000" dirty="0"/>
              <a:t>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eva.budinska@recetox.muni.cz</a:t>
            </a:r>
            <a:endParaRPr lang="en-US" sz="20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Podzim</a:t>
            </a:r>
            <a:r>
              <a:rPr lang="en-US" sz="2000" dirty="0"/>
              <a:t> 2024</a:t>
            </a:r>
            <a:endParaRPr lang="en-US" sz="2000" dirty="0"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2721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82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8613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942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0A1FAF59-5147-854B-BBED-01B3AEB6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Testování</a:t>
            </a:r>
            <a:r>
              <a:rPr lang="en-US" altLang="cs-CZ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hypotéz</a:t>
            </a:r>
            <a:endParaRPr lang="en-US" altLang="cs-CZ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452302-999C-2941-B211-A24F53F3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Testuje se: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Nulová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/ protein není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je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dat musíme rozhodnout, co je pravda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Nulovou hypotézu </a:t>
            </a:r>
            <a:r>
              <a:rPr lang="en-US" altLang="cs-CZ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zamítneme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pokud existuje </a:t>
            </a:r>
            <a:r>
              <a:rPr lang="en-US" altLang="cs-CZ" sz="2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 silná evidence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je neplatná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–  statistika a p-hodnota!</a:t>
            </a:r>
          </a:p>
        </p:txBody>
      </p:sp>
    </p:spTree>
    <p:extLst>
      <p:ext uri="{BB962C8B-B14F-4D97-AF65-F5344CB8AC3E}">
        <p14:creationId xmlns:p14="http://schemas.microsoft.com/office/powerpoint/2010/main" val="405879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to </a:t>
            </a:r>
            <a:r>
              <a:rPr lang="en-US" altLang="cs-CZ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0B5D8AC5-FB06-4A03-B35F-8FFE74DD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Abychom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rozhodli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pravdivá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sumarizujeme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do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jednoho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čísla</a:t>
            </a:r>
            <a:endParaRPr lang="en-US" altLang="cs-CZ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toto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nazývá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...)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cs-CZ" sz="24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signál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šumem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normalitu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5119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8A2E094-349E-5144-BECE-AA84814E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T-test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FDC4DCF0-8C1B-4A8E-AD87-D5DA4EF3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0794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9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Dvouvýběrový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T-test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pro porovnání rovnosti dvou průměrů 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1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, 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2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Průměr exprese genu ve skupině 1 vs. průměr ve skupině 2</a:t>
            </a:r>
          </a:p>
          <a:p>
            <a:pPr marL="338138">
              <a:spcBef>
                <a:spcPts val="9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41DD6-9BB0-EB4C-8103-22523228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3" y="6171569"/>
            <a:ext cx="350183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Variabilita (vyjádřená jako směrodatná odchylka)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CFB0A85-CDFF-B54F-AF5E-2063D809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1291"/>
              </p:ext>
            </p:extLst>
          </p:nvPr>
        </p:nvGraphicFramePr>
        <p:xfrm>
          <a:off x="7736727" y="4186985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574500" imgH="15798800" progId="">
                  <p:embed/>
                </p:oleObj>
              </mc:Choice>
              <mc:Fallback>
                <p:oleObj r:id="rId4" imgW="24574500" imgH="15798800" progId="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D008FD-82C0-E844-99A3-1DE0E54E6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727" y="4186985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595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Pokud data mají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normální rozložení a neexistuje                                        rozdíl mezi skupinami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tak T-statistiky pocházejí                                            z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T-rozložení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p-hodnota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= pravděpodobnost že dostaneme danou hodnotu T-statistiky nebo hodnotu větší, v případě, že neexistuje rozdíl mezi skupinami</a:t>
            </a:r>
          </a:p>
          <a:p>
            <a:pPr marL="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		</a:t>
            </a:r>
            <a:r>
              <a:rPr lang="cs-CZ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 = </a:t>
            </a:r>
            <a:r>
              <a:rPr lang="cs-CZ" altLang="cs-CZ" sz="2000" dirty="0" err="1">
                <a:solidFill>
                  <a:srgbClr val="000000"/>
                </a:solidFill>
                <a:latin typeface="cmmi10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i="1" baseline="-25000" dirty="0">
                <a:solidFill>
                  <a:srgbClr val="000000"/>
                </a:solidFill>
                <a:latin typeface="CMMI7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MI7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Maiandra GD" panose="020E0502030308020204" pitchFamily="34" charset="77"/>
              </a:rPr>
              <a:t>≤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Dostatečně malá p-hodnota = významný rozdíl (silná evidence)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28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V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případě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,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že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je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značná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část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genů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odlišně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exprimovaná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,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rozložení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p-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hodnot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už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není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n-US" altLang="cs-CZ" sz="2400" err="1">
                <a:solidFill>
                  <a:schemeClr val="bg1"/>
                </a:solidFill>
                <a:latin typeface="+mn-lt"/>
                <a:ea typeface="+mn-ea"/>
                <a:cs typeface="Calibri"/>
              </a:rPr>
              <a:t>uniformní</a:t>
            </a:r>
            <a:r>
              <a:rPr lang="en-US" altLang="cs-CZ" sz="2400" dirty="0">
                <a:solidFill>
                  <a:schemeClr val="bg1"/>
                </a:solidFill>
                <a:latin typeface="+mn-lt"/>
                <a:ea typeface="+mn-ea"/>
                <a:cs typeface="Calibri"/>
              </a:rPr>
              <a:t>.</a:t>
            </a:r>
          </a:p>
          <a:p>
            <a:pPr marL="33782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Calibri" panose="020F0502020204030204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2EFCD1A-29E8-561E-A393-453E04BDD540}"/>
              </a:ext>
            </a:extLst>
          </p:cNvPr>
          <p:cNvCxnSpPr/>
          <p:nvPr/>
        </p:nvCxnSpPr>
        <p:spPr>
          <a:xfrm flipH="1" flipV="1">
            <a:off x="3341078" y="2667000"/>
            <a:ext cx="1992922" cy="1418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6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38138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2EFCD1A-29E8-561E-A393-453E04BDD540}"/>
              </a:ext>
            </a:extLst>
          </p:cNvPr>
          <p:cNvCxnSpPr/>
          <p:nvPr/>
        </p:nvCxnSpPr>
        <p:spPr>
          <a:xfrm flipH="1">
            <a:off x="3458309" y="5164015"/>
            <a:ext cx="1676400" cy="11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Možné výsledky testování</a:t>
            </a: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1365"/>
              </p:ext>
            </p:extLst>
          </p:nvPr>
        </p:nvGraphicFramePr>
        <p:xfrm>
          <a:off x="828675" y="2097702"/>
          <a:ext cx="10525127" cy="3807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50362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3392021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98274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nezamítneme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152B8-948D-F241-9059-398B3B6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Hledání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rozdílů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mezi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skupinami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C6570690-5849-9B42-8089-07CA9657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3" y="1204108"/>
            <a:ext cx="3137401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 dirty="0" err="1">
                <a:latin typeface="+mj-lt"/>
                <a:ea typeface="+mj-ea"/>
                <a:cs typeface="+mj-cs"/>
              </a:rPr>
              <a:t>Problém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mnohonásobného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porovnávání</a:t>
            </a:r>
            <a:endParaRPr lang="en-US" altLang="cs-CZ" sz="3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28" name="Text Box 2">
            <a:extLst>
              <a:ext uri="{FF2B5EF4-FFF2-40B4-BE49-F238E27FC236}">
                <a16:creationId xmlns:a16="http://schemas.microsoft.com/office/drawing/2014/main" id="{0FD8318D-9F5F-440C-9BA6-5A5398CD9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259525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848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9D543066-2EDE-BB47-9D7E-F4E9E2FB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-112713"/>
            <a:ext cx="9074150" cy="9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" panose="020B0604020202020204" pitchFamily="34" charset="0"/>
              </a:rPr>
              <a:t>Korekce problému mnohonásobného porovnávání</a:t>
            </a: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1CA6C8AF-6F57-5843-AA2E-3AE0DF644FFF}"/>
              </a:ext>
            </a:extLst>
          </p:cNvPr>
          <p:cNvGraphicFramePr>
            <a:graphicFrameLocks noGrp="1"/>
          </p:cNvGraphicFramePr>
          <p:nvPr/>
        </p:nvGraphicFramePr>
        <p:xfrm>
          <a:off x="2640013" y="981076"/>
          <a:ext cx="7421562" cy="1719263"/>
        </p:xfrm>
        <a:graphic>
          <a:graphicData uri="http://schemas.openxmlformats.org/drawingml/2006/table">
            <a:tbl>
              <a:tblPr/>
              <a:tblGrid>
                <a:gridCol w="2471737">
                  <a:extLst>
                    <a:ext uri="{9D8B030D-6E8A-4147-A177-3AD203B41FA5}">
                      <a16:colId xmlns:a16="http://schemas.microsoft.com/office/drawing/2014/main" val="2968522122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628512226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3439930261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nezamítnuté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(NZ)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9841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#bez rozd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í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l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92759"/>
                  </a:ext>
                </a:extLst>
              </a:tr>
              <a:tr h="70961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šné geny/proteiny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6649"/>
                  </a:ext>
                </a:extLst>
              </a:tr>
            </a:tbl>
          </a:graphicData>
        </a:graphic>
      </p:graphicFrame>
      <p:sp>
        <p:nvSpPr>
          <p:cNvPr id="27660" name="Rectangle 12">
            <a:extLst>
              <a:ext uri="{FF2B5EF4-FFF2-40B4-BE49-F238E27FC236}">
                <a16:creationId xmlns:a16="http://schemas.microsoft.com/office/drawing/2014/main" id="{394FA04C-F516-8145-A8E5-3D86217A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924175"/>
            <a:ext cx="8675688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Chyby 1. druhu:</a:t>
            </a:r>
          </a:p>
          <a:p>
            <a:pPr eaLnBrk="1" hangingPunct="1">
              <a:buClrTx/>
              <a:buFontTx/>
              <a:buNone/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Family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error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(FWER)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 Pravděpodobnost alespoň jedné chyby prvního druhu (falešné pozitivity): FWER =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(FP &gt; 0)</a:t>
            </a: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False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(FDR)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(Benjamini &amp; Hochberg,1995):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Očakávaný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podíl falešně pozitivních výsledků mezi zamítnutými hypotézami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FDR= E[FP/Z]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64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7AFD5DC-C16C-C14C-8901-997C6D2B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p-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hodnot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při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mnohonásobném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testování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6" name="Text Box 2">
            <a:extLst>
              <a:ext uri="{FF2B5EF4-FFF2-40B4-BE49-F238E27FC236}">
                <a16:creationId xmlns:a16="http://schemas.microsoft.com/office/drawing/2014/main" id="{2DC4EB65-5B59-4C30-9824-F82A3E9A1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72612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10FD7-F4FD-4562-B681-F2BD95BAAA0E}"/>
              </a:ext>
            </a:extLst>
          </p:cNvPr>
          <p:cNvSpPr txBox="1"/>
          <p:nvPr/>
        </p:nvSpPr>
        <p:spPr>
          <a:xfrm>
            <a:off x="804929" y="4507606"/>
            <a:ext cx="334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! Existuje více druhů metod pro kontrolu FDR!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>
                <a:latin typeface="+mj-lt"/>
                <a:ea typeface="+mj-ea"/>
                <a:cs typeface="+mj-cs"/>
              </a:rPr>
              <a:t>Který typ korekce použít?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01C87-2437-4EAF-A49E-2E752A90C64F}"/>
              </a:ext>
            </a:extLst>
          </p:cNvPr>
          <p:cNvSpPr txBox="1"/>
          <p:nvPr/>
        </p:nvSpPr>
        <p:spPr>
          <a:xfrm>
            <a:off x="4780286" y="606976"/>
            <a:ext cx="679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FWER</a:t>
            </a:r>
            <a:r>
              <a:rPr lang="cs-CZ" sz="2400" dirty="0"/>
              <a:t> </a:t>
            </a:r>
            <a:r>
              <a:rPr lang="cs-CZ" sz="2400" b="1" dirty="0"/>
              <a:t>pokud chceme aby VŠECHNY vybrané geny/proteiny </a:t>
            </a:r>
            <a:r>
              <a:rPr lang="cs-CZ" sz="2400" dirty="0"/>
              <a:t>byly opravdu významné. Na druhou stranu, nevybereme tak všechny významné geny!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E8FD-D557-4FD2-9FBA-55BF7F9E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01" y="1796027"/>
            <a:ext cx="5779729" cy="4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Který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typ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použít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92791-B51C-42A1-A7DE-E0774AD181BD}"/>
              </a:ext>
            </a:extLst>
          </p:cNvPr>
          <p:cNvSpPr txBox="1"/>
          <p:nvPr/>
        </p:nvSpPr>
        <p:spPr>
          <a:xfrm>
            <a:off x="4863652" y="571268"/>
            <a:ext cx="6911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FDR</a:t>
            </a:r>
            <a:r>
              <a:rPr lang="cs-CZ" sz="2400" dirty="0"/>
              <a:t> pokud </a:t>
            </a:r>
            <a:r>
              <a:rPr lang="cs-CZ" sz="2400" b="1" dirty="0"/>
              <a:t>preferujeme vybrat většinu významných genů/proteinů</a:t>
            </a:r>
            <a:r>
              <a:rPr lang="cs-CZ" sz="2400" dirty="0"/>
              <a:t>, a nevadí nám nějaké falešně pozitivní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15A22-2A95-4304-B79C-0957D8FF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53" y="1863930"/>
            <a:ext cx="5842001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3B59D3A-6319-5A47-B154-D625527C71ED}"/>
              </a:ext>
            </a:extLst>
          </p:cNvPr>
          <p:cNvSpPr/>
          <p:nvPr/>
        </p:nvSpPr>
        <p:spPr>
          <a:xfrm>
            <a:off x="1523194" y="5595716"/>
            <a:ext cx="9144393" cy="1262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07382" tIns="0" rIns="207382" bIns="0" anchor="t" anchorCtr="0" compatLnSpc="0">
            <a:noAutofit/>
          </a:bodyPr>
          <a:lstStyle/>
          <a:p>
            <a:r>
              <a:rPr lang="en-US" sz="1270" dirty="0">
                <a:latin typeface="Liberation Sans" pitchFamily="18"/>
                <a:ea typeface="Noto Sans CJK SC Regular" pitchFamily="2"/>
                <a:cs typeface="FreeSans" pitchFamily="2"/>
              </a:rPr>
              <a:t>From: False discovery rate, sensitivity and sample size for microarray studies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Bioinformatics. 2005;21(13):3017-3024. doi:10.1093/bioinformatics/bti448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 | © The Author 2005. Published by Oxford University Press. All rights reserved. For Permissions, please email: </a:t>
            </a:r>
            <a:r>
              <a:rPr lang="en-US" sz="1089" dirty="0" err="1">
                <a:latin typeface="Liberation Sans" pitchFamily="18"/>
                <a:ea typeface="Noto Sans CJK SC Regular" pitchFamily="2"/>
                <a:cs typeface="FreeSans" pitchFamily="2"/>
              </a:rPr>
              <a:t>journals.permissions@oupjournals.org</a:t>
            </a:r>
            <a:endParaRPr lang="en-US" sz="1089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Straight Connector 8">
            <a:extLst>
              <a:ext uri="{FF2B5EF4-FFF2-40B4-BE49-F238E27FC236}">
                <a16:creationId xmlns:a16="http://schemas.microsoft.com/office/drawing/2014/main" id="{D157FE71-6315-6841-BBDB-D0F972C28A60}"/>
              </a:ext>
            </a:extLst>
          </p:cNvPr>
          <p:cNvSpPr/>
          <p:nvPr/>
        </p:nvSpPr>
        <p:spPr>
          <a:xfrm>
            <a:off x="1523847" y="5518315"/>
            <a:ext cx="9144393" cy="0"/>
          </a:xfrm>
          <a:prstGeom prst="line">
            <a:avLst/>
          </a:prstGeom>
          <a:noFill/>
          <a:ln w="6480" cap="sq">
            <a:solidFill>
              <a:srgbClr val="000000"/>
            </a:solidFill>
            <a:prstDash val="solid"/>
            <a:miter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76883B5-6481-F743-9D7A-F3FEDF3B2C56}"/>
              </a:ext>
            </a:extLst>
          </p:cNvPr>
          <p:cNvSpPr/>
          <p:nvPr/>
        </p:nvSpPr>
        <p:spPr>
          <a:xfrm>
            <a:off x="1523520" y="231876"/>
            <a:ext cx="9144393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F7BDB-ADF6-314A-BB53-8D53D1B4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4314" y="912480"/>
            <a:ext cx="2395504" cy="4457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BF7D957-91C3-4249-8707-8FDF43253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331" y="0"/>
            <a:ext cx="9842035" cy="1229921"/>
          </a:xfrm>
        </p:spPr>
        <p:txBody>
          <a:bodyPr/>
          <a:lstStyle/>
          <a:p>
            <a:pPr lvl="0"/>
            <a:r>
              <a:rPr lang="en-US" sz="3629" dirty="0" err="1">
                <a:latin typeface="Liberation Sans" pitchFamily="34"/>
              </a:rPr>
              <a:t>Vliv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počtu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vzorků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na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falešně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pozitivní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výsledky</a:t>
            </a:r>
            <a:endParaRPr lang="en-US" sz="3629" dirty="0">
              <a:latin typeface="Liberation San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CD1E3-70A8-7444-9103-9E6A3347C1E2}"/>
              </a:ext>
            </a:extLst>
          </p:cNvPr>
          <p:cNvSpPr txBox="1"/>
          <p:nvPr/>
        </p:nvSpPr>
        <p:spPr>
          <a:xfrm>
            <a:off x="5307509" y="2232928"/>
            <a:ext cx="4191057" cy="245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p0: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skutečný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genů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beze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změny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exprese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skupinami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(false negative rate)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cs-CZ" dirty="0"/>
              <a:t>FDR (</a:t>
            </a:r>
            <a:r>
              <a:rPr lang="cs-CZ" dirty="0" err="1"/>
              <a:t>false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jako funkce velikosti vzorku a procenta významných výsledků. </a:t>
            </a:r>
          </a:p>
          <a:p>
            <a:pPr hangingPunct="0"/>
            <a:r>
              <a:rPr lang="cs-CZ" dirty="0"/>
              <a:t>Každá křivka představuje fixní procento genů označených jako významných. 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103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31153-AAA6-0040-B225-960C70D8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956" y="174170"/>
            <a:ext cx="4126885" cy="66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E1FFB-DD18-EE41-9ACE-539700800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5749" y="414765"/>
            <a:ext cx="4436664" cy="5640783"/>
          </a:xfrm>
        </p:spPr>
        <p:txBody>
          <a:bodyPr/>
          <a:lstStyle/>
          <a:p>
            <a:pPr lvl="0"/>
            <a:r>
              <a:rPr lang="en-US" sz="1814" dirty="0"/>
              <a:t>FDR (False discovery rate) </a:t>
            </a:r>
            <a:r>
              <a:rPr lang="en-US" sz="1814" dirty="0" err="1"/>
              <a:t>jako</a:t>
            </a:r>
            <a:r>
              <a:rPr lang="en-US" sz="1814" dirty="0"/>
              <a:t> </a:t>
            </a:r>
            <a:r>
              <a:rPr lang="en-US" sz="1814" dirty="0" err="1"/>
              <a:t>funkce</a:t>
            </a:r>
            <a:r>
              <a:rPr lang="en-US" sz="1814" dirty="0"/>
              <a:t> </a:t>
            </a:r>
            <a:r>
              <a:rPr lang="en-US" sz="1814" dirty="0" err="1"/>
              <a:t>počtu</a:t>
            </a:r>
            <a:r>
              <a:rPr lang="en-US" sz="1814" dirty="0"/>
              <a:t> </a:t>
            </a:r>
            <a:r>
              <a:rPr lang="en-US" sz="1814" dirty="0" err="1"/>
              <a:t>vzorků</a:t>
            </a:r>
            <a:r>
              <a:rPr lang="en-US" sz="1814" dirty="0"/>
              <a:t> </a:t>
            </a:r>
            <a:r>
              <a:rPr lang="en-US" sz="1814" dirty="0" err="1"/>
              <a:t>na</a:t>
            </a:r>
            <a:r>
              <a:rPr lang="en-US" sz="1814" dirty="0"/>
              <a:t> </a:t>
            </a:r>
            <a:r>
              <a:rPr lang="en-US" sz="1814" dirty="0" err="1"/>
              <a:t>skupinu</a:t>
            </a:r>
            <a:r>
              <a:rPr lang="en-US" sz="1814" dirty="0"/>
              <a:t> a </a:t>
            </a:r>
            <a:r>
              <a:rPr lang="en-US" sz="1814" dirty="0" err="1"/>
              <a:t>metody</a:t>
            </a:r>
            <a:r>
              <a:rPr lang="en-US" sz="1814" dirty="0"/>
              <a:t> </a:t>
            </a:r>
            <a:r>
              <a:rPr lang="en-US" sz="1814" dirty="0" err="1"/>
              <a:t>použité</a:t>
            </a:r>
            <a:r>
              <a:rPr lang="en-US" sz="1814" dirty="0"/>
              <a:t> pro </a:t>
            </a:r>
            <a:r>
              <a:rPr lang="en-US" sz="1814" dirty="0" err="1"/>
              <a:t>normalizaci</a:t>
            </a:r>
            <a:r>
              <a:rPr lang="en-US" sz="1814" dirty="0"/>
              <a:t> </a:t>
            </a:r>
            <a:r>
              <a:rPr lang="en-US" sz="1814" dirty="0" err="1"/>
              <a:t>sekvenačních</a:t>
            </a:r>
            <a:r>
              <a:rPr lang="en-US" sz="1814" dirty="0"/>
              <a:t> </a:t>
            </a:r>
            <a:r>
              <a:rPr lang="en-US" sz="1814" dirty="0" err="1"/>
              <a:t>dat</a:t>
            </a:r>
            <a:r>
              <a:rPr lang="en-US" sz="1814" dirty="0"/>
              <a:t> a </a:t>
            </a:r>
            <a:r>
              <a:rPr lang="en-US" sz="1814" dirty="0" err="1"/>
              <a:t>testování</a:t>
            </a:r>
            <a:r>
              <a:rPr lang="en-US" sz="1814" dirty="0"/>
              <a:t> </a:t>
            </a:r>
            <a:r>
              <a:rPr lang="en-US" sz="1814" dirty="0" err="1"/>
              <a:t>hypotéz</a:t>
            </a:r>
            <a:br>
              <a:rPr lang="en-US" sz="1814" dirty="0"/>
            </a:br>
            <a:br>
              <a:rPr lang="en-US" sz="1814" dirty="0"/>
            </a:br>
            <a:br>
              <a:rPr lang="en-US" sz="1814" dirty="0"/>
            </a:b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521224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8BCE-5FF8-FC41-9668-C72F6AE5F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568" y="118551"/>
            <a:ext cx="9041845" cy="771394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FDR (False discovery rate) jako funkce genové exprese a použité metody pro normalizaci dat a testování</a:t>
            </a:r>
            <a:br>
              <a:rPr lang="en-US" sz="1814"/>
            </a:br>
            <a:endParaRPr lang="en-US" sz="1814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9AC41-A975-384C-9724-C0FE143B94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568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6BE9E-2A33-9845-BD0D-4A6EE0F3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16357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A91DD-BAEC-124E-9279-9BE852DD237F}"/>
              </a:ext>
            </a:extLst>
          </p:cNvPr>
          <p:cNvSpPr txBox="1"/>
          <p:nvPr/>
        </p:nvSpPr>
        <p:spPr>
          <a:xfrm>
            <a:off x="3361870" y="5631643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8BFD-6369-7C41-8BC0-786AEE3D0108}"/>
              </a:ext>
            </a:extLst>
          </p:cNvPr>
          <p:cNvSpPr txBox="1"/>
          <p:nvPr/>
        </p:nvSpPr>
        <p:spPr>
          <a:xfrm>
            <a:off x="7924269" y="5614007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</p:spTree>
    <p:extLst>
      <p:ext uri="{BB962C8B-B14F-4D97-AF65-F5344CB8AC3E}">
        <p14:creationId xmlns:p14="http://schemas.microsoft.com/office/powerpoint/2010/main" val="883529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61D9F-2334-FD4D-985D-0C30A3D6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426" y="90138"/>
            <a:ext cx="3815825" cy="3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FC5F3-585F-D14A-A7D8-C2C1F7B6DD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20015" y="82954"/>
            <a:ext cx="3962787" cy="396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DBC65-5111-0F43-9724-F0BA9D83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48091" y="3069250"/>
            <a:ext cx="3548025" cy="35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63955-1073-084C-9D54-83413AAA93F9}"/>
              </a:ext>
            </a:extLst>
          </p:cNvPr>
          <p:cNvSpPr txBox="1"/>
          <p:nvPr/>
        </p:nvSpPr>
        <p:spPr>
          <a:xfrm>
            <a:off x="7330209" y="0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F50ED-02DD-2F49-8F2E-258F34DD6726}"/>
              </a:ext>
            </a:extLst>
          </p:cNvPr>
          <p:cNvSpPr txBox="1"/>
          <p:nvPr/>
        </p:nvSpPr>
        <p:spPr>
          <a:xfrm>
            <a:off x="3099621" y="0"/>
            <a:ext cx="201545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2 vzorky na skupinu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05E16-A5AB-0443-88C5-8EB8FCBBC867}"/>
              </a:ext>
            </a:extLst>
          </p:cNvPr>
          <p:cNvSpPr txBox="1"/>
          <p:nvPr/>
        </p:nvSpPr>
        <p:spPr>
          <a:xfrm>
            <a:off x="5090487" y="2903345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2D7A9-54D1-6347-AB69-DD11A8366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7927" y="4280556"/>
            <a:ext cx="2820391" cy="1028418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Similarita mezi seznamy odlišně exprimovaných genů mezi metodami</a:t>
            </a:r>
            <a:br>
              <a:rPr lang="en-US" sz="1814"/>
            </a:br>
            <a:r>
              <a:rPr lang="en-US" sz="1814"/>
              <a:t>u N=2,5 a 10</a:t>
            </a:r>
          </a:p>
        </p:txBody>
      </p:sp>
    </p:spTree>
    <p:extLst>
      <p:ext uri="{BB962C8B-B14F-4D97-AF65-F5344CB8AC3E}">
        <p14:creationId xmlns:p14="http://schemas.microsoft.com/office/powerpoint/2010/main" val="597400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E2A99-F577-AB4C-741E-DFCD568B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68" y="488483"/>
            <a:ext cx="7165361" cy="557106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1D794613-FBE9-A942-0EB5-5F2CE74CE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821" y="5163033"/>
            <a:ext cx="4831274" cy="1698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9CF17D-BD90-7301-60FA-E7798620F29D}"/>
              </a:ext>
            </a:extLst>
          </p:cNvPr>
          <p:cNvSpPr txBox="1"/>
          <p:nvPr/>
        </p:nvSpPr>
        <p:spPr>
          <a:xfrm>
            <a:off x="9202615" y="3153508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RNA-seq differential expression studies: more sequence or more replication? | Bioinformatics | Oxford Academic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1A1B6-1425-7AED-10F5-6AEFB565F45E}"/>
              </a:ext>
            </a:extLst>
          </p:cNvPr>
          <p:cNvSpPr txBox="1"/>
          <p:nvPr/>
        </p:nvSpPr>
        <p:spPr>
          <a:xfrm>
            <a:off x="7856543" y="597589"/>
            <a:ext cx="42885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Je </a:t>
            </a:r>
            <a:r>
              <a:rPr lang="en-US" dirty="0" err="1">
                <a:cs typeface="Calibri"/>
              </a:rPr>
              <a:t>lepší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mít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víc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vzorků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osekvenovaných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hluboko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hluboce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osekvenovaných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vzorků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92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294509" y="1307544"/>
              <a:ext cx="3930678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508" y="1298544"/>
                <a:ext cx="3948321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75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807-032F-4233-8B42-142EEE5A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Doporučená literatura na tému FDR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65FB-2C28-4826-B441-288149AD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https://bmcbioinformatics.biomedcentral.com/articles/10.1186/1471-2105-11-450</a:t>
            </a:r>
          </a:p>
        </p:txBody>
      </p:sp>
    </p:spTree>
    <p:extLst>
      <p:ext uri="{BB962C8B-B14F-4D97-AF65-F5344CB8AC3E}">
        <p14:creationId xmlns:p14="http://schemas.microsoft.com/office/powerpoint/2010/main" val="43538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1" y="1122363"/>
            <a:ext cx="4023360" cy="3204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porovnávání</a:t>
            </a:r>
            <a:endParaRPr lang="en-US" altLang="cs-CZ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2677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72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BDE4FAD3-2700-4314-B625-66C7647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321734"/>
            <a:ext cx="10905066" cy="113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Regresní strategie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FF8C8D52-1DE8-49E8-9155-091ABC5F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1782981"/>
            <a:ext cx="10905066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 marL="831850" indent="-3746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máme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víc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jak 1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proměnnou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která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může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ovlivnit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/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proteinovou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expresi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+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pohlaví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snažíme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zjistit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jak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velmi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nějaké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spojité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proměnné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prežití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věk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),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Coxův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model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proporcionálních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rizik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Chceme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najít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pravděpodobnost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vzorek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patří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do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základě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daného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genu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Logistická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regrese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0380-E749-4625-8703-1FB30D02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868"/>
            <a:ext cx="10515600" cy="1325563"/>
          </a:xfrm>
        </p:spPr>
        <p:txBody>
          <a:bodyPr/>
          <a:lstStyle/>
          <a:p>
            <a:r>
              <a:rPr lang="sk-SK" dirty="0"/>
              <a:t>M</a:t>
            </a:r>
            <a:r>
              <a:rPr lang="cs-CZ" dirty="0" err="1"/>
              <a:t>ůžeme</a:t>
            </a:r>
            <a:r>
              <a:rPr lang="cs-CZ" dirty="0"/>
              <a:t> používat běžné statistické testy u </a:t>
            </a:r>
            <a:r>
              <a:rPr lang="cs-CZ" dirty="0" err="1"/>
              <a:t>omicsových</a:t>
            </a:r>
            <a:r>
              <a:rPr lang="cs-CZ" dirty="0"/>
              <a:t> dat?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68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59"/>
            <a:ext cx="10515600" cy="1325563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Není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měření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jako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měření</a:t>
            </a:r>
            <a:endParaRPr lang="en-US" dirty="0" err="1"/>
          </a:p>
        </p:txBody>
      </p:sp>
      <p:pic>
        <p:nvPicPr>
          <p:cNvPr id="6" name="Picture 5" descr="A diagram of a microarray&#10;&#10;Description automatically generated">
            <a:extLst>
              <a:ext uri="{FF2B5EF4-FFF2-40B4-BE49-F238E27FC236}">
                <a16:creationId xmlns:a16="http://schemas.microsoft.com/office/drawing/2014/main" id="{0EC07D70-D04E-DC2A-1662-5AAE1793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41" y="1390730"/>
            <a:ext cx="8394914" cy="53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24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</a:t>
            </a:r>
            <a:r>
              <a:rPr lang="en-US" dirty="0" err="1">
                <a:cs typeface="Calibri Light"/>
              </a:rPr>
              <a:t>RNAseq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4F2D117-0655-0AFF-E6DD-0F9D7821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89" y="1717349"/>
            <a:ext cx="6075334" cy="4430690"/>
          </a:xfrm>
          <a:prstGeom prst="rect">
            <a:avLst/>
          </a:prstGeom>
        </p:spPr>
      </p:pic>
      <p:pic>
        <p:nvPicPr>
          <p:cNvPr id="6" name="Picture 5" descr="A diagram of a microarray&#10;&#10;Description automatically generated">
            <a:extLst>
              <a:ext uri="{FF2B5EF4-FFF2-40B4-BE49-F238E27FC236}">
                <a16:creationId xmlns:a16="http://schemas.microsoft.com/office/drawing/2014/main" id="{EB9DE6D7-78C0-DDC7-3316-B3399401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10" r="-31" b="243"/>
          <a:stretch/>
        </p:blipFill>
        <p:spPr>
          <a:xfrm>
            <a:off x="7890359" y="1506967"/>
            <a:ext cx="2851542" cy="3443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C6E501-100A-E372-B68D-691A2150BD70}"/>
              </a:ext>
            </a:extLst>
          </p:cNvPr>
          <p:cNvSpPr txBox="1"/>
          <p:nvPr/>
        </p:nvSpPr>
        <p:spPr>
          <a:xfrm>
            <a:off x="851954" y="1858810"/>
            <a:ext cx="30399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POČTY ČTENÍ</a:t>
            </a:r>
            <a:r>
              <a:rPr lang="en-US" dirty="0">
                <a:cs typeface="Calibri"/>
              </a:rPr>
              <a:t> (od 0 </a:t>
            </a:r>
            <a:r>
              <a:rPr lang="en-US" b="1" dirty="0">
                <a:cs typeface="Calibri"/>
              </a:rPr>
              <a:t>do </a:t>
            </a:r>
            <a:r>
              <a:rPr lang="en-US" b="1" dirty="0" err="1">
                <a:cs typeface="Calibri"/>
              </a:rPr>
              <a:t>maximální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kapacity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přístroje</a:t>
            </a:r>
            <a:r>
              <a:rPr lang="en-US" b="1" dirty="0">
                <a:cs typeface="Calibri"/>
              </a:rPr>
              <a:t> - </a:t>
            </a:r>
            <a:r>
              <a:rPr lang="en-US" b="1" dirty="0" err="1">
                <a:cs typeface="Calibri"/>
              </a:rPr>
              <a:t>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9183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</a:t>
            </a:r>
            <a:r>
              <a:rPr lang="en-US" dirty="0" err="1">
                <a:cs typeface="Calibri Light"/>
              </a:rPr>
              <a:t>RNAseq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4F2D117-0655-0AFF-E6DD-0F9D7821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89" y="1717349"/>
            <a:ext cx="6075334" cy="443069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3B8664-DE18-818B-F0BF-701AA3FCC17A}"/>
              </a:ext>
            </a:extLst>
          </p:cNvPr>
          <p:cNvCxnSpPr/>
          <p:nvPr/>
        </p:nvCxnSpPr>
        <p:spPr>
          <a:xfrm>
            <a:off x="1581956" y="4195292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E740B0-FD2E-FA6C-D263-0C651EA28F01}"/>
              </a:ext>
            </a:extLst>
          </p:cNvPr>
          <p:cNvSpPr txBox="1"/>
          <p:nvPr/>
        </p:nvSpPr>
        <p:spPr>
          <a:xfrm>
            <a:off x="851954" y="1858810"/>
            <a:ext cx="303993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POČTY ČTENÍ</a:t>
            </a:r>
            <a:r>
              <a:rPr lang="en-US" dirty="0">
                <a:cs typeface="Calibri"/>
              </a:rPr>
              <a:t> (od 0 </a:t>
            </a:r>
            <a:r>
              <a:rPr lang="en-US" b="1" dirty="0">
                <a:cs typeface="Calibri"/>
              </a:rPr>
              <a:t>do </a:t>
            </a:r>
            <a:r>
              <a:rPr lang="en-US" b="1" dirty="0" err="1">
                <a:cs typeface="Calibri"/>
              </a:rPr>
              <a:t>maximální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kapacity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přístroje</a:t>
            </a:r>
            <a:r>
              <a:rPr lang="en-US" b="1" dirty="0">
                <a:cs typeface="Calibri"/>
              </a:rPr>
              <a:t> - </a:t>
            </a:r>
            <a:r>
              <a:rPr lang="en-US" b="1" dirty="0" err="1">
                <a:cs typeface="Calibri"/>
              </a:rPr>
              <a:t>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)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9" name="Picture 8" descr="A diagram of a microarray&#10;&#10;Description automatically generated">
            <a:extLst>
              <a:ext uri="{FF2B5EF4-FFF2-40B4-BE49-F238E27FC236}">
                <a16:creationId xmlns:a16="http://schemas.microsoft.com/office/drawing/2014/main" id="{0C8D070A-6673-FF52-492F-9FEBAF5B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10" r="-31" b="243"/>
          <a:stretch/>
        </p:blipFill>
        <p:spPr>
          <a:xfrm>
            <a:off x="7890359" y="1506967"/>
            <a:ext cx="2851542" cy="3443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872C5A-A50F-4789-32EA-76D2B49173D0}"/>
              </a:ext>
            </a:extLst>
          </p:cNvPr>
          <p:cNvSpPr txBox="1"/>
          <p:nvPr/>
        </p:nvSpPr>
        <p:spPr>
          <a:xfrm>
            <a:off x="1174679" y="3428113"/>
            <a:ext cx="30468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Většina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genů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velice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nízkou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expresi</a:t>
            </a:r>
            <a:r>
              <a:rPr lang="en-US" dirty="0">
                <a:cs typeface="Calibri"/>
              </a:rPr>
              <a:t> (</a:t>
            </a:r>
            <a:r>
              <a:rPr lang="en-US" err="1">
                <a:cs typeface="Calibri"/>
              </a:rPr>
              <a:t>počet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čtení</a:t>
            </a:r>
            <a:r>
              <a:rPr lang="en-US">
                <a:cs typeface="Calibri"/>
              </a:rPr>
              <a:t> 0-100)</a:t>
            </a:r>
            <a:endParaRPr lang="en-US" err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F1F003-F7A6-FF08-55A8-83962F096A0B}"/>
              </a:ext>
            </a:extLst>
          </p:cNvPr>
          <p:cNvCxnSpPr>
            <a:cxnSpLocks/>
          </p:cNvCxnSpPr>
          <p:nvPr/>
        </p:nvCxnSpPr>
        <p:spPr>
          <a:xfrm flipH="1">
            <a:off x="6338553" y="5440250"/>
            <a:ext cx="4666445" cy="55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4CCF2E-CBBA-2ED5-DF02-EEDF7B4EFD11}"/>
              </a:ext>
            </a:extLst>
          </p:cNvPr>
          <p:cNvSpPr txBox="1"/>
          <p:nvPr/>
        </p:nvSpPr>
        <p:spPr>
          <a:xfrm>
            <a:off x="9148848" y="4866254"/>
            <a:ext cx="30468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Dlouhý "ocas", </a:t>
            </a:r>
            <a:r>
              <a:rPr lang="en-US" dirty="0" err="1">
                <a:cs typeface="Calibri"/>
              </a:rPr>
              <a:t>protože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kapacita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obrovská</a:t>
            </a:r>
            <a:r>
              <a:rPr lang="en-US" dirty="0">
                <a:cs typeface="Calibri"/>
              </a:rPr>
              <a:t>, gen </a:t>
            </a:r>
            <a:r>
              <a:rPr lang="en-US" dirty="0" err="1">
                <a:cs typeface="Calibri"/>
              </a:rPr>
              <a:t>není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omezen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shora</a:t>
            </a:r>
          </a:p>
        </p:txBody>
      </p:sp>
    </p:spTree>
    <p:extLst>
      <p:ext uri="{BB962C8B-B14F-4D97-AF65-F5344CB8AC3E}">
        <p14:creationId xmlns:p14="http://schemas.microsoft.com/office/powerpoint/2010/main" val="2044447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</a:t>
            </a:r>
            <a:r>
              <a:rPr lang="en-US" dirty="0" err="1">
                <a:cs typeface="Calibri Light"/>
              </a:rPr>
              <a:t>RNAseq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4F2D117-0655-0AFF-E6DD-0F9D7821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89" y="1717349"/>
            <a:ext cx="6075334" cy="443069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3B8664-DE18-818B-F0BF-701AA3FCC17A}"/>
              </a:ext>
            </a:extLst>
          </p:cNvPr>
          <p:cNvCxnSpPr/>
          <p:nvPr/>
        </p:nvCxnSpPr>
        <p:spPr>
          <a:xfrm>
            <a:off x="1581956" y="4195292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044C3A-06BD-45D6-194B-51DC0472DFF2}"/>
              </a:ext>
            </a:extLst>
          </p:cNvPr>
          <p:cNvSpPr txBox="1"/>
          <p:nvPr/>
        </p:nvSpPr>
        <p:spPr>
          <a:xfrm>
            <a:off x="1174679" y="3428113"/>
            <a:ext cx="30468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Většina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genů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velice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nízkou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expresi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počet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čtení</a:t>
            </a:r>
            <a:r>
              <a:rPr lang="en-US" dirty="0">
                <a:cs typeface="Calibri"/>
              </a:rPr>
              <a:t> 0-100)</a:t>
            </a: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740B0-FD2E-FA6C-D263-0C651EA28F01}"/>
              </a:ext>
            </a:extLst>
          </p:cNvPr>
          <p:cNvSpPr txBox="1"/>
          <p:nvPr/>
        </p:nvSpPr>
        <p:spPr>
          <a:xfrm>
            <a:off x="851954" y="1858810"/>
            <a:ext cx="30399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POČTY ČTENÍ</a:t>
            </a:r>
            <a:r>
              <a:rPr lang="en-US" dirty="0">
                <a:cs typeface="Calibri"/>
              </a:rPr>
              <a:t> (od 0 </a:t>
            </a:r>
            <a:r>
              <a:rPr lang="en-US" b="1" dirty="0">
                <a:cs typeface="Calibri"/>
              </a:rPr>
              <a:t>do </a:t>
            </a:r>
            <a:r>
              <a:rPr lang="en-US" b="1" dirty="0" err="1">
                <a:cs typeface="Calibri"/>
              </a:rPr>
              <a:t>maximální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kapacity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přístroje</a:t>
            </a:r>
            <a:r>
              <a:rPr lang="en-US" b="1" dirty="0">
                <a:cs typeface="Calibri"/>
              </a:rPr>
              <a:t> - </a:t>
            </a:r>
            <a:r>
              <a:rPr lang="en-US" b="1" dirty="0" err="1">
                <a:cs typeface="Calibri"/>
              </a:rPr>
              <a:t>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)</a:t>
            </a:r>
          </a:p>
        </p:txBody>
      </p:sp>
      <p:pic>
        <p:nvPicPr>
          <p:cNvPr id="9" name="Picture 8" descr="A diagram of a microarray&#10;&#10;Description automatically generated">
            <a:extLst>
              <a:ext uri="{FF2B5EF4-FFF2-40B4-BE49-F238E27FC236}">
                <a16:creationId xmlns:a16="http://schemas.microsoft.com/office/drawing/2014/main" id="{0C8D070A-6673-FF52-492F-9FEBAF5B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10" r="-31" b="243"/>
          <a:stretch/>
        </p:blipFill>
        <p:spPr>
          <a:xfrm>
            <a:off x="7890359" y="1506967"/>
            <a:ext cx="2851542" cy="3443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62F38-EB32-1271-0084-D354E3144EE8}"/>
              </a:ext>
            </a:extLst>
          </p:cNvPr>
          <p:cNvSpPr txBox="1"/>
          <p:nvPr/>
        </p:nvSpPr>
        <p:spPr>
          <a:xfrm>
            <a:off x="841975" y="4619409"/>
            <a:ext cx="34010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PROČ:</a:t>
            </a:r>
          </a:p>
          <a:p>
            <a:pPr marL="285750" indent="-285750">
              <a:buFont typeface="Calibri"/>
              <a:buChar char="-"/>
            </a:pPr>
            <a:r>
              <a:rPr lang="en-US" err="1">
                <a:cs typeface="Calibri"/>
              </a:rPr>
              <a:t>Silně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exprimované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geny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"</a:t>
            </a:r>
            <a:r>
              <a:rPr lang="en-US" b="1" err="1">
                <a:cs typeface="Calibri"/>
              </a:rPr>
              <a:t>vyžerou</a:t>
            </a:r>
            <a:r>
              <a:rPr lang="en-US" b="1" dirty="0">
                <a:cs typeface="Calibri"/>
              </a:rPr>
              <a:t>"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kapacitu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sekvenátora</a:t>
            </a:r>
            <a:r>
              <a:rPr lang="en-US" dirty="0">
                <a:cs typeface="Calibri"/>
              </a:rPr>
              <a:t> a </a:t>
            </a:r>
            <a:r>
              <a:rPr lang="en-US" err="1">
                <a:cs typeface="Calibri"/>
              </a:rPr>
              <a:t>nezůstane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 dirty="0">
                <a:cs typeface="Calibri"/>
              </a:rPr>
              <a:t> ty </a:t>
            </a:r>
            <a:r>
              <a:rPr lang="en-US" err="1">
                <a:cs typeface="Calibri"/>
              </a:rPr>
              <a:t>ostatní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málo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exprimované</a:t>
            </a:r>
            <a:r>
              <a:rPr lang="en-US" dirty="0">
                <a:cs typeface="Calibri"/>
              </a:rPr>
              <a:t> </a:t>
            </a:r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 (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když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silným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efektem</a:t>
            </a:r>
            <a:r>
              <a:rPr lang="en-US" dirty="0"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DF7AF2-7274-5634-32F0-46EA94C69047}"/>
              </a:ext>
            </a:extLst>
          </p:cNvPr>
          <p:cNvCxnSpPr>
            <a:cxnSpLocks/>
          </p:cNvCxnSpPr>
          <p:nvPr/>
        </p:nvCxnSpPr>
        <p:spPr>
          <a:xfrm flipH="1">
            <a:off x="6338553" y="5440250"/>
            <a:ext cx="4666445" cy="55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F6AE5C-F89C-72D6-D37B-15C041677426}"/>
              </a:ext>
            </a:extLst>
          </p:cNvPr>
          <p:cNvSpPr txBox="1"/>
          <p:nvPr/>
        </p:nvSpPr>
        <p:spPr>
          <a:xfrm>
            <a:off x="9148848" y="4866254"/>
            <a:ext cx="30468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Dlouhý "ocas", </a:t>
            </a:r>
            <a:r>
              <a:rPr lang="en-US" dirty="0" err="1">
                <a:cs typeface="Calibri"/>
              </a:rPr>
              <a:t>protože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kapacita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obrovská</a:t>
            </a:r>
            <a:r>
              <a:rPr lang="en-US" dirty="0">
                <a:cs typeface="Calibri"/>
              </a:rPr>
              <a:t>, gen </a:t>
            </a:r>
            <a:r>
              <a:rPr lang="en-US" dirty="0" err="1">
                <a:cs typeface="Calibri"/>
              </a:rPr>
              <a:t>není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omezen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shora</a:t>
            </a:r>
          </a:p>
        </p:txBody>
      </p:sp>
    </p:spTree>
    <p:extLst>
      <p:ext uri="{BB962C8B-B14F-4D97-AF65-F5344CB8AC3E}">
        <p14:creationId xmlns:p14="http://schemas.microsoft.com/office/powerpoint/2010/main" val="1270459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</a:t>
            </a:r>
            <a:r>
              <a:rPr lang="en-US" dirty="0" err="1">
                <a:cs typeface="Calibri Light"/>
              </a:rPr>
              <a:t>RNAseq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4F2D117-0655-0AFF-E6DD-0F9D7821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89" y="1717349"/>
            <a:ext cx="6075334" cy="443069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3B8664-DE18-818B-F0BF-701AA3FCC17A}"/>
              </a:ext>
            </a:extLst>
          </p:cNvPr>
          <p:cNvCxnSpPr/>
          <p:nvPr/>
        </p:nvCxnSpPr>
        <p:spPr>
          <a:xfrm>
            <a:off x="1581956" y="4195292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044C3A-06BD-45D6-194B-51DC0472DFF2}"/>
              </a:ext>
            </a:extLst>
          </p:cNvPr>
          <p:cNvSpPr txBox="1"/>
          <p:nvPr/>
        </p:nvSpPr>
        <p:spPr>
          <a:xfrm>
            <a:off x="1174679" y="3428113"/>
            <a:ext cx="30468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Většina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genů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velice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nízkou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expresi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počet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čtení</a:t>
            </a:r>
            <a:r>
              <a:rPr lang="en-US" dirty="0">
                <a:cs typeface="Calibri"/>
              </a:rPr>
              <a:t> 0-100)</a:t>
            </a: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740B0-FD2E-FA6C-D263-0C651EA28F01}"/>
              </a:ext>
            </a:extLst>
          </p:cNvPr>
          <p:cNvSpPr txBox="1"/>
          <p:nvPr/>
        </p:nvSpPr>
        <p:spPr>
          <a:xfrm>
            <a:off x="851954" y="1858810"/>
            <a:ext cx="30399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POČTY ČTENÍ</a:t>
            </a:r>
            <a:r>
              <a:rPr lang="en-US" dirty="0">
                <a:cs typeface="Calibri"/>
              </a:rPr>
              <a:t> (od 0 </a:t>
            </a:r>
            <a:r>
              <a:rPr lang="en-US" b="1" dirty="0">
                <a:cs typeface="Calibri"/>
              </a:rPr>
              <a:t>do </a:t>
            </a:r>
            <a:r>
              <a:rPr lang="en-US" b="1" dirty="0" err="1">
                <a:cs typeface="Calibri"/>
              </a:rPr>
              <a:t>maximální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kapacity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přístroje</a:t>
            </a:r>
            <a:r>
              <a:rPr lang="en-US" b="1" dirty="0">
                <a:cs typeface="Calibri"/>
              </a:rPr>
              <a:t> - </a:t>
            </a:r>
            <a:r>
              <a:rPr lang="en-US" b="1" dirty="0" err="1">
                <a:cs typeface="Calibri"/>
              </a:rPr>
              <a:t>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)</a:t>
            </a:r>
          </a:p>
        </p:txBody>
      </p:sp>
      <p:pic>
        <p:nvPicPr>
          <p:cNvPr id="9" name="Picture 8" descr="A diagram of a microarray&#10;&#10;Description automatically generated">
            <a:extLst>
              <a:ext uri="{FF2B5EF4-FFF2-40B4-BE49-F238E27FC236}">
                <a16:creationId xmlns:a16="http://schemas.microsoft.com/office/drawing/2014/main" id="{0C8D070A-6673-FF52-492F-9FEBAF5B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10" r="-31" b="243"/>
          <a:stretch/>
        </p:blipFill>
        <p:spPr>
          <a:xfrm>
            <a:off x="7890359" y="1506967"/>
            <a:ext cx="2851542" cy="3443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62F38-EB32-1271-0084-D354E3144EE8}"/>
              </a:ext>
            </a:extLst>
          </p:cNvPr>
          <p:cNvSpPr txBox="1"/>
          <p:nvPr/>
        </p:nvSpPr>
        <p:spPr>
          <a:xfrm>
            <a:off x="841975" y="4619409"/>
            <a:ext cx="34010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PROČ:</a:t>
            </a:r>
          </a:p>
          <a:p>
            <a:pPr marL="285750" indent="-285750">
              <a:buFont typeface="Calibri"/>
              <a:buChar char="-"/>
            </a:pPr>
            <a:r>
              <a:rPr lang="en-US" err="1">
                <a:cs typeface="Calibri"/>
              </a:rPr>
              <a:t>Silně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exprimované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geny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"</a:t>
            </a:r>
            <a:r>
              <a:rPr lang="en-US" b="1" err="1">
                <a:cs typeface="Calibri"/>
              </a:rPr>
              <a:t>vyžerou</a:t>
            </a:r>
            <a:r>
              <a:rPr lang="en-US" b="1" dirty="0">
                <a:cs typeface="Calibri"/>
              </a:rPr>
              <a:t>"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kapacitu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sekvenátora</a:t>
            </a:r>
            <a:r>
              <a:rPr lang="en-US" dirty="0">
                <a:cs typeface="Calibri"/>
              </a:rPr>
              <a:t> a </a:t>
            </a:r>
            <a:r>
              <a:rPr lang="en-US" err="1">
                <a:cs typeface="Calibri"/>
              </a:rPr>
              <a:t>nezůstane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 dirty="0">
                <a:cs typeface="Calibri"/>
              </a:rPr>
              <a:t> ty </a:t>
            </a:r>
            <a:r>
              <a:rPr lang="en-US" err="1">
                <a:cs typeface="Calibri"/>
              </a:rPr>
              <a:t>ostatní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málo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exprimované</a:t>
            </a:r>
            <a:r>
              <a:rPr lang="en-US" dirty="0">
                <a:cs typeface="Calibri"/>
              </a:rPr>
              <a:t> </a:t>
            </a:r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 (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když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silným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efektem</a:t>
            </a:r>
            <a:r>
              <a:rPr lang="en-US" dirty="0"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DF7AF2-7274-5634-32F0-46EA94C69047}"/>
              </a:ext>
            </a:extLst>
          </p:cNvPr>
          <p:cNvCxnSpPr>
            <a:cxnSpLocks/>
          </p:cNvCxnSpPr>
          <p:nvPr/>
        </p:nvCxnSpPr>
        <p:spPr>
          <a:xfrm flipH="1">
            <a:off x="6338553" y="5440250"/>
            <a:ext cx="4666445" cy="558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F6AE5C-F89C-72D6-D37B-15C041677426}"/>
              </a:ext>
            </a:extLst>
          </p:cNvPr>
          <p:cNvSpPr txBox="1"/>
          <p:nvPr/>
        </p:nvSpPr>
        <p:spPr>
          <a:xfrm>
            <a:off x="9148848" y="4866254"/>
            <a:ext cx="30468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Dlouhý "ocas", </a:t>
            </a:r>
            <a:r>
              <a:rPr lang="en-US" dirty="0" err="1">
                <a:cs typeface="Calibri"/>
              </a:rPr>
              <a:t>protože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kapacita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obrovská</a:t>
            </a:r>
            <a:r>
              <a:rPr lang="en-US" dirty="0">
                <a:cs typeface="Calibri"/>
              </a:rPr>
              <a:t>, gen </a:t>
            </a:r>
            <a:r>
              <a:rPr lang="en-US" dirty="0" err="1">
                <a:cs typeface="Calibri"/>
              </a:rPr>
              <a:t>není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omezen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shora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58FDF-1634-B6EB-DCE8-4E2117B872F0}"/>
              </a:ext>
            </a:extLst>
          </p:cNvPr>
          <p:cNvSpPr/>
          <p:nvPr/>
        </p:nvSpPr>
        <p:spPr>
          <a:xfrm>
            <a:off x="848442" y="3058522"/>
            <a:ext cx="3607055" cy="2156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nemají</a:t>
            </a:r>
            <a:r>
              <a:rPr lang="en-US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Normální</a:t>
            </a:r>
            <a:r>
              <a:rPr lang="en-US" dirty="0">
                <a:cs typeface="Calibri"/>
              </a:rPr>
              <a:t>, ale </a:t>
            </a:r>
            <a:r>
              <a:rPr lang="en-US" b="1" dirty="0" err="1">
                <a:cs typeface="Calibri"/>
              </a:rPr>
              <a:t>Poisonnovo</a:t>
            </a:r>
            <a:r>
              <a:rPr lang="en-US" b="1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rozložení</a:t>
            </a:r>
            <a:r>
              <a:rPr lang="en-US" dirty="0">
                <a:cs typeface="Calibri"/>
              </a:rPr>
              <a:t>...?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470713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817E-8119-E51B-1F19-4189E7A3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Heteroskedasticita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RNAseq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</a:t>
            </a:r>
          </a:p>
        </p:txBody>
      </p:sp>
      <p:pic>
        <p:nvPicPr>
          <p:cNvPr id="4" name="Picture 3" descr="A graph with a dotted line&#10;&#10;Description automatically generated">
            <a:extLst>
              <a:ext uri="{FF2B5EF4-FFF2-40B4-BE49-F238E27FC236}">
                <a16:creationId xmlns:a16="http://schemas.microsoft.com/office/drawing/2014/main" id="{7B638F1B-D97E-7715-0901-36106E54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73" y="1693846"/>
            <a:ext cx="6306353" cy="4264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C566B-8E65-1935-054F-AA183E8141B1}"/>
              </a:ext>
            </a:extLst>
          </p:cNvPr>
          <p:cNvSpPr txBox="1"/>
          <p:nvPr/>
        </p:nvSpPr>
        <p:spPr>
          <a:xfrm>
            <a:off x="851954" y="1858810"/>
            <a:ext cx="30399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vyšší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expresí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mnohem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vyšší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variabilitu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Variabilita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zároveň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více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variabilní</a:t>
            </a:r>
            <a:r>
              <a:rPr lang="en-US" dirty="0">
                <a:cs typeface="Calibri"/>
              </a:rPr>
              <a:t> u  </a:t>
            </a:r>
            <a:r>
              <a:rPr lang="en-US" dirty="0" err="1">
                <a:cs typeface="Calibri"/>
              </a:rPr>
              <a:t>nižších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hodnot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DD3137-03F4-3E18-A9FC-8C346F8A6FA3}"/>
              </a:ext>
            </a:extLst>
          </p:cNvPr>
          <p:cNvCxnSpPr/>
          <p:nvPr/>
        </p:nvCxnSpPr>
        <p:spPr>
          <a:xfrm>
            <a:off x="4071871" y="2048813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008D2C-84D9-A042-0640-9F3E0C887DAA}"/>
              </a:ext>
            </a:extLst>
          </p:cNvPr>
          <p:cNvCxnSpPr>
            <a:cxnSpLocks/>
          </p:cNvCxnSpPr>
          <p:nvPr/>
        </p:nvCxnSpPr>
        <p:spPr>
          <a:xfrm>
            <a:off x="2891307" y="3723065"/>
            <a:ext cx="2932090" cy="1257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2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1F2BF4-C99E-F645-9811-7631E99E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jaký je rozdíl v přítomných genech/metabolitech/proteinech mezi dvěma nebo více skupinami</a:t>
            </a:r>
            <a:br>
              <a:rPr lang="en-US" altLang="cs-CZ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D7BB6-1989-5C4F-B633-C97D836C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Odpovídáme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otázku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84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817E-8119-E51B-1F19-4189E7A3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Heteroskedasticita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RNAseq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</a:t>
            </a:r>
          </a:p>
        </p:txBody>
      </p:sp>
      <p:pic>
        <p:nvPicPr>
          <p:cNvPr id="4" name="Picture 3" descr="A graph with a dotted line&#10;&#10;Description automatically generated">
            <a:extLst>
              <a:ext uri="{FF2B5EF4-FFF2-40B4-BE49-F238E27FC236}">
                <a16:creationId xmlns:a16="http://schemas.microsoft.com/office/drawing/2014/main" id="{7B638F1B-D97E-7715-0901-36106E54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73" y="1693846"/>
            <a:ext cx="6306353" cy="4264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C566B-8E65-1935-054F-AA183E8141B1}"/>
              </a:ext>
            </a:extLst>
          </p:cNvPr>
          <p:cNvSpPr txBox="1"/>
          <p:nvPr/>
        </p:nvSpPr>
        <p:spPr>
          <a:xfrm>
            <a:off x="851954" y="1858810"/>
            <a:ext cx="30399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vyšší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expresí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mnohem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vyšší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variabilitu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Variabilita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zároveň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více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variabilní</a:t>
            </a:r>
            <a:r>
              <a:rPr lang="en-US" dirty="0">
                <a:cs typeface="Calibri"/>
              </a:rPr>
              <a:t> u  </a:t>
            </a:r>
            <a:r>
              <a:rPr lang="en-US" dirty="0" err="1">
                <a:cs typeface="Calibri"/>
              </a:rPr>
              <a:t>nižších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hodnot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DD3137-03F4-3E18-A9FC-8C346F8A6FA3}"/>
              </a:ext>
            </a:extLst>
          </p:cNvPr>
          <p:cNvCxnSpPr/>
          <p:nvPr/>
        </p:nvCxnSpPr>
        <p:spPr>
          <a:xfrm>
            <a:off x="4071871" y="2048813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008D2C-84D9-A042-0640-9F3E0C887DAA}"/>
              </a:ext>
            </a:extLst>
          </p:cNvPr>
          <p:cNvCxnSpPr>
            <a:cxnSpLocks/>
          </p:cNvCxnSpPr>
          <p:nvPr/>
        </p:nvCxnSpPr>
        <p:spPr>
          <a:xfrm>
            <a:off x="2891307" y="3723065"/>
            <a:ext cx="2932090" cy="1257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49C40B6-0A6D-ED30-B556-3F20D5FC6405}"/>
              </a:ext>
            </a:extLst>
          </p:cNvPr>
          <p:cNvSpPr/>
          <p:nvPr/>
        </p:nvSpPr>
        <p:spPr>
          <a:xfrm>
            <a:off x="461580" y="4348060"/>
            <a:ext cx="3607055" cy="2156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>
                <a:cs typeface="Calibri"/>
              </a:rPr>
              <a:t>Pokud</a:t>
            </a:r>
            <a:r>
              <a:rPr lang="en-US" dirty="0">
                <a:cs typeface="Calibri"/>
              </a:rPr>
              <a:t> by </a:t>
            </a:r>
            <a:r>
              <a:rPr lang="en-US" err="1">
                <a:cs typeface="Calibri"/>
              </a:rPr>
              <a:t>bylo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rozložení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Poissonovo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tak</a:t>
            </a:r>
            <a:r>
              <a:rPr lang="en-US" dirty="0">
                <a:cs typeface="Calibri"/>
              </a:rPr>
              <a:t> by </a:t>
            </a:r>
            <a:r>
              <a:rPr lang="en-US" err="1">
                <a:cs typeface="Calibri"/>
              </a:rPr>
              <a:t>platilo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že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variabilita</a:t>
            </a:r>
            <a:r>
              <a:rPr lang="en-US" dirty="0">
                <a:cs typeface="Calibri"/>
              </a:rPr>
              <a:t> se </a:t>
            </a:r>
            <a:r>
              <a:rPr lang="en-US" err="1">
                <a:cs typeface="Calibri"/>
              </a:rPr>
              <a:t>rovná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průměru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diagonála</a:t>
            </a:r>
            <a:r>
              <a:rPr lang="en-US">
                <a:cs typeface="Calibri"/>
              </a:rPr>
              <a:t>)….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S </a:t>
            </a:r>
            <a:r>
              <a:rPr lang="en-US" err="1">
                <a:cs typeface="Calibri"/>
              </a:rPr>
              <a:t>malým</a:t>
            </a:r>
            <a:r>
              <a:rPr lang="en-US" dirty="0">
                <a:cs typeface="Calibri"/>
              </a:rPr>
              <a:t> N to </a:t>
            </a:r>
            <a:r>
              <a:rPr lang="en-US" err="1">
                <a:cs typeface="Calibri"/>
              </a:rPr>
              <a:t>neplatí</a:t>
            </a:r>
            <a:r>
              <a:rPr lang="en-US" dirty="0">
                <a:cs typeface="Calibri"/>
              </a:rPr>
              <a:t> …. je to </a:t>
            </a:r>
            <a:r>
              <a:rPr lang="en-US" err="1">
                <a:cs typeface="Calibri"/>
              </a:rPr>
              <a:t>teda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spíše</a:t>
            </a:r>
            <a:r>
              <a:rPr lang="en-US">
                <a:cs typeface="Calibri"/>
              </a:rPr>
              <a:t> </a:t>
            </a:r>
            <a:r>
              <a:rPr lang="en-US" b="1" dirty="0">
                <a:cs typeface="Calibri"/>
              </a:rPr>
              <a:t>Negativní </a:t>
            </a:r>
            <a:r>
              <a:rPr lang="en-US" b="1" err="1">
                <a:cs typeface="Calibri"/>
              </a:rPr>
              <a:t>binomiální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rozložení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150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ene expression&#10;&#10;Description automatically generated">
            <a:extLst>
              <a:ext uri="{FF2B5EF4-FFF2-40B4-BE49-F238E27FC236}">
                <a16:creationId xmlns:a16="http://schemas.microsoft.com/office/drawing/2014/main" id="{07A025A3-4810-DEEE-FCAB-5BA426B8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816" y="1846289"/>
            <a:ext cx="4436598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microarray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pic>
        <p:nvPicPr>
          <p:cNvPr id="8" name="Picture 7" descr="A diagram of a microarray&#10;&#10;Description automatically generated">
            <a:extLst>
              <a:ext uri="{FF2B5EF4-FFF2-40B4-BE49-F238E27FC236}">
                <a16:creationId xmlns:a16="http://schemas.microsoft.com/office/drawing/2014/main" id="{27DF3E8A-6206-C68B-5A26-9BCDE430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0" t="-92" r="47499" b="374"/>
          <a:stretch/>
        </p:blipFill>
        <p:spPr>
          <a:xfrm>
            <a:off x="8931378" y="1175077"/>
            <a:ext cx="2750856" cy="3442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6636D-CDC1-0F3D-0967-F32AF8B1060B}"/>
              </a:ext>
            </a:extLst>
          </p:cNvPr>
          <p:cNvSpPr txBox="1"/>
          <p:nvPr/>
        </p:nvSpPr>
        <p:spPr>
          <a:xfrm>
            <a:off x="841222" y="1708556"/>
            <a:ext cx="39199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intensity </a:t>
            </a:r>
            <a:r>
              <a:rPr lang="en-US" dirty="0" err="1">
                <a:cs typeface="Calibri"/>
              </a:rPr>
              <a:t>pixelů</a:t>
            </a:r>
            <a:r>
              <a:rPr lang="en-US" dirty="0">
                <a:cs typeface="Calibri"/>
              </a:rPr>
              <a:t> od 0 do maxima</a:t>
            </a:r>
            <a:r>
              <a:rPr lang="en-US" b="1" dirty="0">
                <a:cs typeface="Calibri"/>
              </a:rPr>
              <a:t> 65,535 – toto maximum </a:t>
            </a:r>
            <a:r>
              <a:rPr lang="en-US" b="1" dirty="0" err="1">
                <a:cs typeface="Calibri"/>
              </a:rPr>
              <a:t>nesdílí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491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gene expression&#10;&#10;Description automatically generated">
            <a:extLst>
              <a:ext uri="{FF2B5EF4-FFF2-40B4-BE49-F238E27FC236}">
                <a16:creationId xmlns:a16="http://schemas.microsoft.com/office/drawing/2014/main" id="{5ED48D31-A765-A51C-3BF0-E78D38BF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816" y="1846289"/>
            <a:ext cx="4436598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microarray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3B8664-DE18-818B-F0BF-701AA3FCC17A}"/>
              </a:ext>
            </a:extLst>
          </p:cNvPr>
          <p:cNvCxnSpPr/>
          <p:nvPr/>
        </p:nvCxnSpPr>
        <p:spPr>
          <a:xfrm>
            <a:off x="1614153" y="4613855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044C3A-06BD-45D6-194B-51DC0472DFF2}"/>
              </a:ext>
            </a:extLst>
          </p:cNvPr>
          <p:cNvSpPr txBox="1"/>
          <p:nvPr/>
        </p:nvSpPr>
        <p:spPr>
          <a:xfrm>
            <a:off x="1743496" y="3299325"/>
            <a:ext cx="26068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Není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nízce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exprimovaných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genů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distribuce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mírné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posunutá</a:t>
            </a:r>
            <a:endParaRPr lang="en-US" dirty="0" err="1"/>
          </a:p>
        </p:txBody>
      </p:sp>
      <p:pic>
        <p:nvPicPr>
          <p:cNvPr id="8" name="Picture 7" descr="A diagram of a microarray&#10;&#10;Description automatically generated">
            <a:extLst>
              <a:ext uri="{FF2B5EF4-FFF2-40B4-BE49-F238E27FC236}">
                <a16:creationId xmlns:a16="http://schemas.microsoft.com/office/drawing/2014/main" id="{27DF3E8A-6206-C68B-5A26-9BCDE430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0" t="-92" r="47499" b="374"/>
          <a:stretch/>
        </p:blipFill>
        <p:spPr>
          <a:xfrm>
            <a:off x="8931378" y="1175077"/>
            <a:ext cx="2750856" cy="3442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6636D-CDC1-0F3D-0967-F32AF8B1060B}"/>
              </a:ext>
            </a:extLst>
          </p:cNvPr>
          <p:cNvSpPr txBox="1"/>
          <p:nvPr/>
        </p:nvSpPr>
        <p:spPr>
          <a:xfrm>
            <a:off x="841222" y="1708556"/>
            <a:ext cx="39199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intensity </a:t>
            </a:r>
            <a:r>
              <a:rPr lang="en-US" dirty="0" err="1">
                <a:cs typeface="Calibri"/>
              </a:rPr>
              <a:t>pixelů</a:t>
            </a:r>
            <a:r>
              <a:rPr lang="en-US" dirty="0">
                <a:cs typeface="Calibri"/>
              </a:rPr>
              <a:t> od 0 do maxima</a:t>
            </a:r>
            <a:r>
              <a:rPr lang="en-US" b="1" dirty="0">
                <a:cs typeface="Calibri"/>
              </a:rPr>
              <a:t> 65,535 – toto maximum </a:t>
            </a:r>
            <a:r>
              <a:rPr lang="en-US" b="1" dirty="0" err="1">
                <a:cs typeface="Calibri"/>
              </a:rPr>
              <a:t>nesdílí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687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ene expression&#10;&#10;Description automatically generated">
            <a:extLst>
              <a:ext uri="{FF2B5EF4-FFF2-40B4-BE49-F238E27FC236}">
                <a16:creationId xmlns:a16="http://schemas.microsoft.com/office/drawing/2014/main" id="{08825EFA-60E3-44DB-D0D5-E7F3C348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816" y="1846289"/>
            <a:ext cx="4436598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microarray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3B8664-DE18-818B-F0BF-701AA3FCC17A}"/>
              </a:ext>
            </a:extLst>
          </p:cNvPr>
          <p:cNvCxnSpPr/>
          <p:nvPr/>
        </p:nvCxnSpPr>
        <p:spPr>
          <a:xfrm>
            <a:off x="1614153" y="4613855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044C3A-06BD-45D6-194B-51DC0472DFF2}"/>
              </a:ext>
            </a:extLst>
          </p:cNvPr>
          <p:cNvSpPr txBox="1"/>
          <p:nvPr/>
        </p:nvSpPr>
        <p:spPr>
          <a:xfrm>
            <a:off x="1743496" y="3299325"/>
            <a:ext cx="26068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Není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nízce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exprimovaných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genů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distribuce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mírné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posunutá</a:t>
            </a:r>
            <a:endParaRPr lang="en-US" dirty="0" err="1"/>
          </a:p>
        </p:txBody>
      </p:sp>
      <p:pic>
        <p:nvPicPr>
          <p:cNvPr id="8" name="Picture 7" descr="A diagram of a microarray&#10;&#10;Description automatically generated">
            <a:extLst>
              <a:ext uri="{FF2B5EF4-FFF2-40B4-BE49-F238E27FC236}">
                <a16:creationId xmlns:a16="http://schemas.microsoft.com/office/drawing/2014/main" id="{27DF3E8A-6206-C68B-5A26-9BCDE430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0" t="-92" r="47499" b="374"/>
          <a:stretch/>
        </p:blipFill>
        <p:spPr>
          <a:xfrm>
            <a:off x="8931378" y="1175077"/>
            <a:ext cx="2750856" cy="3442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6636D-CDC1-0F3D-0967-F32AF8B1060B}"/>
              </a:ext>
            </a:extLst>
          </p:cNvPr>
          <p:cNvSpPr txBox="1"/>
          <p:nvPr/>
        </p:nvSpPr>
        <p:spPr>
          <a:xfrm>
            <a:off x="841222" y="1708556"/>
            <a:ext cx="39199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intensity </a:t>
            </a:r>
            <a:r>
              <a:rPr lang="en-US" dirty="0" err="1">
                <a:cs typeface="Calibri"/>
              </a:rPr>
              <a:t>pixelů</a:t>
            </a:r>
            <a:r>
              <a:rPr lang="en-US" dirty="0">
                <a:cs typeface="Calibri"/>
              </a:rPr>
              <a:t> od 0 do maxima</a:t>
            </a:r>
            <a:r>
              <a:rPr lang="en-US" b="1" dirty="0">
                <a:cs typeface="Calibri"/>
              </a:rPr>
              <a:t> 65,535 – toto maximum </a:t>
            </a:r>
            <a:r>
              <a:rPr lang="en-US" b="1" dirty="0" err="1">
                <a:cs typeface="Calibri"/>
              </a:rPr>
              <a:t>nesdílí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7702-CC87-8E2C-BEED-250C4D55E606}"/>
              </a:ext>
            </a:extLst>
          </p:cNvPr>
          <p:cNvSpPr txBox="1"/>
          <p:nvPr/>
        </p:nvSpPr>
        <p:spPr>
          <a:xfrm>
            <a:off x="949299" y="4973578"/>
            <a:ext cx="34010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PROČ: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Měření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mezi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sebou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nezávislá</a:t>
            </a:r>
            <a:r>
              <a:rPr lang="en-US" dirty="0">
                <a:cs typeface="Calibri"/>
              </a:rPr>
              <a:t>, I </a:t>
            </a:r>
            <a:r>
              <a:rPr lang="en-US" dirty="0" err="1">
                <a:cs typeface="Calibri"/>
              </a:rPr>
              <a:t>málo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exprimované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šanci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protože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sondu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která</a:t>
            </a:r>
            <a:r>
              <a:rPr lang="en-US" dirty="0">
                <a:cs typeface="Calibri"/>
              </a:rPr>
              <a:t> je "</a:t>
            </a:r>
            <a:r>
              <a:rPr lang="en-US" dirty="0" err="1">
                <a:cs typeface="Calibri"/>
              </a:rPr>
              <a:t>vychytá</a:t>
            </a:r>
            <a:r>
              <a:rPr lang="en-US" dirty="0">
                <a:cs typeface="Calibri"/>
              </a:rPr>
              <a:t>"</a:t>
            </a:r>
            <a:endParaRPr lang="en-US" dirty="0" err="1"/>
          </a:p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0409A-A43B-FBC7-4029-6F30F781500D}"/>
              </a:ext>
            </a:extLst>
          </p:cNvPr>
          <p:cNvCxnSpPr>
            <a:cxnSpLocks/>
          </p:cNvCxnSpPr>
          <p:nvPr/>
        </p:nvCxnSpPr>
        <p:spPr>
          <a:xfrm flipH="1" flipV="1">
            <a:off x="9257235" y="5312021"/>
            <a:ext cx="2425310" cy="188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3905A7-EBAC-5698-973D-FC99B5E5C9EB}"/>
              </a:ext>
            </a:extLst>
          </p:cNvPr>
          <p:cNvSpPr txBox="1"/>
          <p:nvPr/>
        </p:nvSpPr>
        <p:spPr>
          <a:xfrm>
            <a:off x="9788216" y="5622800"/>
            <a:ext cx="2606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Díky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maximu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dlouhý</a:t>
            </a:r>
            <a:r>
              <a:rPr lang="en-US" dirty="0">
                <a:cs typeface="Calibri"/>
              </a:rPr>
              <a:t> ocas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52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ene expression&#10;&#10;Description automatically generated">
            <a:extLst>
              <a:ext uri="{FF2B5EF4-FFF2-40B4-BE49-F238E27FC236}">
                <a16:creationId xmlns:a16="http://schemas.microsoft.com/office/drawing/2014/main" id="{08825EFA-60E3-44DB-D0D5-E7F3C348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816" y="1846289"/>
            <a:ext cx="4436598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CB291-A919-6017-5C13-442DE01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Příklad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dat</a:t>
            </a:r>
            <a:r>
              <a:rPr lang="en-US" dirty="0">
                <a:cs typeface="Calibri Light"/>
              </a:rPr>
              <a:t> z microarray </a:t>
            </a:r>
            <a:r>
              <a:rPr lang="en-US" dirty="0" err="1">
                <a:cs typeface="Calibri Light"/>
              </a:rPr>
              <a:t>experimentu</a:t>
            </a:r>
            <a:endParaRPr lang="en-US" dirty="0" err="1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3B8664-DE18-818B-F0BF-701AA3FCC17A}"/>
              </a:ext>
            </a:extLst>
          </p:cNvPr>
          <p:cNvCxnSpPr/>
          <p:nvPr/>
        </p:nvCxnSpPr>
        <p:spPr>
          <a:xfrm>
            <a:off x="1614153" y="4613855"/>
            <a:ext cx="3608230" cy="23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044C3A-06BD-45D6-194B-51DC0472DFF2}"/>
              </a:ext>
            </a:extLst>
          </p:cNvPr>
          <p:cNvSpPr txBox="1"/>
          <p:nvPr/>
        </p:nvSpPr>
        <p:spPr>
          <a:xfrm>
            <a:off x="1743496" y="3299325"/>
            <a:ext cx="26068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Není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nízce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exprimovaných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genů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distribuce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mírné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posunutá</a:t>
            </a:r>
            <a:endParaRPr lang="en-US" dirty="0" err="1"/>
          </a:p>
        </p:txBody>
      </p:sp>
      <p:pic>
        <p:nvPicPr>
          <p:cNvPr id="8" name="Picture 7" descr="A diagram of a microarray&#10;&#10;Description automatically generated">
            <a:extLst>
              <a:ext uri="{FF2B5EF4-FFF2-40B4-BE49-F238E27FC236}">
                <a16:creationId xmlns:a16="http://schemas.microsoft.com/office/drawing/2014/main" id="{27DF3E8A-6206-C68B-5A26-9BCDE430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0" t="-92" r="47499" b="374"/>
          <a:stretch/>
        </p:blipFill>
        <p:spPr>
          <a:xfrm>
            <a:off x="8931378" y="1175077"/>
            <a:ext cx="2750856" cy="3442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6636D-CDC1-0F3D-0967-F32AF8B1060B}"/>
              </a:ext>
            </a:extLst>
          </p:cNvPr>
          <p:cNvSpPr txBox="1"/>
          <p:nvPr/>
        </p:nvSpPr>
        <p:spPr>
          <a:xfrm>
            <a:off x="841222" y="1708556"/>
            <a:ext cx="39199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Data </a:t>
            </a:r>
            <a:r>
              <a:rPr lang="en-US" dirty="0" err="1">
                <a:cs typeface="Calibri"/>
              </a:rPr>
              <a:t>exprese</a:t>
            </a:r>
            <a:r>
              <a:rPr lang="en-US" dirty="0">
                <a:cs typeface="Calibri"/>
              </a:rPr>
              <a:t> genu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vyjádřené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intensity </a:t>
            </a:r>
            <a:r>
              <a:rPr lang="en-US" dirty="0" err="1">
                <a:cs typeface="Calibri"/>
              </a:rPr>
              <a:t>pixelů</a:t>
            </a:r>
            <a:r>
              <a:rPr lang="en-US" dirty="0">
                <a:cs typeface="Calibri"/>
              </a:rPr>
              <a:t> od 0 do maxima</a:t>
            </a:r>
            <a:r>
              <a:rPr lang="en-US" b="1" dirty="0">
                <a:cs typeface="Calibri"/>
              </a:rPr>
              <a:t> 65,535 – toto maximum </a:t>
            </a:r>
            <a:r>
              <a:rPr lang="en-US" b="1" dirty="0" err="1">
                <a:cs typeface="Calibri"/>
              </a:rPr>
              <a:t>nesdílí</a:t>
            </a:r>
            <a:r>
              <a:rPr lang="en-US" b="1" dirty="0">
                <a:cs typeface="Calibri"/>
              </a:rPr>
              <a:t> s </a:t>
            </a:r>
            <a:r>
              <a:rPr lang="en-US" b="1" dirty="0" err="1">
                <a:cs typeface="Calibri"/>
              </a:rPr>
              <a:t>jinými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7702-CC87-8E2C-BEED-250C4D55E606}"/>
              </a:ext>
            </a:extLst>
          </p:cNvPr>
          <p:cNvSpPr txBox="1"/>
          <p:nvPr/>
        </p:nvSpPr>
        <p:spPr>
          <a:xfrm>
            <a:off x="949299" y="4973578"/>
            <a:ext cx="34010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PROČ: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Měření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mezi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sebou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nezávislá</a:t>
            </a:r>
            <a:r>
              <a:rPr lang="en-US" dirty="0">
                <a:cs typeface="Calibri"/>
              </a:rPr>
              <a:t>, I </a:t>
            </a:r>
            <a:r>
              <a:rPr lang="en-US" dirty="0" err="1">
                <a:cs typeface="Calibri"/>
              </a:rPr>
              <a:t>málo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exprimované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šanci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protože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sondu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která</a:t>
            </a:r>
            <a:r>
              <a:rPr lang="en-US" dirty="0">
                <a:cs typeface="Calibri"/>
              </a:rPr>
              <a:t> je "</a:t>
            </a:r>
            <a:r>
              <a:rPr lang="en-US" dirty="0" err="1">
                <a:cs typeface="Calibri"/>
              </a:rPr>
              <a:t>vychytá</a:t>
            </a:r>
            <a:r>
              <a:rPr lang="en-US" dirty="0">
                <a:cs typeface="Calibri"/>
              </a:rPr>
              <a:t>"</a:t>
            </a:r>
            <a:endParaRPr lang="en-US" dirty="0" err="1"/>
          </a:p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0409A-A43B-FBC7-4029-6F30F781500D}"/>
              </a:ext>
            </a:extLst>
          </p:cNvPr>
          <p:cNvCxnSpPr>
            <a:cxnSpLocks/>
          </p:cNvCxnSpPr>
          <p:nvPr/>
        </p:nvCxnSpPr>
        <p:spPr>
          <a:xfrm flipH="1" flipV="1">
            <a:off x="9257235" y="5312021"/>
            <a:ext cx="2425310" cy="188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3905A7-EBAC-5698-973D-FC99B5E5C9EB}"/>
              </a:ext>
            </a:extLst>
          </p:cNvPr>
          <p:cNvSpPr txBox="1"/>
          <p:nvPr/>
        </p:nvSpPr>
        <p:spPr>
          <a:xfrm>
            <a:off x="9788216" y="5622800"/>
            <a:ext cx="2606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Díky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maximu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dlouhý</a:t>
            </a:r>
            <a:r>
              <a:rPr lang="en-US" dirty="0">
                <a:cs typeface="Calibri"/>
              </a:rPr>
              <a:t> ocas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0E426-7C9C-7635-6B4F-879A19DD0849}"/>
              </a:ext>
            </a:extLst>
          </p:cNvPr>
          <p:cNvSpPr/>
          <p:nvPr/>
        </p:nvSpPr>
        <p:spPr>
          <a:xfrm>
            <a:off x="848442" y="3058522"/>
            <a:ext cx="3607055" cy="2156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Data </a:t>
            </a:r>
            <a:r>
              <a:rPr lang="en-US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spíše</a:t>
            </a:r>
            <a:r>
              <a:rPr lang="en-US" dirty="0">
                <a:cs typeface="Calibri"/>
              </a:rPr>
              <a:t> </a:t>
            </a:r>
            <a:r>
              <a:rPr lang="en-US" b="1" err="1">
                <a:cs typeface="Calibri"/>
              </a:rPr>
              <a:t>normální</a:t>
            </a:r>
            <a:r>
              <a:rPr lang="en-US" b="1" dirty="0">
                <a:cs typeface="Calibri"/>
              </a:rPr>
              <a:t> </a:t>
            </a:r>
            <a:r>
              <a:rPr lang="en-US" err="1">
                <a:cs typeface="Calibri"/>
              </a:rPr>
              <a:t>rozložení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188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dots&#10;&#10;Description automatically generated">
            <a:extLst>
              <a:ext uri="{FF2B5EF4-FFF2-40B4-BE49-F238E27FC236}">
                <a16:creationId xmlns:a16="http://schemas.microsoft.com/office/drawing/2014/main" id="{8B239A21-70FD-7D58-DD49-1DC86575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61" y="1371600"/>
            <a:ext cx="5597420" cy="5139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BD817E-8119-E51B-1F19-4189E7A3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Heteroskedasticita</a:t>
            </a:r>
            <a:r>
              <a:rPr lang="en-US" dirty="0">
                <a:cs typeface="Calibri Light"/>
              </a:rPr>
              <a:t> microarray </a:t>
            </a:r>
            <a:r>
              <a:rPr lang="en-US" dirty="0" err="1">
                <a:cs typeface="Calibri Light"/>
              </a:rPr>
              <a:t>dat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C566B-8E65-1935-054F-AA183E8141B1}"/>
              </a:ext>
            </a:extLst>
          </p:cNvPr>
          <p:cNvSpPr txBox="1"/>
          <p:nvPr/>
        </p:nvSpPr>
        <p:spPr>
          <a:xfrm>
            <a:off x="851954" y="1858810"/>
            <a:ext cx="30399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Geny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vyšší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expresí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mnohem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vyšší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variabilitu</a:t>
            </a: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Variabilita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zároveň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méně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variabilní</a:t>
            </a:r>
            <a:r>
              <a:rPr lang="en-US" dirty="0">
                <a:cs typeface="Calibri"/>
              </a:rPr>
              <a:t> u  </a:t>
            </a:r>
            <a:r>
              <a:rPr lang="en-US" dirty="0" err="1">
                <a:cs typeface="Calibri"/>
              </a:rPr>
              <a:t>nižších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hodnot</a:t>
            </a:r>
            <a:endParaRPr lang="en-US" dirty="0"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DD3137-03F4-3E18-A9FC-8C346F8A6FA3}"/>
              </a:ext>
            </a:extLst>
          </p:cNvPr>
          <p:cNvCxnSpPr/>
          <p:nvPr/>
        </p:nvCxnSpPr>
        <p:spPr>
          <a:xfrm>
            <a:off x="3572199" y="2461042"/>
            <a:ext cx="4819934" cy="19598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008D2C-84D9-A042-0640-9F3E0C887DAA}"/>
              </a:ext>
            </a:extLst>
          </p:cNvPr>
          <p:cNvCxnSpPr>
            <a:cxnSpLocks/>
          </p:cNvCxnSpPr>
          <p:nvPr/>
        </p:nvCxnSpPr>
        <p:spPr>
          <a:xfrm>
            <a:off x="2891307" y="3723065"/>
            <a:ext cx="3156942" cy="1645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29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dots&#10;&#10;Description automatically generated">
            <a:extLst>
              <a:ext uri="{FF2B5EF4-FFF2-40B4-BE49-F238E27FC236}">
                <a16:creationId xmlns:a16="http://schemas.microsoft.com/office/drawing/2014/main" id="{8B239A21-70FD-7D58-DD49-1DC86575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27" y="1171731"/>
            <a:ext cx="3773617" cy="3465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BD817E-8119-E51B-1F19-4189E7A3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Heteroskedasticita</a:t>
            </a:r>
            <a:r>
              <a:rPr lang="en-US" dirty="0">
                <a:cs typeface="Calibri Light"/>
              </a:rPr>
              <a:t> - </a:t>
            </a:r>
            <a:r>
              <a:rPr lang="en-US" dirty="0" err="1">
                <a:cs typeface="Calibri Light"/>
              </a:rPr>
              <a:t>důsledky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74F85-498B-50DD-A972-3F293690E623}"/>
              </a:ext>
            </a:extLst>
          </p:cNvPr>
          <p:cNvSpPr txBox="1"/>
          <p:nvPr/>
        </p:nvSpPr>
        <p:spPr>
          <a:xfrm>
            <a:off x="8759252" y="1688892"/>
            <a:ext cx="274320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latin typeface="Arial"/>
                <a:cs typeface="Segoe UI"/>
              </a:rPr>
              <a:t>Příliš malé hodnoty exprese (blízké šumu) vykazují malou variabilitu </a:t>
            </a:r>
            <a:r>
              <a:rPr lang="en-US" sz="2000" dirty="0">
                <a:latin typeface="Arial"/>
                <a:cs typeface="Segoe UI"/>
              </a:rPr>
              <a:t>​</a:t>
            </a:r>
          </a:p>
          <a:p>
            <a:r>
              <a:rPr lang="cs-CZ" sz="2000" b="1" dirty="0">
                <a:latin typeface="Arial"/>
                <a:cs typeface="Segoe UI"/>
              </a:rPr>
              <a:t>=&gt; </a:t>
            </a:r>
            <a:r>
              <a:rPr lang="en-US" sz="2000" dirty="0">
                <a:latin typeface="Arial"/>
                <a:cs typeface="Segoe UI"/>
              </a:rPr>
              <a:t>​</a:t>
            </a:r>
          </a:p>
          <a:p>
            <a:r>
              <a:rPr lang="cs-CZ" sz="2000" b="1" dirty="0">
                <a:latin typeface="Arial"/>
                <a:cs typeface="Segoe UI"/>
              </a:rPr>
              <a:t>vysoké statistiky u biologicky nerelevantních genů!</a:t>
            </a:r>
            <a:r>
              <a:rPr lang="en-US" sz="2000" dirty="0">
                <a:latin typeface="Arial"/>
                <a:cs typeface="Segoe UI"/>
              </a:rPr>
              <a:t>​</a:t>
            </a:r>
          </a:p>
          <a:p>
            <a:r>
              <a:rPr lang="cs-CZ" sz="2000" dirty="0">
                <a:latin typeface="Arial"/>
                <a:cs typeface="Segoe UI"/>
              </a:rPr>
              <a:t>​</a:t>
            </a:r>
          </a:p>
          <a:p>
            <a:r>
              <a:rPr lang="cs-CZ" sz="2000" dirty="0">
                <a:latin typeface="Arial"/>
                <a:cs typeface="Segoe UI"/>
              </a:rPr>
              <a:t>Aby se daly statistiky porovnat, je potřeba sjednotit variabilitu a hlavně správně modelovat data.</a:t>
            </a:r>
            <a:endParaRPr lang="en-US" sz="2000" dirty="0">
              <a:latin typeface="Arial"/>
              <a:cs typeface="Segoe UI"/>
            </a:endParaRPr>
          </a:p>
          <a:p>
            <a:r>
              <a:rPr lang="cs-CZ" sz="2000" dirty="0">
                <a:latin typeface="Arial"/>
                <a:cs typeface="Segoe UI"/>
              </a:rPr>
              <a:t>​</a:t>
            </a:r>
          </a:p>
          <a:p>
            <a:r>
              <a:rPr lang="cs-CZ" sz="2000" dirty="0">
                <a:latin typeface="Arial"/>
                <a:cs typeface="Segoe UI"/>
              </a:rPr>
              <a:t>​</a:t>
            </a:r>
          </a:p>
        </p:txBody>
      </p:sp>
      <p:pic>
        <p:nvPicPr>
          <p:cNvPr id="10" name="Picture 9" descr="A graph with a dotted line&#10;&#10;Description automatically generated">
            <a:extLst>
              <a:ext uri="{FF2B5EF4-FFF2-40B4-BE49-F238E27FC236}">
                <a16:creationId xmlns:a16="http://schemas.microsoft.com/office/drawing/2014/main" id="{2ADBEC1A-10E8-6305-BD30-F503093C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291" y="1881222"/>
            <a:ext cx="3770517" cy="2540637"/>
          </a:xfrm>
          <a:prstGeom prst="rect">
            <a:avLst/>
          </a:prstGeom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A5F4B40-7D64-A2AA-95B3-98F2024BE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329447"/>
              </p:ext>
            </p:extLst>
          </p:nvPr>
        </p:nvGraphicFramePr>
        <p:xfrm>
          <a:off x="3692265" y="4831754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574500" imgH="15798800" progId="">
                  <p:embed/>
                </p:oleObj>
              </mc:Choice>
              <mc:Fallback>
                <p:oleObj r:id="rId4" imgW="24574500" imgH="15798800" progId="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CCFB0A85-CDFF-B54F-AF5E-2063D8094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265" y="4831754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269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D3A0-3815-058E-2C0A-FB37D261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 s </a:t>
            </a:r>
            <a:r>
              <a:rPr lang="en-US" dirty="0" err="1">
                <a:cs typeface="Calibri Light"/>
              </a:rPr>
              <a:t>tím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B13-308A-F0CC-433F-C14550606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Znormalizujme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variabilitu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testováním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například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pomocí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kvantilové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normalizace</a:t>
            </a:r>
          </a:p>
          <a:p>
            <a:r>
              <a:rPr lang="en-US" dirty="0" err="1">
                <a:cs typeface="Calibri"/>
              </a:rPr>
              <a:t>Upravíme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samotnou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statistiku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Nebo </a:t>
            </a:r>
            <a:r>
              <a:rPr lang="en-US" dirty="0" err="1">
                <a:cs typeface="Calibri"/>
              </a:rPr>
              <a:t>obojí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672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83" y="275003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Jednoduchá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korekce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konstantou</a:t>
            </a:r>
            <a:endParaRPr lang="en-US" altLang="cs-CZ" sz="4400" b="1" dirty="0" err="1">
              <a:solidFill>
                <a:schemeClr val="tx1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1953277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 ve statistickém testovaní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dat: </a:t>
            </a:r>
          </a:p>
          <a:p>
            <a:pPr marL="340995" indent="-337820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Příliš malé hodnoty exprese (blízké šumu) vykazují malou variabilitu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0995" indent="-337820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=&gt;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0995" indent="-337820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/>
              </a:rPr>
              <a:t>vysoké T-statistiky u biologicky nerelevantních genů!</a:t>
            </a:r>
          </a:p>
          <a:p>
            <a:pPr marL="340995" indent="-337820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/>
              </a:rPr>
              <a:t>Aby se daly statistiky porovnat, je potřeba nějak sjednotit variabilitu:</a:t>
            </a:r>
          </a:p>
          <a:p>
            <a:pPr marL="340995" indent="-337820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0995" indent="-337820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6EB095-E23A-CA41-92FB-B5E1229C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98257"/>
              </p:ext>
            </p:extLst>
          </p:nvPr>
        </p:nvGraphicFramePr>
        <p:xfrm>
          <a:off x="1152774" y="4215382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742900" imgH="16967200" progId="">
                  <p:embed/>
                </p:oleObj>
              </mc:Choice>
              <mc:Fallback>
                <p:oleObj r:id="rId3" imgW="25742900" imgH="16967200" progId="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90D0BDA-D67C-3B44-B149-81C9A2CBE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74" y="4215382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5533B51-0E09-644B-9F4D-4340D71B6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64284"/>
              </p:ext>
            </p:extLst>
          </p:nvPr>
        </p:nvGraphicFramePr>
        <p:xfrm>
          <a:off x="6471356" y="4950201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069300" imgH="10820400" progId="">
                  <p:embed/>
                </p:oleObj>
              </mc:Choice>
              <mc:Fallback>
                <p:oleObj r:id="rId5" imgW="21069300" imgH="108204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AF409EE4-4F05-AC42-876C-7B7240DD04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356" y="4950201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4048BC2E-12C0-E746-8A0C-9635864A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187" y="5630292"/>
            <a:ext cx="3817021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Konstanta korigující</a:t>
            </a:r>
          </a:p>
          <a:p>
            <a:pPr algn="ctr"/>
            <a:r>
              <a:rPr lang="cs-CZ" altLang="cs-CZ" sz="1400" b="1" dirty="0">
                <a:solidFill>
                  <a:srgbClr val="FF0000"/>
                </a:solidFill>
                <a:latin typeface="Arial"/>
              </a:rPr>
              <a:t>variabilitu (zvyšuje variabilitu pokud je nízká,</a:t>
            </a:r>
            <a:endParaRPr lang="cs-CZ" altLang="cs-CZ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cs-CZ" sz="1400" b="1" dirty="0">
                <a:solidFill>
                  <a:srgbClr val="FF0000"/>
                </a:solidFill>
                <a:latin typeface="Arial"/>
              </a:rPr>
              <a:t> u vysoké dohromady nic neudělá)</a:t>
            </a:r>
            <a:endParaRPr lang="cs-CZ" altLang="cs-CZ" sz="1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1B84EEF-F9FE-8242-9E6D-800BE58FB3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719" y="5752713"/>
            <a:ext cx="982330" cy="32707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B4C54028-E615-926A-B1DB-48A628525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24356"/>
              </p:ext>
            </p:extLst>
          </p:nvPr>
        </p:nvGraphicFramePr>
        <p:xfrm>
          <a:off x="1341320" y="1861568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4574500" imgH="15798800" progId="">
                  <p:embed/>
                </p:oleObj>
              </mc:Choice>
              <mc:Fallback>
                <p:oleObj r:id="rId7" imgW="24574500" imgH="15798800" progId="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CCFB0A85-CDFF-B54F-AF5E-2063D8094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320" y="1861568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154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Significance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analysis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microarrays</a:t>
            </a:r>
            <a:r>
              <a:rPr lang="cs-CZ" dirty="0">
                <a:solidFill>
                  <a:schemeClr val="accent1"/>
                </a:solidFill>
              </a:rPr>
              <a:t> (SAM)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1125"/>
              </a:spcBef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Tusher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Tibshirani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Chu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(2001)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Založená na moderované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-statistice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počítá FDR</a:t>
            </a:r>
          </a:p>
          <a:p>
            <a:pPr marL="340995" indent="-337820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995" indent="-337820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0995" indent="-337820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Statistická významnost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je následně stanovená permutacemi původních dat a kalkulací očekávaného skóre v případě, že platí nulová hypotéza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/>
                <a:cs typeface="Arial"/>
              </a:rPr>
              <a:t>Gen je statisticky významný, pokud splňuje podmínku |</a:t>
            </a:r>
            <a:r>
              <a:rPr lang="cs-CZ" altLang="cs-CZ" sz="2400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cs-CZ" altLang="cs-CZ" sz="2400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cs-CZ" altLang="cs-CZ" sz="2400" dirty="0">
                <a:solidFill>
                  <a:srgbClr val="000000"/>
                </a:solidFill>
                <a:latin typeface="Arial"/>
                <a:cs typeface="Arial"/>
              </a:rPr>
              <a:t>| &gt; Δ.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jednoduché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/>
                <a:cs typeface="Arial"/>
              </a:rPr>
              <a:t>Nevýhody: výpočetně náročné (permutace)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/>
                <a:cs typeface="Arial"/>
              </a:rPr>
              <a:t>Výstup: </a:t>
            </a:r>
            <a:r>
              <a:rPr lang="cs-CZ" altLang="cs-CZ" sz="2400" i="1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  <a:r>
              <a:rPr lang="cs-CZ" altLang="cs-CZ" sz="2400" dirty="0">
                <a:solidFill>
                  <a:srgbClr val="000000"/>
                </a:solidFill>
                <a:latin typeface="Arial"/>
                <a:cs typeface="Arial"/>
              </a:rPr>
              <a:t>-hodnoty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endParaRPr lang="cs-CZ" altLang="cs-CZ" sz="2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/>
                <a:cs typeface="Courier New"/>
              </a:rPr>
              <a:t>library</a:t>
            </a:r>
            <a:r>
              <a:rPr lang="cs-CZ" altLang="cs-CZ" sz="2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cs-CZ" altLang="cs-CZ" sz="2400" dirty="0" err="1">
                <a:solidFill>
                  <a:srgbClr val="000000"/>
                </a:solidFill>
                <a:latin typeface="Courier New"/>
                <a:cs typeface="Courier New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cs-CZ" dirty="0">
              <a:latin typeface="Courier New"/>
              <a:cs typeface="Courier New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B4103B4-AF63-8540-AB40-C3494DDD5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55721"/>
              </p:ext>
            </p:extLst>
          </p:nvPr>
        </p:nvGraphicFramePr>
        <p:xfrm>
          <a:off x="7001528" y="1677707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069300" imgH="10820400" progId="">
                  <p:embed/>
                </p:oleObj>
              </mc:Choice>
              <mc:Fallback>
                <p:oleObj r:id="rId3" imgW="21069300" imgH="10820400" progId="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1E8BA9F9-41CC-2D43-902F-DCE93C2D18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528" y="1677707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latin typeface="+mj-lt"/>
                <a:ea typeface="+mj-ea"/>
                <a:cs typeface="+mj-cs"/>
              </a:rPr>
              <a:t>Příklady porovnávání skupin</a:t>
            </a: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3014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77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83" y="275003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400" b="1" dirty="0" err="1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Odhad</a:t>
            </a:r>
            <a:r>
              <a:rPr lang="en-US" altLang="cs-CZ" sz="4400" b="1" dirty="0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konstanty</a:t>
            </a:r>
            <a:r>
              <a:rPr lang="en-US" altLang="cs-CZ" sz="4400" b="1" dirty="0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 pro </a:t>
            </a:r>
            <a:r>
              <a:rPr lang="en-US" altLang="cs-CZ" sz="4400" b="1" dirty="0" err="1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korekci</a:t>
            </a:r>
            <a:r>
              <a:rPr lang="en-US" altLang="cs-CZ" sz="4400" b="1" dirty="0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 pro </a:t>
            </a:r>
            <a:r>
              <a:rPr lang="en-US" altLang="cs-CZ" sz="4400" b="1" dirty="0" err="1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každý</a:t>
            </a:r>
            <a:r>
              <a:rPr lang="en-US" altLang="cs-CZ" sz="4400" b="1" dirty="0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 gen </a:t>
            </a:r>
            <a:r>
              <a:rPr lang="en-US" altLang="cs-CZ" sz="4400" b="1" dirty="0" err="1">
                <a:solidFill>
                  <a:schemeClr val="tx1"/>
                </a:solidFill>
                <a:latin typeface="Calibri Light"/>
                <a:ea typeface="+mj-ea"/>
                <a:cs typeface="Calibri Light"/>
              </a:rPr>
              <a:t>zvlášť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0CD07-AC9C-2535-D185-2601DA7C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0" y="1717486"/>
            <a:ext cx="6706569" cy="4637061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4D51D-771D-13CC-8F0B-02B899DF5F21}"/>
              </a:ext>
            </a:extLst>
          </p:cNvPr>
          <p:cNvSpPr txBox="1"/>
          <p:nvPr/>
        </p:nvSpPr>
        <p:spPr>
          <a:xfrm>
            <a:off x="7836976" y="4207790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voom: precision weights unlock linear model analysis tools for RNA-seq read counts | Genome Biology | Full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9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Limma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br>
              <a:rPr lang="cs-CZ" dirty="0">
                <a:solidFill>
                  <a:schemeClr val="accent1"/>
                </a:solidFill>
                <a:cs typeface="Calibri Light"/>
              </a:rPr>
            </a:br>
            <a:r>
              <a:rPr lang="cs-CZ" dirty="0">
                <a:solidFill>
                  <a:schemeClr val="accent1"/>
                </a:solidFill>
              </a:rPr>
              <a:t>(+ </a:t>
            </a:r>
            <a:r>
              <a:rPr lang="cs-CZ" dirty="0" err="1">
                <a:solidFill>
                  <a:schemeClr val="accent1"/>
                </a:solidFill>
              </a:rPr>
              <a:t>voom</a:t>
            </a:r>
            <a:r>
              <a:rPr lang="cs-CZ" dirty="0">
                <a:solidFill>
                  <a:schemeClr val="accent1"/>
                </a:solidFill>
              </a:rPr>
              <a:t>)</a:t>
            </a:r>
            <a:endParaRPr lang="cs-CZ" dirty="0">
              <a:solidFill>
                <a:schemeClr val="accent1"/>
              </a:solidFill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err="1">
                <a:latin typeface="Arial"/>
                <a:cs typeface="Arial"/>
              </a:rPr>
              <a:t>Smyth</a:t>
            </a:r>
            <a:r>
              <a:rPr lang="cs-CZ" altLang="cs-CZ" sz="2200" dirty="0">
                <a:latin typeface="Arial"/>
                <a:cs typeface="Arial"/>
              </a:rPr>
              <a:t>, G. K. (2004). </a:t>
            </a:r>
            <a:r>
              <a:rPr lang="cs-CZ" altLang="cs-CZ" sz="2200" err="1">
                <a:latin typeface="Arial"/>
                <a:cs typeface="Arial"/>
              </a:rPr>
              <a:t>Linear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models</a:t>
            </a:r>
            <a:r>
              <a:rPr lang="cs-CZ" altLang="cs-CZ" sz="2200" dirty="0">
                <a:latin typeface="Arial"/>
                <a:cs typeface="Arial"/>
              </a:rPr>
              <a:t> and </a:t>
            </a:r>
            <a:r>
              <a:rPr lang="cs-CZ" altLang="cs-CZ" sz="2200" err="1">
                <a:latin typeface="Arial"/>
                <a:cs typeface="Arial"/>
              </a:rPr>
              <a:t>empirical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Bayes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methods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for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assessing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differential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expression</a:t>
            </a:r>
            <a:r>
              <a:rPr lang="cs-CZ" altLang="cs-CZ" sz="2200" dirty="0">
                <a:latin typeface="Arial"/>
                <a:cs typeface="Arial"/>
              </a:rPr>
              <a:t> in </a:t>
            </a:r>
            <a:r>
              <a:rPr lang="cs-CZ" altLang="cs-CZ" sz="2200" err="1">
                <a:latin typeface="Arial"/>
                <a:cs typeface="Arial"/>
              </a:rPr>
              <a:t>microarray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experiments</a:t>
            </a:r>
            <a:r>
              <a:rPr lang="cs-CZ" altLang="cs-CZ" sz="2200" dirty="0">
                <a:latin typeface="Arial"/>
                <a:cs typeface="Arial"/>
              </a:rPr>
              <a:t>. </a:t>
            </a:r>
            <a:r>
              <a:rPr lang="cs-CZ" altLang="cs-CZ" sz="2200" err="1">
                <a:latin typeface="Arial"/>
                <a:cs typeface="Arial"/>
              </a:rPr>
              <a:t>Statistical</a:t>
            </a:r>
            <a:r>
              <a:rPr lang="cs-CZ" altLang="cs-CZ" sz="2200" dirty="0">
                <a:latin typeface="Arial"/>
                <a:cs typeface="Arial"/>
              </a:rPr>
              <a:t> </a:t>
            </a:r>
            <a:r>
              <a:rPr lang="cs-CZ" altLang="cs-CZ" sz="2200" err="1">
                <a:latin typeface="Arial"/>
                <a:cs typeface="Arial"/>
              </a:rPr>
              <a:t>Applications</a:t>
            </a:r>
            <a:r>
              <a:rPr lang="cs-CZ" altLang="cs-CZ" sz="2200" dirty="0">
                <a:latin typeface="Arial"/>
                <a:cs typeface="Arial"/>
              </a:rPr>
              <a:t> in </a:t>
            </a:r>
            <a:r>
              <a:rPr lang="cs-CZ" altLang="cs-CZ" sz="2200" err="1">
                <a:latin typeface="Arial"/>
                <a:cs typeface="Arial"/>
              </a:rPr>
              <a:t>Genetics</a:t>
            </a:r>
            <a:r>
              <a:rPr lang="cs-CZ" altLang="cs-CZ" sz="2200" dirty="0">
                <a:latin typeface="Arial"/>
                <a:cs typeface="Arial"/>
              </a:rPr>
              <a:t> and </a:t>
            </a:r>
            <a:r>
              <a:rPr lang="cs-CZ" altLang="cs-CZ" sz="2200" err="1">
                <a:latin typeface="Arial"/>
                <a:cs typeface="Arial"/>
              </a:rPr>
              <a:t>Molecular</a:t>
            </a:r>
            <a:r>
              <a:rPr lang="cs-CZ" altLang="cs-CZ" sz="2200" dirty="0">
                <a:latin typeface="Arial"/>
                <a:cs typeface="Arial"/>
              </a:rPr>
              <a:t> Biology, </a:t>
            </a:r>
            <a:r>
              <a:rPr lang="cs-CZ" altLang="cs-CZ" sz="2200" err="1">
                <a:latin typeface="Arial"/>
                <a:cs typeface="Arial"/>
              </a:rPr>
              <a:t>Volume</a:t>
            </a:r>
            <a:r>
              <a:rPr lang="cs-CZ" altLang="cs-CZ" sz="2200" dirty="0">
                <a:latin typeface="Arial"/>
                <a:cs typeface="Arial"/>
              </a:rPr>
              <a:t> 3, </a:t>
            </a:r>
            <a:r>
              <a:rPr lang="cs-CZ" altLang="cs-CZ" sz="2200" err="1">
                <a:latin typeface="Arial"/>
                <a:cs typeface="Arial"/>
              </a:rPr>
              <a:t>Article</a:t>
            </a:r>
            <a:r>
              <a:rPr lang="cs-CZ" altLang="cs-CZ" sz="2200" dirty="0">
                <a:latin typeface="Arial"/>
                <a:cs typeface="Arial"/>
              </a:rPr>
              <a:t> 3. </a:t>
            </a:r>
            <a:endParaRPr lang="cs-CZ" altLang="cs-CZ" sz="2200" dirty="0">
              <a:latin typeface="Arial"/>
              <a:cs typeface="Arial"/>
              <a:hlinkClick r:id="rId3"/>
            </a:endParaRPr>
          </a:p>
          <a:p>
            <a:pPr marL="285750" indent="-285750">
              <a:spcBef>
                <a:spcPts val="1125"/>
              </a:spcBef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Lineární modely pro stanovení odlišné exprese z mikročipových dat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Balík se souborem funkcí pro normalizaci dat a porovnání exprese mezi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skupinam</a:t>
            </a:r>
            <a:r>
              <a:rPr lang="en-US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(včetně časových řad)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Moderovaná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tatistika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variabilita je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vyhla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pomocí empirických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bayesovských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metod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 err="1">
                <a:latin typeface="Arial"/>
                <a:cs typeface="Arial"/>
              </a:rPr>
              <a:t>Voom</a:t>
            </a:r>
            <a:r>
              <a:rPr lang="cs-CZ" altLang="cs-CZ" sz="2200" dirty="0">
                <a:latin typeface="Arial"/>
                <a:cs typeface="Arial"/>
              </a:rPr>
              <a:t> se používá u </a:t>
            </a:r>
            <a:r>
              <a:rPr lang="cs-CZ" altLang="cs-CZ" sz="2200" dirty="0" err="1">
                <a:latin typeface="Arial"/>
                <a:cs typeface="Arial"/>
              </a:rPr>
              <a:t>RNAseq</a:t>
            </a:r>
            <a:r>
              <a:rPr lang="cs-CZ" altLang="cs-CZ" sz="2200" dirty="0">
                <a:latin typeface="Arial"/>
                <a:cs typeface="Arial"/>
              </a:rPr>
              <a:t> dat – je to krok korigující variabilitu s pomocí </a:t>
            </a:r>
            <a:r>
              <a:rPr lang="cs-CZ" altLang="cs-CZ" sz="2200" dirty="0" err="1">
                <a:latin typeface="Arial"/>
                <a:cs typeface="Arial"/>
              </a:rPr>
              <a:t>loess</a:t>
            </a:r>
            <a:r>
              <a:rPr lang="cs-CZ" altLang="cs-CZ" sz="2200" dirty="0">
                <a:latin typeface="Arial"/>
                <a:cs typeface="Arial"/>
              </a:rPr>
              <a:t>, u </a:t>
            </a:r>
            <a:r>
              <a:rPr lang="cs-CZ" altLang="cs-CZ" sz="2200" dirty="0" err="1">
                <a:latin typeface="Arial"/>
                <a:cs typeface="Arial"/>
              </a:rPr>
              <a:t>microarray</a:t>
            </a:r>
            <a:r>
              <a:rPr lang="cs-CZ" altLang="cs-CZ" sz="2200" dirty="0">
                <a:latin typeface="Arial"/>
                <a:cs typeface="Arial"/>
              </a:rPr>
              <a:t> jsou data takto již upravena</a:t>
            </a:r>
          </a:p>
          <a:p>
            <a:endParaRPr lang="cs-CZ" sz="2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756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accent1"/>
                </a:solidFill>
              </a:rPr>
              <a:t>DESeq2</a:t>
            </a:r>
            <a:endParaRPr lang="cs-CZ" dirty="0" err="1">
              <a:solidFill>
                <a:schemeClr val="accent1"/>
              </a:solidFill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/>
                <a:cs typeface="Arial"/>
              </a:rPr>
              <a:t>Love et al., 2014</a:t>
            </a:r>
            <a:endParaRPr lang="en-US" dirty="0"/>
          </a:p>
          <a:p>
            <a:pPr marL="285750" indent="-285750">
              <a:spcBef>
                <a:spcPts val="1125"/>
              </a:spcBef>
            </a:pPr>
            <a:r>
              <a:rPr lang="cs-CZ" altLang="cs-CZ" sz="2200" err="1">
                <a:latin typeface="Arial"/>
                <a:cs typeface="Arial"/>
              </a:rPr>
              <a:t>DeSeq</a:t>
            </a:r>
            <a:r>
              <a:rPr lang="cs-CZ" altLang="cs-CZ" sz="2200" dirty="0">
                <a:latin typeface="Arial"/>
                <a:cs typeface="Arial"/>
              </a:rPr>
              <a:t> – metoda pracuje s daty </a:t>
            </a:r>
            <a:r>
              <a:rPr lang="cs-CZ" altLang="cs-CZ" sz="2200" err="1">
                <a:latin typeface="Arial"/>
                <a:cs typeface="Arial"/>
              </a:rPr>
              <a:t>RNAseq</a:t>
            </a:r>
            <a:r>
              <a:rPr lang="cs-CZ" altLang="cs-CZ" sz="2200" dirty="0">
                <a:latin typeface="Arial"/>
                <a:cs typeface="Arial"/>
              </a:rPr>
              <a:t>, </a:t>
            </a:r>
            <a:r>
              <a:rPr lang="cs-CZ" altLang="cs-CZ" sz="2200">
                <a:latin typeface="Arial"/>
                <a:cs typeface="Arial"/>
              </a:rPr>
              <a:t>neprovádí převod na kontinuální škálu</a:t>
            </a:r>
            <a:endParaRPr lang="cs-CZ"/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/>
                <a:cs typeface="Arial"/>
              </a:rPr>
              <a:t>Pracuje s daty jako s negativním binomickým rozdělením</a:t>
            </a:r>
          </a:p>
          <a:p>
            <a:pPr marL="285750" indent="-285750">
              <a:spcBef>
                <a:spcPts val="1125"/>
              </a:spcBef>
            </a:pPr>
            <a:r>
              <a:rPr lang="cs-CZ" sz="2200" dirty="0">
                <a:ea typeface="+mn-lt"/>
                <a:cs typeface="+mn-lt"/>
              </a:rPr>
              <a:t>Disperze je odhadována pro každý gen a následně je modelována jako funkce průměrné exprese genu </a:t>
            </a:r>
            <a:endParaRPr lang="cs-CZ" altLang="cs-CZ" sz="2200" dirty="0">
              <a:latin typeface="Arial"/>
              <a:cs typeface="Arial"/>
            </a:endParaRPr>
          </a:p>
          <a:p>
            <a:pPr marL="285750" indent="-285750">
              <a:spcBef>
                <a:spcPts val="1125"/>
              </a:spcBef>
            </a:pPr>
            <a:r>
              <a:rPr lang="cs-CZ" sz="2200" dirty="0">
                <a:ea typeface="+mn-lt"/>
                <a:cs typeface="+mn-lt"/>
              </a:rPr>
              <a:t>K této disperzi se aplikuje </a:t>
            </a:r>
            <a:r>
              <a:rPr lang="cs-CZ" sz="2200" b="1" dirty="0">
                <a:ea typeface="+mn-lt"/>
                <a:cs typeface="+mn-lt"/>
              </a:rPr>
              <a:t>empirický </a:t>
            </a:r>
            <a:r>
              <a:rPr lang="cs-CZ" sz="2200" b="1" dirty="0" err="1">
                <a:ea typeface="+mn-lt"/>
                <a:cs typeface="+mn-lt"/>
              </a:rPr>
              <a:t>Bayesovský</a:t>
            </a:r>
            <a:r>
              <a:rPr lang="cs-CZ" sz="2200" b="1" dirty="0">
                <a:ea typeface="+mn-lt"/>
                <a:cs typeface="+mn-lt"/>
              </a:rPr>
              <a:t> přístup</a:t>
            </a:r>
            <a:r>
              <a:rPr lang="cs-CZ" sz="2200" dirty="0">
                <a:ea typeface="+mn-lt"/>
                <a:cs typeface="+mn-lt"/>
              </a:rPr>
              <a:t>, který „stáhne“ individuální odhady disperze směrem k hladkému modelu (sdílené disperzi). Tento krok je podobný </a:t>
            </a:r>
            <a:r>
              <a:rPr lang="cs-CZ" sz="2200" dirty="0" err="1">
                <a:ea typeface="+mn-lt"/>
                <a:cs typeface="+mn-lt"/>
              </a:rPr>
              <a:t>Bayesovské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shrinkage</a:t>
            </a:r>
            <a:r>
              <a:rPr lang="cs-CZ" sz="2200" dirty="0">
                <a:ea typeface="+mn-lt"/>
                <a:cs typeface="+mn-lt"/>
              </a:rPr>
              <a:t> v </a:t>
            </a:r>
            <a:r>
              <a:rPr lang="cs-CZ" sz="2200" dirty="0" err="1">
                <a:ea typeface="+mn-lt"/>
                <a:cs typeface="+mn-lt"/>
              </a:rPr>
              <a:t>limmě</a:t>
            </a:r>
            <a:r>
              <a:rPr lang="cs-CZ" sz="2200" dirty="0">
                <a:ea typeface="+mn-lt"/>
                <a:cs typeface="+mn-lt"/>
              </a:rPr>
              <a:t>.</a:t>
            </a:r>
            <a:endParaRPr lang="cs-CZ" sz="2200" dirty="0">
              <a:latin typeface="Calibri"/>
              <a:cs typeface="Calibri"/>
            </a:endParaRPr>
          </a:p>
          <a:p>
            <a:pPr marL="285750" indent="-285750">
              <a:spcBef>
                <a:spcPts val="1125"/>
              </a:spcBef>
            </a:pPr>
            <a:r>
              <a:rPr lang="cs-CZ" sz="2200" dirty="0">
                <a:latin typeface="Calibri"/>
                <a:cs typeface="Calibri"/>
              </a:rPr>
              <a:t>Pro výpočet rozdílů </a:t>
            </a:r>
            <a:r>
              <a:rPr lang="cs-CZ" sz="2200" dirty="0" err="1">
                <a:latin typeface="Calibri"/>
                <a:cs typeface="Calibri"/>
              </a:rPr>
              <a:t>používa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lang="cs-CZ" sz="2200" dirty="0" err="1">
                <a:latin typeface="Calibri"/>
                <a:cs typeface="Calibri"/>
              </a:rPr>
              <a:t>Waldovy</a:t>
            </a:r>
            <a:r>
              <a:rPr lang="cs-CZ" sz="2200" dirty="0">
                <a:latin typeface="Calibri"/>
                <a:cs typeface="Calibri"/>
              </a:rPr>
              <a:t> testy</a:t>
            </a:r>
          </a:p>
          <a:p>
            <a:pPr marL="285750" indent="-285750">
              <a:spcBef>
                <a:spcPts val="1125"/>
              </a:spcBef>
            </a:pPr>
            <a:endParaRPr lang="cs-CZ" altLang="cs-CZ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095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181D187-F7FC-4F09-39A4-79CDAD06B9E0}"/>
              </a:ext>
            </a:extLst>
          </p:cNvPr>
          <p:cNvGrpSpPr/>
          <p:nvPr/>
        </p:nvGrpSpPr>
        <p:grpSpPr>
          <a:xfrm>
            <a:off x="2342503" y="205917"/>
            <a:ext cx="6874145" cy="6446570"/>
            <a:chOff x="1619250" y="-426930"/>
            <a:chExt cx="8953500" cy="8577586"/>
          </a:xfrm>
        </p:grpSpPr>
        <p:pic>
          <p:nvPicPr>
            <p:cNvPr id="41" name="Picture 40" descr="A table with text on it&#10;&#10;Description automatically generated">
              <a:extLst>
                <a:ext uri="{FF2B5EF4-FFF2-40B4-BE49-F238E27FC236}">
                  <a16:creationId xmlns:a16="http://schemas.microsoft.com/office/drawing/2014/main" id="{B0E4A96E-124E-2B25-DA6E-E11F5D80D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250" y="-426930"/>
              <a:ext cx="8953500" cy="5438775"/>
            </a:xfrm>
            <a:prstGeom prst="rect">
              <a:avLst/>
            </a:prstGeom>
          </p:spPr>
        </p:pic>
        <p:pic>
          <p:nvPicPr>
            <p:cNvPr id="42" name="Picture 41" descr="A white grid with black text&#10;&#10;Description automatically generated">
              <a:extLst>
                <a:ext uri="{FF2B5EF4-FFF2-40B4-BE49-F238E27FC236}">
                  <a16:creationId xmlns:a16="http://schemas.microsoft.com/office/drawing/2014/main" id="{88D8EDA0-8A95-B83B-7CB7-ED9A99117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807" y="4855006"/>
              <a:ext cx="8848725" cy="329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965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 err="1">
                <a:latin typeface="+mj-lt"/>
                <a:ea typeface="+mj-ea"/>
                <a:cs typeface="+mj-cs"/>
              </a:rPr>
              <a:t>Typické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zobrazení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významnosti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genů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54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CC8880F-F5CA-F04F-8B55-FE75550F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B4C638F-CECA-7749-BDE2-AF3E02AA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B56F351-1CF0-A54C-9815-063603E9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25" y="2176583"/>
            <a:ext cx="727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- log10(</a:t>
            </a:r>
            <a:r>
              <a:rPr lang="cs-CZ" altLang="cs-CZ" dirty="0" err="1">
                <a:solidFill>
                  <a:srgbClr val="000000"/>
                </a:solidFill>
              </a:rPr>
              <a:t>q-value</a:t>
            </a:r>
            <a:r>
              <a:rPr lang="cs-CZ" altLang="cs-CZ" dirty="0">
                <a:solidFill>
                  <a:srgbClr val="000000"/>
                </a:solidFill>
              </a:rPr>
              <a:t>) ~ -log10(0.1)=2.3</a:t>
            </a:r>
          </a:p>
        </p:txBody>
      </p:sp>
    </p:spTree>
    <p:extLst>
      <p:ext uri="{BB962C8B-B14F-4D97-AF65-F5344CB8AC3E}">
        <p14:creationId xmlns:p14="http://schemas.microsoft.com/office/powerpoint/2010/main" val="2789789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1D1330E-1A60-424B-BC6A-883EC62D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70" y="492573"/>
            <a:ext cx="589144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73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400" b="1" dirty="0" err="1">
                <a:latin typeface="+mj-lt"/>
                <a:ea typeface="+mj-ea"/>
                <a:cs typeface="+mj-cs"/>
              </a:rPr>
              <a:t>Přístupy</a:t>
            </a:r>
            <a:endParaRPr lang="en-US" dirty="0" err="1"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35396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37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25861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19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2569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925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A43A4E-C315-BB4A-8AC6-ADEABF72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83" y="669396"/>
            <a:ext cx="82184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092DBBF-F90C-1C48-9969-06E13E38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233" y="886882"/>
            <a:ext cx="3151187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31BE5-A032-CC4A-A226-B22F6E619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394" y="23283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B627C0-4F83-0241-BDDF-DD478FEB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8459"/>
              </p:ext>
            </p:extLst>
          </p:nvPr>
        </p:nvGraphicFramePr>
        <p:xfrm>
          <a:off x="8927857" y="1698096"/>
          <a:ext cx="5000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04200" imgH="17602200" progId="">
                  <p:embed/>
                </p:oleObj>
              </mc:Choice>
              <mc:Fallback>
                <p:oleObj r:id="rId3" imgW="8204200" imgH="176022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D341E3AA-55FD-AD41-8873-A602DB74E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857" y="1698096"/>
                        <a:ext cx="500062" cy="10636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6D249AF7-AEDB-FD49-A15E-5C7233E7AB48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681920" y="16155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133BBC8-B192-DD49-9DEE-5A2350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20" y="27982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C14E3A9-0137-0D4C-8029-26356EF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20" y="1037695"/>
            <a:ext cx="969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73122B-982A-1342-BD35-D5CB473AB02F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897820" y="2407708"/>
            <a:ext cx="696913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4921A80-037C-F04B-9CD3-B3BEE2D8D8B3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185157" y="19044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8AB7591-7C7C-D440-B23E-122B2172C12D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291253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488E76-63A1-464A-B022-E3870C02B13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689982" y="2047345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27326BC-E008-D44C-ABD8-BFB92F0AF9B7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537457" y="29839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8E662A2-D168-8A4C-A75D-FC0A584A787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969257" y="320145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CB5E4F7-7396-5B44-86F4-9CF8108E6E8A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1050345" y="2552170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DF0DA90-3443-F74A-B4CA-A6A157BA111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147108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B6B0DD7-EA55-1D48-A49D-56FF7BB6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94" y="924982"/>
            <a:ext cx="3151188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7034DFC-0BF3-B14C-828A-D7AB1B7A7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757" y="23664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5475DDBD-BEF7-C74E-9996-81759E0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0" y="1736196"/>
            <a:ext cx="500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0">
            <a:extLst>
              <a:ext uri="{FF2B5EF4-FFF2-40B4-BE49-F238E27FC236}">
                <a16:creationId xmlns:a16="http://schemas.microsoft.com/office/drawing/2014/main" id="{1174A4B8-E240-1D40-98F2-6F1BCDB1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283" y="28363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F236E-75FB-3A45-961F-5F8987F9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2" y="1075795"/>
            <a:ext cx="969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FF3EDA4-D92D-BA4D-A70D-84789E18B2AB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886207" y="28776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56E8306-6BE0-114D-964F-B42114B0D34C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6533907" y="22299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89CBA02-06E1-F046-8877-C601349D2D66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786195" y="18314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799ACB4-D181-AA49-9F59-39D024A4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682" y="518582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A. </a:t>
            </a:r>
            <a:r>
              <a:rPr lang="cs-CZ" altLang="cs-CZ" dirty="0">
                <a:solidFill>
                  <a:srgbClr val="000000"/>
                </a:solidFill>
              </a:rPr>
              <a:t>Zdravá tkáň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0E8712-32CF-8F40-A074-A8B4F1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808" y="526520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B. </a:t>
            </a:r>
            <a:r>
              <a:rPr lang="cs-CZ" altLang="cs-CZ" dirty="0">
                <a:solidFill>
                  <a:srgbClr val="000000"/>
                </a:solidFill>
              </a:rPr>
              <a:t>Nádor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379B568-7488-604B-AA73-A67180DD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95" y="4774670"/>
            <a:ext cx="50403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9/3 = 3</a:t>
            </a:r>
          </a:p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Gen g</a:t>
            </a:r>
            <a:r>
              <a:rPr lang="cs-CZ" altLang="cs-CZ" baseline="-25000">
                <a:solidFill>
                  <a:srgbClr val="000000"/>
                </a:solidFill>
              </a:rPr>
              <a:t>1</a:t>
            </a:r>
            <a:r>
              <a:rPr lang="cs-CZ" altLang="cs-CZ">
                <a:solidFill>
                  <a:srgbClr val="000000"/>
                </a:solidFill>
              </a:rPr>
              <a:t> je 3x více exprimován v nádoru, než ve zdravé tkáni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BBB6B3BF-9491-7248-A9F2-5FF61FC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8205" b="55006"/>
          <a:stretch>
            <a:fillRect/>
          </a:stretch>
        </p:blipFill>
        <p:spPr bwMode="auto">
          <a:xfrm>
            <a:off x="4641886" y="4271432"/>
            <a:ext cx="22320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749" t="8205" b="55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Oval 29">
            <a:extLst>
              <a:ext uri="{FF2B5EF4-FFF2-40B4-BE49-F238E27FC236}">
                <a16:creationId xmlns:a16="http://schemas.microsoft.com/office/drawing/2014/main" id="{7A0951A7-CD91-CA4F-9843-46B94D70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370" y="5063596"/>
            <a:ext cx="288925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C580DC1-643E-D343-A966-67F8585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295" y="4984220"/>
            <a:ext cx="2087563" cy="1571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4D2EDB-8429-F94C-BE61-4469944CB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9945" y="3839633"/>
            <a:ext cx="2894013" cy="1223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4DE7B435-BD06-DF48-8312-D0AF56E8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920" y="3550707"/>
            <a:ext cx="949325" cy="1511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9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2712</Words>
  <Application>Microsoft Office PowerPoint</Application>
  <PresentationFormat>Širokoúhlá obrazovka</PresentationFormat>
  <Paragraphs>452</Paragraphs>
  <Slides>55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55</vt:i4>
      </vt:variant>
    </vt:vector>
  </HeadingPairs>
  <TitlesOfParts>
    <vt:vector size="69" baseType="lpstr">
      <vt:lpstr>Arial</vt:lpstr>
      <vt:lpstr>Calibri</vt:lpstr>
      <vt:lpstr>Calibri Light</vt:lpstr>
      <vt:lpstr>cmmi10</vt:lpstr>
      <vt:lpstr>CMMI7</vt:lpstr>
      <vt:lpstr>CMR10</vt:lpstr>
      <vt:lpstr>CMR7</vt:lpstr>
      <vt:lpstr>Comic Sans MS</vt:lpstr>
      <vt:lpstr>Courier New</vt:lpstr>
      <vt:lpstr>Liberation Sans</vt:lpstr>
      <vt:lpstr>Maiandra GD</vt:lpstr>
      <vt:lpstr>Times New Roman</vt:lpstr>
      <vt:lpstr>Wingdings</vt:lpstr>
      <vt:lpstr>Office Theme</vt:lpstr>
      <vt:lpstr>Detekce biomarkerů z omics experimentů</vt:lpstr>
      <vt:lpstr>Hledání rozdílů mezi skupinami</vt:lpstr>
      <vt:lpstr>Prezentace aplikace PowerPoint</vt:lpstr>
      <vt:lpstr>jaký je rozdíl v přítomných genech/metabolitech/proteinech mezi dvěma nebo více skupinami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počtu vzorků na falešně pozitivní výsledky</vt:lpstr>
      <vt:lpstr>FDR (False discovery rate) jako funkce počtu vzorků na skupinu a metody použité pro normalizaci sekvenačních dat a testování hypotéz   </vt:lpstr>
      <vt:lpstr>FDR (False discovery rate) jako funkce genové exprese a použité metody pro normalizaci dat a testování </vt:lpstr>
      <vt:lpstr>Similarita mezi seznamy odlišně exprimovaných genů mezi metodami u N=2,5 a 10</vt:lpstr>
      <vt:lpstr>Prezentace aplikace PowerPoint</vt:lpstr>
      <vt:lpstr>Doporučená literatura na tému FDR</vt:lpstr>
      <vt:lpstr>Prezentace aplikace PowerPoint</vt:lpstr>
      <vt:lpstr>Prezentace aplikace PowerPoint</vt:lpstr>
      <vt:lpstr>Můžeme používat běžné statistické testy u omicsových dat?</vt:lpstr>
      <vt:lpstr>Není měření jako měření</vt:lpstr>
      <vt:lpstr>Příklad dat z RNAseq experimentu</vt:lpstr>
      <vt:lpstr>Příklad dat z RNAseq experimentu</vt:lpstr>
      <vt:lpstr>Příklad dat z RNAseq experimentu</vt:lpstr>
      <vt:lpstr>Příklad dat z RNAseq experimentu</vt:lpstr>
      <vt:lpstr>Heteroskedasticita RNAseq dat </vt:lpstr>
      <vt:lpstr>Heteroskedasticita RNAseq dat </vt:lpstr>
      <vt:lpstr>Příklad dat z microarray experimentu</vt:lpstr>
      <vt:lpstr>Příklad dat z microarray experimentu</vt:lpstr>
      <vt:lpstr>Příklad dat z microarray experimentu</vt:lpstr>
      <vt:lpstr>Příklad dat z microarray experimentu</vt:lpstr>
      <vt:lpstr>Heteroskedasticita microarray dat</vt:lpstr>
      <vt:lpstr>Heteroskedasticita - důsledky</vt:lpstr>
      <vt:lpstr>Co s tím?</vt:lpstr>
      <vt:lpstr>Prezentace aplikace PowerPoint</vt:lpstr>
      <vt:lpstr>Significance analysis of microarrays (SAM)</vt:lpstr>
      <vt:lpstr>Prezentace aplikace PowerPoint</vt:lpstr>
      <vt:lpstr>Limma  (+ voom)</vt:lpstr>
      <vt:lpstr>DESeq2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Vlad Popovici</dc:creator>
  <cp:lastModifiedBy>Eva Budinská</cp:lastModifiedBy>
  <cp:revision>435</cp:revision>
  <dcterms:created xsi:type="dcterms:W3CDTF">2020-10-30T08:26:00Z</dcterms:created>
  <dcterms:modified xsi:type="dcterms:W3CDTF">2024-11-28T20:28:28Z</dcterms:modified>
</cp:coreProperties>
</file>