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86" r:id="rId2"/>
    <p:sldId id="279" r:id="rId3"/>
    <p:sldId id="287" r:id="rId4"/>
    <p:sldId id="280" r:id="rId5"/>
    <p:sldId id="281" r:id="rId6"/>
    <p:sldId id="282" r:id="rId7"/>
    <p:sldId id="283" r:id="rId8"/>
    <p:sldId id="284" r:id="rId9"/>
    <p:sldId id="285" r:id="rId10"/>
    <p:sldId id="383" r:id="rId11"/>
    <p:sldId id="384" r:id="rId12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38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lina" initials="k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90" autoAdjust="0"/>
  </p:normalViewPr>
  <p:slideViewPr>
    <p:cSldViewPr showGuides="1">
      <p:cViewPr varScale="1">
        <p:scale>
          <a:sx n="105" d="100"/>
          <a:sy n="105" d="100"/>
        </p:scale>
        <p:origin x="1752" y="108"/>
      </p:cViewPr>
      <p:guideLst>
        <p:guide orient="horz" pos="2160"/>
        <p:guide pos="138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3378" y="-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909FA5-339E-4651-B2DE-B56013502D9B}" type="datetimeFigureOut">
              <a:rPr lang="cs-CZ" smtClean="0"/>
              <a:pPr/>
              <a:t>25.11.2024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CFBF8B-558C-4D77-8360-4385647F2E0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10958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406F23-B324-4EB6-B5F7-97F5217C982F}" type="datetimeFigureOut">
              <a:rPr lang="cs-CZ" smtClean="0"/>
              <a:pPr/>
              <a:t>25.11.2024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F74B53-992C-4577-A143-249B45FFDF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3475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712788"/>
            <a:ext cx="4559300" cy="3419475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39526"/>
            <a:ext cx="5029635" cy="255869"/>
          </a:xfrm>
          <a:noFill/>
          <a:ln/>
        </p:spPr>
        <p:txBody>
          <a:bodyPr>
            <a:normAutofit fontScale="92500" lnSpcReduction="10000"/>
          </a:bodyPr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712788"/>
            <a:ext cx="4559300" cy="3419475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39526"/>
            <a:ext cx="5029635" cy="255869"/>
          </a:xfrm>
          <a:noFill/>
          <a:ln/>
        </p:spPr>
        <p:txBody>
          <a:bodyPr>
            <a:normAutofit fontScale="92500" lnSpcReduction="10000"/>
          </a:bodyPr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5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9BE8F-E050-4C3C-9814-D6EC8D55BDA4}" type="datetime1">
              <a:rPr lang="cs-CZ"/>
              <a:pPr>
                <a:defRPr/>
              </a:pPr>
              <a:t>25.11.2024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774700" y="6410325"/>
            <a:ext cx="3581400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i="1" dirty="0"/>
              <a:t>J. </a:t>
            </a:r>
            <a:r>
              <a:rPr lang="cs-CZ" i="1" dirty="0" err="1"/>
              <a:t>Jarkovský</a:t>
            </a:r>
            <a:r>
              <a:rPr lang="cs-CZ" i="1" dirty="0"/>
              <a:t>, L. Dušek, M. </a:t>
            </a:r>
            <a:r>
              <a:rPr lang="cs-CZ" i="1" dirty="0" err="1"/>
              <a:t>Cvanová</a:t>
            </a:r>
            <a:r>
              <a:rPr lang="cs-CZ" i="1" dirty="0"/>
              <a:t>, J. Kalina</a:t>
            </a:r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36E1D8A-CBB2-4B24-B7B3-E30E3B97490E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C414C-7B53-472E-BAB1-DC981D950C87}" type="datetime1">
              <a:rPr lang="cs-CZ"/>
              <a:pPr>
                <a:defRPr/>
              </a:pPr>
              <a:t>25.11.2024</a:t>
            </a:fld>
            <a:endParaRPr lang="cs-CZ"/>
          </a:p>
        </p:txBody>
      </p:sp>
      <p:sp>
        <p:nvSpPr>
          <p:cNvPr id="1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827088" y="6410325"/>
            <a:ext cx="3581400" cy="366713"/>
          </a:xfrm>
        </p:spPr>
        <p:txBody>
          <a:bodyPr/>
          <a:lstStyle>
            <a:lvl1pPr>
              <a:defRPr i="1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840BF-48BA-43BD-9A16-632094A4B4AF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8AA4C-38FB-42CA-A2B5-1C13FFEA9B69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71C8C-95FA-40E6-A23E-43FAEC9E1CC8}" type="datetime1">
              <a:rPr lang="cs-CZ"/>
              <a:pPr>
                <a:defRPr/>
              </a:pPr>
              <a:t>25.11.2024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0" i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F77581-F61D-4517-972C-775A665F2C85}" type="datetime1">
              <a:rPr lang="cs-CZ"/>
              <a:pPr>
                <a:defRPr/>
              </a:pPr>
              <a:t>25.11.2024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>
                <a:cs typeface="Arial" pitchFamily="34" charset="0"/>
              </a:rPr>
              <a:t>Vytvořil Institut biostatistiky a analýz, Masarykova univerzita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="0" i="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052ECD-D51C-402B-8D1E-D191B99D66A0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12654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12655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pic>
        <p:nvPicPr>
          <p:cNvPr id="112656" name="Picture 19" descr="logo-IBA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7" name="Picture 20" descr="logomuni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an.r-project.org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inet.muni.cz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dirty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dirty="0">
                <a:latin typeface="Arial" charset="0"/>
                <a:cs typeface="Arial" charset="0"/>
              </a:rPr>
            </a:br>
            <a:r>
              <a:rPr lang="cs-CZ" i="1" dirty="0">
                <a:latin typeface="Arial" charset="0"/>
                <a:cs typeface="Arial" charset="0"/>
              </a:rPr>
              <a:t>J. Kalina</a:t>
            </a:r>
          </a:p>
        </p:txBody>
      </p:sp>
      <p:sp>
        <p:nvSpPr>
          <p:cNvPr id="35843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2997200"/>
            <a:ext cx="8572500" cy="1791260"/>
          </a:xfrm>
        </p:spPr>
        <p:txBody>
          <a:bodyPr>
            <a:spAutoFit/>
          </a:bodyPr>
          <a:lstStyle/>
          <a:p>
            <a:pPr marL="0" indent="0" algn="ctr">
              <a:buFont typeface="Wingdings 2" pitchFamily="18" charset="2"/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Anketa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Harmonogram výuky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Požadavky k ukončení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Instalace software R/</a:t>
            </a:r>
            <a:r>
              <a:rPr lang="cs-CZ" sz="2400" b="1" dirty="0" err="1">
                <a:solidFill>
                  <a:schemeClr val="tx2"/>
                </a:solidFill>
                <a:latin typeface="Arial" charset="0"/>
              </a:rPr>
              <a:t>Statistica</a:t>
            </a:r>
            <a:endParaRPr lang="cs-CZ" sz="2400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5844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620688"/>
            <a:ext cx="7772400" cy="1231106"/>
          </a:xfrm>
          <a:noFill/>
        </p:spPr>
        <p:txBody>
          <a:bodyPr>
            <a:spAutoFit/>
          </a:bodyPr>
          <a:lstStyle/>
          <a:p>
            <a:r>
              <a:rPr lang="cs-CZ" sz="4200" dirty="0">
                <a:solidFill>
                  <a:schemeClr val="accent1"/>
                </a:solidFill>
                <a:latin typeface="Arial" charset="0"/>
              </a:rPr>
              <a:t>0. Organizace výuky</a:t>
            </a:r>
            <a:br>
              <a:rPr lang="cs-CZ" sz="4200" dirty="0">
                <a:solidFill>
                  <a:schemeClr val="accent1"/>
                </a:solidFill>
                <a:latin typeface="Arial" charset="0"/>
              </a:rPr>
            </a:br>
            <a:r>
              <a:rPr lang="cs-CZ" sz="3200" dirty="0"/>
              <a:t>E7541 Analýza dat na PC</a:t>
            </a:r>
            <a:endParaRPr lang="cs-CZ" sz="3200" dirty="0">
              <a:solidFill>
                <a:schemeClr val="accent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9781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8750" y="-92075"/>
            <a:ext cx="8985250" cy="1000125"/>
          </a:xfrm>
          <a:noFill/>
        </p:spPr>
        <p:txBody>
          <a:bodyPr/>
          <a:lstStyle/>
          <a:p>
            <a:r>
              <a:rPr lang="cs-CZ" dirty="0"/>
              <a:t>Instalace R</a:t>
            </a:r>
          </a:p>
        </p:txBody>
      </p:sp>
      <p:pic>
        <p:nvPicPr>
          <p:cNvPr id="133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366" y="1844824"/>
            <a:ext cx="6877050" cy="4536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2" name="Text Box 5"/>
          <p:cNvSpPr txBox="1">
            <a:spLocks noChangeArrowheads="1"/>
          </p:cNvSpPr>
          <p:nvPr/>
        </p:nvSpPr>
        <p:spPr bwMode="auto">
          <a:xfrm>
            <a:off x="395536" y="1485528"/>
            <a:ext cx="8352928" cy="50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dirty="0"/>
              <a:t>Webová stránka </a:t>
            </a:r>
            <a:r>
              <a:rPr lang="cs-CZ" sz="2400" dirty="0">
                <a:solidFill>
                  <a:srgbClr val="0070C0"/>
                </a:solidFill>
                <a:hlinkClick r:id="rId4"/>
              </a:rPr>
              <a:t>https://cran.r-project.org/</a:t>
            </a:r>
            <a:endParaRPr lang="cs-CZ" sz="2400" b="0" i="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15705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8750" y="-92075"/>
            <a:ext cx="8985250" cy="1000125"/>
          </a:xfrm>
          <a:noFill/>
        </p:spPr>
        <p:txBody>
          <a:bodyPr/>
          <a:lstStyle/>
          <a:p>
            <a:r>
              <a:rPr lang="cs-CZ" dirty="0"/>
              <a:t>Instalace R studia</a:t>
            </a:r>
          </a:p>
        </p:txBody>
      </p:sp>
      <p:sp>
        <p:nvSpPr>
          <p:cNvPr id="39942" name="Text Box 5"/>
          <p:cNvSpPr txBox="1">
            <a:spLocks noChangeArrowheads="1"/>
          </p:cNvSpPr>
          <p:nvPr/>
        </p:nvSpPr>
        <p:spPr bwMode="auto">
          <a:xfrm>
            <a:off x="395536" y="1485528"/>
            <a:ext cx="8352928" cy="50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dirty="0"/>
              <a:t>Webová stránka </a:t>
            </a:r>
            <a:r>
              <a:rPr lang="cs-CZ" sz="2400" dirty="0">
                <a:solidFill>
                  <a:srgbClr val="0070C0"/>
                </a:solidFill>
              </a:rPr>
              <a:t>https://posit.co/downloads/</a:t>
            </a:r>
            <a:endParaRPr lang="cs-CZ" sz="2400" b="0" i="0" dirty="0">
              <a:solidFill>
                <a:srgbClr val="0070C0"/>
              </a:solidFill>
            </a:endParaRPr>
          </a:p>
        </p:txBody>
      </p:sp>
      <p:pic>
        <p:nvPicPr>
          <p:cNvPr id="134146" name="Picture 2" descr="Výsledek obrázku pro R studi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2112" y="2009775"/>
            <a:ext cx="5819775" cy="4848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369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4" name="Nadpis 4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300" b="1" i="0" u="none" strike="noStrike" kern="1200" cap="none" spc="0" normalizeH="0" baseline="0" noProof="0" dirty="0">
                <a:ln>
                  <a:noFill/>
                </a:ln>
                <a:solidFill>
                  <a:srgbClr val="7B98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Kontakt</a:t>
            </a:r>
          </a:p>
        </p:txBody>
      </p:sp>
      <p:sp>
        <p:nvSpPr>
          <p:cNvPr id="5" name="Zástupný symbol pro zápatí 3"/>
          <p:cNvSpPr txBox="1">
            <a:spLocks/>
          </p:cNvSpPr>
          <p:nvPr/>
        </p:nvSpPr>
        <p:spPr>
          <a:xfrm>
            <a:off x="827088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000" b="0" i="1" u="none" strike="noStrike" kern="1200" cap="none" spc="0" normalizeH="0" baseline="0" noProof="0" dirty="0">
                <a:ln>
                  <a:noFill/>
                </a:ln>
                <a:solidFill>
                  <a:srgbClr val="607B7C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Vytvořil Institut biostatistiky a analýz, Masarykova univerzita </a:t>
            </a:r>
            <a:br>
              <a:rPr kumimoji="0" lang="cs-CZ" sz="1000" b="0" i="1" u="none" strike="noStrike" kern="1200" cap="none" spc="0" normalizeH="0" baseline="0" noProof="0" dirty="0">
                <a:ln>
                  <a:noFill/>
                </a:ln>
                <a:solidFill>
                  <a:srgbClr val="607B7C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</a:br>
            <a:endParaRPr kumimoji="0" lang="cs-CZ" sz="1000" b="0" i="1" u="none" strike="noStrike" kern="1200" cap="none" spc="0" normalizeH="0" baseline="0" noProof="0" dirty="0">
              <a:ln>
                <a:noFill/>
              </a:ln>
              <a:solidFill>
                <a:srgbClr val="607B7C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6" name="Rectangle 3"/>
          <p:cNvSpPr txBox="1">
            <a:spLocks/>
          </p:cNvSpPr>
          <p:nvPr/>
        </p:nvSpPr>
        <p:spPr bwMode="auto">
          <a:xfrm>
            <a:off x="301624" y="2204864"/>
            <a:ext cx="8590855" cy="4209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r>
              <a:rPr lang="cs-CZ" sz="3600" b="1" dirty="0">
                <a:solidFill>
                  <a:srgbClr val="C00000"/>
                </a:solidFill>
              </a:rPr>
              <a:t>Jiří Kalina</a:t>
            </a:r>
          </a:p>
          <a:p>
            <a:pPr marL="273050" lvl="0" indent="-27305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r>
              <a:rPr lang="cs-CZ" sz="3600" b="1" dirty="0">
                <a:solidFill>
                  <a:srgbClr val="C00000"/>
                </a:solidFill>
              </a:rPr>
              <a:t>D29 místnost 123 (</a:t>
            </a:r>
            <a:r>
              <a:rPr lang="cs-CZ" sz="3600" b="1" dirty="0" err="1">
                <a:solidFill>
                  <a:srgbClr val="C00000"/>
                </a:solidFill>
              </a:rPr>
              <a:t>Recetox</a:t>
            </a:r>
            <a:r>
              <a:rPr lang="cs-CZ" sz="3600" b="1" dirty="0">
                <a:solidFill>
                  <a:srgbClr val="C00000"/>
                </a:solidFill>
              </a:rPr>
              <a:t>)</a:t>
            </a:r>
          </a:p>
          <a:p>
            <a:pPr marL="273050" lvl="0" indent="-27305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r>
              <a:rPr lang="cs-CZ" sz="3600" b="1" dirty="0">
                <a:solidFill>
                  <a:srgbClr val="C00000"/>
                </a:solidFill>
              </a:rPr>
              <a:t>kalina@mail.muni.cz</a:t>
            </a:r>
          </a:p>
          <a:p>
            <a:pPr marL="273050" lvl="0" indent="-27305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</a:pPr>
            <a:r>
              <a:rPr lang="cs-CZ" dirty="0"/>
              <a:t>	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endParaRPr kumimoji="0" lang="cs-CZ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4" name="Nadpis 4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300" b="1" i="0" u="none" strike="noStrike" kern="1200" cap="none" spc="0" normalizeH="0" baseline="0" noProof="0">
                <a:ln>
                  <a:noFill/>
                </a:ln>
                <a:solidFill>
                  <a:srgbClr val="7B98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Organizace výuky</a:t>
            </a:r>
            <a:endParaRPr kumimoji="0" lang="cs-CZ" sz="3300" b="1" i="0" u="none" strike="noStrike" kern="1200" cap="none" spc="0" normalizeH="0" baseline="0" noProof="0" dirty="0">
              <a:ln>
                <a:noFill/>
              </a:ln>
              <a:solidFill>
                <a:srgbClr val="7B98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/>
          </p:cNvSpPr>
          <p:nvPr/>
        </p:nvSpPr>
        <p:spPr bwMode="auto">
          <a:xfrm>
            <a:off x="323528" y="1556792"/>
            <a:ext cx="8590855" cy="4703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23. </a:t>
            </a:r>
            <a:r>
              <a:rPr lang="cs-CZ" sz="2000" dirty="0"/>
              <a:t>  9</a:t>
            </a: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. 2024 	úvod do analýzy dat, </a:t>
            </a:r>
            <a:r>
              <a:rPr lang="cs-CZ" sz="2000" dirty="0"/>
              <a:t>typy dat, příprava dat – MS Excel </a:t>
            </a:r>
          </a:p>
          <a:p>
            <a:pPr marL="273050" indent="-273050" eaLnBrk="0" fontAlgn="base" hangingPunct="0"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000" dirty="0"/>
              <a:t>30.   9. 2024	MS Excel, zpracování větších objemů dat, tipy, triky, ovládání</a:t>
            </a:r>
          </a:p>
          <a:p>
            <a:pPr marL="273050" indent="-273050" eaLnBrk="0" fontAlgn="base" hangingPunct="0"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000" dirty="0"/>
              <a:t>  7. 10. 2024 	odpadlo</a:t>
            </a:r>
          </a:p>
          <a:p>
            <a:pPr marL="273050" indent="-273050" eaLnBrk="0" fontAlgn="base" hangingPunct="0"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000" dirty="0"/>
              <a:t>14. 10. 2024 	MS Excel makra</a:t>
            </a:r>
          </a:p>
          <a:p>
            <a:pPr marL="273050" indent="-273050" eaLnBrk="0" fontAlgn="base" hangingPunct="0"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000" dirty="0"/>
              <a:t>21. 10. 2024 	práce se software R, popisné statistiky </a:t>
            </a:r>
          </a:p>
          <a:p>
            <a:pPr marL="273050" indent="-273050" eaLnBrk="0" fontAlgn="base" hangingPunct="0"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000" dirty="0"/>
              <a:t>28. 10. 2024	odpadlo</a:t>
            </a:r>
          </a:p>
          <a:p>
            <a:pPr marL="273050" indent="-273050" eaLnBrk="0" fontAlgn="base" hangingPunct="0"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000" dirty="0"/>
              <a:t>  4. 11. 2024	popisné statistiky + rozdělení pravděpodobnosti </a:t>
            </a:r>
          </a:p>
          <a:p>
            <a:pPr marL="273050" indent="-273050" eaLnBrk="0" fontAlgn="base" hangingPunct="0"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000" dirty="0"/>
              <a:t>11. 11. 2024	odpadlo</a:t>
            </a:r>
          </a:p>
          <a:p>
            <a:pPr marL="273050" lvl="0" indent="-273050" eaLnBrk="0" fontAlgn="base" hangingPunct="0"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000" dirty="0"/>
              <a:t>18. 11. 2024	odpadlo</a:t>
            </a:r>
          </a:p>
          <a:p>
            <a:pPr marL="273050" lvl="0" indent="-273050" eaLnBrk="0" fontAlgn="base" hangingPunct="0"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000" dirty="0"/>
              <a:t>25. 11. 2024	parametrické testy shody + neparametrické testy shody</a:t>
            </a:r>
            <a:endParaRPr lang="cs-CZ" sz="2000" dirty="0">
              <a:solidFill>
                <a:srgbClr val="FF0000"/>
              </a:solidFill>
            </a:endParaRPr>
          </a:p>
          <a:p>
            <a:pPr marL="273050" indent="-273050" eaLnBrk="0" fontAlgn="base" hangingPunct="0"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000" dirty="0"/>
              <a:t>  2. 12. 2024	analýza rozptylu, </a:t>
            </a:r>
          </a:p>
          <a:p>
            <a:pPr marL="273050" indent="-273050" eaLnBrk="0" fontAlgn="base" hangingPunct="0"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000" dirty="0"/>
              <a:t>  9. 12. 2024	kontingenční tabulky + </a:t>
            </a:r>
            <a:r>
              <a:rPr lang="el-GR" sz="2000" dirty="0"/>
              <a:t>Χ</a:t>
            </a:r>
            <a:r>
              <a:rPr lang="cs-CZ" sz="2000" baseline="30000" dirty="0"/>
              <a:t>2</a:t>
            </a:r>
            <a:r>
              <a:rPr lang="cs-CZ" sz="2000" dirty="0"/>
              <a:t> test</a:t>
            </a:r>
          </a:p>
          <a:p>
            <a:pPr marL="273050" lvl="0" indent="-273050" eaLnBrk="0" fontAlgn="base" hangingPunct="0"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000" dirty="0"/>
              <a:t>16. 12. 2024	asociace, korelace, regrese, lineární modely 	</a:t>
            </a:r>
          </a:p>
          <a:p>
            <a:pPr marL="273050" lvl="0" indent="-273050" eaLnBrk="0" fontAlgn="base" hangingPunct="0"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endParaRPr lang="cs-CZ" sz="2000" dirty="0"/>
          </a:p>
          <a:p>
            <a:pPr marL="273050" lvl="0" indent="-273050" eaLnBrk="0" fontAlgn="base" hangingPunct="0"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000" dirty="0"/>
              <a:t>6. 1. 2025, 13. 1. 2025 zápočtové testy (2 termíny)</a:t>
            </a:r>
          </a:p>
        </p:txBody>
      </p:sp>
    </p:spTree>
    <p:extLst>
      <p:ext uri="{BB962C8B-B14F-4D97-AF65-F5344CB8AC3E}">
        <p14:creationId xmlns:p14="http://schemas.microsoft.com/office/powerpoint/2010/main" val="4077006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4" name="Nadpis 4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3300" b="1" dirty="0">
                <a:solidFill>
                  <a:srgbClr val="7B9899"/>
                </a:solidFill>
                <a:latin typeface="+mj-lt"/>
                <a:ea typeface="+mj-ea"/>
                <a:cs typeface="+mj-cs"/>
              </a:rPr>
              <a:t>Podmínky pro splnění zkoušky</a:t>
            </a:r>
            <a:endParaRPr kumimoji="0" lang="cs-CZ" sz="3300" b="1" i="0" u="none" strike="noStrike" kern="1200" cap="none" spc="0" normalizeH="0" baseline="0" noProof="0" dirty="0">
              <a:ln>
                <a:noFill/>
              </a:ln>
              <a:solidFill>
                <a:srgbClr val="7B98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/>
          </p:cNvSpPr>
          <p:nvPr/>
        </p:nvSpPr>
        <p:spPr bwMode="auto">
          <a:xfrm>
            <a:off x="301625" y="1524000"/>
            <a:ext cx="8534400" cy="4569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500" dirty="0"/>
              <a:t>2 hodiny přednášky a cvičení týdně. 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lang="cs-CZ" sz="2500" dirty="0"/>
              <a:t>Účast je nepovinná a nezapisuje se.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lang="cs-CZ" sz="2500" dirty="0"/>
              <a:t>Podklady ke cvičením a studijní materiály budou postupně zveřejňovány v </a:t>
            </a:r>
            <a:r>
              <a:rPr lang="cs-CZ" sz="2500" dirty="0" err="1"/>
              <a:t>ISu</a:t>
            </a:r>
            <a:r>
              <a:rPr lang="cs-CZ" sz="2500" dirty="0"/>
              <a:t> + pracovní sešity a řešení.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lang="cs-CZ" sz="2500" dirty="0"/>
              <a:t>Podmínkou je získat alespoň 60 % bodů ze zápočtové písemky na min. 100 minut (jedna možnost opravy).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500" dirty="0"/>
              <a:t>Klasifikace zápočtu:</a:t>
            </a:r>
            <a:r>
              <a:rPr lang="cs-CZ" sz="2800" dirty="0"/>
              <a:t> 		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cs-CZ" dirty="0"/>
              <a:t>	92 %–100 %</a:t>
            </a:r>
            <a:br>
              <a:rPr lang="cs-CZ" dirty="0"/>
            </a:br>
            <a:r>
              <a:rPr lang="cs-CZ" dirty="0"/>
              <a:t>					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B</a:t>
            </a:r>
            <a:r>
              <a:rPr lang="cs-CZ" dirty="0"/>
              <a:t>	84 </a:t>
            </a:r>
            <a:r>
              <a:rPr lang="cs-CZ"/>
              <a:t>%–91 %</a:t>
            </a:r>
            <a:br>
              <a:rPr lang="cs-CZ" dirty="0"/>
            </a:br>
            <a:r>
              <a:rPr lang="cs-CZ" dirty="0"/>
              <a:t>					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C</a:t>
            </a:r>
            <a:r>
              <a:rPr lang="cs-CZ" dirty="0"/>
              <a:t>	76 %–83 %</a:t>
            </a:r>
            <a:br>
              <a:rPr lang="cs-CZ" dirty="0"/>
            </a:br>
            <a:r>
              <a:rPr lang="cs-CZ" dirty="0"/>
              <a:t>					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D</a:t>
            </a:r>
            <a:r>
              <a:rPr lang="cs-CZ" dirty="0"/>
              <a:t>	68 %–75 %</a:t>
            </a:r>
            <a:br>
              <a:rPr lang="cs-CZ" dirty="0"/>
            </a:br>
            <a:r>
              <a:rPr lang="cs-CZ" dirty="0"/>
              <a:t>					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E</a:t>
            </a:r>
            <a:r>
              <a:rPr lang="cs-CZ" dirty="0"/>
              <a:t> 	60 %–67 %</a:t>
            </a:r>
            <a:br>
              <a:rPr lang="cs-CZ" dirty="0"/>
            </a:br>
            <a:r>
              <a:rPr lang="cs-CZ" dirty="0"/>
              <a:t>					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F</a:t>
            </a:r>
            <a:r>
              <a:rPr lang="cs-CZ" dirty="0"/>
              <a:t> 	  0 %–59 %</a:t>
            </a:r>
            <a:endParaRPr lang="cs-CZ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L. Dušek,</a:t>
            </a:r>
            <a:r>
              <a:rPr lang="cs-CZ" dirty="0">
                <a:latin typeface="Arial" charset="0"/>
                <a:cs typeface="Arial" charset="0"/>
              </a:rPr>
              <a:t> S. </a:t>
            </a:r>
            <a:r>
              <a:rPr lang="cs-CZ" dirty="0" err="1">
                <a:latin typeface="Arial" charset="0"/>
                <a:cs typeface="Arial" charset="0"/>
              </a:rPr>
              <a:t>Littnerová</a:t>
            </a:r>
            <a:r>
              <a:rPr lang="cs-CZ" dirty="0">
                <a:latin typeface="Arial" charset="0"/>
                <a:cs typeface="Arial" charset="0"/>
              </a:rPr>
              <a:t>,</a:t>
            </a:r>
            <a:r>
              <a:rPr lang="cs-CZ" dirty="0"/>
              <a:t> J. Kalina</a:t>
            </a:r>
          </a:p>
          <a:p>
            <a:endParaRPr lang="cs-CZ" dirty="0"/>
          </a:p>
        </p:txBody>
      </p:sp>
      <p:sp>
        <p:nvSpPr>
          <p:cNvPr id="3686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err="1"/>
              <a:t>Inet</a:t>
            </a:r>
            <a:r>
              <a:rPr lang="cs-CZ" dirty="0"/>
              <a:t> MUNI – software </a:t>
            </a:r>
            <a:r>
              <a:rPr lang="cs-CZ" dirty="0" err="1"/>
              <a:t>Statistica</a:t>
            </a:r>
            <a:endParaRPr lang="cs-CZ" dirty="0"/>
          </a:p>
        </p:txBody>
      </p:sp>
      <p:sp>
        <p:nvSpPr>
          <p:cNvPr id="36868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451992"/>
            <a:ext cx="8534400" cy="968896"/>
          </a:xfrm>
        </p:spPr>
        <p:txBody>
          <a:bodyPr/>
          <a:lstStyle/>
          <a:p>
            <a:r>
              <a:rPr lang="cs-CZ" sz="2400" dirty="0">
                <a:hlinkClick r:id="rId2"/>
              </a:rPr>
              <a:t>http://inet.muni.cz</a:t>
            </a:r>
            <a:r>
              <a:rPr lang="cs-CZ" sz="2400" dirty="0"/>
              <a:t> – přihlášení pomocí UČO a primárního hesla</a:t>
            </a:r>
          </a:p>
        </p:txBody>
      </p:sp>
      <p:pic>
        <p:nvPicPr>
          <p:cNvPr id="133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791" y="1988840"/>
            <a:ext cx="7362825" cy="438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8348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L. Dušek,</a:t>
            </a:r>
            <a:r>
              <a:rPr lang="cs-CZ" dirty="0">
                <a:latin typeface="Arial" charset="0"/>
                <a:cs typeface="Arial" charset="0"/>
              </a:rPr>
              <a:t> S. </a:t>
            </a:r>
            <a:r>
              <a:rPr lang="cs-CZ" dirty="0" err="1">
                <a:latin typeface="Arial" charset="0"/>
                <a:cs typeface="Arial" charset="0"/>
              </a:rPr>
              <a:t>Littnerová</a:t>
            </a:r>
            <a:r>
              <a:rPr lang="cs-CZ" dirty="0">
                <a:latin typeface="Arial" charset="0"/>
                <a:cs typeface="Arial" charset="0"/>
              </a:rPr>
              <a:t>,</a:t>
            </a:r>
            <a:r>
              <a:rPr lang="cs-CZ" dirty="0"/>
              <a:t> J. Kalina</a:t>
            </a:r>
          </a:p>
          <a:p>
            <a:endParaRPr lang="cs-CZ" dirty="0"/>
          </a:p>
        </p:txBody>
      </p:sp>
      <p:sp>
        <p:nvSpPr>
          <p:cNvPr id="3686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err="1"/>
              <a:t>Inet</a:t>
            </a:r>
            <a:r>
              <a:rPr lang="cs-CZ" dirty="0"/>
              <a:t> MUNI – software </a:t>
            </a:r>
            <a:r>
              <a:rPr lang="cs-CZ" dirty="0" err="1"/>
              <a:t>Statistica</a:t>
            </a:r>
            <a:endParaRPr lang="cs-CZ" dirty="0"/>
          </a:p>
        </p:txBody>
      </p:sp>
      <p:sp>
        <p:nvSpPr>
          <p:cNvPr id="36868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451992"/>
            <a:ext cx="8534400" cy="968896"/>
          </a:xfrm>
        </p:spPr>
        <p:txBody>
          <a:bodyPr/>
          <a:lstStyle/>
          <a:p>
            <a:r>
              <a:rPr lang="cs-CZ" sz="2400" dirty="0"/>
              <a:t>Na hlavní stránce odkaz Software</a:t>
            </a:r>
          </a:p>
        </p:txBody>
      </p:sp>
      <p:pic>
        <p:nvPicPr>
          <p:cNvPr id="134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588" y="1999828"/>
            <a:ext cx="7362825" cy="438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Šipka doprava 1"/>
          <p:cNvSpPr/>
          <p:nvPr/>
        </p:nvSpPr>
        <p:spPr>
          <a:xfrm rot="3848058">
            <a:off x="361160" y="2609663"/>
            <a:ext cx="1770255" cy="232406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7226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L. Dušek,</a:t>
            </a:r>
            <a:r>
              <a:rPr lang="cs-CZ" dirty="0">
                <a:latin typeface="Arial" charset="0"/>
                <a:cs typeface="Arial" charset="0"/>
              </a:rPr>
              <a:t> S. </a:t>
            </a:r>
            <a:r>
              <a:rPr lang="cs-CZ" dirty="0" err="1">
                <a:latin typeface="Arial" charset="0"/>
                <a:cs typeface="Arial" charset="0"/>
              </a:rPr>
              <a:t>Littnerová</a:t>
            </a:r>
            <a:r>
              <a:rPr lang="cs-CZ" dirty="0">
                <a:latin typeface="Arial" charset="0"/>
                <a:cs typeface="Arial" charset="0"/>
              </a:rPr>
              <a:t>,</a:t>
            </a:r>
            <a:r>
              <a:rPr lang="cs-CZ" dirty="0"/>
              <a:t> J. Kalina</a:t>
            </a:r>
          </a:p>
          <a:p>
            <a:endParaRPr lang="cs-CZ" dirty="0"/>
          </a:p>
        </p:txBody>
      </p:sp>
      <p:sp>
        <p:nvSpPr>
          <p:cNvPr id="3686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err="1"/>
              <a:t>Inet</a:t>
            </a:r>
            <a:r>
              <a:rPr lang="cs-CZ" dirty="0"/>
              <a:t> MUNI – software </a:t>
            </a:r>
            <a:r>
              <a:rPr lang="cs-CZ" dirty="0" err="1"/>
              <a:t>Statistica</a:t>
            </a:r>
            <a:endParaRPr lang="cs-CZ" dirty="0"/>
          </a:p>
        </p:txBody>
      </p:sp>
      <p:sp>
        <p:nvSpPr>
          <p:cNvPr id="36868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451992"/>
            <a:ext cx="8534400" cy="968896"/>
          </a:xfrm>
        </p:spPr>
        <p:txBody>
          <a:bodyPr/>
          <a:lstStyle/>
          <a:p>
            <a:r>
              <a:rPr lang="cs-CZ" sz="2400" dirty="0"/>
              <a:t>Po výběru verze dle libosti (doporučená 13 EN): Získat</a:t>
            </a:r>
          </a:p>
        </p:txBody>
      </p:sp>
      <p:pic>
        <p:nvPicPr>
          <p:cNvPr id="135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588" y="1999828"/>
            <a:ext cx="7362825" cy="438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Šipka doprava 1"/>
          <p:cNvSpPr/>
          <p:nvPr/>
        </p:nvSpPr>
        <p:spPr>
          <a:xfrm rot="2487925">
            <a:off x="4846785" y="2754265"/>
            <a:ext cx="3058055" cy="2475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98205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L. Dušek,</a:t>
            </a:r>
            <a:r>
              <a:rPr lang="cs-CZ" dirty="0">
                <a:latin typeface="Arial" charset="0"/>
                <a:cs typeface="Arial" charset="0"/>
              </a:rPr>
              <a:t> S. </a:t>
            </a:r>
            <a:r>
              <a:rPr lang="cs-CZ" dirty="0" err="1">
                <a:latin typeface="Arial" charset="0"/>
                <a:cs typeface="Arial" charset="0"/>
              </a:rPr>
              <a:t>Littnerová</a:t>
            </a:r>
            <a:r>
              <a:rPr lang="cs-CZ" dirty="0">
                <a:latin typeface="Arial" charset="0"/>
                <a:cs typeface="Arial" charset="0"/>
              </a:rPr>
              <a:t>,</a:t>
            </a:r>
            <a:r>
              <a:rPr lang="cs-CZ" dirty="0"/>
              <a:t> J. Kalina</a:t>
            </a:r>
          </a:p>
          <a:p>
            <a:endParaRPr lang="cs-CZ" dirty="0"/>
          </a:p>
        </p:txBody>
      </p:sp>
      <p:sp>
        <p:nvSpPr>
          <p:cNvPr id="3686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err="1"/>
              <a:t>Inet</a:t>
            </a:r>
            <a:r>
              <a:rPr lang="cs-CZ" dirty="0"/>
              <a:t> MUNI – software </a:t>
            </a:r>
            <a:r>
              <a:rPr lang="cs-CZ" dirty="0" err="1"/>
              <a:t>Statistica</a:t>
            </a:r>
            <a:endParaRPr lang="cs-CZ" dirty="0"/>
          </a:p>
        </p:txBody>
      </p:sp>
      <p:sp>
        <p:nvSpPr>
          <p:cNvPr id="36868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451992"/>
            <a:ext cx="8534400" cy="968896"/>
          </a:xfrm>
        </p:spPr>
        <p:txBody>
          <a:bodyPr/>
          <a:lstStyle/>
          <a:p>
            <a:r>
              <a:rPr lang="cs-CZ" sz="2400" dirty="0"/>
              <a:t>Kódy potřebné pro časově omezenou instalaci (rok 2018).</a:t>
            </a:r>
          </a:p>
        </p:txBody>
      </p:sp>
      <p:pic>
        <p:nvPicPr>
          <p:cNvPr id="136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136" y="1988840"/>
            <a:ext cx="7362825" cy="438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Šipka doprava 1"/>
          <p:cNvSpPr/>
          <p:nvPr/>
        </p:nvSpPr>
        <p:spPr>
          <a:xfrm rot="2487925">
            <a:off x="2326505" y="2754265"/>
            <a:ext cx="3058055" cy="2475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14401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L. Dušek,</a:t>
            </a:r>
            <a:r>
              <a:rPr lang="cs-CZ" dirty="0">
                <a:latin typeface="Arial" charset="0"/>
                <a:cs typeface="Arial" charset="0"/>
              </a:rPr>
              <a:t> S. </a:t>
            </a:r>
            <a:r>
              <a:rPr lang="cs-CZ" dirty="0" err="1">
                <a:latin typeface="Arial" charset="0"/>
                <a:cs typeface="Arial" charset="0"/>
              </a:rPr>
              <a:t>Littnerová</a:t>
            </a:r>
            <a:r>
              <a:rPr lang="cs-CZ" dirty="0">
                <a:latin typeface="Arial" charset="0"/>
                <a:cs typeface="Arial" charset="0"/>
              </a:rPr>
              <a:t>,</a:t>
            </a:r>
            <a:r>
              <a:rPr lang="cs-CZ" dirty="0"/>
              <a:t> J. Kalina</a:t>
            </a:r>
          </a:p>
          <a:p>
            <a:endParaRPr lang="cs-CZ" dirty="0"/>
          </a:p>
        </p:txBody>
      </p:sp>
      <p:sp>
        <p:nvSpPr>
          <p:cNvPr id="3686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err="1"/>
              <a:t>Daemon</a:t>
            </a:r>
            <a:r>
              <a:rPr lang="cs-CZ" dirty="0"/>
              <a:t> </a:t>
            </a:r>
            <a:r>
              <a:rPr lang="cs-CZ" dirty="0" err="1"/>
              <a:t>tools</a:t>
            </a:r>
            <a:endParaRPr lang="cs-CZ" dirty="0"/>
          </a:p>
        </p:txBody>
      </p:sp>
      <p:sp>
        <p:nvSpPr>
          <p:cNvPr id="36868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412776"/>
            <a:ext cx="8534400" cy="968896"/>
          </a:xfrm>
        </p:spPr>
        <p:txBody>
          <a:bodyPr/>
          <a:lstStyle/>
          <a:p>
            <a:r>
              <a:rPr lang="cs-CZ" sz="2400" dirty="0"/>
              <a:t>Připojit diskovou jednotku (</a:t>
            </a:r>
            <a:r>
              <a:rPr lang="cs-CZ" sz="2400" dirty="0" err="1"/>
              <a:t>mount</a:t>
            </a:r>
            <a:r>
              <a:rPr lang="cs-CZ" sz="2400" dirty="0"/>
              <a:t>) pomocí </a:t>
            </a:r>
            <a:r>
              <a:rPr lang="cs-CZ" sz="2400" dirty="0" err="1"/>
              <a:t>Daemon</a:t>
            </a:r>
            <a:r>
              <a:rPr lang="cs-CZ" sz="2400" dirty="0"/>
              <a:t> </a:t>
            </a:r>
            <a:r>
              <a:rPr lang="cs-CZ" sz="2400" dirty="0" err="1"/>
              <a:t>tools</a:t>
            </a:r>
            <a:r>
              <a:rPr lang="cs-CZ" sz="2400" dirty="0"/>
              <a:t>.</a:t>
            </a:r>
          </a:p>
        </p:txBody>
      </p:sp>
      <p:sp>
        <p:nvSpPr>
          <p:cNvPr id="2" name="Šipka doprava 1"/>
          <p:cNvSpPr/>
          <p:nvPr/>
        </p:nvSpPr>
        <p:spPr>
          <a:xfrm rot="2487925">
            <a:off x="2326505" y="2754265"/>
            <a:ext cx="3058055" cy="2475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37218" name="Picture 2" descr="http://cdn.digital.guide/daemon-tools-pro-standard-71023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844824"/>
            <a:ext cx="6599075" cy="4548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88279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1908</TotalTime>
  <Words>634</Words>
  <Application>Microsoft Office PowerPoint</Application>
  <PresentationFormat>Předvádění na obrazovce (4:3)</PresentationFormat>
  <Paragraphs>58</Paragraphs>
  <Slides>11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Wingdings</vt:lpstr>
      <vt:lpstr>Wingdings 2</vt:lpstr>
      <vt:lpstr>Administrativní</vt:lpstr>
      <vt:lpstr>0. Organizace výuky E7541 Analýza dat na PC</vt:lpstr>
      <vt:lpstr>Prezentace aplikace PowerPoint</vt:lpstr>
      <vt:lpstr>Prezentace aplikace PowerPoint</vt:lpstr>
      <vt:lpstr>Prezentace aplikace PowerPoint</vt:lpstr>
      <vt:lpstr>Inet MUNI – software Statistica</vt:lpstr>
      <vt:lpstr>Inet MUNI – software Statistica</vt:lpstr>
      <vt:lpstr>Inet MUNI – software Statistica</vt:lpstr>
      <vt:lpstr>Inet MUNI – software Statistica</vt:lpstr>
      <vt:lpstr>Daemon tools</vt:lpstr>
      <vt:lpstr>Instalace R</vt:lpstr>
      <vt:lpstr>Instalace R studia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Příprava dat</dc:title>
  <dc:creator>cvanova</dc:creator>
  <cp:lastModifiedBy>Jiří Kalina</cp:lastModifiedBy>
  <cp:revision>131</cp:revision>
  <dcterms:created xsi:type="dcterms:W3CDTF">2011-03-03T07:28:24Z</dcterms:created>
  <dcterms:modified xsi:type="dcterms:W3CDTF">2024-11-25T11:11:25Z</dcterms:modified>
</cp:coreProperties>
</file>