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86" r:id="rId2"/>
    <p:sldId id="279" r:id="rId3"/>
    <p:sldId id="287" r:id="rId4"/>
    <p:sldId id="280" r:id="rId5"/>
    <p:sldId id="281" r:id="rId6"/>
    <p:sldId id="282" r:id="rId7"/>
    <p:sldId id="283" r:id="rId8"/>
    <p:sldId id="284" r:id="rId9"/>
    <p:sldId id="285" r:id="rId10"/>
    <p:sldId id="383" r:id="rId11"/>
    <p:sldId id="384" r:id="rId12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90" autoAdjust="0"/>
  </p:normalViewPr>
  <p:slideViewPr>
    <p:cSldViewPr showGuides="1">
      <p:cViewPr varScale="1">
        <p:scale>
          <a:sx n="105" d="100"/>
          <a:sy n="105" d="100"/>
        </p:scale>
        <p:origin x="1752" y="108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25.11.2024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25.11.2024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25.11.2024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</a:t>
            </a:r>
            <a:r>
              <a:rPr lang="cs-CZ" i="1" dirty="0" err="1"/>
              <a:t>Cvanová</a:t>
            </a:r>
            <a:r>
              <a:rPr lang="cs-CZ" i="1" dirty="0"/>
              <a:t>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25.11.2024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25.11.2024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25.11.2024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an.r-project.or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inet.muni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79126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Anketa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Harmonogram výuky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Požadavky k ukončení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Instalace software R/</a:t>
            </a:r>
            <a:r>
              <a:rPr lang="cs-CZ" sz="2400" b="1" dirty="0" err="1">
                <a:solidFill>
                  <a:schemeClr val="tx2"/>
                </a:solidFill>
                <a:latin typeface="Arial" charset="0"/>
              </a:rPr>
              <a:t>Statistica</a:t>
            </a:r>
            <a:endParaRPr lang="cs-CZ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620688"/>
            <a:ext cx="7772400" cy="1231106"/>
          </a:xfrm>
          <a:noFill/>
        </p:spPr>
        <p:txBody>
          <a:bodyPr>
            <a:spAutoFit/>
          </a:bodyPr>
          <a:lstStyle/>
          <a:p>
            <a:r>
              <a:rPr lang="cs-CZ" sz="4200" dirty="0">
                <a:solidFill>
                  <a:schemeClr val="accent1"/>
                </a:solidFill>
                <a:latin typeface="Arial" charset="0"/>
              </a:rPr>
              <a:t>0. Organizace výuky</a:t>
            </a:r>
            <a:br>
              <a:rPr lang="cs-CZ" sz="42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E7541 Analýza dat na PC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8750" y="-92075"/>
            <a:ext cx="8985250" cy="1000125"/>
          </a:xfrm>
          <a:noFill/>
        </p:spPr>
        <p:txBody>
          <a:bodyPr/>
          <a:lstStyle/>
          <a:p>
            <a:r>
              <a:rPr lang="cs-CZ" dirty="0"/>
              <a:t>Instalace R</a:t>
            </a:r>
          </a:p>
        </p:txBody>
      </p:sp>
      <p:pic>
        <p:nvPicPr>
          <p:cNvPr id="133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366" y="1844824"/>
            <a:ext cx="6877050" cy="4536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2" name="Text Box 5"/>
          <p:cNvSpPr txBox="1">
            <a:spLocks noChangeArrowheads="1"/>
          </p:cNvSpPr>
          <p:nvPr/>
        </p:nvSpPr>
        <p:spPr bwMode="auto">
          <a:xfrm>
            <a:off x="395536" y="1485528"/>
            <a:ext cx="8352928" cy="50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dirty="0"/>
              <a:t>Webová stránka </a:t>
            </a:r>
            <a:r>
              <a:rPr lang="cs-CZ" sz="2400" dirty="0">
                <a:solidFill>
                  <a:srgbClr val="0070C0"/>
                </a:solidFill>
                <a:hlinkClick r:id="rId4"/>
              </a:rPr>
              <a:t>https://cran.r-project.org/</a:t>
            </a:r>
            <a:endParaRPr lang="cs-CZ" sz="2400" b="0" i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570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8750" y="-92075"/>
            <a:ext cx="8985250" cy="1000125"/>
          </a:xfrm>
          <a:noFill/>
        </p:spPr>
        <p:txBody>
          <a:bodyPr/>
          <a:lstStyle/>
          <a:p>
            <a:r>
              <a:rPr lang="cs-CZ" dirty="0"/>
              <a:t>Instalace R studia</a:t>
            </a:r>
          </a:p>
        </p:txBody>
      </p:sp>
      <p:sp>
        <p:nvSpPr>
          <p:cNvPr id="39942" name="Text Box 5"/>
          <p:cNvSpPr txBox="1">
            <a:spLocks noChangeArrowheads="1"/>
          </p:cNvSpPr>
          <p:nvPr/>
        </p:nvSpPr>
        <p:spPr bwMode="auto">
          <a:xfrm>
            <a:off x="395536" y="1485528"/>
            <a:ext cx="8352928" cy="50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dirty="0"/>
              <a:t>Webová stránka </a:t>
            </a:r>
            <a:r>
              <a:rPr lang="cs-CZ" sz="2400" dirty="0">
                <a:solidFill>
                  <a:srgbClr val="0070C0"/>
                </a:solidFill>
              </a:rPr>
              <a:t>https://posit.co/downloads/</a:t>
            </a:r>
            <a:endParaRPr lang="cs-CZ" sz="2400" b="0" i="0" dirty="0">
              <a:solidFill>
                <a:srgbClr val="0070C0"/>
              </a:solidFill>
            </a:endParaRPr>
          </a:p>
        </p:txBody>
      </p:sp>
      <p:pic>
        <p:nvPicPr>
          <p:cNvPr id="134146" name="Picture 2" descr="Výsledek obrázku pro R studi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112" y="2009775"/>
            <a:ext cx="5819775" cy="484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369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1200" cap="none" spc="0" normalizeH="0" baseline="0" noProof="0" dirty="0">
                <a:ln>
                  <a:noFill/>
                </a:ln>
                <a:solidFill>
                  <a:srgbClr val="7B98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Kontakt</a:t>
            </a:r>
          </a:p>
        </p:txBody>
      </p:sp>
      <p:sp>
        <p:nvSpPr>
          <p:cNvPr id="5" name="Zástupný symbol pro zápatí 3"/>
          <p:cNvSpPr txBox="1">
            <a:spLocks/>
          </p:cNvSpPr>
          <p:nvPr/>
        </p:nvSpPr>
        <p:spPr>
          <a:xfrm>
            <a:off x="827088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Vytvořil Institut biostatistiky a analýz, Masarykova univerzita </a:t>
            </a:r>
            <a:b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</a:br>
            <a:endParaRPr kumimoji="0" lang="cs-CZ" sz="1000" b="0" i="1" u="none" strike="noStrike" kern="1200" cap="none" spc="0" normalizeH="0" baseline="0" noProof="0" dirty="0">
              <a:ln>
                <a:noFill/>
              </a:ln>
              <a:solidFill>
                <a:srgbClr val="607B7C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4" y="2204864"/>
            <a:ext cx="8590855" cy="420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>
                <a:solidFill>
                  <a:srgbClr val="C00000"/>
                </a:solidFill>
              </a:rPr>
              <a:t>Jiří Kalina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>
                <a:solidFill>
                  <a:srgbClr val="C00000"/>
                </a:solidFill>
              </a:rPr>
              <a:t>D29 místnost 123 (</a:t>
            </a:r>
            <a:r>
              <a:rPr lang="cs-CZ" sz="3600" b="1" dirty="0" err="1">
                <a:solidFill>
                  <a:srgbClr val="C00000"/>
                </a:solidFill>
              </a:rPr>
              <a:t>Recetox</a:t>
            </a:r>
            <a:r>
              <a:rPr lang="cs-CZ" sz="3600" b="1" dirty="0">
                <a:solidFill>
                  <a:srgbClr val="C00000"/>
                </a:solidFill>
              </a:rPr>
              <a:t>)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>
                <a:solidFill>
                  <a:srgbClr val="C00000"/>
                </a:solidFill>
              </a:rPr>
              <a:t>kalina@mail.muni.cz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dirty="0"/>
              <a:t>	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kumimoji="0" lang="cs-CZ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1200" cap="none" spc="0" normalizeH="0" baseline="0" noProof="0">
                <a:ln>
                  <a:noFill/>
                </a:ln>
                <a:solidFill>
                  <a:srgbClr val="7B98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Organizace výuky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23528" y="1556792"/>
            <a:ext cx="8590855" cy="4703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23. </a:t>
            </a:r>
            <a:r>
              <a:rPr lang="cs-CZ" sz="2000" dirty="0"/>
              <a:t>  9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. 2024 	úvod do analýzy dat, </a:t>
            </a:r>
            <a:r>
              <a:rPr lang="cs-CZ" sz="2000" dirty="0"/>
              <a:t>typy dat, příprava dat – MS Excel 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30.   9. 2024	MS Excel, zpracování větších objemů dat, tipy, triky, ovládání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  7. 10. 2024 	odpadlo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14. 10. 2024 	MS Excel makra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21. 10. 2024 	práce se software R, popisné statistiky 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28. 10. 2024	odpadlo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  4. 11. 2024	popisné statistiky + rozdělení pravděpodobnosti 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11. 11. 2024	odpadlo</a:t>
            </a:r>
          </a:p>
          <a:p>
            <a:pPr marL="273050" lvl="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18. 11. 2024	odpadlo</a:t>
            </a:r>
          </a:p>
          <a:p>
            <a:pPr marL="273050" lvl="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25. 11. 2024	parametrické testy shody + neparametrické testy shody</a:t>
            </a:r>
            <a:endParaRPr lang="cs-CZ" sz="2000" dirty="0">
              <a:solidFill>
                <a:srgbClr val="FF0000"/>
              </a:solidFill>
            </a:endParaRPr>
          </a:p>
          <a:p>
            <a:pPr marL="273050" indent="-273050" eaLnBrk="0" fontAlgn="base" hangingPunct="0"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  2. 12. 2024	analýza rozptylu, </a:t>
            </a:r>
          </a:p>
          <a:p>
            <a:pPr marL="273050" indent="-273050" eaLnBrk="0" fontAlgn="base" hangingPunct="0"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  9. 12. 2024	kontingenční tabulky + </a:t>
            </a:r>
            <a:r>
              <a:rPr lang="el-GR" sz="2000" dirty="0"/>
              <a:t>Χ</a:t>
            </a:r>
            <a:r>
              <a:rPr lang="cs-CZ" sz="2000" baseline="30000" dirty="0"/>
              <a:t>2</a:t>
            </a:r>
            <a:r>
              <a:rPr lang="cs-CZ" sz="2000" dirty="0"/>
              <a:t> test</a:t>
            </a:r>
          </a:p>
          <a:p>
            <a:pPr marL="273050" lvl="0" indent="-273050" eaLnBrk="0" fontAlgn="base" hangingPunct="0"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16. 12. 2024	asociace, korelace, regrese, lineární modely 	</a:t>
            </a:r>
          </a:p>
          <a:p>
            <a:pPr marL="273050" lvl="0" indent="-273050" eaLnBrk="0" fontAlgn="base" hangingPunct="0"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endParaRPr lang="cs-CZ" sz="2000" dirty="0"/>
          </a:p>
          <a:p>
            <a:pPr marL="273050" lvl="0" indent="-273050" eaLnBrk="0" fontAlgn="base" hangingPunct="0"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6. 1. 2025, 13. 1. 2025 zápočtové testy (2 termíny)</a:t>
            </a:r>
          </a:p>
        </p:txBody>
      </p:sp>
    </p:spTree>
    <p:extLst>
      <p:ext uri="{BB962C8B-B14F-4D97-AF65-F5344CB8AC3E}">
        <p14:creationId xmlns:p14="http://schemas.microsoft.com/office/powerpoint/2010/main" val="4077006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dirty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Podmínky pro splnění zkoušky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524000"/>
            <a:ext cx="8534400" cy="456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/>
              <a:t>2 hodiny přednášky a cvičení týdně. 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Účast je nepovinná a nezapisuje se.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Podklady ke cvičením a studijní materiály budou postupně zveřejňovány v </a:t>
            </a:r>
            <a:r>
              <a:rPr lang="cs-CZ" sz="2500" dirty="0" err="1"/>
              <a:t>ISu</a:t>
            </a:r>
            <a:r>
              <a:rPr lang="cs-CZ" sz="2500" dirty="0"/>
              <a:t> + pracovní sešity a řešení.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Podmínkou je získat alespoň 60 % bodů ze zápočtové písemky na min. 100 minut (jedna možnost opravy).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/>
              <a:t>Klasifikace zápočtu:</a:t>
            </a:r>
            <a:r>
              <a:rPr lang="cs-CZ" sz="2800" dirty="0"/>
              <a:t> 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cs-CZ" dirty="0"/>
              <a:t>	92 %–100 %</a:t>
            </a:r>
            <a:br>
              <a:rPr lang="cs-CZ" dirty="0"/>
            </a:br>
            <a:r>
              <a:rPr lang="cs-CZ" dirty="0"/>
              <a:t>	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cs-CZ" dirty="0"/>
              <a:t>	84 </a:t>
            </a:r>
            <a:r>
              <a:rPr lang="cs-CZ"/>
              <a:t>%–91 %</a:t>
            </a:r>
            <a:br>
              <a:rPr lang="cs-CZ" dirty="0"/>
            </a:br>
            <a:r>
              <a:rPr lang="cs-CZ" dirty="0"/>
              <a:t>	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cs-CZ" dirty="0"/>
              <a:t>	76 %–83 %</a:t>
            </a:r>
            <a:br>
              <a:rPr lang="cs-CZ" dirty="0"/>
            </a:br>
            <a:r>
              <a:rPr lang="cs-CZ" dirty="0"/>
              <a:t>	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cs-CZ" dirty="0"/>
              <a:t>	68 %–75 %</a:t>
            </a:r>
            <a:br>
              <a:rPr lang="cs-CZ" dirty="0"/>
            </a:br>
            <a:r>
              <a:rPr lang="cs-CZ" dirty="0"/>
              <a:t>	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cs-CZ" dirty="0"/>
              <a:t> 	60 %–67 %</a:t>
            </a:r>
            <a:br>
              <a:rPr lang="cs-CZ" dirty="0"/>
            </a:br>
            <a:r>
              <a:rPr lang="cs-CZ" dirty="0"/>
              <a:t>	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cs-CZ" dirty="0"/>
              <a:t> 	  0 %–59 %</a:t>
            </a:r>
            <a:endParaRPr 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/>
              <a:t> J. Kalina</a:t>
            </a:r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/>
              <a:t>Inet</a:t>
            </a:r>
            <a:r>
              <a:rPr lang="cs-CZ" dirty="0"/>
              <a:t> MUNI – software </a:t>
            </a:r>
            <a:r>
              <a:rPr lang="cs-CZ" dirty="0" err="1"/>
              <a:t>Statistica</a:t>
            </a:r>
            <a:endParaRPr lang="cs-CZ" dirty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>
                <a:hlinkClick r:id="rId2"/>
              </a:rPr>
              <a:t>http://inet.muni.cz</a:t>
            </a:r>
            <a:r>
              <a:rPr lang="cs-CZ" sz="2400" dirty="0"/>
              <a:t> – přihlášení pomocí UČO a primárního hesla</a:t>
            </a:r>
          </a:p>
        </p:txBody>
      </p:sp>
      <p:pic>
        <p:nvPicPr>
          <p:cNvPr id="133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91" y="1988840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8348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/>
              <a:t> J. Kalina</a:t>
            </a:r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/>
              <a:t>Inet</a:t>
            </a:r>
            <a:r>
              <a:rPr lang="cs-CZ" dirty="0"/>
              <a:t> MUNI – software </a:t>
            </a:r>
            <a:r>
              <a:rPr lang="cs-CZ" dirty="0" err="1"/>
              <a:t>Statistica</a:t>
            </a:r>
            <a:endParaRPr lang="cs-CZ" dirty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/>
              <a:t>Na hlavní stránce odkaz Software</a:t>
            </a:r>
          </a:p>
        </p:txBody>
      </p:sp>
      <p:pic>
        <p:nvPicPr>
          <p:cNvPr id="134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8" y="1999828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Šipka doprava 1"/>
          <p:cNvSpPr/>
          <p:nvPr/>
        </p:nvSpPr>
        <p:spPr>
          <a:xfrm rot="3848058">
            <a:off x="361160" y="2609663"/>
            <a:ext cx="1770255" cy="23240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226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/>
              <a:t> J. Kalina</a:t>
            </a:r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/>
              <a:t>Inet</a:t>
            </a:r>
            <a:r>
              <a:rPr lang="cs-CZ" dirty="0"/>
              <a:t> MUNI – software </a:t>
            </a:r>
            <a:r>
              <a:rPr lang="cs-CZ" dirty="0" err="1"/>
              <a:t>Statistica</a:t>
            </a:r>
            <a:endParaRPr lang="cs-CZ" dirty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/>
              <a:t>Po výběru verze dle libosti (doporučená 13 EN): Získat</a:t>
            </a:r>
          </a:p>
        </p:txBody>
      </p:sp>
      <p:pic>
        <p:nvPicPr>
          <p:cNvPr id="135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8" y="1999828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Šipka doprava 1"/>
          <p:cNvSpPr/>
          <p:nvPr/>
        </p:nvSpPr>
        <p:spPr>
          <a:xfrm rot="2487925">
            <a:off x="4846785" y="2754265"/>
            <a:ext cx="3058055" cy="247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820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/>
              <a:t> J. Kalina</a:t>
            </a:r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/>
              <a:t>Inet</a:t>
            </a:r>
            <a:r>
              <a:rPr lang="cs-CZ" dirty="0"/>
              <a:t> MUNI – software </a:t>
            </a:r>
            <a:r>
              <a:rPr lang="cs-CZ" dirty="0" err="1"/>
              <a:t>Statistica</a:t>
            </a:r>
            <a:endParaRPr lang="cs-CZ" dirty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/>
              <a:t>Kódy potřebné pro časově omezenou instalaci (rok 2018).</a:t>
            </a:r>
          </a:p>
        </p:txBody>
      </p:sp>
      <p:pic>
        <p:nvPicPr>
          <p:cNvPr id="136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36" y="1988840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Šipka doprava 1"/>
          <p:cNvSpPr/>
          <p:nvPr/>
        </p:nvSpPr>
        <p:spPr>
          <a:xfrm rot="2487925">
            <a:off x="2326505" y="2754265"/>
            <a:ext cx="3058055" cy="247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440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/>
              <a:t> J. Kalina</a:t>
            </a:r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/>
              <a:t>Daemon</a:t>
            </a:r>
            <a:r>
              <a:rPr lang="cs-CZ" dirty="0"/>
              <a:t> </a:t>
            </a:r>
            <a:r>
              <a:rPr lang="cs-CZ" dirty="0" err="1"/>
              <a:t>tools</a:t>
            </a:r>
            <a:endParaRPr lang="cs-CZ" dirty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12776"/>
            <a:ext cx="8534400" cy="968896"/>
          </a:xfrm>
        </p:spPr>
        <p:txBody>
          <a:bodyPr/>
          <a:lstStyle/>
          <a:p>
            <a:r>
              <a:rPr lang="cs-CZ" sz="2400" dirty="0"/>
              <a:t>Připojit diskovou jednotku (</a:t>
            </a:r>
            <a:r>
              <a:rPr lang="cs-CZ" sz="2400" dirty="0" err="1"/>
              <a:t>mount</a:t>
            </a:r>
            <a:r>
              <a:rPr lang="cs-CZ" sz="2400" dirty="0"/>
              <a:t>) pomocí </a:t>
            </a:r>
            <a:r>
              <a:rPr lang="cs-CZ" sz="2400" dirty="0" err="1"/>
              <a:t>Daemon</a:t>
            </a:r>
            <a:r>
              <a:rPr lang="cs-CZ" sz="2400" dirty="0"/>
              <a:t> </a:t>
            </a:r>
            <a:r>
              <a:rPr lang="cs-CZ" sz="2400" dirty="0" err="1"/>
              <a:t>tools</a:t>
            </a:r>
            <a:r>
              <a:rPr lang="cs-CZ" sz="2400" dirty="0"/>
              <a:t>.</a:t>
            </a:r>
          </a:p>
        </p:txBody>
      </p:sp>
      <p:sp>
        <p:nvSpPr>
          <p:cNvPr id="2" name="Šipka doprava 1"/>
          <p:cNvSpPr/>
          <p:nvPr/>
        </p:nvSpPr>
        <p:spPr>
          <a:xfrm rot="2487925">
            <a:off x="2326505" y="2754265"/>
            <a:ext cx="3058055" cy="247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37218" name="Picture 2" descr="http://cdn.digital.guide/daemon-tools-pro-standard-71023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844824"/>
            <a:ext cx="6599075" cy="4548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88279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1908</TotalTime>
  <Words>634</Words>
  <Application>Microsoft Office PowerPoint</Application>
  <PresentationFormat>Předvádění na obrazovce (4:3)</PresentationFormat>
  <Paragraphs>58</Paragraphs>
  <Slides>11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Wingdings</vt:lpstr>
      <vt:lpstr>Wingdings 2</vt:lpstr>
      <vt:lpstr>Administrativní</vt:lpstr>
      <vt:lpstr>0. Organizace výuky E7541 Analýza dat na PC</vt:lpstr>
      <vt:lpstr>Prezentace aplikace PowerPoint</vt:lpstr>
      <vt:lpstr>Prezentace aplikace PowerPoint</vt:lpstr>
      <vt:lpstr>Prezentace aplikace PowerPoint</vt:lpstr>
      <vt:lpstr>Inet MUNI – software Statistica</vt:lpstr>
      <vt:lpstr>Inet MUNI – software Statistica</vt:lpstr>
      <vt:lpstr>Inet MUNI – software Statistica</vt:lpstr>
      <vt:lpstr>Inet MUNI – software Statistica</vt:lpstr>
      <vt:lpstr>Daemon tools</vt:lpstr>
      <vt:lpstr>Instalace R</vt:lpstr>
      <vt:lpstr>Instalace R studia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131</cp:revision>
  <dcterms:created xsi:type="dcterms:W3CDTF">2011-03-03T07:28:24Z</dcterms:created>
  <dcterms:modified xsi:type="dcterms:W3CDTF">2024-11-25T11:11:25Z</dcterms:modified>
</cp:coreProperties>
</file>