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54" r:id="rId2"/>
    <p:sldId id="355" r:id="rId3"/>
    <p:sldId id="382" r:id="rId4"/>
    <p:sldId id="356" r:id="rId5"/>
    <p:sldId id="383" r:id="rId6"/>
    <p:sldId id="381" r:id="rId7"/>
    <p:sldId id="384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1812" y="11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06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Cvanová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Základní popisné 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Frekvenční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2600325" progId="MSGraph.Chart.8">
                  <p:embed followColorScheme="full"/>
                </p:oleObj>
              </mc:Choice>
              <mc:Fallback>
                <p:oleObj name="Graf" r:id="rId3" imgW="4372043" imgH="2600325" progId="MSGraph.Chart.8">
                  <p:embed followColorScheme="full"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2600325" progId="MSGraph.Chart.8">
                  <p:embed followColorScheme="full"/>
                </p:oleObj>
              </mc:Choice>
              <mc:Fallback>
                <p:oleObj name="Graf" r:id="rId5" imgW="4372043" imgH="2600325" progId="MSGraph.Chart.8">
                  <p:embed followColorScheme="full"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7" imgW="4372043" imgH="2581185" progId="MSGraph.Chart.8">
                  <p:embed followColorScheme="full"/>
                </p:oleObj>
              </mc:Choice>
              <mc:Fallback>
                <p:oleObj name="Graf" r:id="rId7" imgW="4372043" imgH="2581185" progId="MSGraph.Chart.8">
                  <p:embed followColorScheme="full"/>
                  <p:pic>
                    <p:nvPicPr>
                      <p:cNvPr id="410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57675"/>
                        <a:ext cx="2998788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9" imgW="4372043" imgH="2819490" progId="MSGraph.Chart.8">
                  <p:embed followColorScheme="full"/>
                </p:oleObj>
              </mc:Choice>
              <mc:Fallback>
                <p:oleObj name="Graf" r:id="rId9" imgW="4372043" imgH="2819490" progId="MSGraph.Chart.8">
                  <p:embed followColorScheme="full"/>
                  <p:pic>
                    <p:nvPicPr>
                      <p:cNvPr id="410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65600"/>
                        <a:ext cx="2998788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10 -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20 -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30 -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20 -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40 -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60 -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0,1 -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0,2 -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0,3 -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0,2 -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0,4 -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0,6 -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/>
              <a:t>Příklad:</a:t>
            </a:r>
            <a:r>
              <a:rPr lang="cs-CZ" sz="2000"/>
              <a:t>	</a:t>
            </a:r>
            <a:r>
              <a:rPr lang="cs-CZ" sz="2000" b="1"/>
              <a:t>x: koncentrace látky v 	krvi n = 100 pacientů</a:t>
            </a:r>
            <a:endParaRPr lang="cs-CZ" sz="200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086100" progId="MSGraph.Chart.8">
                  <p:embed followColorScheme="full"/>
                </p:oleObj>
              </mc:Choice>
              <mc:Fallback>
                <p:oleObj name="Graf" r:id="rId3" imgW="4372043" imgH="3086100" progId="MSGraph.Chart.8">
                  <p:embed followColorScheme="full"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2438400"/>
                        <a:ext cx="2997200" cy="211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2866935" progId="MSGraph.Chart.8">
                  <p:embed followColorScheme="full"/>
                </p:oleObj>
              </mc:Choice>
              <mc:Fallback>
                <p:oleObj name="Graf" r:id="rId5" imgW="4372043" imgH="2866935" progId="MSGraph.Chart.8">
                  <p:embed followColorScheme="full"/>
                  <p:pic>
                    <p:nvPicPr>
                      <p:cNvPr id="512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439988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08840" imgH="2306160" progId="Excel.Sheet.8">
                  <p:embed/>
                </p:oleObj>
              </mc:Choice>
              <mc:Fallback>
                <p:oleObj name="Graf" r:id="rId3" imgW="4308840" imgH="2306160" progId="Excel.Sheet.8">
                  <p:embed/>
                  <p:pic>
                    <p:nvPicPr>
                      <p:cNvPr id="614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962150"/>
                        <a:ext cx="347503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08840" imgH="2306160" progId="Excel.Sheet.8">
                  <p:embed/>
                </p:oleObj>
              </mc:Choice>
              <mc:Fallback>
                <p:oleObj name="Graf" r:id="rId5" imgW="4308840" imgH="2306160" progId="Excel.Sheet.8">
                  <p:embed/>
                  <p:pic>
                    <p:nvPicPr>
                      <p:cNvPr id="614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31963"/>
                        <a:ext cx="35052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7" imgW="6198840" imgH="2306160" progId="Excel.Sheet.8">
                  <p:embed/>
                </p:oleObj>
              </mc:Choice>
              <mc:Fallback>
                <p:oleObj name="Graf" r:id="rId7" imgW="6198840" imgH="2306160" progId="Excel.Sheet.8">
                  <p:embed/>
                  <p:pic>
                    <p:nvPicPr>
                      <p:cNvPr id="614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791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7155000" imgH="3048840" progId="Excel.Sheet.8">
                  <p:embed/>
                </p:oleObj>
              </mc:Choice>
              <mc:Fallback>
                <p:oleObj name="Graf" r:id="rId3" imgW="7155000" imgH="3048840" progId="Excel.Sheet.8">
                  <p:embed/>
                  <p:pic>
                    <p:nvPicPr>
                      <p:cNvPr id="717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81113"/>
                        <a:ext cx="60579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7008840" imgH="3138840" progId="Excel.Sheet.8">
                  <p:embed/>
                </p:oleObj>
              </mc:Choice>
              <mc:Fallback>
                <p:oleObj name="Graf" r:id="rId5" imgW="7008840" imgH="3138840" progId="Excel.Sheet.8">
                  <p:embed/>
                  <p:pic>
                    <p:nvPicPr>
                      <p:cNvPr id="7171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933825"/>
                        <a:ext cx="5934075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059832" y="4430713"/>
            <a:ext cx="2684909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402016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</a:t>
            </a:r>
            <a:r>
              <a:rPr lang="cs-CZ" b="0" i="0" u="sng" dirty="0"/>
              <a:t>Věk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/>
              <a:t> </a:t>
            </a:r>
            <a:r>
              <a:rPr lang="cs-CZ" sz="1600" b="0" i="0" dirty="0"/>
              <a:t>0 - 4</a:t>
            </a:r>
          </a:p>
          <a:p>
            <a:pPr eaLnBrk="0" hangingPunct="0"/>
            <a:r>
              <a:rPr lang="cs-CZ" sz="1600" b="0" i="0" dirty="0"/>
              <a:t> 5 - 9</a:t>
            </a:r>
          </a:p>
          <a:p>
            <a:pPr eaLnBrk="0" hangingPunct="0"/>
            <a:r>
              <a:rPr lang="cs-CZ" sz="1600" b="0" i="0" dirty="0"/>
              <a:t>10 - 15</a:t>
            </a:r>
          </a:p>
          <a:p>
            <a:pPr eaLnBrk="0" hangingPunct="0"/>
            <a:r>
              <a:rPr lang="cs-CZ" sz="1600" b="0" i="0" dirty="0"/>
              <a:t>16 - 19</a:t>
            </a:r>
          </a:p>
          <a:p>
            <a:pPr eaLnBrk="0" hangingPunct="0"/>
            <a:r>
              <a:rPr lang="cs-CZ" sz="1600" b="0" i="0" dirty="0"/>
              <a:t>20 - 24</a:t>
            </a:r>
          </a:p>
          <a:p>
            <a:pPr eaLnBrk="0" hangingPunct="0"/>
            <a:r>
              <a:rPr lang="cs-CZ" sz="1600" b="0" i="0" dirty="0"/>
              <a:t>25 - 59</a:t>
            </a:r>
          </a:p>
          <a:p>
            <a:pPr eaLnBrk="0" hangingPunct="0"/>
            <a:r>
              <a:rPr lang="cs-CZ" sz="1600" b="0" i="0" dirty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5148064" y="3905250"/>
            <a:ext cx="2014736" cy="1380903"/>
          </a:xfrm>
          <a:prstGeom prst="wedgeRoundRectCallout">
            <a:avLst>
              <a:gd name="adj1" fmla="val -59074"/>
              <a:gd name="adj2" fmla="val 73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Plocha histogramu odpovídá počtu případů (pokud jde o pravděpodobnost, je plocha 1).</a:t>
            </a:r>
          </a:p>
        </p:txBody>
      </p:sp>
      <p:sp>
        <p:nvSpPr>
          <p:cNvPr id="15" name="Zaoblený obdélníkový popisek 14"/>
          <p:cNvSpPr/>
          <p:nvPr/>
        </p:nvSpPr>
        <p:spPr>
          <a:xfrm>
            <a:off x="5625173" y="1345349"/>
            <a:ext cx="2331203" cy="859515"/>
          </a:xfrm>
          <a:prstGeom prst="wedgeRoundRectCallout">
            <a:avLst>
              <a:gd name="adj1" fmla="val -165745"/>
              <a:gd name="adj2" fmla="val 169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Kategorie na ose x nemusí být ekvidistantní.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dirty="0"/>
              <a:t>Výběrové rozložení hodnot lze modelově popsat  a odhadnout tak 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/>
        </p:nvSpPr>
        <p:spPr>
          <a:xfrm>
            <a:off x="7377224" y="2667000"/>
            <a:ext cx="650081" cy="1104900"/>
          </a:xfrm>
          <a:custGeom>
            <a:avLst/>
            <a:gdLst>
              <a:gd name="connsiteX0" fmla="*/ 2381 w 650081"/>
              <a:gd name="connsiteY0" fmla="*/ 1104900 h 1104900"/>
              <a:gd name="connsiteX1" fmla="*/ 0 w 650081"/>
              <a:gd name="connsiteY1" fmla="*/ 166688 h 1104900"/>
              <a:gd name="connsiteX2" fmla="*/ 100012 w 650081"/>
              <a:gd name="connsiteY2" fmla="*/ 95250 h 1104900"/>
              <a:gd name="connsiteX3" fmla="*/ 219075 w 650081"/>
              <a:gd name="connsiteY3" fmla="*/ 33338 h 1104900"/>
              <a:gd name="connsiteX4" fmla="*/ 321468 w 650081"/>
              <a:gd name="connsiteY4" fmla="*/ 0 h 1104900"/>
              <a:gd name="connsiteX5" fmla="*/ 385762 w 650081"/>
              <a:gd name="connsiteY5" fmla="*/ 2381 h 1104900"/>
              <a:gd name="connsiteX6" fmla="*/ 464343 w 650081"/>
              <a:gd name="connsiteY6" fmla="*/ 21431 h 1104900"/>
              <a:gd name="connsiteX7" fmla="*/ 554831 w 650081"/>
              <a:gd name="connsiteY7" fmla="*/ 76200 h 1104900"/>
              <a:gd name="connsiteX8" fmla="*/ 616743 w 650081"/>
              <a:gd name="connsiteY8" fmla="*/ 126206 h 1104900"/>
              <a:gd name="connsiteX9" fmla="*/ 647700 w 650081"/>
              <a:gd name="connsiteY9" fmla="*/ 159544 h 1104900"/>
              <a:gd name="connsiteX10" fmla="*/ 650081 w 650081"/>
              <a:gd name="connsiteY10" fmla="*/ 1100138 h 1104900"/>
              <a:gd name="connsiteX11" fmla="*/ 2381 w 650081"/>
              <a:gd name="connsiteY11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081" h="1104900">
                <a:moveTo>
                  <a:pt x="2381" y="1104900"/>
                </a:moveTo>
                <a:cubicBezTo>
                  <a:pt x="1587" y="792163"/>
                  <a:pt x="794" y="479425"/>
                  <a:pt x="0" y="166688"/>
                </a:cubicBezTo>
                <a:lnTo>
                  <a:pt x="100012" y="95250"/>
                </a:lnTo>
                <a:lnTo>
                  <a:pt x="219075" y="33338"/>
                </a:lnTo>
                <a:lnTo>
                  <a:pt x="321468" y="0"/>
                </a:lnTo>
                <a:lnTo>
                  <a:pt x="385762" y="2381"/>
                </a:lnTo>
                <a:lnTo>
                  <a:pt x="464343" y="21431"/>
                </a:lnTo>
                <a:lnTo>
                  <a:pt x="554831" y="76200"/>
                </a:lnTo>
                <a:lnTo>
                  <a:pt x="616743" y="126206"/>
                </a:lnTo>
                <a:lnTo>
                  <a:pt x="647700" y="159544"/>
                </a:lnTo>
                <a:cubicBezTo>
                  <a:pt x="648494" y="473075"/>
                  <a:pt x="649287" y="786607"/>
                  <a:pt x="650081" y="1100138"/>
                </a:cubicBezTo>
                <a:lnTo>
                  <a:pt x="2381" y="1104900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rgbClr val="FFC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 smtClean="0"/>
                        <m:t>P</m:t>
                      </m:r>
                      <m:r>
                        <m:rPr>
                          <m:nor/>
                        </m:rPr>
                        <a:rPr lang="cs-CZ" sz="2000" dirty="0" smtClean="0"/>
                        <m:t>(</m:t>
                      </m:r>
                      <m:r>
                        <m:rPr>
                          <m:nor/>
                        </m:rPr>
                        <a:rPr lang="cs-CZ" sz="2000" dirty="0" smtClean="0"/>
                        <m:t>X</m:t>
                      </m:r>
                      <m:r>
                        <m:rPr>
                          <m:nor/>
                        </m:rPr>
                        <a:rPr lang="cs-CZ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∊</m:t>
                      </m:r>
                      <m:r>
                        <m:rPr>
                          <m:nor/>
                        </m:rPr>
                        <a:rPr lang="cs-CZ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;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2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)</m:t>
                      </m:r>
                      <m:r>
                        <m:rPr>
                          <m:nor/>
                        </m:rPr>
                        <a:rPr lang="cs-CZ" sz="2000" dirty="0" smtClean="0"/>
                        <m:t>) = </m:t>
                      </m:r>
                      <m:nary>
                        <m:naryPr>
                          <m:limLoc m:val="undOvr"/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2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2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−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1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cs-CZ" sz="2400" b="0" i="0" dirty="0">
              <a:latin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7" name="Text Box 30"/>
              <p:cNvSpPr txBox="1">
                <a:spLocks noChangeArrowheads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b="0" i="0" dirty="0"/>
                  <a:t>F(x): Pravděpodobnost, že se X vyskytuje</a:t>
                </a:r>
              </a:p>
              <a:p>
                <a:pPr algn="ctr" eaLnBrk="0" hangingPunct="0"/>
                <a:r>
                  <a:rPr lang="cs-CZ" b="0" i="0" dirty="0"/>
                  <a:t>v intervalu (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cs-CZ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cs-CZ" dirty="0">
                        <a:latin typeface="Symbol" pitchFamily="18" charset="2"/>
                      </a:rPr>
                      <m:t>Ą</m:t>
                    </m:r>
                  </m:oMath>
                </a14:m>
                <a:r>
                  <a:rPr lang="cs-CZ" b="0" i="0" dirty="0"/>
                  <a:t>;x).</a:t>
                </a:r>
              </a:p>
            </p:txBody>
          </p:sp>
        </mc:Choice>
        <mc:Fallback xmlns="">
          <p:sp>
            <p:nvSpPr>
              <p:cNvPr id="5122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blipFill rotWithShape="1">
                <a:blip r:embed="rId4"/>
                <a:stretch>
                  <a:fillRect t="-3145" b="-37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6872091" y="3717032"/>
            <a:ext cx="1660349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 dirty="0"/>
              <a:t>x</a:t>
            </a:r>
            <a:r>
              <a:rPr lang="cs-CZ" sz="2400" b="0" i="0" baseline="-25000" dirty="0"/>
              <a:t>1</a:t>
            </a:r>
            <a:r>
              <a:rPr lang="cs-CZ" sz="2400" b="0" i="0" dirty="0"/>
              <a:t>      x</a:t>
            </a:r>
            <a:r>
              <a:rPr lang="cs-CZ" sz="2400" b="0" i="0" baseline="-25000" dirty="0"/>
              <a:t>2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251520" y="5661248"/>
            <a:ext cx="8694737" cy="734963"/>
          </a:xfrm>
          <a:prstGeom prst="rect">
            <a:avLst/>
          </a:prstGeom>
          <a:solidFill>
            <a:srgbClr val="92D05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/>
              <a:t>Známe-li distribuční funkci, pak známe rozložení sledované veličiny.</a:t>
            </a:r>
          </a:p>
          <a:p>
            <a:pPr algn="ctr" eaLnBrk="0" hangingPunct="0"/>
            <a:r>
              <a:rPr lang="cs-CZ" sz="2000" b="0" i="0" dirty="0"/>
              <a:t>Pro jakoukoli množinu hodnot (</a:t>
            </a:r>
            <a:r>
              <a:rPr lang="cs-CZ" sz="2000" i="0" dirty="0"/>
              <a:t>M</a:t>
            </a:r>
            <a:r>
              <a:rPr lang="cs-CZ" sz="2000" b="0" i="0" dirty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  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d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/>
                        <m:t>P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>
                          <a:latin typeface="Symbol" pitchFamily="18" charset="2"/>
                        </a:rPr>
                        <m:t>Ł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 =  </m:t>
                      </m:r>
                      <m:nary>
                        <m:naryPr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b="0" i="0" dirty="0" smtClean="0">
                              <a:latin typeface="Cambria Math"/>
                            </a:rPr>
                            <m:t>x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 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796136" y="227647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/>
              <a:t>Realitu můžeme popisovat různými typy dat, každý z nich se specifickými vlastnostmi, výhodami, nevýhodami a vlastní sadou využitelných statistických metod – od binárních přes kategoriální, ordinální až po spojitá data roste míra informace v nich obsažené.</a:t>
            </a:r>
          </a:p>
          <a:p>
            <a:r>
              <a:rPr lang="cs-CZ" dirty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086100" progId="MSGraph.Chart.8">
                  <p:embed followColorScheme="full"/>
                </p:oleObj>
              </mc:Choice>
              <mc:Fallback>
                <p:oleObj name="Graf" r:id="rId3" imgW="4372043" imgH="3086100" progId="MSGraph.Chart.8">
                  <p:embed followColorScheme="full"/>
                  <p:pic>
                    <p:nvPicPr>
                      <p:cNvPr id="81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05288"/>
                        <a:ext cx="2798763" cy="211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81500" imgH="2857500" progId="MSGraph.Chart.8">
                  <p:embed followColorScheme="full"/>
                </p:oleObj>
              </mc:Choice>
              <mc:Fallback>
                <p:oleObj name="Graf" r:id="rId5" imgW="4381500" imgH="2857500" progId="MSGraph.Chart.8">
                  <p:embed followColorScheme="full"/>
                  <p:pic>
                    <p:nvPicPr>
                      <p:cNvPr id="819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233613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 dirty="0"/>
              <a:t>Hledáme:</a:t>
            </a:r>
            <a:r>
              <a:rPr lang="cs-CZ" sz="2000" i="0" dirty="0"/>
              <a:t> </a:t>
            </a:r>
            <a:r>
              <a:rPr lang="cs-CZ" sz="2000" b="0" i="0" dirty="0"/>
              <a:t> P(X </a:t>
            </a:r>
            <a:r>
              <a:rPr lang="cs-CZ" sz="2000" dirty="0">
                <a:latin typeface="Symbol" pitchFamily="18" charset="2"/>
              </a:rPr>
              <a:t>&gt;</a:t>
            </a:r>
            <a:r>
              <a:rPr lang="cs-CZ" sz="2000" b="0" i="0" dirty="0"/>
              <a:t> </a:t>
            </a:r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) = 0,95 = </a:t>
            </a:r>
            <a:r>
              <a:rPr lang="cs-CZ" sz="2000" b="0" i="0" dirty="0">
                <a:latin typeface="Symbol" pitchFamily="18" charset="2"/>
              </a:rPr>
              <a:t>q</a:t>
            </a:r>
            <a:endParaRPr lang="cs-CZ" sz="2000" b="0" i="0" dirty="0"/>
          </a:p>
          <a:p>
            <a:pPr algn="ctr" eaLnBrk="0" hangingPunct="0"/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 = (</a:t>
            </a:r>
            <a:r>
              <a:rPr lang="cs-CZ" sz="3200" b="0" i="0" dirty="0"/>
              <a:t>x</a:t>
            </a:r>
            <a:r>
              <a:rPr lang="cs-CZ" sz="1400" i="0" dirty="0"/>
              <a:t>0,95</a:t>
            </a:r>
            <a:r>
              <a:rPr lang="cs-CZ" sz="2000" b="0" i="0" dirty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>
                <a:latin typeface="Symbol" pitchFamily="18" charset="2"/>
              </a:rPr>
              <a:t>q</a:t>
            </a:r>
            <a:r>
              <a:rPr lang="cs-CZ" sz="2000" b="0" i="0" dirty="0"/>
              <a:t> = 0,95 … pravděpodobnost</a:t>
            </a:r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 dirty="0">
                <a:solidFill>
                  <a:srgbClr val="CC0000"/>
                </a:solidFill>
              </a:rPr>
              <a:t>Jakékoliv číslo na ose x je kvantilem*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24328" y="6013535"/>
            <a:ext cx="1319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C00000"/>
                </a:solidFill>
              </a:rPr>
              <a:t>* za předpokladu omezeného definičního oboru distribuční funkce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Typy proměnných (dat)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23528" y="1484784"/>
            <a:ext cx="4176464" cy="1512168"/>
          </a:xfrm>
          <a:prstGeom prst="roundRect">
            <a:avLst/>
          </a:prstGeom>
          <a:solidFill>
            <a:srgbClr val="499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Binární = </a:t>
            </a:r>
            <a:r>
              <a:rPr lang="cs-CZ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dummy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pouze dvou hodnot. Bývá definovaná odpovědí na otázku (např. TRUE × FALSE, 1 × 0). 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44008" y="1484784"/>
            <a:ext cx="4176464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= kategoriální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počtu hodnot 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∊ ℕ), pro které neexistuje přirozené pořadí (např. barvy vzorků).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3528" y="3140968"/>
            <a:ext cx="4176464" cy="1512168"/>
          </a:xfrm>
          <a:prstGeom prst="roundRect">
            <a:avLst/>
          </a:prstGeom>
          <a:solidFill>
            <a:srgbClr val="CF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proměnná, pro kterou ale existuje jasné pořadí kategorií (např. velikost oděvů S, M, L, XL).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644008" y="3140968"/>
            <a:ext cx="4176464" cy="1512168"/>
          </a:xfrm>
          <a:prstGeom prst="roundRect">
            <a:avLst/>
          </a:prstGeom>
          <a:solidFill>
            <a:srgbClr val="68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Kardinální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Kardinální proměnné odpovídají počtům něčeho. Hodnoty jsou od sebe stejně vzdálené (např. počet dětí v rodině).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797152"/>
            <a:ext cx="4176464" cy="1512168"/>
          </a:xfrm>
          <a:prstGeom prst="roundRect">
            <a:avLst/>
          </a:prstGeom>
          <a:solidFill>
            <a:srgbClr val="659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Obvykle spojitá proměnná, u které lze určit rozdíl mezi kategoriemi – často jde o vzdálenost od 0 (např. teplota ve °C, čas).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44008" y="4797152"/>
            <a:ext cx="4176464" cy="15121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proměnná, u které má smysl určovat podíly jednotlivých kategorií (např. hmotnost, vzdálenost).</a:t>
            </a:r>
          </a:p>
          <a:p>
            <a:pPr algn="ctr"/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20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165920" y="163420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6052120" y="2393033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165920" y="278355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150045" y="3645025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165920" y="515744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704856" y="3221708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 dirty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kardinální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binární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81718" y="4772036"/>
            <a:ext cx="18288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otázky</a:t>
            </a:r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nestačí…</a:t>
            </a: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– různé typy dat znamenají různou informaci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kardinální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binární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nestačí…</a:t>
            </a: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194694" y="2382465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165920" y="3581257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165920" y="5157192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MODUS</a:t>
            </a: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  <p:extLst>
      <p:ext uri="{BB962C8B-B14F-4D97-AF65-F5344CB8AC3E}">
        <p14:creationId xmlns:p14="http://schemas.microsoft.com/office/powerpoint/2010/main" val="16680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/>
              <a:t>Základní soubor × výběr (vzorek)</a:t>
            </a: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088D4FD-F92E-6FF2-7638-4DE2773514F9}"/>
              </a:ext>
            </a:extLst>
          </p:cNvPr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Parametry základního souboru jsou obvykle dané, ale neznáme je (např. průměr, směrodatná odchylka).</a:t>
            </a:r>
          </a:p>
          <a:p>
            <a:r>
              <a:rPr lang="cs-CZ" dirty="0"/>
              <a:t>Pro odhad parametrů základního souboru používáme tzv. výběrové charakteristiky založené na našem omezeném výběru (vzorku). 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260FECE0-559D-B258-BEB0-3B39244E6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221088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(základní):</a:t>
            </a: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51389719-04D7-461B-8321-C06C8DE1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784" y="4221088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(výběrový):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0DDE44EA-3D0A-E7B1-E15A-B84223A1D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7889" y="4634757"/>
            <a:ext cx="2736304" cy="869924"/>
          </a:xfrm>
          <a:prstGeom prst="rect">
            <a:avLst/>
          </a:prstGeom>
          <a:noFill/>
        </p:spPr>
      </p:pic>
      <p:graphicFrame>
        <p:nvGraphicFramePr>
          <p:cNvPr id="14" name="Objekt 13">
            <a:extLst>
              <a:ext uri="{FF2B5EF4-FFF2-40B4-BE49-F238E27FC236}">
                <a16:creationId xmlns:a16="http://schemas.microsoft.com/office/drawing/2014/main" id="{E7311233-86A6-8F77-5A7E-3255F3CA8C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432669"/>
              </p:ext>
            </p:extLst>
          </p:nvPr>
        </p:nvGraphicFramePr>
        <p:xfrm>
          <a:off x="1187624" y="4640518"/>
          <a:ext cx="2952328" cy="93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3656880" imgH="1155240" progId="Photoshop.Image.12">
                  <p:embed/>
                </p:oleObj>
              </mc:Choice>
              <mc:Fallback>
                <p:oleObj name="Image" r:id="rId4" imgW="3656880" imgH="1155240" progId="Photoshop.Image.12">
                  <p:embed/>
                  <p:pic>
                    <p:nvPicPr>
                      <p:cNvPr id="14" name="Objekt 13">
                        <a:extLst>
                          <a:ext uri="{FF2B5EF4-FFF2-40B4-BE49-F238E27FC236}">
                            <a16:creationId xmlns:a16="http://schemas.microsoft.com/office/drawing/2014/main" id="{E7311233-86A6-8F77-5A7E-3255F3CA8C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4640518"/>
                        <a:ext cx="2952328" cy="932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/>
              <a:t>Jak vznikají informace ?</a:t>
            </a:r>
            <a:br>
              <a:rPr lang="cs-CZ" dirty="0"/>
            </a:br>
            <a:r>
              <a:rPr lang="cs-CZ" dirty="0"/>
              <a:t>– základní popisné statistiky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Průměr (výběrový):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Rozptyl (výběrový):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p-</a:t>
            </a:r>
            <a:r>
              <a:rPr lang="cs-CZ" sz="2000" i="0" dirty="0" err="1">
                <a:solidFill>
                  <a:srgbClr val="3333CC"/>
                </a:solidFill>
              </a:rPr>
              <a:t>tý</a:t>
            </a:r>
            <a:r>
              <a:rPr lang="cs-CZ" sz="2000" i="0" dirty="0">
                <a:solidFill>
                  <a:srgbClr val="3333CC"/>
                </a:solidFill>
              </a:rPr>
              <a:t> kvantil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Medián: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Data (vzorek): </a:t>
            </a: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19" y="2865404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Směrodatná odchylka (výběrová):</a:t>
            </a: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Modus:</a:t>
            </a: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169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/>
              <a:t>JAK vznikají informace ?</a:t>
            </a:r>
            <a:br>
              <a:rPr lang="cs-CZ"/>
            </a:br>
            <a:r>
              <a:rPr lang="cs-CZ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3" imgW="4372043" imgH="3171825" progId="MSGraph.Chart.8">
                  <p:embed followColorScheme="full"/>
                </p:oleObj>
              </mc:Choice>
              <mc:Fallback>
                <p:oleObj name="Graf" r:id="rId3" imgW="4372043" imgH="3171825" progId="MSGraph.Chart.8">
                  <p:embed followColorScheme="full"/>
                  <p:pic>
                    <p:nvPicPr>
                      <p:cNvPr id="307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5" imgW="4372043" imgH="3171825" progId="MSGraph.Chart.8">
                  <p:embed followColorScheme="full"/>
                </p:oleObj>
              </mc:Choice>
              <mc:Fallback>
                <p:oleObj name="Graf" r:id="rId5" imgW="4372043" imgH="3171825" progId="MSGraph.Chart.8">
                  <p:embed followColorScheme="full"/>
                  <p:pic>
                    <p:nvPicPr>
                      <p:cNvPr id="30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05000" y="2482850"/>
            <a:ext cx="4686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r>
              <a:rPr lang="cs-CZ" sz="2000" b="0" i="0"/>
              <a:t>: Průměrný počet výrobků v prodejně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0" y="27876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Y</a:t>
            </a:r>
            <a:r>
              <a:rPr lang="cs-CZ" sz="2000" b="0" i="0"/>
              <a:t>: Odhad prostoru průměrně nabízeného k vystavení výrobku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1628775" y="3463925"/>
            <a:ext cx="3448050" cy="12573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/>
              <a:t>X:  1,2  :  (1,15 - 1,24)</a:t>
            </a:r>
          </a:p>
          <a:p>
            <a:pPr algn="ctr" eaLnBrk="0" hangingPunct="0"/>
            <a:endParaRPr lang="cs-CZ" sz="2400" b="0" i="0"/>
          </a:p>
          <a:p>
            <a:pPr algn="ctr" eaLnBrk="0" hangingPunct="0"/>
            <a:r>
              <a:rPr lang="cs-CZ" sz="2400" b="0" i="0"/>
              <a:t>Y:  1,8  :  (1,75 - 1,84)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143000" y="5245100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X/Y = 0,667 : </a:t>
            </a:r>
          </a:p>
        </p:txBody>
      </p:sp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34575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1,15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4575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1,84</a:t>
            </a:r>
          </a:p>
        </p:txBody>
      </p:sp>
      <p:sp>
        <p:nvSpPr>
          <p:cNvPr id="45065" name="Line 11"/>
          <p:cNvSpPr>
            <a:spLocks noChangeShapeType="1"/>
          </p:cNvSpPr>
          <p:nvPr/>
        </p:nvSpPr>
        <p:spPr bwMode="auto">
          <a:xfrm>
            <a:off x="3457575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45243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1,24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45243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1,75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>
            <a:off x="4533900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Rectangle 15"/>
          <p:cNvSpPr>
            <a:spLocks noChangeArrowheads="1"/>
          </p:cNvSpPr>
          <p:nvPr/>
        </p:nvSpPr>
        <p:spPr bwMode="auto">
          <a:xfrm>
            <a:off x="3200400" y="4978400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400" b="0" i="0"/>
              <a:t>(</a:t>
            </a: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5133975" y="4949825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800" b="0" i="0"/>
              <a:t>)</a:t>
            </a:r>
          </a:p>
        </p:txBody>
      </p:sp>
      <p:sp>
        <p:nvSpPr>
          <p:cNvPr id="45071" name="Rectangle 17"/>
          <p:cNvSpPr>
            <a:spLocks noChangeArrowheads="1"/>
          </p:cNvSpPr>
          <p:nvPr/>
        </p:nvSpPr>
        <p:spPr bwMode="auto">
          <a:xfrm>
            <a:off x="1171575" y="4949825"/>
            <a:ext cx="4419600" cy="9144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72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31763"/>
            <a:ext cx="8985250" cy="695325"/>
          </a:xfrm>
          <a:noFill/>
        </p:spPr>
        <p:txBody>
          <a:bodyPr/>
          <a:lstStyle/>
          <a:p>
            <a:r>
              <a:rPr lang="cs-CZ"/>
              <a:t>Odvozená data: Pozor na odvozené indexy</a:t>
            </a: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1905000" y="1568450"/>
            <a:ext cx="533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X</a:t>
            </a:r>
            <a:r>
              <a:rPr lang="cs-CZ" sz="2000" b="0" i="0"/>
              <a:t>: </a:t>
            </a:r>
            <a:r>
              <a:rPr lang="en-US" sz="2000" b="0" i="0"/>
              <a:t>Hmotnost</a:t>
            </a:r>
            <a:endParaRPr lang="cs-CZ" sz="2000" b="0" i="0"/>
          </a:p>
        </p:txBody>
      </p:sp>
      <p:sp>
        <p:nvSpPr>
          <p:cNvPr id="45074" name="Text Box 20"/>
          <p:cNvSpPr txBox="1">
            <a:spLocks noChangeArrowheads="1"/>
          </p:cNvSpPr>
          <p:nvPr/>
        </p:nvSpPr>
        <p:spPr bwMode="auto">
          <a:xfrm>
            <a:off x="1905000" y="18732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Y</a:t>
            </a:r>
            <a:r>
              <a:rPr lang="cs-CZ" sz="2000" b="0" i="0"/>
              <a:t>: </a:t>
            </a:r>
            <a:r>
              <a:rPr lang="en-US" sz="2000" b="0" i="0"/>
              <a:t>Plocha</a:t>
            </a:r>
            <a:endParaRPr lang="cs-CZ" sz="2000" b="0" i="0"/>
          </a:p>
        </p:txBody>
      </p:sp>
      <p:sp>
        <p:nvSpPr>
          <p:cNvPr id="293909" name="Line 21"/>
          <p:cNvSpPr>
            <a:spLocks noChangeShapeType="1"/>
          </p:cNvSpPr>
          <p:nvPr/>
        </p:nvSpPr>
        <p:spPr bwMode="auto">
          <a:xfrm>
            <a:off x="1981200" y="23590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Text Box 22"/>
          <p:cNvSpPr txBox="1">
            <a:spLocks noChangeArrowheads="1"/>
          </p:cNvSpPr>
          <p:nvPr/>
        </p:nvSpPr>
        <p:spPr bwMode="auto">
          <a:xfrm>
            <a:off x="228600" y="1749425"/>
            <a:ext cx="1371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:</a:t>
            </a:r>
            <a:endParaRPr lang="cs-CZ" sz="2200" b="0" i="0"/>
          </a:p>
        </p:txBody>
      </p:sp>
      <p:sp>
        <p:nvSpPr>
          <p:cNvPr id="45077" name="Text Box 23"/>
          <p:cNvSpPr txBox="1">
            <a:spLocks noChangeArrowheads="1"/>
          </p:cNvSpPr>
          <p:nvPr/>
        </p:nvSpPr>
        <p:spPr bwMode="auto">
          <a:xfrm>
            <a:off x="228600" y="2646363"/>
            <a:ext cx="1600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I:</a:t>
            </a:r>
            <a:endParaRPr lang="cs-CZ" sz="2200" b="0" i="0"/>
          </a:p>
        </p:txBody>
      </p:sp>
      <p:sp>
        <p:nvSpPr>
          <p:cNvPr id="45078" name="Text Box 24"/>
          <p:cNvSpPr txBox="1">
            <a:spLocks noChangeArrowheads="1"/>
          </p:cNvSpPr>
          <p:nvPr/>
        </p:nvSpPr>
        <p:spPr bwMode="auto">
          <a:xfrm>
            <a:off x="7543800" y="35496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- 3,8 %</a:t>
            </a:r>
            <a:endParaRPr lang="cs-CZ" sz="2200" b="0" i="0"/>
          </a:p>
        </p:txBody>
      </p:sp>
      <p:sp>
        <p:nvSpPr>
          <p:cNvPr id="45079" name="Text Box 25"/>
          <p:cNvSpPr txBox="1">
            <a:spLocks noChangeArrowheads="1"/>
          </p:cNvSpPr>
          <p:nvPr/>
        </p:nvSpPr>
        <p:spPr bwMode="auto">
          <a:xfrm>
            <a:off x="7543800" y="4264025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- 2,5 %</a:t>
            </a:r>
            <a:endParaRPr lang="cs-CZ" sz="2200" b="0" i="0"/>
          </a:p>
        </p:txBody>
      </p:sp>
      <p:sp>
        <p:nvSpPr>
          <p:cNvPr id="45080" name="Line 26"/>
          <p:cNvSpPr>
            <a:spLocks noChangeShapeType="1"/>
          </p:cNvSpPr>
          <p:nvPr/>
        </p:nvSpPr>
        <p:spPr bwMode="auto">
          <a:xfrm>
            <a:off x="5867400" y="3730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1" name="Line 27"/>
          <p:cNvSpPr>
            <a:spLocks noChangeShapeType="1"/>
          </p:cNvSpPr>
          <p:nvPr/>
        </p:nvSpPr>
        <p:spPr bwMode="auto">
          <a:xfrm>
            <a:off x="5867400" y="4492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2" name="Line 28"/>
          <p:cNvSpPr>
            <a:spLocks noChangeShapeType="1"/>
          </p:cNvSpPr>
          <p:nvPr/>
        </p:nvSpPr>
        <p:spPr bwMode="auto">
          <a:xfrm>
            <a:off x="5867400" y="54070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3" name="Text Box 29"/>
          <p:cNvSpPr txBox="1">
            <a:spLocks noChangeArrowheads="1"/>
          </p:cNvSpPr>
          <p:nvPr/>
        </p:nvSpPr>
        <p:spPr bwMode="auto">
          <a:xfrm>
            <a:off x="7543800" y="52260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- 6,2 %</a:t>
            </a:r>
            <a:endParaRPr lang="cs-CZ" sz="2200" b="0" i="0"/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2195513" y="3192463"/>
            <a:ext cx="744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průměr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3506788" y="3192463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(</a:t>
            </a:r>
            <a:r>
              <a:rPr lang="en-US" sz="1400" b="0" i="0"/>
              <a:t>min - max</a:t>
            </a:r>
            <a:r>
              <a:rPr lang="cs-CZ" sz="1400" b="0" i="0"/>
              <a:t>)</a:t>
            </a:r>
          </a:p>
        </p:txBody>
      </p:sp>
      <p:sp>
        <p:nvSpPr>
          <p:cNvPr id="45086" name="Text Box 32"/>
          <p:cNvSpPr txBox="1">
            <a:spLocks noChangeArrowheads="1"/>
          </p:cNvSpPr>
          <p:nvPr/>
        </p:nvSpPr>
        <p:spPr bwMode="auto">
          <a:xfrm>
            <a:off x="2843213" y="31210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:</a:t>
            </a:r>
          </a:p>
        </p:txBody>
      </p:sp>
      <p:sp>
        <p:nvSpPr>
          <p:cNvPr id="45087" name="Text Box 33"/>
          <p:cNvSpPr txBox="1">
            <a:spLocks noChangeArrowheads="1"/>
          </p:cNvSpPr>
          <p:nvPr/>
        </p:nvSpPr>
        <p:spPr bwMode="auto">
          <a:xfrm>
            <a:off x="4211638" y="51847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-</a:t>
            </a:r>
          </a:p>
        </p:txBody>
      </p:sp>
      <p:sp>
        <p:nvSpPr>
          <p:cNvPr id="45088" name="Text Box 34"/>
          <p:cNvSpPr txBox="1">
            <a:spLocks noChangeArrowheads="1"/>
          </p:cNvSpPr>
          <p:nvPr/>
        </p:nvSpPr>
        <p:spPr bwMode="auto">
          <a:xfrm>
            <a:off x="611188" y="6021388"/>
            <a:ext cx="835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Nová veličina má jinou šířku rozpětí než ty, ze kterých je odvozená</a:t>
            </a:r>
            <a:endParaRPr lang="cs-CZ" sz="2000" b="0" i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4151</TotalTime>
  <Words>2004</Words>
  <Application>Microsoft Office PowerPoint</Application>
  <PresentationFormat>Předvádění na obrazovce (4:3)</PresentationFormat>
  <Paragraphs>411</Paragraphs>
  <Slides>21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Cambria Math</vt:lpstr>
      <vt:lpstr>Symbol</vt:lpstr>
      <vt:lpstr>Wingdings</vt:lpstr>
      <vt:lpstr>Wingdings 2</vt:lpstr>
      <vt:lpstr>01_Klin_dat_upravyM</vt:lpstr>
      <vt:lpstr>Image</vt:lpstr>
      <vt:lpstr>Graf</vt:lpstr>
      <vt:lpstr>2. Základní typy dat</vt:lpstr>
      <vt:lpstr>Anotace</vt:lpstr>
      <vt:lpstr>Typy proměnných (dat)</vt:lpstr>
      <vt:lpstr>Jak vznikají informace ? – různé typy dat znamenají různou informaci</vt:lpstr>
      <vt:lpstr>Jak vznikají informace ? – různé typy dat znamenají různou informaci</vt:lpstr>
      <vt:lpstr>Základní soubor × výběr (vzorek)</vt:lpstr>
      <vt:lpstr>Jak vznikají informace ? – základní popisné statistiky</vt:lpstr>
      <vt:lpstr>JAK vznikají informace ? - opakovaná měření informují rozložením hodnot</vt:lpstr>
      <vt:lpstr>Odvozená data: Pozor na odvozené indexy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odhadnout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Jiří Kalina</cp:lastModifiedBy>
  <cp:revision>78</cp:revision>
  <dcterms:created xsi:type="dcterms:W3CDTF">2011-03-10T15:44:21Z</dcterms:created>
  <dcterms:modified xsi:type="dcterms:W3CDTF">2023-10-05T10:04:19Z</dcterms:modified>
</cp:coreProperties>
</file>