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256" r:id="rId4"/>
    <p:sldId id="257" r:id="rId5"/>
    <p:sldId id="260" r:id="rId6"/>
    <p:sldId id="267" r:id="rId7"/>
    <p:sldId id="266" r:id="rId8"/>
    <p:sldId id="258" r:id="rId9"/>
    <p:sldId id="259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3" d="100"/>
          <a:sy n="83" d="100"/>
        </p:scale>
        <p:origin x="12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Jarkovský, L. Dušek,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Kolomogorovův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-Smirnovův (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Lilieforsův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)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Shapiro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Wilkův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Jednovýběrový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a 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dvouvýběrový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Párový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F-test a 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Levenův</a:t>
            </a: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 test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9. Parametrické testy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26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Párový t-test – předpoklady </a:t>
            </a:r>
          </a:p>
        </p:txBody>
      </p:sp>
      <p:sp>
        <p:nvSpPr>
          <p:cNvPr id="2426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313"/>
            <a:ext cx="8534400" cy="4598987"/>
          </a:xfrm>
        </p:spPr>
        <p:txBody>
          <a:bodyPr/>
          <a:lstStyle/>
          <a:p>
            <a:pPr marL="342900" indent="-342900"/>
            <a:r>
              <a:rPr lang="cs-CZ" sz="170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pPr marL="342900" indent="-342900"/>
            <a:r>
              <a:rPr lang="cs-CZ" sz="170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pPr marL="342900" indent="-342900"/>
            <a:r>
              <a:rPr lang="cs-CZ" sz="1700"/>
              <a:t>Před párovým testem je vhodné ověřit si zda existuje vazba mezi oběma skupinami – vynesení do grafu, korelace.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cs-CZ" sz="1700" b="1"/>
              <a:t>Existuje několik možných designů experimentu, stručně lze sumarizovat:</a:t>
            </a:r>
          </a:p>
          <a:p>
            <a:pPr marL="342900" indent="-342900">
              <a:buFontTx/>
              <a:buAutoNum type="arabicPeriod"/>
            </a:pPr>
            <a:r>
              <a:rPr lang="cs-CZ" sz="1700"/>
              <a:t>pokus je párový a jako párový se projeví</a:t>
            </a:r>
          </a:p>
          <a:p>
            <a:pPr marL="342900" indent="-342900">
              <a:buFontTx/>
              <a:buAutoNum type="arabicPeriod"/>
            </a:pPr>
            <a:r>
              <a:rPr lang="cs-CZ" sz="1700"/>
              <a:t>párové provedení pokusu – párově se neprojeví</a:t>
            </a:r>
          </a:p>
          <a:p>
            <a:pPr marL="762000" lvl="1" indent="-304800">
              <a:buFontTx/>
              <a:buChar char="•"/>
            </a:pPr>
            <a:r>
              <a:rPr lang="cs-CZ" sz="1400"/>
              <a:t>možná párovost není</a:t>
            </a:r>
          </a:p>
          <a:p>
            <a:pPr marL="762000" lvl="1" indent="-304800">
              <a:buFontTx/>
              <a:buChar char="•"/>
            </a:pPr>
            <a:r>
              <a:rPr lang="cs-CZ" sz="1400"/>
              <a:t>špatně provedený pokus – malé n, velká variabilita, špatný výběr jedinců</a:t>
            </a:r>
          </a:p>
          <a:p>
            <a:pPr marL="342900" indent="-342900">
              <a:buFontTx/>
              <a:buAutoNum type="arabicPeriod"/>
            </a:pPr>
            <a:r>
              <a:rPr lang="cs-CZ" sz="1700"/>
              <a:t>čekali jsme nezávislé a jsou</a:t>
            </a:r>
          </a:p>
          <a:p>
            <a:pPr marL="342900" indent="-342900">
              <a:buFontTx/>
              <a:buAutoNum type="arabicPeriod"/>
            </a:pPr>
            <a:r>
              <a:rPr lang="cs-CZ" sz="1700"/>
              <a:t>čekali jsem nezávislé a nejsou</a:t>
            </a:r>
          </a:p>
          <a:p>
            <a:pPr marL="762000" lvl="1" indent="-304800">
              <a:buFontTx/>
              <a:buChar char="•"/>
            </a:pPr>
            <a:r>
              <a:rPr lang="cs-CZ" sz="1400"/>
              <a:t>vazba</a:t>
            </a:r>
          </a:p>
          <a:p>
            <a:pPr marL="762000" lvl="1" indent="-304800">
              <a:buFontTx/>
              <a:buChar char="•"/>
            </a:pPr>
            <a:r>
              <a:rPr lang="cs-CZ" sz="1400"/>
              <a:t>náhoda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32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Párový t-test</a:t>
            </a:r>
          </a:p>
        </p:txBody>
      </p:sp>
      <p:sp>
        <p:nvSpPr>
          <p:cNvPr id="53255" name="Rectangle 3"/>
          <p:cNvSpPr>
            <a:spLocks noGrp="1"/>
          </p:cNvSpPr>
          <p:nvPr>
            <p:ph type="body" idx="4294967295"/>
          </p:nvPr>
        </p:nvSpPr>
        <p:spPr>
          <a:xfrm>
            <a:off x="196850" y="1403350"/>
            <a:ext cx="8839200" cy="4598988"/>
          </a:xfrm>
        </p:spPr>
        <p:txBody>
          <a:bodyPr/>
          <a:lstStyle/>
          <a:p>
            <a:r>
              <a:rPr lang="cs-CZ" sz="1400" dirty="0"/>
              <a:t>Tento test nemá žádné předpoklady o rozložení vstupních dat, protože je počítán až na základě jejich diferencí. </a:t>
            </a:r>
          </a:p>
          <a:p>
            <a:r>
              <a:rPr lang="cs-CZ" sz="1400" dirty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sz="1400" dirty="0"/>
              <a:t>V podstatě jde o </a:t>
            </a:r>
            <a:r>
              <a:rPr lang="cs-CZ" sz="1400" dirty="0" err="1"/>
              <a:t>one</a:t>
            </a:r>
            <a:r>
              <a:rPr lang="cs-CZ" sz="1400" dirty="0"/>
              <a:t>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sz="1400" dirty="0"/>
          </a:p>
          <a:p>
            <a:r>
              <a:rPr lang="cs-CZ" sz="1400" dirty="0"/>
              <a:t>Pro srovnání s 0 (testovou statistikou je t rozložení):</a:t>
            </a:r>
          </a:p>
          <a:p>
            <a:endParaRPr lang="cs-CZ" sz="1400" dirty="0"/>
          </a:p>
          <a:p>
            <a:r>
              <a:rPr lang="cs-CZ" sz="1400" dirty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 Výpočet obou typů testů se vlastně liší v použité s, jednou jde o s diferencí, v druhém případě o složený odhad rozptylu obou souborů.</a:t>
            </a:r>
          </a:p>
          <a:p>
            <a:r>
              <a:rPr lang="cs-CZ" sz="1400" dirty="0"/>
              <a:t>Zda je párové uspořádání efektivnější lze určit na základě:</a:t>
            </a:r>
          </a:p>
          <a:p>
            <a:pPr lvl="1"/>
            <a:r>
              <a:rPr lang="cs-CZ" sz="1100" dirty="0"/>
              <a:t>Síly vazby</a:t>
            </a:r>
          </a:p>
          <a:p>
            <a:pPr lvl="1"/>
            <a:r>
              <a:rPr lang="cs-CZ" sz="1100" dirty="0"/>
              <a:t>Je-li </a:t>
            </a:r>
            <a:r>
              <a:rPr lang="cs-CZ" sz="1100" dirty="0" err="1"/>
              <a:t>s</a:t>
            </a:r>
            <a:r>
              <a:rPr lang="cs-CZ" sz="1100" baseline="-25000" dirty="0" err="1"/>
              <a:t>D</a:t>
            </a:r>
            <a:r>
              <a:rPr lang="cs-CZ" sz="1100" dirty="0"/>
              <a:t> výrazně menší než s</a:t>
            </a:r>
            <a:r>
              <a:rPr lang="cs-CZ" sz="1100" baseline="-25000" dirty="0"/>
              <a:t>x1-x2</a:t>
            </a:r>
          </a:p>
          <a:p>
            <a:pPr lvl="1">
              <a:buFont typeface="Wingdings" pitchFamily="2" charset="2"/>
              <a:buNone/>
            </a:pPr>
            <a:endParaRPr lang="cs-CZ" sz="1100" baseline="-25000" dirty="0"/>
          </a:p>
          <a:p>
            <a:r>
              <a:rPr lang="cs-CZ" sz="1400" dirty="0"/>
              <a:t> Závislost je možné rozepsat pomocí vzorce: </a:t>
            </a:r>
          </a:p>
          <a:p>
            <a:endParaRPr lang="cs-CZ" sz="1400" dirty="0"/>
          </a:p>
          <a:p>
            <a:r>
              <a:rPr lang="cs-CZ" sz="1400" dirty="0"/>
              <a:t>v případě </a:t>
            </a:r>
            <a:r>
              <a:rPr lang="cs-CZ" sz="1400" dirty="0" err="1"/>
              <a:t>Cov</a:t>
            </a:r>
            <a:r>
              <a:rPr lang="cs-CZ" sz="1400" dirty="0"/>
              <a:t>=0, tedy v případě neexistence vazby pak s</a:t>
            </a:r>
            <a:r>
              <a:rPr lang="cs-CZ" sz="1400" baseline="-25000" dirty="0"/>
              <a:t>D</a:t>
            </a:r>
            <a:r>
              <a:rPr lang="cs-CZ" sz="1400" baseline="30000" dirty="0"/>
              <a:t>2</a:t>
            </a:r>
            <a:r>
              <a:rPr lang="cs-CZ" sz="1400" dirty="0"/>
              <a:t> odpovídá součtu původních rozptylů, tedy přibližně S</a:t>
            </a:r>
            <a:r>
              <a:rPr lang="cs-CZ" sz="1400" baseline="-25000" dirty="0"/>
              <a:t>x1-x2</a:t>
            </a:r>
            <a:r>
              <a:rPr lang="cs-CZ" sz="1400" dirty="0"/>
              <a:t>.</a:t>
            </a:r>
          </a:p>
        </p:txBody>
      </p:sp>
      <p:sp>
        <p:nvSpPr>
          <p:cNvPr id="5325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0" name="Object 5"/>
          <p:cNvGraphicFramePr>
            <a:graphicFrameLocks noChangeAspect="1"/>
          </p:cNvGraphicFramePr>
          <p:nvPr/>
        </p:nvGraphicFramePr>
        <p:xfrm>
          <a:off x="4643438" y="2911475"/>
          <a:ext cx="95567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6" r:id="rId3" imgW="596641" imgH="406224" progId="">
                  <p:embed/>
                </p:oleObj>
              </mc:Choice>
              <mc:Fallback>
                <p:oleObj r:id="rId3" imgW="596641" imgH="40622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911475"/>
                        <a:ext cx="955675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1" name="Object 7"/>
          <p:cNvGraphicFramePr>
            <a:graphicFrameLocks noChangeAspect="1"/>
          </p:cNvGraphicFramePr>
          <p:nvPr/>
        </p:nvGraphicFramePr>
        <p:xfrm>
          <a:off x="5938838" y="3094038"/>
          <a:ext cx="8651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7" r:id="rId5" imgW="545626" imgH="177646" progId="">
                  <p:embed/>
                </p:oleObj>
              </mc:Choice>
              <mc:Fallback>
                <p:oleObj r:id="rId5" imgW="545626" imgH="177646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838" y="3094038"/>
                        <a:ext cx="86518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8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2" name="Object 9"/>
          <p:cNvGraphicFramePr>
            <a:graphicFrameLocks noChangeAspect="1"/>
          </p:cNvGraphicFramePr>
          <p:nvPr/>
        </p:nvGraphicFramePr>
        <p:xfrm>
          <a:off x="3995738" y="5399088"/>
          <a:ext cx="28813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8" r:id="rId7" imgW="1739900" imgH="254000" progId="">
                  <p:embed/>
                </p:oleObj>
              </mc:Choice>
              <mc:Fallback>
                <p:oleObj r:id="rId7" imgW="1739900" imgH="2540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399088"/>
                        <a:ext cx="2881312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Párový t-test – příklad</a:t>
            </a:r>
          </a:p>
        </p:txBody>
      </p:sp>
      <p:sp>
        <p:nvSpPr>
          <p:cNvPr id="54278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534400" cy="115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400"/>
              <a:t>Byl prováděn pokus s dietou 11 diabetických psů, každý pes byl vystaven dvěma dietám s odlišným typem sacharidů (snadno vstřebatelné X pozvolna se rozkládající na glukózu), hodnoty krevní glukózy v průběhu jednotlivých diet mají být srovnány pro zjištění vlivu diety na hladinu krevní glukózy. Protože každý pes absolvoval obě diety, jde o párové uspořádání, kdy výsledky hodnoty v obou pokusech jsou spojeny přes pokusné zvíře. </a:t>
            </a: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4" name="Object 5"/>
          <p:cNvGraphicFramePr>
            <a:graphicFrameLocks noChangeAspect="1"/>
          </p:cNvGraphicFramePr>
          <p:nvPr/>
        </p:nvGraphicFramePr>
        <p:xfrm>
          <a:off x="6732588" y="2492375"/>
          <a:ext cx="2162175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2" name="Graph" r:id="rId3" imgW="2160270" imgH="3599815" progId="STATISTICA.Graph">
                  <p:embed/>
                </p:oleObj>
              </mc:Choice>
              <mc:Fallback>
                <p:oleObj name="Graph" r:id="rId3" imgW="2160270" imgH="3599815" progId="STATISTICA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492375"/>
                        <a:ext cx="2162175" cy="360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323850" y="2570163"/>
            <a:ext cx="62642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Nulová hypotéza zní, že skutečný průměrný rozdíl mezi oběma dietami je 0, alternativní hypotéza zní, že to není 0.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Pro každého psa je spočítán rozdíl mezi jeho hladinou glukózy při obou dietách a měly by být ověřeny předpoklady pro one sample t-test – tedy alespoň přibližně normální rozložení.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Je spočítána testová charakteristika, výpočet vlastně probíhá jako one-sample t-test, kde je zjišťována významnost průměru diferencí obou souborů jako rozdíl mezi touto hodnotou a nulou (nula je hodnota, kterou by průměrná diference měla nabývat, pokud platí nulová hypotéza). T=4.37 s 10 stupni volnosti, skutečná hodnota p=0,0014 a tedy na hladině p=0,05 můžeme nulovou hypotézu zamítnou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Závěrem můžeme říci, že nulová hypotéza neexistence rozdílu mezi oběma dietami byla zamítnuta, což znamená, že high-fibre dieta má  významný vliv na snížení hladiny krevní glukózy.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cs-CZ" sz="14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5" name="Object 8"/>
          <p:cNvGraphicFramePr>
            <a:graphicFrameLocks noChangeAspect="1"/>
          </p:cNvGraphicFramePr>
          <p:nvPr/>
        </p:nvGraphicFramePr>
        <p:xfrm>
          <a:off x="868363" y="4835525"/>
          <a:ext cx="39909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3" r:id="rId5" imgW="3987800" imgH="609600" progId="">
                  <p:embed/>
                </p:oleObj>
              </mc:Choice>
              <mc:Fallback>
                <p:oleObj r:id="rId5" imgW="3987800" imgH="6096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4835525"/>
                        <a:ext cx="39909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graphicFrame>
        <p:nvGraphicFramePr>
          <p:cNvPr id="4" name="Group 4">
            <a:extLst>
              <a:ext uri="{FF2B5EF4-FFF2-40B4-BE49-F238E27FC236}">
                <a16:creationId xmlns:a16="http://schemas.microsoft.com/office/drawing/2014/main" id="{49B227FF-97F1-41F2-892B-58E2868AD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05251"/>
              </p:ext>
            </p:extLst>
          </p:nvPr>
        </p:nvGraphicFramePr>
        <p:xfrm>
          <a:off x="395536" y="1546615"/>
          <a:ext cx="8353426" cy="519475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Shapiro-Wilksův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-Smirnovův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test;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Bartlettův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(analýza rozptylu)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více skupin závisle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závislými hodnotami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ANOVA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opakovaných měření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Friedmannův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471209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Kolomogorovův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Smirnovův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Shapiro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Wilkův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F test</a:t>
            </a: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Levenův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test</a:t>
            </a:r>
          </a:p>
          <a:p>
            <a:pPr>
              <a:spcBef>
                <a:spcPct val="20000"/>
              </a:spcBef>
            </a:pPr>
            <a:r>
              <a:rPr lang="cs-CZ" sz="2000" dirty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</a:p>
        </p:txBody>
      </p:sp>
    </p:spTree>
    <p:extLst>
      <p:ext uri="{BB962C8B-B14F-4D97-AF65-F5344CB8AC3E}">
        <p14:creationId xmlns:p14="http://schemas.microsoft.com/office/powerpoint/2010/main" val="50950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Tři varianty </a:t>
            </a:r>
            <a:r>
              <a:rPr lang="cs-CZ" i="0" u="sng" dirty="0">
                <a:latin typeface="Arial" pitchFamily="34" charset="0"/>
                <a:cs typeface="Arial" pitchFamily="34" charset="0"/>
              </a:rPr>
              <a:t>parametrického</a:t>
            </a:r>
            <a:r>
              <a:rPr lang="cs-CZ" b="0" i="0" dirty="0">
                <a:latin typeface="Arial" pitchFamily="34" charset="0"/>
                <a:cs typeface="Arial" pitchFamily="34" charset="0"/>
              </a:rPr>
              <a:t> t-testu:	</a:t>
            </a:r>
            <a:r>
              <a:rPr lang="cs-CZ" b="0" i="0" dirty="0" err="1">
                <a:latin typeface="Arial" pitchFamily="34" charset="0"/>
                <a:cs typeface="Arial" pitchFamily="34" charset="0"/>
              </a:rPr>
              <a:t>jednovýběrový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		</a:t>
            </a:r>
            <a:r>
              <a:rPr lang="cs-CZ" b="0" i="0" dirty="0" err="1">
                <a:latin typeface="Arial" pitchFamily="34" charset="0"/>
                <a:cs typeface="Arial" pitchFamily="34" charset="0"/>
              </a:rPr>
              <a:t>dvouvýběrový</a:t>
            </a:r>
            <a:endParaRPr lang="cs-CZ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				párový</a:t>
            </a: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Předpoklad:	</a:t>
            </a:r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Měřená náhodná veličina má normální rozdělení.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Výběrový průměr má normální rozdělení se stejnou 			střední hodnotou, skutečný rozptyl ovšem neznáme.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solidFill>
                  <a:srgbClr val="400000"/>
                </a:solidFill>
                <a:latin typeface="Arial" pitchFamily="34" charset="0"/>
                <a:cs typeface="Arial" pitchFamily="34" charset="0"/>
              </a:rPr>
              <a:t>Rozdíl výběrového průměru od skutečné střední 				hodnoty má také normální rozdělení.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>
                <a:latin typeface="Arial" pitchFamily="34" charset="0"/>
                <a:cs typeface="Arial" pitchFamily="34" charset="0"/>
              </a:rPr>
              <a:t>Při využití výběrového rozptylu má rozdíl t-rozdělení.</a:t>
            </a: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395536" y="5085184"/>
          <a:ext cx="597666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5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8492">
                <a:tc>
                  <a:txBody>
                    <a:bodyPr/>
                    <a:lstStyle/>
                    <a:p>
                      <a:r>
                        <a:rPr lang="cs-CZ" dirty="0"/>
                        <a:t>Kvantil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cs-CZ" dirty="0" err="1"/>
                        <a:t>Norm</a:t>
                      </a:r>
                      <a:r>
                        <a:rPr lang="cs-CZ" dirty="0"/>
                        <a:t>(0,1)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r>
                        <a:rPr lang="cs-CZ" dirty="0"/>
                        <a:t>t</a:t>
                      </a:r>
                      <a:r>
                        <a:rPr lang="cs-CZ" baseline="-25000" dirty="0"/>
                        <a:t>7</a:t>
                      </a:r>
                      <a:r>
                        <a:rPr lang="cs-CZ" baseline="0" dirty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" name="Obrázek 29" descr="norm_vs_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5" y="4774332"/>
            <a:ext cx="2376264" cy="15841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556792"/>
            <a:ext cx="842493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cs-CZ" sz="2000" i="0" dirty="0">
                <a:latin typeface="Arial" pitchFamily="34" charset="0"/>
                <a:cs typeface="Arial" pitchFamily="34" charset="0"/>
              </a:rPr>
              <a:t>Princip:</a:t>
            </a:r>
            <a:r>
              <a:rPr lang="cs-CZ" sz="2000" b="0" i="0" dirty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podle určené hladiny pravděpodobnosti se 				stanoví maximální přípustná velikost rozdílu 				výběrového průměru a skutečné střední hodnoty. 			Testuje se velikost rozdílu.</a:t>
            </a:r>
          </a:p>
          <a:p>
            <a:pPr eaLnBrk="0" hangingPunct="0"/>
            <a:r>
              <a:rPr lang="cs-CZ" sz="2000" b="0" i="0" dirty="0">
                <a:latin typeface="Arial" pitchFamily="34" charset="0"/>
                <a:cs typeface="Arial" pitchFamily="34" charset="0"/>
              </a:rPr>
              <a:t>Postup:		Výpočet normalizovaného rozdílu a jeho porovnání s 			tabelovanou hodnotou (jednostranná a dvoustranná 			varianta):</a:t>
            </a:r>
          </a:p>
          <a:p>
            <a:pPr eaLnBrk="0" hangingPunct="0"/>
            <a:endParaRPr lang="cs-CZ" sz="2000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sz="20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0" hangingPunct="0"/>
            <a:endParaRPr lang="cs-CZ" sz="20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23728" y="4149080"/>
          <a:ext cx="6781800" cy="1671638"/>
        </p:xfrm>
        <a:graphic>
          <a:graphicData uri="http://schemas.openxmlformats.org/drawingml/2006/table">
            <a:tbl>
              <a:tblPr/>
              <a:tblGrid>
                <a:gridCol w="140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cs-CZ" sz="1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cs-CZ" sz="19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Testov</a:t>
                      </a:r>
                      <a:r>
                        <a:rPr kumimoji="0" lang="cs-CZ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á statistika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Interval spolehlivosti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t</a:t>
                      </a:r>
                      <a:endParaRPr kumimoji="0" lang="cs-CZ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&lt; t</a:t>
                      </a:r>
                      <a:endParaRPr kumimoji="0" lang="cs-CZ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|t| &gt; t</a:t>
                      </a:r>
                      <a:endParaRPr kumimoji="0" lang="cs-CZ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61"/>
          <p:cNvGraphicFramePr>
            <a:graphicFrameLocks noChangeAspect="1"/>
          </p:cNvGraphicFramePr>
          <p:nvPr/>
        </p:nvGraphicFramePr>
        <p:xfrm>
          <a:off x="275878" y="4418756"/>
          <a:ext cx="16256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0" name="Equation" r:id="rId4" imgW="799920" imgH="419040" progId="Equation.3">
                  <p:embed/>
                </p:oleObj>
              </mc:Choice>
              <mc:Fallback>
                <p:oleObj name="Equation" r:id="rId4" imgW="799920" imgH="4190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878" y="4418756"/>
                        <a:ext cx="1625600" cy="9699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dash"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1" name="Object 67"/>
          <p:cNvGraphicFramePr>
            <a:graphicFrameLocks noChangeAspect="1"/>
          </p:cNvGraphicFramePr>
          <p:nvPr/>
        </p:nvGraphicFramePr>
        <p:xfrm>
          <a:off x="2483768" y="4551213"/>
          <a:ext cx="6858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1" name="Equation" r:id="rId6" imgW="380880" imgH="241200" progId="Equation.3">
                  <p:embed/>
                </p:oleObj>
              </mc:Choice>
              <mc:Fallback>
                <p:oleObj name="Equation" r:id="rId6" imgW="380880" imgH="24120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551213"/>
                        <a:ext cx="685800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2" name="Object 68"/>
          <p:cNvGraphicFramePr>
            <a:graphicFrameLocks noChangeAspect="1"/>
          </p:cNvGraphicFramePr>
          <p:nvPr/>
        </p:nvGraphicFramePr>
        <p:xfrm>
          <a:off x="2483768" y="4962624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2" name="Equation" r:id="rId8" imgW="380880" imgH="241200" progId="Equation.3">
                  <p:embed/>
                </p:oleObj>
              </mc:Choice>
              <mc:Fallback>
                <p:oleObj name="Equation" r:id="rId8" imgW="380880" imgH="2412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962624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3" name="Object 69"/>
          <p:cNvGraphicFramePr>
            <a:graphicFrameLocks noChangeAspect="1"/>
          </p:cNvGraphicFramePr>
          <p:nvPr/>
        </p:nvGraphicFramePr>
        <p:xfrm>
          <a:off x="2483768" y="5396259"/>
          <a:ext cx="7620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3" name="Equation" r:id="rId10" imgW="380880" imgH="241200" progId="Equation.3">
                  <p:embed/>
                </p:oleObj>
              </mc:Choice>
              <mc:Fallback>
                <p:oleObj name="Equation" r:id="rId10" imgW="380880" imgH="2412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396259"/>
                        <a:ext cx="76200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70"/>
          <p:cNvGraphicFramePr>
            <a:graphicFrameLocks noChangeAspect="1"/>
          </p:cNvGraphicFramePr>
          <p:nvPr/>
        </p:nvGraphicFramePr>
        <p:xfrm>
          <a:off x="3855368" y="5347047"/>
          <a:ext cx="8382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4" name="Equation" r:id="rId12" imgW="380880" imgH="241200" progId="Equation.3">
                  <p:embed/>
                </p:oleObj>
              </mc:Choice>
              <mc:Fallback>
                <p:oleObj name="Equation" r:id="rId12" imgW="380880" imgH="2412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5347047"/>
                        <a:ext cx="8382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71"/>
          <p:cNvGraphicFramePr>
            <a:graphicFrameLocks noChangeAspect="1"/>
          </p:cNvGraphicFramePr>
          <p:nvPr/>
        </p:nvGraphicFramePr>
        <p:xfrm>
          <a:off x="3855368" y="4962624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5" name="Equation" r:id="rId14" imgW="380880" imgH="241200" progId="Equation.3">
                  <p:embed/>
                </p:oleObj>
              </mc:Choice>
              <mc:Fallback>
                <p:oleObj name="Equation" r:id="rId14" imgW="380880" imgH="24120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4962624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72"/>
          <p:cNvGraphicFramePr>
            <a:graphicFrameLocks noChangeAspect="1"/>
          </p:cNvGraphicFramePr>
          <p:nvPr/>
        </p:nvGraphicFramePr>
        <p:xfrm>
          <a:off x="3855368" y="4530576"/>
          <a:ext cx="762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6" name="Equation" r:id="rId16" imgW="380880" imgH="241200" progId="Equation.3">
                  <p:embed/>
                </p:oleObj>
              </mc:Choice>
              <mc:Fallback>
                <p:oleObj name="Equation" r:id="rId16" imgW="380880" imgH="24120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5368" y="4530576"/>
                        <a:ext cx="762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900113" y="1544638"/>
            <a:ext cx="7704137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Koncentrace antibiotika v cílovém orgánu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endParaRPr lang="cs-CZ" sz="2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Při 1000 měřeních antibiotika byla zjištěna v cílovém orgánu průměrná koncentrace 202,5 jednotek a směrodatná odchylka 44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Požadovaná koncentrace antibiotika je 200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daný rozdíl 2,5 významný vzhledem k variabilitě znaku na hladině významnosti 5 %?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2)	Jaká je skutečná hladina významnosti?</a:t>
            </a:r>
            <a:endParaRPr lang="cs-CZ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058" name="Object 5"/>
          <p:cNvGraphicFramePr>
            <a:graphicFrameLocks noChangeAspect="1"/>
          </p:cNvGraphicFramePr>
          <p:nvPr/>
        </p:nvGraphicFramePr>
        <p:xfrm>
          <a:off x="1908175" y="5170488"/>
          <a:ext cx="4608513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6" name="Rovnice" r:id="rId3" imgW="2095500" imgH="393700" progId="Equation.3">
                  <p:embed/>
                </p:oleObj>
              </mc:Choice>
              <mc:Fallback>
                <p:oleObj name="Rovnice" r:id="rId3" imgW="20955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170488"/>
                        <a:ext cx="4608513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/>
              <a:t>t-Test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/>
              <a:t>F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Parametrický test sloužící k rozhodnutí, zda mají dva nebo více vzorků stejný rozptyl, někdy nazýván </a:t>
            </a:r>
            <a:r>
              <a:rPr lang="cs-CZ" sz="1800" dirty="0" err="1">
                <a:latin typeface="Arial" pitchFamily="34" charset="0"/>
                <a:cs typeface="Arial" pitchFamily="34" charset="0"/>
              </a:rPr>
              <a:t>Fisherův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test.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                   F=</a:t>
            </a: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1. skupině</a:t>
            </a:r>
          </a:p>
          <a:p>
            <a:pPr marL="1885950" indent="0">
              <a:buNone/>
            </a:pP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 počet hodnot ve 2. skupině</a:t>
            </a: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44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74" y="3140968"/>
            <a:ext cx="2377182" cy="14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err="1"/>
              <a:t>Levenův</a:t>
            </a:r>
            <a:r>
              <a:rPr lang="cs-CZ" dirty="0"/>
              <a:t>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err="1">
                <a:latin typeface="Arial" pitchFamily="34" charset="0"/>
                <a:cs typeface="Arial" pitchFamily="34" charset="0"/>
              </a:rPr>
              <a:t>Neparametrický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 test sloužící k rozhodnutí, zda mají dva nebo více vzorků stejný rozptyl.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>
                <a:latin typeface="Arial" pitchFamily="34" charset="0"/>
                <a:cs typeface="Arial" pitchFamily="34" charset="0"/>
              </a:rPr>
            </a:br>
            <a:r>
              <a:rPr lang="cs-CZ" sz="1800" dirty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je celkový počet hodnot</a:t>
            </a:r>
          </a:p>
          <a:p>
            <a:pPr marL="1885950" indent="0">
              <a:buNone/>
            </a:pP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i-té skupině</a:t>
            </a:r>
          </a:p>
          <a:p>
            <a:pPr marL="1885950" indent="0">
              <a:buNone/>
            </a:pP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je počet skupin</a:t>
            </a:r>
          </a:p>
          <a:p>
            <a:pPr marL="1885950" indent="0">
              <a:buNone/>
            </a:pP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hodnot i-té skupiny (resp. medián)</a:t>
            </a:r>
          </a:p>
          <a:p>
            <a:pPr marL="1885950" indent="0">
              <a:buNone/>
            </a:pPr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|</a:t>
            </a:r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</a:t>
            </a:r>
          </a:p>
          <a:p>
            <a:pPr marL="1885950" indent="0">
              <a:buNone/>
            </a:pPr>
            <a:r>
              <a:rPr lang="cs-CZ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</a:t>
            </a:r>
            <a:r>
              <a:rPr lang="cs-CZ" sz="1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 marL="1885950" indent="0">
              <a:buNone/>
            </a:pPr>
            <a:r>
              <a:rPr lang="cs-CZ" sz="1400" b="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průměr všech </a:t>
            </a:r>
            <a:r>
              <a:rPr lang="cs-CZ" sz="1400" b="0" i="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235420"/>
            <a:ext cx="4464496" cy="985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10968</TotalTime>
  <Words>1737</Words>
  <Application>Microsoft Office PowerPoint</Application>
  <PresentationFormat>Předvádění na obrazovce (4:3)</PresentationFormat>
  <Paragraphs>289</Paragraphs>
  <Slides>12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4" baseType="lpstr">
      <vt:lpstr>Arial</vt:lpstr>
      <vt:lpstr>Arial Unicode MS</vt:lpstr>
      <vt:lpstr>Calibri</vt:lpstr>
      <vt:lpstr>Times New Roman</vt:lpstr>
      <vt:lpstr>Wingdings</vt:lpstr>
      <vt:lpstr>Wingdings 2</vt:lpstr>
      <vt:lpstr>Administrativní</vt:lpstr>
      <vt:lpstr>2_Administrativní</vt:lpstr>
      <vt:lpstr>7_Administrativní</vt:lpstr>
      <vt:lpstr>Equation</vt:lpstr>
      <vt:lpstr>Rovnice</vt:lpstr>
      <vt:lpstr>Graph</vt:lpstr>
      <vt:lpstr>9. Parametrické testy</vt:lpstr>
      <vt:lpstr>Shrnutí statistických testů</vt:lpstr>
      <vt:lpstr>Shrnutí statistických testů</vt:lpstr>
      <vt:lpstr>Testy normality</vt:lpstr>
      <vt:lpstr>t-Test</vt:lpstr>
      <vt:lpstr>t-Test</vt:lpstr>
      <vt:lpstr>t-Test</vt:lpstr>
      <vt:lpstr>F test</vt:lpstr>
      <vt:lpstr>Levenův test</vt:lpstr>
      <vt:lpstr>Párový t-test – předpoklady </vt:lpstr>
      <vt:lpstr>Párový t-test</vt:lpstr>
      <vt:lpstr>Párový t-test – 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716</cp:revision>
  <dcterms:created xsi:type="dcterms:W3CDTF">2008-06-20T05:41:33Z</dcterms:created>
  <dcterms:modified xsi:type="dcterms:W3CDTF">2022-10-31T14:31:07Z</dcterms:modified>
</cp:coreProperties>
</file>