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7"/>
  </p:notesMasterIdLst>
  <p:sldIdLst>
    <p:sldId id="261" r:id="rId4"/>
    <p:sldId id="256" r:id="rId5"/>
    <p:sldId id="257" r:id="rId6"/>
    <p:sldId id="262" r:id="rId7"/>
    <p:sldId id="263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3" d="100"/>
          <a:sy n="83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8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image" Target="../media/image2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>
                <a:latin typeface="Arial" charset="0"/>
                <a:cs typeface="Arial" charset="0"/>
              </a:rPr>
            </a:br>
            <a:r>
              <a:rPr lang="cs-CZ" i="1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Znaménkový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Test dobré shody (</a:t>
            </a:r>
            <a:r>
              <a:rPr lang="el-GR" sz="2400" b="1" dirty="0">
                <a:solidFill>
                  <a:schemeClr val="tx2"/>
                </a:solidFill>
                <a:latin typeface="Arial" charset="0"/>
              </a:rPr>
              <a:t>χ</a:t>
            </a:r>
            <a:r>
              <a:rPr lang="cs-CZ" sz="2400" b="1" baseline="30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Neparametrické testy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8" name="Rovnice" r:id="rId4" imgW="393480" imgH="342720" progId="Equation.3">
                  <p:embed/>
                </p:oleObj>
              </mc:Choice>
              <mc:Fallback>
                <p:oleObj name="Rovnice" r:id="rId4" imgW="3934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35" y="1861939"/>
                        <a:ext cx="6286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četnosti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r>
              <a:rPr lang="cs-CZ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4" name="Rovnice" r:id="rId4" imgW="304560" imgH="342720" progId="Equation.3">
                  <p:embed/>
                </p:oleObj>
              </mc:Choice>
              <mc:Fallback>
                <p:oleObj name="Rovnice" r:id="rId4" imgW="30456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3413"/>
                        <a:ext cx="4857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5" name="Rovnice" r:id="rId7" imgW="2869920" imgH="431640" progId="Equation.3">
                  <p:embed/>
                </p:oleObj>
              </mc:Choice>
              <mc:Fallback>
                <p:oleObj name="Rovnice" r:id="rId7" imgW="286992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724400"/>
                        <a:ext cx="5700712" cy="63341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6" name="Rovnice" r:id="rId9" imgW="2514600" imgH="342720" progId="Equation.3">
                  <p:embed/>
                </p:oleObj>
              </mc:Choice>
              <mc:Fallback>
                <p:oleObj name="Rovnice" r:id="rId9" imgW="2514600" imgH="34272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5373688"/>
                        <a:ext cx="38671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Případy, kde </a:t>
            </a:r>
            <a:r>
              <a:rPr lang="cs-CZ" sz="2000" i="1" kern="0" dirty="0" err="1">
                <a:latin typeface="+mj-lt"/>
              </a:rPr>
              <a:t>sgn</a:t>
            </a:r>
            <a:r>
              <a:rPr lang="cs-CZ" sz="2000" i="1" kern="0" dirty="0">
                <a:latin typeface="+mj-lt"/>
              </a:rPr>
              <a:t>(d) = 0 </a:t>
            </a:r>
            <a:r>
              <a:rPr lang="cs-CZ" sz="2000" kern="0" dirty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>
                <a:latin typeface="+mj-lt"/>
              </a:rPr>
              <a:t>m</a:t>
            </a:r>
            <a:r>
              <a:rPr lang="cs-CZ" sz="2000" kern="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Statistika </a:t>
            </a:r>
            <a:r>
              <a:rPr lang="cs-CZ" sz="2000" i="1" kern="0" dirty="0">
                <a:latin typeface="+mj-lt"/>
              </a:rPr>
              <a:t>m</a:t>
            </a:r>
            <a:r>
              <a:rPr lang="cs-CZ" sz="2000" kern="0" dirty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57888170-C942-46F9-AD8E-0FE3BF8D9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10321"/>
              </p:ext>
            </p:extLst>
          </p:nvPr>
        </p:nvGraphicFramePr>
        <p:xfrm>
          <a:off x="395536" y="1546615"/>
          <a:ext cx="8353426" cy="519475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Shapiro-Wilksův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-Smirnovův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test;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Bartlettův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(analýza rozptylu)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více skupin závisle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závislými hodnotami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ANOVA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opakovaných měření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Friedmannův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471209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/>
              <a:t>Mann</a:t>
            </a:r>
            <a:r>
              <a:rPr lang="cs-CZ" dirty="0"/>
              <a:t>-</a:t>
            </a:r>
            <a:r>
              <a:rPr lang="cs-CZ" dirty="0" err="1"/>
              <a:t>Whitneyův</a:t>
            </a:r>
            <a:r>
              <a:rPr lang="cs-CZ" dirty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U</a:t>
            </a:r>
            <a:r>
              <a:rPr lang="cs-CZ" b="0" i="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  <a:endParaRPr lang="cs-CZ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/>
              <a:t>Mann</a:t>
            </a:r>
            <a:r>
              <a:rPr lang="cs-CZ" dirty="0"/>
              <a:t>-</a:t>
            </a:r>
            <a:r>
              <a:rPr lang="cs-CZ" dirty="0" err="1"/>
              <a:t>Whitneyův</a:t>
            </a:r>
            <a:r>
              <a:rPr lang="cs-CZ" dirty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</a:t>
            </a:r>
            <a:endParaRPr lang="cs-CZ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468052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nahrazuje průměr statistiky U</a:t>
            </a:r>
          </a:p>
          <a:p>
            <a:pPr eaLnBrk="0" hangingPunct="0"/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nahrazuje směrodatnou odchylku statistiky U</a:t>
            </a:r>
            <a:r>
              <a:rPr lang="cs-CZ" sz="14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Neparametrická</a:t>
            </a:r>
            <a:r>
              <a:rPr lang="cs-CZ" dirty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dirty="0" err="1"/>
              <a:t>Wilcoxon</a:t>
            </a:r>
            <a:r>
              <a:rPr lang="cs-CZ" sz="2000" b="1" dirty="0"/>
              <a:t> test</a:t>
            </a:r>
          </a:p>
          <a:p>
            <a:r>
              <a:rPr lang="cs-CZ" sz="1600" dirty="0"/>
              <a:t>Jsou vytvořeny diference mezi soubory, nulové jsou vyloučeny, dále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0" r:id="rId3" imgW="2438400" imgH="850900" progId="">
                  <p:embed/>
                </p:oleObj>
              </mc:Choice>
              <mc:Fallback>
                <p:oleObj r:id="rId3" imgW="2438400" imgH="850900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00438"/>
                        <a:ext cx="3600450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/>
          </a:p>
          <a:p>
            <a:pPr marL="381000" indent="-381000">
              <a:buFontTx/>
              <a:buAutoNum type="arabicPeriod"/>
            </a:pPr>
            <a:r>
              <a:rPr lang="cs-CZ" sz="1900" dirty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spočítáme diference – tyto diference jsou nenormální a proto je vhodné využít </a:t>
            </a:r>
            <a:r>
              <a:rPr lang="cs-CZ" sz="1900" dirty="0" err="1"/>
              <a:t>neparametrický</a:t>
            </a:r>
            <a:r>
              <a:rPr lang="cs-CZ" sz="1900" dirty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>
                <a:latin typeface="+mj-lt"/>
              </a:rPr>
              <a:t>multinomické</a:t>
            </a:r>
            <a:r>
              <a:rPr lang="cs-CZ" sz="2000" kern="0" dirty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>
                <a:latin typeface="+mj-lt"/>
              </a:rPr>
              <a:t>χ</a:t>
            </a:r>
            <a:r>
              <a:rPr lang="el-GR" sz="2000" baseline="30000" dirty="0">
                <a:latin typeface="+mj-lt"/>
              </a:rPr>
              <a:t>2</a:t>
            </a:r>
            <a:r>
              <a:rPr lang="cs-CZ" sz="2000" dirty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>
                <a:latin typeface="+mj-lt"/>
              </a:rPr>
              <a:t>χ</a:t>
            </a:r>
            <a:r>
              <a:rPr lang="el-GR" sz="2000" baseline="30000" dirty="0">
                <a:latin typeface="+mj-lt"/>
              </a:rPr>
              <a:t>2</a:t>
            </a:r>
            <a:r>
              <a:rPr lang="cs-CZ" sz="2000" dirty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>
                <a:latin typeface="+mj-lt"/>
              </a:rPr>
              <a:t>k</a:t>
            </a:r>
            <a:r>
              <a:rPr lang="cs-CZ" sz="2000" dirty="0">
                <a:latin typeface="+mj-lt"/>
              </a:rPr>
              <a:t> (počtu skupin) - se zvyšujícím se </a:t>
            </a:r>
            <a:r>
              <a:rPr lang="cs-CZ" sz="2000" i="1" dirty="0">
                <a:latin typeface="+mj-lt"/>
              </a:rPr>
              <a:t>k</a:t>
            </a:r>
            <a:r>
              <a:rPr lang="cs-CZ" sz="2000" dirty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4" name="Rovnice" r:id="rId5" imgW="393480" imgH="342720" progId="Equation.3">
                  <p:embed/>
                </p:oleObj>
              </mc:Choice>
              <mc:Fallback>
                <p:oleObj name="Rovnice" r:id="rId5" imgW="39348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88" y="5403701"/>
                        <a:ext cx="6270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47664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555776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n=1</a:t>
            </a:r>
          </a:p>
          <a:p>
            <a:r>
              <a:rPr lang="cs-CZ" dirty="0">
                <a:solidFill>
                  <a:srgbClr val="E02202"/>
                </a:solidFill>
              </a:rPr>
              <a:t>n=2</a:t>
            </a:r>
          </a:p>
          <a:p>
            <a:r>
              <a:rPr lang="cs-CZ" dirty="0">
                <a:solidFill>
                  <a:srgbClr val="990033"/>
                </a:solidFill>
              </a:rPr>
              <a:t>n=4</a:t>
            </a:r>
            <a:endParaRPr lang="cs-CZ" dirty="0"/>
          </a:p>
          <a:p>
            <a:r>
              <a:rPr lang="cs-CZ" dirty="0">
                <a:solidFill>
                  <a:srgbClr val="AA385B"/>
                </a:solidFill>
              </a:rPr>
              <a:t>n=6</a:t>
            </a:r>
          </a:p>
          <a:p>
            <a:r>
              <a:rPr lang="cs-CZ" dirty="0">
                <a:solidFill>
                  <a:srgbClr val="86379B"/>
                </a:solidFill>
              </a:rPr>
              <a:t>n=12</a:t>
            </a:r>
          </a:p>
          <a:p>
            <a:r>
              <a:rPr lang="cs-CZ" dirty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10622</TotalTime>
  <Words>1593</Words>
  <Application>Microsoft Office PowerPoint</Application>
  <PresentationFormat>Předvádění na obrazovce (4:3)</PresentationFormat>
  <Paragraphs>425</Paragraphs>
  <Slides>13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Arial</vt:lpstr>
      <vt:lpstr>Arial Black</vt:lpstr>
      <vt:lpstr>Arial Unicode MS</vt:lpstr>
      <vt:lpstr>Calibri</vt:lpstr>
      <vt:lpstr>Symbol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Rovnice</vt:lpstr>
      <vt:lpstr>10. Neparametrické testy</vt:lpstr>
      <vt:lpstr>Shrnutí statistických testů</vt:lpstr>
      <vt:lpstr>Shrnutí statistických testů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710</cp:revision>
  <dcterms:created xsi:type="dcterms:W3CDTF">2008-06-20T05:41:33Z</dcterms:created>
  <dcterms:modified xsi:type="dcterms:W3CDTF">2022-10-31T14:31:47Z</dcterms:modified>
</cp:coreProperties>
</file>