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4" r:id="rId1"/>
  </p:sldMasterIdLst>
  <p:notesMasterIdLst>
    <p:notesMasterId r:id="rId27"/>
  </p:notesMasterIdLst>
  <p:handoutMasterIdLst>
    <p:handoutMasterId r:id="rId28"/>
  </p:handoutMasterIdLst>
  <p:sldIdLst>
    <p:sldId id="304" r:id="rId2"/>
    <p:sldId id="325" r:id="rId3"/>
    <p:sldId id="326" r:id="rId4"/>
    <p:sldId id="305" r:id="rId5"/>
    <p:sldId id="306" r:id="rId6"/>
    <p:sldId id="307" r:id="rId7"/>
    <p:sldId id="308" r:id="rId8"/>
    <p:sldId id="309" r:id="rId9"/>
    <p:sldId id="310" r:id="rId10"/>
    <p:sldId id="311" r:id="rId11"/>
    <p:sldId id="312" r:id="rId12"/>
    <p:sldId id="313" r:id="rId13"/>
    <p:sldId id="314" r:id="rId14"/>
    <p:sldId id="315" r:id="rId15"/>
    <p:sldId id="316" r:id="rId16"/>
    <p:sldId id="317" r:id="rId17"/>
    <p:sldId id="318" r:id="rId18"/>
    <p:sldId id="319" r:id="rId19"/>
    <p:sldId id="320" r:id="rId20"/>
    <p:sldId id="321" r:id="rId21"/>
    <p:sldId id="322" r:id="rId22"/>
    <p:sldId id="327" r:id="rId23"/>
    <p:sldId id="328" r:id="rId24"/>
    <p:sldId id="323" r:id="rId25"/>
    <p:sldId id="324" r:id="rId26"/>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58">
          <p15:clr>
            <a:srgbClr val="A4A3A4"/>
          </p15:clr>
        </p15:guide>
        <p15:guide id="2" pos="2562">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CC"/>
    <a:srgbClr val="BAE18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Bez stylu, bez mřížky">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Bez stylu, mřížka tabulky">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79" d="100"/>
          <a:sy n="79" d="100"/>
        </p:scale>
        <p:origin x="1248" y="78"/>
      </p:cViewPr>
      <p:guideLst>
        <p:guide orient="horz" pos="3158"/>
        <p:guide pos="2562"/>
      </p:guideLst>
    </p:cSldViewPr>
  </p:slideViewPr>
  <p:notesTextViewPr>
    <p:cViewPr>
      <p:scale>
        <a:sx n="100" d="100"/>
        <a:sy n="100" d="100"/>
      </p:scale>
      <p:origin x="0" y="0"/>
    </p:cViewPr>
  </p:notesTextViewPr>
  <p:notesViewPr>
    <p:cSldViewPr>
      <p:cViewPr varScale="1">
        <p:scale>
          <a:sx n="65" d="100"/>
          <a:sy n="65" d="100"/>
        </p:scale>
        <p:origin x="-3324"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image" Target="../media/image20.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4A91EF7-FA68-4794-BBC8-E3DEADE36ECA}" type="datetimeFigureOut">
              <a:rPr lang="cs-CZ" smtClean="0"/>
              <a:pPr/>
              <a:t>31.10.2022</a:t>
            </a:fld>
            <a:endParaRPr lang="cs-CZ"/>
          </a:p>
        </p:txBody>
      </p:sp>
      <p:sp>
        <p:nvSpPr>
          <p:cNvPr id="4" name="Zástupný symbol pro zápatí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3B6EAFE-857B-4238-9ADF-29BAF7AC94EF}" type="slidenum">
              <a:rPr lang="cs-CZ" smtClean="0"/>
              <a:pPr/>
              <a:t>‹#›</a:t>
            </a:fld>
            <a:endParaRPr lang="cs-CZ"/>
          </a:p>
        </p:txBody>
      </p:sp>
    </p:spTree>
    <p:extLst>
      <p:ext uri="{BB962C8B-B14F-4D97-AF65-F5344CB8AC3E}">
        <p14:creationId xmlns:p14="http://schemas.microsoft.com/office/powerpoint/2010/main" val="28807480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D55ADBB-E233-4708-8AF0-6898721049EF}" type="datetimeFigureOut">
              <a:rPr lang="cs-CZ" smtClean="0"/>
              <a:pPr/>
              <a:t>31.10.2022</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760E00A-DC81-4D4F-9BF7-C4CF18613DA5}" type="slidenum">
              <a:rPr lang="cs-CZ" smtClean="0"/>
              <a:pPr/>
              <a:t>‹#›</a:t>
            </a:fld>
            <a:endParaRPr lang="cs-CZ"/>
          </a:p>
        </p:txBody>
      </p:sp>
    </p:spTree>
    <p:extLst>
      <p:ext uri="{BB962C8B-B14F-4D97-AF65-F5344CB8AC3E}">
        <p14:creationId xmlns:p14="http://schemas.microsoft.com/office/powerpoint/2010/main" val="18084069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42" name="Rectangle 2"/>
          <p:cNvSpPr>
            <a:spLocks noGrp="1" noRot="1" noChangeAspect="1" noChangeArrowheads="1" noTextEdit="1"/>
          </p:cNvSpPr>
          <p:nvPr>
            <p:ph type="sldImg"/>
          </p:nvPr>
        </p:nvSpPr>
        <p:spPr>
          <a:ln/>
        </p:spPr>
      </p:sp>
      <p:sp>
        <p:nvSpPr>
          <p:cNvPr id="419843" name="Rectangle 3"/>
          <p:cNvSpPr>
            <a:spLocks noGrp="1" noChangeArrowheads="1"/>
          </p:cNvSpPr>
          <p:nvPr>
            <p:ph type="body" idx="1"/>
          </p:nvPr>
        </p:nvSpPr>
        <p:spPr>
          <a:noFill/>
          <a:ln/>
        </p:spPr>
        <p:txBody>
          <a:bodyPr/>
          <a:lstStyle/>
          <a:p>
            <a:pPr eaLnBrk="1" hangingPunct="1"/>
            <a:endParaRPr 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0866" name="Rectangle 2"/>
          <p:cNvSpPr>
            <a:spLocks noGrp="1" noRot="1" noChangeAspect="1" noChangeArrowheads="1" noTextEdit="1"/>
          </p:cNvSpPr>
          <p:nvPr>
            <p:ph type="sldImg"/>
          </p:nvPr>
        </p:nvSpPr>
        <p:spPr>
          <a:ln/>
        </p:spPr>
      </p:sp>
      <p:sp>
        <p:nvSpPr>
          <p:cNvPr id="420867" name="Rectangle 3"/>
          <p:cNvSpPr>
            <a:spLocks noGrp="1" noChangeArrowheads="1"/>
          </p:cNvSpPr>
          <p:nvPr>
            <p:ph type="body" idx="1"/>
          </p:nvPr>
        </p:nvSpPr>
        <p:spPr>
          <a:noFill/>
          <a:ln/>
        </p:spPr>
        <p:txBody>
          <a:bodyPr/>
          <a:lstStyle/>
          <a:p>
            <a:pPr eaLnBrk="1" hangingPunct="1"/>
            <a:endParaRPr 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1890" name="Rectangle 2"/>
          <p:cNvSpPr>
            <a:spLocks noGrp="1" noRot="1" noChangeAspect="1" noChangeArrowheads="1" noTextEdit="1"/>
          </p:cNvSpPr>
          <p:nvPr>
            <p:ph type="sldImg"/>
          </p:nvPr>
        </p:nvSpPr>
        <p:spPr>
          <a:ln/>
        </p:spPr>
      </p:sp>
      <p:sp>
        <p:nvSpPr>
          <p:cNvPr id="421891" name="Rectangle 3"/>
          <p:cNvSpPr>
            <a:spLocks noGrp="1" noChangeArrowheads="1"/>
          </p:cNvSpPr>
          <p:nvPr>
            <p:ph type="body" idx="1"/>
          </p:nvPr>
        </p:nvSpPr>
        <p:spPr>
          <a:noFill/>
          <a:ln/>
        </p:spPr>
        <p:txBody>
          <a:bodyPr/>
          <a:lstStyle/>
          <a:p>
            <a:pPr eaLnBrk="1" hangingPunct="1"/>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solidFill>
          <a:schemeClr val="bg2"/>
        </a:solid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Klepnutím lze upravit styl předlohy nadpisů.</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dirty="0"/>
              <a:t>Klepnutím lze upravit styl předlohy podnadpisů.</a:t>
            </a:r>
          </a:p>
        </p:txBody>
      </p:sp>
      <p:sp>
        <p:nvSpPr>
          <p:cNvPr id="4" name="Zástupný symbol pro datum 3"/>
          <p:cNvSpPr>
            <a:spLocks noGrp="1"/>
          </p:cNvSpPr>
          <p:nvPr>
            <p:ph type="dt" sz="half" idx="10"/>
          </p:nvPr>
        </p:nvSpPr>
        <p:spPr/>
        <p:txBody>
          <a:bodyPr/>
          <a:lstStyle>
            <a:lvl1pPr>
              <a:defRPr/>
            </a:lvl1pPr>
          </a:lstStyle>
          <a:p>
            <a:pPr>
              <a:defRPr/>
            </a:pPr>
            <a:fld id="{115A505B-EEF2-4C44-A833-DEA8611A9C05}" type="datetime1">
              <a:rPr lang="cs-CZ"/>
              <a:pPr>
                <a:defRPr/>
              </a:pPr>
              <a:t>31.10.2022</a:t>
            </a:fld>
            <a:endParaRPr lang="cs-CZ"/>
          </a:p>
        </p:txBody>
      </p:sp>
      <p:sp>
        <p:nvSpPr>
          <p:cNvPr id="5" name="Zástupný symbol pro zápatí 4"/>
          <p:cNvSpPr>
            <a:spLocks noGrp="1"/>
          </p:cNvSpPr>
          <p:nvPr>
            <p:ph type="ftr" sz="quarter" idx="11"/>
          </p:nvPr>
        </p:nvSpPr>
        <p:spPr/>
        <p:txBody>
          <a:bodyPr/>
          <a:lstStyle>
            <a:lvl1pPr>
              <a:defRPr>
                <a:latin typeface="Arial" pitchFamily="34" charset="0"/>
              </a:defRPr>
            </a:lvl1pPr>
          </a:lstStyle>
          <a:p>
            <a:pPr>
              <a:defRPr/>
            </a:pPr>
            <a:r>
              <a:rPr lang="cs-CZ"/>
              <a:t>Vytvořil Institut biostatistiky a analýz, Masarykova univerzita</a:t>
            </a:r>
          </a:p>
          <a:p>
            <a:pPr>
              <a:defRPr/>
            </a:pPr>
            <a:endParaRPr lang="cs-CZ"/>
          </a:p>
        </p:txBody>
      </p:sp>
      <p:sp>
        <p:nvSpPr>
          <p:cNvPr id="6" name="Zástupný symbol pro číslo snímku 5"/>
          <p:cNvSpPr>
            <a:spLocks noGrp="1"/>
          </p:cNvSpPr>
          <p:nvPr>
            <p:ph type="sldNum" sz="quarter" idx="12"/>
          </p:nvPr>
        </p:nvSpPr>
        <p:spPr>
          <a:noFill/>
        </p:spPr>
        <p:txBody>
          <a:bodyPr/>
          <a:lstStyle>
            <a:lvl1pPr>
              <a:defRPr/>
            </a:lvl1pPr>
          </a:lstStyle>
          <a:p>
            <a:pPr>
              <a:defRPr/>
            </a:pPr>
            <a:fld id="{6B54CB28-37AA-4D70-ADE3-7034C1957A21}" type="slidenum">
              <a:rPr lang="cs-CZ">
                <a:solidFill>
                  <a:srgbClr val="FFFFFF">
                    <a:shade val="75000"/>
                  </a:srgbClr>
                </a:solidFill>
              </a:rPr>
              <a:pPr>
                <a:defRPr/>
              </a:pPr>
              <a:t>‹#›</a:t>
            </a:fld>
            <a:endParaRPr lang="cs-CZ" dirty="0">
              <a:solidFill>
                <a:srgbClr val="FFFFFF">
                  <a:shade val="75000"/>
                </a:srgb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702425" y="228600"/>
            <a:ext cx="2133600" cy="5894388"/>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301625" y="228600"/>
            <a:ext cx="6248400" cy="5894388"/>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F5AEC4EC-C01A-49B3-BD7F-40D39E8906AA}" type="datetime1">
              <a:rPr lang="cs-CZ"/>
              <a:pPr>
                <a:defRPr/>
              </a:pPr>
              <a:t>31.10.2022</a:t>
            </a:fld>
            <a:endParaRPr lang="cs-CZ"/>
          </a:p>
        </p:txBody>
      </p:sp>
      <p:sp>
        <p:nvSpPr>
          <p:cNvPr id="5" name="Zástupný symbol pro zápatí 4"/>
          <p:cNvSpPr>
            <a:spLocks noGrp="1"/>
          </p:cNvSpPr>
          <p:nvPr>
            <p:ph type="ftr" sz="quarter" idx="11"/>
          </p:nvPr>
        </p:nvSpPr>
        <p:spPr/>
        <p:txBody>
          <a:bodyPr/>
          <a:lstStyle>
            <a:lvl1pPr>
              <a:defRPr>
                <a:latin typeface="Arial" pitchFamily="34" charset="0"/>
              </a:defRPr>
            </a:lvl1pPr>
          </a:lstStyle>
          <a:p>
            <a:pPr>
              <a:defRPr/>
            </a:pPr>
            <a:r>
              <a:rPr lang="cs-CZ"/>
              <a:t>Vytvořil Institut biostatistiky a analýz, Masarykova univerzita</a:t>
            </a:r>
          </a:p>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0F1B2D5-1C9D-4622-AF85-CEBAD7049554}" type="slidenum">
              <a:rPr lang="cs-CZ">
                <a:solidFill>
                  <a:srgbClr val="FFFFFF">
                    <a:shade val="75000"/>
                  </a:srgbClr>
                </a:solidFill>
              </a:rPr>
              <a:pPr>
                <a:defRPr/>
              </a:pPr>
              <a:t>‹#›</a:t>
            </a:fld>
            <a:endParaRPr lang="cs-CZ">
              <a:solidFill>
                <a:srgbClr val="FFFFFF">
                  <a:shade val="75000"/>
                </a:srgb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C0F82979-D645-4813-A47B-B8ADA69564AF}" type="datetime1">
              <a:rPr lang="cs-CZ"/>
              <a:pPr>
                <a:defRPr/>
              </a:pPr>
              <a:t>31.10.2022</a:t>
            </a:fld>
            <a:endParaRPr lang="cs-CZ"/>
          </a:p>
        </p:txBody>
      </p:sp>
      <p:sp>
        <p:nvSpPr>
          <p:cNvPr id="5" name="Zástupný symbol pro zápatí 4"/>
          <p:cNvSpPr>
            <a:spLocks noGrp="1"/>
          </p:cNvSpPr>
          <p:nvPr>
            <p:ph type="ftr" sz="quarter" idx="11"/>
          </p:nvPr>
        </p:nvSpPr>
        <p:spPr/>
        <p:txBody>
          <a:bodyPr/>
          <a:lstStyle>
            <a:lvl1pPr>
              <a:defRPr>
                <a:latin typeface="Arial" pitchFamily="34" charset="0"/>
              </a:defRPr>
            </a:lvl1pPr>
          </a:lstStyle>
          <a:p>
            <a:pPr>
              <a:defRPr/>
            </a:pPr>
            <a:r>
              <a:rPr lang="cs-CZ" dirty="0"/>
              <a:t>Vytvořil Institut biostatistiky a analýz, Masarykova univerzita</a:t>
            </a:r>
          </a:p>
          <a:p>
            <a:pPr>
              <a:defRPr/>
            </a:pPr>
            <a:r>
              <a:rPr lang="cs-CZ" dirty="0"/>
              <a:t>M. Cvanová</a:t>
            </a:r>
          </a:p>
        </p:txBody>
      </p:sp>
      <p:sp>
        <p:nvSpPr>
          <p:cNvPr id="6" name="Zástupný symbol pro číslo snímku 5"/>
          <p:cNvSpPr>
            <a:spLocks noGrp="1"/>
          </p:cNvSpPr>
          <p:nvPr>
            <p:ph type="sldNum" sz="quarter" idx="12"/>
          </p:nvPr>
        </p:nvSpPr>
        <p:spPr/>
        <p:txBody>
          <a:bodyPr/>
          <a:lstStyle>
            <a:lvl1pPr>
              <a:defRPr/>
            </a:lvl1pPr>
          </a:lstStyle>
          <a:p>
            <a:pPr>
              <a:defRPr/>
            </a:pPr>
            <a:fld id="{800F4756-EA36-45BA-9E72-7CF21DE0F8F4}" type="slidenum">
              <a:rPr lang="cs-CZ">
                <a:solidFill>
                  <a:srgbClr val="FFFFFF">
                    <a:shade val="75000"/>
                  </a:srgbClr>
                </a:solidFill>
              </a:rPr>
              <a:pPr>
                <a:defRPr/>
              </a:pPr>
              <a:t>‹#›</a:t>
            </a:fld>
            <a:endParaRPr lang="cs-CZ">
              <a:solidFill>
                <a:srgbClr val="FFFFFF">
                  <a:shade val="75000"/>
                </a:srgb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Klepnutím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8CAE3876-68F8-4326-BCE9-035770CF6FE2}" type="datetime1">
              <a:rPr lang="cs-CZ"/>
              <a:pPr>
                <a:defRPr/>
              </a:pPr>
              <a:t>31.10.2022</a:t>
            </a:fld>
            <a:endParaRPr lang="cs-CZ"/>
          </a:p>
        </p:txBody>
      </p:sp>
      <p:sp>
        <p:nvSpPr>
          <p:cNvPr id="5" name="Zástupný symbol pro zápatí 4"/>
          <p:cNvSpPr>
            <a:spLocks noGrp="1"/>
          </p:cNvSpPr>
          <p:nvPr>
            <p:ph type="ftr" sz="quarter" idx="11"/>
          </p:nvPr>
        </p:nvSpPr>
        <p:spPr/>
        <p:txBody>
          <a:bodyPr/>
          <a:lstStyle>
            <a:lvl1pPr>
              <a:defRPr>
                <a:latin typeface="Arial" pitchFamily="34" charset="0"/>
              </a:defRPr>
            </a:lvl1pPr>
          </a:lstStyle>
          <a:p>
            <a:pPr>
              <a:defRPr/>
            </a:pPr>
            <a:r>
              <a:rPr lang="cs-CZ"/>
              <a:t>Vytvořil Institut biostatistiky a analýz, Masarykova univerzita</a:t>
            </a:r>
          </a:p>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05D876BB-2039-4925-989D-21E6B392BB1F}" type="slidenum">
              <a:rPr lang="cs-CZ">
                <a:solidFill>
                  <a:srgbClr val="FFFFFF">
                    <a:shade val="75000"/>
                  </a:srgbClr>
                </a:solidFill>
              </a:rPr>
              <a:pPr>
                <a:defRPr/>
              </a:pPr>
              <a:t>‹#›</a:t>
            </a:fld>
            <a:endParaRPr lang="cs-CZ">
              <a:solidFill>
                <a:srgbClr val="FFFFFF">
                  <a:shade val="75000"/>
                </a:srgb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301625" y="1524000"/>
            <a:ext cx="4191000" cy="45989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5025" y="1524000"/>
            <a:ext cx="4191000" cy="45989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lvl1pPr>
              <a:defRPr/>
            </a:lvl1pPr>
          </a:lstStyle>
          <a:p>
            <a:pPr>
              <a:defRPr/>
            </a:pPr>
            <a:fld id="{52EF6F01-601A-481C-A758-EDF180C2844E}" type="datetime1">
              <a:rPr lang="cs-CZ"/>
              <a:pPr>
                <a:defRPr/>
              </a:pPr>
              <a:t>31.10.2022</a:t>
            </a:fld>
            <a:endParaRPr lang="cs-CZ"/>
          </a:p>
        </p:txBody>
      </p:sp>
      <p:sp>
        <p:nvSpPr>
          <p:cNvPr id="6" name="Zástupný symbol pro zápatí 5"/>
          <p:cNvSpPr>
            <a:spLocks noGrp="1"/>
          </p:cNvSpPr>
          <p:nvPr>
            <p:ph type="ftr" sz="quarter" idx="11"/>
          </p:nvPr>
        </p:nvSpPr>
        <p:spPr/>
        <p:txBody>
          <a:bodyPr/>
          <a:lstStyle>
            <a:lvl1pPr>
              <a:defRPr>
                <a:latin typeface="Arial" pitchFamily="34" charset="0"/>
              </a:defRPr>
            </a:lvl1pPr>
          </a:lstStyle>
          <a:p>
            <a:pPr>
              <a:defRPr/>
            </a:pPr>
            <a:r>
              <a:rPr lang="cs-CZ"/>
              <a:t>Vytvořil Institut biostatistiky a analýz, Masarykova univerzita</a:t>
            </a:r>
          </a:p>
          <a:p>
            <a:pPr>
              <a:defRPr/>
            </a:pPr>
            <a:endParaRPr lang="cs-CZ"/>
          </a:p>
        </p:txBody>
      </p:sp>
      <p:sp>
        <p:nvSpPr>
          <p:cNvPr id="7" name="Zástupný symbol pro číslo snímku 6"/>
          <p:cNvSpPr>
            <a:spLocks noGrp="1"/>
          </p:cNvSpPr>
          <p:nvPr>
            <p:ph type="sldNum" sz="quarter" idx="12"/>
          </p:nvPr>
        </p:nvSpPr>
        <p:spPr/>
        <p:txBody>
          <a:bodyPr/>
          <a:lstStyle>
            <a:lvl1pPr>
              <a:defRPr/>
            </a:lvl1pPr>
          </a:lstStyle>
          <a:p>
            <a:pPr>
              <a:defRPr/>
            </a:pPr>
            <a:fld id="{AEF16E5F-45CF-4B74-99D2-FB3D20D8BE56}" type="slidenum">
              <a:rPr lang="cs-CZ">
                <a:solidFill>
                  <a:srgbClr val="FFFFFF">
                    <a:shade val="75000"/>
                  </a:srgbClr>
                </a:solidFill>
              </a:rPr>
              <a:pPr>
                <a:defRPr/>
              </a:pPr>
              <a:t>‹#›</a:t>
            </a:fld>
            <a:endParaRPr lang="cs-CZ">
              <a:solidFill>
                <a:srgbClr val="FFFFFF">
                  <a:shade val="75000"/>
                </a:srgb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lvl1pPr>
              <a:defRPr/>
            </a:lvl1pPr>
          </a:lstStyle>
          <a:p>
            <a:pPr>
              <a:defRPr/>
            </a:pPr>
            <a:fld id="{CD4688F5-5E4E-46D7-B266-46B6357016AC}" type="datetime1">
              <a:rPr lang="cs-CZ"/>
              <a:pPr>
                <a:defRPr/>
              </a:pPr>
              <a:t>31.10.2022</a:t>
            </a:fld>
            <a:endParaRPr lang="cs-CZ"/>
          </a:p>
        </p:txBody>
      </p:sp>
      <p:sp>
        <p:nvSpPr>
          <p:cNvPr id="8" name="Zástupný symbol pro zápatí 7"/>
          <p:cNvSpPr>
            <a:spLocks noGrp="1"/>
          </p:cNvSpPr>
          <p:nvPr>
            <p:ph type="ftr" sz="quarter" idx="11"/>
          </p:nvPr>
        </p:nvSpPr>
        <p:spPr/>
        <p:txBody>
          <a:bodyPr/>
          <a:lstStyle>
            <a:lvl1pPr>
              <a:defRPr>
                <a:latin typeface="Arial" pitchFamily="34" charset="0"/>
              </a:defRPr>
            </a:lvl1pPr>
          </a:lstStyle>
          <a:p>
            <a:pPr>
              <a:defRPr/>
            </a:pPr>
            <a:r>
              <a:rPr lang="cs-CZ"/>
              <a:t>Vytvořil Institut biostatistiky a analýz, Masarykova univerzita</a:t>
            </a:r>
          </a:p>
          <a:p>
            <a:pPr>
              <a:defRPr/>
            </a:pPr>
            <a:endParaRPr lang="cs-CZ"/>
          </a:p>
        </p:txBody>
      </p:sp>
      <p:sp>
        <p:nvSpPr>
          <p:cNvPr id="9" name="Zástupný symbol pro číslo snímku 8"/>
          <p:cNvSpPr>
            <a:spLocks noGrp="1"/>
          </p:cNvSpPr>
          <p:nvPr>
            <p:ph type="sldNum" sz="quarter" idx="12"/>
          </p:nvPr>
        </p:nvSpPr>
        <p:spPr/>
        <p:txBody>
          <a:bodyPr/>
          <a:lstStyle>
            <a:lvl1pPr>
              <a:defRPr/>
            </a:lvl1pPr>
          </a:lstStyle>
          <a:p>
            <a:pPr>
              <a:defRPr/>
            </a:pPr>
            <a:fld id="{DDD31CAC-EB0C-4904-96D4-B4B0B5BBB53E}" type="slidenum">
              <a:rPr lang="cs-CZ">
                <a:solidFill>
                  <a:srgbClr val="FFFFFF">
                    <a:shade val="75000"/>
                  </a:srgbClr>
                </a:solidFill>
              </a:rPr>
              <a:pPr>
                <a:defRPr/>
              </a:pPr>
              <a:t>‹#›</a:t>
            </a:fld>
            <a:endParaRPr lang="cs-CZ">
              <a:solidFill>
                <a:srgbClr val="FFFFFF">
                  <a:shade val="75000"/>
                </a:srgb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datum 2"/>
          <p:cNvSpPr>
            <a:spLocks noGrp="1"/>
          </p:cNvSpPr>
          <p:nvPr>
            <p:ph type="dt" sz="half" idx="10"/>
          </p:nvPr>
        </p:nvSpPr>
        <p:spPr/>
        <p:txBody>
          <a:bodyPr/>
          <a:lstStyle>
            <a:lvl1pPr>
              <a:defRPr/>
            </a:lvl1pPr>
          </a:lstStyle>
          <a:p>
            <a:pPr>
              <a:defRPr/>
            </a:pPr>
            <a:fld id="{76DD9F46-AA44-4641-84CC-7449012ECB98}" type="datetime1">
              <a:rPr lang="cs-CZ"/>
              <a:pPr>
                <a:defRPr/>
              </a:pPr>
              <a:t>31.10.2022</a:t>
            </a:fld>
            <a:endParaRPr lang="cs-CZ"/>
          </a:p>
        </p:txBody>
      </p:sp>
      <p:sp>
        <p:nvSpPr>
          <p:cNvPr id="4" name="Zástupný symbol pro zápatí 3"/>
          <p:cNvSpPr>
            <a:spLocks noGrp="1"/>
          </p:cNvSpPr>
          <p:nvPr>
            <p:ph type="ftr" sz="quarter" idx="11"/>
          </p:nvPr>
        </p:nvSpPr>
        <p:spPr/>
        <p:txBody>
          <a:bodyPr/>
          <a:lstStyle>
            <a:lvl1pPr>
              <a:defRPr>
                <a:latin typeface="Arial" pitchFamily="34" charset="0"/>
              </a:defRPr>
            </a:lvl1pPr>
          </a:lstStyle>
          <a:p>
            <a:pPr>
              <a:defRPr/>
            </a:pPr>
            <a:r>
              <a:rPr lang="cs-CZ" dirty="0"/>
              <a:t>Vytvořil Institut biostatistiky a analýz, Masarykova univerzita</a:t>
            </a:r>
          </a:p>
          <a:p>
            <a:pPr>
              <a:defRPr/>
            </a:pPr>
            <a:r>
              <a:rPr lang="cs-CZ" dirty="0"/>
              <a:t>M. Cvanová</a:t>
            </a:r>
          </a:p>
          <a:p>
            <a:pPr>
              <a:defRPr/>
            </a:pPr>
            <a:endParaRPr lang="cs-CZ" dirty="0"/>
          </a:p>
        </p:txBody>
      </p:sp>
      <p:sp>
        <p:nvSpPr>
          <p:cNvPr id="5" name="Zástupný symbol pro číslo snímku 4"/>
          <p:cNvSpPr>
            <a:spLocks noGrp="1"/>
          </p:cNvSpPr>
          <p:nvPr>
            <p:ph type="sldNum" sz="quarter" idx="12"/>
          </p:nvPr>
        </p:nvSpPr>
        <p:spPr/>
        <p:txBody>
          <a:bodyPr/>
          <a:lstStyle>
            <a:lvl1pPr>
              <a:defRPr/>
            </a:lvl1pPr>
          </a:lstStyle>
          <a:p>
            <a:pPr>
              <a:defRPr/>
            </a:pPr>
            <a:fld id="{081B5B89-89BE-4201-89A5-6309C02D6DAF}" type="slidenum">
              <a:rPr lang="cs-CZ">
                <a:solidFill>
                  <a:srgbClr val="FFFFFF">
                    <a:shade val="75000"/>
                  </a:srgbClr>
                </a:solidFill>
              </a:rPr>
              <a:pPr>
                <a:defRPr/>
              </a:pPr>
              <a:t>‹#›</a:t>
            </a:fld>
            <a:endParaRPr lang="cs-CZ">
              <a:solidFill>
                <a:srgbClr val="FFFFFF">
                  <a:shade val="75000"/>
                </a:srgb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lvl1pPr>
              <a:defRPr/>
            </a:lvl1pPr>
          </a:lstStyle>
          <a:p>
            <a:pPr>
              <a:defRPr/>
            </a:pPr>
            <a:fld id="{9AAE05B9-9A1F-4F28-82A0-17BA94675E07}" type="datetime1">
              <a:rPr lang="cs-CZ"/>
              <a:pPr>
                <a:defRPr/>
              </a:pPr>
              <a:t>31.10.2022</a:t>
            </a:fld>
            <a:endParaRPr lang="cs-CZ"/>
          </a:p>
        </p:txBody>
      </p:sp>
      <p:sp>
        <p:nvSpPr>
          <p:cNvPr id="6" name="Zástupný symbol pro zápatí 5"/>
          <p:cNvSpPr>
            <a:spLocks noGrp="1"/>
          </p:cNvSpPr>
          <p:nvPr>
            <p:ph type="ftr" sz="quarter" idx="11"/>
          </p:nvPr>
        </p:nvSpPr>
        <p:spPr/>
        <p:txBody>
          <a:bodyPr/>
          <a:lstStyle>
            <a:lvl1pPr>
              <a:defRPr>
                <a:latin typeface="Arial" pitchFamily="34" charset="0"/>
              </a:defRPr>
            </a:lvl1pPr>
          </a:lstStyle>
          <a:p>
            <a:pPr>
              <a:defRPr/>
            </a:pPr>
            <a:r>
              <a:rPr lang="cs-CZ"/>
              <a:t>Vytvořil Institut biostatistiky a analýz, Masarykova univerzita</a:t>
            </a:r>
          </a:p>
          <a:p>
            <a:pPr>
              <a:defRPr/>
            </a:pPr>
            <a:endParaRPr lang="cs-CZ"/>
          </a:p>
        </p:txBody>
      </p:sp>
      <p:sp>
        <p:nvSpPr>
          <p:cNvPr id="7" name="Zástupný symbol pro číslo snímku 6"/>
          <p:cNvSpPr>
            <a:spLocks noGrp="1"/>
          </p:cNvSpPr>
          <p:nvPr>
            <p:ph type="sldNum" sz="quarter" idx="12"/>
          </p:nvPr>
        </p:nvSpPr>
        <p:spPr/>
        <p:txBody>
          <a:bodyPr/>
          <a:lstStyle>
            <a:lvl1pPr>
              <a:defRPr/>
            </a:lvl1pPr>
          </a:lstStyle>
          <a:p>
            <a:pPr>
              <a:defRPr/>
            </a:pPr>
            <a:fld id="{8D0763BF-394C-4444-BA73-757A959D78D4}" type="slidenum">
              <a:rPr lang="cs-CZ">
                <a:solidFill>
                  <a:srgbClr val="FFFFFF">
                    <a:shade val="75000"/>
                  </a:srgbClr>
                </a:solidFill>
              </a:rPr>
              <a:pPr>
                <a:defRPr/>
              </a:pPr>
              <a:t>‹#›</a:t>
            </a:fld>
            <a:endParaRPr lang="cs-CZ">
              <a:solidFill>
                <a:srgbClr val="FFFFFF">
                  <a:shade val="75000"/>
                </a:srgb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lvl1pPr>
              <a:defRPr/>
            </a:lvl1pPr>
          </a:lstStyle>
          <a:p>
            <a:pPr>
              <a:defRPr/>
            </a:pPr>
            <a:fld id="{D59D4FDD-718C-467D-9D9D-7980392FE2DD}" type="datetime1">
              <a:rPr lang="cs-CZ"/>
              <a:pPr>
                <a:defRPr/>
              </a:pPr>
              <a:t>31.10.2022</a:t>
            </a:fld>
            <a:endParaRPr lang="cs-CZ"/>
          </a:p>
        </p:txBody>
      </p:sp>
      <p:sp>
        <p:nvSpPr>
          <p:cNvPr id="6" name="Zástupný symbol pro zápatí 5"/>
          <p:cNvSpPr>
            <a:spLocks noGrp="1"/>
          </p:cNvSpPr>
          <p:nvPr>
            <p:ph type="ftr" sz="quarter" idx="11"/>
          </p:nvPr>
        </p:nvSpPr>
        <p:spPr/>
        <p:txBody>
          <a:bodyPr/>
          <a:lstStyle>
            <a:lvl1pPr>
              <a:defRPr>
                <a:latin typeface="Arial" pitchFamily="34" charset="0"/>
              </a:defRPr>
            </a:lvl1pPr>
          </a:lstStyle>
          <a:p>
            <a:pPr>
              <a:defRPr/>
            </a:pPr>
            <a:r>
              <a:rPr lang="cs-CZ"/>
              <a:t>Vytvořil Institut biostatistiky a analýz, Masarykova univerzita</a:t>
            </a:r>
          </a:p>
          <a:p>
            <a:pPr>
              <a:defRPr/>
            </a:pPr>
            <a:endParaRPr lang="cs-CZ"/>
          </a:p>
        </p:txBody>
      </p:sp>
      <p:sp>
        <p:nvSpPr>
          <p:cNvPr id="7" name="Zástupný symbol pro číslo snímku 6"/>
          <p:cNvSpPr>
            <a:spLocks noGrp="1"/>
          </p:cNvSpPr>
          <p:nvPr>
            <p:ph type="sldNum" sz="quarter" idx="12"/>
          </p:nvPr>
        </p:nvSpPr>
        <p:spPr/>
        <p:txBody>
          <a:bodyPr/>
          <a:lstStyle>
            <a:lvl1pPr>
              <a:defRPr/>
            </a:lvl1pPr>
          </a:lstStyle>
          <a:p>
            <a:pPr>
              <a:defRPr/>
            </a:pPr>
            <a:fld id="{1C4ED308-BDA4-4104-82A0-01B4EF8F6DD2}" type="slidenum">
              <a:rPr lang="cs-CZ">
                <a:solidFill>
                  <a:srgbClr val="FFFFFF">
                    <a:shade val="75000"/>
                  </a:srgbClr>
                </a:solidFill>
              </a:rPr>
              <a:pPr>
                <a:defRPr/>
              </a:pPr>
              <a:t>‹#›</a:t>
            </a:fld>
            <a:endParaRPr lang="cs-CZ">
              <a:solidFill>
                <a:srgbClr val="FFFFFF">
                  <a:shade val="75000"/>
                </a:srgb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58870661-1936-40AA-B564-6F074F74A6BF}" type="datetime1">
              <a:rPr lang="cs-CZ"/>
              <a:pPr>
                <a:defRPr/>
              </a:pPr>
              <a:t>31.10.2022</a:t>
            </a:fld>
            <a:endParaRPr lang="cs-CZ"/>
          </a:p>
        </p:txBody>
      </p:sp>
      <p:sp>
        <p:nvSpPr>
          <p:cNvPr id="5" name="Zástupný symbol pro zápatí 4"/>
          <p:cNvSpPr>
            <a:spLocks noGrp="1"/>
          </p:cNvSpPr>
          <p:nvPr>
            <p:ph type="ftr" sz="quarter" idx="11"/>
          </p:nvPr>
        </p:nvSpPr>
        <p:spPr/>
        <p:txBody>
          <a:bodyPr/>
          <a:lstStyle>
            <a:lvl1pPr>
              <a:defRPr>
                <a:latin typeface="Arial" pitchFamily="34" charset="0"/>
              </a:defRPr>
            </a:lvl1pPr>
          </a:lstStyle>
          <a:p>
            <a:pPr>
              <a:defRPr/>
            </a:pPr>
            <a:r>
              <a:rPr lang="cs-CZ"/>
              <a:t>Vytvořil Institut biostatistiky a analýz, Masarykova univerzita</a:t>
            </a:r>
          </a:p>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B996BD44-637C-4CD7-87EC-1A633E97A429}" type="slidenum">
              <a:rPr lang="cs-CZ">
                <a:solidFill>
                  <a:srgbClr val="FFFFFF">
                    <a:shade val="75000"/>
                  </a:srgbClr>
                </a:solidFill>
              </a:rPr>
              <a:pPr>
                <a:defRPr/>
              </a:pPr>
              <a:t>‹#›</a:t>
            </a:fld>
            <a:endParaRPr lang="cs-CZ">
              <a:solidFill>
                <a:srgbClr val="FFFFFF">
                  <a:shade val="75000"/>
                </a:srgb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Obdélník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srgbClr val="000000"/>
              </a:solidFill>
            </a:endParaRPr>
          </a:p>
        </p:txBody>
      </p:sp>
      <p:sp>
        <p:nvSpPr>
          <p:cNvPr id="16" name="Obdélník 15"/>
          <p:cNvSpPr>
            <a:spLocks noChangeArrowheads="1"/>
          </p:cNvSpPr>
          <p:nvPr/>
        </p:nvSpPr>
        <p:spPr bwMode="white">
          <a:xfrm>
            <a:off x="0" y="0"/>
            <a:ext cx="9144000" cy="139382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srgbClr val="000000"/>
              </a:solidFill>
            </a:endParaRPr>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srgbClr val="000000"/>
              </a:solidFill>
            </a:endParaRPr>
          </a:p>
        </p:txBody>
      </p:sp>
      <p:sp>
        <p:nvSpPr>
          <p:cNvPr id="19" name="Obdélník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srgbClr val="000000"/>
              </a:solidFill>
            </a:endParaRPr>
          </a:p>
        </p:txBody>
      </p:sp>
      <p:sp>
        <p:nvSpPr>
          <p:cNvPr id="9" name="Obdélník 8"/>
          <p:cNvSpPr>
            <a:spLocks noChangeArrowheads="1"/>
          </p:cNvSpPr>
          <p:nvPr/>
        </p:nvSpPr>
        <p:spPr bwMode="auto">
          <a:xfrm>
            <a:off x="149225" y="6388100"/>
            <a:ext cx="8832850" cy="469900"/>
          </a:xfrm>
          <a:prstGeom prst="rect">
            <a:avLst/>
          </a:prstGeom>
          <a:solidFill>
            <a:srgbClr val="D7E1E1"/>
          </a:solidFill>
          <a:ln w="9525" algn="ctr">
            <a:noFill/>
            <a:miter lim="800000"/>
            <a:headEnd/>
            <a:tailEnd/>
          </a:ln>
        </p:spPr>
        <p:txBody>
          <a:bodyPr wrap="none" anchor="ctr"/>
          <a:lstStyle/>
          <a:p>
            <a:pPr>
              <a:defRPr/>
            </a:pPr>
            <a:endParaRPr lang="en-US">
              <a:solidFill>
                <a:srgbClr val="000000"/>
              </a:solidFill>
            </a:endParaRPr>
          </a:p>
        </p:txBody>
      </p:sp>
      <p:sp>
        <p:nvSpPr>
          <p:cNvPr id="8" name="Obdélník 7"/>
          <p:cNvSpPr>
            <a:spLocks noChangeArrowheads="1"/>
          </p:cNvSpPr>
          <p:nvPr/>
        </p:nvSpPr>
        <p:spPr bwMode="auto">
          <a:xfrm>
            <a:off x="152400" y="155575"/>
            <a:ext cx="8832850" cy="6702425"/>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srgbClr val="000000"/>
              </a:solidFill>
            </a:endParaRPr>
          </a:p>
        </p:txBody>
      </p:sp>
      <p:sp>
        <p:nvSpPr>
          <p:cNvPr id="10" name="Přímá spojovací čára 9"/>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solidFill>
                <a:srgbClr val="000000"/>
              </a:solidFill>
            </a:endParaRPr>
          </a:p>
        </p:txBody>
      </p:sp>
      <p:sp>
        <p:nvSpPr>
          <p:cNvPr id="12" name="Elipsa 11"/>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endParaRPr>
          </a:p>
        </p:txBody>
      </p:sp>
      <p:sp>
        <p:nvSpPr>
          <p:cNvPr id="15" name="Elipsa 14"/>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endParaRPr>
          </a:p>
        </p:txBody>
      </p:sp>
      <p:sp>
        <p:nvSpPr>
          <p:cNvPr id="7179" name="Zástupný symbol pro nadpis 21"/>
          <p:cNvSpPr>
            <a:spLocks noGrp="1"/>
          </p:cNvSpPr>
          <p:nvPr>
            <p:ph type="title"/>
          </p:nvPr>
        </p:nvSpPr>
        <p:spPr bwMode="auto">
          <a:xfrm>
            <a:off x="301625" y="22860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cs-CZ"/>
              <a:t>Klepnutím lze upravit styl předlohy nadpisů.</a:t>
            </a:r>
            <a:endParaRPr lang="en-US"/>
          </a:p>
        </p:txBody>
      </p:sp>
      <p:sp>
        <p:nvSpPr>
          <p:cNvPr id="7180" name="Zástupný symbol pro text 12"/>
          <p:cNvSpPr>
            <a:spLocks noGrp="1"/>
          </p:cNvSpPr>
          <p:nvPr>
            <p:ph type="body" idx="1"/>
          </p:nvPr>
        </p:nvSpPr>
        <p:spPr bwMode="auto">
          <a:xfrm>
            <a:off x="301625" y="1524000"/>
            <a:ext cx="8534400" cy="45989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20" name="Zástupný symbol pro datum 2"/>
          <p:cNvSpPr>
            <a:spLocks noGrp="1"/>
          </p:cNvSpPr>
          <p:nvPr>
            <p:ph type="dt" sz="half" idx="2"/>
          </p:nvPr>
        </p:nvSpPr>
        <p:spPr>
          <a:xfrm>
            <a:off x="5791200" y="6405563"/>
            <a:ext cx="3044825" cy="365125"/>
          </a:xfrm>
          <a:prstGeom prst="rect">
            <a:avLst/>
          </a:prstGeom>
        </p:spPr>
        <p:txBody>
          <a:bodyPr vert="horz"/>
          <a:lstStyle>
            <a:lvl1pPr algn="r" fontAlgn="auto">
              <a:spcBef>
                <a:spcPts val="0"/>
              </a:spcBef>
              <a:spcAft>
                <a:spcPts val="0"/>
              </a:spcAft>
              <a:defRPr sz="1400" b="0" i="0">
                <a:solidFill>
                  <a:srgbClr val="FFFFFF"/>
                </a:solidFill>
                <a:latin typeface="+mn-lt"/>
                <a:cs typeface="+mn-cs"/>
              </a:defRPr>
            </a:lvl1pPr>
          </a:lstStyle>
          <a:p>
            <a:pPr>
              <a:defRPr/>
            </a:pPr>
            <a:fld id="{4EAB6FCA-F22B-40D1-965D-06682A144701}" type="datetime1">
              <a:rPr lang="cs-CZ"/>
              <a:pPr>
                <a:defRPr/>
              </a:pPr>
              <a:t>31.10.2022</a:t>
            </a:fld>
            <a:endParaRPr lang="cs-CZ"/>
          </a:p>
        </p:txBody>
      </p:sp>
      <p:sp>
        <p:nvSpPr>
          <p:cNvPr id="21" name="Zástupný symbol pro zápatí 3"/>
          <p:cNvSpPr>
            <a:spLocks noGrp="1"/>
          </p:cNvSpPr>
          <p:nvPr>
            <p:ph type="ftr" sz="quarter" idx="3"/>
          </p:nvPr>
        </p:nvSpPr>
        <p:spPr>
          <a:xfrm>
            <a:off x="304800" y="6410325"/>
            <a:ext cx="3581400" cy="366713"/>
          </a:xfrm>
          <a:prstGeom prst="rect">
            <a:avLst/>
          </a:prstGeom>
        </p:spPr>
        <p:txBody>
          <a:bodyPr vert="horz" wrap="square" lIns="91440" tIns="45720" rIns="91440" bIns="45720" numCol="1" anchor="t" anchorCtr="0" compatLnSpc="1">
            <a:prstTxWarp prst="textNoShape">
              <a:avLst/>
            </a:prstTxWarp>
          </a:bodyPr>
          <a:lstStyle>
            <a:lvl1pPr>
              <a:defRPr sz="900" b="0" i="0">
                <a:solidFill>
                  <a:srgbClr val="607B7C"/>
                </a:solidFill>
                <a:latin typeface="Calibri" pitchFamily="34" charset="0"/>
                <a:cs typeface="Arial" pitchFamily="34" charset="0"/>
              </a:defRPr>
            </a:lvl1pPr>
          </a:lstStyle>
          <a:p>
            <a:pPr fontAlgn="base">
              <a:spcBef>
                <a:spcPct val="0"/>
              </a:spcBef>
              <a:spcAft>
                <a:spcPct val="0"/>
              </a:spcAft>
              <a:defRPr/>
            </a:pPr>
            <a:r>
              <a:rPr lang="cs-CZ"/>
              <a:t>Vytvořil Institut biostatistiky a analýz, Masarykova univerzita</a:t>
            </a:r>
          </a:p>
          <a:p>
            <a:pPr fontAlgn="base">
              <a:spcBef>
                <a:spcPct val="0"/>
              </a:spcBef>
              <a:spcAft>
                <a:spcPct val="0"/>
              </a:spcAft>
              <a:defRPr/>
            </a:pPr>
            <a:endParaRPr lang="cs-CZ"/>
          </a:p>
        </p:txBody>
      </p:sp>
      <p:sp>
        <p:nvSpPr>
          <p:cNvPr id="24" name="Zástupný symbol pro číslo snímku 4"/>
          <p:cNvSpPr>
            <a:spLocks noGrp="1"/>
          </p:cNvSpPr>
          <p:nvPr>
            <p:ph type="sldNum" sz="quarter" idx="4"/>
          </p:nvPr>
        </p:nvSpPr>
        <p:spPr>
          <a:xfrm>
            <a:off x="4343400" y="1036638"/>
            <a:ext cx="457200" cy="441325"/>
          </a:xfrm>
          <a:prstGeom prst="rect">
            <a:avLst/>
          </a:prstGeom>
        </p:spPr>
        <p:txBody>
          <a:bodyPr vert="horz" lIns="45720" rIns="45720" anchor="ctr">
            <a:normAutofit/>
          </a:bodyPr>
          <a:lstStyle>
            <a:lvl1pPr algn="ctr" fontAlgn="auto">
              <a:spcBef>
                <a:spcPts val="0"/>
              </a:spcBef>
              <a:spcAft>
                <a:spcPts val="0"/>
              </a:spcAft>
              <a:defRPr sz="1600" b="0" i="0">
                <a:solidFill>
                  <a:schemeClr val="accent3">
                    <a:shade val="75000"/>
                  </a:schemeClr>
                </a:solidFill>
                <a:latin typeface="+mn-lt"/>
                <a:cs typeface="+mn-cs"/>
              </a:defRPr>
            </a:lvl1pPr>
          </a:lstStyle>
          <a:p>
            <a:pPr>
              <a:defRPr/>
            </a:pPr>
            <a:fld id="{25E96BBF-22B3-4AC5-9994-9E8EE9B8C38B}" type="slidenum">
              <a:rPr lang="cs-CZ">
                <a:solidFill>
                  <a:srgbClr val="FFFFFF">
                    <a:shade val="75000"/>
                  </a:srgbClr>
                </a:solidFill>
              </a:rPr>
              <a:pPr>
                <a:defRPr/>
              </a:pPr>
              <a:t>‹#›</a:t>
            </a:fld>
            <a:endParaRPr lang="cs-CZ">
              <a:solidFill>
                <a:srgbClr val="FFFFFF">
                  <a:shade val="75000"/>
                </a:srgbClr>
              </a:solidFill>
            </a:endParaRPr>
          </a:p>
        </p:txBody>
      </p:sp>
      <p:pic>
        <p:nvPicPr>
          <p:cNvPr id="7184" name="Picture 16" descr="logo-IBA"/>
          <p:cNvPicPr>
            <a:picLocks noChangeAspect="1" noChangeArrowheads="1"/>
          </p:cNvPicPr>
          <p:nvPr userDrawn="1"/>
        </p:nvPicPr>
        <p:blipFill>
          <a:blip r:embed="rId12" cstate="print"/>
          <a:srcRect/>
          <a:stretch>
            <a:fillRect/>
          </a:stretch>
        </p:blipFill>
        <p:spPr bwMode="auto">
          <a:xfrm>
            <a:off x="4170363" y="6453188"/>
            <a:ext cx="360362" cy="341312"/>
          </a:xfrm>
          <a:prstGeom prst="rect">
            <a:avLst/>
          </a:prstGeom>
          <a:noFill/>
          <a:ln w="9525">
            <a:noFill/>
            <a:miter lim="800000"/>
            <a:headEnd/>
            <a:tailEnd/>
          </a:ln>
        </p:spPr>
      </p:pic>
      <p:pic>
        <p:nvPicPr>
          <p:cNvPr id="7185" name="Picture 17" descr="logomuni"/>
          <p:cNvPicPr>
            <a:picLocks noChangeAspect="1" noChangeArrowheads="1"/>
          </p:cNvPicPr>
          <p:nvPr userDrawn="1"/>
        </p:nvPicPr>
        <p:blipFill>
          <a:blip r:embed="rId13" cstate="print"/>
          <a:srcRect/>
          <a:stretch>
            <a:fillRect/>
          </a:stretch>
        </p:blipFill>
        <p:spPr bwMode="auto">
          <a:xfrm>
            <a:off x="4603750" y="6408738"/>
            <a:ext cx="400050" cy="40481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Lst>
  <p:hf sldNum="0" hdr="0" dt="0"/>
  <p:txStyles>
    <p:titleStyle>
      <a:lvl1pPr algn="ctr" rtl="0" eaLnBrk="0" fontAlgn="base" hangingPunct="0">
        <a:spcBef>
          <a:spcPct val="0"/>
        </a:spcBef>
        <a:spcAft>
          <a:spcPct val="0"/>
        </a:spcAft>
        <a:defRPr sz="3300" b="1">
          <a:solidFill>
            <a:srgbClr val="7B9899"/>
          </a:solidFill>
          <a:latin typeface="+mj-lt"/>
          <a:ea typeface="+mj-ea"/>
          <a:cs typeface="+mj-cs"/>
        </a:defRPr>
      </a:lvl1pPr>
      <a:lvl2pPr algn="ctr" rtl="0" eaLnBrk="0" fontAlgn="base" hangingPunct="0">
        <a:spcBef>
          <a:spcPct val="0"/>
        </a:spcBef>
        <a:spcAft>
          <a:spcPct val="0"/>
        </a:spcAft>
        <a:defRPr sz="3300" b="1">
          <a:solidFill>
            <a:srgbClr val="7B9899"/>
          </a:solidFill>
          <a:latin typeface="Calibri" pitchFamily="34" charset="0"/>
          <a:cs typeface="Arial" charset="0"/>
        </a:defRPr>
      </a:lvl2pPr>
      <a:lvl3pPr algn="ctr" rtl="0" eaLnBrk="0" fontAlgn="base" hangingPunct="0">
        <a:spcBef>
          <a:spcPct val="0"/>
        </a:spcBef>
        <a:spcAft>
          <a:spcPct val="0"/>
        </a:spcAft>
        <a:defRPr sz="3300" b="1">
          <a:solidFill>
            <a:srgbClr val="7B9899"/>
          </a:solidFill>
          <a:latin typeface="Calibri" pitchFamily="34" charset="0"/>
          <a:cs typeface="Arial" charset="0"/>
        </a:defRPr>
      </a:lvl3pPr>
      <a:lvl4pPr algn="ctr" rtl="0" eaLnBrk="0" fontAlgn="base" hangingPunct="0">
        <a:spcBef>
          <a:spcPct val="0"/>
        </a:spcBef>
        <a:spcAft>
          <a:spcPct val="0"/>
        </a:spcAft>
        <a:defRPr sz="3300" b="1">
          <a:solidFill>
            <a:srgbClr val="7B9899"/>
          </a:solidFill>
          <a:latin typeface="Calibri" pitchFamily="34" charset="0"/>
          <a:cs typeface="Arial" charset="0"/>
        </a:defRPr>
      </a:lvl4pPr>
      <a:lvl5pPr algn="ctr" rtl="0" eaLnBrk="0" fontAlgn="base" hangingPunct="0">
        <a:spcBef>
          <a:spcPct val="0"/>
        </a:spcBef>
        <a:spcAft>
          <a:spcPct val="0"/>
        </a:spcAft>
        <a:defRPr sz="3300" b="1">
          <a:solidFill>
            <a:srgbClr val="7B9899"/>
          </a:solidFill>
          <a:latin typeface="Calibri" pitchFamily="34" charset="0"/>
          <a:cs typeface="Arial" charset="0"/>
        </a:defRPr>
      </a:lvl5pPr>
      <a:lvl6pPr marL="457200" algn="ctr" rtl="0" fontAlgn="base">
        <a:spcBef>
          <a:spcPct val="0"/>
        </a:spcBef>
        <a:spcAft>
          <a:spcPct val="0"/>
        </a:spcAft>
        <a:defRPr sz="3300" b="1">
          <a:solidFill>
            <a:srgbClr val="7B9899"/>
          </a:solidFill>
          <a:latin typeface="Calibri" pitchFamily="34" charset="0"/>
          <a:cs typeface="Arial" charset="0"/>
        </a:defRPr>
      </a:lvl6pPr>
      <a:lvl7pPr marL="914400" algn="ctr" rtl="0" fontAlgn="base">
        <a:spcBef>
          <a:spcPct val="0"/>
        </a:spcBef>
        <a:spcAft>
          <a:spcPct val="0"/>
        </a:spcAft>
        <a:defRPr sz="3300" b="1">
          <a:solidFill>
            <a:srgbClr val="7B9899"/>
          </a:solidFill>
          <a:latin typeface="Calibri" pitchFamily="34" charset="0"/>
          <a:cs typeface="Arial" charset="0"/>
        </a:defRPr>
      </a:lvl7pPr>
      <a:lvl8pPr marL="1371600" algn="ctr" rtl="0" fontAlgn="base">
        <a:spcBef>
          <a:spcPct val="0"/>
        </a:spcBef>
        <a:spcAft>
          <a:spcPct val="0"/>
        </a:spcAft>
        <a:defRPr sz="3300" b="1">
          <a:solidFill>
            <a:srgbClr val="7B9899"/>
          </a:solidFill>
          <a:latin typeface="Calibri" pitchFamily="34" charset="0"/>
          <a:cs typeface="Arial" charset="0"/>
        </a:defRPr>
      </a:lvl8pPr>
      <a:lvl9pPr marL="1828800" algn="ctr" rtl="0" fontAlgn="base">
        <a:spcBef>
          <a:spcPct val="0"/>
        </a:spcBef>
        <a:spcAft>
          <a:spcPct val="0"/>
        </a:spcAft>
        <a:defRPr sz="3300" b="1">
          <a:solidFill>
            <a:srgbClr val="7B9899"/>
          </a:solidFill>
          <a:latin typeface="Calibri" pitchFamily="34" charset="0"/>
          <a:cs typeface="Arial" charset="0"/>
        </a:defRPr>
      </a:lvl9pPr>
    </p:titleStyle>
    <p:bodyStyle>
      <a:lvl1pPr marL="273050" indent="-273050" algn="l" rtl="0" eaLnBrk="0" fontAlgn="base" hangingPunct="0">
        <a:spcBef>
          <a:spcPct val="20000"/>
        </a:spcBef>
        <a:spcAft>
          <a:spcPct val="0"/>
        </a:spcAft>
        <a:buClr>
          <a:schemeClr val="accent1"/>
        </a:buClr>
        <a:buSzPct val="85000"/>
        <a:buFont typeface="Wingdings 2" pitchFamily="18" charset="2"/>
        <a:buChar char=""/>
        <a:defRPr sz="2700">
          <a:solidFill>
            <a:schemeClr val="tx1"/>
          </a:solidFill>
          <a:latin typeface="+mn-lt"/>
          <a:ea typeface="+mn-ea"/>
          <a:cs typeface="+mn-cs"/>
        </a:defRPr>
      </a:lvl1pPr>
      <a:lvl2pPr marL="547688" indent="-273050" algn="l" rtl="0" eaLnBrk="0" fontAlgn="base" hangingPunct="0">
        <a:spcBef>
          <a:spcPct val="20000"/>
        </a:spcBef>
        <a:spcAft>
          <a:spcPct val="0"/>
        </a:spcAft>
        <a:buClr>
          <a:schemeClr val="accent2"/>
        </a:buClr>
        <a:buSzPct val="70000"/>
        <a:buFont typeface="Wingdings" pitchFamily="2" charset="2"/>
        <a:buChar char=""/>
        <a:defRPr sz="2200">
          <a:solidFill>
            <a:schemeClr val="tx2"/>
          </a:solidFill>
          <a:latin typeface="+mn-lt"/>
          <a:cs typeface="+mn-cs"/>
        </a:defRPr>
      </a:lvl2pPr>
      <a:lvl3pPr marL="822325" indent="-228600" algn="l" rtl="0" eaLnBrk="0" fontAlgn="base" hangingPunct="0">
        <a:spcBef>
          <a:spcPct val="20000"/>
        </a:spcBef>
        <a:spcAft>
          <a:spcPct val="0"/>
        </a:spcAft>
        <a:buClr>
          <a:srgbClr val="8CADAE"/>
        </a:buClr>
        <a:buSzPct val="75000"/>
        <a:buFont typeface="Wingdings 2" pitchFamily="18" charset="2"/>
        <a:buChar char=""/>
        <a:defRPr sz="2000">
          <a:solidFill>
            <a:schemeClr val="tx1"/>
          </a:solidFill>
          <a:latin typeface="+mn-lt"/>
          <a:cs typeface="+mn-cs"/>
        </a:defRPr>
      </a:lvl3pPr>
      <a:lvl4pPr marL="1096963" indent="-228600" algn="l" rtl="0" eaLnBrk="0" fontAlgn="base" hangingPunct="0">
        <a:spcBef>
          <a:spcPct val="20000"/>
        </a:spcBef>
        <a:spcAft>
          <a:spcPct val="0"/>
        </a:spcAft>
        <a:buClr>
          <a:srgbClr val="8C7B70"/>
        </a:buClr>
        <a:buSzPct val="70000"/>
        <a:buFont typeface="Wingdings" pitchFamily="2" charset="2"/>
        <a:buChar char=""/>
        <a:defRPr sz="2000">
          <a:solidFill>
            <a:schemeClr val="tx2"/>
          </a:solidFill>
          <a:latin typeface="+mn-lt"/>
          <a:cs typeface="+mn-cs"/>
        </a:defRPr>
      </a:lvl4pPr>
      <a:lvl5pPr marL="1371600" indent="-228600" algn="l" rtl="0" eaLnBrk="0" fontAlgn="base" hangingPunct="0">
        <a:spcBef>
          <a:spcPct val="20000"/>
        </a:spcBef>
        <a:spcAft>
          <a:spcPct val="0"/>
        </a:spcAft>
        <a:buClr>
          <a:srgbClr val="8FB08C"/>
        </a:buClr>
        <a:buChar char="•"/>
        <a:defRPr>
          <a:solidFill>
            <a:schemeClr val="tx1"/>
          </a:solidFill>
          <a:latin typeface="+mn-lt"/>
          <a:cs typeface="+mn-cs"/>
        </a:defRPr>
      </a:lvl5pPr>
      <a:lvl6pPr marL="1828800" indent="-228600" algn="l" rtl="0" fontAlgn="base">
        <a:spcBef>
          <a:spcPct val="20000"/>
        </a:spcBef>
        <a:spcAft>
          <a:spcPct val="0"/>
        </a:spcAft>
        <a:buClr>
          <a:srgbClr val="8FB08C"/>
        </a:buClr>
        <a:buChar char="•"/>
        <a:defRPr>
          <a:solidFill>
            <a:schemeClr val="tx1"/>
          </a:solidFill>
          <a:latin typeface="+mn-lt"/>
          <a:cs typeface="+mn-cs"/>
        </a:defRPr>
      </a:lvl6pPr>
      <a:lvl7pPr marL="2286000" indent="-228600" algn="l" rtl="0" fontAlgn="base">
        <a:spcBef>
          <a:spcPct val="20000"/>
        </a:spcBef>
        <a:spcAft>
          <a:spcPct val="0"/>
        </a:spcAft>
        <a:buClr>
          <a:srgbClr val="8FB08C"/>
        </a:buClr>
        <a:buChar char="•"/>
        <a:defRPr>
          <a:solidFill>
            <a:schemeClr val="tx1"/>
          </a:solidFill>
          <a:latin typeface="+mn-lt"/>
          <a:cs typeface="+mn-cs"/>
        </a:defRPr>
      </a:lvl7pPr>
      <a:lvl8pPr marL="2743200" indent="-228600" algn="l" rtl="0" fontAlgn="base">
        <a:spcBef>
          <a:spcPct val="20000"/>
        </a:spcBef>
        <a:spcAft>
          <a:spcPct val="0"/>
        </a:spcAft>
        <a:buClr>
          <a:srgbClr val="8FB08C"/>
        </a:buClr>
        <a:buChar char="•"/>
        <a:defRPr>
          <a:solidFill>
            <a:schemeClr val="tx1"/>
          </a:solidFill>
          <a:latin typeface="+mn-lt"/>
          <a:cs typeface="+mn-cs"/>
        </a:defRPr>
      </a:lvl8pPr>
      <a:lvl9pPr marL="3200400" indent="-228600" algn="l" rtl="0" fontAlgn="base">
        <a:spcBef>
          <a:spcPct val="20000"/>
        </a:spcBef>
        <a:spcAft>
          <a:spcPct val="0"/>
        </a:spcAft>
        <a:buClr>
          <a:srgbClr val="8FB08C"/>
        </a:buClr>
        <a:buChar char="•"/>
        <a:defRPr>
          <a:solidFill>
            <a:schemeClr val="tx1"/>
          </a:solidFill>
          <a:latin typeface="+mn-lt"/>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 Id="rId6" Type="http://schemas.openxmlformats.org/officeDocument/2006/relationships/image" Target="../media/image4.wmf"/><Relationship Id="rId5" Type="http://schemas.openxmlformats.org/officeDocument/2006/relationships/oleObject" Target="../embeddings/oleObject2.bin"/><Relationship Id="rId4" Type="http://schemas.openxmlformats.org/officeDocument/2006/relationships/image" Target="../media/image3.wmf"/></Relationships>
</file>

<file path=ppt/slides/_rels/slide13.xml.rels><?xml version="1.0" encoding="UTF-8" standalone="yes"?>
<Relationships xmlns="http://schemas.openxmlformats.org/package/2006/relationships"><Relationship Id="rId8" Type="http://schemas.openxmlformats.org/officeDocument/2006/relationships/oleObject" Target="../embeddings/oleObject5.bin"/><Relationship Id="rId3" Type="http://schemas.openxmlformats.org/officeDocument/2006/relationships/image" Target="../media/image8.png"/><Relationship Id="rId7" Type="http://schemas.openxmlformats.org/officeDocument/2006/relationships/image" Target="../media/image6.wmf"/><Relationship Id="rId2" Type="http://schemas.openxmlformats.org/officeDocument/2006/relationships/slideLayout" Target="../slideLayouts/slideLayout6.xml"/><Relationship Id="rId1" Type="http://schemas.openxmlformats.org/officeDocument/2006/relationships/vmlDrawing" Target="../drawings/vmlDrawing2.vml"/><Relationship Id="rId6" Type="http://schemas.openxmlformats.org/officeDocument/2006/relationships/oleObject" Target="../embeddings/oleObject4.bin"/><Relationship Id="rId5" Type="http://schemas.openxmlformats.org/officeDocument/2006/relationships/image" Target="../media/image5.wmf"/><Relationship Id="rId4" Type="http://schemas.openxmlformats.org/officeDocument/2006/relationships/oleObject" Target="../embeddings/oleObject3.bin"/><Relationship Id="rId9" Type="http://schemas.openxmlformats.org/officeDocument/2006/relationships/image" Target="../media/image7.wmf"/></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image" Target="../media/image10.png"/></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image" Target="../media/image12.png"/></Relationships>
</file>

<file path=ppt/slides/_rels/slide1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image" Target="../media/image15.png"/><Relationship Id="rId7" Type="http://schemas.openxmlformats.org/officeDocument/2006/relationships/image" Target="../media/image19.png"/><Relationship Id="rId2" Type="http://schemas.openxmlformats.org/officeDocument/2006/relationships/image" Target="../media/image14.png"/><Relationship Id="rId1" Type="http://schemas.openxmlformats.org/officeDocument/2006/relationships/slideLayout" Target="../slideLayouts/slideLayout6.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png"/></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6.xml"/><Relationship Id="rId1" Type="http://schemas.openxmlformats.org/officeDocument/2006/relationships/vmlDrawing" Target="../drawings/vmlDrawing3.vml"/><Relationship Id="rId6" Type="http://schemas.openxmlformats.org/officeDocument/2006/relationships/image" Target="../media/image21.emf"/><Relationship Id="rId5" Type="http://schemas.openxmlformats.org/officeDocument/2006/relationships/oleObject" Target="../embeddings/oleObject7.bin"/><Relationship Id="rId4" Type="http://schemas.openxmlformats.org/officeDocument/2006/relationships/image" Target="../media/image20.e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82" name="Zástupný symbol pro zápatí 16"/>
          <p:cNvSpPr>
            <a:spLocks noGrp="1"/>
          </p:cNvSpPr>
          <p:nvPr>
            <p:ph type="ftr" sz="quarter" idx="11"/>
          </p:nvPr>
        </p:nvSpPr>
        <p:spPr bwMode="auto">
          <a:noFill/>
          <a:ln>
            <a:miter lim="800000"/>
            <a:headEnd/>
            <a:tailEnd/>
          </a:ln>
        </p:spPr>
        <p:txBody>
          <a:bodyPr/>
          <a:lstStyle/>
          <a:p>
            <a:r>
              <a:rPr lang="cs-CZ"/>
              <a:t>Vytvořil Institut biostatistiky a analýz, Masarykova univerzita </a:t>
            </a:r>
            <a:br>
              <a:rPr lang="cs-CZ"/>
            </a:br>
            <a:r>
              <a:rPr lang="cs-CZ" i="1"/>
              <a:t>J. Jarkovský, L. Dušek</a:t>
            </a:r>
          </a:p>
        </p:txBody>
      </p:sp>
      <p:sp>
        <p:nvSpPr>
          <p:cNvPr id="276483" name="Podnadpis 2"/>
          <p:cNvSpPr>
            <a:spLocks noGrp="1"/>
          </p:cNvSpPr>
          <p:nvPr>
            <p:ph type="subTitle" idx="4294967295"/>
          </p:nvPr>
        </p:nvSpPr>
        <p:spPr>
          <a:xfrm>
            <a:off x="251520" y="3356992"/>
            <a:ext cx="8572500" cy="2234458"/>
          </a:xfrm>
        </p:spPr>
        <p:txBody>
          <a:bodyPr>
            <a:spAutoFit/>
          </a:bodyPr>
          <a:lstStyle/>
          <a:p>
            <a:pPr marL="0" indent="0" algn="ctr">
              <a:buFont typeface="Wingdings 2" pitchFamily="18" charset="2"/>
              <a:buNone/>
            </a:pPr>
            <a:r>
              <a:rPr lang="cs-CZ" sz="2400" b="1" dirty="0">
                <a:solidFill>
                  <a:schemeClr val="tx2"/>
                </a:solidFill>
                <a:latin typeface="Arial" pitchFamily="34" charset="0"/>
              </a:rPr>
              <a:t>Parametrická analýza rozptylu</a:t>
            </a:r>
          </a:p>
          <a:p>
            <a:pPr marL="0" indent="0" algn="ctr">
              <a:buFont typeface="Wingdings 2" pitchFamily="18" charset="2"/>
              <a:buNone/>
            </a:pPr>
            <a:r>
              <a:rPr lang="cs-CZ" sz="2400" b="1" dirty="0">
                <a:solidFill>
                  <a:schemeClr val="tx2"/>
                </a:solidFill>
                <a:latin typeface="Arial" pitchFamily="34" charset="0"/>
              </a:rPr>
              <a:t>Post hoc testy</a:t>
            </a:r>
          </a:p>
          <a:p>
            <a:pPr marL="0" indent="0" algn="ctr">
              <a:buNone/>
            </a:pPr>
            <a:r>
              <a:rPr lang="cs-CZ" sz="2400" b="1" dirty="0" err="1">
                <a:solidFill>
                  <a:schemeClr val="tx2"/>
                </a:solidFill>
                <a:latin typeface="Arial" pitchFamily="34" charset="0"/>
              </a:rPr>
              <a:t>Kruskal</a:t>
            </a:r>
            <a:r>
              <a:rPr lang="cs-CZ" sz="2400" b="1" dirty="0">
                <a:solidFill>
                  <a:schemeClr val="tx2"/>
                </a:solidFill>
                <a:latin typeface="Arial" pitchFamily="34" charset="0"/>
              </a:rPr>
              <a:t>-</a:t>
            </a:r>
            <a:r>
              <a:rPr lang="cs-CZ" sz="2400" b="1" dirty="0" err="1">
                <a:solidFill>
                  <a:schemeClr val="tx2"/>
                </a:solidFill>
                <a:latin typeface="Arial" pitchFamily="34" charset="0"/>
              </a:rPr>
              <a:t>Wallisův</a:t>
            </a:r>
            <a:r>
              <a:rPr lang="cs-CZ" sz="2400" b="1" dirty="0">
                <a:solidFill>
                  <a:schemeClr val="tx2"/>
                </a:solidFill>
                <a:latin typeface="Arial" pitchFamily="34" charset="0"/>
              </a:rPr>
              <a:t> test</a:t>
            </a:r>
          </a:p>
          <a:p>
            <a:pPr marL="0" indent="0" algn="ctr">
              <a:buNone/>
            </a:pPr>
            <a:r>
              <a:rPr lang="cs-CZ" sz="2400" b="1" dirty="0" err="1">
                <a:solidFill>
                  <a:schemeClr val="tx2"/>
                </a:solidFill>
                <a:latin typeface="Arial" pitchFamily="34" charset="0"/>
              </a:rPr>
              <a:t>Friedmanův</a:t>
            </a:r>
            <a:r>
              <a:rPr lang="cs-CZ" sz="2400" b="1" dirty="0">
                <a:solidFill>
                  <a:schemeClr val="tx2"/>
                </a:solidFill>
                <a:latin typeface="Arial" pitchFamily="34" charset="0"/>
              </a:rPr>
              <a:t> test</a:t>
            </a:r>
          </a:p>
          <a:p>
            <a:pPr marL="0" indent="0" algn="ctr">
              <a:buFont typeface="Wingdings 2" pitchFamily="18" charset="2"/>
              <a:buNone/>
            </a:pPr>
            <a:endParaRPr lang="cs-CZ" sz="2400" b="1" dirty="0">
              <a:solidFill>
                <a:schemeClr val="tx2"/>
              </a:solidFill>
              <a:latin typeface="Arial" pitchFamily="34" charset="0"/>
            </a:endParaRPr>
          </a:p>
        </p:txBody>
      </p:sp>
      <p:sp>
        <p:nvSpPr>
          <p:cNvPr id="276484" name="Nadpis 1"/>
          <p:cNvSpPr>
            <a:spLocks noGrp="1"/>
          </p:cNvSpPr>
          <p:nvPr>
            <p:ph type="ctrTitle" idx="4294967295"/>
          </p:nvPr>
        </p:nvSpPr>
        <p:spPr>
          <a:xfrm>
            <a:off x="683568" y="332656"/>
            <a:ext cx="7772400" cy="646331"/>
          </a:xfrm>
          <a:noFill/>
        </p:spPr>
        <p:txBody>
          <a:bodyPr>
            <a:spAutoFit/>
          </a:bodyPr>
          <a:lstStyle/>
          <a:p>
            <a:r>
              <a:rPr lang="cs-CZ" sz="3600" dirty="0">
                <a:solidFill>
                  <a:schemeClr val="accent1"/>
                </a:solidFill>
                <a:latin typeface="Arial" pitchFamily="34" charset="0"/>
              </a:rPr>
              <a:t>11. Analýza rozptylu</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602"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81603" name="Rectangle 2"/>
          <p:cNvSpPr>
            <a:spLocks noGrp="1" noChangeArrowheads="1"/>
          </p:cNvSpPr>
          <p:nvPr>
            <p:ph type="title" idx="4294967295"/>
          </p:nvPr>
        </p:nvSpPr>
        <p:spPr>
          <a:xfrm>
            <a:off x="990600" y="0"/>
            <a:ext cx="7772400" cy="762000"/>
          </a:xfrm>
          <a:noFill/>
        </p:spPr>
        <p:txBody>
          <a:bodyPr anchor="ctr"/>
          <a:lstStyle/>
          <a:p>
            <a:r>
              <a:rPr lang="cs-CZ"/>
              <a:t>Analýza rozptylu - ANOVA</a:t>
            </a:r>
          </a:p>
        </p:txBody>
      </p:sp>
      <p:sp>
        <p:nvSpPr>
          <p:cNvPr id="281604" name="Text Box 3"/>
          <p:cNvSpPr txBox="1">
            <a:spLocks noChangeArrowheads="1"/>
          </p:cNvSpPr>
          <p:nvPr/>
        </p:nvSpPr>
        <p:spPr bwMode="auto">
          <a:xfrm>
            <a:off x="0" y="914400"/>
            <a:ext cx="9144000" cy="533400"/>
          </a:xfrm>
          <a:prstGeom prst="rect">
            <a:avLst/>
          </a:prstGeom>
          <a:solidFill>
            <a:srgbClr val="FFFFFF"/>
          </a:solidFill>
          <a:ln w="9525">
            <a:noFill/>
            <a:miter lim="800000"/>
            <a:headEnd/>
            <a:tailEnd/>
          </a:ln>
        </p:spPr>
        <p:txBody>
          <a:bodyPr anchor="ctr"/>
          <a:lstStyle/>
          <a:p>
            <a:pPr algn="ctr" eaLnBrk="0" fontAlgn="base" hangingPunct="0">
              <a:spcBef>
                <a:spcPct val="0"/>
              </a:spcBef>
              <a:spcAft>
                <a:spcPct val="0"/>
              </a:spcAft>
            </a:pPr>
            <a:endParaRPr lang="en-GB" sz="2400">
              <a:solidFill>
                <a:prstClr val="black"/>
              </a:solidFill>
              <a:latin typeface="Arial" pitchFamily="34" charset="0"/>
              <a:cs typeface="Arial" pitchFamily="34" charset="0"/>
            </a:endParaRPr>
          </a:p>
        </p:txBody>
      </p:sp>
      <p:sp>
        <p:nvSpPr>
          <p:cNvPr id="281605" name="text 78"/>
          <p:cNvSpPr txBox="1">
            <a:spLocks noChangeArrowheads="1"/>
          </p:cNvSpPr>
          <p:nvPr/>
        </p:nvSpPr>
        <p:spPr bwMode="auto">
          <a:xfrm>
            <a:off x="179388" y="1030288"/>
            <a:ext cx="8785225" cy="457200"/>
          </a:xfrm>
          <a:prstGeom prst="rect">
            <a:avLst/>
          </a:prstGeom>
          <a:solidFill>
            <a:srgbClr val="CC0000"/>
          </a:solidFill>
          <a:ln w="0">
            <a:noFill/>
            <a:miter lim="800000"/>
            <a:headEnd/>
            <a:tailEnd/>
          </a:ln>
        </p:spPr>
        <p:txBody>
          <a:bodyPr anchor="ctr"/>
          <a:lstStyle/>
          <a:p>
            <a:pPr algn="ctr" eaLnBrk="0" fontAlgn="base" hangingPunct="0">
              <a:spcBef>
                <a:spcPct val="0"/>
              </a:spcBef>
              <a:spcAft>
                <a:spcPct val="0"/>
              </a:spcAft>
            </a:pPr>
            <a:r>
              <a:rPr lang="cs-CZ" sz="2400" b="1" i="1">
                <a:solidFill>
                  <a:prstClr val="white"/>
                </a:solidFill>
                <a:latin typeface="Times New Roman" pitchFamily="18" charset="0"/>
                <a:cs typeface="Arial" pitchFamily="34" charset="0"/>
              </a:rPr>
              <a:t>Předpoklady analýzy rozptylu jsou nezbytné pro dosažení síly testu</a:t>
            </a:r>
          </a:p>
        </p:txBody>
      </p:sp>
      <p:sp>
        <p:nvSpPr>
          <p:cNvPr id="281606" name="Text Box 5"/>
          <p:cNvSpPr txBox="1">
            <a:spLocks noChangeArrowheads="1"/>
          </p:cNvSpPr>
          <p:nvPr/>
        </p:nvSpPr>
        <p:spPr bwMode="auto">
          <a:xfrm>
            <a:off x="304800" y="1600200"/>
            <a:ext cx="4114800" cy="2371725"/>
          </a:xfrm>
          <a:prstGeom prst="rect">
            <a:avLst/>
          </a:prstGeom>
          <a:noFill/>
          <a:ln w="9525" cap="rnd">
            <a:solidFill>
              <a:srgbClr val="000000"/>
            </a:solidFill>
            <a:prstDash val="sysDot"/>
            <a:miter lim="800000"/>
            <a:headEnd/>
            <a:tailEnd/>
          </a:ln>
        </p:spPr>
        <p:txBody>
          <a:bodyPr lIns="180000" tIns="18000" rIns="0" bIns="0" anchor="ctr"/>
          <a:lstStyle/>
          <a:p>
            <a:pPr eaLnBrk="0" fontAlgn="base" hangingPunct="0">
              <a:spcBef>
                <a:spcPct val="0"/>
              </a:spcBef>
              <a:spcAft>
                <a:spcPct val="0"/>
              </a:spcAft>
              <a:buFontTx/>
              <a:buChar char="•"/>
            </a:pPr>
            <a:r>
              <a:rPr lang="cs-CZ" sz="1400" b="1">
                <a:solidFill>
                  <a:prstClr val="black"/>
                </a:solidFill>
                <a:latin typeface="Arial" pitchFamily="34" charset="0"/>
                <a:cs typeface="Arial" pitchFamily="34" charset="0"/>
              </a:rPr>
              <a:t> </a:t>
            </a:r>
            <a:r>
              <a:rPr lang="cs-CZ" sz="1400" b="1" u="sng">
                <a:solidFill>
                  <a:prstClr val="black"/>
                </a:solidFill>
                <a:latin typeface="Arial" pitchFamily="34" charset="0"/>
                <a:cs typeface="Arial" pitchFamily="34" charset="0"/>
              </a:rPr>
              <a:t>Symetrické rozložení hodnot</a:t>
            </a:r>
            <a:r>
              <a:rPr lang="cs-CZ" sz="1200" b="1" u="sng">
                <a:solidFill>
                  <a:prstClr val="black"/>
                </a:solidFill>
                <a:latin typeface="Arial" pitchFamily="34" charset="0"/>
                <a:cs typeface="Arial" pitchFamily="34" charset="0"/>
              </a:rPr>
              <a:t> </a:t>
            </a:r>
            <a:r>
              <a:rPr lang="cs-CZ" sz="1400" b="1" u="sng">
                <a:solidFill>
                  <a:prstClr val="black"/>
                </a:solidFill>
                <a:latin typeface="Arial" pitchFamily="34" charset="0"/>
                <a:cs typeface="Arial" pitchFamily="34" charset="0"/>
              </a:rPr>
              <a:t>a normalita odchylek</a:t>
            </a:r>
            <a:r>
              <a:rPr lang="cs-CZ" sz="1200" b="1">
                <a:solidFill>
                  <a:prstClr val="black"/>
                </a:solidFill>
                <a:latin typeface="Arial" pitchFamily="34" charset="0"/>
                <a:cs typeface="Arial" pitchFamily="34" charset="0"/>
              </a:rPr>
              <a:t> </a:t>
            </a:r>
            <a:r>
              <a:rPr lang="cs-CZ" sz="1400">
                <a:solidFill>
                  <a:prstClr val="black"/>
                </a:solidFill>
                <a:latin typeface="Arial" pitchFamily="34" charset="0"/>
                <a:cs typeface="Arial" pitchFamily="34" charset="0"/>
              </a:rPr>
              <a:t>od hodnoceného modelu ANOVA. Velkou část dat lze adekvátně normalizovat použitím logaritmické transformace. Předpoklad lognormální transformace může pochopitelně být teoreticky vyloučen u mnoha datových souborů obsahujících diskrétní parametry, kde je indikována vhodnost jiného typu transformace. U asymetricky  rozložených a u diskrétních dat je nutné využít neparametrické alternativy analýzy rozptylu.</a:t>
            </a:r>
          </a:p>
        </p:txBody>
      </p:sp>
      <p:sp>
        <p:nvSpPr>
          <p:cNvPr id="281607" name="Text Box 6"/>
          <p:cNvSpPr txBox="1">
            <a:spLocks noChangeArrowheads="1"/>
          </p:cNvSpPr>
          <p:nvPr/>
        </p:nvSpPr>
        <p:spPr bwMode="auto">
          <a:xfrm>
            <a:off x="4724400" y="1600200"/>
            <a:ext cx="4105275" cy="2371725"/>
          </a:xfrm>
          <a:prstGeom prst="rect">
            <a:avLst/>
          </a:prstGeom>
          <a:noFill/>
          <a:ln w="9525" cap="rnd">
            <a:solidFill>
              <a:srgbClr val="000000"/>
            </a:solidFill>
            <a:prstDash val="sysDot"/>
            <a:miter lim="800000"/>
            <a:headEnd/>
            <a:tailEnd/>
          </a:ln>
        </p:spPr>
        <p:txBody>
          <a:bodyPr lIns="180000" tIns="18000" rIns="0" bIns="0" anchor="ctr"/>
          <a:lstStyle/>
          <a:p>
            <a:pPr eaLnBrk="0" fontAlgn="base" hangingPunct="0">
              <a:spcBef>
                <a:spcPct val="0"/>
              </a:spcBef>
              <a:spcAft>
                <a:spcPct val="0"/>
              </a:spcAft>
              <a:buFontTx/>
              <a:buChar char="•"/>
            </a:pPr>
            <a:r>
              <a:rPr lang="cs-CZ" sz="1400" b="1">
                <a:solidFill>
                  <a:prstClr val="black"/>
                </a:solidFill>
                <a:latin typeface="Arial" pitchFamily="34" charset="0"/>
                <a:cs typeface="Arial" pitchFamily="34" charset="0"/>
              </a:rPr>
              <a:t> </a:t>
            </a:r>
            <a:r>
              <a:rPr lang="cs-CZ" sz="1400" b="1" u="sng">
                <a:solidFill>
                  <a:prstClr val="black"/>
                </a:solidFill>
                <a:latin typeface="Arial" pitchFamily="34" charset="0"/>
                <a:cs typeface="Arial" pitchFamily="34" charset="0"/>
              </a:rPr>
              <a:t>Homogenita rozptylu</a:t>
            </a:r>
            <a:r>
              <a:rPr lang="cs-CZ" sz="1400" b="1">
                <a:solidFill>
                  <a:prstClr val="black"/>
                </a:solidFill>
                <a:latin typeface="Arial" pitchFamily="34" charset="0"/>
                <a:cs typeface="Arial" pitchFamily="34" charset="0"/>
              </a:rPr>
              <a:t> </a:t>
            </a:r>
            <a:r>
              <a:rPr lang="cs-CZ" sz="1400">
                <a:solidFill>
                  <a:prstClr val="black"/>
                </a:solidFill>
                <a:latin typeface="Arial" pitchFamily="34" charset="0"/>
                <a:cs typeface="Arial" pitchFamily="34" charset="0"/>
              </a:rPr>
              <a:t>je nutným předpokladem pro smysluplnost vzájemných srovnání pokusných variant. U testů toxicity by splnění tohoto předpokladu mělo být ověřováno (Bartlettův test), neboť vážné rozdíly (až řádové) v jednotkách testovaného parametru mohou nastat v důsledku inhibice dávkami látky. Nehomogenita rozptylu je často ve vztahu k nenormalitě (asymetrii) dat a lze ji odstranit vhodnou normalizující transformací. </a:t>
            </a:r>
          </a:p>
        </p:txBody>
      </p:sp>
      <p:sp>
        <p:nvSpPr>
          <p:cNvPr id="281608" name="Text Box 7"/>
          <p:cNvSpPr txBox="1">
            <a:spLocks noChangeArrowheads="1"/>
          </p:cNvSpPr>
          <p:nvPr/>
        </p:nvSpPr>
        <p:spPr bwMode="auto">
          <a:xfrm>
            <a:off x="304800" y="4057650"/>
            <a:ext cx="4114800" cy="2247900"/>
          </a:xfrm>
          <a:prstGeom prst="rect">
            <a:avLst/>
          </a:prstGeom>
          <a:noFill/>
          <a:ln w="9525" cap="rnd">
            <a:solidFill>
              <a:srgbClr val="000000"/>
            </a:solidFill>
            <a:prstDash val="sysDot"/>
            <a:miter lim="800000"/>
            <a:headEnd/>
            <a:tailEnd/>
          </a:ln>
        </p:spPr>
        <p:txBody>
          <a:bodyPr lIns="180000" tIns="18000" rIns="0" bIns="0" anchor="ctr"/>
          <a:lstStyle/>
          <a:p>
            <a:pPr eaLnBrk="0" fontAlgn="base" hangingPunct="0">
              <a:spcBef>
                <a:spcPct val="0"/>
              </a:spcBef>
              <a:spcAft>
                <a:spcPct val="0"/>
              </a:spcAft>
              <a:buFontTx/>
              <a:buChar char="•"/>
            </a:pPr>
            <a:r>
              <a:rPr lang="cs-CZ" sz="1400" b="1">
                <a:solidFill>
                  <a:prstClr val="black"/>
                </a:solidFill>
                <a:latin typeface="Arial" pitchFamily="34" charset="0"/>
                <a:cs typeface="Arial" pitchFamily="34" charset="0"/>
              </a:rPr>
              <a:t> </a:t>
            </a:r>
            <a:r>
              <a:rPr lang="cs-CZ" sz="1400" b="1" u="sng">
                <a:solidFill>
                  <a:prstClr val="black"/>
                </a:solidFill>
                <a:latin typeface="Arial" pitchFamily="34" charset="0"/>
                <a:cs typeface="Arial" pitchFamily="34" charset="0"/>
              </a:rPr>
              <a:t>Statistická nezávislost reziduí</a:t>
            </a:r>
            <a:r>
              <a:rPr lang="cs-CZ" sz="1400" b="1">
                <a:solidFill>
                  <a:prstClr val="black"/>
                </a:solidFill>
                <a:latin typeface="Arial" pitchFamily="34" charset="0"/>
                <a:cs typeface="Arial" pitchFamily="34" charset="0"/>
              </a:rPr>
              <a:t>  </a:t>
            </a:r>
            <a:r>
              <a:rPr lang="cs-CZ" sz="1400">
                <a:solidFill>
                  <a:prstClr val="black"/>
                </a:solidFill>
                <a:latin typeface="Arial" pitchFamily="34" charset="0"/>
                <a:cs typeface="Arial" pitchFamily="34" charset="0"/>
              </a:rPr>
              <a:t>vyhodnocovaného modelu ANOVA. Pokud odhad a posouzení korelačních vztahů mezi pokusnými variantami není přímo předmětem výzkumu, lze jejich vliv na vyhodnocení odstranit znáhodněním dat v rámci pokusných variant -  tedy změnou pořadí v náhodné. Rozsah vlivu těchto autokorelačních vztahů musí být ovšem primárně omezen správností experimentálního uspořádání. </a:t>
            </a:r>
          </a:p>
        </p:txBody>
      </p:sp>
      <p:sp>
        <p:nvSpPr>
          <p:cNvPr id="281609" name="Text Box 8"/>
          <p:cNvSpPr txBox="1">
            <a:spLocks noChangeArrowheads="1"/>
          </p:cNvSpPr>
          <p:nvPr/>
        </p:nvSpPr>
        <p:spPr bwMode="auto">
          <a:xfrm>
            <a:off x="4724400" y="4062413"/>
            <a:ext cx="4105275" cy="2243137"/>
          </a:xfrm>
          <a:prstGeom prst="rect">
            <a:avLst/>
          </a:prstGeom>
          <a:noFill/>
          <a:ln w="9525" cap="rnd">
            <a:solidFill>
              <a:srgbClr val="000000"/>
            </a:solidFill>
            <a:prstDash val="sysDot"/>
            <a:miter lim="800000"/>
            <a:headEnd/>
            <a:tailEnd/>
          </a:ln>
        </p:spPr>
        <p:txBody>
          <a:bodyPr lIns="180000" tIns="18000" rIns="0" bIns="0" anchor="ctr"/>
          <a:lstStyle/>
          <a:p>
            <a:pPr eaLnBrk="0" fontAlgn="base" hangingPunct="0">
              <a:spcBef>
                <a:spcPct val="0"/>
              </a:spcBef>
              <a:spcAft>
                <a:spcPct val="0"/>
              </a:spcAft>
              <a:buFontTx/>
              <a:buChar char="•"/>
            </a:pPr>
            <a:r>
              <a:rPr lang="cs-CZ" sz="1400" b="1">
                <a:solidFill>
                  <a:prstClr val="black"/>
                </a:solidFill>
                <a:latin typeface="Arial" pitchFamily="34" charset="0"/>
                <a:cs typeface="Arial" pitchFamily="34" charset="0"/>
              </a:rPr>
              <a:t> </a:t>
            </a:r>
            <a:r>
              <a:rPr lang="cs-CZ" sz="1400" b="1" u="sng">
                <a:solidFill>
                  <a:prstClr val="black"/>
                </a:solidFill>
                <a:latin typeface="Arial" pitchFamily="34" charset="0"/>
                <a:cs typeface="Arial" pitchFamily="34" charset="0"/>
              </a:rPr>
              <a:t>Aditivita</a:t>
            </a:r>
            <a:r>
              <a:rPr lang="cs-CZ" sz="1400" b="1">
                <a:solidFill>
                  <a:prstClr val="black"/>
                </a:solidFill>
                <a:latin typeface="Arial" pitchFamily="34" charset="0"/>
                <a:cs typeface="Arial" pitchFamily="34" charset="0"/>
              </a:rPr>
              <a:t> </a:t>
            </a:r>
            <a:r>
              <a:rPr lang="cs-CZ" sz="1400">
                <a:solidFill>
                  <a:prstClr val="black"/>
                </a:solidFill>
                <a:latin typeface="Arial" pitchFamily="34" charset="0"/>
                <a:cs typeface="Arial" pitchFamily="34" charset="0"/>
              </a:rPr>
              <a:t>jako předpoklad týkající se složitějších experimentálních uspořádání. Exaktní otestování aditivity více pokusných faktorů je procedura poměrně náročná na experimentální design vyvážený co do počtu opakování. Je rovněž obtížné testovat interakci na nestandardních datech, neboť případná transformace může změnit charakter odchylek původních dat od hodnoceného modelu ANOVA.</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2626"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82627" name="Rectangle 2"/>
          <p:cNvSpPr>
            <a:spLocks noGrp="1" noChangeArrowheads="1"/>
          </p:cNvSpPr>
          <p:nvPr>
            <p:ph type="title" idx="4294967295"/>
          </p:nvPr>
        </p:nvSpPr>
        <p:spPr>
          <a:xfrm>
            <a:off x="990600" y="74613"/>
            <a:ext cx="7772400" cy="762000"/>
          </a:xfrm>
          <a:noFill/>
        </p:spPr>
        <p:txBody>
          <a:bodyPr anchor="ctr"/>
          <a:lstStyle/>
          <a:p>
            <a:r>
              <a:rPr lang="cs-CZ"/>
              <a:t>Analýza rozptylu - ANOVA</a:t>
            </a:r>
          </a:p>
        </p:txBody>
      </p:sp>
      <p:sp>
        <p:nvSpPr>
          <p:cNvPr id="282628" name="Text Box 3"/>
          <p:cNvSpPr txBox="1">
            <a:spLocks noChangeArrowheads="1"/>
          </p:cNvSpPr>
          <p:nvPr/>
        </p:nvSpPr>
        <p:spPr bwMode="auto">
          <a:xfrm>
            <a:off x="0" y="914400"/>
            <a:ext cx="9144000" cy="381000"/>
          </a:xfrm>
          <a:prstGeom prst="rect">
            <a:avLst/>
          </a:prstGeom>
          <a:solidFill>
            <a:srgbClr val="FFFFFF"/>
          </a:solidFill>
          <a:ln w="9525">
            <a:noFill/>
            <a:miter lim="800000"/>
            <a:headEnd/>
            <a:tailEnd/>
          </a:ln>
        </p:spPr>
        <p:txBody>
          <a:bodyPr/>
          <a:lstStyle/>
          <a:p>
            <a:pPr eaLnBrk="0" fontAlgn="base" hangingPunct="0">
              <a:spcBef>
                <a:spcPct val="0"/>
              </a:spcBef>
              <a:spcAft>
                <a:spcPct val="0"/>
              </a:spcAft>
            </a:pPr>
            <a:endParaRPr lang="en-GB" sz="2400">
              <a:solidFill>
                <a:prstClr val="black"/>
              </a:solidFill>
              <a:latin typeface="Arial" pitchFamily="34" charset="0"/>
              <a:cs typeface="Arial" pitchFamily="34" charset="0"/>
            </a:endParaRPr>
          </a:p>
        </p:txBody>
      </p:sp>
      <p:sp>
        <p:nvSpPr>
          <p:cNvPr id="282629" name="text 78"/>
          <p:cNvSpPr txBox="1">
            <a:spLocks noChangeArrowheads="1"/>
          </p:cNvSpPr>
          <p:nvPr/>
        </p:nvSpPr>
        <p:spPr bwMode="auto">
          <a:xfrm>
            <a:off x="179388" y="1027113"/>
            <a:ext cx="8783637" cy="457200"/>
          </a:xfrm>
          <a:prstGeom prst="rect">
            <a:avLst/>
          </a:prstGeom>
          <a:solidFill>
            <a:srgbClr val="CC0000"/>
          </a:solidFill>
          <a:ln w="0">
            <a:noFill/>
            <a:miter lim="800000"/>
            <a:headEnd/>
            <a:tailEnd/>
          </a:ln>
        </p:spPr>
        <p:txBody>
          <a:bodyPr anchor="ctr"/>
          <a:lstStyle/>
          <a:p>
            <a:pPr algn="ctr" eaLnBrk="0" fontAlgn="base" hangingPunct="0">
              <a:spcBef>
                <a:spcPct val="0"/>
              </a:spcBef>
              <a:spcAft>
                <a:spcPct val="0"/>
              </a:spcAft>
            </a:pPr>
            <a:r>
              <a:rPr lang="cs-CZ" sz="2800" b="1" i="1">
                <a:solidFill>
                  <a:prstClr val="white"/>
                </a:solidFill>
                <a:latin typeface="Times New Roman" pitchFamily="18" charset="0"/>
                <a:cs typeface="Arial" pitchFamily="34" charset="0"/>
              </a:rPr>
              <a:t>Omezení aplikace ANOVA lze řešit</a:t>
            </a:r>
          </a:p>
        </p:txBody>
      </p:sp>
      <p:sp>
        <p:nvSpPr>
          <p:cNvPr id="282630" name="Text Box 5"/>
          <p:cNvSpPr txBox="1">
            <a:spLocks noChangeArrowheads="1"/>
          </p:cNvSpPr>
          <p:nvPr/>
        </p:nvSpPr>
        <p:spPr bwMode="auto">
          <a:xfrm>
            <a:off x="466725" y="1541463"/>
            <a:ext cx="4029075" cy="1095375"/>
          </a:xfrm>
          <a:prstGeom prst="rect">
            <a:avLst/>
          </a:prstGeom>
          <a:noFill/>
          <a:ln w="9525" cap="rnd">
            <a:solidFill>
              <a:srgbClr val="000000"/>
            </a:solidFill>
            <a:prstDash val="sysDot"/>
            <a:miter lim="800000"/>
            <a:headEnd/>
            <a:tailEnd/>
          </a:ln>
        </p:spPr>
        <p:txBody>
          <a:bodyPr lIns="180000" tIns="18000" rIns="0" bIns="0" anchor="ctr"/>
          <a:lstStyle/>
          <a:p>
            <a:pPr eaLnBrk="0" fontAlgn="base" hangingPunct="0">
              <a:spcBef>
                <a:spcPct val="0"/>
              </a:spcBef>
              <a:spcAft>
                <a:spcPct val="0"/>
              </a:spcAft>
              <a:buFontTx/>
              <a:buChar char="•"/>
            </a:pPr>
            <a:r>
              <a:rPr lang="cs-CZ" sz="1400" b="1">
                <a:solidFill>
                  <a:prstClr val="black"/>
                </a:solidFill>
                <a:latin typeface="Arial" pitchFamily="34" charset="0"/>
                <a:cs typeface="Arial" pitchFamily="34" charset="0"/>
              </a:rPr>
              <a:t> </a:t>
            </a:r>
            <a:r>
              <a:rPr lang="cs-CZ" sz="1400" b="1" u="sng">
                <a:solidFill>
                  <a:prstClr val="black"/>
                </a:solidFill>
                <a:latin typeface="Arial" pitchFamily="34" charset="0"/>
                <a:cs typeface="Arial" pitchFamily="34" charset="0"/>
              </a:rPr>
              <a:t>Chybějící data.</a:t>
            </a:r>
            <a:r>
              <a:rPr lang="cs-CZ" sz="1400">
                <a:solidFill>
                  <a:prstClr val="black"/>
                </a:solidFill>
                <a:latin typeface="Arial" pitchFamily="34" charset="0"/>
                <a:cs typeface="Arial" pitchFamily="34" charset="0"/>
              </a:rPr>
              <a:t> Vážným problémem jsou chybějící údaje o celé skupině kombinací testovaných látek, například u faktoriálních pokusů, kdy je znemožněno hodnocení experimentu jako celku.</a:t>
            </a:r>
          </a:p>
        </p:txBody>
      </p:sp>
      <p:sp>
        <p:nvSpPr>
          <p:cNvPr id="282631" name="Text Box 6"/>
          <p:cNvSpPr txBox="1">
            <a:spLocks noChangeArrowheads="1"/>
          </p:cNvSpPr>
          <p:nvPr/>
        </p:nvSpPr>
        <p:spPr bwMode="auto">
          <a:xfrm>
            <a:off x="466725" y="2690813"/>
            <a:ext cx="4029075" cy="1743075"/>
          </a:xfrm>
          <a:prstGeom prst="rect">
            <a:avLst/>
          </a:prstGeom>
          <a:noFill/>
          <a:ln w="9525" cap="rnd">
            <a:solidFill>
              <a:srgbClr val="000000"/>
            </a:solidFill>
            <a:prstDash val="sysDot"/>
            <a:miter lim="800000"/>
            <a:headEnd/>
            <a:tailEnd/>
          </a:ln>
        </p:spPr>
        <p:txBody>
          <a:bodyPr lIns="180000" tIns="18000" rIns="0" bIns="0" anchor="ctr"/>
          <a:lstStyle/>
          <a:p>
            <a:pPr eaLnBrk="0" fontAlgn="base" hangingPunct="0">
              <a:spcBef>
                <a:spcPct val="0"/>
              </a:spcBef>
              <a:spcAft>
                <a:spcPct val="0"/>
              </a:spcAft>
              <a:buFontTx/>
              <a:buChar char="•"/>
            </a:pPr>
            <a:r>
              <a:rPr lang="cs-CZ" sz="1400" dirty="0">
                <a:solidFill>
                  <a:prstClr val="black"/>
                </a:solidFill>
                <a:latin typeface="Arial" pitchFamily="34" charset="0"/>
                <a:cs typeface="Arial" pitchFamily="34" charset="0"/>
              </a:rPr>
              <a:t> </a:t>
            </a:r>
            <a:r>
              <a:rPr lang="cs-CZ" sz="1400" b="1" u="sng" dirty="0">
                <a:solidFill>
                  <a:prstClr val="black"/>
                </a:solidFill>
                <a:latin typeface="Arial" pitchFamily="34" charset="0"/>
                <a:cs typeface="Arial" pitchFamily="34" charset="0"/>
              </a:rPr>
              <a:t>Různé počty opakování</a:t>
            </a:r>
            <a:r>
              <a:rPr lang="cs-CZ" sz="1400" dirty="0">
                <a:solidFill>
                  <a:prstClr val="black"/>
                </a:solidFill>
                <a:latin typeface="Arial" pitchFamily="34" charset="0"/>
                <a:cs typeface="Arial" pitchFamily="34" charset="0"/>
              </a:rPr>
              <a:t> Jde o typický jev pro experimentální datové soubory. Při různých počtech opakování v experimentálních variantách jsou testy ANOVA citlivější na </a:t>
            </a:r>
            <a:r>
              <a:rPr lang="cs-CZ" sz="1400" dirty="0" err="1">
                <a:solidFill>
                  <a:prstClr val="black"/>
                </a:solidFill>
                <a:latin typeface="Arial" pitchFamily="34" charset="0"/>
                <a:cs typeface="Arial" pitchFamily="34" charset="0"/>
              </a:rPr>
              <a:t>nenormalitu</a:t>
            </a:r>
            <a:r>
              <a:rPr lang="cs-CZ" sz="1400" dirty="0">
                <a:solidFill>
                  <a:prstClr val="black"/>
                </a:solidFill>
                <a:latin typeface="Arial" pitchFamily="34" charset="0"/>
                <a:cs typeface="Arial" pitchFamily="34" charset="0"/>
              </a:rPr>
              <a:t> dat. Pokud jsou počty opakování zcela odlišné (až řádové rozdíly), je nutno použít neparametrické techniky nebo analýzu rozptylu nevyvážených pokusů.</a:t>
            </a:r>
          </a:p>
        </p:txBody>
      </p:sp>
      <p:sp>
        <p:nvSpPr>
          <p:cNvPr id="282632" name="Text Box 7"/>
          <p:cNvSpPr txBox="1">
            <a:spLocks noChangeArrowheads="1"/>
          </p:cNvSpPr>
          <p:nvPr/>
        </p:nvSpPr>
        <p:spPr bwMode="auto">
          <a:xfrm>
            <a:off x="4810125" y="1555750"/>
            <a:ext cx="3895725" cy="1066800"/>
          </a:xfrm>
          <a:prstGeom prst="rect">
            <a:avLst/>
          </a:prstGeom>
          <a:noFill/>
          <a:ln w="9525" cap="rnd">
            <a:solidFill>
              <a:srgbClr val="000000"/>
            </a:solidFill>
            <a:prstDash val="sysDot"/>
            <a:miter lim="800000"/>
            <a:headEnd/>
            <a:tailEnd/>
          </a:ln>
        </p:spPr>
        <p:txBody>
          <a:bodyPr lIns="180000" tIns="18000" rIns="0" bIns="0" anchor="ctr"/>
          <a:lstStyle/>
          <a:p>
            <a:pPr eaLnBrk="0" fontAlgn="base" hangingPunct="0">
              <a:spcBef>
                <a:spcPct val="0"/>
              </a:spcBef>
              <a:spcAft>
                <a:spcPct val="0"/>
              </a:spcAft>
              <a:buFontTx/>
              <a:buChar char="•"/>
            </a:pPr>
            <a:r>
              <a:rPr lang="cs-CZ" sz="1400">
                <a:solidFill>
                  <a:prstClr val="black"/>
                </a:solidFill>
                <a:latin typeface="Arial" pitchFamily="34" charset="0"/>
                <a:cs typeface="Arial" pitchFamily="34" charset="0"/>
              </a:rPr>
              <a:t> </a:t>
            </a:r>
            <a:r>
              <a:rPr lang="cs-CZ" sz="1400" b="1" u="sng">
                <a:solidFill>
                  <a:prstClr val="black"/>
                </a:solidFill>
                <a:latin typeface="Arial" pitchFamily="34" charset="0"/>
                <a:cs typeface="Arial" pitchFamily="34" charset="0"/>
              </a:rPr>
              <a:t>Nehomogenita rozptylu.</a:t>
            </a:r>
            <a:r>
              <a:rPr lang="cs-CZ" sz="1400">
                <a:solidFill>
                  <a:prstClr val="black"/>
                </a:solidFill>
                <a:latin typeface="Arial" pitchFamily="34" charset="0"/>
                <a:cs typeface="Arial" pitchFamily="34" charset="0"/>
              </a:rPr>
              <a:t> Velmi častý nedostatek experimentálních dat, často související s nenormalitou rozložení nebo s odlehlými hodnotami.</a:t>
            </a:r>
          </a:p>
        </p:txBody>
      </p:sp>
      <p:sp>
        <p:nvSpPr>
          <p:cNvPr id="282633" name="Text Box 8"/>
          <p:cNvSpPr txBox="1">
            <a:spLocks noChangeArrowheads="1"/>
          </p:cNvSpPr>
          <p:nvPr/>
        </p:nvSpPr>
        <p:spPr bwMode="auto">
          <a:xfrm>
            <a:off x="466725" y="4510088"/>
            <a:ext cx="4029075" cy="633412"/>
          </a:xfrm>
          <a:prstGeom prst="rect">
            <a:avLst/>
          </a:prstGeom>
          <a:noFill/>
          <a:ln w="9525" cap="rnd">
            <a:solidFill>
              <a:srgbClr val="000000"/>
            </a:solidFill>
            <a:prstDash val="sysDot"/>
            <a:miter lim="800000"/>
            <a:headEnd/>
            <a:tailEnd/>
          </a:ln>
        </p:spPr>
        <p:txBody>
          <a:bodyPr lIns="180000" tIns="18000" rIns="0" bIns="0" anchor="ctr"/>
          <a:lstStyle/>
          <a:p>
            <a:pPr eaLnBrk="0" fontAlgn="base" hangingPunct="0">
              <a:spcBef>
                <a:spcPct val="0"/>
              </a:spcBef>
              <a:spcAft>
                <a:spcPct val="0"/>
              </a:spcAft>
              <a:buFontTx/>
              <a:buChar char="•"/>
            </a:pPr>
            <a:r>
              <a:rPr lang="cs-CZ" sz="1400">
                <a:solidFill>
                  <a:prstClr val="black"/>
                </a:solidFill>
                <a:latin typeface="Arial" pitchFamily="34" charset="0"/>
                <a:cs typeface="Arial" pitchFamily="34" charset="0"/>
              </a:rPr>
              <a:t> </a:t>
            </a:r>
            <a:r>
              <a:rPr lang="cs-CZ" sz="1400" b="1" u="sng">
                <a:solidFill>
                  <a:prstClr val="black"/>
                </a:solidFill>
                <a:latin typeface="Arial" pitchFamily="34" charset="0"/>
                <a:cs typeface="Arial" pitchFamily="34" charset="0"/>
              </a:rPr>
              <a:t>Odlehlé hodnoty.</a:t>
            </a:r>
            <a:r>
              <a:rPr lang="cs-CZ" sz="1400">
                <a:solidFill>
                  <a:prstClr val="black"/>
                </a:solidFill>
                <a:latin typeface="Arial" pitchFamily="34" charset="0"/>
                <a:cs typeface="Arial" pitchFamily="34" charset="0"/>
              </a:rPr>
              <a:t> Ojedinělé odlehlé hodnoty musí být před parametrickou analýzou rozptylu vyloučeny.</a:t>
            </a:r>
          </a:p>
        </p:txBody>
      </p:sp>
      <p:sp>
        <p:nvSpPr>
          <p:cNvPr id="282634" name="Text Box 9"/>
          <p:cNvSpPr txBox="1">
            <a:spLocks noChangeArrowheads="1"/>
          </p:cNvSpPr>
          <p:nvPr/>
        </p:nvSpPr>
        <p:spPr bwMode="auto">
          <a:xfrm>
            <a:off x="466725" y="5210175"/>
            <a:ext cx="4029075" cy="1143000"/>
          </a:xfrm>
          <a:prstGeom prst="rect">
            <a:avLst/>
          </a:prstGeom>
          <a:noFill/>
          <a:ln w="9525" cap="rnd">
            <a:solidFill>
              <a:srgbClr val="000000"/>
            </a:solidFill>
            <a:prstDash val="sysDot"/>
            <a:miter lim="800000"/>
            <a:headEnd/>
            <a:tailEnd/>
          </a:ln>
        </p:spPr>
        <p:txBody>
          <a:bodyPr lIns="180000" tIns="18000" rIns="0" bIns="0" anchor="ctr"/>
          <a:lstStyle/>
          <a:p>
            <a:pPr eaLnBrk="0" fontAlgn="base" hangingPunct="0">
              <a:spcBef>
                <a:spcPct val="0"/>
              </a:spcBef>
              <a:spcAft>
                <a:spcPct val="0"/>
              </a:spcAft>
              <a:buFontTx/>
              <a:buChar char="•"/>
            </a:pPr>
            <a:r>
              <a:rPr lang="cs-CZ" sz="1400">
                <a:solidFill>
                  <a:prstClr val="black"/>
                </a:solidFill>
                <a:latin typeface="Arial" pitchFamily="34" charset="0"/>
                <a:cs typeface="Arial" pitchFamily="34" charset="0"/>
              </a:rPr>
              <a:t> </a:t>
            </a:r>
            <a:r>
              <a:rPr lang="cs-CZ" sz="1400" b="1" u="sng">
                <a:solidFill>
                  <a:prstClr val="black"/>
                </a:solidFill>
                <a:latin typeface="Arial" pitchFamily="34" charset="0"/>
                <a:cs typeface="Arial" pitchFamily="34" charset="0"/>
              </a:rPr>
              <a:t>Nedostatek nezávislosti mezi rezidui modelu.</a:t>
            </a:r>
            <a:r>
              <a:rPr lang="cs-CZ" sz="1400">
                <a:solidFill>
                  <a:prstClr val="black"/>
                </a:solidFill>
                <a:latin typeface="Arial" pitchFamily="34" charset="0"/>
                <a:cs typeface="Arial" pitchFamily="34" charset="0"/>
              </a:rPr>
              <a:t> Jde o závažný nedostatek, zkreslující výsledek F-testu. Velmi často je tato skutečnost důsledkem špatného provedení nebo naplánování experimentu.</a:t>
            </a:r>
          </a:p>
        </p:txBody>
      </p:sp>
      <p:sp>
        <p:nvSpPr>
          <p:cNvPr id="282635" name="Text Box 10"/>
          <p:cNvSpPr txBox="1">
            <a:spLocks noChangeArrowheads="1"/>
          </p:cNvSpPr>
          <p:nvPr/>
        </p:nvSpPr>
        <p:spPr bwMode="auto">
          <a:xfrm>
            <a:off x="4810125" y="2667000"/>
            <a:ext cx="3895725" cy="762000"/>
          </a:xfrm>
          <a:prstGeom prst="rect">
            <a:avLst/>
          </a:prstGeom>
          <a:noFill/>
          <a:ln w="9525" cap="rnd">
            <a:solidFill>
              <a:srgbClr val="000000"/>
            </a:solidFill>
            <a:prstDash val="sysDot"/>
            <a:miter lim="800000"/>
            <a:headEnd/>
            <a:tailEnd/>
          </a:ln>
        </p:spPr>
        <p:txBody>
          <a:bodyPr lIns="180000" tIns="18000" rIns="0" bIns="0" anchor="ctr"/>
          <a:lstStyle/>
          <a:p>
            <a:pPr eaLnBrk="0" fontAlgn="base" hangingPunct="0">
              <a:spcBef>
                <a:spcPct val="0"/>
              </a:spcBef>
              <a:spcAft>
                <a:spcPct val="0"/>
              </a:spcAft>
              <a:buFontTx/>
              <a:buChar char="•"/>
            </a:pPr>
            <a:r>
              <a:rPr lang="cs-CZ" sz="1400">
                <a:solidFill>
                  <a:prstClr val="black"/>
                </a:solidFill>
                <a:latin typeface="Arial" pitchFamily="34" charset="0"/>
                <a:cs typeface="Arial" pitchFamily="34" charset="0"/>
              </a:rPr>
              <a:t> </a:t>
            </a:r>
            <a:r>
              <a:rPr lang="cs-CZ" sz="1400" b="1" u="sng">
                <a:solidFill>
                  <a:prstClr val="black"/>
                </a:solidFill>
                <a:latin typeface="Arial" pitchFamily="34" charset="0"/>
                <a:cs typeface="Arial" pitchFamily="34" charset="0"/>
              </a:rPr>
              <a:t>Nenormalita dat.</a:t>
            </a:r>
            <a:r>
              <a:rPr lang="cs-CZ" sz="1400">
                <a:solidFill>
                  <a:prstClr val="black"/>
                </a:solidFill>
                <a:latin typeface="Arial" pitchFamily="34" charset="0"/>
                <a:cs typeface="Arial" pitchFamily="34" charset="0"/>
              </a:rPr>
              <a:t> I v tomto případě lz situaci upravit vyloučením odlehlých hodnot nebo normalizující transformací.</a:t>
            </a:r>
          </a:p>
        </p:txBody>
      </p:sp>
      <p:sp>
        <p:nvSpPr>
          <p:cNvPr id="282636" name="Text Box 11"/>
          <p:cNvSpPr txBox="1">
            <a:spLocks noChangeArrowheads="1"/>
          </p:cNvSpPr>
          <p:nvPr/>
        </p:nvSpPr>
        <p:spPr bwMode="auto">
          <a:xfrm>
            <a:off x="4810125" y="3514725"/>
            <a:ext cx="3895725" cy="1752600"/>
          </a:xfrm>
          <a:prstGeom prst="rect">
            <a:avLst/>
          </a:prstGeom>
          <a:noFill/>
          <a:ln w="9525" cap="rnd">
            <a:solidFill>
              <a:srgbClr val="000000"/>
            </a:solidFill>
            <a:prstDash val="sysDot"/>
            <a:miter lim="800000"/>
            <a:headEnd/>
            <a:tailEnd/>
          </a:ln>
        </p:spPr>
        <p:txBody>
          <a:bodyPr lIns="180000" tIns="18000" rIns="0" bIns="0" anchor="ctr"/>
          <a:lstStyle/>
          <a:p>
            <a:pPr eaLnBrk="0" fontAlgn="base" hangingPunct="0">
              <a:spcBef>
                <a:spcPct val="0"/>
              </a:spcBef>
              <a:spcAft>
                <a:spcPct val="0"/>
              </a:spcAft>
              <a:buFontTx/>
              <a:buChar char="•"/>
            </a:pPr>
            <a:r>
              <a:rPr lang="cs-CZ" sz="1400">
                <a:solidFill>
                  <a:prstClr val="black"/>
                </a:solidFill>
                <a:latin typeface="Arial" pitchFamily="34" charset="0"/>
                <a:cs typeface="Arial" pitchFamily="34" charset="0"/>
              </a:rPr>
              <a:t> </a:t>
            </a:r>
            <a:r>
              <a:rPr lang="cs-CZ" sz="1400" b="1" u="sng">
                <a:solidFill>
                  <a:prstClr val="black"/>
                </a:solidFill>
                <a:latin typeface="Arial" pitchFamily="34" charset="0"/>
                <a:cs typeface="Arial" pitchFamily="34" charset="0"/>
              </a:rPr>
              <a:t>Neaditivita kombinovaného vlivu více pokusných</a:t>
            </a:r>
            <a:r>
              <a:rPr lang="cs-CZ" sz="1400" u="sng">
                <a:solidFill>
                  <a:prstClr val="black"/>
                </a:solidFill>
                <a:latin typeface="Arial" pitchFamily="34" charset="0"/>
                <a:cs typeface="Arial" pitchFamily="34" charset="0"/>
              </a:rPr>
              <a:t> </a:t>
            </a:r>
            <a:r>
              <a:rPr lang="cs-CZ" sz="1400" b="1" u="sng">
                <a:solidFill>
                  <a:prstClr val="black"/>
                </a:solidFill>
                <a:latin typeface="Arial" pitchFamily="34" charset="0"/>
                <a:cs typeface="Arial" pitchFamily="34" charset="0"/>
              </a:rPr>
              <a:t>zásahů.</a:t>
            </a:r>
            <a:r>
              <a:rPr lang="cs-CZ" sz="1400">
                <a:solidFill>
                  <a:prstClr val="black"/>
                </a:solidFill>
                <a:latin typeface="Arial" pitchFamily="34" charset="0"/>
                <a:cs typeface="Arial" pitchFamily="34" charset="0"/>
              </a:rPr>
              <a:t> Tuto situaci lze testovat jednak speciálními testy aditivity nebo přímo F testem kontrolujícím významnost vlivu interakce pokusných zásahů. Při významné interakci je nutné prozkoumat především její charakter ve vhodném experimentálním uspořádání.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4"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97285" name="Rectangle 2"/>
          <p:cNvSpPr>
            <a:spLocks noGrp="1" noChangeArrowheads="1"/>
          </p:cNvSpPr>
          <p:nvPr>
            <p:ph type="title" idx="4294967295"/>
          </p:nvPr>
        </p:nvSpPr>
        <p:spPr>
          <a:xfrm>
            <a:off x="990600" y="115888"/>
            <a:ext cx="7772400" cy="762000"/>
          </a:xfrm>
          <a:noFill/>
        </p:spPr>
        <p:txBody>
          <a:bodyPr anchor="ctr"/>
          <a:lstStyle/>
          <a:p>
            <a:r>
              <a:rPr lang="cs-CZ"/>
              <a:t>Modely analýzy rozptylu</a:t>
            </a:r>
          </a:p>
        </p:txBody>
      </p:sp>
      <p:sp>
        <p:nvSpPr>
          <p:cNvPr id="97286" name="Text Box 3"/>
          <p:cNvSpPr txBox="1">
            <a:spLocks noChangeArrowheads="1"/>
          </p:cNvSpPr>
          <p:nvPr/>
        </p:nvSpPr>
        <p:spPr bwMode="auto">
          <a:xfrm>
            <a:off x="533400" y="838200"/>
            <a:ext cx="3619500" cy="381000"/>
          </a:xfrm>
          <a:prstGeom prst="rect">
            <a:avLst/>
          </a:prstGeom>
          <a:solidFill>
            <a:srgbClr val="FFFFFF"/>
          </a:solidFill>
          <a:ln w="9525">
            <a:noFill/>
            <a:miter lim="800000"/>
            <a:headEnd/>
            <a:tailEnd/>
          </a:ln>
        </p:spPr>
        <p:txBody>
          <a:bodyPr/>
          <a:lstStyle/>
          <a:p>
            <a:pPr eaLnBrk="0" fontAlgn="base" hangingPunct="0">
              <a:spcBef>
                <a:spcPct val="0"/>
              </a:spcBef>
              <a:spcAft>
                <a:spcPct val="0"/>
              </a:spcAft>
            </a:pPr>
            <a:endParaRPr lang="en-GB" sz="2400">
              <a:solidFill>
                <a:prstClr val="black"/>
              </a:solidFill>
              <a:latin typeface="Arial" pitchFamily="34" charset="0"/>
              <a:cs typeface="Arial" pitchFamily="34" charset="0"/>
            </a:endParaRPr>
          </a:p>
        </p:txBody>
      </p:sp>
      <p:sp>
        <p:nvSpPr>
          <p:cNvPr id="97287" name="text 78"/>
          <p:cNvSpPr txBox="1">
            <a:spLocks noChangeArrowheads="1"/>
          </p:cNvSpPr>
          <p:nvPr/>
        </p:nvSpPr>
        <p:spPr bwMode="auto">
          <a:xfrm>
            <a:off x="533400" y="903288"/>
            <a:ext cx="3657600" cy="381000"/>
          </a:xfrm>
          <a:prstGeom prst="rect">
            <a:avLst/>
          </a:prstGeom>
          <a:solidFill>
            <a:srgbClr val="CC0000"/>
          </a:solidFill>
          <a:ln w="0">
            <a:noFill/>
            <a:miter lim="800000"/>
            <a:headEnd/>
            <a:tailEnd/>
          </a:ln>
        </p:spPr>
        <p:txBody>
          <a:bodyPr anchor="ctr"/>
          <a:lstStyle/>
          <a:p>
            <a:pPr algn="ctr" eaLnBrk="0" fontAlgn="base" hangingPunct="0">
              <a:spcBef>
                <a:spcPct val="0"/>
              </a:spcBef>
              <a:spcAft>
                <a:spcPct val="0"/>
              </a:spcAft>
            </a:pPr>
            <a:r>
              <a:rPr lang="cs-CZ" sz="2000" b="1" i="1">
                <a:solidFill>
                  <a:prstClr val="white"/>
                </a:solidFill>
                <a:latin typeface="Arial" pitchFamily="34" charset="0"/>
                <a:cs typeface="Arial" pitchFamily="34" charset="0"/>
              </a:rPr>
              <a:t>Model I. Pevný model</a:t>
            </a:r>
          </a:p>
        </p:txBody>
      </p:sp>
      <p:sp>
        <p:nvSpPr>
          <p:cNvPr id="97288" name="Text Box 5"/>
          <p:cNvSpPr txBox="1">
            <a:spLocks noChangeArrowheads="1"/>
          </p:cNvSpPr>
          <p:nvPr/>
        </p:nvSpPr>
        <p:spPr bwMode="auto">
          <a:xfrm>
            <a:off x="4876800" y="903288"/>
            <a:ext cx="3619500" cy="438150"/>
          </a:xfrm>
          <a:prstGeom prst="rect">
            <a:avLst/>
          </a:prstGeom>
          <a:noFill/>
          <a:ln w="9525">
            <a:noFill/>
            <a:miter lim="800000"/>
            <a:headEnd/>
            <a:tailEnd/>
          </a:ln>
        </p:spPr>
        <p:txBody>
          <a:bodyPr/>
          <a:lstStyle/>
          <a:p>
            <a:pPr eaLnBrk="0" fontAlgn="base" hangingPunct="0">
              <a:spcBef>
                <a:spcPct val="0"/>
              </a:spcBef>
              <a:spcAft>
                <a:spcPct val="0"/>
              </a:spcAft>
            </a:pPr>
            <a:endParaRPr lang="en-GB" sz="2400">
              <a:solidFill>
                <a:prstClr val="white"/>
              </a:solidFill>
              <a:latin typeface="Arial" pitchFamily="34" charset="0"/>
              <a:cs typeface="Arial" pitchFamily="34" charset="0"/>
            </a:endParaRPr>
          </a:p>
        </p:txBody>
      </p:sp>
      <p:sp>
        <p:nvSpPr>
          <p:cNvPr id="97289" name="text 78"/>
          <p:cNvSpPr txBox="1">
            <a:spLocks noChangeArrowheads="1"/>
          </p:cNvSpPr>
          <p:nvPr/>
        </p:nvSpPr>
        <p:spPr bwMode="auto">
          <a:xfrm>
            <a:off x="4951413" y="896938"/>
            <a:ext cx="3581400" cy="381000"/>
          </a:xfrm>
          <a:prstGeom prst="rect">
            <a:avLst/>
          </a:prstGeom>
          <a:solidFill>
            <a:srgbClr val="CC0000"/>
          </a:solidFill>
          <a:ln w="0">
            <a:noFill/>
            <a:miter lim="800000"/>
            <a:headEnd/>
            <a:tailEnd/>
          </a:ln>
        </p:spPr>
        <p:txBody>
          <a:bodyPr anchor="ctr"/>
          <a:lstStyle/>
          <a:p>
            <a:pPr algn="ctr" eaLnBrk="0" fontAlgn="base" hangingPunct="0">
              <a:spcBef>
                <a:spcPct val="0"/>
              </a:spcBef>
              <a:spcAft>
                <a:spcPct val="0"/>
              </a:spcAft>
            </a:pPr>
            <a:r>
              <a:rPr lang="cs-CZ" sz="2000" b="1" i="1">
                <a:solidFill>
                  <a:prstClr val="white"/>
                </a:solidFill>
                <a:latin typeface="Arial" pitchFamily="34" charset="0"/>
                <a:cs typeface="Arial" pitchFamily="34" charset="0"/>
              </a:rPr>
              <a:t>Model II. Náhodný model</a:t>
            </a:r>
          </a:p>
        </p:txBody>
      </p:sp>
      <p:sp>
        <p:nvSpPr>
          <p:cNvPr id="97290" name="text 78"/>
          <p:cNvSpPr txBox="1">
            <a:spLocks noChangeArrowheads="1"/>
          </p:cNvSpPr>
          <p:nvPr/>
        </p:nvSpPr>
        <p:spPr bwMode="auto">
          <a:xfrm>
            <a:off x="1285875" y="1295400"/>
            <a:ext cx="533400" cy="485775"/>
          </a:xfrm>
          <a:prstGeom prst="rect">
            <a:avLst/>
          </a:prstGeom>
          <a:noFill/>
          <a:ln w="0">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X</a:t>
            </a:r>
            <a:r>
              <a:rPr lang="cs-CZ" b="1" baseline="-25000">
                <a:solidFill>
                  <a:prstClr val="black"/>
                </a:solidFill>
                <a:latin typeface="Arial" pitchFamily="34" charset="0"/>
                <a:cs typeface="Arial" pitchFamily="34" charset="0"/>
              </a:rPr>
              <a:t>0</a:t>
            </a:r>
          </a:p>
        </p:txBody>
      </p:sp>
      <p:sp>
        <p:nvSpPr>
          <p:cNvPr id="97291" name="Text Box 8"/>
          <p:cNvSpPr txBox="1">
            <a:spLocks noChangeArrowheads="1"/>
          </p:cNvSpPr>
          <p:nvPr/>
        </p:nvSpPr>
        <p:spPr bwMode="auto">
          <a:xfrm>
            <a:off x="1400175" y="1571625"/>
            <a:ext cx="209550" cy="2076450"/>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p:txBody>
      </p:sp>
      <p:grpSp>
        <p:nvGrpSpPr>
          <p:cNvPr id="2" name="Group 9"/>
          <p:cNvGrpSpPr>
            <a:grpSpLocks/>
          </p:cNvGrpSpPr>
          <p:nvPr/>
        </p:nvGrpSpPr>
        <p:grpSpPr bwMode="auto">
          <a:xfrm>
            <a:off x="1181100" y="1724025"/>
            <a:ext cx="123825" cy="1981200"/>
            <a:chOff x="31" y="169"/>
            <a:chExt cx="13" cy="255"/>
          </a:xfrm>
        </p:grpSpPr>
        <p:sp>
          <p:nvSpPr>
            <p:cNvPr id="97379" name="Line 10"/>
            <p:cNvSpPr>
              <a:spLocks noChangeShapeType="1"/>
            </p:cNvSpPr>
            <p:nvPr/>
          </p:nvSpPr>
          <p:spPr bwMode="auto">
            <a:xfrm>
              <a:off x="31" y="170"/>
              <a:ext cx="0" cy="254"/>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80" name="Line 11"/>
            <p:cNvSpPr>
              <a:spLocks noChangeShapeType="1"/>
            </p:cNvSpPr>
            <p:nvPr/>
          </p:nvSpPr>
          <p:spPr bwMode="auto">
            <a:xfrm>
              <a:off x="31" y="424"/>
              <a:ext cx="13" cy="0"/>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81" name="Line 12"/>
            <p:cNvSpPr>
              <a:spLocks noChangeShapeType="1"/>
            </p:cNvSpPr>
            <p:nvPr/>
          </p:nvSpPr>
          <p:spPr bwMode="auto">
            <a:xfrm>
              <a:off x="31" y="169"/>
              <a:ext cx="13" cy="0"/>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sp>
        <p:nvSpPr>
          <p:cNvPr id="97293" name="Text Box 13"/>
          <p:cNvSpPr txBox="1">
            <a:spLocks noChangeArrowheads="1"/>
          </p:cNvSpPr>
          <p:nvPr/>
        </p:nvSpPr>
        <p:spPr bwMode="auto">
          <a:xfrm>
            <a:off x="1752600" y="1562100"/>
            <a:ext cx="209550" cy="2095500"/>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p:txBody>
      </p:sp>
      <p:sp>
        <p:nvSpPr>
          <p:cNvPr id="97294" name="text 78"/>
          <p:cNvSpPr txBox="1">
            <a:spLocks noChangeArrowheads="1"/>
          </p:cNvSpPr>
          <p:nvPr/>
        </p:nvSpPr>
        <p:spPr bwMode="auto">
          <a:xfrm>
            <a:off x="1981200" y="1295400"/>
            <a:ext cx="485775" cy="485775"/>
          </a:xfrm>
          <a:prstGeom prst="rect">
            <a:avLst/>
          </a:prstGeom>
          <a:noFill/>
          <a:ln w="0">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X</a:t>
            </a:r>
            <a:r>
              <a:rPr lang="cs-CZ" b="1" baseline="-25000">
                <a:solidFill>
                  <a:prstClr val="black"/>
                </a:solidFill>
                <a:latin typeface="Arial" pitchFamily="34" charset="0"/>
                <a:cs typeface="Arial" pitchFamily="34" charset="0"/>
              </a:rPr>
              <a:t>2</a:t>
            </a:r>
          </a:p>
        </p:txBody>
      </p:sp>
      <p:sp>
        <p:nvSpPr>
          <p:cNvPr id="97295" name="Text Box 15"/>
          <p:cNvSpPr txBox="1">
            <a:spLocks noChangeArrowheads="1"/>
          </p:cNvSpPr>
          <p:nvPr/>
        </p:nvSpPr>
        <p:spPr bwMode="auto">
          <a:xfrm>
            <a:off x="2095500" y="1571625"/>
            <a:ext cx="209550" cy="2085975"/>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p:txBody>
      </p:sp>
      <p:sp>
        <p:nvSpPr>
          <p:cNvPr id="97296" name="text 78"/>
          <p:cNvSpPr txBox="1">
            <a:spLocks noChangeArrowheads="1"/>
          </p:cNvSpPr>
          <p:nvPr/>
        </p:nvSpPr>
        <p:spPr bwMode="auto">
          <a:xfrm>
            <a:off x="2343150" y="1304925"/>
            <a:ext cx="485775" cy="485775"/>
          </a:xfrm>
          <a:prstGeom prst="rect">
            <a:avLst/>
          </a:prstGeom>
          <a:noFill/>
          <a:ln w="0">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X</a:t>
            </a:r>
            <a:r>
              <a:rPr lang="cs-CZ" b="1" baseline="-25000">
                <a:solidFill>
                  <a:prstClr val="black"/>
                </a:solidFill>
                <a:latin typeface="Arial" pitchFamily="34" charset="0"/>
                <a:cs typeface="Arial" pitchFamily="34" charset="0"/>
              </a:rPr>
              <a:t>3</a:t>
            </a:r>
          </a:p>
        </p:txBody>
      </p:sp>
      <p:sp>
        <p:nvSpPr>
          <p:cNvPr id="97297" name="Text Box 17"/>
          <p:cNvSpPr txBox="1">
            <a:spLocks noChangeArrowheads="1"/>
          </p:cNvSpPr>
          <p:nvPr/>
        </p:nvSpPr>
        <p:spPr bwMode="auto">
          <a:xfrm>
            <a:off x="2447925" y="1562100"/>
            <a:ext cx="209550" cy="2152650"/>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p:txBody>
      </p:sp>
      <p:sp>
        <p:nvSpPr>
          <p:cNvPr id="97298" name="text 78"/>
          <p:cNvSpPr txBox="1">
            <a:spLocks noChangeArrowheads="1"/>
          </p:cNvSpPr>
          <p:nvPr/>
        </p:nvSpPr>
        <p:spPr bwMode="auto">
          <a:xfrm>
            <a:off x="2695575" y="1304925"/>
            <a:ext cx="485775" cy="485775"/>
          </a:xfrm>
          <a:prstGeom prst="rect">
            <a:avLst/>
          </a:prstGeom>
          <a:noFill/>
          <a:ln w="0">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X</a:t>
            </a:r>
            <a:r>
              <a:rPr lang="cs-CZ" b="1" baseline="-25000">
                <a:solidFill>
                  <a:prstClr val="black"/>
                </a:solidFill>
                <a:latin typeface="Arial" pitchFamily="34" charset="0"/>
                <a:cs typeface="Arial" pitchFamily="34" charset="0"/>
              </a:rPr>
              <a:t>4</a:t>
            </a:r>
          </a:p>
        </p:txBody>
      </p:sp>
      <p:sp>
        <p:nvSpPr>
          <p:cNvPr id="97299" name="Text Box 19"/>
          <p:cNvSpPr txBox="1">
            <a:spLocks noChangeArrowheads="1"/>
          </p:cNvSpPr>
          <p:nvPr/>
        </p:nvSpPr>
        <p:spPr bwMode="auto">
          <a:xfrm>
            <a:off x="2809875" y="1581150"/>
            <a:ext cx="209550" cy="2152650"/>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p:txBody>
      </p:sp>
      <p:grpSp>
        <p:nvGrpSpPr>
          <p:cNvPr id="3" name="Group 20"/>
          <p:cNvGrpSpPr>
            <a:grpSpLocks/>
          </p:cNvGrpSpPr>
          <p:nvPr/>
        </p:nvGrpSpPr>
        <p:grpSpPr bwMode="auto">
          <a:xfrm flipH="1">
            <a:off x="3086100" y="1724025"/>
            <a:ext cx="114300" cy="2028825"/>
            <a:chOff x="31" y="169"/>
            <a:chExt cx="13" cy="255"/>
          </a:xfrm>
        </p:grpSpPr>
        <p:sp>
          <p:nvSpPr>
            <p:cNvPr id="97376" name="Line 21"/>
            <p:cNvSpPr>
              <a:spLocks noChangeShapeType="1"/>
            </p:cNvSpPr>
            <p:nvPr/>
          </p:nvSpPr>
          <p:spPr bwMode="auto">
            <a:xfrm>
              <a:off x="31" y="170"/>
              <a:ext cx="0" cy="254"/>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77" name="Line 22"/>
            <p:cNvSpPr>
              <a:spLocks noChangeShapeType="1"/>
            </p:cNvSpPr>
            <p:nvPr/>
          </p:nvSpPr>
          <p:spPr bwMode="auto">
            <a:xfrm>
              <a:off x="31" y="424"/>
              <a:ext cx="13" cy="0"/>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78" name="Line 23"/>
            <p:cNvSpPr>
              <a:spLocks noChangeShapeType="1"/>
            </p:cNvSpPr>
            <p:nvPr/>
          </p:nvSpPr>
          <p:spPr bwMode="auto">
            <a:xfrm>
              <a:off x="31" y="169"/>
              <a:ext cx="13" cy="0"/>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sp>
        <p:nvSpPr>
          <p:cNvPr id="97301" name="text 78"/>
          <p:cNvSpPr txBox="1">
            <a:spLocks noChangeArrowheads="1"/>
          </p:cNvSpPr>
          <p:nvPr/>
        </p:nvSpPr>
        <p:spPr bwMode="auto">
          <a:xfrm>
            <a:off x="5753100" y="1319213"/>
            <a:ext cx="485775" cy="485775"/>
          </a:xfrm>
          <a:prstGeom prst="rect">
            <a:avLst/>
          </a:prstGeom>
          <a:noFill/>
          <a:ln w="0">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A</a:t>
            </a:r>
          </a:p>
        </p:txBody>
      </p:sp>
      <p:sp>
        <p:nvSpPr>
          <p:cNvPr id="97302" name="text 78"/>
          <p:cNvSpPr txBox="1">
            <a:spLocks noChangeArrowheads="1"/>
          </p:cNvSpPr>
          <p:nvPr/>
        </p:nvSpPr>
        <p:spPr bwMode="auto">
          <a:xfrm>
            <a:off x="6096000" y="1319213"/>
            <a:ext cx="485775" cy="485775"/>
          </a:xfrm>
          <a:prstGeom prst="rect">
            <a:avLst/>
          </a:prstGeom>
          <a:noFill/>
          <a:ln w="0">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B</a:t>
            </a:r>
          </a:p>
        </p:txBody>
      </p:sp>
      <p:sp>
        <p:nvSpPr>
          <p:cNvPr id="97303" name="text 78"/>
          <p:cNvSpPr txBox="1">
            <a:spLocks noChangeArrowheads="1"/>
          </p:cNvSpPr>
          <p:nvPr/>
        </p:nvSpPr>
        <p:spPr bwMode="auto">
          <a:xfrm>
            <a:off x="6448425" y="1319213"/>
            <a:ext cx="485775" cy="485775"/>
          </a:xfrm>
          <a:prstGeom prst="rect">
            <a:avLst/>
          </a:prstGeom>
          <a:noFill/>
          <a:ln w="0">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C</a:t>
            </a:r>
          </a:p>
        </p:txBody>
      </p:sp>
      <p:sp>
        <p:nvSpPr>
          <p:cNvPr id="97304" name="text 78"/>
          <p:cNvSpPr txBox="1">
            <a:spLocks noChangeArrowheads="1"/>
          </p:cNvSpPr>
          <p:nvPr/>
        </p:nvSpPr>
        <p:spPr bwMode="auto">
          <a:xfrm>
            <a:off x="6810375" y="1328738"/>
            <a:ext cx="485775" cy="485775"/>
          </a:xfrm>
          <a:prstGeom prst="rect">
            <a:avLst/>
          </a:prstGeom>
          <a:noFill/>
          <a:ln w="0">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D</a:t>
            </a:r>
          </a:p>
        </p:txBody>
      </p:sp>
      <p:sp>
        <p:nvSpPr>
          <p:cNvPr id="97305" name="text 78"/>
          <p:cNvSpPr txBox="1">
            <a:spLocks noChangeArrowheads="1"/>
          </p:cNvSpPr>
          <p:nvPr/>
        </p:nvSpPr>
        <p:spPr bwMode="auto">
          <a:xfrm>
            <a:off x="7162800" y="1328738"/>
            <a:ext cx="485775" cy="485775"/>
          </a:xfrm>
          <a:prstGeom prst="rect">
            <a:avLst/>
          </a:prstGeom>
          <a:noFill/>
          <a:ln w="0">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E</a:t>
            </a:r>
          </a:p>
        </p:txBody>
      </p:sp>
      <p:graphicFrame>
        <p:nvGraphicFramePr>
          <p:cNvPr id="97282" name="Object 29"/>
          <p:cNvGraphicFramePr>
            <a:graphicFrameLocks noChangeAspect="1"/>
          </p:cNvGraphicFramePr>
          <p:nvPr/>
        </p:nvGraphicFramePr>
        <p:xfrm>
          <a:off x="1257300" y="3857625"/>
          <a:ext cx="1924050" cy="485775"/>
        </p:xfrm>
        <a:graphic>
          <a:graphicData uri="http://schemas.openxmlformats.org/presentationml/2006/ole">
            <mc:AlternateContent xmlns:mc="http://schemas.openxmlformats.org/markup-compatibility/2006">
              <mc:Choice xmlns:v="urn:schemas-microsoft-com:vml" Requires="v">
                <p:oleObj spid="_x0000_s93200" name="Rovnice" r:id="rId3" imgW="1363680" imgH="352440" progId="Equation.3">
                  <p:embed/>
                </p:oleObj>
              </mc:Choice>
              <mc:Fallback>
                <p:oleObj name="Rovnice" r:id="rId3" imgW="1363680" imgH="352440" progId="Equation.3">
                  <p:embed/>
                  <p:pic>
                    <p:nvPicPr>
                      <p:cNvPr id="0" name="Object 2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57300" y="3857625"/>
                        <a:ext cx="1924050" cy="4857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7306" name="Text Box 30"/>
          <p:cNvSpPr txBox="1">
            <a:spLocks noChangeArrowheads="1"/>
          </p:cNvSpPr>
          <p:nvPr/>
        </p:nvSpPr>
        <p:spPr bwMode="auto">
          <a:xfrm>
            <a:off x="5829300" y="1614488"/>
            <a:ext cx="209550" cy="2076450"/>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p:txBody>
      </p:sp>
      <p:grpSp>
        <p:nvGrpSpPr>
          <p:cNvPr id="4" name="Group 31"/>
          <p:cNvGrpSpPr>
            <a:grpSpLocks/>
          </p:cNvGrpSpPr>
          <p:nvPr/>
        </p:nvGrpSpPr>
        <p:grpSpPr bwMode="auto">
          <a:xfrm>
            <a:off x="5619750" y="1728788"/>
            <a:ext cx="123825" cy="1981200"/>
            <a:chOff x="31" y="169"/>
            <a:chExt cx="13" cy="255"/>
          </a:xfrm>
        </p:grpSpPr>
        <p:sp>
          <p:nvSpPr>
            <p:cNvPr id="97373" name="Line 32"/>
            <p:cNvSpPr>
              <a:spLocks noChangeShapeType="1"/>
            </p:cNvSpPr>
            <p:nvPr/>
          </p:nvSpPr>
          <p:spPr bwMode="auto">
            <a:xfrm>
              <a:off x="31" y="170"/>
              <a:ext cx="0" cy="254"/>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74" name="Line 33"/>
            <p:cNvSpPr>
              <a:spLocks noChangeShapeType="1"/>
            </p:cNvSpPr>
            <p:nvPr/>
          </p:nvSpPr>
          <p:spPr bwMode="auto">
            <a:xfrm>
              <a:off x="31" y="424"/>
              <a:ext cx="13" cy="0"/>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75" name="Line 34"/>
            <p:cNvSpPr>
              <a:spLocks noChangeShapeType="1"/>
            </p:cNvSpPr>
            <p:nvPr/>
          </p:nvSpPr>
          <p:spPr bwMode="auto">
            <a:xfrm>
              <a:off x="31" y="169"/>
              <a:ext cx="13" cy="0"/>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sp>
        <p:nvSpPr>
          <p:cNvPr id="97308" name="Text Box 35"/>
          <p:cNvSpPr txBox="1">
            <a:spLocks noChangeArrowheads="1"/>
          </p:cNvSpPr>
          <p:nvPr/>
        </p:nvSpPr>
        <p:spPr bwMode="auto">
          <a:xfrm>
            <a:off x="6181725" y="1604963"/>
            <a:ext cx="209550" cy="2095500"/>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p:txBody>
      </p:sp>
      <p:sp>
        <p:nvSpPr>
          <p:cNvPr id="97309" name="Text Box 36"/>
          <p:cNvSpPr txBox="1">
            <a:spLocks noChangeArrowheads="1"/>
          </p:cNvSpPr>
          <p:nvPr/>
        </p:nvSpPr>
        <p:spPr bwMode="auto">
          <a:xfrm>
            <a:off x="6524625" y="1614488"/>
            <a:ext cx="209550" cy="2085975"/>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p:txBody>
      </p:sp>
      <p:sp>
        <p:nvSpPr>
          <p:cNvPr id="97310" name="Text Box 37"/>
          <p:cNvSpPr txBox="1">
            <a:spLocks noChangeArrowheads="1"/>
          </p:cNvSpPr>
          <p:nvPr/>
        </p:nvSpPr>
        <p:spPr bwMode="auto">
          <a:xfrm>
            <a:off x="6877050" y="1604963"/>
            <a:ext cx="209550" cy="2152650"/>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p:txBody>
      </p:sp>
      <p:sp>
        <p:nvSpPr>
          <p:cNvPr id="97311" name="Text Box 38"/>
          <p:cNvSpPr txBox="1">
            <a:spLocks noChangeArrowheads="1"/>
          </p:cNvSpPr>
          <p:nvPr/>
        </p:nvSpPr>
        <p:spPr bwMode="auto">
          <a:xfrm>
            <a:off x="7239000" y="1624013"/>
            <a:ext cx="209550" cy="2152650"/>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p:txBody>
      </p:sp>
      <p:grpSp>
        <p:nvGrpSpPr>
          <p:cNvPr id="5" name="Group 39"/>
          <p:cNvGrpSpPr>
            <a:grpSpLocks/>
          </p:cNvGrpSpPr>
          <p:nvPr/>
        </p:nvGrpSpPr>
        <p:grpSpPr bwMode="auto">
          <a:xfrm flipH="1">
            <a:off x="7467600" y="1719263"/>
            <a:ext cx="114300" cy="2028825"/>
            <a:chOff x="31" y="169"/>
            <a:chExt cx="13" cy="255"/>
          </a:xfrm>
        </p:grpSpPr>
        <p:sp>
          <p:nvSpPr>
            <p:cNvPr id="97370" name="Line 40"/>
            <p:cNvSpPr>
              <a:spLocks noChangeShapeType="1"/>
            </p:cNvSpPr>
            <p:nvPr/>
          </p:nvSpPr>
          <p:spPr bwMode="auto">
            <a:xfrm>
              <a:off x="31" y="170"/>
              <a:ext cx="0" cy="254"/>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71" name="Line 41"/>
            <p:cNvSpPr>
              <a:spLocks noChangeShapeType="1"/>
            </p:cNvSpPr>
            <p:nvPr/>
          </p:nvSpPr>
          <p:spPr bwMode="auto">
            <a:xfrm>
              <a:off x="31" y="424"/>
              <a:ext cx="13" cy="0"/>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72" name="Line 42"/>
            <p:cNvSpPr>
              <a:spLocks noChangeShapeType="1"/>
            </p:cNvSpPr>
            <p:nvPr/>
          </p:nvSpPr>
          <p:spPr bwMode="auto">
            <a:xfrm>
              <a:off x="31" y="169"/>
              <a:ext cx="13" cy="0"/>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graphicFrame>
        <p:nvGraphicFramePr>
          <p:cNvPr id="97283" name="Object 43"/>
          <p:cNvGraphicFramePr>
            <a:graphicFrameLocks noChangeAspect="1"/>
          </p:cNvGraphicFramePr>
          <p:nvPr/>
        </p:nvGraphicFramePr>
        <p:xfrm>
          <a:off x="5667375" y="3824288"/>
          <a:ext cx="1924050" cy="519112"/>
        </p:xfrm>
        <a:graphic>
          <a:graphicData uri="http://schemas.openxmlformats.org/presentationml/2006/ole">
            <mc:AlternateContent xmlns:mc="http://schemas.openxmlformats.org/markup-compatibility/2006">
              <mc:Choice xmlns:v="urn:schemas-microsoft-com:vml" Requires="v">
                <p:oleObj spid="_x0000_s93201" name="Rovnice" r:id="rId5" imgW="1362240" imgH="352440" progId="Equation.3">
                  <p:embed/>
                </p:oleObj>
              </mc:Choice>
              <mc:Fallback>
                <p:oleObj name="Rovnice" r:id="rId5" imgW="1362240" imgH="352440" progId="Equation.3">
                  <p:embed/>
                  <p:pic>
                    <p:nvPicPr>
                      <p:cNvPr id="0" name="Object 4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667375" y="3824288"/>
                        <a:ext cx="1924050" cy="5191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7313" name="text 78"/>
          <p:cNvSpPr txBox="1">
            <a:spLocks noChangeArrowheads="1"/>
          </p:cNvSpPr>
          <p:nvPr/>
        </p:nvSpPr>
        <p:spPr bwMode="auto">
          <a:xfrm>
            <a:off x="1638300" y="1295400"/>
            <a:ext cx="485775" cy="485775"/>
          </a:xfrm>
          <a:prstGeom prst="rect">
            <a:avLst/>
          </a:prstGeom>
          <a:noFill/>
          <a:ln w="0">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X</a:t>
            </a:r>
            <a:r>
              <a:rPr lang="cs-CZ" b="1" baseline="-25000">
                <a:solidFill>
                  <a:prstClr val="black"/>
                </a:solidFill>
                <a:latin typeface="Arial" pitchFamily="34" charset="0"/>
                <a:cs typeface="Arial" pitchFamily="34" charset="0"/>
              </a:rPr>
              <a:t>1</a:t>
            </a:r>
          </a:p>
        </p:txBody>
      </p:sp>
      <p:sp>
        <p:nvSpPr>
          <p:cNvPr id="97314" name="Line 45"/>
          <p:cNvSpPr>
            <a:spLocks noChangeShapeType="1"/>
          </p:cNvSpPr>
          <p:nvPr/>
        </p:nvSpPr>
        <p:spPr bwMode="auto">
          <a:xfrm flipH="1">
            <a:off x="1219200" y="4543425"/>
            <a:ext cx="0" cy="1600200"/>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15" name="Line 46"/>
          <p:cNvSpPr>
            <a:spLocks noChangeShapeType="1"/>
          </p:cNvSpPr>
          <p:nvPr/>
        </p:nvSpPr>
        <p:spPr bwMode="auto">
          <a:xfrm flipH="1">
            <a:off x="2219325" y="6070600"/>
            <a:ext cx="1588" cy="10160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16" name="Line 47"/>
          <p:cNvSpPr>
            <a:spLocks noChangeShapeType="1"/>
          </p:cNvSpPr>
          <p:nvPr/>
        </p:nvSpPr>
        <p:spPr bwMode="auto">
          <a:xfrm>
            <a:off x="1228725" y="6134100"/>
            <a:ext cx="2463800" cy="1588"/>
          </a:xfrm>
          <a:prstGeom prst="line">
            <a:avLst/>
          </a:prstGeom>
          <a:noFill/>
          <a:ln w="2222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17" name="Line 48"/>
          <p:cNvSpPr>
            <a:spLocks noChangeShapeType="1"/>
          </p:cNvSpPr>
          <p:nvPr/>
        </p:nvSpPr>
        <p:spPr bwMode="auto">
          <a:xfrm flipH="1">
            <a:off x="1752600" y="6080125"/>
            <a:ext cx="1588" cy="10160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18" name="Rectangle 49"/>
          <p:cNvSpPr>
            <a:spLocks noChangeArrowheads="1"/>
          </p:cNvSpPr>
          <p:nvPr/>
        </p:nvSpPr>
        <p:spPr bwMode="auto">
          <a:xfrm>
            <a:off x="1228725" y="6149975"/>
            <a:ext cx="523875" cy="374650"/>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X0</a:t>
            </a:r>
          </a:p>
        </p:txBody>
      </p:sp>
      <p:sp>
        <p:nvSpPr>
          <p:cNvPr id="97319" name="Rectangle 50"/>
          <p:cNvSpPr>
            <a:spLocks noChangeArrowheads="1"/>
          </p:cNvSpPr>
          <p:nvPr/>
        </p:nvSpPr>
        <p:spPr bwMode="auto">
          <a:xfrm>
            <a:off x="1657350" y="6157913"/>
            <a:ext cx="552450" cy="374650"/>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X1</a:t>
            </a:r>
          </a:p>
        </p:txBody>
      </p:sp>
      <p:sp>
        <p:nvSpPr>
          <p:cNvPr id="97320" name="Rectangle 51"/>
          <p:cNvSpPr>
            <a:spLocks noChangeArrowheads="1"/>
          </p:cNvSpPr>
          <p:nvPr/>
        </p:nvSpPr>
        <p:spPr bwMode="auto">
          <a:xfrm>
            <a:off x="2114550" y="6149975"/>
            <a:ext cx="628650" cy="374650"/>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X2</a:t>
            </a:r>
          </a:p>
        </p:txBody>
      </p:sp>
      <p:sp>
        <p:nvSpPr>
          <p:cNvPr id="97321" name="Line 52"/>
          <p:cNvSpPr>
            <a:spLocks noChangeShapeType="1"/>
          </p:cNvSpPr>
          <p:nvPr/>
        </p:nvSpPr>
        <p:spPr bwMode="auto">
          <a:xfrm flipH="1">
            <a:off x="3152775" y="6070600"/>
            <a:ext cx="1588" cy="10160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22" name="Line 53"/>
          <p:cNvSpPr>
            <a:spLocks noChangeShapeType="1"/>
          </p:cNvSpPr>
          <p:nvPr/>
        </p:nvSpPr>
        <p:spPr bwMode="auto">
          <a:xfrm flipH="1">
            <a:off x="2686050" y="6080125"/>
            <a:ext cx="1588" cy="10160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23" name="Rectangle 54"/>
          <p:cNvSpPr>
            <a:spLocks noChangeArrowheads="1"/>
          </p:cNvSpPr>
          <p:nvPr/>
        </p:nvSpPr>
        <p:spPr bwMode="auto">
          <a:xfrm>
            <a:off x="2590800" y="6149975"/>
            <a:ext cx="533400" cy="374650"/>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X3</a:t>
            </a:r>
          </a:p>
        </p:txBody>
      </p:sp>
      <p:sp>
        <p:nvSpPr>
          <p:cNvPr id="97324" name="Rectangle 55"/>
          <p:cNvSpPr>
            <a:spLocks noChangeArrowheads="1"/>
          </p:cNvSpPr>
          <p:nvPr/>
        </p:nvSpPr>
        <p:spPr bwMode="auto">
          <a:xfrm>
            <a:off x="3048000" y="6149975"/>
            <a:ext cx="533400" cy="374650"/>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X4</a:t>
            </a:r>
          </a:p>
        </p:txBody>
      </p:sp>
      <p:sp>
        <p:nvSpPr>
          <p:cNvPr id="97325" name="Rectangle 56"/>
          <p:cNvSpPr>
            <a:spLocks noChangeArrowheads="1"/>
          </p:cNvSpPr>
          <p:nvPr/>
        </p:nvSpPr>
        <p:spPr bwMode="auto">
          <a:xfrm>
            <a:off x="762000" y="4238625"/>
            <a:ext cx="330200" cy="374650"/>
          </a:xfrm>
          <a:prstGeom prst="rect">
            <a:avLst/>
          </a:prstGeom>
          <a:noFill/>
          <a:ln w="9525">
            <a:noFill/>
            <a:miter lim="800000"/>
            <a:headEnd/>
            <a:tailEnd/>
          </a:ln>
        </p:spPr>
        <p:txBody>
          <a:bodyPr/>
          <a:lstStyle/>
          <a:p>
            <a:pPr eaLnBrk="0" fontAlgn="base" hangingPunct="0">
              <a:spcBef>
                <a:spcPct val="0"/>
              </a:spcBef>
              <a:spcAft>
                <a:spcPct val="0"/>
              </a:spcAft>
            </a:pPr>
            <a:r>
              <a:rPr lang="cs-CZ" sz="2400">
                <a:solidFill>
                  <a:prstClr val="black"/>
                </a:solidFill>
                <a:latin typeface="Arial" pitchFamily="34" charset="0"/>
                <a:cs typeface="Arial" pitchFamily="34" charset="0"/>
              </a:rPr>
              <a:t>Y</a:t>
            </a:r>
          </a:p>
        </p:txBody>
      </p:sp>
      <p:sp>
        <p:nvSpPr>
          <p:cNvPr id="97326" name="Line 57"/>
          <p:cNvSpPr>
            <a:spLocks noChangeShapeType="1"/>
          </p:cNvSpPr>
          <p:nvPr/>
        </p:nvSpPr>
        <p:spPr bwMode="auto">
          <a:xfrm flipH="1">
            <a:off x="1333500" y="6080125"/>
            <a:ext cx="1588" cy="10160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27" name="Rectangle 58"/>
          <p:cNvSpPr>
            <a:spLocks noChangeArrowheads="1"/>
          </p:cNvSpPr>
          <p:nvPr/>
        </p:nvSpPr>
        <p:spPr bwMode="auto">
          <a:xfrm>
            <a:off x="1190625" y="4989513"/>
            <a:ext cx="381000" cy="1077912"/>
          </a:xfrm>
          <a:prstGeom prst="rect">
            <a:avLst/>
          </a:prstGeom>
          <a:noFill/>
          <a:ln w="9525">
            <a:noFill/>
            <a:miter lim="800000"/>
            <a:headEnd/>
            <a:tailEnd/>
          </a:ln>
        </p:spPr>
        <p:txBody>
          <a:bodyPr>
            <a:spAutoFit/>
          </a:bodyPr>
          <a:lstStyle/>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p:txBody>
      </p:sp>
      <p:sp>
        <p:nvSpPr>
          <p:cNvPr id="97328" name="Rectangle 59"/>
          <p:cNvSpPr>
            <a:spLocks noChangeArrowheads="1"/>
          </p:cNvSpPr>
          <p:nvPr/>
        </p:nvSpPr>
        <p:spPr bwMode="auto">
          <a:xfrm>
            <a:off x="1619250" y="4870450"/>
            <a:ext cx="381000" cy="1077913"/>
          </a:xfrm>
          <a:prstGeom prst="rect">
            <a:avLst/>
          </a:prstGeom>
          <a:noFill/>
          <a:ln w="9525">
            <a:noFill/>
            <a:miter lim="800000"/>
            <a:headEnd/>
            <a:tailEnd/>
          </a:ln>
        </p:spPr>
        <p:txBody>
          <a:bodyPr>
            <a:spAutoFit/>
          </a:bodyPr>
          <a:lstStyle/>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p:txBody>
      </p:sp>
      <p:sp>
        <p:nvSpPr>
          <p:cNvPr id="97329" name="Rectangle 60"/>
          <p:cNvSpPr>
            <a:spLocks noChangeArrowheads="1"/>
          </p:cNvSpPr>
          <p:nvPr/>
        </p:nvSpPr>
        <p:spPr bwMode="auto">
          <a:xfrm>
            <a:off x="2057400" y="4786313"/>
            <a:ext cx="381000" cy="1077912"/>
          </a:xfrm>
          <a:prstGeom prst="rect">
            <a:avLst/>
          </a:prstGeom>
          <a:noFill/>
          <a:ln w="9525">
            <a:noFill/>
            <a:miter lim="800000"/>
            <a:headEnd/>
            <a:tailEnd/>
          </a:ln>
        </p:spPr>
        <p:txBody>
          <a:bodyPr>
            <a:spAutoFit/>
          </a:bodyPr>
          <a:lstStyle/>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p:txBody>
      </p:sp>
      <p:sp>
        <p:nvSpPr>
          <p:cNvPr id="97330" name="Rectangle 61"/>
          <p:cNvSpPr>
            <a:spLocks noChangeArrowheads="1"/>
          </p:cNvSpPr>
          <p:nvPr/>
        </p:nvSpPr>
        <p:spPr bwMode="auto">
          <a:xfrm>
            <a:off x="2547938" y="4637088"/>
            <a:ext cx="381000" cy="1077912"/>
          </a:xfrm>
          <a:prstGeom prst="rect">
            <a:avLst/>
          </a:prstGeom>
          <a:noFill/>
          <a:ln w="9525">
            <a:noFill/>
            <a:miter lim="800000"/>
            <a:headEnd/>
            <a:tailEnd/>
          </a:ln>
        </p:spPr>
        <p:txBody>
          <a:bodyPr>
            <a:spAutoFit/>
          </a:bodyPr>
          <a:lstStyle/>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p:txBody>
      </p:sp>
      <p:sp>
        <p:nvSpPr>
          <p:cNvPr id="97331" name="Rectangle 62"/>
          <p:cNvSpPr>
            <a:spLocks noChangeArrowheads="1"/>
          </p:cNvSpPr>
          <p:nvPr/>
        </p:nvSpPr>
        <p:spPr bwMode="auto">
          <a:xfrm>
            <a:off x="3019425" y="4384675"/>
            <a:ext cx="381000" cy="1077913"/>
          </a:xfrm>
          <a:prstGeom prst="rect">
            <a:avLst/>
          </a:prstGeom>
          <a:noFill/>
          <a:ln w="9525">
            <a:noFill/>
            <a:miter lim="800000"/>
            <a:headEnd/>
            <a:tailEnd/>
          </a:ln>
        </p:spPr>
        <p:txBody>
          <a:bodyPr>
            <a:spAutoFit/>
          </a:bodyPr>
          <a:lstStyle/>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p:txBody>
      </p:sp>
      <p:sp>
        <p:nvSpPr>
          <p:cNvPr id="97332" name="Line 63"/>
          <p:cNvSpPr>
            <a:spLocks noChangeShapeType="1"/>
          </p:cNvSpPr>
          <p:nvPr/>
        </p:nvSpPr>
        <p:spPr bwMode="auto">
          <a:xfrm>
            <a:off x="5638800" y="4467225"/>
            <a:ext cx="0" cy="1676400"/>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33" name="Line 64"/>
          <p:cNvSpPr>
            <a:spLocks noChangeShapeType="1"/>
          </p:cNvSpPr>
          <p:nvPr/>
        </p:nvSpPr>
        <p:spPr bwMode="auto">
          <a:xfrm>
            <a:off x="5638800" y="6135688"/>
            <a:ext cx="2771775" cy="0"/>
          </a:xfrm>
          <a:prstGeom prst="line">
            <a:avLst/>
          </a:prstGeom>
          <a:noFill/>
          <a:ln w="2222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34" name="Line 65"/>
          <p:cNvSpPr>
            <a:spLocks noChangeShapeType="1"/>
          </p:cNvSpPr>
          <p:nvPr/>
        </p:nvSpPr>
        <p:spPr bwMode="auto">
          <a:xfrm flipH="1">
            <a:off x="6477000" y="6072188"/>
            <a:ext cx="0" cy="85725"/>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35" name="Rectangle 66"/>
          <p:cNvSpPr>
            <a:spLocks noChangeArrowheads="1"/>
          </p:cNvSpPr>
          <p:nvPr/>
        </p:nvSpPr>
        <p:spPr bwMode="auto">
          <a:xfrm>
            <a:off x="5886450" y="6072188"/>
            <a:ext cx="371475" cy="314325"/>
          </a:xfrm>
          <a:prstGeom prst="rect">
            <a:avLst/>
          </a:prstGeom>
          <a:noFill/>
          <a:ln w="9525">
            <a:noFill/>
            <a:miter lim="800000"/>
            <a:headEnd/>
            <a:tailEnd/>
          </a:ln>
        </p:spPr>
        <p:txBody>
          <a:bodyPr/>
          <a:lstStyle/>
          <a:p>
            <a:pPr eaLnBrk="0" fontAlgn="base" hangingPunct="0">
              <a:spcBef>
                <a:spcPct val="0"/>
              </a:spcBef>
              <a:spcAft>
                <a:spcPct val="0"/>
              </a:spcAft>
            </a:pPr>
            <a:r>
              <a:rPr lang="cs-CZ" sz="2000">
                <a:solidFill>
                  <a:prstClr val="black"/>
                </a:solidFill>
                <a:latin typeface="Arial" pitchFamily="34" charset="0"/>
                <a:cs typeface="Arial" pitchFamily="34" charset="0"/>
              </a:rPr>
              <a:t>A</a:t>
            </a:r>
          </a:p>
        </p:txBody>
      </p:sp>
      <p:sp>
        <p:nvSpPr>
          <p:cNvPr id="97336" name="Rectangle 67"/>
          <p:cNvSpPr>
            <a:spLocks noChangeArrowheads="1"/>
          </p:cNvSpPr>
          <p:nvPr/>
        </p:nvSpPr>
        <p:spPr bwMode="auto">
          <a:xfrm>
            <a:off x="6338888" y="6081713"/>
            <a:ext cx="371475" cy="314325"/>
          </a:xfrm>
          <a:prstGeom prst="rect">
            <a:avLst/>
          </a:prstGeom>
          <a:noFill/>
          <a:ln w="9525">
            <a:noFill/>
            <a:miter lim="800000"/>
            <a:headEnd/>
            <a:tailEnd/>
          </a:ln>
        </p:spPr>
        <p:txBody>
          <a:bodyPr/>
          <a:lstStyle/>
          <a:p>
            <a:pPr eaLnBrk="0" fontAlgn="base" hangingPunct="0">
              <a:spcBef>
                <a:spcPct val="0"/>
              </a:spcBef>
              <a:spcAft>
                <a:spcPct val="0"/>
              </a:spcAft>
            </a:pPr>
            <a:r>
              <a:rPr lang="cs-CZ" sz="2000">
                <a:solidFill>
                  <a:prstClr val="black"/>
                </a:solidFill>
                <a:latin typeface="Arial" pitchFamily="34" charset="0"/>
                <a:cs typeface="Arial" pitchFamily="34" charset="0"/>
              </a:rPr>
              <a:t>B</a:t>
            </a:r>
          </a:p>
        </p:txBody>
      </p:sp>
      <p:sp>
        <p:nvSpPr>
          <p:cNvPr id="97337" name="Rectangle 68"/>
          <p:cNvSpPr>
            <a:spLocks noChangeArrowheads="1"/>
          </p:cNvSpPr>
          <p:nvPr/>
        </p:nvSpPr>
        <p:spPr bwMode="auto">
          <a:xfrm>
            <a:off x="6767513" y="6081713"/>
            <a:ext cx="371475" cy="314325"/>
          </a:xfrm>
          <a:prstGeom prst="rect">
            <a:avLst/>
          </a:prstGeom>
          <a:noFill/>
          <a:ln w="9525">
            <a:noFill/>
            <a:miter lim="800000"/>
            <a:headEnd/>
            <a:tailEnd/>
          </a:ln>
        </p:spPr>
        <p:txBody>
          <a:bodyPr/>
          <a:lstStyle/>
          <a:p>
            <a:pPr eaLnBrk="0" fontAlgn="base" hangingPunct="0">
              <a:spcBef>
                <a:spcPct val="0"/>
              </a:spcBef>
              <a:spcAft>
                <a:spcPct val="0"/>
              </a:spcAft>
            </a:pPr>
            <a:r>
              <a:rPr lang="cs-CZ" sz="2000">
                <a:solidFill>
                  <a:prstClr val="black"/>
                </a:solidFill>
                <a:latin typeface="Arial" pitchFamily="34" charset="0"/>
                <a:cs typeface="Arial" pitchFamily="34" charset="0"/>
              </a:rPr>
              <a:t>C</a:t>
            </a:r>
          </a:p>
        </p:txBody>
      </p:sp>
      <p:sp>
        <p:nvSpPr>
          <p:cNvPr id="97338" name="Line 69"/>
          <p:cNvSpPr>
            <a:spLocks noChangeShapeType="1"/>
          </p:cNvSpPr>
          <p:nvPr/>
        </p:nvSpPr>
        <p:spPr bwMode="auto">
          <a:xfrm flipH="1">
            <a:off x="7877175" y="6072188"/>
            <a:ext cx="0" cy="85725"/>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39" name="Line 70"/>
          <p:cNvSpPr>
            <a:spLocks noChangeShapeType="1"/>
          </p:cNvSpPr>
          <p:nvPr/>
        </p:nvSpPr>
        <p:spPr bwMode="auto">
          <a:xfrm flipH="1">
            <a:off x="7410450" y="6072188"/>
            <a:ext cx="0" cy="85725"/>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40" name="Rectangle 71"/>
          <p:cNvSpPr>
            <a:spLocks noChangeArrowheads="1"/>
          </p:cNvSpPr>
          <p:nvPr/>
        </p:nvSpPr>
        <p:spPr bwMode="auto">
          <a:xfrm>
            <a:off x="7239000" y="6081713"/>
            <a:ext cx="371475" cy="314325"/>
          </a:xfrm>
          <a:prstGeom prst="rect">
            <a:avLst/>
          </a:prstGeom>
          <a:noFill/>
          <a:ln w="9525">
            <a:noFill/>
            <a:miter lim="800000"/>
            <a:headEnd/>
            <a:tailEnd/>
          </a:ln>
        </p:spPr>
        <p:txBody>
          <a:bodyPr/>
          <a:lstStyle/>
          <a:p>
            <a:pPr eaLnBrk="0" fontAlgn="base" hangingPunct="0">
              <a:spcBef>
                <a:spcPct val="0"/>
              </a:spcBef>
              <a:spcAft>
                <a:spcPct val="0"/>
              </a:spcAft>
            </a:pPr>
            <a:r>
              <a:rPr lang="cs-CZ" sz="2000">
                <a:solidFill>
                  <a:prstClr val="black"/>
                </a:solidFill>
                <a:latin typeface="Arial" pitchFamily="34" charset="0"/>
                <a:cs typeface="Arial" pitchFamily="34" charset="0"/>
              </a:rPr>
              <a:t>D</a:t>
            </a:r>
          </a:p>
        </p:txBody>
      </p:sp>
      <p:sp>
        <p:nvSpPr>
          <p:cNvPr id="97341" name="Rectangle 72"/>
          <p:cNvSpPr>
            <a:spLocks noChangeArrowheads="1"/>
          </p:cNvSpPr>
          <p:nvPr/>
        </p:nvSpPr>
        <p:spPr bwMode="auto">
          <a:xfrm>
            <a:off x="7705725" y="6081713"/>
            <a:ext cx="371475" cy="314325"/>
          </a:xfrm>
          <a:prstGeom prst="rect">
            <a:avLst/>
          </a:prstGeom>
          <a:noFill/>
          <a:ln w="9525">
            <a:noFill/>
            <a:miter lim="800000"/>
            <a:headEnd/>
            <a:tailEnd/>
          </a:ln>
        </p:spPr>
        <p:txBody>
          <a:bodyPr/>
          <a:lstStyle/>
          <a:p>
            <a:pPr eaLnBrk="0" fontAlgn="base" hangingPunct="0">
              <a:spcBef>
                <a:spcPct val="0"/>
              </a:spcBef>
              <a:spcAft>
                <a:spcPct val="0"/>
              </a:spcAft>
            </a:pPr>
            <a:r>
              <a:rPr lang="cs-CZ" sz="2000">
                <a:solidFill>
                  <a:prstClr val="black"/>
                </a:solidFill>
                <a:latin typeface="Arial" pitchFamily="34" charset="0"/>
                <a:cs typeface="Arial" pitchFamily="34" charset="0"/>
              </a:rPr>
              <a:t>E</a:t>
            </a:r>
          </a:p>
        </p:txBody>
      </p:sp>
      <p:sp>
        <p:nvSpPr>
          <p:cNvPr id="97342" name="Rectangle 73"/>
          <p:cNvSpPr>
            <a:spLocks noChangeArrowheads="1"/>
          </p:cNvSpPr>
          <p:nvPr/>
        </p:nvSpPr>
        <p:spPr bwMode="auto">
          <a:xfrm>
            <a:off x="5181600" y="4238625"/>
            <a:ext cx="371475" cy="314325"/>
          </a:xfrm>
          <a:prstGeom prst="rect">
            <a:avLst/>
          </a:prstGeom>
          <a:noFill/>
          <a:ln w="9525">
            <a:noFill/>
            <a:miter lim="800000"/>
            <a:headEnd/>
            <a:tailEnd/>
          </a:ln>
        </p:spPr>
        <p:txBody>
          <a:bodyPr/>
          <a:lstStyle/>
          <a:p>
            <a:pPr eaLnBrk="0" fontAlgn="base" hangingPunct="0">
              <a:spcBef>
                <a:spcPct val="0"/>
              </a:spcBef>
              <a:spcAft>
                <a:spcPct val="0"/>
              </a:spcAft>
            </a:pPr>
            <a:r>
              <a:rPr lang="cs-CZ" sz="2400">
                <a:solidFill>
                  <a:prstClr val="black"/>
                </a:solidFill>
                <a:latin typeface="Arial" pitchFamily="34" charset="0"/>
                <a:cs typeface="Arial" pitchFamily="34" charset="0"/>
              </a:rPr>
              <a:t>Y</a:t>
            </a:r>
          </a:p>
        </p:txBody>
      </p:sp>
      <p:sp>
        <p:nvSpPr>
          <p:cNvPr id="97343" name="Line 74"/>
          <p:cNvSpPr>
            <a:spLocks noChangeShapeType="1"/>
          </p:cNvSpPr>
          <p:nvPr/>
        </p:nvSpPr>
        <p:spPr bwMode="auto">
          <a:xfrm flipH="1">
            <a:off x="6057900" y="6072188"/>
            <a:ext cx="0" cy="85725"/>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44" name="Rectangle 75" descr="Tmavý šikmo nahoru"/>
          <p:cNvSpPr>
            <a:spLocks noChangeArrowheads="1"/>
          </p:cNvSpPr>
          <p:nvPr/>
        </p:nvSpPr>
        <p:spPr bwMode="auto">
          <a:xfrm>
            <a:off x="5905500" y="5400675"/>
            <a:ext cx="304800" cy="723900"/>
          </a:xfrm>
          <a:prstGeom prst="rect">
            <a:avLst/>
          </a:prstGeom>
          <a:pattFill prst="dkUpDiag">
            <a:fgClr>
              <a:srgbClr val="0000FF"/>
            </a:fgClr>
            <a:bgClr>
              <a:srgbClr val="FFFFFF"/>
            </a:bgClr>
          </a:pattFill>
          <a:ln w="9525">
            <a:solidFill>
              <a:srgbClr val="000000"/>
            </a:solidFill>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nvGrpSpPr>
          <p:cNvPr id="6" name="Group 76"/>
          <p:cNvGrpSpPr>
            <a:grpSpLocks/>
          </p:cNvGrpSpPr>
          <p:nvPr/>
        </p:nvGrpSpPr>
        <p:grpSpPr bwMode="auto">
          <a:xfrm>
            <a:off x="5991225" y="5176838"/>
            <a:ext cx="114300" cy="371475"/>
            <a:chOff x="584" y="504"/>
            <a:chExt cx="12" cy="39"/>
          </a:xfrm>
        </p:grpSpPr>
        <p:sp>
          <p:nvSpPr>
            <p:cNvPr id="97367" name="Line 77"/>
            <p:cNvSpPr>
              <a:spLocks noChangeShapeType="1"/>
            </p:cNvSpPr>
            <p:nvPr/>
          </p:nvSpPr>
          <p:spPr bwMode="auto">
            <a:xfrm>
              <a:off x="590" y="504"/>
              <a:ext cx="0" cy="39"/>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68" name="Line 78"/>
            <p:cNvSpPr>
              <a:spLocks noChangeShapeType="1"/>
            </p:cNvSpPr>
            <p:nvPr/>
          </p:nvSpPr>
          <p:spPr bwMode="auto">
            <a:xfrm rot="-5400000">
              <a:off x="590" y="535"/>
              <a:ext cx="0" cy="12"/>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69" name="Line 79"/>
            <p:cNvSpPr>
              <a:spLocks noChangeShapeType="1"/>
            </p:cNvSpPr>
            <p:nvPr/>
          </p:nvSpPr>
          <p:spPr bwMode="auto">
            <a:xfrm rot="-5400000">
              <a:off x="590" y="499"/>
              <a:ext cx="0" cy="12"/>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sp>
        <p:nvSpPr>
          <p:cNvPr id="97346" name="Rectangle 80" descr="Tmavý šikmo nahoru"/>
          <p:cNvSpPr>
            <a:spLocks noChangeArrowheads="1"/>
          </p:cNvSpPr>
          <p:nvPr/>
        </p:nvSpPr>
        <p:spPr bwMode="auto">
          <a:xfrm>
            <a:off x="6324600" y="5210175"/>
            <a:ext cx="304800" cy="914400"/>
          </a:xfrm>
          <a:prstGeom prst="rect">
            <a:avLst/>
          </a:prstGeom>
          <a:pattFill prst="dkUpDiag">
            <a:fgClr>
              <a:srgbClr val="0000FF"/>
            </a:fgClr>
            <a:bgClr>
              <a:srgbClr val="FFFFFF"/>
            </a:bgClr>
          </a:pattFill>
          <a:ln w="9525">
            <a:solidFill>
              <a:srgbClr val="000000"/>
            </a:solidFill>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nvGrpSpPr>
          <p:cNvPr id="7" name="Group 81"/>
          <p:cNvGrpSpPr>
            <a:grpSpLocks/>
          </p:cNvGrpSpPr>
          <p:nvPr/>
        </p:nvGrpSpPr>
        <p:grpSpPr bwMode="auto">
          <a:xfrm>
            <a:off x="6400800" y="4995863"/>
            <a:ext cx="114300" cy="371475"/>
            <a:chOff x="584" y="504"/>
            <a:chExt cx="12" cy="39"/>
          </a:xfrm>
        </p:grpSpPr>
        <p:sp>
          <p:nvSpPr>
            <p:cNvPr id="97364" name="Line 82"/>
            <p:cNvSpPr>
              <a:spLocks noChangeShapeType="1"/>
            </p:cNvSpPr>
            <p:nvPr/>
          </p:nvSpPr>
          <p:spPr bwMode="auto">
            <a:xfrm>
              <a:off x="590" y="504"/>
              <a:ext cx="0" cy="39"/>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65" name="Line 83"/>
            <p:cNvSpPr>
              <a:spLocks noChangeShapeType="1"/>
            </p:cNvSpPr>
            <p:nvPr/>
          </p:nvSpPr>
          <p:spPr bwMode="auto">
            <a:xfrm rot="-5400000">
              <a:off x="590" y="535"/>
              <a:ext cx="0" cy="12"/>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66" name="Line 84"/>
            <p:cNvSpPr>
              <a:spLocks noChangeShapeType="1"/>
            </p:cNvSpPr>
            <p:nvPr/>
          </p:nvSpPr>
          <p:spPr bwMode="auto">
            <a:xfrm rot="-5400000">
              <a:off x="590" y="499"/>
              <a:ext cx="0" cy="12"/>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sp>
        <p:nvSpPr>
          <p:cNvPr id="97348" name="Rectangle 85" descr="Tmavý šikmo nahoru"/>
          <p:cNvSpPr>
            <a:spLocks noChangeArrowheads="1"/>
          </p:cNvSpPr>
          <p:nvPr/>
        </p:nvSpPr>
        <p:spPr bwMode="auto">
          <a:xfrm>
            <a:off x="6781800" y="5010150"/>
            <a:ext cx="304800" cy="1114425"/>
          </a:xfrm>
          <a:prstGeom prst="rect">
            <a:avLst/>
          </a:prstGeom>
          <a:pattFill prst="dkUpDiag">
            <a:fgClr>
              <a:srgbClr val="0000FF"/>
            </a:fgClr>
            <a:bgClr>
              <a:srgbClr val="FFFFFF"/>
            </a:bgClr>
          </a:pattFill>
          <a:ln w="9525">
            <a:solidFill>
              <a:srgbClr val="000000"/>
            </a:solidFill>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nvGrpSpPr>
          <p:cNvPr id="8" name="Group 86"/>
          <p:cNvGrpSpPr>
            <a:grpSpLocks/>
          </p:cNvGrpSpPr>
          <p:nvPr/>
        </p:nvGrpSpPr>
        <p:grpSpPr bwMode="auto">
          <a:xfrm>
            <a:off x="6877050" y="4795838"/>
            <a:ext cx="114300" cy="371475"/>
            <a:chOff x="584" y="504"/>
            <a:chExt cx="12" cy="39"/>
          </a:xfrm>
        </p:grpSpPr>
        <p:sp>
          <p:nvSpPr>
            <p:cNvPr id="97361" name="Line 87"/>
            <p:cNvSpPr>
              <a:spLocks noChangeShapeType="1"/>
            </p:cNvSpPr>
            <p:nvPr/>
          </p:nvSpPr>
          <p:spPr bwMode="auto">
            <a:xfrm>
              <a:off x="590" y="504"/>
              <a:ext cx="0" cy="39"/>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62" name="Line 88"/>
            <p:cNvSpPr>
              <a:spLocks noChangeShapeType="1"/>
            </p:cNvSpPr>
            <p:nvPr/>
          </p:nvSpPr>
          <p:spPr bwMode="auto">
            <a:xfrm rot="-5400000">
              <a:off x="590" y="535"/>
              <a:ext cx="0" cy="12"/>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63" name="Line 89"/>
            <p:cNvSpPr>
              <a:spLocks noChangeShapeType="1"/>
            </p:cNvSpPr>
            <p:nvPr/>
          </p:nvSpPr>
          <p:spPr bwMode="auto">
            <a:xfrm rot="-5400000">
              <a:off x="590" y="499"/>
              <a:ext cx="0" cy="12"/>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sp>
        <p:nvSpPr>
          <p:cNvPr id="97350" name="Rectangle 90" descr="Tmavý šikmo nahoru"/>
          <p:cNvSpPr>
            <a:spLocks noChangeArrowheads="1"/>
          </p:cNvSpPr>
          <p:nvPr/>
        </p:nvSpPr>
        <p:spPr bwMode="auto">
          <a:xfrm>
            <a:off x="7248525" y="5486400"/>
            <a:ext cx="304800" cy="638175"/>
          </a:xfrm>
          <a:prstGeom prst="rect">
            <a:avLst/>
          </a:prstGeom>
          <a:pattFill prst="dkUpDiag">
            <a:fgClr>
              <a:srgbClr val="0000FF"/>
            </a:fgClr>
            <a:bgClr>
              <a:srgbClr val="FFFFFF"/>
            </a:bgClr>
          </a:pattFill>
          <a:ln w="9525">
            <a:solidFill>
              <a:srgbClr val="000000"/>
            </a:solidFill>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nvGrpSpPr>
          <p:cNvPr id="9" name="Group 91"/>
          <p:cNvGrpSpPr>
            <a:grpSpLocks/>
          </p:cNvGrpSpPr>
          <p:nvPr/>
        </p:nvGrpSpPr>
        <p:grpSpPr bwMode="auto">
          <a:xfrm>
            <a:off x="7343775" y="5281613"/>
            <a:ext cx="114300" cy="371475"/>
            <a:chOff x="584" y="504"/>
            <a:chExt cx="12" cy="39"/>
          </a:xfrm>
        </p:grpSpPr>
        <p:sp>
          <p:nvSpPr>
            <p:cNvPr id="97358" name="Line 92"/>
            <p:cNvSpPr>
              <a:spLocks noChangeShapeType="1"/>
            </p:cNvSpPr>
            <p:nvPr/>
          </p:nvSpPr>
          <p:spPr bwMode="auto">
            <a:xfrm>
              <a:off x="590" y="504"/>
              <a:ext cx="0" cy="39"/>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59" name="Line 93"/>
            <p:cNvSpPr>
              <a:spLocks noChangeShapeType="1"/>
            </p:cNvSpPr>
            <p:nvPr/>
          </p:nvSpPr>
          <p:spPr bwMode="auto">
            <a:xfrm rot="-5400000">
              <a:off x="590" y="535"/>
              <a:ext cx="0" cy="12"/>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60" name="Line 94"/>
            <p:cNvSpPr>
              <a:spLocks noChangeShapeType="1"/>
            </p:cNvSpPr>
            <p:nvPr/>
          </p:nvSpPr>
          <p:spPr bwMode="auto">
            <a:xfrm rot="-5400000">
              <a:off x="590" y="499"/>
              <a:ext cx="0" cy="12"/>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sp>
        <p:nvSpPr>
          <p:cNvPr id="97352" name="Rectangle 95" descr="Tmavý šikmo nahoru"/>
          <p:cNvSpPr>
            <a:spLocks noChangeArrowheads="1"/>
          </p:cNvSpPr>
          <p:nvPr/>
        </p:nvSpPr>
        <p:spPr bwMode="auto">
          <a:xfrm>
            <a:off x="7715250" y="5153025"/>
            <a:ext cx="304800" cy="971550"/>
          </a:xfrm>
          <a:prstGeom prst="rect">
            <a:avLst/>
          </a:prstGeom>
          <a:pattFill prst="dkUpDiag">
            <a:fgClr>
              <a:srgbClr val="0000FF"/>
            </a:fgClr>
            <a:bgClr>
              <a:srgbClr val="FFFFFF"/>
            </a:bgClr>
          </a:pattFill>
          <a:ln w="9525">
            <a:solidFill>
              <a:srgbClr val="000000"/>
            </a:solidFill>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nvGrpSpPr>
          <p:cNvPr id="10" name="Group 96"/>
          <p:cNvGrpSpPr>
            <a:grpSpLocks/>
          </p:cNvGrpSpPr>
          <p:nvPr/>
        </p:nvGrpSpPr>
        <p:grpSpPr bwMode="auto">
          <a:xfrm>
            <a:off x="7810500" y="4948238"/>
            <a:ext cx="114300" cy="371475"/>
            <a:chOff x="584" y="504"/>
            <a:chExt cx="12" cy="39"/>
          </a:xfrm>
        </p:grpSpPr>
        <p:sp>
          <p:nvSpPr>
            <p:cNvPr id="97355" name="Line 97"/>
            <p:cNvSpPr>
              <a:spLocks noChangeShapeType="1"/>
            </p:cNvSpPr>
            <p:nvPr/>
          </p:nvSpPr>
          <p:spPr bwMode="auto">
            <a:xfrm>
              <a:off x="590" y="504"/>
              <a:ext cx="0" cy="39"/>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56" name="Line 98"/>
            <p:cNvSpPr>
              <a:spLocks noChangeShapeType="1"/>
            </p:cNvSpPr>
            <p:nvPr/>
          </p:nvSpPr>
          <p:spPr bwMode="auto">
            <a:xfrm rot="-5400000">
              <a:off x="590" y="535"/>
              <a:ext cx="0" cy="12"/>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57" name="Line 99"/>
            <p:cNvSpPr>
              <a:spLocks noChangeShapeType="1"/>
            </p:cNvSpPr>
            <p:nvPr/>
          </p:nvSpPr>
          <p:spPr bwMode="auto">
            <a:xfrm rot="-5400000">
              <a:off x="590" y="499"/>
              <a:ext cx="0" cy="12"/>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sp>
        <p:nvSpPr>
          <p:cNvPr id="97354" name="Line 100"/>
          <p:cNvSpPr>
            <a:spLocks noChangeShapeType="1"/>
          </p:cNvSpPr>
          <p:nvPr/>
        </p:nvSpPr>
        <p:spPr bwMode="auto">
          <a:xfrm>
            <a:off x="6934200" y="6081713"/>
            <a:ext cx="0" cy="90487"/>
          </a:xfrm>
          <a:prstGeom prst="line">
            <a:avLst/>
          </a:prstGeom>
          <a:noFill/>
          <a:ln w="19050">
            <a:solidFill>
              <a:schemeClr val="tx1"/>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9"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98310" name="Rectangle 2"/>
          <p:cNvSpPr>
            <a:spLocks noGrp="1" noChangeArrowheads="1"/>
          </p:cNvSpPr>
          <p:nvPr>
            <p:ph type="title" idx="4294967295"/>
          </p:nvPr>
        </p:nvSpPr>
        <p:spPr>
          <a:noFill/>
        </p:spPr>
        <p:txBody>
          <a:bodyPr anchor="ctr"/>
          <a:lstStyle/>
          <a:p>
            <a:r>
              <a:rPr lang="cs-CZ"/>
              <a:t>ANOVA – základní výpočet</a:t>
            </a:r>
          </a:p>
        </p:txBody>
      </p:sp>
      <p:sp>
        <p:nvSpPr>
          <p:cNvPr id="98311" name="Rectangle 3"/>
          <p:cNvSpPr>
            <a:spLocks noGrp="1" noChangeArrowheads="1"/>
          </p:cNvSpPr>
          <p:nvPr>
            <p:ph type="body" idx="4294967295"/>
          </p:nvPr>
        </p:nvSpPr>
        <p:spPr>
          <a:xfrm>
            <a:off x="107950" y="1382713"/>
            <a:ext cx="8785225" cy="1223962"/>
          </a:xfrm>
          <a:noFill/>
        </p:spPr>
        <p:txBody>
          <a:bodyPr/>
          <a:lstStyle/>
          <a:p>
            <a:r>
              <a:rPr lang="cs-CZ" sz="1800"/>
              <a:t>Základním principem ANOVY je porovnání rozptylu připadajícího na:</a:t>
            </a:r>
          </a:p>
          <a:p>
            <a:pPr lvl="1"/>
            <a:r>
              <a:rPr lang="cs-CZ" sz="1500"/>
              <a:t>Rozdělení dat do skupin (tzv. effect, variance between groups)</a:t>
            </a:r>
          </a:p>
          <a:p>
            <a:pPr lvl="1"/>
            <a:r>
              <a:rPr lang="cs-CZ" sz="1500"/>
              <a:t>Variabilitu objektů uvnitř skupin (tzv. error, variance within groups), předpokládá se, že jde o náhodnou variabilitu (=error)</a:t>
            </a:r>
          </a:p>
        </p:txBody>
      </p:sp>
      <p:sp>
        <p:nvSpPr>
          <p:cNvPr id="98312" name="AutoShape 4"/>
          <p:cNvSpPr>
            <a:spLocks noChangeArrowheads="1"/>
          </p:cNvSpPr>
          <p:nvPr/>
        </p:nvSpPr>
        <p:spPr bwMode="auto">
          <a:xfrm>
            <a:off x="252413" y="2511425"/>
            <a:ext cx="3024187" cy="1565275"/>
          </a:xfrm>
          <a:prstGeom prst="roundRect">
            <a:avLst>
              <a:gd name="adj" fmla="val 16667"/>
            </a:avLst>
          </a:prstGeom>
          <a:noFill/>
          <a:ln w="9525">
            <a:solidFill>
              <a:schemeClr val="tx1"/>
            </a:solidFill>
            <a:round/>
            <a:headEnd/>
            <a:tailEnd/>
          </a:ln>
        </p:spPr>
        <p:txBody>
          <a:bodyPr/>
          <a:lstStyle/>
          <a:p>
            <a:pPr marL="457200" indent="-457200" fontAlgn="base">
              <a:spcBef>
                <a:spcPct val="50000"/>
              </a:spcBef>
              <a:spcAft>
                <a:spcPct val="0"/>
              </a:spcAft>
              <a:buFontTx/>
              <a:buAutoNum type="arabicPeriod"/>
            </a:pPr>
            <a:r>
              <a:rPr lang="cs-CZ" sz="1400">
                <a:solidFill>
                  <a:prstClr val="black"/>
                </a:solidFill>
                <a:latin typeface="Arial" pitchFamily="34" charset="0"/>
                <a:cs typeface="Arial" pitchFamily="34" charset="0"/>
              </a:rPr>
              <a:t>Variabilita mezi skupinami</a:t>
            </a:r>
          </a:p>
          <a:p>
            <a:pPr marL="457200" indent="-457200" fontAlgn="base">
              <a:spcBef>
                <a:spcPct val="50000"/>
              </a:spcBef>
              <a:spcAft>
                <a:spcPct val="0"/>
              </a:spcAft>
            </a:pPr>
            <a:r>
              <a:rPr lang="cs-CZ" sz="1200">
                <a:solidFill>
                  <a:prstClr val="black"/>
                </a:solidFill>
                <a:latin typeface="Arial" pitchFamily="34" charset="0"/>
                <a:cs typeface="Arial" pitchFamily="34" charset="0"/>
              </a:rPr>
              <a:t>Rozptyl je počítán pro celkový průměr (tzv. grand mean) a průměry v jednotlivých skupinách dat</a:t>
            </a:r>
          </a:p>
          <a:p>
            <a:pPr marL="457200" indent="-457200" fontAlgn="base">
              <a:spcBef>
                <a:spcPct val="50000"/>
              </a:spcBef>
              <a:spcAft>
                <a:spcPct val="0"/>
              </a:spcAft>
            </a:pPr>
            <a:r>
              <a:rPr lang="cs-CZ" sz="1200">
                <a:solidFill>
                  <a:prstClr val="black"/>
                </a:solidFill>
                <a:latin typeface="Arial" pitchFamily="34" charset="0"/>
                <a:cs typeface="Arial" pitchFamily="34" charset="0"/>
              </a:rPr>
              <a:t>Stupně volnosti jsou odvozeny od počtu skupin (= počet skupin -1)</a:t>
            </a:r>
          </a:p>
        </p:txBody>
      </p:sp>
      <p:sp>
        <p:nvSpPr>
          <p:cNvPr id="98313" name="AutoShape 5"/>
          <p:cNvSpPr>
            <a:spLocks noChangeArrowheads="1"/>
          </p:cNvSpPr>
          <p:nvPr/>
        </p:nvSpPr>
        <p:spPr bwMode="auto">
          <a:xfrm>
            <a:off x="252413" y="4117975"/>
            <a:ext cx="3024187" cy="2138363"/>
          </a:xfrm>
          <a:prstGeom prst="roundRect">
            <a:avLst>
              <a:gd name="adj" fmla="val 16667"/>
            </a:avLst>
          </a:prstGeom>
          <a:noFill/>
          <a:ln w="9525">
            <a:solidFill>
              <a:schemeClr val="tx1"/>
            </a:solidFill>
            <a:round/>
            <a:headEnd/>
            <a:tailEnd/>
          </a:ln>
        </p:spPr>
        <p:txBody>
          <a:bodyPr/>
          <a:lstStyle/>
          <a:p>
            <a:pPr marL="457200" indent="-457200" fontAlgn="base">
              <a:spcBef>
                <a:spcPct val="50000"/>
              </a:spcBef>
              <a:spcAft>
                <a:spcPct val="0"/>
              </a:spcAft>
              <a:buFontTx/>
              <a:buAutoNum type="arabicPeriod" startAt="2"/>
            </a:pPr>
            <a:r>
              <a:rPr lang="cs-CZ" sz="1400">
                <a:solidFill>
                  <a:prstClr val="black"/>
                </a:solidFill>
                <a:latin typeface="Arial" pitchFamily="34" charset="0"/>
                <a:cs typeface="Arial" pitchFamily="34" charset="0"/>
              </a:rPr>
              <a:t>Variabilita uvnitř skupin</a:t>
            </a:r>
          </a:p>
          <a:p>
            <a:pPr marL="457200" indent="-457200" fontAlgn="base">
              <a:spcBef>
                <a:spcPct val="50000"/>
              </a:spcBef>
              <a:spcAft>
                <a:spcPct val="0"/>
              </a:spcAft>
            </a:pPr>
            <a:r>
              <a:rPr lang="cs-CZ" sz="1200">
                <a:solidFill>
                  <a:prstClr val="black"/>
                </a:solidFill>
                <a:latin typeface="Arial" pitchFamily="34" charset="0"/>
                <a:cs typeface="Arial" pitchFamily="34" charset="0"/>
              </a:rPr>
              <a:t>Rozptyl je počítán pro průměry jednotlivých skupin a objekty uvnitř příslušných, celková variabilita je pak sečtena pro všechny skupiny</a:t>
            </a:r>
          </a:p>
          <a:p>
            <a:pPr marL="457200" indent="-457200" fontAlgn="base">
              <a:spcBef>
                <a:spcPct val="50000"/>
              </a:spcBef>
              <a:spcAft>
                <a:spcPct val="0"/>
              </a:spcAft>
            </a:pPr>
            <a:r>
              <a:rPr lang="cs-CZ" sz="1200">
                <a:solidFill>
                  <a:prstClr val="black"/>
                </a:solidFill>
                <a:latin typeface="Arial" pitchFamily="34" charset="0"/>
                <a:cs typeface="Arial" pitchFamily="34" charset="0"/>
              </a:rPr>
              <a:t>Stupně volnosti jsou odvozeny od počtu hodnot (= počet hodnot - počet skupin)</a:t>
            </a:r>
          </a:p>
        </p:txBody>
      </p:sp>
      <p:pic>
        <p:nvPicPr>
          <p:cNvPr id="98314" name="Picture 6" descr="ANOVA"/>
          <p:cNvPicPr>
            <a:picLocks noChangeAspect="1" noChangeArrowheads="1"/>
          </p:cNvPicPr>
          <p:nvPr/>
        </p:nvPicPr>
        <p:blipFill>
          <a:blip r:embed="rId3" cstate="print"/>
          <a:srcRect/>
          <a:stretch>
            <a:fillRect/>
          </a:stretch>
        </p:blipFill>
        <p:spPr bwMode="auto">
          <a:xfrm>
            <a:off x="3419475" y="2349500"/>
            <a:ext cx="3111500" cy="4005263"/>
          </a:xfrm>
          <a:prstGeom prst="rect">
            <a:avLst/>
          </a:prstGeom>
          <a:noFill/>
          <a:ln w="9525">
            <a:noFill/>
            <a:miter lim="800000"/>
            <a:headEnd/>
            <a:tailEnd/>
          </a:ln>
        </p:spPr>
      </p:pic>
      <p:graphicFrame>
        <p:nvGraphicFramePr>
          <p:cNvPr id="98306" name="Object 7"/>
          <p:cNvGraphicFramePr>
            <a:graphicFrameLocks noChangeAspect="1"/>
          </p:cNvGraphicFramePr>
          <p:nvPr/>
        </p:nvGraphicFramePr>
        <p:xfrm>
          <a:off x="4954588" y="3379788"/>
          <a:ext cx="1539875" cy="568325"/>
        </p:xfrm>
        <a:graphic>
          <a:graphicData uri="http://schemas.openxmlformats.org/presentationml/2006/ole">
            <mc:AlternateContent xmlns:mc="http://schemas.openxmlformats.org/markup-compatibility/2006">
              <mc:Choice xmlns:v="urn:schemas-microsoft-com:vml" Requires="v">
                <p:oleObj spid="_x0000_s94231" name="Rovnice" r:id="rId4" imgW="583920" imgH="215640" progId="Equation.3">
                  <p:embed/>
                </p:oleObj>
              </mc:Choice>
              <mc:Fallback>
                <p:oleObj name="Rovnice" r:id="rId4" imgW="583920" imgH="215640" progId="Equation.3">
                  <p:embed/>
                  <p:pic>
                    <p:nvPicPr>
                      <p:cNvPr id="0" name="Object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954588" y="3379788"/>
                        <a:ext cx="1539875" cy="568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8307" name="Object 8"/>
          <p:cNvGraphicFramePr>
            <a:graphicFrameLocks noChangeAspect="1"/>
          </p:cNvGraphicFramePr>
          <p:nvPr/>
        </p:nvGraphicFramePr>
        <p:xfrm>
          <a:off x="4854575" y="5180013"/>
          <a:ext cx="1673225" cy="568325"/>
        </p:xfrm>
        <a:graphic>
          <a:graphicData uri="http://schemas.openxmlformats.org/presentationml/2006/ole">
            <mc:AlternateContent xmlns:mc="http://schemas.openxmlformats.org/markup-compatibility/2006">
              <mc:Choice xmlns:v="urn:schemas-microsoft-com:vml" Requires="v">
                <p:oleObj spid="_x0000_s94232" name="Rovnice" r:id="rId6" imgW="634680" imgH="215640" progId="Equation.3">
                  <p:embed/>
                </p:oleObj>
              </mc:Choice>
              <mc:Fallback>
                <p:oleObj name="Rovnice" r:id="rId6" imgW="634680" imgH="215640" progId="Equation.3">
                  <p:embed/>
                  <p:pic>
                    <p:nvPicPr>
                      <p:cNvPr id="0" name="Object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854575" y="5180013"/>
                        <a:ext cx="1673225" cy="568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8315" name="AutoShape 9"/>
          <p:cNvSpPr>
            <a:spLocks noChangeArrowheads="1"/>
          </p:cNvSpPr>
          <p:nvPr/>
        </p:nvSpPr>
        <p:spPr bwMode="auto">
          <a:xfrm rot="5400000">
            <a:off x="5112544" y="4112419"/>
            <a:ext cx="3529013" cy="288925"/>
          </a:xfrm>
          <a:prstGeom prst="triangle">
            <a:avLst>
              <a:gd name="adj" fmla="val 50000"/>
            </a:avLst>
          </a:prstGeom>
          <a:solidFill>
            <a:srgbClr val="99CCFF"/>
          </a:solidFill>
          <a:ln w="9525">
            <a:solidFill>
              <a:schemeClr val="tx1"/>
            </a:solidFill>
            <a:miter lim="800000"/>
            <a:headEnd/>
            <a:tailEnd/>
          </a:ln>
        </p:spPr>
        <p:txBody>
          <a:bodyPr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98308" name="Object 10"/>
          <p:cNvGraphicFramePr>
            <a:graphicFrameLocks noChangeAspect="1"/>
          </p:cNvGraphicFramePr>
          <p:nvPr/>
        </p:nvGraphicFramePr>
        <p:xfrm>
          <a:off x="7019925" y="2781300"/>
          <a:ext cx="1908175" cy="573088"/>
        </p:xfrm>
        <a:graphic>
          <a:graphicData uri="http://schemas.openxmlformats.org/presentationml/2006/ole">
            <mc:AlternateContent xmlns:mc="http://schemas.openxmlformats.org/markup-compatibility/2006">
              <mc:Choice xmlns:v="urn:schemas-microsoft-com:vml" Requires="v">
                <p:oleObj spid="_x0000_s94233" name="Rovnice" r:id="rId8" imgW="1396800" imgH="419040" progId="Equation.3">
                  <p:embed/>
                </p:oleObj>
              </mc:Choice>
              <mc:Fallback>
                <p:oleObj name="Rovnice" r:id="rId8" imgW="1396800" imgH="419040" progId="Equation.3">
                  <p:embed/>
                  <p:pic>
                    <p:nvPicPr>
                      <p:cNvPr id="0" name="Object 10"/>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019925" y="2781300"/>
                        <a:ext cx="1908175" cy="5730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8316" name="AutoShape 11"/>
          <p:cNvSpPr>
            <a:spLocks noChangeArrowheads="1"/>
          </p:cNvSpPr>
          <p:nvPr/>
        </p:nvSpPr>
        <p:spPr bwMode="auto">
          <a:xfrm>
            <a:off x="7242175" y="3862388"/>
            <a:ext cx="1643063" cy="1517650"/>
          </a:xfrm>
          <a:prstGeom prst="roundRect">
            <a:avLst>
              <a:gd name="adj" fmla="val 16667"/>
            </a:avLst>
          </a:prstGeom>
          <a:solidFill>
            <a:srgbClr val="DDDDDD"/>
          </a:solidFill>
          <a:ln w="9525">
            <a:solidFill>
              <a:srgbClr val="C0C0C0"/>
            </a:solidFill>
            <a:round/>
            <a:headEnd/>
            <a:tailEnd/>
          </a:ln>
        </p:spPr>
        <p:txBody>
          <a:bodyPr>
            <a:spAutoFit/>
          </a:bodyPr>
          <a:lstStyle/>
          <a:p>
            <a:pPr algn="ctr" fontAlgn="base">
              <a:spcBef>
                <a:spcPct val="50000"/>
              </a:spcBef>
              <a:spcAft>
                <a:spcPct val="0"/>
              </a:spcAft>
            </a:pPr>
            <a:r>
              <a:rPr lang="cs-CZ" sz="1400" u="sng">
                <a:solidFill>
                  <a:prstClr val="black"/>
                </a:solidFill>
                <a:latin typeface="Arial" pitchFamily="34" charset="0"/>
                <a:cs typeface="Arial" pitchFamily="34" charset="0"/>
              </a:rPr>
              <a:t>Výsledný poměr (F) porovnáme s tabulkami F rozložení pro </a:t>
            </a:r>
            <a:r>
              <a:rPr lang="cs-CZ" sz="1400" i="1" u="sng">
                <a:solidFill>
                  <a:prstClr val="black"/>
                </a:solidFill>
                <a:latin typeface="Arial" pitchFamily="34" charset="0"/>
                <a:cs typeface="Arial" pitchFamily="34" charset="0"/>
              </a:rPr>
              <a:t>v</a:t>
            </a:r>
            <a:r>
              <a:rPr lang="cs-CZ" sz="1400" u="sng" baseline="-25000">
                <a:solidFill>
                  <a:prstClr val="black"/>
                </a:solidFill>
                <a:latin typeface="Arial" pitchFamily="34" charset="0"/>
                <a:cs typeface="Arial" pitchFamily="34" charset="0"/>
              </a:rPr>
              <a:t>1</a:t>
            </a:r>
            <a:r>
              <a:rPr lang="cs-CZ" sz="1400" u="sng">
                <a:solidFill>
                  <a:prstClr val="black"/>
                </a:solidFill>
                <a:latin typeface="Arial" pitchFamily="34" charset="0"/>
                <a:cs typeface="Arial" pitchFamily="34" charset="0"/>
              </a:rPr>
              <a:t> a </a:t>
            </a:r>
            <a:r>
              <a:rPr lang="cs-CZ" sz="1400" i="1" u="sng">
                <a:solidFill>
                  <a:prstClr val="black"/>
                </a:solidFill>
                <a:latin typeface="Arial" pitchFamily="34" charset="0"/>
                <a:cs typeface="Arial" pitchFamily="34" charset="0"/>
              </a:rPr>
              <a:t>v</a:t>
            </a:r>
            <a:r>
              <a:rPr lang="cs-CZ" sz="1400" u="sng" baseline="-25000">
                <a:solidFill>
                  <a:prstClr val="black"/>
                </a:solidFill>
                <a:latin typeface="Arial" pitchFamily="34" charset="0"/>
                <a:cs typeface="Arial" pitchFamily="34" charset="0"/>
              </a:rPr>
              <a:t>2</a:t>
            </a:r>
            <a:r>
              <a:rPr lang="cs-CZ" sz="1400" u="sng">
                <a:solidFill>
                  <a:prstClr val="black"/>
                </a:solidFill>
                <a:latin typeface="Arial" pitchFamily="34" charset="0"/>
                <a:cs typeface="Arial" pitchFamily="34" charset="0"/>
              </a:rPr>
              <a:t> stupňů volnosti</a:t>
            </a:r>
          </a:p>
        </p:txBody>
      </p:sp>
      <p:sp>
        <p:nvSpPr>
          <p:cNvPr id="98317" name="Text Box 12"/>
          <p:cNvSpPr txBox="1">
            <a:spLocks noChangeArrowheads="1"/>
          </p:cNvSpPr>
          <p:nvPr/>
        </p:nvSpPr>
        <p:spPr bwMode="auto">
          <a:xfrm>
            <a:off x="7094538" y="5516563"/>
            <a:ext cx="1654175" cy="650875"/>
          </a:xfrm>
          <a:prstGeom prst="rect">
            <a:avLst/>
          </a:prstGeom>
          <a:solidFill>
            <a:srgbClr val="DDDDDD"/>
          </a:solidFill>
          <a:ln w="9525">
            <a:solidFill>
              <a:srgbClr val="DDDDDD"/>
            </a:solidFill>
            <a:miter lim="800000"/>
            <a:headEnd/>
            <a:tailEnd/>
          </a:ln>
        </p:spPr>
        <p:txBody>
          <a:bodyPr>
            <a:spAutoFit/>
          </a:bodyPr>
          <a:lstStyle/>
          <a:p>
            <a:pPr algn="ctr" fontAlgn="base">
              <a:spcBef>
                <a:spcPct val="50000"/>
              </a:spcBef>
              <a:spcAft>
                <a:spcPct val="0"/>
              </a:spcAft>
            </a:pPr>
            <a:r>
              <a:rPr lang="cs-CZ">
                <a:solidFill>
                  <a:prstClr val="black"/>
                </a:solidFill>
                <a:latin typeface="Arial" pitchFamily="34" charset="0"/>
                <a:cs typeface="Arial" pitchFamily="34" charset="0"/>
              </a:rPr>
              <a:t>SS=sum of squares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650"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83651" name="Rectangle 2"/>
          <p:cNvSpPr>
            <a:spLocks noGrp="1"/>
          </p:cNvSpPr>
          <p:nvPr>
            <p:ph type="title" idx="4294967295"/>
          </p:nvPr>
        </p:nvSpPr>
        <p:spPr/>
        <p:txBody>
          <a:bodyPr/>
          <a:lstStyle/>
          <a:p>
            <a:r>
              <a:rPr lang="cs-CZ"/>
              <a:t>Jednoduchý ANOVA design</a:t>
            </a:r>
          </a:p>
        </p:txBody>
      </p:sp>
      <p:pic>
        <p:nvPicPr>
          <p:cNvPr id="283652" name="Picture 3"/>
          <p:cNvPicPr>
            <a:picLocks noGrp="1" noChangeAspect="1" noChangeArrowheads="1"/>
          </p:cNvPicPr>
          <p:nvPr>
            <p:ph idx="4294967295"/>
          </p:nvPr>
        </p:nvPicPr>
        <p:blipFill>
          <a:blip r:embed="rId3" cstate="print"/>
          <a:srcRect/>
          <a:stretch>
            <a:fillRect/>
          </a:stretch>
        </p:blipFill>
        <p:spPr>
          <a:xfrm>
            <a:off x="725488" y="3741738"/>
            <a:ext cx="7842250" cy="2424112"/>
          </a:xfrm>
          <a:noFill/>
        </p:spPr>
      </p:pic>
      <p:sp>
        <p:nvSpPr>
          <p:cNvPr id="283653" name="Text Box 4"/>
          <p:cNvSpPr txBox="1">
            <a:spLocks noChangeArrowheads="1"/>
          </p:cNvSpPr>
          <p:nvPr/>
        </p:nvSpPr>
        <p:spPr bwMode="auto">
          <a:xfrm>
            <a:off x="468313" y="1557338"/>
            <a:ext cx="8351837" cy="641350"/>
          </a:xfrm>
          <a:prstGeom prst="rect">
            <a:avLst/>
          </a:prstGeom>
          <a:noFill/>
          <a:ln w="9525" algn="ctr">
            <a:noFill/>
            <a:miter lim="800000"/>
            <a:headEnd/>
            <a:tailEnd/>
          </a:ln>
        </p:spPr>
        <p:txBody>
          <a:bodyPr>
            <a:spAutoFit/>
          </a:bodyPr>
          <a:lstStyle/>
          <a:p>
            <a:pPr defTabSz="1095375" eaLnBrk="0" fontAlgn="base" hangingPunct="0">
              <a:spcBef>
                <a:spcPct val="50000"/>
              </a:spcBef>
              <a:spcAft>
                <a:spcPct val="0"/>
              </a:spcAft>
            </a:pPr>
            <a:r>
              <a:rPr kumimoji="1" lang="cs-CZ">
                <a:solidFill>
                  <a:prstClr val="black"/>
                </a:solidFill>
                <a:latin typeface="Arial" pitchFamily="34" charset="0"/>
                <a:cs typeface="Arial" pitchFamily="34" charset="0"/>
              </a:rPr>
              <a:t>Nejjednodušším případem ANOVA designu je rozdělení na skupiny podle jednoho parametru.</a:t>
            </a:r>
          </a:p>
        </p:txBody>
      </p:sp>
      <p:pic>
        <p:nvPicPr>
          <p:cNvPr id="283654" name="Picture 5"/>
          <p:cNvPicPr>
            <a:picLocks noChangeAspect="1" noChangeArrowheads="1"/>
          </p:cNvPicPr>
          <p:nvPr/>
        </p:nvPicPr>
        <p:blipFill>
          <a:blip r:embed="rId4" cstate="print"/>
          <a:srcRect/>
          <a:stretch>
            <a:fillRect/>
          </a:stretch>
        </p:blipFill>
        <p:spPr bwMode="auto">
          <a:xfrm>
            <a:off x="2987675" y="2141538"/>
            <a:ext cx="2663825" cy="1358900"/>
          </a:xfrm>
          <a:prstGeom prst="rect">
            <a:avLst/>
          </a:prstGeom>
          <a:noFill/>
          <a:ln w="9525" algn="ctr">
            <a:noFill/>
            <a:miter lim="800000"/>
            <a:headEnd/>
            <a:tailEnd/>
          </a:ln>
        </p:spPr>
      </p:pic>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4"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84675" name="Rectangle 2"/>
          <p:cNvSpPr>
            <a:spLocks noGrp="1"/>
          </p:cNvSpPr>
          <p:nvPr>
            <p:ph type="title" idx="4294967295"/>
          </p:nvPr>
        </p:nvSpPr>
        <p:spPr/>
        <p:txBody>
          <a:bodyPr/>
          <a:lstStyle/>
          <a:p>
            <a:r>
              <a:rPr lang="cs-CZ" dirty="0" err="1"/>
              <a:t>Nested</a:t>
            </a:r>
            <a:r>
              <a:rPr lang="cs-CZ" dirty="0"/>
              <a:t> ANOVA (hierarchická ANOVA) </a:t>
            </a:r>
          </a:p>
        </p:txBody>
      </p:sp>
      <p:sp>
        <p:nvSpPr>
          <p:cNvPr id="284676" name="Text Box 3"/>
          <p:cNvSpPr txBox="1">
            <a:spLocks noChangeArrowheads="1"/>
          </p:cNvSpPr>
          <p:nvPr/>
        </p:nvSpPr>
        <p:spPr bwMode="auto">
          <a:xfrm>
            <a:off x="323850" y="1557338"/>
            <a:ext cx="8351838" cy="3277820"/>
          </a:xfrm>
          <a:prstGeom prst="rect">
            <a:avLst/>
          </a:prstGeom>
          <a:noFill/>
          <a:ln w="9525" algn="ctr">
            <a:noFill/>
            <a:miter lim="800000"/>
            <a:headEnd/>
            <a:tailEnd/>
          </a:ln>
        </p:spPr>
        <p:txBody>
          <a:bodyPr>
            <a:spAutoFit/>
          </a:bodyPr>
          <a:lstStyle/>
          <a:p>
            <a:pPr marL="176213" indent="-176213" defTabSz="1095375" eaLnBrk="0" fontAlgn="base" hangingPunct="0">
              <a:spcBef>
                <a:spcPct val="50000"/>
              </a:spcBef>
              <a:spcAft>
                <a:spcPct val="0"/>
              </a:spcAft>
              <a:buFontTx/>
              <a:buChar char="•"/>
            </a:pPr>
            <a:r>
              <a:rPr kumimoji="1" lang="cs-CZ" dirty="0">
                <a:solidFill>
                  <a:prstClr val="black"/>
                </a:solidFill>
                <a:latin typeface="Arial" pitchFamily="34" charset="0"/>
                <a:cs typeface="Arial" pitchFamily="34" charset="0"/>
              </a:rPr>
              <a:t>Rozdělení skupin na náhodné podskupiny (např. opakování experimentu), podskupiny jsou vždy v jedné skupině (ne kartézský součin) – v podstatě přidání další (kategoriální) nezávislé proměnné.</a:t>
            </a:r>
          </a:p>
          <a:p>
            <a:pPr defTabSz="1095375" eaLnBrk="0" fontAlgn="base" hangingPunct="0">
              <a:spcBef>
                <a:spcPct val="50000"/>
              </a:spcBef>
              <a:spcAft>
                <a:spcPct val="0"/>
              </a:spcAft>
              <a:buFontTx/>
              <a:buChar char="•"/>
            </a:pPr>
            <a:r>
              <a:rPr kumimoji="1" lang="cs-CZ" dirty="0">
                <a:solidFill>
                  <a:prstClr val="black"/>
                </a:solidFill>
                <a:latin typeface="Arial" pitchFamily="34" charset="0"/>
                <a:cs typeface="Arial" pitchFamily="34" charset="0"/>
              </a:rPr>
              <a:t> Cílem je zjistit, zda data v jedné skupině nejsou pouhou náhodou</a:t>
            </a:r>
          </a:p>
          <a:p>
            <a:pPr defTabSz="1095375" eaLnBrk="0" fontAlgn="base" hangingPunct="0">
              <a:spcBef>
                <a:spcPct val="50000"/>
              </a:spcBef>
              <a:spcAft>
                <a:spcPct val="0"/>
              </a:spcAft>
              <a:buFontTx/>
              <a:buChar char="•"/>
            </a:pPr>
            <a:r>
              <a:rPr kumimoji="1" lang="cs-CZ" dirty="0">
                <a:solidFill>
                  <a:prstClr val="black"/>
                </a:solidFill>
                <a:latin typeface="Arial" pitchFamily="34" charset="0"/>
                <a:cs typeface="Arial" pitchFamily="34" charset="0"/>
              </a:rPr>
              <a:t> Nejprve je testována shoda podskupin v hlavních skupinách, </a:t>
            </a:r>
          </a:p>
          <a:p>
            <a:pPr lvl="1" defTabSz="1095375" eaLnBrk="0" fontAlgn="base" hangingPunct="0">
              <a:spcBef>
                <a:spcPct val="50000"/>
              </a:spcBef>
              <a:spcAft>
                <a:spcPct val="0"/>
              </a:spcAft>
              <a:buFontTx/>
              <a:buChar char="•"/>
            </a:pPr>
            <a:r>
              <a:rPr kumimoji="1" lang="cs-CZ" dirty="0">
                <a:solidFill>
                  <a:prstClr val="black"/>
                </a:solidFill>
                <a:latin typeface="Arial" pitchFamily="34" charset="0"/>
                <a:cs typeface="Arial" pitchFamily="34" charset="0"/>
              </a:rPr>
              <a:t> pokud jsou shodné, je vše v pořádku</a:t>
            </a:r>
          </a:p>
          <a:p>
            <a:pPr lvl="1" defTabSz="1095375" eaLnBrk="0" fontAlgn="base" hangingPunct="0">
              <a:spcBef>
                <a:spcPct val="50000"/>
              </a:spcBef>
              <a:spcAft>
                <a:spcPct val="0"/>
              </a:spcAft>
              <a:buFontTx/>
              <a:buChar char="•"/>
            </a:pPr>
            <a:r>
              <a:rPr kumimoji="1" lang="cs-CZ" dirty="0">
                <a:solidFill>
                  <a:prstClr val="black"/>
                </a:solidFill>
                <a:latin typeface="Arial" pitchFamily="34" charset="0"/>
                <a:cs typeface="Arial" pitchFamily="34" charset="0"/>
              </a:rPr>
              <a:t> pokud nejsou, stále lze zjišťovat, zda se variabilita uvnitř hlavních skupin liší od celkové variability</a:t>
            </a:r>
          </a:p>
          <a:p>
            <a:pPr defTabSz="1095375" eaLnBrk="0" fontAlgn="base" hangingPunct="0">
              <a:spcBef>
                <a:spcPct val="50000"/>
              </a:spcBef>
              <a:spcAft>
                <a:spcPct val="0"/>
              </a:spcAft>
            </a:pPr>
            <a:endParaRPr kumimoji="1" lang="cs-CZ" dirty="0">
              <a:solidFill>
                <a:prstClr val="black"/>
              </a:solidFill>
              <a:latin typeface="Arial" pitchFamily="34" charset="0"/>
              <a:cs typeface="Arial" pitchFamily="34" charset="0"/>
            </a:endParaRPr>
          </a:p>
        </p:txBody>
      </p:sp>
      <p:pic>
        <p:nvPicPr>
          <p:cNvPr id="284677" name="Picture 4"/>
          <p:cNvPicPr>
            <a:picLocks noChangeAspect="1" noChangeArrowheads="1"/>
          </p:cNvPicPr>
          <p:nvPr/>
        </p:nvPicPr>
        <p:blipFill>
          <a:blip r:embed="rId3" cstate="print"/>
          <a:srcRect/>
          <a:stretch>
            <a:fillRect/>
          </a:stretch>
        </p:blipFill>
        <p:spPr bwMode="auto">
          <a:xfrm>
            <a:off x="827088" y="4310211"/>
            <a:ext cx="2297112" cy="962025"/>
          </a:xfrm>
          <a:prstGeom prst="rect">
            <a:avLst/>
          </a:prstGeom>
          <a:noFill/>
          <a:ln w="9525" algn="ctr">
            <a:noFill/>
            <a:miter lim="800000"/>
            <a:headEnd/>
            <a:tailEnd/>
          </a:ln>
        </p:spPr>
      </p:pic>
      <p:pic>
        <p:nvPicPr>
          <p:cNvPr id="284678" name="Picture 5"/>
          <p:cNvPicPr>
            <a:picLocks noChangeAspect="1" noChangeArrowheads="1"/>
          </p:cNvPicPr>
          <p:nvPr/>
        </p:nvPicPr>
        <p:blipFill>
          <a:blip r:embed="rId4" cstate="print"/>
          <a:srcRect/>
          <a:stretch>
            <a:fillRect/>
          </a:stretch>
        </p:blipFill>
        <p:spPr bwMode="auto">
          <a:xfrm>
            <a:off x="5580063" y="4310211"/>
            <a:ext cx="2232025" cy="2143125"/>
          </a:xfrm>
          <a:prstGeom prst="rect">
            <a:avLst/>
          </a:prstGeom>
          <a:noFill/>
          <a:ln w="9525" algn="ctr">
            <a:noFill/>
            <a:miter lim="800000"/>
            <a:headEnd/>
            <a:tailEnd/>
          </a:ln>
        </p:spPr>
      </p:pic>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698"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85699" name="Rectangle 2"/>
          <p:cNvSpPr>
            <a:spLocks noGrp="1"/>
          </p:cNvSpPr>
          <p:nvPr>
            <p:ph type="title" idx="4294967295"/>
          </p:nvPr>
        </p:nvSpPr>
        <p:spPr>
          <a:noFill/>
        </p:spPr>
        <p:txBody>
          <a:bodyPr/>
          <a:lstStyle/>
          <a:p>
            <a:r>
              <a:rPr lang="cs-CZ"/>
              <a:t>Two way ANOVA</a:t>
            </a:r>
          </a:p>
        </p:txBody>
      </p:sp>
      <p:sp>
        <p:nvSpPr>
          <p:cNvPr id="285700" name="Text Box 3"/>
          <p:cNvSpPr txBox="1">
            <a:spLocks noChangeArrowheads="1"/>
          </p:cNvSpPr>
          <p:nvPr/>
        </p:nvSpPr>
        <p:spPr bwMode="auto">
          <a:xfrm>
            <a:off x="250825" y="1628775"/>
            <a:ext cx="8281988" cy="1754326"/>
          </a:xfrm>
          <a:prstGeom prst="rect">
            <a:avLst/>
          </a:prstGeom>
          <a:noFill/>
          <a:ln w="9525" algn="ctr">
            <a:noFill/>
            <a:miter lim="800000"/>
            <a:headEnd/>
            <a:tailEnd/>
          </a:ln>
        </p:spPr>
        <p:txBody>
          <a:bodyPr>
            <a:spAutoFit/>
          </a:bodyPr>
          <a:lstStyle/>
          <a:p>
            <a:pPr defTabSz="1095375" eaLnBrk="0" fontAlgn="base" hangingPunct="0">
              <a:spcBef>
                <a:spcPct val="50000"/>
              </a:spcBef>
              <a:spcAft>
                <a:spcPct val="0"/>
              </a:spcAft>
            </a:pPr>
            <a:r>
              <a:rPr kumimoji="1" lang="cs-CZ" dirty="0">
                <a:solidFill>
                  <a:prstClr val="black"/>
                </a:solidFill>
                <a:latin typeface="Arial" pitchFamily="34" charset="0"/>
                <a:cs typeface="Arial" pitchFamily="34" charset="0"/>
              </a:rPr>
              <a:t>Pro rozdělení do kategorií je zde více parametrů (možné jsou všechny varianty kartézského součinu).</a:t>
            </a:r>
          </a:p>
          <a:p>
            <a:pPr defTabSz="1095375" eaLnBrk="0" fontAlgn="base" hangingPunct="0">
              <a:spcBef>
                <a:spcPct val="50000"/>
              </a:spcBef>
              <a:spcAft>
                <a:spcPct val="0"/>
              </a:spcAft>
            </a:pPr>
            <a:r>
              <a:rPr kumimoji="1" lang="cs-CZ" dirty="0">
                <a:solidFill>
                  <a:prstClr val="black"/>
                </a:solidFill>
                <a:latin typeface="Arial" pitchFamily="34" charset="0"/>
                <a:cs typeface="Arial" pitchFamily="34" charset="0"/>
              </a:rPr>
              <a:t>Na rozdíl od </a:t>
            </a:r>
            <a:r>
              <a:rPr kumimoji="1" lang="cs-CZ" dirty="0" err="1">
                <a:solidFill>
                  <a:prstClr val="black"/>
                </a:solidFill>
                <a:latin typeface="Arial" pitchFamily="34" charset="0"/>
                <a:cs typeface="Arial" pitchFamily="34" charset="0"/>
              </a:rPr>
              <a:t>nested</a:t>
            </a:r>
            <a:r>
              <a:rPr kumimoji="1" lang="cs-CZ" dirty="0">
                <a:solidFill>
                  <a:prstClr val="black"/>
                </a:solidFill>
                <a:latin typeface="Arial" pitchFamily="34" charset="0"/>
                <a:cs typeface="Arial" pitchFamily="34" charset="0"/>
              </a:rPr>
              <a:t> ANOVY nejde o náhodná opakování experimentu, ale o řízené zásahy (</a:t>
            </a:r>
            <a:r>
              <a:rPr kumimoji="1" lang="cs-CZ" dirty="0" err="1">
                <a:solidFill>
                  <a:prstClr val="black"/>
                </a:solidFill>
                <a:latin typeface="Arial" pitchFamily="34" charset="0"/>
                <a:cs typeface="Arial" pitchFamily="34" charset="0"/>
              </a:rPr>
              <a:t>např.vliv</a:t>
            </a:r>
            <a:r>
              <a:rPr kumimoji="1" lang="cs-CZ" dirty="0">
                <a:solidFill>
                  <a:prstClr val="black"/>
                </a:solidFill>
                <a:latin typeface="Arial" pitchFamily="34" charset="0"/>
                <a:cs typeface="Arial" pitchFamily="34" charset="0"/>
              </a:rPr>
              <a:t> pH a koncentrace O</a:t>
            </a:r>
            <a:r>
              <a:rPr kumimoji="1" lang="cs-CZ" baseline="-25000" dirty="0">
                <a:solidFill>
                  <a:prstClr val="black"/>
                </a:solidFill>
                <a:latin typeface="Arial" pitchFamily="34" charset="0"/>
                <a:cs typeface="Arial" pitchFamily="34" charset="0"/>
              </a:rPr>
              <a:t>2</a:t>
            </a:r>
            <a:r>
              <a:rPr kumimoji="1" lang="cs-CZ" dirty="0">
                <a:solidFill>
                  <a:prstClr val="black"/>
                </a:solidFill>
                <a:latin typeface="Arial" pitchFamily="34" charset="0"/>
                <a:cs typeface="Arial" pitchFamily="34" charset="0"/>
              </a:rPr>
              <a:t>)</a:t>
            </a:r>
          </a:p>
          <a:p>
            <a:pPr defTabSz="1095375" eaLnBrk="0" fontAlgn="base" hangingPunct="0">
              <a:spcBef>
                <a:spcPct val="50000"/>
              </a:spcBef>
              <a:spcAft>
                <a:spcPct val="0"/>
              </a:spcAft>
            </a:pPr>
            <a:r>
              <a:rPr kumimoji="1" lang="cs-CZ" dirty="0">
                <a:solidFill>
                  <a:prstClr val="black"/>
                </a:solidFill>
                <a:latin typeface="Arial" pitchFamily="34" charset="0"/>
                <a:cs typeface="Arial" pitchFamily="34" charset="0"/>
              </a:rPr>
              <a:t>Kromě vlivu hlavních faktorů se uplatňuje i jejich interakce</a:t>
            </a:r>
          </a:p>
        </p:txBody>
      </p:sp>
      <p:pic>
        <p:nvPicPr>
          <p:cNvPr id="285701" name="Picture 4"/>
          <p:cNvPicPr>
            <a:picLocks noChangeAspect="1" noChangeArrowheads="1"/>
          </p:cNvPicPr>
          <p:nvPr/>
        </p:nvPicPr>
        <p:blipFill>
          <a:blip r:embed="rId3" cstate="print"/>
          <a:srcRect/>
          <a:stretch>
            <a:fillRect/>
          </a:stretch>
        </p:blipFill>
        <p:spPr bwMode="auto">
          <a:xfrm>
            <a:off x="1674813" y="3356992"/>
            <a:ext cx="5776912" cy="3028950"/>
          </a:xfrm>
          <a:prstGeom prst="rect">
            <a:avLst/>
          </a:prstGeom>
          <a:noFill/>
          <a:ln w="9525" algn="ctr">
            <a:noFill/>
            <a:miter lim="800000"/>
            <a:headEnd/>
            <a:tailEnd/>
          </a:ln>
        </p:spPr>
      </p:pic>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2"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86723" name="Rectangle 2"/>
          <p:cNvSpPr>
            <a:spLocks noGrp="1" noChangeArrowheads="1"/>
          </p:cNvSpPr>
          <p:nvPr>
            <p:ph type="title" idx="4294967295"/>
          </p:nvPr>
        </p:nvSpPr>
        <p:spPr>
          <a:xfrm>
            <a:off x="900113" y="3175"/>
            <a:ext cx="7772400" cy="762000"/>
          </a:xfrm>
          <a:noFill/>
        </p:spPr>
        <p:txBody>
          <a:bodyPr anchor="ctr"/>
          <a:lstStyle/>
          <a:p>
            <a:r>
              <a:rPr lang="cs-CZ"/>
              <a:t>Modely analýzy rozptylu -  základní výstup</a:t>
            </a:r>
          </a:p>
        </p:txBody>
      </p:sp>
      <p:sp>
        <p:nvSpPr>
          <p:cNvPr id="286724" name="text 78"/>
          <p:cNvSpPr txBox="1">
            <a:spLocks noChangeArrowheads="1"/>
          </p:cNvSpPr>
          <p:nvPr/>
        </p:nvSpPr>
        <p:spPr bwMode="auto">
          <a:xfrm>
            <a:off x="179388" y="863600"/>
            <a:ext cx="8785225" cy="838200"/>
          </a:xfrm>
          <a:prstGeom prst="rect">
            <a:avLst/>
          </a:prstGeom>
          <a:solidFill>
            <a:srgbClr val="CC0000"/>
          </a:solidFill>
          <a:ln w="0">
            <a:noFill/>
            <a:miter lim="800000"/>
            <a:headEnd/>
            <a:tailEnd/>
          </a:ln>
        </p:spPr>
        <p:txBody>
          <a:bodyPr anchor="ctr"/>
          <a:lstStyle/>
          <a:p>
            <a:pPr algn="ctr" eaLnBrk="0" fontAlgn="base" hangingPunct="0">
              <a:spcBef>
                <a:spcPct val="0"/>
              </a:spcBef>
              <a:spcAft>
                <a:spcPct val="0"/>
              </a:spcAft>
            </a:pPr>
            <a:r>
              <a:rPr lang="cs-CZ" sz="2400" b="1" i="1">
                <a:solidFill>
                  <a:prstClr val="white"/>
                </a:solidFill>
                <a:latin typeface="Times New Roman" pitchFamily="18" charset="0"/>
                <a:cs typeface="Arial" pitchFamily="34" charset="0"/>
              </a:rPr>
              <a:t>Základním výstupem analýzy rozptylu je </a:t>
            </a:r>
          </a:p>
          <a:p>
            <a:pPr algn="ctr" eaLnBrk="0" fontAlgn="base" hangingPunct="0">
              <a:spcBef>
                <a:spcPct val="0"/>
              </a:spcBef>
              <a:spcAft>
                <a:spcPct val="0"/>
              </a:spcAft>
            </a:pPr>
            <a:r>
              <a:rPr lang="cs-CZ" sz="2400" b="1" i="1" u="sng">
                <a:solidFill>
                  <a:prstClr val="white"/>
                </a:solidFill>
                <a:latin typeface="Times New Roman" pitchFamily="18" charset="0"/>
                <a:cs typeface="Arial" pitchFamily="34" charset="0"/>
              </a:rPr>
              <a:t>Tabulka ANOVA</a:t>
            </a:r>
            <a:r>
              <a:rPr lang="cs-CZ" sz="2400" b="1" i="1">
                <a:solidFill>
                  <a:prstClr val="white"/>
                </a:solidFill>
                <a:latin typeface="Times New Roman" pitchFamily="18" charset="0"/>
                <a:cs typeface="Arial" pitchFamily="34" charset="0"/>
              </a:rPr>
              <a:t> - frakcionace komponent rozptylu </a:t>
            </a:r>
          </a:p>
        </p:txBody>
      </p:sp>
      <p:sp>
        <p:nvSpPr>
          <p:cNvPr id="286725" name="Text Box 4"/>
          <p:cNvSpPr txBox="1">
            <a:spLocks noChangeArrowheads="1"/>
          </p:cNvSpPr>
          <p:nvPr/>
        </p:nvSpPr>
        <p:spPr bwMode="auto">
          <a:xfrm>
            <a:off x="1438275" y="2138363"/>
            <a:ext cx="1609725" cy="657225"/>
          </a:xfrm>
          <a:prstGeom prst="rect">
            <a:avLst/>
          </a:prstGeom>
          <a:noFill/>
          <a:ln w="9525">
            <a:noFill/>
            <a:miter lim="800000"/>
            <a:headEnd/>
            <a:tailEnd/>
          </a:ln>
        </p:spPr>
        <p:txBody>
          <a:bodyPr/>
          <a:lstStyle/>
          <a:p>
            <a:pPr eaLnBrk="0" fontAlgn="base" hangingPunct="0">
              <a:spcBef>
                <a:spcPct val="0"/>
              </a:spcBef>
              <a:spcAft>
                <a:spcPct val="0"/>
              </a:spcAft>
            </a:pPr>
            <a:r>
              <a:rPr lang="cs-CZ" sz="1600" b="1">
                <a:solidFill>
                  <a:prstClr val="black"/>
                </a:solidFill>
                <a:latin typeface="Arial" pitchFamily="34" charset="0"/>
                <a:cs typeface="Arial" pitchFamily="34" charset="0"/>
              </a:rPr>
              <a:t>Zdroj rozptylu</a:t>
            </a:r>
          </a:p>
        </p:txBody>
      </p:sp>
      <p:grpSp>
        <p:nvGrpSpPr>
          <p:cNvPr id="2" name="Group 5"/>
          <p:cNvGrpSpPr>
            <a:grpSpLocks/>
          </p:cNvGrpSpPr>
          <p:nvPr/>
        </p:nvGrpSpPr>
        <p:grpSpPr bwMode="auto">
          <a:xfrm>
            <a:off x="1447800" y="2133600"/>
            <a:ext cx="6315075" cy="1828800"/>
            <a:chOff x="40" y="140"/>
            <a:chExt cx="550" cy="161"/>
          </a:xfrm>
        </p:grpSpPr>
        <p:sp>
          <p:nvSpPr>
            <p:cNvPr id="286737" name="Line 6"/>
            <p:cNvSpPr>
              <a:spLocks noChangeShapeType="1"/>
            </p:cNvSpPr>
            <p:nvPr/>
          </p:nvSpPr>
          <p:spPr bwMode="auto">
            <a:xfrm>
              <a:off x="40" y="140"/>
              <a:ext cx="549" cy="0"/>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6738" name="Line 7"/>
            <p:cNvSpPr>
              <a:spLocks noChangeShapeType="1"/>
            </p:cNvSpPr>
            <p:nvPr/>
          </p:nvSpPr>
          <p:spPr bwMode="auto">
            <a:xfrm>
              <a:off x="40" y="175"/>
              <a:ext cx="549" cy="0"/>
            </a:xfrm>
            <a:prstGeom prst="line">
              <a:avLst/>
            </a:prstGeom>
            <a:noFill/>
            <a:ln w="127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6739" name="Line 8"/>
            <p:cNvSpPr>
              <a:spLocks noChangeShapeType="1"/>
            </p:cNvSpPr>
            <p:nvPr/>
          </p:nvSpPr>
          <p:spPr bwMode="auto">
            <a:xfrm>
              <a:off x="41" y="301"/>
              <a:ext cx="549" cy="0"/>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sp>
        <p:nvSpPr>
          <p:cNvPr id="286727" name="Text Box 9"/>
          <p:cNvSpPr txBox="1">
            <a:spLocks noChangeArrowheads="1"/>
          </p:cNvSpPr>
          <p:nvPr/>
        </p:nvSpPr>
        <p:spPr bwMode="auto">
          <a:xfrm>
            <a:off x="1438275" y="2695575"/>
            <a:ext cx="1533525" cy="3476625"/>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Pok. zásah</a:t>
            </a:r>
          </a:p>
          <a:p>
            <a:pPr eaLnBrk="0" fontAlgn="base" hangingPunct="0">
              <a:spcBef>
                <a:spcPct val="0"/>
              </a:spcBef>
              <a:spcAft>
                <a:spcPct val="0"/>
              </a:spcAft>
            </a:pPr>
            <a:r>
              <a:rPr lang="cs-CZ" sz="1400">
                <a:solidFill>
                  <a:prstClr val="black"/>
                </a:solidFill>
                <a:latin typeface="Arial" pitchFamily="34" charset="0"/>
                <a:cs typeface="Arial" pitchFamily="34" charset="0"/>
              </a:rPr>
              <a:t>(mezi skupinami)</a:t>
            </a:r>
          </a:p>
          <a:p>
            <a:pPr eaLnBrk="0" fontAlgn="base" hangingPunct="0">
              <a:spcBef>
                <a:spcPct val="0"/>
              </a:spcBef>
              <a:spcAft>
                <a:spcPct val="0"/>
              </a:spcAft>
            </a:pPr>
            <a:endParaRPr lang="cs-CZ" sz="1400">
              <a:solidFill>
                <a:prstClr val="black"/>
              </a:solidFill>
              <a:latin typeface="Arial" pitchFamily="34" charset="0"/>
              <a:cs typeface="Arial" pitchFamily="34" charset="0"/>
            </a:endParaRPr>
          </a:p>
          <a:p>
            <a:pPr eaLnBrk="0" fontAlgn="base" hangingPunct="0">
              <a:spcBef>
                <a:spcPct val="0"/>
              </a:spcBef>
              <a:spcAft>
                <a:spcPct val="0"/>
              </a:spcAft>
            </a:pPr>
            <a:r>
              <a:rPr lang="cs-CZ" sz="1400" b="1">
                <a:solidFill>
                  <a:prstClr val="black"/>
                </a:solidFill>
                <a:latin typeface="Arial" pitchFamily="34" charset="0"/>
                <a:cs typeface="Arial" pitchFamily="34" charset="0"/>
              </a:rPr>
              <a:t>Uvnitř skupin</a:t>
            </a:r>
          </a:p>
          <a:p>
            <a:pPr eaLnBrk="0" fontAlgn="base" hangingPunct="0">
              <a:spcBef>
                <a:spcPct val="0"/>
              </a:spcBef>
              <a:spcAft>
                <a:spcPct val="0"/>
              </a:spcAft>
            </a:pPr>
            <a:endParaRPr lang="cs-CZ" sz="1400">
              <a:solidFill>
                <a:prstClr val="black"/>
              </a:solidFill>
              <a:latin typeface="Arial" pitchFamily="34" charset="0"/>
              <a:cs typeface="Arial" pitchFamily="34" charset="0"/>
            </a:endParaRPr>
          </a:p>
          <a:p>
            <a:pPr eaLnBrk="0" fontAlgn="base" hangingPunct="0">
              <a:spcBef>
                <a:spcPct val="0"/>
              </a:spcBef>
              <a:spcAft>
                <a:spcPct val="0"/>
              </a:spcAft>
            </a:pPr>
            <a:endParaRPr lang="cs-CZ" sz="1400">
              <a:solidFill>
                <a:prstClr val="black"/>
              </a:solidFill>
              <a:latin typeface="Arial" pitchFamily="34" charset="0"/>
              <a:cs typeface="Arial" pitchFamily="34" charset="0"/>
            </a:endParaRPr>
          </a:p>
          <a:p>
            <a:pPr eaLnBrk="0" fontAlgn="base" hangingPunct="0">
              <a:spcBef>
                <a:spcPct val="0"/>
              </a:spcBef>
              <a:spcAft>
                <a:spcPct val="0"/>
              </a:spcAft>
            </a:pPr>
            <a:endParaRPr lang="cs-CZ" sz="1400">
              <a:solidFill>
                <a:prstClr val="black"/>
              </a:solidFill>
              <a:latin typeface="Arial" pitchFamily="34" charset="0"/>
              <a:cs typeface="Arial" pitchFamily="34" charset="0"/>
            </a:endParaRPr>
          </a:p>
          <a:p>
            <a:pPr eaLnBrk="0" fontAlgn="base" hangingPunct="0">
              <a:spcBef>
                <a:spcPct val="0"/>
              </a:spcBef>
              <a:spcAft>
                <a:spcPct val="0"/>
              </a:spcAft>
            </a:pPr>
            <a:r>
              <a:rPr lang="cs-CZ" sz="1400" b="1">
                <a:solidFill>
                  <a:prstClr val="black"/>
                </a:solidFill>
                <a:latin typeface="Arial" pitchFamily="34" charset="0"/>
                <a:cs typeface="Arial" pitchFamily="34" charset="0"/>
              </a:rPr>
              <a:t>Celkem</a:t>
            </a:r>
          </a:p>
          <a:p>
            <a:pPr eaLnBrk="0" fontAlgn="base" hangingPunct="0">
              <a:spcBef>
                <a:spcPct val="0"/>
              </a:spcBef>
              <a:spcAft>
                <a:spcPct val="0"/>
              </a:spcAft>
            </a:pPr>
            <a:endParaRPr lang="cs-CZ" sz="1400" b="1">
              <a:solidFill>
                <a:prstClr val="black"/>
              </a:solidFill>
              <a:latin typeface="Arial" pitchFamily="34" charset="0"/>
              <a:cs typeface="Arial" pitchFamily="34" charset="0"/>
            </a:endParaRPr>
          </a:p>
          <a:p>
            <a:pPr eaLnBrk="0" fontAlgn="base" hangingPunct="0">
              <a:spcBef>
                <a:spcPct val="0"/>
              </a:spcBef>
              <a:spcAft>
                <a:spcPct val="0"/>
              </a:spcAft>
            </a:pPr>
            <a:endParaRPr lang="cs-CZ" sz="2000">
              <a:solidFill>
                <a:prstClr val="black"/>
              </a:solidFill>
              <a:latin typeface="Arial" pitchFamily="34" charset="0"/>
              <a:cs typeface="Arial" pitchFamily="34" charset="0"/>
            </a:endParaRPr>
          </a:p>
          <a:p>
            <a:pPr eaLnBrk="0" fontAlgn="base" hangingPunct="0">
              <a:spcBef>
                <a:spcPct val="0"/>
              </a:spcBef>
              <a:spcAft>
                <a:spcPct val="0"/>
              </a:spcAft>
            </a:pPr>
            <a:endParaRPr lang="cs-CZ" sz="1400" b="1">
              <a:solidFill>
                <a:prstClr val="black"/>
              </a:solidFill>
              <a:latin typeface="Arial" pitchFamily="34" charset="0"/>
              <a:cs typeface="Arial" pitchFamily="34" charset="0"/>
            </a:endParaRPr>
          </a:p>
          <a:p>
            <a:pPr eaLnBrk="0" fontAlgn="base" hangingPunct="0">
              <a:spcBef>
                <a:spcPct val="0"/>
              </a:spcBef>
              <a:spcAft>
                <a:spcPct val="0"/>
              </a:spcAft>
            </a:pPr>
            <a:r>
              <a:rPr lang="cs-CZ" sz="1400" b="1">
                <a:solidFill>
                  <a:prstClr val="black"/>
                </a:solidFill>
                <a:latin typeface="Arial" pitchFamily="34" charset="0"/>
                <a:cs typeface="Arial" pitchFamily="34" charset="0"/>
              </a:rPr>
              <a:t>SS</a:t>
            </a:r>
            <a:r>
              <a:rPr lang="cs-CZ" sz="1400" b="1" baseline="-25000">
                <a:solidFill>
                  <a:prstClr val="black"/>
                </a:solidFill>
                <a:latin typeface="Arial" pitchFamily="34" charset="0"/>
                <a:cs typeface="Arial" pitchFamily="34" charset="0"/>
              </a:rPr>
              <a:t>B</a:t>
            </a:r>
            <a:r>
              <a:rPr lang="cs-CZ" sz="1400" b="1">
                <a:solidFill>
                  <a:prstClr val="black"/>
                </a:solidFill>
                <a:latin typeface="Arial" pitchFamily="34" charset="0"/>
                <a:cs typeface="Arial" pitchFamily="34" charset="0"/>
              </a:rPr>
              <a:t>/SS</a:t>
            </a:r>
            <a:r>
              <a:rPr lang="cs-CZ" sz="1400" b="1" baseline="-25000">
                <a:solidFill>
                  <a:prstClr val="black"/>
                </a:solidFill>
                <a:latin typeface="Arial" pitchFamily="34" charset="0"/>
                <a:cs typeface="Arial" pitchFamily="34" charset="0"/>
              </a:rPr>
              <a:t>T</a:t>
            </a:r>
          </a:p>
          <a:p>
            <a:pPr eaLnBrk="0" fontAlgn="base" hangingPunct="0">
              <a:spcBef>
                <a:spcPct val="0"/>
              </a:spcBef>
              <a:spcAft>
                <a:spcPct val="0"/>
              </a:spcAft>
            </a:pPr>
            <a:endParaRPr lang="cs-CZ" sz="1400" b="1">
              <a:solidFill>
                <a:prstClr val="black"/>
              </a:solidFill>
              <a:latin typeface="Arial" pitchFamily="34" charset="0"/>
              <a:cs typeface="Arial" pitchFamily="34" charset="0"/>
            </a:endParaRPr>
          </a:p>
          <a:p>
            <a:pPr eaLnBrk="0" fontAlgn="base" hangingPunct="0">
              <a:spcBef>
                <a:spcPct val="0"/>
              </a:spcBef>
              <a:spcAft>
                <a:spcPct val="0"/>
              </a:spcAft>
            </a:pPr>
            <a:endParaRPr lang="cs-CZ" sz="1400" b="1">
              <a:solidFill>
                <a:prstClr val="black"/>
              </a:solidFill>
              <a:latin typeface="Arial" pitchFamily="34" charset="0"/>
              <a:cs typeface="Arial" pitchFamily="34" charset="0"/>
            </a:endParaRPr>
          </a:p>
          <a:p>
            <a:pPr eaLnBrk="0" fontAlgn="base" hangingPunct="0">
              <a:spcBef>
                <a:spcPct val="0"/>
              </a:spcBef>
              <a:spcAft>
                <a:spcPct val="0"/>
              </a:spcAft>
            </a:pPr>
            <a:r>
              <a:rPr lang="cs-CZ" sz="1400" b="1">
                <a:solidFill>
                  <a:prstClr val="black"/>
                </a:solidFill>
                <a:latin typeface="Arial" pitchFamily="34" charset="0"/>
                <a:cs typeface="Arial" pitchFamily="34" charset="0"/>
              </a:rPr>
              <a:t>MS</a:t>
            </a:r>
            <a:r>
              <a:rPr lang="cs-CZ" sz="1400" b="1" baseline="-25000">
                <a:solidFill>
                  <a:prstClr val="black"/>
                </a:solidFill>
                <a:latin typeface="Arial" pitchFamily="34" charset="0"/>
                <a:cs typeface="Arial" pitchFamily="34" charset="0"/>
              </a:rPr>
              <a:t>B</a:t>
            </a:r>
            <a:r>
              <a:rPr lang="cs-CZ" sz="1400" b="1">
                <a:solidFill>
                  <a:prstClr val="black"/>
                </a:solidFill>
                <a:latin typeface="Arial" pitchFamily="34" charset="0"/>
                <a:cs typeface="Arial" pitchFamily="34" charset="0"/>
              </a:rPr>
              <a:t>/MS</a:t>
            </a:r>
            <a:r>
              <a:rPr lang="cs-CZ" sz="1400" b="1" baseline="-25000">
                <a:solidFill>
                  <a:prstClr val="black"/>
                </a:solidFill>
                <a:latin typeface="Arial" pitchFamily="34" charset="0"/>
                <a:cs typeface="Arial" pitchFamily="34" charset="0"/>
              </a:rPr>
              <a:t>T</a:t>
            </a:r>
          </a:p>
        </p:txBody>
      </p:sp>
      <p:sp>
        <p:nvSpPr>
          <p:cNvPr id="286728" name="Text Box 10"/>
          <p:cNvSpPr txBox="1">
            <a:spLocks noChangeArrowheads="1"/>
          </p:cNvSpPr>
          <p:nvPr/>
        </p:nvSpPr>
        <p:spPr bwMode="auto">
          <a:xfrm>
            <a:off x="3043238" y="2100263"/>
            <a:ext cx="1466850" cy="666750"/>
          </a:xfrm>
          <a:prstGeom prst="rect">
            <a:avLst/>
          </a:prstGeom>
          <a:noFill/>
          <a:ln w="9525">
            <a:noFill/>
            <a:miter lim="800000"/>
            <a:headEnd/>
            <a:tailEnd/>
          </a:ln>
        </p:spPr>
        <p:txBody>
          <a:bodyPr/>
          <a:lstStyle/>
          <a:p>
            <a:pPr eaLnBrk="0" fontAlgn="base" hangingPunct="0">
              <a:spcBef>
                <a:spcPct val="0"/>
              </a:spcBef>
              <a:spcAft>
                <a:spcPct val="0"/>
              </a:spcAft>
            </a:pPr>
            <a:r>
              <a:rPr lang="cs-CZ" sz="2000">
                <a:solidFill>
                  <a:prstClr val="black"/>
                </a:solidFill>
                <a:latin typeface="Arial" pitchFamily="34" charset="0"/>
                <a:cs typeface="Arial" pitchFamily="34" charset="0"/>
              </a:rPr>
              <a:t>St. v.</a:t>
            </a:r>
          </a:p>
        </p:txBody>
      </p:sp>
      <p:sp>
        <p:nvSpPr>
          <p:cNvPr id="286729" name="Text Box 11"/>
          <p:cNvSpPr txBox="1">
            <a:spLocks noChangeArrowheads="1"/>
          </p:cNvSpPr>
          <p:nvPr/>
        </p:nvSpPr>
        <p:spPr bwMode="auto">
          <a:xfrm>
            <a:off x="3152775" y="2657475"/>
            <a:ext cx="5219700" cy="1628775"/>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a -1                        SS</a:t>
            </a:r>
            <a:r>
              <a:rPr lang="cs-CZ" sz="1400" b="1" baseline="-25000">
                <a:solidFill>
                  <a:prstClr val="black"/>
                </a:solidFill>
                <a:latin typeface="Arial" pitchFamily="34" charset="0"/>
                <a:cs typeface="Arial" pitchFamily="34" charset="0"/>
              </a:rPr>
              <a:t>B</a:t>
            </a:r>
            <a:r>
              <a:rPr lang="cs-CZ" sz="1400" b="1">
                <a:solidFill>
                  <a:prstClr val="black"/>
                </a:solidFill>
                <a:latin typeface="Arial" pitchFamily="34" charset="0"/>
                <a:cs typeface="Arial" pitchFamily="34" charset="0"/>
              </a:rPr>
              <a:t>          SS</a:t>
            </a:r>
            <a:r>
              <a:rPr lang="cs-CZ" sz="1400" b="1" baseline="-25000">
                <a:solidFill>
                  <a:prstClr val="black"/>
                </a:solidFill>
                <a:latin typeface="Arial" pitchFamily="34" charset="0"/>
                <a:cs typeface="Arial" pitchFamily="34" charset="0"/>
              </a:rPr>
              <a:t>B</a:t>
            </a:r>
            <a:r>
              <a:rPr lang="cs-CZ" sz="1400" b="1">
                <a:solidFill>
                  <a:prstClr val="black"/>
                </a:solidFill>
                <a:latin typeface="Arial" pitchFamily="34" charset="0"/>
                <a:cs typeface="Arial" pitchFamily="34" charset="0"/>
              </a:rPr>
              <a:t>/(a -1)        MS</a:t>
            </a:r>
            <a:r>
              <a:rPr lang="cs-CZ" sz="1400" b="1" baseline="-25000">
                <a:solidFill>
                  <a:prstClr val="black"/>
                </a:solidFill>
                <a:latin typeface="Arial" pitchFamily="34" charset="0"/>
                <a:cs typeface="Arial" pitchFamily="34" charset="0"/>
              </a:rPr>
              <a:t>B</a:t>
            </a:r>
            <a:r>
              <a:rPr lang="cs-CZ" sz="1400" b="1">
                <a:solidFill>
                  <a:prstClr val="black"/>
                </a:solidFill>
                <a:latin typeface="Arial" pitchFamily="34" charset="0"/>
                <a:cs typeface="Arial" pitchFamily="34" charset="0"/>
              </a:rPr>
              <a:t>/MS</a:t>
            </a:r>
            <a:r>
              <a:rPr lang="cs-CZ" sz="1400" b="1" baseline="-25000">
                <a:solidFill>
                  <a:prstClr val="black"/>
                </a:solidFill>
                <a:latin typeface="Arial" pitchFamily="34" charset="0"/>
                <a:cs typeface="Arial" pitchFamily="34" charset="0"/>
              </a:rPr>
              <a:t>E</a:t>
            </a:r>
          </a:p>
          <a:p>
            <a:pPr eaLnBrk="0" fontAlgn="base" hangingPunct="0">
              <a:spcBef>
                <a:spcPct val="0"/>
              </a:spcBef>
              <a:spcAft>
                <a:spcPct val="0"/>
              </a:spcAft>
            </a:pPr>
            <a:endParaRPr lang="cs-CZ" sz="1400" b="1">
              <a:solidFill>
                <a:prstClr val="black"/>
              </a:solidFill>
              <a:latin typeface="Arial" pitchFamily="34" charset="0"/>
              <a:cs typeface="Arial" pitchFamily="34" charset="0"/>
            </a:endParaRPr>
          </a:p>
          <a:p>
            <a:pPr eaLnBrk="0" fontAlgn="base" hangingPunct="0">
              <a:spcBef>
                <a:spcPct val="0"/>
              </a:spcBef>
              <a:spcAft>
                <a:spcPct val="0"/>
              </a:spcAft>
            </a:pPr>
            <a:endParaRPr lang="cs-CZ" sz="1400" b="1">
              <a:solidFill>
                <a:prstClr val="black"/>
              </a:solidFill>
              <a:latin typeface="Arial" pitchFamily="34" charset="0"/>
              <a:cs typeface="Arial" pitchFamily="34" charset="0"/>
            </a:endParaRPr>
          </a:p>
          <a:p>
            <a:pPr eaLnBrk="0" fontAlgn="base" hangingPunct="0">
              <a:spcBef>
                <a:spcPct val="0"/>
              </a:spcBef>
              <a:spcAft>
                <a:spcPct val="0"/>
              </a:spcAft>
            </a:pPr>
            <a:r>
              <a:rPr lang="cs-CZ" sz="1400" b="1">
                <a:solidFill>
                  <a:prstClr val="black"/>
                </a:solidFill>
                <a:latin typeface="Arial" pitchFamily="34" charset="0"/>
                <a:cs typeface="Arial" pitchFamily="34" charset="0"/>
              </a:rPr>
              <a:t>N - a                       SS</a:t>
            </a:r>
            <a:r>
              <a:rPr lang="cs-CZ" sz="1400" b="1" baseline="-25000">
                <a:solidFill>
                  <a:prstClr val="black"/>
                </a:solidFill>
                <a:latin typeface="Arial" pitchFamily="34" charset="0"/>
                <a:cs typeface="Arial" pitchFamily="34" charset="0"/>
              </a:rPr>
              <a:t>E </a:t>
            </a:r>
            <a:r>
              <a:rPr lang="cs-CZ" sz="1400" b="1">
                <a:solidFill>
                  <a:prstClr val="black"/>
                </a:solidFill>
                <a:latin typeface="Arial" pitchFamily="34" charset="0"/>
                <a:cs typeface="Arial" pitchFamily="34" charset="0"/>
              </a:rPr>
              <a:t>         SS</a:t>
            </a:r>
            <a:r>
              <a:rPr lang="cs-CZ" sz="1400" b="1" baseline="-25000">
                <a:solidFill>
                  <a:prstClr val="black"/>
                </a:solidFill>
                <a:latin typeface="Arial" pitchFamily="34" charset="0"/>
                <a:cs typeface="Arial" pitchFamily="34" charset="0"/>
              </a:rPr>
              <a:t>E</a:t>
            </a:r>
            <a:r>
              <a:rPr lang="cs-CZ" sz="1400" b="1">
                <a:solidFill>
                  <a:prstClr val="black"/>
                </a:solidFill>
                <a:latin typeface="Arial" pitchFamily="34" charset="0"/>
                <a:cs typeface="Arial" pitchFamily="34" charset="0"/>
              </a:rPr>
              <a:t>/(N - a)</a:t>
            </a:r>
          </a:p>
          <a:p>
            <a:pPr eaLnBrk="0" fontAlgn="base" hangingPunct="0">
              <a:spcBef>
                <a:spcPct val="0"/>
              </a:spcBef>
              <a:spcAft>
                <a:spcPct val="0"/>
              </a:spcAft>
            </a:pPr>
            <a:endParaRPr lang="cs-CZ" sz="1400" b="1">
              <a:solidFill>
                <a:prstClr val="black"/>
              </a:solidFill>
              <a:latin typeface="Arial" pitchFamily="34" charset="0"/>
              <a:cs typeface="Arial" pitchFamily="34" charset="0"/>
            </a:endParaRPr>
          </a:p>
          <a:p>
            <a:pPr eaLnBrk="0" fontAlgn="base" hangingPunct="0">
              <a:spcBef>
                <a:spcPct val="0"/>
              </a:spcBef>
              <a:spcAft>
                <a:spcPct val="0"/>
              </a:spcAft>
            </a:pPr>
            <a:endParaRPr lang="cs-CZ" sz="1400" b="1">
              <a:solidFill>
                <a:prstClr val="black"/>
              </a:solidFill>
              <a:latin typeface="Arial" pitchFamily="34" charset="0"/>
              <a:cs typeface="Arial" pitchFamily="34" charset="0"/>
            </a:endParaRPr>
          </a:p>
          <a:p>
            <a:pPr eaLnBrk="0" fontAlgn="base" hangingPunct="0">
              <a:spcBef>
                <a:spcPct val="0"/>
              </a:spcBef>
              <a:spcAft>
                <a:spcPct val="0"/>
              </a:spcAft>
            </a:pPr>
            <a:endParaRPr lang="cs-CZ" sz="1400" b="1">
              <a:solidFill>
                <a:prstClr val="black"/>
              </a:solidFill>
              <a:latin typeface="Arial" pitchFamily="34" charset="0"/>
              <a:cs typeface="Arial" pitchFamily="34" charset="0"/>
            </a:endParaRPr>
          </a:p>
          <a:p>
            <a:pPr eaLnBrk="0" fontAlgn="base" hangingPunct="0">
              <a:spcBef>
                <a:spcPct val="0"/>
              </a:spcBef>
              <a:spcAft>
                <a:spcPct val="0"/>
              </a:spcAft>
            </a:pPr>
            <a:r>
              <a:rPr lang="cs-CZ" sz="1400" b="1">
                <a:solidFill>
                  <a:prstClr val="black"/>
                </a:solidFill>
                <a:latin typeface="Arial" pitchFamily="34" charset="0"/>
                <a:cs typeface="Arial" pitchFamily="34" charset="0"/>
              </a:rPr>
              <a:t>N -1                        SS</a:t>
            </a:r>
            <a:r>
              <a:rPr lang="cs-CZ" sz="1400" b="1" baseline="-25000">
                <a:solidFill>
                  <a:prstClr val="black"/>
                </a:solidFill>
                <a:latin typeface="Arial" pitchFamily="34" charset="0"/>
                <a:cs typeface="Arial" pitchFamily="34" charset="0"/>
              </a:rPr>
              <a:t>T</a:t>
            </a:r>
          </a:p>
        </p:txBody>
      </p:sp>
      <p:sp>
        <p:nvSpPr>
          <p:cNvPr id="286730" name="Text Box 12"/>
          <p:cNvSpPr txBox="1">
            <a:spLocks noChangeArrowheads="1"/>
          </p:cNvSpPr>
          <p:nvPr/>
        </p:nvSpPr>
        <p:spPr bwMode="auto">
          <a:xfrm>
            <a:off x="4572000" y="2114550"/>
            <a:ext cx="1495425" cy="666750"/>
          </a:xfrm>
          <a:prstGeom prst="rect">
            <a:avLst/>
          </a:prstGeom>
          <a:noFill/>
          <a:ln w="9525">
            <a:noFill/>
            <a:miter lim="800000"/>
            <a:headEnd/>
            <a:tailEnd/>
          </a:ln>
        </p:spPr>
        <p:txBody>
          <a:bodyPr/>
          <a:lstStyle/>
          <a:p>
            <a:pPr eaLnBrk="0" fontAlgn="base" hangingPunct="0">
              <a:spcBef>
                <a:spcPct val="0"/>
              </a:spcBef>
              <a:spcAft>
                <a:spcPct val="0"/>
              </a:spcAft>
            </a:pPr>
            <a:r>
              <a:rPr lang="cs-CZ" sz="2000">
                <a:solidFill>
                  <a:prstClr val="black"/>
                </a:solidFill>
                <a:latin typeface="Arial" pitchFamily="34" charset="0"/>
                <a:cs typeface="Arial" pitchFamily="34" charset="0"/>
              </a:rPr>
              <a:t>SS</a:t>
            </a:r>
          </a:p>
        </p:txBody>
      </p:sp>
      <p:sp>
        <p:nvSpPr>
          <p:cNvPr id="286731" name="Text Box 13"/>
          <p:cNvSpPr txBox="1">
            <a:spLocks noChangeArrowheads="1"/>
          </p:cNvSpPr>
          <p:nvPr/>
        </p:nvSpPr>
        <p:spPr bwMode="auto">
          <a:xfrm>
            <a:off x="5562600" y="2114550"/>
            <a:ext cx="1152525" cy="666750"/>
          </a:xfrm>
          <a:prstGeom prst="rect">
            <a:avLst/>
          </a:prstGeom>
          <a:noFill/>
          <a:ln w="9525">
            <a:noFill/>
            <a:miter lim="800000"/>
            <a:headEnd/>
            <a:tailEnd/>
          </a:ln>
        </p:spPr>
        <p:txBody>
          <a:bodyPr/>
          <a:lstStyle/>
          <a:p>
            <a:pPr eaLnBrk="0" fontAlgn="base" hangingPunct="0">
              <a:spcBef>
                <a:spcPct val="0"/>
              </a:spcBef>
              <a:spcAft>
                <a:spcPct val="0"/>
              </a:spcAft>
            </a:pPr>
            <a:r>
              <a:rPr lang="cs-CZ" sz="2000">
                <a:solidFill>
                  <a:prstClr val="black"/>
                </a:solidFill>
                <a:latin typeface="Arial" pitchFamily="34" charset="0"/>
                <a:cs typeface="Arial" pitchFamily="34" charset="0"/>
              </a:rPr>
              <a:t>MS</a:t>
            </a:r>
          </a:p>
        </p:txBody>
      </p:sp>
      <p:sp>
        <p:nvSpPr>
          <p:cNvPr id="286732" name="Text Box 14"/>
          <p:cNvSpPr txBox="1">
            <a:spLocks noChangeArrowheads="1"/>
          </p:cNvSpPr>
          <p:nvPr/>
        </p:nvSpPr>
        <p:spPr bwMode="auto">
          <a:xfrm>
            <a:off x="6781800" y="2114550"/>
            <a:ext cx="1152525" cy="666750"/>
          </a:xfrm>
          <a:prstGeom prst="rect">
            <a:avLst/>
          </a:prstGeom>
          <a:noFill/>
          <a:ln w="9525">
            <a:noFill/>
            <a:miter lim="800000"/>
            <a:headEnd/>
            <a:tailEnd/>
          </a:ln>
        </p:spPr>
        <p:txBody>
          <a:bodyPr/>
          <a:lstStyle/>
          <a:p>
            <a:pPr eaLnBrk="0" fontAlgn="base" hangingPunct="0">
              <a:spcBef>
                <a:spcPct val="0"/>
              </a:spcBef>
              <a:spcAft>
                <a:spcPct val="0"/>
              </a:spcAft>
            </a:pPr>
            <a:r>
              <a:rPr lang="cs-CZ" sz="2000">
                <a:solidFill>
                  <a:prstClr val="black"/>
                </a:solidFill>
                <a:latin typeface="Arial" pitchFamily="34" charset="0"/>
                <a:cs typeface="Arial" pitchFamily="34" charset="0"/>
              </a:rPr>
              <a:t>F</a:t>
            </a:r>
          </a:p>
        </p:txBody>
      </p:sp>
      <p:sp>
        <p:nvSpPr>
          <p:cNvPr id="286733" name="AutoShape 15"/>
          <p:cNvSpPr>
            <a:spLocks noChangeArrowheads="1"/>
          </p:cNvSpPr>
          <p:nvPr/>
        </p:nvSpPr>
        <p:spPr bwMode="auto">
          <a:xfrm>
            <a:off x="2514600" y="5057775"/>
            <a:ext cx="495300" cy="381000"/>
          </a:xfrm>
          <a:prstGeom prst="notchedRightArrow">
            <a:avLst>
              <a:gd name="adj1" fmla="val 50000"/>
              <a:gd name="adj2" fmla="val 32500"/>
            </a:avLst>
          </a:prstGeom>
          <a:solidFill>
            <a:schemeClr val="accent1"/>
          </a:solidFill>
          <a:ln w="6350">
            <a:solidFill>
              <a:srgbClr val="000000"/>
            </a:solidFill>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6734" name="AutoShape 16"/>
          <p:cNvSpPr>
            <a:spLocks noChangeArrowheads="1"/>
          </p:cNvSpPr>
          <p:nvPr/>
        </p:nvSpPr>
        <p:spPr bwMode="auto">
          <a:xfrm>
            <a:off x="2514600" y="5715000"/>
            <a:ext cx="495300" cy="381000"/>
          </a:xfrm>
          <a:prstGeom prst="notchedRightArrow">
            <a:avLst>
              <a:gd name="adj1" fmla="val 50000"/>
              <a:gd name="adj2" fmla="val 32500"/>
            </a:avLst>
          </a:prstGeom>
          <a:solidFill>
            <a:schemeClr val="accent1"/>
          </a:solidFill>
          <a:ln w="6350">
            <a:solidFill>
              <a:srgbClr val="000000"/>
            </a:solidFill>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6735" name="Text Box 17"/>
          <p:cNvSpPr txBox="1">
            <a:spLocks noChangeArrowheads="1"/>
          </p:cNvSpPr>
          <p:nvPr/>
        </p:nvSpPr>
        <p:spPr bwMode="auto">
          <a:xfrm>
            <a:off x="3200400" y="4953000"/>
            <a:ext cx="5943600" cy="600075"/>
          </a:xfrm>
          <a:prstGeom prst="rect">
            <a:avLst/>
          </a:prstGeom>
          <a:noFill/>
          <a:ln w="9525">
            <a:noFill/>
            <a:miter lim="800000"/>
            <a:headEnd/>
            <a:tailEnd/>
          </a:ln>
        </p:spPr>
        <p:txBody>
          <a:bodyPr/>
          <a:lstStyle/>
          <a:p>
            <a:pPr eaLnBrk="0" fontAlgn="base" hangingPunct="0">
              <a:spcBef>
                <a:spcPct val="0"/>
              </a:spcBef>
              <a:spcAft>
                <a:spcPct val="0"/>
              </a:spcAft>
            </a:pPr>
            <a:r>
              <a:rPr lang="cs-CZ" sz="1600">
                <a:solidFill>
                  <a:prstClr val="black"/>
                </a:solidFill>
                <a:latin typeface="Arial" pitchFamily="34" charset="0"/>
                <a:cs typeface="Arial" pitchFamily="34" charset="0"/>
              </a:rPr>
              <a:t>Kvantifikovaný podíl rozdílu mezi pokusnými zásahy na celkovém rozptylu</a:t>
            </a:r>
          </a:p>
        </p:txBody>
      </p:sp>
      <p:sp>
        <p:nvSpPr>
          <p:cNvPr id="286736" name="Text Box 18"/>
          <p:cNvSpPr txBox="1">
            <a:spLocks noChangeArrowheads="1"/>
          </p:cNvSpPr>
          <p:nvPr/>
        </p:nvSpPr>
        <p:spPr bwMode="auto">
          <a:xfrm>
            <a:off x="3200400" y="5715000"/>
            <a:ext cx="3714750" cy="457200"/>
          </a:xfrm>
          <a:prstGeom prst="rect">
            <a:avLst/>
          </a:prstGeom>
          <a:noFill/>
          <a:ln w="9525">
            <a:noFill/>
            <a:miter lim="800000"/>
            <a:headEnd/>
            <a:tailEnd/>
          </a:ln>
        </p:spPr>
        <p:txBody>
          <a:bodyPr/>
          <a:lstStyle/>
          <a:p>
            <a:pPr eaLnBrk="0" fontAlgn="base" hangingPunct="0">
              <a:spcBef>
                <a:spcPct val="0"/>
              </a:spcBef>
              <a:spcAft>
                <a:spcPct val="0"/>
              </a:spcAft>
            </a:pPr>
            <a:r>
              <a:rPr lang="cs-CZ" sz="1600">
                <a:solidFill>
                  <a:prstClr val="black"/>
                </a:solidFill>
                <a:latin typeface="Arial" pitchFamily="34" charset="0"/>
                <a:cs typeface="Arial" pitchFamily="34" charset="0"/>
              </a:rPr>
              <a:t>Statistická významnost rozdílu</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746"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87747" name="Rectangle 2"/>
          <p:cNvSpPr>
            <a:spLocks noGrp="1" noChangeArrowheads="1"/>
          </p:cNvSpPr>
          <p:nvPr>
            <p:ph type="title" idx="4294967295"/>
          </p:nvPr>
        </p:nvSpPr>
        <p:spPr>
          <a:xfrm>
            <a:off x="990600" y="146050"/>
            <a:ext cx="7772400" cy="762000"/>
          </a:xfrm>
          <a:noFill/>
        </p:spPr>
        <p:txBody>
          <a:bodyPr anchor="ctr"/>
          <a:lstStyle/>
          <a:p>
            <a:r>
              <a:rPr lang="cs-CZ"/>
              <a:t>Analýza rozptylu -  obecný F test</a:t>
            </a:r>
          </a:p>
        </p:txBody>
      </p:sp>
      <p:sp>
        <p:nvSpPr>
          <p:cNvPr id="287748" name="text 25"/>
          <p:cNvSpPr txBox="1">
            <a:spLocks noChangeArrowheads="1"/>
          </p:cNvSpPr>
          <p:nvPr/>
        </p:nvSpPr>
        <p:spPr bwMode="auto">
          <a:xfrm>
            <a:off x="5003800" y="1989138"/>
            <a:ext cx="3816350" cy="838200"/>
          </a:xfrm>
          <a:prstGeom prst="rect">
            <a:avLst/>
          </a:prstGeom>
          <a:solidFill>
            <a:srgbClr val="CCFFCC"/>
          </a:solidFill>
          <a:ln w="0">
            <a:solidFill>
              <a:srgbClr val="000000"/>
            </a:solidFill>
            <a:prstDash val="sysDot"/>
            <a:miter lim="800000"/>
            <a:headEnd/>
            <a:tailEnd/>
          </a:ln>
        </p:spPr>
        <p:txBody>
          <a:bodyPr anchor="ctr"/>
          <a:lstStyle/>
          <a:p>
            <a:pPr algn="ctr" eaLnBrk="0" fontAlgn="base" hangingPunct="0">
              <a:spcBef>
                <a:spcPct val="0"/>
              </a:spcBef>
              <a:spcAft>
                <a:spcPct val="0"/>
              </a:spcAft>
            </a:pPr>
            <a:r>
              <a:rPr lang="cs-CZ" sz="2000">
                <a:solidFill>
                  <a:prstClr val="black"/>
                </a:solidFill>
                <a:latin typeface="Arial" pitchFamily="34" charset="0"/>
                <a:cs typeface="Arial" pitchFamily="34" charset="0"/>
              </a:rPr>
              <a:t> </a:t>
            </a:r>
            <a:r>
              <a:rPr lang="cs-CZ" sz="2000" b="1">
                <a:solidFill>
                  <a:prstClr val="black"/>
                </a:solidFill>
                <a:latin typeface="Arial" pitchFamily="34" charset="0"/>
                <a:cs typeface="Arial" pitchFamily="34" charset="0"/>
              </a:rPr>
              <a:t>obecný F test</a:t>
            </a:r>
          </a:p>
          <a:p>
            <a:pPr algn="ctr" eaLnBrk="0" fontAlgn="base" hangingPunct="0">
              <a:spcBef>
                <a:spcPct val="0"/>
              </a:spcBef>
              <a:spcAft>
                <a:spcPct val="0"/>
              </a:spcAft>
            </a:pPr>
            <a:r>
              <a:rPr lang="cs-CZ" sz="2000" b="1">
                <a:solidFill>
                  <a:prstClr val="black"/>
                </a:solidFill>
                <a:latin typeface="Arial" pitchFamily="34" charset="0"/>
                <a:cs typeface="Arial" pitchFamily="34" charset="0"/>
              </a:rPr>
              <a:t>H</a:t>
            </a:r>
            <a:r>
              <a:rPr lang="cs-CZ" sz="2000" b="1" baseline="-25000">
                <a:solidFill>
                  <a:prstClr val="black"/>
                </a:solidFill>
                <a:latin typeface="Arial" pitchFamily="34" charset="0"/>
                <a:cs typeface="Arial" pitchFamily="34" charset="0"/>
              </a:rPr>
              <a:t>0</a:t>
            </a:r>
            <a:r>
              <a:rPr lang="cs-CZ" sz="2000" b="1">
                <a:solidFill>
                  <a:prstClr val="black"/>
                </a:solidFill>
                <a:latin typeface="Arial" pitchFamily="34" charset="0"/>
                <a:cs typeface="Arial" pitchFamily="34" charset="0"/>
              </a:rPr>
              <a:t>: m</a:t>
            </a:r>
            <a:r>
              <a:rPr lang="cs-CZ" sz="2000" b="1" baseline="-25000">
                <a:solidFill>
                  <a:prstClr val="black"/>
                </a:solidFill>
                <a:latin typeface="Arial" pitchFamily="34" charset="0"/>
                <a:cs typeface="Arial" pitchFamily="34" charset="0"/>
              </a:rPr>
              <a:t>1</a:t>
            </a:r>
            <a:r>
              <a:rPr lang="cs-CZ" sz="2000" b="1">
                <a:solidFill>
                  <a:prstClr val="black"/>
                </a:solidFill>
                <a:latin typeface="Arial" pitchFamily="34" charset="0"/>
                <a:cs typeface="Arial" pitchFamily="34" charset="0"/>
              </a:rPr>
              <a:t> = m</a:t>
            </a:r>
            <a:r>
              <a:rPr lang="cs-CZ" sz="2000" b="1" baseline="-25000">
                <a:solidFill>
                  <a:prstClr val="black"/>
                </a:solidFill>
                <a:latin typeface="Arial" pitchFamily="34" charset="0"/>
                <a:cs typeface="Arial" pitchFamily="34" charset="0"/>
              </a:rPr>
              <a:t>2 </a:t>
            </a:r>
            <a:r>
              <a:rPr lang="cs-CZ" sz="2000" b="1">
                <a:solidFill>
                  <a:prstClr val="black"/>
                </a:solidFill>
                <a:latin typeface="Arial" pitchFamily="34" charset="0"/>
                <a:cs typeface="Arial" pitchFamily="34" charset="0"/>
              </a:rPr>
              <a:t>= m</a:t>
            </a:r>
            <a:r>
              <a:rPr lang="cs-CZ" sz="2000" b="1" baseline="-25000">
                <a:solidFill>
                  <a:prstClr val="black"/>
                </a:solidFill>
                <a:latin typeface="Arial" pitchFamily="34" charset="0"/>
                <a:cs typeface="Arial" pitchFamily="34" charset="0"/>
              </a:rPr>
              <a:t>3</a:t>
            </a:r>
            <a:r>
              <a:rPr lang="cs-CZ" sz="2000" b="1">
                <a:solidFill>
                  <a:prstClr val="black"/>
                </a:solidFill>
                <a:latin typeface="Arial" pitchFamily="34" charset="0"/>
                <a:cs typeface="Arial" pitchFamily="34" charset="0"/>
              </a:rPr>
              <a:t> = .... = m</a:t>
            </a:r>
            <a:r>
              <a:rPr lang="cs-CZ" sz="2000" b="1" baseline="-25000">
                <a:solidFill>
                  <a:prstClr val="black"/>
                </a:solidFill>
                <a:latin typeface="Arial" pitchFamily="34" charset="0"/>
                <a:cs typeface="Arial" pitchFamily="34" charset="0"/>
              </a:rPr>
              <a:t>p</a:t>
            </a:r>
          </a:p>
        </p:txBody>
      </p:sp>
      <p:sp>
        <p:nvSpPr>
          <p:cNvPr id="287749" name="text 2"/>
          <p:cNvSpPr txBox="1">
            <a:spLocks noChangeArrowheads="1"/>
          </p:cNvSpPr>
          <p:nvPr/>
        </p:nvSpPr>
        <p:spPr bwMode="auto">
          <a:xfrm rot="-5400000">
            <a:off x="397669" y="2812257"/>
            <a:ext cx="2033587" cy="304800"/>
          </a:xfrm>
          <a:prstGeom prst="rect">
            <a:avLst/>
          </a:prstGeom>
          <a:noFill/>
          <a:ln w="17145">
            <a:solidFill>
              <a:srgbClr val="000000"/>
            </a:solidFill>
            <a:miter lim="800000"/>
            <a:headEnd/>
            <a:tailEnd/>
          </a:ln>
        </p:spPr>
        <p:txBody>
          <a:bodyPr anchor="ctr"/>
          <a:lstStyle/>
          <a:p>
            <a:pPr algn="ctr" eaLnBrk="0" fontAlgn="base" hangingPunct="0">
              <a:spcBef>
                <a:spcPct val="0"/>
              </a:spcBef>
              <a:spcAft>
                <a:spcPct val="0"/>
              </a:spcAft>
            </a:pPr>
            <a:r>
              <a:rPr lang="cs-CZ" sz="2000">
                <a:solidFill>
                  <a:prstClr val="black"/>
                </a:solidFill>
                <a:latin typeface="Arial" pitchFamily="34" charset="0"/>
                <a:cs typeface="Arial" pitchFamily="34" charset="0"/>
              </a:rPr>
              <a:t>Kontrola</a:t>
            </a:r>
          </a:p>
        </p:txBody>
      </p:sp>
      <p:sp>
        <p:nvSpPr>
          <p:cNvPr id="287750" name="text 3"/>
          <p:cNvSpPr txBox="1">
            <a:spLocks noChangeArrowheads="1"/>
          </p:cNvSpPr>
          <p:nvPr/>
        </p:nvSpPr>
        <p:spPr bwMode="auto">
          <a:xfrm rot="-5400000">
            <a:off x="1107282" y="2769394"/>
            <a:ext cx="2024062" cy="381000"/>
          </a:xfrm>
          <a:prstGeom prst="rect">
            <a:avLst/>
          </a:prstGeom>
          <a:noFill/>
          <a:ln w="17145">
            <a:solidFill>
              <a:srgbClr val="000000"/>
            </a:solidFill>
            <a:miter lim="800000"/>
            <a:headEnd/>
            <a:tailEnd/>
          </a:ln>
        </p:spPr>
        <p:txBody>
          <a:bodyPr anchor="ctr"/>
          <a:lstStyle/>
          <a:p>
            <a:pPr eaLnBrk="0" fontAlgn="base" hangingPunct="0">
              <a:spcBef>
                <a:spcPct val="0"/>
              </a:spcBef>
              <a:spcAft>
                <a:spcPct val="0"/>
              </a:spcAft>
            </a:pPr>
            <a:r>
              <a:rPr lang="cs-CZ" sz="2000">
                <a:solidFill>
                  <a:prstClr val="black"/>
                </a:solidFill>
                <a:latin typeface="Arial" pitchFamily="34" charset="0"/>
                <a:cs typeface="Arial" pitchFamily="34" charset="0"/>
              </a:rPr>
              <a:t>Koncentrace X</a:t>
            </a:r>
            <a:r>
              <a:rPr lang="cs-CZ" sz="2000" baseline="-25000">
                <a:solidFill>
                  <a:prstClr val="black"/>
                </a:solidFill>
                <a:latin typeface="Arial" pitchFamily="34" charset="0"/>
                <a:cs typeface="Arial" pitchFamily="34" charset="0"/>
              </a:rPr>
              <a:t>1</a:t>
            </a:r>
          </a:p>
        </p:txBody>
      </p:sp>
      <p:sp>
        <p:nvSpPr>
          <p:cNvPr id="287751" name="text 6"/>
          <p:cNvSpPr txBox="1">
            <a:spLocks noChangeArrowheads="1"/>
          </p:cNvSpPr>
          <p:nvPr/>
        </p:nvSpPr>
        <p:spPr bwMode="auto">
          <a:xfrm rot="-5400000">
            <a:off x="2095500" y="2747963"/>
            <a:ext cx="2019300" cy="419100"/>
          </a:xfrm>
          <a:prstGeom prst="rect">
            <a:avLst/>
          </a:prstGeom>
          <a:noFill/>
          <a:ln w="17145">
            <a:solidFill>
              <a:srgbClr val="000000"/>
            </a:solidFill>
            <a:miter lim="800000"/>
            <a:headEnd/>
            <a:tailEnd/>
          </a:ln>
        </p:spPr>
        <p:txBody>
          <a:bodyPr anchor="ctr"/>
          <a:lstStyle/>
          <a:p>
            <a:pPr eaLnBrk="0" fontAlgn="base" hangingPunct="0">
              <a:spcBef>
                <a:spcPct val="0"/>
              </a:spcBef>
              <a:spcAft>
                <a:spcPct val="0"/>
              </a:spcAft>
            </a:pPr>
            <a:r>
              <a:rPr lang="cs-CZ" sz="2000">
                <a:solidFill>
                  <a:prstClr val="black"/>
                </a:solidFill>
                <a:latin typeface="Arial" pitchFamily="34" charset="0"/>
                <a:cs typeface="Arial" pitchFamily="34" charset="0"/>
              </a:rPr>
              <a:t>Koncentrace X</a:t>
            </a:r>
            <a:r>
              <a:rPr lang="cs-CZ" sz="2000" baseline="-25000">
                <a:solidFill>
                  <a:prstClr val="black"/>
                </a:solidFill>
                <a:latin typeface="Arial" pitchFamily="34" charset="0"/>
                <a:cs typeface="Arial" pitchFamily="34" charset="0"/>
              </a:rPr>
              <a:t>3</a:t>
            </a:r>
          </a:p>
        </p:txBody>
      </p:sp>
      <p:sp>
        <p:nvSpPr>
          <p:cNvPr id="287752" name="text 7"/>
          <p:cNvSpPr txBox="1">
            <a:spLocks noChangeArrowheads="1"/>
          </p:cNvSpPr>
          <p:nvPr/>
        </p:nvSpPr>
        <p:spPr bwMode="auto">
          <a:xfrm>
            <a:off x="3295650" y="3557588"/>
            <a:ext cx="1000125" cy="447675"/>
          </a:xfrm>
          <a:prstGeom prst="rect">
            <a:avLst/>
          </a:prstGeom>
          <a:noFill/>
          <a:ln w="1">
            <a:noFill/>
            <a:miter lim="800000"/>
            <a:headEnd/>
            <a:tailEnd/>
          </a:ln>
        </p:spPr>
        <p:txBody>
          <a:bodyPr/>
          <a:lstStyle/>
          <a:p>
            <a:pPr eaLnBrk="0" fontAlgn="base" hangingPunct="0">
              <a:spcBef>
                <a:spcPct val="0"/>
              </a:spcBef>
              <a:spcAft>
                <a:spcPct val="0"/>
              </a:spcAft>
            </a:pPr>
            <a:r>
              <a:rPr lang="cs-CZ" sz="2400">
                <a:solidFill>
                  <a:prstClr val="black"/>
                </a:solidFill>
                <a:latin typeface="Arial" pitchFamily="34" charset="0"/>
                <a:cs typeface="Arial" pitchFamily="34" charset="0"/>
              </a:rPr>
              <a:t>..............</a:t>
            </a:r>
          </a:p>
        </p:txBody>
      </p:sp>
      <p:sp>
        <p:nvSpPr>
          <p:cNvPr id="287753" name="text 8"/>
          <p:cNvSpPr txBox="1">
            <a:spLocks noChangeArrowheads="1"/>
          </p:cNvSpPr>
          <p:nvPr/>
        </p:nvSpPr>
        <p:spPr bwMode="auto">
          <a:xfrm rot="-5400000">
            <a:off x="3459956" y="2755107"/>
            <a:ext cx="1995487" cy="381000"/>
          </a:xfrm>
          <a:prstGeom prst="rect">
            <a:avLst/>
          </a:prstGeom>
          <a:noFill/>
          <a:ln w="17145">
            <a:solidFill>
              <a:srgbClr val="000000"/>
            </a:solidFill>
            <a:miter lim="800000"/>
            <a:headEnd/>
            <a:tailEnd/>
          </a:ln>
        </p:spPr>
        <p:txBody>
          <a:bodyPr anchor="ctr"/>
          <a:lstStyle/>
          <a:p>
            <a:pPr eaLnBrk="0" fontAlgn="base" hangingPunct="0">
              <a:spcBef>
                <a:spcPct val="0"/>
              </a:spcBef>
              <a:spcAft>
                <a:spcPct val="0"/>
              </a:spcAft>
            </a:pPr>
            <a:r>
              <a:rPr lang="cs-CZ" sz="2000">
                <a:solidFill>
                  <a:prstClr val="black"/>
                </a:solidFill>
                <a:latin typeface="Arial" pitchFamily="34" charset="0"/>
                <a:cs typeface="Arial" pitchFamily="34" charset="0"/>
              </a:rPr>
              <a:t>Koncentrace X</a:t>
            </a:r>
            <a:r>
              <a:rPr lang="cs-CZ">
                <a:solidFill>
                  <a:prstClr val="black"/>
                </a:solidFill>
                <a:latin typeface="Arial" pitchFamily="34" charset="0"/>
                <a:cs typeface="Arial" pitchFamily="34" charset="0"/>
              </a:rPr>
              <a:t>p</a:t>
            </a:r>
          </a:p>
        </p:txBody>
      </p:sp>
      <p:sp>
        <p:nvSpPr>
          <p:cNvPr id="287754" name="Line 9"/>
          <p:cNvSpPr>
            <a:spLocks noChangeShapeType="1"/>
          </p:cNvSpPr>
          <p:nvPr/>
        </p:nvSpPr>
        <p:spPr bwMode="auto">
          <a:xfrm>
            <a:off x="990600" y="3700463"/>
            <a:ext cx="0" cy="685800"/>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7755" name="Line 10"/>
          <p:cNvSpPr>
            <a:spLocks noChangeShapeType="1"/>
          </p:cNvSpPr>
          <p:nvPr/>
        </p:nvSpPr>
        <p:spPr bwMode="auto">
          <a:xfrm>
            <a:off x="990600" y="4386263"/>
            <a:ext cx="3962400" cy="0"/>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7756" name="Line 11"/>
          <p:cNvSpPr>
            <a:spLocks noChangeShapeType="1"/>
          </p:cNvSpPr>
          <p:nvPr/>
        </p:nvSpPr>
        <p:spPr bwMode="auto">
          <a:xfrm flipV="1">
            <a:off x="4953000" y="3700463"/>
            <a:ext cx="0" cy="695325"/>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7757" name="text 76"/>
          <p:cNvSpPr txBox="1">
            <a:spLocks noChangeArrowheads="1"/>
          </p:cNvSpPr>
          <p:nvPr/>
        </p:nvSpPr>
        <p:spPr bwMode="auto">
          <a:xfrm>
            <a:off x="1933575" y="4119563"/>
            <a:ext cx="1914525" cy="409575"/>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2400" b="1">
                <a:solidFill>
                  <a:prstClr val="black"/>
                </a:solidFill>
                <a:latin typeface="Arial" pitchFamily="34" charset="0"/>
                <a:cs typeface="Arial" pitchFamily="34" charset="0"/>
              </a:rPr>
              <a:t>F test: H</a:t>
            </a:r>
            <a:r>
              <a:rPr lang="cs-CZ" sz="2400" b="1" baseline="-25000">
                <a:solidFill>
                  <a:prstClr val="black"/>
                </a:solidFill>
                <a:latin typeface="Arial" pitchFamily="34" charset="0"/>
                <a:cs typeface="Arial" pitchFamily="34" charset="0"/>
              </a:rPr>
              <a:t>0</a:t>
            </a:r>
          </a:p>
        </p:txBody>
      </p:sp>
      <p:sp>
        <p:nvSpPr>
          <p:cNvPr id="287758" name="text 5"/>
          <p:cNvSpPr txBox="1">
            <a:spLocks noChangeArrowheads="1"/>
          </p:cNvSpPr>
          <p:nvPr/>
        </p:nvSpPr>
        <p:spPr bwMode="auto">
          <a:xfrm rot="-5400000">
            <a:off x="1595437" y="2771776"/>
            <a:ext cx="2028825" cy="381000"/>
          </a:xfrm>
          <a:prstGeom prst="rect">
            <a:avLst/>
          </a:prstGeom>
          <a:noFill/>
          <a:ln w="17145">
            <a:solidFill>
              <a:srgbClr val="000000"/>
            </a:solidFill>
            <a:miter lim="800000"/>
            <a:headEnd/>
            <a:tailEnd/>
          </a:ln>
        </p:spPr>
        <p:txBody>
          <a:bodyPr anchor="ctr"/>
          <a:lstStyle/>
          <a:p>
            <a:pPr eaLnBrk="0" fontAlgn="base" hangingPunct="0">
              <a:spcBef>
                <a:spcPct val="0"/>
              </a:spcBef>
              <a:spcAft>
                <a:spcPct val="0"/>
              </a:spcAft>
            </a:pPr>
            <a:r>
              <a:rPr lang="cs-CZ" sz="2000">
                <a:solidFill>
                  <a:prstClr val="black"/>
                </a:solidFill>
                <a:latin typeface="Arial" pitchFamily="34" charset="0"/>
                <a:cs typeface="Arial" pitchFamily="34" charset="0"/>
              </a:rPr>
              <a:t>Koncentrace X</a:t>
            </a:r>
            <a:r>
              <a:rPr lang="cs-CZ" sz="2000" baseline="-25000">
                <a:solidFill>
                  <a:prstClr val="black"/>
                </a:solidFill>
                <a:latin typeface="Arial" pitchFamily="34" charset="0"/>
                <a:cs typeface="Arial" pitchFamily="34" charset="0"/>
              </a:rPr>
              <a:t>2</a:t>
            </a:r>
          </a:p>
        </p:txBody>
      </p:sp>
      <p:sp>
        <p:nvSpPr>
          <p:cNvPr id="287759" name="text 81"/>
          <p:cNvSpPr txBox="1">
            <a:spLocks noChangeArrowheads="1"/>
          </p:cNvSpPr>
          <p:nvPr/>
        </p:nvSpPr>
        <p:spPr bwMode="auto">
          <a:xfrm>
            <a:off x="990600" y="5943600"/>
            <a:ext cx="2743200" cy="409575"/>
          </a:xfrm>
          <a:prstGeom prst="rect">
            <a:avLst/>
          </a:prstGeom>
          <a:noFill/>
          <a:ln w="1">
            <a:noFill/>
            <a:miter lim="800000"/>
            <a:headEnd/>
            <a:tailEnd/>
          </a:ln>
        </p:spPr>
        <p:txBody>
          <a:bodyPr/>
          <a:lstStyle/>
          <a:p>
            <a:pPr eaLnBrk="0" fontAlgn="base" hangingPunct="0">
              <a:spcBef>
                <a:spcPct val="0"/>
              </a:spcBef>
              <a:spcAft>
                <a:spcPct val="0"/>
              </a:spcAft>
            </a:pPr>
            <a:r>
              <a:rPr lang="cs-CZ" sz="2400" b="1">
                <a:solidFill>
                  <a:srgbClr val="CC0000"/>
                </a:solidFill>
                <a:latin typeface="Arial" pitchFamily="34" charset="0"/>
                <a:cs typeface="Arial" pitchFamily="34" charset="0"/>
              </a:rPr>
              <a:t>Látka nepůsobí</a:t>
            </a:r>
          </a:p>
        </p:txBody>
      </p:sp>
      <p:sp>
        <p:nvSpPr>
          <p:cNvPr id="287760" name="Line 15"/>
          <p:cNvSpPr>
            <a:spLocks noChangeShapeType="1"/>
          </p:cNvSpPr>
          <p:nvPr/>
        </p:nvSpPr>
        <p:spPr bwMode="auto">
          <a:xfrm flipH="1">
            <a:off x="2159000" y="4533900"/>
            <a:ext cx="609600" cy="795338"/>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7761" name="Line 16"/>
          <p:cNvSpPr>
            <a:spLocks noChangeShapeType="1"/>
          </p:cNvSpPr>
          <p:nvPr/>
        </p:nvSpPr>
        <p:spPr bwMode="auto">
          <a:xfrm>
            <a:off x="2743200" y="4538663"/>
            <a:ext cx="2667000" cy="795337"/>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7762" name="text 84"/>
          <p:cNvSpPr txBox="1">
            <a:spLocks noChangeArrowheads="1"/>
          </p:cNvSpPr>
          <p:nvPr/>
        </p:nvSpPr>
        <p:spPr bwMode="auto">
          <a:xfrm>
            <a:off x="4953000" y="5410200"/>
            <a:ext cx="1600200" cy="447675"/>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2400">
                <a:solidFill>
                  <a:prstClr val="black"/>
                </a:solidFill>
                <a:latin typeface="Arial" pitchFamily="34" charset="0"/>
                <a:cs typeface="Arial" pitchFamily="34" charset="0"/>
              </a:rPr>
              <a:t>H</a:t>
            </a:r>
            <a:r>
              <a:rPr lang="cs-CZ" sz="2400" baseline="-25000">
                <a:solidFill>
                  <a:prstClr val="black"/>
                </a:solidFill>
                <a:latin typeface="Arial" pitchFamily="34" charset="0"/>
                <a:cs typeface="Arial" pitchFamily="34" charset="0"/>
              </a:rPr>
              <a:t>0</a:t>
            </a:r>
            <a:r>
              <a:rPr lang="cs-CZ" sz="2400">
                <a:solidFill>
                  <a:prstClr val="black"/>
                </a:solidFill>
                <a:latin typeface="Arial" pitchFamily="34" charset="0"/>
                <a:cs typeface="Arial" pitchFamily="34" charset="0"/>
              </a:rPr>
              <a:t> neplatí</a:t>
            </a:r>
          </a:p>
        </p:txBody>
      </p:sp>
      <p:sp>
        <p:nvSpPr>
          <p:cNvPr id="287763" name="text 85"/>
          <p:cNvSpPr txBox="1">
            <a:spLocks noChangeArrowheads="1"/>
          </p:cNvSpPr>
          <p:nvPr/>
        </p:nvSpPr>
        <p:spPr bwMode="auto">
          <a:xfrm>
            <a:off x="4800600" y="5943600"/>
            <a:ext cx="2305050" cy="409575"/>
          </a:xfrm>
          <a:prstGeom prst="rect">
            <a:avLst/>
          </a:prstGeom>
          <a:noFill/>
          <a:ln w="1">
            <a:noFill/>
            <a:miter lim="800000"/>
            <a:headEnd/>
            <a:tailEnd/>
          </a:ln>
        </p:spPr>
        <p:txBody>
          <a:bodyPr/>
          <a:lstStyle/>
          <a:p>
            <a:pPr eaLnBrk="0" fontAlgn="base" hangingPunct="0">
              <a:spcBef>
                <a:spcPct val="0"/>
              </a:spcBef>
              <a:spcAft>
                <a:spcPct val="0"/>
              </a:spcAft>
            </a:pPr>
            <a:r>
              <a:rPr lang="cs-CZ" sz="2400" b="1">
                <a:solidFill>
                  <a:srgbClr val="CC0000"/>
                </a:solidFill>
                <a:latin typeface="Arial" pitchFamily="34" charset="0"/>
                <a:cs typeface="Arial" pitchFamily="34" charset="0"/>
              </a:rPr>
              <a:t>Látka působí</a:t>
            </a:r>
          </a:p>
        </p:txBody>
      </p:sp>
      <p:sp>
        <p:nvSpPr>
          <p:cNvPr id="287764" name="kreslení 87"/>
          <p:cNvSpPr>
            <a:spLocks/>
          </p:cNvSpPr>
          <p:nvPr/>
        </p:nvSpPr>
        <p:spPr bwMode="auto">
          <a:xfrm>
            <a:off x="7162800" y="5410200"/>
            <a:ext cx="304800" cy="895350"/>
          </a:xfrm>
          <a:custGeom>
            <a:avLst/>
            <a:gdLst>
              <a:gd name="T0" fmla="*/ 0 w 16384"/>
              <a:gd name="T1" fmla="*/ 0 h 16384"/>
              <a:gd name="T2" fmla="*/ 0 w 16384"/>
              <a:gd name="T3" fmla="*/ 16384 h 16384"/>
              <a:gd name="T4" fmla="*/ 16384 w 16384"/>
              <a:gd name="T5" fmla="*/ 8192 h 16384"/>
              <a:gd name="T6" fmla="*/ 0 w 16384"/>
              <a:gd name="T7" fmla="*/ 0 h 16384"/>
              <a:gd name="T8" fmla="*/ 0 60000 65536"/>
              <a:gd name="T9" fmla="*/ 0 60000 65536"/>
              <a:gd name="T10" fmla="*/ 0 60000 65536"/>
              <a:gd name="T11" fmla="*/ 0 60000 65536"/>
              <a:gd name="T12" fmla="*/ 0 w 16384"/>
              <a:gd name="T13" fmla="*/ 0 h 16384"/>
              <a:gd name="T14" fmla="*/ 16384 w 16384"/>
              <a:gd name="T15" fmla="*/ 16384 h 16384"/>
            </a:gdLst>
            <a:ahLst/>
            <a:cxnLst>
              <a:cxn ang="T8">
                <a:pos x="T0" y="T1"/>
              </a:cxn>
              <a:cxn ang="T9">
                <a:pos x="T2" y="T3"/>
              </a:cxn>
              <a:cxn ang="T10">
                <a:pos x="T4" y="T5"/>
              </a:cxn>
              <a:cxn ang="T11">
                <a:pos x="T6" y="T7"/>
              </a:cxn>
            </a:cxnLst>
            <a:rect l="T12" t="T13" r="T14" b="T15"/>
            <a:pathLst>
              <a:path w="16384" h="16384">
                <a:moveTo>
                  <a:pt x="0" y="0"/>
                </a:moveTo>
                <a:lnTo>
                  <a:pt x="0" y="16384"/>
                </a:lnTo>
                <a:lnTo>
                  <a:pt x="16384" y="8192"/>
                </a:lnTo>
                <a:lnTo>
                  <a:pt x="0" y="0"/>
                </a:lnTo>
                <a:close/>
              </a:path>
            </a:pathLst>
          </a:custGeom>
          <a:solidFill>
            <a:srgbClr val="000000"/>
          </a:solidFill>
          <a:ln w="9525">
            <a:solidFill>
              <a:srgbClr val="000000"/>
            </a:solidFill>
            <a:prstDash val="solid"/>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7765" name="text 88"/>
          <p:cNvSpPr txBox="1">
            <a:spLocks noChangeArrowheads="1"/>
          </p:cNvSpPr>
          <p:nvPr/>
        </p:nvSpPr>
        <p:spPr bwMode="auto">
          <a:xfrm>
            <a:off x="7696200" y="5448300"/>
            <a:ext cx="1219200" cy="838200"/>
          </a:xfrm>
          <a:prstGeom prst="rect">
            <a:avLst/>
          </a:prstGeom>
          <a:solidFill>
            <a:srgbClr val="000099"/>
          </a:solidFill>
          <a:ln w="0">
            <a:noFill/>
            <a:miter lim="800000"/>
            <a:headEnd/>
            <a:tailEnd/>
          </a:ln>
        </p:spPr>
        <p:txBody>
          <a:bodyPr anchor="ctr"/>
          <a:lstStyle/>
          <a:p>
            <a:pPr algn="ctr" eaLnBrk="0" fontAlgn="base" hangingPunct="0">
              <a:spcBef>
                <a:spcPct val="0"/>
              </a:spcBef>
              <a:spcAft>
                <a:spcPct val="0"/>
              </a:spcAft>
            </a:pPr>
            <a:r>
              <a:rPr lang="cs-CZ" sz="2400">
                <a:solidFill>
                  <a:prstClr val="white"/>
                </a:solidFill>
                <a:latin typeface="Arial" pitchFamily="34" charset="0"/>
                <a:cs typeface="Arial" pitchFamily="34" charset="0"/>
              </a:rPr>
              <a:t>Další analýzy</a:t>
            </a:r>
          </a:p>
        </p:txBody>
      </p:sp>
      <p:sp>
        <p:nvSpPr>
          <p:cNvPr id="287766" name="text 79"/>
          <p:cNvSpPr txBox="1">
            <a:spLocks noChangeArrowheads="1"/>
          </p:cNvSpPr>
          <p:nvPr/>
        </p:nvSpPr>
        <p:spPr bwMode="auto">
          <a:xfrm>
            <a:off x="1117600" y="5410200"/>
            <a:ext cx="1485900" cy="41910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2400">
                <a:solidFill>
                  <a:prstClr val="black"/>
                </a:solidFill>
                <a:latin typeface="Arial" pitchFamily="34" charset="0"/>
                <a:cs typeface="Arial" pitchFamily="34" charset="0"/>
              </a:rPr>
              <a:t>H</a:t>
            </a:r>
            <a:r>
              <a:rPr lang="cs-CZ" sz="2400" baseline="-25000">
                <a:solidFill>
                  <a:prstClr val="black"/>
                </a:solidFill>
                <a:latin typeface="Arial" pitchFamily="34" charset="0"/>
                <a:cs typeface="Arial" pitchFamily="34" charset="0"/>
              </a:rPr>
              <a:t>0</a:t>
            </a:r>
            <a:r>
              <a:rPr lang="cs-CZ" sz="2400">
                <a:solidFill>
                  <a:prstClr val="black"/>
                </a:solidFill>
                <a:latin typeface="Arial" pitchFamily="34" charset="0"/>
                <a:cs typeface="Arial" pitchFamily="34" charset="0"/>
              </a:rPr>
              <a:t> platí</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88771" name="Rectangle 2"/>
          <p:cNvSpPr>
            <a:spLocks noGrp="1" noChangeArrowheads="1"/>
          </p:cNvSpPr>
          <p:nvPr>
            <p:ph type="title" idx="4294967295"/>
          </p:nvPr>
        </p:nvSpPr>
        <p:spPr>
          <a:xfrm>
            <a:off x="900113" y="146050"/>
            <a:ext cx="7772400" cy="762000"/>
          </a:xfrm>
          <a:noFill/>
        </p:spPr>
        <p:txBody>
          <a:bodyPr anchor="ctr"/>
          <a:lstStyle/>
          <a:p>
            <a:r>
              <a:rPr lang="cs-CZ"/>
              <a:t>Analýza rozptylu -  Testy kontrastů</a:t>
            </a:r>
          </a:p>
        </p:txBody>
      </p:sp>
      <p:sp>
        <p:nvSpPr>
          <p:cNvPr id="288772" name="Freeform 3"/>
          <p:cNvSpPr>
            <a:spLocks/>
          </p:cNvSpPr>
          <p:nvPr/>
        </p:nvSpPr>
        <p:spPr bwMode="auto">
          <a:xfrm>
            <a:off x="304800" y="1447800"/>
            <a:ext cx="8610600" cy="5029200"/>
          </a:xfrm>
          <a:custGeom>
            <a:avLst/>
            <a:gdLst>
              <a:gd name="T0" fmla="*/ 0 w 5424"/>
              <a:gd name="T1" fmla="*/ 3168 h 3168"/>
              <a:gd name="T2" fmla="*/ 5424 w 5424"/>
              <a:gd name="T3" fmla="*/ 3168 h 3168"/>
              <a:gd name="T4" fmla="*/ 5424 w 5424"/>
              <a:gd name="T5" fmla="*/ 0 h 3168"/>
              <a:gd name="T6" fmla="*/ 4128 w 5424"/>
              <a:gd name="T7" fmla="*/ 0 h 3168"/>
              <a:gd name="T8" fmla="*/ 2592 w 5424"/>
              <a:gd name="T9" fmla="*/ 2304 h 3168"/>
              <a:gd name="T10" fmla="*/ 0 w 5424"/>
              <a:gd name="T11" fmla="*/ 2304 h 3168"/>
              <a:gd name="T12" fmla="*/ 0 w 5424"/>
              <a:gd name="T13" fmla="*/ 3168 h 3168"/>
              <a:gd name="T14" fmla="*/ 0 60000 65536"/>
              <a:gd name="T15" fmla="*/ 0 60000 65536"/>
              <a:gd name="T16" fmla="*/ 0 60000 65536"/>
              <a:gd name="T17" fmla="*/ 0 60000 65536"/>
              <a:gd name="T18" fmla="*/ 0 60000 65536"/>
              <a:gd name="T19" fmla="*/ 0 60000 65536"/>
              <a:gd name="T20" fmla="*/ 0 60000 65536"/>
              <a:gd name="T21" fmla="*/ 0 w 5424"/>
              <a:gd name="T22" fmla="*/ 0 h 3168"/>
              <a:gd name="T23" fmla="*/ 5424 w 5424"/>
              <a:gd name="T24" fmla="*/ 3168 h 316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424" h="3168">
                <a:moveTo>
                  <a:pt x="0" y="3168"/>
                </a:moveTo>
                <a:lnTo>
                  <a:pt x="5424" y="3168"/>
                </a:lnTo>
                <a:lnTo>
                  <a:pt x="5424" y="0"/>
                </a:lnTo>
                <a:lnTo>
                  <a:pt x="4128" y="0"/>
                </a:lnTo>
                <a:lnTo>
                  <a:pt x="2592" y="2304"/>
                </a:lnTo>
                <a:lnTo>
                  <a:pt x="0" y="2304"/>
                </a:lnTo>
                <a:lnTo>
                  <a:pt x="0" y="3168"/>
                </a:lnTo>
                <a:close/>
              </a:path>
            </a:pathLst>
          </a:custGeom>
          <a:solidFill>
            <a:srgbClr val="DDDDDD"/>
          </a:solidFill>
          <a:ln w="9525">
            <a:solidFill>
              <a:schemeClr val="tx1"/>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73" name="text 25"/>
          <p:cNvSpPr txBox="1">
            <a:spLocks noChangeArrowheads="1"/>
          </p:cNvSpPr>
          <p:nvPr/>
        </p:nvSpPr>
        <p:spPr bwMode="auto">
          <a:xfrm>
            <a:off x="965200" y="838200"/>
            <a:ext cx="2819400" cy="762000"/>
          </a:xfrm>
          <a:prstGeom prst="rect">
            <a:avLst/>
          </a:prstGeom>
          <a:solidFill>
            <a:srgbClr val="CCFFCC"/>
          </a:solidFill>
          <a:ln w="0">
            <a:solidFill>
              <a:schemeClr val="tx1"/>
            </a:solidFill>
            <a:prstDash val="sysDot"/>
            <a:miter lim="800000"/>
            <a:headEnd/>
            <a:tailEnd/>
          </a:ln>
        </p:spPr>
        <p:txBody>
          <a:bodyPr anchor="ctr"/>
          <a:lstStyle/>
          <a:p>
            <a:pPr algn="ctr" eaLnBrk="0" fontAlgn="base" hangingPunct="0">
              <a:spcBef>
                <a:spcPct val="0"/>
              </a:spcBef>
              <a:spcAft>
                <a:spcPct val="0"/>
              </a:spcAft>
            </a:pPr>
            <a:r>
              <a:rPr lang="cs-CZ" sz="2000">
                <a:solidFill>
                  <a:prstClr val="black"/>
                </a:solidFill>
                <a:latin typeface="Arial" pitchFamily="34" charset="0"/>
                <a:cs typeface="Arial" pitchFamily="34" charset="0"/>
              </a:rPr>
              <a:t>ANOVA:H</a:t>
            </a:r>
            <a:r>
              <a:rPr lang="cs-CZ" sz="2000" baseline="-25000">
                <a:solidFill>
                  <a:prstClr val="black"/>
                </a:solidFill>
                <a:latin typeface="Arial" pitchFamily="34" charset="0"/>
                <a:cs typeface="Arial" pitchFamily="34" charset="0"/>
              </a:rPr>
              <a:t>0</a:t>
            </a:r>
            <a:r>
              <a:rPr lang="cs-CZ" sz="2000">
                <a:solidFill>
                  <a:prstClr val="black"/>
                </a:solidFill>
                <a:latin typeface="Arial" pitchFamily="34" charset="0"/>
                <a:cs typeface="Arial" pitchFamily="34" charset="0"/>
              </a:rPr>
              <a:t> zamítnuta</a:t>
            </a:r>
          </a:p>
          <a:p>
            <a:pPr algn="ctr" eaLnBrk="0" fontAlgn="base" hangingPunct="0">
              <a:spcBef>
                <a:spcPct val="0"/>
              </a:spcBef>
              <a:spcAft>
                <a:spcPct val="0"/>
              </a:spcAft>
            </a:pPr>
            <a:r>
              <a:rPr lang="cs-CZ" sz="2000">
                <a:solidFill>
                  <a:prstClr val="black"/>
                </a:solidFill>
                <a:latin typeface="Arial" pitchFamily="34" charset="0"/>
                <a:cs typeface="Arial" pitchFamily="34" charset="0"/>
              </a:rPr>
              <a:t>Testy kontrastů</a:t>
            </a:r>
          </a:p>
        </p:txBody>
      </p:sp>
      <p:sp>
        <p:nvSpPr>
          <p:cNvPr id="288774" name="text 7"/>
          <p:cNvSpPr txBox="1">
            <a:spLocks noChangeArrowheads="1"/>
          </p:cNvSpPr>
          <p:nvPr/>
        </p:nvSpPr>
        <p:spPr bwMode="auto">
          <a:xfrm>
            <a:off x="2794000" y="3200400"/>
            <a:ext cx="1095375" cy="381000"/>
          </a:xfrm>
          <a:prstGeom prst="rect">
            <a:avLst/>
          </a:prstGeom>
          <a:solidFill>
            <a:srgbClr val="FFFFFF"/>
          </a:solidFill>
          <a:ln w="1">
            <a:noFill/>
            <a:miter lim="800000"/>
            <a:headEnd/>
            <a:tailEnd/>
          </a:ln>
        </p:spPr>
        <p:txBody>
          <a:bodyPr/>
          <a:lstStyle/>
          <a:p>
            <a:pPr eaLnBrk="0" fontAlgn="base" hangingPunct="0">
              <a:spcBef>
                <a:spcPct val="0"/>
              </a:spcBef>
              <a:spcAft>
                <a:spcPct val="0"/>
              </a:spcAft>
            </a:pPr>
            <a:r>
              <a:rPr lang="cs-CZ" sz="2400">
                <a:solidFill>
                  <a:prstClr val="black"/>
                </a:solidFill>
                <a:latin typeface="Arial" pitchFamily="34" charset="0"/>
                <a:cs typeface="Arial" pitchFamily="34" charset="0"/>
              </a:rPr>
              <a:t>..........</a:t>
            </a:r>
          </a:p>
        </p:txBody>
      </p:sp>
      <p:sp>
        <p:nvSpPr>
          <p:cNvPr id="288775" name="Line 6"/>
          <p:cNvSpPr>
            <a:spLocks noChangeShapeType="1"/>
          </p:cNvSpPr>
          <p:nvPr/>
        </p:nvSpPr>
        <p:spPr bwMode="auto">
          <a:xfrm>
            <a:off x="355600" y="3686175"/>
            <a:ext cx="0" cy="666750"/>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76" name="Line 7"/>
          <p:cNvSpPr>
            <a:spLocks noChangeShapeType="1"/>
          </p:cNvSpPr>
          <p:nvPr/>
        </p:nvSpPr>
        <p:spPr bwMode="auto">
          <a:xfrm flipV="1">
            <a:off x="355600" y="4343400"/>
            <a:ext cx="1343025" cy="0"/>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77" name="Line 8"/>
          <p:cNvSpPr>
            <a:spLocks noChangeShapeType="1"/>
          </p:cNvSpPr>
          <p:nvPr/>
        </p:nvSpPr>
        <p:spPr bwMode="auto">
          <a:xfrm flipV="1">
            <a:off x="1679575" y="3686175"/>
            <a:ext cx="0" cy="666750"/>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78" name="Line 9"/>
          <p:cNvSpPr>
            <a:spLocks noChangeShapeType="1"/>
          </p:cNvSpPr>
          <p:nvPr/>
        </p:nvSpPr>
        <p:spPr bwMode="auto">
          <a:xfrm>
            <a:off x="993775" y="3719513"/>
            <a:ext cx="0" cy="762000"/>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79" name="Line 10"/>
          <p:cNvSpPr>
            <a:spLocks noChangeShapeType="1"/>
          </p:cNvSpPr>
          <p:nvPr/>
        </p:nvSpPr>
        <p:spPr bwMode="auto">
          <a:xfrm flipV="1">
            <a:off x="984250" y="4476750"/>
            <a:ext cx="1266825" cy="0"/>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80" name="Line 11"/>
          <p:cNvSpPr>
            <a:spLocks noChangeShapeType="1"/>
          </p:cNvSpPr>
          <p:nvPr/>
        </p:nvSpPr>
        <p:spPr bwMode="auto">
          <a:xfrm>
            <a:off x="2132013" y="4089400"/>
            <a:ext cx="0" cy="657225"/>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81" name="Line 12"/>
          <p:cNvSpPr>
            <a:spLocks noChangeShapeType="1"/>
          </p:cNvSpPr>
          <p:nvPr/>
        </p:nvSpPr>
        <p:spPr bwMode="auto">
          <a:xfrm flipV="1">
            <a:off x="2136775" y="4733925"/>
            <a:ext cx="1524000" cy="0"/>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82" name="Line 13"/>
          <p:cNvSpPr>
            <a:spLocks noChangeShapeType="1"/>
          </p:cNvSpPr>
          <p:nvPr/>
        </p:nvSpPr>
        <p:spPr bwMode="auto">
          <a:xfrm flipV="1">
            <a:off x="3644900" y="4052888"/>
            <a:ext cx="0" cy="676275"/>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83" name="Line 14"/>
          <p:cNvSpPr>
            <a:spLocks noChangeShapeType="1"/>
          </p:cNvSpPr>
          <p:nvPr/>
        </p:nvSpPr>
        <p:spPr bwMode="auto">
          <a:xfrm>
            <a:off x="2828925" y="4219575"/>
            <a:ext cx="0" cy="666750"/>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84" name="Line 15"/>
          <p:cNvSpPr>
            <a:spLocks noChangeShapeType="1"/>
          </p:cNvSpPr>
          <p:nvPr/>
        </p:nvSpPr>
        <p:spPr bwMode="auto">
          <a:xfrm flipV="1">
            <a:off x="2822575" y="4886325"/>
            <a:ext cx="1571625" cy="0"/>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85" name="Line 16"/>
          <p:cNvSpPr>
            <a:spLocks noChangeShapeType="1"/>
          </p:cNvSpPr>
          <p:nvPr/>
        </p:nvSpPr>
        <p:spPr bwMode="auto">
          <a:xfrm flipV="1">
            <a:off x="4379913" y="4205288"/>
            <a:ext cx="0" cy="676275"/>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86" name="Line 17"/>
          <p:cNvSpPr>
            <a:spLocks noChangeShapeType="1"/>
          </p:cNvSpPr>
          <p:nvPr/>
        </p:nvSpPr>
        <p:spPr bwMode="auto">
          <a:xfrm>
            <a:off x="517525" y="4167188"/>
            <a:ext cx="0" cy="666750"/>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87" name="Line 18"/>
          <p:cNvSpPr>
            <a:spLocks noChangeShapeType="1"/>
          </p:cNvSpPr>
          <p:nvPr/>
        </p:nvSpPr>
        <p:spPr bwMode="auto">
          <a:xfrm>
            <a:off x="508000" y="4829175"/>
            <a:ext cx="2105025" cy="0"/>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88" name="Line 19"/>
          <p:cNvSpPr>
            <a:spLocks noChangeShapeType="1"/>
          </p:cNvSpPr>
          <p:nvPr/>
        </p:nvSpPr>
        <p:spPr bwMode="auto">
          <a:xfrm flipV="1">
            <a:off x="2598738" y="4152900"/>
            <a:ext cx="0" cy="676275"/>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635924" name="kreslení 101"/>
          <p:cNvSpPr>
            <a:spLocks/>
          </p:cNvSpPr>
          <p:nvPr/>
        </p:nvSpPr>
        <p:spPr bwMode="auto">
          <a:xfrm>
            <a:off x="889000" y="5257800"/>
            <a:ext cx="2895600" cy="371475"/>
          </a:xfrm>
          <a:custGeom>
            <a:avLst/>
            <a:gdLst/>
            <a:ahLst/>
            <a:cxnLst>
              <a:cxn ang="0">
                <a:pos x="0" y="0"/>
              </a:cxn>
              <a:cxn ang="0">
                <a:pos x="11349" y="0"/>
              </a:cxn>
              <a:cxn ang="0">
                <a:pos x="16384" y="0"/>
              </a:cxn>
              <a:cxn ang="0">
                <a:pos x="8192" y="16384"/>
              </a:cxn>
              <a:cxn ang="0">
                <a:pos x="0" y="0"/>
              </a:cxn>
            </a:cxnLst>
            <a:rect l="0" t="0" r="r" b="b"/>
            <a:pathLst>
              <a:path w="16384" h="16384">
                <a:moveTo>
                  <a:pt x="0" y="0"/>
                </a:moveTo>
                <a:lnTo>
                  <a:pt x="11349" y="0"/>
                </a:lnTo>
                <a:lnTo>
                  <a:pt x="16384" y="0"/>
                </a:lnTo>
                <a:lnTo>
                  <a:pt x="8192" y="16384"/>
                </a:lnTo>
                <a:lnTo>
                  <a:pt x="0" y="0"/>
                </a:lnTo>
                <a:close/>
              </a:path>
            </a:pathLst>
          </a:custGeom>
          <a:solidFill>
            <a:schemeClr val="tx1"/>
          </a:solidFill>
          <a:ln w="9525" cap="flat" cmpd="sng">
            <a:solidFill>
              <a:srgbClr val="000000"/>
            </a:solidFill>
            <a:prstDash val="solid"/>
            <a:round/>
            <a:headEnd/>
            <a:tailEnd/>
          </a:ln>
          <a:effectLst>
            <a:outerShdw dist="35921" dir="2700000" algn="ctr" rotWithShape="0">
              <a:srgbClr val="000000"/>
            </a:outerShdw>
          </a:effectLst>
        </p:spPr>
        <p:txBody>
          <a:bodyPr/>
          <a:lstStyle/>
          <a:p>
            <a:pPr fontAlgn="base">
              <a:spcBef>
                <a:spcPct val="0"/>
              </a:spcBef>
              <a:spcAft>
                <a:spcPct val="0"/>
              </a:spcAft>
              <a:defRPr/>
            </a:pPr>
            <a:endParaRPr lang="cs-CZ" b="1" i="1">
              <a:solidFill>
                <a:prstClr val="black"/>
              </a:solidFill>
              <a:latin typeface="Arial" pitchFamily="34" charset="0"/>
              <a:cs typeface="Arial" pitchFamily="34" charset="0"/>
            </a:endParaRPr>
          </a:p>
        </p:txBody>
      </p:sp>
      <p:sp>
        <p:nvSpPr>
          <p:cNvPr id="288790" name="text 2"/>
          <p:cNvSpPr txBox="1">
            <a:spLocks noChangeArrowheads="1"/>
          </p:cNvSpPr>
          <p:nvPr/>
        </p:nvSpPr>
        <p:spPr bwMode="auto">
          <a:xfrm rot="-5400000">
            <a:off x="-356394" y="2616994"/>
            <a:ext cx="2033588" cy="304800"/>
          </a:xfrm>
          <a:prstGeom prst="rect">
            <a:avLst/>
          </a:prstGeom>
          <a:noFill/>
          <a:ln w="17145">
            <a:solidFill>
              <a:srgbClr val="000000"/>
            </a:solidFill>
            <a:miter lim="800000"/>
            <a:headEnd/>
            <a:tailEnd/>
          </a:ln>
        </p:spPr>
        <p:txBody>
          <a:bodyPr anchor="ctr"/>
          <a:lstStyle/>
          <a:p>
            <a:pPr algn="ctr" eaLnBrk="0" fontAlgn="base" hangingPunct="0">
              <a:spcBef>
                <a:spcPct val="0"/>
              </a:spcBef>
              <a:spcAft>
                <a:spcPct val="0"/>
              </a:spcAft>
            </a:pPr>
            <a:r>
              <a:rPr lang="cs-CZ" sz="2000">
                <a:solidFill>
                  <a:prstClr val="black"/>
                </a:solidFill>
                <a:latin typeface="Arial" pitchFamily="34" charset="0"/>
                <a:cs typeface="Arial" pitchFamily="34" charset="0"/>
              </a:rPr>
              <a:t>Kontrola</a:t>
            </a:r>
          </a:p>
        </p:txBody>
      </p:sp>
      <p:sp>
        <p:nvSpPr>
          <p:cNvPr id="288791" name="text 3"/>
          <p:cNvSpPr txBox="1">
            <a:spLocks noChangeArrowheads="1"/>
          </p:cNvSpPr>
          <p:nvPr/>
        </p:nvSpPr>
        <p:spPr bwMode="auto">
          <a:xfrm rot="-5400000">
            <a:off x="372268" y="2574132"/>
            <a:ext cx="2024063" cy="381000"/>
          </a:xfrm>
          <a:prstGeom prst="rect">
            <a:avLst/>
          </a:prstGeom>
          <a:noFill/>
          <a:ln w="17145">
            <a:solidFill>
              <a:srgbClr val="000000"/>
            </a:solidFill>
            <a:miter lim="800000"/>
            <a:headEnd/>
            <a:tailEnd/>
          </a:ln>
        </p:spPr>
        <p:txBody>
          <a:bodyPr anchor="ctr"/>
          <a:lstStyle/>
          <a:p>
            <a:pPr algn="ctr" eaLnBrk="0" fontAlgn="base" hangingPunct="0">
              <a:spcBef>
                <a:spcPct val="0"/>
              </a:spcBef>
              <a:spcAft>
                <a:spcPct val="0"/>
              </a:spcAft>
            </a:pPr>
            <a:r>
              <a:rPr lang="cs-CZ" sz="2000">
                <a:solidFill>
                  <a:prstClr val="black"/>
                </a:solidFill>
                <a:latin typeface="Arial" pitchFamily="34" charset="0"/>
                <a:cs typeface="Arial" pitchFamily="34" charset="0"/>
              </a:rPr>
              <a:t>Koncentrace X</a:t>
            </a:r>
            <a:r>
              <a:rPr lang="cs-CZ" sz="2000" baseline="-25000">
                <a:solidFill>
                  <a:prstClr val="black"/>
                </a:solidFill>
                <a:latin typeface="Arial" pitchFamily="34" charset="0"/>
                <a:cs typeface="Arial" pitchFamily="34" charset="0"/>
              </a:rPr>
              <a:t>1</a:t>
            </a:r>
          </a:p>
        </p:txBody>
      </p:sp>
      <p:sp>
        <p:nvSpPr>
          <p:cNvPr id="288792" name="text 6"/>
          <p:cNvSpPr txBox="1">
            <a:spLocks noChangeArrowheads="1"/>
          </p:cNvSpPr>
          <p:nvPr/>
        </p:nvSpPr>
        <p:spPr bwMode="auto">
          <a:xfrm rot="-5400000">
            <a:off x="1536700" y="2552700"/>
            <a:ext cx="2019300" cy="419100"/>
          </a:xfrm>
          <a:prstGeom prst="rect">
            <a:avLst/>
          </a:prstGeom>
          <a:noFill/>
          <a:ln w="17145">
            <a:solidFill>
              <a:srgbClr val="000000"/>
            </a:solidFill>
            <a:miter lim="800000"/>
            <a:headEnd/>
            <a:tailEnd/>
          </a:ln>
        </p:spPr>
        <p:txBody>
          <a:bodyPr anchor="ctr"/>
          <a:lstStyle/>
          <a:p>
            <a:pPr algn="ctr" eaLnBrk="0" fontAlgn="base" hangingPunct="0">
              <a:spcBef>
                <a:spcPct val="0"/>
              </a:spcBef>
              <a:spcAft>
                <a:spcPct val="0"/>
              </a:spcAft>
            </a:pPr>
            <a:r>
              <a:rPr lang="cs-CZ" sz="2000">
                <a:solidFill>
                  <a:prstClr val="black"/>
                </a:solidFill>
                <a:latin typeface="Arial" pitchFamily="34" charset="0"/>
                <a:cs typeface="Arial" pitchFamily="34" charset="0"/>
              </a:rPr>
              <a:t>Koncentrace X</a:t>
            </a:r>
            <a:r>
              <a:rPr lang="cs-CZ" sz="2000" baseline="-25000">
                <a:solidFill>
                  <a:prstClr val="black"/>
                </a:solidFill>
                <a:latin typeface="Arial" pitchFamily="34" charset="0"/>
                <a:cs typeface="Arial" pitchFamily="34" charset="0"/>
              </a:rPr>
              <a:t>3</a:t>
            </a:r>
          </a:p>
        </p:txBody>
      </p:sp>
      <p:sp>
        <p:nvSpPr>
          <p:cNvPr id="288793" name="text 8"/>
          <p:cNvSpPr txBox="1">
            <a:spLocks noChangeArrowheads="1"/>
          </p:cNvSpPr>
          <p:nvPr/>
        </p:nvSpPr>
        <p:spPr bwMode="auto">
          <a:xfrm rot="-5400000">
            <a:off x="3053556" y="2559844"/>
            <a:ext cx="1995488" cy="381000"/>
          </a:xfrm>
          <a:prstGeom prst="rect">
            <a:avLst/>
          </a:prstGeom>
          <a:noFill/>
          <a:ln w="17145">
            <a:solidFill>
              <a:srgbClr val="000000"/>
            </a:solidFill>
            <a:miter lim="800000"/>
            <a:headEnd/>
            <a:tailEnd/>
          </a:ln>
        </p:spPr>
        <p:txBody>
          <a:bodyPr anchor="ctr"/>
          <a:lstStyle/>
          <a:p>
            <a:pPr algn="ctr" eaLnBrk="0" fontAlgn="base" hangingPunct="0">
              <a:spcBef>
                <a:spcPct val="0"/>
              </a:spcBef>
              <a:spcAft>
                <a:spcPct val="0"/>
              </a:spcAft>
            </a:pPr>
            <a:r>
              <a:rPr lang="cs-CZ" sz="2000">
                <a:solidFill>
                  <a:prstClr val="black"/>
                </a:solidFill>
                <a:latin typeface="Arial" pitchFamily="34" charset="0"/>
                <a:cs typeface="Arial" pitchFamily="34" charset="0"/>
              </a:rPr>
              <a:t>Koncentrace X</a:t>
            </a:r>
            <a:r>
              <a:rPr lang="cs-CZ">
                <a:solidFill>
                  <a:prstClr val="black"/>
                </a:solidFill>
                <a:latin typeface="Arial" pitchFamily="34" charset="0"/>
                <a:cs typeface="Arial" pitchFamily="34" charset="0"/>
              </a:rPr>
              <a:t>p</a:t>
            </a:r>
          </a:p>
        </p:txBody>
      </p:sp>
      <p:sp>
        <p:nvSpPr>
          <p:cNvPr id="288794" name="text 5"/>
          <p:cNvSpPr txBox="1">
            <a:spLocks noChangeArrowheads="1"/>
          </p:cNvSpPr>
          <p:nvPr/>
        </p:nvSpPr>
        <p:spPr bwMode="auto">
          <a:xfrm rot="-5400000">
            <a:off x="950912" y="2576513"/>
            <a:ext cx="2028825" cy="381000"/>
          </a:xfrm>
          <a:prstGeom prst="rect">
            <a:avLst/>
          </a:prstGeom>
          <a:noFill/>
          <a:ln w="17145">
            <a:solidFill>
              <a:srgbClr val="000000"/>
            </a:solidFill>
            <a:miter lim="800000"/>
            <a:headEnd/>
            <a:tailEnd/>
          </a:ln>
        </p:spPr>
        <p:txBody>
          <a:bodyPr anchor="ctr"/>
          <a:lstStyle/>
          <a:p>
            <a:pPr algn="ctr" eaLnBrk="0" fontAlgn="base" hangingPunct="0">
              <a:spcBef>
                <a:spcPct val="0"/>
              </a:spcBef>
              <a:spcAft>
                <a:spcPct val="0"/>
              </a:spcAft>
            </a:pPr>
            <a:r>
              <a:rPr lang="cs-CZ" sz="2000">
                <a:solidFill>
                  <a:prstClr val="black"/>
                </a:solidFill>
                <a:latin typeface="Arial" pitchFamily="34" charset="0"/>
                <a:cs typeface="Arial" pitchFamily="34" charset="0"/>
              </a:rPr>
              <a:t>Koncentrace X</a:t>
            </a:r>
            <a:r>
              <a:rPr lang="cs-CZ" sz="2000" baseline="-25000">
                <a:solidFill>
                  <a:prstClr val="black"/>
                </a:solidFill>
                <a:latin typeface="Arial" pitchFamily="34" charset="0"/>
                <a:cs typeface="Arial" pitchFamily="34" charset="0"/>
              </a:rPr>
              <a:t>2</a:t>
            </a:r>
          </a:p>
        </p:txBody>
      </p:sp>
      <p:sp>
        <p:nvSpPr>
          <p:cNvPr id="288795" name="text 76"/>
          <p:cNvSpPr txBox="1">
            <a:spLocks noChangeArrowheads="1"/>
          </p:cNvSpPr>
          <p:nvPr/>
        </p:nvSpPr>
        <p:spPr bwMode="auto">
          <a:xfrm>
            <a:off x="965200" y="5715000"/>
            <a:ext cx="2828925" cy="685800"/>
          </a:xfrm>
          <a:prstGeom prst="rect">
            <a:avLst/>
          </a:prstGeom>
          <a:solidFill>
            <a:srgbClr val="C0C0C0"/>
          </a:solidFill>
          <a:ln w="24765">
            <a:noFill/>
            <a:miter lim="800000"/>
            <a:headEnd/>
            <a:tailEnd/>
          </a:ln>
        </p:spPr>
        <p:txBody>
          <a:bodyPr/>
          <a:lstStyle/>
          <a:p>
            <a:pPr algn="ctr" eaLnBrk="0" fontAlgn="base" hangingPunct="0">
              <a:spcBef>
                <a:spcPct val="0"/>
              </a:spcBef>
              <a:spcAft>
                <a:spcPct val="0"/>
              </a:spcAft>
            </a:pPr>
            <a:r>
              <a:rPr lang="cs-CZ" b="1">
                <a:solidFill>
                  <a:prstClr val="black"/>
                </a:solidFill>
                <a:latin typeface="Arial" pitchFamily="34" charset="0"/>
                <a:cs typeface="Arial" pitchFamily="34" charset="0"/>
              </a:rPr>
              <a:t>Rozdíly v smysluplných kombinacích ?</a:t>
            </a:r>
          </a:p>
        </p:txBody>
      </p:sp>
      <p:sp>
        <p:nvSpPr>
          <p:cNvPr id="288796" name="text 84"/>
          <p:cNvSpPr>
            <a:spLocks noChangeArrowheads="1"/>
          </p:cNvSpPr>
          <p:nvPr/>
        </p:nvSpPr>
        <p:spPr bwMode="auto">
          <a:xfrm>
            <a:off x="5486400" y="4714875"/>
            <a:ext cx="3028950" cy="847725"/>
          </a:xfrm>
          <a:prstGeom prst="roundRect">
            <a:avLst>
              <a:gd name="adj" fmla="val 16667"/>
            </a:avLst>
          </a:prstGeom>
          <a:solidFill>
            <a:srgbClr val="CC0000"/>
          </a:solidFill>
          <a:ln w="9525">
            <a:solidFill>
              <a:srgbClr val="000000"/>
            </a:solidFill>
            <a:round/>
            <a:headEnd/>
            <a:tailEnd/>
          </a:ln>
        </p:spPr>
        <p:txBody>
          <a:bodyPr anchor="ctr"/>
          <a:lstStyle/>
          <a:p>
            <a:pPr algn="ctr" eaLnBrk="0" fontAlgn="base" hangingPunct="0">
              <a:spcBef>
                <a:spcPct val="0"/>
              </a:spcBef>
              <a:spcAft>
                <a:spcPct val="0"/>
              </a:spcAft>
            </a:pPr>
            <a:r>
              <a:rPr lang="cs-CZ">
                <a:solidFill>
                  <a:prstClr val="white"/>
                </a:solidFill>
                <a:latin typeface="Arial" pitchFamily="34" charset="0"/>
                <a:cs typeface="Arial" pitchFamily="34" charset="0"/>
              </a:rPr>
              <a:t>Testování kontrastů</a:t>
            </a:r>
          </a:p>
          <a:p>
            <a:pPr algn="ctr" eaLnBrk="0" fontAlgn="base" hangingPunct="0">
              <a:spcBef>
                <a:spcPct val="0"/>
              </a:spcBef>
              <a:spcAft>
                <a:spcPct val="0"/>
              </a:spcAft>
            </a:pPr>
            <a:r>
              <a:rPr lang="cs-CZ">
                <a:solidFill>
                  <a:prstClr val="white"/>
                </a:solidFill>
                <a:latin typeface="Arial" pitchFamily="34" charset="0"/>
                <a:cs typeface="Arial" pitchFamily="34" charset="0"/>
              </a:rPr>
              <a:t>"Multiple range testy"</a:t>
            </a:r>
          </a:p>
        </p:txBody>
      </p:sp>
      <p:sp>
        <p:nvSpPr>
          <p:cNvPr id="288797" name="text 103"/>
          <p:cNvSpPr>
            <a:spLocks noChangeArrowheads="1"/>
          </p:cNvSpPr>
          <p:nvPr/>
        </p:nvSpPr>
        <p:spPr bwMode="auto">
          <a:xfrm>
            <a:off x="4419600" y="5857875"/>
            <a:ext cx="1828800" cy="352425"/>
          </a:xfrm>
          <a:prstGeom prst="roundRect">
            <a:avLst>
              <a:gd name="adj" fmla="val 16667"/>
            </a:avLst>
          </a:prstGeom>
          <a:solidFill>
            <a:srgbClr val="CC0000"/>
          </a:solidFill>
          <a:ln w="9525">
            <a:solidFill>
              <a:srgbClr val="000000"/>
            </a:solidFill>
            <a:round/>
            <a:headEnd/>
            <a:tailEnd/>
          </a:ln>
        </p:spPr>
        <p:txBody>
          <a:bodyPr anchor="ctr"/>
          <a:lstStyle/>
          <a:p>
            <a:pPr algn="ctr" eaLnBrk="0" fontAlgn="base" hangingPunct="0">
              <a:spcBef>
                <a:spcPct val="0"/>
              </a:spcBef>
              <a:spcAft>
                <a:spcPct val="0"/>
              </a:spcAft>
            </a:pPr>
            <a:r>
              <a:rPr lang="cs-CZ">
                <a:solidFill>
                  <a:prstClr val="white"/>
                </a:solidFill>
                <a:latin typeface="Arial" pitchFamily="34" charset="0"/>
                <a:cs typeface="Arial" pitchFamily="34" charset="0"/>
              </a:rPr>
              <a:t>Parametrické</a:t>
            </a:r>
          </a:p>
        </p:txBody>
      </p:sp>
      <p:sp>
        <p:nvSpPr>
          <p:cNvPr id="288798" name="text 104"/>
          <p:cNvSpPr>
            <a:spLocks noChangeArrowheads="1"/>
          </p:cNvSpPr>
          <p:nvPr/>
        </p:nvSpPr>
        <p:spPr bwMode="auto">
          <a:xfrm>
            <a:off x="6477000" y="5857875"/>
            <a:ext cx="2000250" cy="352425"/>
          </a:xfrm>
          <a:prstGeom prst="roundRect">
            <a:avLst>
              <a:gd name="adj" fmla="val 16667"/>
            </a:avLst>
          </a:prstGeom>
          <a:solidFill>
            <a:srgbClr val="CC0000"/>
          </a:solidFill>
          <a:ln w="9525">
            <a:solidFill>
              <a:srgbClr val="000000"/>
            </a:solidFill>
            <a:round/>
            <a:headEnd/>
            <a:tailEnd/>
          </a:ln>
        </p:spPr>
        <p:txBody>
          <a:bodyPr anchor="ctr"/>
          <a:lstStyle/>
          <a:p>
            <a:pPr algn="ctr" eaLnBrk="0" fontAlgn="base" hangingPunct="0">
              <a:spcBef>
                <a:spcPct val="0"/>
              </a:spcBef>
              <a:spcAft>
                <a:spcPct val="0"/>
              </a:spcAft>
            </a:pPr>
            <a:r>
              <a:rPr lang="cs-CZ">
                <a:solidFill>
                  <a:prstClr val="white"/>
                </a:solidFill>
                <a:latin typeface="Arial" pitchFamily="34" charset="0"/>
                <a:cs typeface="Arial" pitchFamily="34" charset="0"/>
              </a:rPr>
              <a:t>Neparametrické</a:t>
            </a:r>
          </a:p>
        </p:txBody>
      </p:sp>
      <p:sp>
        <p:nvSpPr>
          <p:cNvPr id="288799" name="text 105"/>
          <p:cNvSpPr>
            <a:spLocks noChangeArrowheads="1"/>
          </p:cNvSpPr>
          <p:nvPr/>
        </p:nvSpPr>
        <p:spPr bwMode="auto">
          <a:xfrm>
            <a:off x="7029450" y="2505075"/>
            <a:ext cx="1428750" cy="352425"/>
          </a:xfrm>
          <a:prstGeom prst="roundRect">
            <a:avLst>
              <a:gd name="adj" fmla="val 16667"/>
            </a:avLst>
          </a:prstGeom>
          <a:solidFill>
            <a:srgbClr val="CC0000"/>
          </a:solidFill>
          <a:ln w="9525">
            <a:solidFill>
              <a:srgbClr val="000000"/>
            </a:solidFill>
            <a:round/>
            <a:headEnd/>
            <a:tailEnd/>
          </a:ln>
        </p:spPr>
        <p:txBody>
          <a:bodyPr anchor="ctr"/>
          <a:lstStyle/>
          <a:p>
            <a:pPr algn="ctr" eaLnBrk="0" fontAlgn="base" hangingPunct="0">
              <a:spcBef>
                <a:spcPct val="0"/>
              </a:spcBef>
              <a:spcAft>
                <a:spcPct val="0"/>
              </a:spcAft>
            </a:pPr>
            <a:r>
              <a:rPr lang="cs-CZ">
                <a:solidFill>
                  <a:prstClr val="white"/>
                </a:solidFill>
                <a:latin typeface="Arial" pitchFamily="34" charset="0"/>
                <a:cs typeface="Arial" pitchFamily="34" charset="0"/>
              </a:rPr>
              <a:t>Plánované</a:t>
            </a:r>
          </a:p>
        </p:txBody>
      </p:sp>
      <p:sp>
        <p:nvSpPr>
          <p:cNvPr id="288800" name="text 106"/>
          <p:cNvSpPr>
            <a:spLocks noChangeArrowheads="1"/>
          </p:cNvSpPr>
          <p:nvPr/>
        </p:nvSpPr>
        <p:spPr bwMode="auto">
          <a:xfrm>
            <a:off x="6629400" y="3133725"/>
            <a:ext cx="1866900" cy="352425"/>
          </a:xfrm>
          <a:prstGeom prst="roundRect">
            <a:avLst>
              <a:gd name="adj" fmla="val 16667"/>
            </a:avLst>
          </a:prstGeom>
          <a:solidFill>
            <a:srgbClr val="CC0000"/>
          </a:solidFill>
          <a:ln w="9525">
            <a:solidFill>
              <a:srgbClr val="000000"/>
            </a:solidFill>
            <a:round/>
            <a:headEnd/>
            <a:tailEnd/>
          </a:ln>
        </p:spPr>
        <p:txBody>
          <a:bodyPr anchor="ctr"/>
          <a:lstStyle/>
          <a:p>
            <a:pPr algn="ctr" eaLnBrk="0" fontAlgn="base" hangingPunct="0">
              <a:spcBef>
                <a:spcPct val="0"/>
              </a:spcBef>
              <a:spcAft>
                <a:spcPct val="0"/>
              </a:spcAft>
            </a:pPr>
            <a:r>
              <a:rPr lang="cs-CZ">
                <a:solidFill>
                  <a:prstClr val="white"/>
                </a:solidFill>
                <a:latin typeface="Arial" pitchFamily="34" charset="0"/>
                <a:cs typeface="Arial" pitchFamily="34" charset="0"/>
              </a:rPr>
              <a:t>Neplánované</a:t>
            </a:r>
          </a:p>
        </p:txBody>
      </p:sp>
      <p:sp>
        <p:nvSpPr>
          <p:cNvPr id="288801" name="text 109"/>
          <p:cNvSpPr>
            <a:spLocks noChangeArrowheads="1"/>
          </p:cNvSpPr>
          <p:nvPr/>
        </p:nvSpPr>
        <p:spPr bwMode="auto">
          <a:xfrm>
            <a:off x="6096000" y="3829050"/>
            <a:ext cx="2390775" cy="571500"/>
          </a:xfrm>
          <a:prstGeom prst="roundRect">
            <a:avLst>
              <a:gd name="adj" fmla="val 16667"/>
            </a:avLst>
          </a:prstGeom>
          <a:solidFill>
            <a:srgbClr val="CC0000"/>
          </a:solidFill>
          <a:ln w="9525">
            <a:solidFill>
              <a:srgbClr val="000000"/>
            </a:solidFill>
            <a:round/>
            <a:headEnd/>
            <a:tailEnd/>
          </a:ln>
        </p:spPr>
        <p:txBody>
          <a:bodyPr anchor="ctr"/>
          <a:lstStyle/>
          <a:p>
            <a:pPr algn="ctr" eaLnBrk="0" fontAlgn="base" hangingPunct="0">
              <a:spcBef>
                <a:spcPct val="0"/>
              </a:spcBef>
              <a:spcAft>
                <a:spcPct val="0"/>
              </a:spcAft>
            </a:pPr>
            <a:r>
              <a:rPr lang="cs-CZ">
                <a:solidFill>
                  <a:prstClr val="white"/>
                </a:solidFill>
                <a:latin typeface="Arial" pitchFamily="34" charset="0"/>
                <a:cs typeface="Arial" pitchFamily="34" charset="0"/>
              </a:rPr>
              <a:t>Pro srovnání variant s kontrolou</a:t>
            </a:r>
          </a:p>
        </p:txBody>
      </p:sp>
      <p:sp>
        <p:nvSpPr>
          <p:cNvPr id="288802" name="Line 33"/>
          <p:cNvSpPr>
            <a:spLocks noChangeShapeType="1"/>
          </p:cNvSpPr>
          <p:nvPr/>
        </p:nvSpPr>
        <p:spPr bwMode="auto">
          <a:xfrm flipV="1">
            <a:off x="2260600" y="3733800"/>
            <a:ext cx="0" cy="762000"/>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Shrnutí statistických testů</a:t>
            </a:r>
          </a:p>
        </p:txBody>
      </p:sp>
      <p:graphicFrame>
        <p:nvGraphicFramePr>
          <p:cNvPr id="4" name="Group 4">
            <a:extLst>
              <a:ext uri="{FF2B5EF4-FFF2-40B4-BE49-F238E27FC236}">
                <a16:creationId xmlns:a16="http://schemas.microsoft.com/office/drawing/2014/main" id="{FD8976B4-DAF1-40D7-B597-2F7ECF50F42E}"/>
              </a:ext>
            </a:extLst>
          </p:cNvPr>
          <p:cNvGraphicFramePr>
            <a:graphicFrameLocks noGrp="1"/>
          </p:cNvGraphicFramePr>
          <p:nvPr>
            <p:extLst>
              <p:ext uri="{D42A27DB-BD31-4B8C-83A1-F6EECF244321}">
                <p14:modId xmlns:p14="http://schemas.microsoft.com/office/powerpoint/2010/main" val="1963599944"/>
              </p:ext>
            </p:extLst>
          </p:nvPr>
        </p:nvGraphicFramePr>
        <p:xfrm>
          <a:off x="395536" y="1546615"/>
          <a:ext cx="8353426" cy="5194753"/>
        </p:xfrm>
        <a:graphic>
          <a:graphicData uri="http://schemas.openxmlformats.org/drawingml/2006/table">
            <a:tbl>
              <a:tblPr/>
              <a:tblGrid>
                <a:gridCol w="2184201">
                  <a:extLst>
                    <a:ext uri="{9D8B030D-6E8A-4147-A177-3AD203B41FA5}">
                      <a16:colId xmlns:a16="http://schemas.microsoft.com/office/drawing/2014/main" val="20000"/>
                    </a:ext>
                  </a:extLst>
                </a:gridCol>
                <a:gridCol w="2352303">
                  <a:extLst>
                    <a:ext uri="{9D8B030D-6E8A-4147-A177-3AD203B41FA5}">
                      <a16:colId xmlns:a16="http://schemas.microsoft.com/office/drawing/2014/main" val="20001"/>
                    </a:ext>
                  </a:extLst>
                </a:gridCol>
                <a:gridCol w="1908461">
                  <a:extLst>
                    <a:ext uri="{9D8B030D-6E8A-4147-A177-3AD203B41FA5}">
                      <a16:colId xmlns:a16="http://schemas.microsoft.com/office/drawing/2014/main" val="20002"/>
                    </a:ext>
                  </a:extLst>
                </a:gridCol>
                <a:gridCol w="1908461">
                  <a:extLst>
                    <a:ext uri="{9D8B030D-6E8A-4147-A177-3AD203B41FA5}">
                      <a16:colId xmlns:a16="http://schemas.microsoft.com/office/drawing/2014/main" val="20003"/>
                    </a:ext>
                  </a:extLst>
                </a:gridCol>
              </a:tblGrid>
              <a:tr h="392113">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a:ln>
                            <a:noFill/>
                          </a:ln>
                          <a:solidFill>
                            <a:schemeClr val="tx1"/>
                          </a:solidFill>
                          <a:effectLst/>
                          <a:latin typeface="Calibri" pitchFamily="34" charset="0"/>
                          <a:cs typeface="Arial" pitchFamily="34" charset="0"/>
                        </a:rPr>
                        <a:t>Typ srovnání</a:t>
                      </a:r>
                      <a:endParaRPr kumimoji="0" lang="cs-CZ" sz="1400" b="1" i="0" u="none" strike="noStrike" cap="none" normalizeH="0" baseline="0" dirty="0">
                        <a:ln>
                          <a:noFill/>
                        </a:ln>
                        <a:solidFill>
                          <a:schemeClr val="tx1"/>
                        </a:solidFill>
                        <a:effectLst/>
                        <a:latin typeface="Calibri" pitchFamily="34"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a:ln>
                            <a:noFill/>
                          </a:ln>
                          <a:solidFill>
                            <a:schemeClr val="tx1"/>
                          </a:solidFill>
                          <a:effectLst/>
                          <a:latin typeface="Calibri" pitchFamily="34" charset="0"/>
                        </a:rPr>
                        <a:t>Nulová hypotéza</a:t>
                      </a:r>
                    </a:p>
                  </a:txBody>
                  <a:tcPr marL="90000" marR="90000" marT="46800" marB="46800" anchor="ctr" horzOverflow="overflow">
                    <a:lnL w="12700" cap="flat" cmpd="sng" algn="ctr">
                      <a:solidFill>
                        <a:schemeClr val="tx1"/>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stealth" w="med" len="med"/>
                    </a:lnB>
                    <a:lnTlToBr>
                      <a:noFill/>
                    </a:lnTlToBr>
                    <a:lnBlToTr>
                      <a:noFill/>
                    </a:lnBlToTr>
                    <a:solidFill>
                      <a:schemeClr val="bg1">
                        <a:lumMod val="8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a:ln>
                            <a:noFill/>
                          </a:ln>
                          <a:solidFill>
                            <a:schemeClr val="tx1"/>
                          </a:solidFill>
                          <a:effectLst/>
                          <a:latin typeface="Calibri" pitchFamily="34" charset="0"/>
                          <a:cs typeface="Arial" pitchFamily="34" charset="0"/>
                        </a:rPr>
                        <a:t>Parametrický test</a:t>
                      </a:r>
                      <a:endParaRPr kumimoji="0" lang="cs-CZ" sz="1400" b="1" i="0" u="none" strike="noStrike" cap="none" normalizeH="0" baseline="0" dirty="0">
                        <a:ln>
                          <a:noFill/>
                        </a:ln>
                        <a:solidFill>
                          <a:schemeClr val="tx1"/>
                        </a:solidFill>
                        <a:effectLst/>
                        <a:latin typeface="Calibri" pitchFamily="34" charset="0"/>
                      </a:endParaRPr>
                    </a:p>
                  </a:txBody>
                  <a:tcPr marL="90000" marR="90000" marT="46800" marB="4680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stealth" w="med" len="med"/>
                    </a:lnB>
                    <a:lnTlToBr>
                      <a:noFill/>
                    </a:lnTlToBr>
                    <a:lnBlToTr>
                      <a:noFill/>
                    </a:lnBlToTr>
                    <a:solidFill>
                      <a:schemeClr val="bg1">
                        <a:lumMod val="7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err="1">
                          <a:ln>
                            <a:noFill/>
                          </a:ln>
                          <a:solidFill>
                            <a:schemeClr val="tx1"/>
                          </a:solidFill>
                          <a:effectLst/>
                          <a:latin typeface="Calibri" pitchFamily="34" charset="0"/>
                          <a:cs typeface="Arial" pitchFamily="34" charset="0"/>
                        </a:rPr>
                        <a:t>Neparametrický</a:t>
                      </a:r>
                      <a:r>
                        <a:rPr kumimoji="0" lang="cs-CZ" sz="1400" b="1" i="0" u="none" strike="noStrike" cap="none" normalizeH="0" baseline="0" dirty="0">
                          <a:ln>
                            <a:noFill/>
                          </a:ln>
                          <a:solidFill>
                            <a:schemeClr val="tx1"/>
                          </a:solidFill>
                          <a:effectLst/>
                          <a:latin typeface="Calibri" pitchFamily="34" charset="0"/>
                          <a:cs typeface="Arial" pitchFamily="34" charset="0"/>
                        </a:rPr>
                        <a:t> test</a:t>
                      </a:r>
                      <a:endParaRPr kumimoji="0" lang="cs-CZ" sz="1400" b="1" i="0" u="none" strike="noStrike" cap="none" normalizeH="0" baseline="0" dirty="0">
                        <a:ln>
                          <a:noFill/>
                        </a:ln>
                        <a:solidFill>
                          <a:schemeClr val="tx1"/>
                        </a:solidFill>
                        <a:effectLst/>
                        <a:latin typeface="Calibri" pitchFamily="34" charset="0"/>
                      </a:endParaRPr>
                    </a:p>
                  </a:txBody>
                  <a:tcPr marL="90000" marR="90000" marT="46800" marB="46800" anchor="ctr"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stealth" w="med" len="med"/>
                    </a:lnB>
                    <a:lnTlToBr>
                      <a:noFill/>
                    </a:lnTlToBr>
                    <a:lnBlToTr>
                      <a:noFill/>
                    </a:lnBlToTr>
                    <a:solidFill>
                      <a:schemeClr val="bg1">
                        <a:lumMod val="85000"/>
                      </a:schemeClr>
                    </a:solidFill>
                  </a:tcPr>
                </a:tc>
                <a:extLst>
                  <a:ext uri="{0D108BD9-81ED-4DB2-BD59-A6C34878D82A}">
                    <a16:rowId xmlns:a16="http://schemas.microsoft.com/office/drawing/2014/main" val="10000"/>
                  </a:ext>
                </a:extLst>
              </a:tr>
              <a:tr h="393700">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a:ln>
                            <a:noFill/>
                          </a:ln>
                          <a:solidFill>
                            <a:schemeClr val="tx1"/>
                          </a:solidFill>
                          <a:effectLst/>
                          <a:latin typeface="Calibri" pitchFamily="34" charset="0"/>
                        </a:rPr>
                        <a:t>1 skupina dat vs. etalon</a:t>
                      </a:r>
                    </a:p>
                  </a:txBody>
                  <a:tcPr marL="90000" marR="90000" marT="46800" marB="4680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stealth" w="med" len="med"/>
                    </a:lnB>
                    <a:lnTlToBr>
                      <a:noFill/>
                    </a:lnTlToBr>
                    <a:lnBlToTr>
                      <a:noFill/>
                    </a:lnBlToTr>
                    <a:solidFill>
                      <a:schemeClr val="bg1">
                        <a:lumMod val="8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a:ln>
                            <a:noFill/>
                          </a:ln>
                          <a:solidFill>
                            <a:schemeClr val="tx1"/>
                          </a:solidFill>
                          <a:effectLst/>
                          <a:latin typeface="Calibri" pitchFamily="34" charset="0"/>
                        </a:rPr>
                        <a:t>Střední hodnota je rovna hodnotě etalonu.</a:t>
                      </a:r>
                    </a:p>
                  </a:txBody>
                  <a:tcPr marL="90000" marR="90000" marT="46800" marB="46800" anchor="ctr" horzOverflow="overflow">
                    <a:lnL w="12700" cap="flat" cmpd="sng" algn="ctr">
                      <a:solidFill>
                        <a:schemeClr val="tx1"/>
                      </a:solidFill>
                      <a:prstDash val="solid"/>
                      <a:round/>
                      <a:headEnd type="none" w="med" len="med"/>
                      <a:tailEnd type="none" w="med" len="med"/>
                    </a:lnL>
                    <a:lnR>
                      <a:noFill/>
                    </a:lnR>
                    <a:lnT w="12700" cap="flat" cmpd="sng" algn="ctr">
                      <a:solidFill>
                        <a:srgbClr val="000000"/>
                      </a:solidFill>
                      <a:prstDash val="solid"/>
                      <a:round/>
                      <a:headEnd type="none" w="med" len="med"/>
                      <a:tailEnd type="stealth" w="med" len="med"/>
                    </a:lnT>
                    <a:lnB w="12700" cap="flat" cmpd="sng" algn="ctr">
                      <a:noFill/>
                      <a:prstDash val="solid"/>
                      <a:round/>
                      <a:headEnd type="none" w="med" len="med"/>
                      <a:tailEnd type="stealth"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err="1">
                          <a:ln>
                            <a:noFill/>
                          </a:ln>
                          <a:solidFill>
                            <a:schemeClr val="tx1"/>
                          </a:solidFill>
                          <a:effectLst/>
                          <a:latin typeface="Calibri" pitchFamily="34" charset="0"/>
                        </a:rPr>
                        <a:t>jednovýběrový</a:t>
                      </a:r>
                      <a:r>
                        <a:rPr kumimoji="0" lang="cs-CZ" sz="1400" b="0" i="0" u="none" strike="noStrike" cap="none" normalizeH="0" baseline="0" dirty="0">
                          <a:ln>
                            <a:noFill/>
                          </a:ln>
                          <a:solidFill>
                            <a:schemeClr val="tx1"/>
                          </a:solidFill>
                          <a:effectLst/>
                          <a:latin typeface="Calibri" pitchFamily="34" charset="0"/>
                        </a:rPr>
                        <a:t> t-test</a:t>
                      </a:r>
                    </a:p>
                  </a:txBody>
                  <a:tcPr marL="90000" marR="90000" marT="46800" marB="46800" anchor="ctr" horzOverflow="overflow">
                    <a:lnL>
                      <a:noFill/>
                    </a:lnL>
                    <a:lnR>
                      <a:noFill/>
                    </a:lnR>
                    <a:lnT w="12700" cap="flat" cmpd="sng" algn="ctr">
                      <a:solidFill>
                        <a:srgbClr val="000000"/>
                      </a:solidFill>
                      <a:prstDash val="solid"/>
                      <a:round/>
                      <a:headEnd type="none" w="med" len="med"/>
                      <a:tailEnd type="stealth" w="med" len="med"/>
                    </a:lnT>
                    <a:lnB w="12700" cap="flat" cmpd="sng" algn="ctr">
                      <a:noFill/>
                      <a:prstDash val="solid"/>
                      <a:round/>
                      <a:headEnd type="none" w="med" len="med"/>
                      <a:tailEnd type="stealth" w="med" len="med"/>
                    </a:lnB>
                    <a:lnTlToBr>
                      <a:noFill/>
                    </a:lnTlToBr>
                    <a:lnBlToTr>
                      <a:noFill/>
                    </a:lnBlToTr>
                    <a:solidFill>
                      <a:schemeClr val="bg1">
                        <a:lumMod val="9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err="1">
                          <a:ln>
                            <a:noFill/>
                          </a:ln>
                          <a:solidFill>
                            <a:schemeClr val="tx1"/>
                          </a:solidFill>
                          <a:effectLst/>
                          <a:latin typeface="Calibri" pitchFamily="34" charset="0"/>
                          <a:cs typeface="Arial" pitchFamily="34" charset="0"/>
                        </a:rPr>
                        <a:t>Wilcoxonův</a:t>
                      </a:r>
                      <a:r>
                        <a:rPr kumimoji="0" lang="cs-CZ" sz="1400" b="0" i="0" u="none" strike="noStrike" cap="none" normalizeH="0" baseline="0" dirty="0">
                          <a:ln>
                            <a:noFill/>
                          </a:ln>
                          <a:solidFill>
                            <a:schemeClr val="tx1"/>
                          </a:solidFill>
                          <a:effectLst/>
                          <a:latin typeface="Calibri" pitchFamily="34" charset="0"/>
                          <a:cs typeface="Arial" pitchFamily="34" charset="0"/>
                        </a:rPr>
                        <a:t> test;</a:t>
                      </a:r>
                    </a:p>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a:ln>
                            <a:noFill/>
                          </a:ln>
                          <a:solidFill>
                            <a:schemeClr val="tx1"/>
                          </a:solidFill>
                          <a:effectLst/>
                          <a:latin typeface="Calibri" pitchFamily="34" charset="0"/>
                          <a:cs typeface="Arial" pitchFamily="34" charset="0"/>
                        </a:rPr>
                        <a:t>znaménkový test</a:t>
                      </a:r>
                      <a:endParaRPr kumimoji="0" lang="cs-CZ" sz="1400" b="0" i="0" u="none" strike="noStrike" cap="none" normalizeH="0" baseline="0" dirty="0">
                        <a:ln>
                          <a:noFill/>
                        </a:ln>
                        <a:solidFill>
                          <a:schemeClr val="tx1"/>
                        </a:solidFill>
                        <a:effectLst/>
                        <a:latin typeface="Calibri" pitchFamily="34" charset="0"/>
                      </a:endParaRPr>
                    </a:p>
                  </a:txBody>
                  <a:tcPr marL="90000" marR="90000" marT="46800" marB="46800" anchor="ctr"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stealth" w="med" len="med"/>
                    </a:lnT>
                    <a:lnB w="12700" cap="flat" cmpd="sng" algn="ctr">
                      <a:noFill/>
                      <a:prstDash val="solid"/>
                      <a:round/>
                      <a:headEnd type="none" w="med" len="med"/>
                      <a:tailEnd type="stealth" w="med" len="med"/>
                    </a:lnB>
                    <a:lnTlToBr>
                      <a:noFill/>
                    </a:lnTlToBr>
                    <a:lnBlToTr>
                      <a:noFill/>
                    </a:lnBlToTr>
                    <a:noFill/>
                  </a:tcPr>
                </a:tc>
                <a:extLst>
                  <a:ext uri="{0D108BD9-81ED-4DB2-BD59-A6C34878D82A}">
                    <a16:rowId xmlns:a16="http://schemas.microsoft.com/office/drawing/2014/main" val="10001"/>
                  </a:ext>
                </a:extLst>
              </a:tr>
              <a:tr h="393700">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a:ln>
                            <a:noFill/>
                          </a:ln>
                          <a:solidFill>
                            <a:schemeClr val="tx1"/>
                          </a:solidFill>
                          <a:effectLst/>
                          <a:latin typeface="Calibri" pitchFamily="34" charset="0"/>
                          <a:cs typeface="Arial" pitchFamily="34" charset="0"/>
                        </a:rPr>
                        <a:t>2 skupiny dat nepárově</a:t>
                      </a:r>
                      <a:endParaRPr kumimoji="0" lang="cs-CZ" sz="1400" b="1" i="0" u="none" strike="noStrike" cap="none" normalizeH="0" baseline="0" dirty="0">
                        <a:ln>
                          <a:noFill/>
                        </a:ln>
                        <a:solidFill>
                          <a:schemeClr val="tx1"/>
                        </a:solidFill>
                        <a:effectLst/>
                        <a:latin typeface="Calibri" pitchFamily="34"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stealth" w="med" len="med"/>
                    </a:lnT>
                    <a:lnB>
                      <a:noFill/>
                    </a:lnB>
                    <a:lnTlToBr>
                      <a:noFill/>
                    </a:lnTlToBr>
                    <a:lnBlToTr>
                      <a:noFill/>
                    </a:lnBlToTr>
                    <a:solidFill>
                      <a:schemeClr val="bg1">
                        <a:lumMod val="7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a:ln>
                            <a:noFill/>
                          </a:ln>
                          <a:solidFill>
                            <a:schemeClr val="tx1"/>
                          </a:solidFill>
                          <a:effectLst/>
                          <a:latin typeface="Calibri" pitchFamily="34" charset="0"/>
                        </a:rPr>
                        <a:t>Obě skupiny hodnot pochází ze stejného rozdělení.</a:t>
                      </a:r>
                    </a:p>
                  </a:txBody>
                  <a:tcPr marL="90000" marR="90000" marT="46800" marB="46800" anchor="ctr" horzOverflow="overflow">
                    <a:lnL w="12700" cap="flat" cmpd="sng" algn="ctr">
                      <a:solidFill>
                        <a:schemeClr val="tx1"/>
                      </a:solidFill>
                      <a:prstDash val="solid"/>
                      <a:round/>
                      <a:headEnd type="none" w="med" len="med"/>
                      <a:tailEnd type="none" w="med" len="med"/>
                    </a:lnL>
                    <a:lnR>
                      <a:noFill/>
                    </a:lnR>
                    <a:lnT w="12700" cap="flat" cmpd="sng" algn="ctr">
                      <a:noFill/>
                      <a:prstDash val="solid"/>
                      <a:round/>
                      <a:headEnd type="none" w="med" len="med"/>
                      <a:tailEnd type="stealth" w="med" len="med"/>
                    </a:lnT>
                    <a:lnB>
                      <a:noFill/>
                    </a:lnB>
                    <a:lnTlToBr>
                      <a:noFill/>
                    </a:lnTlToBr>
                    <a:lnBlToTr>
                      <a:noFill/>
                    </a:lnBlToTr>
                    <a:solidFill>
                      <a:schemeClr val="bg1">
                        <a:lumMod val="9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a:ln>
                            <a:noFill/>
                          </a:ln>
                          <a:solidFill>
                            <a:schemeClr val="tx1"/>
                          </a:solidFill>
                          <a:effectLst/>
                          <a:latin typeface="Calibri" pitchFamily="34" charset="0"/>
                          <a:cs typeface="Arial" pitchFamily="34" charset="0"/>
                        </a:rPr>
                        <a:t>nepárový t-test</a:t>
                      </a:r>
                      <a:endParaRPr kumimoji="0" lang="cs-CZ" sz="1400" b="0" i="0" u="none" strike="noStrike" cap="none" normalizeH="0" baseline="0" dirty="0">
                        <a:ln>
                          <a:noFill/>
                        </a:ln>
                        <a:solidFill>
                          <a:schemeClr val="tx1"/>
                        </a:solidFill>
                        <a:effectLst/>
                        <a:latin typeface="Calibri" pitchFamily="34" charset="0"/>
                      </a:endParaRPr>
                    </a:p>
                  </a:txBody>
                  <a:tcPr marL="90000" marR="90000" marT="46800" marB="46800" anchor="ctr" horzOverflow="overflow">
                    <a:lnL>
                      <a:noFill/>
                    </a:lnL>
                    <a:lnR>
                      <a:noFill/>
                    </a:lnR>
                    <a:lnT w="12700" cap="flat" cmpd="sng" algn="ctr">
                      <a:noFill/>
                      <a:prstDash val="solid"/>
                      <a:round/>
                      <a:headEnd type="none" w="med" len="med"/>
                      <a:tailEnd type="stealth" w="med" len="med"/>
                    </a:lnT>
                    <a:lnB>
                      <a:noFill/>
                    </a:lnB>
                    <a:lnTlToBr>
                      <a:noFill/>
                    </a:lnTlToBr>
                    <a:lnBlToTr>
                      <a:noFill/>
                    </a:lnBlToTr>
                    <a:solidFill>
                      <a:schemeClr val="bg1">
                        <a:lumMod val="8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err="1">
                          <a:ln>
                            <a:noFill/>
                          </a:ln>
                          <a:solidFill>
                            <a:schemeClr val="tx1"/>
                          </a:solidFill>
                          <a:effectLst/>
                          <a:latin typeface="Calibri" pitchFamily="34" charset="0"/>
                          <a:cs typeface="Arial" pitchFamily="34" charset="0"/>
                        </a:rPr>
                        <a:t>Mann</a:t>
                      </a:r>
                      <a:r>
                        <a:rPr kumimoji="0" lang="cs-CZ" sz="1400" b="0" i="0" u="none" strike="noStrike" cap="none" normalizeH="0" baseline="0" dirty="0">
                          <a:ln>
                            <a:noFill/>
                          </a:ln>
                          <a:solidFill>
                            <a:schemeClr val="tx1"/>
                          </a:solidFill>
                          <a:effectLst/>
                          <a:latin typeface="Calibri" pitchFamily="34" charset="0"/>
                          <a:cs typeface="Arial" pitchFamily="34" charset="0"/>
                        </a:rPr>
                        <a:t>-</a:t>
                      </a:r>
                      <a:r>
                        <a:rPr kumimoji="0" lang="cs-CZ" sz="1400" b="0" i="0" u="none" strike="noStrike" cap="none" normalizeH="0" baseline="0" dirty="0" err="1">
                          <a:ln>
                            <a:noFill/>
                          </a:ln>
                          <a:solidFill>
                            <a:schemeClr val="tx1"/>
                          </a:solidFill>
                          <a:effectLst/>
                          <a:latin typeface="Calibri" pitchFamily="34" charset="0"/>
                          <a:cs typeface="Arial" pitchFamily="34" charset="0"/>
                        </a:rPr>
                        <a:t>Whitneyův</a:t>
                      </a:r>
                      <a:r>
                        <a:rPr kumimoji="0" lang="cs-CZ" sz="1400" b="0" i="0" u="none" strike="noStrike" cap="none" normalizeH="0" baseline="0" dirty="0">
                          <a:ln>
                            <a:noFill/>
                          </a:ln>
                          <a:solidFill>
                            <a:schemeClr val="tx1"/>
                          </a:solidFill>
                          <a:effectLst/>
                          <a:latin typeface="Calibri" pitchFamily="34" charset="0"/>
                          <a:cs typeface="Arial" pitchFamily="34" charset="0"/>
                        </a:rPr>
                        <a:t> test</a:t>
                      </a:r>
                      <a:endParaRPr kumimoji="0" lang="cs-CZ" sz="1400" b="0" i="0" u="none" strike="noStrike" cap="none" normalizeH="0" baseline="0" dirty="0">
                        <a:ln>
                          <a:noFill/>
                        </a:ln>
                        <a:solidFill>
                          <a:schemeClr val="tx1"/>
                        </a:solidFill>
                        <a:effectLst/>
                        <a:latin typeface="Calibri" pitchFamily="34" charset="0"/>
                      </a:endParaRPr>
                    </a:p>
                  </a:txBody>
                  <a:tcPr marL="90000" marR="90000" marT="46800" marB="46800" anchor="ctr" horzOverflow="overflow">
                    <a:lnL>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stealth" w="med" len="med"/>
                    </a:lnT>
                    <a:lnB>
                      <a:noFill/>
                    </a:lnB>
                    <a:lnTlToBr>
                      <a:noFill/>
                    </a:lnTlToBr>
                    <a:lnBlToTr>
                      <a:noFill/>
                    </a:lnBlToTr>
                    <a:solidFill>
                      <a:schemeClr val="bg1">
                        <a:lumMod val="95000"/>
                      </a:schemeClr>
                    </a:solidFill>
                  </a:tcPr>
                </a:tc>
                <a:extLst>
                  <a:ext uri="{0D108BD9-81ED-4DB2-BD59-A6C34878D82A}">
                    <a16:rowId xmlns:a16="http://schemas.microsoft.com/office/drawing/2014/main" val="10002"/>
                  </a:ext>
                </a:extLst>
              </a:tr>
              <a:tr h="392113">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a:ln>
                            <a:noFill/>
                          </a:ln>
                          <a:solidFill>
                            <a:schemeClr val="tx1"/>
                          </a:solidFill>
                          <a:effectLst/>
                          <a:latin typeface="Calibri" pitchFamily="34" charset="0"/>
                          <a:cs typeface="Arial" pitchFamily="34" charset="0"/>
                        </a:rPr>
                        <a:t>2 skupiny dat párově</a:t>
                      </a:r>
                      <a:endParaRPr kumimoji="0" lang="cs-CZ" sz="1400" b="1" i="0" u="none" strike="noStrike" cap="none" normalizeH="0" baseline="0" dirty="0">
                        <a:ln>
                          <a:noFill/>
                        </a:ln>
                        <a:solidFill>
                          <a:schemeClr val="tx1"/>
                        </a:solidFill>
                        <a:effectLst/>
                        <a:latin typeface="Calibri" pitchFamily="34" charset="0"/>
                      </a:endParaRPr>
                    </a:p>
                  </a:txBody>
                  <a:tcPr marL="90000" marR="90000" marT="46800" marB="4680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chemeClr val="bg1">
                        <a:lumMod val="8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a:ln>
                            <a:noFill/>
                          </a:ln>
                          <a:solidFill>
                            <a:schemeClr val="tx1"/>
                          </a:solidFill>
                          <a:effectLst/>
                          <a:latin typeface="Calibri" pitchFamily="34" charset="0"/>
                        </a:rPr>
                        <a:t>Zkoumaný efekt mezi páry hodnot je nulový.</a:t>
                      </a:r>
                    </a:p>
                  </a:txBody>
                  <a:tcPr marL="90000" marR="90000" marT="46800" marB="46800" anchor="ct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a:ln>
                            <a:noFill/>
                          </a:ln>
                          <a:solidFill>
                            <a:schemeClr val="tx1"/>
                          </a:solidFill>
                          <a:effectLst/>
                          <a:latin typeface="Calibri" pitchFamily="34" charset="0"/>
                          <a:cs typeface="Arial" pitchFamily="34" charset="0"/>
                        </a:rPr>
                        <a:t>párový t-test</a:t>
                      </a:r>
                      <a:endParaRPr kumimoji="0" lang="cs-CZ" sz="1400" b="0" i="0" u="none" strike="noStrike" cap="none" normalizeH="0" baseline="0" dirty="0">
                        <a:ln>
                          <a:noFill/>
                        </a:ln>
                        <a:solidFill>
                          <a:schemeClr val="tx1"/>
                        </a:solidFill>
                        <a:effectLst/>
                        <a:latin typeface="Calibri" pitchFamily="34" charset="0"/>
                      </a:endParaRPr>
                    </a:p>
                  </a:txBody>
                  <a:tcPr marL="90000" marR="90000" marT="46800" marB="46800" anchor="ctr" horzOverflow="overflow">
                    <a:lnL>
                      <a:noFill/>
                    </a:lnL>
                    <a:lnR>
                      <a:noFill/>
                    </a:lnR>
                    <a:lnT>
                      <a:noFill/>
                    </a:lnT>
                    <a:lnB>
                      <a:noFill/>
                    </a:lnB>
                    <a:lnTlToBr>
                      <a:noFill/>
                    </a:lnTlToBr>
                    <a:lnBlToTr>
                      <a:noFill/>
                    </a:lnBlToTr>
                    <a:solidFill>
                      <a:schemeClr val="bg1">
                        <a:lumMod val="9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err="1">
                          <a:ln>
                            <a:noFill/>
                          </a:ln>
                          <a:solidFill>
                            <a:schemeClr val="tx1"/>
                          </a:solidFill>
                          <a:effectLst/>
                          <a:latin typeface="Calibri" pitchFamily="34" charset="0"/>
                          <a:cs typeface="Arial" pitchFamily="34" charset="0"/>
                        </a:rPr>
                        <a:t>Wilcoxonův</a:t>
                      </a:r>
                      <a:r>
                        <a:rPr kumimoji="0" lang="cs-CZ" sz="1400" b="0" i="0" u="none" strike="noStrike" cap="none" normalizeH="0" baseline="0" dirty="0">
                          <a:ln>
                            <a:noFill/>
                          </a:ln>
                          <a:solidFill>
                            <a:schemeClr val="tx1"/>
                          </a:solidFill>
                          <a:effectLst/>
                          <a:latin typeface="Calibri" pitchFamily="34" charset="0"/>
                          <a:cs typeface="Arial" pitchFamily="34" charset="0"/>
                        </a:rPr>
                        <a:t> test;</a:t>
                      </a:r>
                    </a:p>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a:ln>
                            <a:noFill/>
                          </a:ln>
                          <a:solidFill>
                            <a:schemeClr val="tx1"/>
                          </a:solidFill>
                          <a:effectLst/>
                          <a:latin typeface="Calibri" pitchFamily="34" charset="0"/>
                          <a:cs typeface="Arial" pitchFamily="34" charset="0"/>
                        </a:rPr>
                        <a:t>znaménkový test</a:t>
                      </a:r>
                      <a:endParaRPr kumimoji="0" lang="cs-CZ" sz="1400" b="0" i="0" u="none" strike="noStrike" cap="none" normalizeH="0" baseline="0" dirty="0">
                        <a:ln>
                          <a:noFill/>
                        </a:ln>
                        <a:solidFill>
                          <a:schemeClr val="tx1"/>
                        </a:solidFill>
                        <a:effectLst/>
                        <a:latin typeface="Calibri" pitchFamily="34" charset="0"/>
                      </a:endParaRPr>
                    </a:p>
                  </a:txBody>
                  <a:tcPr marL="90000" marR="90000" marT="46800" marB="46800"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3"/>
                  </a:ext>
                </a:extLst>
              </a:tr>
              <a:tr h="392113">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a:ln>
                            <a:noFill/>
                          </a:ln>
                          <a:solidFill>
                            <a:schemeClr val="tx1"/>
                          </a:solidFill>
                          <a:effectLst/>
                          <a:latin typeface="Calibri" pitchFamily="34" charset="0"/>
                        </a:rPr>
                        <a:t>shoda rozdělení</a:t>
                      </a:r>
                    </a:p>
                  </a:txBody>
                  <a:tcPr marL="90000" marR="90000" marT="46800" marB="4680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chemeClr val="bg1">
                        <a:lumMod val="7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a:ln>
                            <a:noFill/>
                          </a:ln>
                          <a:solidFill>
                            <a:schemeClr val="tx1"/>
                          </a:solidFill>
                          <a:effectLst/>
                          <a:latin typeface="Calibri" pitchFamily="34" charset="0"/>
                        </a:rPr>
                        <a:t>rozdělení dat ve skupině odpovídá teoretickému (vybranému) rozdělení.</a:t>
                      </a:r>
                    </a:p>
                  </a:txBody>
                  <a:tcPr marL="90000" marR="90000" marT="46800" marB="46800" anchor="ct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solidFill>
                      <a:schemeClr val="bg1">
                        <a:lumMod val="9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err="1">
                          <a:ln>
                            <a:noFill/>
                          </a:ln>
                          <a:solidFill>
                            <a:schemeClr val="tx1"/>
                          </a:solidFill>
                          <a:effectLst/>
                          <a:latin typeface="Calibri" pitchFamily="34" charset="0"/>
                        </a:rPr>
                        <a:t>Shapiro-Wilksův</a:t>
                      </a:r>
                      <a:r>
                        <a:rPr kumimoji="0" lang="cs-CZ" sz="1400" b="0" i="0" u="none" strike="noStrike" cap="none" normalizeH="0" baseline="0" dirty="0">
                          <a:ln>
                            <a:noFill/>
                          </a:ln>
                          <a:solidFill>
                            <a:schemeClr val="tx1"/>
                          </a:solidFill>
                          <a:effectLst/>
                          <a:latin typeface="Calibri" pitchFamily="34" charset="0"/>
                        </a:rPr>
                        <a:t> test;</a:t>
                      </a:r>
                    </a:p>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err="1">
                          <a:ln>
                            <a:noFill/>
                          </a:ln>
                          <a:solidFill>
                            <a:schemeClr val="tx1"/>
                          </a:solidFill>
                          <a:effectLst/>
                          <a:latin typeface="Calibri" pitchFamily="34" charset="0"/>
                        </a:rPr>
                        <a:t>Kolmogorovův</a:t>
                      </a:r>
                      <a:r>
                        <a:rPr kumimoji="0" lang="cs-CZ" sz="1400" b="0" i="0" u="none" strike="noStrike" cap="none" normalizeH="0" baseline="0" dirty="0">
                          <a:ln>
                            <a:noFill/>
                          </a:ln>
                          <a:solidFill>
                            <a:schemeClr val="tx1"/>
                          </a:solidFill>
                          <a:effectLst/>
                          <a:latin typeface="Calibri" pitchFamily="34" charset="0"/>
                        </a:rPr>
                        <a:t>-Smirnovův test</a:t>
                      </a:r>
                    </a:p>
                  </a:txBody>
                  <a:tcPr marL="90000" marR="90000" marT="46800" marB="46800" anchor="ctr" horzOverflow="overflow">
                    <a:lnL>
                      <a:noFill/>
                    </a:lnL>
                    <a:lnR>
                      <a:noFill/>
                    </a:lnR>
                    <a:lnT>
                      <a:noFill/>
                    </a:lnT>
                    <a:lnB>
                      <a:noFill/>
                    </a:lnB>
                    <a:lnTlToBr>
                      <a:noFill/>
                    </a:lnTlToBr>
                    <a:lnBlToTr>
                      <a:noFill/>
                    </a:lnBlToTr>
                    <a:solidFill>
                      <a:schemeClr val="bg1">
                        <a:lumMod val="8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el-GR" sz="1400" b="0" i="0" u="none" strike="noStrike" cap="none" normalizeH="0" baseline="0" dirty="0">
                          <a:ln>
                            <a:noFill/>
                          </a:ln>
                          <a:solidFill>
                            <a:schemeClr val="tx1"/>
                          </a:solidFill>
                          <a:effectLst/>
                          <a:latin typeface="Calibri" pitchFamily="34" charset="0"/>
                        </a:rPr>
                        <a:t>χ2 </a:t>
                      </a:r>
                      <a:r>
                        <a:rPr kumimoji="0" lang="cs-CZ" sz="1400" b="0" i="0" u="none" strike="noStrike" cap="none" normalizeH="0" baseline="0" dirty="0">
                          <a:ln>
                            <a:noFill/>
                          </a:ln>
                          <a:solidFill>
                            <a:schemeClr val="tx1"/>
                          </a:solidFill>
                          <a:effectLst/>
                          <a:latin typeface="Calibri" pitchFamily="34" charset="0"/>
                        </a:rPr>
                        <a:t>test,</a:t>
                      </a:r>
                    </a:p>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a:ln>
                            <a:noFill/>
                          </a:ln>
                          <a:solidFill>
                            <a:schemeClr val="tx1"/>
                          </a:solidFill>
                          <a:effectLst/>
                          <a:latin typeface="Calibri" pitchFamily="34" charset="0"/>
                        </a:rPr>
                        <a:t>test dobré shody</a:t>
                      </a:r>
                    </a:p>
                  </a:txBody>
                  <a:tcPr marL="90000" marR="90000" marT="46800" marB="46800"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chemeClr val="bg1">
                        <a:lumMod val="95000"/>
                      </a:schemeClr>
                    </a:solidFill>
                  </a:tcPr>
                </a:tc>
                <a:extLst>
                  <a:ext uri="{0D108BD9-81ED-4DB2-BD59-A6C34878D82A}">
                    <a16:rowId xmlns:a16="http://schemas.microsoft.com/office/drawing/2014/main" val="10004"/>
                  </a:ext>
                </a:extLst>
              </a:tr>
              <a:tr h="392113">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err="1">
                          <a:ln>
                            <a:noFill/>
                          </a:ln>
                          <a:solidFill>
                            <a:schemeClr val="tx1"/>
                          </a:solidFill>
                          <a:effectLst/>
                          <a:latin typeface="Calibri" pitchFamily="34" charset="0"/>
                        </a:rPr>
                        <a:t>homoskedasticita</a:t>
                      </a:r>
                      <a:endParaRPr kumimoji="0" lang="cs-CZ" sz="1400" b="1" i="0" u="none" strike="noStrike" cap="none" normalizeH="0" baseline="0" dirty="0">
                        <a:ln>
                          <a:noFill/>
                        </a:ln>
                        <a:solidFill>
                          <a:schemeClr val="tx1"/>
                        </a:solidFill>
                        <a:effectLst/>
                        <a:latin typeface="Calibri" pitchFamily="34" charset="0"/>
                      </a:endParaRPr>
                    </a:p>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a:ln>
                            <a:noFill/>
                          </a:ln>
                          <a:solidFill>
                            <a:schemeClr val="tx1"/>
                          </a:solidFill>
                          <a:effectLst/>
                          <a:latin typeface="Calibri" pitchFamily="34" charset="0"/>
                        </a:rPr>
                        <a:t>(shoda rozptylů)</a:t>
                      </a:r>
                    </a:p>
                  </a:txBody>
                  <a:tcPr marL="90000" marR="90000" marT="46800" marB="4680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chemeClr val="bg1">
                        <a:lumMod val="8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a:ln>
                            <a:noFill/>
                          </a:ln>
                          <a:solidFill>
                            <a:schemeClr val="tx1"/>
                          </a:solidFill>
                          <a:effectLst/>
                          <a:latin typeface="Calibri" pitchFamily="34" charset="0"/>
                        </a:rPr>
                        <a:t>rozptyl obou (všech) skupin je shodný.</a:t>
                      </a:r>
                    </a:p>
                  </a:txBody>
                  <a:tcPr marL="90000" marR="90000" marT="46800" marB="46800" anchor="ct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a:ln>
                            <a:noFill/>
                          </a:ln>
                          <a:solidFill>
                            <a:schemeClr val="tx1"/>
                          </a:solidFill>
                          <a:effectLst/>
                          <a:latin typeface="Calibri" pitchFamily="34" charset="0"/>
                        </a:rPr>
                        <a:t>F test;</a:t>
                      </a:r>
                      <a:br>
                        <a:rPr kumimoji="0" lang="cs-CZ" sz="1400" b="0" i="0" u="none" strike="noStrike" cap="none" normalizeH="0" baseline="0" dirty="0">
                          <a:ln>
                            <a:noFill/>
                          </a:ln>
                          <a:solidFill>
                            <a:schemeClr val="tx1"/>
                          </a:solidFill>
                          <a:effectLst/>
                          <a:latin typeface="Calibri" pitchFamily="34" charset="0"/>
                        </a:rPr>
                      </a:br>
                      <a:r>
                        <a:rPr kumimoji="0" lang="cs-CZ" sz="1400" b="0" i="0" u="none" strike="noStrike" cap="none" normalizeH="0" baseline="0" dirty="0" err="1">
                          <a:ln>
                            <a:noFill/>
                          </a:ln>
                          <a:solidFill>
                            <a:schemeClr val="tx1"/>
                          </a:solidFill>
                          <a:effectLst/>
                          <a:latin typeface="Calibri" pitchFamily="34" charset="0"/>
                        </a:rPr>
                        <a:t>Levenův</a:t>
                      </a:r>
                      <a:r>
                        <a:rPr kumimoji="0" lang="cs-CZ" sz="1400" b="0" i="0" u="none" strike="noStrike" cap="none" normalizeH="0" baseline="0" dirty="0">
                          <a:ln>
                            <a:noFill/>
                          </a:ln>
                          <a:solidFill>
                            <a:schemeClr val="tx1"/>
                          </a:solidFill>
                          <a:effectLst/>
                          <a:latin typeface="Calibri" pitchFamily="34" charset="0"/>
                        </a:rPr>
                        <a:t> test</a:t>
                      </a:r>
                    </a:p>
                  </a:txBody>
                  <a:tcPr marL="90000" marR="90000" marT="46800" marB="46800" anchor="ctr" horzOverflow="overflow">
                    <a:lnL>
                      <a:noFill/>
                    </a:lnL>
                    <a:lnR>
                      <a:noFill/>
                    </a:lnR>
                    <a:lnT>
                      <a:noFill/>
                    </a:lnT>
                    <a:lnB>
                      <a:noFill/>
                    </a:lnB>
                    <a:lnTlToBr>
                      <a:noFill/>
                    </a:lnTlToBr>
                    <a:lnBlToTr>
                      <a:noFill/>
                    </a:lnBlToTr>
                    <a:solidFill>
                      <a:schemeClr val="bg1">
                        <a:lumMod val="9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err="1">
                          <a:ln>
                            <a:noFill/>
                          </a:ln>
                          <a:solidFill>
                            <a:schemeClr val="tx1"/>
                          </a:solidFill>
                          <a:effectLst/>
                          <a:latin typeface="Calibri" pitchFamily="34" charset="0"/>
                        </a:rPr>
                        <a:t>Bartlettův</a:t>
                      </a:r>
                      <a:r>
                        <a:rPr kumimoji="0" lang="cs-CZ" sz="1400" b="0" i="0" u="none" strike="noStrike" cap="none" normalizeH="0" baseline="0" dirty="0">
                          <a:ln>
                            <a:noFill/>
                          </a:ln>
                          <a:solidFill>
                            <a:schemeClr val="tx1"/>
                          </a:solidFill>
                          <a:effectLst/>
                          <a:latin typeface="Calibri" pitchFamily="34" charset="0"/>
                        </a:rPr>
                        <a:t> test</a:t>
                      </a:r>
                    </a:p>
                  </a:txBody>
                  <a:tcPr marL="90000" marR="90000" marT="46800" marB="46800"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5"/>
                  </a:ext>
                </a:extLst>
              </a:tr>
              <a:tr h="393700">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a:ln>
                            <a:noFill/>
                          </a:ln>
                          <a:solidFill>
                            <a:schemeClr val="tx1"/>
                          </a:solidFill>
                          <a:effectLst/>
                          <a:latin typeface="Calibri" pitchFamily="34" charset="0"/>
                          <a:cs typeface="Arial" pitchFamily="34" charset="0"/>
                        </a:rPr>
                        <a:t>více skupin nepárově</a:t>
                      </a:r>
                      <a:endParaRPr kumimoji="0" lang="cs-CZ" sz="1400" b="1" i="0" u="none" strike="noStrike" cap="none" normalizeH="0" baseline="0" dirty="0">
                        <a:ln>
                          <a:noFill/>
                        </a:ln>
                        <a:solidFill>
                          <a:schemeClr val="tx1"/>
                        </a:solidFill>
                        <a:effectLst/>
                        <a:latin typeface="Calibri" pitchFamily="34" charset="0"/>
                      </a:endParaRPr>
                    </a:p>
                  </a:txBody>
                  <a:tcPr marL="90000" marR="90000" marT="46800" marB="4680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chemeClr val="bg1">
                        <a:lumMod val="7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defRPr/>
                      </a:pPr>
                      <a:r>
                        <a:rPr kumimoji="0" lang="cs-CZ" sz="1400" b="1" i="0" u="none" strike="noStrike" cap="none" normalizeH="0" baseline="0" dirty="0">
                          <a:ln>
                            <a:noFill/>
                          </a:ln>
                          <a:solidFill>
                            <a:schemeClr val="tx1"/>
                          </a:solidFill>
                          <a:effectLst/>
                          <a:latin typeface="Calibri" pitchFamily="34" charset="0"/>
                        </a:rPr>
                        <a:t>Zkoumaný efekt mezi skupinami hodnot je nulový.</a:t>
                      </a:r>
                    </a:p>
                  </a:txBody>
                  <a:tcPr marL="90000" marR="90000" marT="46800" marB="46800" anchor="ct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solidFill>
                      <a:schemeClr val="bg1">
                        <a:lumMod val="9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a:ln>
                            <a:noFill/>
                          </a:ln>
                          <a:solidFill>
                            <a:schemeClr val="tx1"/>
                          </a:solidFill>
                          <a:effectLst/>
                          <a:latin typeface="Calibri" pitchFamily="34" charset="0"/>
                          <a:cs typeface="Arial" pitchFamily="34" charset="0"/>
                        </a:rPr>
                        <a:t>ANOVA</a:t>
                      </a:r>
                      <a:br>
                        <a:rPr kumimoji="0" lang="cs-CZ" sz="1400" b="0" i="0" u="none" strike="noStrike" cap="none" normalizeH="0" baseline="0" dirty="0">
                          <a:ln>
                            <a:noFill/>
                          </a:ln>
                          <a:solidFill>
                            <a:schemeClr val="tx1"/>
                          </a:solidFill>
                          <a:effectLst/>
                          <a:latin typeface="Calibri" pitchFamily="34" charset="0"/>
                          <a:cs typeface="Arial" pitchFamily="34" charset="0"/>
                        </a:rPr>
                      </a:br>
                      <a:r>
                        <a:rPr kumimoji="0" lang="cs-CZ" sz="1400" b="0" i="0" u="none" strike="noStrike" cap="none" normalizeH="0" baseline="0" dirty="0">
                          <a:ln>
                            <a:noFill/>
                          </a:ln>
                          <a:solidFill>
                            <a:schemeClr val="tx1"/>
                          </a:solidFill>
                          <a:effectLst/>
                          <a:latin typeface="Calibri" pitchFamily="34" charset="0"/>
                          <a:cs typeface="Arial" pitchFamily="34" charset="0"/>
                        </a:rPr>
                        <a:t>(analýza rozptylu)</a:t>
                      </a:r>
                      <a:endParaRPr kumimoji="0" lang="cs-CZ" sz="1400" b="0" i="0" u="none" strike="noStrike" cap="none" normalizeH="0" baseline="0" dirty="0">
                        <a:ln>
                          <a:noFill/>
                        </a:ln>
                        <a:solidFill>
                          <a:schemeClr val="tx1"/>
                        </a:solidFill>
                        <a:effectLst/>
                        <a:latin typeface="Calibri" pitchFamily="34" charset="0"/>
                      </a:endParaRPr>
                    </a:p>
                  </a:txBody>
                  <a:tcPr marL="90000" marR="90000" marT="46800" marB="46800" anchor="ctr" horzOverflow="overflow">
                    <a:lnL>
                      <a:noFill/>
                    </a:lnL>
                    <a:lnR>
                      <a:noFill/>
                    </a:lnR>
                    <a:lnT>
                      <a:noFill/>
                    </a:lnT>
                    <a:lnB>
                      <a:noFill/>
                    </a:lnB>
                    <a:lnTlToBr>
                      <a:noFill/>
                    </a:lnTlToBr>
                    <a:lnBlToTr>
                      <a:noFill/>
                    </a:lnBlToTr>
                    <a:solidFill>
                      <a:schemeClr val="accent1">
                        <a:lumMod val="60000"/>
                        <a:lumOff val="40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err="1">
                          <a:ln>
                            <a:noFill/>
                          </a:ln>
                          <a:solidFill>
                            <a:schemeClr val="tx1"/>
                          </a:solidFill>
                          <a:effectLst/>
                          <a:latin typeface="Calibri" pitchFamily="34" charset="0"/>
                          <a:cs typeface="Arial" pitchFamily="34" charset="0"/>
                        </a:rPr>
                        <a:t>Kruskal</a:t>
                      </a:r>
                      <a:r>
                        <a:rPr kumimoji="0" lang="cs-CZ" sz="1400" b="0" i="0" u="none" strike="noStrike" cap="none" normalizeH="0" baseline="0" dirty="0">
                          <a:ln>
                            <a:noFill/>
                          </a:ln>
                          <a:solidFill>
                            <a:schemeClr val="tx1"/>
                          </a:solidFill>
                          <a:effectLst/>
                          <a:latin typeface="Calibri" pitchFamily="34" charset="0"/>
                          <a:cs typeface="Arial" pitchFamily="34" charset="0"/>
                        </a:rPr>
                        <a:t>- </a:t>
                      </a:r>
                      <a:r>
                        <a:rPr kumimoji="0" lang="cs-CZ" sz="1400" b="0" i="0" u="none" strike="noStrike" cap="none" normalizeH="0" baseline="0" dirty="0" err="1">
                          <a:ln>
                            <a:noFill/>
                          </a:ln>
                          <a:solidFill>
                            <a:schemeClr val="tx1"/>
                          </a:solidFill>
                          <a:effectLst/>
                          <a:latin typeface="Calibri" pitchFamily="34" charset="0"/>
                          <a:cs typeface="Arial" pitchFamily="34" charset="0"/>
                        </a:rPr>
                        <a:t>Wallisův</a:t>
                      </a:r>
                      <a:r>
                        <a:rPr kumimoji="0" lang="cs-CZ" sz="1400" b="0" i="0" u="none" strike="noStrike" cap="none" normalizeH="0" baseline="0" dirty="0">
                          <a:ln>
                            <a:noFill/>
                          </a:ln>
                          <a:solidFill>
                            <a:schemeClr val="tx1"/>
                          </a:solidFill>
                          <a:effectLst/>
                          <a:latin typeface="Calibri" pitchFamily="34" charset="0"/>
                          <a:cs typeface="Arial" pitchFamily="34" charset="0"/>
                        </a:rPr>
                        <a:t> test</a:t>
                      </a:r>
                      <a:endParaRPr kumimoji="0" lang="cs-CZ" sz="1400" b="0" i="0" u="none" strike="noStrike" cap="none" normalizeH="0" baseline="0" dirty="0">
                        <a:ln>
                          <a:noFill/>
                        </a:ln>
                        <a:solidFill>
                          <a:schemeClr val="tx1"/>
                        </a:solidFill>
                        <a:effectLst/>
                        <a:latin typeface="Calibri" pitchFamily="34" charset="0"/>
                      </a:endParaRPr>
                    </a:p>
                  </a:txBody>
                  <a:tcPr marL="90000" marR="90000" marT="46800" marB="46800"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chemeClr val="accent1">
                        <a:lumMod val="40000"/>
                        <a:lumOff val="60000"/>
                      </a:schemeClr>
                    </a:solidFill>
                  </a:tcPr>
                </a:tc>
                <a:extLst>
                  <a:ext uri="{0D108BD9-81ED-4DB2-BD59-A6C34878D82A}">
                    <a16:rowId xmlns:a16="http://schemas.microsoft.com/office/drawing/2014/main" val="10006"/>
                  </a:ext>
                </a:extLst>
              </a:tr>
              <a:tr h="393700">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a:ln>
                            <a:noFill/>
                          </a:ln>
                          <a:solidFill>
                            <a:schemeClr val="tx1"/>
                          </a:solidFill>
                          <a:effectLst/>
                          <a:latin typeface="Calibri" pitchFamily="34" charset="0"/>
                        </a:rPr>
                        <a:t>více skupin závisle</a:t>
                      </a:r>
                    </a:p>
                  </a:txBody>
                  <a:tcPr marL="90000" marR="90000" marT="46800" marB="4680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chemeClr val="bg1">
                        <a:lumMod val="8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defRPr/>
                      </a:pPr>
                      <a:r>
                        <a:rPr kumimoji="0" lang="cs-CZ" sz="1400" b="1" i="0" u="none" strike="noStrike" cap="none" normalizeH="0" baseline="0" dirty="0">
                          <a:ln>
                            <a:noFill/>
                          </a:ln>
                          <a:solidFill>
                            <a:schemeClr val="tx1"/>
                          </a:solidFill>
                          <a:effectLst/>
                          <a:latin typeface="Calibri" pitchFamily="34" charset="0"/>
                        </a:rPr>
                        <a:t>Zkoumaný efekt mezi závislými hodnotami je nulový.</a:t>
                      </a:r>
                    </a:p>
                  </a:txBody>
                  <a:tcPr marL="90000" marR="90000" marT="46800" marB="46800" anchor="ct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solidFill>
                      <a:schemeClr val="bg1"/>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a:ln>
                            <a:noFill/>
                          </a:ln>
                          <a:solidFill>
                            <a:schemeClr val="tx1"/>
                          </a:solidFill>
                          <a:effectLst/>
                          <a:latin typeface="Calibri" pitchFamily="34" charset="0"/>
                        </a:rPr>
                        <a:t>ANOVA</a:t>
                      </a:r>
                      <a:br>
                        <a:rPr kumimoji="0" lang="cs-CZ" sz="1400" b="0" i="0" u="none" strike="noStrike" cap="none" normalizeH="0" baseline="0" dirty="0">
                          <a:ln>
                            <a:noFill/>
                          </a:ln>
                          <a:solidFill>
                            <a:schemeClr val="tx1"/>
                          </a:solidFill>
                          <a:effectLst/>
                          <a:latin typeface="Calibri" pitchFamily="34" charset="0"/>
                        </a:rPr>
                      </a:br>
                      <a:r>
                        <a:rPr kumimoji="0" lang="cs-CZ" sz="1400" b="0" i="0" u="none" strike="noStrike" cap="none" normalizeH="0" baseline="0" dirty="0">
                          <a:ln>
                            <a:noFill/>
                          </a:ln>
                          <a:solidFill>
                            <a:schemeClr val="tx1"/>
                          </a:solidFill>
                          <a:effectLst/>
                          <a:latin typeface="Calibri" pitchFamily="34" charset="0"/>
                        </a:rPr>
                        <a:t>opakovaných měření</a:t>
                      </a:r>
                    </a:p>
                  </a:txBody>
                  <a:tcPr marL="90000" marR="90000" marT="46800" marB="46800" anchor="ctr" horzOverflow="overflow">
                    <a:lnL>
                      <a:noFill/>
                    </a:lnL>
                    <a:lnR>
                      <a:noFill/>
                    </a:lnR>
                    <a:lnT>
                      <a:noFill/>
                    </a:lnT>
                    <a:lnB>
                      <a:noFill/>
                    </a:lnB>
                    <a:lnTlToBr>
                      <a:noFill/>
                    </a:lnTlToBr>
                    <a:lnBlToTr>
                      <a:noFill/>
                    </a:lnBlToTr>
                    <a:solidFill>
                      <a:schemeClr val="accent1">
                        <a:lumMod val="40000"/>
                        <a:lumOff val="60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err="1">
                          <a:ln>
                            <a:noFill/>
                          </a:ln>
                          <a:solidFill>
                            <a:schemeClr val="tx1"/>
                          </a:solidFill>
                          <a:effectLst/>
                          <a:latin typeface="Calibri" pitchFamily="34" charset="0"/>
                        </a:rPr>
                        <a:t>Friedmannův</a:t>
                      </a:r>
                      <a:r>
                        <a:rPr kumimoji="0" lang="cs-CZ" sz="1400" b="0" i="0" u="none" strike="noStrike" cap="none" normalizeH="0" baseline="0" dirty="0">
                          <a:ln>
                            <a:noFill/>
                          </a:ln>
                          <a:solidFill>
                            <a:schemeClr val="tx1"/>
                          </a:solidFill>
                          <a:effectLst/>
                          <a:latin typeface="Calibri" pitchFamily="34" charset="0"/>
                        </a:rPr>
                        <a:t> test</a:t>
                      </a:r>
                    </a:p>
                  </a:txBody>
                  <a:tcPr marL="90000" marR="90000" marT="46800" marB="46800" anchor="ct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chemeClr val="accent1">
                        <a:lumMod val="20000"/>
                        <a:lumOff val="80000"/>
                      </a:schemeClr>
                    </a:solidFill>
                  </a:tcPr>
                </a:tc>
                <a:extLst>
                  <a:ext uri="{0D108BD9-81ED-4DB2-BD59-A6C34878D82A}">
                    <a16:rowId xmlns:a16="http://schemas.microsoft.com/office/drawing/2014/main" val="2529471209"/>
                  </a:ext>
                </a:extLst>
              </a:tr>
              <a:tr h="392113">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a:ln>
                            <a:noFill/>
                          </a:ln>
                          <a:solidFill>
                            <a:schemeClr val="tx1"/>
                          </a:solidFill>
                          <a:effectLst/>
                          <a:latin typeface="Calibri" pitchFamily="34" charset="0"/>
                          <a:cs typeface="Arial" pitchFamily="34" charset="0"/>
                        </a:rPr>
                        <a:t>korelace</a:t>
                      </a:r>
                      <a:endParaRPr kumimoji="0" lang="cs-CZ" sz="1400" b="1" i="0" u="none" strike="noStrike" cap="none" normalizeH="0" baseline="0" dirty="0">
                        <a:ln>
                          <a:noFill/>
                        </a:ln>
                        <a:solidFill>
                          <a:schemeClr val="tx1"/>
                        </a:solidFill>
                        <a:effectLst/>
                        <a:latin typeface="Calibri" pitchFamily="34" charset="0"/>
                      </a:endParaRPr>
                    </a:p>
                  </a:txBody>
                  <a:tcPr marL="90000" marR="90000" marT="46800" marB="4680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chemeClr val="bg1">
                        <a:lumMod val="7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1" i="0" u="none" strike="noStrike" cap="none" normalizeH="0" baseline="0" dirty="0">
                          <a:ln>
                            <a:noFill/>
                          </a:ln>
                          <a:solidFill>
                            <a:schemeClr val="tx1"/>
                          </a:solidFill>
                          <a:effectLst/>
                          <a:latin typeface="Calibri" pitchFamily="34" charset="0"/>
                        </a:rPr>
                        <a:t>Neexistuje (příčinná, důsledková) vazba mezi skupinami hodnot.</a:t>
                      </a:r>
                    </a:p>
                  </a:txBody>
                  <a:tcPr marL="90000" marR="90000" marT="46800" marB="46800" anchor="ctr" horzOverflow="overflow">
                    <a:lnL w="12700" cap="flat" cmpd="sng" algn="ctr">
                      <a:solidFill>
                        <a:schemeClr val="tx1"/>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err="1">
                          <a:ln>
                            <a:noFill/>
                          </a:ln>
                          <a:solidFill>
                            <a:schemeClr val="tx1"/>
                          </a:solidFill>
                          <a:effectLst/>
                          <a:latin typeface="Calibri" pitchFamily="34" charset="0"/>
                          <a:cs typeface="Arial" pitchFamily="34" charset="0"/>
                        </a:rPr>
                        <a:t>Pearsonův</a:t>
                      </a:r>
                      <a:r>
                        <a:rPr kumimoji="0" lang="cs-CZ" sz="1400" b="0" i="0" u="none" strike="noStrike" cap="none" normalizeH="0" baseline="0" dirty="0">
                          <a:ln>
                            <a:noFill/>
                          </a:ln>
                          <a:solidFill>
                            <a:schemeClr val="tx1"/>
                          </a:solidFill>
                          <a:effectLst/>
                          <a:latin typeface="Calibri" pitchFamily="34" charset="0"/>
                          <a:cs typeface="Arial" pitchFamily="34" charset="0"/>
                        </a:rPr>
                        <a:t> koeficient</a:t>
                      </a:r>
                      <a:endParaRPr kumimoji="0" lang="cs-CZ" sz="1400" b="0" i="0" u="none" strike="noStrike" cap="none" normalizeH="0" baseline="0" dirty="0">
                        <a:ln>
                          <a:noFill/>
                        </a:ln>
                        <a:solidFill>
                          <a:schemeClr val="tx1"/>
                        </a:solidFill>
                        <a:effectLst/>
                        <a:latin typeface="Calibri" pitchFamily="34" charset="0"/>
                      </a:endParaRPr>
                    </a:p>
                  </a:txBody>
                  <a:tcPr marL="90000" marR="90000" marT="46800" marB="46800"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err="1">
                          <a:ln>
                            <a:noFill/>
                          </a:ln>
                          <a:solidFill>
                            <a:schemeClr val="tx1"/>
                          </a:solidFill>
                          <a:effectLst/>
                          <a:latin typeface="Calibri" pitchFamily="34" charset="0"/>
                          <a:cs typeface="Arial" pitchFamily="34" charset="0"/>
                        </a:rPr>
                        <a:t>Spearmanův</a:t>
                      </a:r>
                      <a:r>
                        <a:rPr kumimoji="0" lang="cs-CZ" sz="1400" b="0" i="0" u="none" strike="noStrike" cap="none" normalizeH="0" baseline="0" dirty="0">
                          <a:ln>
                            <a:noFill/>
                          </a:ln>
                          <a:solidFill>
                            <a:schemeClr val="tx1"/>
                          </a:solidFill>
                          <a:effectLst/>
                          <a:latin typeface="Calibri" pitchFamily="34" charset="0"/>
                          <a:cs typeface="Arial" pitchFamily="34" charset="0"/>
                        </a:rPr>
                        <a:t> koeficient;</a:t>
                      </a:r>
                    </a:p>
                    <a:p>
                      <a:pPr marL="0" marR="0" lvl="0" indent="0" algn="ctr" defTabSz="914400" rtl="0" eaLnBrk="1" fontAlgn="b" latinLnBrk="0" hangingPunct="1">
                        <a:lnSpc>
                          <a:spcPct val="100000"/>
                        </a:lnSpc>
                        <a:spcBef>
                          <a:spcPct val="0"/>
                        </a:spcBef>
                        <a:spcAft>
                          <a:spcPct val="0"/>
                        </a:spcAft>
                        <a:buClr>
                          <a:schemeClr val="accent1"/>
                        </a:buClr>
                        <a:buSzPct val="85000"/>
                        <a:buFont typeface="Wingdings 2" pitchFamily="18" charset="2"/>
                        <a:buNone/>
                        <a:tabLst/>
                      </a:pPr>
                      <a:r>
                        <a:rPr kumimoji="0" lang="cs-CZ" sz="1400" b="0" i="0" u="none" strike="noStrike" cap="none" normalizeH="0" baseline="0" dirty="0" err="1">
                          <a:ln>
                            <a:noFill/>
                          </a:ln>
                          <a:solidFill>
                            <a:schemeClr val="tx1"/>
                          </a:solidFill>
                          <a:effectLst/>
                          <a:latin typeface="Calibri" pitchFamily="34" charset="0"/>
                          <a:cs typeface="Arial" pitchFamily="34" charset="0"/>
                        </a:rPr>
                        <a:t>Kendallův</a:t>
                      </a:r>
                      <a:r>
                        <a:rPr kumimoji="0" lang="cs-CZ" sz="1400" b="0" i="0" u="none" strike="noStrike" cap="none" normalizeH="0" baseline="0" dirty="0">
                          <a:ln>
                            <a:noFill/>
                          </a:ln>
                          <a:solidFill>
                            <a:schemeClr val="tx1"/>
                          </a:solidFill>
                          <a:effectLst/>
                          <a:latin typeface="Calibri" pitchFamily="34" charset="0"/>
                          <a:cs typeface="Arial" pitchFamily="34" charset="0"/>
                        </a:rPr>
                        <a:t> koeficient</a:t>
                      </a:r>
                      <a:endParaRPr kumimoji="0" lang="cs-CZ" sz="1400" b="0" i="0" u="none" strike="noStrike" cap="none" normalizeH="0" baseline="0" dirty="0">
                        <a:ln>
                          <a:noFill/>
                        </a:ln>
                        <a:solidFill>
                          <a:schemeClr val="tx1"/>
                        </a:solidFill>
                        <a:effectLst/>
                        <a:latin typeface="Calibri" pitchFamily="34" charset="0"/>
                      </a:endParaRPr>
                    </a:p>
                  </a:txBody>
                  <a:tcPr marL="90000" marR="90000" marT="46800" marB="46800" anchor="ctr" horzOverflow="overflow">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chemeClr val="bg1">
                        <a:lumMod val="95000"/>
                      </a:schemeClr>
                    </a:solidFill>
                  </a:tcPr>
                </a:tc>
                <a:extLst>
                  <a:ext uri="{0D108BD9-81ED-4DB2-BD59-A6C34878D82A}">
                    <a16:rowId xmlns:a16="http://schemas.microsoft.com/office/drawing/2014/main" val="10007"/>
                  </a:ext>
                </a:extLst>
              </a:tr>
            </a:tbl>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9794"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89795" name="Rectangle 2"/>
          <p:cNvSpPr>
            <a:spLocks noGrp="1" noChangeArrowheads="1"/>
          </p:cNvSpPr>
          <p:nvPr>
            <p:ph type="title" idx="4294967295"/>
          </p:nvPr>
        </p:nvSpPr>
        <p:spPr>
          <a:xfrm>
            <a:off x="990600" y="146050"/>
            <a:ext cx="7772400" cy="762000"/>
          </a:xfrm>
          <a:noFill/>
        </p:spPr>
        <p:txBody>
          <a:bodyPr anchor="ctr"/>
          <a:lstStyle/>
          <a:p>
            <a:r>
              <a:rPr lang="cs-CZ"/>
              <a:t>Příklad: Anova - One way</a:t>
            </a:r>
          </a:p>
        </p:txBody>
      </p:sp>
      <p:sp>
        <p:nvSpPr>
          <p:cNvPr id="289796" name="Text Box 3"/>
          <p:cNvSpPr txBox="1">
            <a:spLocks noChangeArrowheads="1"/>
          </p:cNvSpPr>
          <p:nvPr/>
        </p:nvSpPr>
        <p:spPr bwMode="auto">
          <a:xfrm>
            <a:off x="838200" y="1462088"/>
            <a:ext cx="7848600" cy="5638800"/>
          </a:xfrm>
          <a:prstGeom prst="rect">
            <a:avLst/>
          </a:prstGeom>
          <a:noFill/>
          <a:ln w="9525">
            <a:noFill/>
            <a:miter lim="800000"/>
            <a:headEnd/>
            <a:tailEnd/>
          </a:ln>
        </p:spPr>
        <p:txBody>
          <a:bodyPr/>
          <a:lstStyle/>
          <a:p>
            <a:pPr eaLnBrk="0" fontAlgn="base" hangingPunct="0">
              <a:spcBef>
                <a:spcPct val="0"/>
              </a:spcBef>
              <a:spcAft>
                <a:spcPct val="0"/>
              </a:spcAft>
            </a:pPr>
            <a:r>
              <a:rPr lang="cs-CZ" sz="1600">
                <a:solidFill>
                  <a:prstClr val="black"/>
                </a:solidFill>
                <a:latin typeface="Arial" pitchFamily="34" charset="0"/>
                <a:cs typeface="Arial" pitchFamily="34" charset="0"/>
              </a:rPr>
              <a:t>Dávka rostlinného stimulátoru  (0, 4, 8, 12  mg/l)</a:t>
            </a:r>
          </a:p>
          <a:p>
            <a:pPr eaLnBrk="0" fontAlgn="base" hangingPunct="0">
              <a:spcBef>
                <a:spcPct val="0"/>
              </a:spcBef>
              <a:spcAft>
                <a:spcPct val="0"/>
              </a:spcAft>
            </a:pPr>
            <a:r>
              <a:rPr lang="cs-CZ" sz="1600">
                <a:solidFill>
                  <a:prstClr val="black"/>
                </a:solidFill>
                <a:latin typeface="Arial" pitchFamily="34" charset="0"/>
                <a:cs typeface="Arial" pitchFamily="34" charset="0"/>
              </a:rPr>
              <a:t>A = 4 ; n = 8</a:t>
            </a:r>
          </a:p>
          <a:p>
            <a:pPr eaLnBrk="0" fontAlgn="base" hangingPunct="0">
              <a:spcBef>
                <a:spcPct val="0"/>
              </a:spcBef>
              <a:spcAft>
                <a:spcPct val="0"/>
              </a:spcAft>
            </a:pPr>
            <a:endParaRPr lang="cs-CZ" sz="1600">
              <a:solidFill>
                <a:prstClr val="black"/>
              </a:solidFill>
              <a:latin typeface="Arial" pitchFamily="34" charset="0"/>
              <a:cs typeface="Arial" pitchFamily="34" charset="0"/>
            </a:endParaRPr>
          </a:p>
          <a:p>
            <a:pPr eaLnBrk="0" fontAlgn="base" hangingPunct="0">
              <a:spcBef>
                <a:spcPct val="0"/>
              </a:spcBef>
              <a:spcAft>
                <a:spcPct val="0"/>
              </a:spcAft>
            </a:pPr>
            <a:r>
              <a:rPr lang="cs-CZ" sz="1600" b="1">
                <a:solidFill>
                  <a:srgbClr val="CCB400"/>
                </a:solidFill>
                <a:latin typeface="Arial" pitchFamily="34" charset="0"/>
                <a:cs typeface="Arial" pitchFamily="34" charset="0"/>
              </a:rPr>
              <a:t>I.      ANOVA</a:t>
            </a:r>
          </a:p>
          <a:p>
            <a:pPr eaLnBrk="0" fontAlgn="base" hangingPunct="0">
              <a:spcBef>
                <a:spcPct val="0"/>
              </a:spcBef>
              <a:spcAft>
                <a:spcPct val="0"/>
              </a:spcAft>
            </a:pPr>
            <a:r>
              <a:rPr lang="cs-CZ" sz="1600">
                <a:solidFill>
                  <a:prstClr val="black"/>
                </a:solidFill>
                <a:latin typeface="Arial" pitchFamily="34" charset="0"/>
                <a:cs typeface="Arial" pitchFamily="34" charset="0"/>
              </a:rPr>
              <a:t>Bartlett's test:        P = 0,9847</a:t>
            </a:r>
          </a:p>
          <a:p>
            <a:pPr eaLnBrk="0" fontAlgn="base" hangingPunct="0">
              <a:spcBef>
                <a:spcPct val="0"/>
              </a:spcBef>
              <a:spcAft>
                <a:spcPct val="0"/>
              </a:spcAft>
            </a:pPr>
            <a:r>
              <a:rPr lang="cs-CZ" sz="1600">
                <a:solidFill>
                  <a:prstClr val="black"/>
                </a:solidFill>
                <a:latin typeface="Arial" pitchFamily="34" charset="0"/>
                <a:cs typeface="Arial" pitchFamily="34" charset="0"/>
              </a:rPr>
              <a:t>K-S test:                P = 0,482 - 0,6525  pro jednotlivé kategorie</a:t>
            </a:r>
          </a:p>
          <a:p>
            <a:pPr eaLnBrk="0" fontAlgn="base" hangingPunct="0">
              <a:spcBef>
                <a:spcPct val="0"/>
              </a:spcBef>
              <a:spcAft>
                <a:spcPct val="0"/>
              </a:spcAft>
            </a:pPr>
            <a:endParaRPr lang="cs-CZ" sz="1600">
              <a:solidFill>
                <a:prstClr val="black"/>
              </a:solidFill>
              <a:latin typeface="Arial" pitchFamily="34" charset="0"/>
              <a:cs typeface="Arial" pitchFamily="34" charset="0"/>
            </a:endParaRPr>
          </a:p>
          <a:p>
            <a:pPr eaLnBrk="0" fontAlgn="base" hangingPunct="0">
              <a:spcBef>
                <a:spcPct val="0"/>
              </a:spcBef>
              <a:spcAft>
                <a:spcPct val="0"/>
              </a:spcAft>
            </a:pPr>
            <a:r>
              <a:rPr lang="cs-CZ" sz="1600" b="1">
                <a:solidFill>
                  <a:prstClr val="black"/>
                </a:solidFill>
                <a:latin typeface="Arial" pitchFamily="34" charset="0"/>
                <a:cs typeface="Arial" pitchFamily="34" charset="0"/>
              </a:rPr>
              <a:t>Source   </a:t>
            </a:r>
            <a:r>
              <a:rPr lang="cs-CZ" sz="1600">
                <a:solidFill>
                  <a:prstClr val="black"/>
                </a:solidFill>
                <a:latin typeface="Arial" pitchFamily="34" charset="0"/>
                <a:cs typeface="Arial" pitchFamily="34" charset="0"/>
              </a:rPr>
              <a:t>                       </a:t>
            </a:r>
            <a:r>
              <a:rPr lang="cs-CZ" sz="1600" b="1">
                <a:solidFill>
                  <a:prstClr val="black"/>
                </a:solidFill>
                <a:latin typeface="Arial" pitchFamily="34" charset="0"/>
                <a:cs typeface="Arial" pitchFamily="34" charset="0"/>
              </a:rPr>
              <a:t>D. f.</a:t>
            </a:r>
            <a:r>
              <a:rPr lang="cs-CZ" sz="1600">
                <a:solidFill>
                  <a:prstClr val="black"/>
                </a:solidFill>
                <a:latin typeface="Arial" pitchFamily="34" charset="0"/>
                <a:cs typeface="Arial" pitchFamily="34" charset="0"/>
              </a:rPr>
              <a:t>           </a:t>
            </a:r>
            <a:r>
              <a:rPr lang="en-US" sz="1600">
                <a:solidFill>
                  <a:prstClr val="black"/>
                </a:solidFill>
                <a:latin typeface="Arial" pitchFamily="34" charset="0"/>
                <a:cs typeface="Arial" pitchFamily="34" charset="0"/>
              </a:rPr>
              <a:t>    </a:t>
            </a:r>
            <a:r>
              <a:rPr lang="cs-CZ" sz="1600" b="1">
                <a:solidFill>
                  <a:prstClr val="black"/>
                </a:solidFill>
                <a:latin typeface="Arial" pitchFamily="34" charset="0"/>
                <a:cs typeface="Arial" pitchFamily="34" charset="0"/>
              </a:rPr>
              <a:t>SS             MS            F </a:t>
            </a:r>
          </a:p>
          <a:p>
            <a:pPr eaLnBrk="0" fontAlgn="base" hangingPunct="0">
              <a:spcBef>
                <a:spcPct val="0"/>
              </a:spcBef>
              <a:spcAft>
                <a:spcPct val="0"/>
              </a:spcAft>
            </a:pPr>
            <a:r>
              <a:rPr lang="cs-CZ" sz="1600" b="1">
                <a:solidFill>
                  <a:prstClr val="black"/>
                </a:solidFill>
                <a:latin typeface="Arial" pitchFamily="34" charset="0"/>
                <a:cs typeface="Arial" pitchFamily="34" charset="0"/>
              </a:rPr>
              <a:t>Between Groups</a:t>
            </a:r>
            <a:r>
              <a:rPr lang="cs-CZ" sz="1600">
                <a:solidFill>
                  <a:prstClr val="black"/>
                </a:solidFill>
                <a:latin typeface="Arial" pitchFamily="34" charset="0"/>
                <a:cs typeface="Arial" pitchFamily="34" charset="0"/>
              </a:rPr>
              <a:t>          </a:t>
            </a: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3                305,8         101,9       8,56 </a:t>
            </a:r>
          </a:p>
          <a:p>
            <a:pPr eaLnBrk="0" fontAlgn="base" hangingPunct="0">
              <a:spcBef>
                <a:spcPct val="0"/>
              </a:spcBef>
              <a:spcAft>
                <a:spcPct val="0"/>
              </a:spcAft>
            </a:pPr>
            <a:r>
              <a:rPr lang="cs-CZ" sz="1600" b="1">
                <a:solidFill>
                  <a:prstClr val="black"/>
                </a:solidFill>
                <a:latin typeface="Arial" pitchFamily="34" charset="0"/>
                <a:cs typeface="Arial" pitchFamily="34" charset="0"/>
              </a:rPr>
              <a:t>Within Groups</a:t>
            </a:r>
            <a:r>
              <a:rPr lang="cs-CZ" sz="1600">
                <a:solidFill>
                  <a:prstClr val="black"/>
                </a:solidFill>
                <a:latin typeface="Arial" pitchFamily="34" charset="0"/>
                <a:cs typeface="Arial" pitchFamily="34" charset="0"/>
              </a:rPr>
              <a:t>             28               </a:t>
            </a: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322,2        </a:t>
            </a: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11,9  </a:t>
            </a:r>
          </a:p>
          <a:p>
            <a:pPr eaLnBrk="0" fontAlgn="base" hangingPunct="0">
              <a:spcBef>
                <a:spcPct val="0"/>
              </a:spcBef>
              <a:spcAft>
                <a:spcPct val="0"/>
              </a:spcAft>
            </a:pPr>
            <a:r>
              <a:rPr lang="cs-CZ" sz="1600" b="1">
                <a:solidFill>
                  <a:prstClr val="black"/>
                </a:solidFill>
                <a:latin typeface="Arial" pitchFamily="34" charset="0"/>
                <a:cs typeface="Arial" pitchFamily="34" charset="0"/>
              </a:rPr>
              <a:t>Total (corr.)</a:t>
            </a:r>
            <a:r>
              <a:rPr lang="cs-CZ" sz="1600">
                <a:solidFill>
                  <a:prstClr val="black"/>
                </a:solidFill>
                <a:latin typeface="Arial" pitchFamily="34" charset="0"/>
                <a:cs typeface="Arial" pitchFamily="34" charset="0"/>
              </a:rPr>
              <a:t>                </a:t>
            </a: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 31               </a:t>
            </a: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638,0   </a:t>
            </a:r>
            <a:r>
              <a:rPr lang="en-US" sz="1600">
                <a:solidFill>
                  <a:prstClr val="black"/>
                </a:solidFill>
                <a:latin typeface="Arial" pitchFamily="34" charset="0"/>
                <a:cs typeface="Arial" pitchFamily="34" charset="0"/>
              </a:rPr>
              <a:t> </a:t>
            </a:r>
            <a:endParaRPr lang="cs-CZ" sz="1600">
              <a:solidFill>
                <a:prstClr val="black"/>
              </a:solidFill>
              <a:latin typeface="Arial" pitchFamily="34" charset="0"/>
              <a:cs typeface="Arial" pitchFamily="34" charset="0"/>
            </a:endParaRPr>
          </a:p>
          <a:p>
            <a:pPr eaLnBrk="0" fontAlgn="base" hangingPunct="0">
              <a:spcBef>
                <a:spcPct val="0"/>
              </a:spcBef>
              <a:spcAft>
                <a:spcPct val="0"/>
              </a:spcAft>
            </a:pPr>
            <a:endParaRPr lang="cs-CZ" sz="1600">
              <a:solidFill>
                <a:prstClr val="black"/>
              </a:solidFill>
              <a:latin typeface="Arial" pitchFamily="34" charset="0"/>
              <a:cs typeface="Arial" pitchFamily="34" charset="0"/>
            </a:endParaRPr>
          </a:p>
          <a:p>
            <a:pPr eaLnBrk="0" fontAlgn="base" hangingPunct="0">
              <a:spcBef>
                <a:spcPct val="0"/>
              </a:spcBef>
              <a:spcAft>
                <a:spcPct val="0"/>
              </a:spcAft>
            </a:pPr>
            <a:r>
              <a:rPr lang="cs-CZ" sz="1600" b="1">
                <a:solidFill>
                  <a:srgbClr val="CCB400"/>
                </a:solidFill>
                <a:latin typeface="Arial" pitchFamily="34" charset="0"/>
                <a:cs typeface="Arial" pitchFamily="34" charset="0"/>
              </a:rPr>
              <a:t>II.     Multiple Range Test</a:t>
            </a:r>
          </a:p>
          <a:p>
            <a:pPr eaLnBrk="0" fontAlgn="base" hangingPunct="0">
              <a:spcBef>
                <a:spcPct val="0"/>
              </a:spcBef>
              <a:spcAft>
                <a:spcPct val="0"/>
              </a:spcAft>
            </a:pPr>
            <a:r>
              <a:rPr lang="cs-CZ" sz="1600">
                <a:solidFill>
                  <a:prstClr val="black"/>
                </a:solidFill>
                <a:latin typeface="Arial" pitchFamily="34" charset="0"/>
                <a:cs typeface="Arial" pitchFamily="34" charset="0"/>
              </a:rPr>
              <a:t>NKS -test</a:t>
            </a:r>
          </a:p>
          <a:p>
            <a:pPr eaLnBrk="0" fontAlgn="base" hangingPunct="0">
              <a:spcBef>
                <a:spcPct val="0"/>
              </a:spcBef>
              <a:spcAft>
                <a:spcPct val="0"/>
              </a:spcAft>
            </a:pPr>
            <a:endParaRPr lang="cs-CZ" sz="1600">
              <a:solidFill>
                <a:prstClr val="black"/>
              </a:solidFill>
              <a:latin typeface="Arial" pitchFamily="34" charset="0"/>
              <a:cs typeface="Arial" pitchFamily="34" charset="0"/>
            </a:endParaRPr>
          </a:p>
          <a:p>
            <a:pPr eaLnBrk="0" fontAlgn="base" hangingPunct="0">
              <a:spcBef>
                <a:spcPct val="0"/>
              </a:spcBef>
              <a:spcAft>
                <a:spcPct val="0"/>
              </a:spcAft>
            </a:pPr>
            <a:r>
              <a:rPr lang="cs-CZ" sz="1600" b="1">
                <a:solidFill>
                  <a:prstClr val="black"/>
                </a:solidFill>
                <a:latin typeface="Arial" pitchFamily="34" charset="0"/>
                <a:cs typeface="Arial" pitchFamily="34" charset="0"/>
              </a:rPr>
              <a:t>Level           Average         Homogenous Groups </a:t>
            </a:r>
          </a:p>
          <a:p>
            <a:pPr eaLnBrk="0" fontAlgn="base" hangingPunct="0">
              <a:spcBef>
                <a:spcPct val="0"/>
              </a:spcBef>
              <a:spcAft>
                <a:spcPct val="0"/>
              </a:spcAft>
            </a:pP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0                  34,8                 </a:t>
            </a: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x </a:t>
            </a:r>
          </a:p>
          <a:p>
            <a:pPr eaLnBrk="0" fontAlgn="base" hangingPunct="0">
              <a:spcBef>
                <a:spcPct val="0"/>
              </a:spcBef>
              <a:spcAft>
                <a:spcPct val="0"/>
              </a:spcAft>
            </a:pP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4                  41,4                    </a:t>
            </a: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	x </a:t>
            </a:r>
          </a:p>
          <a:p>
            <a:pPr eaLnBrk="0" fontAlgn="base" hangingPunct="0">
              <a:spcBef>
                <a:spcPct val="0"/>
              </a:spcBef>
              <a:spcAft>
                <a:spcPct val="0"/>
              </a:spcAft>
            </a:pP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12                </a:t>
            </a: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41,8                   </a:t>
            </a: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 	x </a:t>
            </a:r>
          </a:p>
          <a:p>
            <a:pPr eaLnBrk="0" fontAlgn="base" hangingPunct="0">
              <a:spcBef>
                <a:spcPct val="0"/>
              </a:spcBef>
              <a:spcAft>
                <a:spcPct val="0"/>
              </a:spcAft>
            </a:pP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8                  52,6                    	</a:t>
            </a: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	x </a:t>
            </a:r>
          </a:p>
        </p:txBody>
      </p:sp>
      <p:sp>
        <p:nvSpPr>
          <p:cNvPr id="289797" name="Line 4"/>
          <p:cNvSpPr>
            <a:spLocks noChangeShapeType="1"/>
          </p:cNvSpPr>
          <p:nvPr/>
        </p:nvSpPr>
        <p:spPr bwMode="auto">
          <a:xfrm flipV="1">
            <a:off x="965200" y="3471863"/>
            <a:ext cx="5838825" cy="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9798" name="Line 5"/>
          <p:cNvSpPr>
            <a:spLocks noChangeShapeType="1"/>
          </p:cNvSpPr>
          <p:nvPr/>
        </p:nvSpPr>
        <p:spPr bwMode="auto">
          <a:xfrm flipV="1">
            <a:off x="965200" y="3957638"/>
            <a:ext cx="5838825" cy="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9799" name="Line 6"/>
          <p:cNvSpPr>
            <a:spLocks noChangeShapeType="1"/>
          </p:cNvSpPr>
          <p:nvPr/>
        </p:nvSpPr>
        <p:spPr bwMode="auto">
          <a:xfrm rot="5400000" flipH="1" flipV="1">
            <a:off x="2200275" y="3721100"/>
            <a:ext cx="1143000" cy="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9800" name="Line 7"/>
          <p:cNvSpPr>
            <a:spLocks noChangeShapeType="1"/>
          </p:cNvSpPr>
          <p:nvPr/>
        </p:nvSpPr>
        <p:spPr bwMode="auto">
          <a:xfrm rot="5400000" flipH="1" flipV="1">
            <a:off x="3343275" y="3721100"/>
            <a:ext cx="1143000" cy="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9801" name="Line 8"/>
          <p:cNvSpPr>
            <a:spLocks noChangeShapeType="1"/>
          </p:cNvSpPr>
          <p:nvPr/>
        </p:nvSpPr>
        <p:spPr bwMode="auto">
          <a:xfrm rot="5400000" flipH="1" flipV="1">
            <a:off x="4562475" y="3721100"/>
            <a:ext cx="1143000" cy="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9802" name="Line 9"/>
          <p:cNvSpPr>
            <a:spLocks noChangeShapeType="1"/>
          </p:cNvSpPr>
          <p:nvPr/>
        </p:nvSpPr>
        <p:spPr bwMode="auto">
          <a:xfrm rot="5400000" flipH="1" flipV="1">
            <a:off x="5368925" y="3721100"/>
            <a:ext cx="1143000" cy="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9803" name="Line 10"/>
          <p:cNvSpPr>
            <a:spLocks noChangeShapeType="1"/>
          </p:cNvSpPr>
          <p:nvPr/>
        </p:nvSpPr>
        <p:spPr bwMode="auto">
          <a:xfrm flipV="1">
            <a:off x="914400" y="5426075"/>
            <a:ext cx="5229225" cy="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9804" name="Line 12"/>
          <p:cNvSpPr>
            <a:spLocks noChangeShapeType="1"/>
          </p:cNvSpPr>
          <p:nvPr/>
        </p:nvSpPr>
        <p:spPr bwMode="auto">
          <a:xfrm rot="16200000" flipV="1">
            <a:off x="1327944" y="5734844"/>
            <a:ext cx="1154112" cy="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818"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90819" name="Rectangle 2"/>
          <p:cNvSpPr>
            <a:spLocks noGrp="1" noChangeArrowheads="1"/>
          </p:cNvSpPr>
          <p:nvPr>
            <p:ph type="title" idx="4294967295"/>
          </p:nvPr>
        </p:nvSpPr>
        <p:spPr>
          <a:xfrm>
            <a:off x="990600" y="0"/>
            <a:ext cx="7772400" cy="762000"/>
          </a:xfrm>
          <a:noFill/>
        </p:spPr>
        <p:txBody>
          <a:bodyPr anchor="ctr"/>
          <a:lstStyle/>
          <a:p>
            <a:r>
              <a:rPr lang="cs-CZ"/>
              <a:t>Srovnání variant v testech</a:t>
            </a:r>
          </a:p>
        </p:txBody>
      </p:sp>
      <p:sp>
        <p:nvSpPr>
          <p:cNvPr id="290820" name="Rectangle 3"/>
          <p:cNvSpPr>
            <a:spLocks noChangeArrowheads="1"/>
          </p:cNvSpPr>
          <p:nvPr/>
        </p:nvSpPr>
        <p:spPr bwMode="auto">
          <a:xfrm>
            <a:off x="179388" y="1046163"/>
            <a:ext cx="8785225" cy="438150"/>
          </a:xfrm>
          <a:prstGeom prst="rect">
            <a:avLst/>
          </a:prstGeom>
          <a:solidFill>
            <a:schemeClr val="accent2"/>
          </a:solidFill>
          <a:ln w="9525">
            <a:noFill/>
            <a:miter lim="800000"/>
            <a:headEnd/>
            <a:tailEnd/>
          </a:ln>
        </p:spPr>
        <p:txBody>
          <a:bodyPr anchor="ctr"/>
          <a:lstStyle/>
          <a:p>
            <a:pPr algn="ctr" eaLnBrk="0" fontAlgn="base" hangingPunct="0">
              <a:spcBef>
                <a:spcPct val="0"/>
              </a:spcBef>
              <a:spcAft>
                <a:spcPct val="0"/>
              </a:spcAft>
            </a:pPr>
            <a:r>
              <a:rPr lang="cs-CZ" sz="2800" b="1" i="1">
                <a:solidFill>
                  <a:prstClr val="white"/>
                </a:solidFill>
                <a:latin typeface="Times New Roman" pitchFamily="18" charset="0"/>
                <a:cs typeface="Arial" pitchFamily="34" charset="0"/>
              </a:rPr>
              <a:t>Srovnáváni variant po celkovém testu ANOVA</a:t>
            </a:r>
          </a:p>
        </p:txBody>
      </p:sp>
      <p:sp>
        <p:nvSpPr>
          <p:cNvPr id="290821" name="kreslení 101"/>
          <p:cNvSpPr>
            <a:spLocks/>
          </p:cNvSpPr>
          <p:nvPr/>
        </p:nvSpPr>
        <p:spPr bwMode="auto">
          <a:xfrm>
            <a:off x="2933700" y="1544638"/>
            <a:ext cx="2895600" cy="371475"/>
          </a:xfrm>
          <a:custGeom>
            <a:avLst/>
            <a:gdLst>
              <a:gd name="T0" fmla="*/ 0 w 16384"/>
              <a:gd name="T1" fmla="*/ 0 h 16384"/>
              <a:gd name="T2" fmla="*/ 11349 w 16384"/>
              <a:gd name="T3" fmla="*/ 0 h 16384"/>
              <a:gd name="T4" fmla="*/ 16384 w 16384"/>
              <a:gd name="T5" fmla="*/ 0 h 16384"/>
              <a:gd name="T6" fmla="*/ 8192 w 16384"/>
              <a:gd name="T7" fmla="*/ 16384 h 16384"/>
              <a:gd name="T8" fmla="*/ 0 w 16384"/>
              <a:gd name="T9" fmla="*/ 0 h 16384"/>
              <a:gd name="T10" fmla="*/ 0 60000 65536"/>
              <a:gd name="T11" fmla="*/ 0 60000 65536"/>
              <a:gd name="T12" fmla="*/ 0 60000 65536"/>
              <a:gd name="T13" fmla="*/ 0 60000 65536"/>
              <a:gd name="T14" fmla="*/ 0 60000 65536"/>
              <a:gd name="T15" fmla="*/ 0 w 16384"/>
              <a:gd name="T16" fmla="*/ 0 h 16384"/>
              <a:gd name="T17" fmla="*/ 16384 w 16384"/>
              <a:gd name="T18" fmla="*/ 16384 h 16384"/>
            </a:gdLst>
            <a:ahLst/>
            <a:cxnLst>
              <a:cxn ang="T10">
                <a:pos x="T0" y="T1"/>
              </a:cxn>
              <a:cxn ang="T11">
                <a:pos x="T2" y="T3"/>
              </a:cxn>
              <a:cxn ang="T12">
                <a:pos x="T4" y="T5"/>
              </a:cxn>
              <a:cxn ang="T13">
                <a:pos x="T6" y="T7"/>
              </a:cxn>
              <a:cxn ang="T14">
                <a:pos x="T8" y="T9"/>
              </a:cxn>
            </a:cxnLst>
            <a:rect l="T15" t="T16" r="T17" b="T18"/>
            <a:pathLst>
              <a:path w="16384" h="16384">
                <a:moveTo>
                  <a:pt x="0" y="0"/>
                </a:moveTo>
                <a:lnTo>
                  <a:pt x="11349" y="0"/>
                </a:lnTo>
                <a:lnTo>
                  <a:pt x="16384" y="0"/>
                </a:lnTo>
                <a:lnTo>
                  <a:pt x="8192" y="16384"/>
                </a:lnTo>
                <a:lnTo>
                  <a:pt x="0" y="0"/>
                </a:lnTo>
                <a:close/>
              </a:path>
            </a:pathLst>
          </a:custGeom>
          <a:solidFill>
            <a:srgbClr val="808080"/>
          </a:solidFill>
          <a:ln w="9525" cap="flat" cmpd="sng">
            <a:solidFill>
              <a:srgbClr val="000000"/>
            </a:solidFill>
            <a:prstDash val="solid"/>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0822" name="Rectangle 5"/>
          <p:cNvSpPr>
            <a:spLocks noChangeArrowheads="1"/>
          </p:cNvSpPr>
          <p:nvPr/>
        </p:nvSpPr>
        <p:spPr bwMode="auto">
          <a:xfrm>
            <a:off x="1219200" y="2085975"/>
            <a:ext cx="6629400" cy="657225"/>
          </a:xfrm>
          <a:prstGeom prst="rect">
            <a:avLst/>
          </a:prstGeom>
          <a:noFill/>
          <a:ln w="9525">
            <a:noFill/>
            <a:miter lim="800000"/>
            <a:headEnd/>
            <a:tailEnd/>
          </a:ln>
        </p:spPr>
        <p:txBody>
          <a:bodyPr anchor="ctr"/>
          <a:lstStyle/>
          <a:p>
            <a:pPr algn="ctr" eaLnBrk="0" fontAlgn="base" hangingPunct="0">
              <a:spcBef>
                <a:spcPct val="0"/>
              </a:spcBef>
              <a:spcAft>
                <a:spcPct val="0"/>
              </a:spcAft>
            </a:pPr>
            <a:r>
              <a:rPr lang="cs-CZ" sz="2000">
                <a:solidFill>
                  <a:prstClr val="black"/>
                </a:solidFill>
                <a:latin typeface="Arial" pitchFamily="34" charset="0"/>
                <a:cs typeface="Arial" pitchFamily="34" charset="0"/>
              </a:rPr>
              <a:t>Mnoho existujících algoritmů není vhodných </a:t>
            </a:r>
          </a:p>
          <a:p>
            <a:pPr algn="ctr" eaLnBrk="0" fontAlgn="base" hangingPunct="0">
              <a:spcBef>
                <a:spcPct val="0"/>
              </a:spcBef>
              <a:spcAft>
                <a:spcPct val="0"/>
              </a:spcAft>
            </a:pPr>
            <a:r>
              <a:rPr lang="cs-CZ" sz="2000">
                <a:solidFill>
                  <a:prstClr val="black"/>
                </a:solidFill>
                <a:latin typeface="Arial" pitchFamily="34" charset="0"/>
                <a:cs typeface="Arial" pitchFamily="34" charset="0"/>
              </a:rPr>
              <a:t>pro konkrétní případ</a:t>
            </a:r>
          </a:p>
        </p:txBody>
      </p:sp>
      <p:sp>
        <p:nvSpPr>
          <p:cNvPr id="290823" name="Rectangle 6"/>
          <p:cNvSpPr>
            <a:spLocks noChangeArrowheads="1"/>
          </p:cNvSpPr>
          <p:nvPr/>
        </p:nvSpPr>
        <p:spPr bwMode="auto">
          <a:xfrm>
            <a:off x="2571750" y="2952750"/>
            <a:ext cx="3724275" cy="581025"/>
          </a:xfrm>
          <a:prstGeom prst="rect">
            <a:avLst/>
          </a:prstGeom>
          <a:solidFill>
            <a:srgbClr val="FFFFFF"/>
          </a:solidFill>
          <a:ln w="9525">
            <a:solidFill>
              <a:srgbClr val="000000"/>
            </a:solidFill>
            <a:prstDash val="dash"/>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0824" name="Rectangle 7"/>
          <p:cNvSpPr>
            <a:spLocks noChangeArrowheads="1"/>
          </p:cNvSpPr>
          <p:nvPr/>
        </p:nvSpPr>
        <p:spPr bwMode="auto">
          <a:xfrm>
            <a:off x="2571750" y="2952750"/>
            <a:ext cx="3724275" cy="581025"/>
          </a:xfrm>
          <a:prstGeom prst="rect">
            <a:avLst/>
          </a:prstGeom>
          <a:noFill/>
          <a:ln w="9525">
            <a:noFill/>
            <a:miter lim="800000"/>
            <a:headEnd/>
            <a:tailEnd/>
          </a:ln>
        </p:spPr>
        <p:txBody>
          <a:bodyPr anchor="ctr"/>
          <a:lstStyle/>
          <a:p>
            <a:pPr algn="ctr" eaLnBrk="0" fontAlgn="base" hangingPunct="0">
              <a:spcBef>
                <a:spcPct val="0"/>
              </a:spcBef>
              <a:spcAft>
                <a:spcPct val="0"/>
              </a:spcAft>
            </a:pPr>
            <a:r>
              <a:rPr lang="cs-CZ" sz="1600" b="1">
                <a:solidFill>
                  <a:prstClr val="black"/>
                </a:solidFill>
                <a:latin typeface="Arial" pitchFamily="34" charset="0"/>
                <a:cs typeface="Arial" pitchFamily="34" charset="0"/>
              </a:rPr>
              <a:t>Day and Quin</a:t>
            </a:r>
          </a:p>
          <a:p>
            <a:pPr algn="ctr" eaLnBrk="0" fontAlgn="base" hangingPunct="0">
              <a:spcBef>
                <a:spcPct val="0"/>
              </a:spcBef>
              <a:spcAft>
                <a:spcPct val="0"/>
              </a:spcAft>
            </a:pPr>
            <a:r>
              <a:rPr lang="cs-CZ" sz="1600" b="1">
                <a:solidFill>
                  <a:prstClr val="black"/>
                </a:solidFill>
                <a:latin typeface="Arial" pitchFamily="34" charset="0"/>
                <a:cs typeface="Arial" pitchFamily="34" charset="0"/>
              </a:rPr>
              <a:t>Ecological Monographs,1989</a:t>
            </a:r>
          </a:p>
        </p:txBody>
      </p:sp>
      <p:sp>
        <p:nvSpPr>
          <p:cNvPr id="290825" name="Rectangle 8"/>
          <p:cNvSpPr>
            <a:spLocks noChangeArrowheads="1"/>
          </p:cNvSpPr>
          <p:nvPr/>
        </p:nvSpPr>
        <p:spPr bwMode="auto">
          <a:xfrm>
            <a:off x="152400" y="3573463"/>
            <a:ext cx="4405313" cy="2633662"/>
          </a:xfrm>
          <a:prstGeom prst="rect">
            <a:avLst/>
          </a:prstGeom>
          <a:noFill/>
          <a:ln w="9525">
            <a:solidFill>
              <a:srgbClr val="000000"/>
            </a:solidFill>
            <a:prstDash val="dash"/>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0826" name="Text Box 9"/>
          <p:cNvSpPr txBox="1">
            <a:spLocks noChangeArrowheads="1"/>
          </p:cNvSpPr>
          <p:nvPr/>
        </p:nvSpPr>
        <p:spPr bwMode="auto">
          <a:xfrm>
            <a:off x="317500" y="3727450"/>
            <a:ext cx="1304925" cy="514350"/>
          </a:xfrm>
          <a:prstGeom prst="rect">
            <a:avLst/>
          </a:prstGeom>
          <a:solidFill>
            <a:srgbClr val="CC0000"/>
          </a:solidFill>
          <a:ln w="9525">
            <a:solidFill>
              <a:srgbClr val="000000"/>
            </a:solidFill>
            <a:miter lim="800000"/>
            <a:headEnd/>
            <a:tailEnd/>
          </a:ln>
        </p:spPr>
        <p:txBody>
          <a:bodyPr anchor="ctr"/>
          <a:lstStyle/>
          <a:p>
            <a:pPr algn="ctr" eaLnBrk="0" fontAlgn="base" hangingPunct="0">
              <a:spcBef>
                <a:spcPct val="0"/>
              </a:spcBef>
              <a:spcAft>
                <a:spcPct val="0"/>
              </a:spcAft>
            </a:pPr>
            <a:r>
              <a:rPr lang="cs-CZ" b="1">
                <a:solidFill>
                  <a:prstClr val="white"/>
                </a:solidFill>
                <a:latin typeface="Arial" pitchFamily="34" charset="0"/>
                <a:cs typeface="Arial" pitchFamily="34" charset="0"/>
              </a:rPr>
              <a:t>Test</a:t>
            </a:r>
          </a:p>
        </p:txBody>
      </p:sp>
      <p:sp>
        <p:nvSpPr>
          <p:cNvPr id="290827" name="Text Box 10"/>
          <p:cNvSpPr txBox="1">
            <a:spLocks noChangeArrowheads="1"/>
          </p:cNvSpPr>
          <p:nvPr/>
        </p:nvSpPr>
        <p:spPr bwMode="auto">
          <a:xfrm>
            <a:off x="1698625" y="3727450"/>
            <a:ext cx="1304925" cy="514350"/>
          </a:xfrm>
          <a:prstGeom prst="rect">
            <a:avLst/>
          </a:prstGeom>
          <a:solidFill>
            <a:srgbClr val="CC0000"/>
          </a:solidFill>
          <a:ln w="9525">
            <a:solidFill>
              <a:srgbClr val="000000"/>
            </a:solidFill>
            <a:miter lim="800000"/>
            <a:headEnd/>
            <a:tailEnd/>
          </a:ln>
        </p:spPr>
        <p:txBody>
          <a:bodyPr anchor="ctr"/>
          <a:lstStyle/>
          <a:p>
            <a:pPr algn="ctr" eaLnBrk="0" fontAlgn="base" hangingPunct="0">
              <a:spcBef>
                <a:spcPct val="0"/>
              </a:spcBef>
              <a:spcAft>
                <a:spcPct val="0"/>
              </a:spcAft>
            </a:pPr>
            <a:r>
              <a:rPr lang="cs-CZ" b="1">
                <a:solidFill>
                  <a:prstClr val="white"/>
                </a:solidFill>
                <a:latin typeface="Arial" pitchFamily="34" charset="0"/>
                <a:cs typeface="Arial" pitchFamily="34" charset="0"/>
              </a:rPr>
              <a:t>Využití</a:t>
            </a:r>
          </a:p>
        </p:txBody>
      </p:sp>
      <p:sp>
        <p:nvSpPr>
          <p:cNvPr id="290828" name="Text Box 11"/>
          <p:cNvSpPr txBox="1">
            <a:spLocks noChangeArrowheads="1"/>
          </p:cNvSpPr>
          <p:nvPr/>
        </p:nvSpPr>
        <p:spPr bwMode="auto">
          <a:xfrm>
            <a:off x="3098800" y="3727450"/>
            <a:ext cx="1397000" cy="514350"/>
          </a:xfrm>
          <a:prstGeom prst="rect">
            <a:avLst/>
          </a:prstGeom>
          <a:solidFill>
            <a:srgbClr val="CC0000"/>
          </a:solidFill>
          <a:ln w="9525">
            <a:solidFill>
              <a:srgbClr val="000000"/>
            </a:solidFill>
            <a:miter lim="800000"/>
            <a:headEnd/>
            <a:tailEnd/>
          </a:ln>
        </p:spPr>
        <p:txBody>
          <a:bodyPr anchor="ctr"/>
          <a:lstStyle/>
          <a:p>
            <a:pPr algn="ctr" eaLnBrk="0" fontAlgn="base" hangingPunct="0">
              <a:spcBef>
                <a:spcPct val="0"/>
              </a:spcBef>
              <a:spcAft>
                <a:spcPct val="0"/>
              </a:spcAft>
            </a:pPr>
            <a:r>
              <a:rPr lang="cs-CZ" b="1">
                <a:solidFill>
                  <a:prstClr val="white"/>
                </a:solidFill>
                <a:latin typeface="Arial" pitchFamily="34" charset="0"/>
                <a:cs typeface="Arial" pitchFamily="34" charset="0"/>
              </a:rPr>
              <a:t>Poznámka</a:t>
            </a:r>
          </a:p>
        </p:txBody>
      </p:sp>
      <p:sp>
        <p:nvSpPr>
          <p:cNvPr id="290829" name="Text Box 12"/>
          <p:cNvSpPr txBox="1">
            <a:spLocks noChangeArrowheads="1"/>
          </p:cNvSpPr>
          <p:nvPr/>
        </p:nvSpPr>
        <p:spPr bwMode="auto">
          <a:xfrm>
            <a:off x="317500" y="4367213"/>
            <a:ext cx="1304925" cy="47625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400" b="1">
                <a:solidFill>
                  <a:prstClr val="black"/>
                </a:solidFill>
                <a:latin typeface="Arial" pitchFamily="34" charset="0"/>
                <a:cs typeface="Arial" pitchFamily="34" charset="0"/>
              </a:rPr>
              <a:t>Dunnett </a:t>
            </a:r>
          </a:p>
          <a:p>
            <a:pPr algn="ctr" eaLnBrk="0" fontAlgn="base" hangingPunct="0">
              <a:spcBef>
                <a:spcPct val="0"/>
              </a:spcBef>
              <a:spcAft>
                <a:spcPct val="0"/>
              </a:spcAft>
            </a:pPr>
            <a:r>
              <a:rPr lang="cs-CZ" sz="1400" b="1">
                <a:solidFill>
                  <a:prstClr val="black"/>
                </a:solidFill>
                <a:latin typeface="Arial" pitchFamily="34" charset="0"/>
                <a:cs typeface="Arial" pitchFamily="34" charset="0"/>
              </a:rPr>
              <a:t>Williams</a:t>
            </a:r>
          </a:p>
        </p:txBody>
      </p:sp>
      <p:sp>
        <p:nvSpPr>
          <p:cNvPr id="290830" name="Text Box 13"/>
          <p:cNvSpPr txBox="1">
            <a:spLocks noChangeArrowheads="1"/>
          </p:cNvSpPr>
          <p:nvPr/>
        </p:nvSpPr>
        <p:spPr bwMode="auto">
          <a:xfrm>
            <a:off x="1698625" y="4367213"/>
            <a:ext cx="1304925" cy="47625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400" b="1">
                <a:solidFill>
                  <a:prstClr val="black"/>
                </a:solidFill>
                <a:latin typeface="Arial" pitchFamily="34" charset="0"/>
                <a:cs typeface="Arial" pitchFamily="34" charset="0"/>
              </a:rPr>
              <a:t>Srovnání s kontrolou</a:t>
            </a:r>
          </a:p>
        </p:txBody>
      </p:sp>
      <p:sp>
        <p:nvSpPr>
          <p:cNvPr id="290831" name="Text Box 14"/>
          <p:cNvSpPr txBox="1">
            <a:spLocks noChangeArrowheads="1"/>
          </p:cNvSpPr>
          <p:nvPr/>
        </p:nvSpPr>
        <p:spPr bwMode="auto">
          <a:xfrm>
            <a:off x="3098800" y="4378325"/>
            <a:ext cx="1397000" cy="476250"/>
          </a:xfrm>
          <a:prstGeom prst="rect">
            <a:avLst/>
          </a:prstGeom>
          <a:solidFill>
            <a:srgbClr val="FFFFFF"/>
          </a:solidFill>
          <a:ln w="9525">
            <a:solidFill>
              <a:srgbClr val="000000"/>
            </a:solidFill>
            <a:miter lim="800000"/>
            <a:headEnd/>
            <a:tailEnd/>
          </a:ln>
        </p:spPr>
        <p:txBody>
          <a:bodyPr/>
          <a:lstStyle/>
          <a:p>
            <a:pPr algn="ctr" eaLnBrk="0" fontAlgn="base" hangingPunct="0">
              <a:spcBef>
                <a:spcPct val="0"/>
              </a:spcBef>
              <a:spcAft>
                <a:spcPct val="0"/>
              </a:spcAft>
            </a:pPr>
            <a:r>
              <a:rPr lang="cs-CZ" sz="1200">
                <a:solidFill>
                  <a:prstClr val="black"/>
                </a:solidFill>
                <a:latin typeface="Arial" pitchFamily="34" charset="0"/>
                <a:cs typeface="Arial" pitchFamily="34" charset="0"/>
              </a:rPr>
              <a:t>Ex. i modifikace pro různá n.</a:t>
            </a:r>
          </a:p>
        </p:txBody>
      </p:sp>
      <p:sp>
        <p:nvSpPr>
          <p:cNvPr id="290832" name="Text Box 15"/>
          <p:cNvSpPr txBox="1">
            <a:spLocks noChangeArrowheads="1"/>
          </p:cNvSpPr>
          <p:nvPr/>
        </p:nvSpPr>
        <p:spPr bwMode="auto">
          <a:xfrm>
            <a:off x="317500" y="4973638"/>
            <a:ext cx="1304925" cy="477837"/>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400" b="1">
                <a:solidFill>
                  <a:prstClr val="black"/>
                </a:solidFill>
                <a:latin typeface="Arial" pitchFamily="34" charset="0"/>
                <a:cs typeface="Arial" pitchFamily="34" charset="0"/>
              </a:rPr>
              <a:t>ANOVA </a:t>
            </a:r>
          </a:p>
          <a:p>
            <a:pPr algn="ctr" eaLnBrk="0" fontAlgn="base" hangingPunct="0">
              <a:spcBef>
                <a:spcPct val="0"/>
              </a:spcBef>
              <a:spcAft>
                <a:spcPct val="0"/>
              </a:spcAft>
            </a:pPr>
            <a:r>
              <a:rPr lang="cs-CZ" sz="1400" b="1">
                <a:solidFill>
                  <a:prstClr val="black"/>
                </a:solidFill>
                <a:latin typeface="Arial" pitchFamily="34" charset="0"/>
                <a:cs typeface="Arial" pitchFamily="34" charset="0"/>
              </a:rPr>
              <a:t>testy (F)</a:t>
            </a:r>
          </a:p>
        </p:txBody>
      </p:sp>
      <p:sp>
        <p:nvSpPr>
          <p:cNvPr id="290833" name="Text Box 16"/>
          <p:cNvSpPr txBox="1">
            <a:spLocks noChangeArrowheads="1"/>
          </p:cNvSpPr>
          <p:nvPr/>
        </p:nvSpPr>
        <p:spPr bwMode="auto">
          <a:xfrm>
            <a:off x="1698625" y="4973638"/>
            <a:ext cx="1304925" cy="477837"/>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400" b="1">
                <a:solidFill>
                  <a:prstClr val="black"/>
                </a:solidFill>
                <a:latin typeface="Arial" pitchFamily="34" charset="0"/>
                <a:cs typeface="Arial" pitchFamily="34" charset="0"/>
              </a:rPr>
              <a:t>Orthogonální kontrasty</a:t>
            </a:r>
          </a:p>
        </p:txBody>
      </p:sp>
      <p:sp>
        <p:nvSpPr>
          <p:cNvPr id="290834" name="Text Box 17"/>
          <p:cNvSpPr txBox="1">
            <a:spLocks noChangeArrowheads="1"/>
          </p:cNvSpPr>
          <p:nvPr/>
        </p:nvSpPr>
        <p:spPr bwMode="auto">
          <a:xfrm>
            <a:off x="3098800" y="4984750"/>
            <a:ext cx="1397000" cy="47625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200">
                <a:solidFill>
                  <a:prstClr val="black"/>
                </a:solidFill>
                <a:latin typeface="Arial" pitchFamily="34" charset="0"/>
                <a:cs typeface="Arial" pitchFamily="34" charset="0"/>
              </a:rPr>
              <a:t>Plánovaná srovnání</a:t>
            </a:r>
          </a:p>
        </p:txBody>
      </p:sp>
      <p:sp>
        <p:nvSpPr>
          <p:cNvPr id="290835" name="Text Box 18"/>
          <p:cNvSpPr txBox="1">
            <a:spLocks noChangeArrowheads="1"/>
          </p:cNvSpPr>
          <p:nvPr/>
        </p:nvSpPr>
        <p:spPr bwMode="auto">
          <a:xfrm>
            <a:off x="317500" y="5581650"/>
            <a:ext cx="1304925" cy="47625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400" b="1">
                <a:solidFill>
                  <a:prstClr val="black"/>
                </a:solidFill>
                <a:latin typeface="Arial" pitchFamily="34" charset="0"/>
                <a:cs typeface="Arial" pitchFamily="34" charset="0"/>
              </a:rPr>
              <a:t>Ryan Q test</a:t>
            </a:r>
          </a:p>
        </p:txBody>
      </p:sp>
      <p:sp>
        <p:nvSpPr>
          <p:cNvPr id="290836" name="Text Box 19"/>
          <p:cNvSpPr txBox="1">
            <a:spLocks noChangeArrowheads="1"/>
          </p:cNvSpPr>
          <p:nvPr/>
        </p:nvSpPr>
        <p:spPr bwMode="auto">
          <a:xfrm>
            <a:off x="1698625" y="5581650"/>
            <a:ext cx="1304925" cy="47625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400" b="1">
                <a:solidFill>
                  <a:prstClr val="black"/>
                </a:solidFill>
                <a:latin typeface="Arial" pitchFamily="34" charset="0"/>
                <a:cs typeface="Arial" pitchFamily="34" charset="0"/>
              </a:rPr>
              <a:t>Jednoduché kontrasty</a:t>
            </a:r>
          </a:p>
        </p:txBody>
      </p:sp>
      <p:sp>
        <p:nvSpPr>
          <p:cNvPr id="290837" name="Text Box 20"/>
          <p:cNvSpPr txBox="1">
            <a:spLocks noChangeArrowheads="1"/>
          </p:cNvSpPr>
          <p:nvPr/>
        </p:nvSpPr>
        <p:spPr bwMode="auto">
          <a:xfrm>
            <a:off x="3098800" y="5591175"/>
            <a:ext cx="1397000" cy="477838"/>
          </a:xfrm>
          <a:prstGeom prst="rect">
            <a:avLst/>
          </a:prstGeom>
          <a:solidFill>
            <a:srgbClr val="FFFFFF"/>
          </a:solidFill>
          <a:ln w="9525">
            <a:solidFill>
              <a:srgbClr val="000000"/>
            </a:solidFill>
            <a:miter lim="800000"/>
            <a:headEnd/>
            <a:tailEnd/>
          </a:ln>
        </p:spPr>
        <p:txBody>
          <a:bodyPr/>
          <a:lstStyle/>
          <a:p>
            <a:pPr algn="ctr" eaLnBrk="0" fontAlgn="base" hangingPunct="0">
              <a:spcBef>
                <a:spcPct val="0"/>
              </a:spcBef>
              <a:spcAft>
                <a:spcPct val="0"/>
              </a:spcAft>
            </a:pPr>
            <a:r>
              <a:rPr lang="cs-CZ" sz="1200">
                <a:solidFill>
                  <a:prstClr val="black"/>
                </a:solidFill>
                <a:latin typeface="Arial" pitchFamily="34" charset="0"/>
                <a:cs typeface="Arial" pitchFamily="34" charset="0"/>
              </a:rPr>
              <a:t>Vyhodnocen jako nejlepší test</a:t>
            </a:r>
          </a:p>
        </p:txBody>
      </p:sp>
      <p:sp>
        <p:nvSpPr>
          <p:cNvPr id="290838" name="Rectangle 21"/>
          <p:cNvSpPr>
            <a:spLocks noChangeArrowheads="1"/>
          </p:cNvSpPr>
          <p:nvPr/>
        </p:nvSpPr>
        <p:spPr bwMode="auto">
          <a:xfrm>
            <a:off x="4772025" y="3573463"/>
            <a:ext cx="4219575" cy="2619375"/>
          </a:xfrm>
          <a:prstGeom prst="rect">
            <a:avLst/>
          </a:prstGeom>
          <a:gradFill rotWithShape="0">
            <a:gsLst>
              <a:gs pos="0">
                <a:srgbClr val="FFFFFF"/>
              </a:gs>
              <a:gs pos="100000">
                <a:srgbClr val="F5F5F5"/>
              </a:gs>
            </a:gsLst>
            <a:path path="shape">
              <a:fillToRect l="50000" t="50000" r="50000" b="50000"/>
            </a:path>
          </a:gradFill>
          <a:ln w="9525">
            <a:solidFill>
              <a:srgbClr val="000000"/>
            </a:solidFill>
            <a:prstDash val="dash"/>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0839" name="Text Box 22"/>
          <p:cNvSpPr txBox="1">
            <a:spLocks noChangeArrowheads="1"/>
          </p:cNvSpPr>
          <p:nvPr/>
        </p:nvSpPr>
        <p:spPr bwMode="auto">
          <a:xfrm>
            <a:off x="4838700" y="3644900"/>
            <a:ext cx="4076700" cy="266700"/>
          </a:xfrm>
          <a:prstGeom prst="rect">
            <a:avLst/>
          </a:prstGeom>
          <a:solidFill>
            <a:srgbClr val="CC0000"/>
          </a:solidFill>
          <a:ln w="9525">
            <a:solidFill>
              <a:srgbClr val="000000"/>
            </a:solidFill>
            <a:miter lim="800000"/>
            <a:headEnd/>
            <a:tailEnd/>
          </a:ln>
        </p:spPr>
        <p:txBody>
          <a:bodyPr anchor="ctr"/>
          <a:lstStyle/>
          <a:p>
            <a:pPr algn="ctr" eaLnBrk="0" fontAlgn="base" hangingPunct="0">
              <a:spcBef>
                <a:spcPct val="0"/>
              </a:spcBef>
              <a:spcAft>
                <a:spcPct val="0"/>
              </a:spcAft>
            </a:pPr>
            <a:r>
              <a:rPr lang="cs-CZ" b="1">
                <a:solidFill>
                  <a:prstClr val="white"/>
                </a:solidFill>
                <a:latin typeface="Arial" pitchFamily="34" charset="0"/>
                <a:cs typeface="Arial" pitchFamily="34" charset="0"/>
              </a:rPr>
              <a:t>Testy pro jednoduché kontrasty</a:t>
            </a:r>
          </a:p>
        </p:txBody>
      </p:sp>
      <p:sp>
        <p:nvSpPr>
          <p:cNvPr id="290840" name="Text Box 23"/>
          <p:cNvSpPr txBox="1">
            <a:spLocks noChangeArrowheads="1"/>
          </p:cNvSpPr>
          <p:nvPr/>
        </p:nvSpPr>
        <p:spPr bwMode="auto">
          <a:xfrm>
            <a:off x="4838700" y="3987800"/>
            <a:ext cx="1304925" cy="45720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600" b="1">
                <a:solidFill>
                  <a:prstClr val="black"/>
                </a:solidFill>
                <a:latin typeface="Arial" pitchFamily="34" charset="0"/>
                <a:cs typeface="Arial" pitchFamily="34" charset="0"/>
              </a:rPr>
              <a:t>Scheffe</a:t>
            </a:r>
          </a:p>
        </p:txBody>
      </p:sp>
      <p:sp>
        <p:nvSpPr>
          <p:cNvPr id="290841" name="Text Box 24"/>
          <p:cNvSpPr txBox="1">
            <a:spLocks noChangeArrowheads="1"/>
          </p:cNvSpPr>
          <p:nvPr/>
        </p:nvSpPr>
        <p:spPr bwMode="auto">
          <a:xfrm>
            <a:off x="6219825" y="3987800"/>
            <a:ext cx="1304925" cy="45720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600" b="1">
                <a:solidFill>
                  <a:prstClr val="black"/>
                </a:solidFill>
                <a:latin typeface="Arial" pitchFamily="34" charset="0"/>
                <a:cs typeface="Arial" pitchFamily="34" charset="0"/>
              </a:rPr>
              <a:t>Tukey</a:t>
            </a:r>
          </a:p>
        </p:txBody>
      </p:sp>
      <p:sp>
        <p:nvSpPr>
          <p:cNvPr id="290842" name="Text Box 25"/>
          <p:cNvSpPr txBox="1">
            <a:spLocks noChangeArrowheads="1"/>
          </p:cNvSpPr>
          <p:nvPr/>
        </p:nvSpPr>
        <p:spPr bwMode="auto">
          <a:xfrm>
            <a:off x="7620000" y="3997325"/>
            <a:ext cx="1304925" cy="45720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600" b="1">
                <a:solidFill>
                  <a:prstClr val="black"/>
                </a:solidFill>
                <a:latin typeface="Arial" pitchFamily="34" charset="0"/>
                <a:cs typeface="Arial" pitchFamily="34" charset="0"/>
              </a:rPr>
              <a:t>LSD</a:t>
            </a:r>
          </a:p>
        </p:txBody>
      </p:sp>
      <p:sp>
        <p:nvSpPr>
          <p:cNvPr id="290843" name="Text Box 26"/>
          <p:cNvSpPr txBox="1">
            <a:spLocks noChangeArrowheads="1"/>
          </p:cNvSpPr>
          <p:nvPr/>
        </p:nvSpPr>
        <p:spPr bwMode="auto">
          <a:xfrm>
            <a:off x="4838700" y="4549775"/>
            <a:ext cx="1314450" cy="45720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600" b="1">
                <a:solidFill>
                  <a:prstClr val="black"/>
                </a:solidFill>
                <a:latin typeface="Arial" pitchFamily="34" charset="0"/>
                <a:cs typeface="Arial" pitchFamily="34" charset="0"/>
              </a:rPr>
              <a:t>Bonferroni</a:t>
            </a:r>
          </a:p>
        </p:txBody>
      </p:sp>
      <p:sp>
        <p:nvSpPr>
          <p:cNvPr id="290844" name="Text Box 27"/>
          <p:cNvSpPr txBox="1">
            <a:spLocks noChangeArrowheads="1"/>
          </p:cNvSpPr>
          <p:nvPr/>
        </p:nvSpPr>
        <p:spPr bwMode="auto">
          <a:xfrm>
            <a:off x="6219825" y="4549775"/>
            <a:ext cx="1304925" cy="45720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700" b="1">
                <a:solidFill>
                  <a:prstClr val="black"/>
                </a:solidFill>
                <a:latin typeface="Arial" pitchFamily="34" charset="0"/>
                <a:cs typeface="Arial" pitchFamily="34" charset="0"/>
              </a:rPr>
              <a:t>Dunn-Sidák</a:t>
            </a:r>
          </a:p>
        </p:txBody>
      </p:sp>
      <p:sp>
        <p:nvSpPr>
          <p:cNvPr id="290845" name="Text Box 28"/>
          <p:cNvSpPr txBox="1">
            <a:spLocks noChangeArrowheads="1"/>
          </p:cNvSpPr>
          <p:nvPr/>
        </p:nvSpPr>
        <p:spPr bwMode="auto">
          <a:xfrm>
            <a:off x="7620000" y="4559300"/>
            <a:ext cx="1304925" cy="45720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600" b="1">
                <a:solidFill>
                  <a:prstClr val="black"/>
                </a:solidFill>
                <a:latin typeface="Arial" pitchFamily="34" charset="0"/>
                <a:cs typeface="Arial" pitchFamily="34" charset="0"/>
              </a:rPr>
              <a:t>Kramer</a:t>
            </a:r>
          </a:p>
        </p:txBody>
      </p:sp>
      <p:sp>
        <p:nvSpPr>
          <p:cNvPr id="290846" name="Text Box 29"/>
          <p:cNvSpPr txBox="1">
            <a:spLocks noChangeArrowheads="1"/>
          </p:cNvSpPr>
          <p:nvPr/>
        </p:nvSpPr>
        <p:spPr bwMode="auto">
          <a:xfrm>
            <a:off x="4848225" y="5673725"/>
            <a:ext cx="1171575" cy="45720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200" b="1">
                <a:solidFill>
                  <a:prstClr val="black"/>
                </a:solidFill>
                <a:latin typeface="Arial" pitchFamily="34" charset="0"/>
                <a:cs typeface="Arial" pitchFamily="34" charset="0"/>
              </a:rPr>
              <a:t>Duncan</a:t>
            </a:r>
          </a:p>
        </p:txBody>
      </p:sp>
      <p:sp>
        <p:nvSpPr>
          <p:cNvPr id="290847" name="Text Box 30"/>
          <p:cNvSpPr txBox="1">
            <a:spLocks noChangeArrowheads="1"/>
          </p:cNvSpPr>
          <p:nvPr/>
        </p:nvSpPr>
        <p:spPr bwMode="auto">
          <a:xfrm>
            <a:off x="6096000" y="5673725"/>
            <a:ext cx="1438275" cy="45720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200" b="1">
                <a:solidFill>
                  <a:prstClr val="black"/>
                </a:solidFill>
                <a:latin typeface="Arial" pitchFamily="34" charset="0"/>
                <a:cs typeface="Arial" pitchFamily="34" charset="0"/>
              </a:rPr>
              <a:t>Student - Newmann-Keuls</a:t>
            </a:r>
          </a:p>
        </p:txBody>
      </p:sp>
      <p:sp>
        <p:nvSpPr>
          <p:cNvPr id="290848" name="Text Box 31"/>
          <p:cNvSpPr txBox="1">
            <a:spLocks noChangeArrowheads="1"/>
          </p:cNvSpPr>
          <p:nvPr/>
        </p:nvSpPr>
        <p:spPr bwMode="auto">
          <a:xfrm>
            <a:off x="7616825" y="5673725"/>
            <a:ext cx="1304925" cy="45720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200" b="1">
                <a:solidFill>
                  <a:prstClr val="black"/>
                </a:solidFill>
                <a:latin typeface="Arial" pitchFamily="34" charset="0"/>
                <a:cs typeface="Arial" pitchFamily="34" charset="0"/>
              </a:rPr>
              <a:t>Waller-Duncan k ratio</a:t>
            </a:r>
          </a:p>
        </p:txBody>
      </p:sp>
      <p:sp>
        <p:nvSpPr>
          <p:cNvPr id="290849" name="Text Box 32"/>
          <p:cNvSpPr txBox="1">
            <a:spLocks noChangeArrowheads="1"/>
          </p:cNvSpPr>
          <p:nvPr/>
        </p:nvSpPr>
        <p:spPr bwMode="auto">
          <a:xfrm>
            <a:off x="4838700" y="5292725"/>
            <a:ext cx="4086225" cy="266700"/>
          </a:xfrm>
          <a:prstGeom prst="rect">
            <a:avLst/>
          </a:prstGeom>
          <a:solidFill>
            <a:srgbClr val="CC0000"/>
          </a:solidFill>
          <a:ln w="9525">
            <a:solidFill>
              <a:srgbClr val="000000"/>
            </a:solidFill>
            <a:miter lim="800000"/>
            <a:headEnd/>
            <a:tailEnd/>
          </a:ln>
        </p:spPr>
        <p:txBody>
          <a:bodyPr anchor="ctr"/>
          <a:lstStyle/>
          <a:p>
            <a:pPr algn="ctr" eaLnBrk="0" fontAlgn="base" hangingPunct="0">
              <a:spcBef>
                <a:spcPct val="0"/>
              </a:spcBef>
              <a:spcAft>
                <a:spcPct val="0"/>
              </a:spcAft>
            </a:pPr>
            <a:r>
              <a:rPr lang="cs-CZ" b="1">
                <a:solidFill>
                  <a:prstClr val="white"/>
                </a:solidFill>
                <a:latin typeface="Arial" pitchFamily="34" charset="0"/>
                <a:cs typeface="Arial" pitchFamily="34" charset="0"/>
              </a:rPr>
              <a:t>Testy nevhodné</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819" name="Rectangle 2"/>
          <p:cNvSpPr>
            <a:spLocks noGrp="1" noChangeArrowheads="1"/>
          </p:cNvSpPr>
          <p:nvPr>
            <p:ph type="title" idx="4294967295"/>
          </p:nvPr>
        </p:nvSpPr>
        <p:spPr>
          <a:xfrm>
            <a:off x="990600" y="0"/>
            <a:ext cx="7772400" cy="762000"/>
          </a:xfrm>
          <a:noFill/>
        </p:spPr>
        <p:txBody>
          <a:bodyPr anchor="ctr"/>
          <a:lstStyle/>
          <a:p>
            <a:r>
              <a:rPr lang="cs-CZ"/>
              <a:t>Srovnání variant v testech</a:t>
            </a:r>
          </a:p>
        </p:txBody>
      </p:sp>
      <p:sp>
        <p:nvSpPr>
          <p:cNvPr id="290820" name="Rectangle 3"/>
          <p:cNvSpPr>
            <a:spLocks noChangeArrowheads="1"/>
          </p:cNvSpPr>
          <p:nvPr/>
        </p:nvSpPr>
        <p:spPr bwMode="auto">
          <a:xfrm>
            <a:off x="179388" y="1046163"/>
            <a:ext cx="8785225" cy="438150"/>
          </a:xfrm>
          <a:prstGeom prst="rect">
            <a:avLst/>
          </a:prstGeom>
          <a:solidFill>
            <a:schemeClr val="accent2"/>
          </a:solidFill>
          <a:ln w="9525">
            <a:noFill/>
            <a:miter lim="800000"/>
            <a:headEnd/>
            <a:tailEnd/>
          </a:ln>
        </p:spPr>
        <p:txBody>
          <a:bodyPr anchor="ctr"/>
          <a:lstStyle/>
          <a:p>
            <a:pPr algn="ctr" eaLnBrk="0" fontAlgn="base" hangingPunct="0">
              <a:spcBef>
                <a:spcPct val="0"/>
              </a:spcBef>
              <a:spcAft>
                <a:spcPct val="0"/>
              </a:spcAft>
            </a:pPr>
            <a:r>
              <a:rPr lang="cs-CZ" sz="2800" b="1" i="1" dirty="0">
                <a:solidFill>
                  <a:prstClr val="white"/>
                </a:solidFill>
                <a:latin typeface="Times New Roman" pitchFamily="18" charset="0"/>
                <a:cs typeface="Arial" pitchFamily="34" charset="0"/>
              </a:rPr>
              <a:t>Výhody a nevýhody jednotlivých post-hoc testů</a:t>
            </a:r>
          </a:p>
        </p:txBody>
      </p:sp>
      <p:sp>
        <p:nvSpPr>
          <p:cNvPr id="290822" name="Rectangle 5"/>
          <p:cNvSpPr>
            <a:spLocks noChangeArrowheads="1"/>
          </p:cNvSpPr>
          <p:nvPr/>
        </p:nvSpPr>
        <p:spPr bwMode="auto">
          <a:xfrm>
            <a:off x="179387" y="1628801"/>
            <a:ext cx="8785225" cy="4536504"/>
          </a:xfrm>
          <a:prstGeom prst="rect">
            <a:avLst/>
          </a:prstGeom>
          <a:noFill/>
          <a:ln w="9525">
            <a:noFill/>
            <a:miter lim="800000"/>
            <a:headEnd/>
            <a:tailEnd/>
          </a:ln>
        </p:spPr>
        <p:txBody>
          <a:bodyPr anchor="t"/>
          <a:lstStyle/>
          <a:p>
            <a:pPr eaLnBrk="0" fontAlgn="base" hangingPunct="0">
              <a:spcBef>
                <a:spcPct val="0"/>
              </a:spcBef>
              <a:spcAft>
                <a:spcPts val="1200"/>
              </a:spcAft>
            </a:pPr>
            <a:r>
              <a:rPr lang="en-US" sz="2000" b="1" dirty="0">
                <a:solidFill>
                  <a:srgbClr val="C00000"/>
                </a:solidFill>
              </a:rPr>
              <a:t>Fisher</a:t>
            </a:r>
            <a:r>
              <a:rPr lang="cs-CZ" sz="2000" b="1" dirty="0" err="1">
                <a:solidFill>
                  <a:srgbClr val="C00000"/>
                </a:solidFill>
              </a:rPr>
              <a:t>ův</a:t>
            </a:r>
            <a:r>
              <a:rPr lang="cs-CZ" sz="2000" b="1" dirty="0">
                <a:solidFill>
                  <a:srgbClr val="C00000"/>
                </a:solidFill>
              </a:rPr>
              <a:t> nejmenší významný rozdíl</a:t>
            </a:r>
            <a:r>
              <a:rPr lang="en-US" sz="2000" b="1" dirty="0">
                <a:solidFill>
                  <a:srgbClr val="C00000"/>
                </a:solidFill>
              </a:rPr>
              <a:t> (LSD)</a:t>
            </a:r>
            <a:r>
              <a:rPr lang="cs-CZ" sz="2000" b="1" dirty="0">
                <a:solidFill>
                  <a:srgbClr val="C00000"/>
                </a:solidFill>
              </a:rPr>
              <a:t>:</a:t>
            </a:r>
            <a:r>
              <a:rPr lang="cs-CZ" sz="2000" b="1" dirty="0"/>
              <a:t> </a:t>
            </a:r>
            <a:r>
              <a:rPr lang="cs-CZ" sz="2000" dirty="0"/>
              <a:t>sada t-testů pouze s upraveným výpočtem celkového rozptylu. Relativně slabý test vyžadující splnění podmínek.</a:t>
            </a:r>
          </a:p>
          <a:p>
            <a:pPr eaLnBrk="0" fontAlgn="base" hangingPunct="0">
              <a:spcBef>
                <a:spcPct val="0"/>
              </a:spcBef>
              <a:spcAft>
                <a:spcPts val="1200"/>
              </a:spcAft>
            </a:pPr>
            <a:r>
              <a:rPr lang="cs-CZ" sz="2000" b="1" dirty="0" err="1">
                <a:solidFill>
                  <a:srgbClr val="C00000"/>
                </a:solidFill>
              </a:rPr>
              <a:t>Bonferroniho</a:t>
            </a:r>
            <a:r>
              <a:rPr lang="cs-CZ" sz="2000" b="1" dirty="0">
                <a:solidFill>
                  <a:srgbClr val="C00000"/>
                </a:solidFill>
              </a:rPr>
              <a:t> test: </a:t>
            </a:r>
            <a:r>
              <a:rPr lang="cs-CZ" sz="2000" dirty="0"/>
              <a:t>sada t-testů s korekcí p-hodnoty podle počtu hypotéz. Jednoduchý na výpočet, ale velmi slabý. Velmi univerzální přístup (nejen ANOVA).</a:t>
            </a:r>
          </a:p>
          <a:p>
            <a:pPr eaLnBrk="0" fontAlgn="base" hangingPunct="0">
              <a:spcBef>
                <a:spcPct val="0"/>
              </a:spcBef>
              <a:spcAft>
                <a:spcPts val="1200"/>
              </a:spcAft>
            </a:pPr>
            <a:r>
              <a:rPr lang="cs-CZ" sz="2000" b="1" dirty="0">
                <a:solidFill>
                  <a:srgbClr val="C00000"/>
                </a:solidFill>
              </a:rPr>
              <a:t>Studentova-</a:t>
            </a:r>
            <a:r>
              <a:rPr lang="cs-CZ" sz="2000" b="1" dirty="0" err="1">
                <a:solidFill>
                  <a:srgbClr val="C00000"/>
                </a:solidFill>
              </a:rPr>
              <a:t>Newmanova</a:t>
            </a:r>
            <a:r>
              <a:rPr lang="cs-CZ" sz="2000" b="1" dirty="0">
                <a:solidFill>
                  <a:srgbClr val="C00000"/>
                </a:solidFill>
              </a:rPr>
              <a:t>-</a:t>
            </a:r>
            <a:r>
              <a:rPr lang="cs-CZ" sz="2000" b="1" dirty="0" err="1">
                <a:solidFill>
                  <a:srgbClr val="C00000"/>
                </a:solidFill>
              </a:rPr>
              <a:t>Keulsova</a:t>
            </a:r>
            <a:r>
              <a:rPr lang="cs-CZ" sz="2000" b="1" dirty="0">
                <a:solidFill>
                  <a:srgbClr val="C00000"/>
                </a:solidFill>
              </a:rPr>
              <a:t> metoda: </a:t>
            </a:r>
            <a:r>
              <a:rPr lang="cs-CZ" sz="2000" dirty="0"/>
              <a:t>velmi silný test, který ale tíhne k chybám 1. druhu. Populární v 50. letech 20. století, ustoupila </a:t>
            </a:r>
            <a:r>
              <a:rPr lang="cs-CZ" sz="2000" dirty="0" err="1"/>
              <a:t>Tukeyovým</a:t>
            </a:r>
            <a:r>
              <a:rPr lang="cs-CZ" sz="2000" dirty="0"/>
              <a:t> testům.</a:t>
            </a:r>
          </a:p>
          <a:p>
            <a:pPr eaLnBrk="0" fontAlgn="base" hangingPunct="0">
              <a:spcBef>
                <a:spcPct val="0"/>
              </a:spcBef>
              <a:spcAft>
                <a:spcPts val="1200"/>
              </a:spcAft>
            </a:pPr>
            <a:r>
              <a:rPr lang="cs-CZ" sz="2000" b="1" dirty="0" err="1">
                <a:solidFill>
                  <a:srgbClr val="C00000"/>
                </a:solidFill>
              </a:rPr>
              <a:t>Duncanův</a:t>
            </a:r>
            <a:r>
              <a:rPr lang="cs-CZ" sz="2000" b="1" dirty="0">
                <a:solidFill>
                  <a:srgbClr val="C00000"/>
                </a:solidFill>
              </a:rPr>
              <a:t> test: </a:t>
            </a:r>
            <a:r>
              <a:rPr lang="cs-CZ" sz="2000" dirty="0"/>
              <a:t>vylepšení Studentovy-</a:t>
            </a:r>
            <a:r>
              <a:rPr lang="cs-CZ" sz="2000" dirty="0" err="1"/>
              <a:t>Newmanovy</a:t>
            </a:r>
            <a:r>
              <a:rPr lang="cs-CZ" sz="2000" dirty="0"/>
              <a:t>-</a:t>
            </a:r>
            <a:r>
              <a:rPr lang="cs-CZ" sz="2000" dirty="0" err="1"/>
              <a:t>Keulsovy</a:t>
            </a:r>
            <a:r>
              <a:rPr lang="cs-CZ" sz="2000" dirty="0"/>
              <a:t> metody – je velmi silný, ale má vysoké riziko chyby 1. druhu. Tradičně oblíbený v agronomii.</a:t>
            </a:r>
          </a:p>
          <a:p>
            <a:pPr eaLnBrk="0" fontAlgn="base" hangingPunct="0">
              <a:spcBef>
                <a:spcPct val="0"/>
              </a:spcBef>
              <a:spcAft>
                <a:spcPts val="1200"/>
              </a:spcAft>
            </a:pPr>
            <a:r>
              <a:rPr lang="cs-CZ" sz="2000" b="1" dirty="0" err="1">
                <a:solidFill>
                  <a:srgbClr val="C00000"/>
                </a:solidFill>
              </a:rPr>
              <a:t>Rodgerův</a:t>
            </a:r>
            <a:r>
              <a:rPr lang="cs-CZ" sz="2000" b="1" dirty="0">
                <a:solidFill>
                  <a:srgbClr val="C00000"/>
                </a:solidFill>
              </a:rPr>
              <a:t> test:</a:t>
            </a:r>
            <a:br>
              <a:rPr lang="cs-CZ" sz="2000" dirty="0"/>
            </a:br>
            <a:endParaRPr lang="cs-CZ" sz="2000" dirty="0"/>
          </a:p>
          <a:p>
            <a:pPr eaLnBrk="0" fontAlgn="base" hangingPunct="0">
              <a:spcBef>
                <a:spcPct val="0"/>
              </a:spcBef>
              <a:spcAft>
                <a:spcPts val="1200"/>
              </a:spcAft>
            </a:pPr>
            <a:r>
              <a:rPr lang="cs-CZ" sz="2000" b="1" dirty="0" err="1">
                <a:solidFill>
                  <a:srgbClr val="C00000"/>
                </a:solidFill>
              </a:rPr>
              <a:t>Scheffého</a:t>
            </a:r>
            <a:r>
              <a:rPr lang="cs-CZ" sz="2000" b="1" dirty="0">
                <a:solidFill>
                  <a:srgbClr val="C00000"/>
                </a:solidFill>
              </a:rPr>
              <a:t> test: </a:t>
            </a:r>
            <a:r>
              <a:rPr lang="cs-CZ" sz="2000" dirty="0"/>
              <a:t>velmi flexibilní, protože netestuje dvojice skupin navzájem, ale vždy jednu skupinu proti ostatním. Tíhne ale k chybám I. i II. druhu.</a:t>
            </a:r>
          </a:p>
          <a:p>
            <a:pPr eaLnBrk="0" fontAlgn="base" hangingPunct="0">
              <a:spcBef>
                <a:spcPct val="0"/>
              </a:spcBef>
              <a:spcAft>
                <a:spcPts val="1200"/>
              </a:spcAft>
            </a:pPr>
            <a:endParaRPr lang="cs-CZ" sz="2000" dirty="0"/>
          </a:p>
          <a:p>
            <a:pPr eaLnBrk="0" fontAlgn="base" hangingPunct="0">
              <a:spcBef>
                <a:spcPct val="0"/>
              </a:spcBef>
              <a:spcAft>
                <a:spcPts val="1200"/>
              </a:spcAft>
            </a:pPr>
            <a:endParaRPr lang="cs-CZ" sz="2000" dirty="0"/>
          </a:p>
          <a:p>
            <a:pPr eaLnBrk="0" fontAlgn="base" hangingPunct="0">
              <a:spcBef>
                <a:spcPct val="0"/>
              </a:spcBef>
              <a:spcAft>
                <a:spcPts val="1200"/>
              </a:spcAft>
            </a:pPr>
            <a:endParaRPr lang="en-US" sz="2000" dirty="0"/>
          </a:p>
          <a:p>
            <a:pPr eaLnBrk="0" fontAlgn="base" hangingPunct="0">
              <a:spcBef>
                <a:spcPct val="0"/>
              </a:spcBef>
              <a:spcAft>
                <a:spcPct val="0"/>
              </a:spcAft>
            </a:pPr>
            <a:endParaRPr lang="cs-CZ" sz="2000"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5892135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819" name="Rectangle 2"/>
          <p:cNvSpPr>
            <a:spLocks noGrp="1" noChangeArrowheads="1"/>
          </p:cNvSpPr>
          <p:nvPr>
            <p:ph type="title" idx="4294967295"/>
          </p:nvPr>
        </p:nvSpPr>
        <p:spPr>
          <a:xfrm>
            <a:off x="990600" y="0"/>
            <a:ext cx="7772400" cy="762000"/>
          </a:xfrm>
          <a:noFill/>
        </p:spPr>
        <p:txBody>
          <a:bodyPr anchor="ctr"/>
          <a:lstStyle/>
          <a:p>
            <a:r>
              <a:rPr lang="cs-CZ"/>
              <a:t>Srovnání variant v testech</a:t>
            </a:r>
          </a:p>
        </p:txBody>
      </p:sp>
      <p:sp>
        <p:nvSpPr>
          <p:cNvPr id="290820" name="Rectangle 3"/>
          <p:cNvSpPr>
            <a:spLocks noChangeArrowheads="1"/>
          </p:cNvSpPr>
          <p:nvPr/>
        </p:nvSpPr>
        <p:spPr bwMode="auto">
          <a:xfrm>
            <a:off x="179388" y="1046163"/>
            <a:ext cx="8785225" cy="438150"/>
          </a:xfrm>
          <a:prstGeom prst="rect">
            <a:avLst/>
          </a:prstGeom>
          <a:solidFill>
            <a:schemeClr val="accent2"/>
          </a:solidFill>
          <a:ln w="9525">
            <a:noFill/>
            <a:miter lim="800000"/>
            <a:headEnd/>
            <a:tailEnd/>
          </a:ln>
        </p:spPr>
        <p:txBody>
          <a:bodyPr anchor="ctr"/>
          <a:lstStyle/>
          <a:p>
            <a:pPr algn="ctr" eaLnBrk="0" fontAlgn="base" hangingPunct="0">
              <a:spcBef>
                <a:spcPct val="0"/>
              </a:spcBef>
              <a:spcAft>
                <a:spcPct val="0"/>
              </a:spcAft>
            </a:pPr>
            <a:r>
              <a:rPr lang="cs-CZ" sz="2800" b="1" i="1" dirty="0">
                <a:solidFill>
                  <a:prstClr val="white"/>
                </a:solidFill>
                <a:latin typeface="Times New Roman" pitchFamily="18" charset="0"/>
                <a:cs typeface="Arial" pitchFamily="34" charset="0"/>
              </a:rPr>
              <a:t>Výhody a nevýhody jednotlivých post-hoc testů</a:t>
            </a:r>
          </a:p>
        </p:txBody>
      </p:sp>
      <p:sp>
        <p:nvSpPr>
          <p:cNvPr id="290822" name="Rectangle 5"/>
          <p:cNvSpPr>
            <a:spLocks noChangeArrowheads="1"/>
          </p:cNvSpPr>
          <p:nvPr/>
        </p:nvSpPr>
        <p:spPr bwMode="auto">
          <a:xfrm>
            <a:off x="179387" y="1628801"/>
            <a:ext cx="8785225" cy="4536504"/>
          </a:xfrm>
          <a:prstGeom prst="rect">
            <a:avLst/>
          </a:prstGeom>
          <a:noFill/>
          <a:ln w="9525">
            <a:noFill/>
            <a:miter lim="800000"/>
            <a:headEnd/>
            <a:tailEnd/>
          </a:ln>
        </p:spPr>
        <p:txBody>
          <a:bodyPr anchor="t"/>
          <a:lstStyle/>
          <a:p>
            <a:pPr eaLnBrk="0" fontAlgn="base" hangingPunct="0">
              <a:spcBef>
                <a:spcPct val="0"/>
              </a:spcBef>
              <a:spcAft>
                <a:spcPts val="1200"/>
              </a:spcAft>
            </a:pPr>
            <a:r>
              <a:rPr lang="cs-CZ" sz="2000" b="1" dirty="0" err="1">
                <a:solidFill>
                  <a:srgbClr val="C00000"/>
                </a:solidFill>
              </a:rPr>
              <a:t>Tukeyův</a:t>
            </a:r>
            <a:r>
              <a:rPr lang="cs-CZ" sz="2000" b="1" dirty="0">
                <a:solidFill>
                  <a:srgbClr val="C00000"/>
                </a:solidFill>
              </a:rPr>
              <a:t> poctivý významný rozdíl </a:t>
            </a:r>
            <a:r>
              <a:rPr lang="en-US" sz="2000" b="1" dirty="0">
                <a:solidFill>
                  <a:srgbClr val="C00000"/>
                </a:solidFill>
              </a:rPr>
              <a:t>(</a:t>
            </a:r>
            <a:r>
              <a:rPr lang="cs-CZ" sz="2000" b="1" dirty="0">
                <a:solidFill>
                  <a:srgbClr val="C00000"/>
                </a:solidFill>
              </a:rPr>
              <a:t>H</a:t>
            </a:r>
            <a:r>
              <a:rPr lang="en-US" sz="2000" b="1" dirty="0">
                <a:solidFill>
                  <a:srgbClr val="C00000"/>
                </a:solidFill>
              </a:rPr>
              <a:t>SD)</a:t>
            </a:r>
            <a:r>
              <a:rPr lang="cs-CZ" sz="2000" b="1" dirty="0">
                <a:solidFill>
                  <a:srgbClr val="C00000"/>
                </a:solidFill>
              </a:rPr>
              <a:t>:</a:t>
            </a:r>
            <a:r>
              <a:rPr lang="cs-CZ" sz="2000" b="1" dirty="0"/>
              <a:t> </a:t>
            </a:r>
            <a:r>
              <a:rPr lang="cs-CZ" sz="2000" dirty="0"/>
              <a:t>nejvhodnější test pro nestejně velké počty jednotek ve skupinách, velmi vhodný i pro stejně velké vzorky (lepší je </a:t>
            </a:r>
            <a:r>
              <a:rPr lang="cs-CZ" sz="2000" dirty="0" err="1"/>
              <a:t>Scheffého</a:t>
            </a:r>
            <a:r>
              <a:rPr lang="cs-CZ" sz="2000" dirty="0"/>
              <a:t>).</a:t>
            </a:r>
          </a:p>
          <a:p>
            <a:pPr eaLnBrk="0" fontAlgn="base" hangingPunct="0">
              <a:spcBef>
                <a:spcPct val="0"/>
              </a:spcBef>
              <a:spcAft>
                <a:spcPts val="1200"/>
              </a:spcAft>
            </a:pPr>
            <a:r>
              <a:rPr lang="cs-CZ" sz="2000" b="1" dirty="0" err="1">
                <a:solidFill>
                  <a:srgbClr val="C00000"/>
                </a:solidFill>
              </a:rPr>
              <a:t>Dunnettův</a:t>
            </a:r>
            <a:r>
              <a:rPr lang="cs-CZ" sz="2000" b="1" dirty="0">
                <a:solidFill>
                  <a:srgbClr val="C00000"/>
                </a:solidFill>
              </a:rPr>
              <a:t> test: </a:t>
            </a:r>
            <a:r>
              <a:rPr lang="cs-CZ" sz="2000" dirty="0"/>
              <a:t>efektivnější, protože testuje každou skupinu vůči teoretické referenční skupině. Tradičně oblíbený v lékařství. Může být silnější díky menšímu počtu porovnání.</a:t>
            </a:r>
          </a:p>
          <a:p>
            <a:pPr eaLnBrk="0" fontAlgn="base" hangingPunct="0">
              <a:spcBef>
                <a:spcPct val="0"/>
              </a:spcBef>
              <a:spcAft>
                <a:spcPts val="1200"/>
              </a:spcAft>
            </a:pPr>
            <a:endParaRPr lang="cs-CZ" sz="2000" dirty="0"/>
          </a:p>
          <a:p>
            <a:pPr eaLnBrk="0" fontAlgn="base" hangingPunct="0">
              <a:spcBef>
                <a:spcPct val="0"/>
              </a:spcBef>
              <a:spcAft>
                <a:spcPts val="1200"/>
              </a:spcAft>
            </a:pPr>
            <a:endParaRPr lang="cs-CZ" sz="2000" dirty="0"/>
          </a:p>
          <a:p>
            <a:pPr eaLnBrk="0" fontAlgn="base" hangingPunct="0">
              <a:spcBef>
                <a:spcPct val="0"/>
              </a:spcBef>
              <a:spcAft>
                <a:spcPts val="1200"/>
              </a:spcAft>
            </a:pPr>
            <a:endParaRPr lang="en-US" sz="2000" dirty="0"/>
          </a:p>
          <a:p>
            <a:pPr eaLnBrk="0" fontAlgn="base" hangingPunct="0">
              <a:spcBef>
                <a:spcPct val="0"/>
              </a:spcBef>
              <a:spcAft>
                <a:spcPct val="0"/>
              </a:spcAft>
            </a:pPr>
            <a:endParaRPr lang="cs-CZ" sz="2000"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10243596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1842"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91843" name="Rectangle 2"/>
          <p:cNvSpPr>
            <a:spLocks noGrp="1" noChangeArrowheads="1"/>
          </p:cNvSpPr>
          <p:nvPr>
            <p:ph type="title" idx="4294967295"/>
          </p:nvPr>
        </p:nvSpPr>
        <p:spPr>
          <a:xfrm>
            <a:off x="301625" y="463550"/>
            <a:ext cx="8534400" cy="373063"/>
          </a:xfrm>
          <a:noFill/>
        </p:spPr>
        <p:txBody>
          <a:bodyPr anchor="ctr"/>
          <a:lstStyle/>
          <a:p>
            <a:r>
              <a:rPr lang="cs-CZ"/>
              <a:t>Řada post-hoc testů v různých SW</a:t>
            </a:r>
          </a:p>
        </p:txBody>
      </p:sp>
      <p:pic>
        <p:nvPicPr>
          <p:cNvPr id="291844" name="Picture 3"/>
          <p:cNvPicPr>
            <a:picLocks noChangeAspect="1" noChangeArrowheads="1"/>
          </p:cNvPicPr>
          <p:nvPr/>
        </p:nvPicPr>
        <p:blipFill>
          <a:blip r:embed="rId2" cstate="print"/>
          <a:srcRect/>
          <a:stretch>
            <a:fillRect/>
          </a:stretch>
        </p:blipFill>
        <p:spPr bwMode="auto">
          <a:xfrm>
            <a:off x="250825" y="1366838"/>
            <a:ext cx="4033838" cy="3214687"/>
          </a:xfrm>
          <a:prstGeom prst="rect">
            <a:avLst/>
          </a:prstGeom>
          <a:noFill/>
          <a:ln w="9525">
            <a:noFill/>
            <a:miter lim="800000"/>
            <a:headEnd/>
            <a:tailEnd/>
          </a:ln>
        </p:spPr>
      </p:pic>
      <p:pic>
        <p:nvPicPr>
          <p:cNvPr id="291845" name="Picture 4"/>
          <p:cNvPicPr>
            <a:picLocks noChangeAspect="1" noChangeArrowheads="1"/>
          </p:cNvPicPr>
          <p:nvPr/>
        </p:nvPicPr>
        <p:blipFill>
          <a:blip r:embed="rId3" cstate="print"/>
          <a:srcRect/>
          <a:stretch>
            <a:fillRect/>
          </a:stretch>
        </p:blipFill>
        <p:spPr bwMode="auto">
          <a:xfrm>
            <a:off x="5219700" y="1417638"/>
            <a:ext cx="3351213" cy="2928937"/>
          </a:xfrm>
          <a:prstGeom prst="rect">
            <a:avLst/>
          </a:prstGeom>
          <a:noFill/>
          <a:ln w="9525">
            <a:noFill/>
            <a:miter lim="800000"/>
            <a:headEnd/>
            <a:tailEnd/>
          </a:ln>
        </p:spPr>
      </p:pic>
      <p:pic>
        <p:nvPicPr>
          <p:cNvPr id="291846" name="Picture 5"/>
          <p:cNvPicPr>
            <a:picLocks noChangeAspect="1" noChangeArrowheads="1"/>
          </p:cNvPicPr>
          <p:nvPr/>
        </p:nvPicPr>
        <p:blipFill>
          <a:blip r:embed="rId4" cstate="print"/>
          <a:srcRect/>
          <a:stretch>
            <a:fillRect/>
          </a:stretch>
        </p:blipFill>
        <p:spPr bwMode="auto">
          <a:xfrm>
            <a:off x="2771775" y="3573463"/>
            <a:ext cx="4191000" cy="2733675"/>
          </a:xfrm>
          <a:prstGeom prst="rect">
            <a:avLst/>
          </a:prstGeom>
          <a:noFill/>
          <a:ln w="9525">
            <a:noFill/>
            <a:miter lim="800000"/>
            <a:headEnd/>
            <a:tailEnd/>
          </a:ln>
        </p:spPr>
      </p:pic>
      <p:pic>
        <p:nvPicPr>
          <p:cNvPr id="291847" name="Picture 6" descr="logo"/>
          <p:cNvPicPr>
            <a:picLocks noChangeAspect="1" noChangeArrowheads="1"/>
          </p:cNvPicPr>
          <p:nvPr/>
        </p:nvPicPr>
        <p:blipFill>
          <a:blip r:embed="rId5" cstate="print"/>
          <a:srcRect/>
          <a:stretch>
            <a:fillRect/>
          </a:stretch>
        </p:blipFill>
        <p:spPr bwMode="auto">
          <a:xfrm>
            <a:off x="4427538" y="5661025"/>
            <a:ext cx="431800" cy="431800"/>
          </a:xfrm>
          <a:prstGeom prst="rect">
            <a:avLst/>
          </a:prstGeom>
          <a:noFill/>
          <a:ln w="9525">
            <a:noFill/>
            <a:miter lim="800000"/>
            <a:headEnd/>
            <a:tailEnd/>
          </a:ln>
        </p:spPr>
      </p:pic>
      <p:pic>
        <p:nvPicPr>
          <p:cNvPr id="291848" name="Picture 7" descr="statsoft"/>
          <p:cNvPicPr>
            <a:picLocks noChangeAspect="1" noChangeArrowheads="1"/>
          </p:cNvPicPr>
          <p:nvPr/>
        </p:nvPicPr>
        <p:blipFill>
          <a:blip r:embed="rId6" cstate="print"/>
          <a:srcRect/>
          <a:stretch>
            <a:fillRect/>
          </a:stretch>
        </p:blipFill>
        <p:spPr bwMode="auto">
          <a:xfrm>
            <a:off x="7164388" y="2924175"/>
            <a:ext cx="1368425" cy="352425"/>
          </a:xfrm>
          <a:prstGeom prst="rect">
            <a:avLst/>
          </a:prstGeom>
          <a:noFill/>
          <a:ln w="9525">
            <a:noFill/>
            <a:miter lim="800000"/>
            <a:headEnd/>
            <a:tailEnd/>
          </a:ln>
        </p:spPr>
      </p:pic>
      <p:pic>
        <p:nvPicPr>
          <p:cNvPr id="291849" name="Picture 8"/>
          <p:cNvPicPr>
            <a:picLocks noChangeAspect="1" noChangeArrowheads="1"/>
          </p:cNvPicPr>
          <p:nvPr/>
        </p:nvPicPr>
        <p:blipFill>
          <a:blip r:embed="rId7" cstate="print"/>
          <a:srcRect/>
          <a:stretch>
            <a:fillRect/>
          </a:stretch>
        </p:blipFill>
        <p:spPr bwMode="auto">
          <a:xfrm>
            <a:off x="2987675" y="2133600"/>
            <a:ext cx="1200150" cy="333375"/>
          </a:xfrm>
          <a:prstGeom prst="rect">
            <a:avLst/>
          </a:prstGeom>
          <a:noFill/>
          <a:ln w="9525">
            <a:noFill/>
            <a:miter lim="800000"/>
            <a:headEnd/>
            <a:tailEnd/>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6"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100357" name="Title 1"/>
          <p:cNvSpPr>
            <a:spLocks noGrp="1"/>
          </p:cNvSpPr>
          <p:nvPr>
            <p:ph type="title" idx="4294967295"/>
          </p:nvPr>
        </p:nvSpPr>
        <p:spPr/>
        <p:txBody>
          <a:bodyPr anchor="ctr"/>
          <a:lstStyle/>
          <a:p>
            <a:pPr eaLnBrk="1" hangingPunct="1"/>
            <a:r>
              <a:rPr lang="cs-CZ"/>
              <a:t>ANCOVA</a:t>
            </a:r>
          </a:p>
        </p:txBody>
      </p:sp>
      <p:sp>
        <p:nvSpPr>
          <p:cNvPr id="100358" name="Content Placeholder 2"/>
          <p:cNvSpPr>
            <a:spLocks noGrp="1"/>
          </p:cNvSpPr>
          <p:nvPr>
            <p:ph idx="4294967295"/>
          </p:nvPr>
        </p:nvSpPr>
        <p:spPr>
          <a:xfrm>
            <a:off x="493713" y="1484313"/>
            <a:ext cx="8650287" cy="4897437"/>
          </a:xfrm>
        </p:spPr>
        <p:txBody>
          <a:bodyPr/>
          <a:lstStyle/>
          <a:p>
            <a:pPr eaLnBrk="1" hangingPunct="1"/>
            <a:r>
              <a:rPr lang="cs-CZ" sz="2300" dirty="0"/>
              <a:t>Rozšíření ANOVA</a:t>
            </a:r>
          </a:p>
          <a:p>
            <a:pPr eaLnBrk="1" hangingPunct="1"/>
            <a:r>
              <a:rPr lang="cs-CZ" sz="2300" dirty="0"/>
              <a:t>Současná analýza kategoriálních a spojitých prediktorů</a:t>
            </a:r>
          </a:p>
          <a:p>
            <a:pPr eaLnBrk="1" hangingPunct="1"/>
            <a:r>
              <a:rPr lang="cs-CZ" sz="2300" dirty="0"/>
              <a:t>Testování hypotézy paralelismu regresních vztahů</a:t>
            </a:r>
          </a:p>
        </p:txBody>
      </p:sp>
      <p:graphicFrame>
        <p:nvGraphicFramePr>
          <p:cNvPr id="100354" name="Object 2"/>
          <p:cNvGraphicFramePr>
            <a:graphicFrameLocks noChangeAspect="1"/>
          </p:cNvGraphicFramePr>
          <p:nvPr/>
        </p:nvGraphicFramePr>
        <p:xfrm>
          <a:off x="1042988" y="2997200"/>
          <a:ext cx="2714625" cy="1962150"/>
        </p:xfrm>
        <a:graphic>
          <a:graphicData uri="http://schemas.openxmlformats.org/presentationml/2006/ole">
            <mc:AlternateContent xmlns:mc="http://schemas.openxmlformats.org/markup-compatibility/2006">
              <mc:Choice xmlns:v="urn:schemas-microsoft-com:vml" Requires="v">
                <p:oleObj spid="_x0000_s95248" name="Chart" r:id="rId3" imgW="2714557" imgH="1962240" progId="MSGraph.Chart.8">
                  <p:embed followColorScheme="full"/>
                </p:oleObj>
              </mc:Choice>
              <mc:Fallback>
                <p:oleObj name="Chart" r:id="rId3" imgW="2714557" imgH="1962240" progId="MSGraph.Chart.8">
                  <p:embed followColorScheme="full"/>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42988" y="2997200"/>
                        <a:ext cx="2714625" cy="19621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8678" name="Text Box 6"/>
          <p:cNvSpPr txBox="1">
            <a:spLocks noChangeArrowheads="1"/>
          </p:cNvSpPr>
          <p:nvPr/>
        </p:nvSpPr>
        <p:spPr bwMode="auto">
          <a:xfrm>
            <a:off x="1676400" y="4940300"/>
            <a:ext cx="1455738" cy="304800"/>
          </a:xfrm>
          <a:prstGeom prst="rect">
            <a:avLst/>
          </a:prstGeom>
          <a:noFill/>
          <a:ln w="9525">
            <a:noFill/>
            <a:miter lim="800000"/>
            <a:headEnd/>
            <a:tailEnd/>
          </a:ln>
          <a:effectLst>
            <a:prstShdw prst="shdw17" dist="17961" dir="2700000">
              <a:schemeClr val="accent1">
                <a:gamma/>
                <a:shade val="60000"/>
                <a:invGamma/>
              </a:schemeClr>
            </a:prstShdw>
          </a:effectLst>
        </p:spPr>
        <p:txBody>
          <a:bodyPr wrap="none">
            <a:spAutoFit/>
          </a:bodyPr>
          <a:lstStyle/>
          <a:p>
            <a:pPr fontAlgn="base">
              <a:spcBef>
                <a:spcPct val="0"/>
              </a:spcBef>
              <a:spcAft>
                <a:spcPct val="0"/>
              </a:spcAft>
              <a:defRPr/>
            </a:pPr>
            <a:r>
              <a:rPr lang="cs-CZ" sz="1400">
                <a:solidFill>
                  <a:prstClr val="black"/>
                </a:solidFill>
                <a:latin typeface="Arial" charset="0"/>
                <a:cs typeface="Arial" pitchFamily="34" charset="0"/>
              </a:rPr>
              <a:t>Spojitý prediktor</a:t>
            </a:r>
          </a:p>
        </p:txBody>
      </p:sp>
      <p:sp>
        <p:nvSpPr>
          <p:cNvPr id="28679" name="Text Box 7"/>
          <p:cNvSpPr txBox="1">
            <a:spLocks noChangeArrowheads="1"/>
          </p:cNvSpPr>
          <p:nvPr/>
        </p:nvSpPr>
        <p:spPr bwMode="auto">
          <a:xfrm rot="-5400000">
            <a:off x="-204787" y="3813175"/>
            <a:ext cx="1936750" cy="304800"/>
          </a:xfrm>
          <a:prstGeom prst="rect">
            <a:avLst/>
          </a:prstGeom>
          <a:noFill/>
          <a:ln w="9525">
            <a:noFill/>
            <a:miter lim="800000"/>
            <a:headEnd/>
            <a:tailEnd/>
          </a:ln>
          <a:effectLst>
            <a:prstShdw prst="shdw17" dist="17961" dir="2700000">
              <a:schemeClr val="accent1">
                <a:gamma/>
                <a:shade val="60000"/>
                <a:invGamma/>
              </a:schemeClr>
            </a:prstShdw>
          </a:effectLst>
        </p:spPr>
        <p:txBody>
          <a:bodyPr wrap="none">
            <a:spAutoFit/>
          </a:bodyPr>
          <a:lstStyle/>
          <a:p>
            <a:pPr fontAlgn="base">
              <a:spcBef>
                <a:spcPct val="0"/>
              </a:spcBef>
              <a:spcAft>
                <a:spcPct val="0"/>
              </a:spcAft>
              <a:defRPr/>
            </a:pPr>
            <a:r>
              <a:rPr lang="cs-CZ" sz="1400">
                <a:solidFill>
                  <a:prstClr val="black"/>
                </a:solidFill>
                <a:latin typeface="Arial" pitchFamily="34" charset="0"/>
                <a:cs typeface="Arial" pitchFamily="34" charset="0"/>
              </a:rPr>
              <a:t>Hodnocená proměnná</a:t>
            </a:r>
          </a:p>
        </p:txBody>
      </p:sp>
      <p:sp>
        <p:nvSpPr>
          <p:cNvPr id="28680" name="Text Box 8"/>
          <p:cNvSpPr txBox="1">
            <a:spLocks noChangeArrowheads="1"/>
          </p:cNvSpPr>
          <p:nvPr/>
        </p:nvSpPr>
        <p:spPr bwMode="auto">
          <a:xfrm>
            <a:off x="3298825" y="3484563"/>
            <a:ext cx="912813" cy="304800"/>
          </a:xfrm>
          <a:prstGeom prst="rect">
            <a:avLst/>
          </a:prstGeom>
          <a:noFill/>
          <a:ln w="9525">
            <a:noFill/>
            <a:miter lim="800000"/>
            <a:headEnd/>
            <a:tailEnd/>
          </a:ln>
          <a:effectLst>
            <a:prstShdw prst="shdw17" dist="17961" dir="2700000">
              <a:schemeClr val="accent1">
                <a:gamma/>
                <a:shade val="60000"/>
                <a:invGamma/>
              </a:schemeClr>
            </a:prstShdw>
          </a:effectLst>
        </p:spPr>
        <p:txBody>
          <a:bodyPr wrap="none">
            <a:spAutoFit/>
          </a:bodyPr>
          <a:lstStyle/>
          <a:p>
            <a:pPr fontAlgn="base">
              <a:spcBef>
                <a:spcPct val="0"/>
              </a:spcBef>
              <a:spcAft>
                <a:spcPct val="0"/>
              </a:spcAft>
              <a:defRPr/>
            </a:pPr>
            <a:r>
              <a:rPr lang="cs-CZ" sz="1400">
                <a:solidFill>
                  <a:prstClr val="black"/>
                </a:solidFill>
                <a:latin typeface="Arial" charset="0"/>
                <a:cs typeface="Arial" pitchFamily="34" charset="0"/>
              </a:rPr>
              <a:t>kategorie</a:t>
            </a:r>
          </a:p>
        </p:txBody>
      </p:sp>
      <p:sp>
        <p:nvSpPr>
          <p:cNvPr id="28681" name="Line 9"/>
          <p:cNvSpPr>
            <a:spLocks noChangeShapeType="1"/>
          </p:cNvSpPr>
          <p:nvPr/>
        </p:nvSpPr>
        <p:spPr bwMode="auto">
          <a:xfrm flipH="1" flipV="1">
            <a:off x="3059113" y="3357563"/>
            <a:ext cx="217487" cy="217487"/>
          </a:xfrm>
          <a:prstGeom prst="line">
            <a:avLst/>
          </a:prstGeom>
          <a:noFill/>
          <a:ln w="9525">
            <a:solidFill>
              <a:schemeClr val="tx1"/>
            </a:solidFill>
            <a:round/>
            <a:headEnd/>
            <a:tailEnd type="triangle" w="med" len="med"/>
          </a:ln>
          <a:effectLst>
            <a:prstShdw prst="shdw17" dist="17961" dir="2700000">
              <a:schemeClr val="tx1">
                <a:gamma/>
                <a:shade val="60000"/>
                <a:invGamma/>
              </a:schemeClr>
            </a:prstShdw>
          </a:effectLst>
        </p:spPr>
        <p:txBody>
          <a:bodyPr/>
          <a:lstStyle/>
          <a:p>
            <a:pPr fontAlgn="base">
              <a:spcBef>
                <a:spcPct val="0"/>
              </a:spcBef>
              <a:spcAft>
                <a:spcPct val="0"/>
              </a:spcAft>
              <a:defRPr/>
            </a:pPr>
            <a:endParaRPr lang="cs-CZ" sz="1400">
              <a:solidFill>
                <a:prstClr val="black"/>
              </a:solidFill>
              <a:latin typeface="Verdana" pitchFamily="34" charset="0"/>
              <a:cs typeface="Arial" pitchFamily="34" charset="0"/>
            </a:endParaRPr>
          </a:p>
        </p:txBody>
      </p:sp>
      <p:sp>
        <p:nvSpPr>
          <p:cNvPr id="28683" name="Line 11"/>
          <p:cNvSpPr>
            <a:spLocks noChangeShapeType="1"/>
          </p:cNvSpPr>
          <p:nvPr/>
        </p:nvSpPr>
        <p:spPr bwMode="auto">
          <a:xfrm flipH="1">
            <a:off x="3059113" y="3644900"/>
            <a:ext cx="217487" cy="144463"/>
          </a:xfrm>
          <a:prstGeom prst="line">
            <a:avLst/>
          </a:prstGeom>
          <a:noFill/>
          <a:ln w="9525">
            <a:solidFill>
              <a:schemeClr val="tx1"/>
            </a:solidFill>
            <a:round/>
            <a:headEnd/>
            <a:tailEnd type="triangle" w="med" len="med"/>
          </a:ln>
          <a:effectLst>
            <a:prstShdw prst="shdw17" dist="17961" dir="2700000">
              <a:schemeClr val="tx1">
                <a:gamma/>
                <a:shade val="60000"/>
                <a:invGamma/>
              </a:schemeClr>
            </a:prstShdw>
          </a:effectLst>
        </p:spPr>
        <p:txBody>
          <a:bodyPr/>
          <a:lstStyle/>
          <a:p>
            <a:pPr fontAlgn="base">
              <a:spcBef>
                <a:spcPct val="0"/>
              </a:spcBef>
              <a:spcAft>
                <a:spcPct val="0"/>
              </a:spcAft>
              <a:defRPr/>
            </a:pPr>
            <a:endParaRPr lang="cs-CZ" sz="1400">
              <a:solidFill>
                <a:prstClr val="black"/>
              </a:solidFill>
              <a:latin typeface="Verdana" pitchFamily="34" charset="0"/>
              <a:cs typeface="Arial" pitchFamily="34" charset="0"/>
            </a:endParaRPr>
          </a:p>
        </p:txBody>
      </p:sp>
      <p:graphicFrame>
        <p:nvGraphicFramePr>
          <p:cNvPr id="100355" name="Object 3"/>
          <p:cNvGraphicFramePr>
            <a:graphicFrameLocks noChangeAspect="1"/>
          </p:cNvGraphicFramePr>
          <p:nvPr/>
        </p:nvGraphicFramePr>
        <p:xfrm>
          <a:off x="5435600" y="2997200"/>
          <a:ext cx="2714625" cy="1962150"/>
        </p:xfrm>
        <a:graphic>
          <a:graphicData uri="http://schemas.openxmlformats.org/presentationml/2006/ole">
            <mc:AlternateContent xmlns:mc="http://schemas.openxmlformats.org/markup-compatibility/2006">
              <mc:Choice xmlns:v="urn:schemas-microsoft-com:vml" Requires="v">
                <p:oleObj spid="_x0000_s95249" name="Chart" r:id="rId5" imgW="2714557" imgH="1962240" progId="MSGraph.Chart.8">
                  <p:embed followColorScheme="full"/>
                </p:oleObj>
              </mc:Choice>
              <mc:Fallback>
                <p:oleObj name="Chart" r:id="rId5" imgW="2714557" imgH="1962240" progId="MSGraph.Chart.8">
                  <p:embed followColorScheme="full"/>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435600" y="2997200"/>
                        <a:ext cx="2714625" cy="19621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8685" name="Text Box 13"/>
          <p:cNvSpPr txBox="1">
            <a:spLocks noChangeArrowheads="1"/>
          </p:cNvSpPr>
          <p:nvPr/>
        </p:nvSpPr>
        <p:spPr bwMode="auto">
          <a:xfrm>
            <a:off x="6069013" y="4940300"/>
            <a:ext cx="1455737" cy="304800"/>
          </a:xfrm>
          <a:prstGeom prst="rect">
            <a:avLst/>
          </a:prstGeom>
          <a:noFill/>
          <a:ln w="9525">
            <a:noFill/>
            <a:miter lim="800000"/>
            <a:headEnd/>
            <a:tailEnd/>
          </a:ln>
          <a:effectLst>
            <a:prstShdw prst="shdw17" dist="17961" dir="2700000">
              <a:schemeClr val="accent1">
                <a:gamma/>
                <a:shade val="60000"/>
                <a:invGamma/>
              </a:schemeClr>
            </a:prstShdw>
          </a:effectLst>
        </p:spPr>
        <p:txBody>
          <a:bodyPr wrap="none">
            <a:spAutoFit/>
          </a:bodyPr>
          <a:lstStyle/>
          <a:p>
            <a:pPr fontAlgn="base">
              <a:spcBef>
                <a:spcPct val="0"/>
              </a:spcBef>
              <a:spcAft>
                <a:spcPct val="0"/>
              </a:spcAft>
              <a:defRPr/>
            </a:pPr>
            <a:r>
              <a:rPr lang="cs-CZ" sz="1400">
                <a:solidFill>
                  <a:prstClr val="black"/>
                </a:solidFill>
                <a:latin typeface="Arial" charset="0"/>
                <a:cs typeface="Arial" pitchFamily="34" charset="0"/>
              </a:rPr>
              <a:t>Spojitý prediktor</a:t>
            </a:r>
          </a:p>
        </p:txBody>
      </p:sp>
      <p:sp>
        <p:nvSpPr>
          <p:cNvPr id="28686" name="Text Box 14"/>
          <p:cNvSpPr txBox="1">
            <a:spLocks noChangeArrowheads="1"/>
          </p:cNvSpPr>
          <p:nvPr/>
        </p:nvSpPr>
        <p:spPr bwMode="auto">
          <a:xfrm rot="-5400000">
            <a:off x="4187825" y="3813175"/>
            <a:ext cx="1936750" cy="304800"/>
          </a:xfrm>
          <a:prstGeom prst="rect">
            <a:avLst/>
          </a:prstGeom>
          <a:noFill/>
          <a:ln w="9525">
            <a:noFill/>
            <a:miter lim="800000"/>
            <a:headEnd/>
            <a:tailEnd/>
          </a:ln>
          <a:effectLst>
            <a:prstShdw prst="shdw17" dist="17961" dir="2700000">
              <a:schemeClr val="accent1">
                <a:gamma/>
                <a:shade val="60000"/>
                <a:invGamma/>
              </a:schemeClr>
            </a:prstShdw>
          </a:effectLst>
        </p:spPr>
        <p:txBody>
          <a:bodyPr wrap="none">
            <a:spAutoFit/>
          </a:bodyPr>
          <a:lstStyle/>
          <a:p>
            <a:pPr fontAlgn="base">
              <a:spcBef>
                <a:spcPct val="0"/>
              </a:spcBef>
              <a:spcAft>
                <a:spcPct val="0"/>
              </a:spcAft>
              <a:defRPr/>
            </a:pPr>
            <a:r>
              <a:rPr lang="cs-CZ" sz="1400">
                <a:solidFill>
                  <a:prstClr val="black"/>
                </a:solidFill>
                <a:latin typeface="Arial" pitchFamily="34" charset="0"/>
                <a:cs typeface="Arial" pitchFamily="34" charset="0"/>
              </a:rPr>
              <a:t>Hodnocená proměnná</a:t>
            </a:r>
          </a:p>
        </p:txBody>
      </p:sp>
      <p:sp>
        <p:nvSpPr>
          <p:cNvPr id="28687" name="Text Box 15"/>
          <p:cNvSpPr txBox="1">
            <a:spLocks noChangeArrowheads="1"/>
          </p:cNvSpPr>
          <p:nvPr/>
        </p:nvSpPr>
        <p:spPr bwMode="auto">
          <a:xfrm>
            <a:off x="7740650" y="3213100"/>
            <a:ext cx="912813" cy="304800"/>
          </a:xfrm>
          <a:prstGeom prst="rect">
            <a:avLst/>
          </a:prstGeom>
          <a:noFill/>
          <a:ln w="9525">
            <a:noFill/>
            <a:miter lim="800000"/>
            <a:headEnd/>
            <a:tailEnd/>
          </a:ln>
          <a:effectLst>
            <a:prstShdw prst="shdw17" dist="17961" dir="2700000">
              <a:schemeClr val="accent1">
                <a:gamma/>
                <a:shade val="60000"/>
                <a:invGamma/>
              </a:schemeClr>
            </a:prstShdw>
          </a:effectLst>
        </p:spPr>
        <p:txBody>
          <a:bodyPr wrap="none">
            <a:spAutoFit/>
          </a:bodyPr>
          <a:lstStyle/>
          <a:p>
            <a:pPr fontAlgn="base">
              <a:spcBef>
                <a:spcPct val="0"/>
              </a:spcBef>
              <a:spcAft>
                <a:spcPct val="0"/>
              </a:spcAft>
              <a:defRPr/>
            </a:pPr>
            <a:r>
              <a:rPr lang="cs-CZ" sz="1400">
                <a:solidFill>
                  <a:prstClr val="black"/>
                </a:solidFill>
                <a:latin typeface="Arial" charset="0"/>
                <a:cs typeface="Arial" pitchFamily="34" charset="0"/>
              </a:rPr>
              <a:t>kategorie</a:t>
            </a:r>
          </a:p>
        </p:txBody>
      </p:sp>
      <p:sp>
        <p:nvSpPr>
          <p:cNvPr id="28688" name="Line 16"/>
          <p:cNvSpPr>
            <a:spLocks noChangeShapeType="1"/>
          </p:cNvSpPr>
          <p:nvPr/>
        </p:nvSpPr>
        <p:spPr bwMode="auto">
          <a:xfrm flipH="1" flipV="1">
            <a:off x="7451725" y="3357563"/>
            <a:ext cx="360363" cy="0"/>
          </a:xfrm>
          <a:prstGeom prst="line">
            <a:avLst/>
          </a:prstGeom>
          <a:noFill/>
          <a:ln w="9525">
            <a:solidFill>
              <a:schemeClr val="tx1"/>
            </a:solidFill>
            <a:round/>
            <a:headEnd/>
            <a:tailEnd type="triangle" w="med" len="med"/>
          </a:ln>
          <a:effectLst>
            <a:prstShdw prst="shdw17" dist="17961" dir="2700000">
              <a:schemeClr val="tx1">
                <a:gamma/>
                <a:shade val="60000"/>
                <a:invGamma/>
              </a:schemeClr>
            </a:prstShdw>
          </a:effectLst>
        </p:spPr>
        <p:txBody>
          <a:bodyPr/>
          <a:lstStyle/>
          <a:p>
            <a:pPr fontAlgn="base">
              <a:spcBef>
                <a:spcPct val="0"/>
              </a:spcBef>
              <a:spcAft>
                <a:spcPct val="0"/>
              </a:spcAft>
              <a:defRPr/>
            </a:pPr>
            <a:endParaRPr lang="cs-CZ" sz="1400">
              <a:solidFill>
                <a:prstClr val="black"/>
              </a:solidFill>
              <a:latin typeface="Verdana" pitchFamily="34" charset="0"/>
              <a:cs typeface="Arial" pitchFamily="34" charset="0"/>
            </a:endParaRPr>
          </a:p>
        </p:txBody>
      </p:sp>
      <p:sp>
        <p:nvSpPr>
          <p:cNvPr id="28689" name="Line 17"/>
          <p:cNvSpPr>
            <a:spLocks noChangeShapeType="1"/>
          </p:cNvSpPr>
          <p:nvPr/>
        </p:nvSpPr>
        <p:spPr bwMode="auto">
          <a:xfrm flipH="1">
            <a:off x="7451725" y="3429000"/>
            <a:ext cx="360363" cy="73025"/>
          </a:xfrm>
          <a:prstGeom prst="line">
            <a:avLst/>
          </a:prstGeom>
          <a:noFill/>
          <a:ln w="9525">
            <a:solidFill>
              <a:schemeClr val="tx1"/>
            </a:solidFill>
            <a:round/>
            <a:headEnd/>
            <a:tailEnd type="triangle" w="med" len="med"/>
          </a:ln>
          <a:effectLst>
            <a:prstShdw prst="shdw17" dist="17961" dir="2700000">
              <a:schemeClr val="tx1">
                <a:gamma/>
                <a:shade val="60000"/>
                <a:invGamma/>
              </a:schemeClr>
            </a:prstShdw>
          </a:effectLst>
        </p:spPr>
        <p:txBody>
          <a:bodyPr/>
          <a:lstStyle/>
          <a:p>
            <a:pPr fontAlgn="base">
              <a:spcBef>
                <a:spcPct val="0"/>
              </a:spcBef>
              <a:spcAft>
                <a:spcPct val="0"/>
              </a:spcAft>
              <a:defRPr/>
            </a:pPr>
            <a:endParaRPr lang="cs-CZ" sz="1400">
              <a:solidFill>
                <a:prstClr val="black"/>
              </a:solidFill>
              <a:latin typeface="Verdana" pitchFamily="34" charset="0"/>
              <a:cs typeface="Arial" pitchFamily="34" charset="0"/>
            </a:endParaRPr>
          </a:p>
        </p:txBody>
      </p:sp>
      <p:sp>
        <p:nvSpPr>
          <p:cNvPr id="28690" name="Text Box 18"/>
          <p:cNvSpPr txBox="1">
            <a:spLocks noChangeArrowheads="1"/>
          </p:cNvSpPr>
          <p:nvPr/>
        </p:nvSpPr>
        <p:spPr bwMode="auto">
          <a:xfrm>
            <a:off x="684213" y="5876925"/>
            <a:ext cx="3332162" cy="517525"/>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fontAlgn="base">
              <a:spcBef>
                <a:spcPct val="0"/>
              </a:spcBef>
              <a:spcAft>
                <a:spcPct val="0"/>
              </a:spcAft>
              <a:defRPr/>
            </a:pPr>
            <a:r>
              <a:rPr lang="cs-CZ" sz="1400">
                <a:solidFill>
                  <a:prstClr val="black"/>
                </a:solidFill>
                <a:latin typeface="Arial" pitchFamily="34" charset="0"/>
                <a:cs typeface="Arial" pitchFamily="34" charset="0"/>
              </a:rPr>
              <a:t>Kategorie pacientů (pokusný zásah) neovlivňuje vztah proměnných </a:t>
            </a:r>
          </a:p>
        </p:txBody>
      </p:sp>
      <p:sp>
        <p:nvSpPr>
          <p:cNvPr id="28692" name="Text Box 20"/>
          <p:cNvSpPr txBox="1">
            <a:spLocks noChangeArrowheads="1"/>
          </p:cNvSpPr>
          <p:nvPr/>
        </p:nvSpPr>
        <p:spPr bwMode="auto">
          <a:xfrm>
            <a:off x="5148263" y="5876925"/>
            <a:ext cx="3332162" cy="517525"/>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fontAlgn="base">
              <a:spcBef>
                <a:spcPct val="0"/>
              </a:spcBef>
              <a:spcAft>
                <a:spcPct val="0"/>
              </a:spcAft>
              <a:defRPr/>
            </a:pPr>
            <a:r>
              <a:rPr lang="cs-CZ" sz="1400">
                <a:solidFill>
                  <a:prstClr val="black"/>
                </a:solidFill>
                <a:latin typeface="Arial" pitchFamily="34" charset="0"/>
                <a:cs typeface="Arial" pitchFamily="34" charset="0"/>
              </a:rPr>
              <a:t>Kategorie pacientů (pokusný zásah) ovlivňuje vztah proměnných </a:t>
            </a:r>
          </a:p>
        </p:txBody>
      </p:sp>
      <p:sp>
        <p:nvSpPr>
          <p:cNvPr id="28693" name="AutoShape 21"/>
          <p:cNvSpPr>
            <a:spLocks noChangeArrowheads="1"/>
          </p:cNvSpPr>
          <p:nvPr/>
        </p:nvSpPr>
        <p:spPr bwMode="auto">
          <a:xfrm rot="10800000">
            <a:off x="1835150" y="5445125"/>
            <a:ext cx="1057275" cy="265113"/>
          </a:xfrm>
          <a:prstGeom prst="triangle">
            <a:avLst>
              <a:gd name="adj" fmla="val 50000"/>
            </a:avLst>
          </a:prstGeom>
          <a:solidFill>
            <a:schemeClr val="accent1"/>
          </a:solidFill>
          <a:ln w="9525">
            <a:noFill/>
            <a:miter lim="800000"/>
            <a:headEnd/>
            <a:tailEnd/>
          </a:ln>
          <a:effectLst>
            <a:prstShdw prst="shdw17" dist="17961" dir="2700000">
              <a:schemeClr val="accent1">
                <a:gamma/>
                <a:shade val="60000"/>
                <a:invGamma/>
              </a:schemeClr>
            </a:prstShdw>
          </a:effectLst>
        </p:spPr>
        <p:txBody>
          <a:bodyPr wrap="none" anchor="ctr"/>
          <a:lstStyle/>
          <a:p>
            <a:pPr fontAlgn="base">
              <a:spcBef>
                <a:spcPct val="0"/>
              </a:spcBef>
              <a:spcAft>
                <a:spcPct val="0"/>
              </a:spcAft>
              <a:defRPr/>
            </a:pPr>
            <a:endParaRPr lang="cs-CZ" sz="1400">
              <a:solidFill>
                <a:prstClr val="black"/>
              </a:solidFill>
              <a:latin typeface="Verdana" pitchFamily="34" charset="0"/>
              <a:cs typeface="Arial" pitchFamily="34" charset="0"/>
            </a:endParaRPr>
          </a:p>
        </p:txBody>
      </p:sp>
      <p:sp>
        <p:nvSpPr>
          <p:cNvPr id="28694" name="AutoShape 22"/>
          <p:cNvSpPr>
            <a:spLocks noChangeArrowheads="1"/>
          </p:cNvSpPr>
          <p:nvPr/>
        </p:nvSpPr>
        <p:spPr bwMode="auto">
          <a:xfrm rot="10800000">
            <a:off x="6227763" y="5445125"/>
            <a:ext cx="1057275" cy="265113"/>
          </a:xfrm>
          <a:prstGeom prst="triangle">
            <a:avLst>
              <a:gd name="adj" fmla="val 50000"/>
            </a:avLst>
          </a:prstGeom>
          <a:solidFill>
            <a:schemeClr val="accent1"/>
          </a:solidFill>
          <a:ln w="9525">
            <a:noFill/>
            <a:miter lim="800000"/>
            <a:headEnd/>
            <a:tailEnd/>
          </a:ln>
          <a:effectLst>
            <a:prstShdw prst="shdw17" dist="17961" dir="2700000">
              <a:schemeClr val="accent1">
                <a:gamma/>
                <a:shade val="60000"/>
                <a:invGamma/>
              </a:schemeClr>
            </a:prstShdw>
          </a:effectLst>
        </p:spPr>
        <p:txBody>
          <a:bodyPr wrap="none" anchor="ctr"/>
          <a:lstStyle/>
          <a:p>
            <a:pPr fontAlgn="base">
              <a:spcBef>
                <a:spcPct val="0"/>
              </a:spcBef>
              <a:spcAft>
                <a:spcPct val="0"/>
              </a:spcAft>
              <a:defRPr/>
            </a:pPr>
            <a:endParaRPr lang="cs-CZ" sz="1400">
              <a:solidFill>
                <a:prstClr val="black"/>
              </a:solidFill>
              <a:latin typeface="Verdana"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Shrnutí statistických testů</a:t>
            </a:r>
          </a:p>
        </p:txBody>
      </p:sp>
      <p:sp>
        <p:nvSpPr>
          <p:cNvPr id="4" name="Obdélník 3"/>
          <p:cNvSpPr/>
          <p:nvPr/>
        </p:nvSpPr>
        <p:spPr>
          <a:xfrm>
            <a:off x="179512" y="1556792"/>
            <a:ext cx="8784976" cy="792000"/>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Obdélník 4"/>
          <p:cNvSpPr/>
          <p:nvPr/>
        </p:nvSpPr>
        <p:spPr>
          <a:xfrm>
            <a:off x="179512" y="3140968"/>
            <a:ext cx="8784976" cy="792000"/>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Obdélník 5"/>
          <p:cNvSpPr/>
          <p:nvPr/>
        </p:nvSpPr>
        <p:spPr>
          <a:xfrm>
            <a:off x="179512" y="3933056"/>
            <a:ext cx="8784976" cy="792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Obdélník 6"/>
          <p:cNvSpPr/>
          <p:nvPr/>
        </p:nvSpPr>
        <p:spPr>
          <a:xfrm>
            <a:off x="179512" y="2348880"/>
            <a:ext cx="8784976" cy="792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Obdélník 7"/>
          <p:cNvSpPr/>
          <p:nvPr/>
        </p:nvSpPr>
        <p:spPr>
          <a:xfrm>
            <a:off x="179512" y="4725144"/>
            <a:ext cx="8784976" cy="792000"/>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Obdélník 8"/>
          <p:cNvSpPr/>
          <p:nvPr/>
        </p:nvSpPr>
        <p:spPr>
          <a:xfrm>
            <a:off x="179512" y="5517232"/>
            <a:ext cx="8784976" cy="792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grpSp>
        <p:nvGrpSpPr>
          <p:cNvPr id="3" name="Skupina 157"/>
          <p:cNvGrpSpPr/>
          <p:nvPr/>
        </p:nvGrpSpPr>
        <p:grpSpPr>
          <a:xfrm>
            <a:off x="251520" y="2420888"/>
            <a:ext cx="4104456" cy="3816424"/>
            <a:chOff x="251520" y="2420888"/>
            <a:chExt cx="4104456" cy="3816424"/>
          </a:xfrm>
          <a:solidFill>
            <a:srgbClr val="D16349">
              <a:alpha val="28000"/>
            </a:srgbClr>
          </a:solidFill>
        </p:grpSpPr>
        <p:sp>
          <p:nvSpPr>
            <p:cNvPr id="133" name="Obdélník 132"/>
            <p:cNvSpPr/>
            <p:nvPr/>
          </p:nvSpPr>
          <p:spPr>
            <a:xfrm>
              <a:off x="251520" y="2420888"/>
              <a:ext cx="2736304" cy="381642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36" name="Obdélník 135"/>
            <p:cNvSpPr/>
            <p:nvPr/>
          </p:nvSpPr>
          <p:spPr>
            <a:xfrm>
              <a:off x="2987824" y="2420888"/>
              <a:ext cx="468000" cy="316835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37" name="Obdélník 136"/>
            <p:cNvSpPr/>
            <p:nvPr/>
          </p:nvSpPr>
          <p:spPr>
            <a:xfrm>
              <a:off x="3456000" y="2420888"/>
              <a:ext cx="899976" cy="381642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grpSp>
      <p:sp>
        <p:nvSpPr>
          <p:cNvPr id="11" name="Zaoblený obdélník 10"/>
          <p:cNvSpPr/>
          <p:nvPr/>
        </p:nvSpPr>
        <p:spPr>
          <a:xfrm>
            <a:off x="323528" y="1700808"/>
            <a:ext cx="1152128"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000" b="0" i="0" dirty="0">
                <a:solidFill>
                  <a:schemeClr val="tx1"/>
                </a:solidFill>
                <a:latin typeface="Arial Unicode MS" pitchFamily="34" charset="-128"/>
                <a:ea typeface="Arial Unicode MS" pitchFamily="34" charset="-128"/>
                <a:cs typeface="Arial Unicode MS" pitchFamily="34" charset="-128"/>
              </a:rPr>
              <a:t>Jsou data normálně rozdělená?</a:t>
            </a:r>
            <a:endParaRPr lang="cs-CZ" sz="1000" dirty="0"/>
          </a:p>
        </p:txBody>
      </p:sp>
      <p:sp>
        <p:nvSpPr>
          <p:cNvPr id="12" name="Zaoblený obdélník 11"/>
          <p:cNvSpPr/>
          <p:nvPr/>
        </p:nvSpPr>
        <p:spPr>
          <a:xfrm>
            <a:off x="2123728" y="1700808"/>
            <a:ext cx="1152128"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000" b="0" i="0" dirty="0">
                <a:solidFill>
                  <a:schemeClr val="tx1"/>
                </a:solidFill>
                <a:latin typeface="Arial Unicode MS" pitchFamily="34" charset="-128"/>
                <a:ea typeface="Arial Unicode MS" pitchFamily="34" charset="-128"/>
                <a:cs typeface="Arial Unicode MS" pitchFamily="34" charset="-128"/>
              </a:rPr>
              <a:t>Lze použít transformaci?</a:t>
            </a:r>
            <a:endParaRPr lang="cs-CZ" sz="1000" dirty="0"/>
          </a:p>
        </p:txBody>
      </p:sp>
      <p:sp>
        <p:nvSpPr>
          <p:cNvPr id="17" name="Zaoblený obdélník 16"/>
          <p:cNvSpPr/>
          <p:nvPr/>
        </p:nvSpPr>
        <p:spPr>
          <a:xfrm>
            <a:off x="323528" y="2492896"/>
            <a:ext cx="1008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000" b="0" i="0" dirty="0">
                <a:solidFill>
                  <a:schemeClr val="tx1"/>
                </a:solidFill>
                <a:latin typeface="Arial Unicode MS" pitchFamily="34" charset="-128"/>
                <a:ea typeface="Arial Unicode MS" pitchFamily="34" charset="-128"/>
                <a:cs typeface="Arial Unicode MS" pitchFamily="34" charset="-128"/>
              </a:rPr>
              <a:t>Kolik je skupin?</a:t>
            </a:r>
            <a:endParaRPr lang="cs-CZ" sz="1000" dirty="0"/>
          </a:p>
        </p:txBody>
      </p:sp>
      <p:sp>
        <p:nvSpPr>
          <p:cNvPr id="18" name="Zaoblený obdélník 17"/>
          <p:cNvSpPr/>
          <p:nvPr/>
        </p:nvSpPr>
        <p:spPr>
          <a:xfrm>
            <a:off x="1187624" y="3284984"/>
            <a:ext cx="864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000" b="0" i="0" dirty="0">
                <a:solidFill>
                  <a:schemeClr val="tx1"/>
                </a:solidFill>
                <a:latin typeface="Arial Unicode MS" pitchFamily="34" charset="-128"/>
                <a:ea typeface="Arial Unicode MS" pitchFamily="34" charset="-128"/>
                <a:cs typeface="Arial Unicode MS" pitchFamily="34" charset="-128"/>
              </a:rPr>
              <a:t>Jsou data párová?</a:t>
            </a:r>
            <a:endParaRPr lang="cs-CZ" sz="1000" dirty="0"/>
          </a:p>
        </p:txBody>
      </p:sp>
      <p:sp>
        <p:nvSpPr>
          <p:cNvPr id="19" name="Zaoblený obdélník 18"/>
          <p:cNvSpPr/>
          <p:nvPr/>
        </p:nvSpPr>
        <p:spPr>
          <a:xfrm>
            <a:off x="324000" y="4077072"/>
            <a:ext cx="719608"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000" b="0" i="0" dirty="0">
                <a:solidFill>
                  <a:schemeClr val="tx1"/>
                </a:solidFill>
                <a:latin typeface="Arial Unicode MS" pitchFamily="34" charset="-128"/>
                <a:ea typeface="Arial Unicode MS" pitchFamily="34" charset="-128"/>
                <a:cs typeface="Arial Unicode MS" pitchFamily="34" charset="-128"/>
              </a:rPr>
              <a:t>Co chci spočítat?</a:t>
            </a:r>
            <a:endParaRPr lang="cs-CZ" sz="1000" dirty="0"/>
          </a:p>
        </p:txBody>
      </p:sp>
      <p:sp>
        <p:nvSpPr>
          <p:cNvPr id="20" name="Zaoblený obdélník 19"/>
          <p:cNvSpPr/>
          <p:nvPr/>
        </p:nvSpPr>
        <p:spPr>
          <a:xfrm>
            <a:off x="2483768" y="4869160"/>
            <a:ext cx="648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800" b="0" i="0" dirty="0">
                <a:solidFill>
                  <a:schemeClr val="tx1"/>
                </a:solidFill>
                <a:latin typeface="Arial Unicode MS" pitchFamily="34" charset="-128"/>
                <a:ea typeface="Arial Unicode MS" pitchFamily="34" charset="-128"/>
                <a:cs typeface="Arial Unicode MS" pitchFamily="34" charset="-128"/>
              </a:rPr>
              <a:t>Mají </a:t>
            </a:r>
            <a:r>
              <a:rPr lang="cs-CZ" sz="800" b="0" i="0" dirty="0" err="1">
                <a:solidFill>
                  <a:schemeClr val="tx1"/>
                </a:solidFill>
                <a:latin typeface="Arial Unicode MS" pitchFamily="34" charset="-128"/>
                <a:ea typeface="Arial Unicode MS" pitchFamily="34" charset="-128"/>
                <a:cs typeface="Arial Unicode MS" pitchFamily="34" charset="-128"/>
              </a:rPr>
              <a:t>sku</a:t>
            </a:r>
            <a:r>
              <a:rPr lang="cs-CZ" sz="800" b="0" i="0" dirty="0">
                <a:solidFill>
                  <a:schemeClr val="tx1"/>
                </a:solidFill>
                <a:latin typeface="Arial Unicode MS" pitchFamily="34" charset="-128"/>
                <a:ea typeface="Arial Unicode MS" pitchFamily="34" charset="-128"/>
                <a:cs typeface="Arial Unicode MS" pitchFamily="34" charset="-128"/>
              </a:rPr>
              <a:t>- </a:t>
            </a:r>
            <a:r>
              <a:rPr lang="cs-CZ" sz="800" b="0" i="0" spc="-50" dirty="0">
                <a:solidFill>
                  <a:schemeClr val="tx1"/>
                </a:solidFill>
                <a:latin typeface="Arial Unicode MS" pitchFamily="34" charset="-128"/>
                <a:ea typeface="Arial Unicode MS" pitchFamily="34" charset="-128"/>
                <a:cs typeface="Arial Unicode MS" pitchFamily="34" charset="-128"/>
              </a:rPr>
              <a:t>piny stejný </a:t>
            </a:r>
            <a:r>
              <a:rPr lang="cs-CZ" sz="800" b="0" i="0" dirty="0">
                <a:solidFill>
                  <a:schemeClr val="tx1"/>
                </a:solidFill>
                <a:latin typeface="Arial Unicode MS" pitchFamily="34" charset="-128"/>
                <a:ea typeface="Arial Unicode MS" pitchFamily="34" charset="-128"/>
                <a:cs typeface="Arial Unicode MS" pitchFamily="34" charset="-128"/>
              </a:rPr>
              <a:t>rozptyl?</a:t>
            </a:r>
            <a:endParaRPr lang="cs-CZ" sz="800" dirty="0"/>
          </a:p>
        </p:txBody>
      </p:sp>
      <p:sp>
        <p:nvSpPr>
          <p:cNvPr id="21" name="Zaoblený obdélník 20"/>
          <p:cNvSpPr/>
          <p:nvPr/>
        </p:nvSpPr>
        <p:spPr>
          <a:xfrm>
            <a:off x="323528" y="5661248"/>
            <a:ext cx="396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algn="ctr"/>
            <a:r>
              <a:rPr lang="cs-CZ" sz="700" b="0" i="0" dirty="0">
                <a:solidFill>
                  <a:schemeClr val="tx1"/>
                </a:solidFill>
                <a:latin typeface="Arial Unicode MS" pitchFamily="34" charset="-128"/>
                <a:ea typeface="Arial Unicode MS" pitchFamily="34" charset="-128"/>
                <a:cs typeface="Arial Unicode MS" pitchFamily="34" charset="-128"/>
              </a:rPr>
              <a:t>Nelze spočítat</a:t>
            </a:r>
            <a:endParaRPr lang="cs-CZ" sz="700" dirty="0"/>
          </a:p>
        </p:txBody>
      </p:sp>
      <p:cxnSp>
        <p:nvCxnSpPr>
          <p:cNvPr id="23" name="Přímá spojovací šipka 22"/>
          <p:cNvCxnSpPr>
            <a:stCxn id="11" idx="3"/>
            <a:endCxn id="12" idx="1"/>
          </p:cNvCxnSpPr>
          <p:nvPr/>
        </p:nvCxnSpPr>
        <p:spPr>
          <a:xfrm>
            <a:off x="1475656" y="1952836"/>
            <a:ext cx="648072" cy="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4" name="TextovéPole 23"/>
          <p:cNvSpPr txBox="1"/>
          <p:nvPr/>
        </p:nvSpPr>
        <p:spPr>
          <a:xfrm>
            <a:off x="1619672" y="1742619"/>
            <a:ext cx="432048" cy="246221"/>
          </a:xfrm>
          <a:prstGeom prst="rect">
            <a:avLst/>
          </a:prstGeom>
          <a:noFill/>
        </p:spPr>
        <p:txBody>
          <a:bodyPr wrap="square" rtlCol="0">
            <a:spAutoFit/>
          </a:bodyPr>
          <a:lstStyle/>
          <a:p>
            <a:pPr algn="ctr"/>
            <a:r>
              <a:rPr lang="cs-CZ" sz="1000" i="0" dirty="0">
                <a:solidFill>
                  <a:srgbClr val="FF0000"/>
                </a:solidFill>
                <a:latin typeface="Arial Unicode MS" pitchFamily="34" charset="-128"/>
                <a:ea typeface="Arial Unicode MS" pitchFamily="34" charset="-128"/>
                <a:cs typeface="Arial Unicode MS" pitchFamily="34" charset="-128"/>
              </a:rPr>
              <a:t>NE</a:t>
            </a:r>
          </a:p>
        </p:txBody>
      </p:sp>
      <p:cxnSp>
        <p:nvCxnSpPr>
          <p:cNvPr id="25" name="Přímá spojovací šipka 24"/>
          <p:cNvCxnSpPr/>
          <p:nvPr/>
        </p:nvCxnSpPr>
        <p:spPr>
          <a:xfrm>
            <a:off x="971600" y="2204864"/>
            <a:ext cx="0" cy="288000"/>
          </a:xfrm>
          <a:prstGeom prst="straightConnector1">
            <a:avLst/>
          </a:prstGeom>
          <a:ln w="28575">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33" name="TextovéPole 32"/>
          <p:cNvSpPr txBox="1"/>
          <p:nvPr/>
        </p:nvSpPr>
        <p:spPr>
          <a:xfrm>
            <a:off x="467544" y="2204864"/>
            <a:ext cx="504056" cy="246221"/>
          </a:xfrm>
          <a:prstGeom prst="rect">
            <a:avLst/>
          </a:prstGeom>
          <a:noFill/>
        </p:spPr>
        <p:txBody>
          <a:bodyPr wrap="square" rtlCol="0">
            <a:spAutoFit/>
          </a:bodyPr>
          <a:lstStyle/>
          <a:p>
            <a:r>
              <a:rPr lang="cs-CZ" sz="1000" i="0" dirty="0">
                <a:solidFill>
                  <a:srgbClr val="00B050"/>
                </a:solidFill>
                <a:latin typeface="Arial Unicode MS" pitchFamily="34" charset="-128"/>
                <a:ea typeface="Arial Unicode MS" pitchFamily="34" charset="-128"/>
                <a:cs typeface="Arial Unicode MS" pitchFamily="34" charset="-128"/>
              </a:rPr>
              <a:t>ANO</a:t>
            </a:r>
          </a:p>
        </p:txBody>
      </p:sp>
      <p:cxnSp>
        <p:nvCxnSpPr>
          <p:cNvPr id="34" name="Přímá spojovací šipka 33"/>
          <p:cNvCxnSpPr/>
          <p:nvPr/>
        </p:nvCxnSpPr>
        <p:spPr>
          <a:xfrm>
            <a:off x="971600" y="1412776"/>
            <a:ext cx="0" cy="288000"/>
          </a:xfrm>
          <a:prstGeom prst="straightConnector1">
            <a:avLst/>
          </a:prstGeom>
          <a:ln w="28575">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36" name="Přímá spojovací čára 35"/>
          <p:cNvCxnSpPr/>
          <p:nvPr/>
        </p:nvCxnSpPr>
        <p:spPr>
          <a:xfrm>
            <a:off x="971600" y="1412776"/>
            <a:ext cx="1800200" cy="0"/>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9" name="Přímá spojovací čára 38"/>
          <p:cNvCxnSpPr/>
          <p:nvPr/>
        </p:nvCxnSpPr>
        <p:spPr>
          <a:xfrm>
            <a:off x="2771800" y="1412776"/>
            <a:ext cx="0" cy="288032"/>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sp>
        <p:nvSpPr>
          <p:cNvPr id="40" name="TextovéPole 39"/>
          <p:cNvSpPr txBox="1"/>
          <p:nvPr/>
        </p:nvSpPr>
        <p:spPr>
          <a:xfrm>
            <a:off x="1619672" y="1196752"/>
            <a:ext cx="504056" cy="246221"/>
          </a:xfrm>
          <a:prstGeom prst="rect">
            <a:avLst/>
          </a:prstGeom>
          <a:noFill/>
        </p:spPr>
        <p:txBody>
          <a:bodyPr wrap="square" rtlCol="0">
            <a:spAutoFit/>
          </a:bodyPr>
          <a:lstStyle/>
          <a:p>
            <a:r>
              <a:rPr lang="cs-CZ" sz="1000" i="0" dirty="0">
                <a:solidFill>
                  <a:srgbClr val="00B050"/>
                </a:solidFill>
                <a:latin typeface="Arial Unicode MS" pitchFamily="34" charset="-128"/>
                <a:ea typeface="Arial Unicode MS" pitchFamily="34" charset="-128"/>
                <a:cs typeface="Arial Unicode MS" pitchFamily="34" charset="-128"/>
              </a:rPr>
              <a:t>ANO</a:t>
            </a:r>
          </a:p>
        </p:txBody>
      </p:sp>
      <p:cxnSp>
        <p:nvCxnSpPr>
          <p:cNvPr id="43" name="Přímá spojovací šipka 42"/>
          <p:cNvCxnSpPr/>
          <p:nvPr/>
        </p:nvCxnSpPr>
        <p:spPr>
          <a:xfrm>
            <a:off x="668469" y="2996952"/>
            <a:ext cx="0" cy="108012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44" name="TextovéPole 43"/>
          <p:cNvSpPr txBox="1"/>
          <p:nvPr/>
        </p:nvSpPr>
        <p:spPr>
          <a:xfrm rot="16200000">
            <a:off x="452445" y="3053861"/>
            <a:ext cx="216024" cy="246221"/>
          </a:xfrm>
          <a:prstGeom prst="rect">
            <a:avLst/>
          </a:prstGeom>
          <a:noFill/>
        </p:spPr>
        <p:txBody>
          <a:bodyPr wrap="square" rtlCol="0">
            <a:spAutoFit/>
          </a:bodyPr>
          <a:lstStyle/>
          <a:p>
            <a:r>
              <a:rPr lang="cs-CZ" sz="1000" i="0" dirty="0">
                <a:solidFill>
                  <a:srgbClr val="0070C0"/>
                </a:solidFill>
                <a:latin typeface="Arial Unicode MS" pitchFamily="34" charset="-128"/>
                <a:ea typeface="Arial Unicode MS" pitchFamily="34" charset="-128"/>
                <a:cs typeface="Arial Unicode MS" pitchFamily="34" charset="-128"/>
              </a:rPr>
              <a:t>1</a:t>
            </a:r>
          </a:p>
        </p:txBody>
      </p:sp>
      <p:cxnSp>
        <p:nvCxnSpPr>
          <p:cNvPr id="46" name="Přímá spojovací šipka 45"/>
          <p:cNvCxnSpPr/>
          <p:nvPr/>
        </p:nvCxnSpPr>
        <p:spPr>
          <a:xfrm>
            <a:off x="539552" y="4581128"/>
            <a:ext cx="0" cy="108012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47" name="TextovéPole 46"/>
          <p:cNvSpPr txBox="1"/>
          <p:nvPr/>
        </p:nvSpPr>
        <p:spPr>
          <a:xfrm>
            <a:off x="251520" y="4797152"/>
            <a:ext cx="338554" cy="576064"/>
          </a:xfrm>
          <a:prstGeom prst="rect">
            <a:avLst/>
          </a:prstGeom>
          <a:noFill/>
        </p:spPr>
        <p:txBody>
          <a:bodyPr vert="vert270" wrap="square" rtlCol="0">
            <a:spAutoFit/>
          </a:bodyPr>
          <a:lstStyle/>
          <a:p>
            <a:r>
              <a:rPr lang="cs-CZ" sz="1000" i="0" dirty="0">
                <a:solidFill>
                  <a:srgbClr val="0070C0"/>
                </a:solidFill>
                <a:latin typeface="Arial Unicode MS" pitchFamily="34" charset="-128"/>
                <a:ea typeface="Arial Unicode MS" pitchFamily="34" charset="-128"/>
                <a:cs typeface="Arial Unicode MS" pitchFamily="34" charset="-128"/>
              </a:rPr>
              <a:t>korelaci</a:t>
            </a:r>
          </a:p>
        </p:txBody>
      </p:sp>
      <p:cxnSp>
        <p:nvCxnSpPr>
          <p:cNvPr id="49" name="Přímá spojovací šipka 48"/>
          <p:cNvCxnSpPr>
            <a:endCxn id="93" idx="0"/>
          </p:cNvCxnSpPr>
          <p:nvPr/>
        </p:nvCxnSpPr>
        <p:spPr>
          <a:xfrm>
            <a:off x="773528" y="4581128"/>
            <a:ext cx="198000" cy="108012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51" name="TextovéPole 50"/>
          <p:cNvSpPr txBox="1"/>
          <p:nvPr/>
        </p:nvSpPr>
        <p:spPr>
          <a:xfrm rot="10077002">
            <a:off x="849644" y="4752550"/>
            <a:ext cx="338554" cy="720080"/>
          </a:xfrm>
          <a:prstGeom prst="rect">
            <a:avLst/>
          </a:prstGeom>
          <a:noFill/>
        </p:spPr>
        <p:txBody>
          <a:bodyPr vert="vert270" wrap="square" rtlCol="0">
            <a:spAutoFit/>
          </a:bodyPr>
          <a:lstStyle/>
          <a:p>
            <a:r>
              <a:rPr lang="cs-CZ" sz="1000" i="0" dirty="0">
                <a:solidFill>
                  <a:srgbClr val="0070C0"/>
                </a:solidFill>
                <a:latin typeface="Arial Unicode MS" pitchFamily="34" charset="-128"/>
                <a:ea typeface="Arial Unicode MS" pitchFamily="34" charset="-128"/>
                <a:cs typeface="Arial Unicode MS" pitchFamily="34" charset="-128"/>
              </a:rPr>
              <a:t>test shody</a:t>
            </a:r>
          </a:p>
        </p:txBody>
      </p:sp>
      <p:cxnSp>
        <p:nvCxnSpPr>
          <p:cNvPr id="52" name="Přímá spojovací šipka 51"/>
          <p:cNvCxnSpPr/>
          <p:nvPr/>
        </p:nvCxnSpPr>
        <p:spPr>
          <a:xfrm>
            <a:off x="899592" y="2996952"/>
            <a:ext cx="432048" cy="288032"/>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54" name="TextovéPole 53"/>
          <p:cNvSpPr txBox="1"/>
          <p:nvPr/>
        </p:nvSpPr>
        <p:spPr>
          <a:xfrm rot="2301422">
            <a:off x="1096693" y="2965400"/>
            <a:ext cx="216024" cy="246221"/>
          </a:xfrm>
          <a:prstGeom prst="rect">
            <a:avLst/>
          </a:prstGeom>
          <a:noFill/>
        </p:spPr>
        <p:txBody>
          <a:bodyPr wrap="square" rtlCol="0">
            <a:spAutoFit/>
          </a:bodyPr>
          <a:lstStyle/>
          <a:p>
            <a:r>
              <a:rPr lang="cs-CZ" sz="1000" i="0" dirty="0">
                <a:solidFill>
                  <a:srgbClr val="0070C0"/>
                </a:solidFill>
                <a:latin typeface="Arial Unicode MS" pitchFamily="34" charset="-128"/>
                <a:ea typeface="Arial Unicode MS" pitchFamily="34" charset="-128"/>
                <a:cs typeface="Arial Unicode MS" pitchFamily="34" charset="-128"/>
              </a:rPr>
              <a:t>2</a:t>
            </a:r>
          </a:p>
        </p:txBody>
      </p:sp>
      <p:cxnSp>
        <p:nvCxnSpPr>
          <p:cNvPr id="55" name="Přímá spojovací šipka 54"/>
          <p:cNvCxnSpPr/>
          <p:nvPr/>
        </p:nvCxnSpPr>
        <p:spPr>
          <a:xfrm>
            <a:off x="1187624" y="2996952"/>
            <a:ext cx="2232248" cy="288032"/>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57" name="TextovéPole 56"/>
          <p:cNvSpPr txBox="1"/>
          <p:nvPr/>
        </p:nvSpPr>
        <p:spPr>
          <a:xfrm rot="397747">
            <a:off x="1711509" y="2869943"/>
            <a:ext cx="443976" cy="246221"/>
          </a:xfrm>
          <a:prstGeom prst="rect">
            <a:avLst/>
          </a:prstGeom>
          <a:noFill/>
        </p:spPr>
        <p:txBody>
          <a:bodyPr wrap="square" rtlCol="0">
            <a:spAutoFit/>
          </a:bodyPr>
          <a:lstStyle/>
          <a:p>
            <a:r>
              <a:rPr lang="cs-CZ" sz="1000" i="0" dirty="0">
                <a:solidFill>
                  <a:srgbClr val="0070C0"/>
                </a:solidFill>
                <a:latin typeface="Arial Unicode MS" pitchFamily="34" charset="-128"/>
                <a:ea typeface="Arial Unicode MS" pitchFamily="34" charset="-128"/>
                <a:cs typeface="Arial Unicode MS" pitchFamily="34" charset="-128"/>
              </a:rPr>
              <a:t>více</a:t>
            </a:r>
          </a:p>
        </p:txBody>
      </p:sp>
      <p:sp>
        <p:nvSpPr>
          <p:cNvPr id="58" name="Zaoblený obdélník 57"/>
          <p:cNvSpPr/>
          <p:nvPr/>
        </p:nvSpPr>
        <p:spPr>
          <a:xfrm>
            <a:off x="1187624" y="4077072"/>
            <a:ext cx="72008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000" b="0" i="0" dirty="0">
                <a:solidFill>
                  <a:schemeClr val="tx1"/>
                </a:solidFill>
                <a:latin typeface="Arial Unicode MS" pitchFamily="34" charset="-128"/>
                <a:ea typeface="Arial Unicode MS" pitchFamily="34" charset="-128"/>
                <a:cs typeface="Arial Unicode MS" pitchFamily="34" charset="-128"/>
              </a:rPr>
              <a:t>Co chci spočítat?</a:t>
            </a:r>
            <a:endParaRPr lang="cs-CZ" sz="1000" dirty="0"/>
          </a:p>
        </p:txBody>
      </p:sp>
      <p:sp>
        <p:nvSpPr>
          <p:cNvPr id="59" name="Zaoblený obdélník 58"/>
          <p:cNvSpPr/>
          <p:nvPr/>
        </p:nvSpPr>
        <p:spPr>
          <a:xfrm>
            <a:off x="2051720" y="4077072"/>
            <a:ext cx="72008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000" b="0" i="0" dirty="0">
                <a:solidFill>
                  <a:schemeClr val="tx1"/>
                </a:solidFill>
                <a:latin typeface="Arial Unicode MS" pitchFamily="34" charset="-128"/>
                <a:ea typeface="Arial Unicode MS" pitchFamily="34" charset="-128"/>
                <a:cs typeface="Arial Unicode MS" pitchFamily="34" charset="-128"/>
              </a:rPr>
              <a:t>Co chci spočítat?</a:t>
            </a:r>
            <a:endParaRPr lang="cs-CZ" sz="1000" dirty="0"/>
          </a:p>
        </p:txBody>
      </p:sp>
      <p:sp>
        <p:nvSpPr>
          <p:cNvPr id="93" name="Zaoblený obdélník 92"/>
          <p:cNvSpPr/>
          <p:nvPr/>
        </p:nvSpPr>
        <p:spPr>
          <a:xfrm>
            <a:off x="773528" y="5661248"/>
            <a:ext cx="396000" cy="504000"/>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algn="ctr"/>
            <a:r>
              <a:rPr lang="cs-CZ" sz="700" b="0" i="0" dirty="0">
                <a:solidFill>
                  <a:schemeClr val="tx1"/>
                </a:solidFill>
                <a:latin typeface="Arial Unicode MS" pitchFamily="34" charset="-128"/>
                <a:ea typeface="Arial Unicode MS" pitchFamily="34" charset="-128"/>
                <a:cs typeface="Arial Unicode MS" pitchFamily="34" charset="-128"/>
              </a:rPr>
              <a:t>Jedno-</a:t>
            </a:r>
            <a:r>
              <a:rPr lang="cs-CZ" sz="700" b="0" i="0" dirty="0" err="1">
                <a:solidFill>
                  <a:schemeClr val="tx1"/>
                </a:solidFill>
                <a:latin typeface="Arial Unicode MS" pitchFamily="34" charset="-128"/>
                <a:ea typeface="Arial Unicode MS" pitchFamily="34" charset="-128"/>
                <a:cs typeface="Arial Unicode MS" pitchFamily="34" charset="-128"/>
              </a:rPr>
              <a:t>výběro</a:t>
            </a:r>
            <a:r>
              <a:rPr lang="cs-CZ" sz="700" b="0" i="0" dirty="0">
                <a:solidFill>
                  <a:schemeClr val="tx1"/>
                </a:solidFill>
                <a:latin typeface="Arial Unicode MS" pitchFamily="34" charset="-128"/>
                <a:ea typeface="Arial Unicode MS" pitchFamily="34" charset="-128"/>
                <a:cs typeface="Arial Unicode MS" pitchFamily="34" charset="-128"/>
              </a:rPr>
              <a:t>-</a:t>
            </a:r>
            <a:r>
              <a:rPr lang="cs-CZ" sz="700" b="0" i="0" dirty="0" err="1">
                <a:solidFill>
                  <a:schemeClr val="tx1"/>
                </a:solidFill>
                <a:latin typeface="Arial Unicode MS" pitchFamily="34" charset="-128"/>
                <a:ea typeface="Arial Unicode MS" pitchFamily="34" charset="-128"/>
                <a:cs typeface="Arial Unicode MS" pitchFamily="34" charset="-128"/>
              </a:rPr>
              <a:t>vý</a:t>
            </a:r>
            <a:r>
              <a:rPr lang="cs-CZ" sz="700" b="0" i="0" dirty="0">
                <a:solidFill>
                  <a:schemeClr val="tx1"/>
                </a:solidFill>
                <a:latin typeface="Arial Unicode MS" pitchFamily="34" charset="-128"/>
                <a:ea typeface="Arial Unicode MS" pitchFamily="34" charset="-128"/>
                <a:cs typeface="Arial Unicode MS" pitchFamily="34" charset="-128"/>
              </a:rPr>
              <a:t> t-test</a:t>
            </a:r>
            <a:endParaRPr lang="cs-CZ" sz="700" dirty="0"/>
          </a:p>
        </p:txBody>
      </p:sp>
      <p:sp>
        <p:nvSpPr>
          <p:cNvPr id="94" name="Zaoblený obdélník 93"/>
          <p:cNvSpPr/>
          <p:nvPr/>
        </p:nvSpPr>
        <p:spPr>
          <a:xfrm>
            <a:off x="1673528" y="5661248"/>
            <a:ext cx="396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algn="ctr"/>
            <a:r>
              <a:rPr lang="cs-CZ" sz="700" b="0" i="0" dirty="0">
                <a:solidFill>
                  <a:schemeClr val="tx1"/>
                </a:solidFill>
                <a:latin typeface="Arial Unicode MS" pitchFamily="34" charset="-128"/>
                <a:ea typeface="Arial Unicode MS" pitchFamily="34" charset="-128"/>
                <a:cs typeface="Arial Unicode MS" pitchFamily="34" charset="-128"/>
              </a:rPr>
              <a:t>Párový t-test</a:t>
            </a:r>
            <a:endParaRPr lang="cs-CZ" sz="700" dirty="0"/>
          </a:p>
        </p:txBody>
      </p:sp>
      <p:sp>
        <p:nvSpPr>
          <p:cNvPr id="95" name="Zaoblený obdélník 94"/>
          <p:cNvSpPr/>
          <p:nvPr/>
        </p:nvSpPr>
        <p:spPr>
          <a:xfrm>
            <a:off x="2123312" y="5661248"/>
            <a:ext cx="396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algn="ctr"/>
            <a:r>
              <a:rPr lang="cs-CZ" sz="700" b="0" i="0" dirty="0">
                <a:solidFill>
                  <a:schemeClr val="tx1"/>
                </a:solidFill>
                <a:latin typeface="Arial Unicode MS" pitchFamily="34" charset="-128"/>
                <a:ea typeface="Arial Unicode MS" pitchFamily="34" charset="-128"/>
                <a:cs typeface="Arial Unicode MS" pitchFamily="34" charset="-128"/>
              </a:rPr>
              <a:t>Nelze spočítat</a:t>
            </a:r>
            <a:endParaRPr lang="cs-CZ" sz="700" dirty="0"/>
          </a:p>
        </p:txBody>
      </p:sp>
      <p:sp>
        <p:nvSpPr>
          <p:cNvPr id="96" name="Zaoblený obdélník 95"/>
          <p:cNvSpPr/>
          <p:nvPr/>
        </p:nvSpPr>
        <p:spPr>
          <a:xfrm>
            <a:off x="2573528" y="5661248"/>
            <a:ext cx="396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algn="ctr"/>
            <a:r>
              <a:rPr lang="cs-CZ" sz="700" b="0" i="0" dirty="0" err="1">
                <a:solidFill>
                  <a:schemeClr val="tx1"/>
                </a:solidFill>
                <a:latin typeface="Arial Unicode MS" pitchFamily="34" charset="-128"/>
                <a:ea typeface="Arial Unicode MS" pitchFamily="34" charset="-128"/>
                <a:cs typeface="Arial Unicode MS" pitchFamily="34" charset="-128"/>
              </a:rPr>
              <a:t>Dvouvý</a:t>
            </a:r>
            <a:br>
              <a:rPr lang="cs-CZ" sz="700" b="0" i="0" dirty="0">
                <a:solidFill>
                  <a:schemeClr val="tx1"/>
                </a:solidFill>
                <a:latin typeface="Arial Unicode MS" pitchFamily="34" charset="-128"/>
                <a:ea typeface="Arial Unicode MS" pitchFamily="34" charset="-128"/>
                <a:cs typeface="Arial Unicode MS" pitchFamily="34" charset="-128"/>
              </a:rPr>
            </a:br>
            <a:r>
              <a:rPr lang="cs-CZ" sz="700" b="0" i="0" dirty="0" err="1">
                <a:solidFill>
                  <a:schemeClr val="tx1"/>
                </a:solidFill>
                <a:latin typeface="Arial Unicode MS" pitchFamily="34" charset="-128"/>
                <a:ea typeface="Arial Unicode MS" pitchFamily="34" charset="-128"/>
                <a:cs typeface="Arial Unicode MS" pitchFamily="34" charset="-128"/>
              </a:rPr>
              <a:t>běrový</a:t>
            </a:r>
            <a:br>
              <a:rPr lang="cs-CZ" sz="700" b="0" i="0" dirty="0">
                <a:solidFill>
                  <a:schemeClr val="tx1"/>
                </a:solidFill>
                <a:latin typeface="Arial Unicode MS" pitchFamily="34" charset="-128"/>
                <a:ea typeface="Arial Unicode MS" pitchFamily="34" charset="-128"/>
                <a:cs typeface="Arial Unicode MS" pitchFamily="34" charset="-128"/>
              </a:rPr>
            </a:br>
            <a:r>
              <a:rPr lang="cs-CZ" sz="700" b="0" i="0" dirty="0">
                <a:solidFill>
                  <a:schemeClr val="tx1"/>
                </a:solidFill>
                <a:latin typeface="Arial Unicode MS" pitchFamily="34" charset="-128"/>
                <a:ea typeface="Arial Unicode MS" pitchFamily="34" charset="-128"/>
                <a:cs typeface="Arial Unicode MS" pitchFamily="34" charset="-128"/>
              </a:rPr>
              <a:t>t-test</a:t>
            </a:r>
            <a:endParaRPr lang="cs-CZ" sz="700" dirty="0"/>
          </a:p>
        </p:txBody>
      </p:sp>
      <p:sp>
        <p:nvSpPr>
          <p:cNvPr id="97" name="Zaoblený obdélník 96"/>
          <p:cNvSpPr/>
          <p:nvPr/>
        </p:nvSpPr>
        <p:spPr>
          <a:xfrm>
            <a:off x="3023368" y="5661248"/>
            <a:ext cx="396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algn="ctr"/>
            <a:r>
              <a:rPr lang="cs-CZ" sz="700" b="0" i="0" dirty="0">
                <a:solidFill>
                  <a:schemeClr val="tx1"/>
                </a:solidFill>
                <a:latin typeface="Arial Unicode MS" pitchFamily="34" charset="-128"/>
                <a:ea typeface="Arial Unicode MS" pitchFamily="34" charset="-128"/>
                <a:cs typeface="Arial Unicode MS" pitchFamily="34" charset="-128"/>
              </a:rPr>
              <a:t>Mann-</a:t>
            </a:r>
            <a:br>
              <a:rPr lang="cs-CZ" sz="700" b="0" i="0" dirty="0">
                <a:solidFill>
                  <a:schemeClr val="tx1"/>
                </a:solidFill>
                <a:latin typeface="Arial Unicode MS" pitchFamily="34" charset="-128"/>
                <a:ea typeface="Arial Unicode MS" pitchFamily="34" charset="-128"/>
                <a:cs typeface="Arial Unicode MS" pitchFamily="34" charset="-128"/>
              </a:rPr>
            </a:br>
            <a:r>
              <a:rPr lang="cs-CZ" sz="700" b="0" i="0" dirty="0" err="1">
                <a:solidFill>
                  <a:schemeClr val="tx1"/>
                </a:solidFill>
                <a:latin typeface="Arial Unicode MS" pitchFamily="34" charset="-128"/>
                <a:ea typeface="Arial Unicode MS" pitchFamily="34" charset="-128"/>
                <a:cs typeface="Arial Unicode MS" pitchFamily="34" charset="-128"/>
              </a:rPr>
              <a:t>Whitney</a:t>
            </a:r>
            <a:br>
              <a:rPr lang="cs-CZ" sz="700" b="0" i="0" dirty="0">
                <a:solidFill>
                  <a:schemeClr val="tx1"/>
                </a:solidFill>
                <a:latin typeface="Arial Unicode MS" pitchFamily="34" charset="-128"/>
                <a:ea typeface="Arial Unicode MS" pitchFamily="34" charset="-128"/>
                <a:cs typeface="Arial Unicode MS" pitchFamily="34" charset="-128"/>
              </a:rPr>
            </a:br>
            <a:r>
              <a:rPr lang="cs-CZ" sz="700" b="0" i="0" dirty="0">
                <a:solidFill>
                  <a:schemeClr val="tx1"/>
                </a:solidFill>
                <a:latin typeface="Arial Unicode MS" pitchFamily="34" charset="-128"/>
                <a:ea typeface="Arial Unicode MS" pitchFamily="34" charset="-128"/>
                <a:cs typeface="Arial Unicode MS" pitchFamily="34" charset="-128"/>
              </a:rPr>
              <a:t>U-test</a:t>
            </a:r>
            <a:endParaRPr lang="cs-CZ" sz="700" dirty="0"/>
          </a:p>
        </p:txBody>
      </p:sp>
      <p:sp>
        <p:nvSpPr>
          <p:cNvPr id="98" name="Zaoblený obdélník 97"/>
          <p:cNvSpPr/>
          <p:nvPr/>
        </p:nvSpPr>
        <p:spPr>
          <a:xfrm>
            <a:off x="3473528" y="5661248"/>
            <a:ext cx="396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algn="ctr"/>
            <a:r>
              <a:rPr lang="cs-CZ" sz="700" b="0" i="0" dirty="0">
                <a:solidFill>
                  <a:schemeClr val="tx1"/>
                </a:solidFill>
                <a:latin typeface="Arial Unicode MS" pitchFamily="34" charset="-128"/>
                <a:ea typeface="Arial Unicode MS" pitchFamily="34" charset="-128"/>
                <a:cs typeface="Arial Unicode MS" pitchFamily="34" charset="-128"/>
              </a:rPr>
              <a:t>Sada </a:t>
            </a:r>
            <a:r>
              <a:rPr lang="cs-CZ" sz="700" b="0" i="0" dirty="0" err="1">
                <a:solidFill>
                  <a:schemeClr val="tx1"/>
                </a:solidFill>
                <a:latin typeface="Arial Unicode MS" pitchFamily="34" charset="-128"/>
                <a:ea typeface="Arial Unicode MS" pitchFamily="34" charset="-128"/>
                <a:cs typeface="Arial Unicode MS" pitchFamily="34" charset="-128"/>
              </a:rPr>
              <a:t>Pears</a:t>
            </a:r>
            <a:r>
              <a:rPr lang="cs-CZ" sz="700" b="0" i="0" dirty="0">
                <a:solidFill>
                  <a:schemeClr val="tx1"/>
                </a:solidFill>
                <a:latin typeface="Arial Unicode MS" pitchFamily="34" charset="-128"/>
                <a:ea typeface="Arial Unicode MS" pitchFamily="34" charset="-128"/>
                <a:cs typeface="Arial Unicode MS" pitchFamily="34" charset="-128"/>
              </a:rPr>
              <a:t>.</a:t>
            </a:r>
          </a:p>
          <a:p>
            <a:pPr algn="ctr"/>
            <a:r>
              <a:rPr lang="cs-CZ" sz="700" b="0" i="0" dirty="0" err="1">
                <a:solidFill>
                  <a:schemeClr val="tx1"/>
                </a:solidFill>
                <a:latin typeface="Arial Unicode MS" pitchFamily="34" charset="-128"/>
                <a:ea typeface="Arial Unicode MS" pitchFamily="34" charset="-128"/>
                <a:cs typeface="Arial Unicode MS" pitchFamily="34" charset="-128"/>
              </a:rPr>
              <a:t>kor</a:t>
            </a:r>
            <a:r>
              <a:rPr lang="cs-CZ" sz="700" b="0" i="0" dirty="0">
                <a:solidFill>
                  <a:schemeClr val="tx1"/>
                </a:solidFill>
                <a:latin typeface="Arial Unicode MS" pitchFamily="34" charset="-128"/>
                <a:ea typeface="Arial Unicode MS" pitchFamily="34" charset="-128"/>
                <a:cs typeface="Arial Unicode MS" pitchFamily="34" charset="-128"/>
              </a:rPr>
              <a:t>. </a:t>
            </a:r>
            <a:r>
              <a:rPr lang="cs-CZ" sz="700" b="0" i="0" dirty="0" err="1">
                <a:solidFill>
                  <a:schemeClr val="tx1"/>
                </a:solidFill>
                <a:latin typeface="Arial Unicode MS" pitchFamily="34" charset="-128"/>
                <a:ea typeface="Arial Unicode MS" pitchFamily="34" charset="-128"/>
                <a:cs typeface="Arial Unicode MS" pitchFamily="34" charset="-128"/>
              </a:rPr>
              <a:t>koef</a:t>
            </a:r>
            <a:r>
              <a:rPr lang="cs-CZ" sz="700" b="0" i="0" dirty="0">
                <a:solidFill>
                  <a:schemeClr val="tx1"/>
                </a:solidFill>
                <a:latin typeface="Arial Unicode MS" pitchFamily="34" charset="-128"/>
                <a:ea typeface="Arial Unicode MS" pitchFamily="34" charset="-128"/>
                <a:cs typeface="Arial Unicode MS" pitchFamily="34" charset="-128"/>
              </a:rPr>
              <a:t>.</a:t>
            </a:r>
            <a:endParaRPr lang="cs-CZ" sz="700" dirty="0"/>
          </a:p>
        </p:txBody>
      </p:sp>
      <p:sp>
        <p:nvSpPr>
          <p:cNvPr id="100" name="Zaoblený obdélník 99"/>
          <p:cNvSpPr/>
          <p:nvPr/>
        </p:nvSpPr>
        <p:spPr>
          <a:xfrm>
            <a:off x="3923512" y="5661248"/>
            <a:ext cx="396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algn="ctr"/>
            <a:r>
              <a:rPr lang="cs-CZ" sz="700" b="0" i="0" dirty="0">
                <a:solidFill>
                  <a:schemeClr val="tx1"/>
                </a:solidFill>
                <a:latin typeface="Arial Unicode MS" pitchFamily="34" charset="-128"/>
                <a:ea typeface="Arial Unicode MS" pitchFamily="34" charset="-128"/>
                <a:cs typeface="Arial Unicode MS" pitchFamily="34" charset="-128"/>
              </a:rPr>
              <a:t>ANOVA</a:t>
            </a:r>
            <a:endParaRPr lang="cs-CZ" sz="700" dirty="0"/>
          </a:p>
        </p:txBody>
      </p:sp>
      <p:sp>
        <p:nvSpPr>
          <p:cNvPr id="101" name="Zaoblený obdélník 100"/>
          <p:cNvSpPr/>
          <p:nvPr/>
        </p:nvSpPr>
        <p:spPr>
          <a:xfrm>
            <a:off x="4373528" y="5661248"/>
            <a:ext cx="396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algn="ctr"/>
            <a:r>
              <a:rPr lang="cs-CZ" sz="700" b="0" i="0" dirty="0" err="1">
                <a:solidFill>
                  <a:schemeClr val="tx1"/>
                </a:solidFill>
                <a:latin typeface="Arial Unicode MS" pitchFamily="34" charset="-128"/>
                <a:ea typeface="Arial Unicode MS" pitchFamily="34" charset="-128"/>
                <a:cs typeface="Arial Unicode MS" pitchFamily="34" charset="-128"/>
              </a:rPr>
              <a:t>Kruskal</a:t>
            </a:r>
            <a:r>
              <a:rPr lang="cs-CZ" sz="700" b="0" i="0" dirty="0">
                <a:solidFill>
                  <a:schemeClr val="tx1"/>
                </a:solidFill>
                <a:latin typeface="Arial Unicode MS" pitchFamily="34" charset="-128"/>
                <a:ea typeface="Arial Unicode MS" pitchFamily="34" charset="-128"/>
                <a:cs typeface="Arial Unicode MS" pitchFamily="34" charset="-128"/>
              </a:rPr>
              <a:t>-</a:t>
            </a:r>
            <a:r>
              <a:rPr lang="cs-CZ" sz="700" b="0" i="0" dirty="0" err="1">
                <a:solidFill>
                  <a:schemeClr val="tx1"/>
                </a:solidFill>
                <a:latin typeface="Arial Unicode MS" pitchFamily="34" charset="-128"/>
                <a:ea typeface="Arial Unicode MS" pitchFamily="34" charset="-128"/>
                <a:cs typeface="Arial Unicode MS" pitchFamily="34" charset="-128"/>
              </a:rPr>
              <a:t>Wallisův</a:t>
            </a:r>
            <a:endParaRPr lang="cs-CZ" sz="700" b="0" i="0" dirty="0">
              <a:solidFill>
                <a:schemeClr val="tx1"/>
              </a:solidFill>
              <a:latin typeface="Arial Unicode MS" pitchFamily="34" charset="-128"/>
              <a:ea typeface="Arial Unicode MS" pitchFamily="34" charset="-128"/>
              <a:cs typeface="Arial Unicode MS" pitchFamily="34" charset="-128"/>
            </a:endParaRPr>
          </a:p>
          <a:p>
            <a:pPr algn="ctr"/>
            <a:r>
              <a:rPr lang="cs-CZ" sz="700" b="0" i="0" dirty="0">
                <a:solidFill>
                  <a:schemeClr val="tx1"/>
                </a:solidFill>
                <a:latin typeface="Arial Unicode MS" pitchFamily="34" charset="-128"/>
                <a:ea typeface="Arial Unicode MS" pitchFamily="34" charset="-128"/>
                <a:cs typeface="Arial Unicode MS" pitchFamily="34" charset="-128"/>
              </a:rPr>
              <a:t>test</a:t>
            </a:r>
            <a:endParaRPr lang="cs-CZ" sz="700" dirty="0"/>
          </a:p>
        </p:txBody>
      </p:sp>
      <p:sp>
        <p:nvSpPr>
          <p:cNvPr id="102" name="Zaoblený obdélník 101"/>
          <p:cNvSpPr/>
          <p:nvPr/>
        </p:nvSpPr>
        <p:spPr>
          <a:xfrm>
            <a:off x="4823568" y="5661248"/>
            <a:ext cx="396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algn="ctr"/>
            <a:r>
              <a:rPr lang="cs-CZ" sz="700" b="0" i="0" dirty="0">
                <a:solidFill>
                  <a:schemeClr val="tx1"/>
                </a:solidFill>
                <a:latin typeface="Arial Unicode MS" pitchFamily="34" charset="-128"/>
                <a:ea typeface="Arial Unicode MS" pitchFamily="34" charset="-128"/>
                <a:cs typeface="Arial Unicode MS" pitchFamily="34" charset="-128"/>
              </a:rPr>
              <a:t>Nelze spočítat</a:t>
            </a:r>
            <a:endParaRPr lang="cs-CZ" sz="700" dirty="0"/>
          </a:p>
        </p:txBody>
      </p:sp>
      <p:sp>
        <p:nvSpPr>
          <p:cNvPr id="103" name="Zaoblený obdélník 102"/>
          <p:cNvSpPr/>
          <p:nvPr/>
        </p:nvSpPr>
        <p:spPr>
          <a:xfrm>
            <a:off x="5273528" y="5661248"/>
            <a:ext cx="396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algn="ctr"/>
            <a:r>
              <a:rPr lang="cs-CZ" sz="700" b="0" i="0" dirty="0" err="1">
                <a:solidFill>
                  <a:schemeClr val="tx1"/>
                </a:solidFill>
                <a:latin typeface="Arial Unicode MS" pitchFamily="34" charset="-128"/>
                <a:ea typeface="Arial Unicode MS" pitchFamily="34" charset="-128"/>
                <a:cs typeface="Arial Unicode MS" pitchFamily="34" charset="-128"/>
              </a:rPr>
              <a:t>Wilco</a:t>
            </a:r>
            <a:r>
              <a:rPr lang="cs-CZ" sz="700" b="0" i="0" dirty="0">
                <a:solidFill>
                  <a:schemeClr val="tx1"/>
                </a:solidFill>
                <a:latin typeface="Arial Unicode MS" pitchFamily="34" charset="-128"/>
                <a:ea typeface="Arial Unicode MS" pitchFamily="34" charset="-128"/>
                <a:cs typeface="Arial Unicode MS" pitchFamily="34" charset="-128"/>
              </a:rPr>
              <a:t>-</a:t>
            </a:r>
            <a:r>
              <a:rPr lang="cs-CZ" sz="700" b="0" i="0" dirty="0" err="1">
                <a:solidFill>
                  <a:schemeClr val="tx1"/>
                </a:solidFill>
                <a:latin typeface="Arial Unicode MS" pitchFamily="34" charset="-128"/>
                <a:ea typeface="Arial Unicode MS" pitchFamily="34" charset="-128"/>
                <a:cs typeface="Arial Unicode MS" pitchFamily="34" charset="-128"/>
              </a:rPr>
              <a:t>xonův</a:t>
            </a:r>
            <a:endParaRPr lang="cs-CZ" sz="700" b="0" i="0" dirty="0">
              <a:solidFill>
                <a:schemeClr val="tx1"/>
              </a:solidFill>
              <a:latin typeface="Arial Unicode MS" pitchFamily="34" charset="-128"/>
              <a:ea typeface="Arial Unicode MS" pitchFamily="34" charset="-128"/>
              <a:cs typeface="Arial Unicode MS" pitchFamily="34" charset="-128"/>
            </a:endParaRPr>
          </a:p>
          <a:p>
            <a:pPr algn="ctr"/>
            <a:r>
              <a:rPr lang="cs-CZ" sz="700" b="0" i="0" dirty="0">
                <a:solidFill>
                  <a:schemeClr val="tx1"/>
                </a:solidFill>
                <a:latin typeface="Arial Unicode MS" pitchFamily="34" charset="-128"/>
                <a:ea typeface="Arial Unicode MS" pitchFamily="34" charset="-128"/>
                <a:cs typeface="Arial Unicode MS" pitchFamily="34" charset="-128"/>
              </a:rPr>
              <a:t>test</a:t>
            </a:r>
            <a:endParaRPr lang="cs-CZ" sz="700" dirty="0"/>
          </a:p>
        </p:txBody>
      </p:sp>
      <p:sp>
        <p:nvSpPr>
          <p:cNvPr id="104" name="Zaoblený obdélník 103"/>
          <p:cNvSpPr/>
          <p:nvPr/>
        </p:nvSpPr>
        <p:spPr>
          <a:xfrm>
            <a:off x="5723712" y="5661248"/>
            <a:ext cx="396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algn="ctr"/>
            <a:r>
              <a:rPr lang="cs-CZ" sz="700" b="0" i="0" dirty="0" err="1">
                <a:solidFill>
                  <a:schemeClr val="tx1"/>
                </a:solidFill>
                <a:latin typeface="Arial Unicode MS" pitchFamily="34" charset="-128"/>
                <a:ea typeface="Arial Unicode MS" pitchFamily="34" charset="-128"/>
                <a:cs typeface="Arial Unicode MS" pitchFamily="34" charset="-128"/>
              </a:rPr>
              <a:t>Spear</a:t>
            </a:r>
            <a:r>
              <a:rPr lang="cs-CZ" sz="700" b="0" i="0" dirty="0">
                <a:solidFill>
                  <a:schemeClr val="tx1"/>
                </a:solidFill>
                <a:latin typeface="Arial Unicode MS" pitchFamily="34" charset="-128"/>
                <a:ea typeface="Arial Unicode MS" pitchFamily="34" charset="-128"/>
                <a:cs typeface="Arial Unicode MS" pitchFamily="34" charset="-128"/>
              </a:rPr>
              <a:t>-</a:t>
            </a:r>
            <a:r>
              <a:rPr lang="cs-CZ" sz="700" b="0" i="0" dirty="0" err="1">
                <a:solidFill>
                  <a:schemeClr val="tx1"/>
                </a:solidFill>
                <a:latin typeface="Arial Unicode MS" pitchFamily="34" charset="-128"/>
                <a:ea typeface="Arial Unicode MS" pitchFamily="34" charset="-128"/>
                <a:cs typeface="Arial Unicode MS" pitchFamily="34" charset="-128"/>
              </a:rPr>
              <a:t>manův</a:t>
            </a:r>
            <a:r>
              <a:rPr lang="cs-CZ" sz="700" b="0" i="0" dirty="0">
                <a:solidFill>
                  <a:schemeClr val="tx1"/>
                </a:solidFill>
                <a:latin typeface="Arial Unicode MS" pitchFamily="34" charset="-128"/>
                <a:ea typeface="Arial Unicode MS" pitchFamily="34" charset="-128"/>
                <a:cs typeface="Arial Unicode MS" pitchFamily="34" charset="-128"/>
              </a:rPr>
              <a:t>/</a:t>
            </a:r>
            <a:br>
              <a:rPr lang="cs-CZ" sz="700" b="0" i="0" dirty="0">
                <a:solidFill>
                  <a:schemeClr val="tx1"/>
                </a:solidFill>
                <a:latin typeface="Arial Unicode MS" pitchFamily="34" charset="-128"/>
                <a:ea typeface="Arial Unicode MS" pitchFamily="34" charset="-128"/>
                <a:cs typeface="Arial Unicode MS" pitchFamily="34" charset="-128"/>
              </a:rPr>
            </a:br>
            <a:r>
              <a:rPr lang="cs-CZ" sz="700" b="0" i="0" spc="-40" dirty="0" err="1">
                <a:solidFill>
                  <a:schemeClr val="tx1"/>
                </a:solidFill>
                <a:latin typeface="Arial Unicode MS" pitchFamily="34" charset="-128"/>
                <a:ea typeface="Arial Unicode MS" pitchFamily="34" charset="-128"/>
                <a:cs typeface="Arial Unicode MS" pitchFamily="34" charset="-128"/>
              </a:rPr>
              <a:t>Kendallův</a:t>
            </a:r>
            <a:br>
              <a:rPr lang="cs-CZ" sz="700" b="0" i="0" dirty="0">
                <a:solidFill>
                  <a:schemeClr val="tx1"/>
                </a:solidFill>
                <a:latin typeface="Arial Unicode MS" pitchFamily="34" charset="-128"/>
                <a:ea typeface="Arial Unicode MS" pitchFamily="34" charset="-128"/>
                <a:cs typeface="Arial Unicode MS" pitchFamily="34" charset="-128"/>
              </a:rPr>
            </a:br>
            <a:r>
              <a:rPr lang="cs-CZ" sz="700" b="0" i="0" dirty="0">
                <a:solidFill>
                  <a:schemeClr val="tx1"/>
                </a:solidFill>
                <a:latin typeface="Arial Unicode MS" pitchFamily="34" charset="-128"/>
                <a:ea typeface="Arial Unicode MS" pitchFamily="34" charset="-128"/>
                <a:cs typeface="Arial Unicode MS" pitchFamily="34" charset="-128"/>
              </a:rPr>
              <a:t>k. k.</a:t>
            </a:r>
            <a:endParaRPr lang="cs-CZ" sz="700" dirty="0"/>
          </a:p>
        </p:txBody>
      </p:sp>
      <p:sp>
        <p:nvSpPr>
          <p:cNvPr id="105" name="Zaoblený obdélník 104"/>
          <p:cNvSpPr/>
          <p:nvPr/>
        </p:nvSpPr>
        <p:spPr>
          <a:xfrm>
            <a:off x="6173528" y="5661248"/>
            <a:ext cx="396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algn="ctr"/>
            <a:r>
              <a:rPr lang="cs-CZ" sz="700" b="0" i="0" dirty="0" err="1">
                <a:solidFill>
                  <a:schemeClr val="tx1"/>
                </a:solidFill>
                <a:latin typeface="Arial Unicode MS" pitchFamily="34" charset="-128"/>
                <a:ea typeface="Arial Unicode MS" pitchFamily="34" charset="-128"/>
                <a:cs typeface="Arial Unicode MS" pitchFamily="34" charset="-128"/>
              </a:rPr>
              <a:t>Wilco</a:t>
            </a:r>
            <a:r>
              <a:rPr lang="cs-CZ" sz="700" b="0" i="0" dirty="0">
                <a:solidFill>
                  <a:schemeClr val="tx1"/>
                </a:solidFill>
                <a:latin typeface="Arial Unicode MS" pitchFamily="34" charset="-128"/>
                <a:ea typeface="Arial Unicode MS" pitchFamily="34" charset="-128"/>
                <a:cs typeface="Arial Unicode MS" pitchFamily="34" charset="-128"/>
              </a:rPr>
              <a:t>-</a:t>
            </a:r>
            <a:r>
              <a:rPr lang="cs-CZ" sz="700" b="0" i="0" dirty="0" err="1">
                <a:solidFill>
                  <a:schemeClr val="tx1"/>
                </a:solidFill>
                <a:latin typeface="Arial Unicode MS" pitchFamily="34" charset="-128"/>
                <a:ea typeface="Arial Unicode MS" pitchFamily="34" charset="-128"/>
                <a:cs typeface="Arial Unicode MS" pitchFamily="34" charset="-128"/>
              </a:rPr>
              <a:t>xonův</a:t>
            </a:r>
            <a:r>
              <a:rPr lang="cs-CZ" sz="700" b="0" i="0" dirty="0">
                <a:solidFill>
                  <a:schemeClr val="tx1"/>
                </a:solidFill>
                <a:latin typeface="Arial Unicode MS" pitchFamily="34" charset="-128"/>
                <a:ea typeface="Arial Unicode MS" pitchFamily="34" charset="-128"/>
                <a:cs typeface="Arial Unicode MS" pitchFamily="34" charset="-128"/>
              </a:rPr>
              <a:t> test</a:t>
            </a:r>
            <a:endParaRPr lang="cs-CZ" sz="700" dirty="0"/>
          </a:p>
        </p:txBody>
      </p:sp>
      <p:sp>
        <p:nvSpPr>
          <p:cNvPr id="106" name="Zaoblený obdélník 105"/>
          <p:cNvSpPr/>
          <p:nvPr/>
        </p:nvSpPr>
        <p:spPr>
          <a:xfrm>
            <a:off x="8423968" y="5661248"/>
            <a:ext cx="396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algn="ctr"/>
            <a:r>
              <a:rPr lang="cs-CZ" sz="700" b="0" i="0" dirty="0">
                <a:solidFill>
                  <a:schemeClr val="tx1"/>
                </a:solidFill>
                <a:latin typeface="Arial Unicode MS" pitchFamily="34" charset="-128"/>
                <a:ea typeface="Arial Unicode MS" pitchFamily="34" charset="-128"/>
                <a:cs typeface="Arial Unicode MS" pitchFamily="34" charset="-128"/>
              </a:rPr>
              <a:t>Nelze spočítat</a:t>
            </a:r>
            <a:endParaRPr lang="cs-CZ" sz="700" dirty="0"/>
          </a:p>
        </p:txBody>
      </p:sp>
      <p:sp>
        <p:nvSpPr>
          <p:cNvPr id="108" name="Zaoblený obdélník 107"/>
          <p:cNvSpPr/>
          <p:nvPr/>
        </p:nvSpPr>
        <p:spPr>
          <a:xfrm>
            <a:off x="6623768" y="5661248"/>
            <a:ext cx="396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algn="ctr"/>
            <a:r>
              <a:rPr lang="cs-CZ" sz="700" b="0" i="0" dirty="0">
                <a:solidFill>
                  <a:schemeClr val="tx1"/>
                </a:solidFill>
                <a:latin typeface="Arial Unicode MS" pitchFamily="34" charset="-128"/>
                <a:ea typeface="Arial Unicode MS" pitchFamily="34" charset="-128"/>
                <a:cs typeface="Arial Unicode MS" pitchFamily="34" charset="-128"/>
              </a:rPr>
              <a:t>Nelze spočítat</a:t>
            </a:r>
            <a:endParaRPr lang="cs-CZ" sz="700" dirty="0"/>
          </a:p>
        </p:txBody>
      </p:sp>
      <p:sp>
        <p:nvSpPr>
          <p:cNvPr id="109" name="Zaoblený obdélník 108"/>
          <p:cNvSpPr/>
          <p:nvPr/>
        </p:nvSpPr>
        <p:spPr>
          <a:xfrm>
            <a:off x="7973528" y="5661248"/>
            <a:ext cx="396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algn="ctr"/>
            <a:r>
              <a:rPr lang="cs-CZ" sz="700" b="0" i="0" dirty="0" err="1">
                <a:solidFill>
                  <a:schemeClr val="tx1"/>
                </a:solidFill>
                <a:latin typeface="Arial Unicode MS" pitchFamily="34" charset="-128"/>
                <a:ea typeface="Arial Unicode MS" pitchFamily="34" charset="-128"/>
                <a:cs typeface="Arial Unicode MS" pitchFamily="34" charset="-128"/>
              </a:rPr>
              <a:t>Kuskal</a:t>
            </a:r>
            <a:r>
              <a:rPr lang="cs-CZ" sz="700" b="0" i="0" dirty="0">
                <a:solidFill>
                  <a:schemeClr val="tx1"/>
                </a:solidFill>
                <a:latin typeface="Arial Unicode MS" pitchFamily="34" charset="-128"/>
                <a:ea typeface="Arial Unicode MS" pitchFamily="34" charset="-128"/>
                <a:cs typeface="Arial Unicode MS" pitchFamily="34" charset="-128"/>
              </a:rPr>
              <a:t>-</a:t>
            </a:r>
            <a:r>
              <a:rPr lang="cs-CZ" sz="700" b="0" i="0" dirty="0" err="1">
                <a:solidFill>
                  <a:schemeClr val="tx1"/>
                </a:solidFill>
                <a:latin typeface="Arial Unicode MS" pitchFamily="34" charset="-128"/>
                <a:ea typeface="Arial Unicode MS" pitchFamily="34" charset="-128"/>
                <a:cs typeface="Arial Unicode MS" pitchFamily="34" charset="-128"/>
              </a:rPr>
              <a:t>Wallisův</a:t>
            </a:r>
            <a:r>
              <a:rPr lang="cs-CZ" sz="700" b="0" i="0" dirty="0">
                <a:solidFill>
                  <a:schemeClr val="tx1"/>
                </a:solidFill>
                <a:latin typeface="Arial Unicode MS" pitchFamily="34" charset="-128"/>
                <a:ea typeface="Arial Unicode MS" pitchFamily="34" charset="-128"/>
                <a:cs typeface="Arial Unicode MS" pitchFamily="34" charset="-128"/>
              </a:rPr>
              <a:t> test</a:t>
            </a:r>
            <a:endParaRPr lang="cs-CZ" sz="700" dirty="0"/>
          </a:p>
        </p:txBody>
      </p:sp>
      <p:sp>
        <p:nvSpPr>
          <p:cNvPr id="110" name="Zaoblený obdélník 109"/>
          <p:cNvSpPr/>
          <p:nvPr/>
        </p:nvSpPr>
        <p:spPr>
          <a:xfrm>
            <a:off x="1223168" y="5661248"/>
            <a:ext cx="396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algn="ctr"/>
            <a:r>
              <a:rPr lang="cs-CZ" sz="700" b="0" i="0" dirty="0" err="1">
                <a:solidFill>
                  <a:schemeClr val="tx1"/>
                </a:solidFill>
                <a:latin typeface="Arial Unicode MS" pitchFamily="34" charset="-128"/>
                <a:ea typeface="Arial Unicode MS" pitchFamily="34" charset="-128"/>
                <a:cs typeface="Arial Unicode MS" pitchFamily="34" charset="-128"/>
              </a:rPr>
              <a:t>Pearso</a:t>
            </a:r>
            <a:r>
              <a:rPr lang="cs-CZ" sz="700" b="0" i="0" dirty="0">
                <a:solidFill>
                  <a:schemeClr val="tx1"/>
                </a:solidFill>
                <a:latin typeface="Arial Unicode MS" pitchFamily="34" charset="-128"/>
                <a:ea typeface="Arial Unicode MS" pitchFamily="34" charset="-128"/>
                <a:cs typeface="Arial Unicode MS" pitchFamily="34" charset="-128"/>
              </a:rPr>
              <a:t>-</a:t>
            </a:r>
            <a:r>
              <a:rPr lang="cs-CZ" sz="700" b="0" i="0" dirty="0" err="1">
                <a:solidFill>
                  <a:schemeClr val="tx1"/>
                </a:solidFill>
                <a:latin typeface="Arial Unicode MS" pitchFamily="34" charset="-128"/>
                <a:ea typeface="Arial Unicode MS" pitchFamily="34" charset="-128"/>
                <a:cs typeface="Arial Unicode MS" pitchFamily="34" charset="-128"/>
              </a:rPr>
              <a:t>nův</a:t>
            </a:r>
            <a:r>
              <a:rPr lang="cs-CZ" sz="700" b="0" i="0" dirty="0">
                <a:solidFill>
                  <a:schemeClr val="tx1"/>
                </a:solidFill>
                <a:latin typeface="Arial Unicode MS" pitchFamily="34" charset="-128"/>
                <a:ea typeface="Arial Unicode MS" pitchFamily="34" charset="-128"/>
                <a:cs typeface="Arial Unicode MS" pitchFamily="34" charset="-128"/>
              </a:rPr>
              <a:t> </a:t>
            </a:r>
            <a:r>
              <a:rPr lang="cs-CZ" sz="700" b="0" i="0" dirty="0" err="1">
                <a:solidFill>
                  <a:schemeClr val="tx1"/>
                </a:solidFill>
                <a:latin typeface="Arial Unicode MS" pitchFamily="34" charset="-128"/>
                <a:ea typeface="Arial Unicode MS" pitchFamily="34" charset="-128"/>
                <a:cs typeface="Arial Unicode MS" pitchFamily="34" charset="-128"/>
              </a:rPr>
              <a:t>kor</a:t>
            </a:r>
            <a:r>
              <a:rPr lang="cs-CZ" sz="700" b="0" i="0" dirty="0">
                <a:solidFill>
                  <a:schemeClr val="tx1"/>
                </a:solidFill>
                <a:latin typeface="Arial Unicode MS" pitchFamily="34" charset="-128"/>
                <a:ea typeface="Arial Unicode MS" pitchFamily="34" charset="-128"/>
                <a:cs typeface="Arial Unicode MS" pitchFamily="34" charset="-128"/>
              </a:rPr>
              <a:t>. </a:t>
            </a:r>
            <a:r>
              <a:rPr lang="cs-CZ" sz="700" b="0" i="0" dirty="0" err="1">
                <a:solidFill>
                  <a:schemeClr val="tx1"/>
                </a:solidFill>
                <a:latin typeface="Arial Unicode MS" pitchFamily="34" charset="-128"/>
                <a:ea typeface="Arial Unicode MS" pitchFamily="34" charset="-128"/>
                <a:cs typeface="Arial Unicode MS" pitchFamily="34" charset="-128"/>
              </a:rPr>
              <a:t>koef</a:t>
            </a:r>
            <a:r>
              <a:rPr lang="cs-CZ" sz="700" b="0" i="0" dirty="0">
                <a:solidFill>
                  <a:schemeClr val="tx1"/>
                </a:solidFill>
                <a:latin typeface="Arial Unicode MS" pitchFamily="34" charset="-128"/>
                <a:ea typeface="Arial Unicode MS" pitchFamily="34" charset="-128"/>
                <a:cs typeface="Arial Unicode MS" pitchFamily="34" charset="-128"/>
              </a:rPr>
              <a:t>.</a:t>
            </a:r>
            <a:endParaRPr lang="cs-CZ" sz="700" dirty="0"/>
          </a:p>
        </p:txBody>
      </p:sp>
      <p:cxnSp>
        <p:nvCxnSpPr>
          <p:cNvPr id="113" name="Přímá spojovací šipka 112"/>
          <p:cNvCxnSpPr/>
          <p:nvPr/>
        </p:nvCxnSpPr>
        <p:spPr>
          <a:xfrm>
            <a:off x="1691680" y="3789040"/>
            <a:ext cx="0" cy="288000"/>
          </a:xfrm>
          <a:prstGeom prst="straightConnector1">
            <a:avLst/>
          </a:prstGeom>
          <a:ln w="28575">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14" name="TextovéPole 113"/>
          <p:cNvSpPr txBox="1"/>
          <p:nvPr/>
        </p:nvSpPr>
        <p:spPr>
          <a:xfrm>
            <a:off x="1187624" y="3789040"/>
            <a:ext cx="504056" cy="246221"/>
          </a:xfrm>
          <a:prstGeom prst="rect">
            <a:avLst/>
          </a:prstGeom>
          <a:noFill/>
        </p:spPr>
        <p:txBody>
          <a:bodyPr wrap="square" rtlCol="0">
            <a:spAutoFit/>
          </a:bodyPr>
          <a:lstStyle/>
          <a:p>
            <a:r>
              <a:rPr lang="cs-CZ" sz="1000" i="0" dirty="0">
                <a:solidFill>
                  <a:srgbClr val="00B050"/>
                </a:solidFill>
                <a:latin typeface="Arial Unicode MS" pitchFamily="34" charset="-128"/>
                <a:ea typeface="Arial Unicode MS" pitchFamily="34" charset="-128"/>
                <a:cs typeface="Arial Unicode MS" pitchFamily="34" charset="-128"/>
              </a:rPr>
              <a:t>ANO</a:t>
            </a:r>
          </a:p>
        </p:txBody>
      </p:sp>
      <p:cxnSp>
        <p:nvCxnSpPr>
          <p:cNvPr id="115" name="Přímá spojovací šipka 114"/>
          <p:cNvCxnSpPr/>
          <p:nvPr/>
        </p:nvCxnSpPr>
        <p:spPr>
          <a:xfrm>
            <a:off x="1403648" y="4581128"/>
            <a:ext cx="0" cy="108012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16" name="TextovéPole 115"/>
          <p:cNvSpPr txBox="1"/>
          <p:nvPr/>
        </p:nvSpPr>
        <p:spPr>
          <a:xfrm>
            <a:off x="1115616" y="4797152"/>
            <a:ext cx="338554" cy="576064"/>
          </a:xfrm>
          <a:prstGeom prst="rect">
            <a:avLst/>
          </a:prstGeom>
          <a:noFill/>
        </p:spPr>
        <p:txBody>
          <a:bodyPr vert="vert270" wrap="square" rtlCol="0">
            <a:spAutoFit/>
          </a:bodyPr>
          <a:lstStyle/>
          <a:p>
            <a:r>
              <a:rPr lang="cs-CZ" sz="1000" i="0" dirty="0">
                <a:solidFill>
                  <a:srgbClr val="0070C0"/>
                </a:solidFill>
                <a:latin typeface="Arial Unicode MS" pitchFamily="34" charset="-128"/>
                <a:ea typeface="Arial Unicode MS" pitchFamily="34" charset="-128"/>
                <a:cs typeface="Arial Unicode MS" pitchFamily="34" charset="-128"/>
              </a:rPr>
              <a:t>korelaci</a:t>
            </a:r>
          </a:p>
        </p:txBody>
      </p:sp>
      <p:cxnSp>
        <p:nvCxnSpPr>
          <p:cNvPr id="117" name="Přímá spojovací šipka 116"/>
          <p:cNvCxnSpPr>
            <a:endCxn id="94" idx="0"/>
          </p:cNvCxnSpPr>
          <p:nvPr/>
        </p:nvCxnSpPr>
        <p:spPr>
          <a:xfrm>
            <a:off x="1691680" y="4581128"/>
            <a:ext cx="179848" cy="108012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18" name="TextovéPole 117"/>
          <p:cNvSpPr txBox="1"/>
          <p:nvPr/>
        </p:nvSpPr>
        <p:spPr>
          <a:xfrm rot="10171862">
            <a:off x="1722571" y="4745777"/>
            <a:ext cx="338554" cy="720080"/>
          </a:xfrm>
          <a:prstGeom prst="rect">
            <a:avLst/>
          </a:prstGeom>
          <a:noFill/>
        </p:spPr>
        <p:txBody>
          <a:bodyPr vert="vert270" wrap="square" rtlCol="0">
            <a:spAutoFit/>
          </a:bodyPr>
          <a:lstStyle/>
          <a:p>
            <a:r>
              <a:rPr lang="cs-CZ" sz="1000" i="0" dirty="0">
                <a:solidFill>
                  <a:srgbClr val="0070C0"/>
                </a:solidFill>
                <a:latin typeface="Arial Unicode MS" pitchFamily="34" charset="-128"/>
                <a:ea typeface="Arial Unicode MS" pitchFamily="34" charset="-128"/>
                <a:cs typeface="Arial Unicode MS" pitchFamily="34" charset="-128"/>
              </a:rPr>
              <a:t>test shody</a:t>
            </a:r>
          </a:p>
        </p:txBody>
      </p:sp>
      <p:cxnSp>
        <p:nvCxnSpPr>
          <p:cNvPr id="119" name="Přímá spojovací šipka 118"/>
          <p:cNvCxnSpPr/>
          <p:nvPr/>
        </p:nvCxnSpPr>
        <p:spPr>
          <a:xfrm>
            <a:off x="1907704" y="3789040"/>
            <a:ext cx="432048" cy="288032"/>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20" name="TextovéPole 119"/>
          <p:cNvSpPr txBox="1"/>
          <p:nvPr/>
        </p:nvSpPr>
        <p:spPr>
          <a:xfrm>
            <a:off x="2051720" y="3746571"/>
            <a:ext cx="432048" cy="246221"/>
          </a:xfrm>
          <a:prstGeom prst="rect">
            <a:avLst/>
          </a:prstGeom>
          <a:noFill/>
        </p:spPr>
        <p:txBody>
          <a:bodyPr wrap="square" rtlCol="0">
            <a:spAutoFit/>
          </a:bodyPr>
          <a:lstStyle/>
          <a:p>
            <a:pPr algn="ctr"/>
            <a:r>
              <a:rPr lang="cs-CZ" sz="1000" i="0" dirty="0">
                <a:solidFill>
                  <a:srgbClr val="FF0000"/>
                </a:solidFill>
                <a:latin typeface="Arial Unicode MS" pitchFamily="34" charset="-128"/>
                <a:ea typeface="Arial Unicode MS" pitchFamily="34" charset="-128"/>
                <a:cs typeface="Arial Unicode MS" pitchFamily="34" charset="-128"/>
              </a:rPr>
              <a:t>NE</a:t>
            </a:r>
          </a:p>
        </p:txBody>
      </p:sp>
      <p:cxnSp>
        <p:nvCxnSpPr>
          <p:cNvPr id="123" name="Přímá spojovací šipka 122"/>
          <p:cNvCxnSpPr/>
          <p:nvPr/>
        </p:nvCxnSpPr>
        <p:spPr>
          <a:xfrm>
            <a:off x="2322000" y="4581128"/>
            <a:ext cx="0" cy="108012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24" name="TextovéPole 123"/>
          <p:cNvSpPr txBox="1"/>
          <p:nvPr/>
        </p:nvSpPr>
        <p:spPr>
          <a:xfrm>
            <a:off x="2051720" y="4797152"/>
            <a:ext cx="338554" cy="576064"/>
          </a:xfrm>
          <a:prstGeom prst="rect">
            <a:avLst/>
          </a:prstGeom>
          <a:noFill/>
        </p:spPr>
        <p:txBody>
          <a:bodyPr vert="vert270" wrap="square" rtlCol="0">
            <a:spAutoFit/>
          </a:bodyPr>
          <a:lstStyle/>
          <a:p>
            <a:r>
              <a:rPr lang="cs-CZ" sz="1000" i="0" dirty="0">
                <a:solidFill>
                  <a:srgbClr val="0070C0"/>
                </a:solidFill>
                <a:latin typeface="Arial Unicode MS" pitchFamily="34" charset="-128"/>
                <a:ea typeface="Arial Unicode MS" pitchFamily="34" charset="-128"/>
                <a:cs typeface="Arial Unicode MS" pitchFamily="34" charset="-128"/>
              </a:rPr>
              <a:t>korelaci</a:t>
            </a:r>
          </a:p>
        </p:txBody>
      </p:sp>
      <p:cxnSp>
        <p:nvCxnSpPr>
          <p:cNvPr id="125" name="Přímá spojovací šipka 124"/>
          <p:cNvCxnSpPr/>
          <p:nvPr/>
        </p:nvCxnSpPr>
        <p:spPr>
          <a:xfrm>
            <a:off x="2699792" y="5373216"/>
            <a:ext cx="0" cy="288000"/>
          </a:xfrm>
          <a:prstGeom prst="straightConnector1">
            <a:avLst/>
          </a:prstGeom>
          <a:ln w="28575">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26" name="TextovéPole 125"/>
          <p:cNvSpPr txBox="1"/>
          <p:nvPr/>
        </p:nvSpPr>
        <p:spPr>
          <a:xfrm>
            <a:off x="2267744" y="5373216"/>
            <a:ext cx="504056" cy="246221"/>
          </a:xfrm>
          <a:prstGeom prst="rect">
            <a:avLst/>
          </a:prstGeom>
          <a:noFill/>
        </p:spPr>
        <p:txBody>
          <a:bodyPr wrap="square" rtlCol="0">
            <a:spAutoFit/>
          </a:bodyPr>
          <a:lstStyle/>
          <a:p>
            <a:r>
              <a:rPr lang="cs-CZ" sz="1000" i="0" dirty="0">
                <a:solidFill>
                  <a:srgbClr val="00B050"/>
                </a:solidFill>
                <a:latin typeface="Arial Unicode MS" pitchFamily="34" charset="-128"/>
                <a:ea typeface="Arial Unicode MS" pitchFamily="34" charset="-128"/>
                <a:cs typeface="Arial Unicode MS" pitchFamily="34" charset="-128"/>
              </a:rPr>
              <a:t>ANO</a:t>
            </a:r>
          </a:p>
        </p:txBody>
      </p:sp>
      <p:cxnSp>
        <p:nvCxnSpPr>
          <p:cNvPr id="127" name="Přímá spojovací šipka 126"/>
          <p:cNvCxnSpPr>
            <a:endCxn id="97" idx="0"/>
          </p:cNvCxnSpPr>
          <p:nvPr/>
        </p:nvCxnSpPr>
        <p:spPr>
          <a:xfrm>
            <a:off x="3023368" y="5373216"/>
            <a:ext cx="198000" cy="288032"/>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28" name="TextovéPole 127"/>
          <p:cNvSpPr txBox="1"/>
          <p:nvPr/>
        </p:nvSpPr>
        <p:spPr>
          <a:xfrm>
            <a:off x="3123905" y="5373216"/>
            <a:ext cx="367975" cy="246221"/>
          </a:xfrm>
          <a:prstGeom prst="rect">
            <a:avLst/>
          </a:prstGeom>
          <a:noFill/>
        </p:spPr>
        <p:txBody>
          <a:bodyPr wrap="square" rtlCol="0">
            <a:spAutoFit/>
          </a:bodyPr>
          <a:lstStyle/>
          <a:p>
            <a:pPr algn="ctr"/>
            <a:r>
              <a:rPr lang="cs-CZ" sz="1000" i="0" dirty="0">
                <a:solidFill>
                  <a:srgbClr val="FF0000"/>
                </a:solidFill>
                <a:latin typeface="Arial Unicode MS" pitchFamily="34" charset="-128"/>
                <a:ea typeface="Arial Unicode MS" pitchFamily="34" charset="-128"/>
                <a:cs typeface="Arial Unicode MS" pitchFamily="34" charset="-128"/>
              </a:rPr>
              <a:t>NE</a:t>
            </a:r>
          </a:p>
        </p:txBody>
      </p:sp>
      <p:cxnSp>
        <p:nvCxnSpPr>
          <p:cNvPr id="131" name="Přímá spojovací šipka 130"/>
          <p:cNvCxnSpPr/>
          <p:nvPr/>
        </p:nvCxnSpPr>
        <p:spPr>
          <a:xfrm>
            <a:off x="2483768" y="4581128"/>
            <a:ext cx="144016" cy="288032"/>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34" name="TextovéPole 133"/>
          <p:cNvSpPr txBox="1"/>
          <p:nvPr/>
        </p:nvSpPr>
        <p:spPr>
          <a:xfrm rot="5400000">
            <a:off x="2645933" y="4455261"/>
            <a:ext cx="492443" cy="479370"/>
          </a:xfrm>
          <a:prstGeom prst="rect">
            <a:avLst/>
          </a:prstGeom>
          <a:noFill/>
        </p:spPr>
        <p:txBody>
          <a:bodyPr vert="vert270" wrap="square" rtlCol="0">
            <a:spAutoFit/>
          </a:bodyPr>
          <a:lstStyle/>
          <a:p>
            <a:r>
              <a:rPr lang="cs-CZ" sz="1000" i="0" dirty="0">
                <a:solidFill>
                  <a:srgbClr val="0070C0"/>
                </a:solidFill>
                <a:latin typeface="Arial Unicode MS" pitchFamily="34" charset="-128"/>
                <a:ea typeface="Arial Unicode MS" pitchFamily="34" charset="-128"/>
                <a:cs typeface="Arial Unicode MS" pitchFamily="34" charset="-128"/>
              </a:rPr>
              <a:t>test shody</a:t>
            </a:r>
          </a:p>
        </p:txBody>
      </p:sp>
      <p:sp>
        <p:nvSpPr>
          <p:cNvPr id="135" name="Zaoblený obdélník 134"/>
          <p:cNvSpPr/>
          <p:nvPr/>
        </p:nvSpPr>
        <p:spPr>
          <a:xfrm>
            <a:off x="3347865" y="3284984"/>
            <a:ext cx="864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000" b="0" i="0" dirty="0">
                <a:solidFill>
                  <a:schemeClr val="tx1"/>
                </a:solidFill>
                <a:latin typeface="Arial Unicode MS" pitchFamily="34" charset="-128"/>
                <a:ea typeface="Arial Unicode MS" pitchFamily="34" charset="-128"/>
                <a:cs typeface="Arial Unicode MS" pitchFamily="34" charset="-128"/>
              </a:rPr>
              <a:t>Jsou data párová?</a:t>
            </a:r>
            <a:endParaRPr lang="cs-CZ" sz="1000" dirty="0"/>
          </a:p>
        </p:txBody>
      </p:sp>
      <p:cxnSp>
        <p:nvCxnSpPr>
          <p:cNvPr id="139" name="Přímá spojovací šipka 138"/>
          <p:cNvCxnSpPr/>
          <p:nvPr/>
        </p:nvCxnSpPr>
        <p:spPr>
          <a:xfrm>
            <a:off x="3707904" y="3789040"/>
            <a:ext cx="0" cy="288000"/>
          </a:xfrm>
          <a:prstGeom prst="straightConnector1">
            <a:avLst/>
          </a:prstGeom>
          <a:ln w="28575">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40" name="TextovéPole 139"/>
          <p:cNvSpPr txBox="1"/>
          <p:nvPr/>
        </p:nvSpPr>
        <p:spPr>
          <a:xfrm>
            <a:off x="3203848" y="3789040"/>
            <a:ext cx="504056" cy="246221"/>
          </a:xfrm>
          <a:prstGeom prst="rect">
            <a:avLst/>
          </a:prstGeom>
          <a:noFill/>
        </p:spPr>
        <p:txBody>
          <a:bodyPr wrap="square" rtlCol="0">
            <a:spAutoFit/>
          </a:bodyPr>
          <a:lstStyle/>
          <a:p>
            <a:r>
              <a:rPr lang="cs-CZ" sz="1000" i="0" dirty="0">
                <a:solidFill>
                  <a:srgbClr val="00B050"/>
                </a:solidFill>
                <a:latin typeface="Arial Unicode MS" pitchFamily="34" charset="-128"/>
                <a:ea typeface="Arial Unicode MS" pitchFamily="34" charset="-128"/>
                <a:cs typeface="Arial Unicode MS" pitchFamily="34" charset="-128"/>
              </a:rPr>
              <a:t>ANO</a:t>
            </a:r>
          </a:p>
        </p:txBody>
      </p:sp>
      <p:cxnSp>
        <p:nvCxnSpPr>
          <p:cNvPr id="141" name="Přímá spojovací šipka 140"/>
          <p:cNvCxnSpPr/>
          <p:nvPr/>
        </p:nvCxnSpPr>
        <p:spPr>
          <a:xfrm>
            <a:off x="3995936" y="3789040"/>
            <a:ext cx="432048" cy="288032"/>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42" name="TextovéPole 141"/>
          <p:cNvSpPr txBox="1"/>
          <p:nvPr/>
        </p:nvSpPr>
        <p:spPr>
          <a:xfrm>
            <a:off x="4139952" y="3758843"/>
            <a:ext cx="462543" cy="246221"/>
          </a:xfrm>
          <a:prstGeom prst="rect">
            <a:avLst/>
          </a:prstGeom>
          <a:noFill/>
        </p:spPr>
        <p:txBody>
          <a:bodyPr wrap="square" rtlCol="0">
            <a:spAutoFit/>
          </a:bodyPr>
          <a:lstStyle/>
          <a:p>
            <a:pPr algn="ctr"/>
            <a:r>
              <a:rPr lang="cs-CZ" sz="1000" i="0" dirty="0">
                <a:solidFill>
                  <a:srgbClr val="FF0000"/>
                </a:solidFill>
                <a:latin typeface="Arial Unicode MS" pitchFamily="34" charset="-128"/>
                <a:ea typeface="Arial Unicode MS" pitchFamily="34" charset="-128"/>
                <a:cs typeface="Arial Unicode MS" pitchFamily="34" charset="-128"/>
              </a:rPr>
              <a:t>NE</a:t>
            </a:r>
          </a:p>
        </p:txBody>
      </p:sp>
      <p:sp>
        <p:nvSpPr>
          <p:cNvPr id="143" name="Zaoblený obdélník 142"/>
          <p:cNvSpPr/>
          <p:nvPr/>
        </p:nvSpPr>
        <p:spPr>
          <a:xfrm>
            <a:off x="4014000" y="4869160"/>
            <a:ext cx="648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800" b="0" i="0" dirty="0">
                <a:solidFill>
                  <a:schemeClr val="tx1"/>
                </a:solidFill>
                <a:latin typeface="Arial Unicode MS" pitchFamily="34" charset="-128"/>
                <a:ea typeface="Arial Unicode MS" pitchFamily="34" charset="-128"/>
                <a:cs typeface="Arial Unicode MS" pitchFamily="34" charset="-128"/>
              </a:rPr>
              <a:t>Mají </a:t>
            </a:r>
            <a:r>
              <a:rPr lang="cs-CZ" sz="800" b="0" i="0" dirty="0" err="1">
                <a:solidFill>
                  <a:schemeClr val="tx1"/>
                </a:solidFill>
                <a:latin typeface="Arial Unicode MS" pitchFamily="34" charset="-128"/>
                <a:ea typeface="Arial Unicode MS" pitchFamily="34" charset="-128"/>
                <a:cs typeface="Arial Unicode MS" pitchFamily="34" charset="-128"/>
              </a:rPr>
              <a:t>sku</a:t>
            </a:r>
            <a:r>
              <a:rPr lang="cs-CZ" sz="800" b="0" i="0" dirty="0">
                <a:solidFill>
                  <a:schemeClr val="tx1"/>
                </a:solidFill>
                <a:latin typeface="Arial Unicode MS" pitchFamily="34" charset="-128"/>
                <a:ea typeface="Arial Unicode MS" pitchFamily="34" charset="-128"/>
                <a:cs typeface="Arial Unicode MS" pitchFamily="34" charset="-128"/>
              </a:rPr>
              <a:t>- </a:t>
            </a:r>
            <a:r>
              <a:rPr lang="cs-CZ" sz="800" b="0" i="0" spc="-50" dirty="0">
                <a:solidFill>
                  <a:schemeClr val="tx1"/>
                </a:solidFill>
                <a:latin typeface="Arial Unicode MS" pitchFamily="34" charset="-128"/>
                <a:ea typeface="Arial Unicode MS" pitchFamily="34" charset="-128"/>
                <a:cs typeface="Arial Unicode MS" pitchFamily="34" charset="-128"/>
              </a:rPr>
              <a:t>piny stejný </a:t>
            </a:r>
            <a:r>
              <a:rPr lang="cs-CZ" sz="800" b="0" i="0" dirty="0">
                <a:solidFill>
                  <a:schemeClr val="tx1"/>
                </a:solidFill>
                <a:latin typeface="Arial Unicode MS" pitchFamily="34" charset="-128"/>
                <a:ea typeface="Arial Unicode MS" pitchFamily="34" charset="-128"/>
                <a:cs typeface="Arial Unicode MS" pitchFamily="34" charset="-128"/>
              </a:rPr>
              <a:t>rozptyl?</a:t>
            </a:r>
            <a:endParaRPr lang="cs-CZ" sz="800" dirty="0"/>
          </a:p>
        </p:txBody>
      </p:sp>
      <p:cxnSp>
        <p:nvCxnSpPr>
          <p:cNvPr id="144" name="Přímá spojovací šipka 143"/>
          <p:cNvCxnSpPr/>
          <p:nvPr/>
        </p:nvCxnSpPr>
        <p:spPr>
          <a:xfrm flipH="1">
            <a:off x="3672000" y="4581128"/>
            <a:ext cx="179920" cy="108012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146" name="Přímá spojovací šipka 145"/>
          <p:cNvCxnSpPr/>
          <p:nvPr/>
        </p:nvCxnSpPr>
        <p:spPr>
          <a:xfrm flipH="1">
            <a:off x="4139951" y="5373216"/>
            <a:ext cx="72008" cy="288000"/>
          </a:xfrm>
          <a:prstGeom prst="straightConnector1">
            <a:avLst/>
          </a:prstGeom>
          <a:ln w="28575">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47" name="TextovéPole 146"/>
          <p:cNvSpPr txBox="1"/>
          <p:nvPr/>
        </p:nvSpPr>
        <p:spPr>
          <a:xfrm>
            <a:off x="3707904" y="5373216"/>
            <a:ext cx="504056" cy="246221"/>
          </a:xfrm>
          <a:prstGeom prst="rect">
            <a:avLst/>
          </a:prstGeom>
          <a:noFill/>
        </p:spPr>
        <p:txBody>
          <a:bodyPr wrap="square" rtlCol="0">
            <a:spAutoFit/>
          </a:bodyPr>
          <a:lstStyle/>
          <a:p>
            <a:r>
              <a:rPr lang="cs-CZ" sz="1000" i="0" dirty="0">
                <a:solidFill>
                  <a:srgbClr val="00B050"/>
                </a:solidFill>
                <a:latin typeface="Arial Unicode MS" pitchFamily="34" charset="-128"/>
                <a:ea typeface="Arial Unicode MS" pitchFamily="34" charset="-128"/>
                <a:cs typeface="Arial Unicode MS" pitchFamily="34" charset="-128"/>
              </a:rPr>
              <a:t>ANO</a:t>
            </a:r>
          </a:p>
        </p:txBody>
      </p:sp>
      <p:cxnSp>
        <p:nvCxnSpPr>
          <p:cNvPr id="148" name="Přímá spojovací šipka 147"/>
          <p:cNvCxnSpPr/>
          <p:nvPr/>
        </p:nvCxnSpPr>
        <p:spPr>
          <a:xfrm>
            <a:off x="4437601" y="5373216"/>
            <a:ext cx="125991" cy="288032"/>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49" name="TextovéPole 148"/>
          <p:cNvSpPr txBox="1"/>
          <p:nvPr/>
        </p:nvSpPr>
        <p:spPr>
          <a:xfrm>
            <a:off x="4492057" y="5373216"/>
            <a:ext cx="367975" cy="246221"/>
          </a:xfrm>
          <a:prstGeom prst="rect">
            <a:avLst/>
          </a:prstGeom>
          <a:noFill/>
        </p:spPr>
        <p:txBody>
          <a:bodyPr wrap="square" rtlCol="0">
            <a:spAutoFit/>
          </a:bodyPr>
          <a:lstStyle/>
          <a:p>
            <a:pPr algn="ctr"/>
            <a:r>
              <a:rPr lang="cs-CZ" sz="1000" i="0" dirty="0">
                <a:solidFill>
                  <a:srgbClr val="FF0000"/>
                </a:solidFill>
                <a:latin typeface="Arial Unicode MS" pitchFamily="34" charset="-128"/>
                <a:ea typeface="Arial Unicode MS" pitchFamily="34" charset="-128"/>
                <a:cs typeface="Arial Unicode MS" pitchFamily="34" charset="-128"/>
              </a:rPr>
              <a:t>NE</a:t>
            </a:r>
          </a:p>
        </p:txBody>
      </p:sp>
      <p:cxnSp>
        <p:nvCxnSpPr>
          <p:cNvPr id="150" name="Přímá spojovací šipka 149"/>
          <p:cNvCxnSpPr/>
          <p:nvPr/>
        </p:nvCxnSpPr>
        <p:spPr>
          <a:xfrm>
            <a:off x="3942000" y="4581128"/>
            <a:ext cx="144016" cy="288032"/>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51" name="TextovéPole 150"/>
          <p:cNvSpPr txBox="1"/>
          <p:nvPr/>
        </p:nvSpPr>
        <p:spPr>
          <a:xfrm rot="5400000">
            <a:off x="4086093" y="4464000"/>
            <a:ext cx="492443" cy="479370"/>
          </a:xfrm>
          <a:prstGeom prst="rect">
            <a:avLst/>
          </a:prstGeom>
          <a:noFill/>
        </p:spPr>
        <p:txBody>
          <a:bodyPr vert="vert270" wrap="square" rtlCol="0">
            <a:spAutoFit/>
          </a:bodyPr>
          <a:lstStyle/>
          <a:p>
            <a:pPr algn="ctr"/>
            <a:r>
              <a:rPr lang="cs-CZ" sz="1000" i="0" dirty="0">
                <a:solidFill>
                  <a:srgbClr val="0070C0"/>
                </a:solidFill>
                <a:latin typeface="Arial Unicode MS" pitchFamily="34" charset="-128"/>
                <a:ea typeface="Arial Unicode MS" pitchFamily="34" charset="-128"/>
                <a:cs typeface="Arial Unicode MS" pitchFamily="34" charset="-128"/>
              </a:rPr>
              <a:t>test shody</a:t>
            </a:r>
          </a:p>
        </p:txBody>
      </p:sp>
      <p:sp>
        <p:nvSpPr>
          <p:cNvPr id="152" name="Zaoblený obdélník 151"/>
          <p:cNvSpPr/>
          <p:nvPr/>
        </p:nvSpPr>
        <p:spPr>
          <a:xfrm>
            <a:off x="4355976" y="4077072"/>
            <a:ext cx="684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000" b="0" i="0" dirty="0">
                <a:solidFill>
                  <a:schemeClr val="tx1"/>
                </a:solidFill>
                <a:latin typeface="Arial Unicode MS" pitchFamily="34" charset="-128"/>
                <a:ea typeface="Arial Unicode MS" pitchFamily="34" charset="-128"/>
                <a:cs typeface="Arial Unicode MS" pitchFamily="34" charset="-128"/>
              </a:rPr>
              <a:t>Co chci spočítat?</a:t>
            </a:r>
            <a:endParaRPr lang="cs-CZ" sz="1000" dirty="0"/>
          </a:p>
        </p:txBody>
      </p:sp>
      <p:cxnSp>
        <p:nvCxnSpPr>
          <p:cNvPr id="153" name="Přímá spojovací šipka 152"/>
          <p:cNvCxnSpPr>
            <a:endCxn id="102" idx="0"/>
          </p:cNvCxnSpPr>
          <p:nvPr/>
        </p:nvCxnSpPr>
        <p:spPr>
          <a:xfrm>
            <a:off x="4860032" y="4581128"/>
            <a:ext cx="161536" cy="108012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54" name="TextovéPole 153"/>
          <p:cNvSpPr txBox="1"/>
          <p:nvPr/>
        </p:nvSpPr>
        <p:spPr>
          <a:xfrm rot="21050346">
            <a:off x="4693804" y="4845883"/>
            <a:ext cx="338554" cy="576064"/>
          </a:xfrm>
          <a:prstGeom prst="rect">
            <a:avLst/>
          </a:prstGeom>
          <a:noFill/>
        </p:spPr>
        <p:txBody>
          <a:bodyPr vert="vert270" wrap="square" rtlCol="0">
            <a:spAutoFit/>
          </a:bodyPr>
          <a:lstStyle/>
          <a:p>
            <a:r>
              <a:rPr lang="cs-CZ" sz="1000" i="0" dirty="0">
                <a:solidFill>
                  <a:srgbClr val="0070C0"/>
                </a:solidFill>
                <a:latin typeface="Arial Unicode MS" pitchFamily="34" charset="-128"/>
                <a:ea typeface="Arial Unicode MS" pitchFamily="34" charset="-128"/>
                <a:cs typeface="Arial Unicode MS" pitchFamily="34" charset="-128"/>
              </a:rPr>
              <a:t>korelaci</a:t>
            </a:r>
          </a:p>
        </p:txBody>
      </p:sp>
      <p:cxnSp>
        <p:nvCxnSpPr>
          <p:cNvPr id="156" name="Přímá spojovací šipka 155"/>
          <p:cNvCxnSpPr/>
          <p:nvPr/>
        </p:nvCxnSpPr>
        <p:spPr>
          <a:xfrm flipH="1">
            <a:off x="4572016" y="4581128"/>
            <a:ext cx="144000" cy="28800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59" name="Zaoblený obdélník 158"/>
          <p:cNvSpPr/>
          <p:nvPr/>
        </p:nvSpPr>
        <p:spPr>
          <a:xfrm>
            <a:off x="5076056" y="4077072"/>
            <a:ext cx="683992"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000" b="0" i="0" dirty="0">
                <a:solidFill>
                  <a:schemeClr val="tx1"/>
                </a:solidFill>
                <a:latin typeface="Arial Unicode MS" pitchFamily="34" charset="-128"/>
                <a:ea typeface="Arial Unicode MS" pitchFamily="34" charset="-128"/>
                <a:cs typeface="Arial Unicode MS" pitchFamily="34" charset="-128"/>
              </a:rPr>
              <a:t>Co chci spočítat?</a:t>
            </a:r>
            <a:endParaRPr lang="cs-CZ" sz="1000" dirty="0"/>
          </a:p>
        </p:txBody>
      </p:sp>
      <p:cxnSp>
        <p:nvCxnSpPr>
          <p:cNvPr id="160" name="Přímá spojovací šipka 159"/>
          <p:cNvCxnSpPr>
            <a:endCxn id="102" idx="0"/>
          </p:cNvCxnSpPr>
          <p:nvPr/>
        </p:nvCxnSpPr>
        <p:spPr>
          <a:xfrm flipH="1">
            <a:off x="5021568" y="4581128"/>
            <a:ext cx="270512" cy="108012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63" name="Zaoblený obdélník 162"/>
          <p:cNvSpPr/>
          <p:nvPr/>
        </p:nvSpPr>
        <p:spPr>
          <a:xfrm>
            <a:off x="5076056" y="2492896"/>
            <a:ext cx="1008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000" b="0" i="0" dirty="0">
                <a:solidFill>
                  <a:schemeClr val="tx1"/>
                </a:solidFill>
                <a:latin typeface="Arial Unicode MS" pitchFamily="34" charset="-128"/>
                <a:ea typeface="Arial Unicode MS" pitchFamily="34" charset="-128"/>
                <a:cs typeface="Arial Unicode MS" pitchFamily="34" charset="-128"/>
              </a:rPr>
              <a:t>Kolik je skupin?</a:t>
            </a:r>
            <a:endParaRPr lang="cs-CZ" sz="1000" dirty="0"/>
          </a:p>
        </p:txBody>
      </p:sp>
      <p:cxnSp>
        <p:nvCxnSpPr>
          <p:cNvPr id="164" name="Přímá spojovací šipka 163"/>
          <p:cNvCxnSpPr/>
          <p:nvPr/>
        </p:nvCxnSpPr>
        <p:spPr>
          <a:xfrm>
            <a:off x="3275856" y="1988840"/>
            <a:ext cx="1944216" cy="504056"/>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66" name="TextovéPole 165"/>
          <p:cNvSpPr txBox="1"/>
          <p:nvPr/>
        </p:nvSpPr>
        <p:spPr>
          <a:xfrm rot="1012466">
            <a:off x="4166387" y="2045253"/>
            <a:ext cx="432048" cy="246221"/>
          </a:xfrm>
          <a:prstGeom prst="rect">
            <a:avLst/>
          </a:prstGeom>
          <a:noFill/>
        </p:spPr>
        <p:txBody>
          <a:bodyPr wrap="square" rtlCol="0">
            <a:spAutoFit/>
          </a:bodyPr>
          <a:lstStyle/>
          <a:p>
            <a:pPr algn="ctr"/>
            <a:r>
              <a:rPr lang="cs-CZ" sz="1000" i="0" dirty="0">
                <a:solidFill>
                  <a:srgbClr val="FF0000"/>
                </a:solidFill>
                <a:latin typeface="Arial Unicode MS" pitchFamily="34" charset="-128"/>
                <a:ea typeface="Arial Unicode MS" pitchFamily="34" charset="-128"/>
                <a:cs typeface="Arial Unicode MS" pitchFamily="34" charset="-128"/>
              </a:rPr>
              <a:t>NE</a:t>
            </a:r>
          </a:p>
        </p:txBody>
      </p:sp>
      <p:cxnSp>
        <p:nvCxnSpPr>
          <p:cNvPr id="167" name="Přímá spojovací šipka 166"/>
          <p:cNvCxnSpPr/>
          <p:nvPr/>
        </p:nvCxnSpPr>
        <p:spPr>
          <a:xfrm>
            <a:off x="5508104" y="2996952"/>
            <a:ext cx="0" cy="108012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68" name="TextovéPole 167"/>
          <p:cNvSpPr txBox="1"/>
          <p:nvPr/>
        </p:nvSpPr>
        <p:spPr>
          <a:xfrm rot="16200000">
            <a:off x="5276981" y="3053861"/>
            <a:ext cx="216024" cy="246221"/>
          </a:xfrm>
          <a:prstGeom prst="rect">
            <a:avLst/>
          </a:prstGeom>
          <a:noFill/>
        </p:spPr>
        <p:txBody>
          <a:bodyPr wrap="square" rtlCol="0">
            <a:spAutoFit/>
          </a:bodyPr>
          <a:lstStyle/>
          <a:p>
            <a:r>
              <a:rPr lang="cs-CZ" sz="1000" i="0" dirty="0">
                <a:solidFill>
                  <a:srgbClr val="0070C0"/>
                </a:solidFill>
                <a:latin typeface="Arial Unicode MS" pitchFamily="34" charset="-128"/>
                <a:ea typeface="Arial Unicode MS" pitchFamily="34" charset="-128"/>
                <a:cs typeface="Arial Unicode MS" pitchFamily="34" charset="-128"/>
              </a:rPr>
              <a:t>1</a:t>
            </a:r>
          </a:p>
        </p:txBody>
      </p:sp>
      <p:sp>
        <p:nvSpPr>
          <p:cNvPr id="169" name="TextovéPole 168"/>
          <p:cNvSpPr txBox="1"/>
          <p:nvPr/>
        </p:nvSpPr>
        <p:spPr>
          <a:xfrm rot="11682863">
            <a:off x="5101941" y="4835609"/>
            <a:ext cx="338554" cy="576064"/>
          </a:xfrm>
          <a:prstGeom prst="rect">
            <a:avLst/>
          </a:prstGeom>
          <a:noFill/>
        </p:spPr>
        <p:txBody>
          <a:bodyPr vert="vert270" wrap="square" rtlCol="0">
            <a:spAutoFit/>
          </a:bodyPr>
          <a:lstStyle/>
          <a:p>
            <a:r>
              <a:rPr lang="cs-CZ" sz="1000" i="0" dirty="0">
                <a:solidFill>
                  <a:srgbClr val="0070C0"/>
                </a:solidFill>
                <a:latin typeface="Arial Unicode MS" pitchFamily="34" charset="-128"/>
                <a:ea typeface="Arial Unicode MS" pitchFamily="34" charset="-128"/>
                <a:cs typeface="Arial Unicode MS" pitchFamily="34" charset="-128"/>
              </a:rPr>
              <a:t>korelaci</a:t>
            </a:r>
          </a:p>
        </p:txBody>
      </p:sp>
      <p:cxnSp>
        <p:nvCxnSpPr>
          <p:cNvPr id="170" name="Přímá spojovací šipka 169"/>
          <p:cNvCxnSpPr/>
          <p:nvPr/>
        </p:nvCxnSpPr>
        <p:spPr>
          <a:xfrm>
            <a:off x="5472000" y="4581128"/>
            <a:ext cx="0" cy="108012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71" name="TextovéPole 170"/>
          <p:cNvSpPr txBox="1"/>
          <p:nvPr/>
        </p:nvSpPr>
        <p:spPr>
          <a:xfrm rot="10800000">
            <a:off x="5385574" y="4797151"/>
            <a:ext cx="338554" cy="720080"/>
          </a:xfrm>
          <a:prstGeom prst="rect">
            <a:avLst/>
          </a:prstGeom>
          <a:noFill/>
        </p:spPr>
        <p:txBody>
          <a:bodyPr vert="vert270" wrap="square" rtlCol="0">
            <a:spAutoFit/>
          </a:bodyPr>
          <a:lstStyle/>
          <a:p>
            <a:r>
              <a:rPr lang="cs-CZ" sz="1000" i="0" dirty="0">
                <a:solidFill>
                  <a:srgbClr val="0070C0"/>
                </a:solidFill>
                <a:latin typeface="Arial Unicode MS" pitchFamily="34" charset="-128"/>
                <a:ea typeface="Arial Unicode MS" pitchFamily="34" charset="-128"/>
                <a:cs typeface="Arial Unicode MS" pitchFamily="34" charset="-128"/>
              </a:rPr>
              <a:t>test shody</a:t>
            </a:r>
          </a:p>
        </p:txBody>
      </p:sp>
      <p:sp>
        <p:nvSpPr>
          <p:cNvPr id="172" name="Zaoblený obdélník 171"/>
          <p:cNvSpPr/>
          <p:nvPr/>
        </p:nvSpPr>
        <p:spPr>
          <a:xfrm>
            <a:off x="5868144" y="4077072"/>
            <a:ext cx="683992"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000" b="0" i="0" dirty="0">
                <a:solidFill>
                  <a:schemeClr val="tx1"/>
                </a:solidFill>
                <a:latin typeface="Arial Unicode MS" pitchFamily="34" charset="-128"/>
                <a:ea typeface="Arial Unicode MS" pitchFamily="34" charset="-128"/>
                <a:cs typeface="Arial Unicode MS" pitchFamily="34" charset="-128"/>
              </a:rPr>
              <a:t>Co chci spočítat?</a:t>
            </a:r>
            <a:endParaRPr lang="cs-CZ" sz="1000" dirty="0"/>
          </a:p>
        </p:txBody>
      </p:sp>
      <p:cxnSp>
        <p:nvCxnSpPr>
          <p:cNvPr id="173" name="Přímá spojovací šipka 172"/>
          <p:cNvCxnSpPr>
            <a:endCxn id="104" idx="0"/>
          </p:cNvCxnSpPr>
          <p:nvPr/>
        </p:nvCxnSpPr>
        <p:spPr>
          <a:xfrm flipH="1">
            <a:off x="5921712" y="4581128"/>
            <a:ext cx="90448" cy="108012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74" name="TextovéPole 173"/>
          <p:cNvSpPr txBox="1"/>
          <p:nvPr/>
        </p:nvSpPr>
        <p:spPr>
          <a:xfrm rot="299125">
            <a:off x="5707939" y="4776244"/>
            <a:ext cx="338554" cy="576064"/>
          </a:xfrm>
          <a:prstGeom prst="rect">
            <a:avLst/>
          </a:prstGeom>
          <a:noFill/>
        </p:spPr>
        <p:txBody>
          <a:bodyPr vert="vert270" wrap="square" rtlCol="0">
            <a:spAutoFit/>
          </a:bodyPr>
          <a:lstStyle/>
          <a:p>
            <a:r>
              <a:rPr lang="cs-CZ" sz="1000" i="0" dirty="0">
                <a:solidFill>
                  <a:srgbClr val="0070C0"/>
                </a:solidFill>
                <a:latin typeface="Arial Unicode MS" pitchFamily="34" charset="-128"/>
                <a:ea typeface="Arial Unicode MS" pitchFamily="34" charset="-128"/>
                <a:cs typeface="Arial Unicode MS" pitchFamily="34" charset="-128"/>
              </a:rPr>
              <a:t>korelaci</a:t>
            </a:r>
          </a:p>
        </p:txBody>
      </p:sp>
      <p:cxnSp>
        <p:nvCxnSpPr>
          <p:cNvPr id="177" name="Přímá spojovací šipka 176"/>
          <p:cNvCxnSpPr>
            <a:endCxn id="105" idx="0"/>
          </p:cNvCxnSpPr>
          <p:nvPr/>
        </p:nvCxnSpPr>
        <p:spPr>
          <a:xfrm flipH="1">
            <a:off x="6371528" y="4581128"/>
            <a:ext cx="672" cy="108012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79" name="TextovéPole 178"/>
          <p:cNvSpPr txBox="1"/>
          <p:nvPr/>
        </p:nvSpPr>
        <p:spPr>
          <a:xfrm rot="10800000">
            <a:off x="6300192" y="4797151"/>
            <a:ext cx="338554" cy="720080"/>
          </a:xfrm>
          <a:prstGeom prst="rect">
            <a:avLst/>
          </a:prstGeom>
          <a:noFill/>
        </p:spPr>
        <p:txBody>
          <a:bodyPr vert="vert270" wrap="square" rtlCol="0">
            <a:spAutoFit/>
          </a:bodyPr>
          <a:lstStyle/>
          <a:p>
            <a:r>
              <a:rPr lang="cs-CZ" sz="1000" i="0" dirty="0">
                <a:solidFill>
                  <a:srgbClr val="0070C0"/>
                </a:solidFill>
                <a:latin typeface="Arial Unicode MS" pitchFamily="34" charset="-128"/>
                <a:ea typeface="Arial Unicode MS" pitchFamily="34" charset="-128"/>
                <a:cs typeface="Arial Unicode MS" pitchFamily="34" charset="-128"/>
              </a:rPr>
              <a:t>test shody</a:t>
            </a:r>
          </a:p>
        </p:txBody>
      </p:sp>
      <p:sp>
        <p:nvSpPr>
          <p:cNvPr id="180" name="Zaoblený obdélník 179"/>
          <p:cNvSpPr/>
          <p:nvPr/>
        </p:nvSpPr>
        <p:spPr>
          <a:xfrm>
            <a:off x="5940248" y="3284984"/>
            <a:ext cx="864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000" b="0" i="0" dirty="0">
                <a:solidFill>
                  <a:schemeClr val="tx1"/>
                </a:solidFill>
                <a:latin typeface="Arial Unicode MS" pitchFamily="34" charset="-128"/>
                <a:ea typeface="Arial Unicode MS" pitchFamily="34" charset="-128"/>
                <a:cs typeface="Arial Unicode MS" pitchFamily="34" charset="-128"/>
              </a:rPr>
              <a:t>Jsou data párová?</a:t>
            </a:r>
            <a:endParaRPr lang="cs-CZ" sz="1000" dirty="0"/>
          </a:p>
        </p:txBody>
      </p:sp>
      <p:sp>
        <p:nvSpPr>
          <p:cNvPr id="181" name="TextovéPole 180"/>
          <p:cNvSpPr txBox="1"/>
          <p:nvPr/>
        </p:nvSpPr>
        <p:spPr>
          <a:xfrm rot="2301422">
            <a:off x="5921229" y="2965399"/>
            <a:ext cx="216024" cy="246221"/>
          </a:xfrm>
          <a:prstGeom prst="rect">
            <a:avLst/>
          </a:prstGeom>
          <a:noFill/>
        </p:spPr>
        <p:txBody>
          <a:bodyPr wrap="square" rtlCol="0">
            <a:spAutoFit/>
          </a:bodyPr>
          <a:lstStyle/>
          <a:p>
            <a:r>
              <a:rPr lang="cs-CZ" sz="1000" i="0" dirty="0">
                <a:solidFill>
                  <a:srgbClr val="0070C0"/>
                </a:solidFill>
                <a:latin typeface="Arial Unicode MS" pitchFamily="34" charset="-128"/>
                <a:ea typeface="Arial Unicode MS" pitchFamily="34" charset="-128"/>
                <a:cs typeface="Arial Unicode MS" pitchFamily="34" charset="-128"/>
              </a:rPr>
              <a:t>2</a:t>
            </a:r>
          </a:p>
        </p:txBody>
      </p:sp>
      <p:cxnSp>
        <p:nvCxnSpPr>
          <p:cNvPr id="182" name="Přímá spojovací šipka 181"/>
          <p:cNvCxnSpPr/>
          <p:nvPr/>
        </p:nvCxnSpPr>
        <p:spPr>
          <a:xfrm>
            <a:off x="6300192" y="3789040"/>
            <a:ext cx="0" cy="288000"/>
          </a:xfrm>
          <a:prstGeom prst="straightConnector1">
            <a:avLst/>
          </a:prstGeom>
          <a:ln w="28575">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83" name="TextovéPole 182"/>
          <p:cNvSpPr txBox="1"/>
          <p:nvPr/>
        </p:nvSpPr>
        <p:spPr>
          <a:xfrm>
            <a:off x="5796136" y="3789040"/>
            <a:ext cx="504056" cy="246221"/>
          </a:xfrm>
          <a:prstGeom prst="rect">
            <a:avLst/>
          </a:prstGeom>
          <a:noFill/>
        </p:spPr>
        <p:txBody>
          <a:bodyPr wrap="square" rtlCol="0">
            <a:spAutoFit/>
          </a:bodyPr>
          <a:lstStyle/>
          <a:p>
            <a:r>
              <a:rPr lang="cs-CZ" sz="1000" i="0" dirty="0">
                <a:solidFill>
                  <a:srgbClr val="00B050"/>
                </a:solidFill>
                <a:latin typeface="Arial Unicode MS" pitchFamily="34" charset="-128"/>
                <a:ea typeface="Arial Unicode MS" pitchFamily="34" charset="-128"/>
                <a:cs typeface="Arial Unicode MS" pitchFamily="34" charset="-128"/>
              </a:rPr>
              <a:t>ANO</a:t>
            </a:r>
          </a:p>
        </p:txBody>
      </p:sp>
      <p:cxnSp>
        <p:nvCxnSpPr>
          <p:cNvPr id="184" name="Přímá spojovací šipka 183"/>
          <p:cNvCxnSpPr>
            <a:endCxn id="211" idx="0"/>
          </p:cNvCxnSpPr>
          <p:nvPr/>
        </p:nvCxnSpPr>
        <p:spPr>
          <a:xfrm>
            <a:off x="6588224" y="3789040"/>
            <a:ext cx="360040" cy="288032"/>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85" name="TextovéPole 184"/>
          <p:cNvSpPr txBox="1"/>
          <p:nvPr/>
        </p:nvSpPr>
        <p:spPr>
          <a:xfrm>
            <a:off x="6868321" y="3789040"/>
            <a:ext cx="367975" cy="246221"/>
          </a:xfrm>
          <a:prstGeom prst="rect">
            <a:avLst/>
          </a:prstGeom>
          <a:noFill/>
        </p:spPr>
        <p:txBody>
          <a:bodyPr wrap="square" rtlCol="0">
            <a:spAutoFit/>
          </a:bodyPr>
          <a:lstStyle/>
          <a:p>
            <a:pPr algn="ctr"/>
            <a:r>
              <a:rPr lang="cs-CZ" sz="1000" i="0" dirty="0">
                <a:solidFill>
                  <a:srgbClr val="FF0000"/>
                </a:solidFill>
                <a:latin typeface="Arial Unicode MS" pitchFamily="34" charset="-128"/>
                <a:ea typeface="Arial Unicode MS" pitchFamily="34" charset="-128"/>
                <a:cs typeface="Arial Unicode MS" pitchFamily="34" charset="-128"/>
              </a:rPr>
              <a:t>NE</a:t>
            </a:r>
          </a:p>
        </p:txBody>
      </p:sp>
      <p:cxnSp>
        <p:nvCxnSpPr>
          <p:cNvPr id="186" name="Přímá spojovací šipka 185"/>
          <p:cNvCxnSpPr/>
          <p:nvPr/>
        </p:nvCxnSpPr>
        <p:spPr>
          <a:xfrm>
            <a:off x="5724128" y="2996952"/>
            <a:ext cx="432048" cy="288032"/>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87" name="Zaoblený obdélník 186"/>
          <p:cNvSpPr/>
          <p:nvPr/>
        </p:nvSpPr>
        <p:spPr>
          <a:xfrm>
            <a:off x="7380312" y="3284984"/>
            <a:ext cx="864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000" b="0" i="0" dirty="0">
                <a:solidFill>
                  <a:schemeClr val="tx1"/>
                </a:solidFill>
                <a:latin typeface="Arial Unicode MS" pitchFamily="34" charset="-128"/>
                <a:ea typeface="Arial Unicode MS" pitchFamily="34" charset="-128"/>
                <a:cs typeface="Arial Unicode MS" pitchFamily="34" charset="-128"/>
              </a:rPr>
              <a:t>Jsou data párová?</a:t>
            </a:r>
            <a:endParaRPr lang="cs-CZ" sz="1000" dirty="0"/>
          </a:p>
        </p:txBody>
      </p:sp>
      <p:cxnSp>
        <p:nvCxnSpPr>
          <p:cNvPr id="188" name="Přímá spojovací šipka 187"/>
          <p:cNvCxnSpPr/>
          <p:nvPr/>
        </p:nvCxnSpPr>
        <p:spPr>
          <a:xfrm>
            <a:off x="6012160" y="2996952"/>
            <a:ext cx="1440160" cy="288032"/>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90" name="TextovéPole 189"/>
          <p:cNvSpPr txBox="1"/>
          <p:nvPr/>
        </p:nvSpPr>
        <p:spPr>
          <a:xfrm rot="639236">
            <a:off x="6483907" y="2924225"/>
            <a:ext cx="443976" cy="246221"/>
          </a:xfrm>
          <a:prstGeom prst="rect">
            <a:avLst/>
          </a:prstGeom>
          <a:noFill/>
        </p:spPr>
        <p:txBody>
          <a:bodyPr wrap="square" rtlCol="0">
            <a:spAutoFit/>
          </a:bodyPr>
          <a:lstStyle/>
          <a:p>
            <a:r>
              <a:rPr lang="cs-CZ" sz="1000" i="0" dirty="0">
                <a:solidFill>
                  <a:srgbClr val="0070C0"/>
                </a:solidFill>
                <a:latin typeface="Arial Unicode MS" pitchFamily="34" charset="-128"/>
                <a:ea typeface="Arial Unicode MS" pitchFamily="34" charset="-128"/>
                <a:cs typeface="Arial Unicode MS" pitchFamily="34" charset="-128"/>
              </a:rPr>
              <a:t>více</a:t>
            </a:r>
          </a:p>
        </p:txBody>
      </p:sp>
      <p:sp>
        <p:nvSpPr>
          <p:cNvPr id="193" name="Zaoblený obdélník 192"/>
          <p:cNvSpPr/>
          <p:nvPr/>
        </p:nvSpPr>
        <p:spPr>
          <a:xfrm>
            <a:off x="7523912" y="5661248"/>
            <a:ext cx="396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algn="ctr"/>
            <a:r>
              <a:rPr lang="cs-CZ" sz="700" b="0" i="0" dirty="0">
                <a:solidFill>
                  <a:schemeClr val="tx1"/>
                </a:solidFill>
                <a:latin typeface="Arial Unicode MS" pitchFamily="34" charset="-128"/>
                <a:ea typeface="Arial Unicode MS" pitchFamily="34" charset="-128"/>
                <a:cs typeface="Arial Unicode MS" pitchFamily="34" charset="-128"/>
              </a:rPr>
              <a:t>Nelze spočítat</a:t>
            </a:r>
            <a:endParaRPr lang="cs-CZ" sz="700" dirty="0"/>
          </a:p>
        </p:txBody>
      </p:sp>
      <p:sp>
        <p:nvSpPr>
          <p:cNvPr id="194" name="Zaoblený obdélník 193"/>
          <p:cNvSpPr/>
          <p:nvPr/>
        </p:nvSpPr>
        <p:spPr>
          <a:xfrm>
            <a:off x="7073528" y="5661248"/>
            <a:ext cx="39600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pPr algn="ctr"/>
            <a:r>
              <a:rPr lang="cs-CZ" sz="700" b="0" i="0" dirty="0" err="1">
                <a:solidFill>
                  <a:schemeClr val="tx1"/>
                </a:solidFill>
                <a:latin typeface="Arial Unicode MS" pitchFamily="34" charset="-128"/>
                <a:ea typeface="Arial Unicode MS" pitchFamily="34" charset="-128"/>
                <a:cs typeface="Arial Unicode MS" pitchFamily="34" charset="-128"/>
              </a:rPr>
              <a:t>Mann</a:t>
            </a:r>
            <a:r>
              <a:rPr lang="cs-CZ" sz="700" b="0" i="0" dirty="0">
                <a:solidFill>
                  <a:schemeClr val="tx1"/>
                </a:solidFill>
                <a:latin typeface="Arial Unicode MS" pitchFamily="34" charset="-128"/>
                <a:ea typeface="Arial Unicode MS" pitchFamily="34" charset="-128"/>
                <a:cs typeface="Arial Unicode MS" pitchFamily="34" charset="-128"/>
              </a:rPr>
              <a:t>-</a:t>
            </a:r>
            <a:r>
              <a:rPr lang="cs-CZ" sz="700" b="0" i="0" dirty="0" err="1">
                <a:solidFill>
                  <a:schemeClr val="tx1"/>
                </a:solidFill>
                <a:latin typeface="Arial Unicode MS" pitchFamily="34" charset="-128"/>
                <a:ea typeface="Arial Unicode MS" pitchFamily="34" charset="-128"/>
                <a:cs typeface="Arial Unicode MS" pitchFamily="34" charset="-128"/>
              </a:rPr>
              <a:t>Whitney</a:t>
            </a:r>
            <a:br>
              <a:rPr lang="cs-CZ" sz="700" b="0" i="0" dirty="0">
                <a:solidFill>
                  <a:schemeClr val="tx1"/>
                </a:solidFill>
                <a:latin typeface="Arial Unicode MS" pitchFamily="34" charset="-128"/>
                <a:ea typeface="Arial Unicode MS" pitchFamily="34" charset="-128"/>
                <a:cs typeface="Arial Unicode MS" pitchFamily="34" charset="-128"/>
              </a:rPr>
            </a:br>
            <a:r>
              <a:rPr lang="cs-CZ" sz="700" b="0" i="0" dirty="0">
                <a:solidFill>
                  <a:schemeClr val="tx1"/>
                </a:solidFill>
                <a:latin typeface="Arial Unicode MS" pitchFamily="34" charset="-128"/>
                <a:ea typeface="Arial Unicode MS" pitchFamily="34" charset="-128"/>
                <a:cs typeface="Arial Unicode MS" pitchFamily="34" charset="-128"/>
              </a:rPr>
              <a:t>U-test</a:t>
            </a:r>
            <a:endParaRPr lang="cs-CZ" sz="700" dirty="0"/>
          </a:p>
        </p:txBody>
      </p:sp>
      <p:sp>
        <p:nvSpPr>
          <p:cNvPr id="211" name="Zaoblený obdélník 210"/>
          <p:cNvSpPr/>
          <p:nvPr/>
        </p:nvSpPr>
        <p:spPr>
          <a:xfrm>
            <a:off x="6588224" y="4077072"/>
            <a:ext cx="72008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000" b="0" i="0" dirty="0">
                <a:solidFill>
                  <a:schemeClr val="tx1"/>
                </a:solidFill>
                <a:latin typeface="Arial Unicode MS" pitchFamily="34" charset="-128"/>
                <a:ea typeface="Arial Unicode MS" pitchFamily="34" charset="-128"/>
                <a:cs typeface="Arial Unicode MS" pitchFamily="34" charset="-128"/>
              </a:rPr>
              <a:t>Co chci spočítat?</a:t>
            </a:r>
            <a:endParaRPr lang="cs-CZ" sz="1000" dirty="0"/>
          </a:p>
        </p:txBody>
      </p:sp>
      <p:cxnSp>
        <p:nvCxnSpPr>
          <p:cNvPr id="212" name="Přímá spojovací šipka 211"/>
          <p:cNvCxnSpPr/>
          <p:nvPr/>
        </p:nvCxnSpPr>
        <p:spPr>
          <a:xfrm>
            <a:off x="6804248" y="4581128"/>
            <a:ext cx="0" cy="108012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213" name="TextovéPole 212"/>
          <p:cNvSpPr txBox="1"/>
          <p:nvPr/>
        </p:nvSpPr>
        <p:spPr>
          <a:xfrm>
            <a:off x="6537702" y="4776244"/>
            <a:ext cx="338554" cy="576064"/>
          </a:xfrm>
          <a:prstGeom prst="rect">
            <a:avLst/>
          </a:prstGeom>
          <a:noFill/>
        </p:spPr>
        <p:txBody>
          <a:bodyPr vert="vert270" wrap="square" rtlCol="0">
            <a:spAutoFit/>
          </a:bodyPr>
          <a:lstStyle/>
          <a:p>
            <a:r>
              <a:rPr lang="cs-CZ" sz="1000" i="0" dirty="0">
                <a:solidFill>
                  <a:srgbClr val="0070C0"/>
                </a:solidFill>
                <a:latin typeface="Arial Unicode MS" pitchFamily="34" charset="-128"/>
                <a:ea typeface="Arial Unicode MS" pitchFamily="34" charset="-128"/>
                <a:cs typeface="Arial Unicode MS" pitchFamily="34" charset="-128"/>
              </a:rPr>
              <a:t>korelaci</a:t>
            </a:r>
          </a:p>
        </p:txBody>
      </p:sp>
      <p:cxnSp>
        <p:nvCxnSpPr>
          <p:cNvPr id="214" name="Přímá spojovací šipka 213"/>
          <p:cNvCxnSpPr>
            <a:endCxn id="194" idx="0"/>
          </p:cNvCxnSpPr>
          <p:nvPr/>
        </p:nvCxnSpPr>
        <p:spPr>
          <a:xfrm>
            <a:off x="7182312" y="4581128"/>
            <a:ext cx="89216" cy="108012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215" name="TextovéPole 214"/>
          <p:cNvSpPr txBox="1"/>
          <p:nvPr/>
        </p:nvSpPr>
        <p:spPr>
          <a:xfrm rot="10561092">
            <a:off x="7161181" y="4753179"/>
            <a:ext cx="338554" cy="720080"/>
          </a:xfrm>
          <a:prstGeom prst="rect">
            <a:avLst/>
          </a:prstGeom>
          <a:noFill/>
        </p:spPr>
        <p:txBody>
          <a:bodyPr vert="vert270" wrap="square" rtlCol="0">
            <a:spAutoFit/>
          </a:bodyPr>
          <a:lstStyle/>
          <a:p>
            <a:r>
              <a:rPr lang="cs-CZ" sz="1000" i="0" dirty="0">
                <a:solidFill>
                  <a:srgbClr val="0070C0"/>
                </a:solidFill>
                <a:latin typeface="Arial Unicode MS" pitchFamily="34" charset="-128"/>
                <a:ea typeface="Arial Unicode MS" pitchFamily="34" charset="-128"/>
                <a:cs typeface="Arial Unicode MS" pitchFamily="34" charset="-128"/>
              </a:rPr>
              <a:t>test shody</a:t>
            </a:r>
          </a:p>
        </p:txBody>
      </p:sp>
      <p:sp>
        <p:nvSpPr>
          <p:cNvPr id="216" name="Zaoblený obdélník 215"/>
          <p:cNvSpPr/>
          <p:nvPr/>
        </p:nvSpPr>
        <p:spPr>
          <a:xfrm>
            <a:off x="7380312" y="4077072"/>
            <a:ext cx="72008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000" b="0" i="0" dirty="0">
                <a:solidFill>
                  <a:schemeClr val="tx1"/>
                </a:solidFill>
                <a:latin typeface="Arial Unicode MS" pitchFamily="34" charset="-128"/>
                <a:ea typeface="Arial Unicode MS" pitchFamily="34" charset="-128"/>
                <a:cs typeface="Arial Unicode MS" pitchFamily="34" charset="-128"/>
              </a:rPr>
              <a:t>Co chci spočítat?</a:t>
            </a:r>
            <a:endParaRPr lang="cs-CZ" sz="1000" dirty="0"/>
          </a:p>
        </p:txBody>
      </p:sp>
      <p:sp>
        <p:nvSpPr>
          <p:cNvPr id="217" name="Zaoblený obdélník 216"/>
          <p:cNvSpPr/>
          <p:nvPr/>
        </p:nvSpPr>
        <p:spPr>
          <a:xfrm>
            <a:off x="8172400" y="4077072"/>
            <a:ext cx="720080"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000" b="0" i="0" dirty="0">
                <a:solidFill>
                  <a:schemeClr val="tx1"/>
                </a:solidFill>
                <a:latin typeface="Arial Unicode MS" pitchFamily="34" charset="-128"/>
                <a:ea typeface="Arial Unicode MS" pitchFamily="34" charset="-128"/>
                <a:cs typeface="Arial Unicode MS" pitchFamily="34" charset="-128"/>
              </a:rPr>
              <a:t>Co chci spočítat?</a:t>
            </a:r>
            <a:endParaRPr lang="cs-CZ" sz="1000" dirty="0"/>
          </a:p>
        </p:txBody>
      </p:sp>
      <p:cxnSp>
        <p:nvCxnSpPr>
          <p:cNvPr id="219" name="Přímá spojovací šipka 218"/>
          <p:cNvCxnSpPr/>
          <p:nvPr/>
        </p:nvCxnSpPr>
        <p:spPr>
          <a:xfrm>
            <a:off x="7740351" y="3789041"/>
            <a:ext cx="0" cy="288000"/>
          </a:xfrm>
          <a:prstGeom prst="straightConnector1">
            <a:avLst/>
          </a:prstGeom>
          <a:ln w="28575">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220" name="TextovéPole 219"/>
          <p:cNvSpPr txBox="1"/>
          <p:nvPr/>
        </p:nvSpPr>
        <p:spPr>
          <a:xfrm>
            <a:off x="7236295" y="3789041"/>
            <a:ext cx="504056" cy="246221"/>
          </a:xfrm>
          <a:prstGeom prst="rect">
            <a:avLst/>
          </a:prstGeom>
          <a:noFill/>
        </p:spPr>
        <p:txBody>
          <a:bodyPr wrap="square" rtlCol="0">
            <a:spAutoFit/>
          </a:bodyPr>
          <a:lstStyle/>
          <a:p>
            <a:r>
              <a:rPr lang="cs-CZ" sz="1000" i="0" dirty="0">
                <a:solidFill>
                  <a:srgbClr val="00B050"/>
                </a:solidFill>
                <a:latin typeface="Arial Unicode MS" pitchFamily="34" charset="-128"/>
                <a:ea typeface="Arial Unicode MS" pitchFamily="34" charset="-128"/>
                <a:cs typeface="Arial Unicode MS" pitchFamily="34" charset="-128"/>
              </a:rPr>
              <a:t>ANO</a:t>
            </a:r>
          </a:p>
        </p:txBody>
      </p:sp>
      <p:cxnSp>
        <p:nvCxnSpPr>
          <p:cNvPr id="221" name="Přímá spojovací šipka 220"/>
          <p:cNvCxnSpPr/>
          <p:nvPr/>
        </p:nvCxnSpPr>
        <p:spPr>
          <a:xfrm>
            <a:off x="8028383" y="3789041"/>
            <a:ext cx="432048" cy="288032"/>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22" name="TextovéPole 221"/>
          <p:cNvSpPr txBox="1"/>
          <p:nvPr/>
        </p:nvSpPr>
        <p:spPr>
          <a:xfrm>
            <a:off x="8316416" y="3758843"/>
            <a:ext cx="432048" cy="246221"/>
          </a:xfrm>
          <a:prstGeom prst="rect">
            <a:avLst/>
          </a:prstGeom>
          <a:noFill/>
        </p:spPr>
        <p:txBody>
          <a:bodyPr wrap="square" rtlCol="0">
            <a:spAutoFit/>
          </a:bodyPr>
          <a:lstStyle/>
          <a:p>
            <a:pPr algn="ctr"/>
            <a:r>
              <a:rPr lang="cs-CZ" sz="1000" i="0" dirty="0">
                <a:solidFill>
                  <a:srgbClr val="FF0000"/>
                </a:solidFill>
                <a:latin typeface="Arial Unicode MS" pitchFamily="34" charset="-128"/>
                <a:ea typeface="Arial Unicode MS" pitchFamily="34" charset="-128"/>
                <a:cs typeface="Arial Unicode MS" pitchFamily="34" charset="-128"/>
              </a:rPr>
              <a:t>NE</a:t>
            </a:r>
          </a:p>
        </p:txBody>
      </p:sp>
      <p:cxnSp>
        <p:nvCxnSpPr>
          <p:cNvPr id="224" name="Přímá spojovací šipka 223"/>
          <p:cNvCxnSpPr/>
          <p:nvPr/>
        </p:nvCxnSpPr>
        <p:spPr>
          <a:xfrm flipH="1">
            <a:off x="8172400" y="4581128"/>
            <a:ext cx="306056" cy="108012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225" name="Přímá spojovací šipka 224"/>
          <p:cNvCxnSpPr/>
          <p:nvPr/>
        </p:nvCxnSpPr>
        <p:spPr>
          <a:xfrm>
            <a:off x="7866400" y="4581128"/>
            <a:ext cx="306000" cy="108012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227" name="Přímá spojovací šipka 226"/>
          <p:cNvCxnSpPr/>
          <p:nvPr/>
        </p:nvCxnSpPr>
        <p:spPr>
          <a:xfrm>
            <a:off x="8604448" y="4581128"/>
            <a:ext cx="0" cy="108012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228" name="TextovéPole 227"/>
          <p:cNvSpPr txBox="1"/>
          <p:nvPr/>
        </p:nvSpPr>
        <p:spPr>
          <a:xfrm rot="10800000">
            <a:off x="8532440" y="4797152"/>
            <a:ext cx="338554" cy="576064"/>
          </a:xfrm>
          <a:prstGeom prst="rect">
            <a:avLst/>
          </a:prstGeom>
          <a:noFill/>
        </p:spPr>
        <p:txBody>
          <a:bodyPr vert="vert270" wrap="square" rtlCol="0">
            <a:spAutoFit/>
          </a:bodyPr>
          <a:lstStyle/>
          <a:p>
            <a:r>
              <a:rPr lang="cs-CZ" sz="1000" i="0" dirty="0">
                <a:solidFill>
                  <a:srgbClr val="0070C0"/>
                </a:solidFill>
                <a:latin typeface="Arial Unicode MS" pitchFamily="34" charset="-128"/>
                <a:ea typeface="Arial Unicode MS" pitchFamily="34" charset="-128"/>
                <a:cs typeface="Arial Unicode MS" pitchFamily="34" charset="-128"/>
              </a:rPr>
              <a:t>korelaci</a:t>
            </a:r>
          </a:p>
        </p:txBody>
      </p:sp>
      <p:cxnSp>
        <p:nvCxnSpPr>
          <p:cNvPr id="229" name="Přímá spojovací šipka 228"/>
          <p:cNvCxnSpPr/>
          <p:nvPr/>
        </p:nvCxnSpPr>
        <p:spPr>
          <a:xfrm>
            <a:off x="7740352" y="4581128"/>
            <a:ext cx="0" cy="108012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230" name="TextovéPole 229"/>
          <p:cNvSpPr txBox="1"/>
          <p:nvPr/>
        </p:nvSpPr>
        <p:spPr>
          <a:xfrm>
            <a:off x="7452320" y="4797152"/>
            <a:ext cx="338554" cy="576064"/>
          </a:xfrm>
          <a:prstGeom prst="rect">
            <a:avLst/>
          </a:prstGeom>
          <a:noFill/>
        </p:spPr>
        <p:txBody>
          <a:bodyPr vert="vert270" wrap="square" rtlCol="0">
            <a:spAutoFit/>
          </a:bodyPr>
          <a:lstStyle/>
          <a:p>
            <a:r>
              <a:rPr lang="cs-CZ" sz="1000" i="0" dirty="0">
                <a:solidFill>
                  <a:srgbClr val="0070C0"/>
                </a:solidFill>
                <a:latin typeface="Arial Unicode MS" pitchFamily="34" charset="-128"/>
                <a:ea typeface="Arial Unicode MS" pitchFamily="34" charset="-128"/>
                <a:cs typeface="Arial Unicode MS" pitchFamily="34" charset="-128"/>
              </a:rPr>
              <a:t>korelaci</a:t>
            </a:r>
          </a:p>
        </p:txBody>
      </p:sp>
      <p:sp>
        <p:nvSpPr>
          <p:cNvPr id="244" name="TextovéPole 243"/>
          <p:cNvSpPr txBox="1"/>
          <p:nvPr/>
        </p:nvSpPr>
        <p:spPr>
          <a:xfrm rot="5400000">
            <a:off x="7949840" y="4527269"/>
            <a:ext cx="492443" cy="479370"/>
          </a:xfrm>
          <a:prstGeom prst="rect">
            <a:avLst/>
          </a:prstGeom>
          <a:noFill/>
        </p:spPr>
        <p:txBody>
          <a:bodyPr vert="vert270" wrap="square" rtlCol="0">
            <a:spAutoFit/>
          </a:bodyPr>
          <a:lstStyle/>
          <a:p>
            <a:pPr algn="ctr"/>
            <a:r>
              <a:rPr lang="cs-CZ" sz="1000" i="0" dirty="0">
                <a:solidFill>
                  <a:srgbClr val="0070C0"/>
                </a:solidFill>
                <a:latin typeface="Arial Unicode MS" pitchFamily="34" charset="-128"/>
                <a:ea typeface="Arial Unicode MS" pitchFamily="34" charset="-128"/>
                <a:cs typeface="Arial Unicode MS" pitchFamily="34" charset="-128"/>
              </a:rPr>
              <a:t>test shody</a:t>
            </a:r>
          </a:p>
        </p:txBody>
      </p:sp>
      <p:cxnSp>
        <p:nvCxnSpPr>
          <p:cNvPr id="246" name="Přímá spojovací šipka 245"/>
          <p:cNvCxnSpPr/>
          <p:nvPr/>
        </p:nvCxnSpPr>
        <p:spPr>
          <a:xfrm>
            <a:off x="539552" y="1124744"/>
            <a:ext cx="216024" cy="576064"/>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57" name="TextovéPole 156"/>
          <p:cNvSpPr txBox="1"/>
          <p:nvPr/>
        </p:nvSpPr>
        <p:spPr>
          <a:xfrm>
            <a:off x="2627784" y="2494637"/>
            <a:ext cx="1656184" cy="646331"/>
          </a:xfrm>
          <a:prstGeom prst="rect">
            <a:avLst/>
          </a:prstGeom>
          <a:noFill/>
        </p:spPr>
        <p:txBody>
          <a:bodyPr wrap="square" rtlCol="0">
            <a:spAutoFit/>
          </a:bodyPr>
          <a:lstStyle/>
          <a:p>
            <a:r>
              <a:rPr lang="cs-CZ" dirty="0">
                <a:solidFill>
                  <a:schemeClr val="bg1">
                    <a:lumMod val="95000"/>
                  </a:schemeClr>
                </a:solidFill>
              </a:rPr>
              <a:t>Parametrické testy</a:t>
            </a:r>
          </a:p>
        </p:txBody>
      </p:sp>
      <p:sp>
        <p:nvSpPr>
          <p:cNvPr id="161" name="Zaoblený obdélníkový popisek 160"/>
          <p:cNvSpPr/>
          <p:nvPr/>
        </p:nvSpPr>
        <p:spPr>
          <a:xfrm>
            <a:off x="1547664" y="2348880"/>
            <a:ext cx="1080120" cy="432048"/>
          </a:xfrm>
          <a:prstGeom prst="wedgeRoundRectCallout">
            <a:avLst>
              <a:gd name="adj1" fmla="val -69602"/>
              <a:gd name="adj2" fmla="val -107671"/>
              <a:gd name="adj3" fmla="val 16667"/>
            </a:avLst>
          </a:prstGeom>
          <a:solidFill>
            <a:srgbClr val="F78E03"/>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cs-CZ" sz="800" i="0" dirty="0" err="1">
                <a:solidFill>
                  <a:schemeClr val="bg1"/>
                </a:solidFill>
              </a:rPr>
              <a:t>Kolomogorovův</a:t>
            </a:r>
            <a:r>
              <a:rPr lang="cs-CZ" sz="800" i="0" dirty="0">
                <a:solidFill>
                  <a:schemeClr val="bg1"/>
                </a:solidFill>
              </a:rPr>
              <a:t>-</a:t>
            </a:r>
            <a:r>
              <a:rPr lang="cs-CZ" sz="800" i="0" dirty="0" err="1">
                <a:solidFill>
                  <a:schemeClr val="bg1"/>
                </a:solidFill>
              </a:rPr>
              <a:t>Smirnovův</a:t>
            </a:r>
            <a:r>
              <a:rPr lang="cs-CZ" sz="800" i="0" dirty="0">
                <a:solidFill>
                  <a:schemeClr val="bg1"/>
                </a:solidFill>
              </a:rPr>
              <a:t> test</a:t>
            </a:r>
          </a:p>
          <a:p>
            <a:pPr algn="ctr"/>
            <a:r>
              <a:rPr lang="cs-CZ" sz="800" i="0" dirty="0" err="1">
                <a:solidFill>
                  <a:schemeClr val="bg1"/>
                </a:solidFill>
              </a:rPr>
              <a:t>Shapiro</a:t>
            </a:r>
            <a:r>
              <a:rPr lang="cs-CZ" sz="800" i="0" dirty="0">
                <a:solidFill>
                  <a:schemeClr val="bg1"/>
                </a:solidFill>
              </a:rPr>
              <a:t>-</a:t>
            </a:r>
            <a:r>
              <a:rPr lang="cs-CZ" sz="800" i="0" dirty="0" err="1">
                <a:solidFill>
                  <a:schemeClr val="bg1"/>
                </a:solidFill>
              </a:rPr>
              <a:t>Wilkův</a:t>
            </a:r>
            <a:r>
              <a:rPr lang="cs-CZ" sz="800" i="0" dirty="0">
                <a:solidFill>
                  <a:schemeClr val="bg1"/>
                </a:solidFill>
              </a:rPr>
              <a:t> test</a:t>
            </a:r>
          </a:p>
        </p:txBody>
      </p:sp>
      <p:sp>
        <p:nvSpPr>
          <p:cNvPr id="162" name="Zaoblený obdélníkový popisek 161"/>
          <p:cNvSpPr/>
          <p:nvPr/>
        </p:nvSpPr>
        <p:spPr>
          <a:xfrm>
            <a:off x="3203848" y="5085184"/>
            <a:ext cx="360040" cy="144016"/>
          </a:xfrm>
          <a:prstGeom prst="wedgeRoundRectCallout">
            <a:avLst>
              <a:gd name="adj1" fmla="val -98753"/>
              <a:gd name="adj2" fmla="val 93991"/>
              <a:gd name="adj3" fmla="val 16667"/>
            </a:avLst>
          </a:prstGeom>
          <a:solidFill>
            <a:srgbClr val="F78E03"/>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cs-CZ" sz="800" i="0" dirty="0">
                <a:solidFill>
                  <a:schemeClr val="bg1"/>
                </a:solidFill>
              </a:rPr>
              <a:t>F test</a:t>
            </a:r>
          </a:p>
        </p:txBody>
      </p:sp>
      <p:sp>
        <p:nvSpPr>
          <p:cNvPr id="165" name="Zaoblený obdélníkový popisek 164"/>
          <p:cNvSpPr/>
          <p:nvPr/>
        </p:nvSpPr>
        <p:spPr>
          <a:xfrm>
            <a:off x="3203848" y="4653136"/>
            <a:ext cx="504056" cy="288032"/>
          </a:xfrm>
          <a:prstGeom prst="wedgeRoundRectCallout">
            <a:avLst>
              <a:gd name="adj1" fmla="val 130747"/>
              <a:gd name="adj2" fmla="val 46071"/>
              <a:gd name="adj3" fmla="val 16667"/>
            </a:avLst>
          </a:prstGeom>
          <a:solidFill>
            <a:srgbClr val="F78E03"/>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cs-CZ" sz="800" i="0" dirty="0" err="1">
                <a:solidFill>
                  <a:schemeClr val="bg1"/>
                </a:solidFill>
              </a:rPr>
              <a:t>Levenův</a:t>
            </a:r>
            <a:r>
              <a:rPr lang="cs-CZ" sz="800" i="0" dirty="0">
                <a:solidFill>
                  <a:schemeClr val="bg1"/>
                </a:solidFill>
              </a:rPr>
              <a:t> test</a:t>
            </a:r>
          </a:p>
        </p:txBody>
      </p:sp>
      <p:sp>
        <p:nvSpPr>
          <p:cNvPr id="138" name="Zaoblený obdélník 137"/>
          <p:cNvSpPr/>
          <p:nvPr/>
        </p:nvSpPr>
        <p:spPr>
          <a:xfrm>
            <a:off x="3635896" y="4077072"/>
            <a:ext cx="683992" cy="504056"/>
          </a:xfrm>
          <a:prstGeom prst="roundRect">
            <a:avLst/>
          </a:prstGeom>
          <a:solidFill>
            <a:srgbClr val="92D050">
              <a:alpha val="25000"/>
            </a:srgb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000" b="0" i="0" dirty="0">
                <a:solidFill>
                  <a:schemeClr val="tx1"/>
                </a:solidFill>
                <a:latin typeface="Arial Unicode MS" pitchFamily="34" charset="-128"/>
                <a:ea typeface="Arial Unicode MS" pitchFamily="34" charset="-128"/>
                <a:cs typeface="Arial Unicode MS" pitchFamily="34" charset="-128"/>
              </a:rPr>
              <a:t>Co chci spočítat?</a:t>
            </a:r>
            <a:endParaRPr lang="cs-CZ" sz="1000" dirty="0"/>
          </a:p>
        </p:txBody>
      </p:sp>
      <p:sp>
        <p:nvSpPr>
          <p:cNvPr id="145" name="TextovéPole 144"/>
          <p:cNvSpPr txBox="1"/>
          <p:nvPr/>
        </p:nvSpPr>
        <p:spPr>
          <a:xfrm rot="502825">
            <a:off x="3532052" y="4797152"/>
            <a:ext cx="338554" cy="576064"/>
          </a:xfrm>
          <a:prstGeom prst="rect">
            <a:avLst/>
          </a:prstGeom>
          <a:noFill/>
        </p:spPr>
        <p:txBody>
          <a:bodyPr vert="vert270" wrap="square" rtlCol="0">
            <a:spAutoFit/>
          </a:bodyPr>
          <a:lstStyle/>
          <a:p>
            <a:r>
              <a:rPr lang="cs-CZ" sz="1000" i="0" dirty="0">
                <a:solidFill>
                  <a:srgbClr val="0070C0"/>
                </a:solidFill>
                <a:latin typeface="Arial Unicode MS" pitchFamily="34" charset="-128"/>
                <a:ea typeface="Arial Unicode MS" pitchFamily="34" charset="-128"/>
                <a:cs typeface="Arial Unicode MS" pitchFamily="34" charset="-128"/>
              </a:rPr>
              <a:t>korelaci</a:t>
            </a:r>
          </a:p>
        </p:txBody>
      </p:sp>
      <p:sp>
        <p:nvSpPr>
          <p:cNvPr id="175" name="Zaoblený obdélníkový popisek 174"/>
          <p:cNvSpPr/>
          <p:nvPr/>
        </p:nvSpPr>
        <p:spPr>
          <a:xfrm>
            <a:off x="3635896" y="1556792"/>
            <a:ext cx="432048" cy="288032"/>
          </a:xfrm>
          <a:prstGeom prst="wedgeRoundRectCallout">
            <a:avLst>
              <a:gd name="adj1" fmla="val -156655"/>
              <a:gd name="adj2" fmla="val 72026"/>
              <a:gd name="adj3" fmla="val 16667"/>
            </a:avLst>
          </a:prstGeom>
          <a:solidFill>
            <a:srgbClr val="F78E03"/>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cs-CZ" sz="800" i="0" dirty="0">
                <a:solidFill>
                  <a:schemeClr val="bg1"/>
                </a:solidFill>
              </a:rPr>
              <a:t>log</a:t>
            </a:r>
          </a:p>
          <a:p>
            <a:pPr algn="ctr"/>
            <a:r>
              <a:rPr lang="cs-CZ" sz="800" i="0" dirty="0" err="1">
                <a:solidFill>
                  <a:schemeClr val="bg1"/>
                </a:solidFill>
              </a:rPr>
              <a:t>arcsin</a:t>
            </a:r>
            <a:endParaRPr lang="cs-CZ" sz="800" i="0" dirty="0">
              <a:solidFill>
                <a:schemeClr val="bg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0"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93891" name="Rectangle 2"/>
          <p:cNvSpPr>
            <a:spLocks noGrp="1"/>
          </p:cNvSpPr>
          <p:nvPr>
            <p:ph type="title" idx="4294967295"/>
          </p:nvPr>
        </p:nvSpPr>
        <p:spPr/>
        <p:txBody>
          <a:bodyPr/>
          <a:lstStyle/>
          <a:p>
            <a:r>
              <a:rPr lang="cs-CZ" dirty="0"/>
              <a:t>Anotace</a:t>
            </a:r>
          </a:p>
        </p:txBody>
      </p:sp>
      <p:sp>
        <p:nvSpPr>
          <p:cNvPr id="293892" name="Rectangle 3"/>
          <p:cNvSpPr>
            <a:spLocks noGrp="1"/>
          </p:cNvSpPr>
          <p:nvPr>
            <p:ph type="body" idx="4294967295"/>
          </p:nvPr>
        </p:nvSpPr>
        <p:spPr/>
        <p:txBody>
          <a:bodyPr/>
          <a:lstStyle/>
          <a:p>
            <a:r>
              <a:rPr lang="cs-CZ" sz="2400" b="1" dirty="0"/>
              <a:t>t-test </a:t>
            </a:r>
            <a:r>
              <a:rPr lang="cs-CZ" sz="2400" dirty="0"/>
              <a:t>slouží pro porovnání průměrů spojité proměnné ve dvou (diskrétních) skupinách.</a:t>
            </a:r>
          </a:p>
          <a:p>
            <a:r>
              <a:rPr lang="cs-CZ" sz="2400" b="1" dirty="0"/>
              <a:t>Analýza rozptylu (ANOVA) </a:t>
            </a:r>
            <a:r>
              <a:rPr lang="cs-CZ" sz="2400" dirty="0"/>
              <a:t>umožňuje totéž porovnání provést pro větší počet (diskrétních) skupin.</a:t>
            </a:r>
          </a:p>
          <a:p>
            <a:r>
              <a:rPr lang="cs-CZ" sz="2400" b="1" dirty="0"/>
              <a:t>Korelační analýza</a:t>
            </a:r>
            <a:r>
              <a:rPr lang="cs-CZ" sz="2400" dirty="0"/>
              <a:t> je využívána pro vyhodnocení míry vztahu dvou spojitých proměnných. </a:t>
            </a:r>
          </a:p>
          <a:p>
            <a:r>
              <a:rPr lang="cs-CZ" sz="2400" b="1" dirty="0"/>
              <a:t>Regresní analýza</a:t>
            </a:r>
            <a:r>
              <a:rPr lang="cs-CZ" sz="2400" dirty="0"/>
              <a:t> vytváří model vztahu dvou nebo více proměnných, tedy jakým způsobem jedna proměnná (vysvětlovaná) závisí na jiných proměnných (</a:t>
            </a:r>
            <a:r>
              <a:rPr lang="cs-CZ" sz="2400" dirty="0" err="1"/>
              <a:t>prediktorech</a:t>
            </a:r>
            <a:r>
              <a:rPr lang="cs-CZ" sz="2400" dirty="0"/>
              <a:t>). </a:t>
            </a:r>
          </a:p>
          <a:p>
            <a:pPr marL="0" indent="0">
              <a:buNone/>
            </a:pPr>
            <a:r>
              <a:rPr lang="cs-CZ" sz="2400" dirty="0">
                <a:solidFill>
                  <a:srgbClr val="C00000"/>
                </a:solidFill>
              </a:rPr>
              <a:t>Regresní analýza je obdobně jako ANOVA nástrojem pro vysvětlení variability hodnocené proměnné.</a:t>
            </a:r>
          </a:p>
          <a:p>
            <a:pPr marL="0" indent="0">
              <a:buNone/>
            </a:pPr>
            <a:r>
              <a:rPr lang="cs-CZ" sz="2400" dirty="0">
                <a:solidFill>
                  <a:srgbClr val="C00000"/>
                </a:solidFill>
              </a:rPr>
              <a:t>Existují rovněž neparametrické varianty t-testu, </a:t>
            </a:r>
            <a:r>
              <a:rPr lang="cs-CZ" sz="2400" dirty="0" err="1">
                <a:solidFill>
                  <a:srgbClr val="C00000"/>
                </a:solidFill>
              </a:rPr>
              <a:t>ANOVy</a:t>
            </a:r>
            <a:r>
              <a:rPr lang="cs-CZ" sz="2400" dirty="0">
                <a:solidFill>
                  <a:srgbClr val="C00000"/>
                </a:solidFill>
              </a:rPr>
              <a:t> a korelace.</a:t>
            </a:r>
          </a:p>
          <a:p>
            <a:pPr marL="0" indent="0">
              <a:buNone/>
            </a:pPr>
            <a:endParaRPr lang="cs-CZ"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0"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93891" name="Rectangle 2"/>
          <p:cNvSpPr>
            <a:spLocks noGrp="1"/>
          </p:cNvSpPr>
          <p:nvPr>
            <p:ph type="title" idx="4294967295"/>
          </p:nvPr>
        </p:nvSpPr>
        <p:spPr/>
        <p:txBody>
          <a:bodyPr/>
          <a:lstStyle/>
          <a:p>
            <a:r>
              <a:rPr lang="cs-CZ" dirty="0"/>
              <a:t>Analýza rozptylu - ANOVA</a:t>
            </a:r>
          </a:p>
        </p:txBody>
      </p:sp>
      <p:sp>
        <p:nvSpPr>
          <p:cNvPr id="293892" name="Rectangle 3"/>
          <p:cNvSpPr>
            <a:spLocks noGrp="1"/>
          </p:cNvSpPr>
          <p:nvPr>
            <p:ph type="body" idx="4294967295"/>
          </p:nvPr>
        </p:nvSpPr>
        <p:spPr/>
        <p:txBody>
          <a:bodyPr/>
          <a:lstStyle/>
          <a:p>
            <a:r>
              <a:rPr lang="cs-CZ" dirty="0"/>
              <a:t>Zobecnění </a:t>
            </a:r>
            <a:r>
              <a:rPr lang="cs-CZ" dirty="0" err="1"/>
              <a:t>dvouvýběrového</a:t>
            </a:r>
            <a:r>
              <a:rPr lang="cs-CZ" dirty="0"/>
              <a:t> t-testu</a:t>
            </a:r>
          </a:p>
          <a:p>
            <a:r>
              <a:rPr lang="cs-CZ" dirty="0"/>
              <a:t>ANOVA je základním nástrojem pro analýzu rozdílů mezi průměry v několika skupinách</a:t>
            </a:r>
          </a:p>
          <a:p>
            <a:r>
              <a:rPr lang="cs-CZ" dirty="0"/>
              <a:t>H</a:t>
            </a:r>
            <a:r>
              <a:rPr lang="cs-CZ" baseline="-25000" dirty="0"/>
              <a:t>0</a:t>
            </a:r>
            <a:r>
              <a:rPr lang="cs-CZ" dirty="0"/>
              <a:t>: všechny střední hodnoty jsou stejné</a:t>
            </a:r>
            <a:br>
              <a:rPr lang="cs-CZ" dirty="0"/>
            </a:br>
            <a:r>
              <a:rPr lang="cs-CZ" dirty="0"/>
              <a:t>H</a:t>
            </a:r>
            <a:r>
              <a:rPr lang="cs-CZ" baseline="-25000" dirty="0"/>
              <a:t>A</a:t>
            </a:r>
            <a:r>
              <a:rPr lang="cs-CZ" dirty="0"/>
              <a:t>: alespoň jedna dvojice středních hodnot se liší</a:t>
            </a:r>
          </a:p>
          <a:p>
            <a:r>
              <a:rPr lang="cs-CZ" dirty="0"/>
              <a:t>Předpoklady: normální rozložení ve skupinách, nezávislost skupin, shoda rozptylů (</a:t>
            </a:r>
            <a:r>
              <a:rPr lang="cs-CZ" dirty="0" err="1"/>
              <a:t>Levenův</a:t>
            </a:r>
            <a:r>
              <a:rPr lang="cs-CZ" dirty="0"/>
              <a:t> či </a:t>
            </a:r>
            <a:r>
              <a:rPr lang="cs-CZ" dirty="0" err="1"/>
              <a:t>Bartlettův</a:t>
            </a:r>
            <a:r>
              <a:rPr lang="cs-CZ" dirty="0"/>
              <a:t> test)</a:t>
            </a:r>
          </a:p>
          <a:p>
            <a:r>
              <a:rPr lang="cs-CZ" dirty="0"/>
              <a:t>Pokud H</a:t>
            </a:r>
            <a:r>
              <a:rPr lang="cs-CZ" baseline="-25000" dirty="0"/>
              <a:t>0</a:t>
            </a:r>
            <a:r>
              <a:rPr lang="cs-CZ" dirty="0"/>
              <a:t> zamítáme na hl. </a:t>
            </a:r>
            <a:r>
              <a:rPr lang="cs-CZ" dirty="0" err="1"/>
              <a:t>význ</a:t>
            </a:r>
            <a:r>
              <a:rPr lang="cs-CZ" dirty="0"/>
              <a:t>. </a:t>
            </a:r>
            <a:r>
              <a:rPr lang="el-GR" dirty="0"/>
              <a:t>α</a:t>
            </a:r>
            <a:r>
              <a:rPr lang="cs-CZ" dirty="0"/>
              <a:t> → nás zajímá, která dvojice středních hodnot se od sebe liší</a:t>
            </a:r>
          </a:p>
          <a:p>
            <a:pPr lvl="1"/>
            <a:r>
              <a:rPr lang="cs-CZ" dirty="0"/>
              <a:t>metody mnohonásobného testování (tzv. post hoc testy), např. </a:t>
            </a:r>
            <a:r>
              <a:rPr lang="cs-CZ" dirty="0" err="1"/>
              <a:t>Scheffého</a:t>
            </a:r>
            <a:r>
              <a:rPr lang="cs-CZ" dirty="0"/>
              <a:t>, </a:t>
            </a:r>
            <a:r>
              <a:rPr lang="cs-CZ" dirty="0" err="1"/>
              <a:t>Tukeyova</a:t>
            </a:r>
            <a:r>
              <a:rPr lang="cs-CZ" dirty="0"/>
              <a:t> metoda</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7506"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77507" name="Rectangle 2"/>
          <p:cNvSpPr>
            <a:spLocks noGrp="1"/>
          </p:cNvSpPr>
          <p:nvPr>
            <p:ph type="title" idx="4294967295"/>
          </p:nvPr>
        </p:nvSpPr>
        <p:spPr/>
        <p:txBody>
          <a:bodyPr/>
          <a:lstStyle/>
          <a:p>
            <a:r>
              <a:rPr lang="cs-CZ"/>
              <a:t>Anotace</a:t>
            </a:r>
          </a:p>
        </p:txBody>
      </p:sp>
      <p:sp>
        <p:nvSpPr>
          <p:cNvPr id="277508" name="Rectangle 3"/>
          <p:cNvSpPr>
            <a:spLocks noGrp="1"/>
          </p:cNvSpPr>
          <p:nvPr>
            <p:ph type="body" idx="4294967295"/>
          </p:nvPr>
        </p:nvSpPr>
        <p:spPr/>
        <p:txBody>
          <a:bodyPr/>
          <a:lstStyle/>
          <a:p>
            <a:r>
              <a:rPr lang="cs-CZ" dirty="0"/>
              <a:t>Základní myšlenka, na níž je ANOVA založena, je rozdělení celkové variability v datech (neznámé, dané pouze náhodným rozložením) na část systematickou (spjatou s kategoriemi dat, vysvětlená variabilita) a část náhodnou. Pokud systematická, tedy nenáhodná a vysvětlitelná část variability převažuje, považujeme daný kategoriální faktor za významný pro vysvětlení variability dat.</a:t>
            </a:r>
          </a:p>
          <a:p>
            <a:r>
              <a:rPr lang="cs-CZ" dirty="0"/>
              <a:t>Analýza rozptylu vyhodnocuje pouze celkový vliv faktoru na variabilitu, v případě analýzy jednotlivých kategorií je třeba využít tzv. post-hoc testy.</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530"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78531" name="Rectangle 2"/>
          <p:cNvSpPr>
            <a:spLocks noGrp="1" noChangeArrowheads="1"/>
          </p:cNvSpPr>
          <p:nvPr>
            <p:ph type="title" idx="4294967295"/>
          </p:nvPr>
        </p:nvSpPr>
        <p:spPr>
          <a:xfrm>
            <a:off x="900113" y="146050"/>
            <a:ext cx="7772400" cy="762000"/>
          </a:xfrm>
          <a:noFill/>
        </p:spPr>
        <p:txBody>
          <a:bodyPr anchor="ctr"/>
          <a:lstStyle/>
          <a:p>
            <a:r>
              <a:rPr lang="cs-CZ"/>
              <a:t>Analýza rozptylu - ANOVA</a:t>
            </a:r>
          </a:p>
        </p:txBody>
      </p:sp>
      <p:sp>
        <p:nvSpPr>
          <p:cNvPr id="278532" name="text 25"/>
          <p:cNvSpPr txBox="1">
            <a:spLocks noChangeArrowheads="1"/>
          </p:cNvSpPr>
          <p:nvPr/>
        </p:nvSpPr>
        <p:spPr bwMode="auto">
          <a:xfrm>
            <a:off x="304800" y="1587500"/>
            <a:ext cx="3048000" cy="2114550"/>
          </a:xfrm>
          <a:prstGeom prst="rect">
            <a:avLst/>
          </a:prstGeom>
          <a:solidFill>
            <a:schemeClr val="accent2"/>
          </a:solidFill>
          <a:ln w="0">
            <a:noFill/>
            <a:miter lim="800000"/>
            <a:headEnd/>
            <a:tailEnd/>
          </a:ln>
        </p:spPr>
        <p:txBody>
          <a:bodyPr anchor="ctr"/>
          <a:lstStyle/>
          <a:p>
            <a:pPr algn="ctr" eaLnBrk="0" fontAlgn="base" hangingPunct="0">
              <a:spcBef>
                <a:spcPct val="0"/>
              </a:spcBef>
              <a:spcAft>
                <a:spcPct val="0"/>
              </a:spcAft>
            </a:pPr>
            <a:r>
              <a:rPr lang="cs-CZ" sz="2400">
                <a:solidFill>
                  <a:prstClr val="white"/>
                </a:solidFill>
                <a:latin typeface="Arial" pitchFamily="34" charset="0"/>
                <a:cs typeface="Arial" pitchFamily="34" charset="0"/>
              </a:rPr>
              <a:t>Základní technika sloužící </a:t>
            </a:r>
          </a:p>
          <a:p>
            <a:pPr algn="ctr" eaLnBrk="0" fontAlgn="base" hangingPunct="0">
              <a:spcBef>
                <a:spcPct val="0"/>
              </a:spcBef>
              <a:spcAft>
                <a:spcPct val="0"/>
              </a:spcAft>
            </a:pPr>
            <a:r>
              <a:rPr lang="cs-CZ" sz="2400">
                <a:solidFill>
                  <a:prstClr val="white"/>
                </a:solidFill>
                <a:latin typeface="Arial" pitchFamily="34" charset="0"/>
                <a:cs typeface="Arial" pitchFamily="34" charset="0"/>
              </a:rPr>
              <a:t>k posouzení rozdílů mezi více úrovněmi pokusného zásahu</a:t>
            </a:r>
          </a:p>
        </p:txBody>
      </p:sp>
      <p:sp>
        <p:nvSpPr>
          <p:cNvPr id="278533" name="text 2"/>
          <p:cNvSpPr txBox="1">
            <a:spLocks noChangeArrowheads="1"/>
          </p:cNvSpPr>
          <p:nvPr/>
        </p:nvSpPr>
        <p:spPr bwMode="auto">
          <a:xfrm rot="-5400000">
            <a:off x="3100388" y="2373312"/>
            <a:ext cx="1905000" cy="333375"/>
          </a:xfrm>
          <a:prstGeom prst="rect">
            <a:avLst/>
          </a:prstGeom>
          <a:noFill/>
          <a:ln w="17145">
            <a:solidFill>
              <a:srgbClr val="000000"/>
            </a:solidFill>
            <a:miter lim="800000"/>
            <a:headEnd/>
            <a:tailEnd/>
          </a:ln>
        </p:spPr>
        <p:txBody>
          <a:bodyPr anchor="ctr"/>
          <a:lstStyle/>
          <a:p>
            <a:pPr algn="ctr" eaLnBrk="0" fontAlgn="base" hangingPunct="0">
              <a:spcBef>
                <a:spcPct val="0"/>
              </a:spcBef>
              <a:spcAft>
                <a:spcPct val="0"/>
              </a:spcAft>
            </a:pPr>
            <a:r>
              <a:rPr lang="cs-CZ" sz="1600" b="1">
                <a:solidFill>
                  <a:prstClr val="black"/>
                </a:solidFill>
                <a:latin typeface="Arial" pitchFamily="34" charset="0"/>
                <a:cs typeface="Arial" pitchFamily="34" charset="0"/>
              </a:rPr>
              <a:t>Kontrola</a:t>
            </a:r>
          </a:p>
        </p:txBody>
      </p:sp>
      <p:sp>
        <p:nvSpPr>
          <p:cNvPr id="278534" name="text 3"/>
          <p:cNvSpPr txBox="1">
            <a:spLocks noChangeArrowheads="1"/>
          </p:cNvSpPr>
          <p:nvPr/>
        </p:nvSpPr>
        <p:spPr bwMode="auto">
          <a:xfrm rot="-5400000">
            <a:off x="4400551" y="2335212"/>
            <a:ext cx="1905000" cy="409575"/>
          </a:xfrm>
          <a:prstGeom prst="rect">
            <a:avLst/>
          </a:prstGeom>
          <a:noFill/>
          <a:ln w="17145">
            <a:solidFill>
              <a:srgbClr val="000000"/>
            </a:solidFill>
            <a:miter lim="800000"/>
            <a:headEnd/>
            <a:tailEnd/>
          </a:ln>
        </p:spPr>
        <p:txBody>
          <a:bodyPr anchor="ctr"/>
          <a:lstStyle/>
          <a:p>
            <a:pPr eaLnBrk="0" fontAlgn="base" hangingPunct="0">
              <a:spcBef>
                <a:spcPct val="0"/>
              </a:spcBef>
              <a:spcAft>
                <a:spcPct val="0"/>
              </a:spcAft>
            </a:pPr>
            <a:r>
              <a:rPr lang="cs-CZ" sz="1600" b="1">
                <a:solidFill>
                  <a:prstClr val="black"/>
                </a:solidFill>
                <a:latin typeface="Arial" pitchFamily="34" charset="0"/>
                <a:cs typeface="Arial" pitchFamily="34" charset="0"/>
              </a:rPr>
              <a:t>Koncentrace X1</a:t>
            </a:r>
          </a:p>
        </p:txBody>
      </p:sp>
      <p:sp>
        <p:nvSpPr>
          <p:cNvPr id="278535" name="text 6"/>
          <p:cNvSpPr txBox="1">
            <a:spLocks noChangeArrowheads="1"/>
          </p:cNvSpPr>
          <p:nvPr/>
        </p:nvSpPr>
        <p:spPr bwMode="auto">
          <a:xfrm rot="-5400000">
            <a:off x="5324475" y="2359025"/>
            <a:ext cx="1905000" cy="361950"/>
          </a:xfrm>
          <a:prstGeom prst="rect">
            <a:avLst/>
          </a:prstGeom>
          <a:noFill/>
          <a:ln w="17145">
            <a:solidFill>
              <a:srgbClr val="000000"/>
            </a:solidFill>
            <a:miter lim="800000"/>
            <a:headEnd/>
            <a:tailEnd/>
          </a:ln>
        </p:spPr>
        <p:txBody>
          <a:bodyPr anchor="ctr"/>
          <a:lstStyle/>
          <a:p>
            <a:pPr eaLnBrk="0" fontAlgn="base" hangingPunct="0">
              <a:spcBef>
                <a:spcPct val="0"/>
              </a:spcBef>
              <a:spcAft>
                <a:spcPct val="0"/>
              </a:spcAft>
            </a:pPr>
            <a:r>
              <a:rPr lang="cs-CZ" sz="1600" b="1">
                <a:solidFill>
                  <a:prstClr val="black"/>
                </a:solidFill>
                <a:latin typeface="Arial" pitchFamily="34" charset="0"/>
                <a:cs typeface="Arial" pitchFamily="34" charset="0"/>
              </a:rPr>
              <a:t>Koncentrace X3</a:t>
            </a:r>
          </a:p>
        </p:txBody>
      </p:sp>
      <p:sp>
        <p:nvSpPr>
          <p:cNvPr id="278536" name="text 7"/>
          <p:cNvSpPr txBox="1">
            <a:spLocks noChangeArrowheads="1"/>
          </p:cNvSpPr>
          <p:nvPr/>
        </p:nvSpPr>
        <p:spPr bwMode="auto">
          <a:xfrm>
            <a:off x="6553200" y="2730500"/>
            <a:ext cx="1447800" cy="447675"/>
          </a:xfrm>
          <a:prstGeom prst="rect">
            <a:avLst/>
          </a:prstGeom>
          <a:noFill/>
          <a:ln w="0">
            <a:noFill/>
            <a:miter lim="800000"/>
            <a:headEnd/>
            <a:tailEnd/>
          </a:ln>
        </p:spPr>
        <p:txBody>
          <a:bodyPr/>
          <a:lstStyle/>
          <a:p>
            <a:pPr eaLnBrk="0" fontAlgn="base" hangingPunct="0">
              <a:spcBef>
                <a:spcPct val="0"/>
              </a:spcBef>
              <a:spcAft>
                <a:spcPct val="0"/>
              </a:spcAft>
            </a:pPr>
            <a:r>
              <a:rPr lang="cs-CZ" sz="2400">
                <a:solidFill>
                  <a:prstClr val="black"/>
                </a:solidFill>
                <a:latin typeface="Arial" pitchFamily="34" charset="0"/>
                <a:cs typeface="Arial" pitchFamily="34" charset="0"/>
              </a:rPr>
              <a:t>..............</a:t>
            </a:r>
          </a:p>
        </p:txBody>
      </p:sp>
      <p:sp>
        <p:nvSpPr>
          <p:cNvPr id="278537" name="text 8"/>
          <p:cNvSpPr txBox="1">
            <a:spLocks noChangeArrowheads="1"/>
          </p:cNvSpPr>
          <p:nvPr/>
        </p:nvSpPr>
        <p:spPr bwMode="auto">
          <a:xfrm rot="-5400000">
            <a:off x="7162800" y="2349500"/>
            <a:ext cx="1905000" cy="381000"/>
          </a:xfrm>
          <a:prstGeom prst="rect">
            <a:avLst/>
          </a:prstGeom>
          <a:noFill/>
          <a:ln w="17145">
            <a:solidFill>
              <a:srgbClr val="000000"/>
            </a:solidFill>
            <a:miter lim="800000"/>
            <a:headEnd/>
            <a:tailEnd/>
          </a:ln>
        </p:spPr>
        <p:txBody>
          <a:bodyPr anchor="ctr"/>
          <a:lstStyle/>
          <a:p>
            <a:pPr eaLnBrk="0" fontAlgn="base" hangingPunct="0">
              <a:spcBef>
                <a:spcPct val="0"/>
              </a:spcBef>
              <a:spcAft>
                <a:spcPct val="0"/>
              </a:spcAft>
            </a:pPr>
            <a:r>
              <a:rPr lang="cs-CZ" sz="1600" b="1">
                <a:solidFill>
                  <a:prstClr val="black"/>
                </a:solidFill>
                <a:latin typeface="Arial" pitchFamily="34" charset="0"/>
                <a:cs typeface="Arial" pitchFamily="34" charset="0"/>
              </a:rPr>
              <a:t>Koncentrace  Xp</a:t>
            </a:r>
          </a:p>
        </p:txBody>
      </p:sp>
      <p:sp>
        <p:nvSpPr>
          <p:cNvPr id="278538" name="text 10"/>
          <p:cNvSpPr txBox="1">
            <a:spLocks noChangeArrowheads="1"/>
          </p:cNvSpPr>
          <p:nvPr/>
        </p:nvSpPr>
        <p:spPr bwMode="auto">
          <a:xfrm>
            <a:off x="3810000" y="3797300"/>
            <a:ext cx="4667250" cy="352425"/>
          </a:xfrm>
          <a:prstGeom prst="rect">
            <a:avLst/>
          </a:prstGeom>
          <a:noFill/>
          <a:ln w="0">
            <a:noFill/>
            <a:miter lim="800000"/>
            <a:headEnd/>
            <a:tailEnd/>
          </a:ln>
        </p:spPr>
        <p:txBody>
          <a:bodyPr/>
          <a:lstStyle/>
          <a:p>
            <a:pPr eaLnBrk="0" fontAlgn="base" hangingPunct="0">
              <a:spcBef>
                <a:spcPct val="0"/>
              </a:spcBef>
              <a:spcAft>
                <a:spcPct val="0"/>
              </a:spcAft>
            </a:pPr>
            <a:r>
              <a:rPr lang="cs-CZ">
                <a:solidFill>
                  <a:prstClr val="black"/>
                </a:solidFill>
                <a:latin typeface="Arial" pitchFamily="34" charset="0"/>
                <a:cs typeface="Arial" pitchFamily="34" charset="0"/>
              </a:rPr>
              <a:t>Rostoucí koncentrace testované látky / látek</a:t>
            </a:r>
          </a:p>
        </p:txBody>
      </p:sp>
      <p:sp>
        <p:nvSpPr>
          <p:cNvPr id="278539" name="text 63"/>
          <p:cNvSpPr txBox="1">
            <a:spLocks noChangeArrowheads="1"/>
          </p:cNvSpPr>
          <p:nvPr/>
        </p:nvSpPr>
        <p:spPr bwMode="auto">
          <a:xfrm>
            <a:off x="2209800" y="4329113"/>
            <a:ext cx="6629400" cy="581025"/>
          </a:xfrm>
          <a:prstGeom prst="rect">
            <a:avLst/>
          </a:prstGeom>
          <a:noFill/>
          <a:ln w="0">
            <a:noFill/>
            <a:miter lim="800000"/>
            <a:headEnd/>
            <a:tailEnd/>
          </a:ln>
        </p:spPr>
        <p:txBody>
          <a:bodyPr anchor="ctr"/>
          <a:lstStyle/>
          <a:p>
            <a:pPr eaLnBrk="0" fontAlgn="base" hangingPunct="0">
              <a:spcBef>
                <a:spcPct val="0"/>
              </a:spcBef>
              <a:spcAft>
                <a:spcPct val="0"/>
              </a:spcAft>
            </a:pPr>
            <a:r>
              <a:rPr lang="cs-CZ" sz="2000">
                <a:solidFill>
                  <a:prstClr val="black"/>
                </a:solidFill>
                <a:latin typeface="Arial" pitchFamily="34" charset="0"/>
                <a:cs typeface="Arial" pitchFamily="34" charset="0"/>
              </a:rPr>
              <a:t>Celkově významné změny v reakci biologického systému </a:t>
            </a:r>
          </a:p>
        </p:txBody>
      </p:sp>
      <p:sp>
        <p:nvSpPr>
          <p:cNvPr id="278540" name="text 66"/>
          <p:cNvSpPr txBox="1">
            <a:spLocks noChangeArrowheads="1"/>
          </p:cNvSpPr>
          <p:nvPr/>
        </p:nvSpPr>
        <p:spPr bwMode="auto">
          <a:xfrm>
            <a:off x="2209800" y="5153025"/>
            <a:ext cx="5791200" cy="409575"/>
          </a:xfrm>
          <a:prstGeom prst="rect">
            <a:avLst/>
          </a:prstGeom>
          <a:noFill/>
          <a:ln w="0">
            <a:noFill/>
            <a:miter lim="800000"/>
            <a:headEnd/>
            <a:tailEnd/>
          </a:ln>
        </p:spPr>
        <p:txBody>
          <a:bodyPr anchor="ctr"/>
          <a:lstStyle/>
          <a:p>
            <a:pPr eaLnBrk="0" fontAlgn="base" hangingPunct="0">
              <a:spcBef>
                <a:spcPct val="0"/>
              </a:spcBef>
              <a:spcAft>
                <a:spcPct val="0"/>
              </a:spcAft>
            </a:pPr>
            <a:r>
              <a:rPr lang="cs-CZ" sz="2000">
                <a:solidFill>
                  <a:prstClr val="black"/>
                </a:solidFill>
                <a:latin typeface="Arial" pitchFamily="34" charset="0"/>
                <a:cs typeface="Arial" pitchFamily="34" charset="0"/>
              </a:rPr>
              <a:t>Vzájemné rozdíly účinku jednotlivých dávek</a:t>
            </a:r>
          </a:p>
        </p:txBody>
      </p:sp>
      <p:sp>
        <p:nvSpPr>
          <p:cNvPr id="278541" name="text 69"/>
          <p:cNvSpPr txBox="1">
            <a:spLocks noChangeArrowheads="1"/>
          </p:cNvSpPr>
          <p:nvPr/>
        </p:nvSpPr>
        <p:spPr bwMode="auto">
          <a:xfrm>
            <a:off x="2209800" y="5876925"/>
            <a:ext cx="5181600" cy="400050"/>
          </a:xfrm>
          <a:prstGeom prst="rect">
            <a:avLst/>
          </a:prstGeom>
          <a:noFill/>
          <a:ln w="0">
            <a:noFill/>
            <a:miter lim="800000"/>
            <a:headEnd/>
            <a:tailEnd/>
          </a:ln>
        </p:spPr>
        <p:txBody>
          <a:bodyPr anchor="ctr"/>
          <a:lstStyle/>
          <a:p>
            <a:pPr eaLnBrk="0" fontAlgn="base" hangingPunct="0">
              <a:spcBef>
                <a:spcPct val="0"/>
              </a:spcBef>
              <a:spcAft>
                <a:spcPct val="0"/>
              </a:spcAft>
            </a:pPr>
            <a:r>
              <a:rPr lang="cs-CZ" sz="2000">
                <a:solidFill>
                  <a:prstClr val="black"/>
                </a:solidFill>
                <a:latin typeface="Arial" pitchFamily="34" charset="0"/>
                <a:cs typeface="Arial" pitchFamily="34" charset="0"/>
              </a:rPr>
              <a:t>Rozdíly účinku dávek od kontroly</a:t>
            </a:r>
          </a:p>
        </p:txBody>
      </p:sp>
      <p:sp>
        <p:nvSpPr>
          <p:cNvPr id="278542" name="Line 13"/>
          <p:cNvSpPr>
            <a:spLocks noChangeShapeType="1"/>
          </p:cNvSpPr>
          <p:nvPr/>
        </p:nvSpPr>
        <p:spPr bwMode="auto">
          <a:xfrm flipV="1">
            <a:off x="3810000" y="3644900"/>
            <a:ext cx="4572000" cy="0"/>
          </a:xfrm>
          <a:prstGeom prst="line">
            <a:avLst/>
          </a:prstGeom>
          <a:noFill/>
          <a:ln w="28575">
            <a:solidFill>
              <a:srgbClr val="000000"/>
            </a:solidFill>
            <a:round/>
            <a:headEnd/>
            <a:tailEnd type="triangle" w="med" len="me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78543" name="text 5"/>
          <p:cNvSpPr txBox="1">
            <a:spLocks noChangeArrowheads="1"/>
          </p:cNvSpPr>
          <p:nvPr/>
        </p:nvSpPr>
        <p:spPr bwMode="auto">
          <a:xfrm rot="-5400000">
            <a:off x="4881563" y="2344737"/>
            <a:ext cx="1905000" cy="390525"/>
          </a:xfrm>
          <a:prstGeom prst="rect">
            <a:avLst/>
          </a:prstGeom>
          <a:noFill/>
          <a:ln w="17145">
            <a:solidFill>
              <a:srgbClr val="000000"/>
            </a:solidFill>
            <a:miter lim="800000"/>
            <a:headEnd/>
            <a:tailEnd/>
          </a:ln>
        </p:spPr>
        <p:txBody>
          <a:bodyPr anchor="ctr"/>
          <a:lstStyle/>
          <a:p>
            <a:pPr eaLnBrk="0" fontAlgn="base" hangingPunct="0">
              <a:spcBef>
                <a:spcPct val="0"/>
              </a:spcBef>
              <a:spcAft>
                <a:spcPct val="0"/>
              </a:spcAft>
            </a:pPr>
            <a:r>
              <a:rPr lang="cs-CZ" sz="1600" b="1">
                <a:solidFill>
                  <a:prstClr val="black"/>
                </a:solidFill>
                <a:latin typeface="Arial" pitchFamily="34" charset="0"/>
                <a:cs typeface="Arial" pitchFamily="34" charset="0"/>
              </a:rPr>
              <a:t>Koncentrace X2</a:t>
            </a:r>
          </a:p>
        </p:txBody>
      </p:sp>
      <p:sp>
        <p:nvSpPr>
          <p:cNvPr id="278544" name="AutoShape 15"/>
          <p:cNvSpPr>
            <a:spLocks noChangeArrowheads="1"/>
          </p:cNvSpPr>
          <p:nvPr/>
        </p:nvSpPr>
        <p:spPr bwMode="auto">
          <a:xfrm>
            <a:off x="1371600" y="4381500"/>
            <a:ext cx="671513" cy="457200"/>
          </a:xfrm>
          <a:custGeom>
            <a:avLst/>
            <a:gdLst>
              <a:gd name="T0" fmla="*/ 503635 w 21600"/>
              <a:gd name="T1" fmla="*/ 0 h 21600"/>
              <a:gd name="T2" fmla="*/ 0 w 21600"/>
              <a:gd name="T3" fmla="*/ 228600 h 21600"/>
              <a:gd name="T4" fmla="*/ 503635 w 21600"/>
              <a:gd name="T5" fmla="*/ 457200 h 21600"/>
              <a:gd name="T6" fmla="*/ 671513 w 21600"/>
              <a:gd name="T7" fmla="*/ 228600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78545" name="AutoShape 16"/>
          <p:cNvSpPr>
            <a:spLocks noChangeArrowheads="1"/>
          </p:cNvSpPr>
          <p:nvPr/>
        </p:nvSpPr>
        <p:spPr bwMode="auto">
          <a:xfrm>
            <a:off x="1371600" y="5133975"/>
            <a:ext cx="671513" cy="457200"/>
          </a:xfrm>
          <a:custGeom>
            <a:avLst/>
            <a:gdLst>
              <a:gd name="T0" fmla="*/ 503635 w 21600"/>
              <a:gd name="T1" fmla="*/ 0 h 21600"/>
              <a:gd name="T2" fmla="*/ 0 w 21600"/>
              <a:gd name="T3" fmla="*/ 228600 h 21600"/>
              <a:gd name="T4" fmla="*/ 503635 w 21600"/>
              <a:gd name="T5" fmla="*/ 457200 h 21600"/>
              <a:gd name="T6" fmla="*/ 671513 w 21600"/>
              <a:gd name="T7" fmla="*/ 228600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78546" name="AutoShape 17"/>
          <p:cNvSpPr>
            <a:spLocks noChangeArrowheads="1"/>
          </p:cNvSpPr>
          <p:nvPr/>
        </p:nvSpPr>
        <p:spPr bwMode="auto">
          <a:xfrm>
            <a:off x="1371600" y="5867400"/>
            <a:ext cx="671513" cy="457200"/>
          </a:xfrm>
          <a:custGeom>
            <a:avLst/>
            <a:gdLst>
              <a:gd name="T0" fmla="*/ 503635 w 21600"/>
              <a:gd name="T1" fmla="*/ 0 h 21600"/>
              <a:gd name="T2" fmla="*/ 0 w 21600"/>
              <a:gd name="T3" fmla="*/ 228600 h 21600"/>
              <a:gd name="T4" fmla="*/ 503635 w 21600"/>
              <a:gd name="T5" fmla="*/ 457200 h 21600"/>
              <a:gd name="T6" fmla="*/ 671513 w 21600"/>
              <a:gd name="T7" fmla="*/ 228600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9554"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79555" name="Rectangle 2"/>
          <p:cNvSpPr>
            <a:spLocks noGrp="1" noChangeArrowheads="1"/>
          </p:cNvSpPr>
          <p:nvPr>
            <p:ph type="title" idx="4294967295"/>
          </p:nvPr>
        </p:nvSpPr>
        <p:spPr>
          <a:xfrm>
            <a:off x="990600" y="74613"/>
            <a:ext cx="7772400" cy="762000"/>
          </a:xfrm>
          <a:noFill/>
        </p:spPr>
        <p:txBody>
          <a:bodyPr anchor="ctr"/>
          <a:lstStyle/>
          <a:p>
            <a:r>
              <a:rPr lang="cs-CZ"/>
              <a:t>Analýza rozptylu - ANOVA</a:t>
            </a:r>
          </a:p>
        </p:txBody>
      </p:sp>
      <p:sp>
        <p:nvSpPr>
          <p:cNvPr id="279556" name="text 25"/>
          <p:cNvSpPr txBox="1">
            <a:spLocks noChangeArrowheads="1"/>
          </p:cNvSpPr>
          <p:nvPr/>
        </p:nvSpPr>
        <p:spPr bwMode="auto">
          <a:xfrm>
            <a:off x="295275" y="1433513"/>
            <a:ext cx="3057525" cy="1905000"/>
          </a:xfrm>
          <a:prstGeom prst="rect">
            <a:avLst/>
          </a:prstGeom>
          <a:solidFill>
            <a:schemeClr val="accent2"/>
          </a:solidFill>
          <a:ln w="0">
            <a:noFill/>
            <a:miter lim="800000"/>
            <a:headEnd/>
            <a:tailEnd/>
          </a:ln>
        </p:spPr>
        <p:txBody>
          <a:bodyPr anchor="ctr"/>
          <a:lstStyle/>
          <a:p>
            <a:pPr algn="ctr" eaLnBrk="0" fontAlgn="base" hangingPunct="0">
              <a:spcBef>
                <a:spcPct val="0"/>
              </a:spcBef>
              <a:spcAft>
                <a:spcPct val="0"/>
              </a:spcAft>
            </a:pPr>
            <a:r>
              <a:rPr lang="cs-CZ" sz="2400">
                <a:solidFill>
                  <a:prstClr val="white"/>
                </a:solidFill>
                <a:latin typeface="Arial" pitchFamily="34" charset="0"/>
                <a:cs typeface="Arial" pitchFamily="34" charset="0"/>
              </a:rPr>
              <a:t>Významné kroky analýzy, vedoucí k efektivnímu srovnání variant</a:t>
            </a:r>
          </a:p>
        </p:txBody>
      </p:sp>
      <p:sp>
        <p:nvSpPr>
          <p:cNvPr id="279557" name="text 7"/>
          <p:cNvSpPr txBox="1">
            <a:spLocks noChangeArrowheads="1"/>
          </p:cNvSpPr>
          <p:nvPr/>
        </p:nvSpPr>
        <p:spPr bwMode="auto">
          <a:xfrm>
            <a:off x="6553200" y="2719388"/>
            <a:ext cx="1438275" cy="447675"/>
          </a:xfrm>
          <a:prstGeom prst="rect">
            <a:avLst/>
          </a:prstGeom>
          <a:noFill/>
          <a:ln w="0">
            <a:noFill/>
            <a:miter lim="800000"/>
            <a:headEnd/>
            <a:tailEnd/>
          </a:ln>
        </p:spPr>
        <p:txBody>
          <a:bodyPr/>
          <a:lstStyle/>
          <a:p>
            <a:pPr eaLnBrk="0" fontAlgn="base" hangingPunct="0">
              <a:spcBef>
                <a:spcPct val="0"/>
              </a:spcBef>
              <a:spcAft>
                <a:spcPct val="0"/>
              </a:spcAft>
            </a:pPr>
            <a:r>
              <a:rPr lang="cs-CZ" sz="2400">
                <a:solidFill>
                  <a:prstClr val="black"/>
                </a:solidFill>
                <a:latin typeface="Arial" pitchFamily="34" charset="0"/>
                <a:cs typeface="Arial" pitchFamily="34" charset="0"/>
              </a:rPr>
              <a:t>..............</a:t>
            </a:r>
          </a:p>
        </p:txBody>
      </p:sp>
      <p:sp>
        <p:nvSpPr>
          <p:cNvPr id="279558" name="Line 5"/>
          <p:cNvSpPr>
            <a:spLocks noChangeShapeType="1"/>
          </p:cNvSpPr>
          <p:nvPr/>
        </p:nvSpPr>
        <p:spPr bwMode="auto">
          <a:xfrm flipV="1">
            <a:off x="3886200" y="3471863"/>
            <a:ext cx="4495800" cy="0"/>
          </a:xfrm>
          <a:prstGeom prst="line">
            <a:avLst/>
          </a:prstGeom>
          <a:noFill/>
          <a:ln w="28575">
            <a:solidFill>
              <a:srgbClr val="000000"/>
            </a:solidFill>
            <a:round/>
            <a:headEnd/>
            <a:tailEnd type="triangle" w="med" len="me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79559" name="text 10"/>
          <p:cNvSpPr txBox="1">
            <a:spLocks noChangeArrowheads="1"/>
          </p:cNvSpPr>
          <p:nvPr/>
        </p:nvSpPr>
        <p:spPr bwMode="auto">
          <a:xfrm>
            <a:off x="3805238" y="3581400"/>
            <a:ext cx="4681537" cy="352425"/>
          </a:xfrm>
          <a:prstGeom prst="rect">
            <a:avLst/>
          </a:prstGeom>
          <a:noFill/>
          <a:ln w="0">
            <a:noFill/>
            <a:miter lim="800000"/>
            <a:headEnd/>
            <a:tailEnd/>
          </a:ln>
        </p:spPr>
        <p:txBody>
          <a:bodyPr/>
          <a:lstStyle/>
          <a:p>
            <a:pPr eaLnBrk="0" fontAlgn="base" hangingPunct="0">
              <a:spcBef>
                <a:spcPct val="0"/>
              </a:spcBef>
              <a:spcAft>
                <a:spcPct val="0"/>
              </a:spcAft>
            </a:pPr>
            <a:r>
              <a:rPr lang="cs-CZ">
                <a:solidFill>
                  <a:prstClr val="black"/>
                </a:solidFill>
                <a:latin typeface="Arial" pitchFamily="34" charset="0"/>
                <a:cs typeface="Arial" pitchFamily="34" charset="0"/>
              </a:rPr>
              <a:t>Rostoucí koncentrace testované látky / látek</a:t>
            </a:r>
          </a:p>
        </p:txBody>
      </p:sp>
      <p:sp>
        <p:nvSpPr>
          <p:cNvPr id="279560" name="text 63"/>
          <p:cNvSpPr txBox="1">
            <a:spLocks noChangeArrowheads="1"/>
          </p:cNvSpPr>
          <p:nvPr/>
        </p:nvSpPr>
        <p:spPr bwMode="auto">
          <a:xfrm>
            <a:off x="2800350" y="4071938"/>
            <a:ext cx="5581650" cy="581025"/>
          </a:xfrm>
          <a:prstGeom prst="rect">
            <a:avLst/>
          </a:prstGeom>
          <a:noFill/>
          <a:ln w="0">
            <a:noFill/>
            <a:miter lim="800000"/>
            <a:headEnd/>
            <a:tailEnd/>
          </a:ln>
        </p:spPr>
        <p:txBody>
          <a:bodyPr/>
          <a:lstStyle/>
          <a:p>
            <a:pPr eaLnBrk="0" fontAlgn="base" hangingPunct="0">
              <a:spcBef>
                <a:spcPct val="0"/>
              </a:spcBef>
              <a:spcAft>
                <a:spcPct val="0"/>
              </a:spcAft>
            </a:pPr>
            <a:r>
              <a:rPr lang="cs-CZ">
                <a:solidFill>
                  <a:prstClr val="black"/>
                </a:solidFill>
                <a:latin typeface="Arial" pitchFamily="34" charset="0"/>
                <a:cs typeface="Arial" pitchFamily="34" charset="0"/>
              </a:rPr>
              <a:t>Splnění předpokladů analýzy</a:t>
            </a:r>
          </a:p>
          <a:p>
            <a:pPr eaLnBrk="0" fontAlgn="base" hangingPunct="0">
              <a:spcBef>
                <a:spcPct val="0"/>
              </a:spcBef>
              <a:spcAft>
                <a:spcPct val="0"/>
              </a:spcAft>
            </a:pPr>
            <a:r>
              <a:rPr lang="cs-CZ">
                <a:solidFill>
                  <a:prstClr val="black"/>
                </a:solidFill>
                <a:latin typeface="Arial" pitchFamily="34" charset="0"/>
                <a:cs typeface="Arial" pitchFamily="34" charset="0"/>
              </a:rPr>
              <a:t> Transformace dat</a:t>
            </a:r>
          </a:p>
        </p:txBody>
      </p:sp>
      <p:sp>
        <p:nvSpPr>
          <p:cNvPr id="279561" name="text 66"/>
          <p:cNvSpPr txBox="1">
            <a:spLocks noChangeArrowheads="1"/>
          </p:cNvSpPr>
          <p:nvPr/>
        </p:nvSpPr>
        <p:spPr bwMode="auto">
          <a:xfrm>
            <a:off x="2800350" y="4754563"/>
            <a:ext cx="5181600" cy="619125"/>
          </a:xfrm>
          <a:prstGeom prst="rect">
            <a:avLst/>
          </a:prstGeom>
          <a:noFill/>
          <a:ln w="0">
            <a:noFill/>
            <a:miter lim="800000"/>
            <a:headEnd/>
            <a:tailEnd/>
          </a:ln>
        </p:spPr>
        <p:txBody>
          <a:bodyPr/>
          <a:lstStyle/>
          <a:p>
            <a:pPr eaLnBrk="0" fontAlgn="base" hangingPunct="0">
              <a:spcBef>
                <a:spcPct val="0"/>
              </a:spcBef>
              <a:spcAft>
                <a:spcPct val="0"/>
              </a:spcAft>
            </a:pPr>
            <a:r>
              <a:rPr lang="cs-CZ">
                <a:solidFill>
                  <a:prstClr val="black"/>
                </a:solidFill>
                <a:latin typeface="Arial" pitchFamily="34" charset="0"/>
                <a:cs typeface="Arial" pitchFamily="34" charset="0"/>
              </a:rPr>
              <a:t>Relevantnost kontroly</a:t>
            </a:r>
          </a:p>
          <a:p>
            <a:pPr eaLnBrk="0" fontAlgn="base" hangingPunct="0">
              <a:spcBef>
                <a:spcPct val="0"/>
              </a:spcBef>
              <a:spcAft>
                <a:spcPct val="0"/>
              </a:spcAft>
            </a:pPr>
            <a:r>
              <a:rPr lang="cs-CZ">
                <a:solidFill>
                  <a:prstClr val="black"/>
                </a:solidFill>
                <a:latin typeface="Arial" pitchFamily="34" charset="0"/>
                <a:cs typeface="Arial" pitchFamily="34" charset="0"/>
              </a:rPr>
              <a:t>(vliv vlastní aplikace látek)</a:t>
            </a:r>
          </a:p>
        </p:txBody>
      </p:sp>
      <p:sp>
        <p:nvSpPr>
          <p:cNvPr id="279562" name="text 69"/>
          <p:cNvSpPr txBox="1">
            <a:spLocks noChangeArrowheads="1"/>
          </p:cNvSpPr>
          <p:nvPr/>
        </p:nvSpPr>
        <p:spPr bwMode="auto">
          <a:xfrm>
            <a:off x="2800350" y="5395913"/>
            <a:ext cx="5581650" cy="571500"/>
          </a:xfrm>
          <a:prstGeom prst="rect">
            <a:avLst/>
          </a:prstGeom>
          <a:noFill/>
          <a:ln w="0">
            <a:noFill/>
            <a:miter lim="800000"/>
            <a:headEnd/>
            <a:tailEnd/>
          </a:ln>
        </p:spPr>
        <p:txBody>
          <a:bodyPr/>
          <a:lstStyle/>
          <a:p>
            <a:pPr eaLnBrk="0" fontAlgn="base" hangingPunct="0">
              <a:spcBef>
                <a:spcPct val="0"/>
              </a:spcBef>
              <a:spcAft>
                <a:spcPct val="0"/>
              </a:spcAft>
            </a:pPr>
            <a:r>
              <a:rPr lang="cs-CZ">
                <a:solidFill>
                  <a:prstClr val="black"/>
                </a:solidFill>
                <a:latin typeface="Arial" pitchFamily="34" charset="0"/>
                <a:cs typeface="Arial" pitchFamily="34" charset="0"/>
              </a:rPr>
              <a:t>Vhodnost modelu ANOVA pro účely testu</a:t>
            </a:r>
          </a:p>
        </p:txBody>
      </p:sp>
      <p:sp>
        <p:nvSpPr>
          <p:cNvPr id="279563" name="text 69"/>
          <p:cNvSpPr txBox="1">
            <a:spLocks noChangeArrowheads="1"/>
          </p:cNvSpPr>
          <p:nvPr/>
        </p:nvSpPr>
        <p:spPr bwMode="auto">
          <a:xfrm>
            <a:off x="2800350" y="5795963"/>
            <a:ext cx="5181600" cy="590550"/>
          </a:xfrm>
          <a:prstGeom prst="rect">
            <a:avLst/>
          </a:prstGeom>
          <a:noFill/>
          <a:ln w="0">
            <a:noFill/>
            <a:miter lim="800000"/>
            <a:headEnd/>
            <a:tailEnd/>
          </a:ln>
        </p:spPr>
        <p:txBody>
          <a:bodyPr/>
          <a:lstStyle/>
          <a:p>
            <a:pPr eaLnBrk="0" fontAlgn="base" hangingPunct="0">
              <a:spcBef>
                <a:spcPct val="0"/>
              </a:spcBef>
              <a:spcAft>
                <a:spcPct val="0"/>
              </a:spcAft>
            </a:pPr>
            <a:r>
              <a:rPr lang="cs-CZ">
                <a:solidFill>
                  <a:prstClr val="black"/>
                </a:solidFill>
                <a:latin typeface="Arial" pitchFamily="34" charset="0"/>
                <a:cs typeface="Arial" pitchFamily="34" charset="0"/>
              </a:rPr>
              <a:t>Vlastní srovnání variant</a:t>
            </a:r>
          </a:p>
          <a:p>
            <a:pPr eaLnBrk="0" fontAlgn="base" hangingPunct="0">
              <a:spcBef>
                <a:spcPct val="0"/>
              </a:spcBef>
              <a:spcAft>
                <a:spcPct val="0"/>
              </a:spcAft>
            </a:pPr>
            <a:r>
              <a:rPr lang="cs-CZ">
                <a:solidFill>
                  <a:prstClr val="black"/>
                </a:solidFill>
                <a:latin typeface="Arial" pitchFamily="34" charset="0"/>
                <a:cs typeface="Arial" pitchFamily="34" charset="0"/>
              </a:rPr>
              <a:t>Minimalizace chyb při ověřování hypotéz</a:t>
            </a:r>
          </a:p>
        </p:txBody>
      </p:sp>
      <p:sp>
        <p:nvSpPr>
          <p:cNvPr id="279564" name="text 2"/>
          <p:cNvSpPr txBox="1">
            <a:spLocks noChangeArrowheads="1"/>
          </p:cNvSpPr>
          <p:nvPr/>
        </p:nvSpPr>
        <p:spPr bwMode="auto">
          <a:xfrm rot="-5400000">
            <a:off x="3133726" y="2200275"/>
            <a:ext cx="1905000" cy="333375"/>
          </a:xfrm>
          <a:prstGeom prst="rect">
            <a:avLst/>
          </a:prstGeom>
          <a:noFill/>
          <a:ln w="17145">
            <a:solidFill>
              <a:srgbClr val="000000"/>
            </a:solidFill>
            <a:miter lim="800000"/>
            <a:headEnd/>
            <a:tailEnd/>
          </a:ln>
        </p:spPr>
        <p:txBody>
          <a:bodyPr anchor="ctr"/>
          <a:lstStyle/>
          <a:p>
            <a:pPr algn="ctr" eaLnBrk="0" fontAlgn="base" hangingPunct="0">
              <a:spcBef>
                <a:spcPct val="0"/>
              </a:spcBef>
              <a:spcAft>
                <a:spcPct val="0"/>
              </a:spcAft>
            </a:pPr>
            <a:r>
              <a:rPr lang="cs-CZ" sz="1600" b="1">
                <a:solidFill>
                  <a:prstClr val="black"/>
                </a:solidFill>
                <a:latin typeface="Arial" pitchFamily="34" charset="0"/>
                <a:cs typeface="Arial" pitchFamily="34" charset="0"/>
              </a:rPr>
              <a:t>Kontrola</a:t>
            </a:r>
          </a:p>
        </p:txBody>
      </p:sp>
      <p:sp>
        <p:nvSpPr>
          <p:cNvPr id="279565" name="text 3"/>
          <p:cNvSpPr txBox="1">
            <a:spLocks noChangeArrowheads="1"/>
          </p:cNvSpPr>
          <p:nvPr/>
        </p:nvSpPr>
        <p:spPr bwMode="auto">
          <a:xfrm rot="-5400000">
            <a:off x="4433888" y="2162175"/>
            <a:ext cx="1905000" cy="409575"/>
          </a:xfrm>
          <a:prstGeom prst="rect">
            <a:avLst/>
          </a:prstGeom>
          <a:noFill/>
          <a:ln w="17145">
            <a:solidFill>
              <a:srgbClr val="000000"/>
            </a:solidFill>
            <a:miter lim="800000"/>
            <a:headEnd/>
            <a:tailEnd/>
          </a:ln>
        </p:spPr>
        <p:txBody>
          <a:bodyPr anchor="ctr"/>
          <a:lstStyle/>
          <a:p>
            <a:pPr eaLnBrk="0" fontAlgn="base" hangingPunct="0">
              <a:spcBef>
                <a:spcPct val="0"/>
              </a:spcBef>
              <a:spcAft>
                <a:spcPct val="0"/>
              </a:spcAft>
            </a:pPr>
            <a:r>
              <a:rPr lang="cs-CZ" sz="1600" b="1">
                <a:solidFill>
                  <a:prstClr val="black"/>
                </a:solidFill>
                <a:latin typeface="Arial" pitchFamily="34" charset="0"/>
                <a:cs typeface="Arial" pitchFamily="34" charset="0"/>
              </a:rPr>
              <a:t>Koncentrace X1</a:t>
            </a:r>
          </a:p>
        </p:txBody>
      </p:sp>
      <p:sp>
        <p:nvSpPr>
          <p:cNvPr id="279566" name="text 6"/>
          <p:cNvSpPr txBox="1">
            <a:spLocks noChangeArrowheads="1"/>
          </p:cNvSpPr>
          <p:nvPr/>
        </p:nvSpPr>
        <p:spPr bwMode="auto">
          <a:xfrm rot="-5400000">
            <a:off x="5357813" y="2185988"/>
            <a:ext cx="1905000" cy="361950"/>
          </a:xfrm>
          <a:prstGeom prst="rect">
            <a:avLst/>
          </a:prstGeom>
          <a:noFill/>
          <a:ln w="17145">
            <a:solidFill>
              <a:srgbClr val="000000"/>
            </a:solidFill>
            <a:miter lim="800000"/>
            <a:headEnd/>
            <a:tailEnd/>
          </a:ln>
        </p:spPr>
        <p:txBody>
          <a:bodyPr anchor="ctr"/>
          <a:lstStyle/>
          <a:p>
            <a:pPr eaLnBrk="0" fontAlgn="base" hangingPunct="0">
              <a:spcBef>
                <a:spcPct val="0"/>
              </a:spcBef>
              <a:spcAft>
                <a:spcPct val="0"/>
              </a:spcAft>
            </a:pPr>
            <a:r>
              <a:rPr lang="cs-CZ" sz="1600" b="1">
                <a:solidFill>
                  <a:prstClr val="black"/>
                </a:solidFill>
                <a:latin typeface="Arial" pitchFamily="34" charset="0"/>
                <a:cs typeface="Arial" pitchFamily="34" charset="0"/>
              </a:rPr>
              <a:t>Koncentrace X3</a:t>
            </a:r>
          </a:p>
        </p:txBody>
      </p:sp>
      <p:sp>
        <p:nvSpPr>
          <p:cNvPr id="279567" name="text 8"/>
          <p:cNvSpPr txBox="1">
            <a:spLocks noChangeArrowheads="1"/>
          </p:cNvSpPr>
          <p:nvPr/>
        </p:nvSpPr>
        <p:spPr bwMode="auto">
          <a:xfrm rot="-5400000">
            <a:off x="7196138" y="2176463"/>
            <a:ext cx="1905000" cy="381000"/>
          </a:xfrm>
          <a:prstGeom prst="rect">
            <a:avLst/>
          </a:prstGeom>
          <a:noFill/>
          <a:ln w="17145">
            <a:solidFill>
              <a:srgbClr val="000000"/>
            </a:solidFill>
            <a:miter lim="800000"/>
            <a:headEnd/>
            <a:tailEnd/>
          </a:ln>
        </p:spPr>
        <p:txBody>
          <a:bodyPr anchor="ctr"/>
          <a:lstStyle/>
          <a:p>
            <a:pPr eaLnBrk="0" fontAlgn="base" hangingPunct="0">
              <a:spcBef>
                <a:spcPct val="0"/>
              </a:spcBef>
              <a:spcAft>
                <a:spcPct val="0"/>
              </a:spcAft>
            </a:pPr>
            <a:r>
              <a:rPr lang="cs-CZ" sz="1600" b="1">
                <a:solidFill>
                  <a:prstClr val="black"/>
                </a:solidFill>
                <a:latin typeface="Arial" pitchFamily="34" charset="0"/>
                <a:cs typeface="Arial" pitchFamily="34" charset="0"/>
              </a:rPr>
              <a:t>Koncentrace  Xp</a:t>
            </a:r>
          </a:p>
        </p:txBody>
      </p:sp>
      <p:sp>
        <p:nvSpPr>
          <p:cNvPr id="279568" name="text 5"/>
          <p:cNvSpPr txBox="1">
            <a:spLocks noChangeArrowheads="1"/>
          </p:cNvSpPr>
          <p:nvPr/>
        </p:nvSpPr>
        <p:spPr bwMode="auto">
          <a:xfrm rot="-5400000">
            <a:off x="4914901" y="2171700"/>
            <a:ext cx="1905000" cy="390525"/>
          </a:xfrm>
          <a:prstGeom prst="rect">
            <a:avLst/>
          </a:prstGeom>
          <a:noFill/>
          <a:ln w="17145">
            <a:solidFill>
              <a:srgbClr val="000000"/>
            </a:solidFill>
            <a:miter lim="800000"/>
            <a:headEnd/>
            <a:tailEnd/>
          </a:ln>
        </p:spPr>
        <p:txBody>
          <a:bodyPr anchor="ctr"/>
          <a:lstStyle/>
          <a:p>
            <a:pPr eaLnBrk="0" fontAlgn="base" hangingPunct="0">
              <a:spcBef>
                <a:spcPct val="0"/>
              </a:spcBef>
              <a:spcAft>
                <a:spcPct val="0"/>
              </a:spcAft>
            </a:pPr>
            <a:r>
              <a:rPr lang="cs-CZ" sz="1600" b="1">
                <a:solidFill>
                  <a:prstClr val="black"/>
                </a:solidFill>
                <a:latin typeface="Arial" pitchFamily="34" charset="0"/>
                <a:cs typeface="Arial" pitchFamily="34" charset="0"/>
              </a:rPr>
              <a:t>Koncentrace X2</a:t>
            </a:r>
          </a:p>
        </p:txBody>
      </p:sp>
      <p:sp>
        <p:nvSpPr>
          <p:cNvPr id="279569" name="AutoShape 16"/>
          <p:cNvSpPr>
            <a:spLocks noChangeArrowheads="1"/>
          </p:cNvSpPr>
          <p:nvPr/>
        </p:nvSpPr>
        <p:spPr bwMode="auto">
          <a:xfrm>
            <a:off x="1962150" y="4167188"/>
            <a:ext cx="671513" cy="485775"/>
          </a:xfrm>
          <a:custGeom>
            <a:avLst/>
            <a:gdLst>
              <a:gd name="T0" fmla="*/ 503635 w 21600"/>
              <a:gd name="T1" fmla="*/ 0 h 21600"/>
              <a:gd name="T2" fmla="*/ 0 w 21600"/>
              <a:gd name="T3" fmla="*/ 242888 h 21600"/>
              <a:gd name="T4" fmla="*/ 503635 w 21600"/>
              <a:gd name="T5" fmla="*/ 485775 h 21600"/>
              <a:gd name="T6" fmla="*/ 671513 w 21600"/>
              <a:gd name="T7" fmla="*/ 242888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79570" name="AutoShape 17"/>
          <p:cNvSpPr>
            <a:spLocks noChangeArrowheads="1"/>
          </p:cNvSpPr>
          <p:nvPr/>
        </p:nvSpPr>
        <p:spPr bwMode="auto">
          <a:xfrm>
            <a:off x="1962150" y="4730750"/>
            <a:ext cx="671513" cy="485775"/>
          </a:xfrm>
          <a:custGeom>
            <a:avLst/>
            <a:gdLst>
              <a:gd name="T0" fmla="*/ 503635 w 21600"/>
              <a:gd name="T1" fmla="*/ 0 h 21600"/>
              <a:gd name="T2" fmla="*/ 0 w 21600"/>
              <a:gd name="T3" fmla="*/ 242888 h 21600"/>
              <a:gd name="T4" fmla="*/ 503635 w 21600"/>
              <a:gd name="T5" fmla="*/ 485775 h 21600"/>
              <a:gd name="T6" fmla="*/ 671513 w 21600"/>
              <a:gd name="T7" fmla="*/ 242888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79571" name="AutoShape 18"/>
          <p:cNvSpPr>
            <a:spLocks noChangeArrowheads="1"/>
          </p:cNvSpPr>
          <p:nvPr/>
        </p:nvSpPr>
        <p:spPr bwMode="auto">
          <a:xfrm>
            <a:off x="1962150" y="5295900"/>
            <a:ext cx="671513" cy="485775"/>
          </a:xfrm>
          <a:custGeom>
            <a:avLst/>
            <a:gdLst>
              <a:gd name="T0" fmla="*/ 503635 w 21600"/>
              <a:gd name="T1" fmla="*/ 0 h 21600"/>
              <a:gd name="T2" fmla="*/ 0 w 21600"/>
              <a:gd name="T3" fmla="*/ 242888 h 21600"/>
              <a:gd name="T4" fmla="*/ 503635 w 21600"/>
              <a:gd name="T5" fmla="*/ 485775 h 21600"/>
              <a:gd name="T6" fmla="*/ 671513 w 21600"/>
              <a:gd name="T7" fmla="*/ 242888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79572" name="AutoShape 19"/>
          <p:cNvSpPr>
            <a:spLocks noChangeArrowheads="1"/>
          </p:cNvSpPr>
          <p:nvPr/>
        </p:nvSpPr>
        <p:spPr bwMode="auto">
          <a:xfrm>
            <a:off x="1962150" y="5861050"/>
            <a:ext cx="671513" cy="485775"/>
          </a:xfrm>
          <a:custGeom>
            <a:avLst/>
            <a:gdLst>
              <a:gd name="T0" fmla="*/ 503635 w 21600"/>
              <a:gd name="T1" fmla="*/ 0 h 21600"/>
              <a:gd name="T2" fmla="*/ 0 w 21600"/>
              <a:gd name="T3" fmla="*/ 242888 h 21600"/>
              <a:gd name="T4" fmla="*/ 503635 w 21600"/>
              <a:gd name="T5" fmla="*/ 485775 h 21600"/>
              <a:gd name="T6" fmla="*/ 671513 w 21600"/>
              <a:gd name="T7" fmla="*/ 242888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0578"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80579" name="Rectangle 2"/>
          <p:cNvSpPr>
            <a:spLocks noGrp="1" noChangeArrowheads="1"/>
          </p:cNvSpPr>
          <p:nvPr>
            <p:ph type="title" idx="4294967295"/>
          </p:nvPr>
        </p:nvSpPr>
        <p:spPr>
          <a:xfrm>
            <a:off x="990600" y="0"/>
            <a:ext cx="7772400" cy="762000"/>
          </a:xfrm>
          <a:noFill/>
        </p:spPr>
        <p:txBody>
          <a:bodyPr anchor="ctr"/>
          <a:lstStyle/>
          <a:p>
            <a:r>
              <a:rPr lang="cs-CZ"/>
              <a:t>Analýza rozptylu - ANOVA</a:t>
            </a:r>
          </a:p>
        </p:txBody>
      </p:sp>
      <p:sp>
        <p:nvSpPr>
          <p:cNvPr id="280580" name="Oval 3"/>
          <p:cNvSpPr>
            <a:spLocks noChangeArrowheads="1"/>
          </p:cNvSpPr>
          <p:nvPr/>
        </p:nvSpPr>
        <p:spPr bwMode="auto">
          <a:xfrm>
            <a:off x="914400" y="1911350"/>
            <a:ext cx="7267575" cy="3752850"/>
          </a:xfrm>
          <a:prstGeom prst="ellipse">
            <a:avLst/>
          </a:prstGeom>
          <a:noFill/>
          <a:ln w="19050">
            <a:solidFill>
              <a:srgbClr val="000000"/>
            </a:solidFill>
            <a:prstDash val="dash"/>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0581" name="text 25"/>
          <p:cNvSpPr txBox="1">
            <a:spLocks noChangeArrowheads="1"/>
          </p:cNvSpPr>
          <p:nvPr/>
        </p:nvSpPr>
        <p:spPr bwMode="auto">
          <a:xfrm>
            <a:off x="838200" y="3168650"/>
            <a:ext cx="2828925" cy="1181100"/>
          </a:xfrm>
          <a:prstGeom prst="rect">
            <a:avLst/>
          </a:prstGeom>
          <a:noFill/>
          <a:ln w="0">
            <a:noFill/>
            <a:miter lim="800000"/>
            <a:headEnd/>
            <a:tailEnd/>
          </a:ln>
        </p:spPr>
        <p:txBody>
          <a:bodyPr anchor="ctr"/>
          <a:lstStyle/>
          <a:p>
            <a:pPr algn="ctr" eaLnBrk="0" fontAlgn="base" hangingPunct="0">
              <a:spcBef>
                <a:spcPct val="0"/>
              </a:spcBef>
              <a:spcAft>
                <a:spcPct val="0"/>
              </a:spcAft>
            </a:pPr>
            <a:r>
              <a:rPr lang="cs-CZ" sz="2400" b="1">
                <a:solidFill>
                  <a:srgbClr val="CC0000"/>
                </a:solidFill>
                <a:latin typeface="Arial" pitchFamily="34" charset="0"/>
                <a:cs typeface="Arial" pitchFamily="34" charset="0"/>
              </a:rPr>
              <a:t>ANOVA</a:t>
            </a:r>
          </a:p>
          <a:p>
            <a:pPr algn="ctr" eaLnBrk="0" fontAlgn="base" hangingPunct="0">
              <a:spcBef>
                <a:spcPct val="0"/>
              </a:spcBef>
              <a:spcAft>
                <a:spcPct val="0"/>
              </a:spcAft>
            </a:pPr>
            <a:r>
              <a:rPr lang="cs-CZ" sz="2400" b="1">
                <a:solidFill>
                  <a:srgbClr val="CC0000"/>
                </a:solidFill>
                <a:latin typeface="Arial" pitchFamily="34" charset="0"/>
                <a:cs typeface="Arial" pitchFamily="34" charset="0"/>
              </a:rPr>
              <a:t>= parametrická analýza dat</a:t>
            </a:r>
          </a:p>
        </p:txBody>
      </p:sp>
      <p:sp>
        <p:nvSpPr>
          <p:cNvPr id="280582" name="text 63"/>
          <p:cNvSpPr txBox="1">
            <a:spLocks noChangeArrowheads="1"/>
          </p:cNvSpPr>
          <p:nvPr/>
        </p:nvSpPr>
        <p:spPr bwMode="auto">
          <a:xfrm>
            <a:off x="3252788" y="2159000"/>
            <a:ext cx="3376612" cy="581025"/>
          </a:xfrm>
          <a:prstGeom prst="rect">
            <a:avLst/>
          </a:prstGeom>
          <a:noFill/>
          <a:ln w="0">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Předpoklad nezávislosti </a:t>
            </a:r>
          </a:p>
          <a:p>
            <a:pPr eaLnBrk="0" fontAlgn="base" hangingPunct="0">
              <a:spcBef>
                <a:spcPct val="0"/>
              </a:spcBef>
              <a:spcAft>
                <a:spcPct val="0"/>
              </a:spcAft>
            </a:pPr>
            <a:r>
              <a:rPr lang="cs-CZ" b="1">
                <a:solidFill>
                  <a:prstClr val="black"/>
                </a:solidFill>
                <a:latin typeface="Arial" pitchFamily="34" charset="0"/>
                <a:cs typeface="Arial" pitchFamily="34" charset="0"/>
              </a:rPr>
              <a:t>opakování experimentu</a:t>
            </a:r>
          </a:p>
        </p:txBody>
      </p:sp>
      <p:sp>
        <p:nvSpPr>
          <p:cNvPr id="280583" name="text 66"/>
          <p:cNvSpPr txBox="1">
            <a:spLocks noChangeArrowheads="1"/>
          </p:cNvSpPr>
          <p:nvPr/>
        </p:nvSpPr>
        <p:spPr bwMode="auto">
          <a:xfrm>
            <a:off x="3252788" y="4673600"/>
            <a:ext cx="2828925" cy="685800"/>
          </a:xfrm>
          <a:prstGeom prst="rect">
            <a:avLst/>
          </a:prstGeom>
          <a:noFill/>
          <a:ln w="1">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Normalita rozložení </a:t>
            </a:r>
          </a:p>
          <a:p>
            <a:pPr eaLnBrk="0" fontAlgn="base" hangingPunct="0">
              <a:spcBef>
                <a:spcPct val="0"/>
              </a:spcBef>
              <a:spcAft>
                <a:spcPct val="0"/>
              </a:spcAft>
            </a:pPr>
            <a:r>
              <a:rPr lang="cs-CZ" b="1">
                <a:solidFill>
                  <a:prstClr val="black"/>
                </a:solidFill>
                <a:latin typeface="Arial" pitchFamily="34" charset="0"/>
                <a:cs typeface="Arial" pitchFamily="34" charset="0"/>
              </a:rPr>
              <a:t>v rámci pokusných variant</a:t>
            </a:r>
          </a:p>
        </p:txBody>
      </p:sp>
      <p:sp>
        <p:nvSpPr>
          <p:cNvPr id="280584" name="text 75"/>
          <p:cNvSpPr txBox="1">
            <a:spLocks noChangeArrowheads="1"/>
          </p:cNvSpPr>
          <p:nvPr/>
        </p:nvSpPr>
        <p:spPr bwMode="auto">
          <a:xfrm>
            <a:off x="5715000" y="3149600"/>
            <a:ext cx="2286000" cy="1200150"/>
          </a:xfrm>
          <a:prstGeom prst="rect">
            <a:avLst/>
          </a:prstGeom>
          <a:noFill/>
          <a:ln w="0">
            <a:noFill/>
            <a:miter lim="800000"/>
            <a:headEnd/>
            <a:tailEnd/>
          </a:ln>
        </p:spPr>
        <p:txBody>
          <a:bodyPr/>
          <a:lstStyle/>
          <a:p>
            <a:pPr algn="ctr" eaLnBrk="0" fontAlgn="base" hangingPunct="0">
              <a:spcBef>
                <a:spcPct val="0"/>
              </a:spcBef>
              <a:spcAft>
                <a:spcPct val="0"/>
              </a:spcAft>
            </a:pPr>
            <a:r>
              <a:rPr lang="cs-CZ" b="1">
                <a:solidFill>
                  <a:prstClr val="black"/>
                </a:solidFill>
                <a:latin typeface="Arial" pitchFamily="34" charset="0"/>
                <a:cs typeface="Arial" pitchFamily="34" charset="0"/>
              </a:rPr>
              <a:t>Homogenita rozptylu v rámci pokusných variant</a:t>
            </a:r>
          </a:p>
        </p:txBody>
      </p:sp>
      <p:sp>
        <p:nvSpPr>
          <p:cNvPr id="280585" name="text 78"/>
          <p:cNvSpPr txBox="1">
            <a:spLocks noChangeArrowheads="1"/>
          </p:cNvSpPr>
          <p:nvPr/>
        </p:nvSpPr>
        <p:spPr bwMode="auto">
          <a:xfrm>
            <a:off x="179388" y="863600"/>
            <a:ext cx="8785225" cy="685800"/>
          </a:xfrm>
          <a:prstGeom prst="rect">
            <a:avLst/>
          </a:prstGeom>
          <a:solidFill>
            <a:srgbClr val="CC0000"/>
          </a:solidFill>
          <a:ln w="0">
            <a:noFill/>
            <a:miter lim="800000"/>
            <a:headEnd/>
            <a:tailEnd/>
          </a:ln>
        </p:spPr>
        <p:txBody>
          <a:bodyPr anchor="ctr"/>
          <a:lstStyle/>
          <a:p>
            <a:pPr algn="ctr" eaLnBrk="0" fontAlgn="base" hangingPunct="0">
              <a:spcBef>
                <a:spcPct val="0"/>
              </a:spcBef>
              <a:spcAft>
                <a:spcPct val="0"/>
              </a:spcAft>
            </a:pPr>
            <a:r>
              <a:rPr lang="cs-CZ" sz="2000" b="1" i="1">
                <a:solidFill>
                  <a:prstClr val="white"/>
                </a:solidFill>
                <a:latin typeface="Times New Roman" pitchFamily="18" charset="0"/>
                <a:cs typeface="Arial" pitchFamily="34" charset="0"/>
              </a:rPr>
              <a:t>SPLNĚNÍ PŘEDPOKLADŮ ANOVA JE NEZBYTNOU PODMÍNKOU</a:t>
            </a:r>
          </a:p>
          <a:p>
            <a:pPr algn="ctr" eaLnBrk="0" fontAlgn="base" hangingPunct="0">
              <a:spcBef>
                <a:spcPct val="0"/>
              </a:spcBef>
              <a:spcAft>
                <a:spcPct val="0"/>
              </a:spcAft>
            </a:pPr>
            <a:r>
              <a:rPr lang="cs-CZ" sz="2000" b="1" i="1">
                <a:solidFill>
                  <a:prstClr val="white"/>
                </a:solidFill>
                <a:latin typeface="Times New Roman" pitchFamily="18" charset="0"/>
                <a:cs typeface="Arial" pitchFamily="34" charset="0"/>
              </a:rPr>
              <a:t>POUŽITÍ TÉTO TECHNIKY</a:t>
            </a:r>
          </a:p>
        </p:txBody>
      </p:sp>
      <p:sp>
        <p:nvSpPr>
          <p:cNvPr id="280586" name="text 79"/>
          <p:cNvSpPr txBox="1">
            <a:spLocks noChangeArrowheads="1"/>
          </p:cNvSpPr>
          <p:nvPr/>
        </p:nvSpPr>
        <p:spPr bwMode="auto">
          <a:xfrm>
            <a:off x="179388" y="5810250"/>
            <a:ext cx="8785225" cy="498475"/>
          </a:xfrm>
          <a:prstGeom prst="rect">
            <a:avLst/>
          </a:prstGeom>
          <a:solidFill>
            <a:srgbClr val="00FFFF"/>
          </a:solidFill>
          <a:ln w="0">
            <a:noFill/>
            <a:miter lim="800000"/>
            <a:headEnd/>
            <a:tailEnd/>
          </a:ln>
        </p:spPr>
        <p:txBody>
          <a:bodyPr anchor="ctr"/>
          <a:lstStyle/>
          <a:p>
            <a:pPr algn="ctr" eaLnBrk="0" fontAlgn="base" hangingPunct="0">
              <a:spcBef>
                <a:spcPct val="0"/>
              </a:spcBef>
              <a:spcAft>
                <a:spcPct val="0"/>
              </a:spcAft>
            </a:pPr>
            <a:r>
              <a:rPr lang="cs-CZ" sz="2400">
                <a:solidFill>
                  <a:prstClr val="black"/>
                </a:solidFill>
                <a:latin typeface="Arial" pitchFamily="34" charset="0"/>
                <a:cs typeface="Arial" pitchFamily="34" charset="0"/>
              </a:rPr>
              <a:t>ALTERNATIVOU JSOU NEPARAMETRICKÉ METODY</a:t>
            </a:r>
          </a:p>
        </p:txBody>
      </p:sp>
      <p:sp>
        <p:nvSpPr>
          <p:cNvPr id="280587" name="text 62"/>
          <p:cNvSpPr txBox="1">
            <a:spLocks noChangeArrowheads="1"/>
          </p:cNvSpPr>
          <p:nvPr/>
        </p:nvSpPr>
        <p:spPr bwMode="auto">
          <a:xfrm>
            <a:off x="2971800" y="2297113"/>
            <a:ext cx="361950" cy="304800"/>
          </a:xfrm>
          <a:prstGeom prst="rect">
            <a:avLst/>
          </a:prstGeom>
          <a:noFill/>
          <a:ln w="9525">
            <a:noFill/>
            <a:miter lim="800000"/>
            <a:headEnd/>
            <a:tailEnd/>
          </a:ln>
        </p:spPr>
        <p:txBody>
          <a:bodyPr/>
          <a:lstStyle/>
          <a:p>
            <a:pPr eaLnBrk="0" fontAlgn="base" hangingPunct="0">
              <a:spcBef>
                <a:spcPct val="0"/>
              </a:spcBef>
              <a:spcAft>
                <a:spcPct val="0"/>
              </a:spcAft>
            </a:pPr>
            <a:r>
              <a:rPr lang="cs-CZ" sz="1600" b="1">
                <a:solidFill>
                  <a:prstClr val="black"/>
                </a:solidFill>
                <a:latin typeface="Arial" pitchFamily="34" charset="0"/>
                <a:cs typeface="Arial" pitchFamily="34" charset="0"/>
              </a:rPr>
              <a:t>1.</a:t>
            </a:r>
          </a:p>
        </p:txBody>
      </p:sp>
      <p:sp>
        <p:nvSpPr>
          <p:cNvPr id="280588" name="text 65"/>
          <p:cNvSpPr txBox="1">
            <a:spLocks noChangeArrowheads="1"/>
          </p:cNvSpPr>
          <p:nvPr/>
        </p:nvSpPr>
        <p:spPr bwMode="auto">
          <a:xfrm>
            <a:off x="2971800" y="4949825"/>
            <a:ext cx="381000" cy="381000"/>
          </a:xfrm>
          <a:prstGeom prst="rect">
            <a:avLst/>
          </a:prstGeom>
          <a:noFill/>
          <a:ln w="9525">
            <a:noFill/>
            <a:miter lim="800000"/>
            <a:headEnd/>
            <a:tailEnd/>
          </a:ln>
        </p:spPr>
        <p:txBody>
          <a:bodyPr/>
          <a:lstStyle/>
          <a:p>
            <a:pPr eaLnBrk="0" fontAlgn="base" hangingPunct="0">
              <a:spcBef>
                <a:spcPct val="0"/>
              </a:spcBef>
              <a:spcAft>
                <a:spcPct val="0"/>
              </a:spcAft>
            </a:pPr>
            <a:r>
              <a:rPr lang="cs-CZ" sz="1600" b="1">
                <a:solidFill>
                  <a:prstClr val="black"/>
                </a:solidFill>
                <a:latin typeface="Arial" pitchFamily="34" charset="0"/>
                <a:cs typeface="Arial" pitchFamily="34" charset="0"/>
              </a:rPr>
              <a:t>3.</a:t>
            </a:r>
          </a:p>
        </p:txBody>
      </p:sp>
      <p:sp>
        <p:nvSpPr>
          <p:cNvPr id="280589" name="text 74"/>
          <p:cNvSpPr txBox="1">
            <a:spLocks noChangeArrowheads="1"/>
          </p:cNvSpPr>
          <p:nvPr/>
        </p:nvSpPr>
        <p:spPr bwMode="auto">
          <a:xfrm>
            <a:off x="5357813" y="3473450"/>
            <a:ext cx="361950" cy="361950"/>
          </a:xfrm>
          <a:prstGeom prst="rect">
            <a:avLst/>
          </a:prstGeom>
          <a:solidFill>
            <a:srgbClr val="FFFFFF"/>
          </a:solidFill>
          <a:ln w="9525">
            <a:noFill/>
            <a:miter lim="800000"/>
            <a:headEnd/>
            <a:tailEnd/>
          </a:ln>
        </p:spPr>
        <p:txBody>
          <a:bodyPr/>
          <a:lstStyle/>
          <a:p>
            <a:pPr eaLnBrk="0" fontAlgn="base" hangingPunct="0">
              <a:spcBef>
                <a:spcPct val="0"/>
              </a:spcBef>
              <a:spcAft>
                <a:spcPct val="0"/>
              </a:spcAft>
            </a:pPr>
            <a:r>
              <a:rPr lang="cs-CZ" sz="1600" b="1">
                <a:solidFill>
                  <a:prstClr val="black"/>
                </a:solidFill>
                <a:latin typeface="Arial" pitchFamily="34" charset="0"/>
                <a:cs typeface="Arial" pitchFamily="34" charset="0"/>
              </a:rPr>
              <a:t>2.</a:t>
            </a:r>
          </a:p>
        </p:txBody>
      </p:sp>
    </p:spTree>
  </p:cSld>
  <p:clrMapOvr>
    <a:masterClrMapping/>
  </p:clrMapOvr>
</p:sld>
</file>

<file path=ppt/theme/theme1.xml><?xml version="1.0" encoding="utf-8"?>
<a:theme xmlns:a="http://schemas.openxmlformats.org/drawingml/2006/main" name="7_Administrativní">
  <a:themeElements>
    <a:clrScheme name="7_Administrativní 1">
      <a:dk1>
        <a:srgbClr val="000000"/>
      </a:dk1>
      <a:lt1>
        <a:srgbClr val="FFFFFF"/>
      </a:lt1>
      <a:dk2>
        <a:srgbClr val="646B86"/>
      </a:dk2>
      <a:lt2>
        <a:srgbClr val="C5D1D7"/>
      </a:lt2>
      <a:accent1>
        <a:srgbClr val="D16349"/>
      </a:accent1>
      <a:accent2>
        <a:srgbClr val="CCB400"/>
      </a:accent2>
      <a:accent3>
        <a:srgbClr val="FFFFFF"/>
      </a:accent3>
      <a:accent4>
        <a:srgbClr val="000000"/>
      </a:accent4>
      <a:accent5>
        <a:srgbClr val="E5B7B1"/>
      </a:accent5>
      <a:accent6>
        <a:srgbClr val="B9A300"/>
      </a:accent6>
      <a:hlink>
        <a:srgbClr val="00A3D6"/>
      </a:hlink>
      <a:folHlink>
        <a:srgbClr val="694F07"/>
      </a:folHlink>
    </a:clrScheme>
    <a:fontScheme name="7_Administrativní">
      <a:majorFont>
        <a:latin typeface="Calibri"/>
        <a:ea typeface=""/>
        <a:cs typeface="Arial"/>
      </a:majorFont>
      <a:minorFont>
        <a:latin typeface="Calibri"/>
        <a:ea typeface=""/>
        <a:cs typeface="Arial"/>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7_Administrativní 1">
        <a:dk1>
          <a:srgbClr val="000000"/>
        </a:dk1>
        <a:lt1>
          <a:srgbClr val="FFFFFF"/>
        </a:lt1>
        <a:dk2>
          <a:srgbClr val="646B86"/>
        </a:dk2>
        <a:lt2>
          <a:srgbClr val="C5D1D7"/>
        </a:lt2>
        <a:accent1>
          <a:srgbClr val="D16349"/>
        </a:accent1>
        <a:accent2>
          <a:srgbClr val="CCB400"/>
        </a:accent2>
        <a:accent3>
          <a:srgbClr val="FFFFFF"/>
        </a:accent3>
        <a:accent4>
          <a:srgbClr val="000000"/>
        </a:accent4>
        <a:accent5>
          <a:srgbClr val="E5B7B1"/>
        </a:accent5>
        <a:accent6>
          <a:srgbClr val="B9A300"/>
        </a:accent6>
        <a:hlink>
          <a:srgbClr val="00A3D6"/>
        </a:hlink>
        <a:folHlink>
          <a:srgbClr val="694F07"/>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2759</TotalTime>
  <Words>2670</Words>
  <Application>Microsoft Office PowerPoint</Application>
  <PresentationFormat>Předvádění na obrazovce (4:3)</PresentationFormat>
  <Paragraphs>549</Paragraphs>
  <Slides>25</Slides>
  <Notes>3</Notes>
  <HiddenSlides>0</HiddenSlides>
  <MMClips>0</MMClips>
  <ScaleCrop>false</ScaleCrop>
  <HeadingPairs>
    <vt:vector size="8" baseType="variant">
      <vt:variant>
        <vt:lpstr>Použitá písma</vt:lpstr>
      </vt:variant>
      <vt:variant>
        <vt:i4>7</vt:i4>
      </vt:variant>
      <vt:variant>
        <vt:lpstr>Motiv</vt:lpstr>
      </vt:variant>
      <vt:variant>
        <vt:i4>1</vt:i4>
      </vt:variant>
      <vt:variant>
        <vt:lpstr>Vložené servery OLE</vt:lpstr>
      </vt:variant>
      <vt:variant>
        <vt:i4>2</vt:i4>
      </vt:variant>
      <vt:variant>
        <vt:lpstr>Nadpisy snímků</vt:lpstr>
      </vt:variant>
      <vt:variant>
        <vt:i4>25</vt:i4>
      </vt:variant>
    </vt:vector>
  </HeadingPairs>
  <TitlesOfParts>
    <vt:vector size="35" baseType="lpstr">
      <vt:lpstr>Arial</vt:lpstr>
      <vt:lpstr>Arial Unicode MS</vt:lpstr>
      <vt:lpstr>Calibri</vt:lpstr>
      <vt:lpstr>Times New Roman</vt:lpstr>
      <vt:lpstr>Verdana</vt:lpstr>
      <vt:lpstr>Wingdings</vt:lpstr>
      <vt:lpstr>Wingdings 2</vt:lpstr>
      <vt:lpstr>7_Administrativní</vt:lpstr>
      <vt:lpstr>Rovnice</vt:lpstr>
      <vt:lpstr>Chart</vt:lpstr>
      <vt:lpstr>11. Analýza rozptylu</vt:lpstr>
      <vt:lpstr>Shrnutí statistických testů</vt:lpstr>
      <vt:lpstr>Shrnutí statistických testů</vt:lpstr>
      <vt:lpstr>Anotace</vt:lpstr>
      <vt:lpstr>Analýza rozptylu - ANOVA</vt:lpstr>
      <vt:lpstr>Anotace</vt:lpstr>
      <vt:lpstr>Analýza rozptylu - ANOVA</vt:lpstr>
      <vt:lpstr>Analýza rozptylu - ANOVA</vt:lpstr>
      <vt:lpstr>Analýza rozptylu - ANOVA</vt:lpstr>
      <vt:lpstr>Analýza rozptylu - ANOVA</vt:lpstr>
      <vt:lpstr>Analýza rozptylu - ANOVA</vt:lpstr>
      <vt:lpstr>Modely analýzy rozptylu</vt:lpstr>
      <vt:lpstr>ANOVA – základní výpočet</vt:lpstr>
      <vt:lpstr>Jednoduchý ANOVA design</vt:lpstr>
      <vt:lpstr>Nested ANOVA (hierarchická ANOVA) </vt:lpstr>
      <vt:lpstr>Two way ANOVA</vt:lpstr>
      <vt:lpstr>Modely analýzy rozptylu -  základní výstup</vt:lpstr>
      <vt:lpstr>Analýza rozptylu -  obecný F test</vt:lpstr>
      <vt:lpstr>Analýza rozptylu -  Testy kontrastů</vt:lpstr>
      <vt:lpstr>Příklad: Anova - One way</vt:lpstr>
      <vt:lpstr>Srovnání variant v testech</vt:lpstr>
      <vt:lpstr>Srovnání variant v testech</vt:lpstr>
      <vt:lpstr>Srovnání variant v testech</vt:lpstr>
      <vt:lpstr>Řada post-hoc testů v různých SW</vt:lpstr>
      <vt:lpstr>ANCOVA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Statistické testování – základní pojmy</dc:title>
  <dc:creator>cvanova</dc:creator>
  <cp:lastModifiedBy>Jiří Kalina</cp:lastModifiedBy>
  <cp:revision>42</cp:revision>
  <dcterms:created xsi:type="dcterms:W3CDTF">2011-05-12T08:01:25Z</dcterms:created>
  <dcterms:modified xsi:type="dcterms:W3CDTF">2022-10-31T14:29:11Z</dcterms:modified>
</cp:coreProperties>
</file>