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1" r:id="rId2"/>
    <p:sldId id="380" r:id="rId3"/>
    <p:sldId id="384" r:id="rId4"/>
    <p:sldId id="385" r:id="rId5"/>
    <p:sldId id="491" r:id="rId6"/>
    <p:sldId id="502" r:id="rId7"/>
    <p:sldId id="386" r:id="rId8"/>
    <p:sldId id="388" r:id="rId9"/>
    <p:sldId id="447" r:id="rId10"/>
    <p:sldId id="448" r:id="rId11"/>
    <p:sldId id="392" r:id="rId12"/>
    <p:sldId id="361" r:id="rId13"/>
    <p:sldId id="382" r:id="rId14"/>
    <p:sldId id="495" r:id="rId15"/>
    <p:sldId id="504" r:id="rId16"/>
    <p:sldId id="379" r:id="rId17"/>
    <p:sldId id="503" r:id="rId18"/>
    <p:sldId id="257" r:id="rId19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5050"/>
    <a:srgbClr val="6699FF"/>
    <a:srgbClr val="33CC33"/>
    <a:srgbClr val="111111"/>
    <a:srgbClr val="CC99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6" autoAdjust="0"/>
    <p:restoredTop sz="93072" autoAdjust="0"/>
  </p:normalViewPr>
  <p:slideViewPr>
    <p:cSldViewPr>
      <p:cViewPr varScale="1">
        <p:scale>
          <a:sx n="107" d="100"/>
          <a:sy n="107" d="100"/>
        </p:scale>
        <p:origin x="193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81D2-03B7-1743-8033-5E89E1143556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9F4B-8D1E-0448-9F1E-5098AFF9CA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5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AE290-4C06-4628-A573-AC3BEB3CFE2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C6DD8-BAF9-4F95-8D09-EBB94635461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D5FC7-55BF-484C-BE6B-BBAD67BBCC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EEFBD-94DE-4403-8824-B72DE73DB7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A2518-38C9-40F6-9771-AA76DEA284C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5EE3B-0525-4439-8910-D2551CACFAC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39065-AD36-4C2B-B20C-307471066EC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141B7-CEAA-4945-A535-F60154E56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22B1B-14BB-45A1-9DC4-6BD194885F6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17266-AFDC-4B84-9802-2AFB5DBD41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A9978-C08F-4892-8C23-72AE5A1997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9F3848-8FB5-4A82-8AC6-0F304DEFBEE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Nobelova_cena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s.wikipedia.org/wiki/Peter_Debye" TargetMode="External"/><Relationship Id="rId4" Type="http://schemas.openxmlformats.org/officeDocument/2006/relationships/hyperlink" Target="https://cs.wikipedia.org/wiki/193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8" name="Group 12"/>
          <p:cNvGrpSpPr>
            <a:grpSpLocks/>
          </p:cNvGrpSpPr>
          <p:nvPr/>
        </p:nvGrpSpPr>
        <p:grpSpPr bwMode="auto">
          <a:xfrm>
            <a:off x="1835696" y="692696"/>
            <a:ext cx="6624638" cy="1661867"/>
            <a:chOff x="762" y="404"/>
            <a:chExt cx="5140" cy="945"/>
          </a:xfrm>
        </p:grpSpPr>
        <p:pic>
          <p:nvPicPr>
            <p:cNvPr id="5530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" y="527"/>
              <a:ext cx="337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307" name="Text Box 11"/>
            <p:cNvSpPr txBox="1">
              <a:spLocks noChangeArrowheads="1"/>
            </p:cNvSpPr>
            <p:nvPr/>
          </p:nvSpPr>
          <p:spPr bwMode="auto">
            <a:xfrm>
              <a:off x="762" y="404"/>
              <a:ext cx="514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cs-CZ" dirty="0"/>
            </a:p>
            <a:p>
              <a:endParaRPr lang="cs-CZ" dirty="0"/>
            </a:p>
            <a:p>
              <a:r>
                <a:rPr lang="cs-CZ" sz="1800" dirty="0"/>
                <a:t>(s využitím upravených diapozitivů z přednášky prof. Ing. Miloslav Pekaře, </a:t>
              </a:r>
              <a:r>
                <a:rPr lang="cs-CZ" sz="1800" dirty="0" err="1"/>
                <a:t>CSc</a:t>
              </a:r>
              <a:endParaRPr lang="cs-CZ" sz="1800" dirty="0"/>
            </a:p>
            <a:p>
              <a:r>
                <a:rPr lang="cs-CZ" sz="1800" dirty="0"/>
                <a:t>„Základní principy nanotechnologií“, VUT Brno)</a:t>
              </a:r>
              <a:endParaRPr lang="fr-FR" sz="18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98427F-BB14-6B43-B60F-85B6363320D7}"/>
              </a:ext>
            </a:extLst>
          </p:cNvPr>
          <p:cNvSpPr/>
          <p:nvPr/>
        </p:nvSpPr>
        <p:spPr>
          <a:xfrm>
            <a:off x="1403648" y="3573016"/>
            <a:ext cx="675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1. Interakce, při kterých se </a:t>
            </a:r>
            <a:r>
              <a:rPr lang="cs-CZ" dirty="0" err="1"/>
              <a:t>orbitály</a:t>
            </a:r>
            <a:r>
              <a:rPr lang="cs-CZ" dirty="0"/>
              <a:t> nepřekrývají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23"/>
    </mc:Choice>
    <mc:Fallback xmlns="">
      <p:transition spd="slow" advTm="52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57353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57355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57357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35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7356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7354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 dirty="0">
                  <a:solidFill>
                    <a:schemeClr val="bg1"/>
                  </a:solidFill>
                  <a:latin typeface="Verdana" pitchFamily="34" charset="0"/>
                </a:rPr>
                <a:t>„disperzní interakce“</a:t>
              </a:r>
            </a:p>
          </p:txBody>
        </p:sp>
      </p:grpSp>
      <p:sp>
        <p:nvSpPr>
          <p:cNvPr id="57347" name="Text Box 104"/>
          <p:cNvSpPr txBox="1">
            <a:spLocks noChangeArrowheads="1"/>
          </p:cNvSpPr>
          <p:nvPr/>
        </p:nvSpPr>
        <p:spPr bwMode="auto">
          <a:xfrm>
            <a:off x="395288" y="1171575"/>
            <a:ext cx="82089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 marL="361950" indent="-361950">
              <a:lnSpc>
                <a:spcPct val="130000"/>
              </a:lnSpc>
              <a:spcAft>
                <a:spcPts val="1200"/>
              </a:spcAft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 vždy a všude, přitažlivé </a:t>
            </a:r>
          </a:p>
          <a:p>
            <a:pPr marL="361950" indent="-361950">
              <a:lnSpc>
                <a:spcPct val="130000"/>
              </a:lnSpc>
              <a:spcAft>
                <a:spcPts val="1200"/>
              </a:spcAft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 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např. příčina koheze kapalin, tuhých látek</a:t>
            </a:r>
          </a:p>
          <a:p>
            <a:pPr marL="361950" indent="-361950">
              <a:lnSpc>
                <a:spcPct val="130000"/>
              </a:lnSpc>
              <a:spcAft>
                <a:spcPts val="1200"/>
              </a:spcAft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 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London</a:t>
            </a:r>
          </a:p>
        </p:txBody>
      </p:sp>
      <p:sp>
        <p:nvSpPr>
          <p:cNvPr id="11" name="Text Box 104"/>
          <p:cNvSpPr txBox="1">
            <a:spLocks noChangeArrowheads="1"/>
          </p:cNvSpPr>
          <p:nvPr/>
        </p:nvSpPr>
        <p:spPr bwMode="auto">
          <a:xfrm>
            <a:off x="5148263" y="4292600"/>
            <a:ext cx="3378200" cy="21050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  <a:ex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kvantová mechanika:</a:t>
            </a:r>
          </a:p>
          <a:p>
            <a:pPr>
              <a:lnSpc>
                <a:spcPct val="150000"/>
              </a:lnSpc>
            </a:pP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energie ~ 1/</a:t>
            </a:r>
            <a:r>
              <a:rPr lang="cs-CZ" sz="2800" b="1" i="1">
                <a:solidFill>
                  <a:srgbClr val="FFFF00"/>
                </a:solidFill>
                <a:latin typeface="Verdana" pitchFamily="34" charset="0"/>
              </a:rPr>
              <a:t>r</a:t>
            </a:r>
            <a:r>
              <a:rPr lang="cs-CZ" sz="2800" b="1" i="1" baseline="30000">
                <a:solidFill>
                  <a:srgbClr val="FFFF00"/>
                </a:solidFill>
                <a:latin typeface="Verdana" pitchFamily="34" charset="0"/>
              </a:rPr>
              <a:t>6</a:t>
            </a:r>
            <a:endParaRPr lang="cs-CZ" sz="2800" b="1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rcRect b="8582"/>
          <a:stretch>
            <a:fillRect/>
          </a:stretch>
        </p:blipFill>
        <p:spPr bwMode="auto">
          <a:xfrm>
            <a:off x="3332163" y="3703638"/>
            <a:ext cx="1671637" cy="2101850"/>
          </a:xfrm>
          <a:prstGeom prst="rect">
            <a:avLst/>
          </a:prstGeom>
          <a:noFill/>
          <a:ln w="19050">
            <a:solidFill>
              <a:srgbClr val="33CC33"/>
            </a:solidFill>
            <a:miter lim="800000"/>
            <a:headEnd/>
            <a:tailEnd/>
          </a:ln>
        </p:spPr>
      </p:pic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755650" y="4581525"/>
            <a:ext cx="2087563" cy="2016125"/>
            <a:chOff x="755576" y="4581128"/>
            <a:chExt cx="2088232" cy="2016224"/>
          </a:xfrm>
        </p:grpSpPr>
        <p:pic>
          <p:nvPicPr>
            <p:cNvPr id="57351" name="Obrázek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4749914"/>
              <a:ext cx="1608798" cy="1559406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</p:spPr>
        </p:pic>
        <p:sp>
          <p:nvSpPr>
            <p:cNvPr id="5" name="Násobení 4"/>
            <p:cNvSpPr/>
            <p:nvPr/>
          </p:nvSpPr>
          <p:spPr>
            <a:xfrm>
              <a:off x="755576" y="4581128"/>
              <a:ext cx="2088232" cy="2016224"/>
            </a:xfrm>
            <a:prstGeom prst="mathMultiply">
              <a:avLst>
                <a:gd name="adj1" fmla="val 2578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800"/>
            </a:p>
          </p:txBody>
        </p:sp>
      </p:grp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527175" y="64008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Jack</a:t>
            </a:r>
            <a:endParaRPr lang="fr-FR" sz="1800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419475" y="6027738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Fritz London</a:t>
            </a:r>
          </a:p>
          <a:p>
            <a:r>
              <a:rPr lang="cs-CZ" sz="1800"/>
              <a:t>(</a:t>
            </a:r>
            <a:r>
              <a:rPr lang="de-CH" sz="1800"/>
              <a:t>1900-1954)</a:t>
            </a:r>
            <a:endParaRPr lang="fr-FR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88"/>
    </mc:Choice>
    <mc:Fallback xmlns="">
      <p:transition spd="slow" advTm="433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58374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58376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58378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37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8377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8375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van der Waalsovy síly</a:t>
              </a:r>
            </a:p>
          </p:txBody>
        </p:sp>
      </p:grpSp>
      <p:sp>
        <p:nvSpPr>
          <p:cNvPr id="19" name="Text Box 104"/>
          <p:cNvSpPr txBox="1">
            <a:spLocks noChangeArrowheads="1"/>
          </p:cNvSpPr>
          <p:nvPr/>
        </p:nvSpPr>
        <p:spPr bwMode="auto">
          <a:xfrm>
            <a:off x="611188" y="1239838"/>
            <a:ext cx="7200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Souhrnné označení pro:</a:t>
            </a:r>
            <a:endParaRPr lang="cs-CZ" sz="2800" b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 Debye + Keesom + London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 přitažlivé síly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494088"/>
            <a:ext cx="2303463" cy="2814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92138" y="4600575"/>
            <a:ext cx="4576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Johannes Diderik van der Waals</a:t>
            </a:r>
          </a:p>
          <a:p>
            <a:r>
              <a:rPr lang="cs-CZ"/>
              <a:t>(1837-1923)</a:t>
            </a:r>
          </a:p>
          <a:p>
            <a:r>
              <a:rPr lang="cs-CZ"/>
              <a:t>Nobel prize for physics 1910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6"/>
    </mc:Choice>
    <mc:Fallback xmlns="">
      <p:transition spd="slow" advTm="286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836613"/>
            <a:ext cx="5354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476375" y="2349500"/>
            <a:ext cx="6292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2. Interakce, při kterých se </a:t>
            </a:r>
            <a:r>
              <a:rPr lang="cs-CZ" dirty="0" err="1"/>
              <a:t>orbitály</a:t>
            </a:r>
            <a:r>
              <a:rPr lang="cs-CZ" dirty="0"/>
              <a:t> překrývají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2"/>
    </mc:Choice>
    <mc:Fallback xmlns="">
      <p:transition spd="slow" advTm="2826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66C0"/>
            </a:gs>
            <a:gs pos="0">
              <a:srgbClr val="0070C0">
                <a:lumMod val="67000"/>
              </a:srgbClr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6699FF">
                <a:lumMod val="90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86AEDC"/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Skupina 1"/>
          <p:cNvGrpSpPr>
            <a:grpSpLocks/>
          </p:cNvGrpSpPr>
          <p:nvPr/>
        </p:nvGrpSpPr>
        <p:grpSpPr bwMode="auto">
          <a:xfrm>
            <a:off x="539750" y="-167314"/>
            <a:ext cx="8391525" cy="692827"/>
            <a:chOff x="539750" y="150480"/>
            <a:chExt cx="8391525" cy="692483"/>
          </a:xfrm>
        </p:grpSpPr>
        <p:grpSp>
          <p:nvGrpSpPr>
            <p:cNvPr id="40966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40968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40970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97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0969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967" name="Text Box 4"/>
            <p:cNvSpPr txBox="1">
              <a:spLocks noChangeArrowheads="1"/>
            </p:cNvSpPr>
            <p:nvPr/>
          </p:nvSpPr>
          <p:spPr bwMode="auto">
            <a:xfrm>
              <a:off x="1619672" y="150480"/>
              <a:ext cx="7179554" cy="686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 dirty="0">
                  <a:solidFill>
                    <a:schemeClr val="bg1"/>
                  </a:solidFill>
                  <a:latin typeface="Verdana" pitchFamily="34" charset="0"/>
                </a:rPr>
                <a:t>překryvové repulze</a:t>
              </a:r>
            </a:p>
          </p:txBody>
        </p:sp>
      </p:grpSp>
      <p:sp>
        <p:nvSpPr>
          <p:cNvPr id="40963" name="Text Box 104"/>
          <p:cNvSpPr txBox="1">
            <a:spLocks noChangeArrowheads="1"/>
          </p:cNvSpPr>
          <p:nvPr/>
        </p:nvSpPr>
        <p:spPr bwMode="auto">
          <a:xfrm>
            <a:off x="683568" y="307126"/>
            <a:ext cx="7848872" cy="74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90000" bIns="9000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Pauliho repulze (překryvové repulze)</a:t>
            </a:r>
          </a:p>
        </p:txBody>
      </p:sp>
      <p:sp>
        <p:nvSpPr>
          <p:cNvPr id="10" name="Text Box 104"/>
          <p:cNvSpPr txBox="1">
            <a:spLocks noChangeArrowheads="1"/>
          </p:cNvSpPr>
          <p:nvPr/>
        </p:nvSpPr>
        <p:spPr bwMode="auto">
          <a:xfrm>
            <a:off x="4616884" y="6125692"/>
            <a:ext cx="4314391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90000" bIns="9000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FFFF00"/>
                </a:solidFill>
                <a:latin typeface="Verdana" pitchFamily="34" charset="0"/>
              </a:rPr>
              <a:t>energie ~ 1/</a:t>
            </a:r>
            <a:r>
              <a:rPr lang="cs-CZ" b="1" i="1" dirty="0" err="1">
                <a:solidFill>
                  <a:srgbClr val="FFFF00"/>
                </a:solidFill>
                <a:latin typeface="Verdana" pitchFamily="34" charset="0"/>
              </a:rPr>
              <a:t>r</a:t>
            </a:r>
            <a:r>
              <a:rPr lang="cs-CZ" b="1" i="1" baseline="30000" dirty="0" err="1">
                <a:solidFill>
                  <a:srgbClr val="FFFF00"/>
                </a:solidFill>
                <a:latin typeface="Verdana" pitchFamily="34" charset="0"/>
              </a:rPr>
              <a:t>n</a:t>
            </a:r>
            <a:r>
              <a:rPr lang="de-CH" b="1" i="1" baseline="3000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cs-CZ" b="1" i="1" dirty="0">
                <a:solidFill>
                  <a:srgbClr val="FFFF00"/>
                </a:solidFill>
                <a:latin typeface="Verdana" pitchFamily="34" charset="0"/>
              </a:rPr>
              <a:t>n = 9-12</a:t>
            </a:r>
            <a:endParaRPr lang="cs-CZ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25F52A-EDB7-7C43-9C26-40E7EEEB3E4E}"/>
              </a:ext>
            </a:extLst>
          </p:cNvPr>
          <p:cNvSpPr/>
          <p:nvPr/>
        </p:nvSpPr>
        <p:spPr>
          <a:xfrm>
            <a:off x="0" y="3604597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Pauliho</a:t>
            </a:r>
            <a:r>
              <a:rPr lang="fr-FR" sz="20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repulze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je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způsobena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repulzí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vzájemně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se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překrývajících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elektro-nových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hustot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její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podstatou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je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Pauliho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princip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výlučnosti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dvou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elektronů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se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stejným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spinem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ve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stejném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elektronovém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obalu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Pozor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podstatou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této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repulze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není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klasický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elektrostatický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efekt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odpuzujících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se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elektronů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!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Elektrony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jedné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molekuly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sice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odpuzují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elektrony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druhé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molekuly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, ale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také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přitahují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její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jádro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, a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výsledný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efekt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průniku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elektronových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obalů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je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stabilizace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tzv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. «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penetration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energy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»,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která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 je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negativní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</a:rPr>
              <a:t>! 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C1CD46-A5F9-0C43-AAEC-905F393AB333}"/>
              </a:ext>
            </a:extLst>
          </p:cNvPr>
          <p:cNvGrpSpPr/>
          <p:nvPr/>
        </p:nvGrpSpPr>
        <p:grpSpPr>
          <a:xfrm>
            <a:off x="5599923" y="1412776"/>
            <a:ext cx="2592288" cy="1512168"/>
            <a:chOff x="1907704" y="2708920"/>
            <a:chExt cx="2592288" cy="151216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7CAA13-7056-0747-A073-E26FFBF2B7C8}"/>
                </a:ext>
              </a:extLst>
            </p:cNvPr>
            <p:cNvSpPr/>
            <p:nvPr/>
          </p:nvSpPr>
          <p:spPr>
            <a:xfrm>
              <a:off x="1907704" y="2708920"/>
              <a:ext cx="1512168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B84487-9D94-A241-B723-04C212184867}"/>
                </a:ext>
              </a:extLst>
            </p:cNvPr>
            <p:cNvGrpSpPr/>
            <p:nvPr/>
          </p:nvGrpSpPr>
          <p:grpSpPr>
            <a:xfrm>
              <a:off x="1907704" y="2708920"/>
              <a:ext cx="2592288" cy="1512168"/>
              <a:chOff x="1691680" y="2708920"/>
              <a:chExt cx="2592288" cy="151216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249CD8C-6552-E647-9990-763350442B96}"/>
                  </a:ext>
                </a:extLst>
              </p:cNvPr>
              <p:cNvSpPr/>
              <p:nvPr/>
            </p:nvSpPr>
            <p:spPr>
              <a:xfrm>
                <a:off x="2771800" y="2708920"/>
                <a:ext cx="1512168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B4A4D3A-041F-B148-8DA4-D560733A9429}"/>
                  </a:ext>
                </a:extLst>
              </p:cNvPr>
              <p:cNvSpPr/>
              <p:nvPr/>
            </p:nvSpPr>
            <p:spPr>
              <a:xfrm>
                <a:off x="1691680" y="2708920"/>
                <a:ext cx="1512168" cy="15121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955C57D1-1418-A14E-8C1B-1247FCDA74BA}"/>
              </a:ext>
            </a:extLst>
          </p:cNvPr>
          <p:cNvSpPr/>
          <p:nvPr/>
        </p:nvSpPr>
        <p:spPr>
          <a:xfrm>
            <a:off x="371353" y="1417467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729D576-AC4C-C64E-AAA2-E7584498C48D}"/>
              </a:ext>
            </a:extLst>
          </p:cNvPr>
          <p:cNvSpPr/>
          <p:nvPr/>
        </p:nvSpPr>
        <p:spPr>
          <a:xfrm>
            <a:off x="2915816" y="1817115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BB6F0-CCDB-5143-A3A8-9D514F6BE2A4}"/>
              </a:ext>
            </a:extLst>
          </p:cNvPr>
          <p:cNvSpPr txBox="1"/>
          <p:nvPr/>
        </p:nvSpPr>
        <p:spPr>
          <a:xfrm>
            <a:off x="872468" y="188721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777A6A-5A24-2A41-A80D-DCF47B482640}"/>
              </a:ext>
            </a:extLst>
          </p:cNvPr>
          <p:cNvSpPr txBox="1"/>
          <p:nvPr/>
        </p:nvSpPr>
        <p:spPr>
          <a:xfrm>
            <a:off x="3395689" y="1916832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BA56B3-2DA4-7B4F-A2A0-D13BF211A067}"/>
              </a:ext>
            </a:extLst>
          </p:cNvPr>
          <p:cNvSpPr txBox="1"/>
          <p:nvPr/>
        </p:nvSpPr>
        <p:spPr>
          <a:xfrm>
            <a:off x="6081227" y="188721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1C2FCC-9349-9742-9EB4-2185A65880EE}"/>
              </a:ext>
            </a:extLst>
          </p:cNvPr>
          <p:cNvSpPr txBox="1"/>
          <p:nvPr/>
        </p:nvSpPr>
        <p:spPr>
          <a:xfrm>
            <a:off x="7164288" y="1916832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20862A0-8C7B-0A41-A9ED-35A584CE1C8C}"/>
              </a:ext>
            </a:extLst>
          </p:cNvPr>
          <p:cNvCxnSpPr>
            <a:cxnSpLocks/>
          </p:cNvCxnSpPr>
          <p:nvPr/>
        </p:nvCxnSpPr>
        <p:spPr>
          <a:xfrm>
            <a:off x="1043608" y="3212976"/>
            <a:ext cx="25922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6A6E72F-3750-BA44-B780-837849B32A75}"/>
              </a:ext>
            </a:extLst>
          </p:cNvPr>
          <p:cNvCxnSpPr>
            <a:cxnSpLocks/>
          </p:cNvCxnSpPr>
          <p:nvPr/>
        </p:nvCxnSpPr>
        <p:spPr>
          <a:xfrm>
            <a:off x="6444208" y="3212976"/>
            <a:ext cx="11521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30C8274-1FAC-AD46-835D-A3E13AEDE5E7}"/>
              </a:ext>
            </a:extLst>
          </p:cNvPr>
          <p:cNvSpPr txBox="1"/>
          <p:nvPr/>
        </p:nvSpPr>
        <p:spPr>
          <a:xfrm>
            <a:off x="2196510" y="282331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ACE752-8005-264D-B428-6C705B81C4D1}"/>
              </a:ext>
            </a:extLst>
          </p:cNvPr>
          <p:cNvSpPr txBox="1"/>
          <p:nvPr/>
        </p:nvSpPr>
        <p:spPr>
          <a:xfrm>
            <a:off x="6877030" y="282331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5A2D6D-9A36-B447-923D-0B5CC59BCBBB}"/>
              </a:ext>
            </a:extLst>
          </p:cNvPr>
          <p:cNvSpPr txBox="1"/>
          <p:nvPr/>
        </p:nvSpPr>
        <p:spPr>
          <a:xfrm>
            <a:off x="803401" y="98072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</a:t>
            </a:r>
            <a:r>
              <a:rPr lang="fr-FR" baseline="30000" dirty="0"/>
              <a:t>2</a:t>
            </a:r>
            <a:endParaRPr lang="fr-FR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1291A8-B558-044B-AEBC-1833E5AFC9B4}"/>
              </a:ext>
            </a:extLst>
          </p:cNvPr>
          <p:cNvSpPr txBox="1"/>
          <p:nvPr/>
        </p:nvSpPr>
        <p:spPr>
          <a:xfrm>
            <a:off x="3395689" y="98072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</a:t>
            </a:r>
            <a:r>
              <a:rPr lang="fr-FR" baseline="30000" dirty="0"/>
              <a:t>2</a:t>
            </a:r>
            <a:endParaRPr lang="fr-FR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923B0A-D7E4-0B4D-BFF2-63524F8FA109}"/>
              </a:ext>
            </a:extLst>
          </p:cNvPr>
          <p:cNvSpPr txBox="1"/>
          <p:nvPr/>
        </p:nvSpPr>
        <p:spPr>
          <a:xfrm>
            <a:off x="6084168" y="98072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</a:t>
            </a:r>
            <a:r>
              <a:rPr lang="fr-FR" baseline="30000" dirty="0"/>
              <a:t>2</a:t>
            </a:r>
            <a:endParaRPr lang="fr-FR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F7072C-C014-B345-8B4C-1C79EAE3047F}"/>
              </a:ext>
            </a:extLst>
          </p:cNvPr>
          <p:cNvSpPr txBox="1"/>
          <p:nvPr/>
        </p:nvSpPr>
        <p:spPr>
          <a:xfrm>
            <a:off x="7164288" y="98072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</a:t>
            </a:r>
            <a:r>
              <a:rPr lang="fr-FR" baseline="30000" dirty="0"/>
              <a:t>2</a:t>
            </a:r>
            <a:endParaRPr lang="fr-FR" dirty="0"/>
          </a:p>
        </p:txBody>
      </p:sp>
      <p:graphicFrame>
        <p:nvGraphicFramePr>
          <p:cNvPr id="64" name="Object 81">
            <a:extLst>
              <a:ext uri="{FF2B5EF4-FFF2-40B4-BE49-F238E27FC236}">
                <a16:creationId xmlns:a16="http://schemas.microsoft.com/office/drawing/2014/main" id="{1D464362-9599-6944-BCE2-0126BFA00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77042"/>
              </p:ext>
            </p:extLst>
          </p:nvPr>
        </p:nvGraphicFramePr>
        <p:xfrm>
          <a:off x="3539705" y="1495128"/>
          <a:ext cx="2714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89" name="CS ChemDraw Drawing" r:id="rId3" imgW="272034" imgH="493776" progId="ChemDraw.Document.6.0">
                  <p:embed/>
                </p:oleObj>
              </mc:Choice>
              <mc:Fallback>
                <p:oleObj name="CS ChemDraw Drawing" r:id="rId3" imgW="272034" imgH="493776" progId="ChemDraw.Document.6.0">
                  <p:embed/>
                  <p:pic>
                    <p:nvPicPr>
                      <p:cNvPr id="64" name="Object 81">
                        <a:extLst>
                          <a:ext uri="{FF2B5EF4-FFF2-40B4-BE49-F238E27FC236}">
                            <a16:creationId xmlns:a16="http://schemas.microsoft.com/office/drawing/2014/main" id="{1D464362-9599-6944-BCE2-0126BFA005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705" y="1495128"/>
                        <a:ext cx="2714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81">
            <a:extLst>
              <a:ext uri="{FF2B5EF4-FFF2-40B4-BE49-F238E27FC236}">
                <a16:creationId xmlns:a16="http://schemas.microsoft.com/office/drawing/2014/main" id="{7BC238D6-F079-BC40-940A-0F3CE50A7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282219"/>
              </p:ext>
            </p:extLst>
          </p:nvPr>
        </p:nvGraphicFramePr>
        <p:xfrm>
          <a:off x="899592" y="1887414"/>
          <a:ext cx="2714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0" name="CS ChemDraw Drawing" r:id="rId3" imgW="272034" imgH="493776" progId="ChemDraw.Document.6.0">
                  <p:embed/>
                </p:oleObj>
              </mc:Choice>
              <mc:Fallback>
                <p:oleObj name="CS ChemDraw Drawing" r:id="rId3" imgW="272034" imgH="493776" progId="ChemDraw.Document.6.0">
                  <p:embed/>
                  <p:pic>
                    <p:nvPicPr>
                      <p:cNvPr id="65" name="Object 81">
                        <a:extLst>
                          <a:ext uri="{FF2B5EF4-FFF2-40B4-BE49-F238E27FC236}">
                            <a16:creationId xmlns:a16="http://schemas.microsoft.com/office/drawing/2014/main" id="{7BC238D6-F079-BC40-940A-0F3CE50A75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887414"/>
                        <a:ext cx="2714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81">
            <a:extLst>
              <a:ext uri="{FF2B5EF4-FFF2-40B4-BE49-F238E27FC236}">
                <a16:creationId xmlns:a16="http://schemas.microsoft.com/office/drawing/2014/main" id="{F16AF4A7-B23C-3A44-9706-8B8A416C5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1154"/>
              </p:ext>
            </p:extLst>
          </p:nvPr>
        </p:nvGraphicFramePr>
        <p:xfrm>
          <a:off x="6244753" y="1484784"/>
          <a:ext cx="2714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1" name="CS ChemDraw Drawing" r:id="rId3" imgW="272034" imgH="493776" progId="ChemDraw.Document.6.0">
                  <p:embed/>
                </p:oleObj>
              </mc:Choice>
              <mc:Fallback>
                <p:oleObj name="CS ChemDraw Drawing" r:id="rId3" imgW="272034" imgH="493776" progId="ChemDraw.Document.6.0">
                  <p:embed/>
                  <p:pic>
                    <p:nvPicPr>
                      <p:cNvPr id="66" name="Object 81">
                        <a:extLst>
                          <a:ext uri="{FF2B5EF4-FFF2-40B4-BE49-F238E27FC236}">
                            <a16:creationId xmlns:a16="http://schemas.microsoft.com/office/drawing/2014/main" id="{F16AF4A7-B23C-3A44-9706-8B8A416C5F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753" y="1484784"/>
                        <a:ext cx="2714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1">
            <a:extLst>
              <a:ext uri="{FF2B5EF4-FFF2-40B4-BE49-F238E27FC236}">
                <a16:creationId xmlns:a16="http://schemas.microsoft.com/office/drawing/2014/main" id="{EF1C4E08-969E-604B-8B57-0A0CBC78C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46458"/>
              </p:ext>
            </p:extLst>
          </p:nvPr>
        </p:nvGraphicFramePr>
        <p:xfrm>
          <a:off x="7324873" y="1484784"/>
          <a:ext cx="2714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2" name="CS ChemDraw Drawing" r:id="rId3" imgW="272034" imgH="493776" progId="ChemDraw.Document.6.0">
                  <p:embed/>
                </p:oleObj>
              </mc:Choice>
              <mc:Fallback>
                <p:oleObj name="CS ChemDraw Drawing" r:id="rId3" imgW="272034" imgH="493776" progId="ChemDraw.Document.6.0">
                  <p:embed/>
                  <p:pic>
                    <p:nvPicPr>
                      <p:cNvPr id="67" name="Object 81">
                        <a:extLst>
                          <a:ext uri="{FF2B5EF4-FFF2-40B4-BE49-F238E27FC236}">
                            <a16:creationId xmlns:a16="http://schemas.microsoft.com/office/drawing/2014/main" id="{EF1C4E08-969E-604B-8B57-0A0CBC78C2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873" y="1484784"/>
                        <a:ext cx="2714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0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6"/>
    </mc:Choice>
    <mc:Fallback xmlns="">
      <p:transition spd="slow" advTm="86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66C0"/>
            </a:gs>
            <a:gs pos="0">
              <a:srgbClr val="0070C0">
                <a:lumMod val="67000"/>
              </a:srgbClr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6699FF">
                <a:lumMod val="90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86AEDC"/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A32BA903-8610-4D49-A775-BB61F6C19C17}"/>
              </a:ext>
            </a:extLst>
          </p:cNvPr>
          <p:cNvSpPr txBox="1"/>
          <p:nvPr/>
        </p:nvSpPr>
        <p:spPr>
          <a:xfrm>
            <a:off x="7204197" y="5373743"/>
            <a:ext cx="19760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« Lennard-</a:t>
            </a:r>
            <a:r>
              <a:rPr lang="fr-FR" sz="1600" dirty="0" err="1">
                <a:solidFill>
                  <a:srgbClr val="FF0000"/>
                </a:solidFill>
              </a:rPr>
              <a:t>Jonesův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potenciál</a:t>
            </a:r>
            <a:r>
              <a:rPr lang="fr-FR" sz="1600" dirty="0">
                <a:solidFill>
                  <a:srgbClr val="FF0000"/>
                </a:solidFill>
              </a:rPr>
              <a:t> »</a:t>
            </a:r>
          </a:p>
        </p:txBody>
      </p:sp>
      <p:grpSp>
        <p:nvGrpSpPr>
          <p:cNvPr id="40962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40966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40968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40970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97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0969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967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překryvové repulze</a:t>
              </a:r>
            </a:p>
          </p:txBody>
        </p:sp>
      </p:grpSp>
      <p:sp>
        <p:nvSpPr>
          <p:cNvPr id="40963" name="Text Box 104"/>
          <p:cNvSpPr txBox="1">
            <a:spLocks noChangeArrowheads="1"/>
          </p:cNvSpPr>
          <p:nvPr/>
        </p:nvSpPr>
        <p:spPr bwMode="auto">
          <a:xfrm>
            <a:off x="906286" y="822550"/>
            <a:ext cx="7200900" cy="74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Interakční energie dvou atomů He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C1CD46-A5F9-0C43-AAEC-905F393AB333}"/>
              </a:ext>
            </a:extLst>
          </p:cNvPr>
          <p:cNvGrpSpPr/>
          <p:nvPr/>
        </p:nvGrpSpPr>
        <p:grpSpPr>
          <a:xfrm>
            <a:off x="5599923" y="2132856"/>
            <a:ext cx="2592288" cy="1512168"/>
            <a:chOff x="1907704" y="2708920"/>
            <a:chExt cx="2592288" cy="151216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7CAA13-7056-0747-A073-E26FFBF2B7C8}"/>
                </a:ext>
              </a:extLst>
            </p:cNvPr>
            <p:cNvSpPr/>
            <p:nvPr/>
          </p:nvSpPr>
          <p:spPr>
            <a:xfrm>
              <a:off x="1907704" y="2708920"/>
              <a:ext cx="1512168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B84487-9D94-A241-B723-04C212184867}"/>
                </a:ext>
              </a:extLst>
            </p:cNvPr>
            <p:cNvGrpSpPr/>
            <p:nvPr/>
          </p:nvGrpSpPr>
          <p:grpSpPr>
            <a:xfrm>
              <a:off x="1907704" y="2708920"/>
              <a:ext cx="2592288" cy="1512168"/>
              <a:chOff x="1691680" y="2708920"/>
              <a:chExt cx="2592288" cy="151216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249CD8C-6552-E647-9990-763350442B96}"/>
                  </a:ext>
                </a:extLst>
              </p:cNvPr>
              <p:cNvSpPr/>
              <p:nvPr/>
            </p:nvSpPr>
            <p:spPr>
              <a:xfrm>
                <a:off x="2771800" y="2708920"/>
                <a:ext cx="1512168" cy="15121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B4A4D3A-041F-B148-8DA4-D560733A9429}"/>
                  </a:ext>
                </a:extLst>
              </p:cNvPr>
              <p:cNvSpPr/>
              <p:nvPr/>
            </p:nvSpPr>
            <p:spPr>
              <a:xfrm>
                <a:off x="1691680" y="2708920"/>
                <a:ext cx="1512168" cy="15121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955C57D1-1418-A14E-8C1B-1247FCDA74BA}"/>
              </a:ext>
            </a:extLst>
          </p:cNvPr>
          <p:cNvSpPr/>
          <p:nvPr/>
        </p:nvSpPr>
        <p:spPr>
          <a:xfrm>
            <a:off x="323528" y="2137547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729D576-AC4C-C64E-AAA2-E7584498C48D}"/>
              </a:ext>
            </a:extLst>
          </p:cNvPr>
          <p:cNvSpPr/>
          <p:nvPr/>
        </p:nvSpPr>
        <p:spPr>
          <a:xfrm>
            <a:off x="2915816" y="2134565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BB6F0-CCDB-5143-A3A8-9D514F6BE2A4}"/>
              </a:ext>
            </a:extLst>
          </p:cNvPr>
          <p:cNvSpPr txBox="1"/>
          <p:nvPr/>
        </p:nvSpPr>
        <p:spPr>
          <a:xfrm>
            <a:off x="824643" y="260729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777A6A-5A24-2A41-A80D-DCF47B482640}"/>
              </a:ext>
            </a:extLst>
          </p:cNvPr>
          <p:cNvSpPr txBox="1"/>
          <p:nvPr/>
        </p:nvSpPr>
        <p:spPr>
          <a:xfrm>
            <a:off x="3347864" y="2636912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BA56B3-2DA4-7B4F-A2A0-D13BF211A067}"/>
              </a:ext>
            </a:extLst>
          </p:cNvPr>
          <p:cNvSpPr txBox="1"/>
          <p:nvPr/>
        </p:nvSpPr>
        <p:spPr>
          <a:xfrm>
            <a:off x="6081227" y="260729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1C2FCC-9349-9742-9EB4-2185A65880EE}"/>
              </a:ext>
            </a:extLst>
          </p:cNvPr>
          <p:cNvSpPr txBox="1"/>
          <p:nvPr/>
        </p:nvSpPr>
        <p:spPr>
          <a:xfrm>
            <a:off x="7164288" y="2636912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5A2D6D-9A36-B447-923D-0B5CC59BCBBB}"/>
              </a:ext>
            </a:extLst>
          </p:cNvPr>
          <p:cNvSpPr txBox="1"/>
          <p:nvPr/>
        </p:nvSpPr>
        <p:spPr>
          <a:xfrm>
            <a:off x="755576" y="170080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</a:t>
            </a:r>
            <a:r>
              <a:rPr lang="fr-FR" baseline="30000" dirty="0"/>
              <a:t>2</a:t>
            </a:r>
            <a:endParaRPr lang="fr-FR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1291A8-B558-044B-AEBC-1833E5AFC9B4}"/>
              </a:ext>
            </a:extLst>
          </p:cNvPr>
          <p:cNvSpPr txBox="1"/>
          <p:nvPr/>
        </p:nvSpPr>
        <p:spPr>
          <a:xfrm>
            <a:off x="3347864" y="170080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</a:t>
            </a:r>
            <a:r>
              <a:rPr lang="fr-FR" baseline="30000" dirty="0"/>
              <a:t>2</a:t>
            </a:r>
            <a:endParaRPr lang="fr-FR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923B0A-D7E4-0B4D-BFF2-63524F8FA109}"/>
              </a:ext>
            </a:extLst>
          </p:cNvPr>
          <p:cNvSpPr txBox="1"/>
          <p:nvPr/>
        </p:nvSpPr>
        <p:spPr>
          <a:xfrm>
            <a:off x="6036343" y="170080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</a:t>
            </a:r>
            <a:r>
              <a:rPr lang="fr-FR" baseline="30000" dirty="0"/>
              <a:t>2</a:t>
            </a:r>
            <a:endParaRPr lang="fr-FR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F7072C-C014-B345-8B4C-1C79EAE3047F}"/>
              </a:ext>
            </a:extLst>
          </p:cNvPr>
          <p:cNvSpPr txBox="1"/>
          <p:nvPr/>
        </p:nvSpPr>
        <p:spPr>
          <a:xfrm>
            <a:off x="7116463" y="170080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</a:t>
            </a:r>
            <a:r>
              <a:rPr lang="fr-FR" baseline="30000" dirty="0"/>
              <a:t>2</a:t>
            </a:r>
            <a:endParaRPr lang="fr-FR" dirty="0"/>
          </a:p>
        </p:txBody>
      </p:sp>
      <p:graphicFrame>
        <p:nvGraphicFramePr>
          <p:cNvPr id="64" name="Object 81">
            <a:extLst>
              <a:ext uri="{FF2B5EF4-FFF2-40B4-BE49-F238E27FC236}">
                <a16:creationId xmlns:a16="http://schemas.microsoft.com/office/drawing/2014/main" id="{1D464362-9599-6944-BCE2-0126BFA005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1880" y="2215208"/>
          <a:ext cx="2714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09" name="CS ChemDraw Drawing" r:id="rId3" imgW="272034" imgH="493776" progId="ChemDraw.Document.6.0">
                  <p:embed/>
                </p:oleObj>
              </mc:Choice>
              <mc:Fallback>
                <p:oleObj name="CS ChemDraw Drawing" r:id="rId3" imgW="272034" imgH="493776" progId="ChemDraw.Document.6.0">
                  <p:embed/>
                  <p:pic>
                    <p:nvPicPr>
                      <p:cNvPr id="64" name="Object 81">
                        <a:extLst>
                          <a:ext uri="{FF2B5EF4-FFF2-40B4-BE49-F238E27FC236}">
                            <a16:creationId xmlns:a16="http://schemas.microsoft.com/office/drawing/2014/main" id="{1D464362-9599-6944-BCE2-0126BFA005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215208"/>
                        <a:ext cx="2714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81">
            <a:extLst>
              <a:ext uri="{FF2B5EF4-FFF2-40B4-BE49-F238E27FC236}">
                <a16:creationId xmlns:a16="http://schemas.microsoft.com/office/drawing/2014/main" id="{7BC238D6-F079-BC40-940A-0F3CE50A75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2204864"/>
          <a:ext cx="2714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10" name="CS ChemDraw Drawing" r:id="rId3" imgW="272034" imgH="493776" progId="ChemDraw.Document.6.0">
                  <p:embed/>
                </p:oleObj>
              </mc:Choice>
              <mc:Fallback>
                <p:oleObj name="CS ChemDraw Drawing" r:id="rId3" imgW="272034" imgH="493776" progId="ChemDraw.Document.6.0">
                  <p:embed/>
                  <p:pic>
                    <p:nvPicPr>
                      <p:cNvPr id="65" name="Object 81">
                        <a:extLst>
                          <a:ext uri="{FF2B5EF4-FFF2-40B4-BE49-F238E27FC236}">
                            <a16:creationId xmlns:a16="http://schemas.microsoft.com/office/drawing/2014/main" id="{7BC238D6-F079-BC40-940A-0F3CE50A75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04864"/>
                        <a:ext cx="2714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81">
            <a:extLst>
              <a:ext uri="{FF2B5EF4-FFF2-40B4-BE49-F238E27FC236}">
                <a16:creationId xmlns:a16="http://schemas.microsoft.com/office/drawing/2014/main" id="{F16AF4A7-B23C-3A44-9706-8B8A416C5F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4753" y="2204864"/>
          <a:ext cx="2714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11" name="CS ChemDraw Drawing" r:id="rId3" imgW="272034" imgH="493776" progId="ChemDraw.Document.6.0">
                  <p:embed/>
                </p:oleObj>
              </mc:Choice>
              <mc:Fallback>
                <p:oleObj name="CS ChemDraw Drawing" r:id="rId3" imgW="272034" imgH="493776" progId="ChemDraw.Document.6.0">
                  <p:embed/>
                  <p:pic>
                    <p:nvPicPr>
                      <p:cNvPr id="66" name="Object 81">
                        <a:extLst>
                          <a:ext uri="{FF2B5EF4-FFF2-40B4-BE49-F238E27FC236}">
                            <a16:creationId xmlns:a16="http://schemas.microsoft.com/office/drawing/2014/main" id="{F16AF4A7-B23C-3A44-9706-8B8A416C5F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753" y="2204864"/>
                        <a:ext cx="2714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1">
            <a:extLst>
              <a:ext uri="{FF2B5EF4-FFF2-40B4-BE49-F238E27FC236}">
                <a16:creationId xmlns:a16="http://schemas.microsoft.com/office/drawing/2014/main" id="{EF1C4E08-969E-604B-8B57-0A0CBC78C2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873" y="2204864"/>
          <a:ext cx="2714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12" name="CS ChemDraw Drawing" r:id="rId3" imgW="272034" imgH="493776" progId="ChemDraw.Document.6.0">
                  <p:embed/>
                </p:oleObj>
              </mc:Choice>
              <mc:Fallback>
                <p:oleObj name="CS ChemDraw Drawing" r:id="rId3" imgW="272034" imgH="493776" progId="ChemDraw.Document.6.0">
                  <p:embed/>
                  <p:pic>
                    <p:nvPicPr>
                      <p:cNvPr id="67" name="Object 81">
                        <a:extLst>
                          <a:ext uri="{FF2B5EF4-FFF2-40B4-BE49-F238E27FC236}">
                            <a16:creationId xmlns:a16="http://schemas.microsoft.com/office/drawing/2014/main" id="{EF1C4E08-969E-604B-8B57-0A0CBC78C2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873" y="2204864"/>
                        <a:ext cx="2714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7" descr="LennardJones">
            <a:extLst>
              <a:ext uri="{FF2B5EF4-FFF2-40B4-BE49-F238E27FC236}">
                <a16:creationId xmlns:a16="http://schemas.microsoft.com/office/drawing/2014/main" id="{7BE7A9C6-7389-CC49-88AD-23A44ABA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774920"/>
            <a:ext cx="4292839" cy="307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6A0DB3C1-48A9-9044-9D4B-D8071709FDA0}"/>
              </a:ext>
            </a:extLst>
          </p:cNvPr>
          <p:cNvSpPr/>
          <p:nvPr/>
        </p:nvSpPr>
        <p:spPr>
          <a:xfrm>
            <a:off x="3059831" y="3774920"/>
            <a:ext cx="703512" cy="2894440"/>
          </a:xfrm>
          <a:prstGeom prst="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B2D9EF25-6B39-4C41-BC44-E6A9C07164C7}"/>
              </a:ext>
            </a:extLst>
          </p:cNvPr>
          <p:cNvSpPr/>
          <p:nvPr/>
        </p:nvSpPr>
        <p:spPr>
          <a:xfrm>
            <a:off x="3059831" y="3774920"/>
            <a:ext cx="612069" cy="289444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F478730-402F-EF43-9ACF-75A58CE5EB16}"/>
              </a:ext>
            </a:extLst>
          </p:cNvPr>
          <p:cNvSpPr/>
          <p:nvPr/>
        </p:nvSpPr>
        <p:spPr>
          <a:xfrm>
            <a:off x="3347864" y="6381328"/>
            <a:ext cx="3977009" cy="47667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29A15F-014B-D048-B389-40AA4BCC07FD}"/>
              </a:ext>
            </a:extLst>
          </p:cNvPr>
          <p:cNvSpPr txBox="1"/>
          <p:nvPr/>
        </p:nvSpPr>
        <p:spPr>
          <a:xfrm>
            <a:off x="6616275" y="6402814"/>
            <a:ext cx="54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r/</a:t>
            </a:r>
            <a:r>
              <a:rPr lang="fr-FR" sz="1600" dirty="0" err="1"/>
              <a:t>Å</a:t>
            </a:r>
            <a:endParaRPr lang="fr-FR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A56FE0-8859-B542-8917-215C62927C95}"/>
              </a:ext>
            </a:extLst>
          </p:cNvPr>
          <p:cNvSpPr txBox="1"/>
          <p:nvPr/>
        </p:nvSpPr>
        <p:spPr>
          <a:xfrm>
            <a:off x="2984884" y="3801469"/>
            <a:ext cx="1011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E/</a:t>
            </a:r>
          </a:p>
          <a:p>
            <a:r>
              <a:rPr lang="fr-FR" sz="1600" dirty="0"/>
              <a:t>kcal/mol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679942-E6E3-2743-8CC6-D9B15441C37E}"/>
              </a:ext>
            </a:extLst>
          </p:cNvPr>
          <p:cNvCxnSpPr>
            <a:cxnSpLocks/>
          </p:cNvCxnSpPr>
          <p:nvPr/>
        </p:nvCxnSpPr>
        <p:spPr>
          <a:xfrm>
            <a:off x="4283968" y="6309320"/>
            <a:ext cx="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CA679A1-9E05-D741-B2FF-B7BA0C501D21}"/>
              </a:ext>
            </a:extLst>
          </p:cNvPr>
          <p:cNvSpPr txBox="1"/>
          <p:nvPr/>
        </p:nvSpPr>
        <p:spPr>
          <a:xfrm>
            <a:off x="4139952" y="64748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104F66-BADA-0E42-BEC4-4A5FE2D9EF8A}"/>
              </a:ext>
            </a:extLst>
          </p:cNvPr>
          <p:cNvSpPr txBox="1"/>
          <p:nvPr/>
        </p:nvSpPr>
        <p:spPr>
          <a:xfrm>
            <a:off x="3104121" y="6093296"/>
            <a:ext cx="65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-0.02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C03717-91B4-9C41-B14E-D6CC3E180D3A}"/>
              </a:ext>
            </a:extLst>
          </p:cNvPr>
          <p:cNvSpPr txBox="1"/>
          <p:nvPr/>
        </p:nvSpPr>
        <p:spPr>
          <a:xfrm>
            <a:off x="4644008" y="6345684"/>
            <a:ext cx="216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Dispersion (London)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C46C1C-962D-C440-A1C9-FFFB8E6DB8E3}"/>
              </a:ext>
            </a:extLst>
          </p:cNvPr>
          <p:cNvSpPr txBox="1"/>
          <p:nvPr/>
        </p:nvSpPr>
        <p:spPr>
          <a:xfrm>
            <a:off x="3992876" y="4204616"/>
            <a:ext cx="216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Repulsion</a:t>
            </a:r>
            <a:r>
              <a:rPr lang="fr-FR" sz="1600" dirty="0"/>
              <a:t> (Pauli)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1663E8-2AAE-0740-BF33-44AD9B940E06}"/>
              </a:ext>
            </a:extLst>
          </p:cNvPr>
          <p:cNvCxnSpPr>
            <a:cxnSpLocks/>
          </p:cNvCxnSpPr>
          <p:nvPr/>
        </p:nvCxnSpPr>
        <p:spPr>
          <a:xfrm>
            <a:off x="2123728" y="4797152"/>
            <a:ext cx="1803141" cy="139583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0B2B2C3-F541-3849-9A9A-242EEC1E0717}"/>
              </a:ext>
            </a:extLst>
          </p:cNvPr>
          <p:cNvSpPr txBox="1"/>
          <p:nvPr/>
        </p:nvSpPr>
        <p:spPr>
          <a:xfrm>
            <a:off x="206899" y="4458598"/>
            <a:ext cx="2476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Total interaction </a:t>
            </a:r>
            <a:r>
              <a:rPr lang="fr-FR" sz="1600" dirty="0" err="1"/>
              <a:t>energy</a:t>
            </a:r>
            <a:endParaRPr lang="fr-FR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D20B79-D8BE-2747-8C0F-5FAE18C92F55}"/>
              </a:ext>
            </a:extLst>
          </p:cNvPr>
          <p:cNvSpPr txBox="1"/>
          <p:nvPr/>
        </p:nvSpPr>
        <p:spPr>
          <a:xfrm>
            <a:off x="35420" y="5006514"/>
            <a:ext cx="277846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Elektrostatickou</a:t>
            </a:r>
            <a:r>
              <a:rPr lang="fr-FR" sz="1600" dirty="0"/>
              <a:t> </a:t>
            </a:r>
            <a:r>
              <a:rPr lang="fr-FR" sz="1600" dirty="0" err="1"/>
              <a:t>stabilizaci</a:t>
            </a:r>
            <a:r>
              <a:rPr lang="fr-FR" sz="1600" dirty="0"/>
              <a:t> v </a:t>
            </a:r>
            <a:r>
              <a:rPr lang="fr-FR" sz="1600" dirty="0" err="1"/>
              <a:t>důsledku</a:t>
            </a:r>
            <a:r>
              <a:rPr lang="fr-FR" sz="1600" dirty="0"/>
              <a:t> </a:t>
            </a:r>
            <a:r>
              <a:rPr lang="fr-FR" sz="1600" dirty="0" err="1"/>
              <a:t>prolínání</a:t>
            </a:r>
            <a:r>
              <a:rPr lang="fr-FR" sz="1600" dirty="0"/>
              <a:t> </a:t>
            </a:r>
            <a:r>
              <a:rPr lang="fr-FR" sz="1600" dirty="0" err="1"/>
              <a:t>elektronových</a:t>
            </a:r>
            <a:r>
              <a:rPr lang="fr-FR" sz="1600" dirty="0"/>
              <a:t> </a:t>
            </a:r>
            <a:r>
              <a:rPr lang="fr-FR" sz="1600" dirty="0" err="1"/>
              <a:t>obalů</a:t>
            </a:r>
            <a:r>
              <a:rPr lang="fr-FR" sz="1600" dirty="0"/>
              <a:t> (</a:t>
            </a:r>
            <a:r>
              <a:rPr lang="fr-FR" sz="1600" dirty="0" err="1"/>
              <a:t>penetration</a:t>
            </a:r>
            <a:r>
              <a:rPr lang="fr-FR" sz="1600" dirty="0"/>
              <a:t> </a:t>
            </a:r>
            <a:r>
              <a:rPr lang="fr-FR" sz="1600" dirty="0" err="1"/>
              <a:t>energy</a:t>
            </a:r>
            <a:r>
              <a:rPr lang="fr-FR" sz="1600" dirty="0"/>
              <a:t>, </a:t>
            </a:r>
            <a:r>
              <a:rPr lang="fr-FR" sz="1600" dirty="0" err="1"/>
              <a:t>viz</a:t>
            </a:r>
            <a:r>
              <a:rPr lang="fr-FR" sz="1600" dirty="0"/>
              <a:t> </a:t>
            </a:r>
            <a:r>
              <a:rPr lang="fr-FR" sz="1600" dirty="0" err="1"/>
              <a:t>předchozí</a:t>
            </a:r>
            <a:r>
              <a:rPr lang="fr-FR" sz="1600" dirty="0"/>
              <a:t> </a:t>
            </a:r>
            <a:r>
              <a:rPr lang="fr-FR" sz="1600" dirty="0" err="1"/>
              <a:t>obrázek</a:t>
            </a:r>
            <a:r>
              <a:rPr lang="fr-FR" sz="1600" dirty="0"/>
              <a:t>) </a:t>
            </a:r>
            <a:r>
              <a:rPr lang="fr-FR" sz="1600" dirty="0" err="1"/>
              <a:t>zde</a:t>
            </a:r>
            <a:r>
              <a:rPr lang="fr-FR" sz="1600" dirty="0"/>
              <a:t> </a:t>
            </a:r>
            <a:r>
              <a:rPr lang="fr-FR" sz="1600" dirty="0" err="1"/>
              <a:t>zanedbáváme</a:t>
            </a:r>
            <a:r>
              <a:rPr lang="fr-FR" sz="1600" dirty="0"/>
              <a:t>.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83AE639-AD67-F64B-8B29-F4122B06333D}"/>
              </a:ext>
            </a:extLst>
          </p:cNvPr>
          <p:cNvSpPr/>
          <p:nvPr/>
        </p:nvSpPr>
        <p:spPr>
          <a:xfrm>
            <a:off x="7092280" y="5589240"/>
            <a:ext cx="415479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0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78"/>
    </mc:Choice>
    <mc:Fallback xmlns="">
      <p:transition spd="slow" advTm="84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41000"/>
                <a:lumOff val="59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836613"/>
            <a:ext cx="53546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476375" y="2349500"/>
            <a:ext cx="2852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3. Vodíkové můstky</a:t>
            </a:r>
          </a:p>
        </p:txBody>
      </p:sp>
    </p:spTree>
    <p:extLst>
      <p:ext uri="{BB962C8B-B14F-4D97-AF65-F5344CB8AC3E}">
        <p14:creationId xmlns:p14="http://schemas.microsoft.com/office/powerpoint/2010/main" val="8862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2"/>
    </mc:Choice>
    <mc:Fallback xmlns="">
      <p:transition spd="slow" advTm="2826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66C0"/>
            </a:gs>
            <a:gs pos="0">
              <a:srgbClr val="0070C0">
                <a:lumMod val="67000"/>
              </a:srgbClr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6699FF">
                <a:lumMod val="90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86AEDC"/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50182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50184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50186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18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0185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0183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vodíkový můstek</a:t>
              </a:r>
            </a:p>
          </p:txBody>
        </p:sp>
      </p:grpSp>
      <p:sp>
        <p:nvSpPr>
          <p:cNvPr id="50179" name="Text Box 104"/>
          <p:cNvSpPr txBox="1">
            <a:spLocks noChangeArrowheads="1"/>
          </p:cNvSpPr>
          <p:nvPr/>
        </p:nvSpPr>
        <p:spPr bwMode="auto">
          <a:xfrm>
            <a:off x="395288" y="1668463"/>
            <a:ext cx="8404225" cy="5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proč je vodíkový můstek zvláštní interakce?</a:t>
            </a:r>
            <a:endParaRPr lang="cs-CZ" sz="2800" b="1" dirty="0">
              <a:solidFill>
                <a:srgbClr val="FFFF00"/>
              </a:solidFill>
              <a:latin typeface="Verdana" pitchFamily="34" charset="0"/>
            </a:endParaRPr>
          </a:p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 </a:t>
            </a: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důsledek struktury vodíkového atomu:</a:t>
            </a:r>
            <a:endParaRPr lang="de-CH" sz="2000" b="1" dirty="0">
              <a:solidFill>
                <a:srgbClr val="FFFF00"/>
              </a:solidFill>
              <a:latin typeface="Verdana" pitchFamily="34" charset="0"/>
            </a:endParaRPr>
          </a:p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    Má pouze 1 elektron, ten je navíc </a:t>
            </a:r>
            <a:r>
              <a:rPr lang="cs-CZ" sz="2000" b="1" dirty="0" err="1">
                <a:solidFill>
                  <a:srgbClr val="FFFF00"/>
                </a:solidFill>
                <a:latin typeface="Verdana" pitchFamily="34" charset="0"/>
              </a:rPr>
              <a:t>delokoalizován</a:t>
            </a: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 směrem k (většinou </a:t>
            </a:r>
            <a:r>
              <a:rPr lang="cs-CZ" sz="2000" b="1" dirty="0" err="1">
                <a:solidFill>
                  <a:srgbClr val="FFFF00"/>
                </a:solidFill>
                <a:latin typeface="Verdana" pitchFamily="34" charset="0"/>
              </a:rPr>
              <a:t>elektronegatinějšímu</a:t>
            </a: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) atomu, na který je H-atom navázán. Pauliho repulze s atomem vodíku je tedy podstatně slabší než s jiným atomem.</a:t>
            </a:r>
            <a:endParaRPr lang="cs-CZ" b="1" dirty="0">
              <a:solidFill>
                <a:schemeClr val="bg1"/>
              </a:solidFill>
            </a:endParaRPr>
          </a:p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b="1" dirty="0">
                <a:solidFill>
                  <a:srgbClr val="FFFF00"/>
                </a:solidFill>
              </a:rPr>
              <a:t> Má několik složek: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elektrostatickou, která u silných H-můstků převažuje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indukční (dipól X-H polarizuje A)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disperzní (všudypřítomná)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proti těmto složkám působí překryvová (Pauliho) repulze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- 	</a:t>
            </a:r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kovalentní spojenou s přenosem náboje z volného el. páru akceptoru do </a:t>
            </a:r>
            <a:r>
              <a:rPr lang="cs-CZ" sz="2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antivazebného</a:t>
            </a:r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orbitálu</a:t>
            </a:r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donoru X-H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endParaRPr lang="cs-CZ" sz="20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84213" y="441325"/>
            <a:ext cx="85539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X-H---A</a:t>
            </a:r>
          </a:p>
          <a:p>
            <a:r>
              <a:rPr lang="cs-CZ" b="1" dirty="0">
                <a:solidFill>
                  <a:srgbClr val="FFFF00"/>
                </a:solidFill>
              </a:rPr>
              <a:t>akceptor A má vždy volný elektronový pár</a:t>
            </a:r>
          </a:p>
          <a:p>
            <a:r>
              <a:rPr lang="cs-CZ" b="1" dirty="0">
                <a:solidFill>
                  <a:srgbClr val="FFFF00"/>
                </a:solidFill>
              </a:rPr>
              <a:t>atom X donoru je většinou silně elektronegativní (N, O, F)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5"/>
    </mc:Choice>
    <mc:Fallback xmlns="">
      <p:transition spd="slow" advTm="1110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905B3C-3C6D-2743-A187-0536D7BA2DBD}"/>
              </a:ext>
            </a:extLst>
          </p:cNvPr>
          <p:cNvSpPr txBox="1"/>
          <p:nvPr/>
        </p:nvSpPr>
        <p:spPr>
          <a:xfrm>
            <a:off x="683568" y="620688"/>
            <a:ext cx="62151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Cvičení</a:t>
            </a:r>
            <a:r>
              <a:rPr lang="en-US" sz="2000" dirty="0"/>
              <a:t> 1</a:t>
            </a:r>
          </a:p>
          <a:p>
            <a:endParaRPr lang="en-US" sz="2000" dirty="0"/>
          </a:p>
          <a:p>
            <a:r>
              <a:rPr lang="en-US" sz="2000" dirty="0" err="1"/>
              <a:t>Replikace</a:t>
            </a:r>
            <a:r>
              <a:rPr lang="en-US" sz="2000" dirty="0"/>
              <a:t> DNA: </a:t>
            </a:r>
            <a:r>
              <a:rPr lang="en-US" sz="2000" dirty="0" err="1"/>
              <a:t>Popište</a:t>
            </a:r>
            <a:r>
              <a:rPr lang="en-US" sz="2000" dirty="0"/>
              <a:t> </a:t>
            </a:r>
            <a:r>
              <a:rPr lang="en-US" sz="2000" dirty="0" err="1"/>
              <a:t>úlohy</a:t>
            </a:r>
            <a:r>
              <a:rPr lang="en-US" sz="2000" dirty="0"/>
              <a:t> </a:t>
            </a:r>
            <a:r>
              <a:rPr lang="en-US" sz="2000" dirty="0" err="1"/>
              <a:t>následujících</a:t>
            </a:r>
            <a:r>
              <a:rPr lang="en-US" sz="2000" dirty="0"/>
              <a:t> </a:t>
            </a:r>
            <a:r>
              <a:rPr lang="en-US" sz="2000" dirty="0" err="1"/>
              <a:t>enzymů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DNA </a:t>
            </a:r>
            <a:r>
              <a:rPr lang="en-US" sz="2000" dirty="0" err="1"/>
              <a:t>polymeráza</a:t>
            </a:r>
            <a:r>
              <a:rPr lang="en-US" sz="2000" dirty="0"/>
              <a:t> III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DNA </a:t>
            </a:r>
            <a:r>
              <a:rPr lang="en-US" sz="2000" dirty="0" err="1"/>
              <a:t>polymeráza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Helikáza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DNA-</a:t>
            </a:r>
            <a:r>
              <a:rPr lang="en-US" sz="2000" dirty="0" err="1"/>
              <a:t>ligáza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Primáza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Topoizomeráza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07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 descr="Z">
            <a:extLst>
              <a:ext uri="{FF2B5EF4-FFF2-40B4-BE49-F238E27FC236}">
                <a16:creationId xmlns:a16="http://schemas.microsoft.com/office/drawing/2014/main" id="{1510B629-C0F7-0F43-9DE7-AFC57495C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fr-FR"/>
          </a:p>
        </p:txBody>
      </p:sp>
      <p:sp>
        <p:nvSpPr>
          <p:cNvPr id="1029" name="AutoShape 3" descr="Z">
            <a:extLst>
              <a:ext uri="{FF2B5EF4-FFF2-40B4-BE49-F238E27FC236}">
                <a16:creationId xmlns:a16="http://schemas.microsoft.com/office/drawing/2014/main" id="{FD2D678C-7CE8-144B-A9B7-FF8B9C27A6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fr-FR"/>
          </a:p>
        </p:txBody>
      </p:sp>
      <p:sp>
        <p:nvSpPr>
          <p:cNvPr id="1030" name="AutoShape 4" descr="Z">
            <a:extLst>
              <a:ext uri="{FF2B5EF4-FFF2-40B4-BE49-F238E27FC236}">
                <a16:creationId xmlns:a16="http://schemas.microsoft.com/office/drawing/2014/main" id="{5C5C791C-21E3-0342-AFC4-8450182556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fr-FR"/>
          </a:p>
        </p:txBody>
      </p:sp>
      <p:sp>
        <p:nvSpPr>
          <p:cNvPr id="1031" name="AutoShape 5" descr="Z">
            <a:extLst>
              <a:ext uri="{FF2B5EF4-FFF2-40B4-BE49-F238E27FC236}">
                <a16:creationId xmlns:a16="http://schemas.microsoft.com/office/drawing/2014/main" id="{29752EAF-350B-C447-87FD-0F547EE15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fr-FR"/>
          </a:p>
        </p:txBody>
      </p:sp>
      <p:sp>
        <p:nvSpPr>
          <p:cNvPr id="1032" name="AutoShape 6" descr="Z">
            <a:extLst>
              <a:ext uri="{FF2B5EF4-FFF2-40B4-BE49-F238E27FC236}">
                <a16:creationId xmlns:a16="http://schemas.microsoft.com/office/drawing/2014/main" id="{28789410-F055-8D45-A2DD-E0D401DCFB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9938" y="252412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fr-FR"/>
          </a:p>
        </p:txBody>
      </p:sp>
      <p:pic>
        <p:nvPicPr>
          <p:cNvPr id="1033" name="Picture 7" descr="LennardJones">
            <a:extLst>
              <a:ext uri="{FF2B5EF4-FFF2-40B4-BE49-F238E27FC236}">
                <a16:creationId xmlns:a16="http://schemas.microsoft.com/office/drawing/2014/main" id="{8B34A4E2-0FE4-AC41-B7CF-5CBED498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836613"/>
            <a:ext cx="4608512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8">
            <a:extLst>
              <a:ext uri="{FF2B5EF4-FFF2-40B4-BE49-F238E27FC236}">
                <a16:creationId xmlns:a16="http://schemas.microsoft.com/office/drawing/2014/main" id="{F9AD9113-2AB6-7640-9FD8-537F4506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5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fr-FR" sz="1600" b="1" dirty="0"/>
              <a:t>Cvičení 2. </a:t>
            </a:r>
            <a:r>
              <a:rPr lang="cs-CZ" altLang="fr-FR" sz="1600" b="1" dirty="0" err="1"/>
              <a:t>Lennard-Jonesův</a:t>
            </a:r>
            <a:r>
              <a:rPr lang="cs-CZ" altLang="fr-FR" sz="1600" b="1" dirty="0"/>
              <a:t> potenciál se běžně vyjadřuje třemi různými způsoby: 1. pomocí parametrů A, B; 2. pomocí parametrů </a:t>
            </a:r>
            <a:r>
              <a:rPr lang="cs-CZ" altLang="fr-FR" sz="1600" b="1" dirty="0">
                <a:latin typeface="Symbol" pitchFamily="2" charset="2"/>
              </a:rPr>
              <a:t>s</a:t>
            </a:r>
            <a:r>
              <a:rPr lang="cs-CZ" altLang="fr-FR" sz="1600" b="1" dirty="0"/>
              <a:t>, </a:t>
            </a:r>
            <a:r>
              <a:rPr lang="cs-CZ" altLang="fr-FR" sz="1600" b="1" dirty="0">
                <a:latin typeface="Symbol" pitchFamily="2" charset="2"/>
              </a:rPr>
              <a:t>e</a:t>
            </a:r>
            <a:r>
              <a:rPr lang="cs-CZ" altLang="fr-FR" sz="1600" b="1" dirty="0"/>
              <a:t>; 3. pomocí parametrů </a:t>
            </a:r>
            <a:r>
              <a:rPr lang="cs-CZ" altLang="fr-FR" sz="1600" b="1" dirty="0">
                <a:latin typeface="Symbol" pitchFamily="2" charset="2"/>
              </a:rPr>
              <a:t>e</a:t>
            </a:r>
            <a:r>
              <a:rPr lang="cs-CZ" altLang="fr-FR" sz="1600" b="1" dirty="0"/>
              <a:t>, </a:t>
            </a:r>
            <a:r>
              <a:rPr lang="cs-CZ" altLang="fr-FR" sz="1600" b="1" dirty="0" err="1"/>
              <a:t>r</a:t>
            </a:r>
            <a:r>
              <a:rPr lang="cs-CZ" altLang="fr-FR" sz="1600" b="1" baseline="-25000" dirty="0" err="1"/>
              <a:t>m</a:t>
            </a:r>
            <a:r>
              <a:rPr lang="cs-CZ" altLang="fr-FR" sz="1600" b="1" dirty="0"/>
              <a:t> (viz spodní graf).</a:t>
            </a:r>
          </a:p>
        </p:txBody>
      </p:sp>
      <p:graphicFrame>
        <p:nvGraphicFramePr>
          <p:cNvPr id="1026" name="Object 9">
            <a:extLst>
              <a:ext uri="{FF2B5EF4-FFF2-40B4-BE49-F238E27FC236}">
                <a16:creationId xmlns:a16="http://schemas.microsoft.com/office/drawing/2014/main" id="{8E413C63-7F6F-8644-BBC7-D3746922C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125538"/>
          <a:ext cx="23034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3" name="Equation" r:id="rId4" imgW="22237700" imgH="9067800" progId="Equation.3">
                  <p:embed/>
                </p:oleObj>
              </mc:Choice>
              <mc:Fallback>
                <p:oleObj name="Equation" r:id="rId4" imgW="22237700" imgH="9067800" progId="Equation.3">
                  <p:embed/>
                  <p:pic>
                    <p:nvPicPr>
                      <p:cNvPr id="1026" name="Object 9">
                        <a:extLst>
                          <a:ext uri="{FF2B5EF4-FFF2-40B4-BE49-F238E27FC236}">
                            <a16:creationId xmlns:a16="http://schemas.microsoft.com/office/drawing/2014/main" id="{8E413C63-7F6F-8644-BBC7-D3746922C0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23034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AutoShape 10" descr="9k=">
            <a:extLst>
              <a:ext uri="{FF2B5EF4-FFF2-40B4-BE49-F238E27FC236}">
                <a16:creationId xmlns:a16="http://schemas.microsoft.com/office/drawing/2014/main" id="{32C2A92C-E333-7347-B091-74841CD69D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2695575"/>
            <a:ext cx="2286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fr-FR"/>
          </a:p>
        </p:txBody>
      </p:sp>
      <p:sp>
        <p:nvSpPr>
          <p:cNvPr id="1036" name="AutoShape 11" descr="9k=">
            <a:extLst>
              <a:ext uri="{FF2B5EF4-FFF2-40B4-BE49-F238E27FC236}">
                <a16:creationId xmlns:a16="http://schemas.microsoft.com/office/drawing/2014/main" id="{C6DC5AA6-C81C-D64F-A8F9-DE14050671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2695575"/>
            <a:ext cx="2286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fr-FR"/>
          </a:p>
        </p:txBody>
      </p:sp>
      <p:pic>
        <p:nvPicPr>
          <p:cNvPr id="1037" name="Picture 12" descr="Lennard2">
            <a:extLst>
              <a:ext uri="{FF2B5EF4-FFF2-40B4-BE49-F238E27FC236}">
                <a16:creationId xmlns:a16="http://schemas.microsoft.com/office/drawing/2014/main" id="{57976DF2-86B1-9A42-AC80-66AD1C7D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38163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3">
            <a:extLst>
              <a:ext uri="{FF2B5EF4-FFF2-40B4-BE49-F238E27FC236}">
                <a16:creationId xmlns:a16="http://schemas.microsoft.com/office/drawing/2014/main" id="{709286D6-40A9-F746-82EC-9B50C16D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753100"/>
            <a:ext cx="40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fr-FR" b="1"/>
              <a:t>r</a:t>
            </a:r>
            <a:r>
              <a:rPr lang="cs-CZ" altLang="fr-FR" b="1" baseline="-25000"/>
              <a:t>m</a:t>
            </a:r>
          </a:p>
        </p:txBody>
      </p:sp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D4A46CC2-2991-714A-BC49-03A89CAFF1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05038"/>
          <a:ext cx="357663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4" name="Rovnice" r:id="rId7" imgW="34518600" imgH="9067800" progId="Equation.3">
                  <p:embed/>
                </p:oleObj>
              </mc:Choice>
              <mc:Fallback>
                <p:oleObj name="Rovnice" r:id="rId7" imgW="34518600" imgH="9067800" progId="Equation.3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D4A46CC2-2991-714A-BC49-03A89CAFF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3576638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15">
            <a:extLst>
              <a:ext uri="{FF2B5EF4-FFF2-40B4-BE49-F238E27FC236}">
                <a16:creationId xmlns:a16="http://schemas.microsoft.com/office/drawing/2014/main" id="{3E816ADF-EC6C-CD49-89E3-20D7DE2FB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6162675"/>
            <a:ext cx="127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fr-FR" b="1">
                <a:latin typeface="Symbol" pitchFamily="2" charset="2"/>
              </a:rPr>
              <a:t>s :</a:t>
            </a:r>
            <a:r>
              <a:rPr lang="cs-CZ" altLang="fr-FR" b="1">
                <a:latin typeface="Times New Roman" panose="02020603050405020304" pitchFamily="18" charset="0"/>
              </a:rPr>
              <a:t> r(V = 0)</a:t>
            </a:r>
            <a:endParaRPr lang="cs-CZ" altLang="fr-FR" b="1">
              <a:latin typeface="Symbol" pitchFamily="2" charset="2"/>
            </a:endParaRPr>
          </a:p>
        </p:txBody>
      </p:sp>
      <p:sp>
        <p:nvSpPr>
          <p:cNvPr id="1040" name="Text Box 16">
            <a:extLst>
              <a:ext uri="{FF2B5EF4-FFF2-40B4-BE49-F238E27FC236}">
                <a16:creationId xmlns:a16="http://schemas.microsoft.com/office/drawing/2014/main" id="{A6FA86F5-65AA-7E42-85B0-A3CA0130E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16585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fr-FR" b="1">
                <a:latin typeface="Times New Roman" panose="02020603050405020304" pitchFamily="18" charset="0"/>
              </a:rPr>
              <a:t>r</a:t>
            </a:r>
            <a:r>
              <a:rPr lang="cs-CZ" altLang="fr-FR" b="1" baseline="-25000">
                <a:latin typeface="Times New Roman" panose="02020603050405020304" pitchFamily="18" charset="0"/>
              </a:rPr>
              <a:t>m</a:t>
            </a:r>
            <a:r>
              <a:rPr lang="cs-CZ" altLang="fr-FR" b="1">
                <a:latin typeface="Symbol" pitchFamily="2" charset="2"/>
              </a:rPr>
              <a:t> :</a:t>
            </a:r>
            <a:r>
              <a:rPr lang="cs-CZ" altLang="fr-FR" b="1">
                <a:latin typeface="Times New Roman" panose="02020603050405020304" pitchFamily="18" charset="0"/>
              </a:rPr>
              <a:t> r(Vmin)</a:t>
            </a:r>
            <a:endParaRPr lang="cs-CZ" altLang="fr-FR" b="1">
              <a:latin typeface="Symbol" pitchFamily="2" charset="2"/>
            </a:endParaRPr>
          </a:p>
        </p:txBody>
      </p:sp>
      <p:sp>
        <p:nvSpPr>
          <p:cNvPr id="1041" name="Text Box 17">
            <a:extLst>
              <a:ext uri="{FF2B5EF4-FFF2-40B4-BE49-F238E27FC236}">
                <a16:creationId xmlns:a16="http://schemas.microsoft.com/office/drawing/2014/main" id="{E53246A3-7467-E44E-87EC-0F40FFBD7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3573463"/>
            <a:ext cx="4021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fr-FR" b="1" dirty="0"/>
              <a:t>Cvičení 2a: vyjádřete </a:t>
            </a:r>
            <a:r>
              <a:rPr lang="cs-CZ" altLang="fr-FR" b="1" dirty="0">
                <a:latin typeface="Symbol" pitchFamily="2" charset="2"/>
              </a:rPr>
              <a:t>e</a:t>
            </a:r>
            <a:r>
              <a:rPr lang="cs-CZ" altLang="fr-FR" b="1" dirty="0"/>
              <a:t> a </a:t>
            </a:r>
            <a:r>
              <a:rPr lang="cs-CZ" altLang="fr-FR" b="1" dirty="0">
                <a:latin typeface="Symbol" pitchFamily="2" charset="2"/>
              </a:rPr>
              <a:t>s</a:t>
            </a:r>
            <a:r>
              <a:rPr lang="cs-CZ" altLang="fr-FR" b="1" dirty="0"/>
              <a:t> pomocí</a:t>
            </a:r>
          </a:p>
          <a:p>
            <a:pPr eaLnBrk="1" hangingPunct="1"/>
            <a:r>
              <a:rPr lang="cs-CZ" altLang="fr-FR" b="1" dirty="0"/>
              <a:t>parametrů A a B</a:t>
            </a:r>
          </a:p>
        </p:txBody>
      </p:sp>
      <p:sp>
        <p:nvSpPr>
          <p:cNvPr id="1042" name="Text Box 18">
            <a:extLst>
              <a:ext uri="{FF2B5EF4-FFF2-40B4-BE49-F238E27FC236}">
                <a16:creationId xmlns:a16="http://schemas.microsoft.com/office/drawing/2014/main" id="{284A03CC-39FD-014C-8977-DBFD33F37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81525"/>
            <a:ext cx="3816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fr-FR" b="1" dirty="0"/>
              <a:t>Cvičení 2b: odvoďte vzorec pro V(</a:t>
            </a:r>
            <a:r>
              <a:rPr lang="cs-CZ" altLang="fr-FR" b="1" dirty="0" err="1"/>
              <a:t>r</a:t>
            </a:r>
            <a:r>
              <a:rPr lang="cs-CZ" altLang="fr-FR" b="1" dirty="0"/>
              <a:t>) pomocí parametrů </a:t>
            </a:r>
            <a:r>
              <a:rPr lang="cs-CZ" altLang="fr-FR" b="1" dirty="0">
                <a:latin typeface="Symbol" pitchFamily="2" charset="2"/>
              </a:rPr>
              <a:t>e</a:t>
            </a:r>
            <a:r>
              <a:rPr lang="cs-CZ" altLang="fr-FR" b="1" dirty="0"/>
              <a:t> a </a:t>
            </a:r>
            <a:r>
              <a:rPr lang="cs-CZ" altLang="fr-FR" b="1" dirty="0" err="1"/>
              <a:t>r</a:t>
            </a:r>
            <a:r>
              <a:rPr lang="cs-CZ" altLang="fr-FR" b="1" baseline="-25000" dirty="0" err="1"/>
              <a:t>m</a:t>
            </a:r>
            <a:r>
              <a:rPr lang="cs-CZ" altLang="fr-FR" b="1" dirty="0"/>
              <a:t>;</a:t>
            </a:r>
          </a:p>
          <a:p>
            <a:pPr eaLnBrk="1" hangingPunct="1"/>
            <a:r>
              <a:rPr lang="cs-CZ" altLang="fr-FR" b="1" dirty="0"/>
              <a:t>vyjádřete A a B pomocí</a:t>
            </a:r>
          </a:p>
          <a:p>
            <a:pPr eaLnBrk="1" hangingPunct="1"/>
            <a:r>
              <a:rPr lang="cs-CZ" altLang="fr-FR" b="1" dirty="0"/>
              <a:t>parametrů </a:t>
            </a:r>
            <a:r>
              <a:rPr lang="cs-CZ" altLang="fr-FR" b="1" dirty="0">
                <a:latin typeface="Symbol" pitchFamily="2" charset="2"/>
              </a:rPr>
              <a:t>e</a:t>
            </a:r>
            <a:r>
              <a:rPr lang="cs-CZ" altLang="fr-FR" b="1" dirty="0"/>
              <a:t> a </a:t>
            </a:r>
            <a:r>
              <a:rPr lang="cs-CZ" altLang="fr-FR" b="1" dirty="0" err="1"/>
              <a:t>r</a:t>
            </a:r>
            <a:r>
              <a:rPr lang="cs-CZ" altLang="fr-FR" b="1" baseline="-25000" dirty="0" err="1"/>
              <a:t>m</a:t>
            </a:r>
            <a:endParaRPr lang="cs-CZ" altLang="fr-FR" b="1" baseline="-25000" dirty="0"/>
          </a:p>
        </p:txBody>
      </p:sp>
    </p:spTree>
    <p:extLst>
      <p:ext uri="{BB962C8B-B14F-4D97-AF65-F5344CB8AC3E}">
        <p14:creationId xmlns:p14="http://schemas.microsoft.com/office/powerpoint/2010/main" val="416805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44053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44055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44057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5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4056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054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interakce náboj-náboj</a:t>
              </a:r>
            </a:p>
          </p:txBody>
        </p:sp>
      </p:grpSp>
      <p:sp>
        <p:nvSpPr>
          <p:cNvPr id="44035" name="Text Box 104"/>
          <p:cNvSpPr txBox="1">
            <a:spLocks noChangeArrowheads="1"/>
          </p:cNvSpPr>
          <p:nvPr/>
        </p:nvSpPr>
        <p:spPr bwMode="auto">
          <a:xfrm>
            <a:off x="684213" y="981075"/>
            <a:ext cx="72009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 částice se stálým nábojem (ionty)</a:t>
            </a:r>
          </a:p>
          <a:p>
            <a:pPr marL="361950" indent="-361950">
              <a:lnSpc>
                <a:spcPct val="150000"/>
              </a:lnSpc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 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klasická elektrostatika (Coulombův zákon)</a:t>
            </a:r>
          </a:p>
        </p:txBody>
      </p:sp>
      <p:grpSp>
        <p:nvGrpSpPr>
          <p:cNvPr id="44036" name="Skupina 4"/>
          <p:cNvGrpSpPr>
            <a:grpSpLocks/>
          </p:cNvGrpSpPr>
          <p:nvPr/>
        </p:nvGrpSpPr>
        <p:grpSpPr bwMode="auto">
          <a:xfrm>
            <a:off x="1851025" y="4086225"/>
            <a:ext cx="3584575" cy="1574800"/>
            <a:chOff x="1850440" y="4077072"/>
            <a:chExt cx="3585656" cy="1575709"/>
          </a:xfrm>
        </p:grpSpPr>
        <p:grpSp>
          <p:nvGrpSpPr>
            <p:cNvPr id="44039" name="Skupina 3"/>
            <p:cNvGrpSpPr>
              <a:grpSpLocks/>
            </p:cNvGrpSpPr>
            <p:nvPr/>
          </p:nvGrpSpPr>
          <p:grpSpPr bwMode="auto">
            <a:xfrm>
              <a:off x="1850440" y="4115403"/>
              <a:ext cx="897309" cy="920422"/>
              <a:chOff x="1227585" y="4115403"/>
              <a:chExt cx="897309" cy="920422"/>
            </a:xfrm>
          </p:grpSpPr>
          <p:sp>
            <p:nvSpPr>
              <p:cNvPr id="3" name="Ovál 2"/>
              <p:cNvSpPr/>
              <p:nvPr/>
            </p:nvSpPr>
            <p:spPr>
              <a:xfrm>
                <a:off x="1259632" y="414908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extrusionH="50800">
                <a:extrusionClr>
                  <a:schemeClr val="accent1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4052" name="Text Box 104"/>
              <p:cNvSpPr txBox="1">
                <a:spLocks noChangeArrowheads="1"/>
              </p:cNvSpPr>
              <p:nvPr/>
            </p:nvSpPr>
            <p:spPr bwMode="auto">
              <a:xfrm>
                <a:off x="1227585" y="4115403"/>
                <a:ext cx="897309" cy="920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90000" bIns="9000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cs-CZ" sz="3200" b="1">
                    <a:latin typeface="Verdana" pitchFamily="34" charset="0"/>
                  </a:rPr>
                  <a:t>+</a:t>
                </a:r>
              </a:p>
            </p:txBody>
          </p:sp>
        </p:grpSp>
        <p:cxnSp>
          <p:nvCxnSpPr>
            <p:cNvPr id="6" name="Přímá spojnice se šipkou 5"/>
            <p:cNvCxnSpPr/>
            <p:nvPr/>
          </p:nvCxnSpPr>
          <p:spPr>
            <a:xfrm>
              <a:off x="2962025" y="4580600"/>
              <a:ext cx="1152873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ál 20"/>
            <p:cNvSpPr/>
            <p:nvPr/>
          </p:nvSpPr>
          <p:spPr>
            <a:xfrm>
              <a:off x="4369206" y="4077072"/>
              <a:ext cx="1036915" cy="1036915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50800"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800"/>
            </a:p>
          </p:txBody>
        </p:sp>
        <p:sp>
          <p:nvSpPr>
            <p:cNvPr id="44044" name="Text Box 104"/>
            <p:cNvSpPr txBox="1">
              <a:spLocks noChangeArrowheads="1"/>
            </p:cNvSpPr>
            <p:nvPr/>
          </p:nvSpPr>
          <p:spPr bwMode="auto">
            <a:xfrm>
              <a:off x="4359325" y="4116227"/>
              <a:ext cx="1076771" cy="110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sz="3200" b="1">
                  <a:latin typeface="Verdana" pitchFamily="34" charset="0"/>
                </a:rPr>
                <a:t>+</a:t>
              </a:r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2299838" y="5581303"/>
              <a:ext cx="2607461" cy="0"/>
            </a:xfrm>
            <a:prstGeom prst="line">
              <a:avLst/>
            </a:prstGeom>
            <a:ln w="38100" cap="sq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2299838" y="5508236"/>
              <a:ext cx="0" cy="1445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4907300" y="5508236"/>
              <a:ext cx="0" cy="1445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04"/>
            <p:cNvSpPr txBox="1">
              <a:spLocks noChangeArrowheads="1"/>
            </p:cNvSpPr>
            <p:nvPr/>
          </p:nvSpPr>
          <p:spPr bwMode="auto">
            <a:xfrm>
              <a:off x="3394655" y="4860693"/>
              <a:ext cx="622855" cy="74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cs-CZ" sz="2800" b="1" i="1" spc="300" dirty="0">
                  <a:solidFill>
                    <a:schemeClr val="bg1"/>
                  </a:solidFill>
                  <a:latin typeface="Verdana" pitchFamily="34" charset="0"/>
                  <a:ea typeface="+mn-ea"/>
                </a:rPr>
                <a:t>r</a:t>
              </a:r>
              <a:endParaRPr lang="cs-CZ" sz="2800" b="1" spc="300" dirty="0">
                <a:solidFill>
                  <a:schemeClr val="bg1"/>
                </a:solidFill>
                <a:latin typeface="Verdana" pitchFamily="34" charset="0"/>
                <a:ea typeface="+mn-ea"/>
              </a:endParaRPr>
            </a:p>
          </p:txBody>
        </p:sp>
      </p:grpSp>
      <p:sp>
        <p:nvSpPr>
          <p:cNvPr id="7" name="Obdélník 6"/>
          <p:cNvSpPr/>
          <p:nvPr/>
        </p:nvSpPr>
        <p:spPr>
          <a:xfrm>
            <a:off x="1547813" y="3860800"/>
            <a:ext cx="4319587" cy="2160588"/>
          </a:xfrm>
          <a:prstGeom prst="rect">
            <a:avLst/>
          </a:prstGeom>
          <a:noFill/>
          <a:ln w="127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5508625" y="5445125"/>
            <a:ext cx="3095625" cy="82867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  <a:ex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dirty="0">
                <a:solidFill>
                  <a:srgbClr val="FFFF00"/>
                </a:solidFill>
                <a:latin typeface="Verdana" pitchFamily="34" charset="0"/>
                <a:ea typeface="+mn-ea"/>
              </a:rPr>
              <a:t>energie ~ 1/</a:t>
            </a:r>
            <a:r>
              <a:rPr lang="cs-CZ" sz="2800" b="1" i="1" spc="300" dirty="0">
                <a:solidFill>
                  <a:srgbClr val="FFFF00"/>
                </a:solidFill>
                <a:latin typeface="Verdana" pitchFamily="34" charset="0"/>
                <a:ea typeface="+mn-ea"/>
              </a:rPr>
              <a:t>r</a:t>
            </a:r>
            <a:endParaRPr lang="cs-CZ" sz="2800" b="1" spc="300" dirty="0">
              <a:solidFill>
                <a:srgbClr val="FFFF00"/>
              </a:solidFill>
              <a:latin typeface="Verdana" pitchFamily="34" charset="0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8"/>
    </mc:Choice>
    <mc:Fallback xmlns="">
      <p:transition spd="slow" advTm="223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45079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45081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45083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8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5082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5080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interakce náboj-dipól</a:t>
              </a:r>
            </a:p>
          </p:txBody>
        </p:sp>
      </p:grpSp>
      <p:sp>
        <p:nvSpPr>
          <p:cNvPr id="45059" name="Text Box 104"/>
          <p:cNvSpPr txBox="1">
            <a:spLocks noChangeArrowheads="1"/>
          </p:cNvSpPr>
          <p:nvPr/>
        </p:nvSpPr>
        <p:spPr bwMode="auto">
          <a:xfrm>
            <a:off x="684213" y="981075"/>
            <a:ext cx="8459787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 jedna částice se stálým nábojem (ion) a druhá bez náboje, ale elektricky nevyvážená (polární)</a:t>
            </a:r>
          </a:p>
          <a:p>
            <a:pPr marL="361950" indent="-361950">
              <a:lnSpc>
                <a:spcPct val="150000"/>
              </a:lnSpc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 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klasická elektrostatika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059113" y="4941888"/>
            <a:ext cx="1152525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1" name="Skupina 8"/>
          <p:cNvGrpSpPr>
            <a:grpSpLocks/>
          </p:cNvGrpSpPr>
          <p:nvPr/>
        </p:nvGrpSpPr>
        <p:grpSpPr bwMode="auto">
          <a:xfrm>
            <a:off x="2308225" y="5724525"/>
            <a:ext cx="2843213" cy="144463"/>
            <a:chOff x="3811262" y="5508765"/>
            <a:chExt cx="2607729" cy="144016"/>
          </a:xfrm>
        </p:grpSpPr>
        <p:cxnSp>
          <p:nvCxnSpPr>
            <p:cNvPr id="10" name="Přímá spojnice 9"/>
            <p:cNvCxnSpPr/>
            <p:nvPr/>
          </p:nvCxnSpPr>
          <p:spPr>
            <a:xfrm>
              <a:off x="3811262" y="5581564"/>
              <a:ext cx="2607729" cy="0"/>
            </a:xfrm>
            <a:prstGeom prst="line">
              <a:avLst/>
            </a:prstGeom>
            <a:ln w="38100" cap="sq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3811262" y="5508765"/>
              <a:ext cx="0" cy="1440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6418991" y="5508765"/>
              <a:ext cx="0" cy="1440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04"/>
          <p:cNvSpPr txBox="1">
            <a:spLocks noChangeArrowheads="1"/>
          </p:cNvSpPr>
          <p:nvPr/>
        </p:nvSpPr>
        <p:spPr bwMode="auto">
          <a:xfrm>
            <a:off x="3516313" y="5076825"/>
            <a:ext cx="6238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i="1" spc="300" dirty="0">
                <a:solidFill>
                  <a:schemeClr val="bg1"/>
                </a:solidFill>
                <a:latin typeface="Verdana" pitchFamily="34" charset="0"/>
                <a:ea typeface="+mn-ea"/>
              </a:rPr>
              <a:t>r</a:t>
            </a:r>
            <a:endParaRPr lang="cs-CZ" sz="2800" b="1" spc="300" dirty="0">
              <a:solidFill>
                <a:schemeClr val="bg1"/>
              </a:solidFill>
              <a:latin typeface="Verdana" pitchFamily="34" charset="0"/>
              <a:ea typeface="+mn-ea"/>
            </a:endParaRPr>
          </a:p>
        </p:txBody>
      </p:sp>
      <p:grpSp>
        <p:nvGrpSpPr>
          <p:cNvPr id="45063" name="Skupina 6"/>
          <p:cNvGrpSpPr>
            <a:grpSpLocks/>
          </p:cNvGrpSpPr>
          <p:nvPr/>
        </p:nvGrpSpPr>
        <p:grpSpPr bwMode="auto">
          <a:xfrm>
            <a:off x="1851025" y="4500563"/>
            <a:ext cx="896938" cy="944562"/>
            <a:chOff x="1850440" y="4077072"/>
            <a:chExt cx="897309" cy="944571"/>
          </a:xfrm>
        </p:grpSpPr>
        <p:sp>
          <p:nvSpPr>
            <p:cNvPr id="25" name="Ovál 24"/>
            <p:cNvSpPr/>
            <p:nvPr/>
          </p:nvSpPr>
          <p:spPr>
            <a:xfrm>
              <a:off x="1882487" y="4157547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50800"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800"/>
            </a:p>
          </p:txBody>
        </p:sp>
        <p:sp>
          <p:nvSpPr>
            <p:cNvPr id="45075" name="Text Box 104"/>
            <p:cNvSpPr txBox="1">
              <a:spLocks noChangeArrowheads="1"/>
            </p:cNvSpPr>
            <p:nvPr/>
          </p:nvSpPr>
          <p:spPr bwMode="auto">
            <a:xfrm>
              <a:off x="1850440" y="4077072"/>
              <a:ext cx="897309" cy="920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sz="3200" b="1">
                  <a:latin typeface="Verdana" pitchFamily="34" charset="0"/>
                </a:rPr>
                <a:t>+</a:t>
              </a:r>
            </a:p>
          </p:txBody>
        </p:sp>
      </p:grpSp>
      <p:grpSp>
        <p:nvGrpSpPr>
          <p:cNvPr id="21" name="Ovál 20"/>
          <p:cNvGrpSpPr>
            <a:grpSpLocks/>
          </p:cNvGrpSpPr>
          <p:nvPr/>
        </p:nvGrpSpPr>
        <p:grpSpPr bwMode="auto">
          <a:xfrm>
            <a:off x="4395788" y="3956050"/>
            <a:ext cx="1498600" cy="1671638"/>
            <a:chOff x="4395216" y="3956304"/>
            <a:chExt cx="1499616" cy="1670304"/>
          </a:xfrm>
        </p:grpSpPr>
        <p:pic>
          <p:nvPicPr>
            <p:cNvPr id="45067" name="Ovál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95216" y="3956304"/>
              <a:ext cx="1499616" cy="1670304"/>
            </a:xfrm>
            <a:prstGeom prst="rect">
              <a:avLst/>
            </a:prstGeom>
            <a:noFill/>
          </p:spPr>
        </p:pic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 rot="18264855">
              <a:off x="4628340" y="4515504"/>
              <a:ext cx="103113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fr-FR" sz="1800">
                <a:solidFill>
                  <a:srgbClr val="FFFFFF"/>
                </a:solidFill>
              </a:endParaRPr>
            </a:p>
          </p:txBody>
        </p:sp>
      </p:grpSp>
      <p:sp>
        <p:nvSpPr>
          <p:cNvPr id="35" name="Obdélník 34"/>
          <p:cNvSpPr/>
          <p:nvPr/>
        </p:nvSpPr>
        <p:spPr>
          <a:xfrm>
            <a:off x="1476375" y="3860800"/>
            <a:ext cx="4535488" cy="2305050"/>
          </a:xfrm>
          <a:prstGeom prst="rect">
            <a:avLst/>
          </a:prstGeom>
          <a:noFill/>
          <a:ln w="127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5338763" y="5624513"/>
            <a:ext cx="3409950" cy="82867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  <a:ex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dirty="0">
                <a:solidFill>
                  <a:srgbClr val="FFFF00"/>
                </a:solidFill>
                <a:latin typeface="Verdana" pitchFamily="34" charset="0"/>
                <a:ea typeface="+mn-ea"/>
              </a:rPr>
              <a:t>energie ~ 1/</a:t>
            </a:r>
            <a:r>
              <a:rPr lang="cs-CZ" sz="2800" b="1" i="1" spc="300" dirty="0">
                <a:solidFill>
                  <a:srgbClr val="FFFF00"/>
                </a:solidFill>
                <a:latin typeface="Verdana" pitchFamily="34" charset="0"/>
                <a:ea typeface="+mn-ea"/>
              </a:rPr>
              <a:t>r</a:t>
            </a:r>
            <a:r>
              <a:rPr lang="cs-CZ" sz="2800" b="1" i="1" spc="300" baseline="30000" dirty="0">
                <a:solidFill>
                  <a:srgbClr val="FFFF00"/>
                </a:solidFill>
                <a:latin typeface="Verdana" pitchFamily="34" charset="0"/>
                <a:ea typeface="+mn-ea"/>
              </a:rPr>
              <a:t>2</a:t>
            </a:r>
            <a:endParaRPr lang="cs-CZ" sz="2800" b="1" spc="300" dirty="0">
              <a:solidFill>
                <a:srgbClr val="FFFF00"/>
              </a:solidFill>
              <a:latin typeface="Verdana" pitchFamily="34" charset="0"/>
              <a:ea typeface="+mn-ea"/>
            </a:endParaRPr>
          </a:p>
        </p:txBody>
      </p:sp>
      <p:grpSp>
        <p:nvGrpSpPr>
          <p:cNvPr id="45085" name="Group 29"/>
          <p:cNvGrpSpPr>
            <a:grpSpLocks/>
          </p:cNvGrpSpPr>
          <p:nvPr/>
        </p:nvGrpSpPr>
        <p:grpSpPr bwMode="auto">
          <a:xfrm>
            <a:off x="4498975" y="4011613"/>
            <a:ext cx="1368425" cy="1433512"/>
            <a:chOff x="1156" y="2296"/>
            <a:chExt cx="862" cy="903"/>
          </a:xfrm>
        </p:grpSpPr>
        <p:sp>
          <p:nvSpPr>
            <p:cNvPr id="36" name="Text Box 104"/>
            <p:cNvSpPr txBox="1">
              <a:spLocks noChangeArrowheads="1"/>
            </p:cNvSpPr>
            <p:nvPr/>
          </p:nvSpPr>
          <p:spPr bwMode="auto">
            <a:xfrm>
              <a:off x="1458" y="2296"/>
              <a:ext cx="56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</a:t>
              </a:r>
              <a:r>
                <a:rPr lang="de-CH" b="1">
                  <a:latin typeface="Verdana" pitchFamily="34" charset="0"/>
                </a:rPr>
                <a:t>+</a:t>
              </a:r>
              <a:r>
                <a:rPr lang="cs-CZ" b="1">
                  <a:latin typeface="Verdana" pitchFamily="34" charset="0"/>
                </a:rPr>
                <a:t>)</a:t>
              </a:r>
            </a:p>
          </p:txBody>
        </p:sp>
        <p:sp>
          <p:nvSpPr>
            <p:cNvPr id="37" name="Text Box 104"/>
            <p:cNvSpPr txBox="1">
              <a:spLocks noChangeArrowheads="1"/>
            </p:cNvSpPr>
            <p:nvPr/>
          </p:nvSpPr>
          <p:spPr bwMode="auto">
            <a:xfrm>
              <a:off x="1156" y="2740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(–)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80"/>
    </mc:Choice>
    <mc:Fallback xmlns="">
      <p:transition spd="slow" advTm="246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46104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46106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46108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10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6107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6105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interakce dipól-dipól</a:t>
              </a:r>
            </a:p>
          </p:txBody>
        </p:sp>
      </p:grpSp>
      <p:sp>
        <p:nvSpPr>
          <p:cNvPr id="46083" name="Text Box 104"/>
          <p:cNvSpPr txBox="1">
            <a:spLocks noChangeArrowheads="1"/>
          </p:cNvSpPr>
          <p:nvPr/>
        </p:nvSpPr>
        <p:spPr bwMode="auto">
          <a:xfrm>
            <a:off x="684213" y="981075"/>
            <a:ext cx="72009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 částice bez náboje, ale elektricky nevyvážené (polární)</a:t>
            </a:r>
          </a:p>
          <a:p>
            <a:pPr marL="361950" indent="-361950">
              <a:lnSpc>
                <a:spcPct val="150000"/>
              </a:lnSpc>
            </a:pP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   </a:t>
            </a:r>
            <a:r>
              <a:rPr lang="cs-CZ" sz="2800" b="1" dirty="0" err="1">
                <a:solidFill>
                  <a:srgbClr val="FFFF00"/>
                </a:solidFill>
                <a:latin typeface="Verdana" pitchFamily="34" charset="0"/>
              </a:rPr>
              <a:t>Keesomovy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 interakce</a:t>
            </a:r>
          </a:p>
          <a:p>
            <a:pPr marL="361950" indent="-361950">
              <a:lnSpc>
                <a:spcPct val="150000"/>
              </a:lnSpc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 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klasická elektrostatika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03575" y="4437063"/>
            <a:ext cx="1152525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5" name="Skupina 2"/>
          <p:cNvGrpSpPr>
            <a:grpSpLocks/>
          </p:cNvGrpSpPr>
          <p:nvPr/>
        </p:nvGrpSpPr>
        <p:grpSpPr bwMode="auto">
          <a:xfrm>
            <a:off x="2468563" y="5364163"/>
            <a:ext cx="2627312" cy="144462"/>
            <a:chOff x="3811262" y="5508765"/>
            <a:chExt cx="2607729" cy="144016"/>
          </a:xfrm>
        </p:grpSpPr>
        <p:cxnSp>
          <p:nvCxnSpPr>
            <p:cNvPr id="10" name="Přímá spojnice 9"/>
            <p:cNvCxnSpPr/>
            <p:nvPr/>
          </p:nvCxnSpPr>
          <p:spPr>
            <a:xfrm>
              <a:off x="3811262" y="5581565"/>
              <a:ext cx="2607729" cy="0"/>
            </a:xfrm>
            <a:prstGeom prst="line">
              <a:avLst/>
            </a:prstGeom>
            <a:ln w="38100" cap="sq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3811262" y="5508765"/>
              <a:ext cx="0" cy="1440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6418991" y="5508765"/>
              <a:ext cx="0" cy="1440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04"/>
          <p:cNvSpPr txBox="1">
            <a:spLocks noChangeArrowheads="1"/>
          </p:cNvSpPr>
          <p:nvPr/>
        </p:nvSpPr>
        <p:spPr bwMode="auto">
          <a:xfrm>
            <a:off x="3589338" y="4716463"/>
            <a:ext cx="6223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i="1" spc="300" dirty="0">
                <a:solidFill>
                  <a:schemeClr val="bg1"/>
                </a:solidFill>
                <a:latin typeface="Verdana" pitchFamily="34" charset="0"/>
                <a:ea typeface="+mn-ea"/>
              </a:rPr>
              <a:t>r</a:t>
            </a:r>
            <a:endParaRPr lang="cs-CZ" sz="2800" b="1" spc="300" dirty="0">
              <a:solidFill>
                <a:schemeClr val="bg1"/>
              </a:solidFill>
              <a:latin typeface="Verdana" pitchFamily="34" charset="0"/>
              <a:ea typeface="+mn-ea"/>
            </a:endParaRPr>
          </a:p>
        </p:txBody>
      </p:sp>
      <p:grpSp>
        <p:nvGrpSpPr>
          <p:cNvPr id="21" name="Ovál 20"/>
          <p:cNvGrpSpPr>
            <a:grpSpLocks/>
          </p:cNvGrpSpPr>
          <p:nvPr/>
        </p:nvGrpSpPr>
        <p:grpSpPr bwMode="auto">
          <a:xfrm rot="21600000">
            <a:off x="4373563" y="3565525"/>
            <a:ext cx="1500187" cy="1677988"/>
            <a:chOff x="4376928" y="3566160"/>
            <a:chExt cx="1499616" cy="1676400"/>
          </a:xfrm>
        </p:grpSpPr>
        <p:pic>
          <p:nvPicPr>
            <p:cNvPr id="46096" name="Ovál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6928" y="3566160"/>
              <a:ext cx="1499616" cy="1676400"/>
            </a:xfrm>
            <a:prstGeom prst="rect">
              <a:avLst/>
            </a:prstGeom>
            <a:noFill/>
          </p:spPr>
        </p:pic>
        <p:sp>
          <p:nvSpPr>
            <p:cNvPr id="46097" name="Text Box 17"/>
            <p:cNvSpPr txBox="1">
              <a:spLocks noChangeArrowheads="1"/>
            </p:cNvSpPr>
            <p:nvPr/>
          </p:nvSpPr>
          <p:spPr bwMode="auto">
            <a:xfrm rot="7464854">
              <a:off x="4608919" y="4129852"/>
              <a:ext cx="103113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fr-FR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6112" name="Group 32"/>
          <p:cNvGrpSpPr>
            <a:grpSpLocks/>
          </p:cNvGrpSpPr>
          <p:nvPr/>
        </p:nvGrpSpPr>
        <p:grpSpPr bwMode="auto">
          <a:xfrm>
            <a:off x="4567238" y="3729038"/>
            <a:ext cx="1198562" cy="1433512"/>
            <a:chOff x="2877" y="2349"/>
            <a:chExt cx="755" cy="903"/>
          </a:xfrm>
        </p:grpSpPr>
        <p:sp>
          <p:nvSpPr>
            <p:cNvPr id="22" name="Text Box 104"/>
            <p:cNvSpPr txBox="1">
              <a:spLocks noChangeArrowheads="1"/>
            </p:cNvSpPr>
            <p:nvPr/>
          </p:nvSpPr>
          <p:spPr bwMode="auto">
            <a:xfrm rot="10800000">
              <a:off x="2877" y="2793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</a:t>
              </a:r>
              <a:r>
                <a:rPr lang="de-CH" b="1">
                  <a:latin typeface="Verdana" pitchFamily="34" charset="0"/>
                </a:rPr>
                <a:t>-</a:t>
              </a:r>
              <a:r>
                <a:rPr lang="cs-CZ" b="1">
                  <a:latin typeface="Verdana" pitchFamily="34" charset="0"/>
                </a:rPr>
                <a:t>)</a:t>
              </a:r>
            </a:p>
          </p:txBody>
        </p:sp>
        <p:sp>
          <p:nvSpPr>
            <p:cNvPr id="31" name="Text Box 104"/>
            <p:cNvSpPr txBox="1">
              <a:spLocks noChangeArrowheads="1"/>
            </p:cNvSpPr>
            <p:nvPr/>
          </p:nvSpPr>
          <p:spPr bwMode="auto">
            <a:xfrm rot="10800000">
              <a:off x="3130" y="2349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</a:t>
              </a:r>
              <a:r>
                <a:rPr lang="de-CH" b="1">
                  <a:latin typeface="Verdana" pitchFamily="34" charset="0"/>
                </a:rPr>
                <a:t>+</a:t>
              </a:r>
              <a:r>
                <a:rPr lang="cs-CZ" b="1">
                  <a:latin typeface="Verdana" pitchFamily="34" charset="0"/>
                </a:rPr>
                <a:t>)</a:t>
              </a:r>
            </a:p>
          </p:txBody>
        </p:sp>
      </p:grpSp>
      <p:sp>
        <p:nvSpPr>
          <p:cNvPr id="33" name="Obdélník 32"/>
          <p:cNvSpPr/>
          <p:nvPr/>
        </p:nvSpPr>
        <p:spPr>
          <a:xfrm>
            <a:off x="1620838" y="3500438"/>
            <a:ext cx="4498975" cy="2339975"/>
          </a:xfrm>
          <a:prstGeom prst="rect">
            <a:avLst/>
          </a:prstGeom>
          <a:noFill/>
          <a:ln w="127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grpSp>
        <p:nvGrpSpPr>
          <p:cNvPr id="35" name="Ovál 34"/>
          <p:cNvGrpSpPr>
            <a:grpSpLocks/>
          </p:cNvGrpSpPr>
          <p:nvPr/>
        </p:nvGrpSpPr>
        <p:grpSpPr bwMode="auto">
          <a:xfrm>
            <a:off x="1730375" y="3559175"/>
            <a:ext cx="1500188" cy="1677988"/>
            <a:chOff x="1731264" y="3560064"/>
            <a:chExt cx="1499616" cy="1676400"/>
          </a:xfrm>
        </p:grpSpPr>
        <p:pic>
          <p:nvPicPr>
            <p:cNvPr id="46091" name="Ovál 3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1264" y="3560064"/>
              <a:ext cx="1499616" cy="1676400"/>
            </a:xfrm>
            <a:prstGeom prst="rect">
              <a:avLst/>
            </a:prstGeom>
            <a:noFill/>
          </p:spPr>
        </p:pic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 rot="18264855">
              <a:off x="1964044" y="4123312"/>
              <a:ext cx="103113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fr-FR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6116" name="Group 36"/>
          <p:cNvGrpSpPr>
            <a:grpSpLocks/>
          </p:cNvGrpSpPr>
          <p:nvPr/>
        </p:nvGrpSpPr>
        <p:grpSpPr bwMode="auto">
          <a:xfrm>
            <a:off x="1835150" y="3644900"/>
            <a:ext cx="1368425" cy="1433513"/>
            <a:chOff x="1156" y="2296"/>
            <a:chExt cx="862" cy="903"/>
          </a:xfrm>
        </p:grpSpPr>
        <p:sp>
          <p:nvSpPr>
            <p:cNvPr id="36" name="Text Box 104"/>
            <p:cNvSpPr txBox="1">
              <a:spLocks noChangeArrowheads="1"/>
            </p:cNvSpPr>
            <p:nvPr/>
          </p:nvSpPr>
          <p:spPr bwMode="auto">
            <a:xfrm>
              <a:off x="1458" y="2296"/>
              <a:ext cx="56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</a:t>
              </a:r>
              <a:r>
                <a:rPr lang="de-CH" b="1">
                  <a:latin typeface="Verdana" pitchFamily="34" charset="0"/>
                </a:rPr>
                <a:t>+</a:t>
              </a:r>
              <a:r>
                <a:rPr lang="cs-CZ" b="1">
                  <a:latin typeface="Verdana" pitchFamily="34" charset="0"/>
                </a:rPr>
                <a:t>)</a:t>
              </a:r>
            </a:p>
          </p:txBody>
        </p:sp>
        <p:sp>
          <p:nvSpPr>
            <p:cNvPr id="37" name="Text Box 104"/>
            <p:cNvSpPr txBox="1">
              <a:spLocks noChangeArrowheads="1"/>
            </p:cNvSpPr>
            <p:nvPr/>
          </p:nvSpPr>
          <p:spPr bwMode="auto">
            <a:xfrm>
              <a:off x="1156" y="2740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(–)</a:t>
              </a:r>
            </a:p>
          </p:txBody>
        </p:sp>
      </p:grp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41275" y="6005148"/>
            <a:ext cx="3378200" cy="82867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  <a:ex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dirty="0">
                <a:solidFill>
                  <a:srgbClr val="FFFF00"/>
                </a:solidFill>
                <a:latin typeface="Verdana" pitchFamily="34" charset="0"/>
                <a:ea typeface="+mn-ea"/>
              </a:rPr>
              <a:t>energie ~ 1/</a:t>
            </a:r>
            <a:r>
              <a:rPr lang="cs-CZ" sz="2800" b="1" i="1" spc="300" dirty="0">
                <a:solidFill>
                  <a:srgbClr val="FFFF00"/>
                </a:solidFill>
                <a:latin typeface="Verdana" pitchFamily="34" charset="0"/>
                <a:ea typeface="+mn-ea"/>
              </a:rPr>
              <a:t>r</a:t>
            </a:r>
            <a:r>
              <a:rPr lang="cs-CZ" sz="2800" b="1" i="1" spc="300" baseline="30000" dirty="0">
                <a:solidFill>
                  <a:srgbClr val="FFFF00"/>
                </a:solidFill>
                <a:latin typeface="Verdana" pitchFamily="34" charset="0"/>
                <a:ea typeface="+mn-ea"/>
              </a:rPr>
              <a:t>3</a:t>
            </a:r>
            <a:endParaRPr lang="cs-CZ" sz="2800" b="1" spc="300" dirty="0">
              <a:solidFill>
                <a:srgbClr val="FFFF00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07975-6C19-6F4A-9D21-5E49512D8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25" y="2188054"/>
            <a:ext cx="3172899" cy="3817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C3D3F-1279-A942-8DEE-93E9C578EAAE}"/>
              </a:ext>
            </a:extLst>
          </p:cNvPr>
          <p:cNvSpPr txBox="1"/>
          <p:nvPr/>
        </p:nvSpPr>
        <p:spPr>
          <a:xfrm>
            <a:off x="5757782" y="5962930"/>
            <a:ext cx="3557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Willem Hendrik Keesom </a:t>
            </a:r>
          </a:p>
          <a:p>
            <a:pPr algn="ctr"/>
            <a:r>
              <a:rPr lang="fr-FR" dirty="0"/>
              <a:t>(1876-1956)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21"/>
    </mc:Choice>
    <mc:Fallback xmlns="">
      <p:transition spd="slow" advTm="416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FEB98-39A5-2C4D-B02C-5917BF52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4741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6D7B7B-0C79-0E49-B976-7402615C1A8B}"/>
              </a:ext>
            </a:extLst>
          </p:cNvPr>
          <p:cNvSpPr txBox="1"/>
          <p:nvPr/>
        </p:nvSpPr>
        <p:spPr>
          <a:xfrm>
            <a:off x="3419872" y="2924944"/>
            <a:ext cx="1360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vazebný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dipól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4DE33-5294-2740-B09C-DE5CA8CF99A1}"/>
              </a:ext>
            </a:extLst>
          </p:cNvPr>
          <p:cNvSpPr txBox="1"/>
          <p:nvPr/>
        </p:nvSpPr>
        <p:spPr>
          <a:xfrm>
            <a:off x="3530694" y="3894147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dipól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molekuly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E4FF25-51D6-A34C-B2A6-8EA4CA5EDC37}"/>
              </a:ext>
            </a:extLst>
          </p:cNvPr>
          <p:cNvGrpSpPr/>
          <p:nvPr/>
        </p:nvGrpSpPr>
        <p:grpSpPr>
          <a:xfrm>
            <a:off x="5724128" y="2694110"/>
            <a:ext cx="2723469" cy="2019839"/>
            <a:chOff x="5724128" y="2694110"/>
            <a:chExt cx="2723469" cy="20198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69C327-BC44-7545-B2EC-AF2F93D6B062}"/>
                </a:ext>
              </a:extLst>
            </p:cNvPr>
            <p:cNvSpPr txBox="1"/>
            <p:nvPr/>
          </p:nvSpPr>
          <p:spPr>
            <a:xfrm>
              <a:off x="5724128" y="2694111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-1e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AA7E42-9B54-2E4A-850B-FDE8C76DD5C1}"/>
                </a:ext>
              </a:extLst>
            </p:cNvPr>
            <p:cNvSpPr txBox="1"/>
            <p:nvPr/>
          </p:nvSpPr>
          <p:spPr>
            <a:xfrm>
              <a:off x="7740352" y="2694110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+1e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CFC113-5F9C-204B-8430-6FD115667553}"/>
                </a:ext>
              </a:extLst>
            </p:cNvPr>
            <p:cNvSpPr txBox="1"/>
            <p:nvPr/>
          </p:nvSpPr>
          <p:spPr>
            <a:xfrm>
              <a:off x="6948264" y="4252284"/>
              <a:ext cx="548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1Å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4133356-DA4F-1441-9B3F-CFF4B1AA0647}"/>
              </a:ext>
            </a:extLst>
          </p:cNvPr>
          <p:cNvSpPr txBox="1"/>
          <p:nvPr/>
        </p:nvSpPr>
        <p:spPr>
          <a:xfrm>
            <a:off x="6300192" y="5031370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μ</a:t>
            </a:r>
            <a:r>
              <a:rPr lang="fr-FR" dirty="0"/>
              <a:t>  = 4.803 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65697E-AE3D-1F4A-BC05-D4833B89D55A}"/>
              </a:ext>
            </a:extLst>
          </p:cNvPr>
          <p:cNvSpPr/>
          <p:nvPr/>
        </p:nvSpPr>
        <p:spPr>
          <a:xfrm>
            <a:off x="32925" y="5323550"/>
            <a:ext cx="9036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Jednotka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dipólového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momentu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byla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pojmenována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po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nositeli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fr-FR" dirty="0">
                <a:solidFill>
                  <a:srgbClr val="0B0080"/>
                </a:solidFill>
                <a:latin typeface="Arial" panose="020B0604020202020204" pitchFamily="34" charset="0"/>
                <a:hlinkClick r:id="rId3" tooltip="Nobelova cena"/>
              </a:rPr>
              <a:t>Nobelovy ceny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za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chemii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v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roce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fr-FR" dirty="0">
                <a:solidFill>
                  <a:srgbClr val="0B0080"/>
                </a:solidFill>
                <a:latin typeface="Arial" panose="020B0604020202020204" pitchFamily="34" charset="0"/>
                <a:hlinkClick r:id="rId4" tooltip="1936"/>
              </a:rPr>
              <a:t>1936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holandském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fyzikálním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chemikovi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fr-FR" dirty="0">
                <a:solidFill>
                  <a:srgbClr val="0B0080"/>
                </a:solidFill>
                <a:latin typeface="Arial" panose="020B0604020202020204" pitchFamily="34" charset="0"/>
                <a:hlinkClick r:id="rId5" tooltip="Peter Debye"/>
              </a:rPr>
              <a:t>Peteru Debyeovi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který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se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zabýval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polárními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molekulami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8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46104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46106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46108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10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6107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6105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interakce dipól-dipól</a:t>
              </a:r>
            </a:p>
          </p:txBody>
        </p:sp>
      </p:grp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41275" y="6005148"/>
            <a:ext cx="3378200" cy="82867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  <a:ex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dirty="0">
                <a:solidFill>
                  <a:srgbClr val="FFFF00"/>
                </a:solidFill>
                <a:latin typeface="Verdana" pitchFamily="34" charset="0"/>
                <a:ea typeface="+mn-ea"/>
              </a:rPr>
              <a:t>energie ~ 1/</a:t>
            </a:r>
            <a:r>
              <a:rPr lang="cs-CZ" sz="2800" b="1" i="1" spc="300" dirty="0">
                <a:solidFill>
                  <a:srgbClr val="FFFF00"/>
                </a:solidFill>
                <a:latin typeface="Verdana" pitchFamily="34" charset="0"/>
                <a:ea typeface="+mn-ea"/>
              </a:rPr>
              <a:t>r</a:t>
            </a:r>
            <a:r>
              <a:rPr lang="cs-CZ" sz="2800" b="1" i="1" spc="300" baseline="30000" dirty="0">
                <a:solidFill>
                  <a:srgbClr val="FFFF00"/>
                </a:solidFill>
                <a:latin typeface="Verdana" pitchFamily="34" charset="0"/>
                <a:ea typeface="+mn-ea"/>
              </a:rPr>
              <a:t>3</a:t>
            </a:r>
            <a:endParaRPr lang="cs-CZ" sz="2800" b="1" spc="300" dirty="0">
              <a:solidFill>
                <a:srgbClr val="FFFF00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56" name="Ovál 20">
            <a:extLst>
              <a:ext uri="{FF2B5EF4-FFF2-40B4-BE49-F238E27FC236}">
                <a16:creationId xmlns:a16="http://schemas.microsoft.com/office/drawing/2014/main" id="{6F3CC366-BC44-2A47-A26B-5D5C987DC91C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645" y="4900247"/>
            <a:ext cx="1500187" cy="1677988"/>
          </a:xfrm>
          <a:prstGeom prst="rect">
            <a:avLst/>
          </a:prstGeom>
          <a:noFill/>
        </p:spPr>
      </p:pic>
      <p:sp>
        <p:nvSpPr>
          <p:cNvPr id="57" name="Text Box 17">
            <a:extLst>
              <a:ext uri="{FF2B5EF4-FFF2-40B4-BE49-F238E27FC236}">
                <a16:creationId xmlns:a16="http://schemas.microsoft.com/office/drawing/2014/main" id="{882482DE-D83A-2345-8506-EF74F12ACA82}"/>
              </a:ext>
            </a:extLst>
          </p:cNvPr>
          <p:cNvSpPr txBox="1">
            <a:spLocks noChangeArrowheads="1"/>
          </p:cNvSpPr>
          <p:nvPr/>
        </p:nvSpPr>
        <p:spPr bwMode="auto">
          <a:xfrm rot="7464854">
            <a:off x="6836432" y="5464629"/>
            <a:ext cx="1032115" cy="5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fr-FR" sz="1800">
              <a:solidFill>
                <a:srgbClr val="FFFFFF"/>
              </a:solidFill>
            </a:endParaRPr>
          </a:p>
        </p:txBody>
      </p:sp>
      <p:pic>
        <p:nvPicPr>
          <p:cNvPr id="54" name="Ovál 34">
            <a:extLst>
              <a:ext uri="{FF2B5EF4-FFF2-40B4-BE49-F238E27FC236}">
                <a16:creationId xmlns:a16="http://schemas.microsoft.com/office/drawing/2014/main" id="{774B107D-EFE4-AE44-90C9-AB4105FB57E4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457" y="4893897"/>
            <a:ext cx="1500188" cy="1677988"/>
          </a:xfrm>
          <a:prstGeom prst="rect">
            <a:avLst/>
          </a:prstGeom>
          <a:noFill/>
        </p:spPr>
      </p:pic>
      <p:sp>
        <p:nvSpPr>
          <p:cNvPr id="55" name="Text Box 12">
            <a:extLst>
              <a:ext uri="{FF2B5EF4-FFF2-40B4-BE49-F238E27FC236}">
                <a16:creationId xmlns:a16="http://schemas.microsoft.com/office/drawing/2014/main" id="{6A80D3E0-E2EB-4044-81CB-7A09845C3572}"/>
              </a:ext>
            </a:extLst>
          </p:cNvPr>
          <p:cNvSpPr txBox="1">
            <a:spLocks noChangeArrowheads="1"/>
          </p:cNvSpPr>
          <p:nvPr/>
        </p:nvSpPr>
        <p:spPr bwMode="auto">
          <a:xfrm rot="18264855">
            <a:off x="4194034" y="5457835"/>
            <a:ext cx="1032115" cy="5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fr-FR" sz="1800">
              <a:solidFill>
                <a:srgbClr val="FFFFFF"/>
              </a:solidFill>
            </a:endParaRPr>
          </a:p>
        </p:txBody>
      </p:sp>
      <p:cxnSp>
        <p:nvCxnSpPr>
          <p:cNvPr id="41" name="Přímá spojnice se šipkou 5">
            <a:extLst>
              <a:ext uri="{FF2B5EF4-FFF2-40B4-BE49-F238E27FC236}">
                <a16:creationId xmlns:a16="http://schemas.microsoft.com/office/drawing/2014/main" id="{D42C96FF-C419-8E4C-B5EE-F9A77405D49C}"/>
              </a:ext>
            </a:extLst>
          </p:cNvPr>
          <p:cNvCxnSpPr/>
          <p:nvPr/>
        </p:nvCxnSpPr>
        <p:spPr>
          <a:xfrm>
            <a:off x="5434657" y="5771785"/>
            <a:ext cx="1152525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2">
            <a:extLst>
              <a:ext uri="{FF2B5EF4-FFF2-40B4-BE49-F238E27FC236}">
                <a16:creationId xmlns:a16="http://schemas.microsoft.com/office/drawing/2014/main" id="{3E73CA35-1DB4-9941-BAA8-5DD0790F5C6F}"/>
              </a:ext>
            </a:extLst>
          </p:cNvPr>
          <p:cNvGrpSpPr>
            <a:grpSpLocks/>
          </p:cNvGrpSpPr>
          <p:nvPr/>
        </p:nvGrpSpPr>
        <p:grpSpPr bwMode="auto">
          <a:xfrm>
            <a:off x="4699645" y="6698885"/>
            <a:ext cx="2627312" cy="144462"/>
            <a:chOff x="3811262" y="5508765"/>
            <a:chExt cx="2607729" cy="144016"/>
          </a:xfrm>
        </p:grpSpPr>
        <p:cxnSp>
          <p:nvCxnSpPr>
            <p:cNvPr id="51" name="Přímá spojnice 9">
              <a:extLst>
                <a:ext uri="{FF2B5EF4-FFF2-40B4-BE49-F238E27FC236}">
                  <a16:creationId xmlns:a16="http://schemas.microsoft.com/office/drawing/2014/main" id="{CC224D9B-F9FD-794E-96FE-089C3836FE6F}"/>
                </a:ext>
              </a:extLst>
            </p:cNvPr>
            <p:cNvCxnSpPr/>
            <p:nvPr/>
          </p:nvCxnSpPr>
          <p:spPr>
            <a:xfrm>
              <a:off x="3811262" y="5581565"/>
              <a:ext cx="2607729" cy="0"/>
            </a:xfrm>
            <a:prstGeom prst="line">
              <a:avLst/>
            </a:prstGeom>
            <a:ln w="38100" cap="sq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25">
              <a:extLst>
                <a:ext uri="{FF2B5EF4-FFF2-40B4-BE49-F238E27FC236}">
                  <a16:creationId xmlns:a16="http://schemas.microsoft.com/office/drawing/2014/main" id="{9EDA6319-CE3D-9147-90B4-C45DD8236ADD}"/>
                </a:ext>
              </a:extLst>
            </p:cNvPr>
            <p:cNvCxnSpPr/>
            <p:nvPr/>
          </p:nvCxnSpPr>
          <p:spPr>
            <a:xfrm>
              <a:off x="3811262" y="5508765"/>
              <a:ext cx="0" cy="144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26">
              <a:extLst>
                <a:ext uri="{FF2B5EF4-FFF2-40B4-BE49-F238E27FC236}">
                  <a16:creationId xmlns:a16="http://schemas.microsoft.com/office/drawing/2014/main" id="{7315533F-E488-F144-AEFB-82FAB9D77D2E}"/>
                </a:ext>
              </a:extLst>
            </p:cNvPr>
            <p:cNvCxnSpPr/>
            <p:nvPr/>
          </p:nvCxnSpPr>
          <p:spPr>
            <a:xfrm>
              <a:off x="6418991" y="5508765"/>
              <a:ext cx="0" cy="144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104">
            <a:extLst>
              <a:ext uri="{FF2B5EF4-FFF2-40B4-BE49-F238E27FC236}">
                <a16:creationId xmlns:a16="http://schemas.microsoft.com/office/drawing/2014/main" id="{BD209745-2AFA-F14B-A55E-FEA77DA3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420" y="6051185"/>
            <a:ext cx="6223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i="1" spc="300" dirty="0">
                <a:solidFill>
                  <a:srgbClr val="FFFF00"/>
                </a:solidFill>
                <a:latin typeface="Verdana" pitchFamily="34" charset="0"/>
                <a:ea typeface="+mn-ea"/>
              </a:rPr>
              <a:t>r</a:t>
            </a:r>
            <a:endParaRPr lang="cs-CZ" sz="2800" b="1" spc="300" dirty="0">
              <a:solidFill>
                <a:srgbClr val="FFFF00"/>
              </a:solidFill>
              <a:latin typeface="Verdana" pitchFamily="34" charset="0"/>
              <a:ea typeface="+mn-ea"/>
            </a:endParaRPr>
          </a:p>
        </p:txBody>
      </p:sp>
      <p:grpSp>
        <p:nvGrpSpPr>
          <p:cNvPr id="44" name="Group 32">
            <a:extLst>
              <a:ext uri="{FF2B5EF4-FFF2-40B4-BE49-F238E27FC236}">
                <a16:creationId xmlns:a16="http://schemas.microsoft.com/office/drawing/2014/main" id="{C0D682A1-C449-A94B-B13E-A37A09621870}"/>
              </a:ext>
            </a:extLst>
          </p:cNvPr>
          <p:cNvGrpSpPr>
            <a:grpSpLocks/>
          </p:cNvGrpSpPr>
          <p:nvPr/>
        </p:nvGrpSpPr>
        <p:grpSpPr bwMode="auto">
          <a:xfrm>
            <a:off x="6798320" y="5063760"/>
            <a:ext cx="1198562" cy="1433512"/>
            <a:chOff x="2877" y="2349"/>
            <a:chExt cx="755" cy="903"/>
          </a:xfrm>
        </p:grpSpPr>
        <p:sp>
          <p:nvSpPr>
            <p:cNvPr id="49" name="Text Box 104">
              <a:extLst>
                <a:ext uri="{FF2B5EF4-FFF2-40B4-BE49-F238E27FC236}">
                  <a16:creationId xmlns:a16="http://schemas.microsoft.com/office/drawing/2014/main" id="{0000BDDC-5513-1F41-B312-085DFFD1E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877" y="2793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</a:t>
              </a:r>
              <a:r>
                <a:rPr lang="de-CH" b="1">
                  <a:latin typeface="Verdana" pitchFamily="34" charset="0"/>
                </a:rPr>
                <a:t>-</a:t>
              </a:r>
              <a:r>
                <a:rPr lang="cs-CZ" b="1">
                  <a:latin typeface="Verdana" pitchFamily="34" charset="0"/>
                </a:rPr>
                <a:t>)</a:t>
              </a:r>
            </a:p>
          </p:txBody>
        </p:sp>
        <p:sp>
          <p:nvSpPr>
            <p:cNvPr id="50" name="Text Box 104">
              <a:extLst>
                <a:ext uri="{FF2B5EF4-FFF2-40B4-BE49-F238E27FC236}">
                  <a16:creationId xmlns:a16="http://schemas.microsoft.com/office/drawing/2014/main" id="{2E8CC308-9AF3-BB4E-A051-0D7CE0C3A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130" y="2349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</a:t>
              </a:r>
              <a:r>
                <a:rPr lang="de-CH" b="1">
                  <a:latin typeface="Verdana" pitchFamily="34" charset="0"/>
                </a:rPr>
                <a:t>+</a:t>
              </a:r>
              <a:r>
                <a:rPr lang="cs-CZ" b="1">
                  <a:latin typeface="Verdana" pitchFamily="34" charset="0"/>
                </a:rPr>
                <a:t>)</a:t>
              </a:r>
            </a:p>
          </p:txBody>
        </p:sp>
      </p:grpSp>
      <p:sp>
        <p:nvSpPr>
          <p:cNvPr id="45" name="Obdélník 32">
            <a:extLst>
              <a:ext uri="{FF2B5EF4-FFF2-40B4-BE49-F238E27FC236}">
                <a16:creationId xmlns:a16="http://schemas.microsoft.com/office/drawing/2014/main" id="{54D20C50-4178-4D47-B273-C2E25A2DBA3C}"/>
              </a:ext>
            </a:extLst>
          </p:cNvPr>
          <p:cNvSpPr/>
          <p:nvPr/>
        </p:nvSpPr>
        <p:spPr>
          <a:xfrm>
            <a:off x="3851920" y="4835160"/>
            <a:ext cx="4498975" cy="2339975"/>
          </a:xfrm>
          <a:prstGeom prst="rect">
            <a:avLst/>
          </a:prstGeom>
          <a:noFill/>
          <a:ln w="127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grpSp>
        <p:nvGrpSpPr>
          <p:cNvPr id="46" name="Group 36">
            <a:extLst>
              <a:ext uri="{FF2B5EF4-FFF2-40B4-BE49-F238E27FC236}">
                <a16:creationId xmlns:a16="http://schemas.microsoft.com/office/drawing/2014/main" id="{892FA916-B341-3743-B878-AC6DD81DDED1}"/>
              </a:ext>
            </a:extLst>
          </p:cNvPr>
          <p:cNvGrpSpPr>
            <a:grpSpLocks/>
          </p:cNvGrpSpPr>
          <p:nvPr/>
        </p:nvGrpSpPr>
        <p:grpSpPr bwMode="auto">
          <a:xfrm>
            <a:off x="4066232" y="4979622"/>
            <a:ext cx="1368425" cy="1433513"/>
            <a:chOff x="1156" y="2296"/>
            <a:chExt cx="862" cy="903"/>
          </a:xfrm>
        </p:grpSpPr>
        <p:sp>
          <p:nvSpPr>
            <p:cNvPr id="47" name="Text Box 104">
              <a:extLst>
                <a:ext uri="{FF2B5EF4-FFF2-40B4-BE49-F238E27FC236}">
                  <a16:creationId xmlns:a16="http://schemas.microsoft.com/office/drawing/2014/main" id="{5E9500FD-7259-494A-A1A3-9007B052B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8" y="2296"/>
              <a:ext cx="56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</a:t>
              </a:r>
              <a:r>
                <a:rPr lang="de-CH" b="1">
                  <a:latin typeface="Verdana" pitchFamily="34" charset="0"/>
                </a:rPr>
                <a:t>+</a:t>
              </a:r>
              <a:r>
                <a:rPr lang="cs-CZ" b="1">
                  <a:latin typeface="Verdana" pitchFamily="34" charset="0"/>
                </a:rPr>
                <a:t>)</a:t>
              </a:r>
            </a:p>
          </p:txBody>
        </p:sp>
        <p:sp>
          <p:nvSpPr>
            <p:cNvPr id="48" name="Text Box 104">
              <a:extLst>
                <a:ext uri="{FF2B5EF4-FFF2-40B4-BE49-F238E27FC236}">
                  <a16:creationId xmlns:a16="http://schemas.microsoft.com/office/drawing/2014/main" id="{F8F32045-07B7-8949-9794-6C5695E05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740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(–)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C615E94-56DB-1340-BB95-CCE8C06A6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" y="741761"/>
            <a:ext cx="9144000" cy="664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87900C-B4E6-9747-9F35-93BDFD278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707" y="1131537"/>
            <a:ext cx="6311900" cy="82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C42009-684B-A74D-83C5-21912605C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195" y="2272935"/>
            <a:ext cx="5981700" cy="254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0C633B7-1247-E248-ABEC-934200BA5B03}"/>
              </a:ext>
            </a:extLst>
          </p:cNvPr>
          <p:cNvSpPr/>
          <p:nvPr/>
        </p:nvSpPr>
        <p:spPr>
          <a:xfrm>
            <a:off x="3923928" y="1484784"/>
            <a:ext cx="621729" cy="517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21"/>
    </mc:Choice>
    <mc:Fallback xmlns="">
      <p:transition spd="slow" advTm="41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47132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47134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47136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13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7135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7133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interakce ion-indukovaný dipól</a:t>
              </a:r>
            </a:p>
          </p:txBody>
        </p:sp>
      </p:grpSp>
      <p:sp>
        <p:nvSpPr>
          <p:cNvPr id="47107" name="Text Box 104"/>
          <p:cNvSpPr txBox="1">
            <a:spLocks noChangeArrowheads="1"/>
          </p:cNvSpPr>
          <p:nvPr/>
        </p:nvSpPr>
        <p:spPr bwMode="auto">
          <a:xfrm>
            <a:off x="684213" y="981075"/>
            <a:ext cx="79200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 ion elektricky </a:t>
            </a:r>
            <a:r>
              <a:rPr lang="de-CH" sz="2800" b="1">
                <a:solidFill>
                  <a:srgbClr val="FFFF00"/>
                </a:solidFill>
                <a:latin typeface="Verdana" pitchFamily="34" charset="0"/>
              </a:rPr>
              <a:t>„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rozhodí</a:t>
            </a:r>
            <a:r>
              <a:rPr lang="de-CH" sz="2800" b="1">
                <a:solidFill>
                  <a:srgbClr val="FFFF00"/>
                </a:solidFill>
                <a:latin typeface="Verdana" pitchFamily="34" charset="0"/>
              </a:rPr>
              <a:t>“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 původně nepolární molekulu = indukuje dipól</a:t>
            </a:r>
          </a:p>
          <a:p>
            <a:pPr marL="361950" indent="-361950">
              <a:lnSpc>
                <a:spcPct val="150000"/>
              </a:lnSpc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 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klasická elektrostatika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943225" y="5103813"/>
            <a:ext cx="1152525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09" name="Skupina 7"/>
          <p:cNvGrpSpPr>
            <a:grpSpLocks/>
          </p:cNvGrpSpPr>
          <p:nvPr/>
        </p:nvGrpSpPr>
        <p:grpSpPr bwMode="auto">
          <a:xfrm>
            <a:off x="2297113" y="5942013"/>
            <a:ext cx="2424112" cy="150812"/>
            <a:chOff x="2296427" y="5725790"/>
            <a:chExt cx="2425141" cy="151482"/>
          </a:xfrm>
        </p:grpSpPr>
        <p:cxnSp>
          <p:nvCxnSpPr>
            <p:cNvPr id="10" name="Přímá spojnice 9"/>
            <p:cNvCxnSpPr/>
            <p:nvPr/>
          </p:nvCxnSpPr>
          <p:spPr>
            <a:xfrm>
              <a:off x="2301191" y="5805518"/>
              <a:ext cx="2415613" cy="0"/>
            </a:xfrm>
            <a:prstGeom prst="line">
              <a:avLst/>
            </a:prstGeom>
            <a:ln w="38100" cap="sq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2296427" y="5725790"/>
              <a:ext cx="0" cy="1435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4721568" y="5733762"/>
              <a:ext cx="0" cy="1435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04"/>
          <p:cNvSpPr txBox="1">
            <a:spLocks noChangeArrowheads="1"/>
          </p:cNvSpPr>
          <p:nvPr/>
        </p:nvSpPr>
        <p:spPr bwMode="auto">
          <a:xfrm>
            <a:off x="3348038" y="5300663"/>
            <a:ext cx="6223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i="1" spc="300" dirty="0">
                <a:solidFill>
                  <a:schemeClr val="bg1"/>
                </a:solidFill>
                <a:latin typeface="Verdana" pitchFamily="34" charset="0"/>
                <a:ea typeface="+mn-ea"/>
              </a:rPr>
              <a:t>r</a:t>
            </a:r>
            <a:endParaRPr lang="cs-CZ" sz="2800" b="1" spc="300" dirty="0">
              <a:solidFill>
                <a:schemeClr val="bg1"/>
              </a:solidFill>
              <a:latin typeface="Verdana" pitchFamily="34" charset="0"/>
              <a:ea typeface="+mn-ea"/>
            </a:endParaRPr>
          </a:p>
        </p:txBody>
      </p:sp>
      <p:grpSp>
        <p:nvGrpSpPr>
          <p:cNvPr id="47111" name="Skupina 2"/>
          <p:cNvGrpSpPr>
            <a:grpSpLocks/>
          </p:cNvGrpSpPr>
          <p:nvPr/>
        </p:nvGrpSpPr>
        <p:grpSpPr bwMode="auto">
          <a:xfrm>
            <a:off x="1851025" y="4581525"/>
            <a:ext cx="896938" cy="920750"/>
            <a:chOff x="1850440" y="4149080"/>
            <a:chExt cx="897309" cy="920422"/>
          </a:xfrm>
        </p:grpSpPr>
        <p:sp>
          <p:nvSpPr>
            <p:cNvPr id="25" name="Ovál 24"/>
            <p:cNvSpPr/>
            <p:nvPr/>
          </p:nvSpPr>
          <p:spPr>
            <a:xfrm>
              <a:off x="1882487" y="4157547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50800"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800"/>
            </a:p>
          </p:txBody>
        </p:sp>
        <p:sp>
          <p:nvSpPr>
            <p:cNvPr id="47128" name="Text Box 104"/>
            <p:cNvSpPr txBox="1">
              <a:spLocks noChangeArrowheads="1"/>
            </p:cNvSpPr>
            <p:nvPr/>
          </p:nvSpPr>
          <p:spPr bwMode="auto">
            <a:xfrm>
              <a:off x="1850440" y="4149080"/>
              <a:ext cx="897309" cy="920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sz="3200" b="1">
                  <a:latin typeface="Verdana" pitchFamily="34" charset="0"/>
                </a:rPr>
                <a:t>+</a:t>
              </a:r>
            </a:p>
          </p:txBody>
        </p:sp>
      </p:grpSp>
      <p:grpSp>
        <p:nvGrpSpPr>
          <p:cNvPr id="21" name="Ovál 20"/>
          <p:cNvGrpSpPr>
            <a:grpSpLocks/>
          </p:cNvGrpSpPr>
          <p:nvPr/>
        </p:nvGrpSpPr>
        <p:grpSpPr bwMode="auto">
          <a:xfrm>
            <a:off x="3992563" y="4235450"/>
            <a:ext cx="1493837" cy="1677988"/>
            <a:chOff x="3992880" y="4236720"/>
            <a:chExt cx="1493520" cy="1676400"/>
          </a:xfrm>
        </p:grpSpPr>
        <p:pic>
          <p:nvPicPr>
            <p:cNvPr id="47120" name="Ovál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2880" y="4236720"/>
              <a:ext cx="1493520" cy="1676400"/>
            </a:xfrm>
            <a:prstGeom prst="rect">
              <a:avLst/>
            </a:prstGeom>
            <a:noFill/>
          </p:spPr>
        </p:pic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 rot="18264855">
              <a:off x="4224024" y="4799931"/>
              <a:ext cx="103113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fr-FR" sz="1800">
                <a:solidFill>
                  <a:srgbClr val="FFFFFF"/>
                </a:solidFill>
              </a:endParaRPr>
            </a:p>
          </p:txBody>
        </p:sp>
      </p:grpSp>
      <p:sp>
        <p:nvSpPr>
          <p:cNvPr id="33" name="Obdélník 32"/>
          <p:cNvSpPr/>
          <p:nvPr/>
        </p:nvSpPr>
        <p:spPr>
          <a:xfrm>
            <a:off x="1547813" y="2997200"/>
            <a:ext cx="4319587" cy="3384550"/>
          </a:xfrm>
          <a:prstGeom prst="rect">
            <a:avLst/>
          </a:prstGeom>
          <a:noFill/>
          <a:ln w="127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sp>
        <p:nvSpPr>
          <p:cNvPr id="34" name="Text Box 104"/>
          <p:cNvSpPr txBox="1">
            <a:spLocks noChangeArrowheads="1"/>
          </p:cNvSpPr>
          <p:nvPr/>
        </p:nvSpPr>
        <p:spPr bwMode="auto">
          <a:xfrm>
            <a:off x="5292725" y="5661025"/>
            <a:ext cx="3378200" cy="82867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  <a:ex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dirty="0">
                <a:solidFill>
                  <a:srgbClr val="FFFF00"/>
                </a:solidFill>
                <a:latin typeface="Verdana" pitchFamily="34" charset="0"/>
                <a:ea typeface="+mn-ea"/>
              </a:rPr>
              <a:t>energie ~ 1/</a:t>
            </a:r>
            <a:r>
              <a:rPr lang="cs-CZ" sz="2800" b="1" i="1" spc="300" dirty="0">
                <a:solidFill>
                  <a:srgbClr val="FFFF00"/>
                </a:solidFill>
                <a:latin typeface="Verdana" pitchFamily="34" charset="0"/>
                <a:ea typeface="+mn-ea"/>
              </a:rPr>
              <a:t>r</a:t>
            </a:r>
            <a:r>
              <a:rPr lang="cs-CZ" sz="2800" b="1" i="1" spc="300" baseline="30000" dirty="0">
                <a:solidFill>
                  <a:srgbClr val="FFFF00"/>
                </a:solidFill>
                <a:latin typeface="Verdana" pitchFamily="34" charset="0"/>
                <a:ea typeface="+mn-ea"/>
              </a:rPr>
              <a:t>4</a:t>
            </a:r>
            <a:endParaRPr lang="cs-CZ" sz="2800" b="1" spc="300" dirty="0">
              <a:solidFill>
                <a:srgbClr val="FFFF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36" name="Ovál 35"/>
          <p:cNvSpPr/>
          <p:nvPr/>
        </p:nvSpPr>
        <p:spPr>
          <a:xfrm rot="21374957">
            <a:off x="2780784" y="3259836"/>
            <a:ext cx="1458248" cy="781237"/>
          </a:xfrm>
          <a:prstGeom prst="ellipse">
            <a:avLst/>
          </a:prstGeom>
          <a:gradFill flip="none" rotWithShape="1">
            <a:gsLst>
              <a:gs pos="98000">
                <a:schemeClr val="accent1">
                  <a:shade val="30000"/>
                  <a:satMod val="115000"/>
                  <a:lumMod val="34000"/>
                </a:schemeClr>
              </a:gs>
              <a:gs pos="32000">
                <a:srgbClr val="00B0F0">
                  <a:lumMod val="74000"/>
                  <a:lumOff val="26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50800"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sp>
        <p:nvSpPr>
          <p:cNvPr id="4" name="Oblouk 3"/>
          <p:cNvSpPr/>
          <p:nvPr/>
        </p:nvSpPr>
        <p:spPr>
          <a:xfrm rot="14514674">
            <a:off x="2465387" y="3446463"/>
            <a:ext cx="684213" cy="1519238"/>
          </a:xfrm>
          <a:prstGeom prst="arc">
            <a:avLst>
              <a:gd name="adj1" fmla="val 16340868"/>
              <a:gd name="adj2" fmla="val 984632"/>
            </a:avLst>
          </a:prstGeom>
          <a:ln w="50800"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sp>
        <p:nvSpPr>
          <p:cNvPr id="39" name="Oblouk 38"/>
          <p:cNvSpPr/>
          <p:nvPr/>
        </p:nvSpPr>
        <p:spPr>
          <a:xfrm rot="20050571">
            <a:off x="4237038" y="3630613"/>
            <a:ext cx="684212" cy="1517650"/>
          </a:xfrm>
          <a:prstGeom prst="arc">
            <a:avLst>
              <a:gd name="adj1" fmla="val 16752297"/>
              <a:gd name="adj2" fmla="val 1261841"/>
            </a:avLst>
          </a:prstGeom>
          <a:ln w="50800"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grpSp>
        <p:nvGrpSpPr>
          <p:cNvPr id="47138" name="Group 34"/>
          <p:cNvGrpSpPr>
            <a:grpSpLocks/>
          </p:cNvGrpSpPr>
          <p:nvPr/>
        </p:nvGrpSpPr>
        <p:grpSpPr bwMode="auto">
          <a:xfrm>
            <a:off x="4067175" y="4221163"/>
            <a:ext cx="1368425" cy="1433512"/>
            <a:chOff x="1156" y="2296"/>
            <a:chExt cx="862" cy="903"/>
          </a:xfrm>
        </p:grpSpPr>
        <p:sp>
          <p:nvSpPr>
            <p:cNvPr id="2" name="Text Box 104"/>
            <p:cNvSpPr txBox="1">
              <a:spLocks noChangeArrowheads="1"/>
            </p:cNvSpPr>
            <p:nvPr/>
          </p:nvSpPr>
          <p:spPr bwMode="auto">
            <a:xfrm>
              <a:off x="1458" y="2296"/>
              <a:ext cx="56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</a:t>
              </a:r>
              <a:r>
                <a:rPr lang="de-CH" b="1">
                  <a:latin typeface="Verdana" pitchFamily="34" charset="0"/>
                </a:rPr>
                <a:t>+</a:t>
              </a:r>
              <a:r>
                <a:rPr lang="cs-CZ" b="1">
                  <a:latin typeface="Verdana" pitchFamily="34" charset="0"/>
                </a:rPr>
                <a:t>)</a:t>
              </a:r>
            </a:p>
          </p:txBody>
        </p:sp>
        <p:sp>
          <p:nvSpPr>
            <p:cNvPr id="37" name="Text Box 104"/>
            <p:cNvSpPr txBox="1">
              <a:spLocks noChangeArrowheads="1"/>
            </p:cNvSpPr>
            <p:nvPr/>
          </p:nvSpPr>
          <p:spPr bwMode="auto">
            <a:xfrm>
              <a:off x="1156" y="2740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(–)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1"/>
    </mc:Choice>
    <mc:Fallback xmlns="">
      <p:transition spd="slow" advTm="470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48157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48159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48161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16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8160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8158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interakce dipól-indukovaný dipól</a:t>
              </a:r>
            </a:p>
          </p:txBody>
        </p:sp>
      </p:grpSp>
      <p:sp>
        <p:nvSpPr>
          <p:cNvPr id="48131" name="Text Box 104"/>
          <p:cNvSpPr txBox="1">
            <a:spLocks noChangeArrowheads="1"/>
          </p:cNvSpPr>
          <p:nvPr/>
        </p:nvSpPr>
        <p:spPr bwMode="auto">
          <a:xfrm>
            <a:off x="684213" y="981075"/>
            <a:ext cx="79200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 dipól elektricky </a:t>
            </a:r>
            <a:r>
              <a:rPr lang="de-CH" sz="2800" b="1" dirty="0">
                <a:solidFill>
                  <a:srgbClr val="FFFF00"/>
                </a:solidFill>
                <a:latin typeface="Verdana" pitchFamily="34" charset="0"/>
              </a:rPr>
              <a:t>„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rozhodí</a:t>
            </a:r>
            <a:r>
              <a:rPr lang="de-CH" sz="2800" b="1" dirty="0">
                <a:solidFill>
                  <a:srgbClr val="FFFF00"/>
                </a:solidFill>
                <a:latin typeface="Verdana" pitchFamily="34" charset="0"/>
              </a:rPr>
              <a:t>“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 původně nepolární molekulu = indukuje dipól</a:t>
            </a:r>
          </a:p>
          <a:p>
            <a:pPr marL="361950" indent="-361950">
              <a:lnSpc>
                <a:spcPct val="150000"/>
              </a:lnSpc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 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klasická elektrostatika (</a:t>
            </a:r>
            <a:r>
              <a:rPr lang="cs-CZ" sz="2800" b="1" dirty="0" err="1">
                <a:solidFill>
                  <a:srgbClr val="FFFF00"/>
                </a:solidFill>
                <a:latin typeface="Verdana" pitchFamily="34" charset="0"/>
              </a:rPr>
              <a:t>Debye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)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943225" y="5103813"/>
            <a:ext cx="1152525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3" name="Skupina 7"/>
          <p:cNvGrpSpPr>
            <a:grpSpLocks/>
          </p:cNvGrpSpPr>
          <p:nvPr/>
        </p:nvGrpSpPr>
        <p:grpSpPr bwMode="auto">
          <a:xfrm>
            <a:off x="2179638" y="6013450"/>
            <a:ext cx="2568575" cy="152400"/>
            <a:chOff x="2296427" y="5725790"/>
            <a:chExt cx="2425141" cy="151482"/>
          </a:xfrm>
        </p:grpSpPr>
        <p:cxnSp>
          <p:nvCxnSpPr>
            <p:cNvPr id="10" name="Přímá spojnice 9"/>
            <p:cNvCxnSpPr/>
            <p:nvPr/>
          </p:nvCxnSpPr>
          <p:spPr>
            <a:xfrm>
              <a:off x="2302422" y="5804687"/>
              <a:ext cx="2414649" cy="0"/>
            </a:xfrm>
            <a:prstGeom prst="line">
              <a:avLst/>
            </a:prstGeom>
            <a:ln w="38100" cap="sq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2296427" y="5725790"/>
              <a:ext cx="0" cy="14359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4721568" y="5733680"/>
              <a:ext cx="0" cy="14359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04"/>
          <p:cNvSpPr txBox="1">
            <a:spLocks noChangeArrowheads="1"/>
          </p:cNvSpPr>
          <p:nvPr/>
        </p:nvSpPr>
        <p:spPr bwMode="auto">
          <a:xfrm>
            <a:off x="3348038" y="5381625"/>
            <a:ext cx="6223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i="1" spc="300" dirty="0">
                <a:solidFill>
                  <a:schemeClr val="bg1"/>
                </a:solidFill>
                <a:latin typeface="Verdana" pitchFamily="34" charset="0"/>
                <a:ea typeface="+mn-ea"/>
              </a:rPr>
              <a:t>r</a:t>
            </a:r>
            <a:endParaRPr lang="cs-CZ" sz="2800" b="1" spc="300" dirty="0">
              <a:solidFill>
                <a:schemeClr val="bg1"/>
              </a:solidFill>
              <a:latin typeface="Verdana" pitchFamily="34" charset="0"/>
              <a:ea typeface="+mn-ea"/>
            </a:endParaRPr>
          </a:p>
        </p:txBody>
      </p:sp>
      <p:grpSp>
        <p:nvGrpSpPr>
          <p:cNvPr id="21" name="Ovál 20"/>
          <p:cNvGrpSpPr>
            <a:grpSpLocks/>
          </p:cNvGrpSpPr>
          <p:nvPr/>
        </p:nvGrpSpPr>
        <p:grpSpPr bwMode="auto">
          <a:xfrm>
            <a:off x="3992563" y="4383088"/>
            <a:ext cx="1493837" cy="1676400"/>
            <a:chOff x="3992880" y="4383024"/>
            <a:chExt cx="1493520" cy="1676400"/>
          </a:xfrm>
        </p:grpSpPr>
        <p:pic>
          <p:nvPicPr>
            <p:cNvPr id="48149" name="Ovál 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2880" y="4383024"/>
              <a:ext cx="1493520" cy="1676400"/>
            </a:xfrm>
            <a:prstGeom prst="rect">
              <a:avLst/>
            </a:prstGeom>
            <a:noFill/>
          </p:spPr>
        </p:pic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 rot="18264855">
              <a:off x="4224024" y="4943947"/>
              <a:ext cx="103113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fr-FR" sz="1800">
                <a:solidFill>
                  <a:srgbClr val="FFFFFF"/>
                </a:solidFill>
              </a:endParaRPr>
            </a:p>
          </p:txBody>
        </p:sp>
      </p:grpSp>
      <p:sp>
        <p:nvSpPr>
          <p:cNvPr id="33" name="Obdélník 32"/>
          <p:cNvSpPr/>
          <p:nvPr/>
        </p:nvSpPr>
        <p:spPr>
          <a:xfrm>
            <a:off x="1258888" y="3028950"/>
            <a:ext cx="4608512" cy="3384550"/>
          </a:xfrm>
          <a:prstGeom prst="rect">
            <a:avLst/>
          </a:prstGeom>
          <a:noFill/>
          <a:ln w="127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 dirty="0"/>
          </a:p>
        </p:txBody>
      </p:sp>
      <p:sp>
        <p:nvSpPr>
          <p:cNvPr id="34" name="Text Box 104"/>
          <p:cNvSpPr txBox="1">
            <a:spLocks noChangeArrowheads="1"/>
          </p:cNvSpPr>
          <p:nvPr/>
        </p:nvSpPr>
        <p:spPr bwMode="auto">
          <a:xfrm>
            <a:off x="5004048" y="6056709"/>
            <a:ext cx="3378200" cy="82867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  <a:extLst/>
        </p:spPr>
        <p:txBody>
          <a:bodyPr tIns="90000" bIns="9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b="1" dirty="0">
                <a:solidFill>
                  <a:srgbClr val="FFFF00"/>
                </a:solidFill>
                <a:latin typeface="Verdana" pitchFamily="34" charset="0"/>
                <a:ea typeface="+mn-ea"/>
              </a:rPr>
              <a:t>energie ~ 1/</a:t>
            </a:r>
            <a:r>
              <a:rPr lang="cs-CZ" sz="2800" b="1" i="1" spc="300" dirty="0">
                <a:solidFill>
                  <a:srgbClr val="FFFF00"/>
                </a:solidFill>
                <a:latin typeface="Verdana" pitchFamily="34" charset="0"/>
                <a:ea typeface="+mn-ea"/>
              </a:rPr>
              <a:t>r</a:t>
            </a:r>
            <a:r>
              <a:rPr lang="cs-CZ" sz="2800" b="1" i="1" spc="300" baseline="30000" dirty="0">
                <a:solidFill>
                  <a:srgbClr val="FFFF00"/>
                </a:solidFill>
                <a:latin typeface="Verdana" pitchFamily="34" charset="0"/>
                <a:ea typeface="+mn-ea"/>
              </a:rPr>
              <a:t>6</a:t>
            </a:r>
            <a:endParaRPr lang="cs-CZ" sz="2800" b="1" spc="300" dirty="0">
              <a:solidFill>
                <a:srgbClr val="FFFF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36" name="Ovál 35"/>
          <p:cNvSpPr/>
          <p:nvPr/>
        </p:nvSpPr>
        <p:spPr>
          <a:xfrm rot="21374957">
            <a:off x="2780784" y="3259836"/>
            <a:ext cx="1458248" cy="781237"/>
          </a:xfrm>
          <a:prstGeom prst="ellipse">
            <a:avLst/>
          </a:prstGeom>
          <a:gradFill flip="none" rotWithShape="1">
            <a:gsLst>
              <a:gs pos="98000">
                <a:schemeClr val="accent1">
                  <a:shade val="30000"/>
                  <a:satMod val="115000"/>
                  <a:lumMod val="34000"/>
                </a:schemeClr>
              </a:gs>
              <a:gs pos="32000">
                <a:srgbClr val="00B0F0">
                  <a:lumMod val="74000"/>
                  <a:lumOff val="26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50800"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sp>
        <p:nvSpPr>
          <p:cNvPr id="4" name="Oblouk 3"/>
          <p:cNvSpPr/>
          <p:nvPr/>
        </p:nvSpPr>
        <p:spPr>
          <a:xfrm rot="14514674">
            <a:off x="2465387" y="3446463"/>
            <a:ext cx="684213" cy="1519238"/>
          </a:xfrm>
          <a:prstGeom prst="arc">
            <a:avLst>
              <a:gd name="adj1" fmla="val 16340868"/>
              <a:gd name="adj2" fmla="val 984632"/>
            </a:avLst>
          </a:prstGeom>
          <a:ln w="50800"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sp>
        <p:nvSpPr>
          <p:cNvPr id="39" name="Oblouk 38"/>
          <p:cNvSpPr/>
          <p:nvPr/>
        </p:nvSpPr>
        <p:spPr>
          <a:xfrm rot="20050571">
            <a:off x="4237038" y="3630613"/>
            <a:ext cx="684212" cy="1517650"/>
          </a:xfrm>
          <a:prstGeom prst="arc">
            <a:avLst>
              <a:gd name="adj1" fmla="val 16752297"/>
              <a:gd name="adj2" fmla="val 1261841"/>
            </a:avLst>
          </a:prstGeom>
          <a:ln w="50800"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grpSp>
        <p:nvGrpSpPr>
          <p:cNvPr id="32" name="Ovál 31"/>
          <p:cNvGrpSpPr>
            <a:grpSpLocks/>
          </p:cNvGrpSpPr>
          <p:nvPr/>
        </p:nvGrpSpPr>
        <p:grpSpPr bwMode="auto">
          <a:xfrm rot="21600000">
            <a:off x="1417638" y="4364038"/>
            <a:ext cx="1500187" cy="1677987"/>
            <a:chOff x="1420368" y="4364736"/>
            <a:chExt cx="1499616" cy="1676400"/>
          </a:xfrm>
        </p:grpSpPr>
        <p:pic>
          <p:nvPicPr>
            <p:cNvPr id="48144" name="Ovál 3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0368" y="4364736"/>
              <a:ext cx="1499616" cy="1676400"/>
            </a:xfrm>
            <a:prstGeom prst="rect">
              <a:avLst/>
            </a:prstGeom>
            <a:noFill/>
          </p:spPr>
        </p:pic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 rot="7464854">
              <a:off x="1656590" y="4926959"/>
              <a:ext cx="103113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fr-FR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8163" name="Group 35"/>
          <p:cNvGrpSpPr>
            <a:grpSpLocks/>
          </p:cNvGrpSpPr>
          <p:nvPr/>
        </p:nvGrpSpPr>
        <p:grpSpPr bwMode="auto">
          <a:xfrm>
            <a:off x="4067175" y="4437063"/>
            <a:ext cx="1368425" cy="1433512"/>
            <a:chOff x="1156" y="2296"/>
            <a:chExt cx="862" cy="903"/>
          </a:xfrm>
        </p:grpSpPr>
        <p:sp>
          <p:nvSpPr>
            <p:cNvPr id="2" name="Text Box 104"/>
            <p:cNvSpPr txBox="1">
              <a:spLocks noChangeArrowheads="1"/>
            </p:cNvSpPr>
            <p:nvPr/>
          </p:nvSpPr>
          <p:spPr bwMode="auto">
            <a:xfrm>
              <a:off x="1458" y="2296"/>
              <a:ext cx="56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(-)</a:t>
              </a:r>
            </a:p>
          </p:txBody>
        </p:sp>
        <p:sp>
          <p:nvSpPr>
            <p:cNvPr id="37" name="Text Box 104"/>
            <p:cNvSpPr txBox="1">
              <a:spLocks noChangeArrowheads="1"/>
            </p:cNvSpPr>
            <p:nvPr/>
          </p:nvSpPr>
          <p:spPr bwMode="auto">
            <a:xfrm>
              <a:off x="1156" y="2740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(+)</a:t>
              </a:r>
            </a:p>
          </p:txBody>
        </p:sp>
      </p:grpSp>
      <p:grpSp>
        <p:nvGrpSpPr>
          <p:cNvPr id="48169" name="Group 41"/>
          <p:cNvGrpSpPr>
            <a:grpSpLocks/>
          </p:cNvGrpSpPr>
          <p:nvPr/>
        </p:nvGrpSpPr>
        <p:grpSpPr bwMode="auto">
          <a:xfrm>
            <a:off x="1547813" y="4587875"/>
            <a:ext cx="1198562" cy="1433513"/>
            <a:chOff x="2877" y="2349"/>
            <a:chExt cx="755" cy="903"/>
          </a:xfrm>
        </p:grpSpPr>
        <p:sp>
          <p:nvSpPr>
            <p:cNvPr id="22" name="Text Box 104"/>
            <p:cNvSpPr txBox="1">
              <a:spLocks noChangeArrowheads="1"/>
            </p:cNvSpPr>
            <p:nvPr/>
          </p:nvSpPr>
          <p:spPr bwMode="auto">
            <a:xfrm rot="10800000">
              <a:off x="2877" y="2793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</a:t>
              </a:r>
              <a:r>
                <a:rPr lang="de-CH" b="1">
                  <a:latin typeface="Verdana" pitchFamily="34" charset="0"/>
                </a:rPr>
                <a:t>+</a:t>
              </a:r>
              <a:r>
                <a:rPr lang="cs-CZ" b="1">
                  <a:latin typeface="Verdana" pitchFamily="34" charset="0"/>
                </a:rPr>
                <a:t>)</a:t>
              </a:r>
            </a:p>
          </p:txBody>
        </p:sp>
        <p:sp>
          <p:nvSpPr>
            <p:cNvPr id="31" name="Text Box 104"/>
            <p:cNvSpPr txBox="1">
              <a:spLocks noChangeArrowheads="1"/>
            </p:cNvSpPr>
            <p:nvPr/>
          </p:nvSpPr>
          <p:spPr bwMode="auto">
            <a:xfrm rot="10800000">
              <a:off x="3130" y="2349"/>
              <a:ext cx="50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90000" bIns="9000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s-CZ" b="1">
                  <a:latin typeface="Verdana" pitchFamily="34" charset="0"/>
                </a:rPr>
                <a:t>(–)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F72C8B5-3CA3-C14B-AE9C-102306818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037" y="2946495"/>
            <a:ext cx="1950268" cy="2723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72AEE-3688-EB43-A98E-0D4A4D3F1F15}"/>
              </a:ext>
            </a:extLst>
          </p:cNvPr>
          <p:cNvSpPr txBox="1"/>
          <p:nvPr/>
        </p:nvSpPr>
        <p:spPr>
          <a:xfrm>
            <a:off x="5832648" y="5589240"/>
            <a:ext cx="3347864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50" dirty="0"/>
              <a:t>Peter Debye (1884-1966)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09"/>
    </mc:Choice>
    <mc:Fallback xmlns="">
      <p:transition spd="slow" advTm="447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Skupina 1"/>
          <p:cNvGrpSpPr>
            <a:grpSpLocks/>
          </p:cNvGrpSpPr>
          <p:nvPr/>
        </p:nvGrpSpPr>
        <p:grpSpPr bwMode="auto">
          <a:xfrm>
            <a:off x="250825" y="0"/>
            <a:ext cx="8893175" cy="1203325"/>
            <a:chOff x="539750" y="146396"/>
            <a:chExt cx="8391525" cy="1292671"/>
          </a:xfrm>
        </p:grpSpPr>
        <p:grpSp>
          <p:nvGrpSpPr>
            <p:cNvPr id="56418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56420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56422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6421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6419" name="Text Box 4"/>
            <p:cNvSpPr txBox="1">
              <a:spLocks noChangeArrowheads="1"/>
            </p:cNvSpPr>
            <p:nvPr/>
          </p:nvSpPr>
          <p:spPr bwMode="auto">
            <a:xfrm>
              <a:off x="1259565" y="146396"/>
              <a:ext cx="7540375" cy="1292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de-CH" sz="2000" b="1" i="1">
                  <a:solidFill>
                    <a:schemeClr val="bg1"/>
                  </a:solidFill>
                  <a:latin typeface="Verdana" pitchFamily="34" charset="0"/>
                </a:rPr>
                <a:t>Interakce </a:t>
              </a: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náhodný dipól-indudukovaný dipól: </a:t>
              </a:r>
            </a:p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disperzní interakce</a:t>
              </a:r>
            </a:p>
          </p:txBody>
        </p:sp>
      </p:grpSp>
      <p:grpSp>
        <p:nvGrpSpPr>
          <p:cNvPr id="56323" name="Skupina 4"/>
          <p:cNvGrpSpPr>
            <a:grpSpLocks/>
          </p:cNvGrpSpPr>
          <p:nvPr/>
        </p:nvGrpSpPr>
        <p:grpSpPr bwMode="auto">
          <a:xfrm>
            <a:off x="1476375" y="1412875"/>
            <a:ext cx="1328738" cy="711200"/>
            <a:chOff x="1475656" y="1412776"/>
            <a:chExt cx="1330052" cy="711696"/>
          </a:xfrm>
        </p:grpSpPr>
        <p:grpSp>
          <p:nvGrpSpPr>
            <p:cNvPr id="56404" name="Skupina 3"/>
            <p:cNvGrpSpPr>
              <a:grpSpLocks/>
            </p:cNvGrpSpPr>
            <p:nvPr/>
          </p:nvGrpSpPr>
          <p:grpSpPr bwMode="auto">
            <a:xfrm>
              <a:off x="1475656" y="1412776"/>
              <a:ext cx="711696" cy="711696"/>
              <a:chOff x="4437509" y="2996952"/>
              <a:chExt cx="711696" cy="711696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4437509" y="2996952"/>
                <a:ext cx="711696" cy="711696"/>
              </a:xfrm>
              <a:prstGeom prst="ellipse">
                <a:avLst/>
              </a:prstGeom>
              <a:gradFill flip="none" rotWithShape="1">
                <a:gsLst>
                  <a:gs pos="59000">
                    <a:srgbClr val="33CC33"/>
                  </a:gs>
                  <a:gs pos="27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3" name="Ovál 2"/>
              <p:cNvSpPr/>
              <p:nvPr/>
            </p:nvSpPr>
            <p:spPr>
              <a:xfrm>
                <a:off x="4720208" y="328917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</p:grpSp>
        <p:grpSp>
          <p:nvGrpSpPr>
            <p:cNvPr id="56405" name="Skupina 20"/>
            <p:cNvGrpSpPr>
              <a:grpSpLocks/>
            </p:cNvGrpSpPr>
            <p:nvPr/>
          </p:nvGrpSpPr>
          <p:grpSpPr bwMode="auto">
            <a:xfrm>
              <a:off x="2094012" y="1412776"/>
              <a:ext cx="711696" cy="711696"/>
              <a:chOff x="4437509" y="2996952"/>
              <a:chExt cx="711696" cy="711696"/>
            </a:xfrm>
          </p:grpSpPr>
          <p:sp>
            <p:nvSpPr>
              <p:cNvPr id="22" name="Ovál 21"/>
              <p:cNvSpPr/>
              <p:nvPr/>
            </p:nvSpPr>
            <p:spPr>
              <a:xfrm>
                <a:off x="4437509" y="2996952"/>
                <a:ext cx="711696" cy="711696"/>
              </a:xfrm>
              <a:prstGeom prst="ellipse">
                <a:avLst/>
              </a:prstGeom>
              <a:gradFill flip="none" rotWithShape="1">
                <a:gsLst>
                  <a:gs pos="59000">
                    <a:srgbClr val="33CC33"/>
                  </a:gs>
                  <a:gs pos="27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4720208" y="328917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</p:grpSp>
      </p:grpSp>
      <p:grpSp>
        <p:nvGrpSpPr>
          <p:cNvPr id="56324" name="Skupina 5"/>
          <p:cNvGrpSpPr>
            <a:grpSpLocks/>
          </p:cNvGrpSpPr>
          <p:nvPr/>
        </p:nvGrpSpPr>
        <p:grpSpPr bwMode="auto">
          <a:xfrm>
            <a:off x="4970463" y="1412875"/>
            <a:ext cx="1330325" cy="711200"/>
            <a:chOff x="3385964" y="1412776"/>
            <a:chExt cx="1330052" cy="711696"/>
          </a:xfrm>
        </p:grpSpPr>
        <p:grpSp>
          <p:nvGrpSpPr>
            <p:cNvPr id="56390" name="Skupina 23"/>
            <p:cNvGrpSpPr>
              <a:grpSpLocks/>
            </p:cNvGrpSpPr>
            <p:nvPr/>
          </p:nvGrpSpPr>
          <p:grpSpPr bwMode="auto">
            <a:xfrm>
              <a:off x="3385964" y="1412776"/>
              <a:ext cx="711696" cy="711696"/>
              <a:chOff x="4437509" y="2996952"/>
              <a:chExt cx="711696" cy="711696"/>
            </a:xfrm>
          </p:grpSpPr>
          <p:sp>
            <p:nvSpPr>
              <p:cNvPr id="2" name="Ovál 24"/>
              <p:cNvSpPr/>
              <p:nvPr/>
            </p:nvSpPr>
            <p:spPr>
              <a:xfrm>
                <a:off x="4437509" y="2996952"/>
                <a:ext cx="711696" cy="711696"/>
              </a:xfrm>
              <a:prstGeom prst="ellipse">
                <a:avLst/>
              </a:prstGeom>
              <a:gradFill flip="none" rotWithShape="1">
                <a:gsLst>
                  <a:gs pos="59000">
                    <a:srgbClr val="33CC33"/>
                  </a:gs>
                  <a:gs pos="27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" name="Ovál 25"/>
              <p:cNvSpPr/>
              <p:nvPr/>
            </p:nvSpPr>
            <p:spPr>
              <a:xfrm>
                <a:off x="4720208" y="328917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</p:grpSp>
        <p:grpSp>
          <p:nvGrpSpPr>
            <p:cNvPr id="56391" name="Skupina 26"/>
            <p:cNvGrpSpPr>
              <a:grpSpLocks/>
            </p:cNvGrpSpPr>
            <p:nvPr/>
          </p:nvGrpSpPr>
          <p:grpSpPr bwMode="auto">
            <a:xfrm>
              <a:off x="4004320" y="1412776"/>
              <a:ext cx="711696" cy="711696"/>
              <a:chOff x="4437509" y="2996952"/>
              <a:chExt cx="711696" cy="711696"/>
            </a:xfrm>
          </p:grpSpPr>
          <p:sp>
            <p:nvSpPr>
              <p:cNvPr id="5" name="Ovál 27"/>
              <p:cNvSpPr/>
              <p:nvPr/>
            </p:nvSpPr>
            <p:spPr>
              <a:xfrm>
                <a:off x="4437509" y="2996952"/>
                <a:ext cx="711696" cy="711696"/>
              </a:xfrm>
              <a:prstGeom prst="ellipse">
                <a:avLst/>
              </a:prstGeom>
              <a:gradFill flip="none" rotWithShape="1">
                <a:gsLst>
                  <a:gs pos="59000">
                    <a:srgbClr val="33CC33"/>
                  </a:gs>
                  <a:gs pos="27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6" name="Ovál 28"/>
              <p:cNvSpPr/>
              <p:nvPr/>
            </p:nvSpPr>
            <p:spPr>
              <a:xfrm>
                <a:off x="4720208" y="328917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</p:grpSp>
      </p:grpSp>
      <p:sp>
        <p:nvSpPr>
          <p:cNvPr id="32" name="Ovál 31"/>
          <p:cNvSpPr/>
          <p:nvPr/>
        </p:nvSpPr>
        <p:spPr>
          <a:xfrm>
            <a:off x="5108949" y="3087351"/>
            <a:ext cx="143766" cy="144016"/>
          </a:xfrm>
          <a:prstGeom prst="ellipse">
            <a:avLst/>
          </a:prstGeom>
          <a:gradFill flip="none" rotWithShape="1">
            <a:gsLst>
              <a:gs pos="74000">
                <a:schemeClr val="tx1"/>
              </a:gs>
              <a:gs pos="1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grpSp>
        <p:nvGrpSpPr>
          <p:cNvPr id="56326" name="Skupina 57"/>
          <p:cNvGrpSpPr>
            <a:grpSpLocks/>
          </p:cNvGrpSpPr>
          <p:nvPr/>
        </p:nvGrpSpPr>
        <p:grpSpPr bwMode="auto">
          <a:xfrm>
            <a:off x="1352550" y="2790825"/>
            <a:ext cx="1452563" cy="854075"/>
            <a:chOff x="1351822" y="2497079"/>
            <a:chExt cx="1453886" cy="854035"/>
          </a:xfrm>
        </p:grpSpPr>
        <p:grpSp>
          <p:nvGrpSpPr>
            <p:cNvPr id="56361" name="Skupina 6"/>
            <p:cNvGrpSpPr>
              <a:grpSpLocks/>
            </p:cNvGrpSpPr>
            <p:nvPr/>
          </p:nvGrpSpPr>
          <p:grpSpPr bwMode="auto">
            <a:xfrm>
              <a:off x="1351822" y="2497079"/>
              <a:ext cx="1453886" cy="854035"/>
              <a:chOff x="1351822" y="2497079"/>
              <a:chExt cx="1453886" cy="854035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1351822" y="2497079"/>
                <a:ext cx="854035" cy="854035"/>
              </a:xfrm>
              <a:prstGeom prst="ellipse">
                <a:avLst/>
              </a:prstGeom>
              <a:gradFill flip="none" rotWithShape="1">
                <a:gsLst>
                  <a:gs pos="59000">
                    <a:srgbClr val="33CC33"/>
                  </a:gs>
                  <a:gs pos="27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38" name="Ovál 37"/>
              <p:cNvSpPr>
                <a:spLocks noChangeAspect="1"/>
              </p:cNvSpPr>
              <p:nvPr/>
            </p:nvSpPr>
            <p:spPr>
              <a:xfrm>
                <a:off x="1710112" y="2866799"/>
                <a:ext cx="144000" cy="144000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0" name="Ovál 39"/>
              <p:cNvSpPr/>
              <p:nvPr/>
            </p:nvSpPr>
            <p:spPr>
              <a:xfrm rot="19568927">
                <a:off x="2094012" y="2573288"/>
                <a:ext cx="711696" cy="711696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33CC33"/>
                  </a:gs>
                  <a:gs pos="35000">
                    <a:srgbClr val="CC99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1" name="Ovál 40"/>
              <p:cNvSpPr/>
              <p:nvPr/>
            </p:nvSpPr>
            <p:spPr>
              <a:xfrm>
                <a:off x="2376711" y="286551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</p:grpSp>
        <p:cxnSp>
          <p:nvCxnSpPr>
            <p:cNvPr id="50" name="Přímá spojnice se šipkou 49"/>
            <p:cNvCxnSpPr/>
            <p:nvPr/>
          </p:nvCxnSpPr>
          <p:spPr>
            <a:xfrm flipH="1">
              <a:off x="1776071" y="2793928"/>
              <a:ext cx="6339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2302012" y="2717732"/>
              <a:ext cx="0" cy="144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7" name="Skupina 58"/>
          <p:cNvGrpSpPr>
            <a:grpSpLocks/>
          </p:cNvGrpSpPr>
          <p:nvPr/>
        </p:nvGrpSpPr>
        <p:grpSpPr bwMode="auto">
          <a:xfrm>
            <a:off x="1331913" y="4375150"/>
            <a:ext cx="1454150" cy="854075"/>
            <a:chOff x="1331640" y="4015362"/>
            <a:chExt cx="1453886" cy="854035"/>
          </a:xfrm>
        </p:grpSpPr>
        <p:grpSp>
          <p:nvGrpSpPr>
            <p:cNvPr id="56346" name="Skupina 8"/>
            <p:cNvGrpSpPr>
              <a:grpSpLocks/>
            </p:cNvGrpSpPr>
            <p:nvPr/>
          </p:nvGrpSpPr>
          <p:grpSpPr bwMode="auto">
            <a:xfrm>
              <a:off x="1331640" y="4015362"/>
              <a:ext cx="1453886" cy="854035"/>
              <a:chOff x="1331640" y="4015362"/>
              <a:chExt cx="1453886" cy="854035"/>
            </a:xfrm>
          </p:grpSpPr>
          <p:sp>
            <p:nvSpPr>
              <p:cNvPr id="42" name="Ovál 41"/>
              <p:cNvSpPr/>
              <p:nvPr/>
            </p:nvSpPr>
            <p:spPr>
              <a:xfrm>
                <a:off x="1331640" y="4015362"/>
                <a:ext cx="854035" cy="854035"/>
              </a:xfrm>
              <a:prstGeom prst="ellipse">
                <a:avLst/>
              </a:prstGeom>
              <a:gradFill flip="none" rotWithShape="1">
                <a:gsLst>
                  <a:gs pos="59000">
                    <a:srgbClr val="33CC33"/>
                  </a:gs>
                  <a:gs pos="27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1670879" y="4385081"/>
                <a:ext cx="144000" cy="144000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4" name="Ovál 43"/>
              <p:cNvSpPr/>
              <p:nvPr/>
            </p:nvSpPr>
            <p:spPr>
              <a:xfrm rot="19568927">
                <a:off x="2073830" y="4091571"/>
                <a:ext cx="711696" cy="711696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33CC33"/>
                  </a:gs>
                  <a:gs pos="35000">
                    <a:srgbClr val="CC99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5" name="Ovál 44"/>
              <p:cNvSpPr/>
              <p:nvPr/>
            </p:nvSpPr>
            <p:spPr>
              <a:xfrm>
                <a:off x="2356529" y="4383795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</p:grpSp>
        <p:cxnSp>
          <p:nvCxnSpPr>
            <p:cNvPr id="54" name="Přímá spojnice se šipkou 53"/>
            <p:cNvCxnSpPr/>
            <p:nvPr/>
          </p:nvCxnSpPr>
          <p:spPr>
            <a:xfrm flipH="1">
              <a:off x="1749076" y="4312211"/>
              <a:ext cx="6348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2303014" y="4236015"/>
              <a:ext cx="0" cy="1444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8" name="Skupina 59"/>
          <p:cNvGrpSpPr>
            <a:grpSpLocks/>
          </p:cNvGrpSpPr>
          <p:nvPr/>
        </p:nvGrpSpPr>
        <p:grpSpPr bwMode="auto">
          <a:xfrm>
            <a:off x="4183063" y="4403725"/>
            <a:ext cx="1397000" cy="784225"/>
            <a:chOff x="3491881" y="4043164"/>
            <a:chExt cx="1397085" cy="785712"/>
          </a:xfrm>
        </p:grpSpPr>
        <p:grpSp>
          <p:nvGrpSpPr>
            <p:cNvPr id="56331" name="Skupina 52"/>
            <p:cNvGrpSpPr>
              <a:grpSpLocks/>
            </p:cNvGrpSpPr>
            <p:nvPr/>
          </p:nvGrpSpPr>
          <p:grpSpPr bwMode="auto">
            <a:xfrm>
              <a:off x="3491881" y="4043164"/>
              <a:ext cx="1397085" cy="785712"/>
              <a:chOff x="3491881" y="4043164"/>
              <a:chExt cx="1397085" cy="785712"/>
            </a:xfrm>
          </p:grpSpPr>
          <p:sp>
            <p:nvSpPr>
              <p:cNvPr id="46" name="Ovál 45"/>
              <p:cNvSpPr>
                <a:spLocks noChangeAspect="1"/>
              </p:cNvSpPr>
              <p:nvPr/>
            </p:nvSpPr>
            <p:spPr>
              <a:xfrm>
                <a:off x="3491881" y="4043164"/>
                <a:ext cx="785712" cy="785712"/>
              </a:xfrm>
              <a:prstGeom prst="ellipse">
                <a:avLst/>
              </a:prstGeom>
              <a:gradFill flip="none" rotWithShape="1">
                <a:gsLst>
                  <a:gs pos="59000">
                    <a:srgbClr val="33CC33"/>
                  </a:gs>
                  <a:gs pos="27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7" name="Ovál 46"/>
              <p:cNvSpPr>
                <a:spLocks noChangeAspect="1"/>
              </p:cNvSpPr>
              <p:nvPr/>
            </p:nvSpPr>
            <p:spPr>
              <a:xfrm>
                <a:off x="3831119" y="4366031"/>
                <a:ext cx="160722" cy="160722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8" name="Ovál 47"/>
              <p:cNvSpPr/>
              <p:nvPr/>
            </p:nvSpPr>
            <p:spPr>
              <a:xfrm rot="19568927">
                <a:off x="4177270" y="4091571"/>
                <a:ext cx="711696" cy="711696"/>
              </a:xfrm>
              <a:prstGeom prst="ellipse">
                <a:avLst/>
              </a:prstGeom>
              <a:gradFill flip="none" rotWithShape="1">
                <a:gsLst>
                  <a:gs pos="71000">
                    <a:srgbClr val="33CC33"/>
                  </a:gs>
                  <a:gs pos="21000">
                    <a:srgbClr val="CC99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49" name="Ovál 48"/>
              <p:cNvSpPr/>
              <p:nvPr/>
            </p:nvSpPr>
            <p:spPr>
              <a:xfrm>
                <a:off x="4459969" y="4383795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</p:grpSp>
        <p:cxnSp>
          <p:nvCxnSpPr>
            <p:cNvPr id="56" name="Přímá spojnice se šipkou 55"/>
            <p:cNvCxnSpPr>
              <a:cxnSpLocks noChangeAspect="1"/>
            </p:cNvCxnSpPr>
            <p:nvPr/>
          </p:nvCxnSpPr>
          <p:spPr>
            <a:xfrm flipH="1">
              <a:off x="3974510" y="4335818"/>
              <a:ext cx="4445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>
              <a:cxnSpLocks noChangeAspect="1"/>
            </p:cNvCxnSpPr>
            <p:nvPr/>
          </p:nvCxnSpPr>
          <p:spPr>
            <a:xfrm>
              <a:off x="4328544" y="4259473"/>
              <a:ext cx="0" cy="143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Přímá spojnice se šipkou 61"/>
          <p:cNvCxnSpPr/>
          <p:nvPr/>
        </p:nvCxnSpPr>
        <p:spPr>
          <a:xfrm>
            <a:off x="3140075" y="4795838"/>
            <a:ext cx="711200" cy="635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rafovaná šipka doprava 9"/>
          <p:cNvSpPr/>
          <p:nvPr/>
        </p:nvSpPr>
        <p:spPr>
          <a:xfrm rot="5400000">
            <a:off x="5749925" y="3167063"/>
            <a:ext cx="4124325" cy="431800"/>
          </a:xfrm>
          <a:prstGeom prst="stripedRightArrow">
            <a:avLst>
              <a:gd name="adj1" fmla="val 35963"/>
              <a:gd name="adj2" fmla="val 110988"/>
            </a:avLst>
          </a:prstGeom>
          <a:solidFill>
            <a:srgbClr val="33CC3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grpSp>
        <p:nvGrpSpPr>
          <p:cNvPr id="56429" name="Skupina 5"/>
          <p:cNvGrpSpPr>
            <a:grpSpLocks/>
          </p:cNvGrpSpPr>
          <p:nvPr/>
        </p:nvGrpSpPr>
        <p:grpSpPr bwMode="auto">
          <a:xfrm>
            <a:off x="4970463" y="2789238"/>
            <a:ext cx="1330325" cy="711200"/>
            <a:chOff x="3385964" y="1412776"/>
            <a:chExt cx="1330052" cy="711696"/>
          </a:xfrm>
        </p:grpSpPr>
        <p:grpSp>
          <p:nvGrpSpPr>
            <p:cNvPr id="56430" name="Skupina 23"/>
            <p:cNvGrpSpPr>
              <a:grpSpLocks/>
            </p:cNvGrpSpPr>
            <p:nvPr/>
          </p:nvGrpSpPr>
          <p:grpSpPr bwMode="auto">
            <a:xfrm>
              <a:off x="3385964" y="1412776"/>
              <a:ext cx="711696" cy="711696"/>
              <a:chOff x="4437509" y="2996952"/>
              <a:chExt cx="711696" cy="711696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4437509" y="2996952"/>
                <a:ext cx="711696" cy="711696"/>
              </a:xfrm>
              <a:prstGeom prst="ellipse">
                <a:avLst/>
              </a:prstGeom>
              <a:gradFill flip="none" rotWithShape="1">
                <a:gsLst>
                  <a:gs pos="59000">
                    <a:srgbClr val="33CC33"/>
                  </a:gs>
                  <a:gs pos="27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4720208" y="328917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</p:grpSp>
        <p:grpSp>
          <p:nvGrpSpPr>
            <p:cNvPr id="56437" name="Skupina 26"/>
            <p:cNvGrpSpPr>
              <a:grpSpLocks/>
            </p:cNvGrpSpPr>
            <p:nvPr/>
          </p:nvGrpSpPr>
          <p:grpSpPr bwMode="auto">
            <a:xfrm>
              <a:off x="4004320" y="1412776"/>
              <a:ext cx="711696" cy="711696"/>
              <a:chOff x="4437509" y="2996952"/>
              <a:chExt cx="711696" cy="711696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4437509" y="2996952"/>
                <a:ext cx="711696" cy="711696"/>
              </a:xfrm>
              <a:prstGeom prst="ellipse">
                <a:avLst/>
              </a:prstGeom>
              <a:gradFill flip="none" rotWithShape="1">
                <a:gsLst>
                  <a:gs pos="59000">
                    <a:srgbClr val="33CC33"/>
                  </a:gs>
                  <a:gs pos="27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  <p:sp>
            <p:nvSpPr>
              <p:cNvPr id="29" name="Ovál 28"/>
              <p:cNvSpPr/>
              <p:nvPr/>
            </p:nvSpPr>
            <p:spPr>
              <a:xfrm>
                <a:off x="4720208" y="3289176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74000">
                    <a:schemeClr val="tx1"/>
                  </a:gs>
                  <a:gs pos="11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1800"/>
              </a:p>
            </p:txBody>
          </p:sp>
        </p:grpSp>
      </p:grpSp>
      <p:sp>
        <p:nvSpPr>
          <p:cNvPr id="56444" name="Text Box 104"/>
          <p:cNvSpPr txBox="1">
            <a:spLocks noChangeArrowheads="1"/>
          </p:cNvSpPr>
          <p:nvPr/>
        </p:nvSpPr>
        <p:spPr bwMode="auto">
          <a:xfrm>
            <a:off x="755650" y="5394325"/>
            <a:ext cx="7920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cs-CZ" sz="2800" b="1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 Dvě nepolární molekuly se navzájem elektricky </a:t>
            </a:r>
            <a:r>
              <a:rPr lang="de-CH" sz="2800" b="1">
                <a:solidFill>
                  <a:srgbClr val="FFFF00"/>
                </a:solidFill>
                <a:latin typeface="Verdana" pitchFamily="34" charset="0"/>
              </a:rPr>
              <a:t>„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rozhodí</a:t>
            </a:r>
            <a:r>
              <a:rPr lang="de-CH" sz="2800" b="1">
                <a:solidFill>
                  <a:srgbClr val="FFFF00"/>
                </a:solidFill>
                <a:latin typeface="Verdana" pitchFamily="34" charset="0"/>
              </a:rPr>
              <a:t>“</a:t>
            </a:r>
            <a:r>
              <a:rPr lang="cs-CZ" sz="2800" b="1">
                <a:solidFill>
                  <a:srgbClr val="FFFF00"/>
                </a:solidFill>
                <a:latin typeface="Verdana" pitchFamily="34" charset="0"/>
              </a:rPr>
              <a:t> (London)</a:t>
            </a:r>
          </a:p>
        </p:txBody>
      </p:sp>
      <p:sp>
        <p:nvSpPr>
          <p:cNvPr id="56460" name="Text Box 4"/>
          <p:cNvSpPr txBox="1">
            <a:spLocks noChangeArrowheads="1"/>
          </p:cNvSpPr>
          <p:nvPr/>
        </p:nvSpPr>
        <p:spPr bwMode="auto">
          <a:xfrm>
            <a:off x="1042988" y="2133600"/>
            <a:ext cx="2444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44000" rIns="180000" bIns="144000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000" b="1" i="1">
                <a:solidFill>
                  <a:schemeClr val="bg1"/>
                </a:solidFill>
                <a:latin typeface="Verdana" pitchFamily="34" charset="0"/>
              </a:rPr>
              <a:t>náhodný dipól</a:t>
            </a:r>
          </a:p>
        </p:txBody>
      </p:sp>
      <p:sp>
        <p:nvSpPr>
          <p:cNvPr id="56461" name="Text Box 4"/>
          <p:cNvSpPr txBox="1">
            <a:spLocks noChangeArrowheads="1"/>
          </p:cNvSpPr>
          <p:nvPr/>
        </p:nvSpPr>
        <p:spPr bwMode="auto">
          <a:xfrm>
            <a:off x="3492500" y="3789363"/>
            <a:ext cx="2952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44000" rIns="180000" bIns="144000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000" b="1" i="1">
                <a:solidFill>
                  <a:schemeClr val="bg1"/>
                </a:solidFill>
                <a:latin typeface="Verdana" pitchFamily="34" charset="0"/>
              </a:rPr>
              <a:t>indukovaný dipól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2"/>
    </mc:Choice>
    <mc:Fallback xmlns="">
      <p:transition spd="slow" advTm="46772"/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25097</TotalTime>
  <Words>764</Words>
  <Application>Microsoft Macintosh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Symbol</vt:lpstr>
      <vt:lpstr>Times New Roman</vt:lpstr>
      <vt:lpstr>Verdana</vt:lpstr>
      <vt:lpstr>Výchozí návrh</vt:lpstr>
      <vt:lpstr>CS ChemDraw Drawing</vt:lpstr>
      <vt:lpstr>Equation</vt:lpstr>
      <vt:lpstr>Rovnice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Miloslav Pekař</dc:creator>
  <cp:lastModifiedBy>Microsoft Office User</cp:lastModifiedBy>
  <cp:revision>758</cp:revision>
  <dcterms:created xsi:type="dcterms:W3CDTF">2010-03-06T12:18:56Z</dcterms:created>
  <dcterms:modified xsi:type="dcterms:W3CDTF">2024-09-26T12:39:24Z</dcterms:modified>
</cp:coreProperties>
</file>