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507" r:id="rId3"/>
    <p:sldId id="520" r:id="rId4"/>
    <p:sldId id="535" r:id="rId5"/>
    <p:sldId id="503" r:id="rId6"/>
    <p:sldId id="505" r:id="rId7"/>
    <p:sldId id="283" r:id="rId8"/>
    <p:sldId id="286" r:id="rId9"/>
    <p:sldId id="282" r:id="rId10"/>
    <p:sldId id="511" r:id="rId11"/>
    <p:sldId id="280" r:id="rId12"/>
    <p:sldId id="514" r:id="rId13"/>
    <p:sldId id="512" r:id="rId14"/>
    <p:sldId id="513" r:id="rId15"/>
    <p:sldId id="285" r:id="rId16"/>
    <p:sldId id="517" r:id="rId17"/>
    <p:sldId id="521" r:id="rId18"/>
    <p:sldId id="258" r:id="rId19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7" autoAdjust="0"/>
    <p:restoredTop sz="92169"/>
  </p:normalViewPr>
  <p:slideViewPr>
    <p:cSldViewPr>
      <p:cViewPr varScale="1">
        <p:scale>
          <a:sx n="57" d="100"/>
          <a:sy n="57" d="100"/>
        </p:scale>
        <p:origin x="10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5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9C213-192A-794E-8B5C-E427695C4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1A994-CDFD-3044-B5BB-CB6413BC2C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FE3E7F-DD79-3644-B5F0-23A06E7C251A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5744D4-ABAA-F642-BBF2-E0EAF88D5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8D2AE-CDCB-954D-B64F-74452331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E7CA-01C9-6843-A7D8-56B975077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D052-FF72-1145-B2A3-D877D96A8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3D0326-E95F-FB43-B200-ECADB537DD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8EFE074-89FD-3746-94E9-343F5E207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20AFE3C-3977-774B-ACF9-7C8D865DE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839CFB0-D837-8C4E-84F9-7FBCA4D1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D1450-7871-CC44-A9A4-BE1FE19F6B39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366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8EFE074-89FD-3746-94E9-343F5E207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20AFE3C-3977-774B-ACF9-7C8D865DE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839CFB0-D837-8C4E-84F9-7FBCA4D1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D1450-7871-CC44-A9A4-BE1FE19F6B39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615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3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29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2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2B82264C-E239-2949-96D8-DB9BAEE80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A679C72-2A67-5843-AC9F-787BB23B6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93070A9-2D0D-814F-AA46-ED56DEE1F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2D1F0-2F07-7B43-80BB-551A0B55D109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2B82264C-E239-2949-96D8-DB9BAEE80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A679C72-2A67-5843-AC9F-787BB23B6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93070A9-2D0D-814F-AA46-ED56DEE1F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2D1F0-2F07-7B43-80BB-551A0B55D109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41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36D73-394B-574E-BB8C-769514E9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180E1-86B6-5849-BD1B-78C979DA6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F9DE4-7111-0146-9233-AC9D97939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D85B-5C19-DB4D-BC62-747E4527AC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091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F573D-053F-5D4B-90E7-885932DB1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C1D0B-573A-6C44-8DFC-B3FCEFEDF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8EA6F-612E-C84C-AE6F-F3162249F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1D71-F0B4-F548-9B76-DDB29BA8843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6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2FB8C-864F-D24E-B15B-808B0F6C3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42305-8AA0-F842-9910-A4373CEC3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DFD59-6032-3A42-863F-E295C0135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4EBF-FDA1-6C42-929F-A915EB147F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6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1B745-92A8-EB42-AC7A-BFFD2D629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E5DE2-F371-ED45-B29C-39F766DC1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6FC76-A1DB-DB45-8ECA-288E98E63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7FA-8E3F-3544-81A1-D0CB2523AD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6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F163-D785-8C4E-93E4-E604A771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38899-32A2-DD48-868E-6F8359E7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22D42-8D2B-7F4C-B1AC-0F7C21203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21BD-67B0-7D4D-AA7A-5B4FF8D849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2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8387B-F140-F743-893E-A36D4179A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0B59-36F8-A94B-BA25-6289921BA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470AF-2E9F-B84C-B22F-CDD541771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4D56-1E92-9840-BE64-F611FEA7DC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E62ED-2DA0-3A4D-9D91-8B8CC9FF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2C89DD-B607-EB49-9A84-978122B5A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4D355-408A-9341-9E7C-CD9455361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4453-0057-234D-A848-DEDD210767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363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095799-ACF8-3B47-B4BE-C02C7EE6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549F9-6598-8749-B4C5-697467F94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669764-4A9F-D542-A0E1-594CD10C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43FF-EBA9-FC4B-B7D5-09AEE7A766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20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59C723-EE43-2744-BF43-B4DFF950E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ADA46D-06D6-5B42-AAA8-E6CD8BF6B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C57875-665F-CE4F-A91B-4DE4DE08D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F204-57ED-8D40-ABE3-B83CA27B98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51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9FBE6-5D9C-2249-8230-D0B3B80E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FE1E5-C35F-E24D-819F-C1F08DAB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40644-6D69-604F-A017-0AC591D6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176A-3597-6143-A10E-223DDA4824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40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D5CE9-48CA-EE45-BC91-9416B6448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FD7D2-0B51-6142-AB19-D4273528D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0FD11-8E2A-5048-875B-701458E43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242-BAC3-E24C-A1A2-6CD7BAFF06C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1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4AB056-1CD8-0741-B78F-50243A47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BA1B60-8243-084C-8D0C-DBC66E66A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2DBB52-4956-374B-AB2C-E6549CFB6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21CE4F-092C-F646-9350-3BE01BE3D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E5878C-1767-FD42-B996-3D8A408D6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02F179-1E03-CB49-A67B-14AC5041FE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ozelka.jiri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db101.rcsb.org/motm/1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570B616-A533-A247-8432-8ED18229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49500"/>
            <a:ext cx="31480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F1190 Úvod do biofyziky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Masarykova Univerzita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Podzimní semestr 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24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Přednáška z 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10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.10.20</a:t>
            </a:r>
            <a:r>
              <a:rPr lang="de-CH" altLang="fr-FR" sz="2000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24</a:t>
            </a:r>
            <a:endParaRPr lang="fr-FR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BED9A35-7236-3F48-8EC7-2A709929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Vyučující: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Prof. Jiří Kozelka, Biofyzikální Laboratoř, Ústav fyziky kondenzovaných látek, </a:t>
            </a:r>
            <a:r>
              <a:rPr lang="cs-CZ" altLang="fr-FR" sz="2000" b="1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PřF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MU, Kotlářská 2, 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  <a:hlinkClick r:id="rId2"/>
              </a:rPr>
              <a:t>kozelka.jiri@gmail.com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39" name="Picture 4" descr="OPVK_hor_zakladni_logolink_RGB_cz">
            <a:extLst>
              <a:ext uri="{FF2B5EF4-FFF2-40B4-BE49-F238E27FC236}">
                <a16:creationId xmlns:a16="http://schemas.microsoft.com/office/drawing/2014/main" id="{79FD3BB6-1C6F-0745-AF94-951672A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57"/>
    </mc:Choice>
    <mc:Fallback xmlns="">
      <p:transition spd="slow" advTm="159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242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Struktura, na kterou se díváme, byla zjištěna pomocí difrakce rentgenových paprsků na krystalech komplexu z enzymu, substrátu (etanol) a </a:t>
            </a:r>
            <a:r>
              <a:rPr lang="cs-CZ" altLang="fr-FR" sz="1800" dirty="0" err="1"/>
              <a:t>kofaktoru</a:t>
            </a:r>
            <a:r>
              <a:rPr lang="cs-CZ" altLang="fr-FR" sz="1800" dirty="0"/>
              <a:t>. Přesněji řečeno: místo </a:t>
            </a:r>
            <a:r>
              <a:rPr lang="cs-CZ" altLang="fr-FR" sz="1800" dirty="0" err="1"/>
              <a:t>kofaktoru</a:t>
            </a:r>
            <a:r>
              <a:rPr lang="cs-CZ" altLang="fr-FR" sz="1800" dirty="0"/>
              <a:t>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 byla použita molekula podobná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, CPAD, která s etanolem nereaguje. Důvod této záměny vám vysvětlí následující diapozitiv.</a:t>
            </a:r>
          </a:p>
        </p:txBody>
      </p:sp>
    </p:spTree>
    <p:extLst>
      <p:ext uri="{BB962C8B-B14F-4D97-AF65-F5344CB8AC3E}">
        <p14:creationId xmlns:p14="http://schemas.microsoft.com/office/powerpoint/2010/main" val="139617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délník 1">
            <a:extLst>
              <a:ext uri="{FF2B5EF4-FFF2-40B4-BE49-F238E27FC236}">
                <a16:creationId xmlns:a16="http://schemas.microsoft.com/office/drawing/2014/main" id="{CF0FF914-E694-7C4D-ACA5-C35695645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0"/>
            <a:ext cx="8713788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>
                <a:solidFill>
                  <a:srgbClr val="FF0000"/>
                </a:solidFill>
              </a:rPr>
              <a:t>Úkol studie: </a:t>
            </a:r>
            <a:r>
              <a:rPr lang="cs-CZ" altLang="fr-FR" sz="1800" dirty="0"/>
              <a:t>zjistit pomocí rentgenové krystalografie strukturu enzymu s koenzymem a substrátem (enzym = alkohol dehydrogenáza; koenzym (</a:t>
            </a:r>
            <a:r>
              <a:rPr lang="cs-CZ" altLang="fr-FR" sz="1800" dirty="0" err="1"/>
              <a:t>kofaktor</a:t>
            </a:r>
            <a:r>
              <a:rPr lang="cs-CZ" altLang="fr-FR" sz="1800" dirty="0"/>
              <a:t>) =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; substrát = alkohol).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>
                <a:solidFill>
                  <a:srgbClr val="FF0000"/>
                </a:solidFill>
              </a:rPr>
              <a:t>Problém: </a:t>
            </a:r>
            <a:r>
              <a:rPr lang="cs-CZ" altLang="fr-FR" sz="1800" dirty="0"/>
              <a:t>Podaří-li se nám v laboratoři vytvořit komplex enzymu, koenzymu a substrátu, bude mít tento komplex velmi krátkou životnost, protože proběhne reakce mezi substrátem a </a:t>
            </a:r>
            <a:r>
              <a:rPr lang="cs-CZ" altLang="fr-FR" sz="1800" dirty="0" err="1"/>
              <a:t>kofaktorem</a:t>
            </a:r>
            <a:r>
              <a:rPr lang="cs-CZ" altLang="fr-FR" sz="1800" dirty="0"/>
              <a:t>, a než komplex „stihne“ vytvořit krystal, substrát se přemění na produkt a spolu se zredukovaným (!) </a:t>
            </a:r>
            <a:r>
              <a:rPr lang="cs-CZ" altLang="fr-FR" sz="1800" dirty="0" err="1"/>
              <a:t>kofaktorem</a:t>
            </a:r>
            <a:r>
              <a:rPr lang="cs-CZ" altLang="fr-FR" sz="1800" dirty="0"/>
              <a:t> opustí aktivní místo.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>
                <a:solidFill>
                  <a:srgbClr val="FF0000"/>
                </a:solidFill>
              </a:rPr>
              <a:t>Řešení: </a:t>
            </a:r>
            <a:r>
              <a:rPr lang="cs-CZ" altLang="fr-FR" sz="1800" dirty="0"/>
              <a:t>nahradíme koenzym nebo substrát podobnou molekulou, která se naváže do aktivního místa v enzymu, ale nebude reaktivní.</a:t>
            </a:r>
          </a:p>
          <a:p>
            <a:pPr eaLnBrk="1" hangingPunct="1">
              <a:lnSpc>
                <a:spcPts val="563"/>
              </a:lnSpc>
              <a:spcBef>
                <a:spcPct val="0"/>
              </a:spcBef>
              <a:buFontTx/>
              <a:buNone/>
            </a:pPr>
            <a:endParaRPr lang="cs-CZ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V této studii byl koenzym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 nahrazen podobnou molekulou CPAD (následující diapozitiv), která má na „pyridinovém“ kruhu nikotinamidové skupiny atom dusíku na pozici 2, a ne na pozici 1 jako u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. Adenin </a:t>
            </a:r>
            <a:r>
              <a:rPr lang="cs-CZ" altLang="fr-FR" sz="1800" dirty="0" err="1"/>
              <a:t>difosfát</a:t>
            </a:r>
            <a:r>
              <a:rPr lang="cs-CZ" altLang="fr-FR" sz="1800" dirty="0"/>
              <a:t> je zde vázán přes uhlík, a ne přes dusík. CPAD má velmi dobrou afinitu pro vazebné místo určené pro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, ale nenese pozitivní náboj a není ani zdaleka tak dobrým oxidačním činidlem jako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, takže s etanolem nereaguje. Vhodným zvolením koncentrací enzymu ADH, CPAD a etanolu lze dosáhnout krystalizace komplexu ADH-CPAD-etanol, který je stabilní. Zjištění jeho struktury vědcům napovědělo, jak probíhá oxidace etanolu v aktivním místě enzymu.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Na následujícím diapozitivu si vazebná místa pro CPAD a etanol prohlédneme podrobněji.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3F446C9-D2EC-2A43-8F0D-DD20917C87FC}"/>
              </a:ext>
            </a:extLst>
          </p:cNvPr>
          <p:cNvSpPr/>
          <p:nvPr/>
        </p:nvSpPr>
        <p:spPr>
          <a:xfrm>
            <a:off x="6156325" y="6524625"/>
            <a:ext cx="360363" cy="333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165C7-48C4-CF41-A2EA-9727DCA5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9" y="476672"/>
            <a:ext cx="2563151" cy="6381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93ABD-B749-E44E-8FCA-9F3FB8EBC9D0}"/>
              </a:ext>
            </a:extLst>
          </p:cNvPr>
          <p:cNvSpPr txBox="1"/>
          <p:nvPr/>
        </p:nvSpPr>
        <p:spPr>
          <a:xfrm>
            <a:off x="7812360" y="5373216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sz="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76939C-5F87-C649-922B-3B2B94F3C4DD}"/>
              </a:ext>
            </a:extLst>
          </p:cNvPr>
          <p:cNvGrpSpPr/>
          <p:nvPr/>
        </p:nvGrpSpPr>
        <p:grpSpPr>
          <a:xfrm>
            <a:off x="6362216" y="476672"/>
            <a:ext cx="2530264" cy="6381328"/>
            <a:chOff x="6362216" y="476672"/>
            <a:chExt cx="2530264" cy="63813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A3A0E3-F673-D844-9D2B-5F9935F98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2216" y="476672"/>
              <a:ext cx="2530264" cy="63813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38DEBF-565E-A045-87E2-8E1F61F856A8}"/>
                </a:ext>
              </a:extLst>
            </p:cNvPr>
            <p:cNvSpPr txBox="1"/>
            <p:nvPr/>
          </p:nvSpPr>
          <p:spPr>
            <a:xfrm>
              <a:off x="7996870" y="5805264"/>
              <a:ext cx="24753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BC7D99-EACF-854E-B565-8EE259C24018}"/>
                </a:ext>
              </a:extLst>
            </p:cNvPr>
            <p:cNvSpPr/>
            <p:nvPr/>
          </p:nvSpPr>
          <p:spPr>
            <a:xfrm>
              <a:off x="7884368" y="5661248"/>
              <a:ext cx="14401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CDD569-DDE2-714E-92D9-002F2D94B444}"/>
              </a:ext>
            </a:extLst>
          </p:cNvPr>
          <p:cNvSpPr txBox="1"/>
          <p:nvPr/>
        </p:nvSpPr>
        <p:spPr>
          <a:xfrm>
            <a:off x="2555776" y="57572"/>
            <a:ext cx="392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NAD</a:t>
            </a:r>
            <a:r>
              <a:rPr lang="fr-FR" baseline="30000" dirty="0"/>
              <a:t>+</a:t>
            </a:r>
            <a:r>
              <a:rPr lang="fr-FR" dirty="0"/>
              <a:t> a </a:t>
            </a:r>
            <a:r>
              <a:rPr lang="fr-FR" dirty="0" err="1"/>
              <a:t>jeho</a:t>
            </a:r>
            <a:r>
              <a:rPr lang="fr-FR" dirty="0"/>
              <a:t> </a:t>
            </a:r>
            <a:r>
              <a:rPr lang="fr-FR" dirty="0" err="1"/>
              <a:t>neutrální</a:t>
            </a:r>
            <a:r>
              <a:rPr lang="fr-FR" dirty="0"/>
              <a:t> </a:t>
            </a:r>
            <a:r>
              <a:rPr lang="fr-FR" dirty="0" err="1"/>
              <a:t>derivát</a:t>
            </a:r>
            <a:r>
              <a:rPr lang="fr-FR" dirty="0"/>
              <a:t> CPAD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392DC-72F1-4348-9C70-689A462D80A8}"/>
              </a:ext>
            </a:extLst>
          </p:cNvPr>
          <p:cNvSpPr txBox="1"/>
          <p:nvPr/>
        </p:nvSpPr>
        <p:spPr>
          <a:xfrm>
            <a:off x="107504" y="62373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NAD</a:t>
            </a:r>
            <a:r>
              <a:rPr lang="fr-FR" baseline="30000" dirty="0"/>
              <a:t>+</a:t>
            </a:r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BB999-603B-B846-BAFC-01A0F9557F83}"/>
              </a:ext>
            </a:extLst>
          </p:cNvPr>
          <p:cNvSpPr txBox="1"/>
          <p:nvPr/>
        </p:nvSpPr>
        <p:spPr>
          <a:xfrm>
            <a:off x="6247362" y="6488668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CPAD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D3CE99-8DC6-1441-BA2E-4C1A4654C4C8}"/>
              </a:ext>
            </a:extLst>
          </p:cNvPr>
          <p:cNvCxnSpPr/>
          <p:nvPr/>
        </p:nvCxnSpPr>
        <p:spPr>
          <a:xfrm flipH="1">
            <a:off x="1835696" y="544522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35ABE4-0D2F-2346-B373-E462FD981D6B}"/>
              </a:ext>
            </a:extLst>
          </p:cNvPr>
          <p:cNvCxnSpPr/>
          <p:nvPr/>
        </p:nvCxnSpPr>
        <p:spPr>
          <a:xfrm flipH="1">
            <a:off x="8161691" y="5330068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90687F-0835-E149-B562-E139C1E41C6C}"/>
              </a:ext>
            </a:extLst>
          </p:cNvPr>
          <p:cNvSpPr txBox="1"/>
          <p:nvPr/>
        </p:nvSpPr>
        <p:spPr>
          <a:xfrm>
            <a:off x="2339752" y="521990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na </a:t>
            </a:r>
            <a:r>
              <a:rPr lang="fr-FR" dirty="0" err="1"/>
              <a:t>pozici</a:t>
            </a:r>
            <a:r>
              <a:rPr lang="fr-FR" dirty="0"/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F67EC9-D4CA-6B44-8541-87BF2AAD84CE}"/>
              </a:ext>
            </a:extLst>
          </p:cNvPr>
          <p:cNvSpPr txBox="1"/>
          <p:nvPr/>
        </p:nvSpPr>
        <p:spPr>
          <a:xfrm>
            <a:off x="7734156" y="486916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na </a:t>
            </a:r>
            <a:r>
              <a:rPr lang="fr-FR" dirty="0" err="1"/>
              <a:t>pozici</a:t>
            </a:r>
            <a:r>
              <a:rPr lang="fr-FR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404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Krystalová struktura komplexu alkohol dehydrogenáza-CPAD-etanol odhalila, že vazebná místa pro CPAD a pro etanol jsou v těsné blízkosti. Stěžejním objevem pak bylo, že v blízkosti obou vazebných míst je též vazebné místo pro iont zinku, Zn</a:t>
            </a:r>
            <a:r>
              <a:rPr lang="cs-CZ" altLang="fr-FR" sz="1800" baseline="30000" dirty="0"/>
              <a:t>2+</a:t>
            </a:r>
            <a:r>
              <a:rPr lang="cs-CZ" altLang="fr-F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196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2"/>
            <a:ext cx="9144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Dvojmocný zinek je iont, který tvoří stabilní vazby s atomy dusíku, kyslíku a síry. Konfigurace s jednou vazbou na dusík (modrý atom v cyklické, tzv. indolové skupině aminokyseliny histidin nad atomem zinku), na kyslík (červená O-H skupina etanolu) a se dvěma vazbami na negativně nabité atomy síry (žluté atomy na konci postranních řetězců aminokyselin cystein) je velmi stabilní. Klastr z jednoho histidinu a dvou cysteinů je tedy velmi silným vazebným místem pro Zn</a:t>
            </a:r>
            <a:r>
              <a:rPr lang="cs-CZ" altLang="fr-FR" sz="1800" baseline="30000" dirty="0"/>
              <a:t>2+</a:t>
            </a:r>
            <a:r>
              <a:rPr lang="cs-CZ" altLang="fr-FR" sz="1800" dirty="0"/>
              <a:t>, a v nepřítomnosti etanolu se na tomto místě na zinek váže molekula vody. Etanol má pro toto vazebné místo ale ještě větší afinitu než voda, a tak molekulu vody snadno nahradí, a sice v orientaci ideální pro reakci s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87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délník 1">
            <a:extLst>
              <a:ext uri="{FF2B5EF4-FFF2-40B4-BE49-F238E27FC236}">
                <a16:creationId xmlns:a16="http://schemas.microsoft.com/office/drawing/2014/main" id="{A529167F-2CC6-B14B-9E13-03A9C9C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fr-FR" sz="1800" dirty="0"/>
              <a:t>Nyní se pokusíme připojit se na databázi </a:t>
            </a:r>
            <a:r>
              <a:rPr lang="cs-CZ" altLang="fr-FR" sz="1800" dirty="0" err="1"/>
              <a:t>pdb</a:t>
            </a:r>
            <a:r>
              <a:rPr lang="cs-CZ" altLang="fr-FR" sz="1800" dirty="0"/>
              <a:t> sami a prohlédnout  si strukturu 1adc. Získáte možnost otáčet molekulou a vidět ji tak v prostoru.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fr-FR" sz="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fr-FR" sz="1800" dirty="0"/>
              <a:t>Jak je vázán substrát, jsme již viděli, nyní prostudujeme uložení </a:t>
            </a:r>
            <a:r>
              <a:rPr lang="cs-CZ" altLang="fr-FR" sz="1800" dirty="0" err="1"/>
              <a:t>kofaktoru</a:t>
            </a:r>
            <a:r>
              <a:rPr lang="cs-CZ" altLang="fr-FR" sz="1800" dirty="0"/>
              <a:t> v enzymu.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fr-FR" sz="1800" dirty="0"/>
              <a:t>- Stáhněte a instalujte si v notebooku program VMD (</a:t>
            </a:r>
            <a:r>
              <a:rPr lang="cs-CZ" altLang="fr-FR" sz="1800" dirty="0" err="1"/>
              <a:t>Visual</a:t>
            </a:r>
            <a:r>
              <a:rPr lang="cs-CZ" altLang="fr-FR" sz="1800" dirty="0"/>
              <a:t> </a:t>
            </a:r>
            <a:r>
              <a:rPr lang="cs-CZ" altLang="fr-FR" sz="1800" dirty="0" err="1"/>
              <a:t>Molecular</a:t>
            </a:r>
            <a:r>
              <a:rPr lang="cs-CZ" altLang="fr-FR" sz="1800" dirty="0"/>
              <a:t> Dynamics)</a:t>
            </a:r>
            <a:r>
              <a:rPr lang="fr-FR" sz="1800" dirty="0"/>
              <a:t> https://</a:t>
            </a:r>
            <a:r>
              <a:rPr lang="fr-FR" sz="1800" dirty="0" err="1"/>
              <a:t>www.ks.uiuc.edu</a:t>
            </a:r>
            <a:r>
              <a:rPr lang="fr-FR" sz="1800" dirty="0"/>
              <a:t>/</a:t>
            </a:r>
            <a:r>
              <a:rPr lang="fr-FR" sz="1800" dirty="0" err="1"/>
              <a:t>Development</a:t>
            </a:r>
            <a:r>
              <a:rPr lang="fr-FR" sz="1800" dirty="0"/>
              <a:t>/</a:t>
            </a:r>
            <a:r>
              <a:rPr lang="fr-FR" sz="1800" dirty="0" err="1"/>
              <a:t>Download</a:t>
            </a:r>
            <a:r>
              <a:rPr lang="fr-FR" sz="1800" dirty="0"/>
              <a:t>/</a:t>
            </a:r>
            <a:r>
              <a:rPr lang="fr-FR" sz="1800" dirty="0" err="1"/>
              <a:t>download.cgi?PackageName</a:t>
            </a:r>
            <a:r>
              <a:rPr lang="fr-FR" sz="1800" dirty="0"/>
              <a:t>=VMD</a:t>
            </a:r>
            <a:endParaRPr lang="cs-CZ" altLang="fr-FR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sz="800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FR" sz="1800" dirty="0" err="1"/>
              <a:t>Pomocí</a:t>
            </a:r>
            <a:r>
              <a:rPr lang="fr-FR" sz="1800" dirty="0"/>
              <a:t> </a:t>
            </a:r>
            <a:r>
              <a:rPr lang="fr-FR" sz="1800" dirty="0" err="1"/>
              <a:t>internetu</a:t>
            </a:r>
            <a:r>
              <a:rPr lang="fr-FR" sz="1800" dirty="0"/>
              <a:t> </a:t>
            </a:r>
            <a:r>
              <a:rPr lang="fr-FR" sz="1800" dirty="0" err="1"/>
              <a:t>otevřete</a:t>
            </a:r>
            <a:r>
              <a:rPr lang="fr-FR" sz="1800" dirty="0"/>
              <a:t> </a:t>
            </a:r>
            <a:r>
              <a:rPr lang="fr-FR" sz="1800" dirty="0" err="1"/>
              <a:t>dababázi</a:t>
            </a:r>
            <a:r>
              <a:rPr lang="fr-FR" sz="1800" dirty="0"/>
              <a:t> RCSB (https://</a:t>
            </a:r>
            <a:r>
              <a:rPr lang="fr-FR" sz="1800" dirty="0" err="1"/>
              <a:t>www.rcsb.org</a:t>
            </a:r>
            <a:r>
              <a:rPr lang="fr-FR" sz="1800" dirty="0"/>
              <a:t>/pdb/home/</a:t>
            </a:r>
            <a:r>
              <a:rPr lang="fr-FR" sz="1800" dirty="0" err="1"/>
              <a:t>sitemap.do</a:t>
            </a:r>
            <a:r>
              <a:rPr lang="fr-FR" sz="1800" dirty="0"/>
              <a:t>) a do </a:t>
            </a:r>
            <a:r>
              <a:rPr lang="fr-FR" sz="1800" dirty="0" err="1"/>
              <a:t>vyhledávacího</a:t>
            </a:r>
            <a:r>
              <a:rPr lang="fr-FR" sz="1800" dirty="0"/>
              <a:t> </a:t>
            </a:r>
            <a:r>
              <a:rPr lang="fr-FR" sz="1800" dirty="0" err="1"/>
              <a:t>okénka</a:t>
            </a:r>
            <a:r>
              <a:rPr lang="fr-FR" sz="1800" dirty="0"/>
              <a:t> </a:t>
            </a:r>
            <a:r>
              <a:rPr lang="fr-FR" sz="1800" dirty="0" err="1"/>
              <a:t>vpravo</a:t>
            </a:r>
            <a:r>
              <a:rPr lang="fr-FR" sz="1800" dirty="0"/>
              <a:t> </a:t>
            </a:r>
            <a:r>
              <a:rPr lang="fr-FR" sz="1800" dirty="0" err="1"/>
              <a:t>nahoře</a:t>
            </a:r>
            <a:r>
              <a:rPr lang="fr-FR" sz="1800" dirty="0"/>
              <a:t> </a:t>
            </a:r>
            <a:r>
              <a:rPr lang="fr-FR" sz="1800" dirty="0" err="1"/>
              <a:t>zadejte</a:t>
            </a:r>
            <a:r>
              <a:rPr lang="fr-FR" sz="1800" dirty="0"/>
              <a:t> </a:t>
            </a:r>
            <a:r>
              <a:rPr lang="fr-FR" sz="1800" dirty="0" err="1"/>
              <a:t>kód</a:t>
            </a:r>
            <a:r>
              <a:rPr lang="fr-FR" sz="1800" dirty="0"/>
              <a:t> 1ADC. </a:t>
            </a:r>
            <a:r>
              <a:rPr lang="fr-FR" sz="1800" dirty="0" err="1"/>
              <a:t>Klikněte</a:t>
            </a:r>
            <a:r>
              <a:rPr lang="fr-FR" sz="1800" dirty="0"/>
              <a:t> na </a:t>
            </a:r>
            <a:r>
              <a:rPr lang="fr-FR" sz="1800" dirty="0" err="1"/>
              <a:t>tento</a:t>
            </a:r>
            <a:r>
              <a:rPr lang="fr-FR" sz="1800" dirty="0"/>
              <a:t> </a:t>
            </a:r>
            <a:r>
              <a:rPr lang="fr-FR" sz="1800" dirty="0" err="1"/>
              <a:t>kód</a:t>
            </a:r>
            <a:r>
              <a:rPr lang="fr-FR" sz="1800" dirty="0"/>
              <a:t>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, </a:t>
            </a:r>
            <a:r>
              <a:rPr lang="fr-FR" sz="1800" dirty="0" err="1"/>
              <a:t>které</a:t>
            </a:r>
            <a:r>
              <a:rPr lang="fr-FR" sz="1800" dirty="0"/>
              <a:t> se </a:t>
            </a:r>
            <a:r>
              <a:rPr lang="fr-FR" sz="1800" dirty="0" err="1"/>
              <a:t>otevřelo</a:t>
            </a:r>
            <a:r>
              <a:rPr 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800" dirty="0"/>
              <a:t>2.  </a:t>
            </a:r>
            <a:r>
              <a:rPr lang="fr-FR" sz="1800" dirty="0" err="1"/>
              <a:t>Klikněte</a:t>
            </a:r>
            <a:r>
              <a:rPr lang="fr-FR" sz="1800" dirty="0"/>
              <a:t> na </a:t>
            </a:r>
            <a:r>
              <a:rPr lang="fr-FR" sz="1800" dirty="0" err="1"/>
              <a:t>modré</a:t>
            </a:r>
            <a:r>
              <a:rPr lang="fr-FR" sz="1800" dirty="0"/>
              <a:t> pole "</a:t>
            </a:r>
            <a:r>
              <a:rPr lang="fr-FR" sz="1800" dirty="0" err="1"/>
              <a:t>Download</a:t>
            </a:r>
            <a:r>
              <a:rPr lang="fr-FR" sz="1800" dirty="0"/>
              <a:t> files" a </a:t>
            </a:r>
            <a:r>
              <a:rPr lang="fr-FR" sz="1800" dirty="0" err="1"/>
              <a:t>upřesněte</a:t>
            </a:r>
            <a:r>
              <a:rPr lang="fr-FR" sz="1800" dirty="0"/>
              <a:t> "pdb format". </a:t>
            </a:r>
            <a:r>
              <a:rPr lang="fr-FR" sz="1800" dirty="0" err="1"/>
              <a:t>Stáhněte</a:t>
            </a:r>
            <a:r>
              <a:rPr lang="fr-FR" sz="1800" dirty="0"/>
              <a:t> </a:t>
            </a:r>
            <a:r>
              <a:rPr lang="fr-FR" sz="1800" dirty="0" err="1"/>
              <a:t>soubor</a:t>
            </a:r>
            <a:r>
              <a:rPr lang="fr-FR" sz="1800" dirty="0"/>
              <a:t> 1ADC.pdb do </a:t>
            </a:r>
            <a:r>
              <a:rPr lang="fr-FR" sz="1800" dirty="0" err="1"/>
              <a:t>svého</a:t>
            </a:r>
            <a:r>
              <a:rPr lang="fr-FR" sz="1800" dirty="0"/>
              <a:t> </a:t>
            </a:r>
            <a:r>
              <a:rPr lang="fr-FR" sz="1800" dirty="0" err="1"/>
              <a:t>počítače</a:t>
            </a:r>
            <a:r>
              <a:rPr lang="fr-FR" sz="1800" dirty="0"/>
              <a:t>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3"/>
              <a:defRPr/>
            </a:pPr>
            <a:r>
              <a:rPr lang="fr-FR" sz="1800" dirty="0" err="1"/>
              <a:t>Otevřte</a:t>
            </a:r>
            <a:r>
              <a:rPr lang="fr-FR" sz="1800" dirty="0"/>
              <a:t> program VMD, v menu File </a:t>
            </a:r>
            <a:r>
              <a:rPr lang="fr-FR" sz="1800" dirty="0" err="1"/>
              <a:t>zvolte</a:t>
            </a:r>
            <a:r>
              <a:rPr lang="fr-FR" sz="1800" dirty="0"/>
              <a:t> "New </a:t>
            </a:r>
            <a:r>
              <a:rPr lang="fr-FR" sz="1800" dirty="0" err="1"/>
              <a:t>molecule</a:t>
            </a:r>
            <a:r>
              <a:rPr lang="fr-FR" sz="1800" dirty="0"/>
              <a:t>",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"</a:t>
            </a:r>
            <a:r>
              <a:rPr lang="fr-FR" sz="1800" dirty="0" err="1"/>
              <a:t>Molecule</a:t>
            </a:r>
            <a:r>
              <a:rPr lang="fr-FR" sz="1800" dirty="0"/>
              <a:t> File Browser", </a:t>
            </a:r>
            <a:r>
              <a:rPr lang="fr-FR" sz="1800" dirty="0" err="1"/>
              <a:t>které</a:t>
            </a:r>
            <a:r>
              <a:rPr lang="fr-FR" sz="1800" dirty="0"/>
              <a:t> se </a:t>
            </a:r>
            <a:r>
              <a:rPr lang="fr-FR" sz="1800" dirty="0" err="1"/>
              <a:t>otevřelo</a:t>
            </a:r>
            <a:r>
              <a:rPr lang="fr-FR" sz="1800" dirty="0"/>
              <a:t>, </a:t>
            </a:r>
            <a:r>
              <a:rPr lang="fr-FR" sz="1800" dirty="0" err="1"/>
              <a:t>klikněte</a:t>
            </a:r>
            <a:r>
              <a:rPr lang="fr-FR" sz="1800" dirty="0"/>
              <a:t> na "</a:t>
            </a:r>
            <a:r>
              <a:rPr lang="fr-FR" sz="1800" dirty="0" err="1"/>
              <a:t>Browse</a:t>
            </a:r>
            <a:r>
              <a:rPr lang="fr-FR" sz="1800" dirty="0"/>
              <a:t>" a </a:t>
            </a:r>
            <a:r>
              <a:rPr lang="fr-FR" sz="1800" dirty="0" err="1"/>
              <a:t>jako</a:t>
            </a:r>
            <a:r>
              <a:rPr lang="fr-FR" sz="1800" dirty="0"/>
              <a:t> </a:t>
            </a:r>
            <a:r>
              <a:rPr lang="fr-FR" sz="1800" dirty="0" err="1"/>
              <a:t>filename</a:t>
            </a:r>
            <a:r>
              <a:rPr lang="fr-FR" sz="1800" dirty="0"/>
              <a:t> </a:t>
            </a:r>
            <a:r>
              <a:rPr lang="fr-FR" sz="1800" dirty="0" err="1"/>
              <a:t>zadejte</a:t>
            </a:r>
            <a:r>
              <a:rPr lang="fr-FR" sz="1800" dirty="0"/>
              <a:t> </a:t>
            </a:r>
            <a:r>
              <a:rPr lang="fr-FR" sz="1800" dirty="0" err="1"/>
              <a:t>adresu</a:t>
            </a:r>
            <a:r>
              <a:rPr lang="fr-FR" sz="1800" dirty="0"/>
              <a:t> </a:t>
            </a:r>
            <a:r>
              <a:rPr lang="fr-FR" sz="1800" dirty="0" err="1"/>
              <a:t>souboru</a:t>
            </a:r>
            <a:r>
              <a:rPr lang="fr-FR" sz="1800" dirty="0"/>
              <a:t> 1adc.pdb </a:t>
            </a:r>
            <a:r>
              <a:rPr lang="fr-FR" sz="1800" dirty="0" err="1"/>
              <a:t>ve</a:t>
            </a:r>
            <a:r>
              <a:rPr lang="fr-FR" sz="1800" dirty="0"/>
              <a:t> </a:t>
            </a:r>
            <a:r>
              <a:rPr lang="fr-FR" sz="1800" dirty="0" err="1"/>
              <a:t>svém</a:t>
            </a:r>
            <a:r>
              <a:rPr lang="fr-FR" sz="1800" dirty="0"/>
              <a:t> </a:t>
            </a:r>
            <a:r>
              <a:rPr lang="fr-FR" sz="1800" dirty="0" err="1"/>
              <a:t>počítači</a:t>
            </a:r>
            <a:r>
              <a:rPr lang="fr-FR" sz="1800" dirty="0"/>
              <a:t>. V </a:t>
            </a:r>
            <a:r>
              <a:rPr lang="fr-FR" sz="1800" dirty="0" err="1"/>
              <a:t>okně</a:t>
            </a:r>
            <a:r>
              <a:rPr lang="fr-FR" sz="1800" dirty="0"/>
              <a:t> "</a:t>
            </a:r>
            <a:r>
              <a:rPr lang="fr-FR" sz="1800" dirty="0" err="1"/>
              <a:t>Molecule</a:t>
            </a:r>
            <a:r>
              <a:rPr lang="fr-FR" sz="1800" dirty="0"/>
              <a:t> File Browser" </a:t>
            </a:r>
            <a:r>
              <a:rPr lang="fr-FR" sz="1800" dirty="0" err="1"/>
              <a:t>klikněte</a:t>
            </a:r>
            <a:r>
              <a:rPr lang="fr-FR" sz="1800" dirty="0"/>
              <a:t> na "</a:t>
            </a:r>
            <a:r>
              <a:rPr lang="fr-FR" sz="1800" dirty="0" err="1"/>
              <a:t>Load</a:t>
            </a:r>
            <a:r>
              <a:rPr lang="fr-FR" sz="1800" dirty="0"/>
              <a:t>".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se </a:t>
            </a:r>
            <a:r>
              <a:rPr lang="fr-FR" sz="1800" dirty="0" err="1"/>
              <a:t>vám</a:t>
            </a:r>
            <a:r>
              <a:rPr lang="fr-FR" sz="1800" dirty="0"/>
              <a:t> </a:t>
            </a:r>
            <a:r>
              <a:rPr lang="fr-FR" sz="1800" dirty="0" err="1"/>
              <a:t>zobrazí</a:t>
            </a:r>
            <a:r>
              <a:rPr lang="fr-FR" sz="1800" dirty="0"/>
              <a:t> </a:t>
            </a:r>
            <a:r>
              <a:rPr lang="fr-FR" sz="1800" dirty="0" err="1"/>
              <a:t>molekula</a:t>
            </a:r>
            <a:r>
              <a:rPr lang="fr-FR" sz="1800" dirty="0"/>
              <a:t> </a:t>
            </a:r>
            <a:r>
              <a:rPr lang="fr-FR" sz="1800" dirty="0" err="1"/>
              <a:t>alkohol</a:t>
            </a:r>
            <a:r>
              <a:rPr lang="fr-FR" sz="1800" dirty="0"/>
              <a:t> </a:t>
            </a:r>
            <a:r>
              <a:rPr lang="fr-FR" sz="1800" dirty="0" err="1"/>
              <a:t>dehydrogenázy</a:t>
            </a:r>
            <a:r>
              <a:rPr lang="fr-FR" sz="1800" dirty="0"/>
              <a:t>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fr-FR" sz="1800" dirty="0"/>
              <a:t>V </a:t>
            </a:r>
            <a:r>
              <a:rPr lang="fr-FR" sz="1800" dirty="0" err="1"/>
              <a:t>hlavním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VMD </a:t>
            </a:r>
            <a:r>
              <a:rPr lang="fr-FR" sz="1800" dirty="0" err="1"/>
              <a:t>zvolte</a:t>
            </a:r>
            <a:r>
              <a:rPr lang="fr-FR" sz="1800" dirty="0"/>
              <a:t> v menu Display "</a:t>
            </a:r>
            <a:r>
              <a:rPr lang="fr-FR" sz="1800" dirty="0" err="1"/>
              <a:t>orthographic</a:t>
            </a:r>
            <a:r>
              <a:rPr lang="fr-FR" sz="1800" dirty="0"/>
              <a:t>".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5"/>
              <a:defRPr/>
            </a:pPr>
            <a:r>
              <a:rPr lang="fr-FR" sz="1800" dirty="0" err="1"/>
              <a:t>Alkohol</a:t>
            </a:r>
            <a:r>
              <a:rPr lang="fr-FR" sz="1800" dirty="0"/>
              <a:t> </a:t>
            </a:r>
            <a:r>
              <a:rPr lang="fr-FR" sz="1800" dirty="0" err="1"/>
              <a:t>dehydrogenáza</a:t>
            </a:r>
            <a:r>
              <a:rPr lang="fr-FR" sz="1800" dirty="0"/>
              <a:t> </a:t>
            </a:r>
            <a:r>
              <a:rPr lang="fr-FR" sz="1800" dirty="0" err="1"/>
              <a:t>krystalizuje</a:t>
            </a:r>
            <a:r>
              <a:rPr lang="fr-FR" sz="1800" dirty="0"/>
              <a:t> </a:t>
            </a:r>
            <a:r>
              <a:rPr lang="fr-FR" sz="1800" dirty="0" err="1"/>
              <a:t>jako</a:t>
            </a:r>
            <a:r>
              <a:rPr lang="fr-FR" sz="1800" dirty="0"/>
              <a:t> dimer. Pro </a:t>
            </a:r>
            <a:r>
              <a:rPr lang="fr-FR" sz="1800" dirty="0" err="1"/>
              <a:t>zobrazení</a:t>
            </a:r>
            <a:r>
              <a:rPr lang="fr-FR" sz="1800" dirty="0"/>
              <a:t> </a:t>
            </a:r>
            <a:r>
              <a:rPr lang="fr-FR" sz="1800" dirty="0" err="1"/>
              <a:t>jen</a:t>
            </a:r>
            <a:r>
              <a:rPr lang="fr-FR" sz="1800" dirty="0"/>
              <a:t> </a:t>
            </a:r>
            <a:r>
              <a:rPr lang="fr-FR" sz="1800" dirty="0" err="1"/>
              <a:t>jednoho</a:t>
            </a:r>
            <a:r>
              <a:rPr lang="fr-FR" sz="1800" dirty="0"/>
              <a:t> z </a:t>
            </a:r>
            <a:r>
              <a:rPr lang="fr-FR" sz="1800" dirty="0" err="1"/>
              <a:t>obou</a:t>
            </a:r>
            <a:r>
              <a:rPr lang="fr-FR" sz="1800" dirty="0"/>
              <a:t> </a:t>
            </a:r>
            <a:r>
              <a:rPr lang="fr-FR" sz="1800" dirty="0" err="1"/>
              <a:t>monomerů</a:t>
            </a:r>
            <a:r>
              <a:rPr lang="fr-FR" sz="1800" dirty="0"/>
              <a:t> v menu Graphics </a:t>
            </a:r>
            <a:r>
              <a:rPr lang="fr-FR" sz="1800" dirty="0" err="1"/>
              <a:t>zvolte</a:t>
            </a:r>
            <a:r>
              <a:rPr lang="fr-FR" sz="1800" dirty="0"/>
              <a:t> "</a:t>
            </a:r>
            <a:r>
              <a:rPr lang="fr-FR" sz="1800" dirty="0" err="1"/>
              <a:t>Representations</a:t>
            </a:r>
            <a:r>
              <a:rPr lang="fr-FR" sz="1800" dirty="0"/>
              <a:t>" a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</a:t>
            </a:r>
            <a:r>
              <a:rPr lang="fr-FR" sz="1800" dirty="0" err="1"/>
              <a:t>pod</a:t>
            </a:r>
            <a:r>
              <a:rPr lang="fr-FR" sz="1800" dirty="0"/>
              <a:t> "</a:t>
            </a:r>
            <a:r>
              <a:rPr lang="fr-FR" sz="1800" dirty="0" err="1"/>
              <a:t>Selected</a:t>
            </a:r>
            <a:r>
              <a:rPr lang="fr-FR" sz="1800" dirty="0"/>
              <a:t> </a:t>
            </a:r>
            <a:r>
              <a:rPr lang="fr-FR" sz="1800" dirty="0" err="1"/>
              <a:t>Atoms</a:t>
            </a:r>
            <a:r>
              <a:rPr lang="fr-FR" sz="1800" dirty="0"/>
              <a:t>" </a:t>
            </a:r>
            <a:r>
              <a:rPr lang="fr-FR" sz="1800" dirty="0" err="1"/>
              <a:t>napište</a:t>
            </a:r>
            <a:r>
              <a:rPr lang="fr-FR" sz="1800" dirty="0"/>
              <a:t> "</a:t>
            </a:r>
            <a:r>
              <a:rPr lang="fr-FR" sz="1800" dirty="0" err="1"/>
              <a:t>chain</a:t>
            </a:r>
            <a:r>
              <a:rPr lang="fr-FR" sz="1800" dirty="0"/>
              <a:t> A" a </a:t>
            </a:r>
            <a:r>
              <a:rPr lang="fr-FR" sz="1800" dirty="0" err="1"/>
              <a:t>klikněte</a:t>
            </a:r>
            <a:r>
              <a:rPr lang="fr-FR" sz="1800" dirty="0"/>
              <a:t> na "</a:t>
            </a:r>
            <a:r>
              <a:rPr lang="fr-FR" sz="1800" dirty="0" err="1"/>
              <a:t>Create</a:t>
            </a:r>
            <a:r>
              <a:rPr lang="fr-FR" sz="1800" dirty="0"/>
              <a:t> </a:t>
            </a:r>
            <a:r>
              <a:rPr lang="fr-FR" sz="1800" dirty="0" err="1"/>
              <a:t>Rep</a:t>
            </a:r>
            <a:r>
              <a:rPr lang="fr-FR" sz="1800" dirty="0"/>
              <a:t>". </a:t>
            </a:r>
            <a:r>
              <a:rPr lang="fr-FR" sz="1800" dirty="0" err="1"/>
              <a:t>Poté</a:t>
            </a:r>
            <a:r>
              <a:rPr lang="fr-FR" sz="1800" dirty="0"/>
              <a:t> </a:t>
            </a:r>
            <a:r>
              <a:rPr lang="fr-FR" sz="1800" dirty="0" err="1"/>
              <a:t>ve</a:t>
            </a:r>
            <a:r>
              <a:rPr lang="fr-FR" sz="1800" dirty="0"/>
              <a:t> </a:t>
            </a:r>
            <a:r>
              <a:rPr lang="fr-FR" sz="1800" dirty="0" err="1"/>
              <a:t>druhém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</a:t>
            </a:r>
            <a:r>
              <a:rPr lang="fr-FR" sz="1800" dirty="0" err="1"/>
              <a:t>odshora</a:t>
            </a:r>
            <a:r>
              <a:rPr lang="fr-FR" sz="1800" dirty="0"/>
              <a:t> </a:t>
            </a:r>
            <a:r>
              <a:rPr lang="fr-FR" sz="1800" dirty="0" err="1"/>
              <a:t>vymažte</a:t>
            </a:r>
            <a:r>
              <a:rPr lang="fr-FR" sz="1800" dirty="0"/>
              <a:t> </a:t>
            </a:r>
            <a:r>
              <a:rPr lang="fr-FR" sz="1800" dirty="0" err="1"/>
              <a:t>linku</a:t>
            </a:r>
            <a:r>
              <a:rPr lang="fr-FR" sz="1800" dirty="0"/>
              <a:t>, </a:t>
            </a:r>
            <a:r>
              <a:rPr lang="fr-FR" sz="1800" dirty="0" err="1"/>
              <a:t>která</a:t>
            </a:r>
            <a:r>
              <a:rPr lang="fr-FR" sz="1800" dirty="0"/>
              <a:t> </a:t>
            </a:r>
            <a:r>
              <a:rPr lang="fr-FR" sz="1800" dirty="0" err="1"/>
              <a:t>má</a:t>
            </a:r>
            <a:r>
              <a:rPr lang="fr-FR" sz="1800" dirty="0"/>
              <a:t> </a:t>
            </a:r>
            <a:r>
              <a:rPr lang="fr-FR" sz="1800" dirty="0" err="1"/>
              <a:t>pod</a:t>
            </a:r>
            <a:r>
              <a:rPr lang="fr-FR" sz="1800" dirty="0"/>
              <a:t> </a:t>
            </a:r>
            <a:r>
              <a:rPr lang="fr-FR" sz="1800" dirty="0" err="1"/>
              <a:t>heslem</a:t>
            </a:r>
            <a:r>
              <a:rPr lang="fr-FR" sz="1800" dirty="0"/>
              <a:t> "Style" </a:t>
            </a:r>
            <a:r>
              <a:rPr lang="fr-FR" sz="1800" dirty="0" err="1"/>
              <a:t>zápis</a:t>
            </a:r>
            <a:r>
              <a:rPr lang="fr-FR" sz="1800" dirty="0"/>
              <a:t> "all". </a:t>
            </a:r>
            <a:r>
              <a:rPr lang="fr-FR" sz="1800" dirty="0" err="1"/>
              <a:t>Nyní</a:t>
            </a:r>
            <a:r>
              <a:rPr lang="fr-FR" sz="1800" dirty="0"/>
              <a:t> si </a:t>
            </a:r>
            <a:r>
              <a:rPr lang="fr-FR" sz="1800" dirty="0" err="1"/>
              <a:t>molekulu</a:t>
            </a:r>
            <a:r>
              <a:rPr lang="fr-FR" sz="1800" dirty="0"/>
              <a:t> </a:t>
            </a:r>
            <a:r>
              <a:rPr lang="fr-FR" sz="1800" dirty="0" err="1"/>
              <a:t>monomeru</a:t>
            </a:r>
            <a:r>
              <a:rPr lang="fr-FR" sz="1800" dirty="0"/>
              <a:t> </a:t>
            </a:r>
            <a:r>
              <a:rPr lang="fr-FR" sz="1800" dirty="0" err="1"/>
              <a:t>můžete</a:t>
            </a:r>
            <a:r>
              <a:rPr lang="fr-FR" sz="1800" dirty="0"/>
              <a:t> </a:t>
            </a:r>
            <a:r>
              <a:rPr lang="fr-FR" sz="1800" dirty="0" err="1"/>
              <a:t>otáčet</a:t>
            </a:r>
            <a:r>
              <a:rPr lang="fr-FR" sz="1800" dirty="0"/>
              <a:t> a </a:t>
            </a:r>
            <a:r>
              <a:rPr lang="fr-FR" sz="1800" dirty="0" err="1"/>
              <a:t>posouvat</a:t>
            </a:r>
            <a:r>
              <a:rPr lang="fr-FR" sz="1800" dirty="0"/>
              <a:t>. </a:t>
            </a:r>
            <a:r>
              <a:rPr lang="fr-FR" sz="1800" dirty="0" err="1"/>
              <a:t>Užitečné</a:t>
            </a:r>
            <a:r>
              <a:rPr lang="fr-FR" sz="1800" dirty="0"/>
              <a:t> </a:t>
            </a:r>
            <a:r>
              <a:rPr lang="fr-FR" sz="1800" dirty="0" err="1"/>
              <a:t>zkratky</a:t>
            </a:r>
            <a:r>
              <a:rPr lang="fr-FR" sz="1800" dirty="0"/>
              <a:t> na </a:t>
            </a:r>
            <a:r>
              <a:rPr lang="fr-FR" sz="1800" dirty="0" err="1"/>
              <a:t>klávesnici</a:t>
            </a:r>
            <a:r>
              <a:rPr lang="fr-FR" sz="1800" dirty="0"/>
              <a:t> </a:t>
            </a:r>
            <a:r>
              <a:rPr lang="fr-FR" sz="1800" dirty="0" err="1"/>
              <a:t>při</a:t>
            </a:r>
            <a:r>
              <a:rPr lang="fr-FR" sz="1800" dirty="0"/>
              <a:t> </a:t>
            </a:r>
            <a:r>
              <a:rPr lang="fr-FR" sz="1800" dirty="0" err="1"/>
              <a:t>prohlížení</a:t>
            </a:r>
            <a:r>
              <a:rPr lang="fr-FR" sz="1800" dirty="0"/>
              <a:t> </a:t>
            </a:r>
            <a:r>
              <a:rPr lang="fr-FR" sz="1800" dirty="0" err="1"/>
              <a:t>molekuly</a:t>
            </a:r>
            <a:r>
              <a:rPr lang="fr-FR" sz="1800" dirty="0"/>
              <a:t>, </a:t>
            </a:r>
            <a:r>
              <a:rPr lang="fr-FR" sz="1800" dirty="0" err="1"/>
              <a:t>které</a:t>
            </a:r>
            <a:r>
              <a:rPr lang="fr-FR" sz="1800" dirty="0"/>
              <a:t> </a:t>
            </a:r>
            <a:r>
              <a:rPr lang="fr-FR" sz="1800" dirty="0" err="1"/>
              <a:t>mění</a:t>
            </a:r>
            <a:r>
              <a:rPr lang="fr-FR" sz="1800" dirty="0"/>
              <a:t> </a:t>
            </a:r>
            <a:r>
              <a:rPr lang="fr-FR" sz="1800" dirty="0" err="1"/>
              <a:t>funkce</a:t>
            </a:r>
            <a:r>
              <a:rPr lang="fr-FR" sz="1800" dirty="0"/>
              <a:t> </a:t>
            </a:r>
            <a:r>
              <a:rPr lang="fr-FR" sz="1800" dirty="0" err="1"/>
              <a:t>myši</a:t>
            </a:r>
            <a:r>
              <a:rPr lang="fr-FR" sz="1800" dirty="0"/>
              <a:t>: "r", </a:t>
            </a:r>
            <a:r>
              <a:rPr lang="fr-FR" sz="1800" dirty="0" err="1"/>
              <a:t>rotace</a:t>
            </a:r>
            <a:r>
              <a:rPr lang="fr-FR" sz="1800" dirty="0"/>
              <a:t>, "c" a </a:t>
            </a:r>
            <a:r>
              <a:rPr lang="fr-FR" sz="1800" dirty="0" err="1"/>
              <a:t>následující</a:t>
            </a:r>
            <a:r>
              <a:rPr lang="fr-FR" sz="1800" dirty="0"/>
              <a:t> </a:t>
            </a:r>
            <a:r>
              <a:rPr lang="fr-FR" sz="1800" dirty="0" err="1"/>
              <a:t>klik</a:t>
            </a:r>
            <a:r>
              <a:rPr lang="fr-FR" sz="1800" dirty="0"/>
              <a:t> na </a:t>
            </a:r>
            <a:r>
              <a:rPr lang="fr-FR" sz="1800" dirty="0" err="1"/>
              <a:t>jeden</a:t>
            </a:r>
            <a:r>
              <a:rPr lang="fr-FR" sz="1800" dirty="0"/>
              <a:t> </a:t>
            </a:r>
            <a:r>
              <a:rPr lang="fr-FR" sz="1800" dirty="0" err="1"/>
              <a:t>atom</a:t>
            </a:r>
            <a:r>
              <a:rPr lang="fr-FR" sz="1800" dirty="0"/>
              <a:t> </a:t>
            </a:r>
            <a:r>
              <a:rPr lang="fr-FR" sz="1800" dirty="0" err="1"/>
              <a:t>rotační</a:t>
            </a:r>
            <a:r>
              <a:rPr lang="fr-FR" sz="1800" dirty="0"/>
              <a:t> centrum </a:t>
            </a:r>
            <a:r>
              <a:rPr lang="fr-FR" sz="1800" dirty="0" err="1"/>
              <a:t>přenese</a:t>
            </a:r>
            <a:r>
              <a:rPr lang="fr-FR" sz="1800" dirty="0"/>
              <a:t> na </a:t>
            </a:r>
            <a:r>
              <a:rPr lang="fr-FR" sz="1800" dirty="0" err="1"/>
              <a:t>tento</a:t>
            </a:r>
            <a:r>
              <a:rPr lang="fr-FR" sz="1800" dirty="0"/>
              <a:t> </a:t>
            </a:r>
            <a:r>
              <a:rPr lang="fr-FR" sz="1800" dirty="0" err="1"/>
              <a:t>atom</a:t>
            </a:r>
            <a:r>
              <a:rPr lang="fr-FR" sz="1800" dirty="0"/>
              <a:t>, "</a:t>
            </a:r>
            <a:r>
              <a:rPr lang="fr-FR" sz="1800" dirty="0" err="1"/>
              <a:t>t</a:t>
            </a:r>
            <a:r>
              <a:rPr lang="fr-FR" sz="1800" dirty="0"/>
              <a:t>" </a:t>
            </a:r>
            <a:r>
              <a:rPr lang="fr-FR" sz="1800" dirty="0" err="1"/>
              <a:t>translace</a:t>
            </a:r>
            <a:r>
              <a:rPr lang="fr-FR" sz="1800" dirty="0"/>
              <a:t>, "s" </a:t>
            </a:r>
            <a:r>
              <a:rPr lang="fr-FR" sz="1800" dirty="0" err="1"/>
              <a:t>scale</a:t>
            </a:r>
            <a:r>
              <a:rPr lang="fr-FR" sz="1800" dirty="0"/>
              <a:t>, </a:t>
            </a:r>
            <a:r>
              <a:rPr lang="fr-FR" sz="1800" dirty="0" err="1"/>
              <a:t>tedy</a:t>
            </a:r>
            <a:r>
              <a:rPr lang="fr-FR" sz="1800" dirty="0"/>
              <a:t> zoom.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fr-FR" sz="1800" dirty="0"/>
              <a:t>Pro zájemce: Odkaz “</a:t>
            </a:r>
            <a:r>
              <a:rPr lang="cs-CZ" altLang="fr-FR" sz="1800" dirty="0" err="1"/>
              <a:t>Help</a:t>
            </a:r>
            <a:r>
              <a:rPr lang="cs-CZ" altLang="fr-FR" sz="1800" dirty="0"/>
              <a:t>“ v hlavním menu VMD vede k manuálu, tutoriálu, a “</a:t>
            </a:r>
            <a:r>
              <a:rPr lang="cs-CZ" altLang="fr-FR" sz="1800" dirty="0" err="1"/>
              <a:t>frequently</a:t>
            </a:r>
            <a:r>
              <a:rPr lang="cs-CZ" altLang="fr-FR" sz="1800" dirty="0"/>
              <a:t> </a:t>
            </a:r>
            <a:r>
              <a:rPr lang="cs-CZ" altLang="fr-FR" sz="1800" dirty="0" err="1"/>
              <a:t>asked</a:t>
            </a:r>
            <a:r>
              <a:rPr lang="cs-CZ" altLang="fr-FR" sz="1800" dirty="0"/>
              <a:t> </a:t>
            </a:r>
            <a:r>
              <a:rPr lang="cs-CZ" altLang="fr-FR" sz="1800" dirty="0" err="1"/>
              <a:t>questions</a:t>
            </a:r>
            <a:r>
              <a:rPr lang="cs-CZ" altLang="fr-FR" sz="1800" dirty="0"/>
              <a:t>“.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délník 1">
            <a:extLst>
              <a:ext uri="{FF2B5EF4-FFF2-40B4-BE49-F238E27FC236}">
                <a16:creationId xmlns:a16="http://schemas.microsoft.com/office/drawing/2014/main" id="{A529167F-2CC6-B14B-9E13-03A9C9C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96461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fr-FR" sz="1800" dirty="0" err="1"/>
              <a:t>Naším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úkolem</a:t>
            </a:r>
            <a:r>
              <a:rPr lang="de-CH" altLang="fr-FR" sz="1800" dirty="0"/>
              <a:t> je </a:t>
            </a:r>
            <a:r>
              <a:rPr lang="de-CH" altLang="fr-FR" sz="1800" dirty="0" err="1"/>
              <a:t>prozkoumat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vazebné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místo</a:t>
            </a:r>
            <a:r>
              <a:rPr lang="de-CH" altLang="fr-FR" sz="1800" dirty="0"/>
              <a:t> pro </a:t>
            </a:r>
            <a:r>
              <a:rPr lang="de-CH" altLang="fr-FR" sz="1800" dirty="0" err="1"/>
              <a:t>model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kofaktoru</a:t>
            </a:r>
            <a:r>
              <a:rPr lang="de-CH" altLang="fr-FR" sz="1800" dirty="0"/>
              <a:t>, CPAD. Jako </a:t>
            </a:r>
            <a:r>
              <a:rPr lang="de-CH" altLang="fr-FR" sz="1800" dirty="0" err="1"/>
              <a:t>první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zjištění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konstatujeme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 </a:t>
            </a:r>
            <a:r>
              <a:rPr lang="de-CH" altLang="fr-FR" sz="1800" dirty="0" err="1"/>
              <a:t>kavita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ve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které</a:t>
            </a:r>
            <a:r>
              <a:rPr lang="de-CH" altLang="fr-FR" sz="1800" dirty="0"/>
              <a:t> je CPAD </a:t>
            </a:r>
            <a:r>
              <a:rPr lang="de-CH" altLang="fr-FR" sz="1800" dirty="0" err="1"/>
              <a:t>vázán</a:t>
            </a:r>
            <a:r>
              <a:rPr lang="de-CH" altLang="fr-FR" sz="1800" dirty="0"/>
              <a:t>, je </a:t>
            </a:r>
            <a:r>
              <a:rPr lang="de-CH" altLang="fr-FR" sz="1800" dirty="0" err="1"/>
              <a:t>této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molekule</a:t>
            </a:r>
            <a:r>
              <a:rPr lang="de-CH" altLang="fr-FR" sz="1800" dirty="0"/>
              <a:t> “</a:t>
            </a:r>
            <a:r>
              <a:rPr lang="de-CH" altLang="fr-FR" sz="1800" dirty="0" err="1"/>
              <a:t>ušitá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míru</a:t>
            </a:r>
            <a:r>
              <a:rPr lang="de-CH" altLang="fr-FR" sz="1800" dirty="0"/>
              <a:t>“, a </a:t>
            </a:r>
            <a:r>
              <a:rPr lang="de-CH" altLang="fr-FR" sz="1800" dirty="0" err="1"/>
              <a:t>totéž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platí</a:t>
            </a:r>
            <a:r>
              <a:rPr lang="de-CH" altLang="fr-FR" sz="1800" dirty="0"/>
              <a:t> o </a:t>
            </a:r>
            <a:r>
              <a:rPr lang="de-CH" altLang="fr-FR" sz="1800" dirty="0" err="1"/>
              <a:t>přirozený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kofaktor</a:t>
            </a:r>
            <a:r>
              <a:rPr lang="de-CH" altLang="fr-FR" sz="1800" dirty="0"/>
              <a:t> NAD</a:t>
            </a:r>
            <a:r>
              <a:rPr lang="de-CH" altLang="fr-FR" sz="1800" baseline="30000" dirty="0"/>
              <a:t>+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jak</a:t>
            </a:r>
            <a:r>
              <a:rPr lang="de-CH" altLang="fr-FR" sz="1800" dirty="0"/>
              <a:t> </a:t>
            </a:r>
            <a:r>
              <a:rPr lang="de-CH" altLang="fr-FR" sz="1800" dirty="0" err="1"/>
              <a:t>ukázala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řada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dalších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studií</a:t>
            </a:r>
            <a:r>
              <a:rPr lang="de-CH" alt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fr-FR" sz="1800" dirty="0" err="1"/>
              <a:t>Kavita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ale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pouze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ušitá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míru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geometricky</a:t>
            </a:r>
            <a:r>
              <a:rPr lang="de-CH" altLang="fr-FR" sz="1800" dirty="0"/>
              <a:t>. Pro «</a:t>
            </a:r>
            <a:r>
              <a:rPr lang="de-CH" altLang="fr-FR" sz="1800" dirty="0" err="1"/>
              <a:t>vystýlku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kavity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evoluce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vybrala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aminokyseliny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které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tvoří</a:t>
            </a:r>
            <a:r>
              <a:rPr lang="de-CH" altLang="fr-FR" sz="1800" dirty="0"/>
              <a:t> s </a:t>
            </a:r>
            <a:r>
              <a:rPr lang="de-CH" altLang="fr-FR" sz="1800" dirty="0" err="1"/>
              <a:t>kofaktorem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co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nejsilnější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mezimolekulární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síly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Protože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proteiny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jsme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ještě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neprobírali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omezíme</a:t>
            </a:r>
            <a:r>
              <a:rPr lang="de-CH" altLang="fr-FR" sz="1800" dirty="0"/>
              <a:t> se na </a:t>
            </a:r>
            <a:r>
              <a:rPr lang="de-CH" altLang="fr-FR" sz="1800" dirty="0" err="1"/>
              <a:t>prozkoumání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difosfátové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skupiny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mezi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nikotinamidovým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kruhem</a:t>
            </a:r>
            <a:r>
              <a:rPr lang="de-CH" altLang="fr-FR" sz="1800" dirty="0"/>
              <a:t> (na </a:t>
            </a:r>
            <a:r>
              <a:rPr lang="de-CH" altLang="fr-FR" sz="1800" dirty="0" err="1"/>
              <a:t>kterém</a:t>
            </a:r>
            <a:r>
              <a:rPr lang="de-CH" altLang="fr-FR" sz="1800" dirty="0"/>
              <a:t> se </a:t>
            </a:r>
            <a:r>
              <a:rPr lang="de-CH" altLang="fr-FR" sz="1800" dirty="0" err="1"/>
              <a:t>odehrává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dehydrogenační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reakce</a:t>
            </a:r>
            <a:r>
              <a:rPr lang="de-CH" altLang="fr-FR" sz="1800" dirty="0"/>
              <a:t>) a </a:t>
            </a:r>
            <a:r>
              <a:rPr lang="de-CH" altLang="fr-FR" sz="1800" dirty="0" err="1"/>
              <a:t>adeninem</a:t>
            </a:r>
            <a:r>
              <a:rPr lang="de-CH" altLang="fr-FR" sz="1800" dirty="0"/>
              <a:t>. Adenin </a:t>
            </a:r>
            <a:r>
              <a:rPr lang="de-CH" altLang="fr-FR" sz="1800" dirty="0" err="1"/>
              <a:t>difosfát</a:t>
            </a:r>
            <a:r>
              <a:rPr lang="de-CH" altLang="fr-FR" sz="1800" dirty="0"/>
              <a:t> se </a:t>
            </a:r>
            <a:r>
              <a:rPr lang="de-CH" altLang="fr-FR" sz="1800" dirty="0" err="1"/>
              <a:t>reakce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neúčastní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slouží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zakotvení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kofaktoru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enzymu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Fosfátové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skupiny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negativně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nabité</a:t>
            </a:r>
            <a:r>
              <a:rPr lang="de-CH" altLang="fr-FR" sz="1800" dirty="0"/>
              <a:t> a </a:t>
            </a:r>
            <a:r>
              <a:rPr lang="de-CH" altLang="fr-FR" sz="1800" dirty="0" err="1"/>
              <a:t>není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náhodou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kavitě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mají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kontakty</a:t>
            </a:r>
            <a:r>
              <a:rPr lang="de-CH" altLang="fr-FR" sz="1800" dirty="0"/>
              <a:t> s </a:t>
            </a:r>
            <a:r>
              <a:rPr lang="de-CH" altLang="fr-FR" sz="1800" dirty="0" err="1"/>
              <a:t>pozitivně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nabitými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řetězci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jako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postranní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řetězce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argininů</a:t>
            </a:r>
            <a:r>
              <a:rPr lang="de-CH" alt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fr-FR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fr-FR" sz="1800" dirty="0"/>
              <a:t>K </a:t>
            </a:r>
            <a:r>
              <a:rPr lang="de-CH" altLang="fr-FR" sz="1800" dirty="0" err="1"/>
              <a:t>vyhledávání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kontaktů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zvolte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hlavním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menu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Graphical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Representations</a:t>
            </a:r>
            <a:r>
              <a:rPr lang="de-CH" altLang="fr-FR" sz="1800" dirty="0"/>
              <a:t>» a </a:t>
            </a:r>
            <a:r>
              <a:rPr lang="de-CH" altLang="fr-FR" sz="1800" dirty="0" err="1"/>
              <a:t>tam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řádce</a:t>
            </a:r>
            <a:r>
              <a:rPr lang="de-CH" altLang="fr-FR" sz="1800" dirty="0"/>
              <a:t> «Selected Atoms» </a:t>
            </a:r>
            <a:r>
              <a:rPr lang="de-CH" altLang="fr-FR" sz="1800" dirty="0" err="1"/>
              <a:t>napište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within</a:t>
            </a:r>
            <a:r>
              <a:rPr lang="de-CH" altLang="fr-FR" sz="1800" dirty="0"/>
              <a:t> 4 </a:t>
            </a:r>
            <a:r>
              <a:rPr lang="de-CH" altLang="fr-FR" sz="1800" dirty="0" err="1"/>
              <a:t>of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resname</a:t>
            </a:r>
            <a:r>
              <a:rPr lang="de-CH" altLang="fr-FR" sz="1800" dirty="0"/>
              <a:t> PAD» (PAD je </a:t>
            </a:r>
            <a:r>
              <a:rPr lang="de-CH" altLang="fr-FR" sz="1800" dirty="0" err="1"/>
              <a:t>zkratka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kterou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databáze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pdb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používá</a:t>
            </a:r>
            <a:r>
              <a:rPr lang="de-CH" altLang="fr-FR" sz="1800" dirty="0"/>
              <a:t> pro CPAD), </a:t>
            </a:r>
            <a:r>
              <a:rPr lang="de-CH" altLang="fr-FR" sz="1800" dirty="0" err="1"/>
              <a:t>klikněte</a:t>
            </a:r>
            <a:r>
              <a:rPr lang="de-CH" altLang="fr-FR" sz="1800" dirty="0"/>
              <a:t> na «Create Rep» a v «Drawing </a:t>
            </a:r>
            <a:r>
              <a:rPr lang="de-CH" altLang="fr-FR" sz="1800" dirty="0" err="1"/>
              <a:t>Method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zvolte</a:t>
            </a:r>
            <a:r>
              <a:rPr lang="de-CH" altLang="fr-FR" sz="1800" dirty="0"/>
              <a:t> «CPK». </a:t>
            </a:r>
            <a:r>
              <a:rPr lang="de-CH" altLang="fr-FR" sz="1800" dirty="0" err="1"/>
              <a:t>Rádi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bychom</a:t>
            </a:r>
            <a:r>
              <a:rPr lang="de-CH" altLang="fr-FR" sz="1800" dirty="0"/>
              <a:t> si </a:t>
            </a: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odlišili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okolí</a:t>
            </a:r>
            <a:r>
              <a:rPr lang="de-CH" altLang="fr-FR" sz="1800" dirty="0"/>
              <a:t> CPAD </a:t>
            </a:r>
            <a:r>
              <a:rPr lang="de-CH" altLang="fr-FR" sz="1800" dirty="0" err="1"/>
              <a:t>od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zbytku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struktury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Ten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zbytek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můžete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též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prostě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odstranit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když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hlavní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tabulce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Graphical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Representation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vybarvíte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pod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Selection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řádku</a:t>
            </a:r>
            <a:r>
              <a:rPr lang="de-CH" altLang="fr-FR" sz="1800" dirty="0"/>
              <a:t> «all» a </a:t>
            </a:r>
            <a:r>
              <a:rPr lang="de-CH" altLang="fr-FR" sz="1800" dirty="0" err="1"/>
              <a:t>klávesou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delete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ji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vymažete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Pokud</a:t>
            </a:r>
            <a:r>
              <a:rPr lang="de-CH" altLang="fr-FR" sz="1800" dirty="0"/>
              <a:t> si </a:t>
            </a:r>
            <a:r>
              <a:rPr lang="de-CH" altLang="fr-FR" sz="1800" dirty="0" err="1"/>
              <a:t>chcete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ponechat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zobrazení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etanolu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napište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pod</a:t>
            </a:r>
            <a:r>
              <a:rPr lang="de-CH" altLang="fr-FR" sz="1800" dirty="0"/>
              <a:t> «Selected Atoms» «</a:t>
            </a:r>
            <a:r>
              <a:rPr lang="de-CH" altLang="fr-FR" sz="1800" dirty="0" err="1"/>
              <a:t>resname</a:t>
            </a:r>
            <a:r>
              <a:rPr lang="de-CH" altLang="fr-FR" sz="1800" dirty="0"/>
              <a:t> EOH» a </a:t>
            </a:r>
            <a:r>
              <a:rPr lang="de-CH" altLang="fr-FR" sz="1800" dirty="0" err="1"/>
              <a:t>klikněte</a:t>
            </a:r>
            <a:r>
              <a:rPr lang="de-CH" altLang="fr-FR" sz="1800" dirty="0"/>
              <a:t> na Create Rep. (EOH je v </a:t>
            </a:r>
            <a:r>
              <a:rPr lang="de-CH" altLang="fr-FR" sz="1800" dirty="0" err="1"/>
              <a:t>pdb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zkratka</a:t>
            </a:r>
            <a:r>
              <a:rPr lang="de-CH" altLang="fr-FR" sz="1800" dirty="0"/>
              <a:t> pro </a:t>
            </a:r>
            <a:r>
              <a:rPr lang="de-CH" altLang="fr-FR" sz="1800" dirty="0" err="1"/>
              <a:t>etanol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pozor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rozlišujte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velká</a:t>
            </a:r>
            <a:r>
              <a:rPr lang="de-CH" altLang="fr-FR" sz="1800" dirty="0"/>
              <a:t> a </a:t>
            </a:r>
            <a:r>
              <a:rPr lang="de-CH" altLang="fr-FR" sz="1800" dirty="0" err="1"/>
              <a:t>malá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písmena</a:t>
            </a:r>
            <a:r>
              <a:rPr lang="de-CH" altLang="fr-FR" sz="1800" dirty="0"/>
              <a:t>).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zkuste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identifikovat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všechny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vodíkové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můstky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mezi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fosfátovými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skupinami</a:t>
            </a:r>
            <a:r>
              <a:rPr lang="de-CH" altLang="fr-FR" sz="1800" dirty="0"/>
              <a:t> CPAD a </a:t>
            </a:r>
            <a:r>
              <a:rPr lang="de-CH" altLang="fr-FR" sz="1800" dirty="0" err="1"/>
              <a:t>argininy</a:t>
            </a:r>
            <a:r>
              <a:rPr lang="de-CH" altLang="fr-FR" sz="1800" dirty="0"/>
              <a:t> ARG47 a ARG369. Jako </a:t>
            </a:r>
            <a:r>
              <a:rPr lang="de-CH" altLang="fr-FR" sz="1800" dirty="0" err="1"/>
              <a:t>kritérium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vodíkového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můstku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považujte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vzdálenost</a:t>
            </a:r>
            <a:r>
              <a:rPr lang="de-CH" altLang="fr-FR" sz="1800" dirty="0"/>
              <a:t> H---O </a:t>
            </a:r>
            <a:r>
              <a:rPr lang="de-CH" altLang="fr-FR" sz="1800" dirty="0" err="1"/>
              <a:t>nebo</a:t>
            </a:r>
            <a:r>
              <a:rPr lang="de-CH" altLang="fr-FR" sz="1800" dirty="0"/>
              <a:t> H---N </a:t>
            </a:r>
            <a:r>
              <a:rPr lang="de-CH" altLang="fr-FR" sz="1800" dirty="0" err="1"/>
              <a:t>menší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než</a:t>
            </a:r>
            <a:r>
              <a:rPr lang="de-CH" altLang="fr-FR" sz="1800" dirty="0"/>
              <a:t> 3 </a:t>
            </a:r>
            <a:r>
              <a:rPr lang="fr-FR" sz="1800" dirty="0" err="1"/>
              <a:t>Å</a:t>
            </a:r>
            <a:r>
              <a:rPr 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99499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EDED5-9678-FA48-9EB5-A6C157F3CA4F}"/>
              </a:ext>
            </a:extLst>
          </p:cNvPr>
          <p:cNvSpPr/>
          <p:nvPr/>
        </p:nvSpPr>
        <p:spPr>
          <a:xfrm>
            <a:off x="179512" y="44624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b="1" dirty="0"/>
              <a:t>Cvi4ení 1: </a:t>
            </a:r>
            <a:r>
              <a:rPr lang="fr-FR" dirty="0" err="1"/>
              <a:t>vytvořte</a:t>
            </a:r>
            <a:r>
              <a:rPr lang="fr-FR" dirty="0"/>
              <a:t> </a:t>
            </a:r>
            <a:r>
              <a:rPr lang="fr-FR" dirty="0" err="1"/>
              <a:t>seznam</a:t>
            </a:r>
            <a:r>
              <a:rPr lang="fr-FR" dirty="0"/>
              <a:t> </a:t>
            </a:r>
            <a:r>
              <a:rPr lang="fr-FR" dirty="0" err="1"/>
              <a:t>možných</a:t>
            </a:r>
            <a:r>
              <a:rPr lang="fr-FR" dirty="0"/>
              <a:t> </a:t>
            </a:r>
            <a:r>
              <a:rPr lang="fr-FR" dirty="0" err="1"/>
              <a:t>vodíkových</a:t>
            </a:r>
            <a:r>
              <a:rPr lang="fr-FR" dirty="0"/>
              <a:t> </a:t>
            </a:r>
            <a:r>
              <a:rPr lang="fr-FR" dirty="0" err="1"/>
              <a:t>můstků</a:t>
            </a:r>
            <a:r>
              <a:rPr lang="fr-FR" dirty="0"/>
              <a:t> </a:t>
            </a:r>
            <a:r>
              <a:rPr lang="fr-FR" dirty="0" err="1"/>
              <a:t>mezi</a:t>
            </a:r>
            <a:r>
              <a:rPr lang="fr-FR" dirty="0"/>
              <a:t> CPAD (</a:t>
            </a:r>
            <a:r>
              <a:rPr lang="fr-FR" dirty="0" err="1"/>
              <a:t>zkratka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VMD: PAD) a </a:t>
            </a:r>
            <a:r>
              <a:rPr lang="fr-FR" dirty="0" err="1"/>
              <a:t>proteinem</a:t>
            </a:r>
            <a:r>
              <a:rPr lang="fr-FR" dirty="0"/>
              <a:t> v </a:t>
            </a:r>
            <a:r>
              <a:rPr lang="fr-FR" dirty="0" err="1"/>
              <a:t>krystalové</a:t>
            </a:r>
            <a:r>
              <a:rPr lang="fr-FR" dirty="0"/>
              <a:t> </a:t>
            </a:r>
            <a:r>
              <a:rPr lang="fr-FR" dirty="0" err="1"/>
              <a:t>struktuře</a:t>
            </a:r>
            <a:r>
              <a:rPr lang="fr-FR" dirty="0"/>
              <a:t> 1adc z </a:t>
            </a:r>
            <a:r>
              <a:rPr lang="fr-FR" dirty="0" err="1"/>
              <a:t>proteinové</a:t>
            </a:r>
            <a:r>
              <a:rPr lang="fr-FR" dirty="0"/>
              <a:t> </a:t>
            </a:r>
            <a:r>
              <a:rPr lang="fr-FR" dirty="0" err="1"/>
              <a:t>databáze</a:t>
            </a:r>
            <a:r>
              <a:rPr lang="fr-FR" dirty="0"/>
              <a:t> PDB.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U </a:t>
            </a:r>
            <a:r>
              <a:rPr lang="fr-FR" dirty="0" err="1"/>
              <a:t>každého</a:t>
            </a:r>
            <a:r>
              <a:rPr lang="fr-FR" dirty="0"/>
              <a:t> </a:t>
            </a:r>
            <a:r>
              <a:rPr lang="fr-FR" dirty="0" err="1"/>
              <a:t>vodíkového</a:t>
            </a:r>
            <a:r>
              <a:rPr lang="fr-FR" dirty="0"/>
              <a:t> </a:t>
            </a:r>
            <a:r>
              <a:rPr lang="fr-FR" dirty="0" err="1"/>
              <a:t>můstku</a:t>
            </a:r>
            <a:r>
              <a:rPr lang="fr-FR" dirty="0"/>
              <a:t> je </a:t>
            </a:r>
            <a:r>
              <a:rPr lang="fr-FR" dirty="0" err="1"/>
              <a:t>třeba</a:t>
            </a:r>
            <a:r>
              <a:rPr lang="fr-FR" dirty="0"/>
              <a:t> </a:t>
            </a:r>
          </a:p>
          <a:p>
            <a:pPr eaLnBrk="1" hangingPunct="1">
              <a:defRPr/>
            </a:pPr>
            <a:endParaRPr lang="fr-FR" dirty="0"/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identifikovat</a:t>
            </a:r>
            <a:r>
              <a:rPr lang="fr-FR" dirty="0"/>
              <a:t> </a:t>
            </a:r>
            <a:r>
              <a:rPr lang="fr-FR" dirty="0" err="1"/>
              <a:t>molekulu</a:t>
            </a:r>
            <a:r>
              <a:rPr lang="fr-FR" dirty="0"/>
              <a:t> </a:t>
            </a:r>
            <a:r>
              <a:rPr lang="fr-FR" dirty="0" err="1"/>
              <a:t>či</a:t>
            </a:r>
            <a:r>
              <a:rPr lang="fr-FR" dirty="0"/>
              <a:t> fragment (</a:t>
            </a:r>
            <a:r>
              <a:rPr lang="fr-FR" dirty="0" err="1"/>
              <a:t>např</a:t>
            </a:r>
            <a:r>
              <a:rPr lang="fr-FR" dirty="0"/>
              <a:t>. </a:t>
            </a:r>
            <a:r>
              <a:rPr lang="fr-FR" dirty="0" err="1"/>
              <a:t>aminokyselinu</a:t>
            </a:r>
            <a:r>
              <a:rPr lang="fr-FR" dirty="0"/>
              <a:t> u </a:t>
            </a:r>
            <a:r>
              <a:rPr lang="fr-FR" dirty="0" err="1"/>
              <a:t>proteinu</a:t>
            </a:r>
            <a:r>
              <a:rPr lang="fr-FR" dirty="0"/>
              <a:t>) </a:t>
            </a:r>
            <a:r>
              <a:rPr lang="fr-FR" dirty="0" err="1"/>
              <a:t>molekuly</a:t>
            </a:r>
            <a:r>
              <a:rPr lang="fr-FR" dirty="0"/>
              <a:t>, </a:t>
            </a:r>
            <a:r>
              <a:rPr lang="fr-FR" dirty="0" err="1"/>
              <a:t>která</a:t>
            </a:r>
            <a:r>
              <a:rPr lang="fr-FR" dirty="0"/>
              <a:t> je « </a:t>
            </a:r>
            <a:r>
              <a:rPr lang="fr-FR" dirty="0" err="1"/>
              <a:t>donorem</a:t>
            </a:r>
            <a:r>
              <a:rPr lang="fr-FR" dirty="0"/>
              <a:t> » H-</a:t>
            </a:r>
            <a:r>
              <a:rPr lang="fr-FR" dirty="0" err="1"/>
              <a:t>můstku</a:t>
            </a:r>
            <a:r>
              <a:rPr lang="fr-FR" dirty="0"/>
              <a:t>, </a:t>
            </a:r>
            <a:r>
              <a:rPr lang="fr-FR" dirty="0" err="1"/>
              <a:t>tedy</a:t>
            </a:r>
            <a:r>
              <a:rPr lang="fr-FR" dirty="0"/>
              <a:t> </a:t>
            </a:r>
            <a:r>
              <a:rPr lang="fr-FR" dirty="0" err="1"/>
              <a:t>která</a:t>
            </a:r>
            <a:r>
              <a:rPr lang="fr-FR" dirty="0"/>
              <a:t> </a:t>
            </a:r>
            <a:r>
              <a:rPr lang="fr-FR" dirty="0" err="1"/>
              <a:t>obsahuje</a:t>
            </a:r>
            <a:r>
              <a:rPr lang="fr-FR" dirty="0"/>
              <a:t> </a:t>
            </a:r>
            <a:r>
              <a:rPr lang="fr-FR" dirty="0" err="1"/>
              <a:t>polární</a:t>
            </a:r>
            <a:r>
              <a:rPr lang="fr-FR" dirty="0"/>
              <a:t> </a:t>
            </a:r>
            <a:r>
              <a:rPr lang="fr-FR" dirty="0" err="1"/>
              <a:t>vazbu</a:t>
            </a:r>
            <a:r>
              <a:rPr lang="fr-FR" dirty="0"/>
              <a:t> X-H (X = O, N) </a:t>
            </a:r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identifikovat</a:t>
            </a:r>
            <a:r>
              <a:rPr lang="fr-FR" dirty="0"/>
              <a:t> </a:t>
            </a:r>
            <a:r>
              <a:rPr lang="fr-FR" dirty="0" err="1"/>
              <a:t>molekulu</a:t>
            </a:r>
            <a:r>
              <a:rPr lang="fr-FR" dirty="0"/>
              <a:t> </a:t>
            </a:r>
            <a:r>
              <a:rPr lang="fr-FR" dirty="0" err="1"/>
              <a:t>či</a:t>
            </a:r>
            <a:r>
              <a:rPr lang="fr-FR" dirty="0"/>
              <a:t> fragment </a:t>
            </a:r>
            <a:r>
              <a:rPr lang="fr-FR" dirty="0" err="1"/>
              <a:t>molekuly</a:t>
            </a:r>
            <a:r>
              <a:rPr lang="fr-FR" dirty="0"/>
              <a:t>, </a:t>
            </a:r>
            <a:r>
              <a:rPr lang="fr-FR" dirty="0" err="1"/>
              <a:t>která</a:t>
            </a:r>
            <a:r>
              <a:rPr lang="fr-FR" dirty="0"/>
              <a:t> je « </a:t>
            </a:r>
            <a:r>
              <a:rPr lang="fr-FR" dirty="0" err="1"/>
              <a:t>akceptorem</a:t>
            </a:r>
            <a:r>
              <a:rPr lang="fr-FR" dirty="0"/>
              <a:t> » H-</a:t>
            </a:r>
            <a:r>
              <a:rPr lang="fr-FR" dirty="0" err="1"/>
              <a:t>můstku</a:t>
            </a:r>
            <a:r>
              <a:rPr lang="fr-FR" dirty="0"/>
              <a:t>, </a:t>
            </a:r>
            <a:r>
              <a:rPr lang="fr-FR" dirty="0" err="1"/>
              <a:t>tedy</a:t>
            </a:r>
            <a:r>
              <a:rPr lang="fr-FR" dirty="0"/>
              <a:t> </a:t>
            </a:r>
            <a:r>
              <a:rPr lang="fr-FR" dirty="0" err="1"/>
              <a:t>která</a:t>
            </a:r>
            <a:r>
              <a:rPr lang="fr-FR" dirty="0"/>
              <a:t> </a:t>
            </a:r>
            <a:r>
              <a:rPr lang="fr-FR" dirty="0" err="1"/>
              <a:t>obsahuje</a:t>
            </a:r>
            <a:r>
              <a:rPr lang="fr-FR" dirty="0"/>
              <a:t> </a:t>
            </a:r>
            <a:r>
              <a:rPr lang="fr-FR" dirty="0" err="1"/>
              <a:t>elektronegativní</a:t>
            </a:r>
            <a:r>
              <a:rPr lang="fr-FR" dirty="0"/>
              <a:t> </a:t>
            </a:r>
            <a:r>
              <a:rPr lang="fr-FR" dirty="0" err="1"/>
              <a:t>atom</a:t>
            </a:r>
            <a:r>
              <a:rPr lang="fr-FR" dirty="0"/>
              <a:t> Y (Y = O, N) s </a:t>
            </a:r>
            <a:r>
              <a:rPr lang="fr-FR" dirty="0" err="1"/>
              <a:t>volným</a:t>
            </a:r>
            <a:r>
              <a:rPr lang="fr-FR" dirty="0"/>
              <a:t> (</a:t>
            </a:r>
            <a:r>
              <a:rPr lang="fr-FR" dirty="0" err="1"/>
              <a:t>nevazebným</a:t>
            </a:r>
            <a:r>
              <a:rPr lang="fr-FR" dirty="0"/>
              <a:t>) </a:t>
            </a:r>
            <a:r>
              <a:rPr lang="fr-FR" dirty="0" err="1"/>
              <a:t>elektronovým</a:t>
            </a:r>
            <a:r>
              <a:rPr lang="fr-FR" dirty="0"/>
              <a:t> </a:t>
            </a:r>
            <a:r>
              <a:rPr lang="fr-FR" dirty="0" err="1"/>
              <a:t>párem</a:t>
            </a:r>
            <a:r>
              <a:rPr lang="fr-FR" dirty="0"/>
              <a:t>, </a:t>
            </a:r>
            <a:r>
              <a:rPr lang="fr-FR" dirty="0" err="1"/>
              <a:t>jenž</a:t>
            </a:r>
            <a:r>
              <a:rPr lang="fr-FR" dirty="0"/>
              <a:t> </a:t>
            </a:r>
            <a:r>
              <a:rPr lang="fr-FR" dirty="0" err="1"/>
              <a:t>má</a:t>
            </a:r>
            <a:r>
              <a:rPr lang="fr-FR" dirty="0"/>
              <a:t> s </a:t>
            </a:r>
            <a:r>
              <a:rPr lang="fr-FR" dirty="0" err="1"/>
              <a:t>atomem</a:t>
            </a:r>
            <a:r>
              <a:rPr lang="fr-FR" dirty="0"/>
              <a:t> </a:t>
            </a:r>
            <a:r>
              <a:rPr lang="fr-FR" dirty="0" err="1"/>
              <a:t>vodíku</a:t>
            </a:r>
            <a:r>
              <a:rPr lang="fr-FR" dirty="0"/>
              <a:t> </a:t>
            </a:r>
            <a:r>
              <a:rPr lang="fr-FR" dirty="0" err="1"/>
              <a:t>donoru</a:t>
            </a:r>
            <a:r>
              <a:rPr lang="fr-FR" dirty="0"/>
              <a:t> </a:t>
            </a:r>
            <a:r>
              <a:rPr lang="fr-FR" dirty="0" err="1"/>
              <a:t>krátký</a:t>
            </a:r>
            <a:r>
              <a:rPr lang="fr-FR" dirty="0"/>
              <a:t> </a:t>
            </a:r>
            <a:r>
              <a:rPr lang="fr-FR" dirty="0" err="1"/>
              <a:t>kontakt</a:t>
            </a:r>
            <a:r>
              <a:rPr lang="fr-FR" dirty="0"/>
              <a:t> (</a:t>
            </a:r>
            <a:r>
              <a:rPr lang="cs-CZ" b="1" dirty="0"/>
              <a:t>≤</a:t>
            </a:r>
            <a:r>
              <a:rPr lang="fr-FR" dirty="0"/>
              <a:t> 3 </a:t>
            </a:r>
            <a:r>
              <a:rPr lang="fr-FR" dirty="0" err="1"/>
              <a:t>Å</a:t>
            </a:r>
            <a:r>
              <a:rPr lang="fr-FR" dirty="0"/>
              <a:t>)</a:t>
            </a:r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změřit</a:t>
            </a:r>
            <a:r>
              <a:rPr lang="fr-FR" dirty="0"/>
              <a:t> </a:t>
            </a:r>
            <a:r>
              <a:rPr lang="fr-FR" dirty="0" err="1"/>
              <a:t>odstup</a:t>
            </a:r>
            <a:r>
              <a:rPr lang="fr-FR" dirty="0"/>
              <a:t> </a:t>
            </a:r>
            <a:r>
              <a:rPr lang="fr-FR" dirty="0" err="1"/>
              <a:t>tohoto</a:t>
            </a:r>
            <a:r>
              <a:rPr lang="fr-FR" dirty="0"/>
              <a:t> </a:t>
            </a:r>
            <a:r>
              <a:rPr lang="fr-FR" dirty="0" err="1"/>
              <a:t>kontaktu</a:t>
            </a:r>
            <a:r>
              <a:rPr lang="fr-FR" dirty="0"/>
              <a:t> H---Y </a:t>
            </a:r>
            <a:r>
              <a:rPr lang="fr-FR" dirty="0" err="1"/>
              <a:t>mezi</a:t>
            </a:r>
            <a:r>
              <a:rPr lang="fr-FR" dirty="0"/>
              <a:t> </a:t>
            </a:r>
            <a:r>
              <a:rPr lang="fr-FR" dirty="0" err="1"/>
              <a:t>atomem</a:t>
            </a:r>
            <a:r>
              <a:rPr lang="fr-FR" dirty="0"/>
              <a:t> H </a:t>
            </a:r>
            <a:r>
              <a:rPr lang="fr-FR" dirty="0" err="1"/>
              <a:t>donoru</a:t>
            </a:r>
            <a:r>
              <a:rPr lang="fr-FR" dirty="0"/>
              <a:t> a </a:t>
            </a:r>
            <a:r>
              <a:rPr lang="fr-FR" dirty="0" err="1"/>
              <a:t>elektronegativním</a:t>
            </a:r>
            <a:r>
              <a:rPr lang="fr-FR" dirty="0"/>
              <a:t> </a:t>
            </a:r>
            <a:r>
              <a:rPr lang="fr-FR" dirty="0" err="1"/>
              <a:t>atomem</a:t>
            </a:r>
            <a:r>
              <a:rPr lang="fr-FR" dirty="0"/>
              <a:t> </a:t>
            </a:r>
            <a:r>
              <a:rPr lang="fr-FR" dirty="0" err="1"/>
              <a:t>akceptoru</a:t>
            </a:r>
            <a:endParaRPr lang="fr-FR" dirty="0"/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Změřit</a:t>
            </a:r>
            <a:r>
              <a:rPr lang="fr-FR" dirty="0"/>
              <a:t> </a:t>
            </a:r>
            <a:r>
              <a:rPr lang="fr-FR" dirty="0" err="1"/>
              <a:t>úhel</a:t>
            </a:r>
            <a:r>
              <a:rPr lang="fr-FR" dirty="0"/>
              <a:t> X-H---Y.  (</a:t>
            </a:r>
            <a:r>
              <a:rPr lang="fr-FR" dirty="0" err="1"/>
              <a:t>velikost</a:t>
            </a:r>
            <a:r>
              <a:rPr lang="fr-FR" dirty="0"/>
              <a:t> </a:t>
            </a:r>
            <a:r>
              <a:rPr lang="fr-FR" dirty="0" err="1"/>
              <a:t>tohoto</a:t>
            </a:r>
            <a:r>
              <a:rPr lang="fr-FR" dirty="0"/>
              <a:t> </a:t>
            </a:r>
            <a:r>
              <a:rPr lang="fr-FR" dirty="0" err="1"/>
              <a:t>úhlu</a:t>
            </a:r>
            <a:r>
              <a:rPr lang="fr-FR" dirty="0"/>
              <a:t> </a:t>
            </a:r>
            <a:r>
              <a:rPr lang="fr-FR" dirty="0" err="1"/>
              <a:t>zatím</a:t>
            </a:r>
            <a:r>
              <a:rPr lang="fr-FR" dirty="0"/>
              <a:t> </a:t>
            </a:r>
            <a:r>
              <a:rPr lang="fr-FR" dirty="0" err="1"/>
              <a:t>jako</a:t>
            </a:r>
            <a:r>
              <a:rPr lang="fr-FR" dirty="0"/>
              <a:t> </a:t>
            </a:r>
            <a:r>
              <a:rPr lang="fr-FR" dirty="0" err="1"/>
              <a:t>kritérium</a:t>
            </a:r>
            <a:r>
              <a:rPr lang="fr-FR" dirty="0"/>
              <a:t> </a:t>
            </a:r>
            <a:r>
              <a:rPr lang="fr-FR" dirty="0" err="1"/>
              <a:t>při</a:t>
            </a:r>
            <a:r>
              <a:rPr lang="fr-FR" dirty="0"/>
              <a:t> </a:t>
            </a:r>
            <a:r>
              <a:rPr lang="fr-FR" dirty="0" err="1"/>
              <a:t>posuzování</a:t>
            </a:r>
            <a:r>
              <a:rPr lang="fr-FR" dirty="0"/>
              <a:t>, </a:t>
            </a:r>
            <a:r>
              <a:rPr lang="fr-FR" dirty="0" err="1"/>
              <a:t>zda</a:t>
            </a:r>
            <a:r>
              <a:rPr lang="fr-FR" dirty="0"/>
              <a:t> se u </a:t>
            </a:r>
            <a:r>
              <a:rPr lang="fr-FR" dirty="0" err="1"/>
              <a:t>kontaktu</a:t>
            </a:r>
            <a:r>
              <a:rPr lang="fr-FR" dirty="0"/>
              <a:t> H---Y </a:t>
            </a:r>
            <a:r>
              <a:rPr lang="fr-FR" dirty="0" err="1"/>
              <a:t>jedná</a:t>
            </a:r>
            <a:r>
              <a:rPr lang="fr-FR" dirty="0"/>
              <a:t> o </a:t>
            </a:r>
            <a:r>
              <a:rPr lang="fr-FR" dirty="0" err="1"/>
              <a:t>vodíkový</a:t>
            </a:r>
            <a:r>
              <a:rPr lang="fr-FR" dirty="0"/>
              <a:t> </a:t>
            </a:r>
            <a:r>
              <a:rPr lang="fr-FR" dirty="0" err="1"/>
              <a:t>můstek</a:t>
            </a:r>
            <a:r>
              <a:rPr lang="fr-FR" dirty="0"/>
              <a:t>, </a:t>
            </a:r>
            <a:r>
              <a:rPr lang="fr-FR" dirty="0" err="1"/>
              <a:t>nepoužíváme</a:t>
            </a:r>
            <a:r>
              <a:rPr lang="fr-FR" dirty="0"/>
              <a:t>).</a:t>
            </a:r>
          </a:p>
          <a:p>
            <a:pPr eaLnBrk="1" hangingPunct="1">
              <a:defRPr/>
            </a:pPr>
            <a:r>
              <a:rPr lang="fr-FR" dirty="0"/>
              <a:t>e)  </a:t>
            </a:r>
            <a:r>
              <a:rPr lang="fr-FR" dirty="0" err="1"/>
              <a:t>Rozšiřte</a:t>
            </a:r>
            <a:r>
              <a:rPr lang="fr-FR" dirty="0"/>
              <a:t> </a:t>
            </a:r>
            <a:r>
              <a:rPr lang="fr-FR" dirty="0" err="1"/>
              <a:t>vyhledávání</a:t>
            </a:r>
            <a:r>
              <a:rPr lang="fr-FR" dirty="0"/>
              <a:t> na </a:t>
            </a:r>
            <a:r>
              <a:rPr lang="fr-FR" dirty="0" err="1"/>
              <a:t>kontakty</a:t>
            </a:r>
            <a:r>
              <a:rPr lang="fr-FR" dirty="0"/>
              <a:t> C-H---Y (</a:t>
            </a:r>
            <a:r>
              <a:rPr lang="fr-FR" dirty="0" err="1"/>
              <a:t>tedy</a:t>
            </a:r>
            <a:r>
              <a:rPr lang="fr-FR" dirty="0"/>
              <a:t> X = C), </a:t>
            </a:r>
            <a:r>
              <a:rPr lang="fr-FR" dirty="0" err="1"/>
              <a:t>přidejte</a:t>
            </a:r>
            <a:r>
              <a:rPr lang="fr-FR" dirty="0"/>
              <a:t> je do </a:t>
            </a:r>
            <a:r>
              <a:rPr lang="fr-FR" dirty="0" err="1"/>
              <a:t>seznamu</a:t>
            </a:r>
            <a:r>
              <a:rPr lang="fr-FR" dirty="0"/>
              <a:t> </a:t>
            </a:r>
            <a:r>
              <a:rPr lang="fr-FR" dirty="0" err="1"/>
              <a:t>kontaktů</a:t>
            </a:r>
            <a:r>
              <a:rPr lang="fr-FR" dirty="0"/>
              <a:t> </a:t>
            </a:r>
            <a:r>
              <a:rPr lang="fr-FR" dirty="0" err="1"/>
              <a:t>odděleně</a:t>
            </a:r>
            <a:r>
              <a:rPr lang="fr-FR" dirty="0"/>
              <a:t>.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 </a:t>
            </a:r>
            <a:r>
              <a:rPr lang="fr-FR" dirty="0" err="1"/>
              <a:t>Zápisujte</a:t>
            </a:r>
            <a:r>
              <a:rPr lang="fr-FR" dirty="0"/>
              <a:t> </a:t>
            </a:r>
            <a:r>
              <a:rPr lang="fr-FR" dirty="0" err="1"/>
              <a:t>formou</a:t>
            </a:r>
            <a:r>
              <a:rPr lang="fr-FR" dirty="0"/>
              <a:t>: 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X	-	H 	---		Y	X-H (</a:t>
            </a:r>
            <a:r>
              <a:rPr lang="fr-FR" dirty="0" err="1"/>
              <a:t>Å</a:t>
            </a:r>
            <a:r>
              <a:rPr lang="fr-FR" dirty="0"/>
              <a:t>)	X-H---Y (°)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ARG47:N -	ARG47:H ---		PAD377:O1N	2.36 </a:t>
            </a:r>
            <a:r>
              <a:rPr lang="fr-FR" dirty="0" err="1"/>
              <a:t>Å</a:t>
            </a:r>
            <a:r>
              <a:rPr lang="fr-FR" dirty="0"/>
              <a:t> 	159.44°	 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PAD377:N7N -	PAD377:H71N ---		VAL292:O	2.17 </a:t>
            </a:r>
            <a:r>
              <a:rPr lang="fr-FR" dirty="0" err="1"/>
              <a:t>Å</a:t>
            </a:r>
            <a:r>
              <a:rPr lang="fr-FR" dirty="0"/>
              <a:t> 	156.55°</a:t>
            </a:r>
          </a:p>
        </p:txBody>
      </p:sp>
    </p:spTree>
    <p:extLst>
      <p:ext uri="{BB962C8B-B14F-4D97-AF65-F5344CB8AC3E}">
        <p14:creationId xmlns:p14="http://schemas.microsoft.com/office/powerpoint/2010/main" val="324685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>
            <a:extLst>
              <a:ext uri="{FF2B5EF4-FFF2-40B4-BE49-F238E27FC236}">
                <a16:creationId xmlns:a16="http://schemas.microsoft.com/office/drawing/2014/main" id="{B0890484-7AD0-6447-AB08-B27639D0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" y="44450"/>
            <a:ext cx="8624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fr-FR" sz="1800" b="1" dirty="0">
                <a:solidFill>
                  <a:srgbClr val="FF0000"/>
                </a:solidFill>
              </a:rPr>
              <a:t>Cvičení 2: </a:t>
            </a:r>
            <a:r>
              <a:rPr lang="de-CH" altLang="fr-FR" sz="1800" b="1" dirty="0" err="1"/>
              <a:t>Vy</a:t>
            </a:r>
            <a:r>
              <a:rPr lang="cs-CZ" altLang="fr-FR" sz="1800" b="1" dirty="0"/>
              <a:t>číslování oxidačně-redukčních reakcí pomocí oxidačních čísel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fr-F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Jedním z nejrozšířenějších </a:t>
            </a:r>
            <a:r>
              <a:rPr lang="cs-CZ" altLang="fr-FR" sz="1800" b="1" dirty="0" err="1"/>
              <a:t>kofaktorů</a:t>
            </a:r>
            <a:r>
              <a:rPr lang="cs-CZ" altLang="fr-FR" sz="1800" b="1" dirty="0"/>
              <a:t> oxidačně-redukčních enzymů 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Flavin-Adenin-</a:t>
            </a:r>
            <a:r>
              <a:rPr lang="cs-CZ" altLang="fr-FR" sz="1800" b="1" dirty="0" err="1"/>
              <a:t>Dinukleotid</a:t>
            </a:r>
            <a:r>
              <a:rPr lang="cs-CZ" altLang="fr-FR" sz="1800" b="1" dirty="0"/>
              <a:t> (FAD)</a:t>
            </a:r>
            <a:endParaRPr lang="fr-FR" altLang="fr-FR" sz="1800" b="1" dirty="0"/>
          </a:p>
        </p:txBody>
      </p:sp>
      <p:graphicFrame>
        <p:nvGraphicFramePr>
          <p:cNvPr id="29698" name="Object 5">
            <a:extLst>
              <a:ext uri="{FF2B5EF4-FFF2-40B4-BE49-F238E27FC236}">
                <a16:creationId xmlns:a16="http://schemas.microsoft.com/office/drawing/2014/main" id="{4BDA88F9-F7F6-EE40-A01D-AEB821720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57325"/>
          <a:ext cx="82169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7937500" imgH="3225800" progId="">
                  <p:embed/>
                </p:oleObj>
              </mc:Choice>
              <mc:Fallback>
                <p:oleObj name="Image" r:id="rId3" imgW="7937500" imgH="3225800" progId="">
                  <p:embed/>
                  <p:pic>
                    <p:nvPicPr>
                      <p:cNvPr id="29698" name="Object 5">
                        <a:extLst>
                          <a:ext uri="{FF2B5EF4-FFF2-40B4-BE49-F238E27FC236}">
                            <a16:creationId xmlns:a16="http://schemas.microsoft.com/office/drawing/2014/main" id="{4BDA88F9-F7F6-EE40-A01D-AEB821720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57325"/>
                        <a:ext cx="821690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>
            <a:extLst>
              <a:ext uri="{FF2B5EF4-FFF2-40B4-BE49-F238E27FC236}">
                <a16:creationId xmlns:a16="http://schemas.microsoft.com/office/drawing/2014/main" id="{ACC8F05A-1898-F84C-B0E9-412B7EC5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914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FAD je například kofaktorem enzymu sukcinát-dehydrogenáza. Tento enzym je důležitý při metabolismu cukrů, kde katalyzuje oxidaci sukcinátu (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OOC-CH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-CH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-COO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) na fumarát (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OOC-CH=CH-COO</a:t>
            </a:r>
            <a:r>
              <a:rPr lang="cs-CZ" altLang="fr-FR" sz="1800" b="1" baseline="30000"/>
              <a:t>-</a:t>
            </a:r>
            <a:r>
              <a:rPr lang="cs-CZ" altLang="fr-FR" sz="1800" b="1"/>
              <a:t>), přičemž FAD je oxidační činidlo. FAD je přitom redukován na FADH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. Pro regeneraci enzymu je nutné, aby následovně  FADH2 byl oxidován zpět na FAD. To se děje pomocí koenzymu NADH, který jsme poznali v jednom z předešlých cvičení.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/>
              <a:t>Úkol: vyčíslete reakci sukcinátu s FAD na fumarát a FADH</a:t>
            </a:r>
            <a:r>
              <a:rPr lang="cs-CZ" altLang="fr-FR" sz="1800" b="1" baseline="-25000"/>
              <a:t>2</a:t>
            </a:r>
            <a:r>
              <a:rPr lang="cs-CZ" altLang="fr-FR" sz="1800" b="1"/>
              <a:t>.</a:t>
            </a:r>
            <a:endParaRPr lang="fr-FR" altLang="fr-FR" sz="1800" b="1"/>
          </a:p>
        </p:txBody>
      </p:sp>
    </p:spTree>
    <p:extLst>
      <p:ext uri="{BB962C8B-B14F-4D97-AF65-F5344CB8AC3E}">
        <p14:creationId xmlns:p14="http://schemas.microsoft.com/office/powerpoint/2010/main" val="126426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>
            <a:extLst>
              <a:ext uri="{FF2B5EF4-FFF2-40B4-BE49-F238E27FC236}">
                <a16:creationId xmlns:a16="http://schemas.microsoft.com/office/drawing/2014/main" id="{20A056F8-08E3-7140-A97F-EE16FBA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dirty="0" err="1"/>
              <a:t>Obecný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princip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funkce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enzymů</a:t>
            </a:r>
            <a:r>
              <a:rPr lang="fr-FR" altLang="fr-FR" sz="2400" b="1" dirty="0"/>
              <a:t> v </a:t>
            </a:r>
            <a:r>
              <a:rPr lang="fr-FR" altLang="fr-FR" sz="2400" b="1" dirty="0" err="1"/>
              <a:t>katalýze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biologických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procesů</a:t>
            </a:r>
            <a:endParaRPr lang="fr-FR" altLang="fr-FR" sz="24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Příklad</a:t>
            </a:r>
            <a:r>
              <a:rPr lang="fr-FR" altLang="fr-FR" sz="2000" b="1" dirty="0"/>
              <a:t>: </a:t>
            </a:r>
            <a:r>
              <a:rPr lang="fr-FR" altLang="fr-FR" sz="2000" b="1" dirty="0" err="1"/>
              <a:t>oxidace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alifatických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alkoholů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enzymem</a:t>
            </a:r>
            <a:r>
              <a:rPr lang="fr-FR" altLang="fr-FR" sz="2000" b="1" dirty="0"/>
              <a:t> </a:t>
            </a:r>
            <a:r>
              <a:rPr lang="fr-FR" altLang="fr-FR" sz="2000" b="1" i="1" dirty="0" err="1">
                <a:solidFill>
                  <a:srgbClr val="FF0000"/>
                </a:solidFill>
              </a:rPr>
              <a:t>alkohol</a:t>
            </a:r>
            <a:r>
              <a:rPr lang="fr-FR" altLang="fr-FR" sz="2000" b="1" i="1" dirty="0">
                <a:solidFill>
                  <a:srgbClr val="FF0000"/>
                </a:solidFill>
              </a:rPr>
              <a:t> </a:t>
            </a:r>
            <a:r>
              <a:rPr lang="fr-FR" altLang="fr-FR" sz="2000" b="1" i="1" dirty="0" err="1">
                <a:solidFill>
                  <a:srgbClr val="FF0000"/>
                </a:solidFill>
              </a:rPr>
              <a:t>dehydrogenáza</a:t>
            </a:r>
            <a:endParaRPr lang="fr-FR" altLang="fr-FR" sz="2000" b="1" i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i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Alkohol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dehydrogenázy</a:t>
            </a:r>
            <a:r>
              <a:rPr lang="fr-FR" altLang="fr-FR" sz="2000" b="1" dirty="0"/>
              <a:t> (ADH) </a:t>
            </a:r>
            <a:r>
              <a:rPr lang="fr-FR" altLang="fr-FR" sz="2000" b="1" dirty="0" err="1"/>
              <a:t>jsou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enzymy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usnadňující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přeměnu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mezi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alkoholy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jedné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straně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či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ketony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straně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druhé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Vyskytují</a:t>
            </a:r>
            <a:r>
              <a:rPr lang="fr-FR" altLang="fr-FR" sz="2000" b="1" dirty="0"/>
              <a:t> se v </a:t>
            </a:r>
            <a:r>
              <a:rPr lang="fr-FR" altLang="fr-FR" sz="2000" b="1" dirty="0" err="1"/>
              <a:t>mnoha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organismech</a:t>
            </a:r>
            <a:r>
              <a:rPr lang="fr-FR" altLang="fr-FR" sz="2000" b="1" dirty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Obratlovci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redukci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ethanolu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acetaldehyd</a:t>
            </a:r>
            <a:r>
              <a:rPr lang="fr-FR" altLang="fr-FR" sz="2000" b="1" dirty="0"/>
              <a:t> (</a:t>
            </a:r>
            <a:r>
              <a:rPr lang="fr-FR" altLang="fr-FR" sz="2000" b="1" dirty="0" err="1"/>
              <a:t>též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methanolu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formaldehyd</a:t>
            </a:r>
            <a:r>
              <a:rPr lang="fr-FR" altLang="fr-FR" sz="2000" b="1" dirty="0"/>
              <a:t>) </a:t>
            </a:r>
            <a:r>
              <a:rPr lang="fr-FR" altLang="fr-FR" sz="2000" b="1" dirty="0" err="1"/>
              <a:t>jako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první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reakci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detoxifikaci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Kvasinky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opačnou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reakci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jako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poslední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krok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alkoholového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kvašení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Bakterie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oxidaci</a:t>
            </a:r>
            <a:r>
              <a:rPr lang="fr-FR" altLang="fr-FR" sz="2000" b="1" dirty="0"/>
              <a:t> (poly)</a:t>
            </a:r>
            <a:r>
              <a:rPr lang="fr-FR" altLang="fr-FR" sz="2000" b="1" dirty="0" err="1"/>
              <a:t>alkoholů</a:t>
            </a:r>
            <a:r>
              <a:rPr lang="fr-FR" altLang="fr-FR" sz="2000" b="1" dirty="0"/>
              <a:t> v </a:t>
            </a:r>
            <a:r>
              <a:rPr lang="fr-FR" altLang="fr-FR" sz="2000" b="1" dirty="0" err="1"/>
              <a:t>rámci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jejich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metabolismu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Rostliny</a:t>
            </a:r>
            <a:r>
              <a:rPr lang="fr-FR" altLang="fr-FR" sz="2000" b="1" dirty="0"/>
              <a:t>: </a:t>
            </a:r>
            <a:r>
              <a:rPr lang="fr-FR" altLang="fr-FR" sz="2000" b="1" dirty="0" err="1"/>
              <a:t>Přeměna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mezi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alkoholy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hraje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roli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regulaci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růstu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vývoje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rostlin</a:t>
            </a:r>
            <a:r>
              <a:rPr lang="fr-FR" altLang="fr-FR" sz="2000" b="1" dirty="0"/>
              <a:t>, </a:t>
            </a:r>
            <a:r>
              <a:rPr lang="fr-FR" altLang="fr-FR" sz="2000" b="1" dirty="0" err="1"/>
              <a:t>má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řadu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různých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jiných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funkcí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87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27"/>
    </mc:Choice>
    <mc:Fallback xmlns="">
      <p:transition spd="slow" advTm="376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4B0B8ED-CD8B-0942-BA90-CC02373A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1998"/>
            <a:ext cx="69754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3E99F5D1-0D83-D645-9BF8-02A7F76C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132360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22531" name="Line 6">
            <a:extLst>
              <a:ext uri="{FF2B5EF4-FFF2-40B4-BE49-F238E27FC236}">
                <a16:creationId xmlns:a16="http://schemas.microsoft.com/office/drawing/2014/main" id="{F9BDBBB3-328E-2A46-BCB1-D91C52D14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13236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0FAAB7E0-19E4-5747-B445-20828809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986310"/>
            <a:ext cx="2045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 err="1"/>
              <a:t>Nicotinamide</a:t>
            </a:r>
            <a:r>
              <a:rPr lang="cs-CZ" altLang="fr-FR" sz="1400" dirty="0"/>
              <a:t> (</a:t>
            </a:r>
            <a:r>
              <a:rPr lang="cs-CZ" altLang="fr-FR" sz="1400" dirty="0" err="1"/>
              <a:t>oxidized</a:t>
            </a:r>
            <a:r>
              <a:rPr lang="cs-CZ" altLang="fr-FR" sz="1400" dirty="0"/>
              <a:t>)</a:t>
            </a: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50239DFF-8C29-804B-BDA1-C3E0CEFF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611660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0BD8C324-A4A3-624E-A298-AA8FC36DD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184502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Obdélník 10">
            <a:extLst>
              <a:ext uri="{FF2B5EF4-FFF2-40B4-BE49-F238E27FC236}">
                <a16:creationId xmlns:a16="http://schemas.microsoft.com/office/drawing/2014/main" id="{4D6881F5-4875-C945-9CBC-D55263E9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6632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/>
              <a:t>P</a:t>
            </a:r>
            <a:r>
              <a:rPr lang="cs-CZ" altLang="fr-FR" sz="1800"/>
              <a:t>říklad reakce </a:t>
            </a:r>
            <a:r>
              <a:rPr lang="cs-CZ" altLang="fr-FR" sz="1800">
                <a:solidFill>
                  <a:srgbClr val="FF0000"/>
                </a:solidFill>
              </a:rPr>
              <a:t>katalyzované dehydrogenázou</a:t>
            </a:r>
            <a:r>
              <a:rPr lang="cs-CZ" altLang="fr-FR" sz="1800"/>
              <a:t>: odbourávání etanolu pomocí enzymu alkohol dehydrogenáza s kofaktorem NAD</a:t>
            </a:r>
            <a:r>
              <a:rPr lang="cs-CZ" altLang="fr-FR" sz="1800" baseline="30000"/>
              <a:t>+</a:t>
            </a:r>
            <a:endParaRPr lang="cs-CZ" altLang="fr-FR" sz="1800"/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33A6BE95-30B9-764C-A382-CD0200701877}"/>
              </a:ext>
            </a:extLst>
          </p:cNvPr>
          <p:cNvCxnSpPr/>
          <p:nvPr/>
        </p:nvCxnSpPr>
        <p:spPr>
          <a:xfrm flipV="1">
            <a:off x="827088" y="2780060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39" name="Text Box 7">
            <a:extLst>
              <a:ext uri="{FF2B5EF4-FFF2-40B4-BE49-F238E27FC236}">
                <a16:creationId xmlns:a16="http://schemas.microsoft.com/office/drawing/2014/main" id="{362FEBE6-AB96-824B-9AF6-9F599B33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2924523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Produkt</a:t>
            </a:r>
            <a:endParaRPr lang="fr-FR" altLang="fr-FR" sz="1400"/>
          </a:p>
        </p:txBody>
      </p:sp>
      <p:sp>
        <p:nvSpPr>
          <p:cNvPr id="22540" name="Text Box 7">
            <a:extLst>
              <a:ext uri="{FF2B5EF4-FFF2-40B4-BE49-F238E27FC236}">
                <a16:creationId xmlns:a16="http://schemas.microsoft.com/office/drawing/2014/main" id="{D999941A-C5A0-EF45-A319-594423A2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0389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Substrát</a:t>
            </a:r>
            <a:endParaRPr lang="fr-FR" altLang="fr-FR" sz="1400" dirty="0"/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DCD23DB4-A73A-3F42-98A8-95C88CF93535}"/>
              </a:ext>
            </a:extLst>
          </p:cNvPr>
          <p:cNvCxnSpPr>
            <a:cxnSpLocks/>
            <a:stCxn id="22539" idx="1"/>
          </p:cNvCxnSpPr>
          <p:nvPr/>
        </p:nvCxnSpPr>
        <p:spPr>
          <a:xfrm flipH="1" flipV="1">
            <a:off x="7885113" y="2883248"/>
            <a:ext cx="407987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42" name="TextBox 1">
            <a:extLst>
              <a:ext uri="{FF2B5EF4-FFF2-40B4-BE49-F238E27FC236}">
                <a16:creationId xmlns:a16="http://schemas.microsoft.com/office/drawing/2014/main" id="{CD834305-AB0D-914B-8669-ED503F22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69909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</a:t>
            </a:r>
            <a:r>
              <a:rPr lang="fr-FR" altLang="fr-FR" sz="1800" baseline="30000"/>
              <a:t>+</a:t>
            </a:r>
          </a:p>
        </p:txBody>
      </p:sp>
      <p:sp>
        <p:nvSpPr>
          <p:cNvPr id="22543" name="TextBox 15">
            <a:extLst>
              <a:ext uri="{FF2B5EF4-FFF2-40B4-BE49-F238E27FC236}">
                <a16:creationId xmlns:a16="http://schemas.microsoft.com/office/drawing/2014/main" id="{E71D5F10-00ED-AC43-9231-CAE6BE59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70862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NADH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88D8586-647B-C64C-864D-AFD27BBC1DD9}"/>
              </a:ext>
            </a:extLst>
          </p:cNvPr>
          <p:cNvSpPr/>
          <p:nvPr/>
        </p:nvSpPr>
        <p:spPr>
          <a:xfrm rot="16200000" flipH="1" flipV="1">
            <a:off x="2387651" y="4137024"/>
            <a:ext cx="324793" cy="274776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7AAF8AF-E9B1-A049-A91C-DA8227BBB42C}"/>
              </a:ext>
            </a:extLst>
          </p:cNvPr>
          <p:cNvSpPr/>
          <p:nvPr/>
        </p:nvSpPr>
        <p:spPr>
          <a:xfrm rot="16200000" flipH="1" flipV="1">
            <a:off x="5424338" y="4124971"/>
            <a:ext cx="324793" cy="274776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0E56674-89A5-6A47-B7E3-E64C820F0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5713313"/>
            <a:ext cx="1625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 err="1"/>
              <a:t>Kofaktor</a:t>
            </a:r>
            <a:endParaRPr lang="cs-CZ" altLang="fr-FR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(oxidovaná forma)</a:t>
            </a:r>
            <a:endParaRPr lang="fr-FR" altLang="fr-FR" sz="1400" dirty="0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1DBB528-5DA0-D341-946D-4A9E531C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681" y="5690100"/>
            <a:ext cx="1685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 err="1"/>
              <a:t>Kofaktor</a:t>
            </a:r>
            <a:endParaRPr lang="cs-CZ" altLang="fr-FR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redukovaná forma)</a:t>
            </a:r>
            <a:endParaRPr lang="fr-FR" altLang="fr-FR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EBF7A2-91E7-954D-A5FF-3D4846D3FCFD}"/>
              </a:ext>
            </a:extLst>
          </p:cNvPr>
          <p:cNvCxnSpPr>
            <a:cxnSpLocks/>
          </p:cNvCxnSpPr>
          <p:nvPr/>
        </p:nvCxnSpPr>
        <p:spPr>
          <a:xfrm flipH="1">
            <a:off x="3614738" y="1507049"/>
            <a:ext cx="842291" cy="40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5B22DB-424D-1B4A-A3C5-71E2BBEF24F4}"/>
              </a:ext>
            </a:extLst>
          </p:cNvPr>
          <p:cNvCxnSpPr>
            <a:cxnSpLocks/>
          </p:cNvCxnSpPr>
          <p:nvPr/>
        </p:nvCxnSpPr>
        <p:spPr>
          <a:xfrm>
            <a:off x="4457029" y="1514379"/>
            <a:ext cx="857105" cy="402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7">
            <a:extLst>
              <a:ext uri="{FF2B5EF4-FFF2-40B4-BE49-F238E27FC236}">
                <a16:creationId xmlns:a16="http://schemas.microsoft.com/office/drawing/2014/main" id="{50A206FB-66FC-8942-827D-A41C326C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040" y="943817"/>
            <a:ext cx="2383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Reaktivní skupina </a:t>
            </a:r>
            <a:r>
              <a:rPr lang="cs-CZ" altLang="fr-FR" sz="1400" dirty="0" err="1"/>
              <a:t>kofaktoru</a:t>
            </a:r>
            <a:endParaRPr lang="cs-CZ" altLang="fr-FR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(nikotinamid)</a:t>
            </a:r>
            <a:endParaRPr lang="fr-FR" altLang="fr-FR" sz="14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1F72B11-EF07-EF42-8407-C700D2FB0727}"/>
              </a:ext>
            </a:extLst>
          </p:cNvPr>
          <p:cNvSpPr/>
          <p:nvPr/>
        </p:nvSpPr>
        <p:spPr>
          <a:xfrm>
            <a:off x="6840538" y="3232498"/>
            <a:ext cx="323750" cy="18526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47C9B7BE-FA3A-0B48-A9AD-FB34C046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590" y="3708907"/>
            <a:ext cx="20561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Kotva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pro uchycení </a:t>
            </a:r>
            <a:r>
              <a:rPr lang="cs-CZ" altLang="fr-FR" sz="1400" dirty="0" err="1"/>
              <a:t>kofaktoru</a:t>
            </a:r>
            <a:r>
              <a:rPr lang="cs-CZ" altLang="fr-FR" sz="1400" dirty="0"/>
              <a:t> v proteinu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0647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4"/>
    </mc:Choice>
    <mc:Fallback xmlns="">
      <p:transition spd="slow" advTm="468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4B0B8ED-CD8B-0942-BA90-CC02373A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7862"/>
            <a:ext cx="69754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3E99F5D1-0D83-D645-9BF8-02A7F76C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08224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22531" name="Line 6">
            <a:extLst>
              <a:ext uri="{FF2B5EF4-FFF2-40B4-BE49-F238E27FC236}">
                <a16:creationId xmlns:a16="http://schemas.microsoft.com/office/drawing/2014/main" id="{F9BDBBB3-328E-2A46-BCB1-D91C52D14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90822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0FAAB7E0-19E4-5747-B445-20828809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762174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(kofaktor)</a:t>
            </a:r>
            <a:endParaRPr lang="fr-FR" altLang="fr-FR" sz="1400"/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50239DFF-8C29-804B-BDA1-C3E0CEFF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87524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0BD8C324-A4A3-624E-A298-AA8FC36DD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620887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34E6E0F1-E977-2B44-997B-2382CA9B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572049"/>
            <a:ext cx="2274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2536" name="Obdélník 10">
            <a:extLst>
              <a:ext uri="{FF2B5EF4-FFF2-40B4-BE49-F238E27FC236}">
                <a16:creationId xmlns:a16="http://schemas.microsoft.com/office/drawing/2014/main" id="{4D6881F5-4875-C945-9CBC-D55263E9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624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/>
              <a:t>P</a:t>
            </a:r>
            <a:r>
              <a:rPr lang="cs-CZ" altLang="fr-FR" sz="1800"/>
              <a:t>říklad reakce </a:t>
            </a:r>
            <a:r>
              <a:rPr lang="cs-CZ" altLang="fr-FR" sz="1800">
                <a:solidFill>
                  <a:srgbClr val="FF0000"/>
                </a:solidFill>
              </a:rPr>
              <a:t>katalyzované dehydrogenázou</a:t>
            </a:r>
            <a:r>
              <a:rPr lang="cs-CZ" altLang="fr-FR" sz="1800"/>
              <a:t>: odbourávání etanolu pomocí enzymu alkohol dehydrogenáza s kofaktorem NAD</a:t>
            </a:r>
            <a:r>
              <a:rPr lang="cs-CZ" altLang="fr-FR" sz="1800" baseline="30000"/>
              <a:t>+</a:t>
            </a:r>
            <a:endParaRPr lang="cs-CZ" altLang="fr-FR" sz="1800"/>
          </a:p>
        </p:txBody>
      </p:sp>
      <p:sp>
        <p:nvSpPr>
          <p:cNvPr id="15369" name="Obdélník 11">
            <a:extLst>
              <a:ext uri="{FF2B5EF4-FFF2-40B4-BE49-F238E27FC236}">
                <a16:creationId xmlns:a16="http://schemas.microsoft.com/office/drawing/2014/main" id="{3FC1545A-C655-BE4A-A210-EEF325F58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4148312"/>
            <a:ext cx="91201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Cvičení: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- </a:t>
            </a:r>
            <a:r>
              <a:rPr lang="cs-CZ" altLang="fr-FR" sz="1800" dirty="0"/>
              <a:t>Ukažte, které atomy alkoholu, aldehydu a nikotinamidové skupiny mění oxidační číslo.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fr-FR" sz="1800" dirty="0"/>
              <a:t>Formulujte oxidačně-redukční reakci s využitím oxidačních čísel.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cs-CZ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fr-FR" sz="1800" dirty="0"/>
              <a:t>Zkuste zodpovědět tuto otázku: Proč se oxidace alkoholu na aldehyd někdy nazývá dehydrogenace? 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33A6BE95-30B9-764C-A382-CD0200701877}"/>
              </a:ext>
            </a:extLst>
          </p:cNvPr>
          <p:cNvCxnSpPr/>
          <p:nvPr/>
        </p:nvCxnSpPr>
        <p:spPr>
          <a:xfrm flipV="1">
            <a:off x="827088" y="1555924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39" name="Text Box 7">
            <a:extLst>
              <a:ext uri="{FF2B5EF4-FFF2-40B4-BE49-F238E27FC236}">
                <a16:creationId xmlns:a16="http://schemas.microsoft.com/office/drawing/2014/main" id="{362FEBE6-AB96-824B-9AF6-9F599B33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1700387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Produkt</a:t>
            </a:r>
            <a:endParaRPr lang="fr-FR" altLang="fr-FR" sz="1400"/>
          </a:p>
        </p:txBody>
      </p:sp>
      <p:sp>
        <p:nvSpPr>
          <p:cNvPr id="22540" name="Text Box 7">
            <a:extLst>
              <a:ext uri="{FF2B5EF4-FFF2-40B4-BE49-F238E27FC236}">
                <a16:creationId xmlns:a16="http://schemas.microsoft.com/office/drawing/2014/main" id="{D999941A-C5A0-EF45-A319-594423A2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9762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Substrát</a:t>
            </a:r>
            <a:endParaRPr lang="fr-FR" altLang="fr-FR" sz="1400"/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DCD23DB4-A73A-3F42-98A8-95C88CF93535}"/>
              </a:ext>
            </a:extLst>
          </p:cNvPr>
          <p:cNvCxnSpPr>
            <a:cxnSpLocks/>
            <a:stCxn id="22539" idx="1"/>
          </p:cNvCxnSpPr>
          <p:nvPr/>
        </p:nvCxnSpPr>
        <p:spPr>
          <a:xfrm flipH="1" flipV="1">
            <a:off x="7885113" y="1659112"/>
            <a:ext cx="407987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42" name="TextBox 1">
            <a:extLst>
              <a:ext uri="{FF2B5EF4-FFF2-40B4-BE49-F238E27FC236}">
                <a16:creationId xmlns:a16="http://schemas.microsoft.com/office/drawing/2014/main" id="{CD834305-AB0D-914B-8669-ED503F22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1474962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</a:t>
            </a:r>
            <a:r>
              <a:rPr lang="fr-FR" altLang="fr-FR" sz="1800" baseline="30000"/>
              <a:t>+</a:t>
            </a:r>
          </a:p>
        </p:txBody>
      </p:sp>
      <p:sp>
        <p:nvSpPr>
          <p:cNvPr id="22543" name="TextBox 15">
            <a:extLst>
              <a:ext uri="{FF2B5EF4-FFF2-40B4-BE49-F238E27FC236}">
                <a16:creationId xmlns:a16="http://schemas.microsoft.com/office/drawing/2014/main" id="{E71D5F10-00ED-AC43-9231-CAE6BE59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487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NADH</a:t>
            </a:r>
          </a:p>
        </p:txBody>
      </p:sp>
    </p:spTree>
    <p:extLst>
      <p:ext uri="{BB962C8B-B14F-4D97-AF65-F5344CB8AC3E}">
        <p14:creationId xmlns:p14="http://schemas.microsoft.com/office/powerpoint/2010/main" val="5752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4"/>
    </mc:Choice>
    <mc:Fallback xmlns="">
      <p:transition spd="slow" advTm="46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F595C317-95D4-B24C-B45D-61287D81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5">
            <a:extLst>
              <a:ext uri="{FF2B5EF4-FFF2-40B4-BE49-F238E27FC236}">
                <a16:creationId xmlns:a16="http://schemas.microsoft.com/office/drawing/2014/main" id="{9070808D-ADB4-AF40-A1FA-76FE9917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810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79" name="Line 6">
            <a:extLst>
              <a:ext uri="{FF2B5EF4-FFF2-40B4-BE49-F238E27FC236}">
                <a16:creationId xmlns:a16="http://schemas.microsoft.com/office/drawing/2014/main" id="{C658AAF5-6B1F-854C-83CD-D40524A8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981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0" name="Text Box 7">
            <a:extLst>
              <a:ext uri="{FF2B5EF4-FFF2-40B4-BE49-F238E27FC236}">
                <a16:creationId xmlns:a16="http://schemas.microsoft.com/office/drawing/2014/main" id="{12167957-F157-6040-9C3C-AA0E7DA2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8350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4581" name="Text Box 8">
            <a:extLst>
              <a:ext uri="{FF2B5EF4-FFF2-40B4-BE49-F238E27FC236}">
                <a16:creationId xmlns:a16="http://schemas.microsoft.com/office/drawing/2014/main" id="{D9492FFE-06EF-B045-B2CC-2DD2692D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03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4582" name="Line 9">
            <a:extLst>
              <a:ext uri="{FF2B5EF4-FFF2-40B4-BE49-F238E27FC236}">
                <a16:creationId xmlns:a16="http://schemas.microsoft.com/office/drawing/2014/main" id="{042AE689-CAD7-B84E-8667-A59C48EAF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6937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3" name="Text Box 10">
            <a:extLst>
              <a:ext uri="{FF2B5EF4-FFF2-40B4-BE49-F238E27FC236}">
                <a16:creationId xmlns:a16="http://schemas.microsoft.com/office/drawing/2014/main" id="{02A0B9F6-1D5B-9543-9650-E29F1520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6449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F66193F5-CA2A-154C-BD49-CC27A0C5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07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32C87C0-1D23-0049-AE06-A8488AE5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9810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Line 14">
            <a:extLst>
              <a:ext uri="{FF2B5EF4-FFF2-40B4-BE49-F238E27FC236}">
                <a16:creationId xmlns:a16="http://schemas.microsoft.com/office/drawing/2014/main" id="{F9D39AED-C39D-DC41-A0E1-907D0DDE8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1969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7" name="Text Box 15">
            <a:extLst>
              <a:ext uri="{FF2B5EF4-FFF2-40B4-BE49-F238E27FC236}">
                <a16:creationId xmlns:a16="http://schemas.microsoft.com/office/drawing/2014/main" id="{A4DE49E6-299D-2B40-982C-CFE467226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207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8" name="Text Box 16">
            <a:extLst>
              <a:ext uri="{FF2B5EF4-FFF2-40B4-BE49-F238E27FC236}">
                <a16:creationId xmlns:a16="http://schemas.microsoft.com/office/drawing/2014/main" id="{F35339DA-3B60-DD42-9390-D48B86A7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4128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Line 17">
            <a:extLst>
              <a:ext uri="{FF2B5EF4-FFF2-40B4-BE49-F238E27FC236}">
                <a16:creationId xmlns:a16="http://schemas.microsoft.com/office/drawing/2014/main" id="{B95A626B-985D-CC40-9B92-4AB3F8E3C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341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0" name="Text Box 18">
            <a:extLst>
              <a:ext uri="{FF2B5EF4-FFF2-40B4-BE49-F238E27FC236}">
                <a16:creationId xmlns:a16="http://schemas.microsoft.com/office/drawing/2014/main" id="{A2CC25F6-1050-3241-A3AE-A22C7445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0366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Line 19">
            <a:extLst>
              <a:ext uri="{FF2B5EF4-FFF2-40B4-BE49-F238E27FC236}">
                <a16:creationId xmlns:a16="http://schemas.microsoft.com/office/drawing/2014/main" id="{95E81433-3375-BC4F-9EA3-44B72897C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1969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2" name="Text Box 20">
            <a:extLst>
              <a:ext uri="{FF2B5EF4-FFF2-40B4-BE49-F238E27FC236}">
                <a16:creationId xmlns:a16="http://schemas.microsoft.com/office/drawing/2014/main" id="{59A0074A-4E1D-3B42-A178-EC4D498D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921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Text Box 21">
            <a:extLst>
              <a:ext uri="{FF2B5EF4-FFF2-40B4-BE49-F238E27FC236}">
                <a16:creationId xmlns:a16="http://schemas.microsoft.com/office/drawing/2014/main" id="{D9679402-240A-1F40-930E-DCD6E78D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921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Text Box 22">
            <a:extLst>
              <a:ext uri="{FF2B5EF4-FFF2-40B4-BE49-F238E27FC236}">
                <a16:creationId xmlns:a16="http://schemas.microsoft.com/office/drawing/2014/main" id="{4EEB540A-4D35-124B-AE62-0DA0FD29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5" name="Text Box 23">
            <a:extLst>
              <a:ext uri="{FF2B5EF4-FFF2-40B4-BE49-F238E27FC236}">
                <a16:creationId xmlns:a16="http://schemas.microsoft.com/office/drawing/2014/main" id="{6F6E6B9F-B64E-C04F-B2EE-425AC8D2C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0525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6" name="Line 24">
            <a:extLst>
              <a:ext uri="{FF2B5EF4-FFF2-40B4-BE49-F238E27FC236}">
                <a16:creationId xmlns:a16="http://schemas.microsoft.com/office/drawing/2014/main" id="{6CED0280-574B-7644-9837-F44F07C82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2684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7" name="Line 25">
            <a:extLst>
              <a:ext uri="{FF2B5EF4-FFF2-40B4-BE49-F238E27FC236}">
                <a16:creationId xmlns:a16="http://schemas.microsoft.com/office/drawing/2014/main" id="{459949D3-BF31-F74F-8161-578E8F5E6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268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8" name="Text Box 26">
            <a:extLst>
              <a:ext uri="{FF2B5EF4-FFF2-40B4-BE49-F238E27FC236}">
                <a16:creationId xmlns:a16="http://schemas.microsoft.com/office/drawing/2014/main" id="{F463D05B-0E44-5642-9A65-DEAE2BBE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9810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9" name="Line 27">
            <a:extLst>
              <a:ext uri="{FF2B5EF4-FFF2-40B4-BE49-F238E27FC236}">
                <a16:creationId xmlns:a16="http://schemas.microsoft.com/office/drawing/2014/main" id="{DA72D839-8A4D-8449-96C0-DE37DDE3D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1969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0" name="Text Box 28">
            <a:extLst>
              <a:ext uri="{FF2B5EF4-FFF2-40B4-BE49-F238E27FC236}">
                <a16:creationId xmlns:a16="http://schemas.microsoft.com/office/drawing/2014/main" id="{F3CC2105-F4EB-1E43-9466-9A1E8844D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900064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1" name="Line 29">
            <a:extLst>
              <a:ext uri="{FF2B5EF4-FFF2-40B4-BE49-F238E27FC236}">
                <a16:creationId xmlns:a16="http://schemas.microsoft.com/office/drawing/2014/main" id="{518FED30-2EE3-0043-A981-F0997814F5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4843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87878A7E-7B6D-E34F-9D78-172FB9A6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889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/>
              <a:t>Alcohol </a:t>
            </a:r>
            <a:r>
              <a:rPr lang="de-CH" altLang="fr-FR" sz="1800">
                <a:sym typeface="Symbol" pitchFamily="2" charset="2"/>
              </a:rPr>
              <a:t> Aldehyde	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de-CH" altLang="fr-FR" sz="1800">
                <a:sym typeface="Symbol" pitchFamily="2" charset="2"/>
              </a:rPr>
              <a:t>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</a:t>
            </a:r>
            <a:r>
              <a:rPr lang="de-CH" altLang="fr-FR" sz="1800">
                <a:sym typeface="Symbol" pitchFamily="2" charset="2"/>
              </a:rPr>
              <a:t> 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+ 2H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endParaRPr lang="de-CH" altLang="fr-FR" sz="1800">
              <a:sym typeface="Symbol" pitchFamily="2" charset="2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7471AB2A-67DC-3948-9373-B6949936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08500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/>
              <a:t>NAD</a:t>
            </a:r>
            <a:r>
              <a:rPr lang="de-CH" altLang="fr-FR" sz="1800" baseline="30000"/>
              <a:t>+</a:t>
            </a:r>
            <a:r>
              <a:rPr lang="de-CH" altLang="fr-FR" sz="1800"/>
              <a:t> </a:t>
            </a:r>
            <a:r>
              <a:rPr lang="de-CH" altLang="fr-FR" sz="1800">
                <a:sym typeface="Symbol" pitchFamily="2" charset="2"/>
              </a:rPr>
              <a:t> NADH	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de-CH" altLang="fr-FR" sz="1800">
                <a:sym typeface="Symbol" pitchFamily="2" charset="2"/>
              </a:rPr>
              <a:t>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0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</a:t>
            </a:r>
          </a:p>
        </p:txBody>
      </p:sp>
      <p:sp>
        <p:nvSpPr>
          <p:cNvPr id="24604" name="Text Box 32">
            <a:extLst>
              <a:ext uri="{FF2B5EF4-FFF2-40B4-BE49-F238E27FC236}">
                <a16:creationId xmlns:a16="http://schemas.microsoft.com/office/drawing/2014/main" id="{807F4E5B-A97C-4646-8746-2FEA0D83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5573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5" name="Text Box 34">
            <a:extLst>
              <a:ext uri="{FF2B5EF4-FFF2-40B4-BE49-F238E27FC236}">
                <a16:creationId xmlns:a16="http://schemas.microsoft.com/office/drawing/2014/main" id="{41E50B8F-E769-B94C-9FB0-865106CC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573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6" name="Line 37">
            <a:extLst>
              <a:ext uri="{FF2B5EF4-FFF2-40B4-BE49-F238E27FC236}">
                <a16:creationId xmlns:a16="http://schemas.microsoft.com/office/drawing/2014/main" id="{9BC1355B-20D1-3D4A-BDF2-8706B018D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7" name="Line 38">
            <a:extLst>
              <a:ext uri="{FF2B5EF4-FFF2-40B4-BE49-F238E27FC236}">
                <a16:creationId xmlns:a16="http://schemas.microsoft.com/office/drawing/2014/main" id="{C508B68E-95D3-C24A-91BE-A675C73AB2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C6C69951-7CB0-E84E-9533-6B207AFF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1332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 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+ 2H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endParaRPr lang="de-CH" altLang="fr-FR" sz="1800" b="1"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E1F6DA6F-9B53-ED4B-8CBA-A1EF5C22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16563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		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 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endParaRPr lang="de-CH" altLang="fr-FR" sz="1800" b="1">
              <a:latin typeface="Times New Roman" panose="02020603050405020304" pitchFamily="18" charset="0"/>
              <a:sym typeface="Symbol" pitchFamily="2" charset="2"/>
            </a:endParaRPr>
          </a:p>
        </p:txBody>
      </p: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8EB55483-BE9E-E149-B746-6BA3B9CA584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013325"/>
            <a:ext cx="5830887" cy="287338"/>
            <a:chOff x="1837" y="3430"/>
            <a:chExt cx="3673" cy="181"/>
          </a:xfrm>
        </p:grpSpPr>
        <p:sp>
          <p:nvSpPr>
            <p:cNvPr id="24618" name="Line 43">
              <a:extLst>
                <a:ext uri="{FF2B5EF4-FFF2-40B4-BE49-F238E27FC236}">
                  <a16:creationId xmlns:a16="http://schemas.microsoft.com/office/drawing/2014/main" id="{4629419F-9E8B-2840-B383-4BBC4B6FE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3430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9" name="Line 44">
              <a:extLst>
                <a:ext uri="{FF2B5EF4-FFF2-40B4-BE49-F238E27FC236}">
                  <a16:creationId xmlns:a16="http://schemas.microsoft.com/office/drawing/2014/main" id="{1F2E7B95-FBDA-B54E-993E-678987CCA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9" y="3430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44" name="Group 48">
            <a:extLst>
              <a:ext uri="{FF2B5EF4-FFF2-40B4-BE49-F238E27FC236}">
                <a16:creationId xmlns:a16="http://schemas.microsoft.com/office/drawing/2014/main" id="{24C9793B-034F-4342-BF05-03BACECBBCAC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5013325"/>
            <a:ext cx="4608513" cy="288925"/>
            <a:chOff x="2154" y="3293"/>
            <a:chExt cx="2903" cy="182"/>
          </a:xfrm>
        </p:grpSpPr>
        <p:sp>
          <p:nvSpPr>
            <p:cNvPr id="24616" name="Line 45">
              <a:extLst>
                <a:ext uri="{FF2B5EF4-FFF2-40B4-BE49-F238E27FC236}">
                  <a16:creationId xmlns:a16="http://schemas.microsoft.com/office/drawing/2014/main" id="{4C11B413-A6C1-3A43-ACCA-D3BF208F9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" y="3293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7" name="Line 47">
              <a:extLst>
                <a:ext uri="{FF2B5EF4-FFF2-40B4-BE49-F238E27FC236}">
                  <a16:creationId xmlns:a16="http://schemas.microsoft.com/office/drawing/2014/main" id="{FD1AF753-AB00-7846-A89C-34458F3DF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3294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45" name="Rectangle 49">
            <a:extLst>
              <a:ext uri="{FF2B5EF4-FFF2-40B4-BE49-F238E27FC236}">
                <a16:creationId xmlns:a16="http://schemas.microsoft.com/office/drawing/2014/main" id="{00DDF8B5-3199-0642-9F37-13740DD1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076700"/>
            <a:ext cx="50323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146" name="Rectangle 50">
            <a:extLst>
              <a:ext uri="{FF2B5EF4-FFF2-40B4-BE49-F238E27FC236}">
                <a16:creationId xmlns:a16="http://schemas.microsoft.com/office/drawing/2014/main" id="{883349C2-0F4E-9A4F-919F-E1DEEA6C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767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6" name="Obdélník 11">
            <a:extLst>
              <a:ext uri="{FF2B5EF4-FFF2-40B4-BE49-F238E27FC236}">
                <a16:creationId xmlns:a16="http://schemas.microsoft.com/office/drawing/2014/main" id="{C605592A-81B5-7A43-BF0B-E0215581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53100"/>
            <a:ext cx="8964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/>
              <a:t>Aldehyd oproti alkoholu ztratil dva </a:t>
            </a:r>
            <a:r>
              <a:rPr lang="de-CH" altLang="fr-FR" sz="1800"/>
              <a:t>protony </a:t>
            </a:r>
            <a:r>
              <a:rPr lang="cs-CZ" altLang="fr-FR" sz="1800"/>
              <a:t>a </a:t>
            </a:r>
            <a:r>
              <a:rPr lang="de-CH" altLang="fr-FR" sz="1800"/>
              <a:t>dva</a:t>
            </a:r>
            <a:r>
              <a:rPr lang="cs-CZ" altLang="fr-FR" sz="1800"/>
              <a:t> elektrony, tedy v podstatě dva atomy vodíku</a:t>
            </a:r>
            <a:r>
              <a:rPr lang="de-CH" altLang="fr-FR" sz="1800"/>
              <a:t>.</a:t>
            </a:r>
            <a:r>
              <a:rPr lang="cs-CZ" altLang="fr-FR" sz="1800"/>
              <a:t> Proto se někdy mluví o dehydrogenaci</a:t>
            </a:r>
            <a:r>
              <a:rPr lang="de-CH" altLang="fr-FR" sz="1800"/>
              <a:t>. J</a:t>
            </a:r>
            <a:r>
              <a:rPr lang="cs-CZ" altLang="fr-FR" sz="1800"/>
              <a:t>ádro </a:t>
            </a:r>
            <a:r>
              <a:rPr lang="fr-FR" altLang="fr-FR" sz="1800"/>
              <a:t>n</a:t>
            </a:r>
            <a:r>
              <a:rPr lang="cs-CZ" altLang="fr-FR" sz="1800"/>
              <a:t>ikotinamidu naopak přijalo dva elektrony a</a:t>
            </a:r>
            <a:r>
              <a:rPr lang="fr-FR" altLang="fr-FR" sz="1800"/>
              <a:t> </a:t>
            </a:r>
            <a:r>
              <a:rPr lang="cs-CZ" altLang="fr-FR" sz="1800"/>
              <a:t>jeden proton, tedy formálně hydridový ion H</a:t>
            </a:r>
            <a:r>
              <a:rPr lang="cs-CZ" altLang="fr-FR" sz="1800" baseline="30000"/>
              <a:t>-</a:t>
            </a:r>
            <a:r>
              <a:rPr lang="cs-CZ" altLang="fr-FR" sz="1800"/>
              <a:t>. </a:t>
            </a:r>
            <a:r>
              <a:rPr lang="fr-FR" altLang="fr-FR" sz="1800"/>
              <a:t>P</a:t>
            </a:r>
            <a:r>
              <a:rPr lang="cs-CZ" altLang="fr-FR" sz="1800"/>
              <a:t>roto se také někdy hovoří o transferu hydridu (a</a:t>
            </a:r>
            <a:r>
              <a:rPr lang="fr-FR" altLang="fr-FR" sz="1800"/>
              <a:t>n</a:t>
            </a:r>
            <a:r>
              <a:rPr lang="cs-CZ" altLang="fr-FR" sz="1800"/>
              <a:t>glicky h</a:t>
            </a:r>
            <a:r>
              <a:rPr lang="fr-FR" altLang="fr-FR" sz="1800"/>
              <a:t>y</a:t>
            </a:r>
            <a:r>
              <a:rPr lang="cs-CZ" altLang="fr-FR" sz="1800"/>
              <a:t>dride transfer</a:t>
            </a:r>
            <a:r>
              <a:rPr lang="fr-FR" altLang="fr-FR" sz="1800"/>
              <a:t>)</a:t>
            </a:r>
            <a:r>
              <a:rPr lang="cs-CZ" altLang="fr-FR" sz="1800"/>
              <a:t>.</a:t>
            </a:r>
          </a:p>
        </p:txBody>
      </p:sp>
      <p:sp>
        <p:nvSpPr>
          <p:cNvPr id="24615" name="Obdélník 11">
            <a:extLst>
              <a:ext uri="{FF2B5EF4-FFF2-40B4-BE49-F238E27FC236}">
                <a16:creationId xmlns:a16="http://schemas.microsoft.com/office/drawing/2014/main" id="{7EE7DB5C-CDC2-354F-B747-900A6B52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800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/>
              <a:t>Proč se oxidace alkoholu na aldehyd někdy nazývá dehydrogenace? Ukažte, které atomy nikotinamidové skupiny mění oxidační číslo.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1B8EFF-0759-9345-BBAC-84416E0BC2F7}"/>
              </a:ext>
            </a:extLst>
          </p:cNvPr>
          <p:cNvSpPr/>
          <p:nvPr/>
        </p:nvSpPr>
        <p:spPr>
          <a:xfrm>
            <a:off x="7192466" y="1855532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0CED15-06D7-8746-8D59-01DDE143B2E7}"/>
              </a:ext>
            </a:extLst>
          </p:cNvPr>
          <p:cNvSpPr/>
          <p:nvPr/>
        </p:nvSpPr>
        <p:spPr>
          <a:xfrm>
            <a:off x="1388616" y="1007183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433B6D9-E71D-774E-9E82-986C501167A5}"/>
              </a:ext>
            </a:extLst>
          </p:cNvPr>
          <p:cNvSpPr/>
          <p:nvPr/>
        </p:nvSpPr>
        <p:spPr>
          <a:xfrm>
            <a:off x="2267707" y="918283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C6CD6F2-67FD-5A4D-8D59-E8B6763EA4AE}"/>
              </a:ext>
            </a:extLst>
          </p:cNvPr>
          <p:cNvSpPr/>
          <p:nvPr/>
        </p:nvSpPr>
        <p:spPr>
          <a:xfrm>
            <a:off x="2235498" y="1522412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1027861-BD2F-3046-BF49-936442EAB0E0}"/>
              </a:ext>
            </a:extLst>
          </p:cNvPr>
          <p:cNvSpPr/>
          <p:nvPr/>
        </p:nvSpPr>
        <p:spPr>
          <a:xfrm>
            <a:off x="5277048" y="632799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9DBDD2-8E87-274C-924D-DF1521FB5945}"/>
              </a:ext>
            </a:extLst>
          </p:cNvPr>
          <p:cNvSpPr/>
          <p:nvPr/>
        </p:nvSpPr>
        <p:spPr>
          <a:xfrm>
            <a:off x="5011745" y="1495635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/>
      <p:bldP spid="4127" grpId="0"/>
      <p:bldP spid="4135" grpId="0"/>
      <p:bldP spid="4136" grpId="0"/>
      <p:bldP spid="46" grpId="0"/>
      <p:bldP spid="47" grpId="0" animBg="1"/>
      <p:bldP spid="56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EB87EC4-17C1-0142-B785-7371B4DD03C3}"/>
              </a:ext>
            </a:extLst>
          </p:cNvPr>
          <p:cNvSpPr/>
          <p:nvPr/>
        </p:nvSpPr>
        <p:spPr>
          <a:xfrm>
            <a:off x="3008313" y="2438400"/>
            <a:ext cx="700087" cy="127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1" name="Picture 2">
            <a:extLst>
              <a:ext uri="{FF2B5EF4-FFF2-40B4-BE49-F238E27FC236}">
                <a16:creationId xmlns:a16="http://schemas.microsoft.com/office/drawing/2014/main" id="{613173A5-580F-9540-9BAD-63588BB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5">
            <a:extLst>
              <a:ext uri="{FF2B5EF4-FFF2-40B4-BE49-F238E27FC236}">
                <a16:creationId xmlns:a16="http://schemas.microsoft.com/office/drawing/2014/main" id="{AC1473C4-451B-E54A-8990-2485456E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969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0A2BDDAA-ADD2-304A-864B-A9F4E3766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174D28F6-130A-994D-BA02-298F7865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0509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9EE6DFEB-B1BA-954B-82B5-BEB3F437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762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5606" name="Line 9">
            <a:extLst>
              <a:ext uri="{FF2B5EF4-FFF2-40B4-BE49-F238E27FC236}">
                <a16:creationId xmlns:a16="http://schemas.microsoft.com/office/drawing/2014/main" id="{82850EB2-755A-9D45-AC3A-3D0D0F8A1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9096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CE42DE4D-6950-AE45-A051-5D97EB99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8608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CEF98150-4550-224B-90E9-673A541E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Text Box 13">
            <a:extLst>
              <a:ext uri="{FF2B5EF4-FFF2-40B4-BE49-F238E27FC236}">
                <a16:creationId xmlns:a16="http://schemas.microsoft.com/office/drawing/2014/main" id="{2290E5A5-70B2-A046-81AB-2D8D8066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969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Line 14">
            <a:extLst>
              <a:ext uri="{FF2B5EF4-FFF2-40B4-BE49-F238E27FC236}">
                <a16:creationId xmlns:a16="http://schemas.microsoft.com/office/drawing/2014/main" id="{C583F5F9-074C-204E-8372-3E827D0D1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Text Box 15">
            <a:extLst>
              <a:ext uri="{FF2B5EF4-FFF2-40B4-BE49-F238E27FC236}">
                <a16:creationId xmlns:a16="http://schemas.microsoft.com/office/drawing/2014/main" id="{037CD707-BAF5-6744-8830-CC95ED31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Text Box 16">
            <a:extLst>
              <a:ext uri="{FF2B5EF4-FFF2-40B4-BE49-F238E27FC236}">
                <a16:creationId xmlns:a16="http://schemas.microsoft.com/office/drawing/2014/main" id="{417B9510-182A-D842-BDEF-CD82731BD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6287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Line 17">
            <a:extLst>
              <a:ext uri="{FF2B5EF4-FFF2-40B4-BE49-F238E27FC236}">
                <a16:creationId xmlns:a16="http://schemas.microsoft.com/office/drawing/2014/main" id="{7F08DBCF-82A7-7D46-8D91-0965BEEAC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557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4" name="Text Box 18">
            <a:extLst>
              <a:ext uri="{FF2B5EF4-FFF2-40B4-BE49-F238E27FC236}">
                <a16:creationId xmlns:a16="http://schemas.microsoft.com/office/drawing/2014/main" id="{E88DE0FE-7AA1-034F-80C5-938C8301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2525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Line 19">
            <a:extLst>
              <a:ext uri="{FF2B5EF4-FFF2-40B4-BE49-F238E27FC236}">
                <a16:creationId xmlns:a16="http://schemas.microsoft.com/office/drawing/2014/main" id="{F0462A14-A8A3-C249-97E5-42318E83C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6" name="Text Box 20">
            <a:extLst>
              <a:ext uri="{FF2B5EF4-FFF2-40B4-BE49-F238E27FC236}">
                <a16:creationId xmlns:a16="http://schemas.microsoft.com/office/drawing/2014/main" id="{4738CBCD-986C-5F48-8402-18B45897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Text Box 21">
            <a:extLst>
              <a:ext uri="{FF2B5EF4-FFF2-40B4-BE49-F238E27FC236}">
                <a16:creationId xmlns:a16="http://schemas.microsoft.com/office/drawing/2014/main" id="{33AA3305-D160-B145-AC8B-B036E552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Text Box 22">
            <a:extLst>
              <a:ext uri="{FF2B5EF4-FFF2-40B4-BE49-F238E27FC236}">
                <a16:creationId xmlns:a16="http://schemas.microsoft.com/office/drawing/2014/main" id="{FD384AD1-1648-B647-B933-FE3A9A5E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9" name="Text Box 23">
            <a:extLst>
              <a:ext uri="{FF2B5EF4-FFF2-40B4-BE49-F238E27FC236}">
                <a16:creationId xmlns:a16="http://schemas.microsoft.com/office/drawing/2014/main" id="{22BC947E-C477-5D4D-8B84-09E320F9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684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0" name="Line 24">
            <a:extLst>
              <a:ext uri="{FF2B5EF4-FFF2-40B4-BE49-F238E27FC236}">
                <a16:creationId xmlns:a16="http://schemas.microsoft.com/office/drawing/2014/main" id="{C4E9C5B9-1DCB-2E44-9711-FD393E04E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4843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1" name="Line 25">
            <a:extLst>
              <a:ext uri="{FF2B5EF4-FFF2-40B4-BE49-F238E27FC236}">
                <a16:creationId xmlns:a16="http://schemas.microsoft.com/office/drawing/2014/main" id="{9E621CF1-1DBC-5145-B118-AAB255E30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4843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2" name="Text Box 26">
            <a:extLst>
              <a:ext uri="{FF2B5EF4-FFF2-40B4-BE49-F238E27FC236}">
                <a16:creationId xmlns:a16="http://schemas.microsoft.com/office/drawing/2014/main" id="{3855F1D3-6B7F-8340-8628-6ADE5578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1969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3" name="Line 27">
            <a:extLst>
              <a:ext uri="{FF2B5EF4-FFF2-40B4-BE49-F238E27FC236}">
                <a16:creationId xmlns:a16="http://schemas.microsoft.com/office/drawing/2014/main" id="{7F183862-7BEB-614C-ADF9-BAD20F926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4128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4" name="Text Box 28">
            <a:extLst>
              <a:ext uri="{FF2B5EF4-FFF2-40B4-BE49-F238E27FC236}">
                <a16:creationId xmlns:a16="http://schemas.microsoft.com/office/drawing/2014/main" id="{9E4099E7-48C3-0146-9A87-EE3041E1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3360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5" name="Line 29">
            <a:extLst>
              <a:ext uri="{FF2B5EF4-FFF2-40B4-BE49-F238E27FC236}">
                <a16:creationId xmlns:a16="http://schemas.microsoft.com/office/drawing/2014/main" id="{97A2A68C-B899-9E46-901E-E1EDF1B0EB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7002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6" name="Text Box 32">
            <a:extLst>
              <a:ext uri="{FF2B5EF4-FFF2-40B4-BE49-F238E27FC236}">
                <a16:creationId xmlns:a16="http://schemas.microsoft.com/office/drawing/2014/main" id="{41C4A456-29E2-584E-B944-073EB8B4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7" name="Text Box 34">
            <a:extLst>
              <a:ext uri="{FF2B5EF4-FFF2-40B4-BE49-F238E27FC236}">
                <a16:creationId xmlns:a16="http://schemas.microsoft.com/office/drawing/2014/main" id="{D268763A-7382-9F44-93F5-8DFF33AD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8" name="Line 37">
            <a:extLst>
              <a:ext uri="{FF2B5EF4-FFF2-40B4-BE49-F238E27FC236}">
                <a16:creationId xmlns:a16="http://schemas.microsoft.com/office/drawing/2014/main" id="{7610FD9C-BA5E-7442-A7BD-AB0DE02E8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9" name="Line 38">
            <a:extLst>
              <a:ext uri="{FF2B5EF4-FFF2-40B4-BE49-F238E27FC236}">
                <a16:creationId xmlns:a16="http://schemas.microsoft.com/office/drawing/2014/main" id="{4619BC94-4D3A-FE49-8B6E-2F62DEB81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31" name="Rectangle 50">
            <a:extLst>
              <a:ext uri="{FF2B5EF4-FFF2-40B4-BE49-F238E27FC236}">
                <a16:creationId xmlns:a16="http://schemas.microsoft.com/office/drawing/2014/main" id="{DC230351-7D02-6A4A-9CED-B5B8CAEA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32" name="Obdélník 11">
            <a:extLst>
              <a:ext uri="{FF2B5EF4-FFF2-40B4-BE49-F238E27FC236}">
                <a16:creationId xmlns:a16="http://schemas.microsoft.com/office/drawing/2014/main" id="{B7F0C847-5CF7-DE4B-A637-8861AB51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2" y="4457276"/>
            <a:ext cx="7437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Když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ověřili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nikotinamidu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odbourá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etanolu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nenapadlo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vás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nestačí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konzumaci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alkoholu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přijmout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příslušnou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dávku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nikontinamidu</a:t>
            </a:r>
            <a:r>
              <a:rPr lang="de-CH" altLang="fr-FR" sz="1800" dirty="0"/>
              <a:t> (</a:t>
            </a:r>
            <a:r>
              <a:rPr lang="de-CH" altLang="fr-FR" sz="1800" dirty="0" err="1"/>
              <a:t>např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jako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derivát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Chloride, </a:t>
            </a:r>
            <a:r>
              <a:rPr lang="de-CH" altLang="fr-FR" sz="1800" dirty="0" err="1"/>
              <a:t>volně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koupi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trhu</a:t>
            </a:r>
            <a:r>
              <a:rPr lang="de-CH" altLang="fr-FR" sz="1800" dirty="0"/>
              <a:t>)?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musela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evoluce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vyvíjet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komplikovaný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enzym</a:t>
            </a:r>
            <a:r>
              <a:rPr lang="de-CH" altLang="fr-FR" sz="1800" dirty="0"/>
              <a:t>? </a:t>
            </a:r>
            <a:endParaRPr lang="cs-CZ" alt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22089-849E-F448-9E21-4D826AF853D7}"/>
              </a:ext>
            </a:extLst>
          </p:cNvPr>
          <p:cNvSpPr/>
          <p:nvPr/>
        </p:nvSpPr>
        <p:spPr>
          <a:xfrm>
            <a:off x="1037431" y="2286000"/>
            <a:ext cx="942182" cy="128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EF3B0E-59BE-104E-B882-2ACF4900B4E1}"/>
              </a:ext>
            </a:extLst>
          </p:cNvPr>
          <p:cNvSpPr/>
          <p:nvPr/>
        </p:nvSpPr>
        <p:spPr>
          <a:xfrm>
            <a:off x="6948488" y="3905322"/>
            <a:ext cx="2195512" cy="177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F311B-88E1-064E-8D78-0805BFD864D1}"/>
              </a:ext>
            </a:extLst>
          </p:cNvPr>
          <p:cNvSpPr/>
          <p:nvPr/>
        </p:nvSpPr>
        <p:spPr>
          <a:xfrm>
            <a:off x="1619250" y="2924944"/>
            <a:ext cx="1584325" cy="14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30" name="Rectangle 49">
            <a:extLst>
              <a:ext uri="{FF2B5EF4-FFF2-40B4-BE49-F238E27FC236}">
                <a16:creationId xmlns:a16="http://schemas.microsoft.com/office/drawing/2014/main" id="{748196B6-62EF-5744-AD7B-05696BE6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734" y="2276872"/>
            <a:ext cx="321829" cy="164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/>
              <a:t>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0E82B-5D27-7247-AE55-0DFFBCDD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97" y="3841743"/>
            <a:ext cx="1564236" cy="2722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80BEE6-C191-2D4C-AEB6-77D005216130}"/>
              </a:ext>
            </a:extLst>
          </p:cNvPr>
          <p:cNvSpPr/>
          <p:nvPr/>
        </p:nvSpPr>
        <p:spPr>
          <a:xfrm>
            <a:off x="1397262" y="3599602"/>
            <a:ext cx="698499" cy="484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</a:t>
            </a:r>
            <a:r>
              <a:rPr lang="fr-FR" baseline="30000" dirty="0">
                <a:solidFill>
                  <a:schemeClr val="tx1"/>
                </a:solidFill>
              </a:rPr>
              <a:t>-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28B8AD-170A-DE4D-B848-FF97C471593C}"/>
              </a:ext>
            </a:extLst>
          </p:cNvPr>
          <p:cNvSpPr/>
          <p:nvPr/>
        </p:nvSpPr>
        <p:spPr>
          <a:xfrm>
            <a:off x="3160713" y="2590800"/>
            <a:ext cx="700087" cy="127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bdélník 11">
            <a:extLst>
              <a:ext uri="{FF2B5EF4-FFF2-40B4-BE49-F238E27FC236}">
                <a16:creationId xmlns:a16="http://schemas.microsoft.com/office/drawing/2014/main" id="{807FDA2D-B79D-4D4C-93CF-3C8830CB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42" y="2979407"/>
            <a:ext cx="3504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cation</a:t>
            </a:r>
            <a:endParaRPr lang="cs-CZ" altLang="fr-FR" sz="1800" dirty="0"/>
          </a:p>
        </p:txBody>
      </p:sp>
      <p:sp>
        <p:nvSpPr>
          <p:cNvPr id="42" name="Obdélník 11">
            <a:extLst>
              <a:ext uri="{FF2B5EF4-FFF2-40B4-BE49-F238E27FC236}">
                <a16:creationId xmlns:a16="http://schemas.microsoft.com/office/drawing/2014/main" id="{86C08FA0-7B17-724B-B83B-50F6613A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00" y="3922264"/>
            <a:ext cx="1825496" cy="3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chloride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anion</a:t>
            </a:r>
            <a:endParaRPr lang="cs-CZ" altLang="fr-FR" sz="1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31EE79-A3C9-4344-9AE8-A04F195A2DBB}"/>
              </a:ext>
            </a:extLst>
          </p:cNvPr>
          <p:cNvSpPr txBox="1"/>
          <p:nvPr/>
        </p:nvSpPr>
        <p:spPr>
          <a:xfrm>
            <a:off x="97632" y="6040366"/>
            <a:ext cx="512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fr-FR" dirty="0" err="1"/>
              <a:t>Odpověď</a:t>
            </a:r>
            <a:r>
              <a:rPr lang="de-CH" altLang="fr-FR" dirty="0"/>
              <a:t>: </a:t>
            </a:r>
            <a:r>
              <a:rPr lang="de-CH" altLang="fr-FR" dirty="0" err="1"/>
              <a:t>Reakce</a:t>
            </a:r>
            <a:r>
              <a:rPr lang="de-CH" altLang="fr-FR" dirty="0"/>
              <a:t> </a:t>
            </a:r>
            <a:r>
              <a:rPr lang="de-CH" altLang="fr-FR" dirty="0" err="1"/>
              <a:t>by</a:t>
            </a:r>
            <a:r>
              <a:rPr lang="de-CH" altLang="fr-FR" dirty="0"/>
              <a:t> </a:t>
            </a:r>
            <a:r>
              <a:rPr lang="de-CH" altLang="fr-FR" dirty="0" err="1"/>
              <a:t>byla</a:t>
            </a:r>
            <a:r>
              <a:rPr lang="de-CH" altLang="fr-FR" dirty="0"/>
              <a:t> </a:t>
            </a:r>
            <a:r>
              <a:rPr lang="de-CH" altLang="fr-FR" dirty="0" err="1"/>
              <a:t>příliš</a:t>
            </a:r>
            <a:r>
              <a:rPr lang="de-CH" altLang="fr-FR" dirty="0"/>
              <a:t> </a:t>
            </a:r>
            <a:r>
              <a:rPr lang="de-CH" altLang="fr-FR" dirty="0" err="1"/>
              <a:t>pomalá</a:t>
            </a:r>
            <a:r>
              <a:rPr lang="de-CH" altLang="fr-FR" dirty="0"/>
              <a:t>!</a:t>
            </a:r>
            <a:endParaRPr lang="cs-CZ" altLang="fr-FR" dirty="0"/>
          </a:p>
          <a:p>
            <a:r>
              <a:rPr lang="fr-FR" dirty="0" err="1"/>
              <a:t>Jak</a:t>
            </a:r>
            <a:r>
              <a:rPr lang="fr-FR" dirty="0"/>
              <a:t> </a:t>
            </a:r>
            <a:r>
              <a:rPr lang="fr-FR" dirty="0" err="1"/>
              <a:t>enzym</a:t>
            </a:r>
            <a:r>
              <a:rPr lang="fr-FR" dirty="0"/>
              <a:t> </a:t>
            </a:r>
            <a:r>
              <a:rPr lang="fr-FR" dirty="0" err="1"/>
              <a:t>zařídí</a:t>
            </a:r>
            <a:r>
              <a:rPr lang="fr-FR" dirty="0"/>
              <a:t>, </a:t>
            </a:r>
            <a:r>
              <a:rPr lang="fr-FR" dirty="0" err="1"/>
              <a:t>aby</a:t>
            </a:r>
            <a:r>
              <a:rPr lang="fr-FR" dirty="0"/>
              <a:t> </a:t>
            </a:r>
            <a:r>
              <a:rPr lang="fr-FR" dirty="0" err="1"/>
              <a:t>reakce</a:t>
            </a:r>
            <a:r>
              <a:rPr lang="fr-FR" dirty="0"/>
              <a:t> </a:t>
            </a:r>
            <a:r>
              <a:rPr lang="fr-FR" dirty="0" err="1"/>
              <a:t>probíhala</a:t>
            </a:r>
            <a:r>
              <a:rPr lang="fr-FR" dirty="0"/>
              <a:t> </a:t>
            </a:r>
            <a:r>
              <a:rPr lang="fr-FR" dirty="0" err="1"/>
              <a:t>rychleji</a:t>
            </a:r>
            <a:r>
              <a:rPr lang="fr-F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  <p:bldP spid="3" grpId="0" animBg="1"/>
      <p:bldP spid="5" grpId="0" animBg="1"/>
      <p:bldP spid="25630" grpId="0" animBg="1"/>
      <p:bldP spid="4" grpId="1" animBg="1"/>
      <p:bldP spid="41" grpId="0" animBg="1"/>
      <p:bldP spid="39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Ãhnliches Foto">
            <a:extLst>
              <a:ext uri="{FF2B5EF4-FFF2-40B4-BE49-F238E27FC236}">
                <a16:creationId xmlns:a16="http://schemas.microsoft.com/office/drawing/2014/main" id="{44171853-9CA9-8743-A692-C77A7BD9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79486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ovéPole 1">
            <a:extLst>
              <a:ext uri="{FF2B5EF4-FFF2-40B4-BE49-F238E27FC236}">
                <a16:creationId xmlns:a16="http://schemas.microsoft.com/office/drawing/2014/main" id="{CA58FE91-C60C-7D42-9C85-7B146F40F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448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Obecný princip enzymatických reakcí:</a:t>
            </a:r>
          </a:p>
        </p:txBody>
      </p:sp>
      <p:sp>
        <p:nvSpPr>
          <p:cNvPr id="26627" name="Obdélník 4">
            <a:extLst>
              <a:ext uri="{FF2B5EF4-FFF2-40B4-BE49-F238E27FC236}">
                <a16:creationId xmlns:a16="http://schemas.microsoft.com/office/drawing/2014/main" id="{4568706C-53C8-CA40-93CE-D4F05163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876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https://tophat.com/marketplace/science-&amp;-math/biology/textbooks/oer-openstax-microbiology-openstax-content/1930/69737</a:t>
            </a:r>
            <a:endParaRPr lang="de-DE" altLang="fr-FR" sz="120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BF6C8859-9CB4-B24D-A65F-BE40275EBD76}"/>
              </a:ext>
            </a:extLst>
          </p:cNvPr>
          <p:cNvCxnSpPr/>
          <p:nvPr/>
        </p:nvCxnSpPr>
        <p:spPr>
          <a:xfrm flipH="1" flipV="1">
            <a:off x="1547813" y="3644900"/>
            <a:ext cx="936625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9" name="Obdélník 7">
            <a:extLst>
              <a:ext uri="{FF2B5EF4-FFF2-40B4-BE49-F238E27FC236}">
                <a16:creationId xmlns:a16="http://schemas.microsoft.com/office/drawing/2014/main" id="{E2C83252-31AA-DF49-B8C4-061877F6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006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1600"/>
              <a:t>Enzym</a:t>
            </a:r>
            <a:r>
              <a:rPr lang="cs-CZ" altLang="fr-FR" sz="1600"/>
              <a:t> (většinou protein)</a:t>
            </a:r>
            <a:endParaRPr lang="de-DE" altLang="fr-FR" sz="1600"/>
          </a:p>
        </p:txBody>
      </p: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9491CD68-F930-F045-BF98-1F46129A82FB}"/>
              </a:ext>
            </a:extLst>
          </p:cNvPr>
          <p:cNvCxnSpPr/>
          <p:nvPr/>
        </p:nvCxnSpPr>
        <p:spPr>
          <a:xfrm>
            <a:off x="684213" y="1412875"/>
            <a:ext cx="215900" cy="5762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631" name="Obdélník 13">
            <a:extLst>
              <a:ext uri="{FF2B5EF4-FFF2-40B4-BE49-F238E27FC236}">
                <a16:creationId xmlns:a16="http://schemas.microsoft.com/office/drawing/2014/main" id="{37E39AD2-A046-414B-AAE0-710074DB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2109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koe</a:t>
            </a:r>
            <a:r>
              <a:rPr lang="de-DE" altLang="fr-FR" sz="1600"/>
              <a:t>nzym</a:t>
            </a:r>
            <a:r>
              <a:rPr lang="cs-CZ" altLang="fr-FR" sz="1600"/>
              <a:t> (= kofaktor)</a:t>
            </a:r>
            <a:endParaRPr lang="de-DE" altLang="fr-FR" sz="1600"/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643C4713-7465-944D-8B2A-761F6E291B8F}"/>
              </a:ext>
            </a:extLst>
          </p:cNvPr>
          <p:cNvCxnSpPr/>
          <p:nvPr/>
        </p:nvCxnSpPr>
        <p:spPr>
          <a:xfrm flipH="1" flipV="1">
            <a:off x="6300788" y="1268413"/>
            <a:ext cx="4318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633" name="Obdélník 16">
            <a:extLst>
              <a:ext uri="{FF2B5EF4-FFF2-40B4-BE49-F238E27FC236}">
                <a16:creationId xmlns:a16="http://schemas.microsoft.com/office/drawing/2014/main" id="{72D7F64B-01E5-CB40-B7B2-7E5A0F8E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052513"/>
            <a:ext cx="212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regenerace kofaktoru</a:t>
            </a:r>
            <a:endParaRPr lang="de-DE" altLang="fr-FR" sz="1600"/>
          </a:p>
        </p:txBody>
      </p:sp>
      <p:pic>
        <p:nvPicPr>
          <p:cNvPr id="26634" name="Picture 7">
            <a:extLst>
              <a:ext uri="{FF2B5EF4-FFF2-40B4-BE49-F238E27FC236}">
                <a16:creationId xmlns:a16="http://schemas.microsoft.com/office/drawing/2014/main" id="{B765DDDD-237B-3940-BCE5-F4115D4B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75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Obdélník 20">
            <a:extLst>
              <a:ext uri="{FF2B5EF4-FFF2-40B4-BE49-F238E27FC236}">
                <a16:creationId xmlns:a16="http://schemas.microsoft.com/office/drawing/2014/main" id="{5533C97E-DAA2-384B-8499-9F128630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517650"/>
            <a:ext cx="28082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Tento komplex se těžko studuje, protože během pokusu reaguje na produkty</a:t>
            </a:r>
            <a:endParaRPr lang="de-DE" altLang="fr-FR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76"/>
    </mc:Choice>
    <mc:Fallback xmlns="">
      <p:transition spd="slow" advTm="1237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Ãhnliches Foto">
            <a:extLst>
              <a:ext uri="{FF2B5EF4-FFF2-40B4-BE49-F238E27FC236}">
                <a16:creationId xmlns:a16="http://schemas.microsoft.com/office/drawing/2014/main" id="{99532DB5-74A7-D34C-87DC-2DD54CDA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79486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Obdélník 4">
            <a:extLst>
              <a:ext uri="{FF2B5EF4-FFF2-40B4-BE49-F238E27FC236}">
                <a16:creationId xmlns:a16="http://schemas.microsoft.com/office/drawing/2014/main" id="{59DA4D47-7320-CC43-87E1-EBBB91AB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876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https://tophat.com/marketplace/science-&amp;-math/biology/textbooks/oer-openstax-microbiology-openstax-content/1930/69737</a:t>
            </a:r>
            <a:endParaRPr lang="de-DE" altLang="fr-FR" sz="120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B4FCFBA-FE2B-8448-B069-69055BF18B89}"/>
              </a:ext>
            </a:extLst>
          </p:cNvPr>
          <p:cNvCxnSpPr/>
          <p:nvPr/>
        </p:nvCxnSpPr>
        <p:spPr>
          <a:xfrm flipH="1" flipV="1">
            <a:off x="1547813" y="3644900"/>
            <a:ext cx="936625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2" name="Obdélník 7">
            <a:extLst>
              <a:ext uri="{FF2B5EF4-FFF2-40B4-BE49-F238E27FC236}">
                <a16:creationId xmlns:a16="http://schemas.microsoft.com/office/drawing/2014/main" id="{617CBF69-923B-CB48-89F3-DC71A3141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006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1600"/>
              <a:t>Enzym</a:t>
            </a:r>
            <a:r>
              <a:rPr lang="cs-CZ" altLang="fr-FR" sz="1600"/>
              <a:t> (většinou protein)</a:t>
            </a:r>
            <a:endParaRPr lang="de-DE" altLang="fr-FR" sz="1600"/>
          </a:p>
        </p:txBody>
      </p: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964CD2BD-EC99-734E-B47D-0F9BEB48691A}"/>
              </a:ext>
            </a:extLst>
          </p:cNvPr>
          <p:cNvCxnSpPr/>
          <p:nvPr/>
        </p:nvCxnSpPr>
        <p:spPr>
          <a:xfrm>
            <a:off x="684213" y="1412875"/>
            <a:ext cx="215900" cy="5762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54" name="Obdélník 13">
            <a:extLst>
              <a:ext uri="{FF2B5EF4-FFF2-40B4-BE49-F238E27FC236}">
                <a16:creationId xmlns:a16="http://schemas.microsoft.com/office/drawing/2014/main" id="{1B9B11BD-F45E-DE47-A5BA-104E0FE4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216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koe</a:t>
            </a:r>
            <a:r>
              <a:rPr lang="de-DE" altLang="fr-FR" sz="1600"/>
              <a:t>nzym</a:t>
            </a:r>
            <a:r>
              <a:rPr lang="cs-CZ" altLang="fr-FR" sz="1600"/>
              <a:t> (= kofaktor)</a:t>
            </a:r>
            <a:endParaRPr lang="de-DE" altLang="fr-FR" sz="1600"/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BADD2F6C-CDAE-504F-B947-9D3CDE2B3495}"/>
              </a:ext>
            </a:extLst>
          </p:cNvPr>
          <p:cNvCxnSpPr/>
          <p:nvPr/>
        </p:nvCxnSpPr>
        <p:spPr>
          <a:xfrm flipH="1" flipV="1">
            <a:off x="6300788" y="1268413"/>
            <a:ext cx="4318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56" name="Obdélník 16">
            <a:extLst>
              <a:ext uri="{FF2B5EF4-FFF2-40B4-BE49-F238E27FC236}">
                <a16:creationId xmlns:a16="http://schemas.microsoft.com/office/drawing/2014/main" id="{BA841843-18DC-454C-8EF7-9D4E7812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052513"/>
            <a:ext cx="212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regenerace kofaktoru</a:t>
            </a:r>
            <a:endParaRPr lang="de-DE" altLang="fr-FR" sz="1600"/>
          </a:p>
        </p:txBody>
      </p:sp>
      <p:pic>
        <p:nvPicPr>
          <p:cNvPr id="27657" name="Picture 7">
            <a:extLst>
              <a:ext uri="{FF2B5EF4-FFF2-40B4-BE49-F238E27FC236}">
                <a16:creationId xmlns:a16="http://schemas.microsoft.com/office/drawing/2014/main" id="{60AD7397-0465-FE4F-98AD-0CE2FB97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75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Obdélník 20">
            <a:extLst>
              <a:ext uri="{FF2B5EF4-FFF2-40B4-BE49-F238E27FC236}">
                <a16:creationId xmlns:a16="http://schemas.microsoft.com/office/drawing/2014/main" id="{FB60FC7B-DF3A-624B-9CC7-DC540470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517650"/>
            <a:ext cx="28082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Tento komplex se těžko studuje, protože během pokusu reaguje na produkty</a:t>
            </a:r>
            <a:endParaRPr lang="de-DE" altLang="fr-FR" sz="1600"/>
          </a:p>
        </p:txBody>
      </p:sp>
      <p:sp>
        <p:nvSpPr>
          <p:cNvPr id="27659" name="TextovéPole 14">
            <a:extLst>
              <a:ext uri="{FF2B5EF4-FFF2-40B4-BE49-F238E27FC236}">
                <a16:creationId xmlns:a16="http://schemas.microsoft.com/office/drawing/2014/main" id="{A6DCD9C8-24AD-5843-A718-169BE34B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518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Pro oxidaci etanolu na etanal pomocí NAD</a:t>
            </a:r>
            <a:r>
              <a:rPr lang="cs-CZ" altLang="fr-FR" sz="2000" baseline="30000">
                <a:solidFill>
                  <a:srgbClr val="FF0000"/>
                </a:solidFill>
              </a:rPr>
              <a:t>+</a:t>
            </a:r>
            <a:r>
              <a:rPr lang="cs-CZ" altLang="fr-FR" sz="20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028E745-9958-3946-9FE9-247EC5AA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589588"/>
            <a:ext cx="3300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Alkohol dehydrogenáza (ADH)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325E1F0-854C-4645-AE2B-E415DABD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NAD</a:t>
            </a:r>
            <a:r>
              <a:rPr lang="cs-CZ" altLang="fr-FR" sz="1800" baseline="30000">
                <a:solidFill>
                  <a:srgbClr val="FF0000"/>
                </a:solidFill>
              </a:rPr>
              <a:t>+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6A195A-3207-1743-8FA7-5867465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12875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etanol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5813B9E-81FF-E948-B495-F9377FC4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7651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NAD</a:t>
            </a:r>
            <a:r>
              <a:rPr lang="cs-CZ" altLang="fr-FR" sz="1800" baseline="30000">
                <a:solidFill>
                  <a:srgbClr val="FF0000"/>
                </a:solidFill>
              </a:rPr>
              <a:t>+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CD49A91C-1FAB-B048-9FDC-8820B852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8446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NADH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A5B309D-6289-2F41-9AC8-E8CBABC6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1557338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etanal</a:t>
            </a:r>
          </a:p>
        </p:txBody>
      </p:sp>
      <p:sp>
        <p:nvSpPr>
          <p:cNvPr id="21" name="Obdélník 11">
            <a:extLst>
              <a:ext uri="{FF2B5EF4-FFF2-40B4-BE49-F238E27FC236}">
                <a16:creationId xmlns:a16="http://schemas.microsoft.com/office/drawing/2014/main" id="{33F830FB-AB44-8345-B361-069D0FDA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047382"/>
            <a:ext cx="8964612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Alkohol dehydrogenáza (ADH) byla vyhlášena v lednu 2001 „molekulou měsíce“ konsorciem „</a:t>
            </a:r>
            <a:r>
              <a:rPr lang="en-US" altLang="fr-FR" sz="1800" dirty="0"/>
              <a:t>Research Collaboratory for Structural Bioinformatics</a:t>
            </a:r>
            <a:r>
              <a:rPr lang="cs-CZ" altLang="fr-FR" sz="1800" dirty="0"/>
              <a:t>“ (RCSB), které spravuje databázi makromolekul PDB (protein data bank). Každé „molekule měsíce“ je věnován článek veřejně přístupný na webu, často obsahující ilustrace s animacemi.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Následující diapozitiv obsahuje odkaz na tento článek.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2" grpId="0"/>
      <p:bldP spid="23" grpId="0"/>
      <p:bldP spid="2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242"/>
            <a:ext cx="89646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Článek o ADH, enzymu vyhlášeném „molekulou měsíce v lednu 2001, se nachází na adrese </a:t>
            </a:r>
            <a:r>
              <a:rPr lang="cs-CZ" altLang="fr-FR" sz="1800" dirty="0">
                <a:hlinkClick r:id="rId3"/>
              </a:rPr>
              <a:t>https://pdb101.rcsb.org/motm/13</a:t>
            </a:r>
            <a:r>
              <a:rPr lang="en-US" altLang="fr-FR" sz="1800" dirty="0"/>
              <a:t>. </a:t>
            </a:r>
            <a:r>
              <a:rPr lang="en-US" altLang="fr-FR" sz="1800" dirty="0" err="1"/>
              <a:t>Připojte</a:t>
            </a:r>
            <a:r>
              <a:rPr lang="en-US" altLang="fr-FR" sz="1800" dirty="0"/>
              <a:t> se k </a:t>
            </a:r>
            <a:r>
              <a:rPr lang="en-US" altLang="fr-FR" sz="1800" dirty="0" err="1"/>
              <a:t>internetu</a:t>
            </a:r>
            <a:r>
              <a:rPr lang="en-US" altLang="fr-FR" sz="1800" dirty="0"/>
              <a:t> a </a:t>
            </a:r>
            <a:r>
              <a:rPr lang="en-US" altLang="fr-FR" sz="1800" dirty="0" err="1"/>
              <a:t>klikněte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ve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vyhledávači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na</a:t>
            </a:r>
            <a:r>
              <a:rPr lang="en-US" altLang="fr-FR" sz="1800" dirty="0"/>
              <a:t> </a:t>
            </a:r>
            <a:r>
              <a:rPr lang="en-US" altLang="fr-FR" sz="1800" dirty="0" err="1"/>
              <a:t>tento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odkaz</a:t>
            </a:r>
            <a:r>
              <a:rPr lang="en-US" altLang="fr-FR" sz="1800" dirty="0"/>
              <a:t>. </a:t>
            </a:r>
            <a:r>
              <a:rPr lang="en-US" altLang="fr-FR" sz="1800" dirty="0" err="1"/>
              <a:t>Celý</a:t>
            </a:r>
            <a:r>
              <a:rPr lang="en-US" altLang="fr-FR" sz="1800" dirty="0"/>
              <a:t> </a:t>
            </a:r>
            <a:r>
              <a:rPr lang="en-US" altLang="fr-FR" sz="1800" dirty="0" err="1"/>
              <a:t>článek</a:t>
            </a:r>
            <a:r>
              <a:rPr lang="en-US" altLang="fr-FR" sz="1800" dirty="0"/>
              <a:t> </a:t>
            </a:r>
            <a:r>
              <a:rPr lang="en-US" altLang="fr-FR" sz="1800" dirty="0" err="1"/>
              <a:t>číst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nemusíte</a:t>
            </a:r>
            <a:r>
              <a:rPr lang="en-US" altLang="fr-FR" sz="1800" dirty="0"/>
              <a:t>, v </a:t>
            </a:r>
            <a:r>
              <a:rPr lang="en-US" altLang="fr-FR" sz="1800" dirty="0" err="1"/>
              <a:t>této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chvíli</a:t>
            </a:r>
            <a:r>
              <a:rPr lang="en-US" altLang="fr-FR" sz="1800" dirty="0"/>
              <a:t> by to </a:t>
            </a:r>
            <a:r>
              <a:rPr lang="en-US" altLang="fr-FR" sz="1800" dirty="0" err="1"/>
              <a:t>bylo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hodně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náročné</a:t>
            </a:r>
            <a:r>
              <a:rPr lang="en-US" altLang="fr-FR" sz="1800" dirty="0"/>
              <a:t>. Na </a:t>
            </a:r>
            <a:r>
              <a:rPr lang="en-US" altLang="fr-FR" sz="1800" dirty="0" err="1"/>
              <a:t>druhé</a:t>
            </a:r>
            <a:r>
              <a:rPr lang="en-US" altLang="fr-FR" sz="1800" dirty="0"/>
              <a:t> </a:t>
            </a:r>
            <a:r>
              <a:rPr lang="en-US" altLang="fr-FR" sz="1800" dirty="0" err="1"/>
              <a:t>stránce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článku</a:t>
            </a:r>
            <a:r>
              <a:rPr lang="en-US" altLang="fr-FR" sz="1800" dirty="0"/>
              <a:t> ale </a:t>
            </a:r>
            <a:r>
              <a:rPr lang="en-US" altLang="fr-FR" sz="1800" dirty="0" err="1"/>
              <a:t>najdete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pohled</a:t>
            </a:r>
            <a:r>
              <a:rPr lang="en-US" altLang="fr-FR" sz="1800" dirty="0"/>
              <a:t> do “</a:t>
            </a:r>
            <a:r>
              <a:rPr lang="en-US" altLang="fr-FR" sz="1800" dirty="0" err="1"/>
              <a:t>nitra</a:t>
            </a:r>
            <a:r>
              <a:rPr lang="en-US" altLang="fr-FR" sz="1800" dirty="0"/>
              <a:t>” </a:t>
            </a:r>
            <a:r>
              <a:rPr lang="en-US" altLang="fr-FR" sz="1800" dirty="0" err="1"/>
              <a:t>enzymu</a:t>
            </a:r>
            <a:r>
              <a:rPr lang="en-US" altLang="fr-FR" sz="1800" dirty="0"/>
              <a:t> (viz </a:t>
            </a:r>
            <a:r>
              <a:rPr lang="en-US" altLang="fr-FR" sz="1800" dirty="0" err="1"/>
              <a:t>obrázek</a:t>
            </a:r>
            <a:r>
              <a:rPr lang="en-US" altLang="fr-FR" sz="1800" dirty="0"/>
              <a:t> dole </a:t>
            </a:r>
            <a:r>
              <a:rPr lang="en-US" altLang="fr-FR" sz="1800" dirty="0" err="1"/>
              <a:t>na</a:t>
            </a:r>
            <a:r>
              <a:rPr lang="en-US" altLang="fr-FR" sz="1800" dirty="0"/>
              <a:t> </a:t>
            </a:r>
            <a:r>
              <a:rPr lang="en-US" altLang="fr-FR" sz="1800" dirty="0" err="1"/>
              <a:t>tomto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diapozitivu</a:t>
            </a:r>
            <a:r>
              <a:rPr lang="en-US" altLang="fr-FR" sz="1800" dirty="0"/>
              <a:t>), s </a:t>
            </a:r>
            <a:r>
              <a:rPr lang="en-US" altLang="fr-FR" sz="1800" dirty="0" err="1"/>
              <a:t>vazebným</a:t>
            </a:r>
            <a:r>
              <a:rPr lang="en-US" altLang="fr-FR" sz="1800" dirty="0"/>
              <a:t> </a:t>
            </a:r>
            <a:r>
              <a:rPr lang="en-US" altLang="fr-FR" sz="1800" dirty="0" err="1"/>
              <a:t>místem</a:t>
            </a:r>
            <a:r>
              <a:rPr lang="en-US" altLang="fr-FR" sz="1800" dirty="0"/>
              <a:t> pro ethanol a NAD</a:t>
            </a:r>
            <a:r>
              <a:rPr lang="en-US" altLang="fr-FR" sz="1800" baseline="30000" dirty="0"/>
              <a:t>+</a:t>
            </a:r>
            <a:r>
              <a:rPr lang="en-US" altLang="fr-FR" sz="1800" dirty="0"/>
              <a:t>.</a:t>
            </a:r>
            <a:endParaRPr lang="cs-CZ" altLang="fr-FR" sz="1800" baseline="30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Kliknutím na obrázek uvnitř článku aktivujete vizualizační program </a:t>
            </a:r>
            <a:r>
              <a:rPr lang="cs-CZ" altLang="fr-FR" sz="1800" dirty="0" err="1"/>
              <a:t>JSmol</a:t>
            </a:r>
            <a:r>
              <a:rPr lang="cs-CZ" altLang="fr-FR" sz="1800" dirty="0"/>
              <a:t> a získáte možnost otáčet molekulou a vidět ji tak v prostoru.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12478</TotalTime>
  <Words>2380</Words>
  <Application>Microsoft Macintosh PowerPoint</Application>
  <PresentationFormat>On-screen Show (4:3)</PresentationFormat>
  <Paragraphs>178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Times New Roman</vt:lpstr>
      <vt:lpstr>Modèle par défaut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JIRKA KOZELKA</dc:creator>
  <cp:lastModifiedBy>Microsoft Office User</cp:lastModifiedBy>
  <cp:revision>227</cp:revision>
  <cp:lastPrinted>2019-10-07T14:02:25Z</cp:lastPrinted>
  <dcterms:created xsi:type="dcterms:W3CDTF">2016-09-29T18:33:53Z</dcterms:created>
  <dcterms:modified xsi:type="dcterms:W3CDTF">2024-10-10T15:08:46Z</dcterms:modified>
</cp:coreProperties>
</file>