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5" r:id="rId2"/>
    <p:sldId id="256" r:id="rId3"/>
    <p:sldId id="336" r:id="rId4"/>
    <p:sldId id="337" r:id="rId5"/>
    <p:sldId id="338" r:id="rId6"/>
    <p:sldId id="335" r:id="rId7"/>
    <p:sldId id="293" r:id="rId8"/>
    <p:sldId id="329" r:id="rId9"/>
    <p:sldId id="334" r:id="rId10"/>
    <p:sldId id="300" r:id="rId11"/>
    <p:sldId id="296" r:id="rId12"/>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33CC33"/>
    <a:srgbClr val="FFCC00"/>
    <a:srgbClr val="D9D919"/>
    <a:srgbClr val="FF66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7" autoAdjust="0"/>
    <p:restoredTop sz="92922" autoAdjust="0"/>
  </p:normalViewPr>
  <p:slideViewPr>
    <p:cSldViewPr>
      <p:cViewPr varScale="1">
        <p:scale>
          <a:sx n="106" d="100"/>
          <a:sy n="106" d="100"/>
        </p:scale>
        <p:origin x="155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4C322D7-816E-4349-96BF-1F94B17ADD12}" type="datetimeFigureOut">
              <a:rPr lang="fr-FR" smtClean="0"/>
              <a:t>26/09/2024</a:t>
            </a:fld>
            <a:endParaRPr lang="fr-FR"/>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0AD41CF-8266-DF41-A4C6-704066579B85}" type="slidenum">
              <a:rPr lang="fr-FR" smtClean="0"/>
              <a:t>‹#›</a:t>
            </a:fld>
            <a:endParaRPr lang="fr-FR"/>
          </a:p>
        </p:txBody>
      </p:sp>
    </p:spTree>
    <p:extLst>
      <p:ext uri="{BB962C8B-B14F-4D97-AF65-F5344CB8AC3E}">
        <p14:creationId xmlns:p14="http://schemas.microsoft.com/office/powerpoint/2010/main" val="414164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t>
            </a:r>
          </a:p>
        </p:txBody>
      </p:sp>
      <p:sp>
        <p:nvSpPr>
          <p:cNvPr id="4" name="Slide Number Placeholder 3"/>
          <p:cNvSpPr>
            <a:spLocks noGrp="1"/>
          </p:cNvSpPr>
          <p:nvPr>
            <p:ph type="sldNum" sz="quarter" idx="5"/>
          </p:nvPr>
        </p:nvSpPr>
        <p:spPr/>
        <p:txBody>
          <a:bodyPr/>
          <a:lstStyle/>
          <a:p>
            <a:fld id="{568337A0-459F-4E92-B7E0-5C07C226108F}" type="slidenum">
              <a:rPr lang="fr-FR" smtClean="0"/>
              <a:pPr/>
              <a:t>9</a:t>
            </a:fld>
            <a:endParaRPr lang="fr-FR"/>
          </a:p>
        </p:txBody>
      </p:sp>
    </p:spTree>
    <p:extLst>
      <p:ext uri="{BB962C8B-B14F-4D97-AF65-F5344CB8AC3E}">
        <p14:creationId xmlns:p14="http://schemas.microsoft.com/office/powerpoint/2010/main" val="297097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D41CF-8266-DF41-A4C6-704066579B85}" type="slidenum">
              <a:rPr lang="fr-FR" smtClean="0"/>
              <a:t>10</a:t>
            </a:fld>
            <a:endParaRPr lang="fr-FR"/>
          </a:p>
        </p:txBody>
      </p:sp>
    </p:spTree>
    <p:extLst>
      <p:ext uri="{BB962C8B-B14F-4D97-AF65-F5344CB8AC3E}">
        <p14:creationId xmlns:p14="http://schemas.microsoft.com/office/powerpoint/2010/main" val="17874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14E9799-4E52-43F7-B68C-6F46D347094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4594C7-9532-4122-9C89-3F619DA8ED8D}"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0D12E8-D745-4F22-B35C-D88A450D0523}"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EF333B-5CFF-43C0-8522-24B162EAF08F}"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09814FB-0081-480B-9E4B-BBFF8BD56BDA}"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807969-72A9-4C4C-A8F8-FB6ED4FB17D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F2767EB-C199-4108-8B50-F887BFC75D42}"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7260BC2-C7F6-4668-A969-872835BFD50C}"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A3F63DC-5098-422D-8AA5-76A0F6E5E15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65A1D56-4DDD-4ACE-9150-7BEB39C6BCE3}"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9ADB058-53C8-4014-A34A-416194A9FD7A}"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6324A391-DB16-44D0-A768-BC1535B85FF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hss.energy.gov/HealthSafety/ohre/roadmap/achre/glossary.html" TargetMode="External"/><Relationship Id="rId2" Type="http://schemas.openxmlformats.org/officeDocument/2006/relationships/hyperlink" Target="https://cs.wikipedia.org/wiki/Biofyzika" TargetMode="External"/><Relationship Id="rId1" Type="http://schemas.openxmlformats.org/officeDocument/2006/relationships/slideLayout" Target="../slideLayouts/slideLayout7.xml"/><Relationship Id="rId5" Type="http://schemas.openxmlformats.org/officeDocument/2006/relationships/hyperlink" Target="http://www.britishbiophysics.org.uk/what-is/whatis.html" TargetMode="External"/><Relationship Id="rId4" Type="http://schemas.openxmlformats.org/officeDocument/2006/relationships/hyperlink" Target="http://www.biophysics.org/tabid/517/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916238" y="2924175"/>
            <a:ext cx="3163302" cy="1323439"/>
          </a:xfrm>
          <a:prstGeom prst="rect">
            <a:avLst/>
          </a:prstGeom>
          <a:noFill/>
          <a:ln w="9525">
            <a:noFill/>
            <a:miter lim="800000"/>
            <a:headEnd/>
            <a:tailEnd/>
          </a:ln>
        </p:spPr>
        <p:txBody>
          <a:bodyPr wrap="none">
            <a:spAutoFit/>
          </a:bodyPr>
          <a:lstStyle/>
          <a:p>
            <a:pPr eaLnBrk="1" hangingPunct="1"/>
            <a:r>
              <a:rPr lang="cs-CZ" altLang="fr-FR" sz="2000" b="1" dirty="0">
                <a:cs typeface="Times New Roman" pitchFamily="18" charset="0"/>
              </a:rPr>
              <a:t>F1190 Úvod do biofyziky</a:t>
            </a:r>
          </a:p>
          <a:p>
            <a:pPr eaLnBrk="1" hangingPunct="1"/>
            <a:r>
              <a:rPr lang="cs-CZ" altLang="fr-FR" sz="2000" b="1" dirty="0">
                <a:cs typeface="Times New Roman" pitchFamily="18" charset="0"/>
              </a:rPr>
              <a:t>Masarykova Univerzita</a:t>
            </a:r>
          </a:p>
          <a:p>
            <a:pPr eaLnBrk="1" hangingPunct="1"/>
            <a:r>
              <a:rPr lang="cs-CZ" altLang="fr-FR" sz="2000" b="1" dirty="0">
                <a:cs typeface="Times New Roman" pitchFamily="18" charset="0"/>
              </a:rPr>
              <a:t>Podzimní semestr 20</a:t>
            </a:r>
            <a:r>
              <a:rPr lang="de-CH" altLang="fr-FR" sz="2000" b="1" dirty="0">
                <a:cs typeface="Times New Roman" pitchFamily="18" charset="0"/>
              </a:rPr>
              <a:t>24</a:t>
            </a:r>
          </a:p>
          <a:p>
            <a:pPr eaLnBrk="1" hangingPunct="1"/>
            <a:r>
              <a:rPr lang="de-CH" altLang="fr-FR" sz="2000" b="1" dirty="0">
                <a:cs typeface="Times New Roman" pitchFamily="18" charset="0"/>
              </a:rPr>
              <a:t>P</a:t>
            </a:r>
            <a:r>
              <a:rPr lang="cs-CZ" altLang="fr-FR" sz="2000" b="1" dirty="0" err="1">
                <a:cs typeface="Times New Roman" pitchFamily="18" charset="0"/>
              </a:rPr>
              <a:t>řednáška</a:t>
            </a:r>
            <a:r>
              <a:rPr lang="cs-CZ" altLang="fr-FR" sz="2000" b="1" dirty="0">
                <a:cs typeface="Times New Roman" pitchFamily="18" charset="0"/>
              </a:rPr>
              <a:t> ze </a:t>
            </a:r>
            <a:r>
              <a:rPr lang="de-CH" altLang="fr-FR" sz="2000" b="1" dirty="0">
                <a:cs typeface="Times New Roman" pitchFamily="18" charset="0"/>
              </a:rPr>
              <a:t>26.9.2024</a:t>
            </a:r>
            <a:endParaRPr lang="fr-FR" altLang="fr-FR" sz="2000" b="1" dirty="0">
              <a:cs typeface="Times New Roman" pitchFamily="18" charset="0"/>
            </a:endParaRPr>
          </a:p>
        </p:txBody>
      </p:sp>
      <p:sp>
        <p:nvSpPr>
          <p:cNvPr id="7171" name="Rectangle 6"/>
          <p:cNvSpPr>
            <a:spLocks noChangeArrowheads="1"/>
          </p:cNvSpPr>
          <p:nvPr/>
        </p:nvSpPr>
        <p:spPr bwMode="auto">
          <a:xfrm>
            <a:off x="250825" y="4587875"/>
            <a:ext cx="8893175" cy="1920875"/>
          </a:xfrm>
          <a:prstGeom prst="rect">
            <a:avLst/>
          </a:prstGeom>
          <a:noFill/>
          <a:ln w="9525">
            <a:noFill/>
            <a:miter lim="800000"/>
            <a:headEnd/>
            <a:tailEnd/>
          </a:ln>
        </p:spPr>
        <p:txBody>
          <a:bodyPr>
            <a:spAutoFit/>
          </a:bodyPr>
          <a:lstStyle/>
          <a:p>
            <a:r>
              <a:rPr lang="cs-CZ" sz="2000" b="1" dirty="0">
                <a:effectLst/>
                <a:cs typeface="Times New Roman" pitchFamily="18" charset="0"/>
              </a:rPr>
              <a:t>Vyučující:</a:t>
            </a:r>
          </a:p>
          <a:p>
            <a:endParaRPr lang="cs-CZ" sz="2000" b="1" dirty="0">
              <a:effectLst/>
              <a:cs typeface="Times New Roman" pitchFamily="18" charset="0"/>
            </a:endParaRPr>
          </a:p>
          <a:p>
            <a:r>
              <a:rPr lang="cs-CZ" sz="2000" b="1" dirty="0">
                <a:effectLst/>
                <a:cs typeface="Times New Roman" pitchFamily="18" charset="0"/>
              </a:rPr>
              <a:t>Prof. Jiří Kozelka, Biofyzikální Laboratoř, Ústav fyziky kondenzovaných látek, </a:t>
            </a:r>
            <a:r>
              <a:rPr lang="cs-CZ" sz="2000" b="1" dirty="0" err="1">
                <a:effectLst/>
                <a:cs typeface="Times New Roman" pitchFamily="18" charset="0"/>
              </a:rPr>
              <a:t>PřF</a:t>
            </a:r>
            <a:r>
              <a:rPr lang="cs-CZ" sz="2000" b="1" dirty="0">
                <a:effectLst/>
                <a:cs typeface="Times New Roman" pitchFamily="18" charset="0"/>
              </a:rPr>
              <a:t> MU, Kotlářská 2</a:t>
            </a:r>
          </a:p>
          <a:p>
            <a:endParaRPr lang="cs-CZ" sz="2000" b="1" dirty="0">
              <a:effectLst/>
              <a:cs typeface="Times New Roman" pitchFamily="18" charset="0"/>
            </a:endParaRPr>
          </a:p>
          <a:p>
            <a:r>
              <a:rPr lang="cs-CZ" sz="2000" b="1">
                <a:effectLst/>
                <a:cs typeface="Times New Roman" pitchFamily="18" charset="0"/>
              </a:rPr>
              <a:t>Doc. Mgr</a:t>
            </a:r>
            <a:r>
              <a:rPr lang="cs-CZ" sz="2000" b="1" dirty="0">
                <a:effectLst/>
                <a:cs typeface="Times New Roman" pitchFamily="18" charset="0"/>
              </a:rPr>
              <a:t>. Karel Kubíček, CEITEC, Kamenice 5</a:t>
            </a:r>
            <a:endParaRPr lang="fr-FR" b="1" dirty="0">
              <a:effectLst/>
            </a:endParaRPr>
          </a:p>
        </p:txBody>
      </p:sp>
      <p:pic>
        <p:nvPicPr>
          <p:cNvPr id="7172" name="Picture 9" descr="OPVK_hor_zakladni_logolink_RGB_cz"/>
          <p:cNvPicPr>
            <a:picLocks noChangeAspect="1" noChangeArrowheads="1"/>
          </p:cNvPicPr>
          <p:nvPr/>
        </p:nvPicPr>
        <p:blipFill>
          <a:blip r:embed="rId2" cstate="print"/>
          <a:srcRect/>
          <a:stretch>
            <a:fillRect/>
          </a:stretch>
        </p:blipFill>
        <p:spPr bwMode="auto">
          <a:xfrm>
            <a:off x="1476375" y="333375"/>
            <a:ext cx="6408738" cy="1400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7640"/>
    </mc:Choice>
    <mc:Fallback xmlns="">
      <p:transition spd="slow" advTm="576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4EEEA7B9-93B8-1141-8FBB-F42D538575FA}"/>
              </a:ext>
            </a:extLst>
          </p:cNvPr>
          <p:cNvSpPr txBox="1">
            <a:spLocks noChangeArrowheads="1"/>
          </p:cNvSpPr>
          <p:nvPr/>
        </p:nvSpPr>
        <p:spPr bwMode="auto">
          <a:xfrm>
            <a:off x="179388" y="0"/>
            <a:ext cx="8424862" cy="769441"/>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5. </a:t>
            </a:r>
            <a:r>
              <a:rPr lang="de-CH" sz="1400" dirty="0" err="1">
                <a:effectLst/>
              </a:rPr>
              <a:t>Lékařská</a:t>
            </a:r>
            <a:r>
              <a:rPr lang="de-CH" sz="1400" dirty="0">
                <a:effectLst/>
              </a:rPr>
              <a:t> </a:t>
            </a:r>
            <a:r>
              <a:rPr lang="de-CH" sz="1400" dirty="0" err="1">
                <a:effectLst/>
              </a:rPr>
              <a:t>diagnostika</a:t>
            </a:r>
            <a:r>
              <a:rPr lang="de-CH" sz="1400">
                <a:effectLst/>
              </a:rPr>
              <a:t>. </a:t>
            </a:r>
            <a:r>
              <a:rPr lang="cs-CZ" sz="1400">
                <a:effectLst/>
              </a:rPr>
              <a:t>Jaká </a:t>
            </a:r>
            <a:r>
              <a:rPr lang="cs-CZ" sz="1400" dirty="0">
                <a:effectLst/>
              </a:rPr>
              <a:t>metoda je vhodná pro které lékařské vyšetření pacienta? Jak interaguje který typ vlnění s živou hmotou? Jak určit optimální vlnovou délku, intenzitu, druh zdroje? </a:t>
            </a:r>
          </a:p>
        </p:txBody>
      </p:sp>
      <p:pic>
        <p:nvPicPr>
          <p:cNvPr id="3" name="Picture 2">
            <a:extLst>
              <a:ext uri="{FF2B5EF4-FFF2-40B4-BE49-F238E27FC236}">
                <a16:creationId xmlns:a16="http://schemas.microsoft.com/office/drawing/2014/main" id="{F65C4F09-CC48-914E-BCCD-67C648FBF8C6}"/>
              </a:ext>
            </a:extLst>
          </p:cNvPr>
          <p:cNvPicPr>
            <a:picLocks noChangeAspect="1"/>
          </p:cNvPicPr>
          <p:nvPr/>
        </p:nvPicPr>
        <p:blipFill>
          <a:blip r:embed="rId3"/>
          <a:stretch>
            <a:fillRect/>
          </a:stretch>
        </p:blipFill>
        <p:spPr>
          <a:xfrm>
            <a:off x="0" y="764704"/>
            <a:ext cx="9144000" cy="6352065"/>
          </a:xfrm>
          <a:prstGeom prst="rect">
            <a:avLst/>
          </a:prstGeom>
        </p:spPr>
      </p:pic>
      <p:sp>
        <p:nvSpPr>
          <p:cNvPr id="2" name="TextBox 1">
            <a:extLst>
              <a:ext uri="{FF2B5EF4-FFF2-40B4-BE49-F238E27FC236}">
                <a16:creationId xmlns:a16="http://schemas.microsoft.com/office/drawing/2014/main" id="{C89DFEFA-5D4A-8E49-BA1D-3B31864FFD95}"/>
              </a:ext>
            </a:extLst>
          </p:cNvPr>
          <p:cNvSpPr txBox="1"/>
          <p:nvPr/>
        </p:nvSpPr>
        <p:spPr>
          <a:xfrm>
            <a:off x="2267744" y="3573773"/>
            <a:ext cx="1963999" cy="307777"/>
          </a:xfrm>
          <a:prstGeom prst="rect">
            <a:avLst/>
          </a:prstGeom>
          <a:noFill/>
        </p:spPr>
        <p:txBody>
          <a:bodyPr wrap="none" rtlCol="0">
            <a:spAutoFit/>
          </a:bodyPr>
          <a:lstStyle/>
          <a:p>
            <a:r>
              <a:rPr lang="en-US" sz="1400" dirty="0"/>
              <a:t>Computer tomography</a:t>
            </a:r>
          </a:p>
        </p:txBody>
      </p:sp>
      <p:sp>
        <p:nvSpPr>
          <p:cNvPr id="5" name="TextBox 4">
            <a:extLst>
              <a:ext uri="{FF2B5EF4-FFF2-40B4-BE49-F238E27FC236}">
                <a16:creationId xmlns:a16="http://schemas.microsoft.com/office/drawing/2014/main" id="{D44E766C-E609-A540-845E-6452E4D5A776}"/>
              </a:ext>
            </a:extLst>
          </p:cNvPr>
          <p:cNvSpPr txBox="1"/>
          <p:nvPr/>
        </p:nvSpPr>
        <p:spPr>
          <a:xfrm>
            <a:off x="4566408" y="3573773"/>
            <a:ext cx="2965877" cy="338554"/>
          </a:xfrm>
          <a:prstGeom prst="rect">
            <a:avLst/>
          </a:prstGeom>
          <a:noFill/>
        </p:spPr>
        <p:txBody>
          <a:bodyPr wrap="none" rtlCol="0">
            <a:spAutoFit/>
          </a:bodyPr>
          <a:lstStyle/>
          <a:p>
            <a:r>
              <a:rPr lang="en-US" sz="1600" dirty="0"/>
              <a:t>Positron emission tomography</a:t>
            </a:r>
          </a:p>
        </p:txBody>
      </p:sp>
      <p:sp>
        <p:nvSpPr>
          <p:cNvPr id="6" name="TextBox 5">
            <a:extLst>
              <a:ext uri="{FF2B5EF4-FFF2-40B4-BE49-F238E27FC236}">
                <a16:creationId xmlns:a16="http://schemas.microsoft.com/office/drawing/2014/main" id="{C7131ECB-1ADB-D04D-9816-8BB8FB7DFE0B}"/>
              </a:ext>
            </a:extLst>
          </p:cNvPr>
          <p:cNvSpPr txBox="1"/>
          <p:nvPr/>
        </p:nvSpPr>
        <p:spPr>
          <a:xfrm>
            <a:off x="2267744" y="6716659"/>
            <a:ext cx="2831224" cy="307777"/>
          </a:xfrm>
          <a:prstGeom prst="rect">
            <a:avLst/>
          </a:prstGeom>
          <a:noFill/>
        </p:spPr>
        <p:txBody>
          <a:bodyPr wrap="none" rtlCol="0">
            <a:spAutoFit/>
          </a:bodyPr>
          <a:lstStyle/>
          <a:p>
            <a:r>
              <a:rPr lang="en-US" sz="1400" dirty="0"/>
              <a:t>Electrical impedance tomography</a:t>
            </a:r>
          </a:p>
        </p:txBody>
      </p:sp>
    </p:spTree>
  </p:cSld>
  <p:clrMapOvr>
    <a:masterClrMapping/>
  </p:clrMapOvr>
  <mc:AlternateContent xmlns:mc="http://schemas.openxmlformats.org/markup-compatibility/2006" xmlns:p14="http://schemas.microsoft.com/office/powerpoint/2010/main">
    <mc:Choice Requires="p14">
      <p:transition spd="slow" p14:dur="2000" advTm="24254"/>
    </mc:Choice>
    <mc:Fallback xmlns="">
      <p:transition spd="slow" advTm="242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50825" y="5516563"/>
            <a:ext cx="8713788" cy="885825"/>
          </a:xfrm>
          <a:prstGeom prst="rect">
            <a:avLst/>
          </a:prstGeom>
          <a:noFill/>
          <a:ln w="9525">
            <a:noFill/>
            <a:miter lim="800000"/>
            <a:headEnd/>
            <a:tailEnd/>
          </a:ln>
        </p:spPr>
        <p:txBody>
          <a:bodyPr>
            <a:spAutoFit/>
          </a:bodyPr>
          <a:lstStyle/>
          <a:p>
            <a:r>
              <a:rPr lang="de-CH">
                <a:effectLst/>
              </a:rPr>
              <a:t>Connections among biosciences, fundamental sciences, and some of the applied sciences</a:t>
            </a:r>
          </a:p>
          <a:p>
            <a:r>
              <a:rPr lang="de-CH" sz="1600">
                <a:effectLst/>
              </a:rPr>
              <a:t>A. I. Popescu,</a:t>
            </a:r>
            <a:endParaRPr lang="fr-FR" sz="1600">
              <a:effectLst/>
            </a:endParaRPr>
          </a:p>
        </p:txBody>
      </p:sp>
      <p:pic>
        <p:nvPicPr>
          <p:cNvPr id="15363" name="Picture 4"/>
          <p:cNvPicPr>
            <a:picLocks noChangeAspect="1" noChangeArrowheads="1"/>
          </p:cNvPicPr>
          <p:nvPr/>
        </p:nvPicPr>
        <p:blipFill>
          <a:blip r:embed="rId2" cstate="print"/>
          <a:srcRect/>
          <a:stretch>
            <a:fillRect/>
          </a:stretch>
        </p:blipFill>
        <p:spPr bwMode="auto">
          <a:xfrm>
            <a:off x="1692275" y="6021388"/>
            <a:ext cx="6156325" cy="350837"/>
          </a:xfrm>
          <a:prstGeom prst="rect">
            <a:avLst/>
          </a:prstGeom>
          <a:noFill/>
          <a:ln w="9525">
            <a:noFill/>
            <a:miter lim="800000"/>
            <a:headEnd/>
            <a:tailEnd/>
          </a:ln>
        </p:spPr>
      </p:pic>
      <p:sp>
        <p:nvSpPr>
          <p:cNvPr id="15364" name="Text Box 5"/>
          <p:cNvSpPr txBox="1">
            <a:spLocks noChangeArrowheads="1"/>
          </p:cNvSpPr>
          <p:nvPr/>
        </p:nvSpPr>
        <p:spPr bwMode="auto">
          <a:xfrm>
            <a:off x="1476375" y="260350"/>
            <a:ext cx="4603750" cy="457200"/>
          </a:xfrm>
          <a:prstGeom prst="rect">
            <a:avLst/>
          </a:prstGeom>
          <a:noFill/>
          <a:ln w="9525">
            <a:noFill/>
            <a:miter lim="800000"/>
            <a:headEnd/>
            <a:tailEnd/>
          </a:ln>
        </p:spPr>
        <p:txBody>
          <a:bodyPr wrap="none">
            <a:spAutoFit/>
          </a:bodyPr>
          <a:lstStyle/>
          <a:p>
            <a:r>
              <a:rPr lang="cs-CZ" sz="2400" b="1">
                <a:solidFill>
                  <a:srgbClr val="0033CC"/>
                </a:solidFill>
                <a:effectLst/>
              </a:rPr>
              <a:t>Biofyzika je mezioborová věda</a:t>
            </a:r>
            <a:endParaRPr lang="fr-FR" sz="2400" b="1">
              <a:solidFill>
                <a:srgbClr val="0033CC"/>
              </a:solidFill>
              <a:effectLst/>
            </a:endParaRPr>
          </a:p>
        </p:txBody>
      </p:sp>
      <p:sp>
        <p:nvSpPr>
          <p:cNvPr id="15365" name="Text Box 7"/>
          <p:cNvSpPr txBox="1">
            <a:spLocks noChangeArrowheads="1"/>
          </p:cNvSpPr>
          <p:nvPr/>
        </p:nvSpPr>
        <p:spPr bwMode="auto">
          <a:xfrm>
            <a:off x="468313" y="981075"/>
            <a:ext cx="8480425" cy="2838450"/>
          </a:xfrm>
          <a:prstGeom prst="rect">
            <a:avLst/>
          </a:prstGeom>
          <a:noFill/>
          <a:ln w="9525">
            <a:noFill/>
            <a:miter lim="800000"/>
            <a:headEnd/>
            <a:tailEnd/>
          </a:ln>
        </p:spPr>
        <p:txBody>
          <a:bodyPr>
            <a:spAutoFit/>
          </a:bodyPr>
          <a:lstStyle/>
          <a:p>
            <a:r>
              <a:rPr lang="cs-CZ">
                <a:effectLst/>
              </a:rPr>
              <a:t>Biofyzik je konfrontován s problémy zasahujícími do</a:t>
            </a:r>
          </a:p>
          <a:p>
            <a:endParaRPr lang="cs-CZ">
              <a:effectLst/>
            </a:endParaRPr>
          </a:p>
          <a:p>
            <a:pPr>
              <a:buFontTx/>
              <a:buChar char="-"/>
            </a:pPr>
            <a:r>
              <a:rPr lang="cs-CZ">
                <a:effectLst/>
              </a:rPr>
              <a:t>Fyziky</a:t>
            </a:r>
          </a:p>
          <a:p>
            <a:pPr>
              <a:buFontTx/>
              <a:buChar char="-"/>
            </a:pPr>
            <a:r>
              <a:rPr lang="cs-CZ">
                <a:effectLst/>
              </a:rPr>
              <a:t>Biologie</a:t>
            </a:r>
          </a:p>
          <a:p>
            <a:pPr>
              <a:buFontTx/>
              <a:buChar char="-"/>
            </a:pPr>
            <a:r>
              <a:rPr lang="cs-CZ">
                <a:effectLst/>
              </a:rPr>
              <a:t>Chemie</a:t>
            </a:r>
          </a:p>
          <a:p>
            <a:pPr>
              <a:buFontTx/>
              <a:buChar char="-"/>
            </a:pPr>
            <a:r>
              <a:rPr lang="cs-CZ">
                <a:effectLst/>
              </a:rPr>
              <a:t>Medicíny</a:t>
            </a:r>
          </a:p>
          <a:p>
            <a:pPr>
              <a:buFontTx/>
              <a:buChar char="-"/>
            </a:pPr>
            <a:r>
              <a:rPr lang="cs-CZ">
                <a:effectLst/>
              </a:rPr>
              <a:t>Matematiky</a:t>
            </a:r>
          </a:p>
          <a:p>
            <a:endParaRPr lang="cs-CZ">
              <a:effectLst/>
            </a:endParaRPr>
          </a:p>
          <a:p>
            <a:r>
              <a:rPr lang="cs-CZ">
                <a:effectLst/>
              </a:rPr>
              <a:t>Jako každý přírodovědec, musí ovládat </a:t>
            </a:r>
            <a:r>
              <a:rPr lang="cs-CZ">
                <a:solidFill>
                  <a:srgbClr val="FF0000"/>
                </a:solidFill>
                <a:effectLst/>
              </a:rPr>
              <a:t>principy statistického vyhodnocování</a:t>
            </a:r>
            <a:r>
              <a:rPr lang="cs-CZ">
                <a:effectLst/>
              </a:rPr>
              <a:t> experimentů</a:t>
            </a:r>
            <a:endParaRPr lang="fr-FR">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059113" y="476250"/>
            <a:ext cx="2501900" cy="457200"/>
          </a:xfrm>
          <a:prstGeom prst="rect">
            <a:avLst/>
          </a:prstGeom>
          <a:noFill/>
          <a:ln w="9525">
            <a:noFill/>
            <a:miter lim="800000"/>
            <a:headEnd/>
            <a:tailEnd/>
          </a:ln>
        </p:spPr>
        <p:txBody>
          <a:bodyPr wrap="none">
            <a:spAutoFit/>
          </a:bodyPr>
          <a:lstStyle/>
          <a:p>
            <a:r>
              <a:rPr lang="de-CH" sz="2400" b="1">
                <a:effectLst/>
              </a:rPr>
              <a:t>Co je biofyzika?</a:t>
            </a:r>
            <a:endParaRPr lang="fr-FR" sz="2400" b="1">
              <a:effectLst/>
            </a:endParaRPr>
          </a:p>
        </p:txBody>
      </p:sp>
      <p:sp>
        <p:nvSpPr>
          <p:cNvPr id="8195" name="Text Box 5"/>
          <p:cNvSpPr txBox="1">
            <a:spLocks noChangeArrowheads="1"/>
          </p:cNvSpPr>
          <p:nvPr/>
        </p:nvSpPr>
        <p:spPr bwMode="auto">
          <a:xfrm>
            <a:off x="179388" y="1125538"/>
            <a:ext cx="8785225" cy="5035550"/>
          </a:xfrm>
          <a:prstGeom prst="rect">
            <a:avLst/>
          </a:prstGeom>
          <a:noFill/>
          <a:ln w="9525">
            <a:noFill/>
            <a:miter lim="800000"/>
            <a:headEnd/>
            <a:tailEnd/>
          </a:ln>
        </p:spPr>
        <p:txBody>
          <a:bodyPr>
            <a:spAutoFit/>
          </a:bodyPr>
          <a:lstStyle/>
          <a:p>
            <a:endParaRPr lang="cs-CZ" b="1" dirty="0">
              <a:effectLst/>
            </a:endParaRPr>
          </a:p>
          <a:p>
            <a:r>
              <a:rPr lang="fr-FR" b="1" dirty="0" err="1">
                <a:effectLst/>
              </a:rPr>
              <a:t>Biofyzika</a:t>
            </a:r>
            <a:r>
              <a:rPr lang="fr-FR" dirty="0">
                <a:effectLst/>
              </a:rPr>
              <a:t> je </a:t>
            </a:r>
            <a:r>
              <a:rPr lang="fr-FR" dirty="0" err="1">
                <a:effectLst/>
              </a:rPr>
              <a:t>mezioborová</a:t>
            </a:r>
            <a:r>
              <a:rPr lang="fr-FR" dirty="0">
                <a:effectLst/>
              </a:rPr>
              <a:t> </a:t>
            </a:r>
            <a:r>
              <a:rPr lang="cs-CZ" dirty="0">
                <a:effectLst/>
              </a:rPr>
              <a:t>disciplína </a:t>
            </a:r>
            <a:r>
              <a:rPr lang="fr-FR" dirty="0">
                <a:effectLst/>
              </a:rPr>
              <a:t>(</a:t>
            </a:r>
            <a:r>
              <a:rPr lang="fr-FR" dirty="0" err="1">
                <a:effectLst/>
              </a:rPr>
              <a:t>hraniční</a:t>
            </a:r>
            <a:r>
              <a:rPr lang="fr-FR" dirty="0">
                <a:effectLst/>
              </a:rPr>
              <a:t> </a:t>
            </a:r>
            <a:r>
              <a:rPr lang="fr-FR" dirty="0" err="1">
                <a:effectLst/>
              </a:rPr>
              <a:t>obor</a:t>
            </a:r>
            <a:r>
              <a:rPr lang="fr-FR" dirty="0">
                <a:effectLst/>
              </a:rPr>
              <a:t>) </a:t>
            </a:r>
            <a:r>
              <a:rPr lang="fr-FR" dirty="0" err="1">
                <a:solidFill>
                  <a:srgbClr val="FF0000"/>
                </a:solidFill>
                <a:effectLst/>
              </a:rPr>
              <a:t>zkoumající</a:t>
            </a:r>
            <a:r>
              <a:rPr lang="fr-FR" dirty="0">
                <a:solidFill>
                  <a:srgbClr val="FF0000"/>
                </a:solidFill>
                <a:effectLst/>
              </a:rPr>
              <a:t> </a:t>
            </a:r>
            <a:r>
              <a:rPr lang="fr-FR" dirty="0" err="1">
                <a:solidFill>
                  <a:srgbClr val="FF0000"/>
                </a:solidFill>
                <a:effectLst/>
              </a:rPr>
              <a:t>biologické</a:t>
            </a:r>
            <a:r>
              <a:rPr lang="fr-FR" dirty="0">
                <a:solidFill>
                  <a:srgbClr val="FF0000"/>
                </a:solidFill>
                <a:effectLst/>
              </a:rPr>
              <a:t> </a:t>
            </a:r>
            <a:r>
              <a:rPr lang="fr-FR" dirty="0" err="1">
                <a:solidFill>
                  <a:srgbClr val="FF0000"/>
                </a:solidFill>
                <a:effectLst/>
              </a:rPr>
              <a:t>objekty</a:t>
            </a:r>
            <a:r>
              <a:rPr lang="fr-FR" dirty="0">
                <a:effectLst/>
              </a:rPr>
              <a:t> a </a:t>
            </a:r>
            <a:r>
              <a:rPr lang="fr-FR" dirty="0" err="1">
                <a:effectLst/>
              </a:rPr>
              <a:t>problémy</a:t>
            </a:r>
            <a:r>
              <a:rPr lang="fr-FR" dirty="0">
                <a:effectLst/>
              </a:rPr>
              <a:t> </a:t>
            </a:r>
            <a:r>
              <a:rPr lang="fr-FR" dirty="0" err="1">
                <a:effectLst/>
              </a:rPr>
              <a:t>fyzikálními</a:t>
            </a:r>
            <a:r>
              <a:rPr lang="fr-FR" dirty="0">
                <a:effectLst/>
              </a:rPr>
              <a:t> </a:t>
            </a:r>
            <a:r>
              <a:rPr lang="fr-FR" dirty="0" err="1">
                <a:effectLst/>
              </a:rPr>
              <a:t>metodami</a:t>
            </a:r>
            <a:r>
              <a:rPr lang="fr-FR" dirty="0">
                <a:effectLst/>
              </a:rPr>
              <a:t>. </a:t>
            </a:r>
            <a:endParaRPr lang="cs-CZ" dirty="0">
              <a:effectLst/>
            </a:endParaRPr>
          </a:p>
          <a:p>
            <a:r>
              <a:rPr lang="fr-FR" dirty="0">
                <a:effectLst/>
                <a:hlinkClick r:id="rId2"/>
              </a:rPr>
              <a:t>https://cs.wikipedia.org/wiki/Biofyzika</a:t>
            </a:r>
            <a:endParaRPr lang="cs-CZ" dirty="0">
              <a:effectLst/>
            </a:endParaRPr>
          </a:p>
          <a:p>
            <a:endParaRPr lang="de-CH" dirty="0">
              <a:effectLst/>
            </a:endParaRPr>
          </a:p>
          <a:p>
            <a:r>
              <a:rPr lang="fr-FR" dirty="0">
                <a:effectLst/>
              </a:rPr>
              <a:t>….the application of </a:t>
            </a:r>
            <a:r>
              <a:rPr lang="fr-FR" dirty="0" err="1">
                <a:effectLst/>
              </a:rPr>
              <a:t>physical</a:t>
            </a:r>
            <a:r>
              <a:rPr lang="fr-FR" dirty="0">
                <a:effectLst/>
              </a:rPr>
              <a:t> </a:t>
            </a:r>
            <a:r>
              <a:rPr lang="fr-FR" dirty="0" err="1">
                <a:effectLst/>
              </a:rPr>
              <a:t>principles</a:t>
            </a:r>
            <a:r>
              <a:rPr lang="fr-FR" dirty="0">
                <a:effectLst/>
              </a:rPr>
              <a:t> and </a:t>
            </a:r>
            <a:r>
              <a:rPr lang="fr-FR" dirty="0" err="1">
                <a:effectLst/>
              </a:rPr>
              <a:t>methods</a:t>
            </a:r>
            <a:r>
              <a:rPr lang="fr-FR" dirty="0">
                <a:effectLst/>
              </a:rPr>
              <a:t> to the </a:t>
            </a:r>
            <a:r>
              <a:rPr lang="fr-FR" dirty="0" err="1">
                <a:solidFill>
                  <a:srgbClr val="FF0000"/>
                </a:solidFill>
                <a:effectLst/>
              </a:rPr>
              <a:t>study</a:t>
            </a:r>
            <a:r>
              <a:rPr lang="fr-FR" dirty="0">
                <a:effectLst/>
              </a:rPr>
              <a:t> </a:t>
            </a:r>
            <a:r>
              <a:rPr lang="fr-FR" dirty="0">
                <a:solidFill>
                  <a:srgbClr val="FF0000"/>
                </a:solidFill>
                <a:effectLst/>
              </a:rPr>
              <a:t>of the structures of living </a:t>
            </a:r>
            <a:r>
              <a:rPr lang="fr-FR" dirty="0" err="1">
                <a:solidFill>
                  <a:srgbClr val="FF0000"/>
                </a:solidFill>
                <a:effectLst/>
              </a:rPr>
              <a:t>organisms</a:t>
            </a:r>
            <a:r>
              <a:rPr lang="fr-FR" dirty="0">
                <a:effectLst/>
              </a:rPr>
              <a:t> and the </a:t>
            </a:r>
            <a:r>
              <a:rPr lang="fr-FR" dirty="0" err="1">
                <a:effectLst/>
              </a:rPr>
              <a:t>mechanics</a:t>
            </a:r>
            <a:r>
              <a:rPr lang="fr-FR" dirty="0">
                <a:effectLst/>
              </a:rPr>
              <a:t> of life </a:t>
            </a:r>
            <a:r>
              <a:rPr lang="fr-FR" dirty="0" err="1">
                <a:effectLst/>
              </a:rPr>
              <a:t>processes</a:t>
            </a:r>
            <a:r>
              <a:rPr lang="fr-FR" dirty="0">
                <a:effectLst/>
              </a:rPr>
              <a:t>.</a:t>
            </a:r>
            <a:br>
              <a:rPr lang="fr-FR" dirty="0">
                <a:effectLst/>
              </a:rPr>
            </a:br>
            <a:r>
              <a:rPr lang="fr-FR" dirty="0">
                <a:effectLst/>
                <a:hlinkClick r:id="rId3"/>
              </a:rPr>
              <a:t>www.hss.energy.gov/HealthSafety/ohre/roadmap/achre/glossary.html</a:t>
            </a:r>
            <a:r>
              <a:rPr lang="fr-FR" dirty="0">
                <a:effectLst/>
              </a:rPr>
              <a:t> </a:t>
            </a:r>
          </a:p>
          <a:p>
            <a:endParaRPr lang="fr-FR" dirty="0">
              <a:effectLst/>
            </a:endParaRPr>
          </a:p>
          <a:p>
            <a:r>
              <a:rPr lang="fr-FR" dirty="0">
                <a:effectLst/>
              </a:rPr>
              <a:t>… </a:t>
            </a:r>
            <a:r>
              <a:rPr lang="fr-FR" dirty="0" err="1">
                <a:effectLst/>
              </a:rPr>
              <a:t>that</a:t>
            </a:r>
            <a:r>
              <a:rPr lang="fr-FR" dirty="0">
                <a:effectLst/>
              </a:rPr>
              <a:t> </a:t>
            </a:r>
            <a:r>
              <a:rPr lang="fr-FR" dirty="0" err="1">
                <a:effectLst/>
              </a:rPr>
              <a:t>branch</a:t>
            </a:r>
            <a:r>
              <a:rPr lang="fr-FR" dirty="0">
                <a:effectLst/>
              </a:rPr>
              <a:t> of </a:t>
            </a:r>
            <a:r>
              <a:rPr lang="fr-FR" dirty="0" err="1">
                <a:effectLst/>
              </a:rPr>
              <a:t>knowledge</a:t>
            </a:r>
            <a:r>
              <a:rPr lang="fr-FR" dirty="0">
                <a:effectLst/>
              </a:rPr>
              <a:t> </a:t>
            </a:r>
            <a:r>
              <a:rPr lang="fr-FR" dirty="0" err="1">
                <a:effectLst/>
              </a:rPr>
              <a:t>that</a:t>
            </a:r>
            <a:r>
              <a:rPr lang="fr-FR" dirty="0">
                <a:effectLst/>
              </a:rPr>
              <a:t> </a:t>
            </a:r>
            <a:r>
              <a:rPr lang="fr-FR" dirty="0" err="1">
                <a:effectLst/>
              </a:rPr>
              <a:t>applies</a:t>
            </a:r>
            <a:r>
              <a:rPr lang="fr-FR" dirty="0">
                <a:effectLst/>
              </a:rPr>
              <a:t> the </a:t>
            </a:r>
            <a:r>
              <a:rPr lang="fr-FR" dirty="0" err="1">
                <a:effectLst/>
              </a:rPr>
              <a:t>principles</a:t>
            </a:r>
            <a:r>
              <a:rPr lang="fr-FR" dirty="0">
                <a:effectLst/>
              </a:rPr>
              <a:t> of </a:t>
            </a:r>
            <a:r>
              <a:rPr lang="fr-FR" dirty="0" err="1">
                <a:effectLst/>
              </a:rPr>
              <a:t>physics</a:t>
            </a:r>
            <a:r>
              <a:rPr lang="fr-FR" dirty="0">
                <a:effectLst/>
              </a:rPr>
              <a:t> and </a:t>
            </a:r>
            <a:r>
              <a:rPr lang="fr-FR" dirty="0" err="1">
                <a:effectLst/>
              </a:rPr>
              <a:t>chemistry</a:t>
            </a:r>
            <a:r>
              <a:rPr lang="fr-FR" dirty="0">
                <a:effectLst/>
              </a:rPr>
              <a:t> and the </a:t>
            </a:r>
            <a:r>
              <a:rPr lang="fr-FR" dirty="0" err="1">
                <a:effectLst/>
              </a:rPr>
              <a:t>methods</a:t>
            </a:r>
            <a:r>
              <a:rPr lang="fr-FR" dirty="0">
                <a:effectLst/>
              </a:rPr>
              <a:t> of </a:t>
            </a:r>
            <a:r>
              <a:rPr lang="fr-FR" dirty="0" err="1">
                <a:effectLst/>
              </a:rPr>
              <a:t>mathematical</a:t>
            </a:r>
            <a:r>
              <a:rPr lang="fr-FR" dirty="0">
                <a:effectLst/>
              </a:rPr>
              <a:t> </a:t>
            </a:r>
            <a:r>
              <a:rPr lang="fr-FR" dirty="0" err="1">
                <a:effectLst/>
              </a:rPr>
              <a:t>analysis</a:t>
            </a:r>
            <a:r>
              <a:rPr lang="fr-FR" dirty="0">
                <a:effectLst/>
              </a:rPr>
              <a:t> and computer </a:t>
            </a:r>
            <a:r>
              <a:rPr lang="fr-FR" dirty="0" err="1">
                <a:effectLst/>
              </a:rPr>
              <a:t>modeling</a:t>
            </a:r>
            <a:r>
              <a:rPr lang="fr-FR" dirty="0">
                <a:effectLst/>
              </a:rPr>
              <a:t> to </a:t>
            </a:r>
            <a:r>
              <a:rPr lang="fr-FR" dirty="0" err="1">
                <a:solidFill>
                  <a:srgbClr val="FF0000"/>
                </a:solidFill>
                <a:effectLst/>
              </a:rPr>
              <a:t>understand</a:t>
            </a:r>
            <a:r>
              <a:rPr lang="fr-FR" dirty="0">
                <a:solidFill>
                  <a:srgbClr val="FF0000"/>
                </a:solidFill>
                <a:effectLst/>
              </a:rPr>
              <a:t> how </a:t>
            </a:r>
            <a:r>
              <a:rPr lang="fr-FR" dirty="0" err="1">
                <a:solidFill>
                  <a:srgbClr val="FF0000"/>
                </a:solidFill>
                <a:effectLst/>
              </a:rPr>
              <a:t>biological</a:t>
            </a:r>
            <a:r>
              <a:rPr lang="fr-FR" dirty="0">
                <a:solidFill>
                  <a:srgbClr val="FF0000"/>
                </a:solidFill>
                <a:effectLst/>
              </a:rPr>
              <a:t> </a:t>
            </a:r>
            <a:r>
              <a:rPr lang="fr-FR" dirty="0" err="1">
                <a:solidFill>
                  <a:srgbClr val="FF0000"/>
                </a:solidFill>
                <a:effectLst/>
              </a:rPr>
              <a:t>systems</a:t>
            </a:r>
            <a:r>
              <a:rPr lang="fr-FR" dirty="0">
                <a:solidFill>
                  <a:srgbClr val="FF0000"/>
                </a:solidFill>
                <a:effectLst/>
              </a:rPr>
              <a:t> </a:t>
            </a:r>
            <a:r>
              <a:rPr lang="fr-FR" dirty="0" err="1">
                <a:solidFill>
                  <a:srgbClr val="FF0000"/>
                </a:solidFill>
                <a:effectLst/>
              </a:rPr>
              <a:t>work</a:t>
            </a:r>
            <a:r>
              <a:rPr lang="fr-FR" dirty="0">
                <a:effectLst/>
              </a:rPr>
              <a:t>. </a:t>
            </a:r>
          </a:p>
          <a:p>
            <a:r>
              <a:rPr lang="fr-FR" dirty="0">
                <a:effectLst/>
                <a:hlinkClick r:id="rId4"/>
              </a:rPr>
              <a:t>www.biophysics.org/tabid/517/Default.aspx</a:t>
            </a:r>
            <a:endParaRPr lang="fr-FR" dirty="0">
              <a:effectLst/>
            </a:endParaRPr>
          </a:p>
          <a:p>
            <a:endParaRPr lang="de-CH" dirty="0">
              <a:effectLst/>
            </a:endParaRPr>
          </a:p>
          <a:p>
            <a:r>
              <a:rPr lang="fr-FR" dirty="0">
                <a:effectLst/>
              </a:rPr>
              <a:t>… an </a:t>
            </a:r>
            <a:r>
              <a:rPr lang="fr-FR" dirty="0" err="1">
                <a:effectLst/>
              </a:rPr>
              <a:t>interdisciplinary</a:t>
            </a:r>
            <a:r>
              <a:rPr lang="fr-FR" dirty="0">
                <a:effectLst/>
              </a:rPr>
              <a:t> </a:t>
            </a:r>
            <a:r>
              <a:rPr lang="fr-FR" dirty="0" err="1">
                <a:effectLst/>
              </a:rPr>
              <a:t>field</a:t>
            </a:r>
            <a:r>
              <a:rPr lang="fr-FR" dirty="0">
                <a:effectLst/>
              </a:rPr>
              <a:t> </a:t>
            </a:r>
            <a:r>
              <a:rPr lang="fr-FR" dirty="0" err="1">
                <a:effectLst/>
              </a:rPr>
              <a:t>which</a:t>
            </a:r>
            <a:r>
              <a:rPr lang="fr-FR" dirty="0">
                <a:effectLst/>
              </a:rPr>
              <a:t> </a:t>
            </a:r>
            <a:r>
              <a:rPr lang="fr-FR" dirty="0" err="1">
                <a:effectLst/>
              </a:rPr>
              <a:t>applies</a:t>
            </a:r>
            <a:r>
              <a:rPr lang="fr-FR" dirty="0">
                <a:effectLst/>
              </a:rPr>
              <a:t> techniques </a:t>
            </a:r>
            <a:r>
              <a:rPr lang="fr-FR" dirty="0" err="1">
                <a:effectLst/>
              </a:rPr>
              <a:t>from</a:t>
            </a:r>
            <a:r>
              <a:rPr lang="fr-FR" dirty="0">
                <a:effectLst/>
              </a:rPr>
              <a:t> the </a:t>
            </a:r>
            <a:r>
              <a:rPr lang="fr-FR" dirty="0" err="1">
                <a:effectLst/>
              </a:rPr>
              <a:t>physical</a:t>
            </a:r>
            <a:r>
              <a:rPr lang="fr-FR" dirty="0">
                <a:effectLst/>
              </a:rPr>
              <a:t> sciences to </a:t>
            </a:r>
            <a:r>
              <a:rPr lang="fr-FR" dirty="0" err="1">
                <a:solidFill>
                  <a:srgbClr val="FF0000"/>
                </a:solidFill>
                <a:effectLst/>
              </a:rPr>
              <a:t>understanding</a:t>
            </a:r>
            <a:r>
              <a:rPr lang="fr-FR" dirty="0">
                <a:solidFill>
                  <a:srgbClr val="FF0000"/>
                </a:solidFill>
                <a:effectLst/>
              </a:rPr>
              <a:t> </a:t>
            </a:r>
            <a:r>
              <a:rPr lang="fr-FR" dirty="0" err="1">
                <a:solidFill>
                  <a:srgbClr val="FF0000"/>
                </a:solidFill>
                <a:effectLst/>
              </a:rPr>
              <a:t>biological</a:t>
            </a:r>
            <a:r>
              <a:rPr lang="fr-FR" dirty="0">
                <a:solidFill>
                  <a:srgbClr val="FF0000"/>
                </a:solidFill>
                <a:effectLst/>
              </a:rPr>
              <a:t> structure and </a:t>
            </a:r>
            <a:r>
              <a:rPr lang="fr-FR" dirty="0" err="1">
                <a:solidFill>
                  <a:srgbClr val="FF0000"/>
                </a:solidFill>
                <a:effectLst/>
              </a:rPr>
              <a:t>function</a:t>
            </a:r>
            <a:r>
              <a:rPr lang="fr-FR" dirty="0">
                <a:solidFill>
                  <a:srgbClr val="FF0000"/>
                </a:solidFill>
                <a:effectLst/>
              </a:rPr>
              <a:t> at the</a:t>
            </a:r>
            <a:r>
              <a:rPr lang="fr-FR" dirty="0">
                <a:effectLst/>
              </a:rPr>
              <a:t> </a:t>
            </a:r>
            <a:r>
              <a:rPr lang="fr-FR" dirty="0" err="1">
                <a:solidFill>
                  <a:srgbClr val="FF0000"/>
                </a:solidFill>
                <a:effectLst/>
              </a:rPr>
              <a:t>molecular</a:t>
            </a:r>
            <a:r>
              <a:rPr lang="fr-FR" dirty="0">
                <a:solidFill>
                  <a:srgbClr val="FF0000"/>
                </a:solidFill>
                <a:effectLst/>
              </a:rPr>
              <a:t> </a:t>
            </a:r>
            <a:r>
              <a:rPr lang="fr-FR" dirty="0" err="1">
                <a:solidFill>
                  <a:srgbClr val="FF0000"/>
                </a:solidFill>
                <a:effectLst/>
              </a:rPr>
              <a:t>level</a:t>
            </a:r>
            <a:r>
              <a:rPr lang="fr-FR" dirty="0">
                <a:solidFill>
                  <a:srgbClr val="FF0000"/>
                </a:solidFill>
                <a:effectLst/>
              </a:rPr>
              <a:t>.</a:t>
            </a:r>
            <a:r>
              <a:rPr lang="fr-FR" dirty="0">
                <a:effectLst/>
              </a:rPr>
              <a:t> </a:t>
            </a:r>
          </a:p>
          <a:p>
            <a:r>
              <a:rPr lang="fr-FR" dirty="0">
                <a:effectLst/>
                <a:hlinkClick r:id="rId5"/>
              </a:rPr>
              <a:t>www.britishbiophysics.org.uk/what-is/whatis.html</a:t>
            </a:r>
            <a:endParaRPr lang="fr-FR" dirty="0">
              <a:effectLst/>
            </a:endParaRPr>
          </a:p>
          <a:p>
            <a:endParaRPr lang="fr-FR" dirty="0">
              <a:effectLst/>
            </a:endParaRPr>
          </a:p>
        </p:txBody>
      </p:sp>
      <p:sp>
        <p:nvSpPr>
          <p:cNvPr id="2054" name="Rectangle 6"/>
          <p:cNvSpPr>
            <a:spLocks noChangeArrowheads="1"/>
          </p:cNvSpPr>
          <p:nvPr/>
        </p:nvSpPr>
        <p:spPr bwMode="auto">
          <a:xfrm>
            <a:off x="1547813" y="1484313"/>
            <a:ext cx="1368425" cy="287337"/>
          </a:xfrm>
          <a:prstGeom prst="rect">
            <a:avLst/>
          </a:prstGeom>
          <a:noFill/>
          <a:ln w="57150">
            <a:solidFill>
              <a:srgbClr val="FF6699"/>
            </a:solidFill>
            <a:miter lim="800000"/>
            <a:headEnd/>
            <a:tailEnd/>
          </a:ln>
          <a:effectLst/>
        </p:spPr>
        <p:txBody>
          <a:bodyPr wrap="none" anchor="ctr"/>
          <a:lstStyle/>
          <a:p>
            <a:pPr>
              <a:defRPr/>
            </a:pPr>
            <a:endParaRPr lang="cs-CZ"/>
          </a:p>
        </p:txBody>
      </p:sp>
      <p:sp>
        <p:nvSpPr>
          <p:cNvPr id="2055" name="Rectangle 7"/>
          <p:cNvSpPr>
            <a:spLocks noChangeArrowheads="1"/>
          </p:cNvSpPr>
          <p:nvPr/>
        </p:nvSpPr>
        <p:spPr bwMode="auto">
          <a:xfrm>
            <a:off x="827088" y="5013325"/>
            <a:ext cx="1657350" cy="287338"/>
          </a:xfrm>
          <a:prstGeom prst="rect">
            <a:avLst/>
          </a:prstGeom>
          <a:noFill/>
          <a:ln w="57150">
            <a:solidFill>
              <a:srgbClr val="FF6699"/>
            </a:solidFill>
            <a:miter lim="800000"/>
            <a:headEnd/>
            <a:tailEnd/>
          </a:ln>
          <a:effectLst/>
        </p:spPr>
        <p:txBody>
          <a:bodyPr wrap="none" anchor="ctr"/>
          <a:lstStyle/>
          <a:p>
            <a:pPr>
              <a:defRPr/>
            </a:pPr>
            <a:endParaRPr lang="cs-CZ"/>
          </a:p>
        </p:txBody>
      </p:sp>
      <p:cxnSp>
        <p:nvCxnSpPr>
          <p:cNvPr id="4" name="Straight Connector 3">
            <a:extLst>
              <a:ext uri="{FF2B5EF4-FFF2-40B4-BE49-F238E27FC236}">
                <a16:creationId xmlns:a16="http://schemas.microsoft.com/office/drawing/2014/main" id="{A679850D-B35B-7F45-9857-03AAE8399A26}"/>
              </a:ext>
            </a:extLst>
          </p:cNvPr>
          <p:cNvCxnSpPr/>
          <p:nvPr/>
        </p:nvCxnSpPr>
        <p:spPr bwMode="auto">
          <a:xfrm>
            <a:off x="6732240" y="1771650"/>
            <a:ext cx="936104"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353FB435-95EC-8846-92F6-542FC426AFE5}"/>
              </a:ext>
            </a:extLst>
          </p:cNvPr>
          <p:cNvCxnSpPr/>
          <p:nvPr/>
        </p:nvCxnSpPr>
        <p:spPr bwMode="auto">
          <a:xfrm>
            <a:off x="1763688" y="5589240"/>
            <a:ext cx="936104"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753FC382-78DE-5748-BF9D-EDA19E931628}"/>
              </a:ext>
            </a:extLst>
          </p:cNvPr>
          <p:cNvCxnSpPr/>
          <p:nvPr/>
        </p:nvCxnSpPr>
        <p:spPr bwMode="auto">
          <a:xfrm>
            <a:off x="359036" y="4509120"/>
            <a:ext cx="936104" cy="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7AC0D9BF-2F9B-4347-9AEB-5354B7A04F99}"/>
              </a:ext>
            </a:extLst>
          </p:cNvPr>
          <p:cNvCxnSpPr>
            <a:cxnSpLocks/>
          </p:cNvCxnSpPr>
          <p:nvPr/>
        </p:nvCxnSpPr>
        <p:spPr bwMode="auto">
          <a:xfrm>
            <a:off x="1338081" y="1988840"/>
            <a:ext cx="1073679" cy="0"/>
          </a:xfrm>
          <a:prstGeom prst="line">
            <a:avLst/>
          </a:prstGeom>
          <a:ln>
            <a:solidFill>
              <a:srgbClr val="00B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C097D5D8-43FF-9049-8FB9-98B423BC7832}"/>
              </a:ext>
            </a:extLst>
          </p:cNvPr>
          <p:cNvCxnSpPr>
            <a:cxnSpLocks/>
          </p:cNvCxnSpPr>
          <p:nvPr/>
        </p:nvCxnSpPr>
        <p:spPr bwMode="auto">
          <a:xfrm>
            <a:off x="2181169" y="2852936"/>
            <a:ext cx="1073679" cy="0"/>
          </a:xfrm>
          <a:prstGeom prst="line">
            <a:avLst/>
          </a:prstGeom>
          <a:ln>
            <a:solidFill>
              <a:srgbClr val="00B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582BA40A-4BBF-6A40-A7B5-47D1B7ADCBC4}"/>
              </a:ext>
            </a:extLst>
          </p:cNvPr>
          <p:cNvCxnSpPr>
            <a:cxnSpLocks/>
          </p:cNvCxnSpPr>
          <p:nvPr/>
        </p:nvCxnSpPr>
        <p:spPr bwMode="auto">
          <a:xfrm>
            <a:off x="6012160" y="3933056"/>
            <a:ext cx="864096" cy="0"/>
          </a:xfrm>
          <a:prstGeom prst="line">
            <a:avLst/>
          </a:prstGeom>
          <a:ln>
            <a:solidFill>
              <a:srgbClr val="00B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5C03598E-1EAD-7649-A185-B62FFA621BB6}"/>
              </a:ext>
            </a:extLst>
          </p:cNvPr>
          <p:cNvCxnSpPr>
            <a:cxnSpLocks/>
          </p:cNvCxnSpPr>
          <p:nvPr/>
        </p:nvCxnSpPr>
        <p:spPr bwMode="auto">
          <a:xfrm>
            <a:off x="6444208" y="5300663"/>
            <a:ext cx="864096" cy="0"/>
          </a:xfrm>
          <a:prstGeom prst="line">
            <a:avLst/>
          </a:prstGeom>
          <a:ln>
            <a:solidFill>
              <a:srgbClr val="00B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FFE01316-B8EE-EC4F-B4BF-0FFD80FF2680}"/>
              </a:ext>
            </a:extLst>
          </p:cNvPr>
          <p:cNvCxnSpPr>
            <a:cxnSpLocks/>
          </p:cNvCxnSpPr>
          <p:nvPr/>
        </p:nvCxnSpPr>
        <p:spPr bwMode="auto">
          <a:xfrm flipV="1">
            <a:off x="7308304" y="3933056"/>
            <a:ext cx="936104" cy="3347"/>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898D5E37-DBE7-9A42-8888-1A21A98C489B}"/>
              </a:ext>
            </a:extLst>
          </p:cNvPr>
          <p:cNvCxnSpPr>
            <a:cxnSpLocks/>
          </p:cNvCxnSpPr>
          <p:nvPr/>
        </p:nvCxnSpPr>
        <p:spPr bwMode="auto">
          <a:xfrm flipV="1">
            <a:off x="1810159" y="4180417"/>
            <a:ext cx="1444689" cy="1"/>
          </a:xfrm>
          <a:prstGeom prst="line">
            <a:avLst/>
          </a:prstGeom>
          <a:ln>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73342"/>
    </mc:Choice>
    <mc:Fallback xmlns="">
      <p:transition spd="slow" advTm="73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9388" y="0"/>
            <a:ext cx="8424862" cy="769441"/>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1. Jak</a:t>
            </a:r>
            <a:r>
              <a:rPr lang="cs-CZ" sz="1400" dirty="0" err="1">
                <a:effectLst/>
              </a:rPr>
              <a:t>ým</a:t>
            </a:r>
            <a:r>
              <a:rPr lang="cs-CZ" sz="1400" dirty="0">
                <a:effectLst/>
              </a:rPr>
              <a:t> mechanismem se při dělení buňky vytvoří z nesmírně dlouhé dvojité šroubovice DNA </a:t>
            </a:r>
            <a:r>
              <a:rPr lang="cs-CZ" sz="1400" dirty="0">
                <a:effectLst/>
                <a:cs typeface="Times New Roman" pitchFamily="18" charset="0"/>
              </a:rPr>
              <a:t>dvě nové identické </a:t>
            </a:r>
            <a:r>
              <a:rPr lang="cs-CZ" sz="1400" dirty="0" err="1">
                <a:effectLst/>
                <a:cs typeface="Times New Roman" pitchFamily="18" charset="0"/>
              </a:rPr>
              <a:t>dvojšroubovice</a:t>
            </a:r>
            <a:r>
              <a:rPr lang="cs-CZ" sz="1400" dirty="0">
                <a:effectLst/>
                <a:cs typeface="Times New Roman" pitchFamily="18" charset="0"/>
              </a:rPr>
              <a:t>?</a:t>
            </a:r>
          </a:p>
        </p:txBody>
      </p:sp>
      <p:sp>
        <p:nvSpPr>
          <p:cNvPr id="37892" name="Text Box 4"/>
          <p:cNvSpPr txBox="1">
            <a:spLocks noChangeArrowheads="1"/>
          </p:cNvSpPr>
          <p:nvPr/>
        </p:nvSpPr>
        <p:spPr bwMode="auto">
          <a:xfrm>
            <a:off x="7696" y="3725800"/>
            <a:ext cx="9137211" cy="1231776"/>
          </a:xfrm>
          <a:prstGeom prst="rect">
            <a:avLst/>
          </a:prstGeom>
          <a:noFill/>
          <a:ln w="9525">
            <a:noFill/>
            <a:miter lim="800000"/>
            <a:headEnd/>
            <a:tailEnd/>
          </a:ln>
          <a:effectLst/>
        </p:spPr>
        <p:txBody>
          <a:bodyPr wrap="square">
            <a:spAutoFit/>
          </a:bodyPr>
          <a:lstStyle/>
          <a:p>
            <a:r>
              <a:rPr lang="cs-CZ" sz="1400" dirty="0">
                <a:effectLst/>
              </a:rPr>
              <a:t>Komentář: </a:t>
            </a:r>
            <a:r>
              <a:rPr lang="cs-CZ" sz="1400" dirty="0">
                <a:solidFill>
                  <a:srgbClr val="FF0000"/>
                </a:solidFill>
                <a:effectLst/>
              </a:rPr>
              <a:t>Každý ze dvou řetězců DNA tvoří tzv. nukleotidy, složené z cukru ribózy, fosfátové skupiny a jedné ze čtyř nukleových bází (které?      .............................    ). Ve </a:t>
            </a:r>
            <a:r>
              <a:rPr lang="cs-CZ" sz="1400" dirty="0" err="1">
                <a:solidFill>
                  <a:srgbClr val="FF0000"/>
                </a:solidFill>
                <a:effectLst/>
              </a:rPr>
              <a:t>dvojšroubovici</a:t>
            </a:r>
            <a:r>
              <a:rPr lang="cs-CZ" sz="1400" dirty="0">
                <a:solidFill>
                  <a:srgbClr val="FF0000"/>
                </a:solidFill>
                <a:effectLst/>
              </a:rPr>
              <a:t> se báze párují vždy (jak?        , tzv. komplementární páry). Ty jsou na sebe vázány tzv. vodíkovými můstky, díky kterým báze do sebe zapadají jako klíč do zámku. Enzym </a:t>
            </a:r>
            <a:r>
              <a:rPr lang="cs-CZ" sz="1400" dirty="0">
                <a:solidFill>
                  <a:srgbClr val="008000"/>
                </a:solidFill>
                <a:effectLst/>
              </a:rPr>
              <a:t>DNA-polymeráza</a:t>
            </a:r>
            <a:r>
              <a:rPr lang="cs-CZ" sz="1400" dirty="0">
                <a:solidFill>
                  <a:srgbClr val="FF0000"/>
                </a:solidFill>
                <a:effectLst/>
              </a:rPr>
              <a:t> syntetizuje ke každému z oddělených řetězců řetězec komplementární, a to tak, že rafinovaným způsobem „zkoumá“, která báze nejlépe ”pasuje“ k protilehlé bázi</a:t>
            </a:r>
            <a:r>
              <a:rPr lang="cs-CZ" sz="1600" dirty="0">
                <a:solidFill>
                  <a:srgbClr val="FF0000"/>
                </a:solidFill>
                <a:effectLst/>
              </a:rPr>
              <a:t>.</a:t>
            </a:r>
            <a:endParaRPr lang="en-US" sz="1600" dirty="0">
              <a:solidFill>
                <a:srgbClr val="FF0000"/>
              </a:solidFill>
              <a:effectLst/>
              <a:cs typeface="Times New Roman" pitchFamily="18" charset="0"/>
            </a:endParaRPr>
          </a:p>
        </p:txBody>
      </p:sp>
      <p:sp>
        <p:nvSpPr>
          <p:cNvPr id="37893" name="Text Box 5"/>
          <p:cNvSpPr txBox="1">
            <a:spLocks noChangeArrowheads="1"/>
          </p:cNvSpPr>
          <p:nvPr/>
        </p:nvSpPr>
        <p:spPr bwMode="auto">
          <a:xfrm>
            <a:off x="4408488" y="922338"/>
            <a:ext cx="319087" cy="274637"/>
          </a:xfrm>
          <a:prstGeom prst="rect">
            <a:avLst/>
          </a:prstGeom>
          <a:noFill/>
          <a:ln w="9525">
            <a:noFill/>
            <a:miter lim="800000"/>
            <a:headEnd/>
            <a:tailEnd/>
          </a:ln>
          <a:effectLst/>
        </p:spPr>
        <p:txBody>
          <a:bodyPr wrap="none">
            <a:spAutoFit/>
          </a:bodyPr>
          <a:lstStyle/>
          <a:p>
            <a:r>
              <a:rPr lang="de-CH" sz="1200">
                <a:solidFill>
                  <a:schemeClr val="bg1"/>
                </a:solidFill>
                <a:effectLst>
                  <a:outerShdw blurRad="38100" dist="38100" dir="2700000" algn="tl">
                    <a:srgbClr val="C0C0C0"/>
                  </a:outerShdw>
                </a:effectLst>
              </a:rPr>
              <a:t>5</a:t>
            </a:r>
            <a:r>
              <a:rPr lang="cs-CZ" sz="1200">
                <a:solidFill>
                  <a:schemeClr val="bg1"/>
                </a:solidFill>
                <a:effectLst>
                  <a:outerShdw blurRad="38100" dist="38100" dir="2700000" algn="tl">
                    <a:srgbClr val="C0C0C0"/>
                  </a:outerShdw>
                </a:effectLst>
              </a:rPr>
              <a:t>´</a:t>
            </a:r>
          </a:p>
        </p:txBody>
      </p:sp>
      <p:sp>
        <p:nvSpPr>
          <p:cNvPr id="37894" name="Text Box 6"/>
          <p:cNvSpPr txBox="1">
            <a:spLocks noChangeArrowheads="1"/>
          </p:cNvSpPr>
          <p:nvPr/>
        </p:nvSpPr>
        <p:spPr bwMode="auto">
          <a:xfrm>
            <a:off x="3460750" y="908050"/>
            <a:ext cx="319088" cy="274638"/>
          </a:xfrm>
          <a:prstGeom prst="rect">
            <a:avLst/>
          </a:prstGeom>
          <a:noFill/>
          <a:ln w="9525">
            <a:noFill/>
            <a:miter lim="800000"/>
            <a:headEnd/>
            <a:tailEnd/>
          </a:ln>
          <a:effectLst/>
        </p:spPr>
        <p:txBody>
          <a:bodyPr wrap="none">
            <a:spAutoFit/>
          </a:bodyPr>
          <a:lstStyle/>
          <a:p>
            <a:r>
              <a:rPr lang="cs-CZ" sz="1200">
                <a:solidFill>
                  <a:schemeClr val="bg1"/>
                </a:solidFill>
                <a:effectLst>
                  <a:outerShdw blurRad="38100" dist="38100" dir="2700000" algn="tl">
                    <a:srgbClr val="C0C0C0"/>
                  </a:outerShdw>
                </a:effectLst>
              </a:rPr>
              <a:t>3´</a:t>
            </a:r>
          </a:p>
        </p:txBody>
      </p:sp>
      <p:pic>
        <p:nvPicPr>
          <p:cNvPr id="2" name="Picture 1">
            <a:extLst>
              <a:ext uri="{FF2B5EF4-FFF2-40B4-BE49-F238E27FC236}">
                <a16:creationId xmlns:a16="http://schemas.microsoft.com/office/drawing/2014/main" id="{46E60E0D-834D-B842-BDD1-F4758D83FC9C}"/>
              </a:ext>
            </a:extLst>
          </p:cNvPr>
          <p:cNvPicPr>
            <a:picLocks noChangeAspect="1"/>
          </p:cNvPicPr>
          <p:nvPr/>
        </p:nvPicPr>
        <p:blipFill>
          <a:blip r:embed="rId2"/>
          <a:stretch>
            <a:fillRect/>
          </a:stretch>
        </p:blipFill>
        <p:spPr>
          <a:xfrm>
            <a:off x="907" y="735569"/>
            <a:ext cx="9144000" cy="2909455"/>
          </a:xfrm>
          <a:prstGeom prst="rect">
            <a:avLst/>
          </a:prstGeom>
        </p:spPr>
      </p:pic>
      <p:sp>
        <p:nvSpPr>
          <p:cNvPr id="9" name="Text Box 4">
            <a:extLst>
              <a:ext uri="{FF2B5EF4-FFF2-40B4-BE49-F238E27FC236}">
                <a16:creationId xmlns:a16="http://schemas.microsoft.com/office/drawing/2014/main" id="{70A1F595-E334-7F4B-8904-EF01B60E8947}"/>
              </a:ext>
            </a:extLst>
          </p:cNvPr>
          <p:cNvSpPr txBox="1">
            <a:spLocks noChangeArrowheads="1"/>
          </p:cNvSpPr>
          <p:nvPr/>
        </p:nvSpPr>
        <p:spPr bwMode="auto">
          <a:xfrm>
            <a:off x="7696" y="4957576"/>
            <a:ext cx="8995264" cy="954107"/>
          </a:xfrm>
          <a:prstGeom prst="rect">
            <a:avLst/>
          </a:prstGeom>
          <a:noFill/>
          <a:ln w="9525">
            <a:noFill/>
            <a:miter lim="800000"/>
            <a:headEnd/>
            <a:tailEnd/>
          </a:ln>
          <a:effectLst/>
        </p:spPr>
        <p:txBody>
          <a:bodyPr wrap="square">
            <a:spAutoFit/>
          </a:bodyPr>
          <a:lstStyle/>
          <a:p>
            <a:r>
              <a:rPr lang="cs-CZ" sz="1400" dirty="0">
                <a:solidFill>
                  <a:srgbClr val="FF0000"/>
                </a:solidFill>
                <a:effectLst/>
              </a:rPr>
              <a:t>Obrázek nahoře schematicky ukazuje replikaci DNA u baktérií. Té se účastní hlavně dvě polymerázy, </a:t>
            </a:r>
            <a:r>
              <a:rPr lang="cs-CZ" sz="1400" dirty="0">
                <a:solidFill>
                  <a:srgbClr val="008000"/>
                </a:solidFill>
                <a:effectLst/>
              </a:rPr>
              <a:t>polymeráza I a III</a:t>
            </a:r>
            <a:r>
              <a:rPr lang="cs-CZ" sz="1400" dirty="0">
                <a:solidFill>
                  <a:srgbClr val="FF0000"/>
                </a:solidFill>
                <a:effectLst/>
              </a:rPr>
              <a:t>. Při replikaci se DNA musí nejprve ”rozplést“ na jednotlivé řetězce. Toto je úkol enzymu </a:t>
            </a:r>
            <a:r>
              <a:rPr lang="cs-CZ" sz="1400" dirty="0" err="1">
                <a:solidFill>
                  <a:srgbClr val="008000"/>
                </a:solidFill>
                <a:effectLst/>
              </a:rPr>
              <a:t>helikázy</a:t>
            </a:r>
            <a:r>
              <a:rPr lang="cs-CZ" sz="1400" dirty="0">
                <a:solidFill>
                  <a:srgbClr val="FF0000"/>
                </a:solidFill>
                <a:effectLst/>
              </a:rPr>
              <a:t>. </a:t>
            </a:r>
            <a:r>
              <a:rPr lang="cs-CZ" sz="1400" dirty="0" err="1">
                <a:solidFill>
                  <a:srgbClr val="FF0000"/>
                </a:solidFill>
                <a:effectLst/>
              </a:rPr>
              <a:t>Helikáza</a:t>
            </a:r>
            <a:r>
              <a:rPr lang="cs-CZ" sz="1400" dirty="0">
                <a:solidFill>
                  <a:srgbClr val="FF0000"/>
                </a:solidFill>
                <a:effectLst/>
              </a:rPr>
              <a:t> nabídne každému z obou řetězců vazebná místa, která jsou výhodnější než vodíkové můstky mezi řetězci. </a:t>
            </a:r>
            <a:endParaRPr lang="en-US" sz="1600" dirty="0">
              <a:solidFill>
                <a:srgbClr val="FF0000"/>
              </a:solidFill>
              <a:effectLst/>
              <a:cs typeface="Times New Roman" pitchFamily="18" charset="0"/>
            </a:endParaRPr>
          </a:p>
        </p:txBody>
      </p:sp>
      <p:sp>
        <p:nvSpPr>
          <p:cNvPr id="10" name="Text Box 4">
            <a:extLst>
              <a:ext uri="{FF2B5EF4-FFF2-40B4-BE49-F238E27FC236}">
                <a16:creationId xmlns:a16="http://schemas.microsoft.com/office/drawing/2014/main" id="{AF216F2B-057A-C94A-8920-84EE8453C214}"/>
              </a:ext>
            </a:extLst>
          </p:cNvPr>
          <p:cNvSpPr txBox="1">
            <a:spLocks noChangeArrowheads="1"/>
          </p:cNvSpPr>
          <p:nvPr/>
        </p:nvSpPr>
        <p:spPr bwMode="auto">
          <a:xfrm>
            <a:off x="41232" y="5859269"/>
            <a:ext cx="8995264" cy="954107"/>
          </a:xfrm>
          <a:prstGeom prst="rect">
            <a:avLst/>
          </a:prstGeom>
          <a:noFill/>
          <a:ln w="9525">
            <a:noFill/>
            <a:miter lim="800000"/>
            <a:headEnd/>
            <a:tailEnd/>
          </a:ln>
          <a:effectLst/>
        </p:spPr>
        <p:txBody>
          <a:bodyPr wrap="square">
            <a:spAutoFit/>
          </a:bodyPr>
          <a:lstStyle/>
          <a:p>
            <a:r>
              <a:rPr lang="cs-CZ" sz="1400" dirty="0">
                <a:solidFill>
                  <a:srgbClr val="FF0000"/>
                </a:solidFill>
                <a:effectLst/>
              </a:rPr>
              <a:t>Na každém z oddělených řetězců syntetizuje DNA polymeráza III komplementární řetězec. Syntéza postupuje vždy od konce 5‘ ke konci 3‘. Horní řetězec na obrázku má volný konec 3‘, DNA polymeráza III zde tedy může syntetizovat komplementární řetězec souvisle. Na dolním řetězci syntéza probíhá po krátkých úsecích (několik set až tisíců nukleotidů) zvaných </a:t>
            </a:r>
            <a:r>
              <a:rPr lang="cs-CZ" sz="1400" dirty="0" err="1">
                <a:solidFill>
                  <a:srgbClr val="FF0000"/>
                </a:solidFill>
                <a:effectLst/>
              </a:rPr>
              <a:t>Okazakiho</a:t>
            </a:r>
            <a:r>
              <a:rPr lang="cs-CZ" sz="1400" dirty="0">
                <a:solidFill>
                  <a:srgbClr val="FF0000"/>
                </a:solidFill>
                <a:effectLst/>
              </a:rPr>
              <a:t> fragmenty Ty později propojí enzym </a:t>
            </a:r>
            <a:r>
              <a:rPr lang="cs-CZ" sz="1400" dirty="0">
                <a:solidFill>
                  <a:srgbClr val="008000"/>
                </a:solidFill>
                <a:effectLst/>
              </a:rPr>
              <a:t>DNA-ligáza</a:t>
            </a:r>
            <a:r>
              <a:rPr lang="cs-CZ" sz="1400" dirty="0">
                <a:solidFill>
                  <a:srgbClr val="FF0000"/>
                </a:solidFill>
                <a:effectLst/>
              </a:rPr>
              <a:t>.</a:t>
            </a:r>
            <a:endParaRPr lang="en-US" sz="1600" dirty="0">
              <a:solidFill>
                <a:srgbClr val="FF0000"/>
              </a:solidFill>
              <a:effectLst/>
              <a:cs typeface="Times New Roman" pitchFamily="18" charset="0"/>
            </a:endParaRPr>
          </a:p>
        </p:txBody>
      </p:sp>
      <p:sp>
        <p:nvSpPr>
          <p:cNvPr id="4" name="TextBox 3">
            <a:extLst>
              <a:ext uri="{FF2B5EF4-FFF2-40B4-BE49-F238E27FC236}">
                <a16:creationId xmlns:a16="http://schemas.microsoft.com/office/drawing/2014/main" id="{3455415D-8A0D-0346-9156-8390F84C013A}"/>
              </a:ext>
            </a:extLst>
          </p:cNvPr>
          <p:cNvSpPr txBox="1"/>
          <p:nvPr/>
        </p:nvSpPr>
        <p:spPr>
          <a:xfrm>
            <a:off x="4267242" y="3501008"/>
            <a:ext cx="4769254" cy="246221"/>
          </a:xfrm>
          <a:prstGeom prst="rect">
            <a:avLst/>
          </a:prstGeom>
          <a:noFill/>
        </p:spPr>
        <p:txBody>
          <a:bodyPr wrap="none" rtlCol="0">
            <a:spAutoFit/>
          </a:bodyPr>
          <a:lstStyle/>
          <a:p>
            <a:r>
              <a:rPr lang="en-US" sz="1000" dirty="0"/>
              <a:t>https://</a:t>
            </a:r>
            <a:r>
              <a:rPr lang="en-US" sz="1000" dirty="0" err="1"/>
              <a:t>www.tebubio.com</a:t>
            </a:r>
            <a:r>
              <a:rPr lang="en-US" sz="1000" dirty="0"/>
              <a:t>/blog/what-type-of-biological-molecule-is-a-</a:t>
            </a:r>
            <a:r>
              <a:rPr lang="en-US" sz="1000" dirty="0" err="1"/>
              <a:t>dna</a:t>
            </a:r>
            <a:r>
              <a:rPr lang="en-US" sz="1000" dirty="0"/>
              <a:t>-helicase/</a:t>
            </a:r>
          </a:p>
        </p:txBody>
      </p:sp>
    </p:spTree>
    <p:extLst>
      <p:ext uri="{BB962C8B-B14F-4D97-AF65-F5344CB8AC3E}">
        <p14:creationId xmlns:p14="http://schemas.microsoft.com/office/powerpoint/2010/main" val="2391012001"/>
      </p:ext>
    </p:extLst>
  </p:cSld>
  <p:clrMapOvr>
    <a:masterClrMapping/>
  </p:clrMapOvr>
  <mc:AlternateContent xmlns:mc="http://schemas.openxmlformats.org/markup-compatibility/2006" xmlns:p14="http://schemas.microsoft.com/office/powerpoint/2010/main">
    <mc:Choice Requires="p14">
      <p:transition spd="slow" p14:dur="2000" advTm="71589"/>
    </mc:Choice>
    <mc:Fallback xmlns="">
      <p:transition spd="slow" advTm="715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7696" y="3725800"/>
            <a:ext cx="9137211" cy="1231776"/>
          </a:xfrm>
          <a:prstGeom prst="rect">
            <a:avLst/>
          </a:prstGeom>
          <a:noFill/>
          <a:ln w="9525">
            <a:noFill/>
            <a:miter lim="800000"/>
            <a:headEnd/>
            <a:tailEnd/>
          </a:ln>
          <a:effectLst/>
        </p:spPr>
        <p:txBody>
          <a:bodyPr wrap="square">
            <a:spAutoFit/>
          </a:bodyPr>
          <a:lstStyle/>
          <a:p>
            <a:r>
              <a:rPr lang="cs-CZ" sz="1400" dirty="0">
                <a:effectLst/>
              </a:rPr>
              <a:t>Komentář: </a:t>
            </a:r>
            <a:r>
              <a:rPr lang="cs-CZ" sz="1400" dirty="0">
                <a:solidFill>
                  <a:srgbClr val="FF0000"/>
                </a:solidFill>
                <a:effectLst/>
              </a:rPr>
              <a:t>Každý ze dvou řetězců DNA tvoří tzv. nukleotidy, složené z cukru ribózy, fosfátové skupiny a jedné ze čtyř nukleových bází (</a:t>
            </a:r>
            <a:r>
              <a:rPr lang="cs-CZ" sz="1400" dirty="0">
                <a:solidFill>
                  <a:schemeClr val="accent6">
                    <a:lumMod val="60000"/>
                    <a:lumOff val="40000"/>
                  </a:schemeClr>
                </a:solidFill>
                <a:effectLst/>
              </a:rPr>
              <a:t>adenin, guanin, cytosin, </a:t>
            </a:r>
            <a:r>
              <a:rPr lang="cs-CZ" sz="1400" dirty="0" err="1">
                <a:solidFill>
                  <a:schemeClr val="accent6">
                    <a:lumMod val="60000"/>
                    <a:lumOff val="40000"/>
                  </a:schemeClr>
                </a:solidFill>
                <a:effectLst/>
              </a:rPr>
              <a:t>thymin</a:t>
            </a:r>
            <a:r>
              <a:rPr lang="cs-CZ" sz="1400" dirty="0">
                <a:solidFill>
                  <a:srgbClr val="FF0000"/>
                </a:solidFill>
                <a:effectLst/>
              </a:rPr>
              <a:t>). Ve </a:t>
            </a:r>
            <a:r>
              <a:rPr lang="cs-CZ" sz="1400" dirty="0" err="1">
                <a:solidFill>
                  <a:srgbClr val="FF0000"/>
                </a:solidFill>
                <a:effectLst/>
              </a:rPr>
              <a:t>dvojšroubovici</a:t>
            </a:r>
            <a:r>
              <a:rPr lang="cs-CZ" sz="1400" dirty="0">
                <a:solidFill>
                  <a:srgbClr val="FF0000"/>
                </a:solidFill>
                <a:effectLst/>
              </a:rPr>
              <a:t> se báze párují vždy (jak?        , tzv. komplementární páry). Ty jsou na sebe vázány tzv. vodíkovými můstky, díky kterým báze do sebe zapadají jako klíč do zámku. Enzym </a:t>
            </a:r>
            <a:r>
              <a:rPr lang="cs-CZ" sz="1400" dirty="0">
                <a:solidFill>
                  <a:srgbClr val="008000"/>
                </a:solidFill>
                <a:effectLst/>
              </a:rPr>
              <a:t>DNA-polymeráza</a:t>
            </a:r>
            <a:r>
              <a:rPr lang="cs-CZ" sz="1400" dirty="0">
                <a:solidFill>
                  <a:srgbClr val="FF0000"/>
                </a:solidFill>
                <a:effectLst/>
              </a:rPr>
              <a:t> syntetizuje ke každému z oddělených řetězců řetězec komplementární, a to tak, že rafinovaným způsobem „zkoumá“, která báze nejlépe ”pasuje“ k protilehlé bázi</a:t>
            </a:r>
            <a:r>
              <a:rPr lang="cs-CZ" sz="1600" dirty="0">
                <a:solidFill>
                  <a:srgbClr val="FF0000"/>
                </a:solidFill>
                <a:effectLst/>
              </a:rPr>
              <a:t>.</a:t>
            </a:r>
            <a:endParaRPr lang="en-US" sz="1600" dirty="0">
              <a:solidFill>
                <a:srgbClr val="FF0000"/>
              </a:solidFill>
              <a:effectLst/>
              <a:cs typeface="Times New Roman" pitchFamily="18" charset="0"/>
            </a:endParaRPr>
          </a:p>
        </p:txBody>
      </p:sp>
      <p:sp>
        <p:nvSpPr>
          <p:cNvPr id="37893" name="Text Box 5"/>
          <p:cNvSpPr txBox="1">
            <a:spLocks noChangeArrowheads="1"/>
          </p:cNvSpPr>
          <p:nvPr/>
        </p:nvSpPr>
        <p:spPr bwMode="auto">
          <a:xfrm>
            <a:off x="4408488" y="922338"/>
            <a:ext cx="319087" cy="274637"/>
          </a:xfrm>
          <a:prstGeom prst="rect">
            <a:avLst/>
          </a:prstGeom>
          <a:noFill/>
          <a:ln w="9525">
            <a:noFill/>
            <a:miter lim="800000"/>
            <a:headEnd/>
            <a:tailEnd/>
          </a:ln>
          <a:effectLst/>
        </p:spPr>
        <p:txBody>
          <a:bodyPr wrap="none">
            <a:spAutoFit/>
          </a:bodyPr>
          <a:lstStyle/>
          <a:p>
            <a:r>
              <a:rPr lang="de-CH" sz="1200">
                <a:solidFill>
                  <a:schemeClr val="bg1"/>
                </a:solidFill>
                <a:effectLst>
                  <a:outerShdw blurRad="38100" dist="38100" dir="2700000" algn="tl">
                    <a:srgbClr val="C0C0C0"/>
                  </a:outerShdw>
                </a:effectLst>
              </a:rPr>
              <a:t>5</a:t>
            </a:r>
            <a:r>
              <a:rPr lang="cs-CZ" sz="1200">
                <a:solidFill>
                  <a:schemeClr val="bg1"/>
                </a:solidFill>
                <a:effectLst>
                  <a:outerShdw blurRad="38100" dist="38100" dir="2700000" algn="tl">
                    <a:srgbClr val="C0C0C0"/>
                  </a:outerShdw>
                </a:effectLst>
              </a:rPr>
              <a:t>´</a:t>
            </a:r>
          </a:p>
        </p:txBody>
      </p:sp>
      <p:sp>
        <p:nvSpPr>
          <p:cNvPr id="37894" name="Text Box 6"/>
          <p:cNvSpPr txBox="1">
            <a:spLocks noChangeArrowheads="1"/>
          </p:cNvSpPr>
          <p:nvPr/>
        </p:nvSpPr>
        <p:spPr bwMode="auto">
          <a:xfrm>
            <a:off x="3460750" y="908050"/>
            <a:ext cx="319088" cy="274638"/>
          </a:xfrm>
          <a:prstGeom prst="rect">
            <a:avLst/>
          </a:prstGeom>
          <a:noFill/>
          <a:ln w="9525">
            <a:noFill/>
            <a:miter lim="800000"/>
            <a:headEnd/>
            <a:tailEnd/>
          </a:ln>
          <a:effectLst/>
        </p:spPr>
        <p:txBody>
          <a:bodyPr wrap="none">
            <a:spAutoFit/>
          </a:bodyPr>
          <a:lstStyle/>
          <a:p>
            <a:r>
              <a:rPr lang="cs-CZ" sz="1200">
                <a:solidFill>
                  <a:schemeClr val="bg1"/>
                </a:solidFill>
                <a:effectLst>
                  <a:outerShdw blurRad="38100" dist="38100" dir="2700000" algn="tl">
                    <a:srgbClr val="C0C0C0"/>
                  </a:outerShdw>
                </a:effectLst>
              </a:rPr>
              <a:t>3´</a:t>
            </a:r>
          </a:p>
        </p:txBody>
      </p:sp>
      <p:pic>
        <p:nvPicPr>
          <p:cNvPr id="2" name="Picture 1">
            <a:extLst>
              <a:ext uri="{FF2B5EF4-FFF2-40B4-BE49-F238E27FC236}">
                <a16:creationId xmlns:a16="http://schemas.microsoft.com/office/drawing/2014/main" id="{46E60E0D-834D-B842-BDD1-F4758D83FC9C}"/>
              </a:ext>
            </a:extLst>
          </p:cNvPr>
          <p:cNvPicPr>
            <a:picLocks noChangeAspect="1"/>
          </p:cNvPicPr>
          <p:nvPr/>
        </p:nvPicPr>
        <p:blipFill>
          <a:blip r:embed="rId2"/>
          <a:stretch>
            <a:fillRect/>
          </a:stretch>
        </p:blipFill>
        <p:spPr>
          <a:xfrm>
            <a:off x="907" y="735569"/>
            <a:ext cx="9144000" cy="2909455"/>
          </a:xfrm>
          <a:prstGeom prst="rect">
            <a:avLst/>
          </a:prstGeom>
        </p:spPr>
      </p:pic>
      <p:sp>
        <p:nvSpPr>
          <p:cNvPr id="9" name="Text Box 4">
            <a:extLst>
              <a:ext uri="{FF2B5EF4-FFF2-40B4-BE49-F238E27FC236}">
                <a16:creationId xmlns:a16="http://schemas.microsoft.com/office/drawing/2014/main" id="{70A1F595-E334-7F4B-8904-EF01B60E8947}"/>
              </a:ext>
            </a:extLst>
          </p:cNvPr>
          <p:cNvSpPr txBox="1">
            <a:spLocks noChangeArrowheads="1"/>
          </p:cNvSpPr>
          <p:nvPr/>
        </p:nvSpPr>
        <p:spPr bwMode="auto">
          <a:xfrm>
            <a:off x="7696" y="4957576"/>
            <a:ext cx="8995264" cy="954107"/>
          </a:xfrm>
          <a:prstGeom prst="rect">
            <a:avLst/>
          </a:prstGeom>
          <a:noFill/>
          <a:ln w="9525">
            <a:noFill/>
            <a:miter lim="800000"/>
            <a:headEnd/>
            <a:tailEnd/>
          </a:ln>
          <a:effectLst/>
        </p:spPr>
        <p:txBody>
          <a:bodyPr wrap="square">
            <a:spAutoFit/>
          </a:bodyPr>
          <a:lstStyle/>
          <a:p>
            <a:r>
              <a:rPr lang="cs-CZ" sz="1400" dirty="0">
                <a:solidFill>
                  <a:srgbClr val="FF0000"/>
                </a:solidFill>
                <a:effectLst/>
              </a:rPr>
              <a:t>Obrázek nahoře </a:t>
            </a:r>
            <a:r>
              <a:rPr lang="cs-CZ" sz="1400" dirty="0" err="1">
                <a:solidFill>
                  <a:srgbClr val="FF0000"/>
                </a:solidFill>
                <a:effectLst/>
              </a:rPr>
              <a:t>schématicky</a:t>
            </a:r>
            <a:r>
              <a:rPr lang="cs-CZ" sz="1400" dirty="0">
                <a:solidFill>
                  <a:srgbClr val="FF0000"/>
                </a:solidFill>
                <a:effectLst/>
              </a:rPr>
              <a:t> ukazuje replikaci DNA u baktérií. Té se účastní hlavně dvě polymerázy, </a:t>
            </a:r>
            <a:r>
              <a:rPr lang="cs-CZ" sz="1400" dirty="0">
                <a:solidFill>
                  <a:srgbClr val="008000"/>
                </a:solidFill>
                <a:effectLst/>
              </a:rPr>
              <a:t>polymeráza I a III</a:t>
            </a:r>
            <a:r>
              <a:rPr lang="cs-CZ" sz="1400" dirty="0">
                <a:solidFill>
                  <a:srgbClr val="FF0000"/>
                </a:solidFill>
                <a:effectLst/>
              </a:rPr>
              <a:t>. Při replikaci se DNA musí nejprve ”rozplést“ na jednotlivé řetězce. Toto je úkol enzymu </a:t>
            </a:r>
            <a:r>
              <a:rPr lang="cs-CZ" sz="1400" dirty="0" err="1">
                <a:solidFill>
                  <a:srgbClr val="008000"/>
                </a:solidFill>
                <a:effectLst/>
              </a:rPr>
              <a:t>helikázy</a:t>
            </a:r>
            <a:r>
              <a:rPr lang="cs-CZ" sz="1400" dirty="0">
                <a:solidFill>
                  <a:srgbClr val="FF0000"/>
                </a:solidFill>
                <a:effectLst/>
              </a:rPr>
              <a:t>. </a:t>
            </a:r>
            <a:r>
              <a:rPr lang="cs-CZ" sz="1400" dirty="0" err="1">
                <a:solidFill>
                  <a:srgbClr val="FF0000"/>
                </a:solidFill>
                <a:effectLst/>
              </a:rPr>
              <a:t>Helikáza</a:t>
            </a:r>
            <a:r>
              <a:rPr lang="cs-CZ" sz="1400" dirty="0">
                <a:solidFill>
                  <a:srgbClr val="FF0000"/>
                </a:solidFill>
                <a:effectLst/>
              </a:rPr>
              <a:t> nabídne každému z obou řetězců vazebná místa, která jsou výhodnější než vodíkové můstky mezi řetězci. </a:t>
            </a:r>
            <a:endParaRPr lang="en-US" sz="1600" dirty="0">
              <a:solidFill>
                <a:srgbClr val="FF0000"/>
              </a:solidFill>
              <a:effectLst/>
              <a:cs typeface="Times New Roman" pitchFamily="18" charset="0"/>
            </a:endParaRPr>
          </a:p>
        </p:txBody>
      </p:sp>
      <p:sp>
        <p:nvSpPr>
          <p:cNvPr id="10" name="Text Box 4">
            <a:extLst>
              <a:ext uri="{FF2B5EF4-FFF2-40B4-BE49-F238E27FC236}">
                <a16:creationId xmlns:a16="http://schemas.microsoft.com/office/drawing/2014/main" id="{AF216F2B-057A-C94A-8920-84EE8453C214}"/>
              </a:ext>
            </a:extLst>
          </p:cNvPr>
          <p:cNvSpPr txBox="1">
            <a:spLocks noChangeArrowheads="1"/>
          </p:cNvSpPr>
          <p:nvPr/>
        </p:nvSpPr>
        <p:spPr bwMode="auto">
          <a:xfrm>
            <a:off x="41232" y="5859269"/>
            <a:ext cx="8995264" cy="954107"/>
          </a:xfrm>
          <a:prstGeom prst="rect">
            <a:avLst/>
          </a:prstGeom>
          <a:noFill/>
          <a:ln w="9525">
            <a:noFill/>
            <a:miter lim="800000"/>
            <a:headEnd/>
            <a:tailEnd/>
          </a:ln>
          <a:effectLst/>
        </p:spPr>
        <p:txBody>
          <a:bodyPr wrap="square">
            <a:spAutoFit/>
          </a:bodyPr>
          <a:lstStyle/>
          <a:p>
            <a:r>
              <a:rPr lang="cs-CZ" sz="1400" dirty="0">
                <a:solidFill>
                  <a:srgbClr val="FF0000"/>
                </a:solidFill>
                <a:effectLst/>
              </a:rPr>
              <a:t>Na každém z oddělených řetězců syntetizuje DNA polymeráza III komplementární řetězec. Syntéza postupuje vždy od konce 5‘ ke konci 3‘. Horní řetězec na obrázku má volný konec 3‘, DNA polymeráza III zde tedy může syntetizovat komplementární řetězec souvisle. Na dolním řetězci syntéza probíhá po krátkých úsecích (několik set až tisíců nukleotidů) zvaných </a:t>
            </a:r>
            <a:r>
              <a:rPr lang="cs-CZ" sz="1400" dirty="0" err="1">
                <a:solidFill>
                  <a:srgbClr val="FF0000"/>
                </a:solidFill>
                <a:effectLst/>
              </a:rPr>
              <a:t>Okazaki</a:t>
            </a:r>
            <a:r>
              <a:rPr lang="cs-CZ" sz="1400" dirty="0">
                <a:solidFill>
                  <a:srgbClr val="FF0000"/>
                </a:solidFill>
                <a:effectLst/>
              </a:rPr>
              <a:t> </a:t>
            </a:r>
            <a:r>
              <a:rPr lang="cs-CZ" sz="1400" dirty="0" err="1">
                <a:solidFill>
                  <a:srgbClr val="FF0000"/>
                </a:solidFill>
                <a:effectLst/>
              </a:rPr>
              <a:t>fragments</a:t>
            </a:r>
            <a:r>
              <a:rPr lang="cs-CZ" sz="1400" dirty="0">
                <a:solidFill>
                  <a:srgbClr val="FF0000"/>
                </a:solidFill>
                <a:effectLst/>
              </a:rPr>
              <a:t>. Ty později propojí enzym </a:t>
            </a:r>
            <a:r>
              <a:rPr lang="cs-CZ" sz="1400" dirty="0">
                <a:solidFill>
                  <a:srgbClr val="008000"/>
                </a:solidFill>
                <a:effectLst/>
              </a:rPr>
              <a:t>DNA-ligáza</a:t>
            </a:r>
            <a:r>
              <a:rPr lang="cs-CZ" sz="1400" dirty="0">
                <a:solidFill>
                  <a:srgbClr val="FF0000"/>
                </a:solidFill>
                <a:effectLst/>
              </a:rPr>
              <a:t>.</a:t>
            </a:r>
            <a:endParaRPr lang="en-US" sz="1600" dirty="0">
              <a:solidFill>
                <a:srgbClr val="FF0000"/>
              </a:solidFill>
              <a:effectLst/>
              <a:cs typeface="Times New Roman" pitchFamily="18" charset="0"/>
            </a:endParaRPr>
          </a:p>
        </p:txBody>
      </p:sp>
      <p:sp>
        <p:nvSpPr>
          <p:cNvPr id="4" name="TextBox 3">
            <a:extLst>
              <a:ext uri="{FF2B5EF4-FFF2-40B4-BE49-F238E27FC236}">
                <a16:creationId xmlns:a16="http://schemas.microsoft.com/office/drawing/2014/main" id="{3455415D-8A0D-0346-9156-8390F84C013A}"/>
              </a:ext>
            </a:extLst>
          </p:cNvPr>
          <p:cNvSpPr txBox="1"/>
          <p:nvPr/>
        </p:nvSpPr>
        <p:spPr>
          <a:xfrm>
            <a:off x="4267242" y="3501008"/>
            <a:ext cx="4769254" cy="246221"/>
          </a:xfrm>
          <a:prstGeom prst="rect">
            <a:avLst/>
          </a:prstGeom>
          <a:noFill/>
        </p:spPr>
        <p:txBody>
          <a:bodyPr wrap="none" rtlCol="0">
            <a:spAutoFit/>
          </a:bodyPr>
          <a:lstStyle/>
          <a:p>
            <a:r>
              <a:rPr lang="en-US" sz="1000" dirty="0"/>
              <a:t>https://</a:t>
            </a:r>
            <a:r>
              <a:rPr lang="en-US" sz="1000" dirty="0" err="1"/>
              <a:t>www.tebubio.com</a:t>
            </a:r>
            <a:r>
              <a:rPr lang="en-US" sz="1000" dirty="0"/>
              <a:t>/blog/what-type-of-biological-molecule-is-a-</a:t>
            </a:r>
            <a:r>
              <a:rPr lang="en-US" sz="1000" dirty="0" err="1"/>
              <a:t>dna</a:t>
            </a:r>
            <a:r>
              <a:rPr lang="en-US" sz="1000" dirty="0"/>
              <a:t>-helicase/</a:t>
            </a:r>
          </a:p>
        </p:txBody>
      </p:sp>
      <p:sp>
        <p:nvSpPr>
          <p:cNvPr id="11" name="Text Box 2">
            <a:extLst>
              <a:ext uri="{FF2B5EF4-FFF2-40B4-BE49-F238E27FC236}">
                <a16:creationId xmlns:a16="http://schemas.microsoft.com/office/drawing/2014/main" id="{D6AD7AE7-34D5-0141-8B22-797199A8F4F6}"/>
              </a:ext>
            </a:extLst>
          </p:cNvPr>
          <p:cNvSpPr txBox="1">
            <a:spLocks noChangeArrowheads="1"/>
          </p:cNvSpPr>
          <p:nvPr/>
        </p:nvSpPr>
        <p:spPr bwMode="auto">
          <a:xfrm>
            <a:off x="179388" y="0"/>
            <a:ext cx="8424862" cy="984885"/>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1. Jak</a:t>
            </a:r>
            <a:r>
              <a:rPr lang="cs-CZ" sz="1400" dirty="0" err="1">
                <a:effectLst/>
              </a:rPr>
              <a:t>ým</a:t>
            </a:r>
            <a:r>
              <a:rPr lang="cs-CZ" sz="1400" dirty="0">
                <a:effectLst/>
              </a:rPr>
              <a:t> mechanismem se při dělení buňky vytvoří z nesmírně dlouhé dvojité šroubovice DNA </a:t>
            </a:r>
            <a:r>
              <a:rPr lang="cs-CZ" sz="1400" dirty="0">
                <a:effectLst/>
                <a:cs typeface="Times New Roman" pitchFamily="18" charset="0"/>
              </a:rPr>
              <a:t>dvě nové identické </a:t>
            </a:r>
            <a:r>
              <a:rPr lang="cs-CZ" sz="1400" dirty="0" err="1">
                <a:effectLst/>
                <a:cs typeface="Times New Roman" pitchFamily="18" charset="0"/>
              </a:rPr>
              <a:t>dvojšroubovice</a:t>
            </a:r>
            <a:r>
              <a:rPr lang="cs-CZ" sz="1400" dirty="0">
                <a:effectLst/>
                <a:cs typeface="Times New Roman" pitchFamily="18" charset="0"/>
              </a:rPr>
              <a:t>?</a:t>
            </a:r>
          </a:p>
          <a:p>
            <a:endParaRPr lang="en-US" sz="1400" dirty="0">
              <a:effectLst/>
              <a:cs typeface="Times New Roman" pitchFamily="18" charset="0"/>
            </a:endParaRPr>
          </a:p>
        </p:txBody>
      </p:sp>
    </p:spTree>
    <p:extLst>
      <p:ext uri="{BB962C8B-B14F-4D97-AF65-F5344CB8AC3E}">
        <p14:creationId xmlns:p14="http://schemas.microsoft.com/office/powerpoint/2010/main" val="3542227560"/>
      </p:ext>
    </p:extLst>
  </p:cSld>
  <p:clrMapOvr>
    <a:masterClrMapping/>
  </p:clrMapOvr>
  <mc:AlternateContent xmlns:mc="http://schemas.openxmlformats.org/markup-compatibility/2006" xmlns:p14="http://schemas.microsoft.com/office/powerpoint/2010/main">
    <mc:Choice Requires="p14">
      <p:transition spd="slow" p14:dur="2000" advTm="71589"/>
    </mc:Choice>
    <mc:Fallback xmlns="">
      <p:transition spd="slow" advTm="715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7696" y="3725800"/>
            <a:ext cx="9137211" cy="1231776"/>
          </a:xfrm>
          <a:prstGeom prst="rect">
            <a:avLst/>
          </a:prstGeom>
          <a:noFill/>
          <a:ln w="9525">
            <a:noFill/>
            <a:miter lim="800000"/>
            <a:headEnd/>
            <a:tailEnd/>
          </a:ln>
          <a:effectLst/>
        </p:spPr>
        <p:txBody>
          <a:bodyPr wrap="square">
            <a:spAutoFit/>
          </a:bodyPr>
          <a:lstStyle/>
          <a:p>
            <a:r>
              <a:rPr lang="cs-CZ" sz="1400" dirty="0">
                <a:effectLst/>
              </a:rPr>
              <a:t>Komentář: </a:t>
            </a:r>
            <a:r>
              <a:rPr lang="cs-CZ" sz="1400" dirty="0">
                <a:solidFill>
                  <a:srgbClr val="FF0000"/>
                </a:solidFill>
                <a:effectLst/>
              </a:rPr>
              <a:t>Každý ze dvou řetězců DNA tvoří tzv. nukleotidy, složené z cukru ribózy, fosfátové skupiny a jedné ze čtyř nukleových bází (</a:t>
            </a:r>
            <a:r>
              <a:rPr lang="cs-CZ" sz="1400" dirty="0">
                <a:solidFill>
                  <a:schemeClr val="accent6">
                    <a:lumMod val="60000"/>
                    <a:lumOff val="40000"/>
                  </a:schemeClr>
                </a:solidFill>
                <a:effectLst/>
              </a:rPr>
              <a:t>adenin, guanin, cytosin, </a:t>
            </a:r>
            <a:r>
              <a:rPr lang="cs-CZ" sz="1400" dirty="0" err="1">
                <a:solidFill>
                  <a:schemeClr val="accent6">
                    <a:lumMod val="60000"/>
                    <a:lumOff val="40000"/>
                  </a:schemeClr>
                </a:solidFill>
                <a:effectLst/>
              </a:rPr>
              <a:t>thymin</a:t>
            </a:r>
            <a:r>
              <a:rPr lang="cs-CZ" sz="1400" dirty="0">
                <a:solidFill>
                  <a:srgbClr val="FF0000"/>
                </a:solidFill>
                <a:effectLst/>
              </a:rPr>
              <a:t>). Ve </a:t>
            </a:r>
            <a:r>
              <a:rPr lang="cs-CZ" sz="1400" dirty="0" err="1">
                <a:solidFill>
                  <a:srgbClr val="FF0000"/>
                </a:solidFill>
                <a:effectLst/>
              </a:rPr>
              <a:t>dvojšroubovici</a:t>
            </a:r>
            <a:r>
              <a:rPr lang="cs-CZ" sz="1400" dirty="0">
                <a:solidFill>
                  <a:srgbClr val="FF0000"/>
                </a:solidFill>
                <a:effectLst/>
              </a:rPr>
              <a:t> se báze párují vždy (</a:t>
            </a:r>
            <a:r>
              <a:rPr lang="cs-CZ" sz="1400" dirty="0">
                <a:solidFill>
                  <a:schemeClr val="accent6">
                    <a:lumMod val="60000"/>
                    <a:lumOff val="40000"/>
                  </a:schemeClr>
                </a:solidFill>
                <a:effectLst/>
              </a:rPr>
              <a:t>A-T, G-C</a:t>
            </a:r>
            <a:r>
              <a:rPr lang="cs-CZ" sz="1400" dirty="0">
                <a:solidFill>
                  <a:srgbClr val="FF0000"/>
                </a:solidFill>
                <a:effectLst/>
              </a:rPr>
              <a:t>,  tzv. komplementární páry). Ty jsou na sebe vázány tzv. vodíkovými můstky, díky kterým báze do sebe zapadají jako klíč do zámku. Enzym </a:t>
            </a:r>
            <a:r>
              <a:rPr lang="cs-CZ" sz="1400" dirty="0">
                <a:solidFill>
                  <a:srgbClr val="008000"/>
                </a:solidFill>
                <a:effectLst/>
              </a:rPr>
              <a:t>DNA-polymeráza</a:t>
            </a:r>
            <a:r>
              <a:rPr lang="cs-CZ" sz="1400" dirty="0">
                <a:solidFill>
                  <a:srgbClr val="FF0000"/>
                </a:solidFill>
                <a:effectLst/>
              </a:rPr>
              <a:t> syntetizuje ke každému z oddělených řetězců řetězec komplementární, a to tak, že rafinovaným způsobem „zkoumá“, která báze nejlépe ”pasuje“ k protilehlé bázi</a:t>
            </a:r>
            <a:r>
              <a:rPr lang="cs-CZ" sz="1600" dirty="0">
                <a:solidFill>
                  <a:srgbClr val="FF0000"/>
                </a:solidFill>
                <a:effectLst/>
              </a:rPr>
              <a:t>.</a:t>
            </a:r>
            <a:endParaRPr lang="en-US" sz="1600" dirty="0">
              <a:solidFill>
                <a:srgbClr val="FF0000"/>
              </a:solidFill>
              <a:effectLst/>
              <a:cs typeface="Times New Roman" pitchFamily="18" charset="0"/>
            </a:endParaRPr>
          </a:p>
        </p:txBody>
      </p:sp>
      <p:sp>
        <p:nvSpPr>
          <p:cNvPr id="37893" name="Text Box 5"/>
          <p:cNvSpPr txBox="1">
            <a:spLocks noChangeArrowheads="1"/>
          </p:cNvSpPr>
          <p:nvPr/>
        </p:nvSpPr>
        <p:spPr bwMode="auto">
          <a:xfrm>
            <a:off x="4408488" y="922338"/>
            <a:ext cx="319087" cy="274637"/>
          </a:xfrm>
          <a:prstGeom prst="rect">
            <a:avLst/>
          </a:prstGeom>
          <a:noFill/>
          <a:ln w="9525">
            <a:noFill/>
            <a:miter lim="800000"/>
            <a:headEnd/>
            <a:tailEnd/>
          </a:ln>
          <a:effectLst/>
        </p:spPr>
        <p:txBody>
          <a:bodyPr wrap="none">
            <a:spAutoFit/>
          </a:bodyPr>
          <a:lstStyle/>
          <a:p>
            <a:r>
              <a:rPr lang="de-CH" sz="1200">
                <a:solidFill>
                  <a:schemeClr val="bg1"/>
                </a:solidFill>
                <a:effectLst>
                  <a:outerShdw blurRad="38100" dist="38100" dir="2700000" algn="tl">
                    <a:srgbClr val="C0C0C0"/>
                  </a:outerShdw>
                </a:effectLst>
              </a:rPr>
              <a:t>5</a:t>
            </a:r>
            <a:r>
              <a:rPr lang="cs-CZ" sz="1200">
                <a:solidFill>
                  <a:schemeClr val="bg1"/>
                </a:solidFill>
                <a:effectLst>
                  <a:outerShdw blurRad="38100" dist="38100" dir="2700000" algn="tl">
                    <a:srgbClr val="C0C0C0"/>
                  </a:outerShdw>
                </a:effectLst>
              </a:rPr>
              <a:t>´</a:t>
            </a:r>
          </a:p>
        </p:txBody>
      </p:sp>
      <p:sp>
        <p:nvSpPr>
          <p:cNvPr id="37894" name="Text Box 6"/>
          <p:cNvSpPr txBox="1">
            <a:spLocks noChangeArrowheads="1"/>
          </p:cNvSpPr>
          <p:nvPr/>
        </p:nvSpPr>
        <p:spPr bwMode="auto">
          <a:xfrm>
            <a:off x="3460750" y="908050"/>
            <a:ext cx="319088" cy="274638"/>
          </a:xfrm>
          <a:prstGeom prst="rect">
            <a:avLst/>
          </a:prstGeom>
          <a:noFill/>
          <a:ln w="9525">
            <a:noFill/>
            <a:miter lim="800000"/>
            <a:headEnd/>
            <a:tailEnd/>
          </a:ln>
          <a:effectLst/>
        </p:spPr>
        <p:txBody>
          <a:bodyPr wrap="none">
            <a:spAutoFit/>
          </a:bodyPr>
          <a:lstStyle/>
          <a:p>
            <a:r>
              <a:rPr lang="cs-CZ" sz="1200">
                <a:solidFill>
                  <a:schemeClr val="bg1"/>
                </a:solidFill>
                <a:effectLst>
                  <a:outerShdw blurRad="38100" dist="38100" dir="2700000" algn="tl">
                    <a:srgbClr val="C0C0C0"/>
                  </a:outerShdw>
                </a:effectLst>
              </a:rPr>
              <a:t>3´</a:t>
            </a:r>
          </a:p>
        </p:txBody>
      </p:sp>
      <p:pic>
        <p:nvPicPr>
          <p:cNvPr id="2" name="Picture 1">
            <a:extLst>
              <a:ext uri="{FF2B5EF4-FFF2-40B4-BE49-F238E27FC236}">
                <a16:creationId xmlns:a16="http://schemas.microsoft.com/office/drawing/2014/main" id="{46E60E0D-834D-B842-BDD1-F4758D83FC9C}"/>
              </a:ext>
            </a:extLst>
          </p:cNvPr>
          <p:cNvPicPr>
            <a:picLocks noChangeAspect="1"/>
          </p:cNvPicPr>
          <p:nvPr/>
        </p:nvPicPr>
        <p:blipFill>
          <a:blip r:embed="rId2"/>
          <a:stretch>
            <a:fillRect/>
          </a:stretch>
        </p:blipFill>
        <p:spPr>
          <a:xfrm>
            <a:off x="907" y="735569"/>
            <a:ext cx="9144000" cy="2909455"/>
          </a:xfrm>
          <a:prstGeom prst="rect">
            <a:avLst/>
          </a:prstGeom>
        </p:spPr>
      </p:pic>
      <p:sp>
        <p:nvSpPr>
          <p:cNvPr id="9" name="Text Box 4">
            <a:extLst>
              <a:ext uri="{FF2B5EF4-FFF2-40B4-BE49-F238E27FC236}">
                <a16:creationId xmlns:a16="http://schemas.microsoft.com/office/drawing/2014/main" id="{70A1F595-E334-7F4B-8904-EF01B60E8947}"/>
              </a:ext>
            </a:extLst>
          </p:cNvPr>
          <p:cNvSpPr txBox="1">
            <a:spLocks noChangeArrowheads="1"/>
          </p:cNvSpPr>
          <p:nvPr/>
        </p:nvSpPr>
        <p:spPr bwMode="auto">
          <a:xfrm>
            <a:off x="7696" y="4957576"/>
            <a:ext cx="8995264" cy="954107"/>
          </a:xfrm>
          <a:prstGeom prst="rect">
            <a:avLst/>
          </a:prstGeom>
          <a:noFill/>
          <a:ln w="9525">
            <a:noFill/>
            <a:miter lim="800000"/>
            <a:headEnd/>
            <a:tailEnd/>
          </a:ln>
          <a:effectLst/>
        </p:spPr>
        <p:txBody>
          <a:bodyPr wrap="square">
            <a:spAutoFit/>
          </a:bodyPr>
          <a:lstStyle/>
          <a:p>
            <a:r>
              <a:rPr lang="cs-CZ" sz="1400" dirty="0">
                <a:solidFill>
                  <a:srgbClr val="FF0000"/>
                </a:solidFill>
                <a:effectLst/>
              </a:rPr>
              <a:t>Obrázek nahoře schematicky ukazuje replikaci DNA u baktérií. Té se účastní hlavně dvě polymerázy, </a:t>
            </a:r>
            <a:r>
              <a:rPr lang="cs-CZ" sz="1400" dirty="0">
                <a:solidFill>
                  <a:srgbClr val="008000"/>
                </a:solidFill>
                <a:effectLst/>
              </a:rPr>
              <a:t>polymeráza I a III</a:t>
            </a:r>
            <a:r>
              <a:rPr lang="cs-CZ" sz="1400" dirty="0">
                <a:solidFill>
                  <a:srgbClr val="FF0000"/>
                </a:solidFill>
                <a:effectLst/>
              </a:rPr>
              <a:t>. Při replikaci se DNA musí nejprve ”rozplést“ na jednotlivé řetězce. Toto je úkol enzymu </a:t>
            </a:r>
            <a:r>
              <a:rPr lang="cs-CZ" sz="1400" dirty="0" err="1">
                <a:solidFill>
                  <a:srgbClr val="008000"/>
                </a:solidFill>
                <a:effectLst/>
              </a:rPr>
              <a:t>helikázy</a:t>
            </a:r>
            <a:r>
              <a:rPr lang="cs-CZ" sz="1400" dirty="0">
                <a:solidFill>
                  <a:srgbClr val="FF0000"/>
                </a:solidFill>
                <a:effectLst/>
              </a:rPr>
              <a:t>. </a:t>
            </a:r>
            <a:r>
              <a:rPr lang="cs-CZ" sz="1400" dirty="0" err="1">
                <a:solidFill>
                  <a:srgbClr val="FF0000"/>
                </a:solidFill>
                <a:effectLst/>
              </a:rPr>
              <a:t>Helikáza</a:t>
            </a:r>
            <a:r>
              <a:rPr lang="cs-CZ" sz="1400" dirty="0">
                <a:solidFill>
                  <a:srgbClr val="FF0000"/>
                </a:solidFill>
                <a:effectLst/>
              </a:rPr>
              <a:t> nabídne každému z obou řetězců vazebná místa, která jsou výhodnější než vodíkové můstky mezi řetězci. </a:t>
            </a:r>
            <a:endParaRPr lang="en-US" sz="1600" dirty="0">
              <a:solidFill>
                <a:srgbClr val="FF0000"/>
              </a:solidFill>
              <a:effectLst/>
              <a:cs typeface="Times New Roman" pitchFamily="18" charset="0"/>
            </a:endParaRPr>
          </a:p>
        </p:txBody>
      </p:sp>
      <p:sp>
        <p:nvSpPr>
          <p:cNvPr id="10" name="Text Box 4">
            <a:extLst>
              <a:ext uri="{FF2B5EF4-FFF2-40B4-BE49-F238E27FC236}">
                <a16:creationId xmlns:a16="http://schemas.microsoft.com/office/drawing/2014/main" id="{AF216F2B-057A-C94A-8920-84EE8453C214}"/>
              </a:ext>
            </a:extLst>
          </p:cNvPr>
          <p:cNvSpPr txBox="1">
            <a:spLocks noChangeArrowheads="1"/>
          </p:cNvSpPr>
          <p:nvPr/>
        </p:nvSpPr>
        <p:spPr bwMode="auto">
          <a:xfrm>
            <a:off x="41232" y="5859269"/>
            <a:ext cx="8995264" cy="954107"/>
          </a:xfrm>
          <a:prstGeom prst="rect">
            <a:avLst/>
          </a:prstGeom>
          <a:noFill/>
          <a:ln w="9525">
            <a:noFill/>
            <a:miter lim="800000"/>
            <a:headEnd/>
            <a:tailEnd/>
          </a:ln>
          <a:effectLst/>
        </p:spPr>
        <p:txBody>
          <a:bodyPr wrap="square">
            <a:spAutoFit/>
          </a:bodyPr>
          <a:lstStyle/>
          <a:p>
            <a:r>
              <a:rPr lang="cs-CZ" sz="1400" dirty="0">
                <a:solidFill>
                  <a:srgbClr val="FF0000"/>
                </a:solidFill>
                <a:effectLst/>
              </a:rPr>
              <a:t>Na každém z oddělených řetězců syntetizuje DNA polymeráza III komplementární řetězec. Syntéza postupuje vždy od konce 5‘ ke konci 3‘. Horní řetězec na obrázku má volný konec 3‘, DNA polymeráza III zde tedy může syntetizovat komplementární řetězec souvisle. Na dolním řetězci syntéza probíhá po krátkých úsecích (několik set až tisíců nukleotidů) zvaných </a:t>
            </a:r>
            <a:r>
              <a:rPr lang="cs-CZ" sz="1400" dirty="0" err="1">
                <a:solidFill>
                  <a:srgbClr val="FF0000"/>
                </a:solidFill>
                <a:effectLst/>
              </a:rPr>
              <a:t>Okazakiho</a:t>
            </a:r>
            <a:r>
              <a:rPr lang="cs-CZ" sz="1400" dirty="0">
                <a:solidFill>
                  <a:srgbClr val="FF0000"/>
                </a:solidFill>
                <a:effectLst/>
              </a:rPr>
              <a:t> fragmenty . Ty později propojí enzym </a:t>
            </a:r>
            <a:r>
              <a:rPr lang="cs-CZ" sz="1400" dirty="0">
                <a:solidFill>
                  <a:srgbClr val="008000"/>
                </a:solidFill>
                <a:effectLst/>
              </a:rPr>
              <a:t>DNA-ligáza</a:t>
            </a:r>
            <a:r>
              <a:rPr lang="cs-CZ" sz="1400" dirty="0">
                <a:solidFill>
                  <a:srgbClr val="FF0000"/>
                </a:solidFill>
                <a:effectLst/>
              </a:rPr>
              <a:t>.</a:t>
            </a:r>
            <a:endParaRPr lang="en-US" sz="1600" dirty="0">
              <a:solidFill>
                <a:srgbClr val="FF0000"/>
              </a:solidFill>
              <a:effectLst/>
              <a:cs typeface="Times New Roman" pitchFamily="18" charset="0"/>
            </a:endParaRPr>
          </a:p>
        </p:txBody>
      </p:sp>
      <p:sp>
        <p:nvSpPr>
          <p:cNvPr id="4" name="TextBox 3">
            <a:extLst>
              <a:ext uri="{FF2B5EF4-FFF2-40B4-BE49-F238E27FC236}">
                <a16:creationId xmlns:a16="http://schemas.microsoft.com/office/drawing/2014/main" id="{3455415D-8A0D-0346-9156-8390F84C013A}"/>
              </a:ext>
            </a:extLst>
          </p:cNvPr>
          <p:cNvSpPr txBox="1"/>
          <p:nvPr/>
        </p:nvSpPr>
        <p:spPr>
          <a:xfrm>
            <a:off x="4267242" y="3501008"/>
            <a:ext cx="4769254" cy="246221"/>
          </a:xfrm>
          <a:prstGeom prst="rect">
            <a:avLst/>
          </a:prstGeom>
          <a:noFill/>
        </p:spPr>
        <p:txBody>
          <a:bodyPr wrap="none" rtlCol="0">
            <a:spAutoFit/>
          </a:bodyPr>
          <a:lstStyle/>
          <a:p>
            <a:r>
              <a:rPr lang="en-US" sz="1000" dirty="0"/>
              <a:t>https://</a:t>
            </a:r>
            <a:r>
              <a:rPr lang="en-US" sz="1000" dirty="0" err="1"/>
              <a:t>www.tebubio.com</a:t>
            </a:r>
            <a:r>
              <a:rPr lang="en-US" sz="1000" dirty="0"/>
              <a:t>/blog/what-type-of-biological-molecule-is-a-</a:t>
            </a:r>
            <a:r>
              <a:rPr lang="en-US" sz="1000" dirty="0" err="1"/>
              <a:t>dna</a:t>
            </a:r>
            <a:r>
              <a:rPr lang="en-US" sz="1000" dirty="0"/>
              <a:t>-helicase/</a:t>
            </a:r>
          </a:p>
        </p:txBody>
      </p:sp>
      <p:sp>
        <p:nvSpPr>
          <p:cNvPr id="11" name="Text Box 2">
            <a:extLst>
              <a:ext uri="{FF2B5EF4-FFF2-40B4-BE49-F238E27FC236}">
                <a16:creationId xmlns:a16="http://schemas.microsoft.com/office/drawing/2014/main" id="{D58BCBAA-1006-D549-8202-69AB135FE198}"/>
              </a:ext>
            </a:extLst>
          </p:cNvPr>
          <p:cNvSpPr txBox="1">
            <a:spLocks noChangeArrowheads="1"/>
          </p:cNvSpPr>
          <p:nvPr/>
        </p:nvSpPr>
        <p:spPr bwMode="auto">
          <a:xfrm>
            <a:off x="179388" y="0"/>
            <a:ext cx="8424862" cy="984885"/>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1. Jak</a:t>
            </a:r>
            <a:r>
              <a:rPr lang="cs-CZ" sz="1400" dirty="0" err="1">
                <a:effectLst/>
              </a:rPr>
              <a:t>ým</a:t>
            </a:r>
            <a:r>
              <a:rPr lang="cs-CZ" sz="1400" dirty="0">
                <a:effectLst/>
              </a:rPr>
              <a:t> mechanismem se při dělení buňky vytvoří z nesmírně dlouhé dvojité šroubovice DNA </a:t>
            </a:r>
            <a:r>
              <a:rPr lang="cs-CZ" sz="1400" dirty="0">
                <a:effectLst/>
                <a:cs typeface="Times New Roman" pitchFamily="18" charset="0"/>
              </a:rPr>
              <a:t>dvě nové identické </a:t>
            </a:r>
            <a:r>
              <a:rPr lang="cs-CZ" sz="1400" dirty="0" err="1">
                <a:effectLst/>
                <a:cs typeface="Times New Roman" pitchFamily="18" charset="0"/>
              </a:rPr>
              <a:t>dvojšroubovice</a:t>
            </a:r>
            <a:r>
              <a:rPr lang="cs-CZ" sz="1400" dirty="0">
                <a:effectLst/>
                <a:cs typeface="Times New Roman" pitchFamily="18" charset="0"/>
              </a:rPr>
              <a:t>?</a:t>
            </a:r>
          </a:p>
          <a:p>
            <a:endParaRPr lang="en-US" sz="1400" dirty="0">
              <a:effectLst/>
              <a:cs typeface="Times New Roman" pitchFamily="18" charset="0"/>
            </a:endParaRPr>
          </a:p>
        </p:txBody>
      </p:sp>
    </p:spTree>
    <p:extLst>
      <p:ext uri="{BB962C8B-B14F-4D97-AF65-F5344CB8AC3E}">
        <p14:creationId xmlns:p14="http://schemas.microsoft.com/office/powerpoint/2010/main" val="965794949"/>
      </p:ext>
    </p:extLst>
  </p:cSld>
  <p:clrMapOvr>
    <a:masterClrMapping/>
  </p:clrMapOvr>
  <mc:AlternateContent xmlns:mc="http://schemas.openxmlformats.org/markup-compatibility/2006" xmlns:p14="http://schemas.microsoft.com/office/powerpoint/2010/main">
    <mc:Choice Requires="p14">
      <p:transition spd="slow" p14:dur="2000" advTm="71589"/>
    </mc:Choice>
    <mc:Fallback xmlns="">
      <p:transition spd="slow" advTm="715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3700" y="3796549"/>
            <a:ext cx="9233144" cy="954107"/>
          </a:xfrm>
          <a:prstGeom prst="rect">
            <a:avLst/>
          </a:prstGeom>
          <a:noFill/>
          <a:ln w="9525">
            <a:noFill/>
            <a:miter lim="800000"/>
            <a:headEnd/>
            <a:tailEnd/>
          </a:ln>
          <a:effectLst/>
        </p:spPr>
        <p:txBody>
          <a:bodyPr wrap="square">
            <a:spAutoFit/>
          </a:bodyPr>
          <a:lstStyle/>
          <a:p>
            <a:r>
              <a:rPr lang="cs-CZ" sz="1400" dirty="0">
                <a:solidFill>
                  <a:srgbClr val="FF0000"/>
                </a:solidFill>
                <a:effectLst/>
              </a:rPr>
              <a:t>Na začátku syntézy komplementárního řetězce musí nejprve enzym </a:t>
            </a:r>
            <a:r>
              <a:rPr lang="cs-CZ" sz="1400" dirty="0" err="1">
                <a:solidFill>
                  <a:srgbClr val="008000"/>
                </a:solidFill>
                <a:effectLst/>
              </a:rPr>
              <a:t>primáza</a:t>
            </a:r>
            <a:r>
              <a:rPr lang="cs-CZ" sz="1400" dirty="0">
                <a:solidFill>
                  <a:srgbClr val="FF0000"/>
                </a:solidFill>
                <a:effectLst/>
              </a:rPr>
              <a:t> vytvořit de konci 3‘ krátký komplementární řetězec RNA (tzv. </a:t>
            </a:r>
            <a:r>
              <a:rPr lang="cs-CZ" sz="1400" dirty="0">
                <a:solidFill>
                  <a:srgbClr val="008000"/>
                </a:solidFill>
                <a:effectLst/>
              </a:rPr>
              <a:t>RNA </a:t>
            </a:r>
            <a:r>
              <a:rPr lang="cs-CZ" sz="1400" dirty="0" err="1">
                <a:solidFill>
                  <a:srgbClr val="008000"/>
                </a:solidFill>
                <a:effectLst/>
              </a:rPr>
              <a:t>primer</a:t>
            </a:r>
            <a:r>
              <a:rPr lang="cs-CZ" sz="1400" dirty="0">
                <a:solidFill>
                  <a:srgbClr val="FF0000"/>
                </a:solidFill>
                <a:effectLst/>
              </a:rPr>
              <a:t>). DNA polymeráza III poté může připojit ke konci 3‘primeru první nukleotid DNA a dále pokračovat se syntézou ve směru 5‘</a:t>
            </a:r>
            <a:r>
              <a:rPr lang="de-CH" sz="1400" b="1" dirty="0">
                <a:solidFill>
                  <a:srgbClr val="FF0000"/>
                </a:solidFill>
                <a:effectLst/>
              </a:rPr>
              <a:t>→</a:t>
            </a:r>
            <a:r>
              <a:rPr lang="cs-CZ" sz="1400" dirty="0">
                <a:solidFill>
                  <a:srgbClr val="FF0000"/>
                </a:solidFill>
                <a:effectLst/>
              </a:rPr>
              <a:t>3‘. Ten je posléze odstraněn </a:t>
            </a:r>
            <a:r>
              <a:rPr lang="cs-CZ" sz="1400" dirty="0">
                <a:solidFill>
                  <a:srgbClr val="008000"/>
                </a:solidFill>
                <a:effectLst/>
              </a:rPr>
              <a:t>polymerázou I </a:t>
            </a:r>
            <a:r>
              <a:rPr lang="cs-CZ" sz="1400" dirty="0">
                <a:solidFill>
                  <a:srgbClr val="FF0000"/>
                </a:solidFill>
                <a:effectLst/>
              </a:rPr>
              <a:t>a nahrazen úsekem DNA. </a:t>
            </a:r>
            <a:endParaRPr lang="en-US" sz="1400" dirty="0">
              <a:solidFill>
                <a:srgbClr val="FF0000"/>
              </a:solidFill>
              <a:effectLst/>
              <a:cs typeface="Times New Roman" pitchFamily="18" charset="0"/>
            </a:endParaRPr>
          </a:p>
        </p:txBody>
      </p:sp>
      <p:sp>
        <p:nvSpPr>
          <p:cNvPr id="37893" name="Text Box 5"/>
          <p:cNvSpPr txBox="1">
            <a:spLocks noChangeArrowheads="1"/>
          </p:cNvSpPr>
          <p:nvPr/>
        </p:nvSpPr>
        <p:spPr bwMode="auto">
          <a:xfrm>
            <a:off x="4408488" y="922338"/>
            <a:ext cx="319087" cy="274637"/>
          </a:xfrm>
          <a:prstGeom prst="rect">
            <a:avLst/>
          </a:prstGeom>
          <a:noFill/>
          <a:ln w="9525">
            <a:noFill/>
            <a:miter lim="800000"/>
            <a:headEnd/>
            <a:tailEnd/>
          </a:ln>
          <a:effectLst/>
        </p:spPr>
        <p:txBody>
          <a:bodyPr wrap="none">
            <a:spAutoFit/>
          </a:bodyPr>
          <a:lstStyle/>
          <a:p>
            <a:r>
              <a:rPr lang="de-CH" sz="1200">
                <a:solidFill>
                  <a:schemeClr val="bg1"/>
                </a:solidFill>
                <a:effectLst>
                  <a:outerShdw blurRad="38100" dist="38100" dir="2700000" algn="tl">
                    <a:srgbClr val="C0C0C0"/>
                  </a:outerShdw>
                </a:effectLst>
              </a:rPr>
              <a:t>5</a:t>
            </a:r>
            <a:r>
              <a:rPr lang="cs-CZ" sz="1200">
                <a:solidFill>
                  <a:schemeClr val="bg1"/>
                </a:solidFill>
                <a:effectLst>
                  <a:outerShdw blurRad="38100" dist="38100" dir="2700000" algn="tl">
                    <a:srgbClr val="C0C0C0"/>
                  </a:outerShdw>
                </a:effectLst>
              </a:rPr>
              <a:t>´</a:t>
            </a:r>
          </a:p>
        </p:txBody>
      </p:sp>
      <p:sp>
        <p:nvSpPr>
          <p:cNvPr id="37894" name="Text Box 6"/>
          <p:cNvSpPr txBox="1">
            <a:spLocks noChangeArrowheads="1"/>
          </p:cNvSpPr>
          <p:nvPr/>
        </p:nvSpPr>
        <p:spPr bwMode="auto">
          <a:xfrm>
            <a:off x="3460750" y="908050"/>
            <a:ext cx="319088" cy="274638"/>
          </a:xfrm>
          <a:prstGeom prst="rect">
            <a:avLst/>
          </a:prstGeom>
          <a:noFill/>
          <a:ln w="9525">
            <a:noFill/>
            <a:miter lim="800000"/>
            <a:headEnd/>
            <a:tailEnd/>
          </a:ln>
          <a:effectLst/>
        </p:spPr>
        <p:txBody>
          <a:bodyPr wrap="none">
            <a:spAutoFit/>
          </a:bodyPr>
          <a:lstStyle/>
          <a:p>
            <a:r>
              <a:rPr lang="cs-CZ" sz="1200">
                <a:solidFill>
                  <a:schemeClr val="bg1"/>
                </a:solidFill>
                <a:effectLst>
                  <a:outerShdw blurRad="38100" dist="38100" dir="2700000" algn="tl">
                    <a:srgbClr val="C0C0C0"/>
                  </a:outerShdw>
                </a:effectLst>
              </a:rPr>
              <a:t>3´</a:t>
            </a:r>
          </a:p>
        </p:txBody>
      </p:sp>
      <p:pic>
        <p:nvPicPr>
          <p:cNvPr id="2" name="Picture 1">
            <a:extLst>
              <a:ext uri="{FF2B5EF4-FFF2-40B4-BE49-F238E27FC236}">
                <a16:creationId xmlns:a16="http://schemas.microsoft.com/office/drawing/2014/main" id="{46E60E0D-834D-B842-BDD1-F4758D83FC9C}"/>
              </a:ext>
            </a:extLst>
          </p:cNvPr>
          <p:cNvPicPr>
            <a:picLocks noChangeAspect="1"/>
          </p:cNvPicPr>
          <p:nvPr/>
        </p:nvPicPr>
        <p:blipFill>
          <a:blip r:embed="rId2"/>
          <a:stretch>
            <a:fillRect/>
          </a:stretch>
        </p:blipFill>
        <p:spPr>
          <a:xfrm>
            <a:off x="907" y="735569"/>
            <a:ext cx="9144000" cy="2909455"/>
          </a:xfrm>
          <a:prstGeom prst="rect">
            <a:avLst/>
          </a:prstGeom>
        </p:spPr>
      </p:pic>
      <p:sp>
        <p:nvSpPr>
          <p:cNvPr id="4" name="TextBox 3">
            <a:extLst>
              <a:ext uri="{FF2B5EF4-FFF2-40B4-BE49-F238E27FC236}">
                <a16:creationId xmlns:a16="http://schemas.microsoft.com/office/drawing/2014/main" id="{3455415D-8A0D-0346-9156-8390F84C013A}"/>
              </a:ext>
            </a:extLst>
          </p:cNvPr>
          <p:cNvSpPr txBox="1"/>
          <p:nvPr/>
        </p:nvSpPr>
        <p:spPr>
          <a:xfrm>
            <a:off x="4267242" y="3501008"/>
            <a:ext cx="4769254" cy="246221"/>
          </a:xfrm>
          <a:prstGeom prst="rect">
            <a:avLst/>
          </a:prstGeom>
          <a:noFill/>
        </p:spPr>
        <p:txBody>
          <a:bodyPr wrap="none" rtlCol="0">
            <a:spAutoFit/>
          </a:bodyPr>
          <a:lstStyle/>
          <a:p>
            <a:r>
              <a:rPr lang="en-US" sz="1000" dirty="0"/>
              <a:t>https://</a:t>
            </a:r>
            <a:r>
              <a:rPr lang="en-US" sz="1000" dirty="0" err="1"/>
              <a:t>www.tebubio.com</a:t>
            </a:r>
            <a:r>
              <a:rPr lang="en-US" sz="1000" dirty="0"/>
              <a:t>/blog/what-type-of-biological-molecule-is-a-</a:t>
            </a:r>
            <a:r>
              <a:rPr lang="en-US" sz="1000" dirty="0" err="1"/>
              <a:t>dna</a:t>
            </a:r>
            <a:r>
              <a:rPr lang="en-US" sz="1000" dirty="0"/>
              <a:t>-helicase/</a:t>
            </a:r>
          </a:p>
        </p:txBody>
      </p:sp>
      <p:sp>
        <p:nvSpPr>
          <p:cNvPr id="11" name="Text Box 4">
            <a:extLst>
              <a:ext uri="{FF2B5EF4-FFF2-40B4-BE49-F238E27FC236}">
                <a16:creationId xmlns:a16="http://schemas.microsoft.com/office/drawing/2014/main" id="{265BCCC4-082C-3F44-9079-CC36D3613309}"/>
              </a:ext>
            </a:extLst>
          </p:cNvPr>
          <p:cNvSpPr txBox="1">
            <a:spLocks noChangeArrowheads="1"/>
          </p:cNvSpPr>
          <p:nvPr/>
        </p:nvSpPr>
        <p:spPr bwMode="auto">
          <a:xfrm>
            <a:off x="35496" y="4725144"/>
            <a:ext cx="9233144" cy="523220"/>
          </a:xfrm>
          <a:prstGeom prst="rect">
            <a:avLst/>
          </a:prstGeom>
          <a:noFill/>
          <a:ln w="9525">
            <a:noFill/>
            <a:miter lim="800000"/>
            <a:headEnd/>
            <a:tailEnd/>
          </a:ln>
          <a:effectLst/>
        </p:spPr>
        <p:txBody>
          <a:bodyPr wrap="square">
            <a:spAutoFit/>
          </a:bodyPr>
          <a:lstStyle/>
          <a:p>
            <a:r>
              <a:rPr lang="cs-CZ" sz="1400" dirty="0">
                <a:solidFill>
                  <a:srgbClr val="FF0000"/>
                </a:solidFill>
                <a:effectLst/>
              </a:rPr>
              <a:t>RNA </a:t>
            </a:r>
            <a:r>
              <a:rPr lang="cs-CZ" sz="1400" dirty="0" err="1">
                <a:solidFill>
                  <a:srgbClr val="FF0000"/>
                </a:solidFill>
                <a:effectLst/>
              </a:rPr>
              <a:t>primery</a:t>
            </a:r>
            <a:r>
              <a:rPr lang="cs-CZ" sz="1400" dirty="0">
                <a:solidFill>
                  <a:srgbClr val="FF0000"/>
                </a:solidFill>
                <a:effectLst/>
              </a:rPr>
              <a:t> potřebuje polymeráza III při začátku syntézy každého nového úseku DNA. U dolního řetězce tedy je nutný RNA </a:t>
            </a:r>
            <a:r>
              <a:rPr lang="cs-CZ" sz="1400" dirty="0" err="1">
                <a:solidFill>
                  <a:srgbClr val="FF0000"/>
                </a:solidFill>
                <a:effectLst/>
              </a:rPr>
              <a:t>primer</a:t>
            </a:r>
            <a:r>
              <a:rPr lang="cs-CZ" sz="1400" dirty="0">
                <a:solidFill>
                  <a:srgbClr val="FF0000"/>
                </a:solidFill>
                <a:effectLst/>
              </a:rPr>
              <a:t> pro každý započatý </a:t>
            </a:r>
            <a:r>
              <a:rPr lang="cs-CZ" sz="1400" dirty="0" err="1">
                <a:solidFill>
                  <a:srgbClr val="FF0000"/>
                </a:solidFill>
                <a:effectLst/>
              </a:rPr>
              <a:t>Okazakiho</a:t>
            </a:r>
            <a:r>
              <a:rPr lang="cs-CZ" sz="1400" dirty="0">
                <a:solidFill>
                  <a:srgbClr val="FF0000"/>
                </a:solidFill>
                <a:effectLst/>
              </a:rPr>
              <a:t> fragment.</a:t>
            </a:r>
            <a:endParaRPr lang="en-US" sz="1400" dirty="0">
              <a:solidFill>
                <a:srgbClr val="FF0000"/>
              </a:solidFill>
              <a:effectLst/>
              <a:cs typeface="Times New Roman" pitchFamily="18" charset="0"/>
            </a:endParaRPr>
          </a:p>
        </p:txBody>
      </p:sp>
      <p:sp>
        <p:nvSpPr>
          <p:cNvPr id="12" name="Text Box 4">
            <a:extLst>
              <a:ext uri="{FF2B5EF4-FFF2-40B4-BE49-F238E27FC236}">
                <a16:creationId xmlns:a16="http://schemas.microsoft.com/office/drawing/2014/main" id="{EA1FAEFC-C8EC-BA4C-9C88-5B867A2CD08C}"/>
              </a:ext>
            </a:extLst>
          </p:cNvPr>
          <p:cNvSpPr txBox="1">
            <a:spLocks noChangeArrowheads="1"/>
          </p:cNvSpPr>
          <p:nvPr/>
        </p:nvSpPr>
        <p:spPr bwMode="auto">
          <a:xfrm>
            <a:off x="0" y="5301208"/>
            <a:ext cx="9233144" cy="523220"/>
          </a:xfrm>
          <a:prstGeom prst="rect">
            <a:avLst/>
          </a:prstGeom>
          <a:noFill/>
          <a:ln w="9525">
            <a:noFill/>
            <a:miter lim="800000"/>
            <a:headEnd/>
            <a:tailEnd/>
          </a:ln>
          <a:effectLst/>
        </p:spPr>
        <p:txBody>
          <a:bodyPr wrap="square">
            <a:spAutoFit/>
          </a:bodyPr>
          <a:lstStyle/>
          <a:p>
            <a:r>
              <a:rPr lang="cs-CZ" sz="1400" dirty="0">
                <a:solidFill>
                  <a:srgbClr val="FF0000"/>
                </a:solidFill>
                <a:effectLst/>
              </a:rPr>
              <a:t>Replikace DNA se také účastní enzym </a:t>
            </a:r>
            <a:r>
              <a:rPr lang="cs-CZ" sz="1400" dirty="0" err="1">
                <a:solidFill>
                  <a:srgbClr val="008000"/>
                </a:solidFill>
                <a:effectLst/>
              </a:rPr>
              <a:t>topoizomeráza</a:t>
            </a:r>
            <a:r>
              <a:rPr lang="cs-CZ" sz="1400" dirty="0">
                <a:solidFill>
                  <a:srgbClr val="FF0000"/>
                </a:solidFill>
                <a:effectLst/>
              </a:rPr>
              <a:t>. Ta rafinovaným způsobem napomáhá rozvinovat DNA v “replikační vidlici”.</a:t>
            </a:r>
            <a:endParaRPr lang="en-US" sz="1400" dirty="0">
              <a:solidFill>
                <a:srgbClr val="FF0000"/>
              </a:solidFill>
              <a:effectLst/>
              <a:cs typeface="Times New Roman" pitchFamily="18" charset="0"/>
            </a:endParaRPr>
          </a:p>
        </p:txBody>
      </p:sp>
      <p:sp>
        <p:nvSpPr>
          <p:cNvPr id="13" name="Text Box 2">
            <a:extLst>
              <a:ext uri="{FF2B5EF4-FFF2-40B4-BE49-F238E27FC236}">
                <a16:creationId xmlns:a16="http://schemas.microsoft.com/office/drawing/2014/main" id="{11A23E0F-8FAD-AF43-A746-F3F7523D2130}"/>
              </a:ext>
            </a:extLst>
          </p:cNvPr>
          <p:cNvSpPr txBox="1">
            <a:spLocks noChangeArrowheads="1"/>
          </p:cNvSpPr>
          <p:nvPr/>
        </p:nvSpPr>
        <p:spPr bwMode="auto">
          <a:xfrm>
            <a:off x="179388" y="0"/>
            <a:ext cx="8424862" cy="984885"/>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1. Jak</a:t>
            </a:r>
            <a:r>
              <a:rPr lang="cs-CZ" sz="1400" dirty="0" err="1">
                <a:effectLst/>
              </a:rPr>
              <a:t>ým</a:t>
            </a:r>
            <a:r>
              <a:rPr lang="cs-CZ" sz="1400" dirty="0">
                <a:effectLst/>
              </a:rPr>
              <a:t> mechanismem se při dělení buňky vytvoří z nesmírně dlouhé dvojité šroubovice DNA </a:t>
            </a:r>
            <a:r>
              <a:rPr lang="cs-CZ" sz="1400" dirty="0">
                <a:effectLst/>
                <a:cs typeface="Times New Roman" pitchFamily="18" charset="0"/>
              </a:rPr>
              <a:t>dvě nové identické </a:t>
            </a:r>
            <a:r>
              <a:rPr lang="cs-CZ" sz="1400" dirty="0" err="1">
                <a:effectLst/>
                <a:cs typeface="Times New Roman" pitchFamily="18" charset="0"/>
              </a:rPr>
              <a:t>dvojšroubovice</a:t>
            </a:r>
            <a:r>
              <a:rPr lang="cs-CZ" sz="1400" dirty="0">
                <a:effectLst/>
                <a:cs typeface="Times New Roman" pitchFamily="18" charset="0"/>
              </a:rPr>
              <a:t>?</a:t>
            </a:r>
          </a:p>
          <a:p>
            <a:endParaRPr lang="en-US" sz="1400" dirty="0">
              <a:effectLst/>
              <a:cs typeface="Times New Roman" pitchFamily="18" charset="0"/>
            </a:endParaRPr>
          </a:p>
        </p:txBody>
      </p:sp>
    </p:spTree>
    <p:extLst>
      <p:ext uri="{BB962C8B-B14F-4D97-AF65-F5344CB8AC3E}">
        <p14:creationId xmlns:p14="http://schemas.microsoft.com/office/powerpoint/2010/main" val="1929851079"/>
      </p:ext>
    </p:extLst>
  </p:cSld>
  <p:clrMapOvr>
    <a:masterClrMapping/>
  </p:clrMapOvr>
  <mc:AlternateContent xmlns:mc="http://schemas.openxmlformats.org/markup-compatibility/2006" xmlns:p14="http://schemas.microsoft.com/office/powerpoint/2010/main">
    <mc:Choice Requires="p14">
      <p:transition spd="slow" p14:dur="2000" advTm="71589"/>
    </mc:Choice>
    <mc:Fallback xmlns="">
      <p:transition spd="slow" advTm="715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descr="O2transport"/>
          <p:cNvPicPr>
            <a:picLocks noChangeAspect="1" noChangeArrowheads="1"/>
          </p:cNvPicPr>
          <p:nvPr/>
        </p:nvPicPr>
        <p:blipFill>
          <a:blip r:embed="rId2" cstate="print"/>
          <a:srcRect/>
          <a:stretch>
            <a:fillRect/>
          </a:stretch>
        </p:blipFill>
        <p:spPr bwMode="auto">
          <a:xfrm>
            <a:off x="4067175" y="548680"/>
            <a:ext cx="4638675" cy="4679950"/>
          </a:xfrm>
          <a:prstGeom prst="rect">
            <a:avLst/>
          </a:prstGeom>
          <a:noFill/>
          <a:ln w="9525">
            <a:noFill/>
            <a:miter lim="800000"/>
            <a:headEnd/>
            <a:tailEnd/>
          </a:ln>
        </p:spPr>
      </p:pic>
      <p:sp>
        <p:nvSpPr>
          <p:cNvPr id="10244" name="Text Box 6"/>
          <p:cNvSpPr txBox="1">
            <a:spLocks noChangeArrowheads="1"/>
          </p:cNvSpPr>
          <p:nvPr/>
        </p:nvSpPr>
        <p:spPr bwMode="auto">
          <a:xfrm>
            <a:off x="179388" y="764580"/>
            <a:ext cx="3671887" cy="701675"/>
          </a:xfrm>
          <a:prstGeom prst="rect">
            <a:avLst/>
          </a:prstGeom>
          <a:solidFill>
            <a:srgbClr val="00CC99"/>
          </a:solidFill>
          <a:ln w="9525">
            <a:noFill/>
            <a:miter lim="800000"/>
            <a:headEnd/>
            <a:tailEnd/>
          </a:ln>
        </p:spPr>
        <p:txBody>
          <a:bodyPr>
            <a:spAutoFit/>
          </a:bodyPr>
          <a:lstStyle/>
          <a:p>
            <a:r>
              <a:rPr lang="de-CH" sz="2000" b="1">
                <a:effectLst/>
                <a:latin typeface="Times New Roman" pitchFamily="18" charset="0"/>
              </a:rPr>
              <a:t>Metaloproteiny tr</a:t>
            </a:r>
            <a:r>
              <a:rPr lang="cs-CZ" sz="2000" b="1">
                <a:effectLst/>
                <a:latin typeface="Times New Roman" pitchFamily="18" charset="0"/>
              </a:rPr>
              <a:t>ansportující kyslík: vazebná místa</a:t>
            </a:r>
            <a:endParaRPr lang="fr-FR" sz="2000" b="1">
              <a:effectLst/>
              <a:latin typeface="Times New Roman" pitchFamily="18" charset="0"/>
            </a:endParaRPr>
          </a:p>
        </p:txBody>
      </p:sp>
      <p:sp>
        <p:nvSpPr>
          <p:cNvPr id="10245" name="Text Box 7"/>
          <p:cNvSpPr txBox="1">
            <a:spLocks noChangeArrowheads="1"/>
          </p:cNvSpPr>
          <p:nvPr/>
        </p:nvSpPr>
        <p:spPr bwMode="auto">
          <a:xfrm>
            <a:off x="866775" y="1702792"/>
            <a:ext cx="3286125" cy="701675"/>
          </a:xfrm>
          <a:prstGeom prst="rect">
            <a:avLst/>
          </a:prstGeom>
          <a:noFill/>
          <a:ln w="9525">
            <a:noFill/>
            <a:miter lim="800000"/>
            <a:headEnd/>
            <a:tailEnd/>
          </a:ln>
        </p:spPr>
        <p:txBody>
          <a:bodyPr wrap="none">
            <a:spAutoFit/>
          </a:bodyPr>
          <a:lstStyle/>
          <a:p>
            <a:pPr algn="ctr"/>
            <a:r>
              <a:rPr lang="de-CH" sz="2000" b="1">
                <a:effectLst/>
                <a:latin typeface="Times New Roman" pitchFamily="18" charset="0"/>
              </a:rPr>
              <a:t>Hemoglobin</a:t>
            </a:r>
          </a:p>
          <a:p>
            <a:pPr algn="ctr"/>
            <a:r>
              <a:rPr lang="de-CH" sz="2000">
                <a:effectLst/>
                <a:latin typeface="Times New Roman" pitchFamily="18" charset="0"/>
              </a:rPr>
              <a:t>(</a:t>
            </a:r>
            <a:r>
              <a:rPr lang="cs-CZ" sz="2000">
                <a:effectLst/>
                <a:latin typeface="Times New Roman" pitchFamily="18" charset="0"/>
              </a:rPr>
              <a:t>obratlovci, někteří bezobratlí</a:t>
            </a:r>
            <a:r>
              <a:rPr lang="de-CH" sz="2000">
                <a:effectLst/>
                <a:latin typeface="Times New Roman" pitchFamily="18" charset="0"/>
              </a:rPr>
              <a:t>)</a:t>
            </a:r>
            <a:endParaRPr lang="fr-FR" sz="2000">
              <a:effectLst/>
              <a:latin typeface="Times New Roman" pitchFamily="18" charset="0"/>
            </a:endParaRPr>
          </a:p>
        </p:txBody>
      </p:sp>
      <p:sp>
        <p:nvSpPr>
          <p:cNvPr id="10246" name="Text Box 8"/>
          <p:cNvSpPr txBox="1">
            <a:spLocks noChangeArrowheads="1"/>
          </p:cNvSpPr>
          <p:nvPr/>
        </p:nvSpPr>
        <p:spPr bwMode="auto">
          <a:xfrm>
            <a:off x="1047750" y="2739430"/>
            <a:ext cx="2963863" cy="701675"/>
          </a:xfrm>
          <a:prstGeom prst="rect">
            <a:avLst/>
          </a:prstGeom>
          <a:noFill/>
          <a:ln w="9525">
            <a:noFill/>
            <a:miter lim="800000"/>
            <a:headEnd/>
            <a:tailEnd/>
          </a:ln>
        </p:spPr>
        <p:txBody>
          <a:bodyPr wrap="none">
            <a:spAutoFit/>
          </a:bodyPr>
          <a:lstStyle/>
          <a:p>
            <a:pPr algn="ctr"/>
            <a:r>
              <a:rPr lang="de-CH" sz="2000" b="1">
                <a:effectLst/>
                <a:latin typeface="Times New Roman" pitchFamily="18" charset="0"/>
              </a:rPr>
              <a:t>Hemocyanin</a:t>
            </a:r>
          </a:p>
          <a:p>
            <a:pPr algn="ctr"/>
            <a:r>
              <a:rPr lang="de-CH" sz="2000">
                <a:effectLst/>
                <a:latin typeface="Times New Roman" pitchFamily="18" charset="0"/>
              </a:rPr>
              <a:t>(</a:t>
            </a:r>
            <a:r>
              <a:rPr lang="cs-CZ" sz="2000">
                <a:effectLst/>
                <a:latin typeface="Times New Roman" pitchFamily="18" charset="0"/>
              </a:rPr>
              <a:t>měkkýši, někteří členovci</a:t>
            </a:r>
            <a:r>
              <a:rPr lang="de-CH" sz="2000">
                <a:effectLst/>
                <a:latin typeface="Times New Roman" pitchFamily="18" charset="0"/>
              </a:rPr>
              <a:t>)</a:t>
            </a:r>
            <a:endParaRPr lang="fr-FR" sz="2000">
              <a:effectLst/>
              <a:latin typeface="Times New Roman" pitchFamily="18" charset="0"/>
            </a:endParaRPr>
          </a:p>
        </p:txBody>
      </p:sp>
      <p:sp>
        <p:nvSpPr>
          <p:cNvPr id="10247" name="Text Box 9"/>
          <p:cNvSpPr txBox="1">
            <a:spLocks noChangeArrowheads="1"/>
          </p:cNvSpPr>
          <p:nvPr/>
        </p:nvSpPr>
        <p:spPr bwMode="auto">
          <a:xfrm>
            <a:off x="1182688" y="3741142"/>
            <a:ext cx="2841625" cy="701675"/>
          </a:xfrm>
          <a:prstGeom prst="rect">
            <a:avLst/>
          </a:prstGeom>
          <a:noFill/>
          <a:ln w="9525">
            <a:noFill/>
            <a:miter lim="800000"/>
            <a:headEnd/>
            <a:tailEnd/>
          </a:ln>
        </p:spPr>
        <p:txBody>
          <a:bodyPr wrap="none">
            <a:spAutoFit/>
          </a:bodyPr>
          <a:lstStyle/>
          <a:p>
            <a:pPr algn="ctr"/>
            <a:r>
              <a:rPr lang="de-CH" sz="2000" b="1">
                <a:effectLst/>
                <a:latin typeface="Times New Roman" pitchFamily="18" charset="0"/>
              </a:rPr>
              <a:t>Hemerythrin</a:t>
            </a:r>
          </a:p>
          <a:p>
            <a:pPr algn="ctr"/>
            <a:r>
              <a:rPr lang="de-CH" sz="2000">
                <a:effectLst/>
                <a:latin typeface="Times New Roman" pitchFamily="18" charset="0"/>
              </a:rPr>
              <a:t>(</a:t>
            </a:r>
            <a:r>
              <a:rPr lang="cs-CZ" sz="2000">
                <a:effectLst/>
                <a:latin typeface="Times New Roman" pitchFamily="18" charset="0"/>
              </a:rPr>
              <a:t>někteří mořští bezobratlí</a:t>
            </a:r>
            <a:r>
              <a:rPr lang="de-CH" sz="2000">
                <a:effectLst/>
                <a:latin typeface="Times New Roman" pitchFamily="18" charset="0"/>
              </a:rPr>
              <a:t>)</a:t>
            </a:r>
            <a:endParaRPr lang="fr-FR" sz="2000">
              <a:effectLst/>
              <a:latin typeface="Times New Roman" pitchFamily="18" charset="0"/>
            </a:endParaRPr>
          </a:p>
        </p:txBody>
      </p:sp>
      <p:sp>
        <p:nvSpPr>
          <p:cNvPr id="10248" name="Text Box 10"/>
          <p:cNvSpPr txBox="1">
            <a:spLocks noChangeArrowheads="1"/>
          </p:cNvSpPr>
          <p:nvPr/>
        </p:nvSpPr>
        <p:spPr bwMode="auto">
          <a:xfrm>
            <a:off x="0" y="4652367"/>
            <a:ext cx="3011850" cy="307777"/>
          </a:xfrm>
          <a:prstGeom prst="rect">
            <a:avLst/>
          </a:prstGeom>
          <a:noFill/>
          <a:ln w="9525">
            <a:noFill/>
            <a:miter lim="800000"/>
            <a:headEnd/>
            <a:tailEnd/>
          </a:ln>
        </p:spPr>
        <p:txBody>
          <a:bodyPr wrap="none">
            <a:spAutoFit/>
          </a:bodyPr>
          <a:lstStyle/>
          <a:p>
            <a:r>
              <a:rPr lang="de-CH" sz="1400" dirty="0" err="1">
                <a:effectLst/>
                <a:latin typeface="Times New Roman" pitchFamily="18" charset="0"/>
              </a:rPr>
              <a:t>Lippard</a:t>
            </a:r>
            <a:r>
              <a:rPr lang="de-CH" sz="1400" dirty="0">
                <a:effectLst/>
                <a:latin typeface="Times New Roman" pitchFamily="18" charset="0"/>
              </a:rPr>
              <a:t>: </a:t>
            </a:r>
            <a:r>
              <a:rPr lang="de-CH" sz="1400" dirty="0" err="1">
                <a:effectLst/>
                <a:latin typeface="Times New Roman" pitchFamily="18" charset="0"/>
              </a:rPr>
              <a:t>Bioinorganic</a:t>
            </a:r>
            <a:r>
              <a:rPr lang="de-CH" sz="1400" dirty="0">
                <a:effectLst/>
                <a:latin typeface="Times New Roman" pitchFamily="18" charset="0"/>
              </a:rPr>
              <a:t> Chemistry, 1994</a:t>
            </a:r>
            <a:endParaRPr lang="fr-FR" sz="1400" dirty="0">
              <a:effectLst/>
              <a:latin typeface="Times New Roman" pitchFamily="18" charset="0"/>
            </a:endParaRPr>
          </a:p>
        </p:txBody>
      </p:sp>
      <p:sp>
        <p:nvSpPr>
          <p:cNvPr id="11" name="Text Box 2">
            <a:extLst>
              <a:ext uri="{FF2B5EF4-FFF2-40B4-BE49-F238E27FC236}">
                <a16:creationId xmlns:a16="http://schemas.microsoft.com/office/drawing/2014/main" id="{AB9BDD45-CFE9-2945-B956-597586E9928A}"/>
              </a:ext>
            </a:extLst>
          </p:cNvPr>
          <p:cNvSpPr txBox="1">
            <a:spLocks noChangeArrowheads="1"/>
          </p:cNvSpPr>
          <p:nvPr/>
        </p:nvSpPr>
        <p:spPr bwMode="auto">
          <a:xfrm>
            <a:off x="179388" y="0"/>
            <a:ext cx="8424862" cy="553998"/>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2. </a:t>
            </a:r>
            <a:r>
              <a:rPr lang="cs-CZ" sz="1400" dirty="0">
                <a:effectLst/>
              </a:rPr>
              <a:t>Jak se dostane kyslík do buněk, které jej mají zapotřebí?</a:t>
            </a:r>
            <a:endParaRPr lang="cs-CZ" sz="1400" dirty="0">
              <a:effectLst/>
              <a:cs typeface="Times New Roman" pitchFamily="18" charset="0"/>
            </a:endParaRPr>
          </a:p>
        </p:txBody>
      </p:sp>
      <p:sp>
        <p:nvSpPr>
          <p:cNvPr id="12" name="Text Box 4">
            <a:extLst>
              <a:ext uri="{FF2B5EF4-FFF2-40B4-BE49-F238E27FC236}">
                <a16:creationId xmlns:a16="http://schemas.microsoft.com/office/drawing/2014/main" id="{F8779CEF-57DF-9B4E-A4F5-54D7FD7A9DD5}"/>
              </a:ext>
            </a:extLst>
          </p:cNvPr>
          <p:cNvSpPr txBox="1">
            <a:spLocks noChangeArrowheads="1"/>
          </p:cNvSpPr>
          <p:nvPr/>
        </p:nvSpPr>
        <p:spPr bwMode="auto">
          <a:xfrm>
            <a:off x="7696" y="5229200"/>
            <a:ext cx="9137211" cy="984885"/>
          </a:xfrm>
          <a:prstGeom prst="rect">
            <a:avLst/>
          </a:prstGeom>
          <a:noFill/>
          <a:ln w="9525">
            <a:noFill/>
            <a:miter lim="800000"/>
            <a:headEnd/>
            <a:tailEnd/>
          </a:ln>
          <a:effectLst/>
        </p:spPr>
        <p:txBody>
          <a:bodyPr wrap="square">
            <a:spAutoFit/>
          </a:bodyPr>
          <a:lstStyle/>
          <a:p>
            <a:r>
              <a:rPr lang="cs-CZ" sz="1400" dirty="0">
                <a:effectLst/>
              </a:rPr>
              <a:t>Komentář: </a:t>
            </a:r>
            <a:r>
              <a:rPr lang="cs-CZ" sz="1400" dirty="0">
                <a:solidFill>
                  <a:srgbClr val="FF0000"/>
                </a:solidFill>
                <a:effectLst/>
              </a:rPr>
              <a:t>Evoluce musela vyřešit dva problémy:</a:t>
            </a:r>
          </a:p>
          <a:p>
            <a:r>
              <a:rPr lang="cs-CZ" sz="1400" dirty="0">
                <a:solidFill>
                  <a:srgbClr val="FF0000"/>
                </a:solidFill>
                <a:effectLst/>
                <a:cs typeface="Times New Roman" pitchFamily="18" charset="0"/>
              </a:rPr>
              <a:t>1. Vazebné místo musí kyslík vázat tak silně, aby se v něm udržel, dokud není zapotřebí, ale dostatečně slabě, aby jej bylo lze uvolnit, jakmile ve tkáni začne být zapotřebí.</a:t>
            </a:r>
          </a:p>
          <a:p>
            <a:r>
              <a:rPr lang="cs-CZ" sz="1400" dirty="0">
                <a:solidFill>
                  <a:srgbClr val="FF0000"/>
                </a:solidFill>
                <a:effectLst/>
                <a:cs typeface="Times New Roman" pitchFamily="18" charset="0"/>
              </a:rPr>
              <a:t>2. V molekule transportující kyslík musí být kanálek, kterým se kyslík dostane k vazebnému místu.</a:t>
            </a:r>
            <a:endParaRPr lang="en-US" sz="1600" dirty="0">
              <a:solidFill>
                <a:srgbClr val="FF0000"/>
              </a:solidFill>
              <a:effectLst/>
              <a:cs typeface="Times New Roman" pitchFamily="18" charset="0"/>
            </a:endParaRPr>
          </a:p>
        </p:txBody>
      </p:sp>
      <p:sp>
        <p:nvSpPr>
          <p:cNvPr id="13" name="Text Box 4">
            <a:extLst>
              <a:ext uri="{FF2B5EF4-FFF2-40B4-BE49-F238E27FC236}">
                <a16:creationId xmlns:a16="http://schemas.microsoft.com/office/drawing/2014/main" id="{A469DC66-AD48-814F-90AC-A87C0AB0E7D8}"/>
              </a:ext>
            </a:extLst>
          </p:cNvPr>
          <p:cNvSpPr txBox="1">
            <a:spLocks noChangeArrowheads="1"/>
          </p:cNvSpPr>
          <p:nvPr/>
        </p:nvSpPr>
        <p:spPr bwMode="auto">
          <a:xfrm>
            <a:off x="7696" y="6165188"/>
            <a:ext cx="9137211" cy="523220"/>
          </a:xfrm>
          <a:prstGeom prst="rect">
            <a:avLst/>
          </a:prstGeom>
          <a:noFill/>
          <a:ln w="9525">
            <a:noFill/>
            <a:miter lim="800000"/>
            <a:headEnd/>
            <a:tailEnd/>
          </a:ln>
          <a:effectLst/>
        </p:spPr>
        <p:txBody>
          <a:bodyPr wrap="square">
            <a:spAutoFit/>
          </a:bodyPr>
          <a:lstStyle/>
          <a:p>
            <a:r>
              <a:rPr lang="cs-CZ" sz="1400" dirty="0">
                <a:solidFill>
                  <a:srgbClr val="FF0000"/>
                </a:solidFill>
                <a:effectLst/>
              </a:rPr>
              <a:t>Tento problém evoluce vyřešila třemi velmi odlišnými způsoby. V každém z nich použila protein, jenž má ve vazebném místě iont kovu. Takové proteiny nazýváme </a:t>
            </a:r>
            <a:r>
              <a:rPr lang="cs-CZ" sz="1400" dirty="0" err="1">
                <a:solidFill>
                  <a:srgbClr val="008000"/>
                </a:solidFill>
                <a:effectLst/>
              </a:rPr>
              <a:t>metaloproteiny</a:t>
            </a:r>
            <a:r>
              <a:rPr lang="cs-CZ" sz="1400" dirty="0">
                <a:solidFill>
                  <a:srgbClr val="FF0000"/>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advTm="100583"/>
    </mc:Choice>
    <mc:Fallback xmlns="">
      <p:transition spd="slow" advTm="1005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6" name="Text Box 14"/>
          <p:cNvSpPr txBox="1">
            <a:spLocks noChangeArrowheads="1"/>
          </p:cNvSpPr>
          <p:nvPr/>
        </p:nvSpPr>
        <p:spPr bwMode="auto">
          <a:xfrm>
            <a:off x="179388" y="662499"/>
            <a:ext cx="4314001" cy="246221"/>
          </a:xfrm>
          <a:prstGeom prst="rect">
            <a:avLst/>
          </a:prstGeom>
          <a:noFill/>
          <a:ln w="9525">
            <a:noFill/>
            <a:miter lim="800000"/>
            <a:headEnd/>
            <a:tailEnd/>
          </a:ln>
          <a:effectLst/>
        </p:spPr>
        <p:txBody>
          <a:bodyPr wrap="none">
            <a:spAutoFit/>
          </a:bodyPr>
          <a:lstStyle/>
          <a:p>
            <a:pPr>
              <a:defRPr/>
            </a:pPr>
            <a:r>
              <a:rPr lang="cs-CZ" sz="1000" dirty="0">
                <a:effectLst>
                  <a:outerShdw blurRad="38100" dist="38100" dir="2700000" algn="tl">
                    <a:srgbClr val="C0C0C0"/>
                  </a:outerShdw>
                </a:effectLst>
              </a:rPr>
              <a:t>https://</a:t>
            </a:r>
            <a:r>
              <a:rPr lang="cs-CZ" sz="1000" dirty="0" err="1">
                <a:effectLst>
                  <a:outerShdw blurRad="38100" dist="38100" dir="2700000" algn="tl">
                    <a:srgbClr val="C0C0C0"/>
                  </a:outerShdw>
                </a:effectLst>
              </a:rPr>
              <a:t>www.oercommons.org</a:t>
            </a:r>
            <a:r>
              <a:rPr lang="cs-CZ" sz="1000" dirty="0">
                <a:effectLst>
                  <a:outerShdw blurRad="38100" dist="38100" dir="2700000" algn="tl">
                    <a:srgbClr val="C0C0C0"/>
                  </a:outerShdw>
                </a:effectLst>
              </a:rPr>
              <a:t>/</a:t>
            </a:r>
            <a:r>
              <a:rPr lang="cs-CZ" sz="1000" dirty="0" err="1">
                <a:effectLst>
                  <a:outerShdw blurRad="38100" dist="38100" dir="2700000" algn="tl">
                    <a:srgbClr val="C0C0C0"/>
                  </a:outerShdw>
                </a:effectLst>
              </a:rPr>
              <a:t>courseware</a:t>
            </a:r>
            <a:r>
              <a:rPr lang="cs-CZ" sz="1000" dirty="0">
                <a:effectLst>
                  <a:outerShdw blurRad="38100" dist="38100" dir="2700000" algn="tl">
                    <a:srgbClr val="C0C0C0"/>
                  </a:outerShdw>
                </a:effectLst>
              </a:rPr>
              <a:t>/module/15144/student/?</a:t>
            </a:r>
            <a:r>
              <a:rPr lang="cs-CZ" sz="1000" dirty="0" err="1">
                <a:effectLst>
                  <a:outerShdw blurRad="38100" dist="38100" dir="2700000" algn="tl">
                    <a:srgbClr val="C0C0C0"/>
                  </a:outerShdw>
                </a:effectLst>
              </a:rPr>
              <a:t>task</a:t>
            </a:r>
            <a:r>
              <a:rPr lang="cs-CZ" sz="1000" dirty="0">
                <a:effectLst>
                  <a:outerShdw blurRad="38100" dist="38100" dir="2700000" algn="tl">
                    <a:srgbClr val="C0C0C0"/>
                  </a:outerShdw>
                </a:effectLst>
              </a:rPr>
              <a:t>=3</a:t>
            </a:r>
          </a:p>
        </p:txBody>
      </p:sp>
      <p:pic>
        <p:nvPicPr>
          <p:cNvPr id="11268" name="Picture 4"/>
          <p:cNvPicPr>
            <a:picLocks noChangeAspect="1" noChangeArrowheads="1"/>
          </p:cNvPicPr>
          <p:nvPr/>
        </p:nvPicPr>
        <p:blipFill>
          <a:blip r:embed="rId2" cstate="print"/>
          <a:srcRect/>
          <a:stretch>
            <a:fillRect/>
          </a:stretch>
        </p:blipFill>
        <p:spPr bwMode="auto">
          <a:xfrm>
            <a:off x="323528" y="908720"/>
            <a:ext cx="8532813" cy="4127500"/>
          </a:xfrm>
          <a:prstGeom prst="rect">
            <a:avLst/>
          </a:prstGeom>
          <a:noFill/>
          <a:ln w="9525">
            <a:noFill/>
            <a:miter lim="800000"/>
            <a:headEnd/>
            <a:tailEnd/>
          </a:ln>
        </p:spPr>
      </p:pic>
      <p:sp>
        <p:nvSpPr>
          <p:cNvPr id="6" name="Text Box 2">
            <a:extLst>
              <a:ext uri="{FF2B5EF4-FFF2-40B4-BE49-F238E27FC236}">
                <a16:creationId xmlns:a16="http://schemas.microsoft.com/office/drawing/2014/main" id="{77A0F92C-7F85-1A42-871A-519DE3F70A3C}"/>
              </a:ext>
            </a:extLst>
          </p:cNvPr>
          <p:cNvSpPr txBox="1">
            <a:spLocks noChangeArrowheads="1"/>
          </p:cNvSpPr>
          <p:nvPr/>
        </p:nvSpPr>
        <p:spPr bwMode="auto">
          <a:xfrm>
            <a:off x="179388" y="0"/>
            <a:ext cx="8424862" cy="769441"/>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3. </a:t>
            </a:r>
            <a:r>
              <a:rPr lang="cs-CZ" sz="1400" dirty="0">
                <a:effectLst/>
              </a:rPr>
              <a:t>Svinování proteinů: Proteiny jsou řetězce složené z pouze 20 druhů aminokyselin. Jak je možné vytvořit z jen 20 monomerů polymery s tak rozmanitou strukturou a s tak různými funkcemi?</a:t>
            </a:r>
          </a:p>
        </p:txBody>
      </p:sp>
      <p:sp>
        <p:nvSpPr>
          <p:cNvPr id="7" name="Text Box 4">
            <a:extLst>
              <a:ext uri="{FF2B5EF4-FFF2-40B4-BE49-F238E27FC236}">
                <a16:creationId xmlns:a16="http://schemas.microsoft.com/office/drawing/2014/main" id="{002623A9-1B8C-3C4C-BCC4-8D1E01CD24B7}"/>
              </a:ext>
            </a:extLst>
          </p:cNvPr>
          <p:cNvSpPr txBox="1">
            <a:spLocks noChangeArrowheads="1"/>
          </p:cNvSpPr>
          <p:nvPr/>
        </p:nvSpPr>
        <p:spPr bwMode="auto">
          <a:xfrm>
            <a:off x="7696" y="5229200"/>
            <a:ext cx="9137211" cy="1384995"/>
          </a:xfrm>
          <a:prstGeom prst="rect">
            <a:avLst/>
          </a:prstGeom>
          <a:noFill/>
          <a:ln w="9525">
            <a:noFill/>
            <a:miter lim="800000"/>
            <a:headEnd/>
            <a:tailEnd/>
          </a:ln>
          <a:effectLst/>
        </p:spPr>
        <p:txBody>
          <a:bodyPr wrap="square">
            <a:spAutoFit/>
          </a:bodyPr>
          <a:lstStyle/>
          <a:p>
            <a:r>
              <a:rPr lang="cs-CZ" sz="1400" dirty="0">
                <a:effectLst/>
              </a:rPr>
              <a:t>Komentář: </a:t>
            </a:r>
            <a:r>
              <a:rPr lang="cs-CZ" sz="1400" dirty="0">
                <a:solidFill>
                  <a:srgbClr val="FF0000"/>
                </a:solidFill>
                <a:effectLst/>
              </a:rPr>
              <a:t>Struktura proteinů vykazuje dva základní typy prostorového uspořádání:</a:t>
            </a:r>
          </a:p>
          <a:p>
            <a:r>
              <a:rPr lang="cs-CZ" sz="1400" dirty="0">
                <a:solidFill>
                  <a:srgbClr val="FF0000"/>
                </a:solidFill>
                <a:effectLst/>
                <a:cs typeface="Times New Roman" pitchFamily="18" charset="0"/>
              </a:rPr>
              <a:t>1. </a:t>
            </a:r>
            <a:r>
              <a:rPr lang="cs-CZ" sz="1400" dirty="0">
                <a:solidFill>
                  <a:srgbClr val="008000"/>
                </a:solidFill>
                <a:effectLst/>
                <a:cs typeface="Times New Roman" pitchFamily="18" charset="0"/>
              </a:rPr>
              <a:t>Alfa-šroubovice</a:t>
            </a:r>
            <a:r>
              <a:rPr lang="cs-CZ" sz="1400" dirty="0">
                <a:solidFill>
                  <a:srgbClr val="FF0000"/>
                </a:solidFill>
                <a:effectLst/>
                <a:cs typeface="Times New Roman" pitchFamily="18" charset="0"/>
              </a:rPr>
              <a:t> (</a:t>
            </a:r>
            <a:r>
              <a:rPr lang="cs-CZ" sz="1400" dirty="0" err="1">
                <a:solidFill>
                  <a:srgbClr val="FF0000"/>
                </a:solidFill>
                <a:effectLst/>
                <a:cs typeface="Times New Roman" pitchFamily="18" charset="0"/>
              </a:rPr>
              <a:t>alpha</a:t>
            </a:r>
            <a:r>
              <a:rPr lang="cs-CZ" sz="1400" dirty="0">
                <a:solidFill>
                  <a:srgbClr val="FF0000"/>
                </a:solidFill>
                <a:effectLst/>
                <a:cs typeface="Times New Roman" pitchFamily="18" charset="0"/>
              </a:rPr>
              <a:t>-helix)</a:t>
            </a:r>
          </a:p>
          <a:p>
            <a:r>
              <a:rPr lang="cs-CZ" sz="1400" dirty="0">
                <a:solidFill>
                  <a:srgbClr val="FF0000"/>
                </a:solidFill>
                <a:effectLst/>
                <a:cs typeface="Times New Roman" pitchFamily="18" charset="0"/>
              </a:rPr>
              <a:t>2. </a:t>
            </a:r>
            <a:r>
              <a:rPr lang="cs-CZ" sz="1400" dirty="0">
                <a:solidFill>
                  <a:srgbClr val="008000"/>
                </a:solidFill>
                <a:effectLst/>
                <a:cs typeface="Times New Roman" pitchFamily="18" charset="0"/>
              </a:rPr>
              <a:t>Beta-skládaný list</a:t>
            </a:r>
            <a:r>
              <a:rPr lang="cs-CZ" sz="1400" dirty="0">
                <a:solidFill>
                  <a:srgbClr val="FF0000"/>
                </a:solidFill>
                <a:effectLst/>
                <a:cs typeface="Times New Roman" pitchFamily="18" charset="0"/>
              </a:rPr>
              <a:t> (beta-</a:t>
            </a:r>
            <a:r>
              <a:rPr lang="cs-CZ" sz="1400" dirty="0" err="1">
                <a:solidFill>
                  <a:srgbClr val="FF0000"/>
                </a:solidFill>
                <a:effectLst/>
                <a:cs typeface="Times New Roman" pitchFamily="18" charset="0"/>
              </a:rPr>
              <a:t>sheet</a:t>
            </a:r>
            <a:r>
              <a:rPr lang="cs-CZ" sz="1400" dirty="0">
                <a:solidFill>
                  <a:srgbClr val="FF0000"/>
                </a:solidFill>
                <a:effectLst/>
                <a:cs typeface="Times New Roman" pitchFamily="18" charset="0"/>
              </a:rPr>
              <a:t>)</a:t>
            </a:r>
          </a:p>
          <a:p>
            <a:r>
              <a:rPr lang="cs-CZ" sz="1400" dirty="0">
                <a:solidFill>
                  <a:srgbClr val="FF0000"/>
                </a:solidFill>
                <a:effectLst/>
                <a:cs typeface="Times New Roman" pitchFamily="18" charset="0"/>
              </a:rPr>
              <a:t>Oba typy jsou stabilizované vodíkovými můstky mezi řetězci, tedy slabými vazbami, kterými na sebe působí také komplementární nukleové báze DNA. Zdali je pro určitý fragment proteinu stabilnější alfa-šroubovice nebo beta-skládaný list, závisí na pořadí aminokyselin ve fragmentu.</a:t>
            </a:r>
            <a:endParaRPr lang="en-US" sz="1600" dirty="0">
              <a:solidFill>
                <a:srgbClr val="FF0000"/>
              </a:solidFill>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9395"/>
    </mc:Choice>
    <mc:Fallback xmlns="">
      <p:transition spd="slow" advTm="1293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8592A9-8AD2-D74B-BEF7-AF8186F316A0}"/>
              </a:ext>
            </a:extLst>
          </p:cNvPr>
          <p:cNvPicPr>
            <a:picLocks noChangeAspect="1"/>
          </p:cNvPicPr>
          <p:nvPr/>
        </p:nvPicPr>
        <p:blipFill>
          <a:blip r:embed="rId3"/>
          <a:stretch>
            <a:fillRect/>
          </a:stretch>
        </p:blipFill>
        <p:spPr>
          <a:xfrm>
            <a:off x="41507" y="3231754"/>
            <a:ext cx="4149753" cy="2358752"/>
          </a:xfrm>
          <a:prstGeom prst="rect">
            <a:avLst/>
          </a:prstGeom>
        </p:spPr>
      </p:pic>
      <p:sp>
        <p:nvSpPr>
          <p:cNvPr id="46086" name="AutoShape 6" descr="Z"/>
          <p:cNvSpPr>
            <a:spLocks noChangeAspect="1" noChangeArrowheads="1"/>
          </p:cNvSpPr>
          <p:nvPr/>
        </p:nvSpPr>
        <p:spPr bwMode="auto">
          <a:xfrm>
            <a:off x="3871913" y="3000375"/>
            <a:ext cx="1400175" cy="857250"/>
          </a:xfrm>
          <a:prstGeom prst="rect">
            <a:avLst/>
          </a:prstGeom>
          <a:noFill/>
        </p:spPr>
        <p:txBody>
          <a:bodyPr/>
          <a:lstStyle/>
          <a:p>
            <a:pPr>
              <a:defRPr/>
            </a:pPr>
            <a:endParaRPr lang="cs-CZ"/>
          </a:p>
        </p:txBody>
      </p:sp>
      <p:sp>
        <p:nvSpPr>
          <p:cNvPr id="46088" name="AutoShape 8" descr="Z"/>
          <p:cNvSpPr>
            <a:spLocks noChangeAspect="1" noChangeArrowheads="1"/>
          </p:cNvSpPr>
          <p:nvPr/>
        </p:nvSpPr>
        <p:spPr bwMode="auto">
          <a:xfrm>
            <a:off x="3871913" y="3000375"/>
            <a:ext cx="1400175" cy="857250"/>
          </a:xfrm>
          <a:prstGeom prst="rect">
            <a:avLst/>
          </a:prstGeom>
          <a:noFill/>
        </p:spPr>
        <p:txBody>
          <a:bodyPr/>
          <a:lstStyle/>
          <a:p>
            <a:pPr>
              <a:defRPr/>
            </a:pPr>
            <a:endParaRPr lang="cs-CZ"/>
          </a:p>
        </p:txBody>
      </p:sp>
      <p:pic>
        <p:nvPicPr>
          <p:cNvPr id="12294" name="Picture 19" descr="chloroplast_engl"/>
          <p:cNvPicPr>
            <a:picLocks noChangeAspect="1" noChangeArrowheads="1"/>
          </p:cNvPicPr>
          <p:nvPr/>
        </p:nvPicPr>
        <p:blipFill>
          <a:blip r:embed="rId4" cstate="print"/>
          <a:srcRect/>
          <a:stretch>
            <a:fillRect/>
          </a:stretch>
        </p:blipFill>
        <p:spPr bwMode="auto">
          <a:xfrm>
            <a:off x="4932040" y="916399"/>
            <a:ext cx="3232943" cy="1622626"/>
          </a:xfrm>
          <a:prstGeom prst="rect">
            <a:avLst/>
          </a:prstGeom>
          <a:noFill/>
          <a:ln w="9525">
            <a:noFill/>
            <a:miter lim="800000"/>
            <a:headEnd/>
            <a:tailEnd/>
          </a:ln>
        </p:spPr>
      </p:pic>
      <p:sp>
        <p:nvSpPr>
          <p:cNvPr id="46103" name="Text Box 23"/>
          <p:cNvSpPr txBox="1">
            <a:spLocks noChangeArrowheads="1"/>
          </p:cNvSpPr>
          <p:nvPr/>
        </p:nvSpPr>
        <p:spPr bwMode="auto">
          <a:xfrm>
            <a:off x="5954764" y="2461922"/>
            <a:ext cx="958917" cy="276999"/>
          </a:xfrm>
          <a:prstGeom prst="rect">
            <a:avLst/>
          </a:prstGeom>
          <a:noFill/>
          <a:ln w="9525">
            <a:noFill/>
            <a:miter lim="800000"/>
            <a:headEnd/>
            <a:tailEnd/>
          </a:ln>
          <a:effectLst/>
        </p:spPr>
        <p:txBody>
          <a:bodyPr wrap="none">
            <a:spAutoFit/>
          </a:bodyPr>
          <a:lstStyle/>
          <a:p>
            <a:pPr>
              <a:defRPr/>
            </a:pPr>
            <a:r>
              <a:rPr lang="cs-CZ" sz="1200" dirty="0">
                <a:solidFill>
                  <a:srgbClr val="008000"/>
                </a:solidFill>
                <a:effectLst>
                  <a:outerShdw blurRad="38100" dist="38100" dir="2700000" algn="tl">
                    <a:srgbClr val="C0C0C0"/>
                  </a:outerShdw>
                </a:effectLst>
              </a:rPr>
              <a:t>Chloroplast</a:t>
            </a:r>
            <a:endParaRPr lang="fr-FR" sz="1200" dirty="0">
              <a:solidFill>
                <a:srgbClr val="008000"/>
              </a:solidFill>
              <a:effectLst>
                <a:outerShdw blurRad="38100" dist="38100" dir="2700000" algn="tl">
                  <a:srgbClr val="C0C0C0"/>
                </a:outerShdw>
              </a:effectLst>
            </a:endParaRPr>
          </a:p>
        </p:txBody>
      </p:sp>
      <p:sp>
        <p:nvSpPr>
          <p:cNvPr id="46104" name="Text Box 24"/>
          <p:cNvSpPr txBox="1">
            <a:spLocks noChangeArrowheads="1"/>
          </p:cNvSpPr>
          <p:nvPr/>
        </p:nvSpPr>
        <p:spPr bwMode="auto">
          <a:xfrm>
            <a:off x="2411760" y="5515658"/>
            <a:ext cx="840295" cy="276999"/>
          </a:xfrm>
          <a:prstGeom prst="rect">
            <a:avLst/>
          </a:prstGeom>
          <a:noFill/>
          <a:ln w="9525">
            <a:noFill/>
            <a:miter lim="800000"/>
            <a:headEnd/>
            <a:tailEnd/>
          </a:ln>
          <a:effectLst/>
        </p:spPr>
        <p:txBody>
          <a:bodyPr wrap="none">
            <a:spAutoFit/>
          </a:bodyPr>
          <a:lstStyle/>
          <a:p>
            <a:pPr>
              <a:defRPr/>
            </a:pPr>
            <a:r>
              <a:rPr lang="cs-CZ" sz="1200" dirty="0" err="1">
                <a:solidFill>
                  <a:srgbClr val="008000"/>
                </a:solidFill>
                <a:effectLst>
                  <a:outerShdw blurRad="38100" dist="38100" dir="2700000" algn="tl">
                    <a:srgbClr val="C0C0C0"/>
                  </a:outerShdw>
                </a:effectLst>
              </a:rPr>
              <a:t>Thylakoid</a:t>
            </a:r>
            <a:endParaRPr lang="fr-FR" sz="1200" dirty="0">
              <a:solidFill>
                <a:srgbClr val="008000"/>
              </a:solidFill>
              <a:effectLst>
                <a:outerShdw blurRad="38100" dist="38100" dir="2700000" algn="tl">
                  <a:srgbClr val="C0C0C0"/>
                </a:outerShdw>
              </a:effectLst>
            </a:endParaRPr>
          </a:p>
        </p:txBody>
      </p:sp>
      <p:sp>
        <p:nvSpPr>
          <p:cNvPr id="46110" name="Text Box 30"/>
          <p:cNvSpPr txBox="1">
            <a:spLocks noChangeArrowheads="1"/>
          </p:cNvSpPr>
          <p:nvPr/>
        </p:nvSpPr>
        <p:spPr bwMode="auto">
          <a:xfrm>
            <a:off x="5954764" y="5411410"/>
            <a:ext cx="2368550" cy="276999"/>
          </a:xfrm>
          <a:prstGeom prst="rect">
            <a:avLst/>
          </a:prstGeom>
          <a:noFill/>
          <a:ln w="9525">
            <a:noFill/>
            <a:miter lim="800000"/>
            <a:headEnd/>
            <a:tailEnd/>
          </a:ln>
          <a:effectLst/>
        </p:spPr>
        <p:txBody>
          <a:bodyPr wrap="square">
            <a:spAutoFit/>
          </a:bodyPr>
          <a:lstStyle/>
          <a:p>
            <a:pPr>
              <a:defRPr/>
            </a:pPr>
            <a:r>
              <a:rPr lang="de-CH" sz="1200" dirty="0" err="1">
                <a:solidFill>
                  <a:srgbClr val="008000"/>
                </a:solidFill>
                <a:effectLst>
                  <a:outerShdw blurRad="38100" dist="38100" dir="2700000" algn="tl">
                    <a:srgbClr val="C0C0C0"/>
                  </a:outerShdw>
                </a:effectLst>
              </a:rPr>
              <a:t>Membr</a:t>
            </a:r>
            <a:r>
              <a:rPr lang="cs-CZ" sz="1200" dirty="0" err="1">
                <a:solidFill>
                  <a:srgbClr val="008000"/>
                </a:solidFill>
                <a:effectLst>
                  <a:outerShdw blurRad="38100" dist="38100" dir="2700000" algn="tl">
                    <a:srgbClr val="C0C0C0"/>
                  </a:outerShdw>
                </a:effectLst>
              </a:rPr>
              <a:t>ána</a:t>
            </a:r>
            <a:r>
              <a:rPr lang="cs-CZ" sz="1200" dirty="0">
                <a:solidFill>
                  <a:srgbClr val="008000"/>
                </a:solidFill>
                <a:effectLst>
                  <a:outerShdw blurRad="38100" dist="38100" dir="2700000" algn="tl">
                    <a:srgbClr val="C0C0C0"/>
                  </a:outerShdw>
                </a:effectLst>
              </a:rPr>
              <a:t> </a:t>
            </a:r>
            <a:r>
              <a:rPr lang="cs-CZ" sz="1200" dirty="0" err="1">
                <a:solidFill>
                  <a:srgbClr val="008000"/>
                </a:solidFill>
                <a:effectLst>
                  <a:outerShdw blurRad="38100" dist="38100" dir="2700000" algn="tl">
                    <a:srgbClr val="C0C0C0"/>
                  </a:outerShdw>
                </a:effectLst>
              </a:rPr>
              <a:t>thylakoidu</a:t>
            </a:r>
            <a:endParaRPr lang="fr-FR" sz="1200" dirty="0">
              <a:solidFill>
                <a:srgbClr val="008000"/>
              </a:solidFill>
              <a:effectLst>
                <a:outerShdw blurRad="38100" dist="38100" dir="2700000" algn="tl">
                  <a:srgbClr val="C0C0C0"/>
                </a:outerShdw>
              </a:effectLst>
            </a:endParaRPr>
          </a:p>
        </p:txBody>
      </p:sp>
      <p:pic>
        <p:nvPicPr>
          <p:cNvPr id="3" name="Picture 2">
            <a:extLst>
              <a:ext uri="{FF2B5EF4-FFF2-40B4-BE49-F238E27FC236}">
                <a16:creationId xmlns:a16="http://schemas.microsoft.com/office/drawing/2014/main" id="{CF47D5F3-EABA-BB40-A34A-BB903E395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2839881"/>
            <a:ext cx="4482431" cy="2552852"/>
          </a:xfrm>
          <a:prstGeom prst="rect">
            <a:avLst/>
          </a:prstGeom>
        </p:spPr>
      </p:pic>
      <p:pic>
        <p:nvPicPr>
          <p:cNvPr id="8" name="Picture 7">
            <a:extLst>
              <a:ext uri="{FF2B5EF4-FFF2-40B4-BE49-F238E27FC236}">
                <a16:creationId xmlns:a16="http://schemas.microsoft.com/office/drawing/2014/main" id="{43BF2C9A-A4D2-8943-86B0-1924388D4E6B}"/>
              </a:ext>
            </a:extLst>
          </p:cNvPr>
          <p:cNvPicPr>
            <a:picLocks noChangeAspect="1"/>
          </p:cNvPicPr>
          <p:nvPr/>
        </p:nvPicPr>
        <p:blipFill>
          <a:blip r:embed="rId6"/>
          <a:stretch>
            <a:fillRect/>
          </a:stretch>
        </p:blipFill>
        <p:spPr>
          <a:xfrm>
            <a:off x="782217" y="611717"/>
            <a:ext cx="2565647" cy="2556385"/>
          </a:xfrm>
          <a:prstGeom prst="rect">
            <a:avLst/>
          </a:prstGeom>
        </p:spPr>
      </p:pic>
      <p:pic>
        <p:nvPicPr>
          <p:cNvPr id="10" name="Picture 9">
            <a:extLst>
              <a:ext uri="{FF2B5EF4-FFF2-40B4-BE49-F238E27FC236}">
                <a16:creationId xmlns:a16="http://schemas.microsoft.com/office/drawing/2014/main" id="{55D22C05-289F-394A-933A-A6FC6B10F0B9}"/>
              </a:ext>
            </a:extLst>
          </p:cNvPr>
          <p:cNvPicPr>
            <a:picLocks noChangeAspect="1"/>
          </p:cNvPicPr>
          <p:nvPr/>
        </p:nvPicPr>
        <p:blipFill>
          <a:blip r:embed="rId7"/>
          <a:stretch>
            <a:fillRect/>
          </a:stretch>
        </p:blipFill>
        <p:spPr>
          <a:xfrm>
            <a:off x="256181" y="5596740"/>
            <a:ext cx="1872208" cy="181632"/>
          </a:xfrm>
          <a:prstGeom prst="rect">
            <a:avLst/>
          </a:prstGeom>
        </p:spPr>
      </p:pic>
      <p:pic>
        <p:nvPicPr>
          <p:cNvPr id="2" name="Picture 1">
            <a:extLst>
              <a:ext uri="{FF2B5EF4-FFF2-40B4-BE49-F238E27FC236}">
                <a16:creationId xmlns:a16="http://schemas.microsoft.com/office/drawing/2014/main" id="{AA490E67-009F-F24C-9C16-E5BFCDDBCFED}"/>
              </a:ext>
            </a:extLst>
          </p:cNvPr>
          <p:cNvPicPr>
            <a:picLocks noChangeAspect="1"/>
          </p:cNvPicPr>
          <p:nvPr/>
        </p:nvPicPr>
        <p:blipFill>
          <a:blip r:embed="rId8"/>
          <a:stretch>
            <a:fillRect/>
          </a:stretch>
        </p:blipFill>
        <p:spPr>
          <a:xfrm>
            <a:off x="4860033" y="631599"/>
            <a:ext cx="3024336" cy="180895"/>
          </a:xfrm>
          <a:prstGeom prst="rect">
            <a:avLst/>
          </a:prstGeom>
        </p:spPr>
      </p:pic>
      <p:sp>
        <p:nvSpPr>
          <p:cNvPr id="14" name="Text Box 2">
            <a:extLst>
              <a:ext uri="{FF2B5EF4-FFF2-40B4-BE49-F238E27FC236}">
                <a16:creationId xmlns:a16="http://schemas.microsoft.com/office/drawing/2014/main" id="{7D0617C5-06C2-9744-A8BE-6CF9E51B186A}"/>
              </a:ext>
            </a:extLst>
          </p:cNvPr>
          <p:cNvSpPr txBox="1">
            <a:spLocks noChangeArrowheads="1"/>
          </p:cNvSpPr>
          <p:nvPr/>
        </p:nvSpPr>
        <p:spPr bwMode="auto">
          <a:xfrm>
            <a:off x="179388" y="0"/>
            <a:ext cx="8424862" cy="553998"/>
          </a:xfrm>
          <a:prstGeom prst="rect">
            <a:avLst/>
          </a:prstGeom>
          <a:noFill/>
          <a:ln w="9525">
            <a:noFill/>
            <a:miter lim="800000"/>
            <a:headEnd/>
            <a:tailEnd/>
          </a:ln>
          <a:effectLst/>
        </p:spPr>
        <p:txBody>
          <a:bodyPr>
            <a:spAutoFit/>
          </a:bodyPr>
          <a:lstStyle/>
          <a:p>
            <a:r>
              <a:rPr lang="de-CH" sz="1600" dirty="0" err="1">
                <a:effectLst/>
              </a:rPr>
              <a:t>Příklady</a:t>
            </a:r>
            <a:r>
              <a:rPr lang="de-CH" sz="1600" dirty="0">
                <a:effectLst/>
              </a:rPr>
              <a:t> </a:t>
            </a:r>
            <a:r>
              <a:rPr lang="de-CH" sz="1600" dirty="0" err="1">
                <a:effectLst/>
              </a:rPr>
              <a:t>biofyzikálních</a:t>
            </a:r>
            <a:r>
              <a:rPr lang="de-CH" sz="1600" dirty="0">
                <a:effectLst/>
              </a:rPr>
              <a:t> </a:t>
            </a:r>
            <a:r>
              <a:rPr lang="de-CH" sz="1600" dirty="0" err="1">
                <a:effectLst/>
              </a:rPr>
              <a:t>témat</a:t>
            </a:r>
            <a:endParaRPr lang="de-CH" sz="1600" dirty="0">
              <a:effectLst/>
            </a:endParaRPr>
          </a:p>
          <a:p>
            <a:r>
              <a:rPr lang="de-CH" sz="1400" dirty="0" err="1">
                <a:effectLst/>
              </a:rPr>
              <a:t>Příklad</a:t>
            </a:r>
            <a:r>
              <a:rPr lang="de-CH" sz="1400" dirty="0">
                <a:effectLst/>
              </a:rPr>
              <a:t> 4. </a:t>
            </a:r>
            <a:r>
              <a:rPr lang="de-CH" sz="1400" dirty="0" err="1">
                <a:effectLst/>
              </a:rPr>
              <a:t>Fotosynt</a:t>
            </a:r>
            <a:r>
              <a:rPr lang="cs-CZ" sz="1400" dirty="0" err="1">
                <a:effectLst/>
              </a:rPr>
              <a:t>éza</a:t>
            </a:r>
            <a:r>
              <a:rPr lang="cs-CZ" sz="1400" dirty="0">
                <a:effectLst/>
              </a:rPr>
              <a:t>: jaký je molekulární mechanismus syntézy cukrů z CO</a:t>
            </a:r>
            <a:r>
              <a:rPr lang="cs-CZ" sz="1400" baseline="-25000" dirty="0">
                <a:effectLst/>
              </a:rPr>
              <a:t>2</a:t>
            </a:r>
            <a:r>
              <a:rPr lang="cs-CZ" sz="1400" dirty="0">
                <a:effectLst/>
              </a:rPr>
              <a:t> a H</a:t>
            </a:r>
            <a:r>
              <a:rPr lang="cs-CZ" sz="1400" baseline="-25000" dirty="0">
                <a:effectLst/>
              </a:rPr>
              <a:t>2</a:t>
            </a:r>
            <a:r>
              <a:rPr lang="cs-CZ" sz="1400" dirty="0">
                <a:effectLst/>
              </a:rPr>
              <a:t>O ?</a:t>
            </a:r>
          </a:p>
        </p:txBody>
      </p:sp>
      <p:sp>
        <p:nvSpPr>
          <p:cNvPr id="15" name="Text Box 4">
            <a:extLst>
              <a:ext uri="{FF2B5EF4-FFF2-40B4-BE49-F238E27FC236}">
                <a16:creationId xmlns:a16="http://schemas.microsoft.com/office/drawing/2014/main" id="{8E6D56D6-B8FE-D348-89B2-9B463FED5E12}"/>
              </a:ext>
            </a:extLst>
          </p:cNvPr>
          <p:cNvSpPr txBox="1">
            <a:spLocks noChangeArrowheads="1"/>
          </p:cNvSpPr>
          <p:nvPr/>
        </p:nvSpPr>
        <p:spPr bwMode="auto">
          <a:xfrm>
            <a:off x="-68614" y="5797713"/>
            <a:ext cx="9212614" cy="1015663"/>
          </a:xfrm>
          <a:prstGeom prst="rect">
            <a:avLst/>
          </a:prstGeom>
          <a:noFill/>
          <a:ln w="9525">
            <a:noFill/>
            <a:miter lim="800000"/>
            <a:headEnd/>
            <a:tailEnd/>
          </a:ln>
          <a:effectLst/>
        </p:spPr>
        <p:txBody>
          <a:bodyPr wrap="square">
            <a:spAutoFit/>
          </a:bodyPr>
          <a:lstStyle/>
          <a:p>
            <a:r>
              <a:rPr lang="cs-CZ" sz="1200" dirty="0">
                <a:effectLst/>
              </a:rPr>
              <a:t>Komentář: </a:t>
            </a:r>
            <a:r>
              <a:rPr lang="cs-CZ" sz="1200" dirty="0">
                <a:solidFill>
                  <a:srgbClr val="FF0000"/>
                </a:solidFill>
                <a:effectLst/>
              </a:rPr>
              <a:t>Při první fázi fotosyntézy se rozkládá voda. Vzniká kyslík a na každou molekulu kyslíku 4 elektrony a 4 protony. Elektrony jsou využity k redukci </a:t>
            </a:r>
            <a:r>
              <a:rPr lang="cs-CZ" sz="1200" dirty="0" err="1">
                <a:solidFill>
                  <a:srgbClr val="FF0000"/>
                </a:solidFill>
                <a:effectLst/>
              </a:rPr>
              <a:t>kofaktoru</a:t>
            </a:r>
            <a:r>
              <a:rPr lang="cs-CZ" sz="1200" dirty="0">
                <a:solidFill>
                  <a:srgbClr val="FF0000"/>
                </a:solidFill>
                <a:effectLst/>
              </a:rPr>
              <a:t> NADP</a:t>
            </a:r>
            <a:r>
              <a:rPr lang="cs-CZ" sz="1200" baseline="30000" dirty="0">
                <a:solidFill>
                  <a:srgbClr val="FF0000"/>
                </a:solidFill>
                <a:effectLst/>
              </a:rPr>
              <a:t>+</a:t>
            </a:r>
            <a:r>
              <a:rPr lang="cs-CZ" sz="1200" dirty="0">
                <a:solidFill>
                  <a:srgbClr val="FF0000"/>
                </a:solidFill>
                <a:effectLst/>
              </a:rPr>
              <a:t> na NADPH, protony jsou hromaděny v dutině </a:t>
            </a:r>
            <a:r>
              <a:rPr lang="cs-CZ" sz="1200" dirty="0" err="1">
                <a:solidFill>
                  <a:srgbClr val="FF0000"/>
                </a:solidFill>
                <a:effectLst/>
              </a:rPr>
              <a:t>thylakoidu</a:t>
            </a:r>
            <a:r>
              <a:rPr lang="cs-CZ" sz="1200" dirty="0">
                <a:solidFill>
                  <a:srgbClr val="FF0000"/>
                </a:solidFill>
                <a:effectLst/>
              </a:rPr>
              <a:t>, jejich přebytek se vyrovnává průchodem membrány, kde enzym ATP-</a:t>
            </a:r>
            <a:r>
              <a:rPr lang="cs-CZ" sz="1200" dirty="0" err="1">
                <a:solidFill>
                  <a:srgbClr val="FF0000"/>
                </a:solidFill>
                <a:effectLst/>
              </a:rPr>
              <a:t>syntáza</a:t>
            </a:r>
            <a:r>
              <a:rPr lang="cs-CZ" sz="1200" dirty="0">
                <a:solidFill>
                  <a:srgbClr val="FF0000"/>
                </a:solidFill>
                <a:effectLst/>
              </a:rPr>
              <a:t> (využívá polarizované membrány jako zdroje napětí k syntéze ATP z ADP a volného zbytku kyseliny fosforečné. Energie světelná se tedy přeměňuje na elektrickou, mechanickou (ATP-</a:t>
            </a:r>
            <a:r>
              <a:rPr lang="cs-CZ" sz="1200" dirty="0" err="1">
                <a:solidFill>
                  <a:srgbClr val="FF0000"/>
                </a:solidFill>
                <a:effectLst/>
              </a:rPr>
              <a:t>syntáza</a:t>
            </a:r>
            <a:r>
              <a:rPr lang="cs-CZ" sz="1200" dirty="0">
                <a:solidFill>
                  <a:srgbClr val="FF0000"/>
                </a:solidFill>
                <a:effectLst/>
              </a:rPr>
              <a:t> je tzv. molekulární motor) a posléze chemickou. Chemická energie ATP je posléze užita pro fixaci CO</a:t>
            </a:r>
            <a:r>
              <a:rPr lang="cs-CZ" sz="1200" baseline="-25000" dirty="0">
                <a:solidFill>
                  <a:srgbClr val="FF0000"/>
                </a:solidFill>
                <a:effectLst/>
              </a:rPr>
              <a:t>2</a:t>
            </a:r>
            <a:r>
              <a:rPr lang="cs-CZ" sz="1200" dirty="0">
                <a:solidFill>
                  <a:srgbClr val="FF0000"/>
                </a:solidFill>
                <a:effectLst/>
              </a:rPr>
              <a:t> do sacharidů coby velkých zásobníků chemické  energie.</a:t>
            </a:r>
            <a:endParaRPr lang="cs-CZ" sz="1200" dirty="0">
              <a:solidFill>
                <a:srgbClr val="FF0000"/>
              </a:solidFill>
              <a:effectLst/>
              <a:cs typeface="Times New Roman" pitchFamily="18" charset="0"/>
            </a:endParaRPr>
          </a:p>
        </p:txBody>
      </p:sp>
    </p:spTree>
    <p:extLst>
      <p:ext uri="{BB962C8B-B14F-4D97-AF65-F5344CB8AC3E}">
        <p14:creationId xmlns:p14="http://schemas.microsoft.com/office/powerpoint/2010/main" val="231512622"/>
      </p:ext>
    </p:extLst>
  </p:cSld>
  <p:clrMapOvr>
    <a:masterClrMapping/>
  </p:clrMapOvr>
  <mc:AlternateContent xmlns:mc="http://schemas.openxmlformats.org/markup-compatibility/2006" xmlns:p14="http://schemas.microsoft.com/office/powerpoint/2010/main">
    <mc:Choice Requires="p14">
      <p:transition spd="slow" p14:dur="2000" advTm="126029"/>
    </mc:Choice>
    <mc:Fallback xmlns="">
      <p:transition spd="slow" advTm="126029"/>
    </mc:Fallback>
  </mc:AlternateContent>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20582</TotalTime>
  <Words>1638</Words>
  <Application>Microsoft Macintosh PowerPoint</Application>
  <PresentationFormat>On-screen Show (4:3)</PresentationFormat>
  <Paragraphs>100</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UMR 8601 CNRS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Jiri Kozelka</dc:creator>
  <cp:lastModifiedBy>Microsoft Office User</cp:lastModifiedBy>
  <cp:revision>289</cp:revision>
  <dcterms:created xsi:type="dcterms:W3CDTF">2009-09-15T06:50:31Z</dcterms:created>
  <dcterms:modified xsi:type="dcterms:W3CDTF">2024-09-26T12:24:03Z</dcterms:modified>
</cp:coreProperties>
</file>