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1" r:id="rId2"/>
    <p:sldId id="256" r:id="rId3"/>
    <p:sldId id="257" r:id="rId4"/>
    <p:sldId id="280" r:id="rId5"/>
    <p:sldId id="260" r:id="rId6"/>
    <p:sldId id="279" r:id="rId7"/>
    <p:sldId id="278" r:id="rId8"/>
    <p:sldId id="258" r:id="rId9"/>
    <p:sldId id="261" r:id="rId10"/>
    <p:sldId id="263" r:id="rId11"/>
    <p:sldId id="259" r:id="rId12"/>
    <p:sldId id="262" r:id="rId13"/>
    <p:sldId id="344" r:id="rId14"/>
    <p:sldId id="345" r:id="rId15"/>
    <p:sldId id="264" r:id="rId16"/>
    <p:sldId id="346" r:id="rId17"/>
    <p:sldId id="347" r:id="rId18"/>
    <p:sldId id="266" r:id="rId19"/>
    <p:sldId id="265" r:id="rId20"/>
    <p:sldId id="267" r:id="rId21"/>
    <p:sldId id="268" r:id="rId22"/>
    <p:sldId id="271" r:id="rId23"/>
    <p:sldId id="272" r:id="rId24"/>
    <p:sldId id="273" r:id="rId25"/>
    <p:sldId id="274" r:id="rId26"/>
    <p:sldId id="270" r:id="rId27"/>
    <p:sldId id="353" r:id="rId28"/>
    <p:sldId id="354" r:id="rId29"/>
    <p:sldId id="342" r:id="rId30"/>
    <p:sldId id="343" r:id="rId31"/>
    <p:sldId id="269" r:id="rId32"/>
    <p:sldId id="349" r:id="rId33"/>
    <p:sldId id="307" r:id="rId34"/>
    <p:sldId id="316" r:id="rId35"/>
    <p:sldId id="325" r:id="rId36"/>
    <p:sldId id="317" r:id="rId37"/>
    <p:sldId id="326" r:id="rId38"/>
    <p:sldId id="327" r:id="rId39"/>
    <p:sldId id="328" r:id="rId40"/>
    <p:sldId id="329" r:id="rId41"/>
    <p:sldId id="330" r:id="rId42"/>
    <p:sldId id="331" r:id="rId43"/>
    <p:sldId id="275" r:id="rId44"/>
    <p:sldId id="276" r:id="rId45"/>
    <p:sldId id="27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08"/>
    <p:restoredTop sz="94713"/>
  </p:normalViewPr>
  <p:slideViewPr>
    <p:cSldViewPr snapToGrid="0" snapToObjects="1">
      <p:cViewPr varScale="1">
        <p:scale>
          <a:sx n="163" d="100"/>
          <a:sy n="163" d="100"/>
        </p:scale>
        <p:origin x="22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CA6E-3F34-0A4D-8446-15045A80F14C}" type="datetimeFigureOut">
              <a:rPr lang="en-US" smtClean="0"/>
              <a:pPr/>
              <a:t>11/28/24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B26B7-9C63-FA4B-8EA5-5C575647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5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3B9FB-3DF5-6B40-BF2A-EA5315F6AAAA}" type="datetimeFigureOut">
              <a:rPr lang="en-US" smtClean="0"/>
              <a:pPr/>
              <a:t>11/28/24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73007-1742-CE44-A3B5-5DE836EA5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5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D719A-1ACF-B048-8DB6-5CD483CD26B0}" type="slidenum">
              <a:rPr lang="cs-CZ"/>
              <a:pPr/>
              <a:t>33</a:t>
            </a:fld>
            <a:endParaRPr lang="cs-CZ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3929-ACC8-B541-9E5F-25134F172A57}" type="slidenum">
              <a:rPr lang="cs-CZ"/>
              <a:pPr/>
              <a:t>34</a:t>
            </a:fld>
            <a:endParaRPr lang="cs-CZ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4E7B1-02A7-0E48-A853-74EF5B3C4CDD}" type="slidenum">
              <a:rPr lang="cs-CZ"/>
              <a:pPr/>
              <a:t>36</a:t>
            </a:fld>
            <a:endParaRPr lang="cs-CZ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7D389-ED7A-2642-9179-F88780ED3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5A2-2568-454E-9A2F-8B4F7F72D18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4484" y="436141"/>
            <a:ext cx="80054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Mgr. Karel </a:t>
            </a:r>
            <a:r>
              <a:rPr lang="en-US" dirty="0" err="1"/>
              <a:t>Kubíček</a:t>
            </a:r>
            <a:r>
              <a:rPr lang="en-US" dirty="0"/>
              <a:t>, Ph.D.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b="1" dirty="0"/>
              <a:t>F1190: </a:t>
            </a:r>
            <a:r>
              <a:rPr lang="en-US" sz="4000" b="1" dirty="0" err="1"/>
              <a:t>Lipidy</a:t>
            </a:r>
            <a:endParaRPr lang="en-US" sz="4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fosfatidinova_ky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67663"/>
            <a:ext cx="8544543" cy="2139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842818"/>
            <a:ext cx="854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Kyselina</a:t>
            </a:r>
            <a:r>
              <a:rPr lang="en-US" dirty="0"/>
              <a:t> </a:t>
            </a:r>
            <a:r>
              <a:rPr lang="en-US" dirty="0" err="1"/>
              <a:t>fosfatidová</a:t>
            </a:r>
            <a:r>
              <a:rPr lang="en-US" dirty="0"/>
              <a:t> –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sloučenina</a:t>
            </a:r>
            <a:r>
              <a:rPr lang="en-US" dirty="0"/>
              <a:t> </a:t>
            </a:r>
            <a:r>
              <a:rPr lang="en-US" dirty="0" err="1"/>
              <a:t>fosfolipidů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glycerolipi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3" y="581598"/>
            <a:ext cx="6840935" cy="54104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fosfolipid.png"/>
          <p:cNvPicPr>
            <a:picLocks noChangeAspect="1"/>
          </p:cNvPicPr>
          <p:nvPr/>
        </p:nvPicPr>
        <p:blipFill>
          <a:blip r:embed="rId2"/>
          <a:srcRect r="4203"/>
          <a:stretch>
            <a:fillRect/>
          </a:stretch>
        </p:blipFill>
        <p:spPr>
          <a:xfrm>
            <a:off x="1494893" y="992695"/>
            <a:ext cx="3947634" cy="5040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3365" y="888790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Polární</a:t>
            </a:r>
            <a:r>
              <a:rPr lang="en-US" dirty="0"/>
              <a:t> “</a:t>
            </a:r>
            <a:r>
              <a:rPr lang="en-US" dirty="0" err="1"/>
              <a:t>hlavička</a:t>
            </a:r>
            <a:r>
              <a:rPr lang="en-US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5680" y="3440545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Nepolární</a:t>
            </a:r>
            <a:r>
              <a:rPr lang="en-US" dirty="0"/>
              <a:t> </a:t>
            </a:r>
            <a:r>
              <a:rPr lang="en-US" dirty="0" err="1"/>
              <a:t>konec</a:t>
            </a:r>
            <a:r>
              <a:rPr lang="en-US" dirty="0"/>
              <a:t> (</a:t>
            </a:r>
            <a:r>
              <a:rPr lang="en-US" dirty="0" err="1"/>
              <a:t>nasycený</a:t>
            </a:r>
            <a:r>
              <a:rPr lang="en-US" dirty="0"/>
              <a:t> – S- 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nenasucený</a:t>
            </a:r>
            <a:r>
              <a:rPr lang="en-US" dirty="0"/>
              <a:t> – 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" y="311727"/>
            <a:ext cx="769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fosfolipidu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membránového</a:t>
            </a:r>
            <a:r>
              <a:rPr lang="en-US" dirty="0"/>
              <a:t> </a:t>
            </a:r>
            <a:r>
              <a:rPr lang="en-US" dirty="0" err="1"/>
              <a:t>lipidu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 shot 2010-11-15 at 11.40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9" y="895561"/>
            <a:ext cx="8721529" cy="48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3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Screen shot 2010-11-15 at 11.42.49 PM.png"/>
          <p:cNvPicPr>
            <a:picLocks noChangeAspect="1"/>
          </p:cNvPicPr>
          <p:nvPr/>
        </p:nvPicPr>
        <p:blipFill>
          <a:blip r:embed="rId2"/>
          <a:srcRect l="11006" r="2915"/>
          <a:stretch>
            <a:fillRect/>
          </a:stretch>
        </p:blipFill>
        <p:spPr>
          <a:xfrm>
            <a:off x="1006349" y="1014274"/>
            <a:ext cx="7871088" cy="48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cholester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350"/>
            <a:ext cx="9144000" cy="520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909" y="369455"/>
            <a:ext cx="868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Steroidy</a:t>
            </a:r>
            <a:r>
              <a:rPr lang="en-US" dirty="0"/>
              <a:t>, cholesterol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Screen shot 2010-11-15 at 11.43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05" y="1195315"/>
            <a:ext cx="8086734" cy="36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creen shot 2010-11-15 at 11.04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69" y="287560"/>
            <a:ext cx="7283924" cy="55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45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dvojvrstv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0" y="923637"/>
            <a:ext cx="7527906" cy="4306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3726" y="762000"/>
            <a:ext cx="12062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Hydro-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filní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fobní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filní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845" y="381000"/>
            <a:ext cx="722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Lipidová</a:t>
            </a:r>
            <a:r>
              <a:rPr lang="en-US" b="1" dirty="0"/>
              <a:t> </a:t>
            </a:r>
            <a:r>
              <a:rPr lang="en-US" b="1" dirty="0" err="1"/>
              <a:t>dvojvrstva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usporadane_lipid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03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1775A2-2568-454E-9A2F-8B4F7F72D1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Lipids, Karel Kubíček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cs-CZ"/>
              <a:t>Autumn Semestr 2022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999" y="267970"/>
            <a:ext cx="8645872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Lipidy</a:t>
            </a:r>
            <a:r>
              <a:rPr lang="en-US" b="1" dirty="0"/>
              <a:t>, </a:t>
            </a:r>
            <a:r>
              <a:rPr lang="en-US" b="1" dirty="0" err="1"/>
              <a:t>membrány</a:t>
            </a:r>
            <a:endParaRPr lang="en-US" b="1" dirty="0"/>
          </a:p>
          <a:p>
            <a:endParaRPr lang="en-US" dirty="0"/>
          </a:p>
          <a:p>
            <a:r>
              <a:rPr lang="en-US" sz="2000" b="1" dirty="0" err="1"/>
              <a:t>Doporučená</a:t>
            </a:r>
            <a:r>
              <a:rPr lang="en-US" sz="2000" b="1" dirty="0"/>
              <a:t> </a:t>
            </a:r>
            <a:r>
              <a:rPr lang="en-US" sz="2000" b="1" dirty="0" err="1"/>
              <a:t>literatura</a:t>
            </a:r>
            <a:r>
              <a:rPr lang="en-US" sz="2000" b="1" dirty="0"/>
              <a:t>:</a:t>
            </a:r>
          </a:p>
          <a:p>
            <a:pPr marL="342900" indent="-342900">
              <a:buAutoNum type="arabicParenR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Cotterill</a:t>
            </a:r>
            <a:r>
              <a:rPr lang="en-US" dirty="0">
                <a:latin typeface="Arial"/>
                <a:cs typeface="Arial"/>
              </a:rPr>
              <a:t>, R.: Biophysics: An Introduction, John Wiley &amp; Sons, Ltd. 2002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Murray, R.K., </a:t>
            </a:r>
            <a:r>
              <a:rPr lang="en-US" dirty="0" err="1">
                <a:latin typeface="Arial"/>
                <a:cs typeface="Arial"/>
              </a:rPr>
              <a:t>Granner</a:t>
            </a:r>
            <a:r>
              <a:rPr lang="en-US" dirty="0">
                <a:latin typeface="Arial"/>
                <a:cs typeface="Arial"/>
              </a:rPr>
              <a:t>, D. K., Mayes, P., A., </a:t>
            </a:r>
            <a:r>
              <a:rPr lang="en-US" dirty="0" err="1">
                <a:latin typeface="Arial"/>
                <a:cs typeface="Arial"/>
              </a:rPr>
              <a:t>Rodwell</a:t>
            </a:r>
            <a:r>
              <a:rPr lang="en-US" dirty="0">
                <a:latin typeface="Arial"/>
                <a:cs typeface="Arial"/>
              </a:rPr>
              <a:t>, V., W.: Harper’s Illustrated Biochemistry, Lange Medical Books, 2003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Schuenemann</a:t>
            </a:r>
            <a:r>
              <a:rPr lang="en-US" dirty="0">
                <a:latin typeface="Arial"/>
                <a:cs typeface="Arial"/>
              </a:rPr>
              <a:t>, V.: </a:t>
            </a:r>
            <a:r>
              <a:rPr lang="en-US" dirty="0" err="1">
                <a:latin typeface="Arial"/>
                <a:cs typeface="Arial"/>
              </a:rPr>
              <a:t>Biophysik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Eine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Einfuehrung</a:t>
            </a:r>
            <a:r>
              <a:rPr lang="en-US" dirty="0">
                <a:latin typeface="Arial"/>
                <a:cs typeface="Arial"/>
              </a:rPr>
              <a:t>, Springer, 2005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Garrett, R.H., Grisham, C.M.: Biochemistry,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ed., 1999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Jackson, M.B.: Molecular and Cellular Biophysics, Cambridge University Press, 2006</a:t>
            </a:r>
            <a:endParaRPr lang="en-US" dirty="0"/>
          </a:p>
          <a:p>
            <a:endParaRPr lang="en-US" dirty="0"/>
          </a:p>
          <a:p>
            <a:r>
              <a:rPr lang="en-US" sz="2000" b="1" dirty="0" err="1"/>
              <a:t>Lipidy</a:t>
            </a:r>
            <a:r>
              <a:rPr lang="en-US" sz="2000" b="1" dirty="0"/>
              <a:t>, </a:t>
            </a:r>
            <a:r>
              <a:rPr lang="en-US" sz="2000" b="1" dirty="0" err="1"/>
              <a:t>membrány</a:t>
            </a:r>
            <a:endParaRPr lang="en-US" sz="2000" b="1" dirty="0"/>
          </a:p>
          <a:p>
            <a:pPr>
              <a:buFontTx/>
              <a:buChar char="-"/>
            </a:pPr>
            <a:r>
              <a:rPr lang="en-US" sz="2000" dirty="0" err="1"/>
              <a:t>Mastné</a:t>
            </a:r>
            <a:r>
              <a:rPr lang="en-US" sz="2000" dirty="0"/>
              <a:t> </a:t>
            </a:r>
            <a:r>
              <a:rPr lang="en-US" sz="2000" dirty="0" err="1"/>
              <a:t>kyseliny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Fosfolipidy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Triglyceroly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Grlycerofosfolipidy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Vosky</a:t>
            </a:r>
            <a:r>
              <a:rPr lang="en-US" sz="2000" dirty="0"/>
              <a:t>, </a:t>
            </a:r>
            <a:r>
              <a:rPr lang="en-US" sz="2000" dirty="0" err="1"/>
              <a:t>terpény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Steroidy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multilamelarni_vesi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65" y="3325090"/>
            <a:ext cx="4027452" cy="2503909"/>
          </a:xfrm>
          <a:prstGeom prst="rect">
            <a:avLst/>
          </a:prstGeom>
        </p:spPr>
      </p:pic>
      <p:pic>
        <p:nvPicPr>
          <p:cNvPr id="8" name="Picture 7" descr="monolamelarni_vesi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5" y="2770909"/>
            <a:ext cx="3285163" cy="3219063"/>
          </a:xfrm>
          <a:prstGeom prst="rect">
            <a:avLst/>
          </a:prstGeom>
        </p:spPr>
      </p:pic>
      <p:pic>
        <p:nvPicPr>
          <p:cNvPr id="9" name="Picture 8" descr="mice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09" y="186456"/>
            <a:ext cx="3113663" cy="29775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254" y="473364"/>
            <a:ext cx="408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Micela</a:t>
            </a:r>
            <a:endParaRPr lang="en-US" dirty="0"/>
          </a:p>
          <a:p>
            <a:r>
              <a:rPr lang="en-US" dirty="0" err="1"/>
              <a:t>Unilamelární</a:t>
            </a:r>
            <a:r>
              <a:rPr lang="en-US" dirty="0"/>
              <a:t> </a:t>
            </a:r>
            <a:r>
              <a:rPr lang="en-US" dirty="0" err="1"/>
              <a:t>vesikula</a:t>
            </a:r>
            <a:endParaRPr lang="en-US" dirty="0"/>
          </a:p>
          <a:p>
            <a:r>
              <a:rPr lang="en-US" dirty="0" err="1"/>
              <a:t>Multilamelární</a:t>
            </a:r>
            <a:r>
              <a:rPr lang="en-US" dirty="0"/>
              <a:t> </a:t>
            </a:r>
            <a:r>
              <a:rPr lang="en-US" dirty="0" err="1"/>
              <a:t>vesikula</a:t>
            </a:r>
            <a:endParaRPr lang="en-US" dirty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20455" y="611909"/>
            <a:ext cx="2944090" cy="23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-726208" y="2141681"/>
            <a:ext cx="236681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00" y="1362364"/>
            <a:ext cx="2212109" cy="2159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38727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Příprava</a:t>
            </a:r>
            <a:r>
              <a:rPr lang="en-US" dirty="0"/>
              <a:t> a </a:t>
            </a:r>
            <a:r>
              <a:rPr lang="en-US" dirty="0" err="1"/>
              <a:t>studium</a:t>
            </a:r>
            <a:r>
              <a:rPr lang="en-US" dirty="0"/>
              <a:t> </a:t>
            </a:r>
            <a:r>
              <a:rPr lang="en-US" dirty="0" err="1"/>
              <a:t>monovrstev</a:t>
            </a:r>
            <a:r>
              <a:rPr lang="en-US" dirty="0"/>
              <a:t>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Franklinův</a:t>
            </a:r>
            <a:r>
              <a:rPr lang="en-US" dirty="0"/>
              <a:t> experiment</a:t>
            </a:r>
          </a:p>
          <a:p>
            <a:pPr marL="342900" indent="-342900">
              <a:buAutoNum type="arabicParenR"/>
            </a:pPr>
            <a:r>
              <a:rPr lang="en-US" dirty="0" err="1"/>
              <a:t>Langmuirova-Blodgettové</a:t>
            </a:r>
            <a:r>
              <a:rPr lang="en-US" dirty="0"/>
              <a:t> </a:t>
            </a:r>
            <a:r>
              <a:rPr lang="en-US" dirty="0" err="1"/>
              <a:t>vanička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Odpařováním</a:t>
            </a:r>
            <a:r>
              <a:rPr lang="en-US" dirty="0"/>
              <a:t> </a:t>
            </a:r>
            <a:r>
              <a:rPr lang="en-US" dirty="0" err="1"/>
              <a:t>organických</a:t>
            </a:r>
            <a:r>
              <a:rPr lang="en-US" dirty="0"/>
              <a:t> </a:t>
            </a:r>
            <a:r>
              <a:rPr lang="en-US" dirty="0" err="1"/>
              <a:t>rozpouštědel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Rentgenová</a:t>
            </a:r>
            <a:r>
              <a:rPr lang="en-US" dirty="0"/>
              <a:t> </a:t>
            </a:r>
            <a:r>
              <a:rPr lang="en-US" dirty="0" err="1"/>
              <a:t>difrakce</a:t>
            </a:r>
            <a:r>
              <a:rPr lang="en-US" dirty="0"/>
              <a:t> a </a:t>
            </a:r>
            <a:r>
              <a:rPr lang="en-US" dirty="0" err="1"/>
              <a:t>odraz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Elipsometrie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BAM – Brewster angle microscopy – </a:t>
            </a:r>
            <a:r>
              <a:rPr lang="en-US" dirty="0" err="1"/>
              <a:t>mikroskopie</a:t>
            </a:r>
            <a:r>
              <a:rPr lang="en-US" dirty="0"/>
              <a:t> </a:t>
            </a:r>
            <a:r>
              <a:rPr lang="en-US" dirty="0" err="1"/>
              <a:t>Brewsterova</a:t>
            </a:r>
            <a:r>
              <a:rPr lang="en-US" dirty="0"/>
              <a:t> </a:t>
            </a:r>
            <a:r>
              <a:rPr lang="en-US" dirty="0" err="1"/>
              <a:t>úhlu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AFM – </a:t>
            </a:r>
            <a:r>
              <a:rPr lang="en-US" dirty="0" err="1"/>
              <a:t>mikroskopie</a:t>
            </a:r>
            <a:r>
              <a:rPr lang="en-US" dirty="0"/>
              <a:t> </a:t>
            </a:r>
            <a:r>
              <a:rPr lang="en-US" dirty="0" err="1"/>
              <a:t>atomárních</a:t>
            </a:r>
            <a:r>
              <a:rPr lang="en-US" dirty="0"/>
              <a:t> </a:t>
            </a:r>
            <a:r>
              <a:rPr lang="en-US" dirty="0" err="1"/>
              <a:t>sil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Fluorescenční</a:t>
            </a:r>
            <a:r>
              <a:rPr lang="en-US" dirty="0"/>
              <a:t> </a:t>
            </a:r>
            <a:r>
              <a:rPr lang="en-US" dirty="0" err="1"/>
              <a:t>mikroskopie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 descr="L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11" y="3238550"/>
            <a:ext cx="5055177" cy="311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8863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Langmuirovy-Blodgettové</a:t>
            </a:r>
            <a:r>
              <a:rPr lang="en-US" b="1" dirty="0"/>
              <a:t> </a:t>
            </a:r>
            <a:r>
              <a:rPr lang="en-US" b="1" dirty="0" err="1"/>
              <a:t>vrstvy</a:t>
            </a:r>
            <a:r>
              <a:rPr lang="en-US" b="1" dirty="0"/>
              <a:t> (filmy)</a:t>
            </a:r>
          </a:p>
        </p:txBody>
      </p:sp>
      <p:pic>
        <p:nvPicPr>
          <p:cNvPr id="9" name="Picture 8" descr="L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57192"/>
            <a:ext cx="6014028" cy="22968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L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09" y="791519"/>
            <a:ext cx="5673437" cy="51953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an 105"/>
          <p:cNvSpPr/>
          <p:nvPr/>
        </p:nvSpPr>
        <p:spPr>
          <a:xfrm>
            <a:off x="945766" y="4268030"/>
            <a:ext cx="7163047" cy="1136871"/>
          </a:xfrm>
          <a:prstGeom prst="can">
            <a:avLst>
              <a:gd name="adj" fmla="val 4692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1563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Franklinův</a:t>
            </a:r>
            <a:r>
              <a:rPr lang="en-US" dirty="0"/>
              <a:t> experiment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178080" y="304161"/>
            <a:ext cx="2855255" cy="2798204"/>
            <a:chOff x="1507433" y="561059"/>
            <a:chExt cx="2855255" cy="2798204"/>
          </a:xfrm>
        </p:grpSpPr>
        <p:grpSp>
          <p:nvGrpSpPr>
            <p:cNvPr id="23" name="Group 22"/>
            <p:cNvGrpSpPr/>
            <p:nvPr/>
          </p:nvGrpSpPr>
          <p:grpSpPr>
            <a:xfrm>
              <a:off x="1734149" y="1466871"/>
              <a:ext cx="2380254" cy="1252661"/>
              <a:chOff x="1734149" y="1466871"/>
              <a:chExt cx="2380254" cy="1252661"/>
            </a:xfrm>
          </p:grpSpPr>
          <p:sp>
            <p:nvSpPr>
              <p:cNvPr id="8" name="Rectangle 7"/>
              <p:cNvSpPr/>
              <p:nvPr/>
            </p:nvSpPr>
            <p:spPr>
              <a:xfrm rot="19183043">
                <a:off x="1734149" y="1865082"/>
                <a:ext cx="2380254" cy="49717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2049895" y="2523259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194790" y="2408969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2337665" y="2289185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476210" y="2174895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598442" y="2073434"/>
                <a:ext cx="323573" cy="2718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751280" y="1938502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884630" y="1829099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3023175" y="1714809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3159700" y="1599056"/>
                <a:ext cx="207818" cy="1847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3286129" y="1490532"/>
                <a:ext cx="328460" cy="2811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V="1">
              <a:off x="3833863" y="1008966"/>
              <a:ext cx="344217" cy="32733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 rot="2799473">
              <a:off x="3855431" y="844318"/>
              <a:ext cx="790516" cy="22399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10800000" flipV="1">
              <a:off x="1507433" y="2883158"/>
              <a:ext cx="508939" cy="4761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57"/>
          <p:cNvGrpSpPr>
            <a:grpSpLocks/>
          </p:cNvGrpSpPr>
          <p:nvPr/>
        </p:nvGrpSpPr>
        <p:grpSpPr bwMode="auto">
          <a:xfrm rot="10800000">
            <a:off x="25778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34" name="Freeform 158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59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160"/>
          <p:cNvGrpSpPr>
            <a:grpSpLocks/>
          </p:cNvGrpSpPr>
          <p:nvPr/>
        </p:nvGrpSpPr>
        <p:grpSpPr bwMode="auto">
          <a:xfrm rot="10800000">
            <a:off x="27302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37" name="Freeform 161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62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163"/>
          <p:cNvGrpSpPr>
            <a:grpSpLocks/>
          </p:cNvGrpSpPr>
          <p:nvPr/>
        </p:nvGrpSpPr>
        <p:grpSpPr bwMode="auto">
          <a:xfrm rot="10800000">
            <a:off x="28826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40" name="Freeform 164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5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166"/>
          <p:cNvGrpSpPr>
            <a:grpSpLocks/>
          </p:cNvGrpSpPr>
          <p:nvPr/>
        </p:nvGrpSpPr>
        <p:grpSpPr bwMode="auto">
          <a:xfrm rot="10800000">
            <a:off x="30350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43" name="Freeform 167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68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169"/>
          <p:cNvGrpSpPr>
            <a:grpSpLocks/>
          </p:cNvGrpSpPr>
          <p:nvPr/>
        </p:nvGrpSpPr>
        <p:grpSpPr bwMode="auto">
          <a:xfrm rot="10800000">
            <a:off x="31874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46" name="Freeform 170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71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" name="Group 172"/>
          <p:cNvGrpSpPr>
            <a:grpSpLocks/>
          </p:cNvGrpSpPr>
          <p:nvPr/>
        </p:nvGrpSpPr>
        <p:grpSpPr bwMode="auto">
          <a:xfrm rot="10800000">
            <a:off x="33398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49" name="Freeform 173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74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175"/>
          <p:cNvGrpSpPr>
            <a:grpSpLocks/>
          </p:cNvGrpSpPr>
          <p:nvPr/>
        </p:nvGrpSpPr>
        <p:grpSpPr bwMode="auto">
          <a:xfrm rot="10800000">
            <a:off x="34922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52" name="Freeform 176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77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178"/>
          <p:cNvGrpSpPr>
            <a:grpSpLocks/>
          </p:cNvGrpSpPr>
          <p:nvPr/>
        </p:nvGrpSpPr>
        <p:grpSpPr bwMode="auto">
          <a:xfrm rot="10800000">
            <a:off x="36446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55" name="Freeform 179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80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181"/>
          <p:cNvGrpSpPr>
            <a:grpSpLocks/>
          </p:cNvGrpSpPr>
          <p:nvPr/>
        </p:nvGrpSpPr>
        <p:grpSpPr bwMode="auto">
          <a:xfrm rot="10800000">
            <a:off x="37970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58" name="Freeform 182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83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184"/>
          <p:cNvGrpSpPr>
            <a:grpSpLocks/>
          </p:cNvGrpSpPr>
          <p:nvPr/>
        </p:nvGrpSpPr>
        <p:grpSpPr bwMode="auto">
          <a:xfrm rot="10800000">
            <a:off x="39494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61" name="Freeform 185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86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187"/>
          <p:cNvGrpSpPr>
            <a:grpSpLocks/>
          </p:cNvGrpSpPr>
          <p:nvPr/>
        </p:nvGrpSpPr>
        <p:grpSpPr bwMode="auto">
          <a:xfrm rot="10800000">
            <a:off x="41018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64" name="Freeform 188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89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190"/>
          <p:cNvGrpSpPr>
            <a:grpSpLocks/>
          </p:cNvGrpSpPr>
          <p:nvPr/>
        </p:nvGrpSpPr>
        <p:grpSpPr bwMode="auto">
          <a:xfrm rot="10800000">
            <a:off x="42542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67" name="Freeform 191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92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193"/>
          <p:cNvGrpSpPr>
            <a:grpSpLocks/>
          </p:cNvGrpSpPr>
          <p:nvPr/>
        </p:nvGrpSpPr>
        <p:grpSpPr bwMode="auto">
          <a:xfrm rot="10800000">
            <a:off x="44066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70" name="Freeform 194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95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196"/>
          <p:cNvGrpSpPr>
            <a:grpSpLocks/>
          </p:cNvGrpSpPr>
          <p:nvPr/>
        </p:nvGrpSpPr>
        <p:grpSpPr bwMode="auto">
          <a:xfrm rot="10800000">
            <a:off x="45590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73" name="Freeform 197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98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199"/>
          <p:cNvGrpSpPr>
            <a:grpSpLocks/>
          </p:cNvGrpSpPr>
          <p:nvPr/>
        </p:nvGrpSpPr>
        <p:grpSpPr bwMode="auto">
          <a:xfrm rot="10800000">
            <a:off x="47114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76" name="Freeform 200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01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202"/>
          <p:cNvGrpSpPr>
            <a:grpSpLocks/>
          </p:cNvGrpSpPr>
          <p:nvPr/>
        </p:nvGrpSpPr>
        <p:grpSpPr bwMode="auto">
          <a:xfrm rot="10800000">
            <a:off x="48638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79" name="Freeform 203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04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205"/>
          <p:cNvGrpSpPr>
            <a:grpSpLocks/>
          </p:cNvGrpSpPr>
          <p:nvPr/>
        </p:nvGrpSpPr>
        <p:grpSpPr bwMode="auto">
          <a:xfrm rot="10800000">
            <a:off x="50162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82" name="Freeform 206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07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208"/>
          <p:cNvGrpSpPr>
            <a:grpSpLocks/>
          </p:cNvGrpSpPr>
          <p:nvPr/>
        </p:nvGrpSpPr>
        <p:grpSpPr bwMode="auto">
          <a:xfrm rot="10800000">
            <a:off x="51686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85" name="Freeform 209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10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7" name="Group 211"/>
          <p:cNvGrpSpPr>
            <a:grpSpLocks/>
          </p:cNvGrpSpPr>
          <p:nvPr/>
        </p:nvGrpSpPr>
        <p:grpSpPr bwMode="auto">
          <a:xfrm rot="10800000">
            <a:off x="53210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88" name="Freeform 212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13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214"/>
          <p:cNvGrpSpPr>
            <a:grpSpLocks/>
          </p:cNvGrpSpPr>
          <p:nvPr/>
        </p:nvGrpSpPr>
        <p:grpSpPr bwMode="auto">
          <a:xfrm rot="10800000">
            <a:off x="54734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91" name="Freeform 215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216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217"/>
          <p:cNvGrpSpPr>
            <a:grpSpLocks/>
          </p:cNvGrpSpPr>
          <p:nvPr/>
        </p:nvGrpSpPr>
        <p:grpSpPr bwMode="auto">
          <a:xfrm rot="10800000">
            <a:off x="56258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94" name="Freeform 218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19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220"/>
          <p:cNvGrpSpPr>
            <a:grpSpLocks/>
          </p:cNvGrpSpPr>
          <p:nvPr/>
        </p:nvGrpSpPr>
        <p:grpSpPr bwMode="auto">
          <a:xfrm rot="10800000">
            <a:off x="57782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97" name="Freeform 221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222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9" name="Group 223"/>
          <p:cNvGrpSpPr>
            <a:grpSpLocks/>
          </p:cNvGrpSpPr>
          <p:nvPr/>
        </p:nvGrpSpPr>
        <p:grpSpPr bwMode="auto">
          <a:xfrm rot="10800000">
            <a:off x="59306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100" name="Freeform 224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225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226"/>
          <p:cNvGrpSpPr>
            <a:grpSpLocks/>
          </p:cNvGrpSpPr>
          <p:nvPr/>
        </p:nvGrpSpPr>
        <p:grpSpPr bwMode="auto">
          <a:xfrm rot="10800000">
            <a:off x="6083080" y="3810000"/>
            <a:ext cx="152400" cy="622300"/>
            <a:chOff x="1536" y="1632"/>
            <a:chExt cx="96" cy="392"/>
          </a:xfrm>
          <a:effectLst/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103" name="Freeform 227"/>
            <p:cNvSpPr>
              <a:spLocks/>
            </p:cNvSpPr>
            <p:nvPr/>
          </p:nvSpPr>
          <p:spPr bwMode="auto">
            <a:xfrm>
              <a:off x="1536" y="1680"/>
              <a:ext cx="48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0" y="192"/>
                </a:cxn>
                <a:cxn ang="0">
                  <a:pos x="48" y="24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36"/>
                </a:cxn>
              </a:cxnLst>
              <a:rect l="0" t="0" r="r" b="b"/>
              <a:pathLst>
                <a:path w="48" h="344">
                  <a:moveTo>
                    <a:pt x="0" y="0"/>
                  </a:moveTo>
                  <a:cubicBezTo>
                    <a:pt x="24" y="16"/>
                    <a:pt x="48" y="32"/>
                    <a:pt x="48" y="48"/>
                  </a:cubicBezTo>
                  <a:cubicBezTo>
                    <a:pt x="48" y="64"/>
                    <a:pt x="0" y="80"/>
                    <a:pt x="0" y="96"/>
                  </a:cubicBezTo>
                  <a:cubicBezTo>
                    <a:pt x="0" y="112"/>
                    <a:pt x="48" y="128"/>
                    <a:pt x="48" y="144"/>
                  </a:cubicBezTo>
                  <a:cubicBezTo>
                    <a:pt x="48" y="160"/>
                    <a:pt x="0" y="176"/>
                    <a:pt x="0" y="192"/>
                  </a:cubicBezTo>
                  <a:cubicBezTo>
                    <a:pt x="0" y="208"/>
                    <a:pt x="48" y="224"/>
                    <a:pt x="48" y="240"/>
                  </a:cubicBezTo>
                  <a:cubicBezTo>
                    <a:pt x="48" y="256"/>
                    <a:pt x="0" y="272"/>
                    <a:pt x="0" y="288"/>
                  </a:cubicBezTo>
                  <a:cubicBezTo>
                    <a:pt x="0" y="304"/>
                    <a:pt x="48" y="328"/>
                    <a:pt x="48" y="336"/>
                  </a:cubicBezTo>
                  <a:cubicBezTo>
                    <a:pt x="48" y="344"/>
                    <a:pt x="8" y="336"/>
                    <a:pt x="0" y="336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228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65727"/>
            <a:ext cx="84328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Přibližné určení průměru molekuly kyseliny stearové</a:t>
            </a:r>
          </a:p>
          <a:p>
            <a:endParaRPr lang="en-US" b="1" dirty="0"/>
          </a:p>
          <a:p>
            <a:r>
              <a:rPr lang="cs-CZ" b="1" dirty="0"/>
              <a:t>Pomůcky</a:t>
            </a:r>
            <a:endParaRPr lang="en-US" b="1" dirty="0"/>
          </a:p>
          <a:p>
            <a:r>
              <a:rPr lang="cs-CZ" dirty="0"/>
              <a:t>Pettriho miska o průměru asi 240 mm, dětský zásyp, destilovaná voda, (odměrný válec o objemu do 5 ml, lékařské kapátko, posuvné měřidlo, kyselina stearová/olejová, lecithin=fosfatidilcholin, lékařský benzín nebo jiné vhodné rozpouštědlo, jemný korkový prášek)</a:t>
            </a:r>
          </a:p>
          <a:p>
            <a:endParaRPr lang="en-US" dirty="0"/>
          </a:p>
          <a:p>
            <a:r>
              <a:rPr lang="cs-CZ" b="1" dirty="0"/>
              <a:t>Teoretická část</a:t>
            </a:r>
            <a:endParaRPr lang="en-US" b="1" dirty="0"/>
          </a:p>
          <a:p>
            <a:r>
              <a:rPr lang="cs-CZ" dirty="0"/>
              <a:t>Jestliže přeneseme </a:t>
            </a:r>
            <a:r>
              <a:rPr lang="cs-CZ" b="1" dirty="0"/>
              <a:t>na dostatečně velký volný povrch vody </a:t>
            </a:r>
            <a:r>
              <a:rPr lang="cs-CZ" dirty="0"/>
              <a:t>poprášený korkovým práškem nebo dětským zásypem </a:t>
            </a:r>
            <a:r>
              <a:rPr lang="cs-CZ" b="1" dirty="0"/>
              <a:t>kapku mastné kyseliny</a:t>
            </a:r>
            <a:r>
              <a:rPr lang="cs-CZ" dirty="0"/>
              <a:t>, </a:t>
            </a:r>
            <a:r>
              <a:rPr lang="cs-CZ" b="1" dirty="0"/>
              <a:t>kapka se po povrchu rozteče </a:t>
            </a:r>
            <a:r>
              <a:rPr lang="cs-CZ" dirty="0"/>
              <a:t>a utvoří na něm </a:t>
            </a:r>
            <a:r>
              <a:rPr lang="cs-CZ" b="1" dirty="0"/>
              <a:t>tenkou monomolekulární vrstvu o výšce rovné průměru molekuly kyseliny stearové/olejové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Ze známého objemu kapky </a:t>
            </a:r>
            <a:r>
              <a:rPr lang="cs-CZ" dirty="0"/>
              <a:t>a </a:t>
            </a:r>
            <a:r>
              <a:rPr lang="cs-CZ" b="1" dirty="0"/>
              <a:t>obsahu plochy monomolekulární vrstvy </a:t>
            </a:r>
            <a:r>
              <a:rPr lang="cs-CZ" dirty="0"/>
              <a:t>lze určit </a:t>
            </a:r>
            <a:r>
              <a:rPr lang="cs-CZ" b="1" dirty="0"/>
              <a:t>výška tenké vrstvy</a:t>
            </a:r>
            <a:r>
              <a:rPr lang="cs-CZ" dirty="0"/>
              <a:t>, a tím přibližně průměr molekuly kyseliny.</a:t>
            </a:r>
            <a:endParaRPr lang="en-US" dirty="0"/>
          </a:p>
          <a:p>
            <a:r>
              <a:rPr lang="cs-CZ" dirty="0"/>
              <a:t>Při experimentu se nepoužívá čistá kyselina (velká plocha monomolekulární vrstvy), ale roztok kyseliny v těkavém rozpouštědle (rychle se odpaří).</a:t>
            </a:r>
          </a:p>
          <a:p>
            <a:endParaRPr lang="en-US" dirty="0"/>
          </a:p>
          <a:p>
            <a:r>
              <a:rPr lang="cs-CZ" dirty="0"/>
              <a:t>Prášek na povrchu vody slouží k vymezení okrajů vrstvy kyseliny.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agrega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16" y="161636"/>
            <a:ext cx="6620184" cy="60238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Screen shot 2010-11-15 at 11.44.49 PM.png"/>
          <p:cNvPicPr>
            <a:picLocks noChangeAspect="1"/>
          </p:cNvPicPr>
          <p:nvPr/>
        </p:nvPicPr>
        <p:blipFill>
          <a:blip r:embed="rId2"/>
          <a:srcRect l="5000" t="3956" r="5000" b="9514"/>
          <a:stretch>
            <a:fillRect/>
          </a:stretch>
        </p:blipFill>
        <p:spPr>
          <a:xfrm>
            <a:off x="457200" y="910606"/>
            <a:ext cx="8229600" cy="47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0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Screen shot 2010-11-15 at 11.0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5670"/>
            <a:ext cx="4144259" cy="58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4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Screen Shot 2011-11-01 at 8.16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" y="310729"/>
            <a:ext cx="5613583" cy="4753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03967" y="580929"/>
            <a:ext cx="321300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>
                <a:solidFill>
                  <a:srgbClr val="000000"/>
                </a:solidFill>
              </a:rPr>
              <a:t>Gorter</a:t>
            </a:r>
            <a:r>
              <a:rPr lang="en-US" dirty="0">
                <a:solidFill>
                  <a:srgbClr val="000000"/>
                </a:solidFill>
              </a:rPr>
              <a:t> &amp; Grendel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Harvey, </a:t>
            </a:r>
            <a:r>
              <a:rPr lang="en-US" dirty="0" err="1">
                <a:solidFill>
                  <a:srgbClr val="000000"/>
                </a:solidFill>
              </a:rPr>
              <a:t>Danielli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Davson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Robertson (X-ray diffraction)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Benson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Singer &amp; Nicolson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 --------”----------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Green</a:t>
            </a:r>
          </a:p>
          <a:p>
            <a:pPr marL="342900" indent="-342900">
              <a:buAutoNum type="arabicParenR"/>
            </a:pPr>
            <a:r>
              <a:rPr lang="en-US" dirty="0" err="1">
                <a:solidFill>
                  <a:srgbClr val="000000"/>
                </a:solidFill>
              </a:rPr>
              <a:t>Sjostrand</a:t>
            </a:r>
            <a:r>
              <a:rPr lang="en-US" dirty="0">
                <a:solidFill>
                  <a:srgbClr val="000000"/>
                </a:solidFill>
              </a:rPr>
              <a:t> &amp; Lucy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Brown (</a:t>
            </a:r>
            <a:r>
              <a:rPr lang="en-US" b="1" dirty="0">
                <a:solidFill>
                  <a:srgbClr val="000000"/>
                </a:solidFill>
              </a:rPr>
              <a:t>1971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9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455" y="34650"/>
            <a:ext cx="8444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Lipidy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Hydrofobní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nerozpustné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vodě</a:t>
            </a:r>
            <a:r>
              <a:rPr lang="en-US" dirty="0"/>
              <a:t>; </a:t>
            </a:r>
            <a:r>
              <a:rPr lang="en-US" dirty="0" err="1"/>
              <a:t>obsahující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nepolární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b="1" dirty="0" err="1"/>
              <a:t>amfifilní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obsahují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polární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nepolární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Zásobarny</a:t>
            </a:r>
            <a:r>
              <a:rPr lang="en-US" dirty="0"/>
              <a:t> </a:t>
            </a:r>
            <a:r>
              <a:rPr lang="en-US" dirty="0" err="1"/>
              <a:t>metabolické</a:t>
            </a:r>
            <a:r>
              <a:rPr lang="en-US" dirty="0"/>
              <a:t> </a:t>
            </a:r>
            <a:r>
              <a:rPr lang="en-US" dirty="0" err="1"/>
              <a:t>energie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Mastné</a:t>
            </a:r>
            <a:r>
              <a:rPr lang="en-US" dirty="0"/>
              <a:t> </a:t>
            </a:r>
            <a:r>
              <a:rPr lang="en-US" dirty="0" err="1"/>
              <a:t>kyseliny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Dlouhý</a:t>
            </a:r>
            <a:r>
              <a:rPr lang="en-US" dirty="0"/>
              <a:t>, </a:t>
            </a:r>
            <a:r>
              <a:rPr lang="en-US" dirty="0" err="1"/>
              <a:t>nepolární</a:t>
            </a:r>
            <a:r>
              <a:rPr lang="en-US" dirty="0"/>
              <a:t>  –CH</a:t>
            </a:r>
            <a:r>
              <a:rPr lang="en-US" baseline="-25000" dirty="0"/>
              <a:t>2</a:t>
            </a:r>
            <a:r>
              <a:rPr lang="en-US" dirty="0"/>
              <a:t>- </a:t>
            </a:r>
            <a:r>
              <a:rPr lang="en-US" dirty="0" err="1"/>
              <a:t>konec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Polární</a:t>
            </a:r>
            <a:r>
              <a:rPr lang="en-US" dirty="0"/>
              <a:t> </a:t>
            </a:r>
            <a:r>
              <a:rPr lang="en-US" dirty="0" err="1"/>
              <a:t>karboxylová</a:t>
            </a:r>
            <a:r>
              <a:rPr lang="en-US" dirty="0"/>
              <a:t> </a:t>
            </a:r>
            <a:r>
              <a:rPr lang="en-US" dirty="0" err="1"/>
              <a:t>skupina</a:t>
            </a: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Nasycené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stearová</a:t>
            </a:r>
            <a:r>
              <a:rPr lang="en-US" dirty="0"/>
              <a:t>, </a:t>
            </a:r>
            <a:r>
              <a:rPr lang="en-US" dirty="0" err="1"/>
              <a:t>plamitová</a:t>
            </a:r>
            <a:r>
              <a:rPr lang="en-US" dirty="0"/>
              <a:t>, </a:t>
            </a:r>
            <a:r>
              <a:rPr lang="en-US" dirty="0" err="1"/>
              <a:t>arašídová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b="1" dirty="0" err="1"/>
              <a:t>Nenasycené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b="1" dirty="0"/>
              <a:t>mono</a:t>
            </a:r>
            <a:r>
              <a:rPr lang="en-US" dirty="0"/>
              <a:t>- (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dvojitá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; </a:t>
            </a:r>
            <a:r>
              <a:rPr lang="en-US" dirty="0" err="1"/>
              <a:t>olejová)/</a:t>
            </a:r>
            <a:r>
              <a:rPr lang="en-US" b="1" dirty="0" err="1"/>
              <a:t>poly</a:t>
            </a:r>
            <a:r>
              <a:rPr lang="en-US" dirty="0" err="1"/>
              <a:t>-(více</a:t>
            </a:r>
            <a:r>
              <a:rPr lang="en-US" dirty="0"/>
              <a:t> </a:t>
            </a:r>
            <a:r>
              <a:rPr lang="en-US" dirty="0" err="1"/>
              <a:t>dvojitých</a:t>
            </a:r>
            <a:r>
              <a:rPr lang="en-US" dirty="0"/>
              <a:t> </a:t>
            </a:r>
            <a:r>
              <a:rPr lang="en-US" dirty="0" err="1"/>
              <a:t>vazeb</a:t>
            </a:r>
            <a:r>
              <a:rPr lang="en-US" dirty="0"/>
              <a:t>) </a:t>
            </a:r>
            <a:r>
              <a:rPr lang="en-US" dirty="0" err="1"/>
              <a:t>nenasycené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Screen shot 2010-11-15 at 11.02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8" y="1416010"/>
            <a:ext cx="8856472" cy="38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6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 descr="souhrnne_sche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3567823"/>
            <a:ext cx="7070436" cy="2871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273" y="450273"/>
            <a:ext cx="270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</a:t>
            </a:r>
            <a:r>
              <a:rPr lang="en-US" dirty="0" err="1"/>
              <a:t>tekuté</a:t>
            </a:r>
            <a:r>
              <a:rPr lang="en-US" dirty="0"/>
              <a:t> </a:t>
            </a:r>
            <a:r>
              <a:rPr lang="en-US" dirty="0" err="1"/>
              <a:t>mozaiky</a:t>
            </a:r>
            <a:endParaRPr lang="en-US" dirty="0"/>
          </a:p>
        </p:txBody>
      </p:sp>
      <p:pic>
        <p:nvPicPr>
          <p:cNvPr id="7" name="Picture 6" descr="membranova_struktur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7710" y="103906"/>
            <a:ext cx="6525484" cy="35894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A5BC-E76B-3E4A-9830-99544116780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Screen Shot 2011-11-01 at 8.4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14" y="205501"/>
            <a:ext cx="5118330" cy="603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82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-2738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>
                <a:solidFill>
                  <a:srgbClr val="000000"/>
                </a:solidFill>
              </a:rPr>
              <a:t>Membránové kanály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Výměna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iontů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mezi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vnitřním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 </a:t>
            </a:r>
            <a:r>
              <a:rPr lang="en-US" sz="2000" b="1" dirty="0" err="1">
                <a:solidFill>
                  <a:srgbClr val="000000"/>
                </a:solidFill>
              </a:rPr>
              <a:t>vnějším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prostředím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buňky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b="1" dirty="0" err="1">
                <a:solidFill>
                  <a:srgbClr val="000000"/>
                </a:solidFill>
              </a:rPr>
              <a:t>uskutečňována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membránovými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kanály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Kanály</a:t>
            </a:r>
            <a:r>
              <a:rPr lang="en-US" sz="2000" dirty="0">
                <a:solidFill>
                  <a:srgbClr val="000000"/>
                </a:solidFill>
              </a:rPr>
              <a:t> se </a:t>
            </a:r>
            <a:r>
              <a:rPr lang="en-US" sz="2000" dirty="0" err="1">
                <a:solidFill>
                  <a:srgbClr val="000000"/>
                </a:solidFill>
              </a:rPr>
              <a:t>liší</a:t>
            </a:r>
            <a:r>
              <a:rPr lang="en-US" sz="2000" dirty="0">
                <a:solidFill>
                  <a:srgbClr val="000000"/>
                </a:solidFill>
              </a:rPr>
              <a:t> od </a:t>
            </a:r>
            <a:r>
              <a:rPr lang="en-US" sz="2000" dirty="0" err="1">
                <a:solidFill>
                  <a:srgbClr val="000000"/>
                </a:solidFill>
              </a:rPr>
              <a:t>přenašečů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mají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pevná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vazebná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místa</a:t>
            </a:r>
            <a:r>
              <a:rPr lang="en-US" sz="2000" dirty="0">
                <a:solidFill>
                  <a:srgbClr val="000000"/>
                </a:solidFill>
              </a:rPr>
              <a:t> pro </a:t>
            </a:r>
            <a:r>
              <a:rPr lang="en-US" sz="2000" dirty="0" err="1">
                <a:solidFill>
                  <a:srgbClr val="000000"/>
                </a:solidFill>
              </a:rPr>
              <a:t>ionty</a:t>
            </a:r>
            <a:r>
              <a:rPr lang="en-US" sz="2000" dirty="0">
                <a:solidFill>
                  <a:srgbClr val="000000"/>
                </a:solidFill>
              </a:rPr>
              <a:t> a v </a:t>
            </a:r>
            <a:r>
              <a:rPr lang="en-US" sz="2000" dirty="0" err="1">
                <a:solidFill>
                  <a:srgbClr val="000000"/>
                </a:solidFill>
              </a:rPr>
              <a:t>membráně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vytvářejí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póry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propustné</a:t>
            </a:r>
            <a:r>
              <a:rPr lang="en-US" sz="2000" b="1" dirty="0">
                <a:solidFill>
                  <a:srgbClr val="000000"/>
                </a:solidFill>
              </a:rPr>
              <a:t> pro </a:t>
            </a:r>
            <a:r>
              <a:rPr lang="en-US" sz="2000" b="1" dirty="0" err="1">
                <a:solidFill>
                  <a:srgbClr val="000000"/>
                </a:solidFill>
              </a:rPr>
              <a:t>vodu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Otevírání</a:t>
            </a:r>
            <a:r>
              <a:rPr lang="en-US" sz="2000" b="1" dirty="0">
                <a:solidFill>
                  <a:srgbClr val="000000"/>
                </a:solidFill>
              </a:rPr>
              <a:t>/</a:t>
            </a:r>
            <a:r>
              <a:rPr lang="en-US" sz="2000" b="1" dirty="0" err="1">
                <a:solidFill>
                  <a:srgbClr val="000000"/>
                </a:solidFill>
              </a:rPr>
              <a:t>uzavírání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těchto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pórů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kanálů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vrátkování</a:t>
            </a:r>
            <a:r>
              <a:rPr lang="en-US" sz="2000" dirty="0">
                <a:solidFill>
                  <a:srgbClr val="000000"/>
                </a:solidFill>
              </a:rPr>
              <a:t>/gating) se </a:t>
            </a:r>
            <a:r>
              <a:rPr lang="en-US" sz="2000" dirty="0" err="1">
                <a:solidFill>
                  <a:srgbClr val="000000"/>
                </a:solidFill>
              </a:rPr>
              <a:t>může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dít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několika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mechanismy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Vedle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elektrického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b="1" dirty="0" err="1">
                <a:solidFill>
                  <a:srgbClr val="000000"/>
                </a:solidFill>
              </a:rPr>
              <a:t>vrátkování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některých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kanálů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ovládáno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jinými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podněty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chemickou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vazbou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látek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mechanickým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napětím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aj</a:t>
            </a:r>
            <a:r>
              <a:rPr lang="en-US" sz="2000" dirty="0">
                <a:solidFill>
                  <a:srgbClr val="000000"/>
                </a:solidFill>
              </a:rPr>
              <a:t>.). </a:t>
            </a:r>
            <a:endParaRPr lang="en-US" sz="2000" b="1" dirty="0">
              <a:solidFill>
                <a:srgbClr val="000000"/>
              </a:solidFill>
            </a:endParaRPr>
          </a:p>
          <a:p>
            <a:pPr algn="just"/>
            <a:r>
              <a:rPr lang="en-US" sz="2000" b="1" dirty="0" err="1">
                <a:solidFill>
                  <a:srgbClr val="000000"/>
                </a:solidFill>
              </a:rPr>
              <a:t>Průchod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iontů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celým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kanálem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nelze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považovat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volnou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difuzi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Většina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kanálů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totiž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charakterizována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větší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či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menší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mírou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selektivity</a:t>
            </a:r>
            <a:r>
              <a:rPr lang="en-US" sz="2000" dirty="0">
                <a:solidFill>
                  <a:srgbClr val="000000"/>
                </a:solidFill>
              </a:rPr>
              <a:t> v </a:t>
            </a:r>
            <a:r>
              <a:rPr lang="en-US" sz="2000" dirty="0" err="1">
                <a:solidFill>
                  <a:srgbClr val="000000"/>
                </a:solidFill>
              </a:rPr>
              <a:t>propustnosti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iontů</a:t>
            </a:r>
            <a:r>
              <a:rPr lang="en-US" sz="2000" dirty="0">
                <a:solidFill>
                  <a:srgbClr val="000000"/>
                </a:solidFill>
              </a:rPr>
              <a:t>. V </a:t>
            </a:r>
            <a:r>
              <a:rPr lang="en-US" sz="2000" dirty="0" err="1">
                <a:solidFill>
                  <a:srgbClr val="000000"/>
                </a:solidFill>
              </a:rPr>
              <a:t>tomto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smyslu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hovoříme</a:t>
            </a:r>
            <a:r>
              <a:rPr lang="en-US" sz="2000" dirty="0">
                <a:solidFill>
                  <a:srgbClr val="000000"/>
                </a:solidFill>
              </a:rPr>
              <a:t> o </a:t>
            </a:r>
            <a:r>
              <a:rPr lang="en-US" sz="2000" dirty="0" err="1">
                <a:solidFill>
                  <a:srgbClr val="000000"/>
                </a:solidFill>
              </a:rPr>
              <a:t>sodíkových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draslíkových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vápníkových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nebo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chloridových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kanálech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00"/>
                </a:solidFill>
              </a:rPr>
              <a:t>Transport </a:t>
            </a:r>
            <a:r>
              <a:rPr lang="en-US" sz="2000" b="1" dirty="0" err="1">
                <a:solidFill>
                  <a:srgbClr val="000000"/>
                </a:solidFill>
              </a:rPr>
              <a:t>iontů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kanály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nevyžaduje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dodání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energie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0466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Otevírání</a:t>
            </a:r>
            <a:r>
              <a:rPr lang="en-US" sz="2800" b="1" dirty="0">
                <a:solidFill>
                  <a:srgbClr val="000000"/>
                </a:solidFill>
              </a:rPr>
              <a:t>/</a:t>
            </a:r>
            <a:r>
              <a:rPr lang="en-US" sz="2800" b="1" dirty="0" err="1">
                <a:solidFill>
                  <a:srgbClr val="000000"/>
                </a:solidFill>
              </a:rPr>
              <a:t>zavírání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kanálů</a:t>
            </a:r>
            <a:r>
              <a:rPr lang="en-US" sz="2800" b="1" dirty="0">
                <a:solidFill>
                  <a:srgbClr val="000000"/>
                </a:solidFill>
              </a:rPr>
              <a:t> (gating/</a:t>
            </a:r>
            <a:r>
              <a:rPr lang="en-US" sz="2800" b="1" dirty="0" err="1">
                <a:solidFill>
                  <a:srgbClr val="000000"/>
                </a:solidFill>
              </a:rPr>
              <a:t>vrátkování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7" name="Picture 6" descr="ion_chan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620000" cy="23018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</a:rPr>
              <a:t>Otevírání</a:t>
            </a:r>
            <a:r>
              <a:rPr lang="en-US" sz="2800" b="1" dirty="0">
                <a:solidFill>
                  <a:srgbClr val="000000"/>
                </a:solidFill>
              </a:rPr>
              <a:t>/</a:t>
            </a:r>
            <a:r>
              <a:rPr lang="en-US" sz="2800" b="1" dirty="0" err="1">
                <a:solidFill>
                  <a:srgbClr val="000000"/>
                </a:solidFill>
              </a:rPr>
              <a:t>zavírání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kanálů</a:t>
            </a:r>
            <a:r>
              <a:rPr lang="en-US" sz="2800" b="1" dirty="0">
                <a:solidFill>
                  <a:srgbClr val="000000"/>
                </a:solidFill>
              </a:rPr>
              <a:t> (gating/</a:t>
            </a:r>
            <a:r>
              <a:rPr lang="en-US" sz="2800" b="1" dirty="0" err="1">
                <a:solidFill>
                  <a:srgbClr val="000000"/>
                </a:solidFill>
              </a:rPr>
              <a:t>vrátkování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5" name="Picture 4" descr="ion_channel_vg_ig_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55000" cy="45878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275856" y="1196752"/>
            <a:ext cx="72008" cy="5472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cxnSp>
        <p:nvCxnSpPr>
          <p:cNvPr id="8" name="Straight Connector 7"/>
          <p:cNvCxnSpPr/>
          <p:nvPr/>
        </p:nvCxnSpPr>
        <p:spPr bwMode="auto">
          <a:xfrm>
            <a:off x="6516216" y="1196752"/>
            <a:ext cx="72008" cy="54726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</p:spPr>
      </p:cxnSp>
      <p:sp>
        <p:nvSpPr>
          <p:cNvPr id="9" name="Oval 8"/>
          <p:cNvSpPr/>
          <p:nvPr/>
        </p:nvSpPr>
        <p:spPr bwMode="auto">
          <a:xfrm>
            <a:off x="1763688" y="1412776"/>
            <a:ext cx="1224136" cy="576064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91880" y="1268760"/>
            <a:ext cx="1296144" cy="936104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04048" y="1268760"/>
            <a:ext cx="1296144" cy="936104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660232" y="1412776"/>
            <a:ext cx="1224136" cy="576064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FFFF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49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7 at 9.16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292080" cy="3818880"/>
          </a:xfrm>
          <a:prstGeom prst="rect">
            <a:avLst/>
          </a:prstGeom>
        </p:spPr>
      </p:pic>
      <p:pic>
        <p:nvPicPr>
          <p:cNvPr id="7" name="Picture 6" descr="Screen Shot 2011-11-07 at 9.17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53" y="3068960"/>
            <a:ext cx="4875235" cy="3501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© The McGraw-Hill Companies, Inc.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/K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pumpa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1-07 at 9.1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5472608" cy="3956892"/>
          </a:xfrm>
          <a:prstGeom prst="rect">
            <a:avLst/>
          </a:prstGeom>
        </p:spPr>
      </p:pic>
      <p:pic>
        <p:nvPicPr>
          <p:cNvPr id="4" name="Picture 3" descr="Screen Shot 2011-11-07 at 9.17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329536" cy="3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© The McGraw-Hill Companies,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/K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pumpa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16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1-07 at 9.1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2936"/>
            <a:ext cx="5292080" cy="3823229"/>
          </a:xfrm>
          <a:prstGeom prst="rect">
            <a:avLst/>
          </a:prstGeom>
        </p:spPr>
      </p:pic>
      <p:pic>
        <p:nvPicPr>
          <p:cNvPr id="4" name="Picture 3" descr="Screen Shot 2011-11-07 at 9.1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60648"/>
            <a:ext cx="4788024" cy="3468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© The McGraw-Hill Companies,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/K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pumpa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189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7 at 9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040560" cy="4050317"/>
          </a:xfrm>
          <a:prstGeom prst="rect">
            <a:avLst/>
          </a:prstGeom>
        </p:spPr>
      </p:pic>
      <p:pic>
        <p:nvPicPr>
          <p:cNvPr id="5" name="Picture 4" descr="Screen Shot 2011-11-07 at 9.21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788024" cy="3694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© The McGraw-Hill Companies,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/K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pumpa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25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Screen shot 2010-10-26 at 9.57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99" y="0"/>
            <a:ext cx="4354102" cy="57956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7 at 9.2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860032" cy="3757685"/>
          </a:xfrm>
          <a:prstGeom prst="rect">
            <a:avLst/>
          </a:prstGeom>
        </p:spPr>
      </p:pic>
      <p:pic>
        <p:nvPicPr>
          <p:cNvPr id="5" name="Picture 4" descr="Screen Shot 2011-11-07 at 9.22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5004048" cy="379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© The McGraw-Hill Companies,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/K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pumpa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751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7 at 9.2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004048" cy="3722189"/>
          </a:xfrm>
          <a:prstGeom prst="rect">
            <a:avLst/>
          </a:prstGeom>
        </p:spPr>
      </p:pic>
      <p:pic>
        <p:nvPicPr>
          <p:cNvPr id="5" name="Picture 4" descr="Screen Shot 2011-11-07 at 9.25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5031350" cy="36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8132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© The McGraw-Hill Companies,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3326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Na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/K</a:t>
            </a:r>
            <a:r>
              <a:rPr lang="en-US" sz="2800" b="1" baseline="30000" dirty="0">
                <a:solidFill>
                  <a:schemeClr val="tx1"/>
                </a:solidFill>
              </a:rPr>
              <a:t>+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pumpa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71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000000"/>
                </a:solidFill>
              </a:rPr>
              <a:t>Sodno-draselná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pumpa</a:t>
            </a:r>
            <a:endParaRPr lang="en-US" sz="2400" b="1" dirty="0">
              <a:solidFill>
                <a:srgbClr val="000000"/>
              </a:solidFill>
            </a:endParaRPr>
          </a:p>
          <a:p>
            <a:pPr algn="l"/>
            <a:endParaRPr lang="en-US" sz="2400" b="1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</a:rPr>
              <a:t>Objevena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cca</a:t>
            </a:r>
            <a:r>
              <a:rPr lang="en-US" sz="2000" dirty="0">
                <a:solidFill>
                  <a:srgbClr val="000000"/>
                </a:solidFill>
              </a:rPr>
              <a:t> v 1957 </a:t>
            </a:r>
            <a:r>
              <a:rPr lang="en-US" sz="2000" b="1" dirty="0" err="1">
                <a:solidFill>
                  <a:srgbClr val="000000"/>
                </a:solidFill>
              </a:rPr>
              <a:t>Jensem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Christianem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Skou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který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</a:t>
            </a:r>
            <a:r>
              <a:rPr lang="en-US" sz="2000" dirty="0">
                <a:solidFill>
                  <a:srgbClr val="000000"/>
                </a:solidFill>
              </a:rPr>
              <a:t> v r. 1997 </a:t>
            </a:r>
            <a:r>
              <a:rPr lang="en-US" sz="2000" dirty="0" err="1">
                <a:solidFill>
                  <a:srgbClr val="000000"/>
                </a:solidFill>
              </a:rPr>
              <a:t>dostal</a:t>
            </a:r>
            <a:r>
              <a:rPr lang="en-US" sz="2000" dirty="0">
                <a:solidFill>
                  <a:srgbClr val="000000"/>
                </a:solidFill>
              </a:rPr>
              <a:t> ½ </a:t>
            </a:r>
            <a:r>
              <a:rPr lang="en-US" sz="2000" b="1" dirty="0">
                <a:solidFill>
                  <a:srgbClr val="000000"/>
                </a:solidFill>
              </a:rPr>
              <a:t>NC </a:t>
            </a:r>
            <a:r>
              <a:rPr lang="en-US" sz="2000" b="1" dirty="0" err="1">
                <a:solidFill>
                  <a:srgbClr val="000000"/>
                </a:solidFill>
              </a:rPr>
              <a:t>za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chemii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za</a:t>
            </a:r>
            <a:r>
              <a:rPr lang="en-US" sz="2000" dirty="0">
                <a:solidFill>
                  <a:srgbClr val="000000"/>
                </a:solidFill>
              </a:rPr>
              <a:t> “</a:t>
            </a:r>
            <a:r>
              <a:rPr lang="en-US" sz="2000" dirty="0" err="1">
                <a:solidFill>
                  <a:srgbClr val="000000"/>
                </a:solidFill>
              </a:rPr>
              <a:t>objev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iontového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přenašeče</a:t>
            </a:r>
            <a:r>
              <a:rPr lang="en-US" sz="2000" dirty="0">
                <a:solidFill>
                  <a:srgbClr val="000000"/>
                </a:solidFill>
              </a:rPr>
              <a:t> Na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/K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ATPázy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</a:rPr>
              <a:t>Poskytuje</a:t>
            </a:r>
            <a:r>
              <a:rPr lang="en-US" sz="2000" dirty="0">
                <a:solidFill>
                  <a:srgbClr val="000000"/>
                </a:solidFill>
              </a:rPr>
              <a:t> 1/3 </a:t>
            </a:r>
            <a:r>
              <a:rPr lang="en-US" sz="2000" dirty="0" err="1">
                <a:solidFill>
                  <a:srgbClr val="000000"/>
                </a:solidFill>
              </a:rPr>
              <a:t>energetického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výdaje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některých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err="1">
                <a:solidFill>
                  <a:srgbClr val="000000"/>
                </a:solidFill>
              </a:rPr>
              <a:t>buněk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až</a:t>
            </a:r>
            <a:r>
              <a:rPr lang="en-US" sz="2000" dirty="0">
                <a:solidFill>
                  <a:srgbClr val="000000"/>
                </a:solidFill>
              </a:rPr>
              <a:t> 2/3 </a:t>
            </a:r>
            <a:r>
              <a:rPr lang="en-US" sz="2000" dirty="0" err="1">
                <a:solidFill>
                  <a:srgbClr val="000000"/>
                </a:solidFill>
              </a:rPr>
              <a:t>energetického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výdaje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neuronů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</a:rPr>
              <a:t>Kontroluje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mj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objem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buňky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zabraňuje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prasknutí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buňky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vlivem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osmózy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en-US" sz="2000" dirty="0" err="1">
                <a:solidFill>
                  <a:srgbClr val="000000"/>
                </a:solidFill>
              </a:rPr>
              <a:t>Udržuje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klidový</a:t>
            </a:r>
            <a:r>
              <a:rPr lang="en-US" sz="2000" dirty="0">
                <a:solidFill>
                  <a:srgbClr val="000000"/>
                </a:solidFill>
              </a:rPr>
              <a:t> (resting) </a:t>
            </a:r>
            <a:r>
              <a:rPr lang="en-US" sz="2000" dirty="0" err="1">
                <a:solidFill>
                  <a:srgbClr val="000000"/>
                </a:solidFill>
              </a:rPr>
              <a:t>potenciál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buňky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800" b="1" dirty="0">
                <a:solidFill>
                  <a:srgbClr val="800000"/>
                </a:solidFill>
              </a:rPr>
              <a:t>3Na</a:t>
            </a:r>
            <a:r>
              <a:rPr lang="en-US" sz="2800" b="1" baseline="30000" dirty="0">
                <a:solidFill>
                  <a:srgbClr val="800000"/>
                </a:solidFill>
              </a:rPr>
              <a:t>+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(out); </a:t>
            </a:r>
            <a:r>
              <a:rPr lang="en-US" sz="2800" b="1" dirty="0">
                <a:solidFill>
                  <a:srgbClr val="800000"/>
                </a:solidFill>
                <a:sym typeface="Wingdings"/>
              </a:rPr>
              <a:t>2K</a:t>
            </a:r>
            <a:r>
              <a:rPr lang="en-US" sz="2800" b="1" baseline="30000" dirty="0">
                <a:solidFill>
                  <a:srgbClr val="800000"/>
                </a:solidFill>
                <a:sym typeface="Wingdings"/>
              </a:rPr>
              <a:t>+</a:t>
            </a:r>
            <a:r>
              <a:rPr lang="en-US" sz="2800" b="1" dirty="0">
                <a:solidFill>
                  <a:srgbClr val="800000"/>
                </a:solidFill>
                <a:sym typeface="Wingdings"/>
              </a:rPr>
              <a:t> 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(in); z </a:t>
            </a:r>
            <a:r>
              <a:rPr lang="en-US" sz="2800" dirty="0" err="1">
                <a:solidFill>
                  <a:srgbClr val="000000"/>
                </a:solidFill>
                <a:sym typeface="Wingdings"/>
              </a:rPr>
              <a:t>toho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800" dirty="0" err="1">
                <a:solidFill>
                  <a:srgbClr val="000000"/>
                </a:solidFill>
                <a:sym typeface="Wingdings"/>
              </a:rPr>
              <a:t>tedy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=&gt; </a:t>
            </a:r>
            <a:r>
              <a:rPr lang="en-US" sz="2800" b="1" dirty="0">
                <a:solidFill>
                  <a:srgbClr val="800000"/>
                </a:solidFill>
                <a:sym typeface="Wingdings"/>
              </a:rPr>
              <a:t>1</a:t>
            </a:r>
            <a:r>
              <a:rPr lang="en-US" sz="2800" b="1" baseline="30000" dirty="0">
                <a:solidFill>
                  <a:srgbClr val="800000"/>
                </a:solidFill>
                <a:sym typeface="Wingdings"/>
              </a:rPr>
              <a:t>+</a:t>
            </a:r>
            <a:r>
              <a:rPr lang="en-US" sz="2800" b="1" dirty="0">
                <a:solidFill>
                  <a:srgbClr val="800000"/>
                </a:solidFill>
                <a:sym typeface="Wingdings"/>
              </a:rPr>
              <a:t>  </a:t>
            </a:r>
            <a:endParaRPr lang="en-US" sz="2800" b="1" dirty="0">
              <a:solidFill>
                <a:srgbClr val="80000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00"/>
                </a:solidFill>
              </a:rPr>
              <a:t>Export Na</a:t>
            </a:r>
            <a:r>
              <a:rPr lang="en-US" sz="2000" baseline="30000" dirty="0">
                <a:solidFill>
                  <a:srgbClr val="000000"/>
                </a:solidFill>
              </a:rPr>
              <a:t>+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poskytuje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hnací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sílu</a:t>
            </a:r>
            <a:r>
              <a:rPr lang="en-US" sz="2000" dirty="0">
                <a:solidFill>
                  <a:srgbClr val="000000"/>
                </a:solidFill>
              </a:rPr>
              <a:t> pro </a:t>
            </a:r>
            <a:r>
              <a:rPr lang="en-US" sz="2000" dirty="0" err="1">
                <a:solidFill>
                  <a:srgbClr val="000000"/>
                </a:solidFill>
              </a:rPr>
              <a:t>další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sekundární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aktivní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membránové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přenašeče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např</a:t>
            </a:r>
            <a:r>
              <a:rPr lang="en-US" sz="2000" dirty="0">
                <a:solidFill>
                  <a:srgbClr val="000000"/>
                </a:solidFill>
              </a:rPr>
              <a:t>. import </a:t>
            </a:r>
            <a:r>
              <a:rPr lang="en-US" sz="2000" dirty="0" err="1">
                <a:solidFill>
                  <a:srgbClr val="000000"/>
                </a:solidFill>
              </a:rPr>
              <a:t>glukózy</a:t>
            </a:r>
            <a:r>
              <a:rPr lang="en-US" sz="2000" dirty="0">
                <a:solidFill>
                  <a:srgbClr val="000000"/>
                </a:solidFill>
              </a:rPr>
              <a:t>, amino </a:t>
            </a:r>
            <a:r>
              <a:rPr lang="en-US" sz="2000" dirty="0" err="1">
                <a:solidFill>
                  <a:srgbClr val="000000"/>
                </a:solidFill>
              </a:rPr>
              <a:t>kys</a:t>
            </a:r>
            <a:r>
              <a:rPr lang="en-US" sz="2000" dirty="0">
                <a:solidFill>
                  <a:srgbClr val="000000"/>
                </a:solidFill>
              </a:rPr>
              <a:t>. a </a:t>
            </a:r>
            <a:r>
              <a:rPr lang="en-US" sz="2000" dirty="0" err="1">
                <a:solidFill>
                  <a:srgbClr val="000000"/>
                </a:solidFill>
              </a:rPr>
              <a:t>dalších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živin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2021/11/23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Lipidy, membrány,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8F291-E0CD-6B48-853C-D51A71F3BF61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19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54182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Membrány</a:t>
            </a:r>
            <a:r>
              <a:rPr lang="en-US" sz="2400" b="1" dirty="0"/>
              <a:t> </a:t>
            </a:r>
            <a:r>
              <a:rPr lang="en-US" sz="2400" b="1" dirty="0" err="1"/>
              <a:t>fungují</a:t>
            </a:r>
            <a:r>
              <a:rPr lang="en-US" sz="2400" b="1" dirty="0"/>
              <a:t> </a:t>
            </a:r>
            <a:r>
              <a:rPr lang="en-US" sz="2400" b="1" dirty="0" err="1"/>
              <a:t>jako</a:t>
            </a:r>
            <a:r>
              <a:rPr lang="en-US" sz="2400" b="1" dirty="0"/>
              <a:t>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dynamický</a:t>
            </a:r>
            <a:r>
              <a:rPr lang="en-US" dirty="0"/>
              <a:t> </a:t>
            </a:r>
            <a:r>
              <a:rPr lang="en-US" dirty="0" err="1"/>
              <a:t>povrch</a:t>
            </a:r>
            <a:r>
              <a:rPr lang="en-US" dirty="0"/>
              <a:t> pro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Enzymatické</a:t>
            </a:r>
            <a:r>
              <a:rPr lang="en-US" dirty="0"/>
              <a:t>, </a:t>
            </a:r>
            <a:r>
              <a:rPr lang="en-US" dirty="0" err="1"/>
              <a:t>receptorové</a:t>
            </a:r>
            <a:r>
              <a:rPr lang="en-US" dirty="0"/>
              <a:t> </a:t>
            </a:r>
            <a:r>
              <a:rPr lang="en-US" dirty="0" err="1"/>
              <a:t>procesy</a:t>
            </a:r>
            <a:r>
              <a:rPr lang="en-US" dirty="0"/>
              <a:t> a </a:t>
            </a:r>
            <a:r>
              <a:rPr lang="en-US" dirty="0" err="1"/>
              <a:t>imunologické</a:t>
            </a:r>
            <a:r>
              <a:rPr lang="en-US" dirty="0"/>
              <a:t> </a:t>
            </a:r>
            <a:r>
              <a:rPr lang="en-US" dirty="0" err="1"/>
              <a:t>rozpoznávání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difúzní</a:t>
            </a:r>
            <a:r>
              <a:rPr lang="en-US" dirty="0"/>
              <a:t> </a:t>
            </a:r>
            <a:r>
              <a:rPr lang="en-US" dirty="0" err="1"/>
              <a:t>bariéra</a:t>
            </a:r>
            <a:r>
              <a:rPr lang="en-US" dirty="0"/>
              <a:t> </a:t>
            </a:r>
            <a:r>
              <a:rPr lang="en-US" dirty="0" err="1"/>
              <a:t>kontrolující</a:t>
            </a:r>
            <a:r>
              <a:rPr lang="en-US" dirty="0"/>
              <a:t> </a:t>
            </a:r>
            <a:r>
              <a:rPr lang="en-US" dirty="0" err="1"/>
              <a:t>iontové</a:t>
            </a:r>
            <a:r>
              <a:rPr lang="en-US" dirty="0"/>
              <a:t> </a:t>
            </a:r>
            <a:r>
              <a:rPr lang="en-US" dirty="0" err="1"/>
              <a:t>složení</a:t>
            </a:r>
            <a:r>
              <a:rPr lang="en-US" dirty="0"/>
              <a:t> </a:t>
            </a:r>
            <a:r>
              <a:rPr lang="en-US" dirty="0" err="1"/>
              <a:t>cytoplazmy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elektrický</a:t>
            </a:r>
            <a:r>
              <a:rPr lang="en-US" dirty="0"/>
              <a:t> </a:t>
            </a:r>
            <a:r>
              <a:rPr lang="en-US" dirty="0" err="1"/>
              <a:t>isolant</a:t>
            </a:r>
            <a:r>
              <a:rPr lang="en-US" dirty="0"/>
              <a:t> </a:t>
            </a:r>
            <a:r>
              <a:rPr lang="en-US" dirty="0" err="1"/>
              <a:t>obsahující</a:t>
            </a:r>
            <a:r>
              <a:rPr lang="en-US" dirty="0"/>
              <a:t> </a:t>
            </a:r>
            <a:r>
              <a:rPr lang="en-US" dirty="0" err="1"/>
              <a:t>řadu</a:t>
            </a:r>
            <a:r>
              <a:rPr lang="en-US" dirty="0"/>
              <a:t> </a:t>
            </a:r>
            <a:r>
              <a:rPr lang="en-US" dirty="0" err="1"/>
              <a:t>pasivních</a:t>
            </a:r>
            <a:r>
              <a:rPr lang="en-US" dirty="0"/>
              <a:t> a </a:t>
            </a:r>
            <a:r>
              <a:rPr lang="en-US" dirty="0" err="1"/>
              <a:t>aktivních</a:t>
            </a:r>
            <a:r>
              <a:rPr lang="en-US" dirty="0"/>
              <a:t> “</a:t>
            </a:r>
            <a:r>
              <a:rPr lang="en-US" dirty="0" err="1"/>
              <a:t>elektrických</a:t>
            </a:r>
            <a:r>
              <a:rPr lang="en-US" dirty="0"/>
              <a:t>” </a:t>
            </a:r>
            <a:r>
              <a:rPr lang="en-US" dirty="0" err="1"/>
              <a:t>zařízení</a:t>
            </a:r>
            <a:r>
              <a:rPr lang="en-US" dirty="0"/>
              <a:t>, </a:t>
            </a:r>
            <a:r>
              <a:rPr lang="en-US" dirty="0" err="1"/>
              <a:t>jež</a:t>
            </a:r>
            <a:r>
              <a:rPr lang="en-US" dirty="0"/>
              <a:t> </a:t>
            </a:r>
            <a:r>
              <a:rPr lang="en-US" dirty="0" err="1"/>
              <a:t>regulují</a:t>
            </a:r>
            <a:r>
              <a:rPr lang="en-US" dirty="0"/>
              <a:t> </a:t>
            </a:r>
            <a:r>
              <a:rPr lang="en-US" dirty="0" err="1"/>
              <a:t>membránový</a:t>
            </a:r>
            <a:r>
              <a:rPr lang="en-US" dirty="0"/>
              <a:t> </a:t>
            </a:r>
            <a:r>
              <a:rPr lang="en-US" dirty="0" err="1"/>
              <a:t>potenciál</a:t>
            </a:r>
            <a:r>
              <a:rPr lang="en-US" dirty="0"/>
              <a:t> a </a:t>
            </a:r>
            <a:r>
              <a:rPr lang="en-US" dirty="0" err="1"/>
              <a:t>elektrodynamické</a:t>
            </a:r>
            <a:r>
              <a:rPr lang="en-US" dirty="0"/>
              <a:t> </a:t>
            </a:r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okolí</a:t>
            </a:r>
            <a:r>
              <a:rPr lang="en-US" dirty="0"/>
              <a:t> </a:t>
            </a:r>
            <a:r>
              <a:rPr lang="en-US" dirty="0" err="1"/>
              <a:t>membrány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mechanický</a:t>
            </a:r>
            <a:r>
              <a:rPr lang="en-US" dirty="0"/>
              <a:t> </a:t>
            </a:r>
            <a:r>
              <a:rPr lang="en-US" dirty="0" err="1"/>
              <a:t>povrch</a:t>
            </a:r>
            <a:r>
              <a:rPr lang="en-US" dirty="0"/>
              <a:t> </a:t>
            </a:r>
            <a:r>
              <a:rPr lang="en-US" dirty="0" err="1"/>
              <a:t>zajišťující</a:t>
            </a:r>
            <a:r>
              <a:rPr lang="en-US" dirty="0"/>
              <a:t> </a:t>
            </a:r>
            <a:r>
              <a:rPr lang="en-US" dirty="0" err="1"/>
              <a:t>integritu</a:t>
            </a:r>
            <a:r>
              <a:rPr lang="en-US" dirty="0"/>
              <a:t> </a:t>
            </a:r>
            <a:r>
              <a:rPr lang="en-US" dirty="0" err="1"/>
              <a:t>buňky</a:t>
            </a:r>
            <a:r>
              <a:rPr lang="en-US" dirty="0"/>
              <a:t>, </a:t>
            </a:r>
            <a:r>
              <a:rPr lang="en-US" dirty="0" err="1"/>
              <a:t>ovlivňují</a:t>
            </a:r>
            <a:r>
              <a:rPr lang="en-US" dirty="0"/>
              <a:t> </a:t>
            </a:r>
            <a:r>
              <a:rPr lang="en-US" dirty="0" err="1"/>
              <a:t>její</a:t>
            </a:r>
            <a:r>
              <a:rPr lang="en-US" dirty="0"/>
              <a:t> </a:t>
            </a:r>
            <a:r>
              <a:rPr lang="en-US" dirty="0" err="1"/>
              <a:t>tvar</a:t>
            </a:r>
            <a:r>
              <a:rPr lang="en-US" dirty="0"/>
              <a:t> a </a:t>
            </a:r>
            <a:r>
              <a:rPr lang="en-US" dirty="0" err="1"/>
              <a:t>pohyblivost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15636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Mechanické</a:t>
            </a:r>
            <a:r>
              <a:rPr lang="en-US" sz="2000" b="1" dirty="0"/>
              <a:t> </a:t>
            </a:r>
            <a:r>
              <a:rPr lang="en-US" sz="2000" b="1" dirty="0" err="1"/>
              <a:t>vlastnosti</a:t>
            </a:r>
            <a:r>
              <a:rPr lang="en-US" sz="2000" b="1" dirty="0"/>
              <a:t> </a:t>
            </a:r>
            <a:r>
              <a:rPr lang="en-US" sz="2000" b="1" dirty="0" err="1"/>
              <a:t>membrán</a:t>
            </a:r>
            <a:endParaRPr lang="en-US" sz="2000" b="1" dirty="0"/>
          </a:p>
          <a:p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Translace</a:t>
            </a:r>
            <a:r>
              <a:rPr lang="en-US" dirty="0"/>
              <a:t> a </a:t>
            </a:r>
            <a:r>
              <a:rPr lang="en-US" dirty="0" err="1"/>
              <a:t>rotace</a:t>
            </a:r>
            <a:r>
              <a:rPr lang="en-US" dirty="0"/>
              <a:t> </a:t>
            </a:r>
            <a:r>
              <a:rPr lang="en-US" dirty="0" err="1"/>
              <a:t>membránových</a:t>
            </a:r>
            <a:r>
              <a:rPr lang="en-US" dirty="0"/>
              <a:t> </a:t>
            </a:r>
            <a:r>
              <a:rPr lang="en-US" dirty="0" err="1"/>
              <a:t>komponent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Planární</a:t>
            </a:r>
            <a:r>
              <a:rPr lang="en-US" dirty="0"/>
              <a:t> </a:t>
            </a:r>
            <a:r>
              <a:rPr lang="en-US" dirty="0" err="1"/>
              <a:t>roztažení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/>
              <a:t>Shear </a:t>
            </a:r>
            <a:r>
              <a:rPr lang="en-US" dirty="0" err="1"/>
              <a:t>deformace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Translokace</a:t>
            </a:r>
            <a:r>
              <a:rPr lang="en-US" dirty="0"/>
              <a:t> </a:t>
            </a:r>
            <a:r>
              <a:rPr lang="en-US" dirty="0" err="1"/>
              <a:t>membránových</a:t>
            </a:r>
            <a:r>
              <a:rPr lang="en-US" dirty="0"/>
              <a:t> </a:t>
            </a:r>
            <a:r>
              <a:rPr lang="en-US" dirty="0" err="1"/>
              <a:t>proteinů</a:t>
            </a:r>
            <a:r>
              <a:rPr lang="en-US" dirty="0"/>
              <a:t> </a:t>
            </a:r>
            <a:r>
              <a:rPr lang="en-US" dirty="0" err="1"/>
              <a:t>spektrinovou</a:t>
            </a:r>
            <a:r>
              <a:rPr lang="en-US" dirty="0"/>
              <a:t> </a:t>
            </a:r>
            <a:r>
              <a:rPr lang="en-US" dirty="0" err="1"/>
              <a:t>sítí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Ohnutí</a:t>
            </a:r>
            <a:r>
              <a:rPr lang="en-US" dirty="0"/>
              <a:t> </a:t>
            </a:r>
            <a:r>
              <a:rPr lang="en-US" dirty="0" err="1"/>
              <a:t>membrán</a:t>
            </a:r>
            <a:r>
              <a:rPr lang="en-US" dirty="0"/>
              <a:t> </a:t>
            </a:r>
            <a:r>
              <a:rPr lang="en-US" dirty="0" err="1"/>
              <a:t>vlivem</a:t>
            </a:r>
            <a:r>
              <a:rPr lang="en-US" dirty="0"/>
              <a:t> </a:t>
            </a:r>
            <a:r>
              <a:rPr lang="en-US" dirty="0" err="1"/>
              <a:t>asymetrických</a:t>
            </a:r>
            <a:r>
              <a:rPr lang="en-US" dirty="0"/>
              <a:t> </a:t>
            </a:r>
            <a:r>
              <a:rPr lang="en-US" dirty="0" err="1"/>
              <a:t>proteinů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lipidů</a:t>
            </a:r>
            <a:endParaRPr lang="en-US" dirty="0"/>
          </a:p>
          <a:p>
            <a:pPr marL="342900" indent="-342900">
              <a:buAutoNum type="alphaUcParenR"/>
            </a:pPr>
            <a:r>
              <a:rPr lang="en-US" dirty="0" err="1"/>
              <a:t>Vytlačení</a:t>
            </a:r>
            <a:r>
              <a:rPr lang="en-US" dirty="0"/>
              <a:t> </a:t>
            </a:r>
            <a:r>
              <a:rPr lang="en-US" dirty="0" err="1"/>
              <a:t>membránových</a:t>
            </a:r>
            <a:r>
              <a:rPr lang="en-US" dirty="0"/>
              <a:t> </a:t>
            </a:r>
            <a:r>
              <a:rPr lang="en-US" dirty="0" err="1"/>
              <a:t>komponent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nižší</a:t>
            </a:r>
            <a:r>
              <a:rPr lang="en-US" dirty="0"/>
              <a:t> </a:t>
            </a:r>
            <a:r>
              <a:rPr lang="en-US" dirty="0" err="1"/>
              <a:t>pružností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dirty="0"/>
              <a:t> </a:t>
            </a:r>
            <a:r>
              <a:rPr lang="en-US" dirty="0" err="1"/>
              <a:t>vysoce</a:t>
            </a:r>
            <a:r>
              <a:rPr lang="en-US" dirty="0"/>
              <a:t> </a:t>
            </a:r>
            <a:r>
              <a:rPr lang="en-US" dirty="0" err="1"/>
              <a:t>ohnutých</a:t>
            </a:r>
            <a:r>
              <a:rPr lang="en-US" dirty="0"/>
              <a:t> </a:t>
            </a:r>
            <a:r>
              <a:rPr lang="en-US" dirty="0" err="1"/>
              <a:t>oblastí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 descr="deformace_memb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25" y="0"/>
            <a:ext cx="4383957" cy="5431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mastne_kyseli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2" y="427182"/>
            <a:ext cx="7878295" cy="5254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creen shot 2010-10-26 at 9.55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61"/>
            <a:ext cx="9144000" cy="6578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10-26 at 9.54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393700"/>
            <a:ext cx="5194300" cy="60706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0409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Triglyceroly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triglycidy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Zmýdelnění</a:t>
            </a:r>
            <a:r>
              <a:rPr lang="en-US" dirty="0"/>
              <a:t> – </a:t>
            </a:r>
            <a:r>
              <a:rPr lang="en-US" dirty="0" err="1"/>
              <a:t>reakce</a:t>
            </a:r>
            <a:r>
              <a:rPr lang="en-US" dirty="0"/>
              <a:t> </a:t>
            </a:r>
            <a:r>
              <a:rPr lang="en-US" dirty="0" err="1"/>
              <a:t>acylglycerolů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alkáliemi</a:t>
            </a:r>
            <a:r>
              <a:rPr lang="en-US" dirty="0"/>
              <a:t>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sůl</a:t>
            </a:r>
            <a:r>
              <a:rPr lang="en-US" dirty="0"/>
              <a:t> </a:t>
            </a:r>
            <a:r>
              <a:rPr lang="en-US" dirty="0" err="1"/>
              <a:t>mastné</a:t>
            </a:r>
            <a:r>
              <a:rPr lang="en-US" dirty="0"/>
              <a:t> </a:t>
            </a:r>
            <a:r>
              <a:rPr lang="en-US" dirty="0" err="1"/>
              <a:t>kyseliny</a:t>
            </a:r>
            <a:r>
              <a:rPr lang="en-US" dirty="0"/>
              <a:t> a glycerol (</a:t>
            </a:r>
            <a:r>
              <a:rPr lang="en-US" dirty="0" err="1"/>
              <a:t>výroba</a:t>
            </a:r>
            <a:r>
              <a:rPr lang="en-US" dirty="0"/>
              <a:t> </a:t>
            </a:r>
            <a:r>
              <a:rPr lang="en-US" dirty="0" err="1"/>
              <a:t>mýdla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10" name="Picture 9" descr="triglycero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0" y="1604817"/>
            <a:ext cx="8573013" cy="3191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Lipids,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7D389-ED7A-2642-9179-F88780ED33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909" y="577273"/>
            <a:ext cx="766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Fosfolipidy</a:t>
            </a:r>
            <a:endParaRPr lang="en-US" b="1" dirty="0"/>
          </a:p>
          <a:p>
            <a:r>
              <a:rPr lang="en-US" dirty="0"/>
              <a:t>- </a:t>
            </a:r>
            <a:r>
              <a:rPr lang="en-US" dirty="0" err="1"/>
              <a:t>Esenciální</a:t>
            </a:r>
            <a:r>
              <a:rPr lang="en-US" dirty="0"/>
              <a:t> </a:t>
            </a:r>
            <a:r>
              <a:rPr lang="en-US" dirty="0" err="1"/>
              <a:t>prvek</a:t>
            </a:r>
            <a:r>
              <a:rPr lang="en-US" dirty="0"/>
              <a:t> </a:t>
            </a:r>
            <a:r>
              <a:rPr lang="en-US" dirty="0" err="1"/>
              <a:t>biologických</a:t>
            </a:r>
            <a:r>
              <a:rPr lang="en-US" dirty="0"/>
              <a:t> </a:t>
            </a:r>
            <a:r>
              <a:rPr lang="en-US" dirty="0" err="1"/>
              <a:t>membrán</a:t>
            </a:r>
            <a:endParaRPr lang="en-US" dirty="0"/>
          </a:p>
        </p:txBody>
      </p:sp>
      <p:pic>
        <p:nvPicPr>
          <p:cNvPr id="9" name="Picture 8" descr="schema_fosfolipid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2" y="2237683"/>
            <a:ext cx="5133109" cy="3419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8727" y="1916545"/>
            <a:ext cx="282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Mastná</a:t>
            </a:r>
            <a:r>
              <a:rPr lang="en-US" dirty="0"/>
              <a:t> </a:t>
            </a:r>
            <a:r>
              <a:rPr lang="en-US" dirty="0" err="1"/>
              <a:t>kyselina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77490" y="5657489"/>
            <a:ext cx="282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glycerol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2793" y="5657489"/>
            <a:ext cx="282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fosforylovaný</a:t>
            </a:r>
            <a:r>
              <a:rPr lang="en-US" dirty="0"/>
              <a:t> </a:t>
            </a:r>
            <a:r>
              <a:rPr lang="en-US" dirty="0" err="1"/>
              <a:t>alkohol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21727" y="2990273"/>
            <a:ext cx="1235364" cy="184727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52072" y="2620818"/>
            <a:ext cx="1831110" cy="236912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11203</TotalTime>
  <Words>1261</Words>
  <Application>Microsoft Macintosh PowerPoint</Application>
  <PresentationFormat>On-screen Show (4:3)</PresentationFormat>
  <Paragraphs>281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 Kubicek</dc:creator>
  <cp:lastModifiedBy>Karel Kubíček</cp:lastModifiedBy>
  <cp:revision>60</cp:revision>
  <dcterms:created xsi:type="dcterms:W3CDTF">2010-11-02T12:06:38Z</dcterms:created>
  <dcterms:modified xsi:type="dcterms:W3CDTF">2024-12-03T14:22:32Z</dcterms:modified>
</cp:coreProperties>
</file>