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4" autoAdjust="0"/>
    <p:restoredTop sz="93457" autoAdjust="0"/>
  </p:normalViewPr>
  <p:slideViewPr>
    <p:cSldViewPr>
      <p:cViewPr>
        <p:scale>
          <a:sx n="120" d="100"/>
          <a:sy n="120" d="100"/>
        </p:scale>
        <p:origin x="-6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EA2CD-4B25-4111-8A88-EFA8E6962D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50805A-C98E-4EBE-BA1C-D3BD2106550B}">
      <dgm:prSet/>
      <dgm:spPr/>
      <dgm:t>
        <a:bodyPr/>
        <a:lstStyle/>
        <a:p>
          <a:pPr rtl="0"/>
          <a:r>
            <a:rPr lang="cs-CZ" smtClean="0"/>
            <a:t>Filosofie a OTR</a:t>
          </a:r>
          <a:endParaRPr lang="en-US"/>
        </a:p>
      </dgm:t>
    </dgm:pt>
    <dgm:pt modelId="{6944BAE9-38CC-4F9B-AE1D-4B5DB8CAAE13}" type="parTrans" cxnId="{C281C3B1-8101-42C8-AB49-3973F498972D}">
      <dgm:prSet/>
      <dgm:spPr/>
      <dgm:t>
        <a:bodyPr/>
        <a:lstStyle/>
        <a:p>
          <a:endParaRPr lang="en-US"/>
        </a:p>
      </dgm:t>
    </dgm:pt>
    <dgm:pt modelId="{282D5AB4-D146-45CA-9DBC-1A47C12B4543}" type="sibTrans" cxnId="{C281C3B1-8101-42C8-AB49-3973F498972D}">
      <dgm:prSet/>
      <dgm:spPr/>
      <dgm:t>
        <a:bodyPr/>
        <a:lstStyle/>
        <a:p>
          <a:endParaRPr lang="en-US"/>
        </a:p>
      </dgm:t>
    </dgm:pt>
    <dgm:pt modelId="{5EBC4ADE-2C49-4E70-81C8-FB3BEC35A899}" type="pres">
      <dgm:prSet presAssocID="{F4FEA2CD-4B25-4111-8A88-EFA8E6962D43}" presName="linearFlow" presStyleCnt="0">
        <dgm:presLayoutVars>
          <dgm:dir/>
          <dgm:resizeHandles val="exact"/>
        </dgm:presLayoutVars>
      </dgm:prSet>
      <dgm:spPr/>
    </dgm:pt>
    <dgm:pt modelId="{8B7EC454-F73B-46B1-B446-93134C53FB92}" type="pres">
      <dgm:prSet presAssocID="{4A50805A-C98E-4EBE-BA1C-D3BD2106550B}" presName="composite" presStyleCnt="0"/>
      <dgm:spPr/>
    </dgm:pt>
    <dgm:pt modelId="{FF9811A8-D7FC-4C4E-91F9-5945CBF48C38}" type="pres">
      <dgm:prSet presAssocID="{4A50805A-C98E-4EBE-BA1C-D3BD2106550B}" presName="imgShp" presStyleLbl="fgImgPlace1" presStyleIdx="0" presStyleCnt="1"/>
      <dgm:spPr/>
    </dgm:pt>
    <dgm:pt modelId="{5C6D582E-3110-412E-BEAA-3AD1BF16C477}" type="pres">
      <dgm:prSet presAssocID="{4A50805A-C98E-4EBE-BA1C-D3BD2106550B}" presName="txShp" presStyleLbl="node1" presStyleIdx="0" presStyleCnt="1">
        <dgm:presLayoutVars>
          <dgm:bulletEnabled val="1"/>
        </dgm:presLayoutVars>
      </dgm:prSet>
      <dgm:spPr/>
    </dgm:pt>
  </dgm:ptLst>
  <dgm:cxnLst>
    <dgm:cxn modelId="{3DCCDFE5-5F43-4396-BCE4-9B560EA1C99C}" type="presOf" srcId="{4A50805A-C98E-4EBE-BA1C-D3BD2106550B}" destId="{5C6D582E-3110-412E-BEAA-3AD1BF16C477}" srcOrd="0" destOrd="0" presId="urn:microsoft.com/office/officeart/2005/8/layout/vList3"/>
    <dgm:cxn modelId="{C281C3B1-8101-42C8-AB49-3973F498972D}" srcId="{F4FEA2CD-4B25-4111-8A88-EFA8E6962D43}" destId="{4A50805A-C98E-4EBE-BA1C-D3BD2106550B}" srcOrd="0" destOrd="0" parTransId="{6944BAE9-38CC-4F9B-AE1D-4B5DB8CAAE13}" sibTransId="{282D5AB4-D146-45CA-9DBC-1A47C12B4543}"/>
    <dgm:cxn modelId="{366883CB-DC51-4A08-9A0D-7C67BA36AB28}" type="presOf" srcId="{F4FEA2CD-4B25-4111-8A88-EFA8E6962D43}" destId="{5EBC4ADE-2C49-4E70-81C8-FB3BEC35A899}" srcOrd="0" destOrd="0" presId="urn:microsoft.com/office/officeart/2005/8/layout/vList3"/>
    <dgm:cxn modelId="{F68D395D-CF5E-4CD6-BF6D-064E81C96197}" type="presParOf" srcId="{5EBC4ADE-2C49-4E70-81C8-FB3BEC35A899}" destId="{8B7EC454-F73B-46B1-B446-93134C53FB92}" srcOrd="0" destOrd="0" presId="urn:microsoft.com/office/officeart/2005/8/layout/vList3"/>
    <dgm:cxn modelId="{745C0108-8773-4E58-9C95-3A966EE74E47}" type="presParOf" srcId="{8B7EC454-F73B-46B1-B446-93134C53FB92}" destId="{FF9811A8-D7FC-4C4E-91F9-5945CBF48C38}" srcOrd="0" destOrd="0" presId="urn:microsoft.com/office/officeart/2005/8/layout/vList3"/>
    <dgm:cxn modelId="{BA54E111-7399-4481-A307-5CFCB631808C}" type="presParOf" srcId="{8B7EC454-F73B-46B1-B446-93134C53FB92}" destId="{5C6D582E-3110-412E-BEAA-3AD1BF16C4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D582E-3110-412E-BEAA-3AD1BF16C477}">
      <dsp:nvSpPr>
        <dsp:cNvPr id="0" name=""/>
        <dsp:cNvSpPr/>
      </dsp:nvSpPr>
      <dsp:spPr>
        <a:xfrm rot="10800000">
          <a:off x="1577506" y="0"/>
          <a:ext cx="5168646" cy="11025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80" tIns="194310" rIns="362712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smtClean="0"/>
            <a:t>Filosofie a OTR</a:t>
          </a:r>
          <a:endParaRPr lang="en-US" sz="5100" kern="1200"/>
        </a:p>
      </dsp:txBody>
      <dsp:txXfrm rot="10800000">
        <a:off x="1853135" y="0"/>
        <a:ext cx="4893017" cy="1102518"/>
      </dsp:txXfrm>
    </dsp:sp>
    <dsp:sp modelId="{FF9811A8-D7FC-4C4E-91F9-5945CBF48C38}">
      <dsp:nvSpPr>
        <dsp:cNvPr id="0" name=""/>
        <dsp:cNvSpPr/>
      </dsp:nvSpPr>
      <dsp:spPr>
        <a:xfrm>
          <a:off x="1026247" y="0"/>
          <a:ext cx="1102518" cy="1102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1878-8E61-4FC4-86F4-E948550F6B1A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58B0-ECD3-4B54-A1BA-1A75FCBC1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61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xmlns="" id="{8861B8A6-6E88-5D23-D03C-5172110EE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2700" y="325438"/>
            <a:ext cx="7075488" cy="3981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xmlns="" id="{A85891A1-254E-FBDF-0A14-A6C3612FA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B4C0D5-B016-70F2-7E75-61F98574E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D3A2BF-8F48-41B1-9352-C7042DCB70B6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1AB72EE-7A97-4A3D-8B25-2C7A14C000F6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CD2C2C-0E07-4248-B9CA-D730574FDE75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951D1B2-8949-44D6-8F05-1D0009B34E2C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Konexe vyjadřuje, jakou korekci je potřeba s hodnotami složek vektorů a tenzorů popisujících vektorové pole udělat, aby tyto složky vyjadřovaly objektivní hodnoty těchto polí, nezávisle na lokálních geometrických podmínkách a použité souřadnicové soustavě.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3F7A8A-79E4-4C35-A8C8-CCFD8F479F3B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Studiem metrických prostorů se zabývá diferenciální geometrie, která umožňuje charakterizovat zakřivení daného prostoru pomocí změn metrického tenzoru.</a:t>
            </a:r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5893091-5290-4683-953C-7A12A480DF49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Řešením Einsteinových rovnic se získají metrické tenzory v jednotlivých bodech - tím je určeno zakřivení časoprostoru.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hmota říká prostoročasu, jak se má zakřivit prostoročas naopak říká hmotě, jak se má pohybovat</a:t>
            </a:r>
          </a:p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9DA9AC2-8F82-472F-88B0-65832628F191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="" xmlns:a16="http://schemas.microsoft.com/office/drawing/2014/main" id="{D90FE0E5-E419-F858-8210-2E1919CD0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="" xmlns:a16="http://schemas.microsoft.com/office/drawing/2014/main" id="{2FB76DC7-EF6B-69D2-8122-066FA21FDE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https://timpickup.files.wordpress.com/2009/05/block5.jpg?w=450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="" xmlns:a16="http://schemas.microsoft.com/office/drawing/2014/main" id="{6F99B8C1-59E9-B985-A0C4-EE70725F7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F17F34-8112-4F1D-AB99-26B56C069D81}" type="slidenum">
              <a:rPr lang="cs-CZ" altLang="cs-CZ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cs-CZ" dirty="0"/>
          </a:p>
          <a:p>
            <a:pPr marL="158750" indent="0">
              <a:buFontTx/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Vztažná soustava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je systém skutečných nebo myšlených těles, která jsou navzájem v klidu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 marL="158750" indent="0">
              <a:buFontTx/>
              <a:buNone/>
            </a:pPr>
            <a:r>
              <a:rPr lang="cs-CZ" b="1" dirty="0"/>
              <a:t>Invariant</a:t>
            </a:r>
            <a:r>
              <a:rPr lang="cs-CZ" dirty="0"/>
              <a:t> je veličina (vlastnost), která zůstává neměnná při transformacích mezi různými inerciálními (inertními) referenčními soustavami. Příkladem invariantu je prostoročasový interval mezi dvěma událostmi. Prostor a čas jsou v obecné teorii relativity spojeny do čtyřrozměrného kontinua nazývaného prostoročas. Prostorový interval mezi dvěma událostmi ve čtyřrozměrném prostoročase je definován jako: </a:t>
            </a:r>
            <a:r>
              <a:rPr lang="el-GR" dirty="0"/>
              <a:t>Δ</a:t>
            </a:r>
            <a:r>
              <a:rPr lang="cs-CZ" dirty="0"/>
              <a:t>s2=c2</a:t>
            </a:r>
            <a:r>
              <a:rPr lang="el-GR" dirty="0"/>
              <a:t>Δ</a:t>
            </a:r>
            <a:r>
              <a:rPr lang="cs-CZ" dirty="0"/>
              <a:t>t2−</a:t>
            </a:r>
            <a:r>
              <a:rPr lang="el-GR" dirty="0"/>
              <a:t>Δ</a:t>
            </a:r>
            <a:r>
              <a:rPr lang="cs-CZ" dirty="0"/>
              <a:t>x2−</a:t>
            </a:r>
            <a:r>
              <a:rPr lang="el-GR" dirty="0"/>
              <a:t>Δ</a:t>
            </a:r>
            <a:r>
              <a:rPr lang="cs-CZ" dirty="0"/>
              <a:t>y2−</a:t>
            </a:r>
            <a:r>
              <a:rPr lang="el-GR" dirty="0"/>
              <a:t>Δ</a:t>
            </a:r>
            <a:r>
              <a:rPr lang="cs-CZ" dirty="0"/>
              <a:t>z2. Invarianty umožňují formulovat fyzikální zákony tak, aby byly nezávislé na konkrétní volbě inerciální soustavy, a tím zachovat konzistenci teorie relativity.</a:t>
            </a:r>
          </a:p>
          <a:p>
            <a:pPr marL="158750" indent="0">
              <a:buFontTx/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Fyzika není pouhým odvozováním důsledků z předem daných axiomů. Snaží se v přírodních jevech hledat cesty, jak je co nejlépe vystihnout a popsat společnými zákony a jako taková nepracuje jen podle exaktně definovaných formulek. Právě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při hledání nových fyzikálních zákonů a budování nových teorií se nejvíce uplatňují i obecné kvalitativní úvahy a některé principy, které třeba nedávají pro další postup přesný návod, ale mohou naznačit vhodný směr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 marL="158750" indent="0">
              <a:buFontTx/>
              <a:buNone/>
            </a:pPr>
            <a:r>
              <a:rPr lang="cs-CZ" dirty="0"/>
              <a:t>Pozn.</a:t>
            </a:r>
          </a:p>
          <a:p>
            <a:pPr marL="158750" indent="0">
              <a:buFontTx/>
              <a:buNone/>
            </a:pPr>
            <a:r>
              <a:rPr lang="cs-CZ" dirty="0"/>
              <a:t>Přenos časové jednotky je </a:t>
            </a:r>
            <a:r>
              <a:rPr lang="cs-CZ" dirty="0" err="1"/>
              <a:t>integrabilní</a:t>
            </a:r>
            <a:r>
              <a:rPr lang="cs-CZ" dirty="0"/>
              <a:t>. Pokud by tomu tak nebylo, závisela by třeba rychlost rozpadových procesů v uranu na</a:t>
            </a:r>
          </a:p>
          <a:p>
            <a:pPr marL="158750" indent="0">
              <a:buFontTx/>
              <a:buNone/>
            </a:pPr>
            <a:r>
              <a:rPr lang="cs-CZ" dirty="0"/>
              <a:t>historii, kterou ten či onen kus uranu prodělal – nic takového v přírodě nepozorujeme.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Jinak je to se synchronizací hodin, můžeme  doufat, že pomalým přenosem by bylo možno synchronizaci provést. Abychom vliv rychlosti vyloučili, uvažujme teoreticky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nekonečně pomalý přenos hodin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Kdybychom ze souřadnic událostí nemohli zkonstruovat žádnou veličinu, která by byla na pozorovatelích nezávislá, bylo by zřejmě spojování prostoru a času do jednoho objektu rovněž</a:t>
            </a:r>
          </a:p>
          <a:p>
            <a:pPr marL="158750" indent="0">
              <a:buFontTx/>
              <a:buNone/>
            </a:pPr>
            <a:r>
              <a:rPr lang="cs-CZ" dirty="0"/>
              <a:t>problematické. Ovšem my již víme, že existuje veličina, která je absolutní a to je právě </a:t>
            </a:r>
            <a:r>
              <a:rPr lang="cs-CZ" dirty="0" err="1"/>
              <a:t>čtyřinterval</a:t>
            </a:r>
            <a:r>
              <a:rPr lang="cs-CZ" dirty="0"/>
              <a:t>. Takto nás speciální teorie relativity nutí spojit prostor a čas. Prostoročas tedy není nějakým</a:t>
            </a:r>
          </a:p>
          <a:p>
            <a:pPr marL="158750" indent="0">
              <a:buFontTx/>
              <a:buNone/>
            </a:pPr>
            <a:r>
              <a:rPr lang="cs-CZ" dirty="0"/>
              <a:t>vykonstruovaným objektem, ale nezbytným spojením prostoru a času do jediného přirozeného</a:t>
            </a:r>
          </a:p>
          <a:p>
            <a:pPr marL="158750" indent="0">
              <a:buFontTx/>
              <a:buNone/>
            </a:pPr>
            <a:r>
              <a:rPr lang="cs-CZ" dirty="0"/>
              <a:t>celku.</a:t>
            </a:r>
          </a:p>
        </p:txBody>
      </p:sp>
    </p:spTree>
    <p:extLst>
      <p:ext uri="{BB962C8B-B14F-4D97-AF65-F5344CB8AC3E}">
        <p14:creationId xmlns:p14="http://schemas.microsoft.com/office/powerpoint/2010/main" val="240609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vlastní čas vzhledem k souřadnicovému času (který odpovídá nulovému gravitačnímu potenciálu) teče tím pomaleji, čím vyšší je hodnota gravitačního potenciálu j v daném místě (gravitační potenciál je záporný). Hodiny umístěné v gravitačním poli se zpožďují vůči stejným hodinám umístěným mimo pole, resp. v místě se slabším polem.</a:t>
            </a:r>
          </a:p>
          <a:p>
            <a:endParaRPr lang="cs-CZ" dirty="0"/>
          </a:p>
          <a:p>
            <a:r>
              <a:rPr lang="cs-CZ" dirty="0"/>
              <a:t>v blízkosti hmotných těles dochází ke gravitační dilataci času</a:t>
            </a:r>
          </a:p>
        </p:txBody>
      </p:sp>
    </p:spTree>
    <p:extLst>
      <p:ext uri="{BB962C8B-B14F-4D97-AF65-F5344CB8AC3E}">
        <p14:creationId xmlns:p14="http://schemas.microsoft.com/office/powerpoint/2010/main" val="153424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79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39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8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5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73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9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9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2337-B638-406D-A07F-8B8A8E17B257}" type="datetimeFigureOut">
              <a:rPr lang="cs-CZ" smtClean="0"/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9F91-1716-46C3-B6FB-E3CAB2D81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9.png"/><Relationship Id="rId10" Type="http://schemas.openxmlformats.org/officeDocument/2006/relationships/image" Target="../media/image25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597819"/>
          <a:ext cx="7772400" cy="110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9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CF035389-BA07-C81A-1E3B-A2907D6CB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11770"/>
            <a:ext cx="1480539" cy="826711"/>
          </a:xfrm>
          <a:prstGeom prst="rect">
            <a:avLst/>
          </a:prstGeom>
          <a:effectLst/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2027E50-1A7D-D0FD-1239-82BDB10F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9" y="160128"/>
            <a:ext cx="7435435" cy="399137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Co </a:t>
            </a:r>
            <a:r>
              <a:rPr lang="pl-PL" sz="3200" dirty="0">
                <a:solidFill>
                  <a:schemeClr val="tx1"/>
                </a:solidFill>
              </a:rPr>
              <a:t>znamená zakřivení času?</a:t>
            </a:r>
            <a:br>
              <a:rPr lang="pl-PL" sz="3200" dirty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0A984932-E2CF-9D65-E8CD-7866CAA141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xmlns="" id="{73715367-688A-4411-C031-6A1760A0C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03814"/>
              </p:ext>
            </p:extLst>
          </p:nvPr>
        </p:nvGraphicFramePr>
        <p:xfrm>
          <a:off x="395536" y="521028"/>
          <a:ext cx="3708920" cy="115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5" imgW="2971800" imgH="927100" progId="Equation.DSMT4">
                  <p:embed/>
                </p:oleObj>
              </mc:Choice>
              <mc:Fallback>
                <p:oleObj name="Equation" r:id="rId5" imgW="29718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21028"/>
                        <a:ext cx="3708920" cy="115309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  <a:alpha val="4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4D36E9F6-79BB-B17D-FFAD-28560703B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24370"/>
              </p:ext>
            </p:extLst>
          </p:nvPr>
        </p:nvGraphicFramePr>
        <p:xfrm>
          <a:off x="717191" y="1824609"/>
          <a:ext cx="1489685" cy="62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7" imgW="1180588" imgH="495085" progId="Equation.DSMT4">
                  <p:embed/>
                </p:oleObj>
              </mc:Choice>
              <mc:Fallback>
                <p:oleObj name="Equation" r:id="rId7" imgW="1180588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91" y="1824609"/>
                        <a:ext cx="1489685" cy="624707"/>
                      </a:xfrm>
                      <a:prstGeom prst="rect">
                        <a:avLst/>
                      </a:prstGeom>
                      <a:solidFill>
                        <a:srgbClr val="FFF5D5">
                          <a:alpha val="48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xmlns="" id="{3ADB93A2-4F39-A5FF-0AC6-56C0C2B85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59603"/>
              </p:ext>
            </p:extLst>
          </p:nvPr>
        </p:nvGraphicFramePr>
        <p:xfrm>
          <a:off x="717192" y="2568321"/>
          <a:ext cx="1225869" cy="72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9" imgW="889000" imgH="520700" progId="Equation.DSMT4">
                  <p:embed/>
                </p:oleObj>
              </mc:Choice>
              <mc:Fallback>
                <p:oleObj name="Equation" r:id="rId9" imgW="8890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92" y="2568321"/>
                        <a:ext cx="1225869" cy="724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93030E18-2E4C-7F00-50FC-BE4D658A0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59879"/>
              </p:ext>
            </p:extLst>
          </p:nvPr>
        </p:nvGraphicFramePr>
        <p:xfrm>
          <a:off x="717190" y="3394018"/>
          <a:ext cx="2199596" cy="60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11" imgW="1828800" imgH="507960" progId="Equation.DSMT4">
                  <p:embed/>
                </p:oleObj>
              </mc:Choice>
              <mc:Fallback>
                <p:oleObj name="Equation" r:id="rId11" imgW="1828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90" y="3394018"/>
                        <a:ext cx="2199596" cy="606529"/>
                      </a:xfrm>
                      <a:prstGeom prst="rect">
                        <a:avLst/>
                      </a:prstGeom>
                      <a:solidFill>
                        <a:srgbClr val="FFD9D9">
                          <a:alpha val="4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C8F4EB5-8387-E318-5B18-8BE55004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2469"/>
            <a:ext cx="7644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F916D67A-22AB-E814-92A2-6181D121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2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664858B-6369-5CB2-E5D7-69FA6741ACAC}"/>
              </a:ext>
            </a:extLst>
          </p:cNvPr>
          <p:cNvSpPr txBox="1"/>
          <p:nvPr/>
        </p:nvSpPr>
        <p:spPr>
          <a:xfrm>
            <a:off x="4134464" y="1275606"/>
            <a:ext cx="4928850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vztah mezi </a:t>
            </a:r>
            <a:r>
              <a:rPr lang="cs-CZ" b="1" dirty="0"/>
              <a:t>vlastním </a:t>
            </a:r>
            <a:r>
              <a:rPr lang="cs-CZ" dirty="0"/>
              <a:t>časem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Ԏ</a:t>
            </a:r>
            <a:r>
              <a:rPr lang="cs-CZ" dirty="0"/>
              <a:t> a </a:t>
            </a:r>
            <a:r>
              <a:rPr lang="cs-CZ" b="1" dirty="0" smtClean="0"/>
              <a:t>souřadnic. </a:t>
            </a:r>
            <a:r>
              <a:rPr lang="cs-CZ" dirty="0"/>
              <a:t>časem</a:t>
            </a:r>
            <a:r>
              <a:rPr lang="cs-CZ" b="1" dirty="0"/>
              <a:t> </a:t>
            </a:r>
            <a:r>
              <a:rPr lang="cs-CZ" b="1" i="1" dirty="0"/>
              <a:t>t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xmlns="" id="{25D93357-C3C4-6097-86A8-AB6E86122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82551"/>
              </p:ext>
            </p:extLst>
          </p:nvPr>
        </p:nvGraphicFramePr>
        <p:xfrm>
          <a:off x="792553" y="4201989"/>
          <a:ext cx="1338961" cy="40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13" imgW="977760" imgH="291960" progId="Equation.DSMT4">
                  <p:embed/>
                </p:oleObj>
              </mc:Choice>
              <mc:Fallback>
                <p:oleObj name="Equation" r:id="rId13" imgW="977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553" y="4201989"/>
                        <a:ext cx="1338961" cy="403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011B0162-E5C5-9F78-42DD-F558A9C7ADD8}"/>
              </a:ext>
            </a:extLst>
          </p:cNvPr>
          <p:cNvSpPr txBox="1"/>
          <p:nvPr/>
        </p:nvSpPr>
        <p:spPr>
          <a:xfrm>
            <a:off x="2721055" y="1942758"/>
            <a:ext cx="5794295" cy="861774"/>
          </a:xfrm>
          <a:prstGeom prst="rect">
            <a:avLst/>
          </a:prstGeom>
          <a:solidFill>
            <a:srgbClr val="FFF5D5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nezakřivený čas – nulové potenciály  (stav beztíže), </a:t>
            </a:r>
          </a:p>
          <a:p>
            <a:r>
              <a:rPr lang="cs-CZ" sz="1600" dirty="0"/>
              <a:t>lze vždy dosáhnout, např. v kosmologii je zakřiven pouze prostor ale nikoliv čas</a:t>
            </a:r>
            <a:endParaRPr lang="cs-CZ" sz="1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FFDEA934-A0D9-7670-E4A0-8859A0F334D1}"/>
              </a:ext>
            </a:extLst>
          </p:cNvPr>
          <p:cNvSpPr txBox="1"/>
          <p:nvPr/>
        </p:nvSpPr>
        <p:spPr>
          <a:xfrm>
            <a:off x="3345583" y="3592420"/>
            <a:ext cx="1228028" cy="369332"/>
          </a:xfrm>
          <a:prstGeom prst="rect">
            <a:avLst/>
          </a:prstGeom>
          <a:solidFill>
            <a:srgbClr val="FFD9D9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800" i="1" dirty="0" err="1" smtClean="0"/>
              <a:t>a</a:t>
            </a:r>
            <a:r>
              <a:rPr lang="cs-CZ" sz="1800" i="1" baseline="-25000" dirty="0" err="1" smtClean="0"/>
              <a:t>i</a:t>
            </a:r>
            <a:r>
              <a:rPr lang="cs-CZ" sz="1800" i="1" dirty="0" smtClean="0"/>
              <a:t> </a:t>
            </a:r>
            <a:r>
              <a:rPr lang="cs-CZ" sz="1800" dirty="0"/>
              <a:t>zrychlení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F3E701CE-AF73-26A6-9F3D-C14D27D9A866}"/>
              </a:ext>
            </a:extLst>
          </p:cNvPr>
          <p:cNvSpPr txBox="1"/>
          <p:nvPr/>
        </p:nvSpPr>
        <p:spPr>
          <a:xfrm flipH="1">
            <a:off x="3269580" y="2847815"/>
            <a:ext cx="58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/>
              <a:t>Einstein</a:t>
            </a:r>
            <a:r>
              <a:rPr lang="cs-CZ" sz="1800" dirty="0" smtClean="0"/>
              <a:t>:</a:t>
            </a:r>
          </a:p>
          <a:p>
            <a:r>
              <a:rPr lang="cs-CZ" sz="1800" dirty="0" smtClean="0"/>
              <a:t>     „</a:t>
            </a:r>
            <a:r>
              <a:rPr lang="cs-CZ" sz="1800" i="1" dirty="0"/>
              <a:t>Prostoročas je absolutní, ale prostor i čas jsou relativní.“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311DF41C-E9FD-DA41-0EE3-6D368C9F44E4}"/>
              </a:ext>
            </a:extLst>
          </p:cNvPr>
          <p:cNvSpPr txBox="1"/>
          <p:nvPr/>
        </p:nvSpPr>
        <p:spPr>
          <a:xfrm>
            <a:off x="3269580" y="4229022"/>
            <a:ext cx="17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/>
              <a:t>kvadrá</a:t>
            </a:r>
            <a:r>
              <a:rPr lang="en-GB" sz="1800" dirty="0"/>
              <a:t>t</a:t>
            </a:r>
            <a:r>
              <a:rPr lang="cs-CZ" sz="1800" dirty="0"/>
              <a:t> rychlosti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xmlns="" id="{1889FDA6-8B48-29F7-A3C3-6147CDEB02D1}"/>
              </a:ext>
            </a:extLst>
          </p:cNvPr>
          <p:cNvSpPr/>
          <p:nvPr/>
        </p:nvSpPr>
        <p:spPr>
          <a:xfrm>
            <a:off x="7468715" y="237135"/>
            <a:ext cx="797902" cy="601603"/>
          </a:xfrm>
          <a:custGeom>
            <a:avLst/>
            <a:gdLst>
              <a:gd name="connsiteX0" fmla="*/ 0 w 1063869"/>
              <a:gd name="connsiteY0" fmla="*/ 553915 h 802137"/>
              <a:gd name="connsiteX1" fmla="*/ 123093 w 1063869"/>
              <a:gd name="connsiteY1" fmla="*/ 562708 h 802137"/>
              <a:gd name="connsiteX2" fmla="*/ 175846 w 1063869"/>
              <a:gd name="connsiteY2" fmla="*/ 650631 h 802137"/>
              <a:gd name="connsiteX3" fmla="*/ 272562 w 1063869"/>
              <a:gd name="connsiteY3" fmla="*/ 738554 h 802137"/>
              <a:gd name="connsiteX4" fmla="*/ 298939 w 1063869"/>
              <a:gd name="connsiteY4" fmla="*/ 747346 h 802137"/>
              <a:gd name="connsiteX5" fmla="*/ 571500 w 1063869"/>
              <a:gd name="connsiteY5" fmla="*/ 782515 h 802137"/>
              <a:gd name="connsiteX6" fmla="*/ 756139 w 1063869"/>
              <a:gd name="connsiteY6" fmla="*/ 738554 h 802137"/>
              <a:gd name="connsiteX7" fmla="*/ 879231 w 1063869"/>
              <a:gd name="connsiteY7" fmla="*/ 659423 h 802137"/>
              <a:gd name="connsiteX8" fmla="*/ 975946 w 1063869"/>
              <a:gd name="connsiteY8" fmla="*/ 580292 h 802137"/>
              <a:gd name="connsiteX9" fmla="*/ 1011116 w 1063869"/>
              <a:gd name="connsiteY9" fmla="*/ 536331 h 802137"/>
              <a:gd name="connsiteX10" fmla="*/ 1063869 w 1063869"/>
              <a:gd name="connsiteY10" fmla="*/ 360485 h 802137"/>
              <a:gd name="connsiteX11" fmla="*/ 1046285 w 1063869"/>
              <a:gd name="connsiteY11" fmla="*/ 175846 h 802137"/>
              <a:gd name="connsiteX12" fmla="*/ 1037493 w 1063869"/>
              <a:gd name="connsiteY12" fmla="*/ 131885 h 802137"/>
              <a:gd name="connsiteX13" fmla="*/ 1011116 w 1063869"/>
              <a:gd name="connsiteY13" fmla="*/ 79131 h 802137"/>
              <a:gd name="connsiteX14" fmla="*/ 975946 w 1063869"/>
              <a:gd name="connsiteY14" fmla="*/ 26377 h 802137"/>
              <a:gd name="connsiteX15" fmla="*/ 931985 w 1063869"/>
              <a:gd name="connsiteY15" fmla="*/ 0 h 802137"/>
              <a:gd name="connsiteX16" fmla="*/ 641839 w 1063869"/>
              <a:gd name="connsiteY16" fmla="*/ 26377 h 802137"/>
              <a:gd name="connsiteX17" fmla="*/ 553916 w 1063869"/>
              <a:gd name="connsiteY17" fmla="*/ 105508 h 802137"/>
              <a:gd name="connsiteX18" fmla="*/ 448408 w 1063869"/>
              <a:gd name="connsiteY18" fmla="*/ 184638 h 802137"/>
              <a:gd name="connsiteX19" fmla="*/ 430823 w 1063869"/>
              <a:gd name="connsiteY19" fmla="*/ 211015 h 802137"/>
              <a:gd name="connsiteX20" fmla="*/ 413239 w 1063869"/>
              <a:gd name="connsiteY20" fmla="*/ 246185 h 802137"/>
              <a:gd name="connsiteX21" fmla="*/ 395654 w 1063869"/>
              <a:gd name="connsiteY21" fmla="*/ 334108 h 802137"/>
              <a:gd name="connsiteX22" fmla="*/ 465993 w 1063869"/>
              <a:gd name="connsiteY22" fmla="*/ 386862 h 802137"/>
              <a:gd name="connsiteX23" fmla="*/ 597877 w 1063869"/>
              <a:gd name="connsiteY23" fmla="*/ 439615 h 802137"/>
              <a:gd name="connsiteX24" fmla="*/ 633046 w 1063869"/>
              <a:gd name="connsiteY24" fmla="*/ 457200 h 802137"/>
              <a:gd name="connsiteX25" fmla="*/ 835269 w 1063869"/>
              <a:gd name="connsiteY25" fmla="*/ 448408 h 802137"/>
              <a:gd name="connsiteX26" fmla="*/ 914400 w 1063869"/>
              <a:gd name="connsiteY26" fmla="*/ 334108 h 802137"/>
              <a:gd name="connsiteX27" fmla="*/ 888023 w 1063869"/>
              <a:gd name="connsiteY27" fmla="*/ 237392 h 802137"/>
              <a:gd name="connsiteX28" fmla="*/ 817685 w 1063869"/>
              <a:gd name="connsiteY28" fmla="*/ 219808 h 802137"/>
              <a:gd name="connsiteX29" fmla="*/ 773723 w 1063869"/>
              <a:gd name="connsiteY29" fmla="*/ 193431 h 802137"/>
              <a:gd name="connsiteX30" fmla="*/ 668216 w 1063869"/>
              <a:gd name="connsiteY30" fmla="*/ 202223 h 802137"/>
              <a:gd name="connsiteX31" fmla="*/ 633046 w 1063869"/>
              <a:gd name="connsiteY31" fmla="*/ 281354 h 802137"/>
              <a:gd name="connsiteX32" fmla="*/ 633046 w 1063869"/>
              <a:gd name="connsiteY32" fmla="*/ 298938 h 80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3869" h="802137">
                <a:moveTo>
                  <a:pt x="0" y="553915"/>
                </a:moveTo>
                <a:cubicBezTo>
                  <a:pt x="41031" y="556846"/>
                  <a:pt x="83051" y="553286"/>
                  <a:pt x="123093" y="562708"/>
                </a:cubicBezTo>
                <a:cubicBezTo>
                  <a:pt x="150989" y="569272"/>
                  <a:pt x="170173" y="641554"/>
                  <a:pt x="175846" y="650631"/>
                </a:cubicBezTo>
                <a:cubicBezTo>
                  <a:pt x="233399" y="742714"/>
                  <a:pt x="209102" y="720423"/>
                  <a:pt x="272562" y="738554"/>
                </a:cubicBezTo>
                <a:cubicBezTo>
                  <a:pt x="281473" y="741100"/>
                  <a:pt x="290147" y="744415"/>
                  <a:pt x="298939" y="747346"/>
                </a:cubicBezTo>
                <a:cubicBezTo>
                  <a:pt x="379131" y="827538"/>
                  <a:pt x="340946" y="801336"/>
                  <a:pt x="571500" y="782515"/>
                </a:cubicBezTo>
                <a:cubicBezTo>
                  <a:pt x="634557" y="777368"/>
                  <a:pt x="756139" y="738554"/>
                  <a:pt x="756139" y="738554"/>
                </a:cubicBezTo>
                <a:cubicBezTo>
                  <a:pt x="817002" y="677691"/>
                  <a:pt x="746439" y="743292"/>
                  <a:pt x="879231" y="659423"/>
                </a:cubicBezTo>
                <a:cubicBezTo>
                  <a:pt x="909904" y="640051"/>
                  <a:pt x="949894" y="610065"/>
                  <a:pt x="975946" y="580292"/>
                </a:cubicBezTo>
                <a:cubicBezTo>
                  <a:pt x="988304" y="566169"/>
                  <a:pt x="999393" y="550985"/>
                  <a:pt x="1011116" y="536331"/>
                </a:cubicBezTo>
                <a:cubicBezTo>
                  <a:pt x="1053927" y="407896"/>
                  <a:pt x="1037294" y="466788"/>
                  <a:pt x="1063869" y="360485"/>
                </a:cubicBezTo>
                <a:cubicBezTo>
                  <a:pt x="1058008" y="298939"/>
                  <a:pt x="1053371" y="237263"/>
                  <a:pt x="1046285" y="175846"/>
                </a:cubicBezTo>
                <a:cubicBezTo>
                  <a:pt x="1044572" y="161001"/>
                  <a:pt x="1042600" y="145929"/>
                  <a:pt x="1037493" y="131885"/>
                </a:cubicBezTo>
                <a:cubicBezTo>
                  <a:pt x="1030774" y="113408"/>
                  <a:pt x="1021022" y="96113"/>
                  <a:pt x="1011116" y="79131"/>
                </a:cubicBezTo>
                <a:cubicBezTo>
                  <a:pt x="1000467" y="60876"/>
                  <a:pt x="990890" y="41321"/>
                  <a:pt x="975946" y="26377"/>
                </a:cubicBezTo>
                <a:cubicBezTo>
                  <a:pt x="963862" y="14293"/>
                  <a:pt x="946639" y="8792"/>
                  <a:pt x="931985" y="0"/>
                </a:cubicBezTo>
                <a:cubicBezTo>
                  <a:pt x="835270" y="8792"/>
                  <a:pt x="735379" y="273"/>
                  <a:pt x="641839" y="26377"/>
                </a:cubicBezTo>
                <a:cubicBezTo>
                  <a:pt x="603861" y="36976"/>
                  <a:pt x="584433" y="80540"/>
                  <a:pt x="553916" y="105508"/>
                </a:cubicBezTo>
                <a:cubicBezTo>
                  <a:pt x="519892" y="133346"/>
                  <a:pt x="481786" y="156028"/>
                  <a:pt x="448408" y="184638"/>
                </a:cubicBezTo>
                <a:cubicBezTo>
                  <a:pt x="440385" y="191515"/>
                  <a:pt x="436066" y="201840"/>
                  <a:pt x="430823" y="211015"/>
                </a:cubicBezTo>
                <a:cubicBezTo>
                  <a:pt x="424320" y="222395"/>
                  <a:pt x="417841" y="233913"/>
                  <a:pt x="413239" y="246185"/>
                </a:cubicBezTo>
                <a:cubicBezTo>
                  <a:pt x="405367" y="267177"/>
                  <a:pt x="398694" y="315865"/>
                  <a:pt x="395654" y="334108"/>
                </a:cubicBezTo>
                <a:cubicBezTo>
                  <a:pt x="419100" y="351693"/>
                  <a:pt x="440629" y="372178"/>
                  <a:pt x="465993" y="386862"/>
                </a:cubicBezTo>
                <a:cubicBezTo>
                  <a:pt x="532973" y="425640"/>
                  <a:pt x="542253" y="425709"/>
                  <a:pt x="597877" y="439615"/>
                </a:cubicBezTo>
                <a:cubicBezTo>
                  <a:pt x="609600" y="445477"/>
                  <a:pt x="620877" y="452332"/>
                  <a:pt x="633046" y="457200"/>
                </a:cubicBezTo>
                <a:cubicBezTo>
                  <a:pt x="722145" y="492840"/>
                  <a:pt x="699349" y="472394"/>
                  <a:pt x="835269" y="448408"/>
                </a:cubicBezTo>
                <a:cubicBezTo>
                  <a:pt x="916175" y="367502"/>
                  <a:pt x="899105" y="410583"/>
                  <a:pt x="914400" y="334108"/>
                </a:cubicBezTo>
                <a:cubicBezTo>
                  <a:pt x="913447" y="326486"/>
                  <a:pt x="914623" y="250692"/>
                  <a:pt x="888023" y="237392"/>
                </a:cubicBezTo>
                <a:cubicBezTo>
                  <a:pt x="866407" y="226584"/>
                  <a:pt x="841131" y="225669"/>
                  <a:pt x="817685" y="219808"/>
                </a:cubicBezTo>
                <a:cubicBezTo>
                  <a:pt x="803031" y="211016"/>
                  <a:pt x="790695" y="195428"/>
                  <a:pt x="773723" y="193431"/>
                </a:cubicBezTo>
                <a:cubicBezTo>
                  <a:pt x="738674" y="189307"/>
                  <a:pt x="700196" y="187299"/>
                  <a:pt x="668216" y="202223"/>
                </a:cubicBezTo>
                <a:cubicBezTo>
                  <a:pt x="662067" y="205093"/>
                  <a:pt x="636567" y="263749"/>
                  <a:pt x="633046" y="281354"/>
                </a:cubicBezTo>
                <a:cubicBezTo>
                  <a:pt x="631896" y="287101"/>
                  <a:pt x="633046" y="293077"/>
                  <a:pt x="633046" y="298938"/>
                </a:cubicBezTo>
              </a:path>
            </a:pathLst>
          </a:custGeom>
          <a:noFill/>
          <a:ln w="12700">
            <a:solidFill>
              <a:srgbClr val="1C1C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Grafický objekt 19" descr="Luk a šíp obrys">
            <a:extLst>
              <a:ext uri="{FF2B5EF4-FFF2-40B4-BE49-F238E27FC236}">
                <a16:creationId xmlns:a16="http://schemas.microsoft.com/office/drawing/2014/main" xmlns="" id="{23BFDD9C-5633-090C-1F16-486A0A23DA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292449">
            <a:off x="7498107" y="3894498"/>
            <a:ext cx="669049" cy="6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9837555-E139-4E63-81E6-D1A47BA2A469}" type="slidenum">
              <a:rPr lang="cs-CZ" altLang="cs-CZ" sz="1200">
                <a:solidFill>
                  <a:srgbClr val="898989"/>
                </a:solidFill>
              </a:rPr>
              <a:pPr/>
              <a:t>11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4" y="195263"/>
            <a:ext cx="227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+mj-lt"/>
                <a:ea typeface="+mj-ea"/>
                <a:cs typeface="+mj-cs"/>
              </a:rPr>
              <a:t>Paradox hodin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7092950" y="4585098"/>
            <a:ext cx="1327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600" i="1"/>
              <a:t>Paul G.Hewitt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3279776" y="253604"/>
            <a:ext cx="4562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/>
              <a:t>Rozdílná délka světočar spojující  události A a B</a:t>
            </a:r>
          </a:p>
        </p:txBody>
      </p:sp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709613"/>
            <a:ext cx="8102600" cy="38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>
            <a:extLst>
              <a:ext uri="{FF2B5EF4-FFF2-40B4-BE49-F238E27FC236}">
                <a16:creationId xmlns:a16="http://schemas.microsoft.com/office/drawing/2014/main" xmlns="" id="{1547F49E-428A-E319-4DB2-56A9A6CF6D49}"/>
              </a:ext>
            </a:extLst>
          </p:cNvPr>
          <p:cNvGrpSpPr/>
          <p:nvPr/>
        </p:nvGrpSpPr>
        <p:grpSpPr>
          <a:xfrm>
            <a:off x="861631" y="2427733"/>
            <a:ext cx="3494345" cy="1905241"/>
            <a:chOff x="2812824" y="2262433"/>
            <a:chExt cx="4136616" cy="2353902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xmlns="" id="{75D4249D-7E68-05F2-A0C0-B518B2AA1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2824" y="2262433"/>
              <a:ext cx="4136616" cy="2228529"/>
            </a:xfrm>
            <a:prstGeom prst="rect">
              <a:avLst/>
            </a:prstGeom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xmlns="" id="{11AA1A9B-C232-629C-AFCE-0111D6FBF82C}"/>
                </a:ext>
              </a:extLst>
            </p:cNvPr>
            <p:cNvSpPr txBox="1"/>
            <p:nvPr/>
          </p:nvSpPr>
          <p:spPr>
            <a:xfrm>
              <a:off x="3409359" y="4183185"/>
              <a:ext cx="995860" cy="43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 moře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xmlns="" id="{9A854B19-E478-E242-957E-8ADE33FF2787}"/>
                </a:ext>
              </a:extLst>
            </p:cNvPr>
            <p:cNvSpPr txBox="1"/>
            <p:nvPr/>
          </p:nvSpPr>
          <p:spPr>
            <a:xfrm>
              <a:off x="3246851" y="3159384"/>
              <a:ext cx="1298941" cy="43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na horách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2027E50-1A7D-D0FD-1239-82BDB10F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0" y="267494"/>
            <a:ext cx="8229600" cy="449392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/>
              <a:t>Je </a:t>
            </a:r>
            <a:r>
              <a:rPr lang="cs-CZ" sz="2800" dirty="0"/>
              <a:t>v nížinách víc času než na horách?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E43F4C09-51BC-3FEE-4DAA-9281C37BC4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32A551C-84AD-8597-0F7D-BC216C7CAB44}"/>
              </a:ext>
            </a:extLst>
          </p:cNvPr>
          <p:cNvSpPr txBox="1"/>
          <p:nvPr/>
        </p:nvSpPr>
        <p:spPr>
          <a:xfrm>
            <a:off x="284320" y="592420"/>
            <a:ext cx="880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„</a:t>
            </a:r>
            <a:r>
              <a:rPr lang="cs-CZ" sz="1800" i="1" dirty="0"/>
              <a:t>Země je obrovská masa a ve své blízkosti zpomaluje  čas. Více v nížinách a méně na horách, </a:t>
            </a:r>
          </a:p>
          <a:p>
            <a:r>
              <a:rPr lang="cs-CZ" sz="1800" i="1" dirty="0"/>
              <a:t>  protože hory jsou vzdálenější od Země</a:t>
            </a:r>
            <a:r>
              <a:rPr lang="cs-CZ" sz="1800" dirty="0"/>
              <a:t>“.   </a:t>
            </a:r>
            <a:r>
              <a:rPr lang="cs-CZ" sz="1800" i="1" dirty="0" err="1" smtClean="0"/>
              <a:t>C.Rovelli</a:t>
            </a:r>
            <a:r>
              <a:rPr lang="cs-CZ" sz="1800" i="1" dirty="0"/>
              <a:t>, O čase, 2017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4BC0E09-8A53-8698-F44A-0A30647233B8}"/>
              </a:ext>
            </a:extLst>
          </p:cNvPr>
          <p:cNvSpPr txBox="1"/>
          <p:nvPr/>
        </p:nvSpPr>
        <p:spPr>
          <a:xfrm>
            <a:off x="375986" y="1341110"/>
            <a:ext cx="590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Gravitační dilatace času je jev, kdy v </a:t>
            </a:r>
            <a:r>
              <a:rPr lang="cs-CZ" sz="1800" dirty="0" smtClean="0"/>
              <a:t>místě </a:t>
            </a:r>
            <a:r>
              <a:rPr lang="cs-CZ" sz="1800" dirty="0"/>
              <a:t>se silnějším gravitačním polem (přesněji v místě s vyšším gravitačním potenciálem) je tok času zpomalen oproti okolnímu světu, kde je gravitační potenciál nižší.</a:t>
            </a:r>
          </a:p>
          <a:p>
            <a:pPr algn="r"/>
            <a:r>
              <a:rPr lang="cs-CZ" sz="1600" i="1" dirty="0"/>
              <a:t>Wikipedie, 2023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E13F392-B74B-DB93-0535-9BF1918AD97F}"/>
              </a:ext>
            </a:extLst>
          </p:cNvPr>
          <p:cNvSpPr txBox="1"/>
          <p:nvPr/>
        </p:nvSpPr>
        <p:spPr>
          <a:xfrm>
            <a:off x="375986" y="4338929"/>
            <a:ext cx="71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>
                    <a:lumMod val="50000"/>
                  </a:schemeClr>
                </a:solidFill>
              </a:rPr>
              <a:t>Všetečná otázka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sz="1800" dirty="0"/>
              <a:t>Co je tedy rozhodující pro zpomalování času: </a:t>
            </a:r>
          </a:p>
          <a:p>
            <a:r>
              <a:rPr lang="cs-CZ" sz="1800" dirty="0"/>
              <a:t>				</a:t>
            </a:r>
            <a:r>
              <a:rPr lang="cs-CZ" sz="1800" b="1" dirty="0"/>
              <a:t>Potenciál</a:t>
            </a:r>
            <a:r>
              <a:rPr lang="cs-CZ" sz="1800" dirty="0"/>
              <a:t>? </a:t>
            </a:r>
            <a:r>
              <a:rPr lang="cs-CZ" sz="1800" b="1" dirty="0"/>
              <a:t>Intenzita</a:t>
            </a:r>
            <a:r>
              <a:rPr lang="cs-CZ" sz="1800" dirty="0"/>
              <a:t>? </a:t>
            </a:r>
            <a:r>
              <a:rPr lang="cs-CZ" sz="1800" b="1" dirty="0"/>
              <a:t>Vzdálenost</a:t>
            </a:r>
            <a:r>
              <a:rPr lang="cs-CZ" sz="1800" dirty="0"/>
              <a:t>?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3044B311-1BE8-815D-290C-68F8DD65D2C3}"/>
              </a:ext>
            </a:extLst>
          </p:cNvPr>
          <p:cNvGrpSpPr/>
          <p:nvPr/>
        </p:nvGrpSpPr>
        <p:grpSpPr>
          <a:xfrm>
            <a:off x="6436618" y="1048786"/>
            <a:ext cx="2263862" cy="3290143"/>
            <a:chOff x="8412189" y="2176312"/>
            <a:chExt cx="3018482" cy="4386857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D4972090-BDC4-2E29-D5D1-3420D69F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3832" y="2176312"/>
              <a:ext cx="1406839" cy="2176462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16EF2455-1840-C28E-774C-1A3DA8E6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189" y="2176312"/>
              <a:ext cx="1507245" cy="2176462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71C07FCF-2063-0DCC-B08C-0D642C8C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1769" y="4386897"/>
              <a:ext cx="1368902" cy="2176272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xmlns="" id="{C44A0BCC-FECD-B35C-C54C-5F2DDE44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12189" y="4494811"/>
              <a:ext cx="1507245" cy="2068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5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Box 32">
            <a:extLst>
              <a:ext uri="{FF2B5EF4-FFF2-40B4-BE49-F238E27FC236}">
                <a16:creationId xmlns:a16="http://schemas.microsoft.com/office/drawing/2014/main" xmlns="" id="{8E7C466A-2499-2436-5A5D-94C33890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2284810"/>
            <a:ext cx="89377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>
                <a:solidFill>
                  <a:srgbClr val="0000CC"/>
                </a:solidFill>
              </a:rPr>
              <a:t>QEW</a:t>
            </a:r>
          </a:p>
          <a:p>
            <a:pPr eaLnBrk="1" hangingPunct="1"/>
            <a:r>
              <a:rPr lang="cs-CZ" altLang="cs-CZ" sz="1600" dirty="0">
                <a:solidFill>
                  <a:srgbClr val="0000CC"/>
                </a:solidFill>
              </a:rPr>
              <a:t>1967</a:t>
            </a:r>
          </a:p>
          <a:p>
            <a:pPr eaLnBrk="1" hangingPunct="1"/>
            <a:r>
              <a:rPr lang="cs-CZ" altLang="cs-CZ" sz="1400" dirty="0" err="1">
                <a:solidFill>
                  <a:srgbClr val="0000CC"/>
                </a:solidFill>
              </a:rPr>
              <a:t>Weinberg</a:t>
            </a:r>
            <a:endParaRPr lang="cs-CZ" altLang="cs-CZ" sz="1400" dirty="0">
              <a:solidFill>
                <a:srgbClr val="0000CC"/>
              </a:solidFill>
            </a:endParaRPr>
          </a:p>
          <a:p>
            <a:pPr eaLnBrk="1" hangingPunct="1"/>
            <a:r>
              <a:rPr lang="cs-CZ" altLang="cs-CZ" sz="1400" dirty="0" err="1">
                <a:solidFill>
                  <a:srgbClr val="0000CC"/>
                </a:solidFill>
              </a:rPr>
              <a:t>Glashow</a:t>
            </a:r>
            <a:endParaRPr lang="cs-CZ" altLang="cs-CZ" sz="1400" dirty="0">
              <a:solidFill>
                <a:srgbClr val="0000CC"/>
              </a:solidFill>
            </a:endParaRPr>
          </a:p>
          <a:p>
            <a:pPr eaLnBrk="1" hangingPunct="1"/>
            <a:r>
              <a:rPr lang="cs-CZ" altLang="cs-CZ" sz="1400" dirty="0" err="1">
                <a:solidFill>
                  <a:srgbClr val="0000CC"/>
                </a:solidFill>
              </a:rPr>
              <a:t>Salam</a:t>
            </a:r>
            <a:endParaRPr lang="cs-CZ" altLang="cs-CZ" sz="1400" dirty="0">
              <a:solidFill>
                <a:srgbClr val="0000CC"/>
              </a:solidFill>
            </a:endParaRPr>
          </a:p>
          <a:p>
            <a:pPr eaLnBrk="1" hangingPunct="1"/>
            <a:endParaRPr lang="cs-CZ" altLang="cs-CZ" sz="1600" dirty="0">
              <a:solidFill>
                <a:srgbClr val="0000C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13664-6E5D-6AEC-6488-D971885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44054"/>
            <a:ext cx="8229600" cy="431006"/>
          </a:xfrm>
        </p:spPr>
        <p:txBody>
          <a:bodyPr anchor="t" anchorCtr="1"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Fyzika 20.století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xmlns="" id="{1C7566B6-32BD-AA9B-0F5C-2DAFF6EA1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1388" y="4906566"/>
            <a:ext cx="514350" cy="273844"/>
          </a:xfrm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F015FF-C625-4900-B57A-52CCB7384E2F}" type="slidenum">
              <a:rPr lang="cs-CZ" altLang="cs-CZ" sz="1600">
                <a:solidFill>
                  <a:srgbClr val="8B8B8B"/>
                </a:solidFill>
              </a:rPr>
              <a:pPr eaLnBrk="1" hangingPunct="1"/>
              <a:t>2</a:t>
            </a:fld>
            <a:endParaRPr lang="cs-CZ" altLang="cs-CZ" sz="1600">
              <a:solidFill>
                <a:srgbClr val="8B8B8B"/>
              </a:solidFill>
            </a:endParaRPr>
          </a:p>
        </p:txBody>
      </p:sp>
      <p:sp>
        <p:nvSpPr>
          <p:cNvPr id="29700" name="TextBox 27">
            <a:extLst>
              <a:ext uri="{FF2B5EF4-FFF2-40B4-BE49-F238E27FC236}">
                <a16:creationId xmlns:a16="http://schemas.microsoft.com/office/drawing/2014/main" xmlns="" id="{E96FAA94-8D44-83D8-20D9-37B2160D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82" y="197867"/>
            <a:ext cx="1214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chemeClr val="accent4">
                    <a:lumMod val="75000"/>
                  </a:schemeClr>
                </a:solidFill>
              </a:rPr>
              <a:t>Mikrosvět</a:t>
            </a:r>
          </a:p>
        </p:txBody>
      </p:sp>
      <p:sp>
        <p:nvSpPr>
          <p:cNvPr id="29701" name="TextBox 28">
            <a:extLst>
              <a:ext uri="{FF2B5EF4-FFF2-40B4-BE49-F238E27FC236}">
                <a16:creationId xmlns:a16="http://schemas.microsoft.com/office/drawing/2014/main" xmlns="" id="{C0AA7819-06A2-4FA5-CE1E-C94304E7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82" y="451248"/>
            <a:ext cx="3520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Kvantová teorie – hmota</a:t>
            </a:r>
          </a:p>
          <a:p>
            <a:pPr eaLnBrk="1" hangingPunct="1"/>
            <a:r>
              <a:rPr lang="cs-CZ" altLang="cs-CZ" sz="1600" dirty="0"/>
              <a:t>Planck, </a:t>
            </a:r>
            <a:r>
              <a:rPr lang="cs-CZ" altLang="cs-CZ" sz="1600" dirty="0" err="1"/>
              <a:t>Schrödinger</a:t>
            </a:r>
            <a:r>
              <a:rPr lang="cs-CZ" altLang="cs-CZ" sz="1600" dirty="0"/>
              <a:t>,</a:t>
            </a:r>
          </a:p>
          <a:p>
            <a:pPr eaLnBrk="1" hangingPunct="1"/>
            <a:r>
              <a:rPr lang="cs-CZ" altLang="cs-CZ" sz="1600" dirty="0"/>
              <a:t>Heisenberg, </a:t>
            </a:r>
            <a:r>
              <a:rPr lang="cs-CZ" altLang="cs-CZ" sz="1600" dirty="0" err="1"/>
              <a:t>Bohr</a:t>
            </a:r>
            <a:r>
              <a:rPr lang="cs-CZ" altLang="cs-CZ" sz="1600" dirty="0"/>
              <a:t>,  </a:t>
            </a:r>
            <a:r>
              <a:rPr lang="cs-CZ" altLang="cs-CZ" sz="1600" dirty="0" err="1" smtClean="0"/>
              <a:t>Dirac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(1900-1930)</a:t>
            </a:r>
          </a:p>
        </p:txBody>
      </p:sp>
      <p:sp>
        <p:nvSpPr>
          <p:cNvPr id="29702" name="TextBox 30">
            <a:extLst>
              <a:ext uri="{FF2B5EF4-FFF2-40B4-BE49-F238E27FC236}">
                <a16:creationId xmlns:a16="http://schemas.microsoft.com/office/drawing/2014/main" xmlns="" id="{9A9888B0-2D65-1854-ECEB-CB0FA783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51248"/>
            <a:ext cx="34798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altLang="cs-CZ" sz="1600" dirty="0"/>
              <a:t>Teorie relativity ─  prostor a čas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altLang="cs-CZ" sz="1600" dirty="0"/>
              <a:t>STR (1905) → OTR (1915)</a:t>
            </a:r>
          </a:p>
        </p:txBody>
      </p:sp>
      <p:sp>
        <p:nvSpPr>
          <p:cNvPr id="29703" name="TextBox 57">
            <a:extLst>
              <a:ext uri="{FF2B5EF4-FFF2-40B4-BE49-F238E27FC236}">
                <a16:creationId xmlns:a16="http://schemas.microsoft.com/office/drawing/2014/main" xmlns="" id="{498CDDDF-84E2-6762-C982-BC9D1D95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20" y="3832190"/>
            <a:ext cx="15921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 err="1"/>
              <a:t>Higgsův</a:t>
            </a:r>
            <a:r>
              <a:rPr lang="cs-CZ" altLang="cs-CZ" sz="1600" dirty="0"/>
              <a:t> boson</a:t>
            </a:r>
          </a:p>
          <a:p>
            <a:pPr eaLnBrk="1" hangingPunct="1"/>
            <a:r>
              <a:rPr lang="cs-CZ" altLang="cs-CZ" sz="1600" dirty="0"/>
              <a:t>Předpověď 1964</a:t>
            </a:r>
          </a:p>
          <a:p>
            <a:pPr eaLnBrk="1" hangingPunct="1"/>
            <a:r>
              <a:rPr lang="cs-CZ" altLang="cs-CZ" sz="1600" dirty="0"/>
              <a:t>Objev 2012</a:t>
            </a:r>
          </a:p>
          <a:p>
            <a:pPr eaLnBrk="1" hangingPunct="1"/>
            <a:r>
              <a:rPr lang="cs-CZ" altLang="cs-CZ" sz="1600" dirty="0" err="1"/>
              <a:t>Nobel.cena</a:t>
            </a:r>
            <a:r>
              <a:rPr lang="cs-CZ" altLang="cs-CZ" sz="1600" dirty="0"/>
              <a:t> 2013</a:t>
            </a:r>
          </a:p>
        </p:txBody>
      </p:sp>
      <p:sp>
        <p:nvSpPr>
          <p:cNvPr id="29704" name="TextBox 58">
            <a:extLst>
              <a:ext uri="{FF2B5EF4-FFF2-40B4-BE49-F238E27FC236}">
                <a16:creationId xmlns:a16="http://schemas.microsoft.com/office/drawing/2014/main" xmlns="" id="{C3904A72-89CF-9910-233D-1B025B9F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4" y="3709095"/>
            <a:ext cx="1952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Gravitační vlny</a:t>
            </a:r>
          </a:p>
          <a:p>
            <a:pPr eaLnBrk="1" hangingPunct="1"/>
            <a:r>
              <a:rPr lang="cs-CZ" altLang="cs-CZ" sz="1600"/>
              <a:t>Předpověď 1916</a:t>
            </a:r>
          </a:p>
          <a:p>
            <a:pPr eaLnBrk="1" hangingPunct="1"/>
            <a:r>
              <a:rPr lang="cs-CZ" altLang="cs-CZ" sz="1600"/>
              <a:t>Objev 2015 </a:t>
            </a:r>
          </a:p>
          <a:p>
            <a:pPr eaLnBrk="1" hangingPunct="1"/>
            <a:r>
              <a:rPr lang="cs-CZ" altLang="cs-CZ" sz="1600"/>
              <a:t>Nobel. cena 2017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xmlns="" id="{A57C2628-4170-41CE-254B-6AF9FEF1932F}"/>
              </a:ext>
            </a:extLst>
          </p:cNvPr>
          <p:cNvSpPr/>
          <p:nvPr/>
        </p:nvSpPr>
        <p:spPr>
          <a:xfrm>
            <a:off x="2086373" y="3843501"/>
            <a:ext cx="287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Speciální teorie relativity (1905) </a:t>
            </a:r>
          </a:p>
        </p:txBody>
      </p:sp>
      <p:sp>
        <p:nvSpPr>
          <p:cNvPr id="29707" name="TextBox 33">
            <a:extLst>
              <a:ext uri="{FF2B5EF4-FFF2-40B4-BE49-F238E27FC236}">
                <a16:creationId xmlns:a16="http://schemas.microsoft.com/office/drawing/2014/main" xmlns="" id="{396EF0F2-C165-BF3A-126B-E2A30D57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6" y="2282428"/>
            <a:ext cx="714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0000CC"/>
                </a:solidFill>
              </a:rPr>
              <a:t>SM</a:t>
            </a:r>
          </a:p>
          <a:p>
            <a:pPr algn="ctr" eaLnBrk="1" hangingPunct="1"/>
            <a:r>
              <a:rPr lang="cs-CZ" altLang="cs-CZ" sz="1600">
                <a:solidFill>
                  <a:srgbClr val="0000CC"/>
                </a:solidFill>
              </a:rPr>
              <a:t>1974</a:t>
            </a:r>
          </a:p>
          <a:p>
            <a:pPr eaLnBrk="1" hangingPunct="1"/>
            <a:endParaRPr lang="cs-CZ" altLang="cs-CZ" sz="1600">
              <a:solidFill>
                <a:srgbClr val="0000CC"/>
              </a:solidFill>
            </a:endParaRPr>
          </a:p>
        </p:txBody>
      </p:sp>
      <p:sp>
        <p:nvSpPr>
          <p:cNvPr id="29708" name="TextBox 34">
            <a:extLst>
              <a:ext uri="{FF2B5EF4-FFF2-40B4-BE49-F238E27FC236}">
                <a16:creationId xmlns:a16="http://schemas.microsoft.com/office/drawing/2014/main" xmlns="" id="{962AF5A9-85E2-04FA-D70C-7F2ECEA1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9" y="2332435"/>
            <a:ext cx="17859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0000CC"/>
                </a:solidFill>
              </a:rPr>
              <a:t>QED</a:t>
            </a:r>
          </a:p>
          <a:p>
            <a:pPr algn="ctr" eaLnBrk="1" hangingPunct="1"/>
            <a:r>
              <a:rPr lang="cs-CZ" altLang="cs-CZ" sz="1600" dirty="0">
                <a:solidFill>
                  <a:srgbClr val="0000CC"/>
                </a:solidFill>
              </a:rPr>
              <a:t>1948</a:t>
            </a:r>
          </a:p>
          <a:p>
            <a:pPr algn="ctr" eaLnBrk="1" hangingPunct="1"/>
            <a:r>
              <a:rPr lang="cs-CZ" altLang="cs-CZ" sz="1400" dirty="0">
                <a:solidFill>
                  <a:srgbClr val="0000CC"/>
                </a:solidFill>
              </a:rPr>
              <a:t>Feynman</a:t>
            </a:r>
          </a:p>
          <a:p>
            <a:pPr algn="ctr" eaLnBrk="1" hangingPunct="1"/>
            <a:r>
              <a:rPr lang="cs-CZ" altLang="cs-CZ" sz="1400" dirty="0" err="1">
                <a:solidFill>
                  <a:srgbClr val="0000CC"/>
                </a:solidFill>
              </a:rPr>
              <a:t>Tomonaga</a:t>
            </a:r>
            <a:endParaRPr lang="cs-CZ" altLang="cs-CZ" sz="1400" dirty="0">
              <a:solidFill>
                <a:srgbClr val="0000CC"/>
              </a:solidFill>
            </a:endParaRPr>
          </a:p>
          <a:p>
            <a:pPr algn="ctr" eaLnBrk="1" hangingPunct="1"/>
            <a:r>
              <a:rPr lang="cs-CZ" altLang="cs-CZ" sz="1400" dirty="0" err="1">
                <a:solidFill>
                  <a:srgbClr val="0000CC"/>
                </a:solidFill>
              </a:rPr>
              <a:t>Schwinger</a:t>
            </a:r>
            <a:endParaRPr lang="cs-CZ" altLang="cs-CZ" sz="1400" dirty="0">
              <a:solidFill>
                <a:srgbClr val="0000CC"/>
              </a:solidFill>
            </a:endParaRPr>
          </a:p>
          <a:p>
            <a:pPr eaLnBrk="1" hangingPunct="1"/>
            <a:endParaRPr lang="cs-CZ" altLang="cs-CZ" sz="1600" dirty="0">
              <a:solidFill>
                <a:srgbClr val="0000CC"/>
              </a:solidFill>
            </a:endParaRPr>
          </a:p>
        </p:txBody>
      </p:sp>
      <p:sp>
        <p:nvSpPr>
          <p:cNvPr id="29709" name="TextBox 35">
            <a:extLst>
              <a:ext uri="{FF2B5EF4-FFF2-40B4-BE49-F238E27FC236}">
                <a16:creationId xmlns:a16="http://schemas.microsoft.com/office/drawing/2014/main" xmlns="" id="{5AB57F3B-D7A8-A613-B6A9-8BB0CB69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2352675"/>
            <a:ext cx="204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0000CC"/>
                </a:solidFill>
              </a:rPr>
              <a:t>Maxwell. rov.</a:t>
            </a:r>
          </a:p>
          <a:p>
            <a:pPr algn="ctr" eaLnBrk="1" hangingPunct="1"/>
            <a:r>
              <a:rPr lang="cs-CZ" altLang="cs-CZ" sz="1600">
                <a:solidFill>
                  <a:srgbClr val="0000CC"/>
                </a:solidFill>
              </a:rPr>
              <a:t>1873, 1905</a:t>
            </a:r>
          </a:p>
        </p:txBody>
      </p:sp>
      <p:sp>
        <p:nvSpPr>
          <p:cNvPr id="29710" name="TextBox 36">
            <a:extLst>
              <a:ext uri="{FF2B5EF4-FFF2-40B4-BE49-F238E27FC236}">
                <a16:creationId xmlns:a16="http://schemas.microsoft.com/office/drawing/2014/main" xmlns="" id="{F2E87D14-91D4-2D45-F98F-E37F11C8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4" y="2375297"/>
            <a:ext cx="242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b="1">
                <a:solidFill>
                  <a:srgbClr val="0000CC"/>
                </a:solidFill>
              </a:rPr>
              <a:t>Einstein. rovnice </a:t>
            </a:r>
          </a:p>
          <a:p>
            <a:pPr algn="ctr" eaLnBrk="1" hangingPunct="1"/>
            <a:r>
              <a:rPr lang="cs-CZ" altLang="cs-CZ" sz="1600">
                <a:solidFill>
                  <a:srgbClr val="0000CC"/>
                </a:solidFill>
              </a:rPr>
              <a:t>1916</a:t>
            </a:r>
          </a:p>
        </p:txBody>
      </p:sp>
      <p:sp>
        <p:nvSpPr>
          <p:cNvPr id="42" name="Pravá složená závorka 41">
            <a:extLst>
              <a:ext uri="{FF2B5EF4-FFF2-40B4-BE49-F238E27FC236}">
                <a16:creationId xmlns:a16="http://schemas.microsoft.com/office/drawing/2014/main" xmlns="" id="{9535A230-101D-E920-9734-FA7C421E0B3D}"/>
              </a:ext>
            </a:extLst>
          </p:cNvPr>
          <p:cNvSpPr/>
          <p:nvPr/>
        </p:nvSpPr>
        <p:spPr>
          <a:xfrm rot="5400000">
            <a:off x="2965740" y="908505"/>
            <a:ext cx="544404" cy="5404420"/>
          </a:xfrm>
          <a:prstGeom prst="rightBrace">
            <a:avLst>
              <a:gd name="adj1" fmla="val 52232"/>
              <a:gd name="adj2" fmla="val 501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Pravá složená závorka 42">
            <a:extLst>
              <a:ext uri="{FF2B5EF4-FFF2-40B4-BE49-F238E27FC236}">
                <a16:creationId xmlns:a16="http://schemas.microsoft.com/office/drawing/2014/main" xmlns="" id="{6BF53A8B-F980-8EE8-3272-7A9DDF308BEA}"/>
              </a:ext>
            </a:extLst>
          </p:cNvPr>
          <p:cNvSpPr/>
          <p:nvPr/>
        </p:nvSpPr>
        <p:spPr>
          <a:xfrm rot="5400000">
            <a:off x="7388821" y="2186583"/>
            <a:ext cx="432197" cy="1871662"/>
          </a:xfrm>
          <a:prstGeom prst="rightBrace">
            <a:avLst>
              <a:gd name="adj1" fmla="val 49750"/>
              <a:gd name="adj2" fmla="val 456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xmlns="" id="{D3E00F67-ECA8-9A79-5EA0-9A64A0DC3850}"/>
              </a:ext>
            </a:extLst>
          </p:cNvPr>
          <p:cNvSpPr/>
          <p:nvPr/>
        </p:nvSpPr>
        <p:spPr>
          <a:xfrm>
            <a:off x="6213475" y="3361135"/>
            <a:ext cx="278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Obecná teorie relativity (1916) </a:t>
            </a:r>
          </a:p>
        </p:txBody>
      </p:sp>
      <p:sp>
        <p:nvSpPr>
          <p:cNvPr id="29714" name="Obdélník 44">
            <a:extLst>
              <a:ext uri="{FF2B5EF4-FFF2-40B4-BE49-F238E27FC236}">
                <a16:creationId xmlns:a16="http://schemas.microsoft.com/office/drawing/2014/main" xmlns="" id="{575E1968-1A3A-AA04-7AA9-3423D40D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6" y="189310"/>
            <a:ext cx="1902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 dirty="0"/>
              <a:t>Makrosvět  a vesmír</a:t>
            </a:r>
          </a:p>
        </p:txBody>
      </p:sp>
      <p:grpSp>
        <p:nvGrpSpPr>
          <p:cNvPr id="29715" name="Skupina 76">
            <a:extLst>
              <a:ext uri="{FF2B5EF4-FFF2-40B4-BE49-F238E27FC236}">
                <a16:creationId xmlns:a16="http://schemas.microsoft.com/office/drawing/2014/main" xmlns="" id="{F9254A33-4CC4-7538-9A1A-A7593DDE2477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972741"/>
            <a:ext cx="6470650" cy="1369219"/>
            <a:chOff x="880896" y="1243923"/>
            <a:chExt cx="6467772" cy="1826687"/>
          </a:xfrm>
        </p:grpSpPr>
        <p:grpSp>
          <p:nvGrpSpPr>
            <p:cNvPr id="29718" name="Skupina 45">
              <a:extLst>
                <a:ext uri="{FF2B5EF4-FFF2-40B4-BE49-F238E27FC236}">
                  <a16:creationId xmlns:a16="http://schemas.microsoft.com/office/drawing/2014/main" xmlns="" id="{AB357BA0-CFB4-5141-8B15-8D553BC30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6527" y="1243923"/>
              <a:ext cx="3587285" cy="953157"/>
              <a:chOff x="1958386" y="1075877"/>
              <a:chExt cx="3587285" cy="953157"/>
            </a:xfrm>
          </p:grpSpPr>
          <p:sp>
            <p:nvSpPr>
              <p:cNvPr id="29732" name="TextBox 29">
                <a:extLst>
                  <a:ext uri="{FF2B5EF4-FFF2-40B4-BE49-F238E27FC236}">
                    <a16:creationId xmlns:a16="http://schemas.microsoft.com/office/drawing/2014/main" xmlns="" id="{9BB0C6B8-F590-C8BA-E8EB-220D8616A1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192" y="1075877"/>
                <a:ext cx="2056479" cy="45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600" b="1">
                    <a:solidFill>
                      <a:srgbClr val="0000CC"/>
                    </a:solidFill>
                  </a:rPr>
                  <a:t>4 Interakce</a:t>
                </a:r>
              </a:p>
            </p:txBody>
          </p:sp>
          <p:sp>
            <p:nvSpPr>
              <p:cNvPr id="29733" name="Obdélník 17">
                <a:extLst>
                  <a:ext uri="{FF2B5EF4-FFF2-40B4-BE49-F238E27FC236}">
                    <a16:creationId xmlns:a16="http://schemas.microsoft.com/office/drawing/2014/main" xmlns="" id="{F51074FC-9C39-2096-AEED-ACAE29B13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599" y="1565024"/>
                <a:ext cx="1764314" cy="45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b="1" dirty="0">
                    <a:solidFill>
                      <a:schemeClr val="accent4">
                        <a:lumMod val="75000"/>
                      </a:schemeClr>
                    </a:solidFill>
                  </a:rPr>
                  <a:t>Elektromagnetick</a:t>
                </a:r>
                <a:r>
                  <a:rPr lang="cs-CZ" altLang="cs-CZ" sz="1600" dirty="0">
                    <a:solidFill>
                      <a:schemeClr val="accent4">
                        <a:lumMod val="75000"/>
                      </a:schemeClr>
                    </a:solidFill>
                  </a:rPr>
                  <a:t>á</a:t>
                </a:r>
              </a:p>
            </p:txBody>
          </p:sp>
          <p:sp>
            <p:nvSpPr>
              <p:cNvPr id="29734" name="Obdélník 18">
                <a:extLst>
                  <a:ext uri="{FF2B5EF4-FFF2-40B4-BE49-F238E27FC236}">
                    <a16:creationId xmlns:a16="http://schemas.microsoft.com/office/drawing/2014/main" xmlns="" id="{973AF45E-3E80-1269-6157-C80EC2BFE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86" y="1563236"/>
                <a:ext cx="577145" cy="45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dirty="0">
                    <a:solidFill>
                      <a:srgbClr val="0000CC"/>
                    </a:solidFill>
                  </a:rPr>
                  <a:t>Silná</a:t>
                </a:r>
              </a:p>
            </p:txBody>
          </p:sp>
          <p:sp>
            <p:nvSpPr>
              <p:cNvPr id="29735" name="Obdélník 19">
                <a:extLst>
                  <a:ext uri="{FF2B5EF4-FFF2-40B4-BE49-F238E27FC236}">
                    <a16:creationId xmlns:a16="http://schemas.microsoft.com/office/drawing/2014/main" xmlns="" id="{F707FFB6-90CF-CBC8-6E3B-ED7470A94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083" y="1577366"/>
                <a:ext cx="628418" cy="451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>
                    <a:solidFill>
                      <a:srgbClr val="0000CC"/>
                    </a:solidFill>
                  </a:rPr>
                  <a:t>Slabá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4BD72664-135E-FD6D-707E-B2FA96CAD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343" y="2135028"/>
              <a:ext cx="1137732" cy="768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BCCF1CC7-C569-520D-86A9-950D90997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9223" y="2119144"/>
              <a:ext cx="1034590" cy="7481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9088A493-7DF5-262A-1541-496C78E3EDEC}"/>
                </a:ext>
              </a:extLst>
            </p:cNvPr>
            <p:cNvCxnSpPr/>
            <p:nvPr/>
          </p:nvCxnSpPr>
          <p:spPr>
            <a:xfrm flipH="1">
              <a:off x="3480064" y="2122321"/>
              <a:ext cx="752140" cy="7624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5C20965B-7682-555A-5ADE-4FA899CB267D}"/>
                </a:ext>
              </a:extLst>
            </p:cNvPr>
            <p:cNvCxnSpPr>
              <a:cxnSpLocks/>
            </p:cNvCxnSpPr>
            <p:nvPr/>
          </p:nvCxnSpPr>
          <p:spPr>
            <a:xfrm>
              <a:off x="6366442" y="2079434"/>
              <a:ext cx="845762" cy="8148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B38F8004-EEB0-6BC8-987A-EADB418B7118}"/>
                </a:ext>
              </a:extLst>
            </p:cNvPr>
            <p:cNvCxnSpPr>
              <a:cxnSpLocks/>
            </p:cNvCxnSpPr>
            <p:nvPr/>
          </p:nvCxnSpPr>
          <p:spPr>
            <a:xfrm>
              <a:off x="4825666" y="2115967"/>
              <a:ext cx="695016" cy="787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24" name="Obdélník 21">
              <a:extLst>
                <a:ext uri="{FF2B5EF4-FFF2-40B4-BE49-F238E27FC236}">
                  <a16:creationId xmlns:a16="http://schemas.microsoft.com/office/drawing/2014/main" xmlns="" id="{073C7BC2-268A-C79F-E3D7-0E091CA2E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855" y="1746681"/>
              <a:ext cx="1046872" cy="45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000CC"/>
                  </a:solidFill>
                </a:rPr>
                <a:t>Gravitační</a:t>
              </a:r>
            </a:p>
          </p:txBody>
        </p: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xmlns="" id="{77161534-0CFF-60D0-5FFA-FCCE20AA04F6}"/>
                </a:ext>
              </a:extLst>
            </p:cNvPr>
            <p:cNvCxnSpPr>
              <a:cxnSpLocks/>
            </p:cNvCxnSpPr>
            <p:nvPr/>
          </p:nvCxnSpPr>
          <p:spPr>
            <a:xfrm>
              <a:off x="5601607" y="3000719"/>
              <a:ext cx="1643918" cy="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>
              <a:extLst>
                <a:ext uri="{FF2B5EF4-FFF2-40B4-BE49-F238E27FC236}">
                  <a16:creationId xmlns:a16="http://schemas.microsoft.com/office/drawing/2014/main" xmlns="" id="{5694A0F4-24C8-7B9F-8C65-770290693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343" y="3011838"/>
              <a:ext cx="2442076" cy="14296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Šestiúhelník 62">
              <a:extLst>
                <a:ext uri="{FF2B5EF4-FFF2-40B4-BE49-F238E27FC236}">
                  <a16:creationId xmlns:a16="http://schemas.microsoft.com/office/drawing/2014/main" xmlns="" id="{F472265E-0FE6-3782-82E8-9447C2E69C36}"/>
                </a:ext>
              </a:extLst>
            </p:cNvPr>
            <p:cNvSpPr/>
            <p:nvPr/>
          </p:nvSpPr>
          <p:spPr>
            <a:xfrm>
              <a:off x="880896" y="2965774"/>
              <a:ext cx="80926" cy="104836"/>
            </a:xfrm>
            <a:prstGeom prst="hexagon">
              <a:avLst/>
            </a:prstGeom>
            <a:noFill/>
            <a:ln w="2222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68" name="Šestiúhelník 67">
              <a:extLst>
                <a:ext uri="{FF2B5EF4-FFF2-40B4-BE49-F238E27FC236}">
                  <a16:creationId xmlns:a16="http://schemas.microsoft.com/office/drawing/2014/main" xmlns="" id="{A981BE7D-0B94-A591-935A-ADCB1C135247}"/>
                </a:ext>
              </a:extLst>
            </p:cNvPr>
            <p:cNvSpPr/>
            <p:nvPr/>
          </p:nvSpPr>
          <p:spPr>
            <a:xfrm>
              <a:off x="2058297" y="2948301"/>
              <a:ext cx="80926" cy="104836"/>
            </a:xfrm>
            <a:prstGeom prst="hexagon">
              <a:avLst/>
            </a:prstGeom>
            <a:noFill/>
            <a:ln w="2222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69" name="Šestiúhelník 68">
              <a:extLst>
                <a:ext uri="{FF2B5EF4-FFF2-40B4-BE49-F238E27FC236}">
                  <a16:creationId xmlns:a16="http://schemas.microsoft.com/office/drawing/2014/main" xmlns="" id="{48B4C6AF-4742-F2B1-2A9F-69ABED9E5716}"/>
                </a:ext>
              </a:extLst>
            </p:cNvPr>
            <p:cNvSpPr/>
            <p:nvPr/>
          </p:nvSpPr>
          <p:spPr>
            <a:xfrm>
              <a:off x="3411832" y="2948301"/>
              <a:ext cx="80927" cy="104836"/>
            </a:xfrm>
            <a:prstGeom prst="hexagon">
              <a:avLst/>
            </a:prstGeom>
            <a:noFill/>
            <a:ln w="2222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70" name="Šestiúhelník 69">
              <a:extLst>
                <a:ext uri="{FF2B5EF4-FFF2-40B4-BE49-F238E27FC236}">
                  <a16:creationId xmlns:a16="http://schemas.microsoft.com/office/drawing/2014/main" xmlns="" id="{FAC4E7FC-B3FD-B305-1664-1DBB09858F56}"/>
                </a:ext>
              </a:extLst>
            </p:cNvPr>
            <p:cNvSpPr/>
            <p:nvPr/>
          </p:nvSpPr>
          <p:spPr>
            <a:xfrm>
              <a:off x="5509573" y="2940359"/>
              <a:ext cx="80927" cy="103247"/>
            </a:xfrm>
            <a:prstGeom prst="hexagon">
              <a:avLst/>
            </a:prstGeom>
            <a:noFill/>
            <a:ln w="2222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71" name="Šestiúhelník 70">
              <a:extLst>
                <a:ext uri="{FF2B5EF4-FFF2-40B4-BE49-F238E27FC236}">
                  <a16:creationId xmlns:a16="http://schemas.microsoft.com/office/drawing/2014/main" xmlns="" id="{F5A968AB-74DF-2BE3-FD7F-CB300A2F3BB1}"/>
                </a:ext>
              </a:extLst>
            </p:cNvPr>
            <p:cNvSpPr/>
            <p:nvPr/>
          </p:nvSpPr>
          <p:spPr>
            <a:xfrm>
              <a:off x="7267741" y="2938770"/>
              <a:ext cx="80927" cy="104836"/>
            </a:xfrm>
            <a:prstGeom prst="hexagon">
              <a:avLst/>
            </a:prstGeom>
            <a:noFill/>
            <a:ln w="2222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</p:grpSp>
      <p:sp>
        <p:nvSpPr>
          <p:cNvPr id="72" name="Šestiúhelník 71">
            <a:extLst>
              <a:ext uri="{FF2B5EF4-FFF2-40B4-BE49-F238E27FC236}">
                <a16:creationId xmlns:a16="http://schemas.microsoft.com/office/drawing/2014/main" xmlns="" id="{CF7B9E68-0479-751A-EEB6-96ACD9DA178F}"/>
              </a:ext>
            </a:extLst>
          </p:cNvPr>
          <p:cNvSpPr/>
          <p:nvPr/>
        </p:nvSpPr>
        <p:spPr>
          <a:xfrm>
            <a:off x="10242551" y="1577579"/>
            <a:ext cx="79375" cy="77390"/>
          </a:xfrm>
          <a:prstGeom prst="hexagon">
            <a:avLst/>
          </a:prstGeom>
          <a:noFill/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/>
          </a:p>
        </p:txBody>
      </p:sp>
      <p:sp>
        <p:nvSpPr>
          <p:cNvPr id="29717" name="Rectangle 2">
            <a:extLst>
              <a:ext uri="{FF2B5EF4-FFF2-40B4-BE49-F238E27FC236}">
                <a16:creationId xmlns:a16="http://schemas.microsoft.com/office/drawing/2014/main" xmlns="" id="{39498C7C-406C-2E00-3198-3F4DD20C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400425"/>
            <a:ext cx="2781300" cy="1385888"/>
          </a:xfrm>
          <a:prstGeom prst="rect">
            <a:avLst/>
          </a:prstGeom>
          <a:noFill/>
          <a:ln w="31750" algn="ctr">
            <a:solidFill>
              <a:schemeClr val="accent2">
                <a:alpha val="90195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19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3774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/>
              <a:t>Prostoročas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289" y="510378"/>
            <a:ext cx="8245475" cy="3855244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2400" dirty="0" smtClean="0"/>
              <a:t>Tři základní pojetí:</a:t>
            </a:r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Newton   (17.století)</a:t>
            </a:r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Hmota     Prostor </a:t>
            </a:r>
            <a:r>
              <a:rPr lang="cs-CZ" altLang="cs-CZ" sz="2400" dirty="0" smtClean="0">
                <a:solidFill>
                  <a:srgbClr val="C00000"/>
                </a:solidFill>
              </a:rPr>
              <a:t>+</a:t>
            </a:r>
            <a:r>
              <a:rPr lang="cs-CZ" altLang="cs-CZ" sz="2400" dirty="0" smtClean="0"/>
              <a:t> Čas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400" dirty="0" smtClean="0"/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Einstein STR  (1905)</a:t>
            </a:r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Hmota     Prostoročas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z="1100" dirty="0" smtClean="0"/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Einstein OTR (1915)</a:t>
            </a:r>
          </a:p>
          <a:p>
            <a:pPr marL="0" indent="0" eaLnBrk="1" hangingPunct="1">
              <a:spcBef>
                <a:spcPts val="200"/>
              </a:spcBef>
              <a:buFont typeface="Arial" charset="0"/>
              <a:buNone/>
            </a:pPr>
            <a:r>
              <a:rPr lang="cs-CZ" altLang="cs-CZ" sz="2400" dirty="0" smtClean="0"/>
              <a:t>	Hmota       Prostoročas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63CB9F-A69E-49E4-9E43-158AC1EFBE6D}" type="slidenum">
              <a:rPr lang="cs-CZ" altLang="cs-CZ" sz="1200">
                <a:solidFill>
                  <a:srgbClr val="898989"/>
                </a:solidFill>
              </a:rPr>
              <a:pPr/>
              <a:t>3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72792" y="3579862"/>
            <a:ext cx="294729" cy="0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323568" y="1563638"/>
            <a:ext cx="196589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99625" y="2571750"/>
            <a:ext cx="244473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82" y="609990"/>
            <a:ext cx="4150603" cy="365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323528" y="401191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Teorie relativity se zabývá geometrií prostoročasu </a:t>
            </a:r>
          </a:p>
          <a:p>
            <a:pPr eaLnBrk="1" hangingPunct="1"/>
            <a:r>
              <a:rPr lang="cs-CZ" altLang="cs-CZ" sz="2400" dirty="0"/>
              <a:t> a důsledky, které z toho plynou pro fyziku</a:t>
            </a:r>
          </a:p>
        </p:txBody>
      </p:sp>
    </p:spTree>
    <p:extLst>
      <p:ext uri="{BB962C8B-B14F-4D97-AF65-F5344CB8AC3E}">
        <p14:creationId xmlns:p14="http://schemas.microsoft.com/office/powerpoint/2010/main" val="2352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1159669"/>
            <a:ext cx="3419475" cy="249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288" y="898922"/>
            <a:ext cx="4713287" cy="485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2200" smtClean="0"/>
              <a:t>souřadnice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3188" y="5300663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59EB93-5E67-4E0C-9EDB-2E5E48DCA4D8}" type="slidenum">
              <a:rPr lang="cs-CZ" altLang="cs-CZ" sz="1200">
                <a:solidFill>
                  <a:srgbClr val="898989"/>
                </a:solidFill>
              </a:rPr>
              <a:pPr/>
              <a:t>4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124076" y="857250"/>
          <a:ext cx="1647825" cy="3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5" imgW="850531" imgH="266584" progId="Equation.DSMT4">
                  <p:embed/>
                </p:oleObj>
              </mc:Choice>
              <mc:Fallback>
                <p:oleObj name="Equation" r:id="rId5" imgW="85053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6" y="857250"/>
                        <a:ext cx="1647825" cy="392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99784"/>
              </p:ext>
            </p:extLst>
          </p:nvPr>
        </p:nvGraphicFramePr>
        <p:xfrm>
          <a:off x="1942306" y="2111365"/>
          <a:ext cx="3178175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7" imgW="1764534" imgH="317362" progId="Equation.DSMT4">
                  <p:embed/>
                </p:oleObj>
              </mc:Choice>
              <mc:Fallback>
                <p:oleObj name="Equation" r:id="rId7" imgW="1764534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306" y="2111365"/>
                        <a:ext cx="3178175" cy="42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Content Placeholder 2"/>
          <p:cNvSpPr txBox="1">
            <a:spLocks/>
          </p:cNvSpPr>
          <p:nvPr/>
        </p:nvSpPr>
        <p:spPr bwMode="auto">
          <a:xfrm>
            <a:off x="174625" y="1396604"/>
            <a:ext cx="67135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000"/>
              <a:t>Kvadrát intervalu v Minkowskiho souřadnicích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000"/>
              <a:t>v nezakřiveném prostoru – pseudoeukleidovská geometrie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68263" y="957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graphicFrame>
        <p:nvGraphicFramePr>
          <p:cNvPr id="18441" name="Object 10"/>
          <p:cNvGraphicFramePr>
            <a:graphicFrameLocks noChangeAspect="1"/>
          </p:cNvGraphicFramePr>
          <p:nvPr/>
        </p:nvGraphicFramePr>
        <p:xfrm>
          <a:off x="1846263" y="2853928"/>
          <a:ext cx="3046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9" imgW="1586811" imgH="266584" progId="Equation.DSMT4">
                  <p:embed/>
                </p:oleObj>
              </mc:Choice>
              <mc:Fallback>
                <p:oleObj name="Equation" r:id="rId9" imgW="158681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853928"/>
                        <a:ext cx="3046412" cy="385763"/>
                      </a:xfrm>
                      <a:prstGeom prst="rect">
                        <a:avLst/>
                      </a:prstGeom>
                      <a:solidFill>
                        <a:srgbClr val="E1EACE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Content Placeholder 2"/>
          <p:cNvSpPr txBox="1">
            <a:spLocks/>
          </p:cNvSpPr>
          <p:nvPr/>
        </p:nvSpPr>
        <p:spPr bwMode="auto">
          <a:xfrm>
            <a:off x="174625" y="2455069"/>
            <a:ext cx="4699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200"/>
              <a:t>v křivočarých souřadnicích: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70263" y="3239691"/>
            <a:ext cx="715962" cy="20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4200525" y="3239691"/>
            <a:ext cx="2130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/>
              <a:t>metrické koeficienty </a:t>
            </a:r>
          </a:p>
          <a:p>
            <a:pPr eaLnBrk="1" hangingPunct="1"/>
            <a:r>
              <a:rPr lang="cs-CZ" altLang="cs-CZ" sz="1800"/>
              <a:t>(10 fcí souřadnic)</a:t>
            </a:r>
          </a:p>
        </p:txBody>
      </p:sp>
      <p:sp>
        <p:nvSpPr>
          <p:cNvPr id="18445" name="Content Placeholder 2"/>
          <p:cNvSpPr txBox="1">
            <a:spLocks/>
          </p:cNvSpPr>
          <p:nvPr/>
        </p:nvSpPr>
        <p:spPr bwMode="auto">
          <a:xfrm>
            <a:off x="312738" y="3850481"/>
            <a:ext cx="804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200"/>
              <a:t>Délka světočáry spojující události A, B (v časových jednotkách)</a:t>
            </a:r>
          </a:p>
        </p:txBody>
      </p:sp>
      <p:graphicFrame>
        <p:nvGraphicFramePr>
          <p:cNvPr id="18446" name="Object 17"/>
          <p:cNvGraphicFramePr>
            <a:graphicFrameLocks noChangeAspect="1"/>
          </p:cNvGraphicFramePr>
          <p:nvPr/>
        </p:nvGraphicFramePr>
        <p:xfrm>
          <a:off x="2928939" y="4180285"/>
          <a:ext cx="14049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11" imgW="685502" imgH="495085" progId="Equation.DSMT4">
                  <p:embed/>
                </p:oleObj>
              </mc:Choice>
              <mc:Fallback>
                <p:oleObj name="Equation" r:id="rId11" imgW="685502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9" y="4180285"/>
                        <a:ext cx="140493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Box 3"/>
          <p:cNvSpPr txBox="1">
            <a:spLocks noChangeArrowheads="1"/>
          </p:cNvSpPr>
          <p:nvPr/>
        </p:nvSpPr>
        <p:spPr bwMode="auto">
          <a:xfrm>
            <a:off x="3370263" y="0"/>
            <a:ext cx="1928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4000"/>
              <a:t>Metrika </a:t>
            </a:r>
          </a:p>
        </p:txBody>
      </p:sp>
      <p:sp>
        <p:nvSpPr>
          <p:cNvPr id="18448" name="TextBox 4"/>
          <p:cNvSpPr txBox="1">
            <a:spLocks noChangeArrowheads="1"/>
          </p:cNvSpPr>
          <p:nvPr/>
        </p:nvSpPr>
        <p:spPr bwMode="auto">
          <a:xfrm>
            <a:off x="174625" y="539353"/>
            <a:ext cx="8052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/>
              <a:t>Metrika vyjadřuje vzdálenosti (intervaly) v čtyřrozměrném prostoru událostí</a:t>
            </a:r>
          </a:p>
        </p:txBody>
      </p:sp>
      <p:sp>
        <p:nvSpPr>
          <p:cNvPr id="18449" name="TextBox 2"/>
          <p:cNvSpPr txBox="1">
            <a:spLocks noChangeArrowheads="1"/>
          </p:cNvSpPr>
          <p:nvPr/>
        </p:nvSpPr>
        <p:spPr bwMode="auto">
          <a:xfrm>
            <a:off x="5436096" y="4366326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000" dirty="0"/>
              <a:t> se měří ideálními hodinami</a:t>
            </a:r>
          </a:p>
        </p:txBody>
      </p:sp>
      <p:graphicFrame>
        <p:nvGraphicFramePr>
          <p:cNvPr id="18450" name="Object 4"/>
          <p:cNvGraphicFramePr>
            <a:graphicFrameLocks noChangeAspect="1"/>
          </p:cNvGraphicFramePr>
          <p:nvPr/>
        </p:nvGraphicFramePr>
        <p:xfrm>
          <a:off x="5129214" y="4461272"/>
          <a:ext cx="274637" cy="2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3" imgW="126835" imgH="152202" progId="Equation.DSMT4">
                  <p:embed/>
                </p:oleObj>
              </mc:Choice>
              <mc:Fallback>
                <p:oleObj name="Equation" r:id="rId13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4" y="4461272"/>
                        <a:ext cx="274637" cy="24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53157"/>
            <a:ext cx="5495127" cy="37861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Konexe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3528" y="494240"/>
            <a:ext cx="6877050" cy="43219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z="2200" dirty="0" smtClean="0"/>
              <a:t>pravidlo pro paralelní přenos vektorů mezi různými body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67488" y="477916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FEADDC7-2060-47C3-A9E2-65D54BE93EDB}" type="slidenum">
              <a:rPr lang="cs-CZ" altLang="cs-CZ" sz="1200">
                <a:solidFill>
                  <a:srgbClr val="898989"/>
                </a:solidFill>
              </a:rPr>
              <a:pPr/>
              <a:t>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4288" y="-1727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/>
        </p:nvGraphicFramePr>
        <p:xfrm>
          <a:off x="1212850" y="887017"/>
          <a:ext cx="2206625" cy="3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4" imgW="1358310" imgH="266584" progId="Equation.DSMT4">
                  <p:embed/>
                </p:oleObj>
              </mc:Choice>
              <mc:Fallback>
                <p:oleObj name="Equation" r:id="rId4" imgW="135831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887017"/>
                        <a:ext cx="2206625" cy="316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714626" y="1193006"/>
            <a:ext cx="1459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/>
              <a:t>složky konexe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97139" y="1139429"/>
            <a:ext cx="346075" cy="15954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256773" y="1450301"/>
            <a:ext cx="4915705" cy="430887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/>
              <a:t>Geodetická (nejpřímější) čára  má rovnici:</a:t>
            </a: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35857"/>
              </p:ext>
            </p:extLst>
          </p:nvPr>
        </p:nvGraphicFramePr>
        <p:xfrm>
          <a:off x="5503069" y="1470422"/>
          <a:ext cx="25638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6" imgW="1586811" imgH="482391" progId="Equation.DSMT4">
                  <p:embed/>
                </p:oleObj>
              </mc:Choice>
              <mc:Fallback>
                <p:oleObj name="Equation" r:id="rId6" imgW="158681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1470422"/>
                        <a:ext cx="2563812" cy="585788"/>
                      </a:xfrm>
                      <a:prstGeom prst="rect">
                        <a:avLst/>
                      </a:prstGeom>
                      <a:solidFill>
                        <a:srgbClr val="EBF1DE">
                          <a:alpha val="5803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Content Placeholder 2"/>
          <p:cNvSpPr txBox="1">
            <a:spLocks/>
          </p:cNvSpPr>
          <p:nvPr/>
        </p:nvSpPr>
        <p:spPr bwMode="auto">
          <a:xfrm>
            <a:off x="238126" y="1881188"/>
            <a:ext cx="79930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200" b="1" dirty="0">
                <a:solidFill>
                  <a:schemeClr val="accent2">
                    <a:lumMod val="50000"/>
                  </a:schemeClr>
                </a:solidFill>
              </a:rPr>
              <a:t>Souvislost metriky a konexe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200" dirty="0"/>
              <a:t>V relativistické fyzice nejpřímější = </a:t>
            </a:r>
            <a:r>
              <a:rPr lang="cs-CZ" altLang="cs-CZ" sz="2200" dirty="0" smtClean="0"/>
              <a:t>nejdelší </a:t>
            </a:r>
            <a:r>
              <a:rPr lang="cs-CZ" altLang="cs-CZ" sz="2200" dirty="0" smtClean="0">
                <a:sym typeface="Wingdings" pitchFamily="2" charset="2"/>
              </a:rPr>
              <a:t></a:t>
            </a:r>
            <a:endParaRPr lang="cs-CZ" altLang="cs-CZ" sz="22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cs-CZ" altLang="cs-CZ" sz="1200" dirty="0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24425"/>
              </p:ext>
            </p:extLst>
          </p:nvPr>
        </p:nvGraphicFramePr>
        <p:xfrm>
          <a:off x="899330" y="2681454"/>
          <a:ext cx="41783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8" imgW="2552700" imgH="495300" progId="Equation.DSMT4">
                  <p:embed/>
                </p:oleObj>
              </mc:Choice>
              <mc:Fallback>
                <p:oleObj name="Equation" r:id="rId8" imgW="2552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30" y="2681454"/>
                        <a:ext cx="41783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436096" y="2719387"/>
            <a:ext cx="1795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dirty="0"/>
              <a:t>(40 </a:t>
            </a:r>
            <a:r>
              <a:rPr lang="cs-CZ" altLang="cs-CZ" sz="1800" dirty="0" err="1"/>
              <a:t>fcí</a:t>
            </a:r>
            <a:r>
              <a:rPr lang="cs-CZ" altLang="cs-CZ" sz="1800" dirty="0"/>
              <a:t> souřadnic)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5001" y="2996804"/>
            <a:ext cx="144463" cy="186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911351" y="3156347"/>
            <a:ext cx="232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/>
              <a:t>inverzní  matice ke </a:t>
            </a:r>
            <a:r>
              <a:rPr lang="cs-CZ" altLang="cs-CZ" sz="2400" i="1">
                <a:latin typeface="Adobe Garamond Pro" pitchFamily="18" charset="-18"/>
              </a:rPr>
              <a:t>g</a:t>
            </a:r>
            <a:r>
              <a:rPr lang="cs-CZ" altLang="cs-CZ" sz="2400" i="1" baseline="-25000">
                <a:latin typeface="Adobe Garamond Pro" pitchFamily="18" charset="-18"/>
              </a:rPr>
              <a:t>ik</a:t>
            </a:r>
          </a:p>
        </p:txBody>
      </p:sp>
      <p:sp>
        <p:nvSpPr>
          <p:cNvPr id="20496" name="TextBox 5"/>
          <p:cNvSpPr txBox="1">
            <a:spLocks noChangeArrowheads="1"/>
          </p:cNvSpPr>
          <p:nvPr/>
        </p:nvSpPr>
        <p:spPr bwMode="auto">
          <a:xfrm>
            <a:off x="168275" y="3502819"/>
            <a:ext cx="91291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200"/>
              <a:t>Veličiny  </a:t>
            </a:r>
            <a:r>
              <a:rPr lang="cs-CZ" altLang="cs-CZ" sz="2200">
                <a:sym typeface="Euclid Symbol" pitchFamily="18" charset="2"/>
              </a:rPr>
              <a:t> </a:t>
            </a:r>
            <a:r>
              <a:rPr lang="cs-CZ" altLang="cs-CZ" sz="2200"/>
              <a:t>charakterizují zakřivení souřadnic, nikoliv samotného prostoročasu. </a:t>
            </a:r>
          </a:p>
          <a:p>
            <a:pPr eaLnBrk="1" hangingPunct="1"/>
            <a:r>
              <a:rPr lang="cs-CZ" altLang="cs-CZ" sz="2200"/>
              <a:t>Fyzikální význam – síly působící na volnou částici.</a:t>
            </a:r>
          </a:p>
        </p:txBody>
      </p:sp>
      <p:sp>
        <p:nvSpPr>
          <p:cNvPr id="20497" name="TextBox 9"/>
          <p:cNvSpPr txBox="1">
            <a:spLocks noChangeArrowheads="1"/>
          </p:cNvSpPr>
          <p:nvPr/>
        </p:nvSpPr>
        <p:spPr bwMode="auto">
          <a:xfrm>
            <a:off x="149226" y="4245769"/>
            <a:ext cx="8766631" cy="769441"/>
          </a:xfrm>
          <a:prstGeom prst="rect">
            <a:avLst/>
          </a:prstGeom>
          <a:solidFill>
            <a:srgbClr val="EAE8DA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200"/>
              <a:t>Einsteinova </a:t>
            </a:r>
            <a:r>
              <a:rPr lang="cs-CZ" altLang="cs-CZ" sz="2200" i="1"/>
              <a:t>nejšťastnější </a:t>
            </a:r>
            <a:r>
              <a:rPr lang="cs-CZ" altLang="cs-CZ" sz="2200"/>
              <a:t>myšlenka: setrvačné a gravitační síly jsou totožné: </a:t>
            </a:r>
          </a:p>
          <a:p>
            <a:pPr eaLnBrk="1" hangingPunct="1"/>
            <a:r>
              <a:rPr lang="cs-CZ" altLang="cs-CZ" sz="2200"/>
              <a:t>pohyby částic jsou geodetikami v nezakřiveném i zakřiveném prostoročase</a:t>
            </a:r>
          </a:p>
        </p:txBody>
      </p:sp>
      <p:grpSp>
        <p:nvGrpSpPr>
          <p:cNvPr id="20498" name="Group 22"/>
          <p:cNvGrpSpPr>
            <a:grpSpLocks/>
          </p:cNvGrpSpPr>
          <p:nvPr/>
        </p:nvGrpSpPr>
        <p:grpSpPr bwMode="auto">
          <a:xfrm>
            <a:off x="7673975" y="102394"/>
            <a:ext cx="1085850" cy="1403243"/>
            <a:chOff x="2208970" y="1326800"/>
            <a:chExt cx="1876647" cy="3970742"/>
          </a:xfrm>
        </p:grpSpPr>
        <p:grpSp>
          <p:nvGrpSpPr>
            <p:cNvPr id="20499" name="Group 23"/>
            <p:cNvGrpSpPr>
              <a:grpSpLocks/>
            </p:cNvGrpSpPr>
            <p:nvPr/>
          </p:nvGrpSpPr>
          <p:grpSpPr bwMode="auto">
            <a:xfrm>
              <a:off x="2208970" y="1326800"/>
              <a:ext cx="1876647" cy="2823305"/>
              <a:chOff x="2208970" y="1326800"/>
              <a:chExt cx="1876647" cy="2823305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2266587" y="4150105"/>
                <a:ext cx="1242866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280305" y="1340276"/>
                <a:ext cx="636524" cy="280982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509453" y="1326800"/>
                <a:ext cx="576164" cy="280982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04" name="TextBox 28"/>
              <p:cNvSpPr txBox="1">
                <a:spLocks noChangeArrowheads="1"/>
              </p:cNvSpPr>
              <p:nvPr/>
            </p:nvSpPr>
            <p:spPr bwMode="auto">
              <a:xfrm>
                <a:off x="2208970" y="2375593"/>
                <a:ext cx="549101" cy="10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A</a:t>
                </a:r>
              </a:p>
            </p:txBody>
          </p:sp>
          <p:sp>
            <p:nvSpPr>
              <p:cNvPr id="20505" name="TextBox 29"/>
              <p:cNvSpPr txBox="1">
                <a:spLocks noChangeArrowheads="1"/>
              </p:cNvSpPr>
              <p:nvPr/>
            </p:nvSpPr>
            <p:spPr bwMode="auto">
              <a:xfrm>
                <a:off x="3292987" y="2420888"/>
                <a:ext cx="748571" cy="1045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cs-CZ" altLang="cs-CZ" sz="1800"/>
                  <a:t>A*</a:t>
                </a:r>
              </a:p>
            </p:txBody>
          </p:sp>
        </p:grpSp>
        <p:sp>
          <p:nvSpPr>
            <p:cNvPr id="20500" name="TextBox 24"/>
            <p:cNvSpPr txBox="1">
              <a:spLocks noChangeArrowheads="1"/>
            </p:cNvSpPr>
            <p:nvPr/>
          </p:nvSpPr>
          <p:spPr bwMode="auto">
            <a:xfrm>
              <a:off x="2611985" y="4252447"/>
              <a:ext cx="695931" cy="104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cs-CZ" altLang="cs-CZ" sz="1800" i="1" dirty="0" err="1"/>
                <a:t>dx</a:t>
              </a:r>
              <a:endParaRPr lang="cs-CZ" altLang="cs-CZ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6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81" y="875349"/>
            <a:ext cx="3868705" cy="23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47701"/>
            <a:ext cx="4142023" cy="12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1" y="151383"/>
            <a:ext cx="2071011" cy="3762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Křivost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18275" y="4827985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A7EC3F-6549-4FCB-8F27-D39059786A3C}" type="slidenum">
              <a:rPr lang="cs-CZ" altLang="cs-CZ" sz="1200">
                <a:solidFill>
                  <a:srgbClr val="898989"/>
                </a:solidFill>
              </a:rPr>
              <a:pPr/>
              <a:t>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288925" y="2113804"/>
            <a:ext cx="2899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 dirty="0" err="1"/>
              <a:t>Riemannův</a:t>
            </a:r>
            <a:r>
              <a:rPr lang="cs-CZ" altLang="cs-CZ" sz="2000" dirty="0"/>
              <a:t> tenzor křivosti</a:t>
            </a: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5364124" y="447646"/>
            <a:ext cx="3212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dirty="0"/>
              <a:t>rozdíl mezi přenesenými vektory</a:t>
            </a:r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-34925" y="-1239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graphicFrame>
        <p:nvGraphicFramePr>
          <p:cNvPr id="225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2401"/>
              </p:ext>
            </p:extLst>
          </p:nvPr>
        </p:nvGraphicFramePr>
        <p:xfrm>
          <a:off x="503238" y="2465040"/>
          <a:ext cx="3022600" cy="38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6" imgW="1752600" imgH="292100" progId="Equation.DSMT4">
                  <p:embed/>
                </p:oleObj>
              </mc:Choice>
              <mc:Fallback>
                <p:oleObj name="Equation" r:id="rId6" imgW="1752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465040"/>
                        <a:ext cx="3022600" cy="38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792163" y="2848420"/>
            <a:ext cx="0" cy="270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288925" y="3113929"/>
            <a:ext cx="1507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dirty="0" err="1"/>
              <a:t>Ricciho</a:t>
            </a:r>
            <a:r>
              <a:rPr lang="cs-CZ" altLang="cs-CZ" sz="1800" dirty="0"/>
              <a:t> tenzor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76489" y="2848420"/>
            <a:ext cx="161925" cy="270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2216150" y="3094879"/>
            <a:ext cx="1650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/>
              <a:t>Skalární  křivost</a:t>
            </a:r>
          </a:p>
        </p:txBody>
      </p:sp>
      <p:sp>
        <p:nvSpPr>
          <p:cNvPr id="22542" name="TextBox 2"/>
          <p:cNvSpPr txBox="1">
            <a:spLocks noChangeArrowheads="1"/>
          </p:cNvSpPr>
          <p:nvPr/>
        </p:nvSpPr>
        <p:spPr bwMode="auto">
          <a:xfrm>
            <a:off x="238125" y="3651870"/>
            <a:ext cx="887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Nenulovost tenzoru křivosti,  t.j. křivost prostoročasu  má za následek sbíhání a rozbíhání geodetických čar, </a:t>
            </a:r>
            <a:r>
              <a:rPr lang="cs-CZ" altLang="cs-CZ" sz="2000" dirty="0" smtClean="0"/>
              <a:t> slapové </a:t>
            </a:r>
            <a:r>
              <a:rPr lang="cs-CZ" altLang="cs-CZ" sz="2000" dirty="0"/>
              <a:t>jevy (přílivy a odlivy).</a:t>
            </a:r>
          </a:p>
        </p:txBody>
      </p:sp>
      <p:sp>
        <p:nvSpPr>
          <p:cNvPr id="22543" name="TextBox 3"/>
          <p:cNvSpPr txBox="1">
            <a:spLocks noChangeArrowheads="1"/>
          </p:cNvSpPr>
          <p:nvPr/>
        </p:nvSpPr>
        <p:spPr bwMode="auto">
          <a:xfrm>
            <a:off x="238125" y="4462462"/>
            <a:ext cx="8148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Gravitace je zakřivení prostoročasu působené hmotami a jejich pohybem.</a:t>
            </a:r>
          </a:p>
        </p:txBody>
      </p:sp>
    </p:spTree>
    <p:extLst>
      <p:ext uri="{BB962C8B-B14F-4D97-AF65-F5344CB8AC3E}">
        <p14:creationId xmlns:p14="http://schemas.microsoft.com/office/powerpoint/2010/main" val="532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CB71AF8-B218-422E-97AE-5970CF7328A9}" type="slidenum">
              <a:rPr lang="cs-CZ" altLang="cs-CZ" sz="1200">
                <a:solidFill>
                  <a:srgbClr val="898989"/>
                </a:solidFill>
              </a:rPr>
              <a:pPr/>
              <a:t>7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5614" y="0"/>
            <a:ext cx="509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STR, OTR, Einsteinovy rovnice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05310" y="495712"/>
            <a:ext cx="7614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000" b="1" dirty="0"/>
              <a:t>STR</a:t>
            </a:r>
            <a:r>
              <a:rPr lang="cs-CZ" altLang="cs-CZ" sz="2000" dirty="0"/>
              <a:t> - nezakřivený prostoročas, metrika v </a:t>
            </a:r>
            <a:r>
              <a:rPr lang="cs-CZ" altLang="cs-CZ" sz="2000" dirty="0" err="1"/>
              <a:t>Minkowskiho</a:t>
            </a:r>
            <a:r>
              <a:rPr lang="cs-CZ" altLang="cs-CZ" sz="2000" dirty="0"/>
              <a:t> souřadnicích, </a:t>
            </a:r>
          </a:p>
          <a:p>
            <a:pPr defTabSz="627063" eaLnBrk="1" hangingPunct="1"/>
            <a:r>
              <a:rPr lang="cs-CZ" altLang="cs-CZ" dirty="0" smtClean="0"/>
              <a:t>	t.j</a:t>
            </a:r>
            <a:r>
              <a:rPr lang="cs-CZ" altLang="cs-CZ" dirty="0"/>
              <a:t>.</a:t>
            </a:r>
            <a:r>
              <a:rPr lang="cs-CZ" altLang="cs-CZ" sz="2000" dirty="0"/>
              <a:t> v inerciálních soustavách spojených Lorentzovou transformací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05310" y="1203598"/>
            <a:ext cx="8999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12788" eaLnBrk="1" hangingPunct="1"/>
            <a:r>
              <a:rPr lang="cs-CZ" altLang="cs-CZ" sz="2000" b="1" dirty="0">
                <a:solidFill>
                  <a:schemeClr val="accent2">
                    <a:lumMod val="50000"/>
                  </a:schemeClr>
                </a:solidFill>
              </a:rPr>
              <a:t>OTR</a:t>
            </a:r>
            <a:r>
              <a:rPr lang="cs-CZ" altLang="cs-CZ" sz="2000" dirty="0"/>
              <a:t> - obecně zakřivený prostoročas, metrika  </a:t>
            </a:r>
            <a:r>
              <a:rPr lang="cs-CZ" altLang="cs-CZ" sz="2000" dirty="0" smtClean="0"/>
              <a:t>závisí na </a:t>
            </a:r>
            <a:r>
              <a:rPr lang="cs-CZ" altLang="cs-CZ" sz="2000" dirty="0"/>
              <a:t>souřadnicích, </a:t>
            </a:r>
            <a:r>
              <a:rPr lang="cs-CZ" altLang="cs-CZ" sz="2000" dirty="0" smtClean="0"/>
              <a:t>	Einsteinovy </a:t>
            </a:r>
            <a:r>
              <a:rPr lang="cs-CZ" altLang="cs-CZ" sz="2000" dirty="0" err="1"/>
              <a:t>rce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	spojují  geometrii  s </a:t>
            </a:r>
            <a:r>
              <a:rPr lang="cs-CZ" altLang="cs-CZ" sz="2000" dirty="0"/>
              <a:t>hmotou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altLang="cs-CZ"/>
          </a:p>
        </p:txBody>
      </p:sp>
      <p:graphicFrame>
        <p:nvGraphicFramePr>
          <p:cNvPr id="2458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98195"/>
              </p:ext>
            </p:extLst>
          </p:nvPr>
        </p:nvGraphicFramePr>
        <p:xfrm>
          <a:off x="2114606" y="1884223"/>
          <a:ext cx="37242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2006280" imgH="457200" progId="Equation.DSMT4">
                  <p:embed/>
                </p:oleObj>
              </mc:Choice>
              <mc:Fallback>
                <p:oleObj name="Equation" r:id="rId4" imgW="2006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606" y="1884223"/>
                        <a:ext cx="3724275" cy="642938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6104403" y="2399361"/>
            <a:ext cx="2401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800" dirty="0"/>
              <a:t>tenzor energie hybnosti</a:t>
            </a:r>
          </a:p>
        </p:txBody>
      </p:sp>
      <p:cxnSp>
        <p:nvCxnSpPr>
          <p:cNvPr id="6" name="Straight Arrow Connector 5"/>
          <p:cNvCxnSpPr>
            <a:endCxn id="24585" idx="1"/>
          </p:cNvCxnSpPr>
          <p:nvPr/>
        </p:nvCxnSpPr>
        <p:spPr>
          <a:xfrm>
            <a:off x="5769440" y="2291014"/>
            <a:ext cx="334963" cy="29301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6"/>
          <p:cNvSpPr txBox="1">
            <a:spLocks noChangeArrowheads="1"/>
          </p:cNvSpPr>
          <p:nvPr/>
        </p:nvSpPr>
        <p:spPr bwMode="auto">
          <a:xfrm>
            <a:off x="92365" y="2768693"/>
            <a:ext cx="8872123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tx2"/>
                </a:solidFill>
                <a:cs typeface="Arial" panose="020B0604020202020204" pitchFamily="34" charset="0"/>
              </a:rPr>
              <a:t>Metaprincip</a:t>
            </a:r>
            <a:r>
              <a:rPr lang="cs-CZ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 STR: </a:t>
            </a:r>
            <a:r>
              <a:rPr lang="cs-CZ" altLang="cs-CZ" sz="1800" dirty="0">
                <a:cs typeface="Arial" panose="020B0604020202020204" pitchFamily="34" charset="0"/>
              </a:rPr>
              <a:t>Ve všech </a:t>
            </a:r>
            <a:r>
              <a:rPr lang="cs-CZ" altLang="cs-CZ" sz="1800" dirty="0" err="1" smtClean="0">
                <a:cs typeface="Arial" panose="020B0604020202020204" pitchFamily="34" charset="0"/>
              </a:rPr>
              <a:t>inerc.soustavách</a:t>
            </a:r>
            <a:r>
              <a:rPr lang="cs-CZ" altLang="cs-CZ" sz="1800" dirty="0" smtClean="0">
                <a:cs typeface="Arial" panose="020B0604020202020204" pitchFamily="34" charset="0"/>
              </a:rPr>
              <a:t> </a:t>
            </a:r>
            <a:r>
              <a:rPr lang="cs-CZ" altLang="cs-CZ" sz="1800" dirty="0">
                <a:cs typeface="Arial" panose="020B0604020202020204" pitchFamily="34" charset="0"/>
              </a:rPr>
              <a:t>mají fyzikální zákony stejný tvar.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cs typeface="Arial" panose="020B0604020202020204" pitchFamily="34" charset="0"/>
              </a:rPr>
              <a:t>		V </a:t>
            </a:r>
            <a:r>
              <a:rPr lang="cs-CZ" altLang="cs-CZ" sz="1800" dirty="0" err="1">
                <a:cs typeface="Arial" panose="020B0604020202020204" pitchFamily="34" charset="0"/>
              </a:rPr>
              <a:t>neinerc.soustavách</a:t>
            </a:r>
            <a:r>
              <a:rPr lang="cs-CZ" altLang="cs-CZ" sz="1800" dirty="0">
                <a:cs typeface="Arial" panose="020B0604020202020204" pitchFamily="34" charset="0"/>
              </a:rPr>
              <a:t> je vyjádření </a:t>
            </a:r>
            <a:r>
              <a:rPr lang="cs-CZ" altLang="cs-CZ" sz="1800" dirty="0" err="1">
                <a:cs typeface="Arial" panose="020B0604020202020204" pitchFamily="34" charset="0"/>
              </a:rPr>
              <a:t>fyz.zákonů</a:t>
            </a:r>
            <a:r>
              <a:rPr lang="cs-CZ" altLang="cs-CZ" sz="1800" dirty="0">
                <a:cs typeface="Arial" panose="020B0604020202020204" pitchFamily="34" charset="0"/>
              </a:rPr>
              <a:t> složitější.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400" dirty="0">
              <a:cs typeface="Arial" panose="020B0604020202020204" pitchFamily="34" charset="0"/>
            </a:endParaRPr>
          </a:p>
          <a:p>
            <a:pPr defTabSz="212725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Metaprincip</a:t>
            </a:r>
            <a:r>
              <a:rPr lang="cs-CZ" altLang="cs-CZ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OTR</a:t>
            </a:r>
            <a:r>
              <a:rPr lang="cs-CZ" altLang="cs-CZ" sz="2000" dirty="0">
                <a:solidFill>
                  <a:srgbClr val="303B19"/>
                </a:solidFill>
                <a:cs typeface="Arial" panose="020B0604020202020204" pitchFamily="34" charset="0"/>
              </a:rPr>
              <a:t>: </a:t>
            </a:r>
            <a:r>
              <a:rPr lang="cs-CZ" altLang="cs-CZ" sz="1800" dirty="0">
                <a:cs typeface="Arial" panose="020B0604020202020204" pitchFamily="34" charset="0"/>
              </a:rPr>
              <a:t>Fyzikální zákony mají stejný tvar </a:t>
            </a:r>
            <a:r>
              <a:rPr lang="cs-CZ" altLang="cs-CZ" sz="1800" b="1" dirty="0">
                <a:cs typeface="Arial" panose="020B0604020202020204" pitchFamily="34" charset="0"/>
              </a:rPr>
              <a:t>ve všech soustavách</a:t>
            </a:r>
            <a:r>
              <a:rPr lang="cs-CZ" altLang="cs-CZ" sz="1800" dirty="0">
                <a:cs typeface="Arial" panose="020B0604020202020204" pitchFamily="34" charset="0"/>
              </a:rPr>
              <a:t>. </a:t>
            </a:r>
            <a:endParaRPr lang="cs-CZ" altLang="cs-CZ" sz="1800" dirty="0" smtClean="0">
              <a:cs typeface="Arial" panose="020B0604020202020204" pitchFamily="34" charset="0"/>
            </a:endParaRPr>
          </a:p>
          <a:p>
            <a:pPr defTabSz="212725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 smtClean="0">
                <a:cs typeface="Arial" panose="020B0604020202020204" pitchFamily="34" charset="0"/>
              </a:rPr>
              <a:t>								Metrické </a:t>
            </a:r>
            <a:r>
              <a:rPr lang="cs-CZ" altLang="cs-CZ" sz="1800" dirty="0">
                <a:cs typeface="Arial" panose="020B0604020202020204" pitchFamily="34" charset="0"/>
              </a:rPr>
              <a:t>koeficienty  </a:t>
            </a:r>
            <a:r>
              <a:rPr lang="cs-CZ" altLang="cs-CZ" sz="1800" dirty="0" smtClean="0">
                <a:cs typeface="Arial" panose="020B0604020202020204" pitchFamily="34" charset="0"/>
              </a:rPr>
              <a:t>se považují </a:t>
            </a:r>
            <a:r>
              <a:rPr lang="cs-CZ" altLang="cs-CZ" sz="1800" dirty="0">
                <a:cs typeface="Arial" panose="020B0604020202020204" pitchFamily="34" charset="0"/>
              </a:rPr>
              <a:t>za proměnné, ovlivněné chováním hmoty</a:t>
            </a:r>
            <a:r>
              <a:rPr lang="cs-CZ" altLang="cs-CZ" sz="2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97" name="TextBox 9"/>
          <p:cNvSpPr txBox="1">
            <a:spLocks noChangeArrowheads="1"/>
          </p:cNvSpPr>
          <p:nvPr/>
        </p:nvSpPr>
        <p:spPr bwMode="auto">
          <a:xfrm>
            <a:off x="272719" y="4122910"/>
            <a:ext cx="621939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/>
              <a:t>OTR se dnes chápe jako Einsteinova teorie gravitace. </a:t>
            </a:r>
          </a:p>
        </p:txBody>
      </p:sp>
      <p:sp>
        <p:nvSpPr>
          <p:cNvPr id="24589" name="TextBox 1"/>
          <p:cNvSpPr txBox="1">
            <a:spLocks noChangeArrowheads="1"/>
          </p:cNvSpPr>
          <p:nvPr/>
        </p:nvSpPr>
        <p:spPr bwMode="auto">
          <a:xfrm>
            <a:off x="324723" y="4563128"/>
            <a:ext cx="728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000" dirty="0"/>
              <a:t>Analogie</a:t>
            </a:r>
            <a:r>
              <a:rPr lang="cs-CZ" altLang="cs-CZ" sz="1600" dirty="0"/>
              <a:t> </a:t>
            </a:r>
            <a:r>
              <a:rPr lang="cs-CZ" altLang="cs-CZ" sz="2000" dirty="0"/>
              <a:t>přechodu mezi neeukleidovskou a eukleidovskou geometrií</a:t>
            </a:r>
          </a:p>
        </p:txBody>
      </p:sp>
    </p:spTree>
    <p:extLst>
      <p:ext uri="{BB962C8B-B14F-4D97-AF65-F5344CB8AC3E}">
        <p14:creationId xmlns:p14="http://schemas.microsoft.com/office/powerpoint/2010/main" val="3944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>
            <a:extLst>
              <a:ext uri="{FF2B5EF4-FFF2-40B4-BE49-F238E27FC236}">
                <a16:creationId xmlns="" xmlns:a16="http://schemas.microsoft.com/office/drawing/2014/main" id="{D4F6166A-D45A-AFAA-42B2-9D6AB1675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14" y="483518"/>
            <a:ext cx="8849172" cy="4320779"/>
          </a:xfrm>
        </p:spPr>
        <p:txBody>
          <a:bodyPr>
            <a:noAutofit/>
          </a:bodyPr>
          <a:lstStyle/>
          <a:p>
            <a:pPr marL="180975" indent="-180975">
              <a:spcBef>
                <a:spcPts val="600"/>
              </a:spcBef>
            </a:pPr>
            <a:r>
              <a:rPr lang="cs-CZ" altLang="cs-CZ" sz="2000" b="1" dirty="0"/>
              <a:t>Presentismus</a:t>
            </a:r>
            <a:r>
              <a:rPr lang="cs-CZ" altLang="cs-CZ" sz="2000" dirty="0"/>
              <a:t> − reálná je pouze přítomnost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2000" i="1" dirty="0"/>
              <a:t>Eddington</a:t>
            </a:r>
            <a:r>
              <a:rPr lang="cs-CZ" altLang="cs-CZ" sz="2000" dirty="0"/>
              <a:t>: To nejpodstatnější na čase je, že plyne. Ke geometrickému pojetí obsaženému ve světě </a:t>
            </a:r>
            <a:r>
              <a:rPr lang="cs-CZ" altLang="cs-CZ" sz="2000" dirty="0" err="1" smtClean="0"/>
              <a:t>Minkowského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je třeba něco přidat, máme-li mít kompletní obraz světa, jak ho známe (</a:t>
            </a:r>
            <a:r>
              <a:rPr lang="cs-CZ" altLang="cs-CZ" sz="1800" dirty="0" err="1"/>
              <a:t>Nature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Physical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World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1928</a:t>
            </a:r>
            <a:r>
              <a:rPr lang="cs-CZ" altLang="cs-CZ" sz="2000" dirty="0"/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2000" i="1" dirty="0" err="1"/>
              <a:t>Herakleitos</a:t>
            </a:r>
            <a:r>
              <a:rPr lang="cs-CZ" altLang="cs-CZ" sz="2000" dirty="0"/>
              <a:t>, </a:t>
            </a:r>
            <a:r>
              <a:rPr lang="cs-CZ" altLang="cs-CZ" sz="2000" i="1" dirty="0"/>
              <a:t>Bergson</a:t>
            </a:r>
            <a:r>
              <a:rPr lang="cs-CZ" altLang="cs-CZ" sz="2000" dirty="0"/>
              <a:t>, </a:t>
            </a:r>
            <a:r>
              <a:rPr lang="cs-CZ" altLang="cs-CZ" sz="2000" i="1" dirty="0" smtClean="0"/>
              <a:t>Popper,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…</a:t>
            </a:r>
          </a:p>
          <a:p>
            <a:pPr marL="0" indent="0">
              <a:buNone/>
            </a:pPr>
            <a:endParaRPr lang="cs-CZ" altLang="cs-CZ" sz="700" dirty="0"/>
          </a:p>
          <a:p>
            <a:pPr marL="180975" indent="-180975"/>
            <a:r>
              <a:rPr lang="cs-CZ" altLang="cs-CZ" sz="2000" b="1" dirty="0" err="1" smtClean="0"/>
              <a:t>Eternalismus</a:t>
            </a:r>
            <a:r>
              <a:rPr lang="cs-CZ" altLang="cs-CZ" sz="2000" b="1" dirty="0" smtClean="0"/>
              <a:t> </a:t>
            </a:r>
            <a:r>
              <a:rPr lang="cs-CZ" altLang="cs-CZ" sz="2000" dirty="0"/>
              <a:t>– všechna umístění v čase jsou stejně reálná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altLang="cs-CZ" sz="2000" i="1" dirty="0"/>
              <a:t>Einstein</a:t>
            </a:r>
            <a:r>
              <a:rPr lang="cs-CZ" altLang="cs-CZ" sz="2000" dirty="0"/>
              <a:t>: Pro nás věřící fyziky je rozdíl mezi minulostí, </a:t>
            </a:r>
            <a:r>
              <a:rPr lang="cs-CZ" altLang="cs-CZ" sz="2000" dirty="0" smtClean="0"/>
              <a:t>přítomností </a:t>
            </a:r>
            <a:r>
              <a:rPr lang="cs-CZ" altLang="cs-CZ" sz="2000" dirty="0"/>
              <a:t>a budoucností pouze iluse, třebaže velmi neodbytná (</a:t>
            </a:r>
            <a:r>
              <a:rPr lang="cs-CZ" altLang="cs-CZ" sz="1800" dirty="0"/>
              <a:t>soukromý dopis 1955</a:t>
            </a:r>
            <a:r>
              <a:rPr lang="cs-CZ" altLang="cs-CZ" sz="2000" dirty="0"/>
              <a:t>)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altLang="cs-CZ" sz="2000" i="1" dirty="0" err="1"/>
              <a:t>Parmenides</a:t>
            </a:r>
            <a:r>
              <a:rPr lang="cs-CZ" altLang="cs-CZ" sz="2000" dirty="0"/>
              <a:t>, </a:t>
            </a:r>
            <a:r>
              <a:rPr lang="cs-CZ" altLang="cs-CZ" sz="2000" i="1" dirty="0"/>
              <a:t>Leibniz</a:t>
            </a:r>
            <a:r>
              <a:rPr lang="cs-CZ" altLang="cs-CZ" sz="2000" dirty="0"/>
              <a:t>, </a:t>
            </a:r>
            <a:r>
              <a:rPr lang="cs-CZ" altLang="cs-CZ" sz="2000" i="1" dirty="0" smtClean="0"/>
              <a:t>Spinoza,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…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</a:t>
            </a:r>
          </a:p>
        </p:txBody>
      </p:sp>
      <p:sp>
        <p:nvSpPr>
          <p:cNvPr id="54275" name="Title 1">
            <a:extLst>
              <a:ext uri="{FF2B5EF4-FFF2-40B4-BE49-F238E27FC236}">
                <a16:creationId xmlns="" xmlns:a16="http://schemas.microsoft.com/office/drawing/2014/main" id="{365D870E-CFBA-3564-3921-B54AF1E6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86966"/>
          </a:xfrm>
        </p:spPr>
        <p:txBody>
          <a:bodyPr/>
          <a:lstStyle/>
          <a:p>
            <a:pPr algn="l"/>
            <a:r>
              <a:rPr lang="cs-CZ" altLang="cs-CZ" sz="2400" dirty="0"/>
              <a:t>Filosofické dilema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="" xmlns:a16="http://schemas.microsoft.com/office/drawing/2014/main" id="{09A1496F-DEFD-47CA-6D8E-38BC6529B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0353A8-902A-41C2-8AAC-31A8A41BB7BA}" type="slidenum">
              <a:rPr lang="cs-CZ" altLang="cs-CZ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4278" name="TextovéPole 1">
            <a:extLst>
              <a:ext uri="{FF2B5EF4-FFF2-40B4-BE49-F238E27FC236}">
                <a16:creationId xmlns="" xmlns:a16="http://schemas.microsoft.com/office/drawing/2014/main" id="{BC6E6DFF-8CC2-279E-E259-D518DE5E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795886"/>
            <a:ext cx="76956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Přidružené otázky</a:t>
            </a:r>
            <a:r>
              <a:rPr lang="cs-CZ" altLang="cs-CZ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Může být čas adekvátně představován prostorem ? (</a:t>
            </a:r>
            <a:r>
              <a:rPr lang="cs-CZ" altLang="cs-CZ" sz="1800" i="1" dirty="0"/>
              <a:t>Bergson</a:t>
            </a:r>
            <a:r>
              <a:rPr lang="cs-CZ" altLang="cs-CZ" sz="1800" dirty="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Absolutní determinismus? (</a:t>
            </a:r>
            <a:r>
              <a:rPr lang="cs-CZ" altLang="cs-CZ" sz="1800" i="1" dirty="0"/>
              <a:t>Spinoza</a:t>
            </a:r>
            <a:r>
              <a:rPr lang="cs-CZ" altLang="cs-CZ" sz="1800" dirty="0"/>
              <a:t>). </a:t>
            </a:r>
            <a:r>
              <a:rPr lang="cs-CZ" altLang="cs-CZ" sz="1800" dirty="0" smtClean="0"/>
              <a:t>    Věčný </a:t>
            </a:r>
            <a:r>
              <a:rPr lang="cs-CZ" altLang="cs-CZ" sz="1800" dirty="0"/>
              <a:t>návrat? (</a:t>
            </a:r>
            <a:r>
              <a:rPr lang="cs-CZ" altLang="cs-CZ" sz="1800" i="1" dirty="0"/>
              <a:t>Nietzsche</a:t>
            </a:r>
            <a:r>
              <a:rPr lang="cs-CZ" altLang="cs-CZ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3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xmlns="" id="{83A3041F-37FD-BA33-9B28-73AA8942A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30865"/>
            <a:ext cx="1629965" cy="1487541"/>
          </a:xfrm>
          <a:prstGeom prst="rect">
            <a:avLst/>
          </a:prstGeom>
          <a:effectLst>
            <a:outerShdw blurRad="177800" dist="762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2027E50-1A7D-D0FD-1239-82BDB10F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6" y="44346"/>
            <a:ext cx="7460522" cy="494171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pl-PL" sz="2800" dirty="0" smtClean="0"/>
              <a:t>Co </a:t>
            </a:r>
            <a:r>
              <a:rPr lang="pl-PL" sz="2800" dirty="0"/>
              <a:t>znamená zakřivení prostoru?</a:t>
            </a:r>
            <a:br>
              <a:rPr lang="pl-PL" sz="2800" dirty="0"/>
            </a:b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3E36B5F-4653-FBA2-2877-C98D43F86BC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02746" y="4799399"/>
            <a:ext cx="1983281" cy="11691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 smtClean="0"/>
              <a:t>9</a:t>
            </a:fld>
            <a:endParaRPr lang="en-GB" sz="1800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xmlns="" id="{ACB33BF8-49C7-D15E-476E-7CCA32D23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64030"/>
              </p:ext>
            </p:extLst>
          </p:nvPr>
        </p:nvGraphicFramePr>
        <p:xfrm>
          <a:off x="1331640" y="4014713"/>
          <a:ext cx="1290029" cy="38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5" imgW="977760" imgH="291960" progId="Equation.DSMT4">
                  <p:embed/>
                </p:oleObj>
              </mc:Choice>
              <mc:Fallback>
                <p:oleObj name="Equation" r:id="rId5" imgW="977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014713"/>
                        <a:ext cx="1290029" cy="3898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  <a:alpha val="4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511AD98B-9F56-C797-88DB-ED2C3E2A4BB7}"/>
              </a:ext>
            </a:extLst>
          </p:cNvPr>
          <p:cNvSpPr txBox="1"/>
          <p:nvPr/>
        </p:nvSpPr>
        <p:spPr>
          <a:xfrm>
            <a:off x="178013" y="3163192"/>
            <a:ext cx="87879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Pozor:  </a:t>
            </a:r>
            <a:r>
              <a:rPr lang="cs-CZ" sz="2000" b="1" i="1" dirty="0" err="1">
                <a:highlight>
                  <a:srgbClr val="FDF1E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2000" b="1" i="1" baseline="-25000" dirty="0" err="1">
                <a:highlight>
                  <a:srgbClr val="FDF1E8"/>
                </a:highlight>
              </a:rPr>
              <a:t>ik</a:t>
            </a:r>
            <a:r>
              <a:rPr lang="cs-CZ" sz="1800" dirty="0"/>
              <a:t> obecně závisí na čase, tedy s časem se mění i prostorová metrika </a:t>
            </a:r>
            <a:r>
              <a:rPr lang="el-GR" sz="2400" i="1" dirty="0">
                <a:highlight>
                  <a:srgbClr val="EEF6E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400" i="1" baseline="-25000" dirty="0">
                <a:highlight>
                  <a:srgbClr val="EEF6E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αβ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dirty="0" smtClean="0"/>
              <a:t>I</a:t>
            </a:r>
            <a:r>
              <a:rPr lang="cs-CZ" sz="1800" dirty="0" smtClean="0"/>
              <a:t>ntegrál </a:t>
            </a:r>
            <a:r>
              <a:rPr lang="cs-CZ" sz="2000" b="1" i="1" dirty="0">
                <a:highlight>
                  <a:srgbClr val="EEF6E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000" b="1" i="1" dirty="0">
                <a:highlight>
                  <a:srgbClr val="EEF6E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sz="1800" i="1" dirty="0"/>
              <a:t>  </a:t>
            </a:r>
            <a:r>
              <a:rPr lang="cs-CZ" sz="1800" i="1" dirty="0" smtClean="0"/>
              <a:t> </a:t>
            </a:r>
            <a:r>
              <a:rPr lang="cs-CZ" sz="1800" dirty="0" smtClean="0"/>
              <a:t>závisí </a:t>
            </a:r>
            <a:r>
              <a:rPr lang="cs-CZ" sz="1800" dirty="0"/>
              <a:t>na tom, po jaké světočáře mezi událostmi se bude počítat. 					</a:t>
            </a:r>
            <a:endParaRPr lang="cs-CZ" sz="1800" i="1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D542F799-ED41-F786-E6B6-24044821B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59477"/>
              </p:ext>
            </p:extLst>
          </p:nvPr>
        </p:nvGraphicFramePr>
        <p:xfrm>
          <a:off x="617372" y="517291"/>
          <a:ext cx="1414497" cy="34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7" imgW="1091726" imgH="266584" progId="Equation.DSMT4">
                  <p:embed/>
                </p:oleObj>
              </mc:Choice>
              <mc:Fallback>
                <p:oleObj name="Equation" r:id="rId7" imgW="109172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2" y="517291"/>
                        <a:ext cx="1414497" cy="344399"/>
                      </a:xfrm>
                      <a:prstGeom prst="rect">
                        <a:avLst/>
                      </a:prstGeom>
                      <a:solidFill>
                        <a:srgbClr val="FDF1E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xmlns="" id="{BA788A33-AA53-C269-EC5D-20666302E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74823"/>
              </p:ext>
            </p:extLst>
          </p:nvPr>
        </p:nvGraphicFramePr>
        <p:xfrm>
          <a:off x="823804" y="818357"/>
          <a:ext cx="1794995" cy="42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9" imgW="1320480" imgH="317160" progId="Equation.DSMT4">
                  <p:embed/>
                </p:oleObj>
              </mc:Choice>
              <mc:Fallback>
                <p:oleObj name="Equation" r:id="rId9" imgW="1320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804" y="818357"/>
                        <a:ext cx="1794995" cy="425847"/>
                      </a:xfrm>
                      <a:prstGeom prst="rect">
                        <a:avLst/>
                      </a:prstGeom>
                      <a:solidFill>
                        <a:srgbClr val="FDF1E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8820B791-3C11-C34C-B931-4280E74A6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90183"/>
              </p:ext>
            </p:extLst>
          </p:nvPr>
        </p:nvGraphicFramePr>
        <p:xfrm>
          <a:off x="1114928" y="1253510"/>
          <a:ext cx="2264036" cy="39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11" imgW="1802618" imgH="317362" progId="Equation.DSMT4">
                  <p:embed/>
                </p:oleObj>
              </mc:Choice>
              <mc:Fallback>
                <p:oleObj name="Equation" r:id="rId11" imgW="1802618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928" y="1253510"/>
                        <a:ext cx="2264036" cy="395308"/>
                      </a:xfrm>
                      <a:prstGeom prst="rect">
                        <a:avLst/>
                      </a:prstGeom>
                      <a:solidFill>
                        <a:srgbClr val="FDF1E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4D97D08-72E8-5D00-5A47-DC89AAA51B78}"/>
              </a:ext>
            </a:extLst>
          </p:cNvPr>
          <p:cNvSpPr txBox="1"/>
          <p:nvPr/>
        </p:nvSpPr>
        <p:spPr>
          <a:xfrm>
            <a:off x="2789703" y="518811"/>
            <a:ext cx="3014904" cy="369332"/>
          </a:xfrm>
          <a:prstGeom prst="rect">
            <a:avLst/>
          </a:prstGeom>
          <a:solidFill>
            <a:schemeClr val="accent2">
              <a:alpha val="11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interval jako </a:t>
            </a:r>
            <a:r>
              <a:rPr lang="cs-CZ" sz="1800" dirty="0" err="1"/>
              <a:t>fce</a:t>
            </a:r>
            <a:r>
              <a:rPr lang="cs-CZ" sz="1800" dirty="0"/>
              <a:t> souřadnice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D9022CC9-889A-4630-B2FA-D1D6B4CC0116}"/>
              </a:ext>
            </a:extLst>
          </p:cNvPr>
          <p:cNvSpPr txBox="1"/>
          <p:nvPr/>
        </p:nvSpPr>
        <p:spPr>
          <a:xfrm>
            <a:off x="3620346" y="1260726"/>
            <a:ext cx="2131808" cy="646331"/>
          </a:xfrm>
          <a:prstGeom prst="rect">
            <a:avLst/>
          </a:prstGeom>
          <a:solidFill>
            <a:schemeClr val="accent2">
              <a:alpha val="11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prostoročasové souřadnice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504AD86A-3534-F90F-4C83-2A395D0AC297}"/>
              </a:ext>
            </a:extLst>
          </p:cNvPr>
          <p:cNvSpPr txBox="1"/>
          <p:nvPr/>
        </p:nvSpPr>
        <p:spPr>
          <a:xfrm>
            <a:off x="3254855" y="889970"/>
            <a:ext cx="2549753" cy="369332"/>
          </a:xfrm>
          <a:prstGeom prst="rect">
            <a:avLst/>
          </a:prstGeom>
          <a:solidFill>
            <a:schemeClr val="accent2">
              <a:alpha val="11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 err="1"/>
              <a:t>me</a:t>
            </a:r>
            <a:r>
              <a:rPr lang="en-GB" sz="1800" dirty="0"/>
              <a:t>t</a:t>
            </a:r>
            <a:r>
              <a:rPr lang="cs-CZ" sz="1800" dirty="0" err="1"/>
              <a:t>ric</a:t>
            </a:r>
            <a:r>
              <a:rPr lang="en-GB" sz="1800" dirty="0"/>
              <a:t>k</a:t>
            </a:r>
            <a:r>
              <a:rPr lang="cs-CZ" sz="1800" dirty="0"/>
              <a:t>é</a:t>
            </a:r>
            <a:r>
              <a:rPr lang="en-GB" sz="1800" dirty="0"/>
              <a:t> </a:t>
            </a:r>
            <a:r>
              <a:rPr lang="en-GB" sz="1800" dirty="0" err="1"/>
              <a:t>koeficienty</a:t>
            </a:r>
            <a:endParaRPr lang="cs-CZ" sz="1800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xmlns="" id="{0399C590-C4E5-9A12-6C57-2DDC9A2FBAE3}"/>
              </a:ext>
            </a:extLst>
          </p:cNvPr>
          <p:cNvGrpSpPr/>
          <p:nvPr/>
        </p:nvGrpSpPr>
        <p:grpSpPr>
          <a:xfrm>
            <a:off x="599457" y="1835486"/>
            <a:ext cx="7395395" cy="1363826"/>
            <a:chOff x="1158241" y="2640963"/>
            <a:chExt cx="9860526" cy="1818435"/>
          </a:xfrm>
          <a:solidFill>
            <a:schemeClr val="accent6">
              <a:lumMod val="60000"/>
              <a:lumOff val="40000"/>
              <a:alpha val="20000"/>
            </a:schemeClr>
          </a:solidFill>
        </p:grpSpPr>
        <p:graphicFrame>
          <p:nvGraphicFramePr>
            <p:cNvPr id="9" name="Objekt 8">
              <a:extLst>
                <a:ext uri="{FF2B5EF4-FFF2-40B4-BE49-F238E27FC236}">
                  <a16:creationId xmlns:a16="http://schemas.microsoft.com/office/drawing/2014/main" xmlns="" id="{0693C889-0183-FA51-4196-F696FAF46F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571864"/>
                </p:ext>
              </p:extLst>
            </p:nvPr>
          </p:nvGraphicFramePr>
          <p:xfrm>
            <a:off x="1158241" y="2640963"/>
            <a:ext cx="2173287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0" name="Equation" r:id="rId13" imgW="1269720" imgH="291960" progId="Equation.DSMT4">
                    <p:embed/>
                  </p:oleObj>
                </mc:Choice>
                <mc:Fallback>
                  <p:oleObj name="Equation" r:id="rId13" imgW="126972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241" y="2640963"/>
                          <a:ext cx="2173287" cy="503237"/>
                        </a:xfrm>
                        <a:prstGeom prst="rect">
                          <a:avLst/>
                        </a:prstGeom>
                        <a:solidFill>
                          <a:srgbClr val="EEF6E8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kt 9">
              <a:extLst>
                <a:ext uri="{FF2B5EF4-FFF2-40B4-BE49-F238E27FC236}">
                  <a16:creationId xmlns:a16="http://schemas.microsoft.com/office/drawing/2014/main" xmlns="" id="{E08A56E3-D570-BE12-EAC9-7FEC7D628A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56281"/>
                </p:ext>
              </p:extLst>
            </p:nvPr>
          </p:nvGraphicFramePr>
          <p:xfrm>
            <a:off x="1687247" y="3198507"/>
            <a:ext cx="1967539" cy="440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Equation" r:id="rId15" imgW="1193282" imgH="266584" progId="Equation.DSMT4">
                    <p:embed/>
                  </p:oleObj>
                </mc:Choice>
                <mc:Fallback>
                  <p:oleObj name="Equation" r:id="rId15" imgW="1193282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247" y="3198507"/>
                          <a:ext cx="1967539" cy="440729"/>
                        </a:xfrm>
                        <a:prstGeom prst="rect">
                          <a:avLst/>
                        </a:prstGeom>
                        <a:solidFill>
                          <a:srgbClr val="EEF6E8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 10">
              <a:extLst>
                <a:ext uri="{FF2B5EF4-FFF2-40B4-BE49-F238E27FC236}">
                  <a16:creationId xmlns:a16="http://schemas.microsoft.com/office/drawing/2014/main" xmlns="" id="{BB40910D-4A8C-F97C-0FD9-23CAD1A917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464441"/>
                </p:ext>
              </p:extLst>
            </p:nvPr>
          </p:nvGraphicFramePr>
          <p:xfrm>
            <a:off x="2169207" y="3631445"/>
            <a:ext cx="1399995" cy="827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2" name="Equation" r:id="rId17" imgW="889000" imgH="520700" progId="Equation.DSMT4">
                    <p:embed/>
                  </p:oleObj>
                </mc:Choice>
                <mc:Fallback>
                  <p:oleObj name="Equation" r:id="rId17" imgW="889000" imgH="52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207" y="3631445"/>
                          <a:ext cx="1399995" cy="827953"/>
                        </a:xfrm>
                        <a:prstGeom prst="rect">
                          <a:avLst/>
                        </a:prstGeom>
                        <a:solidFill>
                          <a:srgbClr val="EEF6E8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xmlns="" id="{3B2CA337-8D29-99F8-9F72-E2219823060A}"/>
                </a:ext>
              </a:extLst>
            </p:cNvPr>
            <p:cNvSpPr txBox="1"/>
            <p:nvPr/>
          </p:nvSpPr>
          <p:spPr>
            <a:xfrm>
              <a:off x="4332273" y="2774278"/>
              <a:ext cx="6557288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prostorový interval 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xmlns="" id="{DBA77577-5D59-0286-35FE-86771DDBC4D3}"/>
                </a:ext>
              </a:extLst>
            </p:cNvPr>
            <p:cNvSpPr txBox="1"/>
            <p:nvPr/>
          </p:nvSpPr>
          <p:spPr>
            <a:xfrm>
              <a:off x="4332273" y="3287616"/>
              <a:ext cx="6686494" cy="861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obecně metrika prostoru se liší od metriky</a:t>
              </a:r>
              <a:r>
                <a:rPr lang="en-GB" sz="1800" dirty="0"/>
                <a:t> </a:t>
              </a:r>
              <a:r>
                <a:rPr lang="cs-CZ" sz="1800" dirty="0"/>
                <a:t>ř</a:t>
              </a:r>
              <a:r>
                <a:rPr lang="en-GB" sz="1800" dirty="0" err="1"/>
                <a:t>ezu</a:t>
              </a:r>
              <a:r>
                <a:rPr lang="cs-CZ" sz="1800" dirty="0"/>
                <a:t> prostoročasem pro konstantní čas</a:t>
              </a:r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D466ABC8-9A33-2407-5789-7468DD5D0AA4}"/>
              </a:ext>
            </a:extLst>
          </p:cNvPr>
          <p:cNvSpPr txBox="1"/>
          <p:nvPr/>
        </p:nvSpPr>
        <p:spPr>
          <a:xfrm>
            <a:off x="2789703" y="4000446"/>
            <a:ext cx="5577862" cy="369332"/>
          </a:xfrm>
          <a:prstGeom prst="rect">
            <a:avLst/>
          </a:prstGeom>
          <a:solidFill>
            <a:srgbClr val="EDEFF3"/>
          </a:solidFill>
        </p:spPr>
        <p:txBody>
          <a:bodyPr wrap="square" rtlCol="0">
            <a:spAutoFit/>
          </a:bodyPr>
          <a:lstStyle/>
          <a:p>
            <a:r>
              <a:rPr lang="cs-CZ" sz="1800" dirty="0" err="1"/>
              <a:t>kvadrá</a:t>
            </a:r>
            <a:r>
              <a:rPr lang="en-GB" sz="1800" dirty="0"/>
              <a:t>t</a:t>
            </a:r>
            <a:r>
              <a:rPr lang="cs-CZ" sz="1800" dirty="0"/>
              <a:t> rychlosti se počítá z prostorové geometrie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A83BADCB-E143-9AF2-DDE3-E99EDC0D31B3}"/>
              </a:ext>
            </a:extLst>
          </p:cNvPr>
          <p:cNvSpPr txBox="1"/>
          <p:nvPr/>
        </p:nvSpPr>
        <p:spPr>
          <a:xfrm>
            <a:off x="135486" y="6532190"/>
            <a:ext cx="809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Prostor může být zakřiven, i když prostoročas zakřivený není. Např. v soustavě spojené s kolotočem.</a:t>
            </a:r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xmlns="" id="{BF2113A1-EACB-69CE-567A-08F5563A7763}"/>
              </a:ext>
            </a:extLst>
          </p:cNvPr>
          <p:cNvSpPr/>
          <p:nvPr/>
        </p:nvSpPr>
        <p:spPr>
          <a:xfrm>
            <a:off x="9144000" y="2241797"/>
            <a:ext cx="1028822" cy="275602"/>
          </a:xfrm>
          <a:custGeom>
            <a:avLst/>
            <a:gdLst>
              <a:gd name="connsiteX0" fmla="*/ 0 w 1371762"/>
              <a:gd name="connsiteY0" fmla="*/ 324740 h 367469"/>
              <a:gd name="connsiteX1" fmla="*/ 42729 w 1371762"/>
              <a:gd name="connsiteY1" fmla="*/ 307648 h 367469"/>
              <a:gd name="connsiteX2" fmla="*/ 230736 w 1371762"/>
              <a:gd name="connsiteY2" fmla="*/ 324740 h 367469"/>
              <a:gd name="connsiteX3" fmla="*/ 256374 w 1371762"/>
              <a:gd name="connsiteY3" fmla="*/ 299103 h 367469"/>
              <a:gd name="connsiteX4" fmla="*/ 333286 w 1371762"/>
              <a:gd name="connsiteY4" fmla="*/ 324740 h 367469"/>
              <a:gd name="connsiteX5" fmla="*/ 461473 w 1371762"/>
              <a:gd name="connsiteY5" fmla="*/ 333286 h 367469"/>
              <a:gd name="connsiteX6" fmla="*/ 495656 w 1371762"/>
              <a:gd name="connsiteY6" fmla="*/ 350377 h 367469"/>
              <a:gd name="connsiteX7" fmla="*/ 538385 w 1371762"/>
              <a:gd name="connsiteY7" fmla="*/ 358923 h 367469"/>
              <a:gd name="connsiteX8" fmla="*/ 734938 w 1371762"/>
              <a:gd name="connsiteY8" fmla="*/ 367469 h 367469"/>
              <a:gd name="connsiteX9" fmla="*/ 897308 w 1371762"/>
              <a:gd name="connsiteY9" fmla="*/ 350377 h 367469"/>
              <a:gd name="connsiteX10" fmla="*/ 931491 w 1371762"/>
              <a:gd name="connsiteY10" fmla="*/ 341832 h 367469"/>
              <a:gd name="connsiteX11" fmla="*/ 982766 w 1371762"/>
              <a:gd name="connsiteY11" fmla="*/ 350377 h 367469"/>
              <a:gd name="connsiteX12" fmla="*/ 1316052 w 1371762"/>
              <a:gd name="connsiteY12" fmla="*/ 358923 h 367469"/>
              <a:gd name="connsiteX13" fmla="*/ 1350235 w 1371762"/>
              <a:gd name="connsiteY13" fmla="*/ 350377 h 367469"/>
              <a:gd name="connsiteX14" fmla="*/ 1341690 w 1371762"/>
              <a:gd name="connsiteY14" fmla="*/ 307648 h 367469"/>
              <a:gd name="connsiteX15" fmla="*/ 1222048 w 1371762"/>
              <a:gd name="connsiteY15" fmla="*/ 290557 h 367469"/>
              <a:gd name="connsiteX16" fmla="*/ 1307506 w 1371762"/>
              <a:gd name="connsiteY16" fmla="*/ 273465 h 367469"/>
              <a:gd name="connsiteX17" fmla="*/ 1273323 w 1371762"/>
              <a:gd name="connsiteY17" fmla="*/ 264920 h 367469"/>
              <a:gd name="connsiteX18" fmla="*/ 1213503 w 1371762"/>
              <a:gd name="connsiteY18" fmla="*/ 256374 h 367469"/>
              <a:gd name="connsiteX19" fmla="*/ 1239140 w 1371762"/>
              <a:gd name="connsiteY19" fmla="*/ 247828 h 367469"/>
              <a:gd name="connsiteX20" fmla="*/ 1290415 w 1371762"/>
              <a:gd name="connsiteY20" fmla="*/ 239282 h 367469"/>
              <a:gd name="connsiteX21" fmla="*/ 1316052 w 1371762"/>
              <a:gd name="connsiteY21" fmla="*/ 196553 h 367469"/>
              <a:gd name="connsiteX22" fmla="*/ 1341690 w 1371762"/>
              <a:gd name="connsiteY22" fmla="*/ 179462 h 367469"/>
              <a:gd name="connsiteX23" fmla="*/ 1350235 w 1371762"/>
              <a:gd name="connsiteY23" fmla="*/ 153824 h 367469"/>
              <a:gd name="connsiteX24" fmla="*/ 1307506 w 1371762"/>
              <a:gd name="connsiteY24" fmla="*/ 102549 h 367469"/>
              <a:gd name="connsiteX25" fmla="*/ 1350235 w 1371762"/>
              <a:gd name="connsiteY25" fmla="*/ 68366 h 367469"/>
              <a:gd name="connsiteX26" fmla="*/ 1350235 w 1371762"/>
              <a:gd name="connsiteY26" fmla="*/ 0 h 3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71762" h="367469">
                <a:moveTo>
                  <a:pt x="0" y="324740"/>
                </a:moveTo>
                <a:cubicBezTo>
                  <a:pt x="14243" y="319043"/>
                  <a:pt x="27405" y="306951"/>
                  <a:pt x="42729" y="307648"/>
                </a:cubicBezTo>
                <a:cubicBezTo>
                  <a:pt x="287491" y="318774"/>
                  <a:pt x="114627" y="347962"/>
                  <a:pt x="230736" y="324740"/>
                </a:cubicBezTo>
                <a:cubicBezTo>
                  <a:pt x="239282" y="316194"/>
                  <a:pt x="244288" y="299103"/>
                  <a:pt x="256374" y="299103"/>
                </a:cubicBezTo>
                <a:cubicBezTo>
                  <a:pt x="283398" y="299103"/>
                  <a:pt x="306630" y="320297"/>
                  <a:pt x="333286" y="324740"/>
                </a:cubicBezTo>
                <a:cubicBezTo>
                  <a:pt x="375527" y="331780"/>
                  <a:pt x="418744" y="330437"/>
                  <a:pt x="461473" y="333286"/>
                </a:cubicBezTo>
                <a:cubicBezTo>
                  <a:pt x="472867" y="338983"/>
                  <a:pt x="483571" y="346349"/>
                  <a:pt x="495656" y="350377"/>
                </a:cubicBezTo>
                <a:cubicBezTo>
                  <a:pt x="509436" y="354970"/>
                  <a:pt x="523897" y="357888"/>
                  <a:pt x="538385" y="358923"/>
                </a:cubicBezTo>
                <a:cubicBezTo>
                  <a:pt x="603798" y="363595"/>
                  <a:pt x="669420" y="364620"/>
                  <a:pt x="734938" y="367469"/>
                </a:cubicBezTo>
                <a:cubicBezTo>
                  <a:pt x="789061" y="361772"/>
                  <a:pt x="843343" y="357416"/>
                  <a:pt x="897308" y="350377"/>
                </a:cubicBezTo>
                <a:cubicBezTo>
                  <a:pt x="908954" y="348858"/>
                  <a:pt x="919746" y="341832"/>
                  <a:pt x="931491" y="341832"/>
                </a:cubicBezTo>
                <a:cubicBezTo>
                  <a:pt x="948818" y="341832"/>
                  <a:pt x="965456" y="349608"/>
                  <a:pt x="982766" y="350377"/>
                </a:cubicBezTo>
                <a:cubicBezTo>
                  <a:pt x="1093788" y="355311"/>
                  <a:pt x="1204957" y="356074"/>
                  <a:pt x="1316052" y="358923"/>
                </a:cubicBezTo>
                <a:cubicBezTo>
                  <a:pt x="1327446" y="356074"/>
                  <a:pt x="1341212" y="357896"/>
                  <a:pt x="1350235" y="350377"/>
                </a:cubicBezTo>
                <a:cubicBezTo>
                  <a:pt x="1391103" y="316321"/>
                  <a:pt x="1365449" y="314436"/>
                  <a:pt x="1341690" y="307648"/>
                </a:cubicBezTo>
                <a:cubicBezTo>
                  <a:pt x="1291654" y="293353"/>
                  <a:pt x="1290135" y="297366"/>
                  <a:pt x="1222048" y="290557"/>
                </a:cubicBezTo>
                <a:cubicBezTo>
                  <a:pt x="1138053" y="269558"/>
                  <a:pt x="1213678" y="292230"/>
                  <a:pt x="1307506" y="273465"/>
                </a:cubicBezTo>
                <a:cubicBezTo>
                  <a:pt x="1319023" y="271162"/>
                  <a:pt x="1284879" y="267021"/>
                  <a:pt x="1273323" y="264920"/>
                </a:cubicBezTo>
                <a:cubicBezTo>
                  <a:pt x="1253505" y="261317"/>
                  <a:pt x="1233443" y="259223"/>
                  <a:pt x="1213503" y="256374"/>
                </a:cubicBezTo>
                <a:cubicBezTo>
                  <a:pt x="1222049" y="253525"/>
                  <a:pt x="1230347" y="249782"/>
                  <a:pt x="1239140" y="247828"/>
                </a:cubicBezTo>
                <a:cubicBezTo>
                  <a:pt x="1256055" y="244069"/>
                  <a:pt x="1275998" y="248894"/>
                  <a:pt x="1290415" y="239282"/>
                </a:cubicBezTo>
                <a:cubicBezTo>
                  <a:pt x="1304235" y="230068"/>
                  <a:pt x="1305242" y="209164"/>
                  <a:pt x="1316052" y="196553"/>
                </a:cubicBezTo>
                <a:cubicBezTo>
                  <a:pt x="1322736" y="188755"/>
                  <a:pt x="1333144" y="185159"/>
                  <a:pt x="1341690" y="179462"/>
                </a:cubicBezTo>
                <a:cubicBezTo>
                  <a:pt x="1344538" y="170916"/>
                  <a:pt x="1353894" y="162056"/>
                  <a:pt x="1350235" y="153824"/>
                </a:cubicBezTo>
                <a:cubicBezTo>
                  <a:pt x="1341199" y="133493"/>
                  <a:pt x="1307506" y="124797"/>
                  <a:pt x="1307506" y="102549"/>
                </a:cubicBezTo>
                <a:cubicBezTo>
                  <a:pt x="1307506" y="84309"/>
                  <a:pt x="1343220" y="85203"/>
                  <a:pt x="1350235" y="68366"/>
                </a:cubicBezTo>
                <a:cubicBezTo>
                  <a:pt x="1359000" y="47330"/>
                  <a:pt x="1350235" y="22789"/>
                  <a:pt x="1350235" y="0"/>
                </a:cubicBezTo>
              </a:path>
            </a:pathLst>
          </a:custGeom>
          <a:noFill/>
          <a:ln w="31750" cap="rnd"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81114" y="4509424"/>
            <a:ext cx="878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„V OTR  </a:t>
            </a:r>
            <a:r>
              <a:rPr lang="en-US" dirty="0" err="1"/>
              <a:t>klasický</a:t>
            </a:r>
            <a:r>
              <a:rPr lang="en-US" dirty="0"/>
              <a:t> </a:t>
            </a:r>
            <a:r>
              <a:rPr lang="en-US" dirty="0" err="1"/>
              <a:t>pojem</a:t>
            </a:r>
            <a:r>
              <a:rPr lang="en-US" dirty="0"/>
              <a:t> </a:t>
            </a:r>
            <a:r>
              <a:rPr lang="en-US" dirty="0" err="1"/>
              <a:t>vzdálenosti</a:t>
            </a:r>
            <a:r>
              <a:rPr lang="en-US" dirty="0"/>
              <a:t> </a:t>
            </a:r>
            <a:r>
              <a:rPr lang="en-US" dirty="0" err="1"/>
              <a:t>ztrácí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“ </a:t>
            </a:r>
            <a:r>
              <a:rPr lang="en-US" i="1" dirty="0" smtClean="0"/>
              <a:t>Landau</a:t>
            </a:r>
            <a:r>
              <a:rPr lang="cs-CZ" i="1" dirty="0" smtClean="0"/>
              <a:t>,</a:t>
            </a:r>
            <a:r>
              <a:rPr lang="en-US" i="1" dirty="0" smtClean="0"/>
              <a:t> </a:t>
            </a:r>
            <a:r>
              <a:rPr lang="en-US" i="1" dirty="0" err="1"/>
              <a:t>Lifšic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364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934</Words>
  <Application>Microsoft Office PowerPoint</Application>
  <PresentationFormat>On-screen Show (16:9)</PresentationFormat>
  <Paragraphs>178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Motiv systému Office</vt:lpstr>
      <vt:lpstr>MathType 6.0 Equation</vt:lpstr>
      <vt:lpstr>Equation</vt:lpstr>
      <vt:lpstr>PowerPoint Presentation</vt:lpstr>
      <vt:lpstr>Fyzika 20.století </vt:lpstr>
      <vt:lpstr>Prostoročas</vt:lpstr>
      <vt:lpstr>PowerPoint Presentation</vt:lpstr>
      <vt:lpstr>Konexe</vt:lpstr>
      <vt:lpstr>Křivost</vt:lpstr>
      <vt:lpstr>PowerPoint Presentation</vt:lpstr>
      <vt:lpstr>Filosofické dilema</vt:lpstr>
      <vt:lpstr>Co znamená zakřivení prostoru? </vt:lpstr>
      <vt:lpstr>Co znamená zakřivení času? </vt:lpstr>
      <vt:lpstr>PowerPoint Presentation</vt:lpstr>
      <vt:lpstr>Je v nížinách víc času než na horách?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filoscasu</dc:title>
  <dc:creator>DELLak</dc:creator>
  <cp:lastModifiedBy>js-mu</cp:lastModifiedBy>
  <cp:revision>65</cp:revision>
  <dcterms:created xsi:type="dcterms:W3CDTF">2024-04-29T16:35:39Z</dcterms:created>
  <dcterms:modified xsi:type="dcterms:W3CDTF">2024-10-23T10:07:33Z</dcterms:modified>
</cp:coreProperties>
</file>