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451" r:id="rId2"/>
    <p:sldId id="444" r:id="rId3"/>
    <p:sldId id="492" r:id="rId4"/>
    <p:sldId id="494" r:id="rId5"/>
    <p:sldId id="495" r:id="rId6"/>
    <p:sldId id="502" r:id="rId7"/>
    <p:sldId id="496" r:id="rId8"/>
    <p:sldId id="497" r:id="rId9"/>
    <p:sldId id="498" r:id="rId10"/>
    <p:sldId id="503" r:id="rId11"/>
    <p:sldId id="504" r:id="rId12"/>
    <p:sldId id="505" r:id="rId13"/>
    <p:sldId id="506" r:id="rId14"/>
    <p:sldId id="507" r:id="rId15"/>
    <p:sldId id="512" r:id="rId16"/>
    <p:sldId id="509" r:id="rId17"/>
    <p:sldId id="527" r:id="rId18"/>
    <p:sldId id="513" r:id="rId19"/>
    <p:sldId id="510" r:id="rId20"/>
    <p:sldId id="511" r:id="rId21"/>
    <p:sldId id="514" r:id="rId22"/>
    <p:sldId id="516" r:id="rId23"/>
    <p:sldId id="517" r:id="rId24"/>
    <p:sldId id="518" r:id="rId25"/>
    <p:sldId id="515" r:id="rId26"/>
    <p:sldId id="519" r:id="rId27"/>
    <p:sldId id="520" r:id="rId28"/>
    <p:sldId id="521" r:id="rId29"/>
    <p:sldId id="522" r:id="rId30"/>
    <p:sldId id="523" r:id="rId31"/>
    <p:sldId id="524" r:id="rId32"/>
    <p:sldId id="525" r:id="rId33"/>
    <p:sldId id="52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07"/>
    <p:restoredTop sz="96197" autoAdjust="0"/>
  </p:normalViewPr>
  <p:slideViewPr>
    <p:cSldViewPr snapToGrid="0" snapToObjects="1">
      <p:cViewPr varScale="1">
        <p:scale>
          <a:sx n="119" d="100"/>
          <a:sy n="119" d="100"/>
        </p:scale>
        <p:origin x="99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84C53-DB28-BF40-8E43-FB2FCCB1926D}" type="datetimeFigureOut">
              <a:rPr lang="en-US" smtClean="0"/>
              <a:pPr/>
              <a:t>9/29/23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C9F8CA-1D07-3842-86D4-559153C1D005}" type="slidenum">
              <a:rPr lang="en-US" smtClean="0"/>
              <a:pPr/>
              <a:t>‹#›</a:t>
            </a:fld>
            <a:endParaRPr lang="en-US"/>
          </a:p>
        </p:txBody>
      </p:sp>
    </p:spTree>
    <p:extLst>
      <p:ext uri="{BB962C8B-B14F-4D97-AF65-F5344CB8AC3E}">
        <p14:creationId xmlns:p14="http://schemas.microsoft.com/office/powerpoint/2010/main" val="392778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Vylepsit</a:t>
            </a:r>
            <a:r>
              <a:rPr lang="en-US" dirty="0"/>
              <a:t> …</a:t>
            </a:r>
          </a:p>
        </p:txBody>
      </p:sp>
      <p:sp>
        <p:nvSpPr>
          <p:cNvPr id="4" name="Slide Number Placeholder 3"/>
          <p:cNvSpPr>
            <a:spLocks noGrp="1"/>
          </p:cNvSpPr>
          <p:nvPr>
            <p:ph type="sldNum" sz="quarter" idx="10"/>
          </p:nvPr>
        </p:nvSpPr>
        <p:spPr/>
        <p:txBody>
          <a:bodyPr/>
          <a:lstStyle/>
          <a:p>
            <a:fld id="{1BC9F8CA-1D07-3842-86D4-559153C1D005}" type="slidenum">
              <a:rPr lang="en-US" smtClean="0"/>
              <a:pPr/>
              <a:t>1</a:t>
            </a:fld>
            <a:endParaRPr lang="en-US"/>
          </a:p>
        </p:txBody>
      </p:sp>
    </p:spTree>
    <p:extLst>
      <p:ext uri="{BB962C8B-B14F-4D97-AF65-F5344CB8AC3E}">
        <p14:creationId xmlns:p14="http://schemas.microsoft.com/office/powerpoint/2010/main" val="148574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10</a:t>
            </a:fld>
            <a:endParaRPr lang="en-US"/>
          </a:p>
        </p:txBody>
      </p:sp>
    </p:spTree>
    <p:extLst>
      <p:ext uri="{BB962C8B-B14F-4D97-AF65-F5344CB8AC3E}">
        <p14:creationId xmlns:p14="http://schemas.microsoft.com/office/powerpoint/2010/main" val="423327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11</a:t>
            </a:fld>
            <a:endParaRPr lang="en-US"/>
          </a:p>
        </p:txBody>
      </p:sp>
    </p:spTree>
    <p:extLst>
      <p:ext uri="{BB962C8B-B14F-4D97-AF65-F5344CB8AC3E}">
        <p14:creationId xmlns:p14="http://schemas.microsoft.com/office/powerpoint/2010/main" val="409086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12</a:t>
            </a:fld>
            <a:endParaRPr lang="en-US"/>
          </a:p>
        </p:txBody>
      </p:sp>
    </p:spTree>
    <p:extLst>
      <p:ext uri="{BB962C8B-B14F-4D97-AF65-F5344CB8AC3E}">
        <p14:creationId xmlns:p14="http://schemas.microsoft.com/office/powerpoint/2010/main" val="237223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13</a:t>
            </a:fld>
            <a:endParaRPr lang="en-US"/>
          </a:p>
        </p:txBody>
      </p:sp>
    </p:spTree>
    <p:extLst>
      <p:ext uri="{BB962C8B-B14F-4D97-AF65-F5344CB8AC3E}">
        <p14:creationId xmlns:p14="http://schemas.microsoft.com/office/powerpoint/2010/main" val="56008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14</a:t>
            </a:fld>
            <a:endParaRPr lang="en-US"/>
          </a:p>
        </p:txBody>
      </p:sp>
    </p:spTree>
    <p:extLst>
      <p:ext uri="{BB962C8B-B14F-4D97-AF65-F5344CB8AC3E}">
        <p14:creationId xmlns:p14="http://schemas.microsoft.com/office/powerpoint/2010/main" val="4217747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15</a:t>
            </a:fld>
            <a:endParaRPr lang="en-US"/>
          </a:p>
        </p:txBody>
      </p:sp>
    </p:spTree>
    <p:extLst>
      <p:ext uri="{BB962C8B-B14F-4D97-AF65-F5344CB8AC3E}">
        <p14:creationId xmlns:p14="http://schemas.microsoft.com/office/powerpoint/2010/main" val="786020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16</a:t>
            </a:fld>
            <a:endParaRPr lang="en-US"/>
          </a:p>
        </p:txBody>
      </p:sp>
    </p:spTree>
    <p:extLst>
      <p:ext uri="{BB962C8B-B14F-4D97-AF65-F5344CB8AC3E}">
        <p14:creationId xmlns:p14="http://schemas.microsoft.com/office/powerpoint/2010/main" val="39868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17</a:t>
            </a:fld>
            <a:endParaRPr lang="en-US"/>
          </a:p>
        </p:txBody>
      </p:sp>
    </p:spTree>
    <p:extLst>
      <p:ext uri="{BB962C8B-B14F-4D97-AF65-F5344CB8AC3E}">
        <p14:creationId xmlns:p14="http://schemas.microsoft.com/office/powerpoint/2010/main" val="245940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18</a:t>
            </a:fld>
            <a:endParaRPr lang="en-US"/>
          </a:p>
        </p:txBody>
      </p:sp>
    </p:spTree>
    <p:extLst>
      <p:ext uri="{BB962C8B-B14F-4D97-AF65-F5344CB8AC3E}">
        <p14:creationId xmlns:p14="http://schemas.microsoft.com/office/powerpoint/2010/main" val="489372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19</a:t>
            </a:fld>
            <a:endParaRPr lang="en-US"/>
          </a:p>
        </p:txBody>
      </p:sp>
    </p:spTree>
    <p:extLst>
      <p:ext uri="{BB962C8B-B14F-4D97-AF65-F5344CB8AC3E}">
        <p14:creationId xmlns:p14="http://schemas.microsoft.com/office/powerpoint/2010/main" val="237921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a:t>
            </a:fld>
            <a:endParaRPr lang="en-US"/>
          </a:p>
        </p:txBody>
      </p:sp>
    </p:spTree>
    <p:extLst>
      <p:ext uri="{BB962C8B-B14F-4D97-AF65-F5344CB8AC3E}">
        <p14:creationId xmlns:p14="http://schemas.microsoft.com/office/powerpoint/2010/main" val="4270575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20</a:t>
            </a:fld>
            <a:endParaRPr lang="en-US"/>
          </a:p>
        </p:txBody>
      </p:sp>
    </p:spTree>
    <p:extLst>
      <p:ext uri="{BB962C8B-B14F-4D97-AF65-F5344CB8AC3E}">
        <p14:creationId xmlns:p14="http://schemas.microsoft.com/office/powerpoint/2010/main" val="3982320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21</a:t>
            </a:fld>
            <a:endParaRPr lang="en-US"/>
          </a:p>
        </p:txBody>
      </p:sp>
    </p:spTree>
    <p:extLst>
      <p:ext uri="{BB962C8B-B14F-4D97-AF65-F5344CB8AC3E}">
        <p14:creationId xmlns:p14="http://schemas.microsoft.com/office/powerpoint/2010/main" val="199443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22</a:t>
            </a:fld>
            <a:endParaRPr lang="en-US"/>
          </a:p>
        </p:txBody>
      </p:sp>
    </p:spTree>
    <p:extLst>
      <p:ext uri="{BB962C8B-B14F-4D97-AF65-F5344CB8AC3E}">
        <p14:creationId xmlns:p14="http://schemas.microsoft.com/office/powerpoint/2010/main" val="131507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23</a:t>
            </a:fld>
            <a:endParaRPr lang="en-US"/>
          </a:p>
        </p:txBody>
      </p:sp>
    </p:spTree>
    <p:extLst>
      <p:ext uri="{BB962C8B-B14F-4D97-AF65-F5344CB8AC3E}">
        <p14:creationId xmlns:p14="http://schemas.microsoft.com/office/powerpoint/2010/main" val="345549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24</a:t>
            </a:fld>
            <a:endParaRPr lang="en-US"/>
          </a:p>
        </p:txBody>
      </p:sp>
    </p:spTree>
    <p:extLst>
      <p:ext uri="{BB962C8B-B14F-4D97-AF65-F5344CB8AC3E}">
        <p14:creationId xmlns:p14="http://schemas.microsoft.com/office/powerpoint/2010/main" val="117676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25</a:t>
            </a:fld>
            <a:endParaRPr lang="en-US"/>
          </a:p>
        </p:txBody>
      </p:sp>
    </p:spTree>
    <p:extLst>
      <p:ext uri="{BB962C8B-B14F-4D97-AF65-F5344CB8AC3E}">
        <p14:creationId xmlns:p14="http://schemas.microsoft.com/office/powerpoint/2010/main" val="3775548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26</a:t>
            </a:fld>
            <a:endParaRPr lang="en-US"/>
          </a:p>
        </p:txBody>
      </p:sp>
    </p:spTree>
    <p:extLst>
      <p:ext uri="{BB962C8B-B14F-4D97-AF65-F5344CB8AC3E}">
        <p14:creationId xmlns:p14="http://schemas.microsoft.com/office/powerpoint/2010/main" val="1591079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27</a:t>
            </a:fld>
            <a:endParaRPr lang="en-US"/>
          </a:p>
        </p:txBody>
      </p:sp>
    </p:spTree>
    <p:extLst>
      <p:ext uri="{BB962C8B-B14F-4D97-AF65-F5344CB8AC3E}">
        <p14:creationId xmlns:p14="http://schemas.microsoft.com/office/powerpoint/2010/main" val="772279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28</a:t>
            </a:fld>
            <a:endParaRPr lang="en-US"/>
          </a:p>
        </p:txBody>
      </p:sp>
    </p:spTree>
    <p:extLst>
      <p:ext uri="{BB962C8B-B14F-4D97-AF65-F5344CB8AC3E}">
        <p14:creationId xmlns:p14="http://schemas.microsoft.com/office/powerpoint/2010/main" val="3759783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29</a:t>
            </a:fld>
            <a:endParaRPr lang="en-US"/>
          </a:p>
        </p:txBody>
      </p:sp>
    </p:spTree>
    <p:extLst>
      <p:ext uri="{BB962C8B-B14F-4D97-AF65-F5344CB8AC3E}">
        <p14:creationId xmlns:p14="http://schemas.microsoft.com/office/powerpoint/2010/main" val="28363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a:t>
            </a:fld>
            <a:endParaRPr lang="en-US"/>
          </a:p>
        </p:txBody>
      </p:sp>
    </p:spTree>
    <p:extLst>
      <p:ext uri="{BB962C8B-B14F-4D97-AF65-F5344CB8AC3E}">
        <p14:creationId xmlns:p14="http://schemas.microsoft.com/office/powerpoint/2010/main" val="3488791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30</a:t>
            </a:fld>
            <a:endParaRPr lang="en-US"/>
          </a:p>
        </p:txBody>
      </p:sp>
    </p:spTree>
    <p:extLst>
      <p:ext uri="{BB962C8B-B14F-4D97-AF65-F5344CB8AC3E}">
        <p14:creationId xmlns:p14="http://schemas.microsoft.com/office/powerpoint/2010/main" val="1519979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31</a:t>
            </a:fld>
            <a:endParaRPr lang="en-US"/>
          </a:p>
        </p:txBody>
      </p:sp>
    </p:spTree>
    <p:extLst>
      <p:ext uri="{BB962C8B-B14F-4D97-AF65-F5344CB8AC3E}">
        <p14:creationId xmlns:p14="http://schemas.microsoft.com/office/powerpoint/2010/main" val="529778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32</a:t>
            </a:fld>
            <a:endParaRPr lang="en-US"/>
          </a:p>
        </p:txBody>
      </p:sp>
    </p:spTree>
    <p:extLst>
      <p:ext uri="{BB962C8B-B14F-4D97-AF65-F5344CB8AC3E}">
        <p14:creationId xmlns:p14="http://schemas.microsoft.com/office/powerpoint/2010/main" val="3290618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33</a:t>
            </a:fld>
            <a:endParaRPr lang="en-US"/>
          </a:p>
        </p:txBody>
      </p:sp>
    </p:spTree>
    <p:extLst>
      <p:ext uri="{BB962C8B-B14F-4D97-AF65-F5344CB8AC3E}">
        <p14:creationId xmlns:p14="http://schemas.microsoft.com/office/powerpoint/2010/main" val="210649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a:t>
            </a:fld>
            <a:endParaRPr lang="en-US"/>
          </a:p>
        </p:txBody>
      </p:sp>
    </p:spTree>
    <p:extLst>
      <p:ext uri="{BB962C8B-B14F-4D97-AF65-F5344CB8AC3E}">
        <p14:creationId xmlns:p14="http://schemas.microsoft.com/office/powerpoint/2010/main" val="347597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a:t>
            </a:fld>
            <a:endParaRPr lang="en-US"/>
          </a:p>
        </p:txBody>
      </p:sp>
    </p:spTree>
    <p:extLst>
      <p:ext uri="{BB962C8B-B14F-4D97-AF65-F5344CB8AC3E}">
        <p14:creationId xmlns:p14="http://schemas.microsoft.com/office/powerpoint/2010/main" val="309589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6</a:t>
            </a:fld>
            <a:endParaRPr lang="en-US"/>
          </a:p>
        </p:txBody>
      </p:sp>
    </p:spTree>
    <p:extLst>
      <p:ext uri="{BB962C8B-B14F-4D97-AF65-F5344CB8AC3E}">
        <p14:creationId xmlns:p14="http://schemas.microsoft.com/office/powerpoint/2010/main" val="2950792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7</a:t>
            </a:fld>
            <a:endParaRPr lang="en-US"/>
          </a:p>
        </p:txBody>
      </p:sp>
    </p:spTree>
    <p:extLst>
      <p:ext uri="{BB962C8B-B14F-4D97-AF65-F5344CB8AC3E}">
        <p14:creationId xmlns:p14="http://schemas.microsoft.com/office/powerpoint/2010/main" val="46604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8</a:t>
            </a:fld>
            <a:endParaRPr lang="en-US"/>
          </a:p>
        </p:txBody>
      </p:sp>
    </p:spTree>
    <p:extLst>
      <p:ext uri="{BB962C8B-B14F-4D97-AF65-F5344CB8AC3E}">
        <p14:creationId xmlns:p14="http://schemas.microsoft.com/office/powerpoint/2010/main" val="427081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9</a:t>
            </a:fld>
            <a:endParaRPr lang="en-US"/>
          </a:p>
        </p:txBody>
      </p:sp>
    </p:spTree>
    <p:extLst>
      <p:ext uri="{BB962C8B-B14F-4D97-AF65-F5344CB8AC3E}">
        <p14:creationId xmlns:p14="http://schemas.microsoft.com/office/powerpoint/2010/main" val="2885871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9/29/23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00062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9/29/23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17352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9/29/23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4641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9/29/23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12809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1C2C1D67-D689-9147-B531-260CD7922B72}" type="datetimeFigureOut">
              <a:rPr lang="en-US" smtClean="0"/>
              <a:pPr/>
              <a:t>9/29/23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1021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1C2C1D67-D689-9147-B531-260CD7922B72}" type="datetimeFigureOut">
              <a:rPr lang="en-US" smtClean="0"/>
              <a:pPr/>
              <a:t>9/29/23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80850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1C2C1D67-D689-9147-B531-260CD7922B72}" type="datetimeFigureOut">
              <a:rPr lang="en-US" smtClean="0"/>
              <a:pPr/>
              <a:t>9/29/23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42181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1C2C1D67-D689-9147-B531-260CD7922B72}" type="datetimeFigureOut">
              <a:rPr lang="en-US" smtClean="0"/>
              <a:pPr/>
              <a:t>9/29/23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412872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C1D67-D689-9147-B531-260CD7922B72}" type="datetimeFigureOut">
              <a:rPr lang="en-US" smtClean="0"/>
              <a:pPr/>
              <a:t>9/29/23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27561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1C2C1D67-D689-9147-B531-260CD7922B72}" type="datetimeFigureOut">
              <a:rPr lang="en-US" smtClean="0"/>
              <a:pPr/>
              <a:t>9/29/23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37575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1C2C1D67-D689-9147-B531-260CD7922B72}" type="datetimeFigureOut">
              <a:rPr lang="en-US" smtClean="0"/>
              <a:pPr/>
              <a:t>9/29/23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2262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C1D67-D689-9147-B531-260CD7922B72}" type="datetimeFigureOut">
              <a:rPr lang="en-US" smtClean="0"/>
              <a:pPr/>
              <a:t>9/29/23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0CBDD-AF70-734A-BC0C-1265A14408CC}" type="slidenum">
              <a:rPr lang="en-US" smtClean="0"/>
              <a:pPr/>
              <a:t>‹#›</a:t>
            </a:fld>
            <a:endParaRPr lang="en-US"/>
          </a:p>
        </p:txBody>
      </p:sp>
    </p:spTree>
    <p:extLst>
      <p:ext uri="{BB962C8B-B14F-4D97-AF65-F5344CB8AC3E}">
        <p14:creationId xmlns:p14="http://schemas.microsoft.com/office/powerpoint/2010/main" val="2092290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7.png"/><Relationship Id="rId4" Type="http://schemas.openxmlformats.org/officeDocument/2006/relationships/image" Target="../media/image64.png"/><Relationship Id="rId9" Type="http://schemas.openxmlformats.org/officeDocument/2006/relationships/image" Target="../media/image80.gif"/></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image" Target="../media/image64.png"/><Relationship Id="rId9" Type="http://schemas.openxmlformats.org/officeDocument/2006/relationships/image" Target="../media/image80.gif"/></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1.png"/><Relationship Id="rId7" Type="http://schemas.openxmlformats.org/officeDocument/2006/relationships/image" Target="../media/image78.png"/><Relationship Id="rId12" Type="http://schemas.openxmlformats.org/officeDocument/2006/relationships/image" Target="../media/image87.png"/><Relationship Id="rId2" Type="http://schemas.openxmlformats.org/officeDocument/2006/relationships/notesSlide" Target="../notesSlides/notesSlide18.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86.png"/><Relationship Id="rId5" Type="http://schemas.openxmlformats.org/officeDocument/2006/relationships/image" Target="../media/image16.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84.png"/><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86.png"/><Relationship Id="rId18" Type="http://schemas.openxmlformats.org/officeDocument/2006/relationships/image" Target="../media/image105.png"/><Relationship Id="rId3" Type="http://schemas.openxmlformats.org/officeDocument/2006/relationships/image" Target="../media/image1.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4.png"/><Relationship Id="rId2" Type="http://schemas.openxmlformats.org/officeDocument/2006/relationships/notesSlide" Target="../notesSlides/notesSlide19.xml"/><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2.png"/><Relationship Id="rId10" Type="http://schemas.openxmlformats.org/officeDocument/2006/relationships/image" Target="../media/image98.png"/><Relationship Id="rId19" Type="http://schemas.openxmlformats.org/officeDocument/2006/relationships/image" Target="../media/image106.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png"/><Relationship Id="rId9" Type="http://schemas.openxmlformats.org/officeDocument/2006/relationships/image" Target="../media/image1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png"/><Relationship Id="rId7"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22.xml"/><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2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96.png"/><Relationship Id="rId3" Type="http://schemas.openxmlformats.org/officeDocument/2006/relationships/image" Target="../media/image1.png"/><Relationship Id="rId21" Type="http://schemas.openxmlformats.org/officeDocument/2006/relationships/image" Target="../media/image99.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1.png"/><Relationship Id="rId2" Type="http://schemas.openxmlformats.org/officeDocument/2006/relationships/notesSlide" Target="../notesSlides/notesSlide25.xml"/><Relationship Id="rId16" Type="http://schemas.openxmlformats.org/officeDocument/2006/relationships/image" Target="../media/image156.png"/><Relationship Id="rId20"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0.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59.png"/><Relationship Id="rId10" Type="http://schemas.openxmlformats.org/officeDocument/2006/relationships/image" Target="../media/image150.png"/><Relationship Id="rId19" Type="http://schemas.openxmlformats.org/officeDocument/2006/relationships/image" Target="../media/image97.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58.png"/></Relationships>
</file>

<file path=ppt/slides/_rels/slide26.xml.rels><?xml version="1.0" encoding="UTF-8" standalone="yes"?>
<Relationships xmlns="http://schemas.openxmlformats.org/package/2006/relationships"><Relationship Id="rId8" Type="http://schemas.openxmlformats.org/officeDocument/2006/relationships/image" Target="../media/image166.gif"/><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notesSlide" Target="../notesSlides/notesSlide26.xml"/><Relationship Id="rId16"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s>
</file>

<file path=ppt/slides/_rels/slide2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4.png"/><Relationship Id="rId10" Type="http://schemas.openxmlformats.org/officeDocument/2006/relationships/image" Target="../media/image181.png"/><Relationship Id="rId4" Type="http://schemas.openxmlformats.org/officeDocument/2006/relationships/image" Target="../media/image173.png"/><Relationship Id="rId9" Type="http://schemas.openxmlformats.org/officeDocument/2006/relationships/image" Target="../media/image180.png"/></Relationships>
</file>

<file path=ppt/slides/_rels/slide28.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3" Type="http://schemas.openxmlformats.org/officeDocument/2006/relationships/image" Target="../media/image1.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51.png"/><Relationship Id="rId2" Type="http://schemas.openxmlformats.org/officeDocument/2006/relationships/notesSlide" Target="../notesSlides/notesSlide28.xml"/><Relationship Id="rId16"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5" Type="http://schemas.openxmlformats.org/officeDocument/2006/relationships/image" Target="../media/image19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s>
</file>

<file path=ppt/slides/_rels/slide29.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 Type="http://schemas.openxmlformats.org/officeDocument/2006/relationships/notesSlide" Target="../notesSlides/notesSlide29.xml"/><Relationship Id="rId16"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18" Type="http://schemas.openxmlformats.org/officeDocument/2006/relationships/image" Target="../media/image224.png"/><Relationship Id="rId3" Type="http://schemas.openxmlformats.org/officeDocument/2006/relationships/image" Target="../media/image1.png"/><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23.png"/><Relationship Id="rId2" Type="http://schemas.openxmlformats.org/officeDocument/2006/relationships/notesSlide" Target="../notesSlides/notesSlide30.xml"/><Relationship Id="rId16" Type="http://schemas.openxmlformats.org/officeDocument/2006/relationships/image" Target="../media/image222.png"/><Relationship Id="rId20"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5" Type="http://schemas.openxmlformats.org/officeDocument/2006/relationships/image" Target="../media/image221.png"/><Relationship Id="rId10" Type="http://schemas.openxmlformats.org/officeDocument/2006/relationships/image" Target="../media/image216.png"/><Relationship Id="rId19" Type="http://schemas.openxmlformats.org/officeDocument/2006/relationships/image" Target="../media/image225.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s>
</file>

<file path=ppt/slides/_rels/slide31.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3" Type="http://schemas.openxmlformats.org/officeDocument/2006/relationships/image" Target="../media/image1.png"/><Relationship Id="rId7" Type="http://schemas.openxmlformats.org/officeDocument/2006/relationships/image" Target="../media/image230.png"/><Relationship Id="rId12" Type="http://schemas.openxmlformats.org/officeDocument/2006/relationships/image" Target="../media/image235.png"/><Relationship Id="rId2" Type="http://schemas.openxmlformats.org/officeDocument/2006/relationships/notesSlide" Target="../notesSlides/notesSlide31.xml"/><Relationship Id="rId16"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5" Type="http://schemas.openxmlformats.org/officeDocument/2006/relationships/image" Target="../media/image23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37.png"/></Relationships>
</file>

<file path=ppt/slides/_rels/slide32.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18" Type="http://schemas.openxmlformats.org/officeDocument/2006/relationships/image" Target="../media/image254.png"/><Relationship Id="rId3" Type="http://schemas.openxmlformats.org/officeDocument/2006/relationships/image" Target="../media/image1.png"/><Relationship Id="rId7" Type="http://schemas.openxmlformats.org/officeDocument/2006/relationships/image" Target="../media/image243.png"/><Relationship Id="rId12" Type="http://schemas.openxmlformats.org/officeDocument/2006/relationships/image" Target="../media/image248.png"/><Relationship Id="rId17" Type="http://schemas.openxmlformats.org/officeDocument/2006/relationships/image" Target="../media/image253.png"/><Relationship Id="rId2" Type="http://schemas.openxmlformats.org/officeDocument/2006/relationships/notesSlide" Target="../notesSlides/notesSlide32.xml"/><Relationship Id="rId16"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42.png"/><Relationship Id="rId11" Type="http://schemas.openxmlformats.org/officeDocument/2006/relationships/image" Target="../media/image247.png"/><Relationship Id="rId5" Type="http://schemas.openxmlformats.org/officeDocument/2006/relationships/image" Target="../media/image241.png"/><Relationship Id="rId15" Type="http://schemas.openxmlformats.org/officeDocument/2006/relationships/image" Target="../media/image251.png"/><Relationship Id="rId10" Type="http://schemas.openxmlformats.org/officeDocument/2006/relationships/image" Target="../media/image246.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2.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0156" y="650824"/>
            <a:ext cx="4205613" cy="969349"/>
          </a:xfrm>
        </p:spPr>
        <p:txBody>
          <a:bodyPr>
            <a:normAutofit/>
          </a:bodyPr>
          <a:lstStyle/>
          <a:p>
            <a:pPr algn="r"/>
            <a:r>
              <a:rPr lang="en-GB" sz="1600" b="1" dirty="0">
                <a:latin typeface="Muni Bold" pitchFamily="2" charset="77"/>
              </a:rPr>
              <a:t>Z</a:t>
            </a:r>
            <a:r>
              <a:rPr lang="en" sz="1600" b="1" dirty="0" err="1">
                <a:latin typeface="Muni Bold" pitchFamily="2" charset="77"/>
              </a:rPr>
              <a:t>áklady</a:t>
            </a:r>
            <a:r>
              <a:rPr lang="en" sz="1600" b="1" dirty="0">
                <a:latin typeface="Muni Bold" pitchFamily="2" charset="77"/>
              </a:rPr>
              <a:t> </a:t>
            </a:r>
            <a:r>
              <a:rPr lang="en" sz="1600" b="1" dirty="0" err="1">
                <a:latin typeface="Muni Bold" pitchFamily="2" charset="77"/>
              </a:rPr>
              <a:t>kvantové</a:t>
            </a:r>
            <a:r>
              <a:rPr lang="en" sz="1600" b="1" dirty="0">
                <a:latin typeface="Muni Bold" pitchFamily="2" charset="77"/>
              </a:rPr>
              <a:t> </a:t>
            </a:r>
            <a:r>
              <a:rPr lang="en" sz="1600" b="1" dirty="0" err="1">
                <a:latin typeface="Muni Bold" pitchFamily="2" charset="77"/>
              </a:rPr>
              <a:t>mechaniky</a:t>
            </a:r>
            <a:endParaRPr lang="en" sz="1600" b="1" dirty="0">
              <a:latin typeface="Muni Bold" pitchFamily="2" charset="77"/>
            </a:endParaRPr>
          </a:p>
        </p:txBody>
      </p:sp>
      <p:pic>
        <p:nvPicPr>
          <p:cNvPr id="7" name="Picture 6">
            <a:extLst>
              <a:ext uri="{FF2B5EF4-FFF2-40B4-BE49-F238E27FC236}">
                <a16:creationId xmlns:a16="http://schemas.microsoft.com/office/drawing/2014/main" id="{1A2240AC-D90F-394D-A06B-97C288613037}"/>
              </a:ext>
            </a:extLst>
          </p:cNvPr>
          <p:cNvPicPr>
            <a:picLocks noChangeAspect="1"/>
          </p:cNvPicPr>
          <p:nvPr/>
        </p:nvPicPr>
        <p:blipFill>
          <a:blip r:embed="rId3"/>
          <a:stretch>
            <a:fillRect/>
          </a:stretch>
        </p:blipFill>
        <p:spPr>
          <a:xfrm>
            <a:off x="5657674" y="5445502"/>
            <a:ext cx="1079216" cy="830997"/>
          </a:xfrm>
          <a:prstGeom prst="rect">
            <a:avLst/>
          </a:prstGeom>
        </p:spPr>
      </p:pic>
      <p:sp>
        <p:nvSpPr>
          <p:cNvPr id="5" name="Rectangle 4">
            <a:extLst>
              <a:ext uri="{FF2B5EF4-FFF2-40B4-BE49-F238E27FC236}">
                <a16:creationId xmlns:a16="http://schemas.microsoft.com/office/drawing/2014/main" id="{AE8D142A-C686-E945-9CEB-AD6489A45522}"/>
              </a:ext>
            </a:extLst>
          </p:cNvPr>
          <p:cNvSpPr/>
          <p:nvPr/>
        </p:nvSpPr>
        <p:spPr>
          <a:xfrm>
            <a:off x="5704749" y="996999"/>
            <a:ext cx="2527947" cy="276999"/>
          </a:xfrm>
          <a:prstGeom prst="rect">
            <a:avLst/>
          </a:prstGeom>
        </p:spPr>
        <p:txBody>
          <a:bodyPr wrap="square">
            <a:spAutoFit/>
          </a:bodyPr>
          <a:lstStyle/>
          <a:p>
            <a:r>
              <a:rPr lang="en-US" sz="1200" b="1" dirty="0">
                <a:latin typeface="Muni Bold" pitchFamily="2" charset="77"/>
                <a:cs typeface="Times New Roman"/>
              </a:rPr>
              <a:t>Tomáš Hoder</a:t>
            </a:r>
          </a:p>
        </p:txBody>
      </p:sp>
      <p:cxnSp>
        <p:nvCxnSpPr>
          <p:cNvPr id="6" name="Straight Connector 5">
            <a:extLst>
              <a:ext uri="{FF2B5EF4-FFF2-40B4-BE49-F238E27FC236}">
                <a16:creationId xmlns:a16="http://schemas.microsoft.com/office/drawing/2014/main" id="{73A59A8D-FF9D-0849-9FE8-5A0B8B4FC920}"/>
              </a:ext>
            </a:extLst>
          </p:cNvPr>
          <p:cNvCxnSpPr>
            <a:cxnSpLocks/>
          </p:cNvCxnSpPr>
          <p:nvPr/>
        </p:nvCxnSpPr>
        <p:spPr>
          <a:xfrm>
            <a:off x="5450018" y="650824"/>
            <a:ext cx="0" cy="969349"/>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073009F4-F36B-5332-26D7-D3FCE6589CDC}"/>
              </a:ext>
            </a:extLst>
          </p:cNvPr>
          <p:cNvCxnSpPr>
            <a:cxnSpLocks/>
          </p:cNvCxnSpPr>
          <p:nvPr/>
        </p:nvCxnSpPr>
        <p:spPr>
          <a:xfrm>
            <a:off x="5450018" y="5332827"/>
            <a:ext cx="0" cy="1154034"/>
          </a:xfrm>
          <a:prstGeom prst="line">
            <a:avLst/>
          </a:prstGeom>
          <a:ln w="19050"/>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20BC203-A4D7-2E4D-5F79-216C3BFF89D1}"/>
              </a:ext>
            </a:extLst>
          </p:cNvPr>
          <p:cNvPicPr>
            <a:picLocks noChangeAspect="1"/>
          </p:cNvPicPr>
          <p:nvPr/>
        </p:nvPicPr>
        <p:blipFill>
          <a:blip r:embed="rId4"/>
          <a:stretch>
            <a:fillRect/>
          </a:stretch>
        </p:blipFill>
        <p:spPr>
          <a:xfrm>
            <a:off x="3007210" y="1848374"/>
            <a:ext cx="3129579" cy="3256252"/>
          </a:xfrm>
          <a:prstGeom prst="rect">
            <a:avLst/>
          </a:prstGeom>
        </p:spPr>
      </p:pic>
      <p:sp>
        <p:nvSpPr>
          <p:cNvPr id="10" name="Rectangle 9">
            <a:extLst>
              <a:ext uri="{FF2B5EF4-FFF2-40B4-BE49-F238E27FC236}">
                <a16:creationId xmlns:a16="http://schemas.microsoft.com/office/drawing/2014/main" id="{195C694C-0B79-7F70-2F2D-8ECB497EFE15}"/>
              </a:ext>
            </a:extLst>
          </p:cNvPr>
          <p:cNvSpPr/>
          <p:nvPr/>
        </p:nvSpPr>
        <p:spPr>
          <a:xfrm>
            <a:off x="2746624" y="1730400"/>
            <a:ext cx="3654173" cy="34870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8" name="Picture 7">
            <a:extLst>
              <a:ext uri="{FF2B5EF4-FFF2-40B4-BE49-F238E27FC236}">
                <a16:creationId xmlns:a16="http://schemas.microsoft.com/office/drawing/2014/main" id="{071D06F4-5398-CF8F-C574-FA1FEE92B4BF}"/>
              </a:ext>
            </a:extLst>
          </p:cNvPr>
          <p:cNvPicPr>
            <a:picLocks noChangeAspect="1"/>
          </p:cNvPicPr>
          <p:nvPr/>
        </p:nvPicPr>
        <p:blipFill>
          <a:blip r:embed="rId5"/>
          <a:stretch>
            <a:fillRect/>
          </a:stretch>
        </p:blipFill>
        <p:spPr>
          <a:xfrm>
            <a:off x="5583217" y="5052423"/>
            <a:ext cx="792641" cy="140914"/>
          </a:xfrm>
          <a:prstGeom prst="rect">
            <a:avLst/>
          </a:prstGeom>
        </p:spPr>
      </p:pic>
      <p:sp>
        <p:nvSpPr>
          <p:cNvPr id="3" name="Title 1">
            <a:extLst>
              <a:ext uri="{FF2B5EF4-FFF2-40B4-BE49-F238E27FC236}">
                <a16:creationId xmlns:a16="http://schemas.microsoft.com/office/drawing/2014/main" id="{98C4B609-BC81-1539-2C44-5EDE27F2FE5E}"/>
              </a:ext>
            </a:extLst>
          </p:cNvPr>
          <p:cNvSpPr txBox="1">
            <a:spLocks/>
          </p:cNvSpPr>
          <p:nvPr/>
        </p:nvSpPr>
        <p:spPr>
          <a:xfrm>
            <a:off x="1020155" y="5376325"/>
            <a:ext cx="4205613" cy="9693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cs-CZ" sz="1600" b="1" dirty="0">
                <a:latin typeface="Muni Bold" pitchFamily="2" charset="77"/>
              </a:rPr>
              <a:t>F5082</a:t>
            </a:r>
            <a:endParaRPr lang="en" sz="1600" b="1" dirty="0">
              <a:latin typeface="Muni Bold" pitchFamily="2" charset="77"/>
            </a:endParaRPr>
          </a:p>
        </p:txBody>
      </p:sp>
    </p:spTree>
    <p:extLst>
      <p:ext uri="{BB962C8B-B14F-4D97-AF65-F5344CB8AC3E}">
        <p14:creationId xmlns:p14="http://schemas.microsoft.com/office/powerpoint/2010/main" val="425074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4708981"/>
          </a:xfrm>
          <a:prstGeom prst="rect">
            <a:avLst/>
          </a:prstGeom>
          <a:noFill/>
        </p:spPr>
        <p:txBody>
          <a:bodyPr wrap="square" rtlCol="0">
            <a:spAutoFit/>
          </a:bodyPr>
          <a:lstStyle/>
          <a:p>
            <a:r>
              <a:rPr lang="cs-CZ" sz="1200" dirty="0">
                <a:cs typeface="Times New Roman"/>
              </a:rPr>
              <a:t>Uvažujeme-li o zdroji záření jako o zdroji vln pak </a:t>
            </a:r>
            <a:r>
              <a:rPr lang="cs-CZ" sz="1200" dirty="0" err="1">
                <a:cs typeface="Times New Roman"/>
              </a:rPr>
              <a:t>dvouštěrbinový</a:t>
            </a:r>
            <a:r>
              <a:rPr lang="cs-CZ" sz="1200" dirty="0">
                <a:cs typeface="Times New Roman"/>
              </a:rPr>
              <a:t> experiment vypadá následovně:</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Podobně jako u </a:t>
            </a:r>
            <a:r>
              <a:rPr lang="cs-CZ" sz="1200" dirty="0" err="1">
                <a:cs typeface="Times New Roman"/>
              </a:rPr>
              <a:t>Youngova</a:t>
            </a:r>
            <a:r>
              <a:rPr lang="cs-CZ" sz="1200" dirty="0">
                <a:cs typeface="Times New Roman"/>
              </a:rPr>
              <a:t> experimentu, či vlnách na vodní hladině, s rozměry štěrbin srovnatelnými s vlnovou délkou vlnění dojde k interferenci a tedy manifestaci vlnových vlastností studovaného jevu. </a:t>
            </a:r>
          </a:p>
          <a:p>
            <a:endParaRPr lang="cs-CZ" sz="1200" dirty="0">
              <a:cs typeface="Times New Roman"/>
            </a:endParaRPr>
          </a:p>
          <a:p>
            <a:r>
              <a:rPr lang="cs-CZ" sz="1200" dirty="0">
                <a:cs typeface="Times New Roman"/>
              </a:rPr>
              <a:t>Pak neplatí jednoduchý součet intenzit, protože vlnění se popisuje komplexnější funkcí	   a její intenzita je dána druhou mocninou její amplitudy:</a:t>
            </a:r>
          </a:p>
          <a:p>
            <a:r>
              <a:rPr lang="cs-CZ" sz="1200" dirty="0">
                <a:cs typeface="Times New Roman"/>
              </a:rPr>
              <a:t>Projeví-li se vlnové vlastnosti interferenčním obrazcem pak se skládají amplitudy a ne intenzity:</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kde 	je fázový rozdíl mezi vlnami	   a 	a 			je výraz oscilující velikosti a je zodpovědný za interferenční obrazec. Fázový rozdíl je určen také vzdáleností štěrbin.</a:t>
            </a:r>
          </a:p>
        </p:txBody>
      </p:sp>
      <p:pic>
        <p:nvPicPr>
          <p:cNvPr id="4" name="Picture 3" descr="A diagram of a wave diagram&#10;&#10;Description automatically generated with medium confidence">
            <a:extLst>
              <a:ext uri="{FF2B5EF4-FFF2-40B4-BE49-F238E27FC236}">
                <a16:creationId xmlns:a16="http://schemas.microsoft.com/office/drawing/2014/main" id="{657C2FF4-732C-9791-584A-B72541961F05}"/>
              </a:ext>
            </a:extLst>
          </p:cNvPr>
          <p:cNvPicPr>
            <a:picLocks noChangeAspect="1"/>
          </p:cNvPicPr>
          <p:nvPr/>
        </p:nvPicPr>
        <p:blipFill>
          <a:blip r:embed="rId4"/>
          <a:stretch>
            <a:fillRect/>
          </a:stretch>
        </p:blipFill>
        <p:spPr>
          <a:xfrm>
            <a:off x="597910" y="1369997"/>
            <a:ext cx="4655838" cy="1698518"/>
          </a:xfrm>
          <a:prstGeom prst="rect">
            <a:avLst/>
          </a:prstGeom>
        </p:spPr>
      </p:pic>
      <p:sp>
        <p:nvSpPr>
          <p:cNvPr id="5" name="Rectangle 4">
            <a:extLst>
              <a:ext uri="{FF2B5EF4-FFF2-40B4-BE49-F238E27FC236}">
                <a16:creationId xmlns:a16="http://schemas.microsoft.com/office/drawing/2014/main" id="{A8A773C0-163B-B238-57F4-BB0FE6B8BB5E}"/>
              </a:ext>
            </a:extLst>
          </p:cNvPr>
          <p:cNvSpPr/>
          <p:nvPr/>
        </p:nvSpPr>
        <p:spPr>
          <a:xfrm>
            <a:off x="471038" y="1351467"/>
            <a:ext cx="4909579" cy="175432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9" name="Picture 8">
            <a:extLst>
              <a:ext uri="{FF2B5EF4-FFF2-40B4-BE49-F238E27FC236}">
                <a16:creationId xmlns:a16="http://schemas.microsoft.com/office/drawing/2014/main" id="{A879AFAD-F7F5-68E2-BAC6-03210E72F4D9}"/>
              </a:ext>
            </a:extLst>
          </p:cNvPr>
          <p:cNvPicPr>
            <a:picLocks noChangeAspect="1"/>
          </p:cNvPicPr>
          <p:nvPr/>
        </p:nvPicPr>
        <p:blipFill>
          <a:blip r:embed="rId5"/>
          <a:stretch>
            <a:fillRect/>
          </a:stretch>
        </p:blipFill>
        <p:spPr>
          <a:xfrm>
            <a:off x="5804176" y="3930248"/>
            <a:ext cx="139700" cy="203200"/>
          </a:xfrm>
          <a:prstGeom prst="rect">
            <a:avLst/>
          </a:prstGeom>
        </p:spPr>
      </p:pic>
      <p:pic>
        <p:nvPicPr>
          <p:cNvPr id="13" name="Picture 12">
            <a:extLst>
              <a:ext uri="{FF2B5EF4-FFF2-40B4-BE49-F238E27FC236}">
                <a16:creationId xmlns:a16="http://schemas.microsoft.com/office/drawing/2014/main" id="{B7DCD322-21E3-0259-284C-B13DAC28251D}"/>
              </a:ext>
            </a:extLst>
          </p:cNvPr>
          <p:cNvPicPr>
            <a:picLocks noChangeAspect="1"/>
          </p:cNvPicPr>
          <p:nvPr/>
        </p:nvPicPr>
        <p:blipFill rotWithShape="1">
          <a:blip r:embed="rId6"/>
          <a:srcRect t="13789"/>
          <a:stretch/>
        </p:blipFill>
        <p:spPr>
          <a:xfrm>
            <a:off x="1348070" y="4093691"/>
            <a:ext cx="1689100" cy="229925"/>
          </a:xfrm>
          <a:prstGeom prst="rect">
            <a:avLst/>
          </a:prstGeom>
        </p:spPr>
      </p:pic>
      <p:pic>
        <p:nvPicPr>
          <p:cNvPr id="17" name="Picture 16">
            <a:extLst>
              <a:ext uri="{FF2B5EF4-FFF2-40B4-BE49-F238E27FC236}">
                <a16:creationId xmlns:a16="http://schemas.microsoft.com/office/drawing/2014/main" id="{40492162-EEEC-33B7-87EA-BFE0C5C737B7}"/>
              </a:ext>
            </a:extLst>
          </p:cNvPr>
          <p:cNvPicPr>
            <a:picLocks noChangeAspect="1"/>
          </p:cNvPicPr>
          <p:nvPr/>
        </p:nvPicPr>
        <p:blipFill>
          <a:blip r:embed="rId7"/>
          <a:stretch>
            <a:fillRect/>
          </a:stretch>
        </p:blipFill>
        <p:spPr>
          <a:xfrm>
            <a:off x="1670048" y="4450727"/>
            <a:ext cx="5108439" cy="547732"/>
          </a:xfrm>
          <a:prstGeom prst="rect">
            <a:avLst/>
          </a:prstGeom>
        </p:spPr>
      </p:pic>
      <p:pic>
        <p:nvPicPr>
          <p:cNvPr id="19" name="Picture 18">
            <a:extLst>
              <a:ext uri="{FF2B5EF4-FFF2-40B4-BE49-F238E27FC236}">
                <a16:creationId xmlns:a16="http://schemas.microsoft.com/office/drawing/2014/main" id="{BE048AE0-9F91-2005-FEDB-6766807C8F46}"/>
              </a:ext>
            </a:extLst>
          </p:cNvPr>
          <p:cNvPicPr>
            <a:picLocks noChangeAspect="1"/>
          </p:cNvPicPr>
          <p:nvPr/>
        </p:nvPicPr>
        <p:blipFill>
          <a:blip r:embed="rId8"/>
          <a:stretch>
            <a:fillRect/>
          </a:stretch>
        </p:blipFill>
        <p:spPr>
          <a:xfrm>
            <a:off x="675585" y="5228330"/>
            <a:ext cx="139700" cy="177800"/>
          </a:xfrm>
          <a:prstGeom prst="rect">
            <a:avLst/>
          </a:prstGeom>
        </p:spPr>
      </p:pic>
      <p:pic>
        <p:nvPicPr>
          <p:cNvPr id="22" name="Picture 21">
            <a:extLst>
              <a:ext uri="{FF2B5EF4-FFF2-40B4-BE49-F238E27FC236}">
                <a16:creationId xmlns:a16="http://schemas.microsoft.com/office/drawing/2014/main" id="{7F8E29C4-160A-979A-0C12-A4D99C1F6242}"/>
              </a:ext>
            </a:extLst>
          </p:cNvPr>
          <p:cNvPicPr>
            <a:picLocks noChangeAspect="1"/>
          </p:cNvPicPr>
          <p:nvPr/>
        </p:nvPicPr>
        <p:blipFill>
          <a:blip r:embed="rId9"/>
          <a:stretch>
            <a:fillRect/>
          </a:stretch>
        </p:blipFill>
        <p:spPr>
          <a:xfrm>
            <a:off x="2575614" y="5197408"/>
            <a:ext cx="215900" cy="228600"/>
          </a:xfrm>
          <a:prstGeom prst="rect">
            <a:avLst/>
          </a:prstGeom>
        </p:spPr>
      </p:pic>
      <p:pic>
        <p:nvPicPr>
          <p:cNvPr id="24" name="Picture 23">
            <a:extLst>
              <a:ext uri="{FF2B5EF4-FFF2-40B4-BE49-F238E27FC236}">
                <a16:creationId xmlns:a16="http://schemas.microsoft.com/office/drawing/2014/main" id="{247DCEDD-1539-A29A-5D5D-6023D278F73E}"/>
              </a:ext>
            </a:extLst>
          </p:cNvPr>
          <p:cNvPicPr>
            <a:picLocks noChangeAspect="1"/>
          </p:cNvPicPr>
          <p:nvPr/>
        </p:nvPicPr>
        <p:blipFill>
          <a:blip r:embed="rId10"/>
          <a:stretch>
            <a:fillRect/>
          </a:stretch>
        </p:blipFill>
        <p:spPr>
          <a:xfrm>
            <a:off x="2925829" y="5234680"/>
            <a:ext cx="203200" cy="165100"/>
          </a:xfrm>
          <a:prstGeom prst="rect">
            <a:avLst/>
          </a:prstGeom>
        </p:spPr>
      </p:pic>
      <p:pic>
        <p:nvPicPr>
          <p:cNvPr id="26" name="Picture 25">
            <a:extLst>
              <a:ext uri="{FF2B5EF4-FFF2-40B4-BE49-F238E27FC236}">
                <a16:creationId xmlns:a16="http://schemas.microsoft.com/office/drawing/2014/main" id="{E72569A4-40E1-3658-DAAE-EAB1DA613389}"/>
              </a:ext>
            </a:extLst>
          </p:cNvPr>
          <p:cNvPicPr>
            <a:picLocks noChangeAspect="1"/>
          </p:cNvPicPr>
          <p:nvPr/>
        </p:nvPicPr>
        <p:blipFill>
          <a:blip r:embed="rId11"/>
          <a:stretch>
            <a:fillRect/>
          </a:stretch>
        </p:blipFill>
        <p:spPr>
          <a:xfrm>
            <a:off x="3428032" y="5172682"/>
            <a:ext cx="965200" cy="228600"/>
          </a:xfrm>
          <a:prstGeom prst="rect">
            <a:avLst/>
          </a:prstGeom>
        </p:spPr>
      </p:pic>
      <p:pic>
        <p:nvPicPr>
          <p:cNvPr id="28" name="Picture 27" descr="A diagram of a waveform&#10;&#10;Description automatically generated">
            <a:extLst>
              <a:ext uri="{FF2B5EF4-FFF2-40B4-BE49-F238E27FC236}">
                <a16:creationId xmlns:a16="http://schemas.microsoft.com/office/drawing/2014/main" id="{F189450C-5E36-25D6-47A3-A1E13D8B8EDD}"/>
              </a:ext>
            </a:extLst>
          </p:cNvPr>
          <p:cNvPicPr>
            <a:picLocks noChangeAspect="1"/>
          </p:cNvPicPr>
          <p:nvPr/>
        </p:nvPicPr>
        <p:blipFill>
          <a:blip r:embed="rId12"/>
          <a:stretch>
            <a:fillRect/>
          </a:stretch>
        </p:blipFill>
        <p:spPr>
          <a:xfrm>
            <a:off x="5943876" y="1380324"/>
            <a:ext cx="2113323" cy="1696611"/>
          </a:xfrm>
          <a:prstGeom prst="rect">
            <a:avLst/>
          </a:prstGeom>
        </p:spPr>
      </p:pic>
      <p:sp>
        <p:nvSpPr>
          <p:cNvPr id="29" name="Rectangle 28">
            <a:extLst>
              <a:ext uri="{FF2B5EF4-FFF2-40B4-BE49-F238E27FC236}">
                <a16:creationId xmlns:a16="http://schemas.microsoft.com/office/drawing/2014/main" id="{7DDB16FB-D464-EF69-62DE-47B3999E2B2E}"/>
              </a:ext>
            </a:extLst>
          </p:cNvPr>
          <p:cNvSpPr/>
          <p:nvPr/>
        </p:nvSpPr>
        <p:spPr>
          <a:xfrm>
            <a:off x="5943876" y="1492545"/>
            <a:ext cx="867266" cy="150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0" name="Rectangle 29">
            <a:extLst>
              <a:ext uri="{FF2B5EF4-FFF2-40B4-BE49-F238E27FC236}">
                <a16:creationId xmlns:a16="http://schemas.microsoft.com/office/drawing/2014/main" id="{8F40DE14-AB5C-E7DF-85E7-172226F92717}"/>
              </a:ext>
            </a:extLst>
          </p:cNvPr>
          <p:cNvSpPr/>
          <p:nvPr/>
        </p:nvSpPr>
        <p:spPr>
          <a:xfrm>
            <a:off x="5413635" y="1351467"/>
            <a:ext cx="3183192" cy="175432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35098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6370975"/>
          </a:xfrm>
          <a:prstGeom prst="rect">
            <a:avLst/>
          </a:prstGeom>
          <a:noFill/>
        </p:spPr>
        <p:txBody>
          <a:bodyPr wrap="square" rtlCol="0">
            <a:spAutoFit/>
          </a:bodyPr>
          <a:lstStyle/>
          <a:p>
            <a:r>
              <a:rPr lang="cs-CZ" sz="1200" dirty="0">
                <a:cs typeface="Times New Roman"/>
              </a:rPr>
              <a:t>Kvantově-mechanický pohled na vlnění a částice je složitější, uvažujme </a:t>
            </a:r>
            <a:r>
              <a:rPr lang="cs-CZ" sz="1200" dirty="0" err="1">
                <a:cs typeface="Times New Roman"/>
              </a:rPr>
              <a:t>dvouštěrbinový</a:t>
            </a:r>
            <a:r>
              <a:rPr lang="cs-CZ" sz="1200" dirty="0">
                <a:cs typeface="Times New Roman"/>
              </a:rPr>
              <a:t> experiment pro elektrony:</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Řeknete si, posíláme částice (mikroskopické střely chcete-li) na dvě štěrbiny a získáme interferenci vlnění. Co s čím interferuje?</a:t>
            </a:r>
          </a:p>
          <a:p>
            <a:endParaRPr lang="cs-CZ" sz="1200" dirty="0">
              <a:cs typeface="Times New Roman"/>
            </a:endParaRPr>
          </a:p>
          <a:p>
            <a:r>
              <a:rPr lang="cs-CZ" sz="1200" dirty="0">
                <a:cs typeface="Times New Roman"/>
              </a:rPr>
              <a:t>Řeknete si, když posíláme proud elektronů tak asi interferuje elektron procházející jednou štěrbinou s elektronem procházejícím štěrbinou druhou. Ale když snížíme intenzitu elektronového zářiče, a budeme posílat elektrony po jednom, tak postupně bod po bodu se nám vytvoří interferenční obrazec také! Viz níže: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Řeknete si, elektron se asi rozdělil (To těžko! Jde o elementární částici při nízkoenergetických experimentech.), případně se začneme zajímat: Když se nerozdělil, kudy tedy prošel? Kterou z těch dvou štěrbin?</a:t>
            </a:r>
          </a:p>
          <a:p>
            <a:endParaRPr lang="cs-CZ" sz="1200" dirty="0">
              <a:cs typeface="Times New Roman"/>
            </a:endParaRPr>
          </a:p>
          <a:p>
            <a:r>
              <a:rPr lang="cs-CZ" sz="1200" dirty="0">
                <a:cs typeface="Times New Roman"/>
              </a:rPr>
              <a:t>Provedeme tedy další experiment…</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6" name="Picture 5" descr="A diagram of a diagram of a flow&#10;&#10;Description automatically generated with medium confidence">
            <a:extLst>
              <a:ext uri="{FF2B5EF4-FFF2-40B4-BE49-F238E27FC236}">
                <a16:creationId xmlns:a16="http://schemas.microsoft.com/office/drawing/2014/main" id="{A521337C-2428-4828-A2A2-C308F2AD5308}"/>
              </a:ext>
            </a:extLst>
          </p:cNvPr>
          <p:cNvPicPr>
            <a:picLocks noChangeAspect="1"/>
          </p:cNvPicPr>
          <p:nvPr/>
        </p:nvPicPr>
        <p:blipFill>
          <a:blip r:embed="rId4"/>
          <a:stretch>
            <a:fillRect/>
          </a:stretch>
        </p:blipFill>
        <p:spPr>
          <a:xfrm>
            <a:off x="2213254" y="1314999"/>
            <a:ext cx="4717490" cy="1689847"/>
          </a:xfrm>
          <a:prstGeom prst="rect">
            <a:avLst/>
          </a:prstGeom>
        </p:spPr>
      </p:pic>
      <p:sp>
        <p:nvSpPr>
          <p:cNvPr id="7" name="Rectangle 6">
            <a:extLst>
              <a:ext uri="{FF2B5EF4-FFF2-40B4-BE49-F238E27FC236}">
                <a16:creationId xmlns:a16="http://schemas.microsoft.com/office/drawing/2014/main" id="{7D767C10-3742-6711-C26A-AD570D5AE4C4}"/>
              </a:ext>
            </a:extLst>
          </p:cNvPr>
          <p:cNvSpPr/>
          <p:nvPr/>
        </p:nvSpPr>
        <p:spPr>
          <a:xfrm>
            <a:off x="2117209" y="1270246"/>
            <a:ext cx="4909579" cy="175432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1" name="Picture 10">
            <a:extLst>
              <a:ext uri="{FF2B5EF4-FFF2-40B4-BE49-F238E27FC236}">
                <a16:creationId xmlns:a16="http://schemas.microsoft.com/office/drawing/2014/main" id="{277B1A19-879E-3201-5020-409B801D46B5}"/>
              </a:ext>
            </a:extLst>
          </p:cNvPr>
          <p:cNvPicPr>
            <a:picLocks noChangeAspect="1"/>
          </p:cNvPicPr>
          <p:nvPr/>
        </p:nvPicPr>
        <p:blipFill>
          <a:blip r:embed="rId5"/>
          <a:stretch>
            <a:fillRect/>
          </a:stretch>
        </p:blipFill>
        <p:spPr>
          <a:xfrm>
            <a:off x="3648496" y="4052802"/>
            <a:ext cx="2439872" cy="1372428"/>
          </a:xfrm>
          <a:prstGeom prst="rect">
            <a:avLst/>
          </a:prstGeom>
        </p:spPr>
      </p:pic>
      <p:sp>
        <p:nvSpPr>
          <p:cNvPr id="12" name="Rectangle 11">
            <a:extLst>
              <a:ext uri="{FF2B5EF4-FFF2-40B4-BE49-F238E27FC236}">
                <a16:creationId xmlns:a16="http://schemas.microsoft.com/office/drawing/2014/main" id="{4EB1FC5D-D8DA-3D3D-4FEB-0CE1D68F9052}"/>
              </a:ext>
            </a:extLst>
          </p:cNvPr>
          <p:cNvSpPr/>
          <p:nvPr/>
        </p:nvSpPr>
        <p:spPr>
          <a:xfrm>
            <a:off x="3590547" y="3950693"/>
            <a:ext cx="2530554" cy="15815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102687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447645"/>
          </a:xfrm>
          <a:prstGeom prst="rect">
            <a:avLst/>
          </a:prstGeom>
          <a:noFill/>
        </p:spPr>
        <p:txBody>
          <a:bodyPr wrap="square" rtlCol="0">
            <a:spAutoFit/>
          </a:bodyPr>
          <a:lstStyle/>
          <a:p>
            <a:r>
              <a:rPr lang="cs-CZ" sz="1200" dirty="0">
                <a:cs typeface="Times New Roman"/>
              </a:rPr>
              <a:t>Za stěnu se štěrbinami vložíme silný zdroj světla a naše detekční plátno upravíme tak, že bude tvořit jeden velký Geiger-Müllerův detektor a vždy když elektron dorazí tak detektor pípne, co se tedy stane?</a:t>
            </a:r>
          </a:p>
          <a:p>
            <a:endParaRPr lang="cs-CZ" sz="1200" dirty="0">
              <a:cs typeface="Times New Roman"/>
            </a:endParaRPr>
          </a:p>
          <a:p>
            <a:r>
              <a:rPr lang="cs-CZ" sz="1200" dirty="0">
                <a:cs typeface="Times New Roman"/>
              </a:rPr>
              <a:t>Elektricky nabité částice odrážejí světlo a tedy vždy když elektron proletí jednou ze štěrbin tak uvidíme odražený foton a pak uslyšíme píp Geigerova detektoru, když daný elektron dopadl na detekční plátno. Odražené fotony však vždy uvidíme poblíž jedné ze štěrbin, nikdy u obou zároveň! Pokud necháme experiment běžet a detekujeme dostatek elektronů, tak zjistíme, že interferenční obrazec zmizel:</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Pokud vypneme světelný zdroj, tak se interferenční obrazec opět objeví – odtud tedy poněkud zavádějící interpretace, že pozorovatel ovlivňuje svět svým pohledem na mikroskopické úrovni. To je samozřejmě nesmysl. Elektrony jsou ovlivněny interakcí s fotony, ne tím, že nám dopadne odražený foton do oka a my si uvědomíme, že vidíme elektron/foton.</a:t>
            </a:r>
          </a:p>
          <a:p>
            <a:endParaRPr lang="cs-CZ" sz="1200" dirty="0">
              <a:cs typeface="Times New Roman"/>
            </a:endParaRPr>
          </a:p>
          <a:p>
            <a:r>
              <a:rPr lang="cs-CZ" sz="1200" dirty="0">
                <a:cs typeface="Times New Roman"/>
              </a:rPr>
              <a:t>Podstatný je tedy tento závěr: V kvantovém/mikroskopickém světě i samotné měření ovlivňuje stavy mikroskopických objektů.</a:t>
            </a:r>
          </a:p>
          <a:p>
            <a:endParaRPr lang="cs-CZ" sz="1200" dirty="0">
              <a:cs typeface="Times New Roman"/>
            </a:endParaRPr>
          </a:p>
          <a:p>
            <a:r>
              <a:rPr lang="cs-CZ" sz="1200" dirty="0">
                <a:cs typeface="Times New Roman"/>
              </a:rPr>
              <a:t>Řeknete si, když snížíme intenzitu světla tak elektrony tolik neovlivníme – ale zde narážíme na stejné nepochopení mikrosvěta jako kdysi u fotoelektrického jevu. Záblesky nebudou menší, jen méně časté.</a:t>
            </a:r>
          </a:p>
          <a:p>
            <a:endParaRPr lang="cs-CZ" sz="1200" dirty="0">
              <a:cs typeface="Times New Roman"/>
            </a:endParaRPr>
          </a:p>
          <a:p>
            <a:r>
              <a:rPr lang="cs-CZ" sz="1200" dirty="0">
                <a:cs typeface="Times New Roman"/>
              </a:rPr>
              <a:t>Co se ale stane při slabém osvětlení, že budeme mít dva obrazce na detektoru: jeden z osvětlených elektronů odpovídající vztahu</a:t>
            </a:r>
          </a:p>
          <a:p>
            <a:r>
              <a:rPr lang="cs-CZ" sz="1200" dirty="0">
                <a:cs typeface="Times New Roman"/>
              </a:rPr>
              <a:t>			a druhý z neosvětlených elektronů (ty které neinteragovali s fotony) odpovídající vztahu:</a:t>
            </a:r>
          </a:p>
        </p:txBody>
      </p:sp>
      <p:pic>
        <p:nvPicPr>
          <p:cNvPr id="4" name="Picture 3" descr="A diagram of a diagram of a function&#10;&#10;Description automatically generated with medium confidence">
            <a:extLst>
              <a:ext uri="{FF2B5EF4-FFF2-40B4-BE49-F238E27FC236}">
                <a16:creationId xmlns:a16="http://schemas.microsoft.com/office/drawing/2014/main" id="{C1D2049F-8B93-D74F-2577-AC492A28708C}"/>
              </a:ext>
            </a:extLst>
          </p:cNvPr>
          <p:cNvPicPr>
            <a:picLocks noChangeAspect="1"/>
          </p:cNvPicPr>
          <p:nvPr/>
        </p:nvPicPr>
        <p:blipFill>
          <a:blip r:embed="rId4"/>
          <a:stretch>
            <a:fillRect/>
          </a:stretch>
        </p:blipFill>
        <p:spPr>
          <a:xfrm>
            <a:off x="2203226" y="2222548"/>
            <a:ext cx="4737548" cy="1714710"/>
          </a:xfrm>
          <a:prstGeom prst="rect">
            <a:avLst/>
          </a:prstGeom>
        </p:spPr>
      </p:pic>
      <p:sp>
        <p:nvSpPr>
          <p:cNvPr id="5" name="Rectangle 4">
            <a:extLst>
              <a:ext uri="{FF2B5EF4-FFF2-40B4-BE49-F238E27FC236}">
                <a16:creationId xmlns:a16="http://schemas.microsoft.com/office/drawing/2014/main" id="{0F1D7DFE-2D69-546F-DEE2-1B4E107EE00A}"/>
              </a:ext>
            </a:extLst>
          </p:cNvPr>
          <p:cNvSpPr/>
          <p:nvPr/>
        </p:nvSpPr>
        <p:spPr>
          <a:xfrm>
            <a:off x="2117210" y="2188441"/>
            <a:ext cx="4909579" cy="175432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9" name="Picture 8">
            <a:extLst>
              <a:ext uri="{FF2B5EF4-FFF2-40B4-BE49-F238E27FC236}">
                <a16:creationId xmlns:a16="http://schemas.microsoft.com/office/drawing/2014/main" id="{557C12D6-D0A3-C5BC-DDC3-E2959D34B16E}"/>
              </a:ext>
            </a:extLst>
          </p:cNvPr>
          <p:cNvPicPr>
            <a:picLocks noChangeAspect="1"/>
          </p:cNvPicPr>
          <p:nvPr/>
        </p:nvPicPr>
        <p:blipFill>
          <a:blip r:embed="rId5"/>
          <a:stretch>
            <a:fillRect/>
          </a:stretch>
        </p:blipFill>
        <p:spPr>
          <a:xfrm>
            <a:off x="368805" y="5930680"/>
            <a:ext cx="1380667" cy="211554"/>
          </a:xfrm>
          <a:prstGeom prst="rect">
            <a:avLst/>
          </a:prstGeom>
        </p:spPr>
      </p:pic>
      <p:pic>
        <p:nvPicPr>
          <p:cNvPr id="10" name="Picture 9">
            <a:extLst>
              <a:ext uri="{FF2B5EF4-FFF2-40B4-BE49-F238E27FC236}">
                <a16:creationId xmlns:a16="http://schemas.microsoft.com/office/drawing/2014/main" id="{DCFA981F-3498-A853-EFE7-59B91720C07C}"/>
              </a:ext>
            </a:extLst>
          </p:cNvPr>
          <p:cNvPicPr>
            <a:picLocks noChangeAspect="1"/>
          </p:cNvPicPr>
          <p:nvPr/>
        </p:nvPicPr>
        <p:blipFill rotWithShape="1">
          <a:blip r:embed="rId6"/>
          <a:srcRect t="10103" r="79362" b="45159"/>
          <a:stretch/>
        </p:blipFill>
        <p:spPr>
          <a:xfrm>
            <a:off x="7278996" y="5948312"/>
            <a:ext cx="1054298" cy="245041"/>
          </a:xfrm>
          <a:prstGeom prst="rect">
            <a:avLst/>
          </a:prstGeom>
        </p:spPr>
      </p:pic>
    </p:spTree>
    <p:extLst>
      <p:ext uri="{BB962C8B-B14F-4D97-AF65-F5344CB8AC3E}">
        <p14:creationId xmlns:p14="http://schemas.microsoft.com/office/powerpoint/2010/main" val="78958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738788" cy="6001643"/>
          </a:xfrm>
          <a:prstGeom prst="rect">
            <a:avLst/>
          </a:prstGeom>
          <a:noFill/>
        </p:spPr>
        <p:txBody>
          <a:bodyPr wrap="square" rtlCol="0">
            <a:spAutoFit/>
          </a:bodyPr>
          <a:lstStyle/>
          <a:p>
            <a:r>
              <a:rPr lang="cs-CZ" sz="1200" dirty="0">
                <a:cs typeface="Times New Roman"/>
              </a:rPr>
              <a:t>Co nám z toho plyne?</a:t>
            </a:r>
          </a:p>
          <a:p>
            <a:endParaRPr lang="cs-CZ" sz="1200" dirty="0">
              <a:cs typeface="Times New Roman"/>
            </a:endParaRPr>
          </a:p>
          <a:p>
            <a:r>
              <a:rPr lang="cs-CZ" sz="1200" dirty="0">
                <a:cs typeface="Times New Roman"/>
              </a:rPr>
              <a:t>Pro elektrony, které vytváří interferenční obrazec, není možné identifikovat, kterou ze štěrbin prošly. </a:t>
            </a:r>
          </a:p>
          <a:p>
            <a:r>
              <a:rPr lang="cs-CZ" sz="1200" dirty="0">
                <a:cs typeface="Times New Roman"/>
              </a:rPr>
              <a:t>Z toho nám plyne, že kvantový svět není deterministický, není dán jako svět klasický, řekněme Newtonovský. V kvantovém světě nelze podrobně následovat pozici částice a její vývoj v čase.</a:t>
            </a:r>
          </a:p>
          <a:p>
            <a:endParaRPr lang="cs-CZ" sz="1200" dirty="0">
              <a:cs typeface="Times New Roman"/>
            </a:endParaRPr>
          </a:p>
          <a:p>
            <a:r>
              <a:rPr lang="cs-CZ" sz="1200" dirty="0">
                <a:cs typeface="Times New Roman"/>
              </a:rPr>
              <a:t>Tento fakt přiměl Heisenberga k postulování principu neurčitosti: že je nemožné navrhnout experiment, který nám umožní určit štěrbinu, kterou prošel elektron, bez toho abychom jej neovlivnili a nezrušili interferenční obrazec.</a:t>
            </a:r>
          </a:p>
          <a:p>
            <a:endParaRPr lang="cs-CZ" sz="1200" dirty="0">
              <a:cs typeface="Times New Roman"/>
            </a:endParaRPr>
          </a:p>
          <a:p>
            <a:r>
              <a:rPr lang="cs-CZ" sz="1200" dirty="0" err="1">
                <a:cs typeface="Times New Roman"/>
              </a:rPr>
              <a:t>Dvouštěrbinový</a:t>
            </a:r>
            <a:r>
              <a:rPr lang="cs-CZ" sz="1200" dirty="0">
                <a:cs typeface="Times New Roman"/>
              </a:rPr>
              <a:t> experiment jasně ukazuje, že elektrony mají jak vlnovou tak i částicovou povahu zároveň. Pokud jsou elektrony pozorovány/detekovány jeden po druhém tak se chovají jako částice, ovšem pokud pozorujeme jejich chování v množství (i třeba postupně) tak jejich rozdělovací funkce vykazují vlnový charakter. A podle toho můžeme také postavit náš experiment, abychom ukázali jednu či druhou povahu </a:t>
            </a:r>
            <a:r>
              <a:rPr lang="cs-CZ" sz="1200" dirty="0" err="1">
                <a:cs typeface="Times New Roman"/>
              </a:rPr>
              <a:t>mikroobjektů</a:t>
            </a:r>
            <a:r>
              <a:rPr lang="cs-CZ" sz="1200" dirty="0">
                <a:cs typeface="Times New Roman"/>
              </a:rPr>
              <a:t>, či obě zároveň.</a:t>
            </a:r>
          </a:p>
          <a:p>
            <a:endParaRPr lang="cs-CZ" sz="1200" dirty="0">
              <a:cs typeface="Times New Roman"/>
            </a:endParaRPr>
          </a:p>
          <a:p>
            <a:r>
              <a:rPr lang="cs-CZ" sz="1200" dirty="0">
                <a:cs typeface="Times New Roman"/>
              </a:rPr>
              <a:t>Výšeuvedené přimělo </a:t>
            </a:r>
            <a:r>
              <a:rPr lang="cs-CZ" sz="1200" dirty="0" err="1">
                <a:cs typeface="Times New Roman"/>
              </a:rPr>
              <a:t>Bohra</a:t>
            </a:r>
            <a:r>
              <a:rPr lang="cs-CZ" sz="1200" dirty="0">
                <a:cs typeface="Times New Roman"/>
              </a:rPr>
              <a:t> mluvit o tzv. vlnově-částicové dualitě a principu komplementarity (komplementární = doplňující se), že tedy oba pohledy jsou potřeba k popsání jevů mikrosvěta. Pokud použijeme jen jeden z nich (jakýkoliv) dostaneme se do konfliktu s experimentální realitou.</a:t>
            </a:r>
          </a:p>
          <a:p>
            <a:endParaRPr lang="cs-CZ" sz="1200" dirty="0">
              <a:cs typeface="Times New Roman"/>
            </a:endParaRPr>
          </a:p>
          <a:p>
            <a:r>
              <a:rPr lang="cs-CZ" sz="1200" dirty="0">
                <a:cs typeface="Times New Roman"/>
              </a:rPr>
              <a:t>Jak ale získáme interferenci matematicky? Odpovědí je princip superpozice vln pocházejících z jednotlivých štěrbin		a 	        ,</a:t>
            </a:r>
          </a:p>
          <a:p>
            <a:r>
              <a:rPr lang="cs-CZ" sz="1200" dirty="0">
                <a:cs typeface="Times New Roman"/>
              </a:rPr>
              <a:t>které reprezentují fyzikálně možné stavy systému. Poté i jakákoliv jejich lineární kombinace je řešením a tedy možným stavem systému:</a:t>
            </a:r>
          </a:p>
          <a:p>
            <a:endParaRPr lang="cs-CZ" sz="1200" dirty="0">
              <a:cs typeface="Times New Roman"/>
            </a:endParaRPr>
          </a:p>
          <a:p>
            <a:endParaRPr lang="cs-CZ" sz="1200" dirty="0">
              <a:cs typeface="Times New Roman"/>
            </a:endParaRPr>
          </a:p>
          <a:p>
            <a:r>
              <a:rPr lang="cs-CZ" sz="1200" dirty="0">
                <a:cs typeface="Times New Roman"/>
              </a:rPr>
              <a:t>kde	jsou komplexní konstanty. Tento matematický zápis také odpovídá fyzikální realitě experimentu: pokud otevřeme pouze štěrbinu č.1 pak je intenzita dána		a pokud pouze č.2 tak		</a:t>
            </a:r>
            <a:r>
              <a:rPr lang="cs-CZ" sz="1200" dirty="0" err="1">
                <a:cs typeface="Times New Roman"/>
              </a:rPr>
              <a:t>vv</a:t>
            </a:r>
            <a:r>
              <a:rPr lang="cs-CZ" sz="1200" dirty="0">
                <a:cs typeface="Times New Roman"/>
              </a:rPr>
              <a:t>    , a pokud jsou otevřeny obě pak platí:  </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Pro vznik interferenčního obrazce je zde důležitý zvýrazněný člen.</a:t>
            </a: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6" name="Picture 5">
            <a:extLst>
              <a:ext uri="{FF2B5EF4-FFF2-40B4-BE49-F238E27FC236}">
                <a16:creationId xmlns:a16="http://schemas.microsoft.com/office/drawing/2014/main" id="{8EB964BA-97B4-EC2C-E217-316CFDC76FFA}"/>
              </a:ext>
            </a:extLst>
          </p:cNvPr>
          <p:cNvPicPr>
            <a:picLocks noChangeAspect="1"/>
          </p:cNvPicPr>
          <p:nvPr/>
        </p:nvPicPr>
        <p:blipFill>
          <a:blip r:embed="rId4"/>
          <a:stretch>
            <a:fillRect/>
          </a:stretch>
        </p:blipFill>
        <p:spPr>
          <a:xfrm>
            <a:off x="7525797" y="4242324"/>
            <a:ext cx="596900" cy="254000"/>
          </a:xfrm>
          <a:prstGeom prst="rect">
            <a:avLst/>
          </a:prstGeom>
        </p:spPr>
      </p:pic>
      <p:pic>
        <p:nvPicPr>
          <p:cNvPr id="9" name="Picture 8">
            <a:extLst>
              <a:ext uri="{FF2B5EF4-FFF2-40B4-BE49-F238E27FC236}">
                <a16:creationId xmlns:a16="http://schemas.microsoft.com/office/drawing/2014/main" id="{ACE75B67-F2FB-5695-0AF9-81AE87025556}"/>
              </a:ext>
            </a:extLst>
          </p:cNvPr>
          <p:cNvPicPr>
            <a:picLocks noChangeAspect="1"/>
          </p:cNvPicPr>
          <p:nvPr/>
        </p:nvPicPr>
        <p:blipFill>
          <a:blip r:embed="rId5"/>
          <a:stretch>
            <a:fillRect/>
          </a:stretch>
        </p:blipFill>
        <p:spPr>
          <a:xfrm>
            <a:off x="8321556" y="4267724"/>
            <a:ext cx="571500" cy="228600"/>
          </a:xfrm>
          <a:prstGeom prst="rect">
            <a:avLst/>
          </a:prstGeom>
        </p:spPr>
      </p:pic>
      <p:pic>
        <p:nvPicPr>
          <p:cNvPr id="11" name="Picture 10">
            <a:extLst>
              <a:ext uri="{FF2B5EF4-FFF2-40B4-BE49-F238E27FC236}">
                <a16:creationId xmlns:a16="http://schemas.microsoft.com/office/drawing/2014/main" id="{2D988CF9-7AA0-865E-BCB4-D42518350FDF}"/>
              </a:ext>
            </a:extLst>
          </p:cNvPr>
          <p:cNvPicPr>
            <a:picLocks noChangeAspect="1"/>
          </p:cNvPicPr>
          <p:nvPr/>
        </p:nvPicPr>
        <p:blipFill>
          <a:blip r:embed="rId6"/>
          <a:stretch>
            <a:fillRect/>
          </a:stretch>
        </p:blipFill>
        <p:spPr>
          <a:xfrm>
            <a:off x="3374338" y="4703517"/>
            <a:ext cx="2527300" cy="241300"/>
          </a:xfrm>
          <a:prstGeom prst="rect">
            <a:avLst/>
          </a:prstGeom>
        </p:spPr>
      </p:pic>
      <p:pic>
        <p:nvPicPr>
          <p:cNvPr id="13" name="Picture 12">
            <a:extLst>
              <a:ext uri="{FF2B5EF4-FFF2-40B4-BE49-F238E27FC236}">
                <a16:creationId xmlns:a16="http://schemas.microsoft.com/office/drawing/2014/main" id="{B7F3EA24-8B2B-FB05-5148-9C26BF81E4A9}"/>
              </a:ext>
            </a:extLst>
          </p:cNvPr>
          <p:cNvPicPr>
            <a:picLocks noChangeAspect="1"/>
          </p:cNvPicPr>
          <p:nvPr/>
        </p:nvPicPr>
        <p:blipFill>
          <a:blip r:embed="rId7"/>
          <a:stretch>
            <a:fillRect/>
          </a:stretch>
        </p:blipFill>
        <p:spPr>
          <a:xfrm>
            <a:off x="681218" y="5065401"/>
            <a:ext cx="127000" cy="139700"/>
          </a:xfrm>
          <a:prstGeom prst="rect">
            <a:avLst/>
          </a:prstGeom>
        </p:spPr>
      </p:pic>
      <p:pic>
        <p:nvPicPr>
          <p:cNvPr id="15" name="Picture 14">
            <a:extLst>
              <a:ext uri="{FF2B5EF4-FFF2-40B4-BE49-F238E27FC236}">
                <a16:creationId xmlns:a16="http://schemas.microsoft.com/office/drawing/2014/main" id="{FAD66E52-AFF6-A900-B522-C7C7D50E5A7B}"/>
              </a:ext>
            </a:extLst>
          </p:cNvPr>
          <p:cNvPicPr>
            <a:picLocks noChangeAspect="1"/>
          </p:cNvPicPr>
          <p:nvPr/>
        </p:nvPicPr>
        <p:blipFill>
          <a:blip r:embed="rId8"/>
          <a:stretch>
            <a:fillRect/>
          </a:stretch>
        </p:blipFill>
        <p:spPr>
          <a:xfrm>
            <a:off x="1922217" y="5195674"/>
            <a:ext cx="774700" cy="228600"/>
          </a:xfrm>
          <a:prstGeom prst="rect">
            <a:avLst/>
          </a:prstGeom>
        </p:spPr>
      </p:pic>
      <p:pic>
        <p:nvPicPr>
          <p:cNvPr id="17" name="Picture 16">
            <a:extLst>
              <a:ext uri="{FF2B5EF4-FFF2-40B4-BE49-F238E27FC236}">
                <a16:creationId xmlns:a16="http://schemas.microsoft.com/office/drawing/2014/main" id="{10B0AB86-A6D9-ACDC-D346-70BFC26A590F}"/>
              </a:ext>
            </a:extLst>
          </p:cNvPr>
          <p:cNvPicPr>
            <a:picLocks noChangeAspect="1"/>
          </p:cNvPicPr>
          <p:nvPr/>
        </p:nvPicPr>
        <p:blipFill>
          <a:blip r:embed="rId9"/>
          <a:stretch>
            <a:fillRect/>
          </a:stretch>
        </p:blipFill>
        <p:spPr>
          <a:xfrm>
            <a:off x="4062297" y="5186247"/>
            <a:ext cx="736600" cy="228600"/>
          </a:xfrm>
          <a:prstGeom prst="rect">
            <a:avLst/>
          </a:prstGeom>
        </p:spPr>
      </p:pic>
      <p:pic>
        <p:nvPicPr>
          <p:cNvPr id="19" name="Picture 18">
            <a:extLst>
              <a:ext uri="{FF2B5EF4-FFF2-40B4-BE49-F238E27FC236}">
                <a16:creationId xmlns:a16="http://schemas.microsoft.com/office/drawing/2014/main" id="{6C634695-44C9-03D2-DE5D-F844A3AD93F3}"/>
              </a:ext>
            </a:extLst>
          </p:cNvPr>
          <p:cNvPicPr>
            <a:picLocks noChangeAspect="1"/>
          </p:cNvPicPr>
          <p:nvPr/>
        </p:nvPicPr>
        <p:blipFill>
          <a:blip r:embed="rId10"/>
          <a:stretch>
            <a:fillRect/>
          </a:stretch>
        </p:blipFill>
        <p:spPr>
          <a:xfrm>
            <a:off x="1973147" y="5487473"/>
            <a:ext cx="5651500" cy="571500"/>
          </a:xfrm>
          <a:prstGeom prst="rect">
            <a:avLst/>
          </a:prstGeom>
        </p:spPr>
      </p:pic>
      <p:sp>
        <p:nvSpPr>
          <p:cNvPr id="21" name="Rectangle 20">
            <a:extLst>
              <a:ext uri="{FF2B5EF4-FFF2-40B4-BE49-F238E27FC236}">
                <a16:creationId xmlns:a16="http://schemas.microsoft.com/office/drawing/2014/main" id="{4C5D52C4-90A6-BF3C-DE84-F4FECB4CD64A}"/>
              </a:ext>
            </a:extLst>
          </p:cNvPr>
          <p:cNvSpPr/>
          <p:nvPr/>
        </p:nvSpPr>
        <p:spPr>
          <a:xfrm flipH="1" flipV="1">
            <a:off x="5104235" y="5769203"/>
            <a:ext cx="2520412" cy="28976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116372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433493" y="1813173"/>
            <a:ext cx="8484403" cy="3231654"/>
          </a:xfrm>
          <a:prstGeom prst="rect">
            <a:avLst/>
          </a:prstGeom>
          <a:noFill/>
        </p:spPr>
        <p:txBody>
          <a:bodyPr wrap="square" rtlCol="0">
            <a:spAutoFit/>
          </a:bodyPr>
          <a:lstStyle/>
          <a:p>
            <a:r>
              <a:rPr lang="cs-CZ" sz="1200" dirty="0">
                <a:cs typeface="Times New Roman"/>
              </a:rPr>
              <a:t>Heisenbergův princip neurčitosti:</a:t>
            </a:r>
          </a:p>
          <a:p>
            <a:endParaRPr lang="cs-CZ" sz="1200" dirty="0">
              <a:cs typeface="Times New Roman"/>
            </a:endParaRPr>
          </a:p>
          <a:p>
            <a:r>
              <a:rPr lang="cs-CZ" sz="1200" dirty="0">
                <a:cs typeface="Times New Roman"/>
              </a:rPr>
              <a:t>Předchozí experimenty a úvahy nás vedou přímo k formulaci (alespoň slovní v tuto chvíli) Heisenbergova principu, nemůžeme zároveň určit kde se elektron nachází a jakou má případně hybnost, interakcí s fotonem získáme jeho polohu, ale nevíme nic o jeho hybnosti (foton má také hybnost) a pokud nevíme kudy prošel, pak nám hybnost udává vztah pro vlnovou funkci	</a:t>
            </a:r>
          </a:p>
          <a:p>
            <a:endParaRPr lang="cs-CZ" sz="1200" dirty="0">
              <a:cs typeface="Times New Roman"/>
            </a:endParaRPr>
          </a:p>
          <a:p>
            <a:r>
              <a:rPr lang="cs-CZ" sz="1200" dirty="0">
                <a:cs typeface="Times New Roman"/>
              </a:rPr>
              <a:t>a znalost počátečních podmínek.</a:t>
            </a:r>
          </a:p>
          <a:p>
            <a:endParaRPr lang="cs-CZ" sz="1200" dirty="0">
              <a:cs typeface="Times New Roman"/>
            </a:endParaRPr>
          </a:p>
          <a:p>
            <a:r>
              <a:rPr lang="cs-CZ" sz="1200" dirty="0">
                <a:cs typeface="Times New Roman"/>
              </a:rPr>
              <a:t>Heisenberg došel k následující formulaci: pokud je x-ová komponenta hybnosti částice měřena s přesností 	pak x-ová komponenta polohy nemůže být měřena s větší přesností než      			   . Ve všech rozměrech můžeme psát: </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Heisenbergův princip může být zobecněn na jakoukoliv dvojici komplementárních (doplňujících se, nekomutujících) proměnných (podrobněji později v přednášce), např. i pro energii a čas:</a:t>
            </a:r>
          </a:p>
          <a:p>
            <a:endParaRPr lang="cs-CZ" sz="1200" dirty="0">
              <a:cs typeface="Times New Roman"/>
            </a:endParaRPr>
          </a:p>
          <a:p>
            <a:endParaRPr lang="cs-CZ" sz="1200" dirty="0">
              <a:cs typeface="Times New Roman"/>
            </a:endParaRPr>
          </a:p>
        </p:txBody>
      </p:sp>
      <p:pic>
        <p:nvPicPr>
          <p:cNvPr id="2" name="Picture 1" descr="A black text on a white background&#10;&#10;Description automatically generated">
            <a:extLst>
              <a:ext uri="{FF2B5EF4-FFF2-40B4-BE49-F238E27FC236}">
                <a16:creationId xmlns:a16="http://schemas.microsoft.com/office/drawing/2014/main" id="{BF8FD8E2-F1FB-5521-50B6-791E040FF3C1}"/>
              </a:ext>
            </a:extLst>
          </p:cNvPr>
          <p:cNvPicPr>
            <a:picLocks noChangeAspect="1"/>
          </p:cNvPicPr>
          <p:nvPr/>
        </p:nvPicPr>
        <p:blipFill rotWithShape="1">
          <a:blip r:embed="rId4"/>
          <a:srcRect t="21797"/>
          <a:stretch/>
        </p:blipFill>
        <p:spPr>
          <a:xfrm>
            <a:off x="6174696" y="2750798"/>
            <a:ext cx="2743200" cy="278090"/>
          </a:xfrm>
          <a:prstGeom prst="rect">
            <a:avLst/>
          </a:prstGeom>
        </p:spPr>
      </p:pic>
      <p:pic>
        <p:nvPicPr>
          <p:cNvPr id="5" name="Picture 4">
            <a:extLst>
              <a:ext uri="{FF2B5EF4-FFF2-40B4-BE49-F238E27FC236}">
                <a16:creationId xmlns:a16="http://schemas.microsoft.com/office/drawing/2014/main" id="{642E318B-EE22-F22F-FE02-69693E785A24}"/>
              </a:ext>
            </a:extLst>
          </p:cNvPr>
          <p:cNvPicPr>
            <a:picLocks noChangeAspect="1"/>
          </p:cNvPicPr>
          <p:nvPr/>
        </p:nvPicPr>
        <p:blipFill>
          <a:blip r:embed="rId5"/>
          <a:stretch>
            <a:fillRect/>
          </a:stretch>
        </p:blipFill>
        <p:spPr>
          <a:xfrm>
            <a:off x="7027551" y="3312258"/>
            <a:ext cx="330200" cy="203200"/>
          </a:xfrm>
          <a:prstGeom prst="rect">
            <a:avLst/>
          </a:prstGeom>
        </p:spPr>
      </p:pic>
      <p:pic>
        <p:nvPicPr>
          <p:cNvPr id="7" name="Picture 6">
            <a:extLst>
              <a:ext uri="{FF2B5EF4-FFF2-40B4-BE49-F238E27FC236}">
                <a16:creationId xmlns:a16="http://schemas.microsoft.com/office/drawing/2014/main" id="{A3E6747D-FC12-33EF-1ADB-A7E7BCAEA1BB}"/>
              </a:ext>
            </a:extLst>
          </p:cNvPr>
          <p:cNvPicPr>
            <a:picLocks noChangeAspect="1"/>
          </p:cNvPicPr>
          <p:nvPr/>
        </p:nvPicPr>
        <p:blipFill>
          <a:blip r:embed="rId6"/>
          <a:stretch>
            <a:fillRect/>
          </a:stretch>
        </p:blipFill>
        <p:spPr>
          <a:xfrm>
            <a:off x="3525756" y="3515458"/>
            <a:ext cx="1206500" cy="190500"/>
          </a:xfrm>
          <a:prstGeom prst="rect">
            <a:avLst/>
          </a:prstGeom>
        </p:spPr>
      </p:pic>
      <p:pic>
        <p:nvPicPr>
          <p:cNvPr id="10" name="Picture 9">
            <a:extLst>
              <a:ext uri="{FF2B5EF4-FFF2-40B4-BE49-F238E27FC236}">
                <a16:creationId xmlns:a16="http://schemas.microsoft.com/office/drawing/2014/main" id="{195097DD-1F06-38D1-2DCF-EBF2F46C3766}"/>
              </a:ext>
            </a:extLst>
          </p:cNvPr>
          <p:cNvPicPr>
            <a:picLocks noChangeAspect="1"/>
          </p:cNvPicPr>
          <p:nvPr/>
        </p:nvPicPr>
        <p:blipFill>
          <a:blip r:embed="rId7"/>
          <a:stretch>
            <a:fillRect/>
          </a:stretch>
        </p:blipFill>
        <p:spPr>
          <a:xfrm>
            <a:off x="2884406" y="3751435"/>
            <a:ext cx="3695700" cy="431800"/>
          </a:xfrm>
          <a:prstGeom prst="rect">
            <a:avLst/>
          </a:prstGeom>
        </p:spPr>
      </p:pic>
      <p:pic>
        <p:nvPicPr>
          <p:cNvPr id="12" name="Picture 11" descr="A black text with a white background&#10;&#10;Description automatically generated">
            <a:extLst>
              <a:ext uri="{FF2B5EF4-FFF2-40B4-BE49-F238E27FC236}">
                <a16:creationId xmlns:a16="http://schemas.microsoft.com/office/drawing/2014/main" id="{966A60CA-9183-9BEB-1093-145459608D5B}"/>
              </a:ext>
            </a:extLst>
          </p:cNvPr>
          <p:cNvPicPr>
            <a:picLocks noChangeAspect="1"/>
          </p:cNvPicPr>
          <p:nvPr/>
        </p:nvPicPr>
        <p:blipFill>
          <a:blip r:embed="rId8"/>
          <a:stretch>
            <a:fillRect/>
          </a:stretch>
        </p:blipFill>
        <p:spPr>
          <a:xfrm>
            <a:off x="4129006" y="4428505"/>
            <a:ext cx="889000" cy="444500"/>
          </a:xfrm>
          <a:prstGeom prst="rect">
            <a:avLst/>
          </a:prstGeom>
        </p:spPr>
      </p:pic>
      <p:sp>
        <p:nvSpPr>
          <p:cNvPr id="4" name="Rectangle 3">
            <a:extLst>
              <a:ext uri="{FF2B5EF4-FFF2-40B4-BE49-F238E27FC236}">
                <a16:creationId xmlns:a16="http://schemas.microsoft.com/office/drawing/2014/main" id="{A8FF079B-F0B2-79CC-508F-F8BA728056C4}"/>
              </a:ext>
            </a:extLst>
          </p:cNvPr>
          <p:cNvSpPr/>
          <p:nvPr/>
        </p:nvSpPr>
        <p:spPr>
          <a:xfrm flipH="1" flipV="1">
            <a:off x="341760" y="1813173"/>
            <a:ext cx="2520412" cy="28976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2944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41760" y="832105"/>
            <a:ext cx="8484403" cy="5447645"/>
          </a:xfrm>
          <a:prstGeom prst="rect">
            <a:avLst/>
          </a:prstGeom>
          <a:noFill/>
        </p:spPr>
        <p:txBody>
          <a:bodyPr wrap="square" rtlCol="0">
            <a:spAutoFit/>
          </a:bodyPr>
          <a:lstStyle/>
          <a:p>
            <a:r>
              <a:rPr lang="cs-CZ" sz="1200" dirty="0">
                <a:cs typeface="Times New Roman"/>
              </a:rPr>
              <a:t>Heisenbergův princip neurčitosti si brzy odvodíme (podrobněji i na cvičení) co je ale nyní důležité, je uvědomit si, co znamená vlnová funkce a co jsou to vlnová klubka, vlnová pole.</a:t>
            </a:r>
          </a:p>
          <a:p>
            <a:endParaRPr lang="cs-CZ" sz="1200" dirty="0">
              <a:cs typeface="Times New Roman"/>
            </a:endParaRPr>
          </a:p>
          <a:p>
            <a:r>
              <a:rPr lang="cs-CZ" sz="1200" dirty="0">
                <a:cs typeface="Times New Roman"/>
              </a:rPr>
              <a:t>Podrobněji se k vlnové funkci dostaneme ještě později, ale pro lepší pochopení toho, proč se tolik zabýváme vlnovou funkcí, je dobré si říci, co pro nás bude znamenat – jak je důležitá:</a:t>
            </a:r>
          </a:p>
          <a:p>
            <a:endParaRPr lang="cs-CZ" sz="1200" dirty="0">
              <a:cs typeface="Times New Roman"/>
            </a:endParaRPr>
          </a:p>
          <a:p>
            <a:r>
              <a:rPr lang="cs-CZ" sz="1200" dirty="0">
                <a:cs typeface="Times New Roman"/>
              </a:rPr>
              <a:t>V kvantové mechanice popisujeme stav (či jeden ze stavů) částice vlnovou funkcí, kterou je de </a:t>
            </a:r>
            <a:r>
              <a:rPr lang="cs-CZ" sz="1200" dirty="0" err="1">
                <a:cs typeface="Times New Roman"/>
              </a:rPr>
              <a:t>Broglieova</a:t>
            </a:r>
            <a:r>
              <a:rPr lang="cs-CZ" sz="1200" dirty="0">
                <a:cs typeface="Times New Roman"/>
              </a:rPr>
              <a:t> částicová/hmotnostní vlna vyjádřená funkcí:</a:t>
            </a:r>
          </a:p>
          <a:p>
            <a:endParaRPr lang="cs-CZ" sz="1200" dirty="0">
              <a:cs typeface="Times New Roman"/>
            </a:endParaRPr>
          </a:p>
          <a:p>
            <a:r>
              <a:rPr lang="cs-CZ" sz="1200" dirty="0">
                <a:cs typeface="Times New Roman"/>
              </a:rPr>
              <a:t>V analogii s vlnovou optikou má pak vlnová funkce intenzitu	a tato intenzita je pro danou souřadnici rovna pravděpodobnosti nalezení částice v dané souřadnici, která je spjata s uvedenou vlnou.</a:t>
            </a:r>
          </a:p>
          <a:p>
            <a:endParaRPr lang="cs-CZ" sz="1200" dirty="0">
              <a:cs typeface="Times New Roman"/>
            </a:endParaRPr>
          </a:p>
          <a:p>
            <a:r>
              <a:rPr lang="cs-CZ" sz="1200" dirty="0">
                <a:cs typeface="Times New Roman"/>
              </a:rPr>
              <a:t>Po zavedení vlnové kvantové mechaniky </a:t>
            </a:r>
            <a:r>
              <a:rPr lang="cs-CZ" sz="1200" dirty="0" err="1">
                <a:cs typeface="Times New Roman"/>
              </a:rPr>
              <a:t>Schrödingerem</a:t>
            </a:r>
            <a:r>
              <a:rPr lang="cs-CZ" sz="1200" dirty="0">
                <a:cs typeface="Times New Roman"/>
              </a:rPr>
              <a:t> v roce 1926 interpretoval Born tuto intenzitu jako hustotu pravděpodobnosti a výraz			   jako elementární pravděpodobnost 	       toho, že v čase t najdeme částici v objemovém elementu</a:t>
            </a:r>
          </a:p>
          <a:p>
            <a:r>
              <a:rPr lang="cs-CZ" sz="1200" dirty="0">
                <a:cs typeface="Times New Roman"/>
              </a:rPr>
              <a:t>Který se nachází v intervalu mezi	a  	     , tedy, že platí:</a:t>
            </a:r>
          </a:p>
          <a:p>
            <a:endParaRPr lang="cs-CZ" sz="1200" dirty="0">
              <a:cs typeface="Times New Roman"/>
            </a:endParaRPr>
          </a:p>
          <a:p>
            <a:endParaRPr lang="cs-CZ" sz="1200" dirty="0">
              <a:cs typeface="Times New Roman"/>
            </a:endParaRPr>
          </a:p>
          <a:p>
            <a:r>
              <a:rPr lang="cs-CZ" sz="1200" dirty="0">
                <a:cs typeface="Times New Roman"/>
              </a:rPr>
              <a:t>kde	      má rozměr [délky]</a:t>
            </a:r>
            <a:r>
              <a:rPr lang="cs-CZ" sz="1200" baseline="30000" dirty="0">
                <a:cs typeface="Times New Roman"/>
              </a:rPr>
              <a:t>-3 </a:t>
            </a:r>
            <a:r>
              <a:rPr lang="cs-CZ" sz="1200" dirty="0">
                <a:cs typeface="Times New Roman"/>
              </a:rPr>
              <a:t>tedy objemová hustota pravděpodobnosti. Pokud tuto elementární pravděpodobnost integrujeme přes celý prostor, tak si můžeme být jisti, že tam někde bude (pravděpodobnost bude 1, čili 100%) a to nám dává další důležitý vztah:</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Nyní nám již prakticky jen zůstává otázka, jak se dostaneme ke konkrétní vlnové funkci pro daný kvantově mechanický problém, jak ji získáme, abychom z ní na příklad mohli popsat pravděpodobnosti výskytu částic ve studovaném systému? K tomu nám slouží </a:t>
            </a:r>
            <a:r>
              <a:rPr lang="cs-CZ" sz="1200" dirty="0" err="1">
                <a:cs typeface="Times New Roman"/>
              </a:rPr>
              <a:t>Schrödingerova</a:t>
            </a:r>
            <a:r>
              <a:rPr lang="cs-CZ" sz="1200" dirty="0">
                <a:cs typeface="Times New Roman"/>
              </a:rPr>
              <a:t> rovnice, kdy vlnová funkce je jejím řešením.</a:t>
            </a:r>
          </a:p>
          <a:p>
            <a:endParaRPr lang="cs-CZ" sz="1200" dirty="0">
              <a:cs typeface="Times New Roman"/>
            </a:endParaRPr>
          </a:p>
          <a:p>
            <a:r>
              <a:rPr lang="cs-CZ" sz="1200" dirty="0">
                <a:cs typeface="Times New Roman"/>
              </a:rPr>
              <a:t>Nejdříve bude ale potřeba seznámit se podrobněji s vlnovými klubky a matematickým aparátem potřebným k pochopení </a:t>
            </a:r>
            <a:r>
              <a:rPr lang="cs-CZ" sz="1200" dirty="0" err="1">
                <a:cs typeface="Times New Roman"/>
              </a:rPr>
              <a:t>Schrödingerovy</a:t>
            </a:r>
            <a:r>
              <a:rPr lang="cs-CZ" sz="1200" dirty="0">
                <a:cs typeface="Times New Roman"/>
              </a:rPr>
              <a:t> rovnice…</a:t>
            </a:r>
          </a:p>
        </p:txBody>
      </p:sp>
      <p:pic>
        <p:nvPicPr>
          <p:cNvPr id="4" name="Picture 3" descr="A black text on a white background&#10;&#10;Description automatically generated">
            <a:extLst>
              <a:ext uri="{FF2B5EF4-FFF2-40B4-BE49-F238E27FC236}">
                <a16:creationId xmlns:a16="http://schemas.microsoft.com/office/drawing/2014/main" id="{771C3167-BF03-8D75-4A80-6849F7F78AB6}"/>
              </a:ext>
            </a:extLst>
          </p:cNvPr>
          <p:cNvPicPr>
            <a:picLocks noChangeAspect="1"/>
          </p:cNvPicPr>
          <p:nvPr/>
        </p:nvPicPr>
        <p:blipFill>
          <a:blip r:embed="rId4"/>
          <a:stretch>
            <a:fillRect/>
          </a:stretch>
        </p:blipFill>
        <p:spPr>
          <a:xfrm>
            <a:off x="1575792" y="2141646"/>
            <a:ext cx="2743200" cy="355600"/>
          </a:xfrm>
          <a:prstGeom prst="rect">
            <a:avLst/>
          </a:prstGeom>
        </p:spPr>
      </p:pic>
      <p:pic>
        <p:nvPicPr>
          <p:cNvPr id="13" name="Picture 12">
            <a:extLst>
              <a:ext uri="{FF2B5EF4-FFF2-40B4-BE49-F238E27FC236}">
                <a16:creationId xmlns:a16="http://schemas.microsoft.com/office/drawing/2014/main" id="{5BD6DED5-50FA-5E47-4FF4-0005A7BCC86C}"/>
              </a:ext>
            </a:extLst>
          </p:cNvPr>
          <p:cNvPicPr>
            <a:picLocks noChangeAspect="1"/>
          </p:cNvPicPr>
          <p:nvPr/>
        </p:nvPicPr>
        <p:blipFill rotWithShape="1">
          <a:blip r:embed="rId5"/>
          <a:srcRect t="3103" b="1"/>
          <a:stretch/>
        </p:blipFill>
        <p:spPr>
          <a:xfrm>
            <a:off x="4132872" y="2497246"/>
            <a:ext cx="330200" cy="246118"/>
          </a:xfrm>
          <a:prstGeom prst="rect">
            <a:avLst/>
          </a:prstGeom>
        </p:spPr>
      </p:pic>
      <p:pic>
        <p:nvPicPr>
          <p:cNvPr id="15" name="Picture 14">
            <a:extLst>
              <a:ext uri="{FF2B5EF4-FFF2-40B4-BE49-F238E27FC236}">
                <a16:creationId xmlns:a16="http://schemas.microsoft.com/office/drawing/2014/main" id="{B65EDC92-34D1-874D-B20E-3A0C1AEEF614}"/>
              </a:ext>
            </a:extLst>
          </p:cNvPr>
          <p:cNvPicPr>
            <a:picLocks noChangeAspect="1"/>
          </p:cNvPicPr>
          <p:nvPr/>
        </p:nvPicPr>
        <p:blipFill>
          <a:blip r:embed="rId6"/>
          <a:stretch>
            <a:fillRect/>
          </a:stretch>
        </p:blipFill>
        <p:spPr>
          <a:xfrm>
            <a:off x="886202" y="3215050"/>
            <a:ext cx="939800" cy="228600"/>
          </a:xfrm>
          <a:prstGeom prst="rect">
            <a:avLst/>
          </a:prstGeom>
        </p:spPr>
      </p:pic>
      <p:pic>
        <p:nvPicPr>
          <p:cNvPr id="17" name="Picture 16">
            <a:extLst>
              <a:ext uri="{FF2B5EF4-FFF2-40B4-BE49-F238E27FC236}">
                <a16:creationId xmlns:a16="http://schemas.microsoft.com/office/drawing/2014/main" id="{979F2D35-E319-F0F8-1F2C-73EF7755D7D0}"/>
              </a:ext>
            </a:extLst>
          </p:cNvPr>
          <p:cNvPicPr>
            <a:picLocks noChangeAspect="1"/>
          </p:cNvPicPr>
          <p:nvPr/>
        </p:nvPicPr>
        <p:blipFill>
          <a:blip r:embed="rId7"/>
          <a:stretch>
            <a:fillRect/>
          </a:stretch>
        </p:blipFill>
        <p:spPr>
          <a:xfrm>
            <a:off x="4116934" y="3253150"/>
            <a:ext cx="635000" cy="190500"/>
          </a:xfrm>
          <a:prstGeom prst="rect">
            <a:avLst/>
          </a:prstGeom>
        </p:spPr>
      </p:pic>
      <p:pic>
        <p:nvPicPr>
          <p:cNvPr id="19" name="Picture 18">
            <a:extLst>
              <a:ext uri="{FF2B5EF4-FFF2-40B4-BE49-F238E27FC236}">
                <a16:creationId xmlns:a16="http://schemas.microsoft.com/office/drawing/2014/main" id="{257777B4-13CD-D4FD-1223-207006C68765}"/>
              </a:ext>
            </a:extLst>
          </p:cNvPr>
          <p:cNvPicPr>
            <a:picLocks noChangeAspect="1"/>
          </p:cNvPicPr>
          <p:nvPr/>
        </p:nvPicPr>
        <p:blipFill>
          <a:blip r:embed="rId8"/>
          <a:stretch>
            <a:fillRect/>
          </a:stretch>
        </p:blipFill>
        <p:spPr>
          <a:xfrm>
            <a:off x="8337873" y="3218602"/>
            <a:ext cx="279400" cy="228600"/>
          </a:xfrm>
          <a:prstGeom prst="rect">
            <a:avLst/>
          </a:prstGeom>
        </p:spPr>
      </p:pic>
      <p:pic>
        <p:nvPicPr>
          <p:cNvPr id="22" name="Picture 21">
            <a:extLst>
              <a:ext uri="{FF2B5EF4-FFF2-40B4-BE49-F238E27FC236}">
                <a16:creationId xmlns:a16="http://schemas.microsoft.com/office/drawing/2014/main" id="{4B643D14-0B47-A033-4ADB-506AC849DE52}"/>
              </a:ext>
            </a:extLst>
          </p:cNvPr>
          <p:cNvPicPr>
            <a:picLocks noChangeAspect="1"/>
          </p:cNvPicPr>
          <p:nvPr/>
        </p:nvPicPr>
        <p:blipFill>
          <a:blip r:embed="rId9"/>
          <a:stretch>
            <a:fillRect/>
          </a:stretch>
        </p:blipFill>
        <p:spPr>
          <a:xfrm>
            <a:off x="2531066" y="3415679"/>
            <a:ext cx="114300" cy="203200"/>
          </a:xfrm>
          <a:prstGeom prst="rect">
            <a:avLst/>
          </a:prstGeom>
        </p:spPr>
      </p:pic>
      <p:pic>
        <p:nvPicPr>
          <p:cNvPr id="24" name="Picture 23">
            <a:extLst>
              <a:ext uri="{FF2B5EF4-FFF2-40B4-BE49-F238E27FC236}">
                <a16:creationId xmlns:a16="http://schemas.microsoft.com/office/drawing/2014/main" id="{EED35614-D36E-6E91-FE9A-C81E0A11A498}"/>
              </a:ext>
            </a:extLst>
          </p:cNvPr>
          <p:cNvPicPr>
            <a:picLocks noChangeAspect="1"/>
          </p:cNvPicPr>
          <p:nvPr/>
        </p:nvPicPr>
        <p:blipFill>
          <a:blip r:embed="rId10"/>
          <a:stretch>
            <a:fillRect/>
          </a:stretch>
        </p:blipFill>
        <p:spPr>
          <a:xfrm>
            <a:off x="2850917" y="3413502"/>
            <a:ext cx="469900" cy="203200"/>
          </a:xfrm>
          <a:prstGeom prst="rect">
            <a:avLst/>
          </a:prstGeom>
        </p:spPr>
      </p:pic>
      <p:pic>
        <p:nvPicPr>
          <p:cNvPr id="26" name="Picture 25">
            <a:extLst>
              <a:ext uri="{FF2B5EF4-FFF2-40B4-BE49-F238E27FC236}">
                <a16:creationId xmlns:a16="http://schemas.microsoft.com/office/drawing/2014/main" id="{359C81A5-6B33-D7FD-2167-B8B17B84C690}"/>
              </a:ext>
            </a:extLst>
          </p:cNvPr>
          <p:cNvPicPr>
            <a:picLocks noChangeAspect="1"/>
          </p:cNvPicPr>
          <p:nvPr/>
        </p:nvPicPr>
        <p:blipFill>
          <a:blip r:embed="rId11"/>
          <a:stretch>
            <a:fillRect/>
          </a:stretch>
        </p:blipFill>
        <p:spPr>
          <a:xfrm>
            <a:off x="4316439" y="3550782"/>
            <a:ext cx="1803400" cy="241300"/>
          </a:xfrm>
          <a:prstGeom prst="rect">
            <a:avLst/>
          </a:prstGeom>
        </p:spPr>
      </p:pic>
      <p:sp>
        <p:nvSpPr>
          <p:cNvPr id="27" name="Rectangle 26">
            <a:extLst>
              <a:ext uri="{FF2B5EF4-FFF2-40B4-BE49-F238E27FC236}">
                <a16:creationId xmlns:a16="http://schemas.microsoft.com/office/drawing/2014/main" id="{BE20849A-4A66-50A0-1C71-47F75B866CF0}"/>
              </a:ext>
            </a:extLst>
          </p:cNvPr>
          <p:cNvSpPr/>
          <p:nvPr/>
        </p:nvSpPr>
        <p:spPr>
          <a:xfrm flipH="1" flipV="1">
            <a:off x="4311209" y="3526546"/>
            <a:ext cx="1808630" cy="28976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28" name="Picture 27">
            <a:extLst>
              <a:ext uri="{FF2B5EF4-FFF2-40B4-BE49-F238E27FC236}">
                <a16:creationId xmlns:a16="http://schemas.microsoft.com/office/drawing/2014/main" id="{90381D33-72DA-B37C-3572-00B68BE122A9}"/>
              </a:ext>
            </a:extLst>
          </p:cNvPr>
          <p:cNvPicPr>
            <a:picLocks noChangeAspect="1"/>
          </p:cNvPicPr>
          <p:nvPr/>
        </p:nvPicPr>
        <p:blipFill rotWithShape="1">
          <a:blip r:embed="rId5"/>
          <a:srcRect t="3103" b="1"/>
          <a:stretch/>
        </p:blipFill>
        <p:spPr>
          <a:xfrm>
            <a:off x="713151" y="3941010"/>
            <a:ext cx="330200" cy="246118"/>
          </a:xfrm>
          <a:prstGeom prst="rect">
            <a:avLst/>
          </a:prstGeom>
        </p:spPr>
      </p:pic>
      <p:pic>
        <p:nvPicPr>
          <p:cNvPr id="30" name="Picture 29" descr="A black text with a white background&#10;&#10;Description automatically generated with medium confidence">
            <a:extLst>
              <a:ext uri="{FF2B5EF4-FFF2-40B4-BE49-F238E27FC236}">
                <a16:creationId xmlns:a16="http://schemas.microsoft.com/office/drawing/2014/main" id="{A7D6AD96-9323-E345-EA49-4B2DD4DA0507}"/>
              </a:ext>
            </a:extLst>
          </p:cNvPr>
          <p:cNvPicPr>
            <a:picLocks noChangeAspect="1"/>
          </p:cNvPicPr>
          <p:nvPr/>
        </p:nvPicPr>
        <p:blipFill rotWithShape="1">
          <a:blip r:embed="rId12"/>
          <a:srcRect r="1151"/>
          <a:stretch/>
        </p:blipFill>
        <p:spPr>
          <a:xfrm>
            <a:off x="6004207" y="4375240"/>
            <a:ext cx="1970951" cy="508000"/>
          </a:xfrm>
          <a:prstGeom prst="rect">
            <a:avLst/>
          </a:prstGeom>
        </p:spPr>
      </p:pic>
      <p:sp>
        <p:nvSpPr>
          <p:cNvPr id="31" name="Rectangle 30">
            <a:extLst>
              <a:ext uri="{FF2B5EF4-FFF2-40B4-BE49-F238E27FC236}">
                <a16:creationId xmlns:a16="http://schemas.microsoft.com/office/drawing/2014/main" id="{84A2D84A-737D-81F9-5793-AF8AB5A858AD}"/>
              </a:ext>
            </a:extLst>
          </p:cNvPr>
          <p:cNvSpPr/>
          <p:nvPr/>
        </p:nvSpPr>
        <p:spPr>
          <a:xfrm flipH="1" flipV="1">
            <a:off x="6004207" y="4375239"/>
            <a:ext cx="1993900" cy="5079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34" name="Rectangle 33">
            <a:extLst>
              <a:ext uri="{FF2B5EF4-FFF2-40B4-BE49-F238E27FC236}">
                <a16:creationId xmlns:a16="http://schemas.microsoft.com/office/drawing/2014/main" id="{DD015CB7-FFD7-0977-A7E4-AE9943B46D66}"/>
              </a:ext>
            </a:extLst>
          </p:cNvPr>
          <p:cNvSpPr/>
          <p:nvPr/>
        </p:nvSpPr>
        <p:spPr>
          <a:xfrm flipH="1" flipV="1">
            <a:off x="341760" y="816420"/>
            <a:ext cx="8341064" cy="5079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2293457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415498" cy="276999"/>
          </a:xfrm>
          <a:prstGeom prst="rect">
            <a:avLst/>
          </a:prstGeom>
          <a:noFill/>
        </p:spPr>
        <p:txBody>
          <a:bodyPr wrap="none" rtlCol="0">
            <a:spAutoFit/>
          </a:bodyPr>
          <a:lstStyle/>
          <a:p>
            <a:r>
              <a:rPr lang="de-DE" sz="1200" dirty="0">
                <a:cs typeface="Times New Roman" panose="02020603050405020304" pitchFamily="18" charset="0"/>
              </a:rPr>
              <a:t>15a</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832375"/>
            <a:ext cx="8484403" cy="6924973"/>
          </a:xfrm>
          <a:prstGeom prst="rect">
            <a:avLst/>
          </a:prstGeom>
          <a:noFill/>
        </p:spPr>
        <p:txBody>
          <a:bodyPr wrap="square" rtlCol="0">
            <a:spAutoFit/>
          </a:bodyPr>
          <a:lstStyle/>
          <a:p>
            <a:r>
              <a:rPr lang="cs-CZ" sz="1200" dirty="0">
                <a:cs typeface="Times New Roman"/>
              </a:rPr>
              <a:t>Rovinná vlna a vlnové klubko jako reprezentace částice:</a:t>
            </a:r>
          </a:p>
          <a:p>
            <a:endParaRPr lang="cs-CZ" sz="1200" dirty="0">
              <a:cs typeface="Times New Roman"/>
            </a:endParaRPr>
          </a:p>
          <a:p>
            <a:endParaRPr lang="cs-CZ" sz="1200" dirty="0">
              <a:cs typeface="Times New Roman"/>
            </a:endParaRPr>
          </a:p>
          <a:p>
            <a:r>
              <a:rPr lang="cs-CZ" sz="1200" dirty="0">
                <a:cs typeface="Times New Roman"/>
              </a:rPr>
              <a:t>Vztah pro de </a:t>
            </a:r>
            <a:r>
              <a:rPr lang="cs-CZ" sz="1200" dirty="0" err="1">
                <a:cs typeface="Times New Roman"/>
              </a:rPr>
              <a:t>Broglieovu</a:t>
            </a:r>
            <a:r>
              <a:rPr lang="cs-CZ" sz="1200" dirty="0">
                <a:cs typeface="Times New Roman"/>
              </a:rPr>
              <a:t> vlnu je vztah rovinné vlny</a:t>
            </a:r>
          </a:p>
          <a:p>
            <a:r>
              <a:rPr lang="cs-CZ" sz="1200" dirty="0">
                <a:cs typeface="Times New Roman"/>
              </a:rPr>
              <a:t>pro přesně definovanou hodnotu hybnosti. To znamená, že hybnost je přesně známa a tedy </a:t>
            </a:r>
          </a:p>
          <a:p>
            <a:r>
              <a:rPr lang="cs-CZ" sz="1200" dirty="0">
                <a:cs typeface="Times New Roman"/>
              </a:rPr>
              <a:t>z Heisenbergova principu neurčitosti víme, že hodnota pro polohu bude značně nejistá, aby bylo	</a:t>
            </a:r>
          </a:p>
          <a:p>
            <a:r>
              <a:rPr lang="cs-CZ" sz="1200" dirty="0">
                <a:cs typeface="Times New Roman"/>
              </a:rPr>
              <a:t>splněno</a:t>
            </a:r>
          </a:p>
          <a:p>
            <a:endParaRPr lang="cs-CZ" sz="1200" dirty="0">
              <a:cs typeface="Times New Roman"/>
            </a:endParaRPr>
          </a:p>
          <a:p>
            <a:endParaRPr lang="cs-CZ" sz="1200" dirty="0">
              <a:cs typeface="Times New Roman"/>
            </a:endParaRPr>
          </a:p>
          <a:p>
            <a:r>
              <a:rPr lang="cs-CZ" sz="1200" dirty="0">
                <a:cs typeface="Times New Roman"/>
              </a:rPr>
              <a:t>Na grafu vpravo jde o situaci v prvním obrázku. Průhlednost žluté stopy pak označuje </a:t>
            </a:r>
          </a:p>
          <a:p>
            <a:r>
              <a:rPr lang="cs-CZ" sz="1200" dirty="0">
                <a:cs typeface="Times New Roman"/>
              </a:rPr>
              <a:t>pravděpodobnost, že částici v dané souřadnici </a:t>
            </a:r>
            <a:r>
              <a:rPr lang="cs-CZ" sz="1200" i="1" dirty="0" err="1">
                <a:cs typeface="Times New Roman"/>
              </a:rPr>
              <a:t>x</a:t>
            </a:r>
            <a:r>
              <a:rPr lang="cs-CZ" sz="1200" dirty="0">
                <a:cs typeface="Times New Roman"/>
              </a:rPr>
              <a:t> najdeme – zde je všude téměř stejná.</a:t>
            </a:r>
          </a:p>
          <a:p>
            <a:endParaRPr lang="cs-CZ" sz="1200" dirty="0">
              <a:cs typeface="Times New Roman"/>
            </a:endParaRPr>
          </a:p>
          <a:p>
            <a:endParaRPr lang="cs-CZ" sz="1200" dirty="0">
              <a:cs typeface="Times New Roman"/>
            </a:endParaRPr>
          </a:p>
          <a:p>
            <a:r>
              <a:rPr lang="cs-CZ" sz="1200" dirty="0">
                <a:cs typeface="Times New Roman"/>
              </a:rPr>
              <a:t>Schéma na obrázku vpravo níže ukazuje jinou funkci a prostorově lokalizovanou pravděpodobnost.</a:t>
            </a:r>
          </a:p>
          <a:p>
            <a:r>
              <a:rPr lang="cs-CZ" sz="1200" dirty="0">
                <a:cs typeface="Times New Roman"/>
              </a:rPr>
              <a:t>Funkce		 		popisuje tzv. vlnové klubko a je vidět, že je součtem několika </a:t>
            </a:r>
            <a:br>
              <a:rPr lang="cs-CZ" sz="1200" dirty="0">
                <a:cs typeface="Times New Roman"/>
              </a:rPr>
            </a:br>
            <a:r>
              <a:rPr lang="cs-CZ" sz="1200" dirty="0">
                <a:cs typeface="Times New Roman"/>
              </a:rPr>
              <a:t>de </a:t>
            </a:r>
            <a:r>
              <a:rPr lang="cs-CZ" sz="1200" dirty="0" err="1">
                <a:cs typeface="Times New Roman"/>
              </a:rPr>
              <a:t>Broglieových</a:t>
            </a:r>
            <a:r>
              <a:rPr lang="cs-CZ" sz="1200" dirty="0">
                <a:cs typeface="Times New Roman"/>
              </a:rPr>
              <a:t> rovinných vln – proto sumační znaménko.</a:t>
            </a:r>
          </a:p>
          <a:p>
            <a:endParaRPr lang="cs-CZ" sz="1200" dirty="0">
              <a:cs typeface="Times New Roman"/>
            </a:endParaRPr>
          </a:p>
          <a:p>
            <a:r>
              <a:rPr lang="cs-CZ" sz="1200" dirty="0">
                <a:cs typeface="Times New Roman"/>
              </a:rPr>
              <a:t>Názorně i pro časově vyvíjející se systém to lze vidět zde: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Pro lepší názornost viz. Wolfram prezentace… </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2" name="Picture 1" descr="A black text on a white background&#10;&#10;Description automatically generated">
            <a:extLst>
              <a:ext uri="{FF2B5EF4-FFF2-40B4-BE49-F238E27FC236}">
                <a16:creationId xmlns:a16="http://schemas.microsoft.com/office/drawing/2014/main" id="{1CA12BC3-60A3-0D3B-08F9-52366538997A}"/>
              </a:ext>
            </a:extLst>
          </p:cNvPr>
          <p:cNvPicPr>
            <a:picLocks noChangeAspect="1"/>
          </p:cNvPicPr>
          <p:nvPr/>
        </p:nvPicPr>
        <p:blipFill>
          <a:blip r:embed="rId4"/>
          <a:stretch>
            <a:fillRect/>
          </a:stretch>
        </p:blipFill>
        <p:spPr>
          <a:xfrm>
            <a:off x="3522591" y="1290771"/>
            <a:ext cx="2743200" cy="355600"/>
          </a:xfrm>
          <a:prstGeom prst="rect">
            <a:avLst/>
          </a:prstGeom>
        </p:spPr>
      </p:pic>
      <p:pic>
        <p:nvPicPr>
          <p:cNvPr id="7" name="Picture 6" descr="A diagram of a spiraling machine&#10;&#10;Description automatically generated with medium confidence">
            <a:extLst>
              <a:ext uri="{FF2B5EF4-FFF2-40B4-BE49-F238E27FC236}">
                <a16:creationId xmlns:a16="http://schemas.microsoft.com/office/drawing/2014/main" id="{B26E1B83-6856-84DF-9F1A-E34389EB529B}"/>
              </a:ext>
            </a:extLst>
          </p:cNvPr>
          <p:cNvPicPr>
            <a:picLocks noChangeAspect="1"/>
          </p:cNvPicPr>
          <p:nvPr/>
        </p:nvPicPr>
        <p:blipFill>
          <a:blip r:embed="rId5"/>
          <a:stretch>
            <a:fillRect/>
          </a:stretch>
        </p:blipFill>
        <p:spPr>
          <a:xfrm>
            <a:off x="6798868" y="387131"/>
            <a:ext cx="2115574" cy="3339289"/>
          </a:xfrm>
          <a:prstGeom prst="rect">
            <a:avLst/>
          </a:prstGeom>
        </p:spPr>
      </p:pic>
      <p:pic>
        <p:nvPicPr>
          <p:cNvPr id="9" name="Picture 8">
            <a:extLst>
              <a:ext uri="{FF2B5EF4-FFF2-40B4-BE49-F238E27FC236}">
                <a16:creationId xmlns:a16="http://schemas.microsoft.com/office/drawing/2014/main" id="{DF6F55A9-8964-CE8D-C835-161800F17C46}"/>
              </a:ext>
            </a:extLst>
          </p:cNvPr>
          <p:cNvPicPr>
            <a:picLocks noChangeAspect="1"/>
          </p:cNvPicPr>
          <p:nvPr/>
        </p:nvPicPr>
        <p:blipFill>
          <a:blip r:embed="rId6"/>
          <a:stretch>
            <a:fillRect/>
          </a:stretch>
        </p:blipFill>
        <p:spPr>
          <a:xfrm>
            <a:off x="991528" y="1986537"/>
            <a:ext cx="3695700" cy="431800"/>
          </a:xfrm>
          <a:prstGeom prst="rect">
            <a:avLst/>
          </a:prstGeom>
        </p:spPr>
      </p:pic>
      <p:sp>
        <p:nvSpPr>
          <p:cNvPr id="10" name="Rectangle 9">
            <a:extLst>
              <a:ext uri="{FF2B5EF4-FFF2-40B4-BE49-F238E27FC236}">
                <a16:creationId xmlns:a16="http://schemas.microsoft.com/office/drawing/2014/main" id="{E07F7C82-EEAB-EBD1-E753-329C23788734}"/>
              </a:ext>
            </a:extLst>
          </p:cNvPr>
          <p:cNvSpPr/>
          <p:nvPr/>
        </p:nvSpPr>
        <p:spPr>
          <a:xfrm flipV="1">
            <a:off x="6737209" y="341904"/>
            <a:ext cx="2218414" cy="341632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2" name="Picture 11" descr="A close-up of a black text&#10;&#10;Description automatically generated">
            <a:extLst>
              <a:ext uri="{FF2B5EF4-FFF2-40B4-BE49-F238E27FC236}">
                <a16:creationId xmlns:a16="http://schemas.microsoft.com/office/drawing/2014/main" id="{1949E285-6465-15B3-331E-DF218DD11AD7}"/>
              </a:ext>
            </a:extLst>
          </p:cNvPr>
          <p:cNvPicPr>
            <a:picLocks noChangeAspect="1"/>
          </p:cNvPicPr>
          <p:nvPr/>
        </p:nvPicPr>
        <p:blipFill>
          <a:blip r:embed="rId7"/>
          <a:stretch>
            <a:fillRect/>
          </a:stretch>
        </p:blipFill>
        <p:spPr>
          <a:xfrm>
            <a:off x="1055136" y="3412298"/>
            <a:ext cx="972444" cy="236878"/>
          </a:xfrm>
          <a:prstGeom prst="rect">
            <a:avLst/>
          </a:prstGeom>
        </p:spPr>
      </p:pic>
      <p:pic>
        <p:nvPicPr>
          <p:cNvPr id="13" name="Picture 12" descr="A graph of a graph of a function&#10;&#10;Description automatically generated">
            <a:extLst>
              <a:ext uri="{FF2B5EF4-FFF2-40B4-BE49-F238E27FC236}">
                <a16:creationId xmlns:a16="http://schemas.microsoft.com/office/drawing/2014/main" id="{A58C93A5-7633-B0C8-0FBB-763573DD635D}"/>
              </a:ext>
            </a:extLst>
          </p:cNvPr>
          <p:cNvPicPr>
            <a:picLocks noChangeAspect="1"/>
          </p:cNvPicPr>
          <p:nvPr/>
        </p:nvPicPr>
        <p:blipFill>
          <a:blip r:embed="rId8"/>
          <a:stretch>
            <a:fillRect/>
          </a:stretch>
        </p:blipFill>
        <p:spPr>
          <a:xfrm>
            <a:off x="512793" y="4309938"/>
            <a:ext cx="5803457" cy="1654581"/>
          </a:xfrm>
          <a:prstGeom prst="rect">
            <a:avLst/>
          </a:prstGeom>
        </p:spPr>
      </p:pic>
      <p:sp>
        <p:nvSpPr>
          <p:cNvPr id="14" name="Rectangle 13">
            <a:extLst>
              <a:ext uri="{FF2B5EF4-FFF2-40B4-BE49-F238E27FC236}">
                <a16:creationId xmlns:a16="http://schemas.microsoft.com/office/drawing/2014/main" id="{969C7CE4-98C1-AF9B-FF7A-745462BB0289}"/>
              </a:ext>
            </a:extLst>
          </p:cNvPr>
          <p:cNvSpPr/>
          <p:nvPr/>
        </p:nvSpPr>
        <p:spPr>
          <a:xfrm flipV="1">
            <a:off x="512793" y="4248695"/>
            <a:ext cx="5811408" cy="17158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6" name="Picture 15" descr="A red line on a blue and white surface&#10;&#10;Description automatically generated">
            <a:extLst>
              <a:ext uri="{FF2B5EF4-FFF2-40B4-BE49-F238E27FC236}">
                <a16:creationId xmlns:a16="http://schemas.microsoft.com/office/drawing/2014/main" id="{7CA97E90-3B12-8AA2-2AE7-35CF78F9CA1A}"/>
              </a:ext>
            </a:extLst>
          </p:cNvPr>
          <p:cNvPicPr>
            <a:picLocks noChangeAspect="1"/>
          </p:cNvPicPr>
          <p:nvPr/>
        </p:nvPicPr>
        <p:blipFill>
          <a:blip r:embed="rId9"/>
          <a:stretch>
            <a:fillRect/>
          </a:stretch>
        </p:blipFill>
        <p:spPr>
          <a:xfrm>
            <a:off x="6583679" y="4267776"/>
            <a:ext cx="2230521" cy="1672890"/>
          </a:xfrm>
          <a:prstGeom prst="rect">
            <a:avLst/>
          </a:prstGeom>
        </p:spPr>
      </p:pic>
      <p:sp>
        <p:nvSpPr>
          <p:cNvPr id="17" name="Rectangle 16">
            <a:extLst>
              <a:ext uri="{FF2B5EF4-FFF2-40B4-BE49-F238E27FC236}">
                <a16:creationId xmlns:a16="http://schemas.microsoft.com/office/drawing/2014/main" id="{E7B6515B-5682-B123-9E62-D6D6C02DE256}"/>
              </a:ext>
            </a:extLst>
          </p:cNvPr>
          <p:cNvSpPr/>
          <p:nvPr/>
        </p:nvSpPr>
        <p:spPr>
          <a:xfrm flipV="1">
            <a:off x="6546952" y="4248695"/>
            <a:ext cx="2307004" cy="17158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8" name="Rectangle 17">
            <a:extLst>
              <a:ext uri="{FF2B5EF4-FFF2-40B4-BE49-F238E27FC236}">
                <a16:creationId xmlns:a16="http://schemas.microsoft.com/office/drawing/2014/main" id="{F29E340F-3749-8580-A514-874BA3973D47}"/>
              </a:ext>
            </a:extLst>
          </p:cNvPr>
          <p:cNvSpPr/>
          <p:nvPr/>
        </p:nvSpPr>
        <p:spPr>
          <a:xfrm flipV="1">
            <a:off x="329798" y="832105"/>
            <a:ext cx="3556402" cy="277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877FC33A-D97E-61CE-32C5-F6644CD497FD}"/>
              </a:ext>
            </a:extLst>
          </p:cNvPr>
          <p:cNvSpPr txBox="1"/>
          <p:nvPr/>
        </p:nvSpPr>
        <p:spPr>
          <a:xfrm>
            <a:off x="8081304" y="1446316"/>
            <a:ext cx="894797" cy="400110"/>
          </a:xfrm>
          <a:prstGeom prst="rect">
            <a:avLst/>
          </a:prstGeom>
          <a:noFill/>
        </p:spPr>
        <p:txBody>
          <a:bodyPr wrap="none" rtlCol="0">
            <a:spAutoFit/>
          </a:bodyPr>
          <a:lstStyle/>
          <a:p>
            <a:r>
              <a:rPr lang="en-US" sz="1000" dirty="0"/>
              <a:t>Re part blue</a:t>
            </a:r>
          </a:p>
          <a:p>
            <a:r>
              <a:rPr lang="en-US" sz="1000" dirty="0" err="1"/>
              <a:t>Im</a:t>
            </a:r>
            <a:r>
              <a:rPr lang="en-US" sz="1000" dirty="0"/>
              <a:t> part green</a:t>
            </a:r>
          </a:p>
        </p:txBody>
      </p:sp>
    </p:spTree>
    <p:extLst>
      <p:ext uri="{BB962C8B-B14F-4D97-AF65-F5344CB8AC3E}">
        <p14:creationId xmlns:p14="http://schemas.microsoft.com/office/powerpoint/2010/main" val="389040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421910" cy="276999"/>
          </a:xfrm>
          <a:prstGeom prst="rect">
            <a:avLst/>
          </a:prstGeom>
          <a:noFill/>
        </p:spPr>
        <p:txBody>
          <a:bodyPr wrap="none" rtlCol="0">
            <a:spAutoFit/>
          </a:bodyPr>
          <a:lstStyle/>
          <a:p>
            <a:r>
              <a:rPr lang="de-DE" sz="1200" dirty="0">
                <a:cs typeface="Times New Roman" panose="02020603050405020304" pitchFamily="18" charset="0"/>
              </a:rPr>
              <a:t>15b</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832375"/>
            <a:ext cx="8484403" cy="6924973"/>
          </a:xfrm>
          <a:prstGeom prst="rect">
            <a:avLst/>
          </a:prstGeom>
          <a:noFill/>
        </p:spPr>
        <p:txBody>
          <a:bodyPr wrap="square" rtlCol="0">
            <a:spAutoFit/>
          </a:bodyPr>
          <a:lstStyle/>
          <a:p>
            <a:r>
              <a:rPr lang="cs-CZ" sz="1200" dirty="0">
                <a:cs typeface="Times New Roman"/>
              </a:rPr>
              <a:t>Rovinná vlna a vlnové klubko jako reprezentace částice:</a:t>
            </a:r>
          </a:p>
          <a:p>
            <a:endParaRPr lang="cs-CZ" sz="1200" dirty="0">
              <a:cs typeface="Times New Roman"/>
            </a:endParaRPr>
          </a:p>
          <a:p>
            <a:endParaRPr lang="cs-CZ" sz="1200" dirty="0">
              <a:cs typeface="Times New Roman"/>
            </a:endParaRPr>
          </a:p>
          <a:p>
            <a:r>
              <a:rPr lang="cs-CZ" sz="1200" dirty="0">
                <a:cs typeface="Times New Roman"/>
              </a:rPr>
              <a:t>Vztah pro de </a:t>
            </a:r>
            <a:r>
              <a:rPr lang="cs-CZ" sz="1200" dirty="0" err="1">
                <a:cs typeface="Times New Roman"/>
              </a:rPr>
              <a:t>Broglieovu</a:t>
            </a:r>
            <a:r>
              <a:rPr lang="cs-CZ" sz="1200" dirty="0">
                <a:cs typeface="Times New Roman"/>
              </a:rPr>
              <a:t> vlnu je vztah rovinné vlny</a:t>
            </a:r>
          </a:p>
          <a:p>
            <a:r>
              <a:rPr lang="cs-CZ" sz="1200" dirty="0">
                <a:cs typeface="Times New Roman"/>
              </a:rPr>
              <a:t>pro přesně definovanou hodnotu hybnosti. To znamená, že hybnost je přesně známa a tedy </a:t>
            </a:r>
          </a:p>
          <a:p>
            <a:r>
              <a:rPr lang="cs-CZ" sz="1200" dirty="0">
                <a:cs typeface="Times New Roman"/>
              </a:rPr>
              <a:t>z Heisenbergova principu neurčitosti víme, že hodnota pro polohu bude značně nejistá, aby bylo	</a:t>
            </a:r>
          </a:p>
          <a:p>
            <a:r>
              <a:rPr lang="cs-CZ" sz="1200" dirty="0">
                <a:cs typeface="Times New Roman"/>
              </a:rPr>
              <a:t>splněno</a:t>
            </a:r>
          </a:p>
          <a:p>
            <a:endParaRPr lang="cs-CZ" sz="1200" dirty="0">
              <a:cs typeface="Times New Roman"/>
            </a:endParaRPr>
          </a:p>
          <a:p>
            <a:endParaRPr lang="cs-CZ" sz="1200" dirty="0">
              <a:cs typeface="Times New Roman"/>
            </a:endParaRPr>
          </a:p>
          <a:p>
            <a:r>
              <a:rPr lang="cs-CZ" sz="1200" dirty="0">
                <a:cs typeface="Times New Roman"/>
              </a:rPr>
              <a:t>Na grafu vpravo jde o situaci v prvním obrázku. Průhlednost žluté stopy pak označuje </a:t>
            </a:r>
          </a:p>
          <a:p>
            <a:r>
              <a:rPr lang="cs-CZ" sz="1200" dirty="0">
                <a:cs typeface="Times New Roman"/>
              </a:rPr>
              <a:t>pravděpodobnost, že částici v dané souřadnici </a:t>
            </a:r>
            <a:r>
              <a:rPr lang="cs-CZ" sz="1200" i="1" dirty="0" err="1">
                <a:cs typeface="Times New Roman"/>
              </a:rPr>
              <a:t>x</a:t>
            </a:r>
            <a:r>
              <a:rPr lang="cs-CZ" sz="1200" dirty="0">
                <a:cs typeface="Times New Roman"/>
              </a:rPr>
              <a:t> najdeme – zde je všude téměř stejná.</a:t>
            </a:r>
          </a:p>
          <a:p>
            <a:endParaRPr lang="cs-CZ" sz="1200" dirty="0">
              <a:cs typeface="Times New Roman"/>
            </a:endParaRPr>
          </a:p>
          <a:p>
            <a:endParaRPr lang="cs-CZ" sz="1200" dirty="0">
              <a:cs typeface="Times New Roman"/>
            </a:endParaRPr>
          </a:p>
          <a:p>
            <a:r>
              <a:rPr lang="cs-CZ" sz="1200" dirty="0">
                <a:cs typeface="Times New Roman"/>
              </a:rPr>
              <a:t>Schéma na obrázku vpravo níže ukazuje jinou funkci a prostorově lokalizovanou pravděpodobnost.</a:t>
            </a:r>
          </a:p>
          <a:p>
            <a:r>
              <a:rPr lang="cs-CZ" sz="1200" dirty="0">
                <a:cs typeface="Times New Roman"/>
              </a:rPr>
              <a:t>Funkce		 		popisuje tzv. vlnové klubko a je vidět, že je součtem několika </a:t>
            </a:r>
            <a:br>
              <a:rPr lang="cs-CZ" sz="1200" dirty="0">
                <a:cs typeface="Times New Roman"/>
              </a:rPr>
            </a:br>
            <a:r>
              <a:rPr lang="cs-CZ" sz="1200" dirty="0">
                <a:cs typeface="Times New Roman"/>
              </a:rPr>
              <a:t>de </a:t>
            </a:r>
            <a:r>
              <a:rPr lang="cs-CZ" sz="1200" dirty="0" err="1">
                <a:cs typeface="Times New Roman"/>
              </a:rPr>
              <a:t>Broglieových</a:t>
            </a:r>
            <a:r>
              <a:rPr lang="cs-CZ" sz="1200" dirty="0">
                <a:cs typeface="Times New Roman"/>
              </a:rPr>
              <a:t> rovinných vln – proto sumační znaménko.</a:t>
            </a:r>
          </a:p>
          <a:p>
            <a:endParaRPr lang="cs-CZ" sz="1200" dirty="0">
              <a:cs typeface="Times New Roman"/>
            </a:endParaRPr>
          </a:p>
          <a:p>
            <a:r>
              <a:rPr lang="cs-CZ" sz="1200" dirty="0">
                <a:cs typeface="Times New Roman"/>
              </a:rPr>
              <a:t>Názorně i pro časově vyvíjející se systém to lze vidět zde: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Pro lepší názornost viz. Wolfram prezentace… </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2" name="Picture 1" descr="A black text on a white background&#10;&#10;Description automatically generated">
            <a:extLst>
              <a:ext uri="{FF2B5EF4-FFF2-40B4-BE49-F238E27FC236}">
                <a16:creationId xmlns:a16="http://schemas.microsoft.com/office/drawing/2014/main" id="{1CA12BC3-60A3-0D3B-08F9-52366538997A}"/>
              </a:ext>
            </a:extLst>
          </p:cNvPr>
          <p:cNvPicPr>
            <a:picLocks noChangeAspect="1"/>
          </p:cNvPicPr>
          <p:nvPr/>
        </p:nvPicPr>
        <p:blipFill>
          <a:blip r:embed="rId4"/>
          <a:stretch>
            <a:fillRect/>
          </a:stretch>
        </p:blipFill>
        <p:spPr>
          <a:xfrm>
            <a:off x="3522591" y="1290771"/>
            <a:ext cx="2743200" cy="355600"/>
          </a:xfrm>
          <a:prstGeom prst="rect">
            <a:avLst/>
          </a:prstGeom>
        </p:spPr>
      </p:pic>
      <p:pic>
        <p:nvPicPr>
          <p:cNvPr id="7" name="Picture 6" descr="A diagram of a spiraling machine&#10;&#10;Description automatically generated with medium confidence">
            <a:extLst>
              <a:ext uri="{FF2B5EF4-FFF2-40B4-BE49-F238E27FC236}">
                <a16:creationId xmlns:a16="http://schemas.microsoft.com/office/drawing/2014/main" id="{B26E1B83-6856-84DF-9F1A-E34389EB529B}"/>
              </a:ext>
            </a:extLst>
          </p:cNvPr>
          <p:cNvPicPr>
            <a:picLocks noChangeAspect="1"/>
          </p:cNvPicPr>
          <p:nvPr/>
        </p:nvPicPr>
        <p:blipFill>
          <a:blip r:embed="rId5"/>
          <a:stretch>
            <a:fillRect/>
          </a:stretch>
        </p:blipFill>
        <p:spPr>
          <a:xfrm>
            <a:off x="6798868" y="387131"/>
            <a:ext cx="2115574" cy="3339289"/>
          </a:xfrm>
          <a:prstGeom prst="rect">
            <a:avLst/>
          </a:prstGeom>
        </p:spPr>
      </p:pic>
      <p:pic>
        <p:nvPicPr>
          <p:cNvPr id="9" name="Picture 8">
            <a:extLst>
              <a:ext uri="{FF2B5EF4-FFF2-40B4-BE49-F238E27FC236}">
                <a16:creationId xmlns:a16="http://schemas.microsoft.com/office/drawing/2014/main" id="{DF6F55A9-8964-CE8D-C835-161800F17C46}"/>
              </a:ext>
            </a:extLst>
          </p:cNvPr>
          <p:cNvPicPr>
            <a:picLocks noChangeAspect="1"/>
          </p:cNvPicPr>
          <p:nvPr/>
        </p:nvPicPr>
        <p:blipFill>
          <a:blip r:embed="rId6"/>
          <a:stretch>
            <a:fillRect/>
          </a:stretch>
        </p:blipFill>
        <p:spPr>
          <a:xfrm>
            <a:off x="991528" y="1986537"/>
            <a:ext cx="3695700" cy="431800"/>
          </a:xfrm>
          <a:prstGeom prst="rect">
            <a:avLst/>
          </a:prstGeom>
        </p:spPr>
      </p:pic>
      <p:sp>
        <p:nvSpPr>
          <p:cNvPr id="10" name="Rectangle 9">
            <a:extLst>
              <a:ext uri="{FF2B5EF4-FFF2-40B4-BE49-F238E27FC236}">
                <a16:creationId xmlns:a16="http://schemas.microsoft.com/office/drawing/2014/main" id="{E07F7C82-EEAB-EBD1-E753-329C23788734}"/>
              </a:ext>
            </a:extLst>
          </p:cNvPr>
          <p:cNvSpPr/>
          <p:nvPr/>
        </p:nvSpPr>
        <p:spPr>
          <a:xfrm flipV="1">
            <a:off x="6737209" y="341904"/>
            <a:ext cx="2218414" cy="341632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2" name="Picture 11" descr="A close-up of a black text&#10;&#10;Description automatically generated">
            <a:extLst>
              <a:ext uri="{FF2B5EF4-FFF2-40B4-BE49-F238E27FC236}">
                <a16:creationId xmlns:a16="http://schemas.microsoft.com/office/drawing/2014/main" id="{1949E285-6465-15B3-331E-DF218DD11AD7}"/>
              </a:ext>
            </a:extLst>
          </p:cNvPr>
          <p:cNvPicPr>
            <a:picLocks noChangeAspect="1"/>
          </p:cNvPicPr>
          <p:nvPr/>
        </p:nvPicPr>
        <p:blipFill>
          <a:blip r:embed="rId7"/>
          <a:stretch>
            <a:fillRect/>
          </a:stretch>
        </p:blipFill>
        <p:spPr>
          <a:xfrm>
            <a:off x="1055136" y="3412298"/>
            <a:ext cx="972444" cy="236878"/>
          </a:xfrm>
          <a:prstGeom prst="rect">
            <a:avLst/>
          </a:prstGeom>
        </p:spPr>
      </p:pic>
      <p:pic>
        <p:nvPicPr>
          <p:cNvPr id="13" name="Picture 12" descr="A graph of a graph of a function&#10;&#10;Description automatically generated">
            <a:extLst>
              <a:ext uri="{FF2B5EF4-FFF2-40B4-BE49-F238E27FC236}">
                <a16:creationId xmlns:a16="http://schemas.microsoft.com/office/drawing/2014/main" id="{A58C93A5-7633-B0C8-0FBB-763573DD635D}"/>
              </a:ext>
            </a:extLst>
          </p:cNvPr>
          <p:cNvPicPr>
            <a:picLocks noChangeAspect="1"/>
          </p:cNvPicPr>
          <p:nvPr/>
        </p:nvPicPr>
        <p:blipFill>
          <a:blip r:embed="rId8"/>
          <a:stretch>
            <a:fillRect/>
          </a:stretch>
        </p:blipFill>
        <p:spPr>
          <a:xfrm>
            <a:off x="512793" y="4309938"/>
            <a:ext cx="5803457" cy="1654581"/>
          </a:xfrm>
          <a:prstGeom prst="rect">
            <a:avLst/>
          </a:prstGeom>
        </p:spPr>
      </p:pic>
      <p:sp>
        <p:nvSpPr>
          <p:cNvPr id="14" name="Rectangle 13">
            <a:extLst>
              <a:ext uri="{FF2B5EF4-FFF2-40B4-BE49-F238E27FC236}">
                <a16:creationId xmlns:a16="http://schemas.microsoft.com/office/drawing/2014/main" id="{969C7CE4-98C1-AF9B-FF7A-745462BB0289}"/>
              </a:ext>
            </a:extLst>
          </p:cNvPr>
          <p:cNvSpPr/>
          <p:nvPr/>
        </p:nvSpPr>
        <p:spPr>
          <a:xfrm flipV="1">
            <a:off x="512793" y="4248695"/>
            <a:ext cx="5811408" cy="17158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6" name="Picture 15" descr="A red line on a blue and white surface&#10;&#10;Description automatically generated">
            <a:extLst>
              <a:ext uri="{FF2B5EF4-FFF2-40B4-BE49-F238E27FC236}">
                <a16:creationId xmlns:a16="http://schemas.microsoft.com/office/drawing/2014/main" id="{7CA97E90-3B12-8AA2-2AE7-35CF78F9CA1A}"/>
              </a:ext>
            </a:extLst>
          </p:cNvPr>
          <p:cNvPicPr>
            <a:picLocks noChangeAspect="1"/>
          </p:cNvPicPr>
          <p:nvPr/>
        </p:nvPicPr>
        <p:blipFill>
          <a:blip r:embed="rId9"/>
          <a:stretch>
            <a:fillRect/>
          </a:stretch>
        </p:blipFill>
        <p:spPr>
          <a:xfrm>
            <a:off x="6583679" y="4267776"/>
            <a:ext cx="2230521" cy="1672890"/>
          </a:xfrm>
          <a:prstGeom prst="rect">
            <a:avLst/>
          </a:prstGeom>
        </p:spPr>
      </p:pic>
      <p:sp>
        <p:nvSpPr>
          <p:cNvPr id="17" name="Rectangle 16">
            <a:extLst>
              <a:ext uri="{FF2B5EF4-FFF2-40B4-BE49-F238E27FC236}">
                <a16:creationId xmlns:a16="http://schemas.microsoft.com/office/drawing/2014/main" id="{E7B6515B-5682-B123-9E62-D6D6C02DE256}"/>
              </a:ext>
            </a:extLst>
          </p:cNvPr>
          <p:cNvSpPr/>
          <p:nvPr/>
        </p:nvSpPr>
        <p:spPr>
          <a:xfrm flipV="1">
            <a:off x="6546952" y="4248695"/>
            <a:ext cx="2307004" cy="17158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8" name="Rectangle 17">
            <a:extLst>
              <a:ext uri="{FF2B5EF4-FFF2-40B4-BE49-F238E27FC236}">
                <a16:creationId xmlns:a16="http://schemas.microsoft.com/office/drawing/2014/main" id="{F29E340F-3749-8580-A514-874BA3973D47}"/>
              </a:ext>
            </a:extLst>
          </p:cNvPr>
          <p:cNvSpPr/>
          <p:nvPr/>
        </p:nvSpPr>
        <p:spPr>
          <a:xfrm flipV="1">
            <a:off x="329798" y="832105"/>
            <a:ext cx="3556402" cy="277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877FC33A-D97E-61CE-32C5-F6644CD497FD}"/>
              </a:ext>
            </a:extLst>
          </p:cNvPr>
          <p:cNvSpPr txBox="1"/>
          <p:nvPr/>
        </p:nvSpPr>
        <p:spPr>
          <a:xfrm>
            <a:off x="8081304" y="1446316"/>
            <a:ext cx="894797" cy="400110"/>
          </a:xfrm>
          <a:prstGeom prst="rect">
            <a:avLst/>
          </a:prstGeom>
          <a:noFill/>
        </p:spPr>
        <p:txBody>
          <a:bodyPr wrap="none" rtlCol="0">
            <a:spAutoFit/>
          </a:bodyPr>
          <a:lstStyle/>
          <a:p>
            <a:r>
              <a:rPr lang="en-US" sz="1000" dirty="0"/>
              <a:t>Re part blue</a:t>
            </a:r>
          </a:p>
          <a:p>
            <a:r>
              <a:rPr lang="en-US" sz="1000" dirty="0" err="1"/>
              <a:t>Im</a:t>
            </a:r>
            <a:r>
              <a:rPr lang="en-US" sz="1000" dirty="0"/>
              <a:t> part green</a:t>
            </a:r>
          </a:p>
        </p:txBody>
      </p:sp>
      <p:pic>
        <p:nvPicPr>
          <p:cNvPr id="6" name="Picture 5" descr="A line drawing of a curve&#10;&#10;Description automatically generated">
            <a:extLst>
              <a:ext uri="{FF2B5EF4-FFF2-40B4-BE49-F238E27FC236}">
                <a16:creationId xmlns:a16="http://schemas.microsoft.com/office/drawing/2014/main" id="{06A11627-AFDA-EB17-8AA5-943F12631AB7}"/>
              </a:ext>
            </a:extLst>
          </p:cNvPr>
          <p:cNvPicPr>
            <a:picLocks noChangeAspect="1"/>
          </p:cNvPicPr>
          <p:nvPr/>
        </p:nvPicPr>
        <p:blipFill>
          <a:blip r:embed="rId10"/>
          <a:stretch>
            <a:fillRect/>
          </a:stretch>
        </p:blipFill>
        <p:spPr>
          <a:xfrm>
            <a:off x="1516873" y="1616485"/>
            <a:ext cx="6016787" cy="3710352"/>
          </a:xfrm>
          <a:prstGeom prst="rect">
            <a:avLst/>
          </a:prstGeom>
        </p:spPr>
      </p:pic>
      <p:sp>
        <p:nvSpPr>
          <p:cNvPr id="11" name="Rectangle 10">
            <a:extLst>
              <a:ext uri="{FF2B5EF4-FFF2-40B4-BE49-F238E27FC236}">
                <a16:creationId xmlns:a16="http://schemas.microsoft.com/office/drawing/2014/main" id="{DF158BBF-7BAF-F70C-D6B6-F593F52CFD4F}"/>
              </a:ext>
            </a:extLst>
          </p:cNvPr>
          <p:cNvSpPr/>
          <p:nvPr/>
        </p:nvSpPr>
        <p:spPr>
          <a:xfrm flipV="1">
            <a:off x="1534119" y="1599575"/>
            <a:ext cx="6016787" cy="37272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15721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41760" y="832105"/>
            <a:ext cx="8484403" cy="6001643"/>
          </a:xfrm>
          <a:prstGeom prst="rect">
            <a:avLst/>
          </a:prstGeom>
          <a:noFill/>
        </p:spPr>
        <p:txBody>
          <a:bodyPr wrap="square" rtlCol="0">
            <a:spAutoFit/>
          </a:bodyPr>
          <a:lstStyle/>
          <a:p>
            <a:r>
              <a:rPr lang="cs-CZ" sz="1200" dirty="0">
                <a:cs typeface="Times New Roman"/>
              </a:rPr>
              <a:t>Jak už jsme se dověděli, vlnové klubko nám umožňuje popsat lokalizovanou částici popsanou de </a:t>
            </a:r>
            <a:r>
              <a:rPr lang="cs-CZ" sz="1200" dirty="0" err="1">
                <a:cs typeface="Times New Roman"/>
              </a:rPr>
              <a:t>Broglieovými</a:t>
            </a:r>
            <a:r>
              <a:rPr lang="cs-CZ" sz="1200" dirty="0">
                <a:cs typeface="Times New Roman"/>
              </a:rPr>
              <a:t> rovinnými vlnami. Vlnové klubko je tedy lokalizovanou vlnovou funkcí – skládá se z vícero vln o trochu jiných vlnových délkách a s fázovým posuvem a amplitudami volenými tak, aby jejich interference byla konstruktivní v určitém prostorovém intervalu a destruktivní všude jinde.</a:t>
            </a:r>
          </a:p>
          <a:p>
            <a:endParaRPr lang="cs-CZ" sz="1200" dirty="0">
              <a:cs typeface="Times New Roman"/>
            </a:endParaRPr>
          </a:p>
          <a:p>
            <a:r>
              <a:rPr lang="cs-CZ" sz="1200" dirty="0">
                <a:cs typeface="Times New Roman"/>
              </a:rPr>
              <a:t>Vlnová klubka jsou tedy důležitý matematický nástroj propojující vlnovou a částicovou mechaniku.</a:t>
            </a:r>
          </a:p>
          <a:p>
            <a:endParaRPr lang="cs-CZ" sz="1200" dirty="0">
              <a:cs typeface="Times New Roman"/>
            </a:endParaRPr>
          </a:p>
          <a:p>
            <a:r>
              <a:rPr lang="cs-CZ" sz="1200" dirty="0">
                <a:cs typeface="Times New Roman"/>
              </a:rPr>
              <a:t>Matematický popis je založený na Fourierově transformaci. Pro jednoduchost budeme nyní uvažovat 1D vlnové klubko, popisujeme částici pohybující se podél osy </a:t>
            </a:r>
            <a:r>
              <a:rPr lang="cs-CZ" sz="1200" i="1" dirty="0" err="1">
                <a:cs typeface="Times New Roman"/>
              </a:rPr>
              <a:t>x</a:t>
            </a:r>
            <a:r>
              <a:rPr lang="cs-CZ" sz="1200" dirty="0">
                <a:cs typeface="Times New Roman"/>
              </a:rPr>
              <a:t>. Vytvoříme vlnové klubko superpozicí rovinných vln o různých frekvencích/vlnových délkách:</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Řeknete si, moment, integrál tam doposud nebyl. Ano, vlnový vektor (a tedy hybnost) můžeme přeci měnit spojitě.</a:t>
            </a:r>
          </a:p>
          <a:p>
            <a:endParaRPr lang="cs-CZ" sz="1200" dirty="0">
              <a:cs typeface="Times New Roman"/>
            </a:endParaRPr>
          </a:p>
          <a:p>
            <a:r>
              <a:rPr lang="cs-CZ" sz="1200" dirty="0">
                <a:cs typeface="Times New Roman"/>
              </a:rPr>
              <a:t>Z původního předpisu pro princip superpozice:						se tedy přes			      dostáváme k integrálnímu zápisu pro spojitě se měnící veličiny. </a:t>
            </a:r>
          </a:p>
          <a:p>
            <a:endParaRPr lang="cs-CZ" sz="1200" dirty="0">
              <a:cs typeface="Times New Roman"/>
            </a:endParaRPr>
          </a:p>
          <a:p>
            <a:r>
              <a:rPr lang="cs-CZ" sz="1200" dirty="0">
                <a:cs typeface="Times New Roman"/>
              </a:rPr>
              <a:t>V následujícím výkladu budeme potřebovat porozumět tomu jak se vlnová klubka chovají v čase. Pro začátek zvolme t = 0 a nahraďme</a:t>
            </a:r>
            <a:br>
              <a:rPr lang="cs-CZ" sz="1200" dirty="0">
                <a:cs typeface="Times New Roman"/>
              </a:rPr>
            </a:br>
            <a:r>
              <a:rPr lang="cs-CZ" sz="1200" dirty="0">
                <a:cs typeface="Times New Roman"/>
              </a:rPr>
              <a:t> 	    výrazem	       , pak můžeme psát:</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kde	      je Fourierova transformace	  : 						       Je důležité si uvědomit, jak se	        a  </a:t>
            </a:r>
          </a:p>
          <a:p>
            <a:r>
              <a:rPr lang="cs-CZ" sz="1200" dirty="0">
                <a:cs typeface="Times New Roman"/>
              </a:rPr>
              <a:t>												       vzájemně určují!</a:t>
            </a:r>
          </a:p>
          <a:p>
            <a:endParaRPr lang="cs-CZ" sz="1200" dirty="0">
              <a:cs typeface="Times New Roman"/>
            </a:endParaRPr>
          </a:p>
          <a:p>
            <a:r>
              <a:rPr lang="cs-CZ" sz="1200" dirty="0">
                <a:cs typeface="Times New Roman"/>
              </a:rPr>
              <a:t>Takto popsaná vlnová klubka mají potřebnou vlastnost lokalizace:		  má maximum v </a:t>
            </a:r>
            <a:r>
              <a:rPr lang="cs-CZ" sz="1200" i="1" dirty="0" err="1">
                <a:cs typeface="Times New Roman"/>
              </a:rPr>
              <a:t>x</a:t>
            </a:r>
            <a:r>
              <a:rPr lang="cs-CZ" sz="1200" dirty="0">
                <a:cs typeface="Times New Roman"/>
              </a:rPr>
              <a:t> = 0 a mizí pro zvětšující se </a:t>
            </a:r>
            <a:r>
              <a:rPr lang="cs-CZ" sz="1200" i="1" dirty="0" err="1">
                <a:cs typeface="Times New Roman"/>
              </a:rPr>
              <a:t>x</a:t>
            </a:r>
            <a:r>
              <a:rPr lang="cs-CZ" sz="1200" dirty="0">
                <a:cs typeface="Times New Roman"/>
              </a:rPr>
              <a:t>. Pokud </a:t>
            </a:r>
            <a:r>
              <a:rPr lang="cs-CZ" sz="1200" i="1" dirty="0" err="1">
                <a:cs typeface="Times New Roman"/>
              </a:rPr>
              <a:t>x</a:t>
            </a:r>
            <a:r>
              <a:rPr lang="cs-CZ" sz="1200" dirty="0">
                <a:cs typeface="Times New Roman"/>
              </a:rPr>
              <a:t> jde k nule, pak		    a vlny různých frekvencí interferují konstruktivně (tedy různé </a:t>
            </a:r>
            <a:r>
              <a:rPr lang="cs-CZ" sz="1200" i="1" dirty="0">
                <a:cs typeface="Times New Roman"/>
              </a:rPr>
              <a:t>k</a:t>
            </a:r>
            <a:r>
              <a:rPr lang="cs-CZ" sz="1200" dirty="0">
                <a:cs typeface="Times New Roman"/>
              </a:rPr>
              <a:t>-integrace se sčítají konstruktivně), ovšem pro </a:t>
            </a:r>
            <a:r>
              <a:rPr lang="cs-CZ" sz="1200" dirty="0" err="1">
                <a:cs typeface="Times New Roman"/>
              </a:rPr>
              <a:t>x</a:t>
            </a:r>
            <a:r>
              <a:rPr lang="cs-CZ" sz="1200" dirty="0">
                <a:cs typeface="Times New Roman"/>
              </a:rPr>
              <a:t> větší než nula,		   , vede  fáze	       k velkým oscilacím a tedy destruktivní interferenci.</a:t>
            </a:r>
          </a:p>
          <a:p>
            <a:endParaRPr lang="cs-CZ" sz="1200" dirty="0">
              <a:cs typeface="Times New Roman"/>
            </a:endParaRPr>
          </a:p>
          <a:p>
            <a:r>
              <a:rPr lang="cs-CZ" sz="1200" dirty="0">
                <a:cs typeface="Times New Roman"/>
              </a:rPr>
              <a:t>Tedy částice, reprezentovaná vlnovým klubkem v počátečním okamžiku t = 0, má velkou pravděpodobnost být nalezena v </a:t>
            </a:r>
            <a:r>
              <a:rPr lang="cs-CZ" sz="1200" i="1" dirty="0" err="1">
                <a:cs typeface="Times New Roman"/>
              </a:rPr>
              <a:t>x</a:t>
            </a:r>
            <a:r>
              <a:rPr lang="cs-CZ" sz="1200" dirty="0">
                <a:cs typeface="Times New Roman"/>
              </a:rPr>
              <a:t> = 0 a pouze malou pravděpodobnost být nalezena pro velká </a:t>
            </a:r>
            <a:r>
              <a:rPr lang="cs-CZ" sz="1200" i="1" dirty="0" err="1">
                <a:cs typeface="Times New Roman"/>
              </a:rPr>
              <a:t>x</a:t>
            </a:r>
            <a:r>
              <a:rPr lang="cs-CZ" sz="1200" dirty="0">
                <a:cs typeface="Times New Roman"/>
              </a:rPr>
              <a:t>.      </a:t>
            </a:r>
          </a:p>
        </p:txBody>
      </p:sp>
      <p:sp>
        <p:nvSpPr>
          <p:cNvPr id="4" name="Rectangle 3">
            <a:extLst>
              <a:ext uri="{FF2B5EF4-FFF2-40B4-BE49-F238E27FC236}">
                <a16:creationId xmlns:a16="http://schemas.microsoft.com/office/drawing/2014/main" id="{8032684C-E031-9D7B-437F-1AB6098E2245}"/>
              </a:ext>
            </a:extLst>
          </p:cNvPr>
          <p:cNvSpPr/>
          <p:nvPr/>
        </p:nvSpPr>
        <p:spPr>
          <a:xfrm flipH="1" flipV="1">
            <a:off x="341759" y="1564382"/>
            <a:ext cx="6210115" cy="28976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6" name="Picture 5" descr="A math symbols with numbers&#10;&#10;Description automatically generated with medium confidence">
            <a:extLst>
              <a:ext uri="{FF2B5EF4-FFF2-40B4-BE49-F238E27FC236}">
                <a16:creationId xmlns:a16="http://schemas.microsoft.com/office/drawing/2014/main" id="{E776AEED-F199-D4CF-88F2-D622710E888C}"/>
              </a:ext>
            </a:extLst>
          </p:cNvPr>
          <p:cNvPicPr>
            <a:picLocks noChangeAspect="1"/>
          </p:cNvPicPr>
          <p:nvPr/>
        </p:nvPicPr>
        <p:blipFill>
          <a:blip r:embed="rId4"/>
          <a:stretch>
            <a:fillRect/>
          </a:stretch>
        </p:blipFill>
        <p:spPr>
          <a:xfrm>
            <a:off x="2359318" y="2461860"/>
            <a:ext cx="2254140" cy="448789"/>
          </a:xfrm>
          <a:prstGeom prst="rect">
            <a:avLst/>
          </a:prstGeom>
        </p:spPr>
      </p:pic>
      <p:pic>
        <p:nvPicPr>
          <p:cNvPr id="7" name="Picture 6" descr="A white background with black dots&#10;&#10;Description automatically generated">
            <a:extLst>
              <a:ext uri="{FF2B5EF4-FFF2-40B4-BE49-F238E27FC236}">
                <a16:creationId xmlns:a16="http://schemas.microsoft.com/office/drawing/2014/main" id="{6F3502AB-5922-144F-6C54-EEB1E22B00EF}"/>
              </a:ext>
            </a:extLst>
          </p:cNvPr>
          <p:cNvPicPr>
            <a:picLocks noChangeAspect="1"/>
          </p:cNvPicPr>
          <p:nvPr/>
        </p:nvPicPr>
        <p:blipFill rotWithShape="1">
          <a:blip r:embed="rId5"/>
          <a:srcRect r="71150" b="-19223"/>
          <a:stretch/>
        </p:blipFill>
        <p:spPr>
          <a:xfrm>
            <a:off x="6040830" y="2524175"/>
            <a:ext cx="391775" cy="386473"/>
          </a:xfrm>
          <a:prstGeom prst="rect">
            <a:avLst/>
          </a:prstGeom>
        </p:spPr>
      </p:pic>
      <p:sp>
        <p:nvSpPr>
          <p:cNvPr id="9" name="TextBox 8">
            <a:extLst>
              <a:ext uri="{FF2B5EF4-FFF2-40B4-BE49-F238E27FC236}">
                <a16:creationId xmlns:a16="http://schemas.microsoft.com/office/drawing/2014/main" id="{5AC30191-CFBA-F3E2-6A8A-8DBEF6A988C8}"/>
              </a:ext>
            </a:extLst>
          </p:cNvPr>
          <p:cNvSpPr txBox="1"/>
          <p:nvPr/>
        </p:nvSpPr>
        <p:spPr>
          <a:xfrm>
            <a:off x="5271713" y="2540078"/>
            <a:ext cx="1960793" cy="276999"/>
          </a:xfrm>
          <a:prstGeom prst="rect">
            <a:avLst/>
          </a:prstGeom>
          <a:noFill/>
        </p:spPr>
        <p:txBody>
          <a:bodyPr wrap="none" rtlCol="0">
            <a:spAutoFit/>
          </a:bodyPr>
          <a:lstStyle/>
          <a:p>
            <a:r>
              <a:rPr lang="cs-CZ" sz="1200" dirty="0"/>
              <a:t>Víme, že:	      a	         . </a:t>
            </a:r>
          </a:p>
        </p:txBody>
      </p:sp>
      <p:pic>
        <p:nvPicPr>
          <p:cNvPr id="10" name="Picture 9" descr="A white background with black dots&#10;&#10;Description automatically generated">
            <a:extLst>
              <a:ext uri="{FF2B5EF4-FFF2-40B4-BE49-F238E27FC236}">
                <a16:creationId xmlns:a16="http://schemas.microsoft.com/office/drawing/2014/main" id="{F0675814-20B3-C65F-31FE-F120B1C2DB6C}"/>
              </a:ext>
            </a:extLst>
          </p:cNvPr>
          <p:cNvPicPr>
            <a:picLocks noChangeAspect="1"/>
          </p:cNvPicPr>
          <p:nvPr/>
        </p:nvPicPr>
        <p:blipFill rotWithShape="1">
          <a:blip r:embed="rId5"/>
          <a:srcRect l="66324" t="-19224" r="5618"/>
          <a:stretch/>
        </p:blipFill>
        <p:spPr>
          <a:xfrm>
            <a:off x="6631016" y="2445957"/>
            <a:ext cx="411054" cy="416941"/>
          </a:xfrm>
          <a:prstGeom prst="rect">
            <a:avLst/>
          </a:prstGeom>
        </p:spPr>
      </p:pic>
      <p:pic>
        <p:nvPicPr>
          <p:cNvPr id="11" name="Picture 10">
            <a:extLst>
              <a:ext uri="{FF2B5EF4-FFF2-40B4-BE49-F238E27FC236}">
                <a16:creationId xmlns:a16="http://schemas.microsoft.com/office/drawing/2014/main" id="{10F2E96B-C6D6-B9F4-7299-632A842FF3EE}"/>
              </a:ext>
            </a:extLst>
          </p:cNvPr>
          <p:cNvPicPr>
            <a:picLocks noChangeAspect="1"/>
          </p:cNvPicPr>
          <p:nvPr/>
        </p:nvPicPr>
        <p:blipFill>
          <a:blip r:embed="rId6"/>
          <a:stretch>
            <a:fillRect/>
          </a:stretch>
        </p:blipFill>
        <p:spPr>
          <a:xfrm>
            <a:off x="3349808" y="3397708"/>
            <a:ext cx="2527300" cy="241300"/>
          </a:xfrm>
          <a:prstGeom prst="rect">
            <a:avLst/>
          </a:prstGeom>
        </p:spPr>
      </p:pic>
      <p:pic>
        <p:nvPicPr>
          <p:cNvPr id="12" name="Picture 11" descr="A close-up of a black text&#10;&#10;Description automatically generated">
            <a:extLst>
              <a:ext uri="{FF2B5EF4-FFF2-40B4-BE49-F238E27FC236}">
                <a16:creationId xmlns:a16="http://schemas.microsoft.com/office/drawing/2014/main" id="{42AB5A8B-B484-914E-25DF-305342B8CADD}"/>
              </a:ext>
            </a:extLst>
          </p:cNvPr>
          <p:cNvPicPr>
            <a:picLocks noChangeAspect="1"/>
          </p:cNvPicPr>
          <p:nvPr/>
        </p:nvPicPr>
        <p:blipFill>
          <a:blip r:embed="rId7"/>
          <a:stretch>
            <a:fillRect/>
          </a:stretch>
        </p:blipFill>
        <p:spPr>
          <a:xfrm>
            <a:off x="6748076" y="3426824"/>
            <a:ext cx="1137147" cy="276998"/>
          </a:xfrm>
          <a:prstGeom prst="rect">
            <a:avLst/>
          </a:prstGeom>
        </p:spPr>
      </p:pic>
      <p:pic>
        <p:nvPicPr>
          <p:cNvPr id="14" name="Picture 13">
            <a:extLst>
              <a:ext uri="{FF2B5EF4-FFF2-40B4-BE49-F238E27FC236}">
                <a16:creationId xmlns:a16="http://schemas.microsoft.com/office/drawing/2014/main" id="{E378E555-CD73-4C16-D7CF-A2E5C003C8A9}"/>
              </a:ext>
            </a:extLst>
          </p:cNvPr>
          <p:cNvPicPr>
            <a:picLocks noChangeAspect="1"/>
          </p:cNvPicPr>
          <p:nvPr/>
        </p:nvPicPr>
        <p:blipFill>
          <a:blip r:embed="rId8"/>
          <a:stretch>
            <a:fillRect/>
          </a:stretch>
        </p:blipFill>
        <p:spPr>
          <a:xfrm>
            <a:off x="423516" y="4151847"/>
            <a:ext cx="584200" cy="241300"/>
          </a:xfrm>
          <a:prstGeom prst="rect">
            <a:avLst/>
          </a:prstGeom>
        </p:spPr>
      </p:pic>
      <p:pic>
        <p:nvPicPr>
          <p:cNvPr id="16" name="Picture 15">
            <a:extLst>
              <a:ext uri="{FF2B5EF4-FFF2-40B4-BE49-F238E27FC236}">
                <a16:creationId xmlns:a16="http://schemas.microsoft.com/office/drawing/2014/main" id="{C7F9E37F-4415-EB40-96E4-85F53FFDB0DB}"/>
              </a:ext>
            </a:extLst>
          </p:cNvPr>
          <p:cNvPicPr>
            <a:picLocks noChangeAspect="1"/>
          </p:cNvPicPr>
          <p:nvPr/>
        </p:nvPicPr>
        <p:blipFill>
          <a:blip r:embed="rId9"/>
          <a:stretch>
            <a:fillRect/>
          </a:stretch>
        </p:blipFill>
        <p:spPr>
          <a:xfrm>
            <a:off x="1566793" y="4151847"/>
            <a:ext cx="444500" cy="241300"/>
          </a:xfrm>
          <a:prstGeom prst="rect">
            <a:avLst/>
          </a:prstGeom>
        </p:spPr>
      </p:pic>
      <p:pic>
        <p:nvPicPr>
          <p:cNvPr id="18" name="Picture 17" descr="A mathematical equation with symbols&#10;&#10;Description automatically generated">
            <a:extLst>
              <a:ext uri="{FF2B5EF4-FFF2-40B4-BE49-F238E27FC236}">
                <a16:creationId xmlns:a16="http://schemas.microsoft.com/office/drawing/2014/main" id="{67EAD777-FB0D-44AE-020C-4C3C0CDC665A}"/>
              </a:ext>
            </a:extLst>
          </p:cNvPr>
          <p:cNvPicPr>
            <a:picLocks noChangeAspect="1"/>
          </p:cNvPicPr>
          <p:nvPr/>
        </p:nvPicPr>
        <p:blipFill>
          <a:blip r:embed="rId10"/>
          <a:stretch>
            <a:fillRect/>
          </a:stretch>
        </p:blipFill>
        <p:spPr>
          <a:xfrm>
            <a:off x="3349808" y="4160041"/>
            <a:ext cx="2374900" cy="546100"/>
          </a:xfrm>
          <a:prstGeom prst="rect">
            <a:avLst/>
          </a:prstGeom>
        </p:spPr>
      </p:pic>
      <p:pic>
        <p:nvPicPr>
          <p:cNvPr id="21" name="Picture 20">
            <a:extLst>
              <a:ext uri="{FF2B5EF4-FFF2-40B4-BE49-F238E27FC236}">
                <a16:creationId xmlns:a16="http://schemas.microsoft.com/office/drawing/2014/main" id="{48E064D4-F40D-1517-AD81-CF0B0368FE0D}"/>
              </a:ext>
            </a:extLst>
          </p:cNvPr>
          <p:cNvPicPr>
            <a:picLocks noChangeAspect="1"/>
          </p:cNvPicPr>
          <p:nvPr/>
        </p:nvPicPr>
        <p:blipFill>
          <a:blip r:embed="rId11"/>
          <a:stretch>
            <a:fillRect/>
          </a:stretch>
        </p:blipFill>
        <p:spPr>
          <a:xfrm>
            <a:off x="704728" y="4916551"/>
            <a:ext cx="355600" cy="190500"/>
          </a:xfrm>
          <a:prstGeom prst="rect">
            <a:avLst/>
          </a:prstGeom>
        </p:spPr>
      </p:pic>
      <p:pic>
        <p:nvPicPr>
          <p:cNvPr id="22" name="Picture 21">
            <a:extLst>
              <a:ext uri="{FF2B5EF4-FFF2-40B4-BE49-F238E27FC236}">
                <a16:creationId xmlns:a16="http://schemas.microsoft.com/office/drawing/2014/main" id="{83DA6146-C1F3-1005-3688-7956A25070E1}"/>
              </a:ext>
            </a:extLst>
          </p:cNvPr>
          <p:cNvPicPr>
            <a:picLocks noChangeAspect="1"/>
          </p:cNvPicPr>
          <p:nvPr/>
        </p:nvPicPr>
        <p:blipFill>
          <a:blip r:embed="rId9"/>
          <a:stretch>
            <a:fillRect/>
          </a:stretch>
        </p:blipFill>
        <p:spPr>
          <a:xfrm>
            <a:off x="2816473" y="4865751"/>
            <a:ext cx="444500" cy="241300"/>
          </a:xfrm>
          <a:prstGeom prst="rect">
            <a:avLst/>
          </a:prstGeom>
        </p:spPr>
      </p:pic>
      <p:pic>
        <p:nvPicPr>
          <p:cNvPr id="24" name="Picture 23" descr="A math equation with symbols&#10;&#10;Description automatically generated with medium confidence">
            <a:extLst>
              <a:ext uri="{FF2B5EF4-FFF2-40B4-BE49-F238E27FC236}">
                <a16:creationId xmlns:a16="http://schemas.microsoft.com/office/drawing/2014/main" id="{85475499-18FE-9288-9F48-8466FD7A4B9B}"/>
              </a:ext>
            </a:extLst>
          </p:cNvPr>
          <p:cNvPicPr>
            <a:picLocks noChangeAspect="1"/>
          </p:cNvPicPr>
          <p:nvPr/>
        </p:nvPicPr>
        <p:blipFill>
          <a:blip r:embed="rId12"/>
          <a:stretch>
            <a:fillRect/>
          </a:stretch>
        </p:blipFill>
        <p:spPr>
          <a:xfrm>
            <a:off x="3430914" y="4921962"/>
            <a:ext cx="2565400" cy="482600"/>
          </a:xfrm>
          <a:prstGeom prst="rect">
            <a:avLst/>
          </a:prstGeom>
        </p:spPr>
      </p:pic>
      <p:pic>
        <p:nvPicPr>
          <p:cNvPr id="26" name="Picture 25">
            <a:extLst>
              <a:ext uri="{FF2B5EF4-FFF2-40B4-BE49-F238E27FC236}">
                <a16:creationId xmlns:a16="http://schemas.microsoft.com/office/drawing/2014/main" id="{29D1765D-730E-2C34-8B45-3BF8891AA5CF}"/>
              </a:ext>
            </a:extLst>
          </p:cNvPr>
          <p:cNvPicPr>
            <a:picLocks noChangeAspect="1"/>
          </p:cNvPicPr>
          <p:nvPr/>
        </p:nvPicPr>
        <p:blipFill>
          <a:blip r:embed="rId13"/>
          <a:stretch>
            <a:fillRect/>
          </a:stretch>
        </p:blipFill>
        <p:spPr>
          <a:xfrm>
            <a:off x="4466018" y="5441305"/>
            <a:ext cx="558800" cy="215900"/>
          </a:xfrm>
          <a:prstGeom prst="rect">
            <a:avLst/>
          </a:prstGeom>
        </p:spPr>
      </p:pic>
      <p:pic>
        <p:nvPicPr>
          <p:cNvPr id="28" name="Picture 27">
            <a:extLst>
              <a:ext uri="{FF2B5EF4-FFF2-40B4-BE49-F238E27FC236}">
                <a16:creationId xmlns:a16="http://schemas.microsoft.com/office/drawing/2014/main" id="{FA76BEEC-11EC-9888-6995-A2EF9F944427}"/>
              </a:ext>
            </a:extLst>
          </p:cNvPr>
          <p:cNvPicPr>
            <a:picLocks noChangeAspect="1"/>
          </p:cNvPicPr>
          <p:nvPr/>
        </p:nvPicPr>
        <p:blipFill>
          <a:blip r:embed="rId14"/>
          <a:stretch>
            <a:fillRect/>
          </a:stretch>
        </p:blipFill>
        <p:spPr>
          <a:xfrm>
            <a:off x="1128535" y="5617358"/>
            <a:ext cx="749300" cy="203200"/>
          </a:xfrm>
          <a:prstGeom prst="rect">
            <a:avLst/>
          </a:prstGeom>
        </p:spPr>
      </p:pic>
      <p:pic>
        <p:nvPicPr>
          <p:cNvPr id="30" name="Picture 29">
            <a:extLst>
              <a:ext uri="{FF2B5EF4-FFF2-40B4-BE49-F238E27FC236}">
                <a16:creationId xmlns:a16="http://schemas.microsoft.com/office/drawing/2014/main" id="{740F3042-95E1-6CDC-D55D-8EE7473DC217}"/>
              </a:ext>
            </a:extLst>
          </p:cNvPr>
          <p:cNvPicPr>
            <a:picLocks noChangeAspect="1"/>
          </p:cNvPicPr>
          <p:nvPr/>
        </p:nvPicPr>
        <p:blipFill>
          <a:blip r:embed="rId15"/>
          <a:stretch>
            <a:fillRect/>
          </a:stretch>
        </p:blipFill>
        <p:spPr>
          <a:xfrm>
            <a:off x="1304896" y="5812607"/>
            <a:ext cx="571500" cy="190500"/>
          </a:xfrm>
          <a:prstGeom prst="rect">
            <a:avLst/>
          </a:prstGeom>
        </p:spPr>
      </p:pic>
      <p:pic>
        <p:nvPicPr>
          <p:cNvPr id="32" name="Picture 31">
            <a:extLst>
              <a:ext uri="{FF2B5EF4-FFF2-40B4-BE49-F238E27FC236}">
                <a16:creationId xmlns:a16="http://schemas.microsoft.com/office/drawing/2014/main" id="{9B5A3024-D996-8CCE-345D-C326F88B8B40}"/>
              </a:ext>
            </a:extLst>
          </p:cNvPr>
          <p:cNvPicPr>
            <a:picLocks noChangeAspect="1"/>
          </p:cNvPicPr>
          <p:nvPr/>
        </p:nvPicPr>
        <p:blipFill>
          <a:blip r:embed="rId16"/>
          <a:stretch>
            <a:fillRect/>
          </a:stretch>
        </p:blipFill>
        <p:spPr>
          <a:xfrm>
            <a:off x="2637829" y="5787019"/>
            <a:ext cx="292100" cy="215900"/>
          </a:xfrm>
          <a:prstGeom prst="rect">
            <a:avLst/>
          </a:prstGeom>
        </p:spPr>
      </p:pic>
      <p:sp>
        <p:nvSpPr>
          <p:cNvPr id="33" name="Rectangle 32">
            <a:extLst>
              <a:ext uri="{FF2B5EF4-FFF2-40B4-BE49-F238E27FC236}">
                <a16:creationId xmlns:a16="http://schemas.microsoft.com/office/drawing/2014/main" id="{9985DF70-0CBD-914E-C901-3E0D4B724EF4}"/>
              </a:ext>
            </a:extLst>
          </p:cNvPr>
          <p:cNvSpPr/>
          <p:nvPr/>
        </p:nvSpPr>
        <p:spPr>
          <a:xfrm flipH="1" flipV="1">
            <a:off x="341758" y="6150175"/>
            <a:ext cx="8460481" cy="4487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34" name="Picture 33">
            <a:extLst>
              <a:ext uri="{FF2B5EF4-FFF2-40B4-BE49-F238E27FC236}">
                <a16:creationId xmlns:a16="http://schemas.microsoft.com/office/drawing/2014/main" id="{D7F6EAC2-417A-2B41-1DE4-9C84C8B31910}"/>
              </a:ext>
            </a:extLst>
          </p:cNvPr>
          <p:cNvPicPr>
            <a:picLocks noChangeAspect="1"/>
          </p:cNvPicPr>
          <p:nvPr/>
        </p:nvPicPr>
        <p:blipFill>
          <a:blip r:embed="rId9"/>
          <a:stretch>
            <a:fillRect/>
          </a:stretch>
        </p:blipFill>
        <p:spPr>
          <a:xfrm>
            <a:off x="8013613" y="4865751"/>
            <a:ext cx="444500" cy="241300"/>
          </a:xfrm>
          <a:prstGeom prst="rect">
            <a:avLst/>
          </a:prstGeom>
        </p:spPr>
      </p:pic>
      <p:pic>
        <p:nvPicPr>
          <p:cNvPr id="35" name="Picture 34">
            <a:extLst>
              <a:ext uri="{FF2B5EF4-FFF2-40B4-BE49-F238E27FC236}">
                <a16:creationId xmlns:a16="http://schemas.microsoft.com/office/drawing/2014/main" id="{34144000-C703-1465-1CFF-9A02CC1B2F54}"/>
              </a:ext>
            </a:extLst>
          </p:cNvPr>
          <p:cNvPicPr>
            <a:picLocks noChangeAspect="1"/>
          </p:cNvPicPr>
          <p:nvPr/>
        </p:nvPicPr>
        <p:blipFill>
          <a:blip r:embed="rId11"/>
          <a:stretch>
            <a:fillRect/>
          </a:stretch>
        </p:blipFill>
        <p:spPr>
          <a:xfrm>
            <a:off x="8595289" y="4908712"/>
            <a:ext cx="355600" cy="190500"/>
          </a:xfrm>
          <a:prstGeom prst="rect">
            <a:avLst/>
          </a:prstGeom>
        </p:spPr>
      </p:pic>
      <p:sp>
        <p:nvSpPr>
          <p:cNvPr id="36" name="Rectangle 35">
            <a:extLst>
              <a:ext uri="{FF2B5EF4-FFF2-40B4-BE49-F238E27FC236}">
                <a16:creationId xmlns:a16="http://schemas.microsoft.com/office/drawing/2014/main" id="{86462857-B00E-DED2-13E2-EE7993979E7E}"/>
              </a:ext>
            </a:extLst>
          </p:cNvPr>
          <p:cNvSpPr/>
          <p:nvPr/>
        </p:nvSpPr>
        <p:spPr>
          <a:xfrm flipH="1" flipV="1">
            <a:off x="6048780" y="4846366"/>
            <a:ext cx="2975880" cy="4487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2" name="Rectangle 1">
            <a:extLst>
              <a:ext uri="{FF2B5EF4-FFF2-40B4-BE49-F238E27FC236}">
                <a16:creationId xmlns:a16="http://schemas.microsoft.com/office/drawing/2014/main" id="{F4A723C8-6A06-725D-F4CF-041E2BA0AF2D}"/>
              </a:ext>
            </a:extLst>
          </p:cNvPr>
          <p:cNvSpPr/>
          <p:nvPr/>
        </p:nvSpPr>
        <p:spPr>
          <a:xfrm flipH="1" flipV="1">
            <a:off x="3490331" y="3022000"/>
            <a:ext cx="4024679" cy="28976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240855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4708981"/>
          </a:xfrm>
          <a:prstGeom prst="rect">
            <a:avLst/>
          </a:prstGeom>
          <a:noFill/>
        </p:spPr>
        <p:txBody>
          <a:bodyPr wrap="square" rtlCol="0">
            <a:spAutoFit/>
          </a:bodyPr>
          <a:lstStyle/>
          <a:p>
            <a:r>
              <a:rPr lang="cs-CZ" sz="1200" dirty="0">
                <a:cs typeface="Times New Roman"/>
              </a:rPr>
              <a:t>Příkladem vlnových klubek je: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Fyzikální interpretace vlnových klubek je zjevná:	        je vlnová funkce, či amplituda pravděpodobnosti nalezení částice na pozici </a:t>
            </a:r>
            <a:r>
              <a:rPr lang="cs-CZ" sz="1200" i="1" dirty="0" err="1">
                <a:cs typeface="Times New Roman"/>
              </a:rPr>
              <a:t>x</a:t>
            </a:r>
            <a:r>
              <a:rPr lang="cs-CZ" sz="1200" dirty="0">
                <a:cs typeface="Times New Roman"/>
              </a:rPr>
              <a:t>, a tedy		 udává hustotu pravděpodobnosti nalezení částice v </a:t>
            </a:r>
            <a:r>
              <a:rPr lang="cs-CZ" sz="1200" i="1" dirty="0" err="1">
                <a:cs typeface="Times New Roman"/>
              </a:rPr>
              <a:t>x</a:t>
            </a:r>
            <a:r>
              <a:rPr lang="cs-CZ" sz="1200" dirty="0">
                <a:cs typeface="Times New Roman"/>
              </a:rPr>
              <a:t>, a pak				udává pravděpodobnost nalezení částice v intervalu </a:t>
            </a:r>
            <a:r>
              <a:rPr lang="cs-CZ" sz="1200" i="1" dirty="0" err="1">
                <a:cs typeface="Times New Roman"/>
              </a:rPr>
              <a:t>x</a:t>
            </a:r>
            <a:r>
              <a:rPr lang="cs-CZ" sz="1200" i="1" dirty="0">
                <a:cs typeface="Times New Roman"/>
              </a:rPr>
              <a:t>, </a:t>
            </a:r>
            <a:r>
              <a:rPr lang="cs-CZ" sz="1200" i="1" dirty="0" err="1">
                <a:cs typeface="Times New Roman"/>
              </a:rPr>
              <a:t>x</a:t>
            </a:r>
            <a:r>
              <a:rPr lang="cs-CZ" sz="1200" i="1" dirty="0">
                <a:cs typeface="Times New Roman"/>
              </a:rPr>
              <a:t> + </a:t>
            </a:r>
            <a:r>
              <a:rPr lang="cs-CZ" sz="1200" dirty="0" err="1">
                <a:cs typeface="Times New Roman"/>
              </a:rPr>
              <a:t>d</a:t>
            </a:r>
            <a:r>
              <a:rPr lang="cs-CZ" sz="1200" i="1" dirty="0" err="1">
                <a:cs typeface="Times New Roman"/>
              </a:rPr>
              <a:t>x</a:t>
            </a:r>
            <a:r>
              <a:rPr lang="cs-CZ" sz="1200" dirty="0">
                <a:cs typeface="Times New Roman"/>
              </a:rPr>
              <a:t>. </a:t>
            </a:r>
          </a:p>
          <a:p>
            <a:endParaRPr lang="cs-CZ" sz="1200" dirty="0">
              <a:cs typeface="Times New Roman"/>
            </a:endParaRPr>
          </a:p>
          <a:p>
            <a:r>
              <a:rPr lang="cs-CZ" sz="1200" dirty="0">
                <a:cs typeface="Times New Roman"/>
              </a:rPr>
              <a:t>Co ovšem znamená </a:t>
            </a:r>
          </a:p>
          <a:p>
            <a:endParaRPr lang="cs-CZ" sz="1200" dirty="0">
              <a:cs typeface="Times New Roman"/>
            </a:endParaRPr>
          </a:p>
          <a:p>
            <a:r>
              <a:rPr lang="cs-CZ" sz="1200" dirty="0">
                <a:cs typeface="Times New Roman"/>
              </a:rPr>
              <a:t>Platí normalizační vztah, kdy oba integrály jsou rovny jedné:</a:t>
            </a:r>
          </a:p>
          <a:p>
            <a:endParaRPr lang="cs-CZ" sz="1200" dirty="0">
              <a:cs typeface="Times New Roman"/>
            </a:endParaRPr>
          </a:p>
          <a:p>
            <a:endParaRPr lang="cs-CZ" sz="1200" dirty="0">
              <a:cs typeface="Times New Roman"/>
            </a:endParaRPr>
          </a:p>
          <a:p>
            <a:r>
              <a:rPr lang="cs-CZ" sz="1200" dirty="0">
                <a:cs typeface="Times New Roman"/>
              </a:rPr>
              <a:t>A tedy funkce		může být interpretována jako amplituda pravděpodobnosti (vlnová funkce) pro měření vlnového vektoru </a:t>
            </a:r>
            <a:r>
              <a:rPr lang="cs-CZ" sz="1200" i="1" dirty="0">
                <a:cs typeface="Times New Roman"/>
              </a:rPr>
              <a:t>k</a:t>
            </a:r>
            <a:r>
              <a:rPr lang="cs-CZ" sz="1200" dirty="0">
                <a:cs typeface="Times New Roman"/>
              </a:rPr>
              <a:t> pro částici ve stavu popsaném funkcí	    .  Obdobně		   reprezentuje hustotu pravděpodobnosti, že částice má danou hodnotu vlnového vektoru a				  je pak pravděpodobnost nalezení vlnového vektoru částice v intervalu </a:t>
            </a:r>
            <a:r>
              <a:rPr lang="cs-CZ" sz="1200" i="1" dirty="0">
                <a:cs typeface="Times New Roman"/>
              </a:rPr>
              <a:t>k, k + </a:t>
            </a:r>
            <a:r>
              <a:rPr lang="cs-CZ" sz="1200" dirty="0" err="1">
                <a:cs typeface="Times New Roman"/>
              </a:rPr>
              <a:t>d</a:t>
            </a:r>
            <a:r>
              <a:rPr lang="cs-CZ" sz="1200" i="1" dirty="0" err="1">
                <a:cs typeface="Times New Roman"/>
              </a:rPr>
              <a:t>k</a:t>
            </a:r>
            <a:r>
              <a:rPr lang="cs-CZ" sz="1200" dirty="0">
                <a:cs typeface="Times New Roman"/>
              </a:rPr>
              <a:t>.   </a:t>
            </a:r>
          </a:p>
          <a:p>
            <a:endParaRPr lang="cs-CZ" sz="1200" dirty="0">
              <a:cs typeface="Times New Roman"/>
            </a:endParaRPr>
          </a:p>
          <a:p>
            <a:r>
              <a:rPr lang="cs-CZ" sz="1200" dirty="0">
                <a:cs typeface="Times New Roman"/>
              </a:rPr>
              <a:t>Použitím vztahů:		,				a přepsáním			           pak máme vlnové funkce zadané energií a hybností:</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5" name="Picture 4">
            <a:extLst>
              <a:ext uri="{FF2B5EF4-FFF2-40B4-BE49-F238E27FC236}">
                <a16:creationId xmlns:a16="http://schemas.microsoft.com/office/drawing/2014/main" id="{9CA262C9-534F-6BCC-0B3D-13736CA2FD43}"/>
              </a:ext>
            </a:extLst>
          </p:cNvPr>
          <p:cNvPicPr>
            <a:picLocks noChangeAspect="1"/>
          </p:cNvPicPr>
          <p:nvPr/>
        </p:nvPicPr>
        <p:blipFill>
          <a:blip r:embed="rId4"/>
          <a:stretch>
            <a:fillRect/>
          </a:stretch>
        </p:blipFill>
        <p:spPr>
          <a:xfrm>
            <a:off x="3403545" y="2104577"/>
            <a:ext cx="444500" cy="203200"/>
          </a:xfrm>
          <a:prstGeom prst="rect">
            <a:avLst/>
          </a:prstGeom>
        </p:spPr>
      </p:pic>
      <p:pic>
        <p:nvPicPr>
          <p:cNvPr id="7" name="Picture 6">
            <a:extLst>
              <a:ext uri="{FF2B5EF4-FFF2-40B4-BE49-F238E27FC236}">
                <a16:creationId xmlns:a16="http://schemas.microsoft.com/office/drawing/2014/main" id="{BE4634DC-1313-02AC-83C9-2D5EAF2859D3}"/>
              </a:ext>
            </a:extLst>
          </p:cNvPr>
          <p:cNvPicPr>
            <a:picLocks noChangeAspect="1"/>
          </p:cNvPicPr>
          <p:nvPr/>
        </p:nvPicPr>
        <p:blipFill>
          <a:blip r:embed="rId5"/>
          <a:stretch>
            <a:fillRect/>
          </a:stretch>
        </p:blipFill>
        <p:spPr>
          <a:xfrm>
            <a:off x="719317" y="2255873"/>
            <a:ext cx="596900" cy="228600"/>
          </a:xfrm>
          <a:prstGeom prst="rect">
            <a:avLst/>
          </a:prstGeom>
        </p:spPr>
      </p:pic>
      <p:pic>
        <p:nvPicPr>
          <p:cNvPr id="10" name="Picture 9">
            <a:extLst>
              <a:ext uri="{FF2B5EF4-FFF2-40B4-BE49-F238E27FC236}">
                <a16:creationId xmlns:a16="http://schemas.microsoft.com/office/drawing/2014/main" id="{99D8B0C3-0D49-47EB-3427-D065499208E4}"/>
              </a:ext>
            </a:extLst>
          </p:cNvPr>
          <p:cNvPicPr>
            <a:picLocks noChangeAspect="1"/>
          </p:cNvPicPr>
          <p:nvPr/>
        </p:nvPicPr>
        <p:blipFill>
          <a:blip r:embed="rId6"/>
          <a:stretch>
            <a:fillRect/>
          </a:stretch>
        </p:blipFill>
        <p:spPr>
          <a:xfrm>
            <a:off x="5057194" y="2263824"/>
            <a:ext cx="1638300" cy="254000"/>
          </a:xfrm>
          <a:prstGeom prst="rect">
            <a:avLst/>
          </a:prstGeom>
        </p:spPr>
      </p:pic>
      <p:pic>
        <p:nvPicPr>
          <p:cNvPr id="12" name="Picture 11">
            <a:extLst>
              <a:ext uri="{FF2B5EF4-FFF2-40B4-BE49-F238E27FC236}">
                <a16:creationId xmlns:a16="http://schemas.microsoft.com/office/drawing/2014/main" id="{3350D81B-37A0-DBA1-2807-1A0C92BDA238}"/>
              </a:ext>
            </a:extLst>
          </p:cNvPr>
          <p:cNvPicPr>
            <a:picLocks noChangeAspect="1"/>
          </p:cNvPicPr>
          <p:nvPr/>
        </p:nvPicPr>
        <p:blipFill>
          <a:blip r:embed="rId7"/>
          <a:stretch>
            <a:fillRect/>
          </a:stretch>
        </p:blipFill>
        <p:spPr>
          <a:xfrm>
            <a:off x="1668560" y="2810467"/>
            <a:ext cx="431800" cy="215900"/>
          </a:xfrm>
          <a:prstGeom prst="rect">
            <a:avLst/>
          </a:prstGeom>
        </p:spPr>
      </p:pic>
      <p:pic>
        <p:nvPicPr>
          <p:cNvPr id="14" name="Picture 13" descr="A graph of a function&#10;&#10;Description automatically generated">
            <a:extLst>
              <a:ext uri="{FF2B5EF4-FFF2-40B4-BE49-F238E27FC236}">
                <a16:creationId xmlns:a16="http://schemas.microsoft.com/office/drawing/2014/main" id="{1F48A1B7-1C19-6F72-BA04-94BEF550C089}"/>
              </a:ext>
            </a:extLst>
          </p:cNvPr>
          <p:cNvPicPr>
            <a:picLocks noChangeAspect="1"/>
          </p:cNvPicPr>
          <p:nvPr/>
        </p:nvPicPr>
        <p:blipFill>
          <a:blip r:embed="rId8"/>
          <a:stretch>
            <a:fillRect/>
          </a:stretch>
        </p:blipFill>
        <p:spPr>
          <a:xfrm>
            <a:off x="2619346" y="293120"/>
            <a:ext cx="3905305" cy="1332948"/>
          </a:xfrm>
          <a:prstGeom prst="rect">
            <a:avLst/>
          </a:prstGeom>
        </p:spPr>
      </p:pic>
      <p:sp>
        <p:nvSpPr>
          <p:cNvPr id="15" name="Rectangle 14">
            <a:extLst>
              <a:ext uri="{FF2B5EF4-FFF2-40B4-BE49-F238E27FC236}">
                <a16:creationId xmlns:a16="http://schemas.microsoft.com/office/drawing/2014/main" id="{04F467EC-64BE-6426-8CA7-4C11C12B8826}"/>
              </a:ext>
            </a:extLst>
          </p:cNvPr>
          <p:cNvSpPr/>
          <p:nvPr/>
        </p:nvSpPr>
        <p:spPr>
          <a:xfrm flipH="1" flipV="1">
            <a:off x="2635248" y="279503"/>
            <a:ext cx="3905305" cy="13545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7" name="Picture 16" descr="A black text on a white background&#10;&#10;Description automatically generated">
            <a:extLst>
              <a:ext uri="{FF2B5EF4-FFF2-40B4-BE49-F238E27FC236}">
                <a16:creationId xmlns:a16="http://schemas.microsoft.com/office/drawing/2014/main" id="{285DBA33-4F72-C9FA-DD3E-23DD44744B89}"/>
              </a:ext>
            </a:extLst>
          </p:cNvPr>
          <p:cNvPicPr>
            <a:picLocks noChangeAspect="1"/>
          </p:cNvPicPr>
          <p:nvPr/>
        </p:nvPicPr>
        <p:blipFill>
          <a:blip r:embed="rId9"/>
          <a:stretch>
            <a:fillRect/>
          </a:stretch>
        </p:blipFill>
        <p:spPr>
          <a:xfrm>
            <a:off x="2539836" y="1681762"/>
            <a:ext cx="1899423" cy="244771"/>
          </a:xfrm>
          <a:prstGeom prst="rect">
            <a:avLst/>
          </a:prstGeom>
        </p:spPr>
      </p:pic>
      <p:pic>
        <p:nvPicPr>
          <p:cNvPr id="19" name="Picture 18">
            <a:extLst>
              <a:ext uri="{FF2B5EF4-FFF2-40B4-BE49-F238E27FC236}">
                <a16:creationId xmlns:a16="http://schemas.microsoft.com/office/drawing/2014/main" id="{9AB1FB3F-E2BB-FFFD-67B8-BAB9E52E4620}"/>
              </a:ext>
            </a:extLst>
          </p:cNvPr>
          <p:cNvPicPr>
            <a:picLocks noChangeAspect="1"/>
          </p:cNvPicPr>
          <p:nvPr/>
        </p:nvPicPr>
        <p:blipFill>
          <a:blip r:embed="rId10"/>
          <a:stretch>
            <a:fillRect/>
          </a:stretch>
        </p:blipFill>
        <p:spPr>
          <a:xfrm>
            <a:off x="5258669" y="1664461"/>
            <a:ext cx="1373217" cy="212041"/>
          </a:xfrm>
          <a:prstGeom prst="rect">
            <a:avLst/>
          </a:prstGeom>
        </p:spPr>
      </p:pic>
      <p:pic>
        <p:nvPicPr>
          <p:cNvPr id="22" name="Picture 21">
            <a:extLst>
              <a:ext uri="{FF2B5EF4-FFF2-40B4-BE49-F238E27FC236}">
                <a16:creationId xmlns:a16="http://schemas.microsoft.com/office/drawing/2014/main" id="{4FBE5972-B7EB-F1A7-B38C-95E0AD0DFC53}"/>
              </a:ext>
            </a:extLst>
          </p:cNvPr>
          <p:cNvPicPr>
            <a:picLocks noChangeAspect="1"/>
          </p:cNvPicPr>
          <p:nvPr/>
        </p:nvPicPr>
        <p:blipFill>
          <a:blip r:embed="rId11"/>
          <a:stretch>
            <a:fillRect/>
          </a:stretch>
        </p:blipFill>
        <p:spPr>
          <a:xfrm>
            <a:off x="4709299" y="1707898"/>
            <a:ext cx="504965" cy="184506"/>
          </a:xfrm>
          <a:prstGeom prst="rect">
            <a:avLst/>
          </a:prstGeom>
        </p:spPr>
      </p:pic>
      <p:pic>
        <p:nvPicPr>
          <p:cNvPr id="24" name="Picture 23" descr="A black and white math equation&#10;&#10;Description automatically generated">
            <a:extLst>
              <a:ext uri="{FF2B5EF4-FFF2-40B4-BE49-F238E27FC236}">
                <a16:creationId xmlns:a16="http://schemas.microsoft.com/office/drawing/2014/main" id="{05278B10-7CDE-B504-D981-A5388076B094}"/>
              </a:ext>
            </a:extLst>
          </p:cNvPr>
          <p:cNvPicPr>
            <a:picLocks noChangeAspect="1"/>
          </p:cNvPicPr>
          <p:nvPr/>
        </p:nvPicPr>
        <p:blipFill>
          <a:blip r:embed="rId12"/>
          <a:stretch>
            <a:fillRect/>
          </a:stretch>
        </p:blipFill>
        <p:spPr>
          <a:xfrm>
            <a:off x="4200607" y="3099891"/>
            <a:ext cx="2667000" cy="508000"/>
          </a:xfrm>
          <a:prstGeom prst="rect">
            <a:avLst/>
          </a:prstGeom>
        </p:spPr>
      </p:pic>
      <p:pic>
        <p:nvPicPr>
          <p:cNvPr id="25" name="Picture 24">
            <a:extLst>
              <a:ext uri="{FF2B5EF4-FFF2-40B4-BE49-F238E27FC236}">
                <a16:creationId xmlns:a16="http://schemas.microsoft.com/office/drawing/2014/main" id="{9FDFD5E4-9631-F916-02FE-FF59EE255ED5}"/>
              </a:ext>
            </a:extLst>
          </p:cNvPr>
          <p:cNvPicPr>
            <a:picLocks noChangeAspect="1"/>
          </p:cNvPicPr>
          <p:nvPr/>
        </p:nvPicPr>
        <p:blipFill>
          <a:blip r:embed="rId13"/>
          <a:stretch>
            <a:fillRect/>
          </a:stretch>
        </p:blipFill>
        <p:spPr>
          <a:xfrm>
            <a:off x="1312960" y="3756899"/>
            <a:ext cx="355600" cy="190500"/>
          </a:xfrm>
          <a:prstGeom prst="rect">
            <a:avLst/>
          </a:prstGeom>
        </p:spPr>
      </p:pic>
      <p:pic>
        <p:nvPicPr>
          <p:cNvPr id="26" name="Picture 25">
            <a:extLst>
              <a:ext uri="{FF2B5EF4-FFF2-40B4-BE49-F238E27FC236}">
                <a16:creationId xmlns:a16="http://schemas.microsoft.com/office/drawing/2014/main" id="{878E2ED4-A92A-81B3-A6F9-5919174D536C}"/>
              </a:ext>
            </a:extLst>
          </p:cNvPr>
          <p:cNvPicPr>
            <a:picLocks noChangeAspect="1"/>
          </p:cNvPicPr>
          <p:nvPr/>
        </p:nvPicPr>
        <p:blipFill>
          <a:blip r:embed="rId13"/>
          <a:stretch>
            <a:fillRect/>
          </a:stretch>
        </p:blipFill>
        <p:spPr>
          <a:xfrm>
            <a:off x="2473922" y="3947399"/>
            <a:ext cx="355600" cy="190500"/>
          </a:xfrm>
          <a:prstGeom prst="rect">
            <a:avLst/>
          </a:prstGeom>
        </p:spPr>
      </p:pic>
      <p:pic>
        <p:nvPicPr>
          <p:cNvPr id="28" name="Picture 27">
            <a:extLst>
              <a:ext uri="{FF2B5EF4-FFF2-40B4-BE49-F238E27FC236}">
                <a16:creationId xmlns:a16="http://schemas.microsoft.com/office/drawing/2014/main" id="{699DEDF7-959E-74A8-4E3A-5ADACCB36179}"/>
              </a:ext>
            </a:extLst>
          </p:cNvPr>
          <p:cNvPicPr>
            <a:picLocks noChangeAspect="1"/>
          </p:cNvPicPr>
          <p:nvPr/>
        </p:nvPicPr>
        <p:blipFill>
          <a:blip r:embed="rId14"/>
          <a:stretch>
            <a:fillRect/>
          </a:stretch>
        </p:blipFill>
        <p:spPr>
          <a:xfrm>
            <a:off x="3603404" y="3895384"/>
            <a:ext cx="546100" cy="228600"/>
          </a:xfrm>
          <a:prstGeom prst="rect">
            <a:avLst/>
          </a:prstGeom>
        </p:spPr>
      </p:pic>
      <p:pic>
        <p:nvPicPr>
          <p:cNvPr id="30" name="Picture 29">
            <a:extLst>
              <a:ext uri="{FF2B5EF4-FFF2-40B4-BE49-F238E27FC236}">
                <a16:creationId xmlns:a16="http://schemas.microsoft.com/office/drawing/2014/main" id="{19AC978B-DDCB-3F4F-9DC6-4AEB41530DFB}"/>
              </a:ext>
            </a:extLst>
          </p:cNvPr>
          <p:cNvPicPr>
            <a:picLocks noChangeAspect="1"/>
          </p:cNvPicPr>
          <p:nvPr/>
        </p:nvPicPr>
        <p:blipFill>
          <a:blip r:embed="rId15"/>
          <a:stretch>
            <a:fillRect/>
          </a:stretch>
        </p:blipFill>
        <p:spPr>
          <a:xfrm>
            <a:off x="1609090" y="4099114"/>
            <a:ext cx="1536700" cy="241300"/>
          </a:xfrm>
          <a:prstGeom prst="rect">
            <a:avLst/>
          </a:prstGeom>
        </p:spPr>
      </p:pic>
      <p:pic>
        <p:nvPicPr>
          <p:cNvPr id="32" name="Picture 31">
            <a:extLst>
              <a:ext uri="{FF2B5EF4-FFF2-40B4-BE49-F238E27FC236}">
                <a16:creationId xmlns:a16="http://schemas.microsoft.com/office/drawing/2014/main" id="{F6E0082F-9F61-9D4C-D18B-A5777DFD0D03}"/>
              </a:ext>
            </a:extLst>
          </p:cNvPr>
          <p:cNvPicPr>
            <a:picLocks noChangeAspect="1"/>
          </p:cNvPicPr>
          <p:nvPr/>
        </p:nvPicPr>
        <p:blipFill>
          <a:blip r:embed="rId16"/>
          <a:stretch>
            <a:fillRect/>
          </a:stretch>
        </p:blipFill>
        <p:spPr>
          <a:xfrm>
            <a:off x="1493191" y="4467903"/>
            <a:ext cx="736600" cy="228600"/>
          </a:xfrm>
          <a:prstGeom prst="rect">
            <a:avLst/>
          </a:prstGeom>
        </p:spPr>
      </p:pic>
      <p:pic>
        <p:nvPicPr>
          <p:cNvPr id="34" name="Picture 33">
            <a:extLst>
              <a:ext uri="{FF2B5EF4-FFF2-40B4-BE49-F238E27FC236}">
                <a16:creationId xmlns:a16="http://schemas.microsoft.com/office/drawing/2014/main" id="{C648323A-66C2-A968-0956-4156A38211DC}"/>
              </a:ext>
            </a:extLst>
          </p:cNvPr>
          <p:cNvPicPr>
            <a:picLocks noChangeAspect="1"/>
          </p:cNvPicPr>
          <p:nvPr/>
        </p:nvPicPr>
        <p:blipFill>
          <a:blip r:embed="rId17"/>
          <a:stretch>
            <a:fillRect/>
          </a:stretch>
        </p:blipFill>
        <p:spPr>
          <a:xfrm>
            <a:off x="2307590" y="4474253"/>
            <a:ext cx="1676400" cy="215900"/>
          </a:xfrm>
          <a:prstGeom prst="rect">
            <a:avLst/>
          </a:prstGeom>
        </p:spPr>
      </p:pic>
      <p:pic>
        <p:nvPicPr>
          <p:cNvPr id="36" name="Picture 35">
            <a:extLst>
              <a:ext uri="{FF2B5EF4-FFF2-40B4-BE49-F238E27FC236}">
                <a16:creationId xmlns:a16="http://schemas.microsoft.com/office/drawing/2014/main" id="{D4EDFD7D-1B2E-BE90-4E45-6F10A655686A}"/>
              </a:ext>
            </a:extLst>
          </p:cNvPr>
          <p:cNvPicPr>
            <a:picLocks noChangeAspect="1"/>
          </p:cNvPicPr>
          <p:nvPr/>
        </p:nvPicPr>
        <p:blipFill rotWithShape="1">
          <a:blip r:embed="rId18"/>
          <a:srcRect t="5023"/>
          <a:stretch/>
        </p:blipFill>
        <p:spPr>
          <a:xfrm>
            <a:off x="4854657" y="4452730"/>
            <a:ext cx="1358900" cy="241245"/>
          </a:xfrm>
          <a:prstGeom prst="rect">
            <a:avLst/>
          </a:prstGeom>
        </p:spPr>
      </p:pic>
      <p:pic>
        <p:nvPicPr>
          <p:cNvPr id="38" name="Picture 37" descr="A group of math equations&#10;&#10;Description automatically generated">
            <a:extLst>
              <a:ext uri="{FF2B5EF4-FFF2-40B4-BE49-F238E27FC236}">
                <a16:creationId xmlns:a16="http://schemas.microsoft.com/office/drawing/2014/main" id="{7EBFE852-76E3-6137-E299-F253D8164590}"/>
              </a:ext>
            </a:extLst>
          </p:cNvPr>
          <p:cNvPicPr>
            <a:picLocks noChangeAspect="1"/>
          </p:cNvPicPr>
          <p:nvPr/>
        </p:nvPicPr>
        <p:blipFill>
          <a:blip r:embed="rId19"/>
          <a:stretch>
            <a:fillRect/>
          </a:stretch>
        </p:blipFill>
        <p:spPr>
          <a:xfrm>
            <a:off x="2861327" y="4702960"/>
            <a:ext cx="3492500" cy="1587500"/>
          </a:xfrm>
          <a:prstGeom prst="rect">
            <a:avLst/>
          </a:prstGeom>
        </p:spPr>
      </p:pic>
      <p:sp>
        <p:nvSpPr>
          <p:cNvPr id="39" name="Rectangle 38">
            <a:extLst>
              <a:ext uri="{FF2B5EF4-FFF2-40B4-BE49-F238E27FC236}">
                <a16:creationId xmlns:a16="http://schemas.microsoft.com/office/drawing/2014/main" id="{97862563-DD34-98C9-975A-80C2654DC7EC}"/>
              </a:ext>
            </a:extLst>
          </p:cNvPr>
          <p:cNvSpPr/>
          <p:nvPr/>
        </p:nvSpPr>
        <p:spPr>
          <a:xfrm flipH="1" flipV="1">
            <a:off x="2651148" y="4757637"/>
            <a:ext cx="3905305" cy="16172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86867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rgbClr val="00287D"/>
                </a:solidFill>
              </a:rPr>
              <a:t>Úvodem</a:t>
            </a:r>
          </a:p>
        </p:txBody>
      </p:sp>
      <p:sp>
        <p:nvSpPr>
          <p:cNvPr id="2" name="TextBox 1">
            <a:extLst>
              <a:ext uri="{FF2B5EF4-FFF2-40B4-BE49-F238E27FC236}">
                <a16:creationId xmlns:a16="http://schemas.microsoft.com/office/drawing/2014/main" id="{8DDE4F60-930E-5655-719A-B736930BFF38}"/>
              </a:ext>
            </a:extLst>
          </p:cNvPr>
          <p:cNvSpPr txBox="1"/>
          <p:nvPr/>
        </p:nvSpPr>
        <p:spPr>
          <a:xfrm>
            <a:off x="455733" y="1158264"/>
            <a:ext cx="8232533" cy="4708981"/>
          </a:xfrm>
          <a:prstGeom prst="rect">
            <a:avLst/>
          </a:prstGeom>
          <a:noFill/>
        </p:spPr>
        <p:txBody>
          <a:bodyPr wrap="square" rtlCol="0">
            <a:spAutoFit/>
          </a:bodyPr>
          <a:lstStyle/>
          <a:p>
            <a:pPr algn="ctr"/>
            <a:r>
              <a:rPr lang="cs-CZ" sz="1200" b="1" dirty="0">
                <a:cs typeface="Times New Roman"/>
              </a:rPr>
              <a:t>1. Podmínky absolvování předmětu</a:t>
            </a:r>
            <a:br>
              <a:rPr lang="cs-CZ" sz="1200" b="1" dirty="0">
                <a:cs typeface="Times New Roman"/>
              </a:rPr>
            </a:br>
            <a:r>
              <a:rPr lang="cs-CZ" sz="1200" dirty="0">
                <a:cs typeface="Times New Roman"/>
              </a:rPr>
              <a:t>- zápočet ze cvičení: aktivní účast (max 3 neomluvené hodiny), 60% z každé ze dvou písemek</a:t>
            </a:r>
            <a:br>
              <a:rPr lang="cs-CZ" sz="1200" dirty="0">
                <a:cs typeface="Times New Roman"/>
              </a:rPr>
            </a:br>
            <a:r>
              <a:rPr lang="cs-CZ" sz="1200" dirty="0">
                <a:cs typeface="Times New Roman"/>
              </a:rPr>
              <a:t>- zkouška: 60% ze zkouškové písemky, ústní zkouška</a:t>
            </a:r>
          </a:p>
          <a:p>
            <a:pPr algn="ctr"/>
            <a:r>
              <a:rPr lang="cs-CZ" sz="1200" dirty="0">
                <a:cs typeface="Times New Roman"/>
              </a:rPr>
              <a:t>- pro zvládnutí zkoušky je nutné ovládat látku obsaženou v těchto prezentacích</a:t>
            </a:r>
          </a:p>
          <a:p>
            <a:pPr marL="228600" indent="-228600" algn="ctr">
              <a:buFont typeface="+mj-lt"/>
              <a:buAutoNum type="arabicPeriod"/>
            </a:pPr>
            <a:endParaRPr lang="cs-CZ" sz="1200" dirty="0">
              <a:cs typeface="Times New Roman"/>
            </a:endParaRPr>
          </a:p>
          <a:p>
            <a:pPr algn="ctr"/>
            <a:r>
              <a:rPr lang="cs-CZ" sz="1200" b="1" dirty="0">
                <a:cs typeface="Times New Roman"/>
              </a:rPr>
              <a:t>2. Literatura</a:t>
            </a:r>
            <a:br>
              <a:rPr lang="cs-CZ" sz="1200" b="1" dirty="0">
                <a:cs typeface="Times New Roman"/>
              </a:rPr>
            </a:br>
            <a:r>
              <a:rPr lang="cs-CZ" sz="1200" dirty="0">
                <a:cs typeface="Times New Roman"/>
              </a:rPr>
              <a:t>- </a:t>
            </a:r>
            <a:r>
              <a:rPr lang="cs-CZ" sz="1200" u="sng" dirty="0">
                <a:cs typeface="Times New Roman"/>
              </a:rPr>
              <a:t>ZETTILI, </a:t>
            </a:r>
            <a:r>
              <a:rPr lang="cs-CZ" sz="1200" u="sng" dirty="0" err="1">
                <a:cs typeface="Times New Roman"/>
              </a:rPr>
              <a:t>Nouredine</a:t>
            </a:r>
            <a:r>
              <a:rPr lang="cs-CZ" sz="1200" u="sng" dirty="0">
                <a:cs typeface="Times New Roman"/>
              </a:rPr>
              <a:t>. </a:t>
            </a:r>
            <a:r>
              <a:rPr lang="cs-CZ" sz="1200" u="sng" dirty="0" err="1">
                <a:cs typeface="Times New Roman"/>
              </a:rPr>
              <a:t>Quantum</a:t>
            </a:r>
            <a:r>
              <a:rPr lang="cs-CZ" sz="1200" u="sng" dirty="0">
                <a:cs typeface="Times New Roman"/>
              </a:rPr>
              <a:t> </a:t>
            </a:r>
            <a:r>
              <a:rPr lang="cs-CZ" sz="1200" u="sng" dirty="0" err="1">
                <a:cs typeface="Times New Roman"/>
              </a:rPr>
              <a:t>mechanics</a:t>
            </a:r>
            <a:r>
              <a:rPr lang="cs-CZ" sz="1200" u="sng" dirty="0">
                <a:cs typeface="Times New Roman"/>
              </a:rPr>
              <a:t>: </a:t>
            </a:r>
            <a:r>
              <a:rPr lang="cs-CZ" sz="1200" u="sng" dirty="0" err="1">
                <a:cs typeface="Times New Roman"/>
              </a:rPr>
              <a:t>concepts</a:t>
            </a:r>
            <a:r>
              <a:rPr lang="cs-CZ" sz="1200" u="sng" dirty="0">
                <a:cs typeface="Times New Roman"/>
              </a:rPr>
              <a:t> and </a:t>
            </a:r>
            <a:r>
              <a:rPr lang="cs-CZ" sz="1200" u="sng" dirty="0" err="1">
                <a:cs typeface="Times New Roman"/>
              </a:rPr>
              <a:t>applications</a:t>
            </a:r>
            <a:r>
              <a:rPr lang="cs-CZ" sz="1200" dirty="0">
                <a:cs typeface="Times New Roman"/>
              </a:rPr>
              <a:t>. </a:t>
            </a:r>
            <a:br>
              <a:rPr lang="cs-CZ" sz="1200" dirty="0">
                <a:cs typeface="Times New Roman"/>
              </a:rPr>
            </a:br>
            <a:r>
              <a:rPr lang="cs-CZ" sz="1200" u="sng" dirty="0" err="1">
                <a:cs typeface="Times New Roman"/>
              </a:rPr>
              <a:t>Chichester</a:t>
            </a:r>
            <a:r>
              <a:rPr lang="cs-CZ" sz="1200" u="sng" dirty="0">
                <a:cs typeface="Times New Roman"/>
              </a:rPr>
              <a:t>: John </a:t>
            </a:r>
            <a:r>
              <a:rPr lang="cs-CZ" sz="1200" u="sng" dirty="0" err="1">
                <a:cs typeface="Times New Roman"/>
              </a:rPr>
              <a:t>Wiley</a:t>
            </a:r>
            <a:r>
              <a:rPr lang="cs-CZ" sz="1200" u="sng" dirty="0">
                <a:cs typeface="Times New Roman"/>
              </a:rPr>
              <a:t> &amp; </a:t>
            </a:r>
            <a:r>
              <a:rPr lang="cs-CZ" sz="1200" u="sng" dirty="0" err="1">
                <a:cs typeface="Times New Roman"/>
              </a:rPr>
              <a:t>Sons</a:t>
            </a:r>
            <a:r>
              <a:rPr lang="cs-CZ" sz="1200" u="sng" dirty="0">
                <a:cs typeface="Times New Roman"/>
              </a:rPr>
              <a:t>, 2001. </a:t>
            </a:r>
            <a:r>
              <a:rPr lang="cs-CZ" sz="1200" u="sng" dirty="0" err="1">
                <a:cs typeface="Times New Roman"/>
              </a:rPr>
              <a:t>xiv</a:t>
            </a:r>
            <a:r>
              <a:rPr lang="cs-CZ" sz="1200" u="sng" dirty="0">
                <a:cs typeface="Times New Roman"/>
              </a:rPr>
              <a:t>, 649. ISBN 0471489441.</a:t>
            </a:r>
            <a:br>
              <a:rPr lang="cs-CZ" sz="1200" u="sng" dirty="0">
                <a:cs typeface="Times New Roman"/>
              </a:rPr>
            </a:br>
            <a:r>
              <a:rPr lang="cs-CZ" sz="1200" dirty="0">
                <a:cs typeface="Times New Roman"/>
              </a:rPr>
              <a:t>- FEYNMAN, Richard, </a:t>
            </a:r>
            <a:r>
              <a:rPr lang="cs-CZ" sz="1200" dirty="0" err="1">
                <a:cs typeface="Times New Roman"/>
              </a:rPr>
              <a:t>Leighton</a:t>
            </a:r>
            <a:r>
              <a:rPr lang="cs-CZ" sz="1200" dirty="0">
                <a:cs typeface="Times New Roman"/>
              </a:rPr>
              <a:t>, R., </a:t>
            </a:r>
            <a:r>
              <a:rPr lang="cs-CZ" sz="1200" dirty="0" err="1">
                <a:cs typeface="Times New Roman"/>
              </a:rPr>
              <a:t>Sands</a:t>
            </a:r>
            <a:r>
              <a:rPr lang="cs-CZ" sz="1200" dirty="0">
                <a:cs typeface="Times New Roman"/>
              </a:rPr>
              <a:t>, M., </a:t>
            </a:r>
            <a:r>
              <a:rPr lang="cs-CZ" sz="1200" dirty="0" err="1">
                <a:cs typeface="Times New Roman"/>
              </a:rPr>
              <a:t>Feynmanove</a:t>
            </a:r>
            <a:r>
              <a:rPr lang="cs-CZ" sz="1200" dirty="0">
                <a:cs typeface="Times New Roman"/>
              </a:rPr>
              <a:t> </a:t>
            </a:r>
            <a:r>
              <a:rPr lang="cs-CZ" sz="1200" dirty="0" err="1">
                <a:cs typeface="Times New Roman"/>
              </a:rPr>
              <a:t>prednášky</a:t>
            </a:r>
            <a:r>
              <a:rPr lang="cs-CZ" sz="1200" dirty="0">
                <a:cs typeface="Times New Roman"/>
              </a:rPr>
              <a:t> z fyziky 5. 1990, </a:t>
            </a:r>
            <a:br>
              <a:rPr lang="cs-CZ" sz="1200" dirty="0">
                <a:cs typeface="Times New Roman"/>
              </a:rPr>
            </a:br>
            <a:r>
              <a:rPr lang="cs-CZ" sz="1200" dirty="0">
                <a:cs typeface="Times New Roman"/>
              </a:rPr>
              <a:t>Alfa (SK), 544 s., ISBN: 80-05-00518-0</a:t>
            </a:r>
            <a:br>
              <a:rPr lang="cs-CZ" sz="1200" dirty="0">
                <a:cs typeface="Times New Roman"/>
              </a:rPr>
            </a:br>
            <a:r>
              <a:rPr lang="cs-CZ" sz="1200" dirty="0">
                <a:cs typeface="Times New Roman"/>
              </a:rPr>
              <a:t>- CELÝ, Jan. Základy kvantové mechaniky pro chemiky I. Principy. Brno 1981, 176 s., 17/32 55-041-81.</a:t>
            </a:r>
            <a:br>
              <a:rPr lang="cs-CZ" sz="1200" dirty="0">
                <a:cs typeface="Times New Roman"/>
              </a:rPr>
            </a:br>
            <a:r>
              <a:rPr lang="cs-CZ" sz="1200" dirty="0">
                <a:cs typeface="Times New Roman"/>
              </a:rPr>
              <a:t>- </a:t>
            </a:r>
            <a:r>
              <a:rPr lang="cs-CZ" sz="1200" u="sng" dirty="0">
                <a:cs typeface="Times New Roman"/>
              </a:rPr>
              <a:t>SKÁLA, Lubomír. Úvod do kvantové mechaniky. Vyd. 1. Praha: Academia, 2005. 281 s. ISBN 8020013164.</a:t>
            </a:r>
            <a:br>
              <a:rPr lang="cs-CZ" sz="1200" u="sng" dirty="0">
                <a:cs typeface="Times New Roman"/>
              </a:rPr>
            </a:br>
            <a:r>
              <a:rPr lang="cs-CZ" sz="1200" dirty="0">
                <a:cs typeface="Times New Roman"/>
              </a:rPr>
              <a:t>- </a:t>
            </a:r>
            <a:r>
              <a:rPr lang="cs-CZ" sz="1200" u="sng" dirty="0">
                <a:cs typeface="Times New Roman"/>
              </a:rPr>
              <a:t>LACINA, Aleš. Cvičení z kvantové mechaniky pro posluchače učitelství fyziky. </a:t>
            </a:r>
            <a:br>
              <a:rPr lang="cs-CZ" sz="1200" u="sng" dirty="0">
                <a:cs typeface="Times New Roman"/>
              </a:rPr>
            </a:br>
            <a:r>
              <a:rPr lang="cs-CZ" sz="1200" u="sng" dirty="0">
                <a:cs typeface="Times New Roman"/>
              </a:rPr>
              <a:t>Brno: Univerzita Jana Evangelisty Purkyně v Brně, 1989. 104 s.</a:t>
            </a:r>
            <a:br>
              <a:rPr lang="cs-CZ" sz="1200" u="sng" dirty="0">
                <a:cs typeface="Times New Roman"/>
              </a:rPr>
            </a:br>
            <a:r>
              <a:rPr lang="cs-CZ" sz="1200" dirty="0">
                <a:cs typeface="Times New Roman"/>
              </a:rPr>
              <a:t>- MARX, </a:t>
            </a:r>
            <a:r>
              <a:rPr lang="cs-CZ" sz="1200" dirty="0" err="1">
                <a:cs typeface="Times New Roman"/>
              </a:rPr>
              <a:t>György</a:t>
            </a:r>
            <a:r>
              <a:rPr lang="cs-CZ" sz="1200" dirty="0">
                <a:cs typeface="Times New Roman"/>
              </a:rPr>
              <a:t>. Úvod do kvantové mechaniky. </a:t>
            </a:r>
            <a:r>
              <a:rPr lang="cs-CZ" sz="1200" dirty="0" err="1">
                <a:cs typeface="Times New Roman"/>
              </a:rPr>
              <a:t>Translated</a:t>
            </a:r>
            <a:r>
              <a:rPr lang="cs-CZ" sz="1200" dirty="0">
                <a:cs typeface="Times New Roman"/>
              </a:rPr>
              <a:t> by Luděk Bednář - Zdeněk Urbánek. </a:t>
            </a:r>
            <a:br>
              <a:rPr lang="cs-CZ" sz="1200" dirty="0">
                <a:cs typeface="Times New Roman"/>
              </a:rPr>
            </a:br>
            <a:r>
              <a:rPr lang="cs-CZ" sz="1200" dirty="0">
                <a:cs typeface="Times New Roman"/>
              </a:rPr>
              <a:t>Vyd. 1. Praha: Státní nakladatelství technické literatury, 1965. 294 s.</a:t>
            </a:r>
            <a:br>
              <a:rPr lang="cs-CZ" sz="1200" dirty="0">
                <a:cs typeface="Times New Roman"/>
              </a:rPr>
            </a:br>
            <a:endParaRPr lang="cs-CZ" sz="1200" dirty="0">
              <a:cs typeface="Times New Roman"/>
            </a:endParaRPr>
          </a:p>
          <a:p>
            <a:pPr algn="ctr"/>
            <a:r>
              <a:rPr lang="cs-CZ" sz="1200" b="1" dirty="0">
                <a:cs typeface="Times New Roman"/>
              </a:rPr>
              <a:t>3. Být nad látkou</a:t>
            </a:r>
            <a:r>
              <a:rPr lang="cs-CZ" sz="1200" dirty="0">
                <a:cs typeface="Times New Roman"/>
              </a:rPr>
              <a:t>… motivace pro učitele:</a:t>
            </a:r>
            <a:br>
              <a:rPr lang="cs-CZ" sz="1200" dirty="0">
                <a:cs typeface="Times New Roman"/>
              </a:rPr>
            </a:br>
            <a:r>
              <a:rPr lang="cs-CZ" sz="1200" dirty="0">
                <a:cs typeface="Times New Roman"/>
              </a:rPr>
              <a:t>Vždy budete mít ve třídě alespoň jednu studentku či studenta se zájmem a potenciálem věnovat se podrobněji fyzice, tyto studenty nelze zklamat/ztratit, fyzika je relativně náročný a malý obor, když jej srovnáme s ostatními. Je potřeba vědět víc.</a:t>
            </a:r>
          </a:p>
          <a:p>
            <a:pPr marL="228600" indent="-228600" algn="ctr">
              <a:buFont typeface="+mj-lt"/>
              <a:buAutoNum type="arabicPeriod"/>
            </a:pPr>
            <a:endParaRPr lang="cs-CZ" sz="1200" b="1" dirty="0">
              <a:cs typeface="Times New Roman"/>
            </a:endParaRPr>
          </a:p>
          <a:p>
            <a:pPr algn="ctr"/>
            <a:r>
              <a:rPr lang="cs-CZ" sz="1200" b="1" dirty="0">
                <a:cs typeface="Times New Roman"/>
              </a:rPr>
              <a:t>4. Konzultace </a:t>
            </a:r>
            <a:br>
              <a:rPr lang="cs-CZ" sz="1200" b="1" dirty="0">
                <a:cs typeface="Times New Roman"/>
              </a:rPr>
            </a:br>
            <a:r>
              <a:rPr lang="cs-CZ" sz="1200" dirty="0">
                <a:cs typeface="Times New Roman"/>
              </a:rPr>
              <a:t>po předchozí domluvě</a:t>
            </a:r>
            <a:br>
              <a:rPr lang="cs-CZ" sz="1200" dirty="0">
                <a:cs typeface="Times New Roman"/>
              </a:rPr>
            </a:br>
            <a:r>
              <a:rPr lang="cs-CZ" sz="1200" dirty="0">
                <a:cs typeface="Times New Roman"/>
              </a:rPr>
              <a:t>kancelář 02002, budova 6</a:t>
            </a:r>
            <a:br>
              <a:rPr lang="cs-CZ" sz="1200" dirty="0">
                <a:cs typeface="Times New Roman"/>
              </a:rPr>
            </a:br>
            <a:r>
              <a:rPr lang="cs-CZ" sz="1200" dirty="0" err="1">
                <a:cs typeface="Times New Roman"/>
              </a:rPr>
              <a:t>hoder@physics.muni.cz</a:t>
            </a:r>
            <a:endParaRPr lang="cs-CZ" sz="1200" dirty="0">
              <a:cs typeface="Times New Roman"/>
            </a:endParaRPr>
          </a:p>
        </p:txBody>
      </p:sp>
      <p:sp>
        <p:nvSpPr>
          <p:cNvPr id="3" name="Rectangle 2">
            <a:extLst>
              <a:ext uri="{FF2B5EF4-FFF2-40B4-BE49-F238E27FC236}">
                <a16:creationId xmlns:a16="http://schemas.microsoft.com/office/drawing/2014/main" id="{343F6CC7-6465-B480-3904-15BC2D1F2F62}"/>
              </a:ext>
            </a:extLst>
          </p:cNvPr>
          <p:cNvSpPr/>
          <p:nvPr/>
        </p:nvSpPr>
        <p:spPr>
          <a:xfrm>
            <a:off x="2339788" y="2300059"/>
            <a:ext cx="4464422" cy="37859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 name="Rectangle 3">
            <a:extLst>
              <a:ext uri="{FF2B5EF4-FFF2-40B4-BE49-F238E27FC236}">
                <a16:creationId xmlns:a16="http://schemas.microsoft.com/office/drawing/2014/main" id="{3E4C6D2B-33DC-7924-704F-499A35F676A1}"/>
              </a:ext>
            </a:extLst>
          </p:cNvPr>
          <p:cNvSpPr/>
          <p:nvPr/>
        </p:nvSpPr>
        <p:spPr>
          <a:xfrm>
            <a:off x="1318755" y="3207429"/>
            <a:ext cx="6566600" cy="1919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5" name="Rectangle 4">
            <a:extLst>
              <a:ext uri="{FF2B5EF4-FFF2-40B4-BE49-F238E27FC236}">
                <a16:creationId xmlns:a16="http://schemas.microsoft.com/office/drawing/2014/main" id="{F66F6D97-461D-E1B0-6A16-941D3C75E536}"/>
              </a:ext>
            </a:extLst>
          </p:cNvPr>
          <p:cNvSpPr/>
          <p:nvPr/>
        </p:nvSpPr>
        <p:spPr>
          <a:xfrm>
            <a:off x="2121666" y="3416760"/>
            <a:ext cx="4935350" cy="3484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500231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a graph of a line&#10;&#10;Description automatically generated with medium confidence">
            <a:extLst>
              <a:ext uri="{FF2B5EF4-FFF2-40B4-BE49-F238E27FC236}">
                <a16:creationId xmlns:a16="http://schemas.microsoft.com/office/drawing/2014/main" id="{7F61FC09-1198-48BC-B50F-E90CDB50B6E8}"/>
              </a:ext>
            </a:extLst>
          </p:cNvPr>
          <p:cNvPicPr>
            <a:picLocks noChangeAspect="1"/>
          </p:cNvPicPr>
          <p:nvPr/>
        </p:nvPicPr>
        <p:blipFill>
          <a:blip r:embed="rId3"/>
          <a:stretch>
            <a:fillRect/>
          </a:stretch>
        </p:blipFill>
        <p:spPr>
          <a:xfrm>
            <a:off x="6667791" y="611065"/>
            <a:ext cx="2267488" cy="1631203"/>
          </a:xfrm>
          <a:prstGeom prst="rect">
            <a:avLst/>
          </a:prstGeom>
        </p:spPr>
      </p:pic>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4"/>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832105"/>
            <a:ext cx="8484403" cy="5078313"/>
          </a:xfrm>
          <a:prstGeom prst="rect">
            <a:avLst/>
          </a:prstGeom>
          <a:noFill/>
        </p:spPr>
        <p:txBody>
          <a:bodyPr wrap="square" rtlCol="0">
            <a:spAutoFit/>
          </a:bodyPr>
          <a:lstStyle/>
          <a:p>
            <a:r>
              <a:rPr lang="cs-CZ" sz="1200" dirty="0">
                <a:cs typeface="Times New Roman"/>
              </a:rPr>
              <a:t>Pro lepší porozumění probrané látce si projdeme jednoduchý příklad…</a:t>
            </a:r>
          </a:p>
          <a:p>
            <a:endParaRPr lang="cs-CZ" sz="1200" dirty="0">
              <a:cs typeface="Times New Roman"/>
            </a:endParaRPr>
          </a:p>
          <a:p>
            <a:r>
              <a:rPr lang="cs-CZ" sz="1200" dirty="0">
                <a:cs typeface="Times New Roman"/>
              </a:rPr>
              <a:t>Určíme vlnové pole zadané následujícími parametry:</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Uvažujme pro </a:t>
            </a:r>
            <a:r>
              <a:rPr lang="cs-CZ" sz="1200" i="1" dirty="0">
                <a:cs typeface="Times New Roman"/>
              </a:rPr>
              <a:t>t</a:t>
            </a:r>
            <a:r>
              <a:rPr lang="cs-CZ" sz="1200" dirty="0">
                <a:cs typeface="Times New Roman"/>
              </a:rPr>
              <a:t> = 0:</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Normování koeficientu </a:t>
            </a:r>
            <a:r>
              <a:rPr lang="cs-CZ" sz="1200" i="1" dirty="0">
                <a:cs typeface="Times New Roman"/>
              </a:rPr>
              <a:t>c(p)</a:t>
            </a:r>
            <a:r>
              <a:rPr lang="cs-CZ" sz="1200" dirty="0">
                <a:cs typeface="Times New Roman"/>
              </a:rPr>
              <a:t>:</a:t>
            </a:r>
          </a:p>
          <a:p>
            <a:endParaRPr lang="cs-CZ" sz="1200" dirty="0">
              <a:cs typeface="Times New Roman"/>
            </a:endParaRPr>
          </a:p>
          <a:p>
            <a:endParaRPr lang="cs-CZ" sz="1200" dirty="0">
              <a:cs typeface="Times New Roman"/>
            </a:endParaRPr>
          </a:p>
          <a:p>
            <a:r>
              <a:rPr lang="cs-CZ" sz="1200" dirty="0">
                <a:cs typeface="Times New Roman"/>
              </a:rPr>
              <a:t>Normování vlnového pole: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7" name="Picture 6" descr="A close up of a letter&#10;&#10;Description automatically generated">
            <a:extLst>
              <a:ext uri="{FF2B5EF4-FFF2-40B4-BE49-F238E27FC236}">
                <a16:creationId xmlns:a16="http://schemas.microsoft.com/office/drawing/2014/main" id="{699B7FB1-2C9D-4319-9EC7-0B8A0D34B824}"/>
              </a:ext>
            </a:extLst>
          </p:cNvPr>
          <p:cNvPicPr>
            <a:picLocks noChangeAspect="1"/>
          </p:cNvPicPr>
          <p:nvPr/>
        </p:nvPicPr>
        <p:blipFill>
          <a:blip r:embed="rId5"/>
          <a:stretch>
            <a:fillRect/>
          </a:stretch>
        </p:blipFill>
        <p:spPr>
          <a:xfrm>
            <a:off x="3798294" y="1159735"/>
            <a:ext cx="2692400" cy="457200"/>
          </a:xfrm>
          <a:prstGeom prst="rect">
            <a:avLst/>
          </a:prstGeom>
        </p:spPr>
      </p:pic>
      <p:pic>
        <p:nvPicPr>
          <p:cNvPr id="10" name="Picture 9">
            <a:extLst>
              <a:ext uri="{FF2B5EF4-FFF2-40B4-BE49-F238E27FC236}">
                <a16:creationId xmlns:a16="http://schemas.microsoft.com/office/drawing/2014/main" id="{86C5A654-A094-7F3D-9D78-55E518998F2A}"/>
              </a:ext>
            </a:extLst>
          </p:cNvPr>
          <p:cNvPicPr>
            <a:picLocks noChangeAspect="1"/>
          </p:cNvPicPr>
          <p:nvPr/>
        </p:nvPicPr>
        <p:blipFill>
          <a:blip r:embed="rId6"/>
          <a:stretch>
            <a:fillRect/>
          </a:stretch>
        </p:blipFill>
        <p:spPr>
          <a:xfrm>
            <a:off x="3747494" y="1679150"/>
            <a:ext cx="2794000" cy="330200"/>
          </a:xfrm>
          <a:prstGeom prst="rect">
            <a:avLst/>
          </a:prstGeom>
        </p:spPr>
      </p:pic>
      <p:pic>
        <p:nvPicPr>
          <p:cNvPr id="18" name="Picture 17" descr="A close-up of math equations&#10;&#10;Description automatically generated">
            <a:extLst>
              <a:ext uri="{FF2B5EF4-FFF2-40B4-BE49-F238E27FC236}">
                <a16:creationId xmlns:a16="http://schemas.microsoft.com/office/drawing/2014/main" id="{17533D57-C89A-18DE-DC2D-096389947944}"/>
              </a:ext>
            </a:extLst>
          </p:cNvPr>
          <p:cNvPicPr>
            <a:picLocks noChangeAspect="1"/>
          </p:cNvPicPr>
          <p:nvPr/>
        </p:nvPicPr>
        <p:blipFill>
          <a:blip r:embed="rId7"/>
          <a:stretch>
            <a:fillRect/>
          </a:stretch>
        </p:blipFill>
        <p:spPr>
          <a:xfrm>
            <a:off x="844549" y="2334557"/>
            <a:ext cx="6232112" cy="1486364"/>
          </a:xfrm>
          <a:prstGeom prst="rect">
            <a:avLst/>
          </a:prstGeom>
        </p:spPr>
      </p:pic>
      <p:pic>
        <p:nvPicPr>
          <p:cNvPr id="21" name="Picture 20">
            <a:extLst>
              <a:ext uri="{FF2B5EF4-FFF2-40B4-BE49-F238E27FC236}">
                <a16:creationId xmlns:a16="http://schemas.microsoft.com/office/drawing/2014/main" id="{FF550E83-30C6-17D1-C1A6-89B792A3D74E}"/>
              </a:ext>
            </a:extLst>
          </p:cNvPr>
          <p:cNvPicPr>
            <a:picLocks noChangeAspect="1"/>
          </p:cNvPicPr>
          <p:nvPr/>
        </p:nvPicPr>
        <p:blipFill>
          <a:blip r:embed="rId8"/>
          <a:stretch>
            <a:fillRect/>
          </a:stretch>
        </p:blipFill>
        <p:spPr>
          <a:xfrm>
            <a:off x="2365347" y="4000102"/>
            <a:ext cx="4878291" cy="488827"/>
          </a:xfrm>
          <a:prstGeom prst="rect">
            <a:avLst/>
          </a:prstGeom>
        </p:spPr>
      </p:pic>
      <p:sp>
        <p:nvSpPr>
          <p:cNvPr id="22" name="Rectangle 21">
            <a:extLst>
              <a:ext uri="{FF2B5EF4-FFF2-40B4-BE49-F238E27FC236}">
                <a16:creationId xmlns:a16="http://schemas.microsoft.com/office/drawing/2014/main" id="{26CE2A62-6FD3-C9F9-8C0B-0656CB3167B1}"/>
              </a:ext>
            </a:extLst>
          </p:cNvPr>
          <p:cNvSpPr/>
          <p:nvPr/>
        </p:nvSpPr>
        <p:spPr>
          <a:xfrm>
            <a:off x="3665551" y="4198289"/>
            <a:ext cx="365760" cy="1351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24" name="Picture 23" descr="A close-up of math equations&#10;&#10;Description automatically generated">
            <a:extLst>
              <a:ext uri="{FF2B5EF4-FFF2-40B4-BE49-F238E27FC236}">
                <a16:creationId xmlns:a16="http://schemas.microsoft.com/office/drawing/2014/main" id="{DFE69A8B-CF63-AF5C-43BA-17942042A00F}"/>
              </a:ext>
            </a:extLst>
          </p:cNvPr>
          <p:cNvPicPr>
            <a:picLocks noChangeAspect="1"/>
          </p:cNvPicPr>
          <p:nvPr/>
        </p:nvPicPr>
        <p:blipFill>
          <a:blip r:embed="rId9"/>
          <a:stretch>
            <a:fillRect/>
          </a:stretch>
        </p:blipFill>
        <p:spPr>
          <a:xfrm>
            <a:off x="1741334" y="4825373"/>
            <a:ext cx="5442171" cy="1625712"/>
          </a:xfrm>
          <a:prstGeom prst="rect">
            <a:avLst/>
          </a:prstGeom>
        </p:spPr>
      </p:pic>
    </p:spTree>
    <p:extLst>
      <p:ext uri="{BB962C8B-B14F-4D97-AF65-F5344CB8AC3E}">
        <p14:creationId xmlns:p14="http://schemas.microsoft.com/office/powerpoint/2010/main" val="1028031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262979"/>
          </a:xfrm>
          <a:prstGeom prst="rect">
            <a:avLst/>
          </a:prstGeom>
          <a:noFill/>
        </p:spPr>
        <p:txBody>
          <a:bodyPr wrap="square" rtlCol="0">
            <a:spAutoFit/>
          </a:bodyPr>
          <a:lstStyle/>
          <a:p>
            <a:r>
              <a:rPr lang="cs-CZ" sz="1200" dirty="0">
                <a:cs typeface="Times New Roman"/>
              </a:rPr>
              <a:t>Víme, že:</a:t>
            </a:r>
          </a:p>
          <a:p>
            <a:endParaRPr lang="cs-CZ" sz="1200" dirty="0">
              <a:cs typeface="Times New Roman"/>
            </a:endParaRPr>
          </a:p>
          <a:p>
            <a:endParaRPr lang="cs-CZ" sz="1200" dirty="0">
              <a:cs typeface="Times New Roman"/>
            </a:endParaRPr>
          </a:p>
          <a:p>
            <a:r>
              <a:rPr lang="cs-CZ" sz="1200" dirty="0">
                <a:cs typeface="Times New Roman"/>
              </a:rPr>
              <a:t>Poté:</a:t>
            </a:r>
          </a:p>
          <a:p>
            <a:endParaRPr lang="cs-CZ" sz="1200" dirty="0">
              <a:cs typeface="Times New Roman"/>
            </a:endParaRPr>
          </a:p>
          <a:p>
            <a:endParaRPr lang="cs-CZ" sz="1200" dirty="0">
              <a:cs typeface="Times New Roman"/>
            </a:endParaRPr>
          </a:p>
          <a:p>
            <a:r>
              <a:rPr lang="cs-CZ" sz="1200" dirty="0">
                <a:cs typeface="Times New Roman"/>
              </a:rPr>
              <a:t>A můžeme psát pro výsledné vlnové pole: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Hustota pravděpodobnosti:</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Z grafu funkce hustoty pravděpodobnosti můžeme odhadnout, že námi</a:t>
            </a:r>
          </a:p>
          <a:p>
            <a:r>
              <a:rPr lang="cs-CZ" sz="1200" dirty="0">
                <a:cs typeface="Times New Roman"/>
              </a:rPr>
              <a:t>popisovaná částice se bude pravděpodobně nacházet mezi dvěma prvními</a:t>
            </a:r>
          </a:p>
          <a:p>
            <a:r>
              <a:rPr lang="cs-CZ" sz="1200" dirty="0">
                <a:cs typeface="Times New Roman"/>
              </a:rPr>
              <a:t>minimy funkce			    , čemuž odpovídá nejistota	         .</a:t>
            </a:r>
          </a:p>
          <a:p>
            <a:endParaRPr lang="cs-CZ" sz="1200" dirty="0">
              <a:cs typeface="Times New Roman"/>
            </a:endParaRPr>
          </a:p>
          <a:p>
            <a:endParaRPr lang="cs-CZ" sz="1200" dirty="0">
              <a:cs typeface="Times New Roman"/>
            </a:endParaRPr>
          </a:p>
          <a:p>
            <a:r>
              <a:rPr lang="cs-CZ" sz="1200" dirty="0">
                <a:cs typeface="Times New Roman"/>
              </a:rPr>
              <a:t>Můžeme pak psát přibližný vztah pro Heisenbergův princip neurčitosti jako: </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5" name="Picture 4" descr="A close up of a letter&#10;&#10;Description automatically generated">
            <a:extLst>
              <a:ext uri="{FF2B5EF4-FFF2-40B4-BE49-F238E27FC236}">
                <a16:creationId xmlns:a16="http://schemas.microsoft.com/office/drawing/2014/main" id="{DD113D4E-F631-CBF2-F309-0EC997458A8E}"/>
              </a:ext>
            </a:extLst>
          </p:cNvPr>
          <p:cNvPicPr>
            <a:picLocks noChangeAspect="1"/>
          </p:cNvPicPr>
          <p:nvPr/>
        </p:nvPicPr>
        <p:blipFill>
          <a:blip r:embed="rId4"/>
          <a:stretch>
            <a:fillRect/>
          </a:stretch>
        </p:blipFill>
        <p:spPr>
          <a:xfrm>
            <a:off x="1080655" y="849995"/>
            <a:ext cx="1346200" cy="469900"/>
          </a:xfrm>
          <a:prstGeom prst="rect">
            <a:avLst/>
          </a:prstGeom>
        </p:spPr>
      </p:pic>
      <p:pic>
        <p:nvPicPr>
          <p:cNvPr id="7" name="Picture 6">
            <a:extLst>
              <a:ext uri="{FF2B5EF4-FFF2-40B4-BE49-F238E27FC236}">
                <a16:creationId xmlns:a16="http://schemas.microsoft.com/office/drawing/2014/main" id="{6CA2F1B1-7B36-B87A-2253-67E2F0B40D4E}"/>
              </a:ext>
            </a:extLst>
          </p:cNvPr>
          <p:cNvPicPr>
            <a:picLocks noChangeAspect="1"/>
          </p:cNvPicPr>
          <p:nvPr/>
        </p:nvPicPr>
        <p:blipFill>
          <a:blip r:embed="rId5"/>
          <a:stretch>
            <a:fillRect/>
          </a:stretch>
        </p:blipFill>
        <p:spPr>
          <a:xfrm>
            <a:off x="923732" y="1557357"/>
            <a:ext cx="4618327" cy="492025"/>
          </a:xfrm>
          <a:prstGeom prst="rect">
            <a:avLst/>
          </a:prstGeom>
        </p:spPr>
      </p:pic>
      <p:pic>
        <p:nvPicPr>
          <p:cNvPr id="10" name="Picture 9" descr="A close up of a text&#10;&#10;Description automatically generated">
            <a:extLst>
              <a:ext uri="{FF2B5EF4-FFF2-40B4-BE49-F238E27FC236}">
                <a16:creationId xmlns:a16="http://schemas.microsoft.com/office/drawing/2014/main" id="{22F95C83-9B50-EF11-4915-1137C136BBA6}"/>
              </a:ext>
            </a:extLst>
          </p:cNvPr>
          <p:cNvPicPr>
            <a:picLocks noChangeAspect="1"/>
          </p:cNvPicPr>
          <p:nvPr/>
        </p:nvPicPr>
        <p:blipFill>
          <a:blip r:embed="rId6"/>
          <a:stretch>
            <a:fillRect/>
          </a:stretch>
        </p:blipFill>
        <p:spPr>
          <a:xfrm>
            <a:off x="1008656" y="2357384"/>
            <a:ext cx="4152900" cy="558800"/>
          </a:xfrm>
          <a:prstGeom prst="rect">
            <a:avLst/>
          </a:prstGeom>
        </p:spPr>
      </p:pic>
      <p:pic>
        <p:nvPicPr>
          <p:cNvPr id="12" name="Picture 11" descr="A close up of a number&#10;&#10;Description automatically generated">
            <a:extLst>
              <a:ext uri="{FF2B5EF4-FFF2-40B4-BE49-F238E27FC236}">
                <a16:creationId xmlns:a16="http://schemas.microsoft.com/office/drawing/2014/main" id="{E599FB43-5D81-22C7-867C-49AE42650A62}"/>
              </a:ext>
            </a:extLst>
          </p:cNvPr>
          <p:cNvPicPr>
            <a:picLocks noChangeAspect="1"/>
          </p:cNvPicPr>
          <p:nvPr/>
        </p:nvPicPr>
        <p:blipFill>
          <a:blip r:embed="rId7"/>
          <a:stretch>
            <a:fillRect/>
          </a:stretch>
        </p:blipFill>
        <p:spPr>
          <a:xfrm>
            <a:off x="1650006" y="3299530"/>
            <a:ext cx="2870200" cy="444500"/>
          </a:xfrm>
          <a:prstGeom prst="rect">
            <a:avLst/>
          </a:prstGeom>
        </p:spPr>
      </p:pic>
      <p:pic>
        <p:nvPicPr>
          <p:cNvPr id="14" name="Picture 13" descr="A graph of a function&#10;&#10;Description automatically generated">
            <a:extLst>
              <a:ext uri="{FF2B5EF4-FFF2-40B4-BE49-F238E27FC236}">
                <a16:creationId xmlns:a16="http://schemas.microsoft.com/office/drawing/2014/main" id="{623A9DF3-88B4-2DFA-1DD2-43B13B21BE6E}"/>
              </a:ext>
            </a:extLst>
          </p:cNvPr>
          <p:cNvPicPr>
            <a:picLocks noChangeAspect="1"/>
          </p:cNvPicPr>
          <p:nvPr/>
        </p:nvPicPr>
        <p:blipFill>
          <a:blip r:embed="rId8"/>
          <a:stretch>
            <a:fillRect/>
          </a:stretch>
        </p:blipFill>
        <p:spPr>
          <a:xfrm>
            <a:off x="5478007" y="2647145"/>
            <a:ext cx="3149600" cy="2006600"/>
          </a:xfrm>
          <a:prstGeom prst="rect">
            <a:avLst/>
          </a:prstGeom>
        </p:spPr>
      </p:pic>
      <p:sp>
        <p:nvSpPr>
          <p:cNvPr id="15" name="Rectangle 14">
            <a:extLst>
              <a:ext uri="{FF2B5EF4-FFF2-40B4-BE49-F238E27FC236}">
                <a16:creationId xmlns:a16="http://schemas.microsoft.com/office/drawing/2014/main" id="{D6C8E0B5-F694-2005-836A-7669032113E0}"/>
              </a:ext>
            </a:extLst>
          </p:cNvPr>
          <p:cNvSpPr/>
          <p:nvPr/>
        </p:nvSpPr>
        <p:spPr>
          <a:xfrm flipH="1" flipV="1">
            <a:off x="5390983" y="2647145"/>
            <a:ext cx="3236623" cy="2006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7" name="Picture 16" descr="A close-up of a writing&#10;&#10;Description automatically generated">
            <a:extLst>
              <a:ext uri="{FF2B5EF4-FFF2-40B4-BE49-F238E27FC236}">
                <a16:creationId xmlns:a16="http://schemas.microsoft.com/office/drawing/2014/main" id="{5FFC40E6-0DC8-4C87-CC85-9E38E8931F53}"/>
              </a:ext>
            </a:extLst>
          </p:cNvPr>
          <p:cNvPicPr>
            <a:picLocks noChangeAspect="1"/>
          </p:cNvPicPr>
          <p:nvPr/>
        </p:nvPicPr>
        <p:blipFill>
          <a:blip r:embed="rId9"/>
          <a:stretch>
            <a:fillRect/>
          </a:stretch>
        </p:blipFill>
        <p:spPr>
          <a:xfrm>
            <a:off x="1358589" y="4475786"/>
            <a:ext cx="990600" cy="381000"/>
          </a:xfrm>
          <a:prstGeom prst="rect">
            <a:avLst/>
          </a:prstGeom>
        </p:spPr>
      </p:pic>
      <p:pic>
        <p:nvPicPr>
          <p:cNvPr id="19" name="Picture 18">
            <a:extLst>
              <a:ext uri="{FF2B5EF4-FFF2-40B4-BE49-F238E27FC236}">
                <a16:creationId xmlns:a16="http://schemas.microsoft.com/office/drawing/2014/main" id="{026125AE-6B52-0243-C005-89E9BD242675}"/>
              </a:ext>
            </a:extLst>
          </p:cNvPr>
          <p:cNvPicPr>
            <a:picLocks noChangeAspect="1"/>
          </p:cNvPicPr>
          <p:nvPr/>
        </p:nvPicPr>
        <p:blipFill>
          <a:blip r:embed="rId10"/>
          <a:stretch>
            <a:fillRect/>
          </a:stretch>
        </p:blipFill>
        <p:spPr>
          <a:xfrm>
            <a:off x="4077695" y="4493676"/>
            <a:ext cx="304800" cy="190500"/>
          </a:xfrm>
          <a:prstGeom prst="rect">
            <a:avLst/>
          </a:prstGeom>
        </p:spPr>
      </p:pic>
      <p:pic>
        <p:nvPicPr>
          <p:cNvPr id="22" name="Picture 21">
            <a:extLst>
              <a:ext uri="{FF2B5EF4-FFF2-40B4-BE49-F238E27FC236}">
                <a16:creationId xmlns:a16="http://schemas.microsoft.com/office/drawing/2014/main" id="{7383A624-1692-A2CD-4198-D0AAA5B19D19}"/>
              </a:ext>
            </a:extLst>
          </p:cNvPr>
          <p:cNvPicPr>
            <a:picLocks noChangeAspect="1"/>
          </p:cNvPicPr>
          <p:nvPr/>
        </p:nvPicPr>
        <p:blipFill>
          <a:blip r:embed="rId11"/>
          <a:stretch>
            <a:fillRect/>
          </a:stretch>
        </p:blipFill>
        <p:spPr>
          <a:xfrm>
            <a:off x="2856009" y="5403391"/>
            <a:ext cx="3543300" cy="431800"/>
          </a:xfrm>
          <a:prstGeom prst="rect">
            <a:avLst/>
          </a:prstGeom>
        </p:spPr>
      </p:pic>
    </p:spTree>
    <p:extLst>
      <p:ext uri="{BB962C8B-B14F-4D97-AF65-F5344CB8AC3E}">
        <p14:creationId xmlns:p14="http://schemas.microsoft.com/office/powerpoint/2010/main" val="3125757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078313"/>
          </a:xfrm>
          <a:prstGeom prst="rect">
            <a:avLst/>
          </a:prstGeom>
          <a:noFill/>
        </p:spPr>
        <p:txBody>
          <a:bodyPr wrap="square" rtlCol="0">
            <a:spAutoFit/>
          </a:bodyPr>
          <a:lstStyle/>
          <a:p>
            <a:r>
              <a:rPr lang="cs-CZ" sz="1200" dirty="0">
                <a:cs typeface="Times New Roman"/>
              </a:rPr>
              <a:t>Pro Gaussovské koeficienty je výpočet náročnější (podrobně viz cvičení), ale dle Heisenberga nám dá nakonec přesné znění pro jeho princip neurčitosti:</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Potom pro hustotu pravděpodobnosti:</a:t>
            </a:r>
          </a:p>
          <a:p>
            <a:endParaRPr lang="cs-CZ" sz="1200" dirty="0">
              <a:cs typeface="Times New Roman"/>
            </a:endParaRPr>
          </a:p>
          <a:p>
            <a:endParaRPr lang="cs-CZ" sz="1200" dirty="0">
              <a:cs typeface="Times New Roman"/>
            </a:endParaRPr>
          </a:p>
          <a:p>
            <a:r>
              <a:rPr lang="cs-CZ" sz="1200" dirty="0">
                <a:cs typeface="Times New Roman"/>
              </a:rPr>
              <a:t>A střední hodnoty:</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grpSp>
        <p:nvGrpSpPr>
          <p:cNvPr id="14" name="Group 13">
            <a:extLst>
              <a:ext uri="{FF2B5EF4-FFF2-40B4-BE49-F238E27FC236}">
                <a16:creationId xmlns:a16="http://schemas.microsoft.com/office/drawing/2014/main" id="{59E6C565-1CAD-AE5D-2628-8665331B6D5F}"/>
              </a:ext>
            </a:extLst>
          </p:cNvPr>
          <p:cNvGrpSpPr/>
          <p:nvPr/>
        </p:nvGrpSpPr>
        <p:grpSpPr>
          <a:xfrm>
            <a:off x="170880" y="1327875"/>
            <a:ext cx="5478024" cy="783806"/>
            <a:chOff x="1598615" y="1164373"/>
            <a:chExt cx="5478024" cy="783806"/>
          </a:xfrm>
        </p:grpSpPr>
        <p:grpSp>
          <p:nvGrpSpPr>
            <p:cNvPr id="13" name="Group 12">
              <a:extLst>
                <a:ext uri="{FF2B5EF4-FFF2-40B4-BE49-F238E27FC236}">
                  <a16:creationId xmlns:a16="http://schemas.microsoft.com/office/drawing/2014/main" id="{BD53D2DD-045D-9937-F697-91BE22C07922}"/>
                </a:ext>
              </a:extLst>
            </p:cNvPr>
            <p:cNvGrpSpPr/>
            <p:nvPr/>
          </p:nvGrpSpPr>
          <p:grpSpPr>
            <a:xfrm>
              <a:off x="2181224" y="1164373"/>
              <a:ext cx="4895415" cy="783806"/>
              <a:chOff x="2181224" y="1164373"/>
              <a:chExt cx="4895415" cy="783806"/>
            </a:xfrm>
          </p:grpSpPr>
          <p:pic>
            <p:nvPicPr>
              <p:cNvPr id="5" name="Picture 4" descr="A close up of a paper&#10;&#10;Description automatically generated">
                <a:extLst>
                  <a:ext uri="{FF2B5EF4-FFF2-40B4-BE49-F238E27FC236}">
                    <a16:creationId xmlns:a16="http://schemas.microsoft.com/office/drawing/2014/main" id="{872C142E-20F4-BD26-B732-9271DA35DA2F}"/>
                  </a:ext>
                </a:extLst>
              </p:cNvPr>
              <p:cNvPicPr>
                <a:picLocks noChangeAspect="1"/>
              </p:cNvPicPr>
              <p:nvPr/>
            </p:nvPicPr>
            <p:blipFill>
              <a:blip r:embed="rId4"/>
              <a:stretch>
                <a:fillRect/>
              </a:stretch>
            </p:blipFill>
            <p:spPr>
              <a:xfrm>
                <a:off x="2181224" y="1334398"/>
                <a:ext cx="4781550" cy="613781"/>
              </a:xfrm>
              <a:prstGeom prst="rect">
                <a:avLst/>
              </a:prstGeom>
            </p:spPr>
          </p:pic>
          <p:sp>
            <p:nvSpPr>
              <p:cNvPr id="6" name="Rectangle 5">
                <a:extLst>
                  <a:ext uri="{FF2B5EF4-FFF2-40B4-BE49-F238E27FC236}">
                    <a16:creationId xmlns:a16="http://schemas.microsoft.com/office/drawing/2014/main" id="{0F55E0E2-E93A-8374-0C9B-1847EBF4AF48}"/>
                  </a:ext>
                </a:extLst>
              </p:cNvPr>
              <p:cNvSpPr/>
              <p:nvPr/>
            </p:nvSpPr>
            <p:spPr>
              <a:xfrm>
                <a:off x="5715000" y="1193826"/>
                <a:ext cx="1361639" cy="292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Rectangle 6">
                <a:extLst>
                  <a:ext uri="{FF2B5EF4-FFF2-40B4-BE49-F238E27FC236}">
                    <a16:creationId xmlns:a16="http://schemas.microsoft.com/office/drawing/2014/main" id="{CD4EF660-68AB-3768-094C-DADC3E67423E}"/>
                  </a:ext>
                </a:extLst>
              </p:cNvPr>
              <p:cNvSpPr/>
              <p:nvPr/>
            </p:nvSpPr>
            <p:spPr>
              <a:xfrm>
                <a:off x="2491740" y="1164373"/>
                <a:ext cx="2735981" cy="28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Rectangle 8">
                <a:extLst>
                  <a:ext uri="{FF2B5EF4-FFF2-40B4-BE49-F238E27FC236}">
                    <a16:creationId xmlns:a16="http://schemas.microsoft.com/office/drawing/2014/main" id="{E024ED7E-51D5-6941-9296-3D092ED73DA3}"/>
                  </a:ext>
                </a:extLst>
              </p:cNvPr>
              <p:cNvSpPr/>
              <p:nvPr/>
            </p:nvSpPr>
            <p:spPr>
              <a:xfrm>
                <a:off x="3115512" y="1250976"/>
                <a:ext cx="1361639" cy="28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grpSp>
        <p:sp>
          <p:nvSpPr>
            <p:cNvPr id="10" name="Rectangle 9">
              <a:extLst>
                <a:ext uri="{FF2B5EF4-FFF2-40B4-BE49-F238E27FC236}">
                  <a16:creationId xmlns:a16="http://schemas.microsoft.com/office/drawing/2014/main" id="{9E4EEC85-0BCA-1D52-3C52-1AA4B90E9CCE}"/>
                </a:ext>
              </a:extLst>
            </p:cNvPr>
            <p:cNvSpPr/>
            <p:nvPr/>
          </p:nvSpPr>
          <p:spPr>
            <a:xfrm>
              <a:off x="1598615" y="1270245"/>
              <a:ext cx="1361639" cy="28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grpSp>
      <p:pic>
        <p:nvPicPr>
          <p:cNvPr id="12" name="Picture 11" descr="A close-up of math symbols&#10;&#10;Description automatically generated">
            <a:extLst>
              <a:ext uri="{FF2B5EF4-FFF2-40B4-BE49-F238E27FC236}">
                <a16:creationId xmlns:a16="http://schemas.microsoft.com/office/drawing/2014/main" id="{C72DB5B6-0DC9-F983-288B-131BA9B2D130}"/>
              </a:ext>
            </a:extLst>
          </p:cNvPr>
          <p:cNvPicPr>
            <a:picLocks noChangeAspect="1"/>
          </p:cNvPicPr>
          <p:nvPr/>
        </p:nvPicPr>
        <p:blipFill>
          <a:blip r:embed="rId5"/>
          <a:stretch>
            <a:fillRect/>
          </a:stretch>
        </p:blipFill>
        <p:spPr>
          <a:xfrm>
            <a:off x="5908217" y="1497900"/>
            <a:ext cx="520700" cy="787400"/>
          </a:xfrm>
          <a:prstGeom prst="rect">
            <a:avLst/>
          </a:prstGeom>
        </p:spPr>
      </p:pic>
      <p:sp>
        <p:nvSpPr>
          <p:cNvPr id="15" name="TextBox 14">
            <a:extLst>
              <a:ext uri="{FF2B5EF4-FFF2-40B4-BE49-F238E27FC236}">
                <a16:creationId xmlns:a16="http://schemas.microsoft.com/office/drawing/2014/main" id="{72023F3E-B7DA-2B42-171E-779DEC801FE5}"/>
              </a:ext>
            </a:extLst>
          </p:cNvPr>
          <p:cNvSpPr txBox="1"/>
          <p:nvPr/>
        </p:nvSpPr>
        <p:spPr>
          <a:xfrm>
            <a:off x="5540256" y="1695620"/>
            <a:ext cx="300082" cy="369332"/>
          </a:xfrm>
          <a:prstGeom prst="rect">
            <a:avLst/>
          </a:prstGeom>
          <a:noFill/>
        </p:spPr>
        <p:txBody>
          <a:bodyPr wrap="none" rtlCol="0">
            <a:spAutoFit/>
          </a:bodyPr>
          <a:lstStyle/>
          <a:p>
            <a:r>
              <a:rPr lang="cs-CZ" dirty="0"/>
              <a:t>=</a:t>
            </a:r>
          </a:p>
        </p:txBody>
      </p:sp>
      <p:pic>
        <p:nvPicPr>
          <p:cNvPr id="17" name="Picture 16">
            <a:extLst>
              <a:ext uri="{FF2B5EF4-FFF2-40B4-BE49-F238E27FC236}">
                <a16:creationId xmlns:a16="http://schemas.microsoft.com/office/drawing/2014/main" id="{7136485F-32FC-10D8-53E9-6B5DEF87A3B0}"/>
              </a:ext>
            </a:extLst>
          </p:cNvPr>
          <p:cNvPicPr>
            <a:picLocks noChangeAspect="1"/>
          </p:cNvPicPr>
          <p:nvPr/>
        </p:nvPicPr>
        <p:blipFill>
          <a:blip r:embed="rId6"/>
          <a:stretch>
            <a:fillRect/>
          </a:stretch>
        </p:blipFill>
        <p:spPr>
          <a:xfrm>
            <a:off x="1105262" y="2224076"/>
            <a:ext cx="6680200" cy="774700"/>
          </a:xfrm>
          <a:prstGeom prst="rect">
            <a:avLst/>
          </a:prstGeom>
        </p:spPr>
      </p:pic>
      <p:sp>
        <p:nvSpPr>
          <p:cNvPr id="18" name="TextBox 17">
            <a:extLst>
              <a:ext uri="{FF2B5EF4-FFF2-40B4-BE49-F238E27FC236}">
                <a16:creationId xmlns:a16="http://schemas.microsoft.com/office/drawing/2014/main" id="{11BE52C8-5412-BBB1-342F-6D3995CE7D44}"/>
              </a:ext>
            </a:extLst>
          </p:cNvPr>
          <p:cNvSpPr txBox="1"/>
          <p:nvPr/>
        </p:nvSpPr>
        <p:spPr>
          <a:xfrm>
            <a:off x="6464685" y="1530779"/>
            <a:ext cx="1491242" cy="553998"/>
          </a:xfrm>
          <a:prstGeom prst="rect">
            <a:avLst/>
          </a:prstGeom>
          <a:noFill/>
        </p:spPr>
        <p:txBody>
          <a:bodyPr wrap="none" rtlCol="0">
            <a:spAutoFit/>
          </a:bodyPr>
          <a:lstStyle/>
          <a:p>
            <a:r>
              <a:rPr lang="cs-CZ" sz="1200" dirty="0"/>
              <a:t>substituce je jiná </a:t>
            </a:r>
            <a:br>
              <a:rPr lang="cs-CZ" sz="1200" dirty="0"/>
            </a:br>
            <a:r>
              <a:rPr lang="cs-CZ" sz="1200" dirty="0"/>
              <a:t>než klasicky             </a:t>
            </a:r>
            <a:r>
              <a:rPr lang="cs-CZ" dirty="0"/>
              <a:t>=</a:t>
            </a:r>
          </a:p>
        </p:txBody>
      </p:sp>
      <p:sp>
        <p:nvSpPr>
          <p:cNvPr id="19" name="TextBox 18">
            <a:extLst>
              <a:ext uri="{FF2B5EF4-FFF2-40B4-BE49-F238E27FC236}">
                <a16:creationId xmlns:a16="http://schemas.microsoft.com/office/drawing/2014/main" id="{A9869BE7-D6BF-48C8-D2DF-C5D614D5973F}"/>
              </a:ext>
            </a:extLst>
          </p:cNvPr>
          <p:cNvSpPr txBox="1"/>
          <p:nvPr/>
        </p:nvSpPr>
        <p:spPr>
          <a:xfrm>
            <a:off x="753489" y="2374750"/>
            <a:ext cx="300082" cy="369332"/>
          </a:xfrm>
          <a:prstGeom prst="rect">
            <a:avLst/>
          </a:prstGeom>
          <a:noFill/>
        </p:spPr>
        <p:txBody>
          <a:bodyPr wrap="none" rtlCol="0">
            <a:spAutoFit/>
          </a:bodyPr>
          <a:lstStyle/>
          <a:p>
            <a:r>
              <a:rPr lang="cs-CZ" dirty="0"/>
              <a:t>=</a:t>
            </a:r>
          </a:p>
        </p:txBody>
      </p:sp>
      <p:pic>
        <p:nvPicPr>
          <p:cNvPr id="22" name="Picture 21" descr="A math equations on a white board&#10;&#10;Description automatically generated">
            <a:extLst>
              <a:ext uri="{FF2B5EF4-FFF2-40B4-BE49-F238E27FC236}">
                <a16:creationId xmlns:a16="http://schemas.microsoft.com/office/drawing/2014/main" id="{784C0D0A-7241-8148-A95C-B5ED5AB8A017}"/>
              </a:ext>
            </a:extLst>
          </p:cNvPr>
          <p:cNvPicPr>
            <a:picLocks noChangeAspect="1"/>
          </p:cNvPicPr>
          <p:nvPr/>
        </p:nvPicPr>
        <p:blipFill>
          <a:blip r:embed="rId7"/>
          <a:stretch>
            <a:fillRect/>
          </a:stretch>
        </p:blipFill>
        <p:spPr>
          <a:xfrm>
            <a:off x="819095" y="3099734"/>
            <a:ext cx="3225800" cy="939800"/>
          </a:xfrm>
          <a:prstGeom prst="rect">
            <a:avLst/>
          </a:prstGeom>
        </p:spPr>
      </p:pic>
      <p:pic>
        <p:nvPicPr>
          <p:cNvPr id="24" name="Picture 23" descr="A close-up of a math test&#10;&#10;Description automatically generated">
            <a:extLst>
              <a:ext uri="{FF2B5EF4-FFF2-40B4-BE49-F238E27FC236}">
                <a16:creationId xmlns:a16="http://schemas.microsoft.com/office/drawing/2014/main" id="{479C0D03-3D1B-D104-EB83-46CF2A3139DD}"/>
              </a:ext>
            </a:extLst>
          </p:cNvPr>
          <p:cNvPicPr>
            <a:picLocks noChangeAspect="1"/>
          </p:cNvPicPr>
          <p:nvPr/>
        </p:nvPicPr>
        <p:blipFill>
          <a:blip r:embed="rId8"/>
          <a:stretch>
            <a:fillRect/>
          </a:stretch>
        </p:blipFill>
        <p:spPr>
          <a:xfrm>
            <a:off x="5001466" y="3233084"/>
            <a:ext cx="3098800" cy="673100"/>
          </a:xfrm>
          <a:prstGeom prst="rect">
            <a:avLst/>
          </a:prstGeom>
        </p:spPr>
      </p:pic>
      <p:sp>
        <p:nvSpPr>
          <p:cNvPr id="25" name="TextBox 24">
            <a:extLst>
              <a:ext uri="{FF2B5EF4-FFF2-40B4-BE49-F238E27FC236}">
                <a16:creationId xmlns:a16="http://schemas.microsoft.com/office/drawing/2014/main" id="{E0B0D73D-EF99-D626-B082-692ADE7F3720}"/>
              </a:ext>
            </a:extLst>
          </p:cNvPr>
          <p:cNvSpPr txBox="1"/>
          <p:nvPr/>
        </p:nvSpPr>
        <p:spPr>
          <a:xfrm>
            <a:off x="4271917" y="3427979"/>
            <a:ext cx="343364" cy="369332"/>
          </a:xfrm>
          <a:prstGeom prst="rect">
            <a:avLst/>
          </a:prstGeom>
          <a:noFill/>
        </p:spPr>
        <p:txBody>
          <a:bodyPr wrap="none" rtlCol="0">
            <a:spAutoFit/>
          </a:bodyPr>
          <a:lstStyle/>
          <a:p>
            <a:r>
              <a:rPr lang="cs-CZ" dirty="0"/>
              <a:t>…</a:t>
            </a:r>
          </a:p>
        </p:txBody>
      </p:sp>
      <p:pic>
        <p:nvPicPr>
          <p:cNvPr id="27" name="Picture 26" descr="A close-up of a math problem&#10;&#10;Description automatically generated">
            <a:extLst>
              <a:ext uri="{FF2B5EF4-FFF2-40B4-BE49-F238E27FC236}">
                <a16:creationId xmlns:a16="http://schemas.microsoft.com/office/drawing/2014/main" id="{E4CF6E33-4C13-06C4-D5A4-F0F4A088161E}"/>
              </a:ext>
            </a:extLst>
          </p:cNvPr>
          <p:cNvPicPr>
            <a:picLocks noChangeAspect="1"/>
          </p:cNvPicPr>
          <p:nvPr/>
        </p:nvPicPr>
        <p:blipFill>
          <a:blip r:embed="rId9"/>
          <a:stretch>
            <a:fillRect/>
          </a:stretch>
        </p:blipFill>
        <p:spPr>
          <a:xfrm>
            <a:off x="2808626" y="3990032"/>
            <a:ext cx="1155700" cy="533400"/>
          </a:xfrm>
          <a:prstGeom prst="rect">
            <a:avLst/>
          </a:prstGeom>
        </p:spPr>
      </p:pic>
      <p:pic>
        <p:nvPicPr>
          <p:cNvPr id="29" name="Picture 28" descr="A close-up of writing on a white board&#10;&#10;Description automatically generated">
            <a:extLst>
              <a:ext uri="{FF2B5EF4-FFF2-40B4-BE49-F238E27FC236}">
                <a16:creationId xmlns:a16="http://schemas.microsoft.com/office/drawing/2014/main" id="{4987E301-380F-4784-550D-926868F13A26}"/>
              </a:ext>
            </a:extLst>
          </p:cNvPr>
          <p:cNvPicPr>
            <a:picLocks noChangeAspect="1"/>
          </p:cNvPicPr>
          <p:nvPr/>
        </p:nvPicPr>
        <p:blipFill>
          <a:blip r:embed="rId10"/>
          <a:stretch>
            <a:fillRect/>
          </a:stretch>
        </p:blipFill>
        <p:spPr>
          <a:xfrm>
            <a:off x="3954649" y="3999142"/>
            <a:ext cx="977900" cy="546100"/>
          </a:xfrm>
          <a:prstGeom prst="rect">
            <a:avLst/>
          </a:prstGeom>
        </p:spPr>
      </p:pic>
      <p:pic>
        <p:nvPicPr>
          <p:cNvPr id="31" name="Picture 30" descr="A math equations written on a white paper&#10;&#10;Description automatically generated">
            <a:extLst>
              <a:ext uri="{FF2B5EF4-FFF2-40B4-BE49-F238E27FC236}">
                <a16:creationId xmlns:a16="http://schemas.microsoft.com/office/drawing/2014/main" id="{AFADDD64-8C52-C3C0-D3CD-67DCB286DD67}"/>
              </a:ext>
            </a:extLst>
          </p:cNvPr>
          <p:cNvPicPr>
            <a:picLocks noChangeAspect="1"/>
          </p:cNvPicPr>
          <p:nvPr/>
        </p:nvPicPr>
        <p:blipFill>
          <a:blip r:embed="rId11"/>
          <a:stretch>
            <a:fillRect/>
          </a:stretch>
        </p:blipFill>
        <p:spPr>
          <a:xfrm>
            <a:off x="3890413" y="4696719"/>
            <a:ext cx="4445000" cy="647700"/>
          </a:xfrm>
          <a:prstGeom prst="rect">
            <a:avLst/>
          </a:prstGeom>
        </p:spPr>
      </p:pic>
      <p:pic>
        <p:nvPicPr>
          <p:cNvPr id="33" name="Picture 32" descr="A black symbol with a white background&#10;&#10;Description automatically generated">
            <a:extLst>
              <a:ext uri="{FF2B5EF4-FFF2-40B4-BE49-F238E27FC236}">
                <a16:creationId xmlns:a16="http://schemas.microsoft.com/office/drawing/2014/main" id="{414AB696-3AFF-245F-9959-2CC99D9F383A}"/>
              </a:ext>
            </a:extLst>
          </p:cNvPr>
          <p:cNvPicPr>
            <a:picLocks noChangeAspect="1"/>
          </p:cNvPicPr>
          <p:nvPr/>
        </p:nvPicPr>
        <p:blipFill>
          <a:blip r:embed="rId12"/>
          <a:stretch>
            <a:fillRect/>
          </a:stretch>
        </p:blipFill>
        <p:spPr>
          <a:xfrm>
            <a:off x="1687777" y="4752031"/>
            <a:ext cx="2019296" cy="533399"/>
          </a:xfrm>
          <a:prstGeom prst="rect">
            <a:avLst/>
          </a:prstGeom>
        </p:spPr>
      </p:pic>
      <p:pic>
        <p:nvPicPr>
          <p:cNvPr id="35" name="Picture 34" descr="A black text on a white background&#10;&#10;Description automatically generated">
            <a:extLst>
              <a:ext uri="{FF2B5EF4-FFF2-40B4-BE49-F238E27FC236}">
                <a16:creationId xmlns:a16="http://schemas.microsoft.com/office/drawing/2014/main" id="{9AAF5EE6-2C1F-D858-9914-6FE54A5560F1}"/>
              </a:ext>
            </a:extLst>
          </p:cNvPr>
          <p:cNvPicPr>
            <a:picLocks noChangeAspect="1"/>
          </p:cNvPicPr>
          <p:nvPr/>
        </p:nvPicPr>
        <p:blipFill>
          <a:blip r:embed="rId13"/>
          <a:stretch>
            <a:fillRect/>
          </a:stretch>
        </p:blipFill>
        <p:spPr>
          <a:xfrm>
            <a:off x="1687777" y="5580372"/>
            <a:ext cx="1805968" cy="572188"/>
          </a:xfrm>
          <a:prstGeom prst="rect">
            <a:avLst/>
          </a:prstGeom>
        </p:spPr>
      </p:pic>
      <p:pic>
        <p:nvPicPr>
          <p:cNvPr id="37" name="Picture 36" descr="A math equation written on a white paper&#10;&#10;Description automatically generated">
            <a:extLst>
              <a:ext uri="{FF2B5EF4-FFF2-40B4-BE49-F238E27FC236}">
                <a16:creationId xmlns:a16="http://schemas.microsoft.com/office/drawing/2014/main" id="{65C079C6-DFC2-5780-B3A4-F49226FBE481}"/>
              </a:ext>
            </a:extLst>
          </p:cNvPr>
          <p:cNvPicPr>
            <a:picLocks noChangeAspect="1"/>
          </p:cNvPicPr>
          <p:nvPr/>
        </p:nvPicPr>
        <p:blipFill>
          <a:blip r:embed="rId14"/>
          <a:stretch>
            <a:fillRect/>
          </a:stretch>
        </p:blipFill>
        <p:spPr>
          <a:xfrm>
            <a:off x="3890413" y="5475396"/>
            <a:ext cx="3735433" cy="704278"/>
          </a:xfrm>
          <a:prstGeom prst="rect">
            <a:avLst/>
          </a:prstGeom>
        </p:spPr>
      </p:pic>
      <p:sp>
        <p:nvSpPr>
          <p:cNvPr id="38" name="Rectangle 37">
            <a:extLst>
              <a:ext uri="{FF2B5EF4-FFF2-40B4-BE49-F238E27FC236}">
                <a16:creationId xmlns:a16="http://schemas.microsoft.com/office/drawing/2014/main" id="{9DC607F3-F67B-9663-5427-EBA95CB1CD7B}"/>
              </a:ext>
            </a:extLst>
          </p:cNvPr>
          <p:cNvSpPr/>
          <p:nvPr/>
        </p:nvSpPr>
        <p:spPr>
          <a:xfrm>
            <a:off x="6775403" y="5377135"/>
            <a:ext cx="850443" cy="28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9" name="Rectangle 38">
            <a:extLst>
              <a:ext uri="{FF2B5EF4-FFF2-40B4-BE49-F238E27FC236}">
                <a16:creationId xmlns:a16="http://schemas.microsoft.com/office/drawing/2014/main" id="{B7CDE65A-DD60-A973-42EB-45C5B1EECC9E}"/>
              </a:ext>
            </a:extLst>
          </p:cNvPr>
          <p:cNvSpPr/>
          <p:nvPr/>
        </p:nvSpPr>
        <p:spPr>
          <a:xfrm>
            <a:off x="3707073" y="5407643"/>
            <a:ext cx="564844" cy="329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41" name="Picture 40" descr="A drawing of a circle with a pen&#10;&#10;Description automatically generated">
            <a:extLst>
              <a:ext uri="{FF2B5EF4-FFF2-40B4-BE49-F238E27FC236}">
                <a16:creationId xmlns:a16="http://schemas.microsoft.com/office/drawing/2014/main" id="{28AABF83-D8D9-4B48-CC5C-524AC805AF84}"/>
              </a:ext>
            </a:extLst>
          </p:cNvPr>
          <p:cNvPicPr>
            <a:picLocks noChangeAspect="1"/>
          </p:cNvPicPr>
          <p:nvPr/>
        </p:nvPicPr>
        <p:blipFill>
          <a:blip r:embed="rId15"/>
          <a:stretch>
            <a:fillRect/>
          </a:stretch>
        </p:blipFill>
        <p:spPr>
          <a:xfrm>
            <a:off x="7736185" y="5572559"/>
            <a:ext cx="850900" cy="787400"/>
          </a:xfrm>
          <a:prstGeom prst="rect">
            <a:avLst/>
          </a:prstGeom>
        </p:spPr>
      </p:pic>
      <p:pic>
        <p:nvPicPr>
          <p:cNvPr id="43" name="Picture 42" descr="A drawing of a fish&#10;&#10;Description automatically generated">
            <a:extLst>
              <a:ext uri="{FF2B5EF4-FFF2-40B4-BE49-F238E27FC236}">
                <a16:creationId xmlns:a16="http://schemas.microsoft.com/office/drawing/2014/main" id="{E290AA63-F90F-0FB4-D3EA-BCC556743F58}"/>
              </a:ext>
            </a:extLst>
          </p:cNvPr>
          <p:cNvPicPr>
            <a:picLocks noChangeAspect="1"/>
          </p:cNvPicPr>
          <p:nvPr/>
        </p:nvPicPr>
        <p:blipFill>
          <a:blip r:embed="rId16"/>
          <a:stretch>
            <a:fillRect/>
          </a:stretch>
        </p:blipFill>
        <p:spPr>
          <a:xfrm>
            <a:off x="8277041" y="4747243"/>
            <a:ext cx="533400" cy="660400"/>
          </a:xfrm>
          <a:prstGeom prst="rect">
            <a:avLst/>
          </a:prstGeom>
        </p:spPr>
      </p:pic>
    </p:spTree>
    <p:extLst>
      <p:ext uri="{BB962C8B-B14F-4D97-AF65-F5344CB8AC3E}">
        <p14:creationId xmlns:p14="http://schemas.microsoft.com/office/powerpoint/2010/main" val="2722658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4893647"/>
          </a:xfrm>
          <a:prstGeom prst="rect">
            <a:avLst/>
          </a:prstGeom>
          <a:noFill/>
        </p:spPr>
        <p:txBody>
          <a:bodyPr wrap="square" rtlCol="0">
            <a:spAutoFit/>
          </a:bodyPr>
          <a:lstStyle/>
          <a:p>
            <a:r>
              <a:rPr lang="cs-CZ" sz="1200" dirty="0">
                <a:cs typeface="Times New Roman"/>
              </a:rPr>
              <a:t>Nyní spočítáme rozptyly:</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Při znalosti následujícího je předchozí výpočet samozřejmý:</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A dává nám dobře známý vztah pro Heisenbergův princip neurčitosti:</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4" name="Picture 3" descr="A close-up of math symbols&#10;&#10;Description automatically generated">
            <a:extLst>
              <a:ext uri="{FF2B5EF4-FFF2-40B4-BE49-F238E27FC236}">
                <a16:creationId xmlns:a16="http://schemas.microsoft.com/office/drawing/2014/main" id="{8C042CCC-2A50-D9C4-5B9E-C3DC6775907B}"/>
              </a:ext>
            </a:extLst>
          </p:cNvPr>
          <p:cNvPicPr>
            <a:picLocks noChangeAspect="1"/>
          </p:cNvPicPr>
          <p:nvPr/>
        </p:nvPicPr>
        <p:blipFill>
          <a:blip r:embed="rId4"/>
          <a:stretch>
            <a:fillRect/>
          </a:stretch>
        </p:blipFill>
        <p:spPr>
          <a:xfrm>
            <a:off x="761999" y="1264920"/>
            <a:ext cx="3810000" cy="762000"/>
          </a:xfrm>
          <a:prstGeom prst="rect">
            <a:avLst/>
          </a:prstGeom>
        </p:spPr>
      </p:pic>
      <p:sp>
        <p:nvSpPr>
          <p:cNvPr id="5" name="Rectangle 4">
            <a:extLst>
              <a:ext uri="{FF2B5EF4-FFF2-40B4-BE49-F238E27FC236}">
                <a16:creationId xmlns:a16="http://schemas.microsoft.com/office/drawing/2014/main" id="{B52F2660-5D3C-4CB6-BCB9-73E49AE6C1CF}"/>
              </a:ext>
            </a:extLst>
          </p:cNvPr>
          <p:cNvSpPr/>
          <p:nvPr/>
        </p:nvSpPr>
        <p:spPr>
          <a:xfrm>
            <a:off x="3379417" y="1878781"/>
            <a:ext cx="1361639" cy="28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7" name="Picture 6">
            <a:extLst>
              <a:ext uri="{FF2B5EF4-FFF2-40B4-BE49-F238E27FC236}">
                <a16:creationId xmlns:a16="http://schemas.microsoft.com/office/drawing/2014/main" id="{8F159927-F0DD-95F5-67F7-86C607EE6FE5}"/>
              </a:ext>
            </a:extLst>
          </p:cNvPr>
          <p:cNvPicPr>
            <a:picLocks noChangeAspect="1"/>
          </p:cNvPicPr>
          <p:nvPr/>
        </p:nvPicPr>
        <p:blipFill>
          <a:blip r:embed="rId5"/>
          <a:stretch>
            <a:fillRect/>
          </a:stretch>
        </p:blipFill>
        <p:spPr>
          <a:xfrm>
            <a:off x="2190749" y="1674311"/>
            <a:ext cx="419100" cy="215900"/>
          </a:xfrm>
          <a:prstGeom prst="rect">
            <a:avLst/>
          </a:prstGeom>
        </p:spPr>
      </p:pic>
      <p:pic>
        <p:nvPicPr>
          <p:cNvPr id="10" name="Picture 9" descr="A close-up of a graph&#10;&#10;Description automatically generated">
            <a:extLst>
              <a:ext uri="{FF2B5EF4-FFF2-40B4-BE49-F238E27FC236}">
                <a16:creationId xmlns:a16="http://schemas.microsoft.com/office/drawing/2014/main" id="{FB13708F-0099-E2F2-368C-6F5AD2B89FA2}"/>
              </a:ext>
            </a:extLst>
          </p:cNvPr>
          <p:cNvPicPr>
            <a:picLocks noChangeAspect="1"/>
          </p:cNvPicPr>
          <p:nvPr/>
        </p:nvPicPr>
        <p:blipFill>
          <a:blip r:embed="rId6"/>
          <a:stretch>
            <a:fillRect/>
          </a:stretch>
        </p:blipFill>
        <p:spPr>
          <a:xfrm>
            <a:off x="4611863" y="1375808"/>
            <a:ext cx="571500" cy="698500"/>
          </a:xfrm>
          <a:prstGeom prst="rect">
            <a:avLst/>
          </a:prstGeom>
        </p:spPr>
      </p:pic>
      <p:pic>
        <p:nvPicPr>
          <p:cNvPr id="12" name="Picture 11" descr="A close-up of a paper&#10;&#10;Description automatically generated">
            <a:extLst>
              <a:ext uri="{FF2B5EF4-FFF2-40B4-BE49-F238E27FC236}">
                <a16:creationId xmlns:a16="http://schemas.microsoft.com/office/drawing/2014/main" id="{78099FE2-0242-8AFB-AB42-9836FB015707}"/>
              </a:ext>
            </a:extLst>
          </p:cNvPr>
          <p:cNvPicPr>
            <a:picLocks noChangeAspect="1"/>
          </p:cNvPicPr>
          <p:nvPr/>
        </p:nvPicPr>
        <p:blipFill>
          <a:blip r:embed="rId7"/>
          <a:stretch>
            <a:fillRect/>
          </a:stretch>
        </p:blipFill>
        <p:spPr>
          <a:xfrm>
            <a:off x="669290" y="2261808"/>
            <a:ext cx="4702810" cy="726798"/>
          </a:xfrm>
          <a:prstGeom prst="rect">
            <a:avLst/>
          </a:prstGeom>
        </p:spPr>
      </p:pic>
      <p:pic>
        <p:nvPicPr>
          <p:cNvPr id="14" name="Picture 13" descr="A math equation drawn on a graph paper&#10;&#10;Description automatically generated">
            <a:extLst>
              <a:ext uri="{FF2B5EF4-FFF2-40B4-BE49-F238E27FC236}">
                <a16:creationId xmlns:a16="http://schemas.microsoft.com/office/drawing/2014/main" id="{CF0C6349-6E79-DBD5-AA75-262F60577E09}"/>
              </a:ext>
            </a:extLst>
          </p:cNvPr>
          <p:cNvPicPr>
            <a:picLocks noChangeAspect="1"/>
          </p:cNvPicPr>
          <p:nvPr/>
        </p:nvPicPr>
        <p:blipFill>
          <a:blip r:embed="rId8"/>
          <a:stretch>
            <a:fillRect/>
          </a:stretch>
        </p:blipFill>
        <p:spPr>
          <a:xfrm>
            <a:off x="5261610" y="2295186"/>
            <a:ext cx="723900" cy="762000"/>
          </a:xfrm>
          <a:prstGeom prst="rect">
            <a:avLst/>
          </a:prstGeom>
        </p:spPr>
      </p:pic>
      <p:pic>
        <p:nvPicPr>
          <p:cNvPr id="16" name="Picture 15" descr="A close-up of a paper&#10;&#10;Description automatically generated">
            <a:extLst>
              <a:ext uri="{FF2B5EF4-FFF2-40B4-BE49-F238E27FC236}">
                <a16:creationId xmlns:a16="http://schemas.microsoft.com/office/drawing/2014/main" id="{23B83817-7818-B8CF-0C0A-B3B8D9C6CE13}"/>
              </a:ext>
            </a:extLst>
          </p:cNvPr>
          <p:cNvPicPr>
            <a:picLocks noChangeAspect="1"/>
          </p:cNvPicPr>
          <p:nvPr/>
        </p:nvPicPr>
        <p:blipFill>
          <a:blip r:embed="rId9"/>
          <a:stretch>
            <a:fillRect/>
          </a:stretch>
        </p:blipFill>
        <p:spPr>
          <a:xfrm>
            <a:off x="540328" y="3491579"/>
            <a:ext cx="4031672" cy="1121336"/>
          </a:xfrm>
          <a:prstGeom prst="rect">
            <a:avLst/>
          </a:prstGeom>
        </p:spPr>
      </p:pic>
      <p:pic>
        <p:nvPicPr>
          <p:cNvPr id="18" name="Picture 17" descr="A math equation with a square and square symbol&#10;&#10;Description automatically generated with medium confidence">
            <a:extLst>
              <a:ext uri="{FF2B5EF4-FFF2-40B4-BE49-F238E27FC236}">
                <a16:creationId xmlns:a16="http://schemas.microsoft.com/office/drawing/2014/main" id="{6DF5E484-02A5-065A-4B13-EE391936A29E}"/>
              </a:ext>
            </a:extLst>
          </p:cNvPr>
          <p:cNvPicPr>
            <a:picLocks noChangeAspect="1"/>
          </p:cNvPicPr>
          <p:nvPr/>
        </p:nvPicPr>
        <p:blipFill>
          <a:blip r:embed="rId10"/>
          <a:stretch>
            <a:fillRect/>
          </a:stretch>
        </p:blipFill>
        <p:spPr>
          <a:xfrm>
            <a:off x="4782530" y="3676933"/>
            <a:ext cx="4242201" cy="554334"/>
          </a:xfrm>
          <a:prstGeom prst="rect">
            <a:avLst/>
          </a:prstGeom>
        </p:spPr>
      </p:pic>
      <p:pic>
        <p:nvPicPr>
          <p:cNvPr id="21" name="Picture 20" descr="A math equations on a white background&#10;&#10;Description automatically generated">
            <a:extLst>
              <a:ext uri="{FF2B5EF4-FFF2-40B4-BE49-F238E27FC236}">
                <a16:creationId xmlns:a16="http://schemas.microsoft.com/office/drawing/2014/main" id="{9DECFE32-EDEE-015B-3680-52F7F7A3085E}"/>
              </a:ext>
            </a:extLst>
          </p:cNvPr>
          <p:cNvPicPr>
            <a:picLocks noChangeAspect="1"/>
          </p:cNvPicPr>
          <p:nvPr/>
        </p:nvPicPr>
        <p:blipFill>
          <a:blip r:embed="rId11"/>
          <a:stretch>
            <a:fillRect/>
          </a:stretch>
        </p:blipFill>
        <p:spPr>
          <a:xfrm>
            <a:off x="487416" y="5048768"/>
            <a:ext cx="4137495" cy="662679"/>
          </a:xfrm>
          <a:prstGeom prst="rect">
            <a:avLst/>
          </a:prstGeom>
        </p:spPr>
      </p:pic>
      <p:pic>
        <p:nvPicPr>
          <p:cNvPr id="23" name="Picture 22" descr="A math problem written on a piece of paper&#10;&#10;Description automatically generated">
            <a:extLst>
              <a:ext uri="{FF2B5EF4-FFF2-40B4-BE49-F238E27FC236}">
                <a16:creationId xmlns:a16="http://schemas.microsoft.com/office/drawing/2014/main" id="{E1F08330-DB21-7170-D935-05B4F723B7B4}"/>
              </a:ext>
            </a:extLst>
          </p:cNvPr>
          <p:cNvPicPr>
            <a:picLocks noChangeAspect="1"/>
          </p:cNvPicPr>
          <p:nvPr/>
        </p:nvPicPr>
        <p:blipFill>
          <a:blip r:embed="rId12"/>
          <a:stretch>
            <a:fillRect/>
          </a:stretch>
        </p:blipFill>
        <p:spPr>
          <a:xfrm>
            <a:off x="5069064" y="4847885"/>
            <a:ext cx="3777033" cy="1392027"/>
          </a:xfrm>
          <a:prstGeom prst="rect">
            <a:avLst/>
          </a:prstGeom>
        </p:spPr>
      </p:pic>
      <p:sp>
        <p:nvSpPr>
          <p:cNvPr id="24" name="Rectangle 23">
            <a:extLst>
              <a:ext uri="{FF2B5EF4-FFF2-40B4-BE49-F238E27FC236}">
                <a16:creationId xmlns:a16="http://schemas.microsoft.com/office/drawing/2014/main" id="{668A44C8-9D3A-4FCB-8555-3672D96FAB55}"/>
              </a:ext>
            </a:extLst>
          </p:cNvPr>
          <p:cNvSpPr/>
          <p:nvPr/>
        </p:nvSpPr>
        <p:spPr>
          <a:xfrm flipH="1" flipV="1">
            <a:off x="4969225" y="4724492"/>
            <a:ext cx="3905305" cy="162461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657912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4893647"/>
          </a:xfrm>
          <a:prstGeom prst="rect">
            <a:avLst/>
          </a:prstGeom>
          <a:noFill/>
        </p:spPr>
        <p:txBody>
          <a:bodyPr wrap="square" rtlCol="0">
            <a:spAutoFit/>
          </a:bodyPr>
          <a:lstStyle/>
          <a:p>
            <a:r>
              <a:rPr lang="cs-CZ" sz="1200" dirty="0">
                <a:cs typeface="Times New Roman"/>
              </a:rPr>
              <a:t>A tedy výsledný efekt principu neurčitosti je: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Podrobněji viz simulace a matematicky také na cvičení…</a:t>
            </a:r>
          </a:p>
          <a:p>
            <a:endParaRPr lang="cs-CZ" sz="1200" dirty="0">
              <a:cs typeface="Times New Roman"/>
            </a:endParaRPr>
          </a:p>
        </p:txBody>
      </p:sp>
      <p:pic>
        <p:nvPicPr>
          <p:cNvPr id="4" name="Picture 3" descr="A diagram of a graph&#10;&#10;Description automatically generated with medium confidence">
            <a:extLst>
              <a:ext uri="{FF2B5EF4-FFF2-40B4-BE49-F238E27FC236}">
                <a16:creationId xmlns:a16="http://schemas.microsoft.com/office/drawing/2014/main" id="{57A633CB-9F4E-7A3D-35AF-A7553AED2F25}"/>
              </a:ext>
            </a:extLst>
          </p:cNvPr>
          <p:cNvPicPr>
            <a:picLocks noChangeAspect="1"/>
          </p:cNvPicPr>
          <p:nvPr/>
        </p:nvPicPr>
        <p:blipFill>
          <a:blip r:embed="rId4"/>
          <a:stretch>
            <a:fillRect/>
          </a:stretch>
        </p:blipFill>
        <p:spPr>
          <a:xfrm>
            <a:off x="2003746" y="1503482"/>
            <a:ext cx="5136505" cy="2857847"/>
          </a:xfrm>
          <a:prstGeom prst="rect">
            <a:avLst/>
          </a:prstGeom>
        </p:spPr>
      </p:pic>
      <p:sp>
        <p:nvSpPr>
          <p:cNvPr id="5" name="Rectangle 4">
            <a:extLst>
              <a:ext uri="{FF2B5EF4-FFF2-40B4-BE49-F238E27FC236}">
                <a16:creationId xmlns:a16="http://schemas.microsoft.com/office/drawing/2014/main" id="{454D0DD1-EFBA-9B93-3BBA-2960B42E23D3}"/>
              </a:ext>
            </a:extLst>
          </p:cNvPr>
          <p:cNvSpPr/>
          <p:nvPr/>
        </p:nvSpPr>
        <p:spPr>
          <a:xfrm flipH="1" flipV="1">
            <a:off x="1788612" y="1349294"/>
            <a:ext cx="5435147" cy="31655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6" name="Picture 5">
            <a:extLst>
              <a:ext uri="{FF2B5EF4-FFF2-40B4-BE49-F238E27FC236}">
                <a16:creationId xmlns:a16="http://schemas.microsoft.com/office/drawing/2014/main" id="{BC48D759-BADF-01B6-6033-CDE527D46E09}"/>
              </a:ext>
            </a:extLst>
          </p:cNvPr>
          <p:cNvPicPr>
            <a:picLocks noChangeAspect="1"/>
          </p:cNvPicPr>
          <p:nvPr/>
        </p:nvPicPr>
        <p:blipFill>
          <a:blip r:embed="rId5"/>
          <a:stretch>
            <a:fillRect/>
          </a:stretch>
        </p:blipFill>
        <p:spPr>
          <a:xfrm>
            <a:off x="2557438" y="4642338"/>
            <a:ext cx="3695700" cy="431800"/>
          </a:xfrm>
          <a:prstGeom prst="rect">
            <a:avLst/>
          </a:prstGeom>
        </p:spPr>
      </p:pic>
    </p:spTree>
    <p:extLst>
      <p:ext uri="{BB962C8B-B14F-4D97-AF65-F5344CB8AC3E}">
        <p14:creationId xmlns:p14="http://schemas.microsoft.com/office/powerpoint/2010/main" val="2788586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6186309"/>
          </a:xfrm>
          <a:prstGeom prst="rect">
            <a:avLst/>
          </a:prstGeom>
          <a:noFill/>
        </p:spPr>
        <p:txBody>
          <a:bodyPr wrap="square" rtlCol="0">
            <a:spAutoFit/>
          </a:bodyPr>
          <a:lstStyle/>
          <a:p>
            <a:r>
              <a:rPr lang="cs-CZ" sz="1200" dirty="0">
                <a:cs typeface="Times New Roman"/>
              </a:rPr>
              <a:t>Pohyb vlnových klubek – jde o další důležitý krok k pochopení popisu kvantového světa, zajímá nás jak se vlnová klubka chovají v čase.</a:t>
            </a:r>
          </a:p>
          <a:p>
            <a:endParaRPr lang="cs-CZ" sz="1200" dirty="0">
              <a:cs typeface="Times New Roman"/>
            </a:endParaRPr>
          </a:p>
          <a:p>
            <a:r>
              <a:rPr lang="cs-CZ" sz="1200" dirty="0">
                <a:cs typeface="Times New Roman"/>
              </a:rPr>
              <a:t>Tento krok se nakonec redukuje na počítání integrálu			   z našich předchozích vztahů, abychom jej spočítali je třeba znát kruhovou frekvenci      a amplitudu 	    , zjistíme, že </a:t>
            </a:r>
            <a:r>
              <a:rPr lang="cs-CZ" sz="1200" dirty="0" err="1">
                <a:cs typeface="Times New Roman"/>
              </a:rPr>
              <a:t>rozšířéní</a:t>
            </a:r>
            <a:r>
              <a:rPr lang="cs-CZ" sz="1200" dirty="0">
                <a:cs typeface="Times New Roman"/>
              </a:rPr>
              <a:t> či nerozšíření vlnového klubka závisí na disperzní funkci: </a:t>
            </a:r>
          </a:p>
          <a:p>
            <a:endParaRPr lang="cs-CZ" sz="1200" dirty="0">
              <a:cs typeface="Times New Roman"/>
            </a:endParaRPr>
          </a:p>
          <a:p>
            <a:r>
              <a:rPr lang="cs-CZ" sz="1200" dirty="0">
                <a:cs typeface="Times New Roman"/>
              </a:rPr>
              <a:t>Šíření vlnového klubka bez disperze:</a:t>
            </a:r>
          </a:p>
          <a:p>
            <a:endParaRPr lang="cs-CZ" sz="1200" dirty="0">
              <a:cs typeface="Times New Roman"/>
            </a:endParaRPr>
          </a:p>
          <a:p>
            <a:r>
              <a:rPr lang="cs-CZ" sz="1200" dirty="0">
                <a:cs typeface="Times New Roman"/>
              </a:rPr>
              <a:t>Jde o případ kdy je kruhová frekvence přímo úměrná vlnovému vektoru:</a:t>
            </a:r>
          </a:p>
          <a:p>
            <a:endParaRPr lang="cs-CZ" sz="1200" dirty="0">
              <a:cs typeface="Times New Roman"/>
            </a:endParaRPr>
          </a:p>
          <a:p>
            <a:r>
              <a:rPr lang="cs-CZ" sz="1200" dirty="0">
                <a:cs typeface="Times New Roman"/>
              </a:rPr>
              <a:t>Pro vlnové klubko pak platí:</a:t>
            </a:r>
          </a:p>
          <a:p>
            <a:endParaRPr lang="cs-CZ" sz="1200" dirty="0">
              <a:cs typeface="Times New Roman"/>
            </a:endParaRPr>
          </a:p>
          <a:p>
            <a:r>
              <a:rPr lang="cs-CZ" sz="1200" dirty="0">
                <a:cs typeface="Times New Roman"/>
              </a:rPr>
              <a:t>Z předchozího:							pak vychází, že:</a:t>
            </a:r>
          </a:p>
          <a:p>
            <a:endParaRPr lang="cs-CZ" sz="1200" dirty="0">
              <a:cs typeface="Times New Roman"/>
            </a:endParaRPr>
          </a:p>
          <a:p>
            <a:endParaRPr lang="cs-CZ" sz="1200" dirty="0">
              <a:cs typeface="Times New Roman"/>
            </a:endParaRPr>
          </a:p>
          <a:p>
            <a:r>
              <a:rPr lang="cs-CZ" sz="1200" dirty="0">
                <a:cs typeface="Times New Roman"/>
              </a:rPr>
              <a:t>A je zjevné, že v jakémkoliv dalším čase je forma vlnového klubka shodná, jako byla na začátku, jen se pohybuje doprava s konstantní velikostí rychlosti	bez rozšíření. </a:t>
            </a:r>
          </a:p>
          <a:p>
            <a:endParaRPr lang="cs-CZ" sz="1200" dirty="0">
              <a:cs typeface="Times New Roman"/>
            </a:endParaRPr>
          </a:p>
          <a:p>
            <a:r>
              <a:rPr lang="cs-CZ" sz="1200" dirty="0">
                <a:cs typeface="Times New Roman"/>
              </a:rPr>
              <a:t>Obecně ale musíme uvažovat obecnější případ disperzního prostředí, které různé frekvence propustí s různou rychlostí:</a:t>
            </a:r>
          </a:p>
          <a:p>
            <a:endParaRPr lang="cs-CZ" sz="1200" dirty="0">
              <a:cs typeface="Times New Roman"/>
            </a:endParaRPr>
          </a:p>
          <a:p>
            <a:r>
              <a:rPr lang="cs-CZ" sz="1200" dirty="0">
                <a:cs typeface="Times New Roman"/>
              </a:rPr>
              <a:t>Předpokládejme, že	        amplituda má maximum v 	        , pak  			       (obecná funkce g, viz v grafu níže) je zásadně odlišné od nuly jen v úzkém intervalu 			a můžeme tedy</a:t>
            </a:r>
            <a:br>
              <a:rPr lang="cs-CZ" sz="1200" dirty="0">
                <a:cs typeface="Times New Roman"/>
              </a:rPr>
            </a:br>
            <a:r>
              <a:rPr lang="cs-CZ" sz="1200" dirty="0">
                <a:cs typeface="Times New Roman"/>
              </a:rPr>
              <a:t>použít </a:t>
            </a:r>
            <a:r>
              <a:rPr lang="cs-CZ" sz="1200" dirty="0" err="1">
                <a:cs typeface="Times New Roman"/>
              </a:rPr>
              <a:t>Taylorův</a:t>
            </a:r>
            <a:r>
              <a:rPr lang="cs-CZ" sz="1200" dirty="0">
                <a:cs typeface="Times New Roman"/>
              </a:rPr>
              <a:t> rozvoj okolo</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kde				a  </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6" name="Picture 5">
            <a:extLst>
              <a:ext uri="{FF2B5EF4-FFF2-40B4-BE49-F238E27FC236}">
                <a16:creationId xmlns:a16="http://schemas.microsoft.com/office/drawing/2014/main" id="{6B1E915E-91E1-AEAE-0294-DB8E74BA2C37}"/>
              </a:ext>
            </a:extLst>
          </p:cNvPr>
          <p:cNvPicPr>
            <a:picLocks noChangeAspect="1"/>
          </p:cNvPicPr>
          <p:nvPr/>
        </p:nvPicPr>
        <p:blipFill>
          <a:blip r:embed="rId4"/>
          <a:stretch>
            <a:fillRect/>
          </a:stretch>
        </p:blipFill>
        <p:spPr>
          <a:xfrm>
            <a:off x="3706467" y="1345980"/>
            <a:ext cx="1333500" cy="254000"/>
          </a:xfrm>
          <a:prstGeom prst="rect">
            <a:avLst/>
          </a:prstGeom>
        </p:spPr>
      </p:pic>
      <p:pic>
        <p:nvPicPr>
          <p:cNvPr id="9" name="Picture 8">
            <a:extLst>
              <a:ext uri="{FF2B5EF4-FFF2-40B4-BE49-F238E27FC236}">
                <a16:creationId xmlns:a16="http://schemas.microsoft.com/office/drawing/2014/main" id="{1ADBE27D-26A4-F4DF-9D42-91DAA55B6455}"/>
              </a:ext>
            </a:extLst>
          </p:cNvPr>
          <p:cNvPicPr>
            <a:picLocks noChangeAspect="1"/>
          </p:cNvPicPr>
          <p:nvPr/>
        </p:nvPicPr>
        <p:blipFill>
          <a:blip r:embed="rId5"/>
          <a:stretch>
            <a:fillRect/>
          </a:stretch>
        </p:blipFill>
        <p:spPr>
          <a:xfrm>
            <a:off x="1935582" y="1592029"/>
            <a:ext cx="165100" cy="127000"/>
          </a:xfrm>
          <a:prstGeom prst="rect">
            <a:avLst/>
          </a:prstGeom>
        </p:spPr>
      </p:pic>
      <p:pic>
        <p:nvPicPr>
          <p:cNvPr id="11" name="Picture 10">
            <a:extLst>
              <a:ext uri="{FF2B5EF4-FFF2-40B4-BE49-F238E27FC236}">
                <a16:creationId xmlns:a16="http://schemas.microsoft.com/office/drawing/2014/main" id="{14B76789-A954-65E1-A644-1B7AC2D7CFD6}"/>
              </a:ext>
            </a:extLst>
          </p:cNvPr>
          <p:cNvPicPr>
            <a:picLocks noChangeAspect="1"/>
          </p:cNvPicPr>
          <p:nvPr/>
        </p:nvPicPr>
        <p:blipFill>
          <a:blip r:embed="rId6"/>
          <a:stretch>
            <a:fillRect/>
          </a:stretch>
        </p:blipFill>
        <p:spPr>
          <a:xfrm>
            <a:off x="2886655" y="1547579"/>
            <a:ext cx="381000" cy="215900"/>
          </a:xfrm>
          <a:prstGeom prst="rect">
            <a:avLst/>
          </a:prstGeom>
        </p:spPr>
      </p:pic>
      <p:pic>
        <p:nvPicPr>
          <p:cNvPr id="13" name="Picture 12">
            <a:extLst>
              <a:ext uri="{FF2B5EF4-FFF2-40B4-BE49-F238E27FC236}">
                <a16:creationId xmlns:a16="http://schemas.microsoft.com/office/drawing/2014/main" id="{36D5A3BE-D928-664E-AA9C-4E4D032AC6CD}"/>
              </a:ext>
            </a:extLst>
          </p:cNvPr>
          <p:cNvPicPr>
            <a:picLocks noChangeAspect="1"/>
          </p:cNvPicPr>
          <p:nvPr/>
        </p:nvPicPr>
        <p:blipFill>
          <a:blip r:embed="rId7"/>
          <a:stretch>
            <a:fillRect/>
          </a:stretch>
        </p:blipFill>
        <p:spPr>
          <a:xfrm>
            <a:off x="8126565" y="1553929"/>
            <a:ext cx="381000" cy="203200"/>
          </a:xfrm>
          <a:prstGeom prst="rect">
            <a:avLst/>
          </a:prstGeom>
        </p:spPr>
      </p:pic>
      <p:pic>
        <p:nvPicPr>
          <p:cNvPr id="15" name="Picture 14">
            <a:extLst>
              <a:ext uri="{FF2B5EF4-FFF2-40B4-BE49-F238E27FC236}">
                <a16:creationId xmlns:a16="http://schemas.microsoft.com/office/drawing/2014/main" id="{F10DB1A8-E555-8989-D53C-A6E8F984854B}"/>
              </a:ext>
            </a:extLst>
          </p:cNvPr>
          <p:cNvPicPr>
            <a:picLocks noChangeAspect="1"/>
          </p:cNvPicPr>
          <p:nvPr/>
        </p:nvPicPr>
        <p:blipFill>
          <a:blip r:embed="rId8"/>
          <a:stretch>
            <a:fillRect/>
          </a:stretch>
        </p:blipFill>
        <p:spPr>
          <a:xfrm>
            <a:off x="4924011" y="2280125"/>
            <a:ext cx="647700" cy="190500"/>
          </a:xfrm>
          <a:prstGeom prst="rect">
            <a:avLst/>
          </a:prstGeom>
        </p:spPr>
      </p:pic>
      <p:pic>
        <p:nvPicPr>
          <p:cNvPr id="17" name="Picture 16" descr="A black and white math equation&#10;&#10;Description automatically generated with medium confidence">
            <a:extLst>
              <a:ext uri="{FF2B5EF4-FFF2-40B4-BE49-F238E27FC236}">
                <a16:creationId xmlns:a16="http://schemas.microsoft.com/office/drawing/2014/main" id="{9FF4C443-B058-9A43-1F5D-FECA2C4C3E9C}"/>
              </a:ext>
            </a:extLst>
          </p:cNvPr>
          <p:cNvPicPr>
            <a:picLocks noChangeAspect="1"/>
          </p:cNvPicPr>
          <p:nvPr/>
        </p:nvPicPr>
        <p:blipFill>
          <a:blip r:embed="rId9"/>
          <a:stretch>
            <a:fillRect/>
          </a:stretch>
        </p:blipFill>
        <p:spPr>
          <a:xfrm>
            <a:off x="2166897" y="2453923"/>
            <a:ext cx="2933700" cy="495300"/>
          </a:xfrm>
          <a:prstGeom prst="rect">
            <a:avLst/>
          </a:prstGeom>
        </p:spPr>
      </p:pic>
      <p:pic>
        <p:nvPicPr>
          <p:cNvPr id="19" name="Picture 18" descr="A math equation with symbols&#10;&#10;Description automatically generated with medium confidence">
            <a:extLst>
              <a:ext uri="{FF2B5EF4-FFF2-40B4-BE49-F238E27FC236}">
                <a16:creationId xmlns:a16="http://schemas.microsoft.com/office/drawing/2014/main" id="{42AD9386-3EA5-0CDF-07D0-38D640FABC5B}"/>
              </a:ext>
            </a:extLst>
          </p:cNvPr>
          <p:cNvPicPr>
            <a:picLocks noChangeAspect="1"/>
          </p:cNvPicPr>
          <p:nvPr/>
        </p:nvPicPr>
        <p:blipFill>
          <a:blip r:embed="rId10"/>
          <a:stretch>
            <a:fillRect/>
          </a:stretch>
        </p:blipFill>
        <p:spPr>
          <a:xfrm>
            <a:off x="1434934" y="3076712"/>
            <a:ext cx="2425700" cy="482600"/>
          </a:xfrm>
          <a:prstGeom prst="rect">
            <a:avLst/>
          </a:prstGeom>
        </p:spPr>
      </p:pic>
      <p:pic>
        <p:nvPicPr>
          <p:cNvPr id="22" name="Picture 21">
            <a:extLst>
              <a:ext uri="{FF2B5EF4-FFF2-40B4-BE49-F238E27FC236}">
                <a16:creationId xmlns:a16="http://schemas.microsoft.com/office/drawing/2014/main" id="{D39D3FE9-B8A5-3ABB-9E1B-6E116786B2A6}"/>
              </a:ext>
            </a:extLst>
          </p:cNvPr>
          <p:cNvPicPr>
            <a:picLocks noChangeAspect="1"/>
          </p:cNvPicPr>
          <p:nvPr/>
        </p:nvPicPr>
        <p:blipFill>
          <a:blip r:embed="rId11"/>
          <a:stretch>
            <a:fillRect/>
          </a:stretch>
        </p:blipFill>
        <p:spPr>
          <a:xfrm>
            <a:off x="5283368" y="3150770"/>
            <a:ext cx="1676400" cy="254000"/>
          </a:xfrm>
          <a:prstGeom prst="rect">
            <a:avLst/>
          </a:prstGeom>
        </p:spPr>
      </p:pic>
      <p:pic>
        <p:nvPicPr>
          <p:cNvPr id="24" name="Picture 23">
            <a:extLst>
              <a:ext uri="{FF2B5EF4-FFF2-40B4-BE49-F238E27FC236}">
                <a16:creationId xmlns:a16="http://schemas.microsoft.com/office/drawing/2014/main" id="{61292E3B-BBE8-02BC-1512-D65D9CCF438D}"/>
              </a:ext>
            </a:extLst>
          </p:cNvPr>
          <p:cNvPicPr>
            <a:picLocks noChangeAspect="1"/>
          </p:cNvPicPr>
          <p:nvPr/>
        </p:nvPicPr>
        <p:blipFill>
          <a:blip r:embed="rId12"/>
          <a:stretch>
            <a:fillRect/>
          </a:stretch>
        </p:blipFill>
        <p:spPr>
          <a:xfrm>
            <a:off x="1518865" y="3767870"/>
            <a:ext cx="190500" cy="165100"/>
          </a:xfrm>
          <a:prstGeom prst="rect">
            <a:avLst/>
          </a:prstGeom>
        </p:spPr>
      </p:pic>
      <p:pic>
        <p:nvPicPr>
          <p:cNvPr id="26" name="Picture 25">
            <a:extLst>
              <a:ext uri="{FF2B5EF4-FFF2-40B4-BE49-F238E27FC236}">
                <a16:creationId xmlns:a16="http://schemas.microsoft.com/office/drawing/2014/main" id="{C5472253-5047-D952-4E8D-E830EEAE66BA}"/>
              </a:ext>
            </a:extLst>
          </p:cNvPr>
          <p:cNvPicPr>
            <a:picLocks noChangeAspect="1"/>
          </p:cNvPicPr>
          <p:nvPr/>
        </p:nvPicPr>
        <p:blipFill>
          <a:blip r:embed="rId13"/>
          <a:stretch>
            <a:fillRect/>
          </a:stretch>
        </p:blipFill>
        <p:spPr>
          <a:xfrm>
            <a:off x="7823145" y="4112978"/>
            <a:ext cx="749300" cy="190500"/>
          </a:xfrm>
          <a:prstGeom prst="rect">
            <a:avLst/>
          </a:prstGeom>
        </p:spPr>
      </p:pic>
      <p:pic>
        <p:nvPicPr>
          <p:cNvPr id="28" name="Picture 27">
            <a:extLst>
              <a:ext uri="{FF2B5EF4-FFF2-40B4-BE49-F238E27FC236}">
                <a16:creationId xmlns:a16="http://schemas.microsoft.com/office/drawing/2014/main" id="{F4584041-5B07-B6BA-A67A-72C928D45BFE}"/>
              </a:ext>
            </a:extLst>
          </p:cNvPr>
          <p:cNvPicPr>
            <a:picLocks noChangeAspect="1"/>
          </p:cNvPicPr>
          <p:nvPr/>
        </p:nvPicPr>
        <p:blipFill>
          <a:blip r:embed="rId14"/>
          <a:stretch>
            <a:fillRect/>
          </a:stretch>
        </p:blipFill>
        <p:spPr>
          <a:xfrm>
            <a:off x="1653034" y="4472119"/>
            <a:ext cx="381000" cy="203200"/>
          </a:xfrm>
          <a:prstGeom prst="rect">
            <a:avLst/>
          </a:prstGeom>
        </p:spPr>
      </p:pic>
      <p:pic>
        <p:nvPicPr>
          <p:cNvPr id="30" name="Picture 29">
            <a:extLst>
              <a:ext uri="{FF2B5EF4-FFF2-40B4-BE49-F238E27FC236}">
                <a16:creationId xmlns:a16="http://schemas.microsoft.com/office/drawing/2014/main" id="{C8474B6C-12CC-5D2A-4E79-4DD89D81E811}"/>
              </a:ext>
            </a:extLst>
          </p:cNvPr>
          <p:cNvPicPr>
            <a:picLocks noChangeAspect="1"/>
          </p:cNvPicPr>
          <p:nvPr/>
        </p:nvPicPr>
        <p:blipFill>
          <a:blip r:embed="rId15"/>
          <a:stretch>
            <a:fillRect/>
          </a:stretch>
        </p:blipFill>
        <p:spPr>
          <a:xfrm>
            <a:off x="3757211" y="4476969"/>
            <a:ext cx="584200" cy="203200"/>
          </a:xfrm>
          <a:prstGeom prst="rect">
            <a:avLst/>
          </a:prstGeom>
        </p:spPr>
      </p:pic>
      <p:pic>
        <p:nvPicPr>
          <p:cNvPr id="32" name="Picture 31">
            <a:extLst>
              <a:ext uri="{FF2B5EF4-FFF2-40B4-BE49-F238E27FC236}">
                <a16:creationId xmlns:a16="http://schemas.microsoft.com/office/drawing/2014/main" id="{BB377D35-D4E3-935C-CAEF-991699534C7C}"/>
              </a:ext>
            </a:extLst>
          </p:cNvPr>
          <p:cNvPicPr>
            <a:picLocks noChangeAspect="1"/>
          </p:cNvPicPr>
          <p:nvPr/>
        </p:nvPicPr>
        <p:blipFill>
          <a:blip r:embed="rId16"/>
          <a:stretch>
            <a:fillRect/>
          </a:stretch>
        </p:blipFill>
        <p:spPr>
          <a:xfrm>
            <a:off x="4673993" y="4464168"/>
            <a:ext cx="1422400" cy="228600"/>
          </a:xfrm>
          <a:prstGeom prst="rect">
            <a:avLst/>
          </a:prstGeom>
        </p:spPr>
      </p:pic>
      <p:pic>
        <p:nvPicPr>
          <p:cNvPr id="34" name="Picture 33">
            <a:extLst>
              <a:ext uri="{FF2B5EF4-FFF2-40B4-BE49-F238E27FC236}">
                <a16:creationId xmlns:a16="http://schemas.microsoft.com/office/drawing/2014/main" id="{DB89AF95-13B8-8941-A2AD-92A73E7DC236}"/>
              </a:ext>
            </a:extLst>
          </p:cNvPr>
          <p:cNvPicPr>
            <a:picLocks noChangeAspect="1"/>
          </p:cNvPicPr>
          <p:nvPr/>
        </p:nvPicPr>
        <p:blipFill>
          <a:blip r:embed="rId17"/>
          <a:stretch>
            <a:fillRect/>
          </a:stretch>
        </p:blipFill>
        <p:spPr>
          <a:xfrm>
            <a:off x="3396711" y="4667803"/>
            <a:ext cx="939800" cy="190500"/>
          </a:xfrm>
          <a:prstGeom prst="rect">
            <a:avLst/>
          </a:prstGeom>
        </p:spPr>
      </p:pic>
      <p:pic>
        <p:nvPicPr>
          <p:cNvPr id="35" name="Picture 34" descr="A graph of a function&#10;&#10;Description automatically generated">
            <a:extLst>
              <a:ext uri="{FF2B5EF4-FFF2-40B4-BE49-F238E27FC236}">
                <a16:creationId xmlns:a16="http://schemas.microsoft.com/office/drawing/2014/main" id="{926301BC-41DC-2DA9-3F52-55D1B1BA9CC6}"/>
              </a:ext>
            </a:extLst>
          </p:cNvPr>
          <p:cNvPicPr>
            <a:picLocks noChangeAspect="1"/>
          </p:cNvPicPr>
          <p:nvPr/>
        </p:nvPicPr>
        <p:blipFill>
          <a:blip r:embed="rId18"/>
          <a:stretch>
            <a:fillRect/>
          </a:stretch>
        </p:blipFill>
        <p:spPr>
          <a:xfrm>
            <a:off x="4801661" y="4871920"/>
            <a:ext cx="3905305" cy="1332948"/>
          </a:xfrm>
          <a:prstGeom prst="rect">
            <a:avLst/>
          </a:prstGeom>
        </p:spPr>
      </p:pic>
      <p:sp>
        <p:nvSpPr>
          <p:cNvPr id="36" name="Rectangle 35">
            <a:extLst>
              <a:ext uri="{FF2B5EF4-FFF2-40B4-BE49-F238E27FC236}">
                <a16:creationId xmlns:a16="http://schemas.microsoft.com/office/drawing/2014/main" id="{349DBA27-FC86-53BD-2E7F-FE36CCB26EED}"/>
              </a:ext>
            </a:extLst>
          </p:cNvPr>
          <p:cNvSpPr/>
          <p:nvPr/>
        </p:nvSpPr>
        <p:spPr>
          <a:xfrm flipH="1" flipV="1">
            <a:off x="4817563" y="4858303"/>
            <a:ext cx="3905305" cy="13545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37" name="Picture 36" descr="A black text on a white background&#10;&#10;Description automatically generated">
            <a:extLst>
              <a:ext uri="{FF2B5EF4-FFF2-40B4-BE49-F238E27FC236}">
                <a16:creationId xmlns:a16="http://schemas.microsoft.com/office/drawing/2014/main" id="{B0478096-4C88-B8CC-9D98-37BBF94D6B43}"/>
              </a:ext>
            </a:extLst>
          </p:cNvPr>
          <p:cNvPicPr>
            <a:picLocks noChangeAspect="1"/>
          </p:cNvPicPr>
          <p:nvPr/>
        </p:nvPicPr>
        <p:blipFill>
          <a:blip r:embed="rId19"/>
          <a:stretch>
            <a:fillRect/>
          </a:stretch>
        </p:blipFill>
        <p:spPr>
          <a:xfrm>
            <a:off x="4722151" y="6260562"/>
            <a:ext cx="1899423" cy="244771"/>
          </a:xfrm>
          <a:prstGeom prst="rect">
            <a:avLst/>
          </a:prstGeom>
        </p:spPr>
      </p:pic>
      <p:pic>
        <p:nvPicPr>
          <p:cNvPr id="38" name="Picture 37">
            <a:extLst>
              <a:ext uri="{FF2B5EF4-FFF2-40B4-BE49-F238E27FC236}">
                <a16:creationId xmlns:a16="http://schemas.microsoft.com/office/drawing/2014/main" id="{08699BAB-84FE-31E1-0D25-1240E9CD82BE}"/>
              </a:ext>
            </a:extLst>
          </p:cNvPr>
          <p:cNvPicPr>
            <a:picLocks noChangeAspect="1"/>
          </p:cNvPicPr>
          <p:nvPr/>
        </p:nvPicPr>
        <p:blipFill>
          <a:blip r:embed="rId20"/>
          <a:stretch>
            <a:fillRect/>
          </a:stretch>
        </p:blipFill>
        <p:spPr>
          <a:xfrm>
            <a:off x="7440984" y="6243261"/>
            <a:ext cx="1373217" cy="212041"/>
          </a:xfrm>
          <a:prstGeom prst="rect">
            <a:avLst/>
          </a:prstGeom>
        </p:spPr>
      </p:pic>
      <p:pic>
        <p:nvPicPr>
          <p:cNvPr id="39" name="Picture 38">
            <a:extLst>
              <a:ext uri="{FF2B5EF4-FFF2-40B4-BE49-F238E27FC236}">
                <a16:creationId xmlns:a16="http://schemas.microsoft.com/office/drawing/2014/main" id="{F71323E3-B42F-9F29-B866-9CEEA3819BE5}"/>
              </a:ext>
            </a:extLst>
          </p:cNvPr>
          <p:cNvPicPr>
            <a:picLocks noChangeAspect="1"/>
          </p:cNvPicPr>
          <p:nvPr/>
        </p:nvPicPr>
        <p:blipFill>
          <a:blip r:embed="rId21"/>
          <a:stretch>
            <a:fillRect/>
          </a:stretch>
        </p:blipFill>
        <p:spPr>
          <a:xfrm>
            <a:off x="6891614" y="6286698"/>
            <a:ext cx="504965" cy="184506"/>
          </a:xfrm>
          <a:prstGeom prst="rect">
            <a:avLst/>
          </a:prstGeom>
        </p:spPr>
      </p:pic>
      <p:pic>
        <p:nvPicPr>
          <p:cNvPr id="41" name="Picture 40">
            <a:extLst>
              <a:ext uri="{FF2B5EF4-FFF2-40B4-BE49-F238E27FC236}">
                <a16:creationId xmlns:a16="http://schemas.microsoft.com/office/drawing/2014/main" id="{2D6F89E7-FFA5-1A8D-F5BF-B07809FF12C8}"/>
              </a:ext>
            </a:extLst>
          </p:cNvPr>
          <p:cNvPicPr>
            <a:picLocks noChangeAspect="1"/>
          </p:cNvPicPr>
          <p:nvPr/>
        </p:nvPicPr>
        <p:blipFill>
          <a:blip r:embed="rId22"/>
          <a:stretch>
            <a:fillRect/>
          </a:stretch>
        </p:blipFill>
        <p:spPr>
          <a:xfrm>
            <a:off x="2141827" y="4847766"/>
            <a:ext cx="266700" cy="215900"/>
          </a:xfrm>
          <a:prstGeom prst="rect">
            <a:avLst/>
          </a:prstGeom>
        </p:spPr>
      </p:pic>
      <p:pic>
        <p:nvPicPr>
          <p:cNvPr id="43" name="Picture 42" descr="A math equations and formulas&#10;&#10;Description automatically generated with medium confidence">
            <a:extLst>
              <a:ext uri="{FF2B5EF4-FFF2-40B4-BE49-F238E27FC236}">
                <a16:creationId xmlns:a16="http://schemas.microsoft.com/office/drawing/2014/main" id="{551FA191-CA2F-422D-5013-92C92119A545}"/>
              </a:ext>
            </a:extLst>
          </p:cNvPr>
          <p:cNvPicPr>
            <a:picLocks noChangeAspect="1"/>
          </p:cNvPicPr>
          <p:nvPr/>
        </p:nvPicPr>
        <p:blipFill>
          <a:blip r:embed="rId23"/>
          <a:stretch>
            <a:fillRect/>
          </a:stretch>
        </p:blipFill>
        <p:spPr>
          <a:xfrm>
            <a:off x="410162" y="5084618"/>
            <a:ext cx="4187544" cy="680111"/>
          </a:xfrm>
          <a:prstGeom prst="rect">
            <a:avLst/>
          </a:prstGeom>
        </p:spPr>
      </p:pic>
      <p:pic>
        <p:nvPicPr>
          <p:cNvPr id="45" name="Picture 44" descr="A black text on a white background&#10;&#10;Description automatically generated">
            <a:extLst>
              <a:ext uri="{FF2B5EF4-FFF2-40B4-BE49-F238E27FC236}">
                <a16:creationId xmlns:a16="http://schemas.microsoft.com/office/drawing/2014/main" id="{430A3589-0A72-3AD4-A2F9-F6981370A742}"/>
              </a:ext>
            </a:extLst>
          </p:cNvPr>
          <p:cNvPicPr>
            <a:picLocks noChangeAspect="1"/>
          </p:cNvPicPr>
          <p:nvPr/>
        </p:nvPicPr>
        <p:blipFill>
          <a:blip r:embed="rId24"/>
          <a:stretch>
            <a:fillRect/>
          </a:stretch>
        </p:blipFill>
        <p:spPr>
          <a:xfrm>
            <a:off x="795014" y="5942881"/>
            <a:ext cx="1206500" cy="406400"/>
          </a:xfrm>
          <a:prstGeom prst="rect">
            <a:avLst/>
          </a:prstGeom>
        </p:spPr>
      </p:pic>
      <p:pic>
        <p:nvPicPr>
          <p:cNvPr id="47" name="Picture 46" descr="A black text on a white background&#10;&#10;Description automatically generated">
            <a:extLst>
              <a:ext uri="{FF2B5EF4-FFF2-40B4-BE49-F238E27FC236}">
                <a16:creationId xmlns:a16="http://schemas.microsoft.com/office/drawing/2014/main" id="{E62D70FB-94EA-AF85-9F6A-52BE0FD4A452}"/>
              </a:ext>
            </a:extLst>
          </p:cNvPr>
          <p:cNvPicPr>
            <a:picLocks noChangeAspect="1"/>
          </p:cNvPicPr>
          <p:nvPr/>
        </p:nvPicPr>
        <p:blipFill>
          <a:blip r:embed="rId25"/>
          <a:stretch>
            <a:fillRect/>
          </a:stretch>
        </p:blipFill>
        <p:spPr>
          <a:xfrm>
            <a:off x="2528601" y="5966794"/>
            <a:ext cx="1384300" cy="381000"/>
          </a:xfrm>
          <a:prstGeom prst="rect">
            <a:avLst/>
          </a:prstGeom>
        </p:spPr>
      </p:pic>
      <p:sp>
        <p:nvSpPr>
          <p:cNvPr id="49" name="Rectangle 48">
            <a:extLst>
              <a:ext uri="{FF2B5EF4-FFF2-40B4-BE49-F238E27FC236}">
                <a16:creationId xmlns:a16="http://schemas.microsoft.com/office/drawing/2014/main" id="{7CB830DD-455D-0748-CCF1-C3F03A064516}"/>
              </a:ext>
            </a:extLst>
          </p:cNvPr>
          <p:cNvSpPr/>
          <p:nvPr/>
        </p:nvSpPr>
        <p:spPr>
          <a:xfrm flipH="1" flipV="1">
            <a:off x="322523" y="873092"/>
            <a:ext cx="8400344" cy="39900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2" name="Rectangle 1">
            <a:extLst>
              <a:ext uri="{FF2B5EF4-FFF2-40B4-BE49-F238E27FC236}">
                <a16:creationId xmlns:a16="http://schemas.microsoft.com/office/drawing/2014/main" id="{E11791B9-8852-E9B8-20B1-43A552D62D5F}"/>
              </a:ext>
            </a:extLst>
          </p:cNvPr>
          <p:cNvSpPr/>
          <p:nvPr/>
        </p:nvSpPr>
        <p:spPr>
          <a:xfrm flipH="1" flipV="1">
            <a:off x="329798" y="1805530"/>
            <a:ext cx="2425701" cy="39900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 name="Rectangle 3">
            <a:extLst>
              <a:ext uri="{FF2B5EF4-FFF2-40B4-BE49-F238E27FC236}">
                <a16:creationId xmlns:a16="http://schemas.microsoft.com/office/drawing/2014/main" id="{6F46AF3A-F42D-A113-4050-BD2D3AE10AAC}"/>
              </a:ext>
            </a:extLst>
          </p:cNvPr>
          <p:cNvSpPr/>
          <p:nvPr/>
        </p:nvSpPr>
        <p:spPr>
          <a:xfrm flipH="1" flipV="1">
            <a:off x="335243" y="4019471"/>
            <a:ext cx="8387623" cy="39900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62395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632311"/>
          </a:xfrm>
          <a:prstGeom prst="rect">
            <a:avLst/>
          </a:prstGeom>
          <a:noFill/>
        </p:spPr>
        <p:txBody>
          <a:bodyPr wrap="square" rtlCol="0">
            <a:spAutoFit/>
          </a:bodyPr>
          <a:lstStyle/>
          <a:p>
            <a:r>
              <a:rPr lang="cs-CZ" sz="1200" dirty="0">
                <a:cs typeface="Times New Roman"/>
              </a:rPr>
              <a:t>Nyní tedy dosaďme předchozí vztahy do vlnové funkce:</a:t>
            </a:r>
          </a:p>
          <a:p>
            <a:endParaRPr lang="cs-CZ" sz="1200" dirty="0">
              <a:cs typeface="Times New Roman"/>
            </a:endParaRPr>
          </a:p>
          <a:p>
            <a:endParaRPr lang="cs-CZ" sz="1200" dirty="0">
              <a:cs typeface="Times New Roman"/>
            </a:endParaRPr>
          </a:p>
          <a:p>
            <a:br>
              <a:rPr lang="cs-CZ" sz="1200" dirty="0">
                <a:cs typeface="Times New Roman"/>
              </a:rPr>
            </a:br>
            <a:r>
              <a:rPr lang="cs-CZ" sz="1200" dirty="0">
                <a:cs typeface="Times New Roman"/>
              </a:rPr>
              <a:t>kde</a:t>
            </a:r>
          </a:p>
          <a:p>
            <a:br>
              <a:rPr lang="cs-CZ" sz="1200" dirty="0">
                <a:cs typeface="Times New Roman"/>
              </a:rPr>
            </a:br>
            <a:r>
              <a:rPr lang="cs-CZ" sz="1200" dirty="0">
                <a:cs typeface="Times New Roman"/>
              </a:rPr>
              <a:t>jsou grupová a fázová rychlost.   </a:t>
            </a:r>
          </a:p>
          <a:p>
            <a:r>
              <a:rPr lang="cs-CZ" sz="1200" dirty="0">
                <a:cs typeface="Times New Roman"/>
              </a:rPr>
              <a:t>Kde grupová rychlost popisuje rychlost celého klubka/balíku a fázová rychlost popisuje rychlost šíření fáze jedné vlny</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								červený bod ukazuje fázovou a zelený grupovou rychlost</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Z výše uvedených vztahů je zjevné, že se tyto rychlosti obecně liší. Identické jsou pro případ		. </a:t>
            </a:r>
          </a:p>
          <a:p>
            <a:endParaRPr lang="cs-CZ" sz="1200" dirty="0">
              <a:cs typeface="Times New Roman"/>
            </a:endParaRPr>
          </a:p>
          <a:p>
            <a:r>
              <a:rPr lang="cs-CZ" sz="1200" dirty="0">
                <a:cs typeface="Times New Roman"/>
              </a:rPr>
              <a:t>Derivováním			podle</a:t>
            </a:r>
            <a:r>
              <a:rPr lang="cs-CZ" sz="1200" i="1" dirty="0">
                <a:cs typeface="Times New Roman"/>
              </a:rPr>
              <a:t> k </a:t>
            </a:r>
            <a:r>
              <a:rPr lang="cs-CZ" sz="1200" dirty="0">
                <a:cs typeface="Times New Roman"/>
              </a:rPr>
              <a:t>dostaneme: 						a použitím			pak:</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Po vzájemném dosazení dostaneme:</a:t>
            </a:r>
          </a:p>
          <a:p>
            <a:endParaRPr lang="cs-CZ" sz="1200" dirty="0">
              <a:cs typeface="Times New Roman"/>
            </a:endParaRPr>
          </a:p>
          <a:p>
            <a:r>
              <a:rPr lang="cs-CZ" sz="1200" dirty="0">
                <a:cs typeface="Times New Roman"/>
              </a:rPr>
              <a:t>								a skrze</a:t>
            </a:r>
          </a:p>
          <a:p>
            <a:endParaRPr lang="cs-CZ" sz="1200" dirty="0">
              <a:cs typeface="Times New Roman"/>
            </a:endParaRPr>
          </a:p>
          <a:p>
            <a:endParaRPr lang="cs-CZ" sz="1200" dirty="0">
              <a:cs typeface="Times New Roman"/>
            </a:endParaRPr>
          </a:p>
          <a:p>
            <a:r>
              <a:rPr lang="cs-CZ" sz="1200" dirty="0">
                <a:cs typeface="Times New Roman"/>
              </a:rPr>
              <a:t>získáme:</a:t>
            </a:r>
          </a:p>
        </p:txBody>
      </p:sp>
      <p:pic>
        <p:nvPicPr>
          <p:cNvPr id="4" name="Picture 3">
            <a:extLst>
              <a:ext uri="{FF2B5EF4-FFF2-40B4-BE49-F238E27FC236}">
                <a16:creationId xmlns:a16="http://schemas.microsoft.com/office/drawing/2014/main" id="{D88FE2C3-C397-ECB0-1CED-CC8E594FCD02}"/>
              </a:ext>
            </a:extLst>
          </p:cNvPr>
          <p:cNvPicPr>
            <a:picLocks noChangeAspect="1"/>
          </p:cNvPicPr>
          <p:nvPr/>
        </p:nvPicPr>
        <p:blipFill>
          <a:blip r:embed="rId4"/>
          <a:stretch>
            <a:fillRect/>
          </a:stretch>
        </p:blipFill>
        <p:spPr>
          <a:xfrm>
            <a:off x="3302401" y="1249124"/>
            <a:ext cx="5511800" cy="495300"/>
          </a:xfrm>
          <a:prstGeom prst="rect">
            <a:avLst/>
          </a:prstGeom>
        </p:spPr>
      </p:pic>
      <p:pic>
        <p:nvPicPr>
          <p:cNvPr id="6" name="Picture 5" descr="A black and white picture of a quote&#10;&#10;Description automatically generated with medium confidence">
            <a:extLst>
              <a:ext uri="{FF2B5EF4-FFF2-40B4-BE49-F238E27FC236}">
                <a16:creationId xmlns:a16="http://schemas.microsoft.com/office/drawing/2014/main" id="{66CA54E1-DE4F-0FEE-D3ED-DE21C05872F3}"/>
              </a:ext>
            </a:extLst>
          </p:cNvPr>
          <p:cNvPicPr>
            <a:picLocks noChangeAspect="1"/>
          </p:cNvPicPr>
          <p:nvPr/>
        </p:nvPicPr>
        <p:blipFill>
          <a:blip r:embed="rId5"/>
          <a:stretch>
            <a:fillRect/>
          </a:stretch>
        </p:blipFill>
        <p:spPr>
          <a:xfrm>
            <a:off x="685800" y="1608538"/>
            <a:ext cx="2260600" cy="444500"/>
          </a:xfrm>
          <a:prstGeom prst="rect">
            <a:avLst/>
          </a:prstGeom>
        </p:spPr>
      </p:pic>
      <p:pic>
        <p:nvPicPr>
          <p:cNvPr id="9" name="Picture 8" descr="A diagram of a waveform&#10;&#10;Description automatically generated">
            <a:extLst>
              <a:ext uri="{FF2B5EF4-FFF2-40B4-BE49-F238E27FC236}">
                <a16:creationId xmlns:a16="http://schemas.microsoft.com/office/drawing/2014/main" id="{CC69A67D-5337-AA2F-20DB-6CB6016F5224}"/>
              </a:ext>
            </a:extLst>
          </p:cNvPr>
          <p:cNvPicPr>
            <a:picLocks noChangeAspect="1"/>
          </p:cNvPicPr>
          <p:nvPr/>
        </p:nvPicPr>
        <p:blipFill>
          <a:blip r:embed="rId6"/>
          <a:stretch>
            <a:fillRect/>
          </a:stretch>
        </p:blipFill>
        <p:spPr>
          <a:xfrm>
            <a:off x="256339" y="2578081"/>
            <a:ext cx="2260600" cy="1442562"/>
          </a:xfrm>
          <a:prstGeom prst="rect">
            <a:avLst/>
          </a:prstGeom>
        </p:spPr>
      </p:pic>
      <p:pic>
        <p:nvPicPr>
          <p:cNvPr id="11" name="Picture 10" descr="A black symbol with a black line&#10;&#10;Description automatically generated">
            <a:extLst>
              <a:ext uri="{FF2B5EF4-FFF2-40B4-BE49-F238E27FC236}">
                <a16:creationId xmlns:a16="http://schemas.microsoft.com/office/drawing/2014/main" id="{AE8CAEC1-C6DD-EDE7-1912-BE9E28D3E935}"/>
              </a:ext>
            </a:extLst>
          </p:cNvPr>
          <p:cNvPicPr>
            <a:picLocks noChangeAspect="1"/>
          </p:cNvPicPr>
          <p:nvPr/>
        </p:nvPicPr>
        <p:blipFill>
          <a:blip r:embed="rId7"/>
          <a:stretch>
            <a:fillRect/>
          </a:stretch>
        </p:blipFill>
        <p:spPr>
          <a:xfrm>
            <a:off x="7625481" y="2241798"/>
            <a:ext cx="901299" cy="225325"/>
          </a:xfrm>
          <a:prstGeom prst="rect">
            <a:avLst/>
          </a:prstGeom>
        </p:spPr>
      </p:pic>
      <p:pic>
        <p:nvPicPr>
          <p:cNvPr id="13" name="Picture 12">
            <a:extLst>
              <a:ext uri="{FF2B5EF4-FFF2-40B4-BE49-F238E27FC236}">
                <a16:creationId xmlns:a16="http://schemas.microsoft.com/office/drawing/2014/main" id="{AC30750D-2504-3A1B-270F-BF3C5745DA57}"/>
              </a:ext>
            </a:extLst>
          </p:cNvPr>
          <p:cNvPicPr>
            <a:picLocks noChangeAspect="1"/>
          </p:cNvPicPr>
          <p:nvPr/>
        </p:nvPicPr>
        <p:blipFill>
          <a:blip r:embed="rId8"/>
          <a:stretch>
            <a:fillRect/>
          </a:stretch>
        </p:blipFill>
        <p:spPr>
          <a:xfrm>
            <a:off x="2672080" y="2933051"/>
            <a:ext cx="6114116" cy="474371"/>
          </a:xfrm>
          <a:prstGeom prst="rect">
            <a:avLst/>
          </a:prstGeom>
        </p:spPr>
      </p:pic>
      <p:sp>
        <p:nvSpPr>
          <p:cNvPr id="14" name="Rectangle 13">
            <a:extLst>
              <a:ext uri="{FF2B5EF4-FFF2-40B4-BE49-F238E27FC236}">
                <a16:creationId xmlns:a16="http://schemas.microsoft.com/office/drawing/2014/main" id="{4F810BB4-D8FB-0523-A20F-20DB8D122888}"/>
              </a:ext>
            </a:extLst>
          </p:cNvPr>
          <p:cNvSpPr/>
          <p:nvPr/>
        </p:nvSpPr>
        <p:spPr>
          <a:xfrm flipH="1" flipV="1">
            <a:off x="2626360" y="2713408"/>
            <a:ext cx="6209030" cy="12830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6" name="Picture 15" descr="A black and white symbol&#10;&#10;Description automatically generated with medium confidence">
            <a:extLst>
              <a:ext uri="{FF2B5EF4-FFF2-40B4-BE49-F238E27FC236}">
                <a16:creationId xmlns:a16="http://schemas.microsoft.com/office/drawing/2014/main" id="{CF098F3D-CA76-5006-DAED-EF11D39ABA47}"/>
              </a:ext>
            </a:extLst>
          </p:cNvPr>
          <p:cNvPicPr>
            <a:picLocks noChangeAspect="1"/>
          </p:cNvPicPr>
          <p:nvPr/>
        </p:nvPicPr>
        <p:blipFill>
          <a:blip r:embed="rId9"/>
          <a:stretch>
            <a:fillRect/>
          </a:stretch>
        </p:blipFill>
        <p:spPr>
          <a:xfrm>
            <a:off x="6092591" y="4265797"/>
            <a:ext cx="685399" cy="204832"/>
          </a:xfrm>
          <a:prstGeom prst="rect">
            <a:avLst/>
          </a:prstGeom>
        </p:spPr>
      </p:pic>
      <p:pic>
        <p:nvPicPr>
          <p:cNvPr id="18" name="Picture 17" descr="A black text with a white background&#10;&#10;Description automatically generated">
            <a:extLst>
              <a:ext uri="{FF2B5EF4-FFF2-40B4-BE49-F238E27FC236}">
                <a16:creationId xmlns:a16="http://schemas.microsoft.com/office/drawing/2014/main" id="{82BF80B3-57A9-F0F0-7280-0A55773B5D19}"/>
              </a:ext>
            </a:extLst>
          </p:cNvPr>
          <p:cNvPicPr>
            <a:picLocks noChangeAspect="1"/>
          </p:cNvPicPr>
          <p:nvPr/>
        </p:nvPicPr>
        <p:blipFill>
          <a:blip r:embed="rId10"/>
          <a:stretch>
            <a:fillRect/>
          </a:stretch>
        </p:blipFill>
        <p:spPr>
          <a:xfrm>
            <a:off x="1257300" y="4640580"/>
            <a:ext cx="859982" cy="263858"/>
          </a:xfrm>
          <a:prstGeom prst="rect">
            <a:avLst/>
          </a:prstGeom>
        </p:spPr>
      </p:pic>
      <p:pic>
        <p:nvPicPr>
          <p:cNvPr id="21" name="Picture 20">
            <a:extLst>
              <a:ext uri="{FF2B5EF4-FFF2-40B4-BE49-F238E27FC236}">
                <a16:creationId xmlns:a16="http://schemas.microsoft.com/office/drawing/2014/main" id="{D93F6EE8-A646-D183-10A4-81000B962589}"/>
              </a:ext>
            </a:extLst>
          </p:cNvPr>
          <p:cNvPicPr>
            <a:picLocks noChangeAspect="1"/>
          </p:cNvPicPr>
          <p:nvPr/>
        </p:nvPicPr>
        <p:blipFill>
          <a:blip r:embed="rId11"/>
          <a:stretch>
            <a:fillRect/>
          </a:stretch>
        </p:blipFill>
        <p:spPr>
          <a:xfrm>
            <a:off x="3577590" y="4633700"/>
            <a:ext cx="2287270" cy="270738"/>
          </a:xfrm>
          <a:prstGeom prst="rect">
            <a:avLst/>
          </a:prstGeom>
        </p:spPr>
      </p:pic>
      <p:pic>
        <p:nvPicPr>
          <p:cNvPr id="23" name="Picture 22">
            <a:extLst>
              <a:ext uri="{FF2B5EF4-FFF2-40B4-BE49-F238E27FC236}">
                <a16:creationId xmlns:a16="http://schemas.microsoft.com/office/drawing/2014/main" id="{29D79A1C-5B7D-F336-4888-E4F5153B1088}"/>
              </a:ext>
            </a:extLst>
          </p:cNvPr>
          <p:cNvPicPr>
            <a:picLocks noChangeAspect="1"/>
          </p:cNvPicPr>
          <p:nvPr/>
        </p:nvPicPr>
        <p:blipFill>
          <a:blip r:embed="rId12"/>
          <a:stretch>
            <a:fillRect/>
          </a:stretch>
        </p:blipFill>
        <p:spPr>
          <a:xfrm>
            <a:off x="6712150" y="4644833"/>
            <a:ext cx="820220" cy="202751"/>
          </a:xfrm>
          <a:prstGeom prst="rect">
            <a:avLst/>
          </a:prstGeom>
        </p:spPr>
      </p:pic>
      <p:pic>
        <p:nvPicPr>
          <p:cNvPr id="25" name="Picture 24" descr="A black letter with a white background&#10;&#10;Description automatically generated">
            <a:extLst>
              <a:ext uri="{FF2B5EF4-FFF2-40B4-BE49-F238E27FC236}">
                <a16:creationId xmlns:a16="http://schemas.microsoft.com/office/drawing/2014/main" id="{A3CC35EB-3664-1EB3-4D52-288CE11C3E8D}"/>
              </a:ext>
            </a:extLst>
          </p:cNvPr>
          <p:cNvPicPr>
            <a:picLocks noChangeAspect="1"/>
          </p:cNvPicPr>
          <p:nvPr/>
        </p:nvPicPr>
        <p:blipFill>
          <a:blip r:embed="rId13"/>
          <a:stretch>
            <a:fillRect/>
          </a:stretch>
        </p:blipFill>
        <p:spPr>
          <a:xfrm>
            <a:off x="1398069" y="5065357"/>
            <a:ext cx="883627" cy="218803"/>
          </a:xfrm>
          <a:prstGeom prst="rect">
            <a:avLst/>
          </a:prstGeom>
        </p:spPr>
      </p:pic>
      <p:pic>
        <p:nvPicPr>
          <p:cNvPr id="27" name="Picture 26">
            <a:extLst>
              <a:ext uri="{FF2B5EF4-FFF2-40B4-BE49-F238E27FC236}">
                <a16:creationId xmlns:a16="http://schemas.microsoft.com/office/drawing/2014/main" id="{09F401D2-2452-2734-F53F-226F5C1B55DB}"/>
              </a:ext>
            </a:extLst>
          </p:cNvPr>
          <p:cNvPicPr>
            <a:picLocks noChangeAspect="1"/>
          </p:cNvPicPr>
          <p:nvPr/>
        </p:nvPicPr>
        <p:blipFill>
          <a:blip r:embed="rId14"/>
          <a:stretch>
            <a:fillRect/>
          </a:stretch>
        </p:blipFill>
        <p:spPr>
          <a:xfrm>
            <a:off x="2244725" y="4971457"/>
            <a:ext cx="6209030" cy="318892"/>
          </a:xfrm>
          <a:prstGeom prst="rect">
            <a:avLst/>
          </a:prstGeom>
        </p:spPr>
      </p:pic>
      <p:sp>
        <p:nvSpPr>
          <p:cNvPr id="28" name="Rectangle 27">
            <a:extLst>
              <a:ext uri="{FF2B5EF4-FFF2-40B4-BE49-F238E27FC236}">
                <a16:creationId xmlns:a16="http://schemas.microsoft.com/office/drawing/2014/main" id="{A083A838-768D-B9B2-D3E4-4254CC5C3276}"/>
              </a:ext>
            </a:extLst>
          </p:cNvPr>
          <p:cNvSpPr/>
          <p:nvPr/>
        </p:nvSpPr>
        <p:spPr>
          <a:xfrm>
            <a:off x="5876290" y="5030659"/>
            <a:ext cx="227731" cy="28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30" name="Picture 29" descr="A black text on a white background&#10;&#10;Description automatically generated">
            <a:extLst>
              <a:ext uri="{FF2B5EF4-FFF2-40B4-BE49-F238E27FC236}">
                <a16:creationId xmlns:a16="http://schemas.microsoft.com/office/drawing/2014/main" id="{94B29B7B-E7E6-9F9D-D54C-EC28F77DD1C5}"/>
              </a:ext>
            </a:extLst>
          </p:cNvPr>
          <p:cNvPicPr>
            <a:picLocks noChangeAspect="1"/>
          </p:cNvPicPr>
          <p:nvPr/>
        </p:nvPicPr>
        <p:blipFill>
          <a:blip r:embed="rId15"/>
          <a:stretch>
            <a:fillRect/>
          </a:stretch>
        </p:blipFill>
        <p:spPr>
          <a:xfrm>
            <a:off x="500482" y="5587788"/>
            <a:ext cx="3413760" cy="483840"/>
          </a:xfrm>
          <a:prstGeom prst="rect">
            <a:avLst/>
          </a:prstGeom>
        </p:spPr>
      </p:pic>
      <p:pic>
        <p:nvPicPr>
          <p:cNvPr id="32" name="Picture 31" descr="A black text with black letters&#10;&#10;Description automatically generated">
            <a:extLst>
              <a:ext uri="{FF2B5EF4-FFF2-40B4-BE49-F238E27FC236}">
                <a16:creationId xmlns:a16="http://schemas.microsoft.com/office/drawing/2014/main" id="{81CAAC93-54F2-EA15-F7FC-BEAA312350AC}"/>
              </a:ext>
            </a:extLst>
          </p:cNvPr>
          <p:cNvPicPr>
            <a:picLocks noChangeAspect="1"/>
          </p:cNvPicPr>
          <p:nvPr/>
        </p:nvPicPr>
        <p:blipFill>
          <a:blip r:embed="rId16"/>
          <a:stretch>
            <a:fillRect/>
          </a:stretch>
        </p:blipFill>
        <p:spPr>
          <a:xfrm>
            <a:off x="1080655" y="6119642"/>
            <a:ext cx="1616388" cy="560982"/>
          </a:xfrm>
          <a:prstGeom prst="rect">
            <a:avLst/>
          </a:prstGeom>
        </p:spPr>
      </p:pic>
      <p:pic>
        <p:nvPicPr>
          <p:cNvPr id="34" name="Picture 33">
            <a:extLst>
              <a:ext uri="{FF2B5EF4-FFF2-40B4-BE49-F238E27FC236}">
                <a16:creationId xmlns:a16="http://schemas.microsoft.com/office/drawing/2014/main" id="{DD30887D-2269-B3FD-5F78-302821884BBB}"/>
              </a:ext>
            </a:extLst>
          </p:cNvPr>
          <p:cNvPicPr>
            <a:picLocks noChangeAspect="1"/>
          </p:cNvPicPr>
          <p:nvPr/>
        </p:nvPicPr>
        <p:blipFill>
          <a:blip r:embed="rId17"/>
          <a:stretch>
            <a:fillRect/>
          </a:stretch>
        </p:blipFill>
        <p:spPr>
          <a:xfrm>
            <a:off x="4616332" y="5553827"/>
            <a:ext cx="4431899" cy="275881"/>
          </a:xfrm>
          <a:prstGeom prst="rect">
            <a:avLst/>
          </a:prstGeom>
        </p:spPr>
      </p:pic>
      <p:pic>
        <p:nvPicPr>
          <p:cNvPr id="36" name="Picture 35" descr="A black and white symbol&#10;&#10;Description automatically generated">
            <a:extLst>
              <a:ext uri="{FF2B5EF4-FFF2-40B4-BE49-F238E27FC236}">
                <a16:creationId xmlns:a16="http://schemas.microsoft.com/office/drawing/2014/main" id="{5D12A66D-C768-FB8F-A036-2B8EC029D9ED}"/>
              </a:ext>
            </a:extLst>
          </p:cNvPr>
          <p:cNvPicPr>
            <a:picLocks noChangeAspect="1"/>
          </p:cNvPicPr>
          <p:nvPr/>
        </p:nvPicPr>
        <p:blipFill>
          <a:blip r:embed="rId18"/>
          <a:stretch>
            <a:fillRect/>
          </a:stretch>
        </p:blipFill>
        <p:spPr>
          <a:xfrm>
            <a:off x="4616332" y="5853850"/>
            <a:ext cx="732908" cy="229585"/>
          </a:xfrm>
          <a:prstGeom prst="rect">
            <a:avLst/>
          </a:prstGeom>
        </p:spPr>
      </p:pic>
    </p:spTree>
    <p:extLst>
      <p:ext uri="{BB962C8B-B14F-4D97-AF65-F5344CB8AC3E}">
        <p14:creationId xmlns:p14="http://schemas.microsoft.com/office/powerpoint/2010/main" val="3147745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1428224"/>
            <a:ext cx="8484403" cy="4524315"/>
          </a:xfrm>
          <a:prstGeom prst="rect">
            <a:avLst/>
          </a:prstGeom>
          <a:noFill/>
        </p:spPr>
        <p:txBody>
          <a:bodyPr wrap="square" rtlCol="0">
            <a:spAutoFit/>
          </a:bodyPr>
          <a:lstStyle/>
          <a:p>
            <a:r>
              <a:rPr lang="cs-CZ" sz="1200" dirty="0">
                <a:cs typeface="Times New Roman"/>
              </a:rPr>
              <a:t>Z předchozích vztahů:</a:t>
            </a:r>
          </a:p>
          <a:p>
            <a:endParaRPr lang="cs-CZ" sz="1200" dirty="0">
              <a:cs typeface="Times New Roman"/>
            </a:endParaRPr>
          </a:p>
          <a:p>
            <a:endParaRPr lang="cs-CZ" sz="1200" dirty="0">
              <a:cs typeface="Times New Roman"/>
            </a:endParaRPr>
          </a:p>
          <a:p>
            <a:endParaRPr lang="cs-CZ" sz="1200" dirty="0">
              <a:cs typeface="Times New Roman"/>
            </a:endParaRPr>
          </a:p>
          <a:p>
            <a:br>
              <a:rPr lang="cs-CZ" sz="1200" dirty="0">
                <a:cs typeface="Times New Roman"/>
              </a:rPr>
            </a:br>
            <a:r>
              <a:rPr lang="cs-CZ" sz="1200" dirty="0">
                <a:cs typeface="Times New Roman"/>
              </a:rPr>
              <a:t>můžeme říct, že pokud závisí fázová rychlost na vlnové délce, jak se to děje v disperzním mediu, pak se rychlosti budou lišit, pokud záviset nebude pak je derivace nulová a rychlosti jsou identické.</a:t>
            </a:r>
          </a:p>
          <a:p>
            <a:endParaRPr lang="cs-CZ" sz="1200" dirty="0">
              <a:cs typeface="Times New Roman"/>
            </a:endParaRPr>
          </a:p>
          <a:p>
            <a:r>
              <a:rPr lang="cs-CZ" sz="1200" dirty="0">
                <a:cs typeface="Times New Roman"/>
              </a:rPr>
              <a:t>Uvažujme nyní částici pohybující se v poli konstantního potenciálu V s celkovou energií 				          .</a:t>
            </a:r>
          </a:p>
          <a:p>
            <a:r>
              <a:rPr lang="cs-CZ" sz="1200" dirty="0">
                <a:cs typeface="Times New Roman"/>
              </a:rPr>
              <a:t>Vlastnosti částice a vlny jsou provázány následovně:			a 		  , můžeme psát:</a:t>
            </a:r>
          </a:p>
          <a:p>
            <a:endParaRPr lang="cs-CZ" sz="1200" dirty="0">
              <a:cs typeface="Times New Roman"/>
            </a:endParaRPr>
          </a:p>
          <a:p>
            <a:br>
              <a:rPr lang="cs-CZ" sz="1200" dirty="0">
                <a:cs typeface="Times New Roman"/>
              </a:rPr>
            </a:br>
            <a:r>
              <a:rPr lang="cs-CZ" sz="1200" dirty="0">
                <a:cs typeface="Times New Roman"/>
              </a:rPr>
              <a:t>což následovně dává s			           :</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Grupová rychlost tedy odpovídá rychlosti částice, což nám dává jasnou představu o významu vlnového klubka.</a:t>
            </a:r>
          </a:p>
          <a:p>
            <a:endParaRPr lang="cs-CZ" sz="1200" dirty="0">
              <a:cs typeface="Times New Roman"/>
            </a:endParaRPr>
          </a:p>
          <a:p>
            <a:r>
              <a:rPr lang="cs-CZ" sz="1200" dirty="0">
                <a:cs typeface="Times New Roman"/>
              </a:rPr>
              <a:t>Pro volnou částici pak V = 0 a z výše uvedeného vychází:</a:t>
            </a:r>
          </a:p>
          <a:p>
            <a:endParaRPr lang="cs-CZ" sz="1200" dirty="0">
              <a:cs typeface="Times New Roman"/>
            </a:endParaRPr>
          </a:p>
          <a:p>
            <a:r>
              <a:rPr lang="cs-CZ" sz="1200" dirty="0">
                <a:cs typeface="Times New Roman"/>
              </a:rPr>
              <a:t>Tento výsledek říká, že fázová rychlost nemá fyzikálního významu, jde jen o matematický koncept k popisu vlnového klubka.</a:t>
            </a:r>
          </a:p>
          <a:p>
            <a:endParaRPr lang="cs-CZ" sz="1200" dirty="0">
              <a:cs typeface="Times New Roman"/>
            </a:endParaRPr>
          </a:p>
          <a:p>
            <a:endParaRPr lang="cs-CZ" sz="1200" dirty="0">
              <a:cs typeface="Times New Roman"/>
            </a:endParaRPr>
          </a:p>
        </p:txBody>
      </p:sp>
      <p:pic>
        <p:nvPicPr>
          <p:cNvPr id="2" name="Picture 1" descr="A black text on a white background&#10;&#10;Description automatically generated">
            <a:extLst>
              <a:ext uri="{FF2B5EF4-FFF2-40B4-BE49-F238E27FC236}">
                <a16:creationId xmlns:a16="http://schemas.microsoft.com/office/drawing/2014/main" id="{2C71B296-486E-C211-58DB-5290A3B0D23F}"/>
              </a:ext>
            </a:extLst>
          </p:cNvPr>
          <p:cNvPicPr>
            <a:picLocks noChangeAspect="1"/>
          </p:cNvPicPr>
          <p:nvPr/>
        </p:nvPicPr>
        <p:blipFill>
          <a:blip r:embed="rId4"/>
          <a:stretch>
            <a:fillRect/>
          </a:stretch>
        </p:blipFill>
        <p:spPr>
          <a:xfrm>
            <a:off x="1080655" y="1729214"/>
            <a:ext cx="3413760" cy="483840"/>
          </a:xfrm>
          <a:prstGeom prst="rect">
            <a:avLst/>
          </a:prstGeom>
        </p:spPr>
      </p:pic>
      <p:pic>
        <p:nvPicPr>
          <p:cNvPr id="4" name="Picture 3" descr="A black text with black letters&#10;&#10;Description automatically generated">
            <a:extLst>
              <a:ext uri="{FF2B5EF4-FFF2-40B4-BE49-F238E27FC236}">
                <a16:creationId xmlns:a16="http://schemas.microsoft.com/office/drawing/2014/main" id="{7E198BE8-42F4-7FC5-E249-E3079E9920F1}"/>
              </a:ext>
            </a:extLst>
          </p:cNvPr>
          <p:cNvPicPr>
            <a:picLocks noChangeAspect="1"/>
          </p:cNvPicPr>
          <p:nvPr/>
        </p:nvPicPr>
        <p:blipFill>
          <a:blip r:embed="rId5"/>
          <a:stretch>
            <a:fillRect/>
          </a:stretch>
        </p:blipFill>
        <p:spPr>
          <a:xfrm>
            <a:off x="4829695" y="1690643"/>
            <a:ext cx="1616388" cy="560982"/>
          </a:xfrm>
          <a:prstGeom prst="rect">
            <a:avLst/>
          </a:prstGeom>
        </p:spPr>
      </p:pic>
      <p:pic>
        <p:nvPicPr>
          <p:cNvPr id="6" name="Picture 5" descr="A black and white text&#10;&#10;Description automatically generated with medium confidence">
            <a:extLst>
              <a:ext uri="{FF2B5EF4-FFF2-40B4-BE49-F238E27FC236}">
                <a16:creationId xmlns:a16="http://schemas.microsoft.com/office/drawing/2014/main" id="{81457272-400E-9E26-AF78-B14C4AF36FAA}"/>
              </a:ext>
            </a:extLst>
          </p:cNvPr>
          <p:cNvPicPr>
            <a:picLocks noChangeAspect="1"/>
          </p:cNvPicPr>
          <p:nvPr/>
        </p:nvPicPr>
        <p:blipFill>
          <a:blip r:embed="rId6"/>
          <a:stretch>
            <a:fillRect/>
          </a:stretch>
        </p:blipFill>
        <p:spPr>
          <a:xfrm>
            <a:off x="5852160" y="2871708"/>
            <a:ext cx="1714500" cy="288758"/>
          </a:xfrm>
          <a:prstGeom prst="rect">
            <a:avLst/>
          </a:prstGeom>
        </p:spPr>
      </p:pic>
      <p:pic>
        <p:nvPicPr>
          <p:cNvPr id="9" name="Picture 8">
            <a:extLst>
              <a:ext uri="{FF2B5EF4-FFF2-40B4-BE49-F238E27FC236}">
                <a16:creationId xmlns:a16="http://schemas.microsoft.com/office/drawing/2014/main" id="{7A3D979A-4932-92EE-B279-6E14ADAE2FBF}"/>
              </a:ext>
            </a:extLst>
          </p:cNvPr>
          <p:cNvPicPr>
            <a:picLocks noChangeAspect="1"/>
          </p:cNvPicPr>
          <p:nvPr/>
        </p:nvPicPr>
        <p:blipFill>
          <a:blip r:embed="rId7"/>
          <a:stretch>
            <a:fillRect/>
          </a:stretch>
        </p:blipFill>
        <p:spPr>
          <a:xfrm>
            <a:off x="3632200" y="3112206"/>
            <a:ext cx="816495" cy="213402"/>
          </a:xfrm>
          <a:prstGeom prst="rect">
            <a:avLst/>
          </a:prstGeom>
        </p:spPr>
      </p:pic>
      <p:pic>
        <p:nvPicPr>
          <p:cNvPr id="11" name="Picture 10" descr="A black math symbol with a white background&#10;&#10;Description automatically generated">
            <a:extLst>
              <a:ext uri="{FF2B5EF4-FFF2-40B4-BE49-F238E27FC236}">
                <a16:creationId xmlns:a16="http://schemas.microsoft.com/office/drawing/2014/main" id="{B7C574EA-9FFA-4563-F7EE-B5DC20C8DFB7}"/>
              </a:ext>
            </a:extLst>
          </p:cNvPr>
          <p:cNvPicPr>
            <a:picLocks noChangeAspect="1"/>
          </p:cNvPicPr>
          <p:nvPr/>
        </p:nvPicPr>
        <p:blipFill rotWithShape="1">
          <a:blip r:embed="rId8"/>
          <a:srcRect t="15724"/>
          <a:stretch/>
        </p:blipFill>
        <p:spPr>
          <a:xfrm>
            <a:off x="4766309" y="3124199"/>
            <a:ext cx="676910" cy="263951"/>
          </a:xfrm>
          <a:prstGeom prst="rect">
            <a:avLst/>
          </a:prstGeom>
        </p:spPr>
      </p:pic>
      <p:pic>
        <p:nvPicPr>
          <p:cNvPr id="13" name="Picture 12" descr="A black and white text&#10;&#10;Description automatically generated">
            <a:extLst>
              <a:ext uri="{FF2B5EF4-FFF2-40B4-BE49-F238E27FC236}">
                <a16:creationId xmlns:a16="http://schemas.microsoft.com/office/drawing/2014/main" id="{1295D750-2905-16C6-62CA-CCFF1988CCC9}"/>
              </a:ext>
            </a:extLst>
          </p:cNvPr>
          <p:cNvPicPr>
            <a:picLocks noChangeAspect="1"/>
          </p:cNvPicPr>
          <p:nvPr/>
        </p:nvPicPr>
        <p:blipFill>
          <a:blip r:embed="rId9"/>
          <a:stretch>
            <a:fillRect/>
          </a:stretch>
        </p:blipFill>
        <p:spPr>
          <a:xfrm>
            <a:off x="6504004" y="3296845"/>
            <a:ext cx="2252312" cy="464638"/>
          </a:xfrm>
          <a:prstGeom prst="rect">
            <a:avLst/>
          </a:prstGeom>
        </p:spPr>
      </p:pic>
      <p:pic>
        <p:nvPicPr>
          <p:cNvPr id="15" name="Picture 14" descr="A black math equation with black text&#10;&#10;Description automatically generated with medium confidence">
            <a:extLst>
              <a:ext uri="{FF2B5EF4-FFF2-40B4-BE49-F238E27FC236}">
                <a16:creationId xmlns:a16="http://schemas.microsoft.com/office/drawing/2014/main" id="{1BE537D1-663D-C0BA-D2B7-B1784B68FC25}"/>
              </a:ext>
            </a:extLst>
          </p:cNvPr>
          <p:cNvPicPr>
            <a:picLocks noChangeAspect="1"/>
          </p:cNvPicPr>
          <p:nvPr/>
        </p:nvPicPr>
        <p:blipFill>
          <a:blip r:embed="rId10"/>
          <a:stretch>
            <a:fillRect/>
          </a:stretch>
        </p:blipFill>
        <p:spPr>
          <a:xfrm>
            <a:off x="1828800" y="3558525"/>
            <a:ext cx="1220778" cy="339105"/>
          </a:xfrm>
          <a:prstGeom prst="rect">
            <a:avLst/>
          </a:prstGeom>
        </p:spPr>
      </p:pic>
      <p:pic>
        <p:nvPicPr>
          <p:cNvPr id="17" name="Picture 16">
            <a:extLst>
              <a:ext uri="{FF2B5EF4-FFF2-40B4-BE49-F238E27FC236}">
                <a16:creationId xmlns:a16="http://schemas.microsoft.com/office/drawing/2014/main" id="{DDE99D17-DABF-F858-6082-8E2620F2935C}"/>
              </a:ext>
            </a:extLst>
          </p:cNvPr>
          <p:cNvPicPr>
            <a:picLocks noChangeAspect="1"/>
          </p:cNvPicPr>
          <p:nvPr/>
        </p:nvPicPr>
        <p:blipFill>
          <a:blip r:embed="rId11"/>
          <a:stretch>
            <a:fillRect/>
          </a:stretch>
        </p:blipFill>
        <p:spPr>
          <a:xfrm>
            <a:off x="1706187" y="4059618"/>
            <a:ext cx="4668520" cy="524704"/>
          </a:xfrm>
          <a:prstGeom prst="rect">
            <a:avLst/>
          </a:prstGeom>
        </p:spPr>
      </p:pic>
      <p:pic>
        <p:nvPicPr>
          <p:cNvPr id="19" name="Picture 18" descr="A black text with a white background&#10;&#10;Description automatically generated">
            <a:extLst>
              <a:ext uri="{FF2B5EF4-FFF2-40B4-BE49-F238E27FC236}">
                <a16:creationId xmlns:a16="http://schemas.microsoft.com/office/drawing/2014/main" id="{EFD7DB47-B4C3-EF5D-378E-A1C5E5369857}"/>
              </a:ext>
            </a:extLst>
          </p:cNvPr>
          <p:cNvPicPr>
            <a:picLocks noChangeAspect="1"/>
          </p:cNvPicPr>
          <p:nvPr/>
        </p:nvPicPr>
        <p:blipFill>
          <a:blip r:embed="rId12"/>
          <a:stretch>
            <a:fillRect/>
          </a:stretch>
        </p:blipFill>
        <p:spPr>
          <a:xfrm>
            <a:off x="4006157" y="4786704"/>
            <a:ext cx="2345690" cy="464251"/>
          </a:xfrm>
          <a:prstGeom prst="rect">
            <a:avLst/>
          </a:prstGeom>
        </p:spPr>
      </p:pic>
    </p:spTree>
    <p:extLst>
      <p:ext uri="{BB962C8B-B14F-4D97-AF65-F5344CB8AC3E}">
        <p14:creationId xmlns:p14="http://schemas.microsoft.com/office/powerpoint/2010/main" val="113266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262979"/>
          </a:xfrm>
          <a:prstGeom prst="rect">
            <a:avLst/>
          </a:prstGeom>
          <a:noFill/>
        </p:spPr>
        <p:txBody>
          <a:bodyPr wrap="square" rtlCol="0">
            <a:spAutoFit/>
          </a:bodyPr>
          <a:lstStyle/>
          <a:p>
            <a:r>
              <a:rPr lang="cs-CZ" sz="1200" dirty="0">
                <a:cs typeface="Times New Roman"/>
              </a:rPr>
              <a:t>Zajímá nás jak se vlnová klubka chovají v čase, vraťme se tedy k předchozímu výrazu</a:t>
            </a:r>
          </a:p>
          <a:p>
            <a:endParaRPr lang="cs-CZ" sz="1200" dirty="0">
              <a:cs typeface="Times New Roman"/>
            </a:endParaRPr>
          </a:p>
          <a:p>
            <a:endParaRPr lang="cs-CZ" sz="1200" dirty="0">
              <a:cs typeface="Times New Roman"/>
            </a:endParaRPr>
          </a:p>
          <a:p>
            <a:br>
              <a:rPr lang="cs-CZ" sz="1200" dirty="0">
                <a:cs typeface="Times New Roman"/>
              </a:rPr>
            </a:br>
            <a:r>
              <a:rPr lang="cs-CZ" sz="1200" dirty="0">
                <a:cs typeface="Times New Roman"/>
              </a:rPr>
              <a:t>kde nás zajímá jak ukončit </a:t>
            </a:r>
            <a:r>
              <a:rPr lang="cs-CZ" sz="1200" dirty="0" err="1">
                <a:cs typeface="Times New Roman"/>
              </a:rPr>
              <a:t>Taylorův</a:t>
            </a:r>
            <a:r>
              <a:rPr lang="cs-CZ" sz="1200" dirty="0">
                <a:cs typeface="Times New Roman"/>
              </a:rPr>
              <a:t> rozvoj v exponentu? Uvažujme tedy dva případy, lineární aproximaci			   a aproximaci kvadratickou</a:t>
            </a:r>
          </a:p>
          <a:p>
            <a:endParaRPr lang="cs-CZ" sz="1200" dirty="0">
              <a:cs typeface="Times New Roman"/>
            </a:endParaRPr>
          </a:p>
          <a:p>
            <a:r>
              <a:rPr lang="cs-CZ" sz="1200" dirty="0">
                <a:cs typeface="Times New Roman"/>
              </a:rPr>
              <a:t>Lineární aproximace je obhajitelná pro případ, kdy		         je úzké dostatečně, tak abychom mohli zanedbat kvadratický člen, tedy			      a pak můžeme psát:  </a:t>
            </a:r>
          </a:p>
          <a:p>
            <a:endParaRPr lang="cs-CZ" sz="1200" dirty="0">
              <a:cs typeface="Times New Roman"/>
            </a:endParaRPr>
          </a:p>
          <a:p>
            <a:endParaRPr lang="cs-CZ" sz="1200" dirty="0">
              <a:cs typeface="Times New Roman"/>
            </a:endParaRPr>
          </a:p>
          <a:p>
            <a:r>
              <a:rPr lang="cs-CZ" sz="1200" dirty="0">
                <a:cs typeface="Times New Roman"/>
              </a:rPr>
              <a:t>A dále přepsat na:</a:t>
            </a:r>
          </a:p>
          <a:p>
            <a:endParaRPr lang="cs-CZ" sz="1200" dirty="0">
              <a:cs typeface="Times New Roman"/>
            </a:endParaRPr>
          </a:p>
          <a:p>
            <a:r>
              <a:rPr lang="cs-CZ" sz="1200" dirty="0">
                <a:cs typeface="Times New Roman"/>
              </a:rPr>
              <a:t>							          kde </a:t>
            </a:r>
          </a:p>
          <a:p>
            <a:br>
              <a:rPr lang="cs-CZ" sz="1200" dirty="0">
                <a:cs typeface="Times New Roman"/>
              </a:rPr>
            </a:br>
            <a:r>
              <a:rPr lang="cs-CZ" sz="1200" dirty="0">
                <a:cs typeface="Times New Roman"/>
              </a:rPr>
              <a:t>což vede na:</a:t>
            </a:r>
          </a:p>
          <a:p>
            <a:endParaRPr lang="cs-CZ" sz="1200" dirty="0">
              <a:cs typeface="Times New Roman"/>
            </a:endParaRPr>
          </a:p>
          <a:p>
            <a:r>
              <a:rPr lang="cs-CZ" sz="1200" dirty="0">
                <a:cs typeface="Times New Roman"/>
              </a:rPr>
              <a:t>Vztah 								       popisuje vlnu s modulovanou amplitudou. </a:t>
            </a:r>
          </a:p>
          <a:p>
            <a:endParaRPr lang="cs-CZ" sz="1200" dirty="0">
              <a:cs typeface="Times New Roman"/>
            </a:endParaRPr>
          </a:p>
          <a:p>
            <a:r>
              <a:rPr lang="cs-CZ" sz="1200" dirty="0">
                <a:cs typeface="Times New Roman"/>
              </a:rPr>
              <a:t>Modulující složka je			která se šíří doprava s grupovou rychlostí  a modulovaná složka		     reprezentuje rovinnou vlnu pohybující se také doprava fázovou rychlostí.</a:t>
            </a:r>
          </a:p>
          <a:p>
            <a:endParaRPr lang="cs-CZ" sz="1200" dirty="0">
              <a:cs typeface="Times New Roman"/>
            </a:endParaRPr>
          </a:p>
          <a:p>
            <a:r>
              <a:rPr lang="cs-CZ" sz="1200" dirty="0">
                <a:cs typeface="Times New Roman"/>
              </a:rPr>
              <a:t>Je tedy alespoň tvar vlny změněn při pohybu v čase doprava? Zjevně není,	funkce			reprezentuje matematicky řečeno funkci pohybující se doprava a tedy původní Gaussovský tvar vlny zůstává zachován. </a:t>
            </a:r>
          </a:p>
          <a:p>
            <a:endParaRPr lang="cs-CZ" sz="1200" dirty="0">
              <a:cs typeface="Times New Roman"/>
            </a:endParaRPr>
          </a:p>
          <a:p>
            <a:r>
              <a:rPr lang="cs-CZ" sz="1200" dirty="0">
                <a:cs typeface="Times New Roman"/>
              </a:rPr>
              <a:t>Výsledkem lineární aproximace je tedy pohyb nedeformovaného vlnového balíku o grupové rychlosti.</a:t>
            </a:r>
          </a:p>
          <a:p>
            <a:endParaRPr lang="cs-CZ" sz="1200" dirty="0">
              <a:cs typeface="Times New Roman"/>
            </a:endParaRPr>
          </a:p>
        </p:txBody>
      </p:sp>
      <p:pic>
        <p:nvPicPr>
          <p:cNvPr id="4" name="Picture 3">
            <a:extLst>
              <a:ext uri="{FF2B5EF4-FFF2-40B4-BE49-F238E27FC236}">
                <a16:creationId xmlns:a16="http://schemas.microsoft.com/office/drawing/2014/main" id="{1E0C0C47-493F-25AF-EA1D-6F377F277B9D}"/>
              </a:ext>
            </a:extLst>
          </p:cNvPr>
          <p:cNvPicPr>
            <a:picLocks noChangeAspect="1"/>
          </p:cNvPicPr>
          <p:nvPr/>
        </p:nvPicPr>
        <p:blipFill>
          <a:blip r:embed="rId4"/>
          <a:stretch>
            <a:fillRect/>
          </a:stretch>
        </p:blipFill>
        <p:spPr>
          <a:xfrm>
            <a:off x="4444999" y="1191274"/>
            <a:ext cx="4507457" cy="497046"/>
          </a:xfrm>
          <a:prstGeom prst="rect">
            <a:avLst/>
          </a:prstGeom>
        </p:spPr>
      </p:pic>
      <p:pic>
        <p:nvPicPr>
          <p:cNvPr id="6" name="Picture 5" descr="A black letter on a white background&#10;&#10;Description automatically generated">
            <a:extLst>
              <a:ext uri="{FF2B5EF4-FFF2-40B4-BE49-F238E27FC236}">
                <a16:creationId xmlns:a16="http://schemas.microsoft.com/office/drawing/2014/main" id="{C1408195-B71F-DDAC-F108-C4EB480102D1}"/>
              </a:ext>
            </a:extLst>
          </p:cNvPr>
          <p:cNvPicPr>
            <a:picLocks noChangeAspect="1"/>
          </p:cNvPicPr>
          <p:nvPr/>
        </p:nvPicPr>
        <p:blipFill>
          <a:blip r:embed="rId5"/>
          <a:stretch>
            <a:fillRect/>
          </a:stretch>
        </p:blipFill>
        <p:spPr>
          <a:xfrm>
            <a:off x="6846570" y="1706199"/>
            <a:ext cx="957580" cy="245751"/>
          </a:xfrm>
          <a:prstGeom prst="rect">
            <a:avLst/>
          </a:prstGeom>
        </p:spPr>
      </p:pic>
      <p:pic>
        <p:nvPicPr>
          <p:cNvPr id="9" name="Picture 8" descr="A black letter on a white background&#10;&#10;Description automatically generated">
            <a:extLst>
              <a:ext uri="{FF2B5EF4-FFF2-40B4-BE49-F238E27FC236}">
                <a16:creationId xmlns:a16="http://schemas.microsoft.com/office/drawing/2014/main" id="{AE0D0C92-B031-6EC7-F313-1B6B2EAA6BB7}"/>
              </a:ext>
            </a:extLst>
          </p:cNvPr>
          <p:cNvPicPr>
            <a:picLocks noChangeAspect="1"/>
          </p:cNvPicPr>
          <p:nvPr/>
        </p:nvPicPr>
        <p:blipFill>
          <a:blip r:embed="rId6"/>
          <a:stretch>
            <a:fillRect/>
          </a:stretch>
        </p:blipFill>
        <p:spPr>
          <a:xfrm>
            <a:off x="1234440" y="1906505"/>
            <a:ext cx="944880" cy="229836"/>
          </a:xfrm>
          <a:prstGeom prst="rect">
            <a:avLst/>
          </a:prstGeom>
        </p:spPr>
      </p:pic>
      <p:pic>
        <p:nvPicPr>
          <p:cNvPr id="11" name="Picture 10" descr="A black symbol with a black line&#10;&#10;Description automatically generated">
            <a:extLst>
              <a:ext uri="{FF2B5EF4-FFF2-40B4-BE49-F238E27FC236}">
                <a16:creationId xmlns:a16="http://schemas.microsoft.com/office/drawing/2014/main" id="{47074139-6E6A-1E68-0E2E-4B7B862A5A27}"/>
              </a:ext>
            </a:extLst>
          </p:cNvPr>
          <p:cNvPicPr>
            <a:picLocks noChangeAspect="1"/>
          </p:cNvPicPr>
          <p:nvPr/>
        </p:nvPicPr>
        <p:blipFill>
          <a:blip r:embed="rId7"/>
          <a:stretch>
            <a:fillRect/>
          </a:stretch>
        </p:blipFill>
        <p:spPr>
          <a:xfrm>
            <a:off x="3539490" y="2251809"/>
            <a:ext cx="769620" cy="256540"/>
          </a:xfrm>
          <a:prstGeom prst="rect">
            <a:avLst/>
          </a:prstGeom>
        </p:spPr>
      </p:pic>
      <p:pic>
        <p:nvPicPr>
          <p:cNvPr id="13" name="Picture 12" descr="A black text with a number&#10;&#10;Description automatically generated">
            <a:extLst>
              <a:ext uri="{FF2B5EF4-FFF2-40B4-BE49-F238E27FC236}">
                <a16:creationId xmlns:a16="http://schemas.microsoft.com/office/drawing/2014/main" id="{7D50D443-2578-D5EF-F096-73BAA524B9F5}"/>
              </a:ext>
            </a:extLst>
          </p:cNvPr>
          <p:cNvPicPr>
            <a:picLocks noChangeAspect="1"/>
          </p:cNvPicPr>
          <p:nvPr/>
        </p:nvPicPr>
        <p:blipFill>
          <a:blip r:embed="rId8"/>
          <a:stretch>
            <a:fillRect/>
          </a:stretch>
        </p:blipFill>
        <p:spPr>
          <a:xfrm>
            <a:off x="723265" y="2454636"/>
            <a:ext cx="1228090" cy="242386"/>
          </a:xfrm>
          <a:prstGeom prst="rect">
            <a:avLst/>
          </a:prstGeom>
        </p:spPr>
      </p:pic>
      <p:pic>
        <p:nvPicPr>
          <p:cNvPr id="15" name="Picture 14">
            <a:extLst>
              <a:ext uri="{FF2B5EF4-FFF2-40B4-BE49-F238E27FC236}">
                <a16:creationId xmlns:a16="http://schemas.microsoft.com/office/drawing/2014/main" id="{7B96F92F-2FE5-4F2F-6545-6E7D349B1E6B}"/>
              </a:ext>
            </a:extLst>
          </p:cNvPr>
          <p:cNvPicPr>
            <a:picLocks noChangeAspect="1"/>
          </p:cNvPicPr>
          <p:nvPr/>
        </p:nvPicPr>
        <p:blipFill>
          <a:blip r:embed="rId9"/>
          <a:stretch>
            <a:fillRect/>
          </a:stretch>
        </p:blipFill>
        <p:spPr>
          <a:xfrm>
            <a:off x="3371850" y="2508349"/>
            <a:ext cx="4021199" cy="472186"/>
          </a:xfrm>
          <a:prstGeom prst="rect">
            <a:avLst/>
          </a:prstGeom>
        </p:spPr>
      </p:pic>
      <p:pic>
        <p:nvPicPr>
          <p:cNvPr id="17" name="Picture 16">
            <a:extLst>
              <a:ext uri="{FF2B5EF4-FFF2-40B4-BE49-F238E27FC236}">
                <a16:creationId xmlns:a16="http://schemas.microsoft.com/office/drawing/2014/main" id="{F1807436-BCA0-2FDD-96DD-8573A9CC163F}"/>
              </a:ext>
            </a:extLst>
          </p:cNvPr>
          <p:cNvPicPr>
            <a:picLocks noChangeAspect="1"/>
          </p:cNvPicPr>
          <p:nvPr/>
        </p:nvPicPr>
        <p:blipFill>
          <a:blip r:embed="rId10"/>
          <a:stretch>
            <a:fillRect/>
          </a:stretch>
        </p:blipFill>
        <p:spPr>
          <a:xfrm>
            <a:off x="368877" y="3226318"/>
            <a:ext cx="3462053" cy="418122"/>
          </a:xfrm>
          <a:prstGeom prst="rect">
            <a:avLst/>
          </a:prstGeom>
        </p:spPr>
      </p:pic>
      <p:pic>
        <p:nvPicPr>
          <p:cNvPr id="19" name="Picture 18" descr="A black text on a white background&#10;&#10;Description automatically generated">
            <a:extLst>
              <a:ext uri="{FF2B5EF4-FFF2-40B4-BE49-F238E27FC236}">
                <a16:creationId xmlns:a16="http://schemas.microsoft.com/office/drawing/2014/main" id="{290FFA95-228B-4087-CBF1-698286F9B7F5}"/>
              </a:ext>
            </a:extLst>
          </p:cNvPr>
          <p:cNvPicPr>
            <a:picLocks noChangeAspect="1"/>
          </p:cNvPicPr>
          <p:nvPr/>
        </p:nvPicPr>
        <p:blipFill>
          <a:blip r:embed="rId11"/>
          <a:stretch>
            <a:fillRect/>
          </a:stretch>
        </p:blipFill>
        <p:spPr>
          <a:xfrm>
            <a:off x="4284979" y="3181243"/>
            <a:ext cx="3831590" cy="508272"/>
          </a:xfrm>
          <a:prstGeom prst="rect">
            <a:avLst/>
          </a:prstGeom>
        </p:spPr>
      </p:pic>
      <p:pic>
        <p:nvPicPr>
          <p:cNvPr id="22" name="Picture 21" descr="A black and white text&#10;&#10;Description automatically generated with medium confidence">
            <a:extLst>
              <a:ext uri="{FF2B5EF4-FFF2-40B4-BE49-F238E27FC236}">
                <a16:creationId xmlns:a16="http://schemas.microsoft.com/office/drawing/2014/main" id="{C84B51BB-C246-257C-B75A-484AC53410ED}"/>
              </a:ext>
            </a:extLst>
          </p:cNvPr>
          <p:cNvPicPr>
            <a:picLocks noChangeAspect="1"/>
          </p:cNvPicPr>
          <p:nvPr/>
        </p:nvPicPr>
        <p:blipFill>
          <a:blip r:embed="rId12"/>
          <a:stretch>
            <a:fillRect/>
          </a:stretch>
        </p:blipFill>
        <p:spPr>
          <a:xfrm>
            <a:off x="8185259" y="3306121"/>
            <a:ext cx="810151" cy="242288"/>
          </a:xfrm>
          <a:prstGeom prst="rect">
            <a:avLst/>
          </a:prstGeom>
        </p:spPr>
      </p:pic>
      <p:pic>
        <p:nvPicPr>
          <p:cNvPr id="24" name="Picture 23" descr="A black math symbol with a white background&#10;&#10;Description automatically generated">
            <a:extLst>
              <a:ext uri="{FF2B5EF4-FFF2-40B4-BE49-F238E27FC236}">
                <a16:creationId xmlns:a16="http://schemas.microsoft.com/office/drawing/2014/main" id="{FB961483-8684-0622-2821-884916E4E54C}"/>
              </a:ext>
            </a:extLst>
          </p:cNvPr>
          <p:cNvPicPr>
            <a:picLocks noChangeAspect="1"/>
          </p:cNvPicPr>
          <p:nvPr/>
        </p:nvPicPr>
        <p:blipFill>
          <a:blip r:embed="rId13"/>
          <a:stretch>
            <a:fillRect/>
          </a:stretch>
        </p:blipFill>
        <p:spPr>
          <a:xfrm>
            <a:off x="1212850" y="3717439"/>
            <a:ext cx="1932940" cy="264585"/>
          </a:xfrm>
          <a:prstGeom prst="rect">
            <a:avLst/>
          </a:prstGeom>
        </p:spPr>
      </p:pic>
      <p:pic>
        <p:nvPicPr>
          <p:cNvPr id="25" name="Picture 24">
            <a:extLst>
              <a:ext uri="{FF2B5EF4-FFF2-40B4-BE49-F238E27FC236}">
                <a16:creationId xmlns:a16="http://schemas.microsoft.com/office/drawing/2014/main" id="{74B8D971-A22B-7F2D-6408-A475E93F9038}"/>
              </a:ext>
            </a:extLst>
          </p:cNvPr>
          <p:cNvPicPr>
            <a:picLocks noChangeAspect="1"/>
          </p:cNvPicPr>
          <p:nvPr/>
        </p:nvPicPr>
        <p:blipFill>
          <a:blip r:embed="rId10"/>
          <a:stretch>
            <a:fillRect/>
          </a:stretch>
        </p:blipFill>
        <p:spPr>
          <a:xfrm>
            <a:off x="749935" y="3984943"/>
            <a:ext cx="3462053" cy="418122"/>
          </a:xfrm>
          <a:prstGeom prst="rect">
            <a:avLst/>
          </a:prstGeom>
        </p:spPr>
      </p:pic>
      <p:pic>
        <p:nvPicPr>
          <p:cNvPr id="27" name="Picture 26" descr="A black symbol with a black line&#10;&#10;Description automatically generated">
            <a:extLst>
              <a:ext uri="{FF2B5EF4-FFF2-40B4-BE49-F238E27FC236}">
                <a16:creationId xmlns:a16="http://schemas.microsoft.com/office/drawing/2014/main" id="{3CAAB6E7-F322-C810-160B-9A7A304BA1F8}"/>
              </a:ext>
            </a:extLst>
          </p:cNvPr>
          <p:cNvPicPr>
            <a:picLocks noChangeAspect="1"/>
          </p:cNvPicPr>
          <p:nvPr/>
        </p:nvPicPr>
        <p:blipFill rotWithShape="1">
          <a:blip r:embed="rId14"/>
          <a:srcRect b="11429"/>
          <a:stretch/>
        </p:blipFill>
        <p:spPr>
          <a:xfrm>
            <a:off x="1726523" y="4462553"/>
            <a:ext cx="861060" cy="197725"/>
          </a:xfrm>
          <a:prstGeom prst="rect">
            <a:avLst/>
          </a:prstGeom>
        </p:spPr>
      </p:pic>
      <p:pic>
        <p:nvPicPr>
          <p:cNvPr id="29" name="Picture 28" descr="A black math equation&#10;&#10;Description automatically generated with medium confidence">
            <a:extLst>
              <a:ext uri="{FF2B5EF4-FFF2-40B4-BE49-F238E27FC236}">
                <a16:creationId xmlns:a16="http://schemas.microsoft.com/office/drawing/2014/main" id="{47AEDE62-F6E5-5CA6-125F-939759A4A9AF}"/>
              </a:ext>
            </a:extLst>
          </p:cNvPr>
          <p:cNvPicPr>
            <a:picLocks noChangeAspect="1"/>
          </p:cNvPicPr>
          <p:nvPr/>
        </p:nvPicPr>
        <p:blipFill>
          <a:blip r:embed="rId15"/>
          <a:stretch>
            <a:fillRect/>
          </a:stretch>
        </p:blipFill>
        <p:spPr>
          <a:xfrm>
            <a:off x="6632318" y="4462028"/>
            <a:ext cx="749301" cy="206440"/>
          </a:xfrm>
          <a:prstGeom prst="rect">
            <a:avLst/>
          </a:prstGeom>
        </p:spPr>
      </p:pic>
      <p:pic>
        <p:nvPicPr>
          <p:cNvPr id="30" name="Picture 29" descr="A black symbol with a black line&#10;&#10;Description automatically generated">
            <a:extLst>
              <a:ext uri="{FF2B5EF4-FFF2-40B4-BE49-F238E27FC236}">
                <a16:creationId xmlns:a16="http://schemas.microsoft.com/office/drawing/2014/main" id="{52A92E00-DE16-B836-D0CD-4A4066676930}"/>
              </a:ext>
            </a:extLst>
          </p:cNvPr>
          <p:cNvPicPr>
            <a:picLocks noChangeAspect="1"/>
          </p:cNvPicPr>
          <p:nvPr/>
        </p:nvPicPr>
        <p:blipFill rotWithShape="1">
          <a:blip r:embed="rId14"/>
          <a:srcRect b="11429"/>
          <a:stretch/>
        </p:blipFill>
        <p:spPr>
          <a:xfrm>
            <a:off x="5439599" y="5014896"/>
            <a:ext cx="861060" cy="197725"/>
          </a:xfrm>
          <a:prstGeom prst="rect">
            <a:avLst/>
          </a:prstGeom>
        </p:spPr>
      </p:pic>
      <p:sp>
        <p:nvSpPr>
          <p:cNvPr id="31" name="Rectangle 30">
            <a:extLst>
              <a:ext uri="{FF2B5EF4-FFF2-40B4-BE49-F238E27FC236}">
                <a16:creationId xmlns:a16="http://schemas.microsoft.com/office/drawing/2014/main" id="{50C34976-96A2-362C-7FCF-C1A781A637C0}"/>
              </a:ext>
            </a:extLst>
          </p:cNvPr>
          <p:cNvSpPr/>
          <p:nvPr/>
        </p:nvSpPr>
        <p:spPr>
          <a:xfrm flipH="1" flipV="1">
            <a:off x="346016" y="5452411"/>
            <a:ext cx="6363394" cy="41812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2" name="Picture 1">
            <a:extLst>
              <a:ext uri="{FF2B5EF4-FFF2-40B4-BE49-F238E27FC236}">
                <a16:creationId xmlns:a16="http://schemas.microsoft.com/office/drawing/2014/main" id="{1B17A7BE-1AE2-5897-C4EF-A6725490E75E}"/>
              </a:ext>
            </a:extLst>
          </p:cNvPr>
          <p:cNvPicPr>
            <a:picLocks noChangeAspect="1"/>
          </p:cNvPicPr>
          <p:nvPr/>
        </p:nvPicPr>
        <p:blipFill>
          <a:blip r:embed="rId16"/>
          <a:stretch>
            <a:fillRect/>
          </a:stretch>
        </p:blipFill>
        <p:spPr>
          <a:xfrm>
            <a:off x="8116569" y="2769093"/>
            <a:ext cx="493898" cy="145264"/>
          </a:xfrm>
          <a:prstGeom prst="rect">
            <a:avLst/>
          </a:prstGeom>
        </p:spPr>
      </p:pic>
      <p:pic>
        <p:nvPicPr>
          <p:cNvPr id="5" name="Picture 4">
            <a:extLst>
              <a:ext uri="{FF2B5EF4-FFF2-40B4-BE49-F238E27FC236}">
                <a16:creationId xmlns:a16="http://schemas.microsoft.com/office/drawing/2014/main" id="{2B874FE4-CB4C-081C-4248-FB6247C8CA8C}"/>
              </a:ext>
            </a:extLst>
          </p:cNvPr>
          <p:cNvPicPr>
            <a:picLocks noChangeAspect="1"/>
          </p:cNvPicPr>
          <p:nvPr/>
        </p:nvPicPr>
        <p:blipFill>
          <a:blip r:embed="rId17"/>
          <a:stretch>
            <a:fillRect/>
          </a:stretch>
        </p:blipFill>
        <p:spPr>
          <a:xfrm>
            <a:off x="7854803" y="2605380"/>
            <a:ext cx="958741" cy="145264"/>
          </a:xfrm>
          <a:prstGeom prst="rect">
            <a:avLst/>
          </a:prstGeom>
        </p:spPr>
      </p:pic>
    </p:spTree>
    <p:extLst>
      <p:ext uri="{BB962C8B-B14F-4D97-AF65-F5344CB8AC3E}">
        <p14:creationId xmlns:p14="http://schemas.microsoft.com/office/powerpoint/2010/main" val="2514299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262979"/>
          </a:xfrm>
          <a:prstGeom prst="rect">
            <a:avLst/>
          </a:prstGeom>
          <a:noFill/>
        </p:spPr>
        <p:txBody>
          <a:bodyPr wrap="square" rtlCol="0">
            <a:spAutoFit/>
          </a:bodyPr>
          <a:lstStyle/>
          <a:p>
            <a:r>
              <a:rPr lang="cs-CZ" sz="1200" dirty="0">
                <a:cs typeface="Times New Roman"/>
              </a:rPr>
              <a:t>Uvažujme nyní kvadratický člen 	 	     navíc a dostaneme:</a:t>
            </a:r>
          </a:p>
          <a:p>
            <a:endParaRPr lang="cs-CZ" sz="1200" dirty="0">
              <a:cs typeface="Times New Roman"/>
            </a:endParaRPr>
          </a:p>
          <a:p>
            <a:endParaRPr lang="cs-CZ" sz="1200" dirty="0">
              <a:cs typeface="Times New Roman"/>
            </a:endParaRPr>
          </a:p>
          <a:p>
            <a:endParaRPr lang="cs-CZ" sz="1200" dirty="0">
              <a:cs typeface="Times New Roman"/>
            </a:endParaRPr>
          </a:p>
          <a:p>
            <a:br>
              <a:rPr lang="cs-CZ" sz="1200" dirty="0">
                <a:cs typeface="Times New Roman"/>
              </a:rPr>
            </a:br>
            <a:r>
              <a:rPr lang="cs-CZ" sz="1200" dirty="0">
                <a:cs typeface="Times New Roman"/>
              </a:rPr>
              <a:t>Kde je důležitým členem kvadratická korekce</a:t>
            </a:r>
          </a:p>
          <a:p>
            <a:endParaRPr lang="cs-CZ" sz="1200" dirty="0">
              <a:cs typeface="Times New Roman"/>
            </a:endParaRPr>
          </a:p>
          <a:p>
            <a:r>
              <a:rPr lang="cs-CZ" sz="1200" dirty="0">
                <a:cs typeface="Times New Roman"/>
              </a:rPr>
              <a:t>Uvažujme následující Gaussovský  příklad:								 s počátečními šířkami</a:t>
            </a:r>
          </a:p>
          <a:p>
            <a:endParaRPr lang="cs-CZ" sz="1200" dirty="0">
              <a:cs typeface="Times New Roman"/>
            </a:endParaRPr>
          </a:p>
          <a:p>
            <a:endParaRPr lang="cs-CZ" sz="1200" dirty="0">
              <a:cs typeface="Times New Roman"/>
            </a:endParaRPr>
          </a:p>
          <a:p>
            <a:r>
              <a:rPr lang="cs-CZ" sz="1200" dirty="0">
                <a:cs typeface="Times New Roman"/>
              </a:rPr>
              <a:t>Po dosazení do předchozích relací dostaneme:</a:t>
            </a:r>
          </a:p>
          <a:p>
            <a:endParaRPr lang="cs-CZ" sz="1200" dirty="0">
              <a:cs typeface="Times New Roman"/>
            </a:endParaRPr>
          </a:p>
          <a:p>
            <a:endParaRPr lang="cs-CZ" sz="1200" dirty="0">
              <a:cs typeface="Times New Roman"/>
            </a:endParaRPr>
          </a:p>
          <a:p>
            <a:r>
              <a:rPr lang="cs-CZ" sz="1200" dirty="0">
                <a:cs typeface="Times New Roman"/>
              </a:rPr>
              <a:t>A po provedeném výpočtu (viz cvičení) dostaneme:</a:t>
            </a:r>
          </a:p>
          <a:p>
            <a:endParaRPr lang="cs-CZ" sz="1200" dirty="0">
              <a:cs typeface="Times New Roman"/>
            </a:endParaRPr>
          </a:p>
          <a:p>
            <a:endParaRPr lang="cs-CZ" sz="1200" dirty="0">
              <a:cs typeface="Times New Roman"/>
            </a:endParaRPr>
          </a:p>
          <a:p>
            <a:br>
              <a:rPr lang="cs-CZ" sz="1200" dirty="0">
                <a:cs typeface="Times New Roman"/>
              </a:rPr>
            </a:br>
            <a:r>
              <a:rPr lang="cs-CZ" sz="1200" dirty="0">
                <a:cs typeface="Times New Roman"/>
              </a:rPr>
              <a:t>kde		je časově závislá šířka vlnového klubka:</a:t>
            </a:r>
          </a:p>
          <a:p>
            <a:endParaRPr lang="cs-CZ" sz="1200" dirty="0">
              <a:cs typeface="Times New Roman"/>
            </a:endParaRPr>
          </a:p>
          <a:p>
            <a:endParaRPr lang="cs-CZ" sz="1200" dirty="0">
              <a:cs typeface="Times New Roman"/>
            </a:endParaRPr>
          </a:p>
          <a:p>
            <a:r>
              <a:rPr lang="cs-CZ" sz="1200" dirty="0">
                <a:cs typeface="Times New Roman"/>
              </a:rPr>
              <a:t>A my jasně vidíme změnu šířky z původních: </a:t>
            </a:r>
          </a:p>
          <a:p>
            <a:endParaRPr lang="cs-CZ" sz="1200" dirty="0">
              <a:cs typeface="Times New Roman"/>
            </a:endParaRPr>
          </a:p>
          <a:p>
            <a:r>
              <a:rPr lang="cs-CZ" sz="1200" dirty="0">
                <a:cs typeface="Times New Roman"/>
              </a:rPr>
              <a:t>Z těchto vztahů je jasné, že: </a:t>
            </a:r>
          </a:p>
          <a:p>
            <a:pPr marL="171450" indent="-171450">
              <a:buFontTx/>
              <a:buChar char="-"/>
            </a:pPr>
            <a:r>
              <a:rPr lang="cs-CZ" sz="1200" dirty="0">
                <a:cs typeface="Times New Roman"/>
              </a:rPr>
              <a:t>Klubko se šíří s konstantní grupovou rychlostí doprava</a:t>
            </a:r>
          </a:p>
          <a:p>
            <a:pPr marL="171450" indent="-171450">
              <a:buFontTx/>
              <a:buChar char="-"/>
            </a:pPr>
            <a:r>
              <a:rPr lang="cs-CZ" sz="1200" dirty="0">
                <a:cs typeface="Times New Roman"/>
              </a:rPr>
              <a:t>Klubko se rozšiřuje/rozptyluje</a:t>
            </a:r>
          </a:p>
          <a:p>
            <a:pPr marL="171450" indent="-171450">
              <a:buFontTx/>
              <a:buChar char="-"/>
            </a:pPr>
            <a:endParaRPr lang="cs-CZ" sz="1200" dirty="0">
              <a:cs typeface="Times New Roman"/>
            </a:endParaRPr>
          </a:p>
          <a:p>
            <a:r>
              <a:rPr lang="cs-CZ" sz="1200" dirty="0">
                <a:cs typeface="Times New Roman"/>
              </a:rPr>
              <a:t>Jediná neznámá zůstává faktor:				ten ale získáme výpočtem rozptylu Gaussovského klubka (výpočet viz cvičení).</a:t>
            </a:r>
          </a:p>
        </p:txBody>
      </p:sp>
      <p:pic>
        <p:nvPicPr>
          <p:cNvPr id="4" name="Picture 3" descr="A black text on a white background&#10;&#10;Description automatically generated">
            <a:extLst>
              <a:ext uri="{FF2B5EF4-FFF2-40B4-BE49-F238E27FC236}">
                <a16:creationId xmlns:a16="http://schemas.microsoft.com/office/drawing/2014/main" id="{3A515AF4-BFBE-B674-335A-1EE07A4120E1}"/>
              </a:ext>
            </a:extLst>
          </p:cNvPr>
          <p:cNvPicPr>
            <a:picLocks noChangeAspect="1"/>
          </p:cNvPicPr>
          <p:nvPr/>
        </p:nvPicPr>
        <p:blipFill>
          <a:blip r:embed="rId4"/>
          <a:stretch>
            <a:fillRect/>
          </a:stretch>
        </p:blipFill>
        <p:spPr>
          <a:xfrm>
            <a:off x="2443480" y="982454"/>
            <a:ext cx="791210" cy="215086"/>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0D17FD01-C001-E801-D7D8-636AACD70291}"/>
              </a:ext>
            </a:extLst>
          </p:cNvPr>
          <p:cNvPicPr>
            <a:picLocks noChangeAspect="1"/>
          </p:cNvPicPr>
          <p:nvPr/>
        </p:nvPicPr>
        <p:blipFill>
          <a:blip r:embed="rId5"/>
          <a:stretch>
            <a:fillRect/>
          </a:stretch>
        </p:blipFill>
        <p:spPr>
          <a:xfrm>
            <a:off x="5215424" y="919817"/>
            <a:ext cx="2125175" cy="340360"/>
          </a:xfrm>
          <a:prstGeom prst="rect">
            <a:avLst/>
          </a:prstGeom>
        </p:spPr>
      </p:pic>
      <p:pic>
        <p:nvPicPr>
          <p:cNvPr id="9" name="Picture 8" descr="A black symbols on a white background&#10;&#10;Description automatically generated">
            <a:extLst>
              <a:ext uri="{FF2B5EF4-FFF2-40B4-BE49-F238E27FC236}">
                <a16:creationId xmlns:a16="http://schemas.microsoft.com/office/drawing/2014/main" id="{3FE58E2F-67D1-339F-4F89-D9D550A74589}"/>
              </a:ext>
            </a:extLst>
          </p:cNvPr>
          <p:cNvPicPr>
            <a:picLocks noChangeAspect="1"/>
          </p:cNvPicPr>
          <p:nvPr/>
        </p:nvPicPr>
        <p:blipFill>
          <a:blip r:embed="rId6"/>
          <a:stretch>
            <a:fillRect/>
          </a:stretch>
        </p:blipFill>
        <p:spPr>
          <a:xfrm>
            <a:off x="4621931" y="1186110"/>
            <a:ext cx="3312160" cy="572663"/>
          </a:xfrm>
          <a:prstGeom prst="rect">
            <a:avLst/>
          </a:prstGeom>
        </p:spPr>
      </p:pic>
      <p:pic>
        <p:nvPicPr>
          <p:cNvPr id="11" name="Picture 10" descr="A black letter with a point&#10;&#10;Description automatically generated">
            <a:extLst>
              <a:ext uri="{FF2B5EF4-FFF2-40B4-BE49-F238E27FC236}">
                <a16:creationId xmlns:a16="http://schemas.microsoft.com/office/drawing/2014/main" id="{CA092631-9C54-48E1-E113-3BBDA541A7F5}"/>
              </a:ext>
            </a:extLst>
          </p:cNvPr>
          <p:cNvPicPr>
            <a:picLocks noChangeAspect="1"/>
          </p:cNvPicPr>
          <p:nvPr/>
        </p:nvPicPr>
        <p:blipFill>
          <a:blip r:embed="rId7"/>
          <a:stretch>
            <a:fillRect/>
          </a:stretch>
        </p:blipFill>
        <p:spPr>
          <a:xfrm>
            <a:off x="5734451" y="1724483"/>
            <a:ext cx="883847" cy="222819"/>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7D69D5B1-6AD4-CAF2-9DBC-D3EC07DBB8EA}"/>
              </a:ext>
            </a:extLst>
          </p:cNvPr>
          <p:cNvPicPr>
            <a:picLocks noChangeAspect="1"/>
          </p:cNvPicPr>
          <p:nvPr/>
        </p:nvPicPr>
        <p:blipFill>
          <a:blip r:embed="rId8"/>
          <a:stretch>
            <a:fillRect/>
          </a:stretch>
        </p:blipFill>
        <p:spPr>
          <a:xfrm>
            <a:off x="3208021" y="1872945"/>
            <a:ext cx="472439" cy="253092"/>
          </a:xfrm>
          <a:prstGeom prst="rect">
            <a:avLst/>
          </a:prstGeom>
        </p:spPr>
      </p:pic>
      <p:pic>
        <p:nvPicPr>
          <p:cNvPr id="15" name="Picture 14">
            <a:extLst>
              <a:ext uri="{FF2B5EF4-FFF2-40B4-BE49-F238E27FC236}">
                <a16:creationId xmlns:a16="http://schemas.microsoft.com/office/drawing/2014/main" id="{A4B6BA0F-4531-EDFE-B20D-8D9E71CEE189}"/>
              </a:ext>
            </a:extLst>
          </p:cNvPr>
          <p:cNvPicPr>
            <a:picLocks noChangeAspect="1"/>
          </p:cNvPicPr>
          <p:nvPr/>
        </p:nvPicPr>
        <p:blipFill>
          <a:blip r:embed="rId9"/>
          <a:stretch>
            <a:fillRect/>
          </a:stretch>
        </p:blipFill>
        <p:spPr>
          <a:xfrm>
            <a:off x="3139441" y="2235192"/>
            <a:ext cx="3195320" cy="265539"/>
          </a:xfrm>
          <a:prstGeom prst="rect">
            <a:avLst/>
          </a:prstGeom>
        </p:spPr>
      </p:pic>
      <p:pic>
        <p:nvPicPr>
          <p:cNvPr id="17" name="Picture 16" descr="A black and white symbol&#10;&#10;Description automatically generated">
            <a:extLst>
              <a:ext uri="{FF2B5EF4-FFF2-40B4-BE49-F238E27FC236}">
                <a16:creationId xmlns:a16="http://schemas.microsoft.com/office/drawing/2014/main" id="{D26AAE8D-7BDA-6AA0-3DF0-7FE251298E72}"/>
              </a:ext>
            </a:extLst>
          </p:cNvPr>
          <p:cNvPicPr>
            <a:picLocks noChangeAspect="1"/>
          </p:cNvPicPr>
          <p:nvPr/>
        </p:nvPicPr>
        <p:blipFill>
          <a:blip r:embed="rId10"/>
          <a:stretch>
            <a:fillRect/>
          </a:stretch>
        </p:blipFill>
        <p:spPr>
          <a:xfrm>
            <a:off x="7895969" y="2115519"/>
            <a:ext cx="889000" cy="239346"/>
          </a:xfrm>
          <a:prstGeom prst="rect">
            <a:avLst/>
          </a:prstGeom>
        </p:spPr>
      </p:pic>
      <p:pic>
        <p:nvPicPr>
          <p:cNvPr id="19" name="Picture 18" descr="A black symbol with a white background&#10;&#10;Description automatically generated">
            <a:extLst>
              <a:ext uri="{FF2B5EF4-FFF2-40B4-BE49-F238E27FC236}">
                <a16:creationId xmlns:a16="http://schemas.microsoft.com/office/drawing/2014/main" id="{21612CD1-6C2D-EBE7-DED1-6C2E3C17BE58}"/>
              </a:ext>
            </a:extLst>
          </p:cNvPr>
          <p:cNvPicPr>
            <a:picLocks noChangeAspect="1"/>
          </p:cNvPicPr>
          <p:nvPr/>
        </p:nvPicPr>
        <p:blipFill>
          <a:blip r:embed="rId11"/>
          <a:stretch>
            <a:fillRect/>
          </a:stretch>
        </p:blipFill>
        <p:spPr>
          <a:xfrm>
            <a:off x="7895970" y="2439459"/>
            <a:ext cx="919902" cy="265539"/>
          </a:xfrm>
          <a:prstGeom prst="rect">
            <a:avLst/>
          </a:prstGeom>
        </p:spPr>
      </p:pic>
      <p:pic>
        <p:nvPicPr>
          <p:cNvPr id="22" name="Picture 21">
            <a:extLst>
              <a:ext uri="{FF2B5EF4-FFF2-40B4-BE49-F238E27FC236}">
                <a16:creationId xmlns:a16="http://schemas.microsoft.com/office/drawing/2014/main" id="{8E30CB88-9C00-32C4-CE88-56FB930BEA66}"/>
              </a:ext>
            </a:extLst>
          </p:cNvPr>
          <p:cNvPicPr>
            <a:picLocks noChangeAspect="1"/>
          </p:cNvPicPr>
          <p:nvPr/>
        </p:nvPicPr>
        <p:blipFill>
          <a:blip r:embed="rId12"/>
          <a:stretch>
            <a:fillRect/>
          </a:stretch>
        </p:blipFill>
        <p:spPr>
          <a:xfrm>
            <a:off x="3383280" y="2886305"/>
            <a:ext cx="5063490" cy="442970"/>
          </a:xfrm>
          <a:prstGeom prst="rect">
            <a:avLst/>
          </a:prstGeom>
        </p:spPr>
      </p:pic>
      <p:pic>
        <p:nvPicPr>
          <p:cNvPr id="24" name="Picture 23" descr="A mathematical equation with black text&#10;&#10;Description automatically generated">
            <a:extLst>
              <a:ext uri="{FF2B5EF4-FFF2-40B4-BE49-F238E27FC236}">
                <a16:creationId xmlns:a16="http://schemas.microsoft.com/office/drawing/2014/main" id="{55351F99-A84F-CA3E-2468-37BB244B3FC7}"/>
              </a:ext>
            </a:extLst>
          </p:cNvPr>
          <p:cNvPicPr>
            <a:picLocks noChangeAspect="1"/>
          </p:cNvPicPr>
          <p:nvPr/>
        </p:nvPicPr>
        <p:blipFill>
          <a:blip r:embed="rId13"/>
          <a:stretch>
            <a:fillRect/>
          </a:stretch>
        </p:blipFill>
        <p:spPr>
          <a:xfrm>
            <a:off x="3569028" y="3445547"/>
            <a:ext cx="3049270" cy="609854"/>
          </a:xfrm>
          <a:prstGeom prst="rect">
            <a:avLst/>
          </a:prstGeom>
        </p:spPr>
      </p:pic>
      <p:pic>
        <p:nvPicPr>
          <p:cNvPr id="26" name="Picture 25" descr="A black text on a white background&#10;&#10;Description automatically generated">
            <a:extLst>
              <a:ext uri="{FF2B5EF4-FFF2-40B4-BE49-F238E27FC236}">
                <a16:creationId xmlns:a16="http://schemas.microsoft.com/office/drawing/2014/main" id="{D2097ACA-619D-CC49-0794-A9730D6502B1}"/>
              </a:ext>
            </a:extLst>
          </p:cNvPr>
          <p:cNvPicPr>
            <a:picLocks noChangeAspect="1"/>
          </p:cNvPicPr>
          <p:nvPr/>
        </p:nvPicPr>
        <p:blipFill>
          <a:blip r:embed="rId14"/>
          <a:stretch>
            <a:fillRect/>
          </a:stretch>
        </p:blipFill>
        <p:spPr>
          <a:xfrm>
            <a:off x="777240" y="4078498"/>
            <a:ext cx="445770" cy="231140"/>
          </a:xfrm>
          <a:prstGeom prst="rect">
            <a:avLst/>
          </a:prstGeom>
        </p:spPr>
      </p:pic>
      <p:pic>
        <p:nvPicPr>
          <p:cNvPr id="28" name="Picture 27" descr="A mathematical equation with numbers and lines&#10;&#10;Description automatically generated">
            <a:extLst>
              <a:ext uri="{FF2B5EF4-FFF2-40B4-BE49-F238E27FC236}">
                <a16:creationId xmlns:a16="http://schemas.microsoft.com/office/drawing/2014/main" id="{EA08FF7E-5DE0-9A44-D746-12BA8210864A}"/>
              </a:ext>
            </a:extLst>
          </p:cNvPr>
          <p:cNvPicPr>
            <a:picLocks noChangeAspect="1"/>
          </p:cNvPicPr>
          <p:nvPr/>
        </p:nvPicPr>
        <p:blipFill>
          <a:blip r:embed="rId15"/>
          <a:stretch>
            <a:fillRect/>
          </a:stretch>
        </p:blipFill>
        <p:spPr>
          <a:xfrm>
            <a:off x="3809047" y="4053076"/>
            <a:ext cx="3280410" cy="602201"/>
          </a:xfrm>
          <a:prstGeom prst="rect">
            <a:avLst/>
          </a:prstGeom>
        </p:spPr>
      </p:pic>
      <p:pic>
        <p:nvPicPr>
          <p:cNvPr id="29" name="Picture 28" descr="A black and white symbol&#10;&#10;Description automatically generated">
            <a:extLst>
              <a:ext uri="{FF2B5EF4-FFF2-40B4-BE49-F238E27FC236}">
                <a16:creationId xmlns:a16="http://schemas.microsoft.com/office/drawing/2014/main" id="{3AFC534F-5A4A-F143-F21A-AC9209443744}"/>
              </a:ext>
            </a:extLst>
          </p:cNvPr>
          <p:cNvPicPr>
            <a:picLocks noChangeAspect="1"/>
          </p:cNvPicPr>
          <p:nvPr/>
        </p:nvPicPr>
        <p:blipFill>
          <a:blip r:embed="rId10"/>
          <a:stretch>
            <a:fillRect/>
          </a:stretch>
        </p:blipFill>
        <p:spPr>
          <a:xfrm>
            <a:off x="3139441" y="4651006"/>
            <a:ext cx="889000" cy="239346"/>
          </a:xfrm>
          <a:prstGeom prst="rect">
            <a:avLst/>
          </a:prstGeom>
        </p:spPr>
      </p:pic>
      <p:pic>
        <p:nvPicPr>
          <p:cNvPr id="31" name="Picture 30" descr="A black and white math equation&#10;&#10;Description automatically generated with medium confidence">
            <a:extLst>
              <a:ext uri="{FF2B5EF4-FFF2-40B4-BE49-F238E27FC236}">
                <a16:creationId xmlns:a16="http://schemas.microsoft.com/office/drawing/2014/main" id="{5096EE91-E358-2A94-739F-04BF342841A0}"/>
              </a:ext>
            </a:extLst>
          </p:cNvPr>
          <p:cNvPicPr>
            <a:picLocks noChangeAspect="1"/>
          </p:cNvPicPr>
          <p:nvPr/>
        </p:nvPicPr>
        <p:blipFill>
          <a:blip r:embed="rId16"/>
          <a:stretch>
            <a:fillRect/>
          </a:stretch>
        </p:blipFill>
        <p:spPr>
          <a:xfrm>
            <a:off x="2834640" y="5683494"/>
            <a:ext cx="845820" cy="367376"/>
          </a:xfrm>
          <a:prstGeom prst="rect">
            <a:avLst/>
          </a:prstGeom>
        </p:spPr>
      </p:pic>
      <p:pic>
        <p:nvPicPr>
          <p:cNvPr id="33" name="Picture 32">
            <a:extLst>
              <a:ext uri="{FF2B5EF4-FFF2-40B4-BE49-F238E27FC236}">
                <a16:creationId xmlns:a16="http://schemas.microsoft.com/office/drawing/2014/main" id="{BA84687D-CE52-1EAA-6A8A-1D2BBF4A2827}"/>
              </a:ext>
            </a:extLst>
          </p:cNvPr>
          <p:cNvPicPr>
            <a:picLocks noChangeAspect="1"/>
          </p:cNvPicPr>
          <p:nvPr/>
        </p:nvPicPr>
        <p:blipFill>
          <a:blip r:embed="rId17"/>
          <a:stretch>
            <a:fillRect/>
          </a:stretch>
        </p:blipFill>
        <p:spPr>
          <a:xfrm>
            <a:off x="2490671" y="5752356"/>
            <a:ext cx="304800" cy="146050"/>
          </a:xfrm>
          <a:prstGeom prst="rect">
            <a:avLst/>
          </a:prstGeom>
        </p:spPr>
      </p:pic>
      <p:sp>
        <p:nvSpPr>
          <p:cNvPr id="34" name="Rectangle 33">
            <a:extLst>
              <a:ext uri="{FF2B5EF4-FFF2-40B4-BE49-F238E27FC236}">
                <a16:creationId xmlns:a16="http://schemas.microsoft.com/office/drawing/2014/main" id="{CD199E06-4420-9137-00B7-A5B51D456165}"/>
              </a:ext>
            </a:extLst>
          </p:cNvPr>
          <p:cNvSpPr/>
          <p:nvPr/>
        </p:nvSpPr>
        <p:spPr>
          <a:xfrm flipH="1" flipV="1">
            <a:off x="3587864" y="3427167"/>
            <a:ext cx="2943564" cy="62590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25834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rgbClr val="00287D"/>
                </a:solidFill>
              </a:rPr>
              <a:t>Obsah přednášky</a:t>
            </a:r>
          </a:p>
        </p:txBody>
      </p:sp>
      <p:sp>
        <p:nvSpPr>
          <p:cNvPr id="2" name="TextBox 1">
            <a:extLst>
              <a:ext uri="{FF2B5EF4-FFF2-40B4-BE49-F238E27FC236}">
                <a16:creationId xmlns:a16="http://schemas.microsoft.com/office/drawing/2014/main" id="{8DDE4F60-930E-5655-719A-B736930BFF38}"/>
              </a:ext>
            </a:extLst>
          </p:cNvPr>
          <p:cNvSpPr txBox="1"/>
          <p:nvPr/>
        </p:nvSpPr>
        <p:spPr>
          <a:xfrm>
            <a:off x="2591032" y="1819444"/>
            <a:ext cx="3994207" cy="2862322"/>
          </a:xfrm>
          <a:prstGeom prst="rect">
            <a:avLst/>
          </a:prstGeom>
          <a:noFill/>
        </p:spPr>
        <p:txBody>
          <a:bodyPr wrap="square" rtlCol="0">
            <a:spAutoFit/>
          </a:bodyPr>
          <a:lstStyle/>
          <a:p>
            <a:pPr marL="228600" indent="-228600" algn="ctr">
              <a:buFont typeface="+mj-lt"/>
              <a:buAutoNum type="arabicPeriod"/>
            </a:pPr>
            <a:r>
              <a:rPr lang="cs-CZ" sz="1200" dirty="0">
                <a:cs typeface="Times New Roman"/>
              </a:rPr>
              <a:t>Počátky kvantové mechaniky, vlny vs. částice</a:t>
            </a:r>
          </a:p>
          <a:p>
            <a:pPr marL="228600" indent="-228600" algn="ctr">
              <a:buFont typeface="+mj-lt"/>
              <a:buAutoNum type="arabicPeriod"/>
            </a:pPr>
            <a:endParaRPr lang="cs-CZ" sz="1200" dirty="0">
              <a:cs typeface="Times New Roman"/>
            </a:endParaRPr>
          </a:p>
          <a:p>
            <a:pPr marL="228600" indent="-228600" algn="ctr">
              <a:buFont typeface="+mj-lt"/>
              <a:buAutoNum type="arabicPeriod"/>
            </a:pPr>
            <a:r>
              <a:rPr lang="cs-CZ" sz="1200" dirty="0">
                <a:cs typeface="Times New Roman"/>
              </a:rPr>
              <a:t>Operátory a matematický aparát, reprezentace a vzájemné transformace</a:t>
            </a:r>
          </a:p>
          <a:p>
            <a:pPr marL="228600" indent="-228600" algn="ctr">
              <a:buFont typeface="+mj-lt"/>
              <a:buAutoNum type="arabicPeriod"/>
            </a:pPr>
            <a:endParaRPr lang="cs-CZ" sz="1200" dirty="0">
              <a:cs typeface="Times New Roman"/>
            </a:endParaRPr>
          </a:p>
          <a:p>
            <a:pPr marL="228600" indent="-228600" algn="ctr">
              <a:buFont typeface="+mj-lt"/>
              <a:buAutoNum type="arabicPeriod"/>
            </a:pPr>
            <a:r>
              <a:rPr lang="cs-CZ" sz="1200" dirty="0">
                <a:cs typeface="Times New Roman"/>
              </a:rPr>
              <a:t>Postuláty kvantové mechaniky</a:t>
            </a:r>
          </a:p>
          <a:p>
            <a:pPr marL="228600" indent="-228600" algn="ctr">
              <a:buFont typeface="+mj-lt"/>
              <a:buAutoNum type="arabicPeriod"/>
            </a:pPr>
            <a:endParaRPr lang="cs-CZ" sz="1200" dirty="0">
              <a:cs typeface="Times New Roman"/>
            </a:endParaRPr>
          </a:p>
          <a:p>
            <a:pPr marL="228600" indent="-228600" algn="ctr">
              <a:buFont typeface="+mj-lt"/>
              <a:buAutoNum type="arabicPeriod"/>
            </a:pPr>
            <a:r>
              <a:rPr lang="cs-CZ" sz="1200" dirty="0" err="1">
                <a:cs typeface="Times New Roman"/>
              </a:rPr>
              <a:t>Schrödingerova</a:t>
            </a:r>
            <a:r>
              <a:rPr lang="cs-CZ" sz="1200" dirty="0">
                <a:cs typeface="Times New Roman"/>
              </a:rPr>
              <a:t> rovnice a její 1D řešení</a:t>
            </a:r>
          </a:p>
          <a:p>
            <a:pPr marL="228600" indent="-228600" algn="ctr">
              <a:buFont typeface="+mj-lt"/>
              <a:buAutoNum type="arabicPeriod"/>
            </a:pPr>
            <a:endParaRPr lang="cs-CZ" sz="1200" dirty="0">
              <a:cs typeface="Times New Roman"/>
            </a:endParaRPr>
          </a:p>
          <a:p>
            <a:pPr marL="228600" indent="-228600" algn="ctr">
              <a:buFont typeface="+mj-lt"/>
              <a:buAutoNum type="arabicPeriod"/>
            </a:pPr>
            <a:r>
              <a:rPr lang="cs-CZ" sz="1200" dirty="0">
                <a:cs typeface="Times New Roman"/>
              </a:rPr>
              <a:t>Moment hybnosti a atom vodíku</a:t>
            </a:r>
          </a:p>
          <a:p>
            <a:pPr marL="228600" indent="-228600" algn="ctr">
              <a:buFont typeface="+mj-lt"/>
              <a:buAutoNum type="arabicPeriod"/>
            </a:pPr>
            <a:endParaRPr lang="cs-CZ" sz="1200" dirty="0">
              <a:cs typeface="Times New Roman"/>
            </a:endParaRPr>
          </a:p>
          <a:p>
            <a:pPr marL="228600" indent="-228600" algn="ctr">
              <a:buFont typeface="+mj-lt"/>
              <a:buAutoNum type="arabicPeriod"/>
            </a:pPr>
            <a:r>
              <a:rPr lang="cs-CZ" sz="1200" dirty="0">
                <a:cs typeface="Times New Roman"/>
              </a:rPr>
              <a:t>Identické částice</a:t>
            </a:r>
          </a:p>
          <a:p>
            <a:pPr marL="228600" indent="-228600" algn="ctr">
              <a:buFont typeface="+mj-lt"/>
              <a:buAutoNum type="arabicPeriod"/>
            </a:pPr>
            <a:endParaRPr lang="cs-CZ" sz="1200" dirty="0">
              <a:cs typeface="Times New Roman"/>
            </a:endParaRPr>
          </a:p>
          <a:p>
            <a:pPr marL="228600" indent="-228600" algn="ctr">
              <a:buFont typeface="+mj-lt"/>
              <a:buAutoNum type="arabicPeriod"/>
            </a:pPr>
            <a:r>
              <a:rPr lang="cs-CZ" sz="1200" dirty="0" err="1">
                <a:cs typeface="Times New Roman"/>
              </a:rPr>
              <a:t>Elementarizace</a:t>
            </a:r>
            <a:r>
              <a:rPr lang="cs-CZ" sz="1200" dirty="0">
                <a:cs typeface="Times New Roman"/>
              </a:rPr>
              <a:t> pro střední školy</a:t>
            </a:r>
          </a:p>
          <a:p>
            <a:pPr marL="228600" indent="-228600" algn="ctr">
              <a:buFont typeface="+mj-lt"/>
              <a:buAutoNum type="arabicPeriod"/>
            </a:pPr>
            <a:endParaRPr lang="cs-CZ" sz="1200" dirty="0">
              <a:cs typeface="Times New Roman"/>
            </a:endParaRPr>
          </a:p>
        </p:txBody>
      </p:sp>
      <p:sp>
        <p:nvSpPr>
          <p:cNvPr id="3" name="Rectangle 2">
            <a:extLst>
              <a:ext uri="{FF2B5EF4-FFF2-40B4-BE49-F238E27FC236}">
                <a16:creationId xmlns:a16="http://schemas.microsoft.com/office/drawing/2014/main" id="{91BD01D9-1F93-7E6C-B6F4-710F7DDBD0C8}"/>
              </a:ext>
            </a:extLst>
          </p:cNvPr>
          <p:cNvSpPr/>
          <p:nvPr/>
        </p:nvSpPr>
        <p:spPr>
          <a:xfrm>
            <a:off x="2355925" y="1751419"/>
            <a:ext cx="4464422" cy="4001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744515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3600986"/>
          </a:xfrm>
          <a:prstGeom prst="rect">
            <a:avLst/>
          </a:prstGeom>
          <a:noFill/>
        </p:spPr>
        <p:txBody>
          <a:bodyPr wrap="square" rtlCol="0">
            <a:spAutoFit/>
          </a:bodyPr>
          <a:lstStyle/>
          <a:p>
            <a:r>
              <a:rPr lang="cs-CZ" sz="1200" dirty="0">
                <a:cs typeface="Times New Roman"/>
              </a:rPr>
              <a:t>Výsledkem výpočtu pro rozptylu Gaussovského vlnového klubka </a:t>
            </a:r>
          </a:p>
          <a:p>
            <a:endParaRPr lang="cs-CZ" sz="1200" dirty="0">
              <a:cs typeface="Times New Roman"/>
            </a:endParaRPr>
          </a:p>
          <a:p>
            <a:r>
              <a:rPr lang="cs-CZ" sz="1200" dirty="0">
                <a:cs typeface="Times New Roman"/>
              </a:rPr>
              <a:t>v disperzním prostředí je: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p:txBody>
      </p:sp>
      <p:pic>
        <p:nvPicPr>
          <p:cNvPr id="4" name="Picture 3" descr="A black text on a white background&#10;&#10;Description automatically generated">
            <a:extLst>
              <a:ext uri="{FF2B5EF4-FFF2-40B4-BE49-F238E27FC236}">
                <a16:creationId xmlns:a16="http://schemas.microsoft.com/office/drawing/2014/main" id="{0E575BC3-9A67-606C-13F7-3E08E53F0EDC}"/>
              </a:ext>
            </a:extLst>
          </p:cNvPr>
          <p:cNvPicPr>
            <a:picLocks noChangeAspect="1"/>
          </p:cNvPicPr>
          <p:nvPr/>
        </p:nvPicPr>
        <p:blipFill>
          <a:blip r:embed="rId4"/>
          <a:stretch>
            <a:fillRect/>
          </a:stretch>
        </p:blipFill>
        <p:spPr>
          <a:xfrm>
            <a:off x="4400550" y="786385"/>
            <a:ext cx="4298950" cy="534764"/>
          </a:xfrm>
          <a:prstGeom prst="rect">
            <a:avLst/>
          </a:prstGeom>
        </p:spPr>
      </p:pic>
      <p:pic>
        <p:nvPicPr>
          <p:cNvPr id="6" name="Picture 5">
            <a:extLst>
              <a:ext uri="{FF2B5EF4-FFF2-40B4-BE49-F238E27FC236}">
                <a16:creationId xmlns:a16="http://schemas.microsoft.com/office/drawing/2014/main" id="{9EDA67BC-B390-02C5-189C-C65A773D1CA7}"/>
              </a:ext>
            </a:extLst>
          </p:cNvPr>
          <p:cNvPicPr>
            <a:picLocks noChangeAspect="1"/>
          </p:cNvPicPr>
          <p:nvPr/>
        </p:nvPicPr>
        <p:blipFill>
          <a:blip r:embed="rId5"/>
          <a:stretch>
            <a:fillRect/>
          </a:stretch>
        </p:blipFill>
        <p:spPr>
          <a:xfrm>
            <a:off x="1080655" y="1632674"/>
            <a:ext cx="4453890" cy="630775"/>
          </a:xfrm>
          <a:prstGeom prst="rect">
            <a:avLst/>
          </a:prstGeom>
        </p:spPr>
      </p:pic>
      <p:pic>
        <p:nvPicPr>
          <p:cNvPr id="9" name="Picture 8">
            <a:extLst>
              <a:ext uri="{FF2B5EF4-FFF2-40B4-BE49-F238E27FC236}">
                <a16:creationId xmlns:a16="http://schemas.microsoft.com/office/drawing/2014/main" id="{8E0F84D4-FEC9-DAD6-A94A-226B9984A887}"/>
              </a:ext>
            </a:extLst>
          </p:cNvPr>
          <p:cNvPicPr>
            <a:picLocks noChangeAspect="1"/>
          </p:cNvPicPr>
          <p:nvPr/>
        </p:nvPicPr>
        <p:blipFill>
          <a:blip r:embed="rId6"/>
          <a:stretch>
            <a:fillRect/>
          </a:stretch>
        </p:blipFill>
        <p:spPr>
          <a:xfrm>
            <a:off x="5740543" y="1654801"/>
            <a:ext cx="2867660" cy="540799"/>
          </a:xfrm>
          <a:prstGeom prst="rect">
            <a:avLst/>
          </a:prstGeom>
        </p:spPr>
      </p:pic>
      <p:pic>
        <p:nvPicPr>
          <p:cNvPr id="13" name="Picture 12" descr="A math equation with numbers and symbols&#10;&#10;Description automatically generated">
            <a:extLst>
              <a:ext uri="{FF2B5EF4-FFF2-40B4-BE49-F238E27FC236}">
                <a16:creationId xmlns:a16="http://schemas.microsoft.com/office/drawing/2014/main" id="{EBFF4835-8860-C237-57B5-249AC2A5A104}"/>
              </a:ext>
            </a:extLst>
          </p:cNvPr>
          <p:cNvPicPr>
            <a:picLocks noChangeAspect="1"/>
          </p:cNvPicPr>
          <p:nvPr/>
        </p:nvPicPr>
        <p:blipFill>
          <a:blip r:embed="rId7"/>
          <a:stretch>
            <a:fillRect/>
          </a:stretch>
        </p:blipFill>
        <p:spPr>
          <a:xfrm>
            <a:off x="6396119" y="2431541"/>
            <a:ext cx="2388299" cy="656577"/>
          </a:xfrm>
          <a:prstGeom prst="rect">
            <a:avLst/>
          </a:prstGeom>
        </p:spPr>
      </p:pic>
      <p:sp>
        <p:nvSpPr>
          <p:cNvPr id="14" name="Rectangle 13">
            <a:extLst>
              <a:ext uri="{FF2B5EF4-FFF2-40B4-BE49-F238E27FC236}">
                <a16:creationId xmlns:a16="http://schemas.microsoft.com/office/drawing/2014/main" id="{09B9A70E-0D13-6086-B5DC-5B5DD3F9916B}"/>
              </a:ext>
            </a:extLst>
          </p:cNvPr>
          <p:cNvSpPr/>
          <p:nvPr/>
        </p:nvSpPr>
        <p:spPr>
          <a:xfrm flipH="1" flipV="1">
            <a:off x="226524" y="1609813"/>
            <a:ext cx="8668165" cy="15696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6" name="Picture 15">
            <a:extLst>
              <a:ext uri="{FF2B5EF4-FFF2-40B4-BE49-F238E27FC236}">
                <a16:creationId xmlns:a16="http://schemas.microsoft.com/office/drawing/2014/main" id="{CF0CC751-FEEC-9AE7-2A72-40E82A50765B}"/>
              </a:ext>
            </a:extLst>
          </p:cNvPr>
          <p:cNvPicPr>
            <a:picLocks noChangeAspect="1"/>
          </p:cNvPicPr>
          <p:nvPr/>
        </p:nvPicPr>
        <p:blipFill>
          <a:blip r:embed="rId8"/>
          <a:stretch>
            <a:fillRect/>
          </a:stretch>
        </p:blipFill>
        <p:spPr>
          <a:xfrm>
            <a:off x="2742232" y="3323107"/>
            <a:ext cx="4074794" cy="1856295"/>
          </a:xfrm>
          <a:prstGeom prst="rect">
            <a:avLst/>
          </a:prstGeom>
        </p:spPr>
      </p:pic>
      <p:pic>
        <p:nvPicPr>
          <p:cNvPr id="18" name="Picture 17" descr="A mathematical equation with numbers and symbols&#10;&#10;Description automatically generated">
            <a:extLst>
              <a:ext uri="{FF2B5EF4-FFF2-40B4-BE49-F238E27FC236}">
                <a16:creationId xmlns:a16="http://schemas.microsoft.com/office/drawing/2014/main" id="{3E5FFE3D-3E68-B45C-87D3-C5AE4B7D5ADD}"/>
              </a:ext>
            </a:extLst>
          </p:cNvPr>
          <p:cNvPicPr>
            <a:picLocks noChangeAspect="1"/>
          </p:cNvPicPr>
          <p:nvPr/>
        </p:nvPicPr>
        <p:blipFill>
          <a:blip r:embed="rId9"/>
          <a:stretch>
            <a:fillRect/>
          </a:stretch>
        </p:blipFill>
        <p:spPr>
          <a:xfrm>
            <a:off x="260739" y="2567852"/>
            <a:ext cx="2884170" cy="532819"/>
          </a:xfrm>
          <a:prstGeom prst="rect">
            <a:avLst/>
          </a:prstGeom>
        </p:spPr>
      </p:pic>
      <p:sp>
        <p:nvSpPr>
          <p:cNvPr id="19" name="Rectangle 18">
            <a:extLst>
              <a:ext uri="{FF2B5EF4-FFF2-40B4-BE49-F238E27FC236}">
                <a16:creationId xmlns:a16="http://schemas.microsoft.com/office/drawing/2014/main" id="{38E68830-5BA9-915E-76DB-C733A69A3AD1}"/>
              </a:ext>
            </a:extLst>
          </p:cNvPr>
          <p:cNvSpPr/>
          <p:nvPr/>
        </p:nvSpPr>
        <p:spPr>
          <a:xfrm flipH="1" flipV="1">
            <a:off x="260738" y="2567851"/>
            <a:ext cx="2918385" cy="5328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21" name="Rectangle 20">
            <a:extLst>
              <a:ext uri="{FF2B5EF4-FFF2-40B4-BE49-F238E27FC236}">
                <a16:creationId xmlns:a16="http://schemas.microsoft.com/office/drawing/2014/main" id="{C6B61747-4961-B6D9-36F4-523B852C17ED}"/>
              </a:ext>
            </a:extLst>
          </p:cNvPr>
          <p:cNvSpPr/>
          <p:nvPr/>
        </p:nvSpPr>
        <p:spPr>
          <a:xfrm flipH="1" flipV="1">
            <a:off x="2735975" y="3358654"/>
            <a:ext cx="4074796" cy="18791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30" name="Picture 29">
            <a:extLst>
              <a:ext uri="{FF2B5EF4-FFF2-40B4-BE49-F238E27FC236}">
                <a16:creationId xmlns:a16="http://schemas.microsoft.com/office/drawing/2014/main" id="{FCBDF33D-96B0-E6FE-6673-071165838901}"/>
              </a:ext>
            </a:extLst>
          </p:cNvPr>
          <p:cNvPicPr>
            <a:picLocks noChangeAspect="1"/>
          </p:cNvPicPr>
          <p:nvPr/>
        </p:nvPicPr>
        <p:blipFill>
          <a:blip r:embed="rId10"/>
          <a:stretch>
            <a:fillRect/>
          </a:stretch>
        </p:blipFill>
        <p:spPr>
          <a:xfrm>
            <a:off x="7054864" y="3707164"/>
            <a:ext cx="1003300" cy="266700"/>
          </a:xfrm>
          <a:prstGeom prst="rect">
            <a:avLst/>
          </a:prstGeom>
        </p:spPr>
      </p:pic>
      <p:cxnSp>
        <p:nvCxnSpPr>
          <p:cNvPr id="32" name="Straight Arrow Connector 31">
            <a:extLst>
              <a:ext uri="{FF2B5EF4-FFF2-40B4-BE49-F238E27FC236}">
                <a16:creationId xmlns:a16="http://schemas.microsoft.com/office/drawing/2014/main" id="{B4ECAE60-E8BC-A3D9-F4E4-BD74BC287484}"/>
              </a:ext>
            </a:extLst>
          </p:cNvPr>
          <p:cNvCxnSpPr>
            <a:cxnSpLocks/>
          </p:cNvCxnSpPr>
          <p:nvPr/>
        </p:nvCxnSpPr>
        <p:spPr>
          <a:xfrm flipH="1">
            <a:off x="5308270" y="3585493"/>
            <a:ext cx="1605775" cy="134651"/>
          </a:xfrm>
          <a:prstGeom prst="straightConnector1">
            <a:avLst/>
          </a:prstGeom>
          <a:ln>
            <a:solidFill>
              <a:schemeClr val="accent1">
                <a:alpha val="48764"/>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BAE6C902-248A-4699-6AB7-A7796C0A3A42}"/>
              </a:ext>
            </a:extLst>
          </p:cNvPr>
          <p:cNvSpPr txBox="1"/>
          <p:nvPr/>
        </p:nvSpPr>
        <p:spPr>
          <a:xfrm>
            <a:off x="6934667" y="3306960"/>
            <a:ext cx="1662058" cy="1200329"/>
          </a:xfrm>
          <a:prstGeom prst="rect">
            <a:avLst/>
          </a:prstGeom>
          <a:noFill/>
        </p:spPr>
        <p:txBody>
          <a:bodyPr wrap="none" rtlCol="0">
            <a:spAutoFit/>
          </a:bodyPr>
          <a:lstStyle/>
          <a:p>
            <a:r>
              <a:rPr lang="cs-CZ" sz="1200" dirty="0"/>
              <a:t>výška obálky </a:t>
            </a:r>
            <a:br>
              <a:rPr lang="cs-CZ" sz="1200" dirty="0"/>
            </a:br>
            <a:r>
              <a:rPr lang="cs-CZ" sz="1200" dirty="0"/>
              <a:t>modulována funkcí</a:t>
            </a:r>
            <a:br>
              <a:rPr lang="cs-CZ" sz="1200" dirty="0"/>
            </a:br>
            <a:br>
              <a:rPr lang="cs-CZ" sz="1200" dirty="0"/>
            </a:br>
            <a:r>
              <a:rPr lang="cs-CZ" sz="1200" dirty="0"/>
              <a:t>platí, že jde k nule pro</a:t>
            </a:r>
          </a:p>
          <a:p>
            <a:endParaRPr lang="cs-CZ" sz="1200" dirty="0"/>
          </a:p>
          <a:p>
            <a:r>
              <a:rPr lang="cs-CZ" sz="1200" dirty="0"/>
              <a:t> a pro čas </a:t>
            </a:r>
            <a:r>
              <a:rPr lang="cs-CZ" sz="1200" i="1" dirty="0"/>
              <a:t>t </a:t>
            </a:r>
            <a:r>
              <a:rPr lang="cs-CZ" sz="1200" dirty="0"/>
              <a:t>= 0 je rovna </a:t>
            </a:r>
          </a:p>
        </p:txBody>
      </p:sp>
      <p:pic>
        <p:nvPicPr>
          <p:cNvPr id="36" name="Picture 35">
            <a:extLst>
              <a:ext uri="{FF2B5EF4-FFF2-40B4-BE49-F238E27FC236}">
                <a16:creationId xmlns:a16="http://schemas.microsoft.com/office/drawing/2014/main" id="{E4ADAB94-34D7-8D18-5662-E78616BA866A}"/>
              </a:ext>
            </a:extLst>
          </p:cNvPr>
          <p:cNvPicPr>
            <a:picLocks noChangeAspect="1"/>
          </p:cNvPicPr>
          <p:nvPr/>
        </p:nvPicPr>
        <p:blipFill>
          <a:blip r:embed="rId11"/>
          <a:stretch>
            <a:fillRect/>
          </a:stretch>
        </p:blipFill>
        <p:spPr>
          <a:xfrm>
            <a:off x="7353799" y="4052099"/>
            <a:ext cx="719213" cy="231176"/>
          </a:xfrm>
          <a:prstGeom prst="rect">
            <a:avLst/>
          </a:prstGeom>
        </p:spPr>
      </p:pic>
      <p:pic>
        <p:nvPicPr>
          <p:cNvPr id="38" name="Picture 37">
            <a:extLst>
              <a:ext uri="{FF2B5EF4-FFF2-40B4-BE49-F238E27FC236}">
                <a16:creationId xmlns:a16="http://schemas.microsoft.com/office/drawing/2014/main" id="{D10F585A-2408-84EF-1EAC-4C67E8C8698A}"/>
              </a:ext>
            </a:extLst>
          </p:cNvPr>
          <p:cNvPicPr>
            <a:picLocks noChangeAspect="1"/>
          </p:cNvPicPr>
          <p:nvPr/>
        </p:nvPicPr>
        <p:blipFill>
          <a:blip r:embed="rId12"/>
          <a:stretch>
            <a:fillRect/>
          </a:stretch>
        </p:blipFill>
        <p:spPr>
          <a:xfrm>
            <a:off x="7353799" y="4494668"/>
            <a:ext cx="719213" cy="252192"/>
          </a:xfrm>
          <a:prstGeom prst="rect">
            <a:avLst/>
          </a:prstGeom>
        </p:spPr>
      </p:pic>
      <p:pic>
        <p:nvPicPr>
          <p:cNvPr id="11" name="Picture 10" descr="A math symbols with numbers&#10;&#10;Description automatically generated with medium confidence">
            <a:extLst>
              <a:ext uri="{FF2B5EF4-FFF2-40B4-BE49-F238E27FC236}">
                <a16:creationId xmlns:a16="http://schemas.microsoft.com/office/drawing/2014/main" id="{6BDFB97E-78C6-85CF-551A-CCBB3CC4109B}"/>
              </a:ext>
            </a:extLst>
          </p:cNvPr>
          <p:cNvPicPr>
            <a:picLocks noChangeAspect="1"/>
          </p:cNvPicPr>
          <p:nvPr/>
        </p:nvPicPr>
        <p:blipFill>
          <a:blip r:embed="rId13"/>
          <a:stretch>
            <a:fillRect/>
          </a:stretch>
        </p:blipFill>
        <p:spPr>
          <a:xfrm>
            <a:off x="3443011" y="2669471"/>
            <a:ext cx="2601802" cy="371686"/>
          </a:xfrm>
          <a:prstGeom prst="rect">
            <a:avLst/>
          </a:prstGeom>
        </p:spPr>
      </p:pic>
      <p:cxnSp>
        <p:nvCxnSpPr>
          <p:cNvPr id="39" name="Straight Arrow Connector 38">
            <a:extLst>
              <a:ext uri="{FF2B5EF4-FFF2-40B4-BE49-F238E27FC236}">
                <a16:creationId xmlns:a16="http://schemas.microsoft.com/office/drawing/2014/main" id="{9BCFD0B5-11EA-F921-D263-072C8CF22624}"/>
              </a:ext>
            </a:extLst>
          </p:cNvPr>
          <p:cNvCxnSpPr>
            <a:cxnSpLocks/>
          </p:cNvCxnSpPr>
          <p:nvPr/>
        </p:nvCxnSpPr>
        <p:spPr>
          <a:xfrm flipH="1">
            <a:off x="4785756" y="2195600"/>
            <a:ext cx="2025015" cy="1542293"/>
          </a:xfrm>
          <a:prstGeom prst="straightConnector1">
            <a:avLst/>
          </a:prstGeom>
          <a:ln>
            <a:solidFill>
              <a:schemeClr val="accent1">
                <a:alpha val="48119"/>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70EDDF26-57A8-575C-C022-0780678CBE50}"/>
              </a:ext>
            </a:extLst>
          </p:cNvPr>
          <p:cNvCxnSpPr>
            <a:cxnSpLocks/>
          </p:cNvCxnSpPr>
          <p:nvPr/>
        </p:nvCxnSpPr>
        <p:spPr>
          <a:xfrm flipH="1" flipV="1">
            <a:off x="4785756" y="4283275"/>
            <a:ext cx="1259057" cy="1393130"/>
          </a:xfrm>
          <a:prstGeom prst="straightConnector1">
            <a:avLst/>
          </a:prstGeom>
          <a:ln>
            <a:solidFill>
              <a:schemeClr val="accent1">
                <a:alpha val="48764"/>
              </a:schemeClr>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DD77CA1B-A3D2-C2D0-4934-190A60EE6AB6}"/>
              </a:ext>
            </a:extLst>
          </p:cNvPr>
          <p:cNvSpPr txBox="1"/>
          <p:nvPr/>
        </p:nvSpPr>
        <p:spPr>
          <a:xfrm>
            <a:off x="6103638" y="5425847"/>
            <a:ext cx="2107436" cy="1015663"/>
          </a:xfrm>
          <a:prstGeom prst="rect">
            <a:avLst/>
          </a:prstGeom>
          <a:noFill/>
        </p:spPr>
        <p:txBody>
          <a:bodyPr wrap="none" rtlCol="0">
            <a:spAutoFit/>
          </a:bodyPr>
          <a:lstStyle/>
          <a:p>
            <a:r>
              <a:rPr lang="cs-CZ" sz="1200" dirty="0"/>
              <a:t>šířka vlnového klubka se rozšíří</a:t>
            </a:r>
          </a:p>
          <a:p>
            <a:r>
              <a:rPr lang="cs-CZ" sz="1200" dirty="0"/>
              <a:t>z 		pro </a:t>
            </a:r>
            <a:r>
              <a:rPr lang="cs-CZ" sz="1200" i="1" dirty="0"/>
              <a:t>t</a:t>
            </a:r>
            <a:r>
              <a:rPr lang="cs-CZ" sz="1200" dirty="0"/>
              <a:t> = 0</a:t>
            </a:r>
            <a:br>
              <a:rPr lang="cs-CZ" sz="1200" dirty="0"/>
            </a:br>
            <a:r>
              <a:rPr lang="cs-CZ" sz="1200" dirty="0"/>
              <a:t>na </a:t>
            </a:r>
          </a:p>
          <a:p>
            <a:endParaRPr lang="cs-CZ" sz="1200" dirty="0"/>
          </a:p>
          <a:p>
            <a:r>
              <a:rPr lang="cs-CZ" sz="1200" dirty="0"/>
              <a:t>pro pozdější čas</a:t>
            </a:r>
          </a:p>
        </p:txBody>
      </p:sp>
      <p:pic>
        <p:nvPicPr>
          <p:cNvPr id="47" name="Picture 46">
            <a:extLst>
              <a:ext uri="{FF2B5EF4-FFF2-40B4-BE49-F238E27FC236}">
                <a16:creationId xmlns:a16="http://schemas.microsoft.com/office/drawing/2014/main" id="{E02E5AA4-FB7F-7D1D-208B-7575CBF96068}"/>
              </a:ext>
            </a:extLst>
          </p:cNvPr>
          <p:cNvPicPr>
            <a:picLocks noChangeAspect="1"/>
          </p:cNvPicPr>
          <p:nvPr/>
        </p:nvPicPr>
        <p:blipFill>
          <a:blip r:embed="rId14"/>
          <a:stretch>
            <a:fillRect/>
          </a:stretch>
        </p:blipFill>
        <p:spPr>
          <a:xfrm>
            <a:off x="6276026" y="5652655"/>
            <a:ext cx="798109" cy="179015"/>
          </a:xfrm>
          <a:prstGeom prst="rect">
            <a:avLst/>
          </a:prstGeom>
        </p:spPr>
      </p:pic>
      <p:pic>
        <p:nvPicPr>
          <p:cNvPr id="49" name="Picture 48">
            <a:extLst>
              <a:ext uri="{FF2B5EF4-FFF2-40B4-BE49-F238E27FC236}">
                <a16:creationId xmlns:a16="http://schemas.microsoft.com/office/drawing/2014/main" id="{F99D531C-DEAB-F0E4-7E12-E74722438A48}"/>
              </a:ext>
            </a:extLst>
          </p:cNvPr>
          <p:cNvPicPr>
            <a:picLocks noChangeAspect="1"/>
          </p:cNvPicPr>
          <p:nvPr/>
        </p:nvPicPr>
        <p:blipFill>
          <a:blip r:embed="rId15"/>
          <a:stretch>
            <a:fillRect/>
          </a:stretch>
        </p:blipFill>
        <p:spPr>
          <a:xfrm>
            <a:off x="6359970" y="5914547"/>
            <a:ext cx="2139117" cy="314136"/>
          </a:xfrm>
          <a:prstGeom prst="rect">
            <a:avLst/>
          </a:prstGeom>
        </p:spPr>
      </p:pic>
      <p:sp>
        <p:nvSpPr>
          <p:cNvPr id="51" name="TextBox 50">
            <a:extLst>
              <a:ext uri="{FF2B5EF4-FFF2-40B4-BE49-F238E27FC236}">
                <a16:creationId xmlns:a16="http://schemas.microsoft.com/office/drawing/2014/main" id="{978C6156-3A83-61B6-E5B4-784FCDD0C462}"/>
              </a:ext>
            </a:extLst>
          </p:cNvPr>
          <p:cNvSpPr txBox="1"/>
          <p:nvPr/>
        </p:nvSpPr>
        <p:spPr>
          <a:xfrm>
            <a:off x="341760" y="3857072"/>
            <a:ext cx="2225883" cy="830997"/>
          </a:xfrm>
          <a:prstGeom prst="rect">
            <a:avLst/>
          </a:prstGeom>
          <a:noFill/>
        </p:spPr>
        <p:txBody>
          <a:bodyPr wrap="square" rtlCol="0">
            <a:spAutoFit/>
          </a:bodyPr>
          <a:lstStyle/>
          <a:p>
            <a:r>
              <a:rPr lang="cs-CZ" sz="1200" dirty="0"/>
              <a:t>Pro čas v minus nekonečno je klubko nízké a široké, v nule se stává nejužším a nejvyšším, aby se pak opět rozšířilo.</a:t>
            </a:r>
          </a:p>
        </p:txBody>
      </p:sp>
      <p:pic>
        <p:nvPicPr>
          <p:cNvPr id="10" name="Picture 9">
            <a:extLst>
              <a:ext uri="{FF2B5EF4-FFF2-40B4-BE49-F238E27FC236}">
                <a16:creationId xmlns:a16="http://schemas.microsoft.com/office/drawing/2014/main" id="{93DF1595-A6A6-D870-A057-B58D75A32A5C}"/>
              </a:ext>
            </a:extLst>
          </p:cNvPr>
          <p:cNvPicPr>
            <a:picLocks noChangeAspect="1"/>
          </p:cNvPicPr>
          <p:nvPr/>
        </p:nvPicPr>
        <p:blipFill>
          <a:blip r:embed="rId16"/>
          <a:stretch>
            <a:fillRect/>
          </a:stretch>
        </p:blipFill>
        <p:spPr>
          <a:xfrm>
            <a:off x="2246178" y="5648493"/>
            <a:ext cx="406400" cy="215900"/>
          </a:xfrm>
          <a:prstGeom prst="rect">
            <a:avLst/>
          </a:prstGeom>
        </p:spPr>
      </p:pic>
      <p:sp>
        <p:nvSpPr>
          <p:cNvPr id="12" name="TextBox 11">
            <a:extLst>
              <a:ext uri="{FF2B5EF4-FFF2-40B4-BE49-F238E27FC236}">
                <a16:creationId xmlns:a16="http://schemas.microsoft.com/office/drawing/2014/main" id="{72B06498-ABA1-1DB9-8557-28BE23D5846B}"/>
              </a:ext>
            </a:extLst>
          </p:cNvPr>
          <p:cNvSpPr txBox="1"/>
          <p:nvPr/>
        </p:nvSpPr>
        <p:spPr>
          <a:xfrm>
            <a:off x="332977" y="5612561"/>
            <a:ext cx="4797327" cy="646331"/>
          </a:xfrm>
          <a:prstGeom prst="rect">
            <a:avLst/>
          </a:prstGeom>
          <a:noFill/>
        </p:spPr>
        <p:txBody>
          <a:bodyPr wrap="square" rtlCol="0">
            <a:spAutoFit/>
          </a:bodyPr>
          <a:lstStyle/>
          <a:p>
            <a:r>
              <a:rPr lang="cs-CZ" sz="1200" dirty="0"/>
              <a:t>Zjednodušeně, uvažujme pro 		je	       a částice má nějakou nejistotu v rychlosti     danou jako       . Pak pro jakékoliv další časové okamžiky platí pro souřadnici/polohu částice:</a:t>
            </a:r>
          </a:p>
        </p:txBody>
      </p:sp>
      <p:pic>
        <p:nvPicPr>
          <p:cNvPr id="17" name="Picture 16">
            <a:extLst>
              <a:ext uri="{FF2B5EF4-FFF2-40B4-BE49-F238E27FC236}">
                <a16:creationId xmlns:a16="http://schemas.microsoft.com/office/drawing/2014/main" id="{EEFBAC0B-CC6C-24E5-B813-6D6C2C3A5A62}"/>
              </a:ext>
            </a:extLst>
          </p:cNvPr>
          <p:cNvPicPr>
            <a:picLocks noChangeAspect="1"/>
          </p:cNvPicPr>
          <p:nvPr/>
        </p:nvPicPr>
        <p:blipFill>
          <a:blip r:embed="rId17"/>
          <a:stretch>
            <a:fillRect/>
          </a:stretch>
        </p:blipFill>
        <p:spPr>
          <a:xfrm>
            <a:off x="2886964" y="5664975"/>
            <a:ext cx="469900" cy="190500"/>
          </a:xfrm>
          <a:prstGeom prst="rect">
            <a:avLst/>
          </a:prstGeom>
        </p:spPr>
      </p:pic>
      <p:pic>
        <p:nvPicPr>
          <p:cNvPr id="23" name="Picture 22">
            <a:extLst>
              <a:ext uri="{FF2B5EF4-FFF2-40B4-BE49-F238E27FC236}">
                <a16:creationId xmlns:a16="http://schemas.microsoft.com/office/drawing/2014/main" id="{D5AA7F53-5929-1C59-3639-BD0ED4A8917D}"/>
              </a:ext>
            </a:extLst>
          </p:cNvPr>
          <p:cNvPicPr>
            <a:picLocks noChangeAspect="1"/>
          </p:cNvPicPr>
          <p:nvPr/>
        </p:nvPicPr>
        <p:blipFill>
          <a:blip r:embed="rId18"/>
          <a:stretch>
            <a:fillRect/>
          </a:stretch>
        </p:blipFill>
        <p:spPr>
          <a:xfrm>
            <a:off x="2520364" y="5864393"/>
            <a:ext cx="177800" cy="177800"/>
          </a:xfrm>
          <a:prstGeom prst="rect">
            <a:avLst/>
          </a:prstGeom>
        </p:spPr>
      </p:pic>
      <p:pic>
        <p:nvPicPr>
          <p:cNvPr id="25" name="Picture 24">
            <a:extLst>
              <a:ext uri="{FF2B5EF4-FFF2-40B4-BE49-F238E27FC236}">
                <a16:creationId xmlns:a16="http://schemas.microsoft.com/office/drawing/2014/main" id="{8C63BB2B-A2FC-98F0-D325-3C9B42E12B64}"/>
              </a:ext>
            </a:extLst>
          </p:cNvPr>
          <p:cNvPicPr>
            <a:picLocks noChangeAspect="1"/>
          </p:cNvPicPr>
          <p:nvPr/>
        </p:nvPicPr>
        <p:blipFill>
          <a:blip r:embed="rId19"/>
          <a:stretch>
            <a:fillRect/>
          </a:stretch>
        </p:blipFill>
        <p:spPr>
          <a:xfrm>
            <a:off x="1670447" y="5883778"/>
            <a:ext cx="114300" cy="152400"/>
          </a:xfrm>
          <a:prstGeom prst="rect">
            <a:avLst/>
          </a:prstGeom>
        </p:spPr>
      </p:pic>
      <p:pic>
        <p:nvPicPr>
          <p:cNvPr id="27" name="Picture 26">
            <a:extLst>
              <a:ext uri="{FF2B5EF4-FFF2-40B4-BE49-F238E27FC236}">
                <a16:creationId xmlns:a16="http://schemas.microsoft.com/office/drawing/2014/main" id="{A97D3AC6-7635-6CB8-4583-016445845C2D}"/>
              </a:ext>
            </a:extLst>
          </p:cNvPr>
          <p:cNvPicPr>
            <a:picLocks noChangeAspect="1"/>
          </p:cNvPicPr>
          <p:nvPr/>
        </p:nvPicPr>
        <p:blipFill>
          <a:blip r:embed="rId20"/>
          <a:stretch>
            <a:fillRect/>
          </a:stretch>
        </p:blipFill>
        <p:spPr>
          <a:xfrm>
            <a:off x="3224222" y="6023968"/>
            <a:ext cx="2235200" cy="241300"/>
          </a:xfrm>
          <a:prstGeom prst="rect">
            <a:avLst/>
          </a:prstGeom>
        </p:spPr>
      </p:pic>
      <p:sp>
        <p:nvSpPr>
          <p:cNvPr id="28" name="Rectangle 27">
            <a:extLst>
              <a:ext uri="{FF2B5EF4-FFF2-40B4-BE49-F238E27FC236}">
                <a16:creationId xmlns:a16="http://schemas.microsoft.com/office/drawing/2014/main" id="{6D78BEEE-4E9E-84F3-BCEB-AC8B793F578F}"/>
              </a:ext>
            </a:extLst>
          </p:cNvPr>
          <p:cNvSpPr/>
          <p:nvPr/>
        </p:nvSpPr>
        <p:spPr>
          <a:xfrm flipH="1">
            <a:off x="324981" y="5543479"/>
            <a:ext cx="5192785" cy="7699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713496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805216"/>
            <a:ext cx="8484403" cy="5816977"/>
          </a:xfrm>
          <a:prstGeom prst="rect">
            <a:avLst/>
          </a:prstGeom>
          <a:noFill/>
        </p:spPr>
        <p:txBody>
          <a:bodyPr wrap="square" rtlCol="0">
            <a:spAutoFit/>
          </a:bodyPr>
          <a:lstStyle/>
          <a:p>
            <a:r>
              <a:rPr lang="cs-CZ" sz="1200" dirty="0">
                <a:cs typeface="Times New Roman"/>
              </a:rPr>
              <a:t>Kvantifikace důsledků rozptylu Gaussovského vlnového klubka v disperzním prostředí pro částice různých rozměrů:</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Parametr	udává míru rozptylu částice. </a:t>
            </a:r>
          </a:p>
          <a:p>
            <a:endParaRPr lang="cs-CZ" sz="1200" dirty="0">
              <a:cs typeface="Times New Roman"/>
            </a:endParaRPr>
          </a:p>
          <a:p>
            <a:r>
              <a:rPr lang="cs-CZ" sz="1200" dirty="0">
                <a:cs typeface="Times New Roman"/>
              </a:rPr>
              <a:t>Pro elektron:</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Pro makroskopickou částici 1 g a pozicí danou na intervalu 1 mm:</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Je zřejmé, že vlnové klubko mikročástice (elektron) se rozšíří/rozptýlí velice rychle, ve srovnání s objektem blízkým vnímání člověka.</a:t>
            </a:r>
          </a:p>
          <a:p>
            <a:endParaRPr lang="cs-CZ" sz="1200" dirty="0">
              <a:cs typeface="Times New Roman"/>
            </a:endParaRPr>
          </a:p>
          <a:p>
            <a:endParaRPr lang="cs-CZ" sz="1200" dirty="0">
              <a:cs typeface="Times New Roman"/>
            </a:endParaRPr>
          </a:p>
          <a:p>
            <a:r>
              <a:rPr lang="cs-CZ" sz="1200" dirty="0">
                <a:cs typeface="Times New Roman"/>
              </a:rPr>
              <a:t>Pro srovnání, stáří vesmíru je asi			. </a:t>
            </a:r>
          </a:p>
          <a:p>
            <a:endParaRPr lang="cs-CZ" sz="1200" dirty="0">
              <a:cs typeface="Times New Roman"/>
            </a:endParaRPr>
          </a:p>
          <a:p>
            <a:r>
              <a:rPr lang="cs-CZ" sz="1200" dirty="0">
                <a:cs typeface="Times New Roman"/>
              </a:rPr>
              <a:t>Řeknete si, jak se může elektron rozplynout? Jak je to s jeho nábojem? Hmotnost se také rozplyne? Hodí se nám to u </a:t>
            </a:r>
            <a:r>
              <a:rPr lang="cs-CZ" sz="1200" dirty="0" err="1">
                <a:cs typeface="Times New Roman"/>
              </a:rPr>
              <a:t>dvouštěrbinového</a:t>
            </a:r>
            <a:r>
              <a:rPr lang="cs-CZ" sz="1200" dirty="0">
                <a:cs typeface="Times New Roman"/>
              </a:rPr>
              <a:t> experimentu?</a:t>
            </a:r>
          </a:p>
          <a:p>
            <a:endParaRPr lang="cs-CZ" sz="1200" dirty="0">
              <a:cs typeface="Times New Roman"/>
            </a:endParaRPr>
          </a:p>
          <a:p>
            <a:r>
              <a:rPr lang="cs-CZ" sz="1200" dirty="0">
                <a:cs typeface="Times New Roman"/>
              </a:rPr>
              <a:t>A zde opět narážíme na interpretaci vlnového klubka/vlnové funkce: částice se nerozplyne, jen její pozici nelze znát přesně!</a:t>
            </a:r>
          </a:p>
          <a:p>
            <a:endParaRPr lang="cs-CZ" sz="1200" dirty="0">
              <a:cs typeface="Times New Roman"/>
            </a:endParaRPr>
          </a:p>
          <a:p>
            <a:r>
              <a:rPr lang="cs-CZ" sz="1200" dirty="0">
                <a:cs typeface="Times New Roman"/>
              </a:rPr>
              <a:t>Víme přece, že dle Borna, 		              reprezentuje elementární pravděpodobnost výskytu částice v čase </a:t>
            </a:r>
            <a:r>
              <a:rPr lang="cs-CZ" sz="1200" i="1" dirty="0">
                <a:cs typeface="Times New Roman"/>
              </a:rPr>
              <a:t>t</a:t>
            </a:r>
            <a:r>
              <a:rPr lang="cs-CZ" sz="1200" dirty="0">
                <a:cs typeface="Times New Roman"/>
              </a:rPr>
              <a:t> a v prostorovém intervalu </a:t>
            </a:r>
            <a:r>
              <a:rPr lang="cs-CZ" sz="1200" i="1" dirty="0" err="1">
                <a:cs typeface="Times New Roman"/>
              </a:rPr>
              <a:t>x</a:t>
            </a:r>
            <a:r>
              <a:rPr lang="cs-CZ" sz="1200" i="1" dirty="0">
                <a:cs typeface="Times New Roman"/>
              </a:rPr>
              <a:t>, </a:t>
            </a:r>
            <a:r>
              <a:rPr lang="cs-CZ" sz="1200" i="1" dirty="0" err="1">
                <a:cs typeface="Times New Roman"/>
              </a:rPr>
              <a:t>x</a:t>
            </a:r>
            <a:r>
              <a:rPr lang="cs-CZ" sz="1200" i="1" dirty="0">
                <a:cs typeface="Times New Roman"/>
              </a:rPr>
              <a:t> + </a:t>
            </a:r>
            <a:r>
              <a:rPr lang="cs-CZ" sz="1200" dirty="0" err="1">
                <a:cs typeface="Times New Roman"/>
              </a:rPr>
              <a:t>d</a:t>
            </a:r>
            <a:r>
              <a:rPr lang="cs-CZ" sz="1200" i="1" dirty="0" err="1">
                <a:cs typeface="Times New Roman"/>
              </a:rPr>
              <a:t>x</a:t>
            </a:r>
            <a:r>
              <a:rPr lang="cs-CZ" sz="1200" dirty="0">
                <a:cs typeface="Times New Roman"/>
              </a:rPr>
              <a:t>, která je reprezentována vlnovým klubkem	        . Rozptyl vlnového klubka tedy určitě neznamená rozšíření částice samotné!</a:t>
            </a:r>
          </a:p>
        </p:txBody>
      </p:sp>
      <p:pic>
        <p:nvPicPr>
          <p:cNvPr id="5" name="Picture 4">
            <a:extLst>
              <a:ext uri="{FF2B5EF4-FFF2-40B4-BE49-F238E27FC236}">
                <a16:creationId xmlns:a16="http://schemas.microsoft.com/office/drawing/2014/main" id="{5BBB5AB5-7508-D526-C017-99A5C4EAC1DE}"/>
              </a:ext>
            </a:extLst>
          </p:cNvPr>
          <p:cNvPicPr>
            <a:picLocks noChangeAspect="1"/>
          </p:cNvPicPr>
          <p:nvPr/>
        </p:nvPicPr>
        <p:blipFill>
          <a:blip r:embed="rId4"/>
          <a:stretch>
            <a:fillRect/>
          </a:stretch>
        </p:blipFill>
        <p:spPr>
          <a:xfrm>
            <a:off x="2383631" y="1209664"/>
            <a:ext cx="2188368" cy="760763"/>
          </a:xfrm>
          <a:prstGeom prst="rect">
            <a:avLst/>
          </a:prstGeom>
        </p:spPr>
      </p:pic>
      <p:pic>
        <p:nvPicPr>
          <p:cNvPr id="10" name="Picture 9">
            <a:extLst>
              <a:ext uri="{FF2B5EF4-FFF2-40B4-BE49-F238E27FC236}">
                <a16:creationId xmlns:a16="http://schemas.microsoft.com/office/drawing/2014/main" id="{A2C7896A-59A2-5D65-9558-073DBE8AFF96}"/>
              </a:ext>
            </a:extLst>
          </p:cNvPr>
          <p:cNvPicPr>
            <a:picLocks noChangeAspect="1"/>
          </p:cNvPicPr>
          <p:nvPr/>
        </p:nvPicPr>
        <p:blipFill>
          <a:blip r:embed="rId5"/>
          <a:stretch>
            <a:fillRect/>
          </a:stretch>
        </p:blipFill>
        <p:spPr>
          <a:xfrm>
            <a:off x="4676893" y="1321217"/>
            <a:ext cx="1344138" cy="537655"/>
          </a:xfrm>
          <a:prstGeom prst="rect">
            <a:avLst/>
          </a:prstGeom>
        </p:spPr>
      </p:pic>
      <p:pic>
        <p:nvPicPr>
          <p:cNvPr id="24" name="Picture 23" descr="A number seven and x&#10;&#10;Description automatically generated">
            <a:extLst>
              <a:ext uri="{FF2B5EF4-FFF2-40B4-BE49-F238E27FC236}">
                <a16:creationId xmlns:a16="http://schemas.microsoft.com/office/drawing/2014/main" id="{E65CE215-9CDA-2CAF-6C29-AA1CA2A0487D}"/>
              </a:ext>
            </a:extLst>
          </p:cNvPr>
          <p:cNvPicPr>
            <a:picLocks noChangeAspect="1"/>
          </p:cNvPicPr>
          <p:nvPr/>
        </p:nvPicPr>
        <p:blipFill>
          <a:blip r:embed="rId6"/>
          <a:stretch>
            <a:fillRect/>
          </a:stretch>
        </p:blipFill>
        <p:spPr>
          <a:xfrm>
            <a:off x="4795646" y="2410176"/>
            <a:ext cx="1615052" cy="283342"/>
          </a:xfrm>
          <a:prstGeom prst="rect">
            <a:avLst/>
          </a:prstGeom>
        </p:spPr>
      </p:pic>
      <p:pic>
        <p:nvPicPr>
          <p:cNvPr id="26" name="Picture 25">
            <a:extLst>
              <a:ext uri="{FF2B5EF4-FFF2-40B4-BE49-F238E27FC236}">
                <a16:creationId xmlns:a16="http://schemas.microsoft.com/office/drawing/2014/main" id="{8D85037B-B603-3CED-9C23-938A51B722C5}"/>
              </a:ext>
            </a:extLst>
          </p:cNvPr>
          <p:cNvPicPr>
            <a:picLocks noChangeAspect="1"/>
          </p:cNvPicPr>
          <p:nvPr/>
        </p:nvPicPr>
        <p:blipFill>
          <a:blip r:embed="rId7"/>
          <a:stretch>
            <a:fillRect/>
          </a:stretch>
        </p:blipFill>
        <p:spPr>
          <a:xfrm>
            <a:off x="3047999" y="2410176"/>
            <a:ext cx="1524000" cy="279400"/>
          </a:xfrm>
          <a:prstGeom prst="rect">
            <a:avLst/>
          </a:prstGeom>
        </p:spPr>
      </p:pic>
      <p:pic>
        <p:nvPicPr>
          <p:cNvPr id="28" name="Picture 27" descr="A black number with a white background&#10;&#10;Description automatically generated">
            <a:extLst>
              <a:ext uri="{FF2B5EF4-FFF2-40B4-BE49-F238E27FC236}">
                <a16:creationId xmlns:a16="http://schemas.microsoft.com/office/drawing/2014/main" id="{BF2557DC-2070-BD49-C683-30271B273E92}"/>
              </a:ext>
            </a:extLst>
          </p:cNvPr>
          <p:cNvPicPr>
            <a:picLocks noChangeAspect="1"/>
          </p:cNvPicPr>
          <p:nvPr/>
        </p:nvPicPr>
        <p:blipFill>
          <a:blip r:embed="rId8"/>
          <a:stretch>
            <a:fillRect/>
          </a:stretch>
        </p:blipFill>
        <p:spPr>
          <a:xfrm>
            <a:off x="1328057" y="2391126"/>
            <a:ext cx="1524000" cy="317500"/>
          </a:xfrm>
          <a:prstGeom prst="rect">
            <a:avLst/>
          </a:prstGeom>
        </p:spPr>
      </p:pic>
      <p:grpSp>
        <p:nvGrpSpPr>
          <p:cNvPr id="33" name="Group 32">
            <a:extLst>
              <a:ext uri="{FF2B5EF4-FFF2-40B4-BE49-F238E27FC236}">
                <a16:creationId xmlns:a16="http://schemas.microsoft.com/office/drawing/2014/main" id="{EE00464E-864A-CDDE-5B78-2031A9B0CC1C}"/>
              </a:ext>
            </a:extLst>
          </p:cNvPr>
          <p:cNvGrpSpPr/>
          <p:nvPr/>
        </p:nvGrpSpPr>
        <p:grpSpPr>
          <a:xfrm>
            <a:off x="6606382" y="2391130"/>
            <a:ext cx="2305790" cy="272153"/>
            <a:chOff x="6291945" y="2181955"/>
            <a:chExt cx="2472536" cy="298449"/>
          </a:xfrm>
        </p:grpSpPr>
        <p:pic>
          <p:nvPicPr>
            <p:cNvPr id="30" name="Picture 29">
              <a:extLst>
                <a:ext uri="{FF2B5EF4-FFF2-40B4-BE49-F238E27FC236}">
                  <a16:creationId xmlns:a16="http://schemas.microsoft.com/office/drawing/2014/main" id="{969C1848-A0D2-46E6-1F19-136C55928992}"/>
                </a:ext>
              </a:extLst>
            </p:cNvPr>
            <p:cNvPicPr>
              <a:picLocks noChangeAspect="1"/>
            </p:cNvPicPr>
            <p:nvPr/>
          </p:nvPicPr>
          <p:blipFill>
            <a:blip r:embed="rId9"/>
            <a:stretch>
              <a:fillRect/>
            </a:stretch>
          </p:blipFill>
          <p:spPr>
            <a:xfrm>
              <a:off x="6291945" y="2188304"/>
              <a:ext cx="1219200" cy="292100"/>
            </a:xfrm>
            <a:prstGeom prst="rect">
              <a:avLst/>
            </a:prstGeom>
          </p:spPr>
        </p:pic>
        <p:pic>
          <p:nvPicPr>
            <p:cNvPr id="32" name="Picture 31">
              <a:extLst>
                <a:ext uri="{FF2B5EF4-FFF2-40B4-BE49-F238E27FC236}">
                  <a16:creationId xmlns:a16="http://schemas.microsoft.com/office/drawing/2014/main" id="{44E20320-6F67-80B8-A3E9-D0491392AA56}"/>
                </a:ext>
              </a:extLst>
            </p:cNvPr>
            <p:cNvPicPr>
              <a:picLocks noChangeAspect="1"/>
            </p:cNvPicPr>
            <p:nvPr/>
          </p:nvPicPr>
          <p:blipFill rotWithShape="1">
            <a:blip r:embed="rId10"/>
            <a:srcRect b="19023"/>
            <a:stretch/>
          </p:blipFill>
          <p:spPr>
            <a:xfrm>
              <a:off x="7469081" y="2181955"/>
              <a:ext cx="1295400" cy="246817"/>
            </a:xfrm>
            <a:prstGeom prst="rect">
              <a:avLst/>
            </a:prstGeom>
          </p:spPr>
        </p:pic>
      </p:grpSp>
      <p:pic>
        <p:nvPicPr>
          <p:cNvPr id="35" name="Picture 34">
            <a:extLst>
              <a:ext uri="{FF2B5EF4-FFF2-40B4-BE49-F238E27FC236}">
                <a16:creationId xmlns:a16="http://schemas.microsoft.com/office/drawing/2014/main" id="{F20A2202-4FE5-809D-5676-ECE81719AEBB}"/>
              </a:ext>
            </a:extLst>
          </p:cNvPr>
          <p:cNvPicPr>
            <a:picLocks noChangeAspect="1"/>
          </p:cNvPicPr>
          <p:nvPr/>
        </p:nvPicPr>
        <p:blipFill>
          <a:blip r:embed="rId11"/>
          <a:stretch>
            <a:fillRect/>
          </a:stretch>
        </p:blipFill>
        <p:spPr>
          <a:xfrm>
            <a:off x="2535795" y="2900433"/>
            <a:ext cx="3644900" cy="292100"/>
          </a:xfrm>
          <a:prstGeom prst="rect">
            <a:avLst/>
          </a:prstGeom>
        </p:spPr>
      </p:pic>
      <p:cxnSp>
        <p:nvCxnSpPr>
          <p:cNvPr id="36" name="Straight Arrow Connector 35">
            <a:extLst>
              <a:ext uri="{FF2B5EF4-FFF2-40B4-BE49-F238E27FC236}">
                <a16:creationId xmlns:a16="http://schemas.microsoft.com/office/drawing/2014/main" id="{12503F6E-C50A-ADCE-B147-966C82C8EAB5}"/>
              </a:ext>
            </a:extLst>
          </p:cNvPr>
          <p:cNvCxnSpPr>
            <a:cxnSpLocks/>
          </p:cNvCxnSpPr>
          <p:nvPr/>
        </p:nvCxnSpPr>
        <p:spPr>
          <a:xfrm>
            <a:off x="1735122" y="3046483"/>
            <a:ext cx="648509" cy="0"/>
          </a:xfrm>
          <a:prstGeom prst="straightConnector1">
            <a:avLst/>
          </a:prstGeom>
          <a:ln>
            <a:solidFill>
              <a:schemeClr val="accent1">
                <a:alpha val="48764"/>
              </a:schemeClr>
            </a:solidFill>
            <a:tailEnd type="triangle"/>
          </a:ln>
        </p:spPr>
        <p:style>
          <a:lnRef idx="2">
            <a:schemeClr val="accent1"/>
          </a:lnRef>
          <a:fillRef idx="0">
            <a:schemeClr val="accent1"/>
          </a:fillRef>
          <a:effectRef idx="1">
            <a:schemeClr val="accent1"/>
          </a:effectRef>
          <a:fontRef idx="minor">
            <a:schemeClr val="tx1"/>
          </a:fontRef>
        </p:style>
      </p:cxnSp>
      <p:pic>
        <p:nvPicPr>
          <p:cNvPr id="40" name="Picture 39">
            <a:extLst>
              <a:ext uri="{FF2B5EF4-FFF2-40B4-BE49-F238E27FC236}">
                <a16:creationId xmlns:a16="http://schemas.microsoft.com/office/drawing/2014/main" id="{C7A553E1-3C47-2261-2098-EA55058F52A8}"/>
              </a:ext>
            </a:extLst>
          </p:cNvPr>
          <p:cNvPicPr>
            <a:picLocks noChangeAspect="1"/>
          </p:cNvPicPr>
          <p:nvPr/>
        </p:nvPicPr>
        <p:blipFill>
          <a:blip r:embed="rId12"/>
          <a:stretch>
            <a:fillRect/>
          </a:stretch>
        </p:blipFill>
        <p:spPr>
          <a:xfrm>
            <a:off x="2535795" y="3494074"/>
            <a:ext cx="5511800" cy="279400"/>
          </a:xfrm>
          <a:prstGeom prst="rect">
            <a:avLst/>
          </a:prstGeom>
        </p:spPr>
      </p:pic>
      <p:cxnSp>
        <p:nvCxnSpPr>
          <p:cNvPr id="41" name="Straight Arrow Connector 40">
            <a:extLst>
              <a:ext uri="{FF2B5EF4-FFF2-40B4-BE49-F238E27FC236}">
                <a16:creationId xmlns:a16="http://schemas.microsoft.com/office/drawing/2014/main" id="{023F9F73-2D5E-9C9A-F505-E0E326C04FFE}"/>
              </a:ext>
            </a:extLst>
          </p:cNvPr>
          <p:cNvCxnSpPr>
            <a:cxnSpLocks/>
          </p:cNvCxnSpPr>
          <p:nvPr/>
        </p:nvCxnSpPr>
        <p:spPr>
          <a:xfrm>
            <a:off x="1735121" y="3633774"/>
            <a:ext cx="648509" cy="0"/>
          </a:xfrm>
          <a:prstGeom prst="straightConnector1">
            <a:avLst/>
          </a:prstGeom>
          <a:ln>
            <a:solidFill>
              <a:schemeClr val="accent1">
                <a:alpha val="48764"/>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2ECF7919-9E83-6279-1603-13D2A6282F58}"/>
              </a:ext>
            </a:extLst>
          </p:cNvPr>
          <p:cNvSpPr/>
          <p:nvPr/>
        </p:nvSpPr>
        <p:spPr>
          <a:xfrm>
            <a:off x="4697675" y="2682507"/>
            <a:ext cx="612891" cy="276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3" name="Rectangle 42">
            <a:extLst>
              <a:ext uri="{FF2B5EF4-FFF2-40B4-BE49-F238E27FC236}">
                <a16:creationId xmlns:a16="http://schemas.microsoft.com/office/drawing/2014/main" id="{C0038157-B236-7E50-6F84-BD9B3F57FD5A}"/>
              </a:ext>
            </a:extLst>
          </p:cNvPr>
          <p:cNvSpPr/>
          <p:nvPr/>
        </p:nvSpPr>
        <p:spPr>
          <a:xfrm flipH="1" flipV="1">
            <a:off x="4770487" y="2853978"/>
            <a:ext cx="1410207" cy="3778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4" name="Rectangle 43">
            <a:extLst>
              <a:ext uri="{FF2B5EF4-FFF2-40B4-BE49-F238E27FC236}">
                <a16:creationId xmlns:a16="http://schemas.microsoft.com/office/drawing/2014/main" id="{D15B81DF-B949-FD61-9FF9-AFC05E0409E8}"/>
              </a:ext>
            </a:extLst>
          </p:cNvPr>
          <p:cNvSpPr/>
          <p:nvPr/>
        </p:nvSpPr>
        <p:spPr>
          <a:xfrm flipH="1" flipV="1">
            <a:off x="6897945" y="3430080"/>
            <a:ext cx="1208038" cy="3778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46" name="Picture 45">
            <a:extLst>
              <a:ext uri="{FF2B5EF4-FFF2-40B4-BE49-F238E27FC236}">
                <a16:creationId xmlns:a16="http://schemas.microsoft.com/office/drawing/2014/main" id="{6AB0CFB1-5903-AFEC-14B2-F30AC5733D89}"/>
              </a:ext>
            </a:extLst>
          </p:cNvPr>
          <p:cNvPicPr>
            <a:picLocks noChangeAspect="1"/>
          </p:cNvPicPr>
          <p:nvPr/>
        </p:nvPicPr>
        <p:blipFill>
          <a:blip r:embed="rId13"/>
          <a:stretch>
            <a:fillRect/>
          </a:stretch>
        </p:blipFill>
        <p:spPr>
          <a:xfrm>
            <a:off x="1032080" y="2121643"/>
            <a:ext cx="215900" cy="215900"/>
          </a:xfrm>
          <a:prstGeom prst="rect">
            <a:avLst/>
          </a:prstGeom>
        </p:spPr>
      </p:pic>
      <p:sp>
        <p:nvSpPr>
          <p:cNvPr id="47" name="Rectangle 46">
            <a:extLst>
              <a:ext uri="{FF2B5EF4-FFF2-40B4-BE49-F238E27FC236}">
                <a16:creationId xmlns:a16="http://schemas.microsoft.com/office/drawing/2014/main" id="{C6AEF733-3B29-FF92-BBA4-D5D5D04AB376}"/>
              </a:ext>
            </a:extLst>
          </p:cNvPr>
          <p:cNvSpPr/>
          <p:nvPr/>
        </p:nvSpPr>
        <p:spPr>
          <a:xfrm flipH="1" flipV="1">
            <a:off x="351800" y="2024113"/>
            <a:ext cx="2771410" cy="3778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8" name="Rectangle 47">
            <a:extLst>
              <a:ext uri="{FF2B5EF4-FFF2-40B4-BE49-F238E27FC236}">
                <a16:creationId xmlns:a16="http://schemas.microsoft.com/office/drawing/2014/main" id="{83D646F1-D6C3-CF0E-C281-6D6920E44221}"/>
              </a:ext>
            </a:extLst>
          </p:cNvPr>
          <p:cNvSpPr/>
          <p:nvPr/>
        </p:nvSpPr>
        <p:spPr>
          <a:xfrm flipH="1" flipV="1">
            <a:off x="318993" y="4054900"/>
            <a:ext cx="8278741" cy="3778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50" name="Picture 49" descr="A black number and x&#10;&#10;Description automatically generated with medium confidence">
            <a:extLst>
              <a:ext uri="{FF2B5EF4-FFF2-40B4-BE49-F238E27FC236}">
                <a16:creationId xmlns:a16="http://schemas.microsoft.com/office/drawing/2014/main" id="{BFA3563E-1370-5BB5-2008-6BB68AADC63F}"/>
              </a:ext>
            </a:extLst>
          </p:cNvPr>
          <p:cNvPicPr>
            <a:picLocks noChangeAspect="1"/>
          </p:cNvPicPr>
          <p:nvPr/>
        </p:nvPicPr>
        <p:blipFill>
          <a:blip r:embed="rId14"/>
          <a:stretch>
            <a:fillRect/>
          </a:stretch>
        </p:blipFill>
        <p:spPr>
          <a:xfrm>
            <a:off x="2478975" y="4665999"/>
            <a:ext cx="988208" cy="230890"/>
          </a:xfrm>
          <a:prstGeom prst="rect">
            <a:avLst/>
          </a:prstGeom>
        </p:spPr>
      </p:pic>
      <p:pic>
        <p:nvPicPr>
          <p:cNvPr id="52" name="Picture 51" descr="A group of black symbols&#10;&#10;Description automatically generated">
            <a:extLst>
              <a:ext uri="{FF2B5EF4-FFF2-40B4-BE49-F238E27FC236}">
                <a16:creationId xmlns:a16="http://schemas.microsoft.com/office/drawing/2014/main" id="{D69E3291-950D-E9C7-2072-F66989FF5048}"/>
              </a:ext>
            </a:extLst>
          </p:cNvPr>
          <p:cNvPicPr>
            <a:picLocks noChangeAspect="1"/>
          </p:cNvPicPr>
          <p:nvPr/>
        </p:nvPicPr>
        <p:blipFill>
          <a:blip r:embed="rId15"/>
          <a:stretch>
            <a:fillRect/>
          </a:stretch>
        </p:blipFill>
        <p:spPr>
          <a:xfrm>
            <a:off x="2059375" y="5911745"/>
            <a:ext cx="1050059" cy="278777"/>
          </a:xfrm>
          <a:prstGeom prst="rect">
            <a:avLst/>
          </a:prstGeom>
        </p:spPr>
      </p:pic>
      <p:pic>
        <p:nvPicPr>
          <p:cNvPr id="54" name="Picture 53" descr="A black symbol with a white background&#10;&#10;Description automatically generated">
            <a:extLst>
              <a:ext uri="{FF2B5EF4-FFF2-40B4-BE49-F238E27FC236}">
                <a16:creationId xmlns:a16="http://schemas.microsoft.com/office/drawing/2014/main" id="{C7C3A70F-4B60-AD1F-9C7D-74B245F7EF09}"/>
              </a:ext>
            </a:extLst>
          </p:cNvPr>
          <p:cNvPicPr>
            <a:picLocks noChangeAspect="1"/>
          </p:cNvPicPr>
          <p:nvPr/>
        </p:nvPicPr>
        <p:blipFill>
          <a:blip r:embed="rId16"/>
          <a:stretch>
            <a:fillRect/>
          </a:stretch>
        </p:blipFill>
        <p:spPr>
          <a:xfrm>
            <a:off x="4161445" y="6135808"/>
            <a:ext cx="617586" cy="243291"/>
          </a:xfrm>
          <a:prstGeom prst="rect">
            <a:avLst/>
          </a:prstGeom>
        </p:spPr>
      </p:pic>
      <p:sp>
        <p:nvSpPr>
          <p:cNvPr id="2" name="Rectangle 1">
            <a:extLst>
              <a:ext uri="{FF2B5EF4-FFF2-40B4-BE49-F238E27FC236}">
                <a16:creationId xmlns:a16="http://schemas.microsoft.com/office/drawing/2014/main" id="{C3F0E92B-B8B5-95DE-E41F-0A909055A6FA}"/>
              </a:ext>
            </a:extLst>
          </p:cNvPr>
          <p:cNvSpPr/>
          <p:nvPr/>
        </p:nvSpPr>
        <p:spPr>
          <a:xfrm flipH="1" flipV="1">
            <a:off x="318992" y="5000574"/>
            <a:ext cx="8278740" cy="156216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93497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959594"/>
            <a:ext cx="8484403" cy="5632311"/>
          </a:xfrm>
          <a:prstGeom prst="rect">
            <a:avLst/>
          </a:prstGeom>
          <a:noFill/>
        </p:spPr>
        <p:txBody>
          <a:bodyPr wrap="square" rtlCol="0">
            <a:spAutoFit/>
          </a:bodyPr>
          <a:lstStyle/>
          <a:p>
            <a:r>
              <a:rPr lang="cs-CZ" sz="1200" dirty="0">
                <a:cs typeface="Times New Roman"/>
              </a:rPr>
              <a:t>I když se vlnové klubko mění tvarem, norma (celková pravděpodobnost výskytu) daná integrací jeho hustoty pravděpodobnosti vždy zůstane stoprocentní, tedy rovna jedné:</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Je třeba si uvědomit, že popisujeme ideální případ, volnou částici, u vázaných systémů, tedy částic v potenciálových polích, se jejich vlnová klubka nebudou rozplývat tak rapidně.</a:t>
            </a:r>
          </a:p>
          <a:p>
            <a:endParaRPr lang="cs-CZ" sz="1200" dirty="0">
              <a:cs typeface="Times New Roman"/>
            </a:endParaRPr>
          </a:p>
          <a:p>
            <a:r>
              <a:rPr lang="cs-CZ" sz="1200" dirty="0">
                <a:cs typeface="Times New Roman"/>
              </a:rPr>
              <a:t>Uvažujme nyní jaký má rozšíření vlnového klubka vztah k Heisenbergovu principu neurčitosti:</a:t>
            </a:r>
          </a:p>
          <a:p>
            <a:endParaRPr lang="cs-CZ" sz="1200" dirty="0">
              <a:cs typeface="Times New Roman"/>
            </a:endParaRPr>
          </a:p>
          <a:p>
            <a:r>
              <a:rPr lang="cs-CZ" sz="1200" dirty="0">
                <a:cs typeface="Times New Roman"/>
              </a:rPr>
              <a:t>Prvně je třeba si uvědomit, že nejistota hybnosti se u volné částice nezvětšuje s časem tak jako nejistota polohy!</a:t>
            </a:r>
          </a:p>
          <a:p>
            <a:endParaRPr lang="cs-CZ" sz="1200" dirty="0">
              <a:cs typeface="Times New Roman"/>
            </a:endParaRPr>
          </a:p>
          <a:p>
            <a:r>
              <a:rPr lang="cs-CZ" sz="1200" dirty="0">
                <a:cs typeface="Times New Roman"/>
              </a:rPr>
              <a:t>Vyjdeme z předchozího vztahu:</a:t>
            </a: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Kdy platí:</a:t>
            </a:r>
          </a:p>
          <a:p>
            <a:endParaRPr lang="cs-CZ" sz="1200" dirty="0">
              <a:cs typeface="Times New Roman"/>
            </a:endParaRPr>
          </a:p>
          <a:p>
            <a:endParaRPr lang="cs-CZ" sz="1200" dirty="0">
              <a:cs typeface="Times New Roman"/>
            </a:endParaRPr>
          </a:p>
          <a:p>
            <a:r>
              <a:rPr lang="cs-CZ" sz="1200" dirty="0">
                <a:cs typeface="Times New Roman"/>
              </a:rPr>
              <a:t>Čili šířky funkcí		a	    si jsou rovny, protože hustoty pravděpodobností jsou identické funkce. </a:t>
            </a:r>
          </a:p>
          <a:p>
            <a:endParaRPr lang="cs-CZ" sz="1200" dirty="0">
              <a:cs typeface="Times New Roman"/>
            </a:endParaRPr>
          </a:p>
          <a:p>
            <a:r>
              <a:rPr lang="cs-CZ" sz="1200" dirty="0">
                <a:cs typeface="Times New Roman"/>
              </a:rPr>
              <a:t>Vlnový vektor zůstává konstantní a tedy i hybnost, a protože počáteční nejistota je	      pak 			</a:t>
            </a:r>
          </a:p>
          <a:p>
            <a:endParaRPr lang="cs-CZ" sz="1200" dirty="0">
              <a:cs typeface="Times New Roman"/>
            </a:endParaRPr>
          </a:p>
          <a:p>
            <a:r>
              <a:rPr lang="cs-CZ" sz="1200" dirty="0">
                <a:cs typeface="Times New Roman"/>
              </a:rPr>
              <a:t>Po vynásobení s neurčitostí pozice pak:				což dále ukazuje, že vždy platí</a:t>
            </a:r>
          </a:p>
          <a:p>
            <a:endParaRPr lang="cs-CZ" sz="1200" dirty="0">
              <a:cs typeface="Times New Roman"/>
            </a:endParaRPr>
          </a:p>
          <a:p>
            <a:r>
              <a:rPr lang="cs-CZ" sz="1200" dirty="0">
                <a:cs typeface="Times New Roman"/>
              </a:rPr>
              <a:t>Pro vztah				pak pro  	jde součin		k nule. V takovém případě nedojde k rozšíření klubka a </a:t>
            </a:r>
            <a:br>
              <a:rPr lang="cs-CZ" sz="1200" dirty="0">
                <a:cs typeface="Times New Roman"/>
              </a:rPr>
            </a:br>
            <a:br>
              <a:rPr lang="cs-CZ" sz="1200" dirty="0">
                <a:cs typeface="Times New Roman"/>
              </a:rPr>
            </a:br>
            <a:r>
              <a:rPr lang="cs-CZ" sz="1200" dirty="0">
                <a:cs typeface="Times New Roman"/>
              </a:rPr>
              <a:t>objekt se chová jako klasická částice. Rozšíření/rozptyl vlnového klubka částice je tedy čistě kvantově-mechanický efekt!</a:t>
            </a:r>
          </a:p>
          <a:p>
            <a:endParaRPr lang="cs-CZ" sz="1200" dirty="0">
              <a:cs typeface="Times New Roman"/>
            </a:endParaRPr>
          </a:p>
        </p:txBody>
      </p:sp>
      <p:pic>
        <p:nvPicPr>
          <p:cNvPr id="4" name="Picture 3">
            <a:extLst>
              <a:ext uri="{FF2B5EF4-FFF2-40B4-BE49-F238E27FC236}">
                <a16:creationId xmlns:a16="http://schemas.microsoft.com/office/drawing/2014/main" id="{7439A8B3-4ED5-C1F6-3C80-47667B6A500C}"/>
              </a:ext>
            </a:extLst>
          </p:cNvPr>
          <p:cNvPicPr>
            <a:picLocks noChangeAspect="1"/>
          </p:cNvPicPr>
          <p:nvPr/>
        </p:nvPicPr>
        <p:blipFill>
          <a:blip r:embed="rId4"/>
          <a:stretch>
            <a:fillRect/>
          </a:stretch>
        </p:blipFill>
        <p:spPr>
          <a:xfrm>
            <a:off x="540327" y="1515853"/>
            <a:ext cx="5896099" cy="470195"/>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71E15259-5FD3-5925-1718-6F86CC36A64B}"/>
              </a:ext>
            </a:extLst>
          </p:cNvPr>
          <p:cNvPicPr>
            <a:picLocks noChangeAspect="1"/>
          </p:cNvPicPr>
          <p:nvPr/>
        </p:nvPicPr>
        <p:blipFill>
          <a:blip r:embed="rId5"/>
          <a:stretch>
            <a:fillRect/>
          </a:stretch>
        </p:blipFill>
        <p:spPr>
          <a:xfrm>
            <a:off x="6575703" y="1601621"/>
            <a:ext cx="1563007" cy="243982"/>
          </a:xfrm>
          <a:prstGeom prst="rect">
            <a:avLst/>
          </a:prstGeom>
        </p:spPr>
      </p:pic>
      <p:sp>
        <p:nvSpPr>
          <p:cNvPr id="7" name="Rectangle 6">
            <a:extLst>
              <a:ext uri="{FF2B5EF4-FFF2-40B4-BE49-F238E27FC236}">
                <a16:creationId xmlns:a16="http://schemas.microsoft.com/office/drawing/2014/main" id="{EB0893F7-B2B0-3A96-44DC-56E043335BE8}"/>
              </a:ext>
            </a:extLst>
          </p:cNvPr>
          <p:cNvSpPr/>
          <p:nvPr/>
        </p:nvSpPr>
        <p:spPr>
          <a:xfrm flipH="1" flipV="1">
            <a:off x="329798" y="2919223"/>
            <a:ext cx="7092280" cy="37785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0" name="Picture 9" descr="A math symbols and symbols&#10;&#10;Description automatically generated with medium confidence">
            <a:extLst>
              <a:ext uri="{FF2B5EF4-FFF2-40B4-BE49-F238E27FC236}">
                <a16:creationId xmlns:a16="http://schemas.microsoft.com/office/drawing/2014/main" id="{A49A2311-87E4-1D34-4163-08E80041E70D}"/>
              </a:ext>
            </a:extLst>
          </p:cNvPr>
          <p:cNvPicPr>
            <a:picLocks noChangeAspect="1"/>
          </p:cNvPicPr>
          <p:nvPr/>
        </p:nvPicPr>
        <p:blipFill>
          <a:blip r:embed="rId6"/>
          <a:stretch>
            <a:fillRect/>
          </a:stretch>
        </p:blipFill>
        <p:spPr>
          <a:xfrm>
            <a:off x="341760" y="3594391"/>
            <a:ext cx="2057400" cy="419100"/>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1EA63825-35ED-696B-BE17-50E2B672BB14}"/>
              </a:ext>
            </a:extLst>
          </p:cNvPr>
          <p:cNvPicPr>
            <a:picLocks noChangeAspect="1"/>
          </p:cNvPicPr>
          <p:nvPr/>
        </p:nvPicPr>
        <p:blipFill>
          <a:blip r:embed="rId7"/>
          <a:stretch>
            <a:fillRect/>
          </a:stretch>
        </p:blipFill>
        <p:spPr>
          <a:xfrm>
            <a:off x="3391945" y="3568991"/>
            <a:ext cx="3708400" cy="469900"/>
          </a:xfrm>
          <a:prstGeom prst="rect">
            <a:avLst/>
          </a:prstGeom>
        </p:spPr>
      </p:pic>
      <p:cxnSp>
        <p:nvCxnSpPr>
          <p:cNvPr id="13" name="Straight Arrow Connector 12">
            <a:extLst>
              <a:ext uri="{FF2B5EF4-FFF2-40B4-BE49-F238E27FC236}">
                <a16:creationId xmlns:a16="http://schemas.microsoft.com/office/drawing/2014/main" id="{A72F4BBE-F369-A3B2-6B74-AAAC8091436F}"/>
              </a:ext>
            </a:extLst>
          </p:cNvPr>
          <p:cNvCxnSpPr>
            <a:cxnSpLocks/>
          </p:cNvCxnSpPr>
          <p:nvPr/>
        </p:nvCxnSpPr>
        <p:spPr>
          <a:xfrm>
            <a:off x="2581789" y="3816950"/>
            <a:ext cx="648509" cy="0"/>
          </a:xfrm>
          <a:prstGeom prst="straightConnector1">
            <a:avLst/>
          </a:prstGeom>
          <a:ln>
            <a:solidFill>
              <a:schemeClr val="accent1">
                <a:alpha val="48764"/>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6361E3DD-7BA7-02FE-61E6-35FC0C45BCB0}"/>
              </a:ext>
            </a:extLst>
          </p:cNvPr>
          <p:cNvPicPr>
            <a:picLocks noChangeAspect="1"/>
          </p:cNvPicPr>
          <p:nvPr/>
        </p:nvPicPr>
        <p:blipFill>
          <a:blip r:embed="rId8"/>
          <a:stretch>
            <a:fillRect/>
          </a:stretch>
        </p:blipFill>
        <p:spPr>
          <a:xfrm>
            <a:off x="341760" y="4310692"/>
            <a:ext cx="1333500" cy="228600"/>
          </a:xfrm>
          <a:prstGeom prst="rect">
            <a:avLst/>
          </a:prstGeom>
        </p:spPr>
      </p:pic>
      <p:pic>
        <p:nvPicPr>
          <p:cNvPr id="17" name="Picture 16">
            <a:extLst>
              <a:ext uri="{FF2B5EF4-FFF2-40B4-BE49-F238E27FC236}">
                <a16:creationId xmlns:a16="http://schemas.microsoft.com/office/drawing/2014/main" id="{E660CFCE-D7B8-DF31-AD2F-B3E810497882}"/>
              </a:ext>
            </a:extLst>
          </p:cNvPr>
          <p:cNvPicPr>
            <a:picLocks noChangeAspect="1"/>
          </p:cNvPicPr>
          <p:nvPr/>
        </p:nvPicPr>
        <p:blipFill>
          <a:blip r:embed="rId9"/>
          <a:stretch>
            <a:fillRect/>
          </a:stretch>
        </p:blipFill>
        <p:spPr>
          <a:xfrm>
            <a:off x="2004343" y="4317042"/>
            <a:ext cx="1803400" cy="215900"/>
          </a:xfrm>
          <a:prstGeom prst="rect">
            <a:avLst/>
          </a:prstGeom>
        </p:spPr>
      </p:pic>
      <p:pic>
        <p:nvPicPr>
          <p:cNvPr id="19" name="Picture 18">
            <a:extLst>
              <a:ext uri="{FF2B5EF4-FFF2-40B4-BE49-F238E27FC236}">
                <a16:creationId xmlns:a16="http://schemas.microsoft.com/office/drawing/2014/main" id="{31F45416-BBDA-E002-71B9-8CBB8307DC26}"/>
              </a:ext>
            </a:extLst>
          </p:cNvPr>
          <p:cNvPicPr>
            <a:picLocks noChangeAspect="1"/>
          </p:cNvPicPr>
          <p:nvPr/>
        </p:nvPicPr>
        <p:blipFill>
          <a:blip r:embed="rId10"/>
          <a:stretch>
            <a:fillRect/>
          </a:stretch>
        </p:blipFill>
        <p:spPr>
          <a:xfrm>
            <a:off x="4136826" y="4282657"/>
            <a:ext cx="1282700" cy="228600"/>
          </a:xfrm>
          <a:prstGeom prst="rect">
            <a:avLst/>
          </a:prstGeom>
        </p:spPr>
      </p:pic>
      <p:pic>
        <p:nvPicPr>
          <p:cNvPr id="22" name="Picture 21">
            <a:extLst>
              <a:ext uri="{FF2B5EF4-FFF2-40B4-BE49-F238E27FC236}">
                <a16:creationId xmlns:a16="http://schemas.microsoft.com/office/drawing/2014/main" id="{E0D7942A-B4E4-08B8-89DF-33A4FD3FDF61}"/>
              </a:ext>
            </a:extLst>
          </p:cNvPr>
          <p:cNvPicPr>
            <a:picLocks noChangeAspect="1"/>
          </p:cNvPicPr>
          <p:nvPr/>
        </p:nvPicPr>
        <p:blipFill>
          <a:blip r:embed="rId11"/>
          <a:stretch>
            <a:fillRect/>
          </a:stretch>
        </p:blipFill>
        <p:spPr>
          <a:xfrm>
            <a:off x="1995875" y="4679907"/>
            <a:ext cx="381000" cy="165100"/>
          </a:xfrm>
          <a:prstGeom prst="rect">
            <a:avLst/>
          </a:prstGeom>
        </p:spPr>
      </p:pic>
      <p:pic>
        <p:nvPicPr>
          <p:cNvPr id="24" name="Picture 23">
            <a:extLst>
              <a:ext uri="{FF2B5EF4-FFF2-40B4-BE49-F238E27FC236}">
                <a16:creationId xmlns:a16="http://schemas.microsoft.com/office/drawing/2014/main" id="{5C64EDB2-233C-BFA1-B690-2C3617EC76EF}"/>
              </a:ext>
            </a:extLst>
          </p:cNvPr>
          <p:cNvPicPr>
            <a:picLocks noChangeAspect="1"/>
          </p:cNvPicPr>
          <p:nvPr/>
        </p:nvPicPr>
        <p:blipFill>
          <a:blip r:embed="rId12"/>
          <a:stretch>
            <a:fillRect/>
          </a:stretch>
        </p:blipFill>
        <p:spPr>
          <a:xfrm>
            <a:off x="1370460" y="4686598"/>
            <a:ext cx="368300" cy="152400"/>
          </a:xfrm>
          <a:prstGeom prst="rect">
            <a:avLst/>
          </a:prstGeom>
        </p:spPr>
      </p:pic>
      <p:pic>
        <p:nvPicPr>
          <p:cNvPr id="26" name="Picture 25">
            <a:extLst>
              <a:ext uri="{FF2B5EF4-FFF2-40B4-BE49-F238E27FC236}">
                <a16:creationId xmlns:a16="http://schemas.microsoft.com/office/drawing/2014/main" id="{D54AC409-5041-BF65-0085-D67423FE791D}"/>
              </a:ext>
            </a:extLst>
          </p:cNvPr>
          <p:cNvPicPr>
            <a:picLocks noChangeAspect="1"/>
          </p:cNvPicPr>
          <p:nvPr/>
        </p:nvPicPr>
        <p:blipFill>
          <a:blip r:embed="rId13"/>
          <a:stretch>
            <a:fillRect/>
          </a:stretch>
        </p:blipFill>
        <p:spPr>
          <a:xfrm>
            <a:off x="5511800" y="5045265"/>
            <a:ext cx="558800" cy="177800"/>
          </a:xfrm>
          <a:prstGeom prst="rect">
            <a:avLst/>
          </a:prstGeom>
        </p:spPr>
      </p:pic>
      <p:pic>
        <p:nvPicPr>
          <p:cNvPr id="28" name="Picture 27" descr="A black and white symbol&#10;&#10;Description automatically generated">
            <a:extLst>
              <a:ext uri="{FF2B5EF4-FFF2-40B4-BE49-F238E27FC236}">
                <a16:creationId xmlns:a16="http://schemas.microsoft.com/office/drawing/2014/main" id="{CEEC9969-DF1E-C73D-057B-12297AEB7DDD}"/>
              </a:ext>
            </a:extLst>
          </p:cNvPr>
          <p:cNvPicPr>
            <a:picLocks noChangeAspect="1"/>
          </p:cNvPicPr>
          <p:nvPr/>
        </p:nvPicPr>
        <p:blipFill>
          <a:blip r:embed="rId14"/>
          <a:stretch>
            <a:fillRect/>
          </a:stretch>
        </p:blipFill>
        <p:spPr>
          <a:xfrm>
            <a:off x="6430106" y="4969065"/>
            <a:ext cx="927100" cy="330200"/>
          </a:xfrm>
          <a:prstGeom prst="rect">
            <a:avLst/>
          </a:prstGeom>
        </p:spPr>
      </p:pic>
      <p:pic>
        <p:nvPicPr>
          <p:cNvPr id="30" name="Picture 29" descr="A black square with black text&#10;&#10;Description automatically generated with medium confidence">
            <a:extLst>
              <a:ext uri="{FF2B5EF4-FFF2-40B4-BE49-F238E27FC236}">
                <a16:creationId xmlns:a16="http://schemas.microsoft.com/office/drawing/2014/main" id="{5485A885-ABE3-AEC4-B602-084CAC931FA8}"/>
              </a:ext>
            </a:extLst>
          </p:cNvPr>
          <p:cNvPicPr>
            <a:picLocks noChangeAspect="1"/>
          </p:cNvPicPr>
          <p:nvPr/>
        </p:nvPicPr>
        <p:blipFill>
          <a:blip r:embed="rId15"/>
          <a:stretch>
            <a:fillRect/>
          </a:stretch>
        </p:blipFill>
        <p:spPr>
          <a:xfrm>
            <a:off x="2906043" y="5256711"/>
            <a:ext cx="1574800" cy="419100"/>
          </a:xfrm>
          <a:prstGeom prst="rect">
            <a:avLst/>
          </a:prstGeom>
        </p:spPr>
      </p:pic>
      <p:pic>
        <p:nvPicPr>
          <p:cNvPr id="32" name="Picture 31">
            <a:extLst>
              <a:ext uri="{FF2B5EF4-FFF2-40B4-BE49-F238E27FC236}">
                <a16:creationId xmlns:a16="http://schemas.microsoft.com/office/drawing/2014/main" id="{19093FEF-E530-03B7-9406-1DED32BEC383}"/>
              </a:ext>
            </a:extLst>
          </p:cNvPr>
          <p:cNvPicPr>
            <a:picLocks noChangeAspect="1"/>
          </p:cNvPicPr>
          <p:nvPr/>
        </p:nvPicPr>
        <p:blipFill>
          <a:blip r:embed="rId16"/>
          <a:stretch>
            <a:fillRect/>
          </a:stretch>
        </p:blipFill>
        <p:spPr>
          <a:xfrm>
            <a:off x="6442806" y="5392347"/>
            <a:ext cx="914400" cy="177800"/>
          </a:xfrm>
          <a:prstGeom prst="rect">
            <a:avLst/>
          </a:prstGeom>
        </p:spPr>
      </p:pic>
      <p:pic>
        <p:nvPicPr>
          <p:cNvPr id="33" name="Picture 32" descr="A black square with black text&#10;&#10;Description automatically generated with medium confidence">
            <a:extLst>
              <a:ext uri="{FF2B5EF4-FFF2-40B4-BE49-F238E27FC236}">
                <a16:creationId xmlns:a16="http://schemas.microsoft.com/office/drawing/2014/main" id="{7CBE274A-95A4-80B3-2CF4-AD230D164C34}"/>
              </a:ext>
            </a:extLst>
          </p:cNvPr>
          <p:cNvPicPr>
            <a:picLocks noChangeAspect="1"/>
          </p:cNvPicPr>
          <p:nvPr/>
        </p:nvPicPr>
        <p:blipFill>
          <a:blip r:embed="rId15"/>
          <a:stretch>
            <a:fillRect/>
          </a:stretch>
        </p:blipFill>
        <p:spPr>
          <a:xfrm>
            <a:off x="1050844" y="5625071"/>
            <a:ext cx="1574800" cy="419100"/>
          </a:xfrm>
          <a:prstGeom prst="rect">
            <a:avLst/>
          </a:prstGeom>
        </p:spPr>
      </p:pic>
      <p:pic>
        <p:nvPicPr>
          <p:cNvPr id="35" name="Picture 34">
            <a:extLst>
              <a:ext uri="{FF2B5EF4-FFF2-40B4-BE49-F238E27FC236}">
                <a16:creationId xmlns:a16="http://schemas.microsoft.com/office/drawing/2014/main" id="{8E00B5FC-2671-A6D3-7924-ED53E824ED25}"/>
              </a:ext>
            </a:extLst>
          </p:cNvPr>
          <p:cNvPicPr>
            <a:picLocks noChangeAspect="1"/>
          </p:cNvPicPr>
          <p:nvPr/>
        </p:nvPicPr>
        <p:blipFill>
          <a:blip r:embed="rId17"/>
          <a:stretch>
            <a:fillRect/>
          </a:stretch>
        </p:blipFill>
        <p:spPr>
          <a:xfrm>
            <a:off x="3201445" y="5775625"/>
            <a:ext cx="381000" cy="165100"/>
          </a:xfrm>
          <a:prstGeom prst="rect">
            <a:avLst/>
          </a:prstGeom>
        </p:spPr>
      </p:pic>
      <p:pic>
        <p:nvPicPr>
          <p:cNvPr id="37" name="Picture 36">
            <a:extLst>
              <a:ext uri="{FF2B5EF4-FFF2-40B4-BE49-F238E27FC236}">
                <a16:creationId xmlns:a16="http://schemas.microsoft.com/office/drawing/2014/main" id="{E490B80F-6775-3426-8058-32155644FAC4}"/>
              </a:ext>
            </a:extLst>
          </p:cNvPr>
          <p:cNvPicPr>
            <a:picLocks noChangeAspect="1"/>
          </p:cNvPicPr>
          <p:nvPr/>
        </p:nvPicPr>
        <p:blipFill>
          <a:blip r:embed="rId18"/>
          <a:stretch>
            <a:fillRect/>
          </a:stretch>
        </p:blipFill>
        <p:spPr>
          <a:xfrm>
            <a:off x="4385733" y="5794834"/>
            <a:ext cx="508000" cy="139700"/>
          </a:xfrm>
          <a:prstGeom prst="rect">
            <a:avLst/>
          </a:prstGeom>
        </p:spPr>
      </p:pic>
      <p:sp>
        <p:nvSpPr>
          <p:cNvPr id="2" name="Rectangle 1">
            <a:extLst>
              <a:ext uri="{FF2B5EF4-FFF2-40B4-BE49-F238E27FC236}">
                <a16:creationId xmlns:a16="http://schemas.microsoft.com/office/drawing/2014/main" id="{A2D113AD-C915-11B2-C6ED-130F75395080}"/>
              </a:ext>
            </a:extLst>
          </p:cNvPr>
          <p:cNvSpPr/>
          <p:nvPr/>
        </p:nvSpPr>
        <p:spPr>
          <a:xfrm flipH="1" flipV="1">
            <a:off x="2906043" y="5267528"/>
            <a:ext cx="4516035" cy="41909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25043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31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9" y="1236593"/>
            <a:ext cx="8484403" cy="5078313"/>
          </a:xfrm>
          <a:prstGeom prst="rect">
            <a:avLst/>
          </a:prstGeom>
          <a:noFill/>
        </p:spPr>
        <p:txBody>
          <a:bodyPr wrap="square" rtlCol="0">
            <a:spAutoFit/>
          </a:bodyPr>
          <a:lstStyle/>
          <a:p>
            <a:r>
              <a:rPr lang="cs-CZ" sz="1200" dirty="0">
                <a:cs typeface="Times New Roman"/>
              </a:rPr>
              <a:t>Závěrem tedy shrňme důležité poznatky:</a:t>
            </a:r>
          </a:p>
          <a:p>
            <a:pPr marL="171450" indent="-171450">
              <a:buFontTx/>
              <a:buChar char="-"/>
            </a:pPr>
            <a:r>
              <a:rPr lang="cs-CZ" sz="1200" dirty="0">
                <a:cs typeface="Times New Roman"/>
              </a:rPr>
              <a:t>experimenty na konci 19. a začátku 20. století jasně ukázali, že klasická fyzika nedokáže přesvědčivě vysvětlit mikroskopickou povahu světa</a:t>
            </a:r>
          </a:p>
          <a:p>
            <a:pPr marL="171450" indent="-171450">
              <a:buFontTx/>
              <a:buChar char="-"/>
            </a:pPr>
            <a:r>
              <a:rPr lang="cs-CZ" sz="1200" dirty="0">
                <a:cs typeface="Times New Roman"/>
              </a:rPr>
              <a:t>stará kvantová teorie (1900-1925) ukázala směr, ovšem byla nekonzistentní a nevycházela z prvotních principů</a:t>
            </a:r>
          </a:p>
          <a:p>
            <a:pPr marL="171450" indent="-171450">
              <a:buFontTx/>
              <a:buChar char="-"/>
            </a:pPr>
            <a:r>
              <a:rPr lang="cs-CZ" sz="1200" dirty="0" err="1">
                <a:cs typeface="Times New Roman"/>
              </a:rPr>
              <a:t>dvouštěrbinový</a:t>
            </a:r>
            <a:r>
              <a:rPr lang="cs-CZ" sz="1200" dirty="0">
                <a:cs typeface="Times New Roman"/>
              </a:rPr>
              <a:t> experiment odhalil stochastickou/pravděpodobnostní a tedy nedeterministickou povahu mikrosvěta a skrze interferenci elektronů navedl k popisu mikrosvěta pomocí vlnových funkcí </a:t>
            </a:r>
          </a:p>
          <a:p>
            <a:pPr marL="171450" indent="-171450">
              <a:buFontTx/>
              <a:buChar char="-"/>
            </a:pPr>
            <a:r>
              <a:rPr lang="cs-CZ" sz="1200" dirty="0">
                <a:cs typeface="Times New Roman"/>
              </a:rPr>
              <a:t>princip superpozice se tak stal klíčovým pro popis mikrosvěta</a:t>
            </a:r>
          </a:p>
          <a:p>
            <a:pPr marL="171450" indent="-171450">
              <a:buFontTx/>
              <a:buChar char="-"/>
            </a:pPr>
            <a:r>
              <a:rPr lang="cs-CZ" sz="1200" dirty="0">
                <a:cs typeface="Times New Roman"/>
              </a:rPr>
              <a:t>Heisenberg ukázal, že nemůžeme zároveň přesně určit polohu a hybnost/rychlost částice a tyto neurčitosti se řídí tzv. Heisenbergovým principem neurčitosti:</a:t>
            </a:r>
          </a:p>
          <a:p>
            <a:pPr marL="171450" indent="-171450">
              <a:buFontTx/>
              <a:buChar char="-"/>
            </a:pPr>
            <a:endParaRPr lang="cs-CZ" sz="1200" dirty="0">
              <a:cs typeface="Times New Roman"/>
            </a:endParaRPr>
          </a:p>
          <a:p>
            <a:pPr marL="171450" indent="-171450">
              <a:buFontTx/>
              <a:buChar char="-"/>
            </a:pPr>
            <a:endParaRPr lang="cs-CZ" sz="1200" dirty="0">
              <a:cs typeface="Times New Roman"/>
            </a:endParaRPr>
          </a:p>
          <a:p>
            <a:pPr marL="171450" indent="-171450">
              <a:buFontTx/>
              <a:buChar char="-"/>
            </a:pPr>
            <a:r>
              <a:rPr lang="cs-CZ" sz="1200" dirty="0">
                <a:cs typeface="Times New Roman"/>
              </a:rPr>
              <a:t>řešením popisu částic mikrosvěta byly částicové vlny popsané vlnovou funkcí ve tvaru vlnových klubek</a:t>
            </a:r>
          </a:p>
          <a:p>
            <a:pPr marL="171450" indent="-171450">
              <a:buFontTx/>
              <a:buChar char="-"/>
            </a:pPr>
            <a:r>
              <a:rPr lang="cs-CZ" sz="1200" dirty="0">
                <a:cs typeface="Times New Roman"/>
              </a:rPr>
              <a:t>vlnové funkce a jejich velikosti na druhou popisují kvantitativně pravděpodobnostní charakter mikrosvěta:</a:t>
            </a:r>
          </a:p>
          <a:p>
            <a:pPr marL="171450" indent="-171450">
              <a:buFontTx/>
              <a:buChar char="-"/>
            </a:pPr>
            <a:r>
              <a:rPr lang="cs-CZ" sz="1200" dirty="0">
                <a:cs typeface="Times New Roman"/>
              </a:rPr>
              <a:t>vlnové funkce pro popis pozice a hybnosti jsou vzájemně provázané skrze Fourierovu transformační relace:</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A pro vlnová klubka:</a:t>
            </a:r>
          </a:p>
          <a:p>
            <a:pPr marL="171450" indent="-171450">
              <a:buFontTx/>
              <a:buChar char="-"/>
            </a:pPr>
            <a:r>
              <a:rPr lang="cs-CZ" sz="1200" dirty="0">
                <a:cs typeface="Times New Roman"/>
              </a:rPr>
              <a:t>zajišťují přesnou kvantifikaci Heisenbergova principu neurčitosti</a:t>
            </a:r>
          </a:p>
          <a:p>
            <a:pPr marL="171450" indent="-171450">
              <a:buFontTx/>
              <a:buChar char="-"/>
            </a:pPr>
            <a:r>
              <a:rPr lang="cs-CZ" sz="1200" dirty="0">
                <a:cs typeface="Times New Roman"/>
              </a:rPr>
              <a:t>ztělesňují a propojují jak částicový tak i vlnový charakter </a:t>
            </a:r>
            <a:r>
              <a:rPr lang="cs-CZ" sz="1200" dirty="0" err="1">
                <a:cs typeface="Times New Roman"/>
              </a:rPr>
              <a:t>mikroobjektů</a:t>
            </a:r>
            <a:r>
              <a:rPr lang="cs-CZ" sz="1200" dirty="0">
                <a:cs typeface="Times New Roman"/>
              </a:rPr>
              <a:t>, tehdy tzv. de </a:t>
            </a:r>
            <a:r>
              <a:rPr lang="cs-CZ" sz="1200" dirty="0" err="1">
                <a:cs typeface="Times New Roman"/>
              </a:rPr>
              <a:t>Broglieových</a:t>
            </a:r>
            <a:r>
              <a:rPr lang="cs-CZ" sz="1200" dirty="0">
                <a:cs typeface="Times New Roman"/>
              </a:rPr>
              <a:t> částicových/hmotnostních vln</a:t>
            </a:r>
          </a:p>
          <a:p>
            <a:pPr marL="171450" indent="-171450">
              <a:buFontTx/>
              <a:buChar char="-"/>
            </a:pPr>
            <a:r>
              <a:rPr lang="cs-CZ" sz="1200" dirty="0">
                <a:cs typeface="Times New Roman"/>
              </a:rPr>
              <a:t>zajišťují propojení mezi intenzitami vln (třeba ve </a:t>
            </a:r>
            <a:r>
              <a:rPr lang="cs-CZ" sz="1200" dirty="0" err="1">
                <a:cs typeface="Times New Roman"/>
              </a:rPr>
              <a:t>dvouštěrbinovém</a:t>
            </a:r>
            <a:r>
              <a:rPr lang="cs-CZ" sz="1200" dirty="0">
                <a:cs typeface="Times New Roman"/>
              </a:rPr>
              <a:t> experimentu) a pravděpodobností detekce částice</a:t>
            </a:r>
          </a:p>
          <a:p>
            <a:pPr marL="171450" indent="-171450">
              <a:buFontTx/>
              <a:buChar char="-"/>
            </a:pPr>
            <a:r>
              <a:rPr lang="cs-CZ" sz="1200" dirty="0">
                <a:cs typeface="Times New Roman"/>
              </a:rPr>
              <a:t>a, velmi důležité, zároveň propojují klasickou fyziku z fyzikou kvantovou!</a:t>
            </a:r>
          </a:p>
          <a:p>
            <a:endParaRPr lang="cs-CZ" sz="1200" dirty="0">
              <a:cs typeface="Times New Roman"/>
            </a:endParaRPr>
          </a:p>
          <a:p>
            <a:endParaRPr lang="cs-CZ" sz="1200" dirty="0">
              <a:cs typeface="Times New Roman"/>
            </a:endParaRPr>
          </a:p>
        </p:txBody>
      </p:sp>
      <p:pic>
        <p:nvPicPr>
          <p:cNvPr id="2" name="Picture 1">
            <a:extLst>
              <a:ext uri="{FF2B5EF4-FFF2-40B4-BE49-F238E27FC236}">
                <a16:creationId xmlns:a16="http://schemas.microsoft.com/office/drawing/2014/main" id="{B70F33E9-3EF8-E1E1-34AA-066230C47E23}"/>
              </a:ext>
            </a:extLst>
          </p:cNvPr>
          <p:cNvPicPr>
            <a:picLocks noChangeAspect="1"/>
          </p:cNvPicPr>
          <p:nvPr/>
        </p:nvPicPr>
        <p:blipFill>
          <a:blip r:embed="rId4"/>
          <a:stretch>
            <a:fillRect/>
          </a:stretch>
        </p:blipFill>
        <p:spPr>
          <a:xfrm>
            <a:off x="3099306" y="2810325"/>
            <a:ext cx="2615695" cy="305614"/>
          </a:xfrm>
          <a:prstGeom prst="rect">
            <a:avLst/>
          </a:prstGeom>
        </p:spPr>
      </p:pic>
      <p:pic>
        <p:nvPicPr>
          <p:cNvPr id="5" name="Picture 4">
            <a:extLst>
              <a:ext uri="{FF2B5EF4-FFF2-40B4-BE49-F238E27FC236}">
                <a16:creationId xmlns:a16="http://schemas.microsoft.com/office/drawing/2014/main" id="{2B4CB4D7-1593-C3AD-2CD8-B4360548CDC9}"/>
              </a:ext>
            </a:extLst>
          </p:cNvPr>
          <p:cNvPicPr>
            <a:picLocks noChangeAspect="1"/>
          </p:cNvPicPr>
          <p:nvPr/>
        </p:nvPicPr>
        <p:blipFill>
          <a:blip r:embed="rId5"/>
          <a:stretch>
            <a:fillRect/>
          </a:stretch>
        </p:blipFill>
        <p:spPr>
          <a:xfrm>
            <a:off x="7183967" y="3472285"/>
            <a:ext cx="1232324" cy="193505"/>
          </a:xfrm>
          <a:prstGeom prst="rect">
            <a:avLst/>
          </a:prstGeom>
        </p:spPr>
      </p:pic>
      <p:pic>
        <p:nvPicPr>
          <p:cNvPr id="9" name="Picture 8" descr="A group of math equations&#10;&#10;Description automatically generated">
            <a:extLst>
              <a:ext uri="{FF2B5EF4-FFF2-40B4-BE49-F238E27FC236}">
                <a16:creationId xmlns:a16="http://schemas.microsoft.com/office/drawing/2014/main" id="{BB2AF1E7-78FE-11C1-3402-461DB4452F6E}"/>
              </a:ext>
            </a:extLst>
          </p:cNvPr>
          <p:cNvPicPr>
            <a:picLocks noChangeAspect="1"/>
          </p:cNvPicPr>
          <p:nvPr/>
        </p:nvPicPr>
        <p:blipFill>
          <a:blip r:embed="rId6"/>
          <a:stretch>
            <a:fillRect/>
          </a:stretch>
        </p:blipFill>
        <p:spPr>
          <a:xfrm>
            <a:off x="5816600" y="3883801"/>
            <a:ext cx="2616625" cy="1189375"/>
          </a:xfrm>
          <a:prstGeom prst="rect">
            <a:avLst/>
          </a:prstGeom>
        </p:spPr>
      </p:pic>
      <p:sp>
        <p:nvSpPr>
          <p:cNvPr id="11" name="Rectangle 10">
            <a:extLst>
              <a:ext uri="{FF2B5EF4-FFF2-40B4-BE49-F238E27FC236}">
                <a16:creationId xmlns:a16="http://schemas.microsoft.com/office/drawing/2014/main" id="{25D97520-A4A9-A289-766D-B48B4ADE106A}"/>
              </a:ext>
            </a:extLst>
          </p:cNvPr>
          <p:cNvSpPr/>
          <p:nvPr/>
        </p:nvSpPr>
        <p:spPr>
          <a:xfrm flipH="1" flipV="1">
            <a:off x="341759" y="1190735"/>
            <a:ext cx="8268840" cy="491133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56996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rgbClr val="00287D"/>
                </a:solidFill>
              </a:rPr>
              <a:t>Co předcházelo, klasická fyzika</a:t>
            </a:r>
          </a:p>
        </p:txBody>
      </p:sp>
      <p:sp>
        <p:nvSpPr>
          <p:cNvPr id="2" name="TextBox 1">
            <a:extLst>
              <a:ext uri="{FF2B5EF4-FFF2-40B4-BE49-F238E27FC236}">
                <a16:creationId xmlns:a16="http://schemas.microsoft.com/office/drawing/2014/main" id="{8DDE4F60-930E-5655-719A-B736930BFF38}"/>
              </a:ext>
            </a:extLst>
          </p:cNvPr>
          <p:cNvSpPr txBox="1"/>
          <p:nvPr/>
        </p:nvSpPr>
        <p:spPr>
          <a:xfrm>
            <a:off x="2640143" y="2182505"/>
            <a:ext cx="3863714" cy="2862322"/>
          </a:xfrm>
          <a:prstGeom prst="rect">
            <a:avLst/>
          </a:prstGeom>
          <a:noFill/>
        </p:spPr>
        <p:txBody>
          <a:bodyPr wrap="square" rtlCol="0">
            <a:spAutoFit/>
          </a:bodyPr>
          <a:lstStyle/>
          <a:p>
            <a:pPr marL="228600" indent="-228600" algn="ctr">
              <a:buFont typeface="+mj-lt"/>
              <a:buAutoNum type="arabicPeriod"/>
            </a:pPr>
            <a:r>
              <a:rPr lang="en-US" sz="1200" dirty="0" err="1">
                <a:cs typeface="Times New Roman"/>
              </a:rPr>
              <a:t>Newtonovská</a:t>
            </a:r>
            <a:r>
              <a:rPr lang="en-US" sz="1200" dirty="0">
                <a:cs typeface="Times New Roman"/>
              </a:rPr>
              <a:t> </a:t>
            </a:r>
            <a:r>
              <a:rPr lang="en-US" sz="1200" dirty="0" err="1">
                <a:cs typeface="Times New Roman"/>
              </a:rPr>
              <a:t>fyzika</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dirty="0">
                <a:cs typeface="Times New Roman"/>
              </a:rPr>
              <a:t>Fresnel, Fraunhofer a Young a </a:t>
            </a:r>
            <a:r>
              <a:rPr lang="en-US" sz="1200" dirty="0" err="1">
                <a:cs typeface="Times New Roman"/>
              </a:rPr>
              <a:t>optika</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dirty="0">
                <a:cs typeface="Times New Roman"/>
              </a:rPr>
              <a:t>Hamilton a Lagrange, </a:t>
            </a:r>
            <a:r>
              <a:rPr lang="en-US" sz="1200" dirty="0" err="1">
                <a:cs typeface="Times New Roman"/>
              </a:rPr>
              <a:t>teoretická</a:t>
            </a:r>
            <a:r>
              <a:rPr lang="en-US" sz="1200" dirty="0">
                <a:cs typeface="Times New Roman"/>
              </a:rPr>
              <a:t> </a:t>
            </a:r>
            <a:r>
              <a:rPr lang="en-US" sz="1200" dirty="0" err="1">
                <a:cs typeface="Times New Roman"/>
              </a:rPr>
              <a:t>mechanika</a:t>
            </a:r>
            <a:r>
              <a:rPr lang="en-US" sz="1200" dirty="0">
                <a:cs typeface="Times New Roman"/>
              </a:rPr>
              <a:t> </a:t>
            </a:r>
            <a:r>
              <a:rPr lang="en-US" sz="1200" dirty="0" err="1">
                <a:cs typeface="Times New Roman"/>
              </a:rPr>
              <a:t>na</a:t>
            </a:r>
            <a:r>
              <a:rPr lang="en-US" sz="1200" dirty="0">
                <a:cs typeface="Times New Roman"/>
              </a:rPr>
              <a:t> </a:t>
            </a:r>
            <a:r>
              <a:rPr lang="en-US" sz="1200" dirty="0" err="1">
                <a:cs typeface="Times New Roman"/>
              </a:rPr>
              <a:t>sucho</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dirty="0">
                <a:cs typeface="Times New Roman"/>
              </a:rPr>
              <a:t>Navier-Stokes </a:t>
            </a:r>
            <a:r>
              <a:rPr lang="en-US" sz="1200" dirty="0" err="1">
                <a:cs typeface="Times New Roman"/>
              </a:rPr>
              <a:t>rovnice</a:t>
            </a:r>
            <a:r>
              <a:rPr lang="en-US" sz="1200" dirty="0">
                <a:cs typeface="Times New Roman"/>
              </a:rPr>
              <a:t> a </a:t>
            </a:r>
            <a:r>
              <a:rPr lang="en-US" sz="1200" dirty="0" err="1">
                <a:cs typeface="Times New Roman"/>
              </a:rPr>
              <a:t>mechanika</a:t>
            </a:r>
            <a:r>
              <a:rPr lang="en-US" sz="1200" dirty="0">
                <a:cs typeface="Times New Roman"/>
              </a:rPr>
              <a:t> </a:t>
            </a:r>
            <a:r>
              <a:rPr lang="en-US" sz="1200" dirty="0" err="1">
                <a:cs typeface="Times New Roman"/>
              </a:rPr>
              <a:t>kontinua</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dirty="0" err="1">
                <a:cs typeface="Times New Roman"/>
              </a:rPr>
              <a:t>Maxwellovy</a:t>
            </a:r>
            <a:r>
              <a:rPr lang="en-US" sz="1200" dirty="0">
                <a:cs typeface="Times New Roman"/>
              </a:rPr>
              <a:t> </a:t>
            </a:r>
            <a:r>
              <a:rPr lang="en-US" sz="1200" dirty="0" err="1">
                <a:cs typeface="Times New Roman"/>
              </a:rPr>
              <a:t>rovnice</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dirty="0" err="1">
                <a:cs typeface="Times New Roman"/>
              </a:rPr>
              <a:t>Boltzmannova</a:t>
            </a:r>
            <a:r>
              <a:rPr lang="en-US" sz="1200" dirty="0">
                <a:cs typeface="Times New Roman"/>
              </a:rPr>
              <a:t> </a:t>
            </a:r>
            <a:r>
              <a:rPr lang="en-US" sz="1200" dirty="0" err="1">
                <a:cs typeface="Times New Roman"/>
              </a:rPr>
              <a:t>statistika</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dirty="0">
                <a:cs typeface="Times New Roman"/>
              </a:rPr>
              <a:t>Clausius, Carnot, Kelvin a </a:t>
            </a:r>
            <a:r>
              <a:rPr lang="en-US" sz="1200" dirty="0" err="1">
                <a:cs typeface="Times New Roman"/>
              </a:rPr>
              <a:t>termodynamika</a:t>
            </a:r>
            <a:br>
              <a:rPr lang="en-US" sz="1200" dirty="0">
                <a:cs typeface="Times New Roman"/>
              </a:rPr>
            </a:br>
            <a:br>
              <a:rPr lang="en-US" sz="1200" dirty="0">
                <a:cs typeface="Times New Roman"/>
              </a:rPr>
            </a:br>
            <a:r>
              <a:rPr lang="en-US" sz="1200" dirty="0">
                <a:cs typeface="Times New Roman"/>
              </a:rPr>
              <a:t>…</a:t>
            </a:r>
          </a:p>
        </p:txBody>
      </p:sp>
    </p:spTree>
    <p:extLst>
      <p:ext uri="{BB962C8B-B14F-4D97-AF65-F5344CB8AC3E}">
        <p14:creationId xmlns:p14="http://schemas.microsoft.com/office/powerpoint/2010/main" val="175806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2707288" y="317065"/>
            <a:ext cx="4040645" cy="276999"/>
          </a:xfrm>
          <a:prstGeom prst="rect">
            <a:avLst/>
          </a:prstGeom>
          <a:noFill/>
        </p:spPr>
        <p:txBody>
          <a:bodyPr wrap="square" rtlCol="0">
            <a:spAutoFit/>
          </a:bodyPr>
          <a:lstStyle/>
          <a:p>
            <a:pPr algn="ctr"/>
            <a:r>
              <a:rPr lang="cs-CZ" sz="1200" dirty="0"/>
              <a:t>Trhliny ve fyzikálním poznání, historický přehled:</a:t>
            </a:r>
          </a:p>
        </p:txBody>
      </p:sp>
      <p:sp>
        <p:nvSpPr>
          <p:cNvPr id="2" name="TextBox 1">
            <a:extLst>
              <a:ext uri="{FF2B5EF4-FFF2-40B4-BE49-F238E27FC236}">
                <a16:creationId xmlns:a16="http://schemas.microsoft.com/office/drawing/2014/main" id="{8DDE4F60-930E-5655-719A-B736930BFF38}"/>
              </a:ext>
            </a:extLst>
          </p:cNvPr>
          <p:cNvSpPr txBox="1"/>
          <p:nvPr/>
        </p:nvSpPr>
        <p:spPr>
          <a:xfrm>
            <a:off x="2015810" y="832105"/>
            <a:ext cx="5112380" cy="1384995"/>
          </a:xfrm>
          <a:prstGeom prst="rect">
            <a:avLst/>
          </a:prstGeom>
          <a:noFill/>
        </p:spPr>
        <p:txBody>
          <a:bodyPr wrap="square" rtlCol="0">
            <a:spAutoFit/>
          </a:bodyPr>
          <a:lstStyle/>
          <a:p>
            <a:pPr marL="228600" indent="-228600" algn="ctr">
              <a:buFont typeface="+mj-lt"/>
              <a:buAutoNum type="arabicPeriod"/>
            </a:pPr>
            <a:r>
              <a:rPr lang="en-US" sz="1200" b="1" dirty="0" err="1">
                <a:cs typeface="Times New Roman"/>
              </a:rPr>
              <a:t>Relativita</a:t>
            </a:r>
            <a:r>
              <a:rPr lang="en-US" sz="1200" dirty="0">
                <a:cs typeface="Times New Roman"/>
              </a:rPr>
              <a:t> – Einstein </a:t>
            </a:r>
            <a:r>
              <a:rPr lang="en-US" sz="1200" dirty="0" err="1">
                <a:cs typeface="Times New Roman"/>
              </a:rPr>
              <a:t>ukázal</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při</a:t>
            </a:r>
            <a:r>
              <a:rPr lang="en-US" sz="1200" dirty="0">
                <a:cs typeface="Times New Roman"/>
              </a:rPr>
              <a:t> </a:t>
            </a:r>
            <a:r>
              <a:rPr lang="en-US" sz="1200" dirty="0" err="1">
                <a:cs typeface="Times New Roman"/>
              </a:rPr>
              <a:t>vysokých</a:t>
            </a:r>
            <a:r>
              <a:rPr lang="en-US" sz="1200" dirty="0">
                <a:cs typeface="Times New Roman"/>
              </a:rPr>
              <a:t> </a:t>
            </a:r>
            <a:r>
              <a:rPr lang="en-US" sz="1200" dirty="0" err="1">
                <a:cs typeface="Times New Roman"/>
              </a:rPr>
              <a:t>rychlostech</a:t>
            </a:r>
            <a:r>
              <a:rPr lang="en-US" sz="1200" dirty="0">
                <a:cs typeface="Times New Roman"/>
              </a:rPr>
              <a:t>, </a:t>
            </a:r>
            <a:r>
              <a:rPr lang="en-US" sz="1200" dirty="0" err="1">
                <a:cs typeface="Times New Roman"/>
              </a:rPr>
              <a:t>blízkých</a:t>
            </a:r>
            <a:r>
              <a:rPr lang="en-US" sz="1200" dirty="0">
                <a:cs typeface="Times New Roman"/>
              </a:rPr>
              <a:t> </a:t>
            </a:r>
            <a:r>
              <a:rPr lang="en-US" sz="1200" dirty="0" err="1">
                <a:cs typeface="Times New Roman"/>
              </a:rPr>
              <a:t>rychlosti</a:t>
            </a:r>
            <a:r>
              <a:rPr lang="en-US" sz="1200" dirty="0">
                <a:cs typeface="Times New Roman"/>
              </a:rPr>
              <a:t> </a:t>
            </a:r>
            <a:r>
              <a:rPr lang="en-US" sz="1200" dirty="0" err="1">
                <a:cs typeface="Times New Roman"/>
              </a:rPr>
              <a:t>světla</a:t>
            </a:r>
            <a:r>
              <a:rPr lang="en-US" sz="1200" dirty="0">
                <a:cs typeface="Times New Roman"/>
              </a:rPr>
              <a:t>, je </a:t>
            </a:r>
            <a:r>
              <a:rPr lang="en-US" sz="1200" dirty="0" err="1">
                <a:cs typeface="Times New Roman"/>
              </a:rPr>
              <a:t>klasický</a:t>
            </a:r>
            <a:r>
              <a:rPr lang="en-US" sz="1200" dirty="0">
                <a:cs typeface="Times New Roman"/>
              </a:rPr>
              <a:t> </a:t>
            </a:r>
            <a:r>
              <a:rPr lang="en-US" sz="1200" dirty="0" err="1">
                <a:cs typeface="Times New Roman"/>
              </a:rPr>
              <a:t>popis</a:t>
            </a:r>
            <a:r>
              <a:rPr lang="en-US" sz="1200" dirty="0">
                <a:cs typeface="Times New Roman"/>
              </a:rPr>
              <a:t> </a:t>
            </a:r>
            <a:r>
              <a:rPr lang="en-US" sz="1200" dirty="0" err="1">
                <a:cs typeface="Times New Roman"/>
              </a:rPr>
              <a:t>nedostatečný</a:t>
            </a:r>
            <a:endParaRPr lang="en-US" sz="1200" dirty="0">
              <a:cs typeface="Times New Roman"/>
            </a:endParaRPr>
          </a:p>
          <a:p>
            <a:pPr marL="228600" indent="-228600" algn="ctr">
              <a:buFont typeface="+mj-lt"/>
              <a:buAutoNum type="arabicPeriod"/>
            </a:pPr>
            <a:endParaRPr lang="en-US" sz="1200" dirty="0">
              <a:cs typeface="Times New Roman"/>
            </a:endParaRPr>
          </a:p>
          <a:p>
            <a:pPr marL="228600" indent="-228600" algn="ctr">
              <a:buFont typeface="+mj-lt"/>
              <a:buAutoNum type="arabicPeriod"/>
            </a:pPr>
            <a:r>
              <a:rPr lang="en-US" sz="1200" b="1" dirty="0" err="1">
                <a:cs typeface="Times New Roman"/>
              </a:rPr>
              <a:t>Mikrosvět</a:t>
            </a:r>
            <a:r>
              <a:rPr lang="en-US" sz="1200" dirty="0">
                <a:cs typeface="Times New Roman"/>
              </a:rPr>
              <a:t> – s </a:t>
            </a:r>
            <a:r>
              <a:rPr lang="en-US" sz="1200" dirty="0" err="1">
                <a:cs typeface="Times New Roman"/>
              </a:rPr>
              <a:t>vývojem</a:t>
            </a:r>
            <a:r>
              <a:rPr lang="en-US" sz="1200" dirty="0">
                <a:cs typeface="Times New Roman"/>
              </a:rPr>
              <a:t> </a:t>
            </a:r>
            <a:r>
              <a:rPr lang="en-US" sz="1200" dirty="0" err="1">
                <a:cs typeface="Times New Roman"/>
              </a:rPr>
              <a:t>nových</a:t>
            </a:r>
            <a:r>
              <a:rPr lang="en-US" sz="1200" dirty="0">
                <a:cs typeface="Times New Roman"/>
              </a:rPr>
              <a:t> </a:t>
            </a:r>
            <a:r>
              <a:rPr lang="en-US" sz="1200" dirty="0" err="1">
                <a:cs typeface="Times New Roman"/>
              </a:rPr>
              <a:t>experimentálních</a:t>
            </a:r>
            <a:r>
              <a:rPr lang="en-US" sz="1200" dirty="0">
                <a:cs typeface="Times New Roman"/>
              </a:rPr>
              <a:t> </a:t>
            </a:r>
            <a:r>
              <a:rPr lang="en-US" sz="1200" dirty="0" err="1">
                <a:cs typeface="Times New Roman"/>
              </a:rPr>
              <a:t>technik</a:t>
            </a:r>
            <a:r>
              <a:rPr lang="en-US" sz="1200" dirty="0">
                <a:cs typeface="Times New Roman"/>
              </a:rPr>
              <a:t>, </a:t>
            </a:r>
            <a:r>
              <a:rPr lang="en-US" sz="1200" dirty="0" err="1">
                <a:cs typeface="Times New Roman"/>
              </a:rPr>
              <a:t>hlavně</a:t>
            </a:r>
            <a:r>
              <a:rPr lang="en-US" sz="1200" dirty="0">
                <a:cs typeface="Times New Roman"/>
              </a:rPr>
              <a:t> v </a:t>
            </a:r>
            <a:r>
              <a:rPr lang="en-US" sz="1200" dirty="0" err="1">
                <a:cs typeface="Times New Roman"/>
              </a:rPr>
              <a:t>oblasti</a:t>
            </a:r>
            <a:r>
              <a:rPr lang="en-US" sz="1200" dirty="0">
                <a:cs typeface="Times New Roman"/>
              </a:rPr>
              <a:t> </a:t>
            </a:r>
            <a:r>
              <a:rPr lang="en-US" sz="1200" dirty="0" err="1">
                <a:cs typeface="Times New Roman"/>
              </a:rPr>
              <a:t>fyziky</a:t>
            </a:r>
            <a:r>
              <a:rPr lang="en-US" sz="1200" dirty="0">
                <a:cs typeface="Times New Roman"/>
              </a:rPr>
              <a:t> </a:t>
            </a:r>
            <a:r>
              <a:rPr lang="en-US" sz="1200" dirty="0" err="1">
                <a:cs typeface="Times New Roman"/>
              </a:rPr>
              <a:t>výbojů</a:t>
            </a:r>
            <a:r>
              <a:rPr lang="en-US" sz="1200" dirty="0">
                <a:cs typeface="Times New Roman"/>
              </a:rPr>
              <a:t> a </a:t>
            </a:r>
            <a:r>
              <a:rPr lang="en-US" sz="1200" dirty="0" err="1">
                <a:cs typeface="Times New Roman"/>
              </a:rPr>
              <a:t>plazmatu</a:t>
            </a:r>
            <a:r>
              <a:rPr lang="en-US" sz="1200" dirty="0">
                <a:cs typeface="Times New Roman"/>
              </a:rPr>
              <a:t> v </a:t>
            </a:r>
            <a:r>
              <a:rPr lang="en-US" sz="1200" dirty="0" err="1">
                <a:cs typeface="Times New Roman"/>
              </a:rPr>
              <a:t>té</a:t>
            </a:r>
            <a:r>
              <a:rPr lang="en-US" sz="1200" dirty="0">
                <a:cs typeface="Times New Roman"/>
              </a:rPr>
              <a:t> </a:t>
            </a:r>
            <a:r>
              <a:rPr lang="en-US" sz="1200" dirty="0" err="1">
                <a:cs typeface="Times New Roman"/>
              </a:rPr>
              <a:t>době</a:t>
            </a:r>
            <a:r>
              <a:rPr lang="en-US" sz="1200" dirty="0">
                <a:cs typeface="Times New Roman"/>
              </a:rPr>
              <a:t>, se </a:t>
            </a:r>
            <a:r>
              <a:rPr lang="en-US" sz="1200" dirty="0" err="1">
                <a:cs typeface="Times New Roman"/>
              </a:rPr>
              <a:t>zjistilo</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klasická</a:t>
            </a:r>
            <a:r>
              <a:rPr lang="en-US" sz="1200" dirty="0">
                <a:cs typeface="Times New Roman"/>
              </a:rPr>
              <a:t> </a:t>
            </a:r>
            <a:r>
              <a:rPr lang="en-US" sz="1200" dirty="0" err="1">
                <a:cs typeface="Times New Roman"/>
              </a:rPr>
              <a:t>fyzika</a:t>
            </a:r>
            <a:r>
              <a:rPr lang="en-US" sz="1200" dirty="0">
                <a:cs typeface="Times New Roman"/>
              </a:rPr>
              <a:t> </a:t>
            </a:r>
            <a:r>
              <a:rPr lang="en-US" sz="1200" dirty="0" err="1">
                <a:cs typeface="Times New Roman"/>
              </a:rPr>
              <a:t>není</a:t>
            </a:r>
            <a:r>
              <a:rPr lang="en-US" sz="1200" dirty="0">
                <a:cs typeface="Times New Roman"/>
              </a:rPr>
              <a:t> </a:t>
            </a:r>
            <a:r>
              <a:rPr lang="en-US" sz="1200" dirty="0" err="1">
                <a:cs typeface="Times New Roman"/>
              </a:rPr>
              <a:t>schopná</a:t>
            </a:r>
            <a:r>
              <a:rPr lang="en-US" sz="1200" dirty="0">
                <a:cs typeface="Times New Roman"/>
              </a:rPr>
              <a:t> </a:t>
            </a:r>
            <a:r>
              <a:rPr lang="en-US" sz="1200" dirty="0" err="1">
                <a:cs typeface="Times New Roman"/>
              </a:rPr>
              <a:t>nově</a:t>
            </a:r>
            <a:r>
              <a:rPr lang="en-US" sz="1200" dirty="0">
                <a:cs typeface="Times New Roman"/>
              </a:rPr>
              <a:t> </a:t>
            </a:r>
            <a:r>
              <a:rPr lang="en-US" sz="1200" dirty="0" err="1">
                <a:cs typeface="Times New Roman"/>
              </a:rPr>
              <a:t>pozorované</a:t>
            </a:r>
            <a:r>
              <a:rPr lang="en-US" sz="1200" dirty="0">
                <a:cs typeface="Times New Roman"/>
              </a:rPr>
              <a:t> </a:t>
            </a:r>
            <a:r>
              <a:rPr lang="en-US" sz="1200" dirty="0" err="1">
                <a:cs typeface="Times New Roman"/>
              </a:rPr>
              <a:t>jevy</a:t>
            </a:r>
            <a:r>
              <a:rPr lang="en-US" sz="1200" dirty="0">
                <a:cs typeface="Times New Roman"/>
              </a:rPr>
              <a:t> </a:t>
            </a:r>
            <a:r>
              <a:rPr lang="en-US" sz="1200" dirty="0" err="1">
                <a:cs typeface="Times New Roman"/>
              </a:rPr>
              <a:t>vysvětlit</a:t>
            </a:r>
            <a:r>
              <a:rPr lang="en-US" sz="1200" dirty="0">
                <a:cs typeface="Times New Roman"/>
              </a:rPr>
              <a:t>, </a:t>
            </a:r>
            <a:r>
              <a:rPr lang="en-US" sz="1200" dirty="0" err="1">
                <a:cs typeface="Times New Roman"/>
              </a:rPr>
              <a:t>podstatu</a:t>
            </a:r>
            <a:r>
              <a:rPr lang="en-US" sz="1200" dirty="0">
                <a:cs typeface="Times New Roman"/>
              </a:rPr>
              <a:t> a </a:t>
            </a:r>
            <a:r>
              <a:rPr lang="en-US" sz="1200" dirty="0" err="1">
                <a:cs typeface="Times New Roman"/>
              </a:rPr>
              <a:t>vznik</a:t>
            </a:r>
            <a:r>
              <a:rPr lang="en-US" sz="1200" dirty="0">
                <a:cs typeface="Times New Roman"/>
              </a:rPr>
              <a:t> </a:t>
            </a:r>
            <a:r>
              <a:rPr lang="en-US" sz="1200" dirty="0" err="1">
                <a:cs typeface="Times New Roman"/>
              </a:rPr>
              <a:t>světelného</a:t>
            </a:r>
            <a:r>
              <a:rPr lang="en-US" sz="1200" dirty="0">
                <a:cs typeface="Times New Roman"/>
              </a:rPr>
              <a:t> </a:t>
            </a:r>
            <a:r>
              <a:rPr lang="en-US" sz="1200" dirty="0" err="1">
                <a:cs typeface="Times New Roman"/>
              </a:rPr>
              <a:t>záření</a:t>
            </a:r>
            <a:r>
              <a:rPr lang="en-US" sz="1200" dirty="0">
                <a:cs typeface="Times New Roman"/>
              </a:rPr>
              <a:t> </a:t>
            </a:r>
            <a:r>
              <a:rPr lang="en-US" sz="1200" dirty="0" err="1">
                <a:cs typeface="Times New Roman"/>
              </a:rPr>
              <a:t>či</a:t>
            </a:r>
            <a:r>
              <a:rPr lang="en-US" sz="1200" dirty="0">
                <a:cs typeface="Times New Roman"/>
              </a:rPr>
              <a:t> </a:t>
            </a:r>
            <a:r>
              <a:rPr lang="en-US" sz="1200" dirty="0" err="1">
                <a:cs typeface="Times New Roman"/>
              </a:rPr>
              <a:t>strukturu</a:t>
            </a:r>
            <a:r>
              <a:rPr lang="en-US" sz="1200" dirty="0">
                <a:cs typeface="Times New Roman"/>
              </a:rPr>
              <a:t> </a:t>
            </a:r>
            <a:r>
              <a:rPr lang="en-US" sz="1200" dirty="0" err="1">
                <a:cs typeface="Times New Roman"/>
              </a:rPr>
              <a:t>atomů</a:t>
            </a:r>
            <a:r>
              <a:rPr lang="en-US" sz="1200" dirty="0">
                <a:cs typeface="Times New Roman"/>
              </a:rPr>
              <a:t> a </a:t>
            </a:r>
            <a:r>
              <a:rPr lang="en-US" sz="1200" dirty="0" err="1">
                <a:cs typeface="Times New Roman"/>
              </a:rPr>
              <a:t>molekul</a:t>
            </a:r>
            <a:endParaRPr lang="en-US" sz="1200" dirty="0">
              <a:cs typeface="Times New Roman"/>
            </a:endParaRPr>
          </a:p>
        </p:txBody>
      </p:sp>
      <p:sp>
        <p:nvSpPr>
          <p:cNvPr id="3" name="TextBox 2">
            <a:extLst>
              <a:ext uri="{FF2B5EF4-FFF2-40B4-BE49-F238E27FC236}">
                <a16:creationId xmlns:a16="http://schemas.microsoft.com/office/drawing/2014/main" id="{20E3A410-D508-3F34-1F3F-A614A845A889}"/>
              </a:ext>
            </a:extLst>
          </p:cNvPr>
          <p:cNvSpPr txBox="1"/>
          <p:nvPr/>
        </p:nvSpPr>
        <p:spPr>
          <a:xfrm>
            <a:off x="1335896" y="2475657"/>
            <a:ext cx="6472207" cy="3231654"/>
          </a:xfrm>
          <a:prstGeom prst="rect">
            <a:avLst/>
          </a:prstGeom>
          <a:noFill/>
        </p:spPr>
        <p:txBody>
          <a:bodyPr wrap="square" rtlCol="0">
            <a:spAutoFit/>
          </a:bodyPr>
          <a:lstStyle/>
          <a:p>
            <a:pPr algn="ctr"/>
            <a:r>
              <a:rPr lang="en-US" sz="1200" b="1" dirty="0" err="1">
                <a:cs typeface="Times New Roman"/>
              </a:rPr>
              <a:t>Stručná</a:t>
            </a:r>
            <a:r>
              <a:rPr lang="en-US" sz="1200" b="1" dirty="0">
                <a:cs typeface="Times New Roman"/>
              </a:rPr>
              <a:t> </a:t>
            </a:r>
            <a:r>
              <a:rPr lang="en-US" sz="1200" b="1" dirty="0" err="1">
                <a:cs typeface="Times New Roman"/>
              </a:rPr>
              <a:t>historie</a:t>
            </a:r>
            <a:r>
              <a:rPr lang="en-US" sz="1200" b="1" dirty="0">
                <a:cs typeface="Times New Roman"/>
              </a:rPr>
              <a:t> </a:t>
            </a:r>
            <a:r>
              <a:rPr lang="en-US" sz="1200" b="1" dirty="0" err="1">
                <a:cs typeface="Times New Roman"/>
              </a:rPr>
              <a:t>fyziky</a:t>
            </a:r>
            <a:r>
              <a:rPr lang="en-US" sz="1200" b="1" dirty="0">
                <a:cs typeface="Times New Roman"/>
              </a:rPr>
              <a:t> </a:t>
            </a:r>
            <a:r>
              <a:rPr lang="en-US" sz="1200" b="1" dirty="0" err="1">
                <a:cs typeface="Times New Roman"/>
              </a:rPr>
              <a:t>směrem</a:t>
            </a:r>
            <a:r>
              <a:rPr lang="en-US" sz="1200" b="1" dirty="0">
                <a:cs typeface="Times New Roman"/>
              </a:rPr>
              <a:t> </a:t>
            </a:r>
            <a:r>
              <a:rPr lang="en-US" sz="1200" b="1" dirty="0" err="1">
                <a:cs typeface="Times New Roman"/>
              </a:rPr>
              <a:t>ke</a:t>
            </a:r>
            <a:r>
              <a:rPr lang="en-US" sz="1200" b="1" dirty="0">
                <a:cs typeface="Times New Roman"/>
              </a:rPr>
              <a:t> </a:t>
            </a:r>
            <a:r>
              <a:rPr lang="en-US" sz="1200" b="1" dirty="0" err="1">
                <a:cs typeface="Times New Roman"/>
              </a:rPr>
              <a:t>kvantové</a:t>
            </a:r>
            <a:r>
              <a:rPr lang="en-US" sz="1200" b="1" dirty="0">
                <a:cs typeface="Times New Roman"/>
              </a:rPr>
              <a:t> </a:t>
            </a:r>
            <a:r>
              <a:rPr lang="en-US" sz="1200" b="1" dirty="0" err="1">
                <a:cs typeface="Times New Roman"/>
              </a:rPr>
              <a:t>teorii</a:t>
            </a:r>
            <a:endParaRPr lang="en-US" sz="1200" b="1" dirty="0">
              <a:cs typeface="Times New Roman"/>
            </a:endParaRPr>
          </a:p>
          <a:p>
            <a:pPr algn="ctr"/>
            <a:endParaRPr lang="en-US" sz="1200" dirty="0">
              <a:cs typeface="Times New Roman"/>
            </a:endParaRPr>
          </a:p>
          <a:p>
            <a:pPr algn="ctr"/>
            <a:r>
              <a:rPr lang="en-US" sz="1200" dirty="0">
                <a:cs typeface="Times New Roman"/>
              </a:rPr>
              <a:t>1900 – Max Planck </a:t>
            </a:r>
            <a:r>
              <a:rPr lang="en-US" sz="1200" dirty="0" err="1">
                <a:cs typeface="Times New Roman"/>
              </a:rPr>
              <a:t>zavádí</a:t>
            </a:r>
            <a:r>
              <a:rPr lang="en-US" sz="1200" dirty="0">
                <a:cs typeface="Times New Roman"/>
              </a:rPr>
              <a:t> </a:t>
            </a:r>
            <a:r>
              <a:rPr lang="en-US" sz="1200" dirty="0" err="1">
                <a:cs typeface="Times New Roman"/>
              </a:rPr>
              <a:t>pojem</a:t>
            </a:r>
            <a:r>
              <a:rPr lang="en-US" sz="1200" dirty="0">
                <a:cs typeface="Times New Roman"/>
              </a:rPr>
              <a:t> </a:t>
            </a:r>
            <a:r>
              <a:rPr lang="en-US" sz="1200" dirty="0" err="1">
                <a:cs typeface="Times New Roman"/>
              </a:rPr>
              <a:t>energiového</a:t>
            </a:r>
            <a:r>
              <a:rPr lang="en-US" sz="1200" dirty="0">
                <a:cs typeface="Times New Roman"/>
              </a:rPr>
              <a:t> </a:t>
            </a:r>
            <a:r>
              <a:rPr lang="en-US" sz="1200" dirty="0" err="1">
                <a:cs typeface="Times New Roman"/>
              </a:rPr>
              <a:t>kvanta</a:t>
            </a:r>
            <a:r>
              <a:rPr lang="en-US" sz="1200" dirty="0">
                <a:cs typeface="Times New Roman"/>
              </a:rPr>
              <a:t>, </a:t>
            </a:r>
            <a:r>
              <a:rPr lang="en-US" sz="1200" dirty="0" err="1">
                <a:cs typeface="Times New Roman"/>
              </a:rPr>
              <a:t>tedy</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výměna</a:t>
            </a:r>
            <a:r>
              <a:rPr lang="en-US" sz="1200" dirty="0">
                <a:cs typeface="Times New Roman"/>
              </a:rPr>
              <a:t> </a:t>
            </a:r>
            <a:r>
              <a:rPr lang="en-US" sz="1200" dirty="0" err="1">
                <a:cs typeface="Times New Roman"/>
              </a:rPr>
              <a:t>energie</a:t>
            </a:r>
            <a:r>
              <a:rPr lang="en-US" sz="1200" dirty="0">
                <a:cs typeface="Times New Roman"/>
              </a:rPr>
              <a:t> </a:t>
            </a:r>
            <a:r>
              <a:rPr lang="en-US" sz="1200" dirty="0" err="1">
                <a:cs typeface="Times New Roman"/>
              </a:rPr>
              <a:t>mezi</a:t>
            </a:r>
            <a:r>
              <a:rPr lang="en-US" sz="1200" dirty="0">
                <a:cs typeface="Times New Roman"/>
              </a:rPr>
              <a:t> </a:t>
            </a:r>
            <a:r>
              <a:rPr lang="en-US" sz="1200" dirty="0" err="1">
                <a:cs typeface="Times New Roman"/>
              </a:rPr>
              <a:t>elektromagnetickou</a:t>
            </a:r>
            <a:r>
              <a:rPr lang="en-US" sz="1200" dirty="0">
                <a:cs typeface="Times New Roman"/>
              </a:rPr>
              <a:t> </a:t>
            </a:r>
            <a:r>
              <a:rPr lang="en-US" sz="1200" dirty="0" err="1">
                <a:cs typeface="Times New Roman"/>
              </a:rPr>
              <a:t>vlnou</a:t>
            </a:r>
            <a:r>
              <a:rPr lang="en-US" sz="1200" dirty="0">
                <a:cs typeface="Times New Roman"/>
              </a:rPr>
              <a:t> a </a:t>
            </a:r>
            <a:r>
              <a:rPr lang="en-US" sz="1200" dirty="0" err="1">
                <a:cs typeface="Times New Roman"/>
              </a:rPr>
              <a:t>pevnou</a:t>
            </a:r>
            <a:r>
              <a:rPr lang="en-US" sz="1200" dirty="0">
                <a:cs typeface="Times New Roman"/>
              </a:rPr>
              <a:t> </a:t>
            </a:r>
            <a:r>
              <a:rPr lang="en-US" sz="1200" dirty="0" err="1">
                <a:cs typeface="Times New Roman"/>
              </a:rPr>
              <a:t>látkou</a:t>
            </a:r>
            <a:r>
              <a:rPr lang="en-US" sz="1200" dirty="0">
                <a:cs typeface="Times New Roman"/>
              </a:rPr>
              <a:t> </a:t>
            </a:r>
            <a:r>
              <a:rPr lang="en-US" sz="1200" dirty="0" err="1">
                <a:cs typeface="Times New Roman"/>
              </a:rPr>
              <a:t>probíhá</a:t>
            </a:r>
            <a:r>
              <a:rPr lang="en-US" sz="1200" dirty="0">
                <a:cs typeface="Times New Roman"/>
              </a:rPr>
              <a:t> v </a:t>
            </a:r>
            <a:r>
              <a:rPr lang="en-US" sz="1200" dirty="0" err="1">
                <a:cs typeface="Times New Roman"/>
              </a:rPr>
              <a:t>násobcích</a:t>
            </a:r>
            <a:r>
              <a:rPr lang="en-US" sz="1200" dirty="0">
                <a:cs typeface="Times New Roman"/>
              </a:rPr>
              <a:t> </a:t>
            </a:r>
            <a:r>
              <a:rPr lang="en-US" sz="1200" i="1" dirty="0">
                <a:cs typeface="Times New Roman"/>
              </a:rPr>
              <a:t>h</a:t>
            </a:r>
            <a:r>
              <a:rPr lang="el-GR" sz="1200" i="1" dirty="0">
                <a:cs typeface="Times New Roman"/>
              </a:rPr>
              <a:t>ν</a:t>
            </a:r>
            <a:r>
              <a:rPr lang="en-US" sz="1200" dirty="0">
                <a:cs typeface="Times New Roman"/>
              </a:rPr>
              <a:t> a </a:t>
            </a:r>
            <a:r>
              <a:rPr lang="en-US" sz="1200" dirty="0" err="1">
                <a:cs typeface="Times New Roman"/>
              </a:rPr>
              <a:t>dává</a:t>
            </a:r>
            <a:r>
              <a:rPr lang="en-US" sz="1200" dirty="0">
                <a:cs typeface="Times New Roman"/>
              </a:rPr>
              <a:t> k </a:t>
            </a:r>
            <a:r>
              <a:rPr lang="en-US" sz="1200" dirty="0" err="1">
                <a:cs typeface="Times New Roman"/>
              </a:rPr>
              <a:t>dispozici</a:t>
            </a:r>
            <a:r>
              <a:rPr lang="en-US" sz="1200" dirty="0">
                <a:cs typeface="Times New Roman"/>
              </a:rPr>
              <a:t> </a:t>
            </a:r>
            <a:r>
              <a:rPr lang="en-US" sz="1200" dirty="0" err="1">
                <a:cs typeface="Times New Roman"/>
              </a:rPr>
              <a:t>přesnou</a:t>
            </a:r>
            <a:r>
              <a:rPr lang="en-US" sz="1200" dirty="0">
                <a:cs typeface="Times New Roman"/>
              </a:rPr>
              <a:t> </a:t>
            </a:r>
            <a:r>
              <a:rPr lang="en-US" sz="1200" dirty="0" err="1">
                <a:cs typeface="Times New Roman"/>
              </a:rPr>
              <a:t>rozdělovací</a:t>
            </a:r>
            <a:r>
              <a:rPr lang="en-US" sz="1200" dirty="0">
                <a:cs typeface="Times New Roman"/>
              </a:rPr>
              <a:t> </a:t>
            </a:r>
            <a:r>
              <a:rPr lang="en-US" sz="1200" dirty="0" err="1">
                <a:cs typeface="Times New Roman"/>
              </a:rPr>
              <a:t>funkci</a:t>
            </a:r>
            <a:r>
              <a:rPr lang="en-US" sz="1200" dirty="0">
                <a:cs typeface="Times New Roman"/>
              </a:rPr>
              <a:t> pro </a:t>
            </a:r>
            <a:r>
              <a:rPr lang="en-US" sz="1200" dirty="0" err="1">
                <a:cs typeface="Times New Roman"/>
              </a:rPr>
              <a:t>hustotu</a:t>
            </a:r>
            <a:r>
              <a:rPr lang="en-US" sz="1200" dirty="0">
                <a:cs typeface="Times New Roman"/>
              </a:rPr>
              <a:t> </a:t>
            </a:r>
            <a:r>
              <a:rPr lang="en-US" sz="1200" dirty="0" err="1">
                <a:cs typeface="Times New Roman"/>
              </a:rPr>
              <a:t>zářivé</a:t>
            </a:r>
            <a:r>
              <a:rPr lang="en-US" sz="1200" dirty="0">
                <a:cs typeface="Times New Roman"/>
              </a:rPr>
              <a:t> </a:t>
            </a:r>
            <a:r>
              <a:rPr lang="en-US" sz="1200" dirty="0" err="1">
                <a:cs typeface="Times New Roman"/>
              </a:rPr>
              <a:t>energie</a:t>
            </a:r>
            <a:r>
              <a:rPr lang="en-US" sz="1200" dirty="0">
                <a:cs typeface="Times New Roman"/>
              </a:rPr>
              <a:t> </a:t>
            </a:r>
            <a:r>
              <a:rPr lang="en-US" sz="1200" dirty="0" err="1">
                <a:cs typeface="Times New Roman"/>
              </a:rPr>
              <a:t>absolutně</a:t>
            </a:r>
            <a:r>
              <a:rPr lang="en-US" sz="1200" dirty="0">
                <a:cs typeface="Times New Roman"/>
              </a:rPr>
              <a:t> </a:t>
            </a:r>
            <a:r>
              <a:rPr lang="en-US" sz="1200" dirty="0" err="1">
                <a:cs typeface="Times New Roman"/>
              </a:rPr>
              <a:t>černého</a:t>
            </a:r>
            <a:r>
              <a:rPr lang="en-US" sz="1200" dirty="0">
                <a:cs typeface="Times New Roman"/>
              </a:rPr>
              <a:t> </a:t>
            </a:r>
            <a:r>
              <a:rPr lang="en-US" sz="1200" dirty="0" err="1">
                <a:cs typeface="Times New Roman"/>
              </a:rPr>
              <a:t>tělesa</a:t>
            </a:r>
            <a:endParaRPr lang="en-US" sz="1200" dirty="0">
              <a:cs typeface="Times New Roman"/>
            </a:endParaRPr>
          </a:p>
          <a:p>
            <a:pPr algn="ctr"/>
            <a:endParaRPr lang="en-US" sz="1200" dirty="0">
              <a:cs typeface="Times New Roman"/>
            </a:endParaRPr>
          </a:p>
          <a:p>
            <a:pPr algn="ctr"/>
            <a:endParaRPr lang="en-US" sz="1200" dirty="0">
              <a:cs typeface="Times New Roman"/>
            </a:endParaRPr>
          </a:p>
          <a:p>
            <a:pPr algn="ctr"/>
            <a:endParaRPr lang="en-US" sz="1200" dirty="0">
              <a:cs typeface="Times New Roman"/>
            </a:endParaRPr>
          </a:p>
          <a:p>
            <a:pPr algn="ctr"/>
            <a:r>
              <a:rPr lang="en-US" sz="1200" dirty="0">
                <a:cs typeface="Times New Roman"/>
              </a:rPr>
              <a:t>1905 – Albert Einstein </a:t>
            </a:r>
            <a:r>
              <a:rPr lang="en-US" sz="1200" dirty="0" err="1">
                <a:cs typeface="Times New Roman"/>
              </a:rPr>
              <a:t>vysvětluje</a:t>
            </a:r>
            <a:r>
              <a:rPr lang="en-US" sz="1200" dirty="0">
                <a:cs typeface="Times New Roman"/>
              </a:rPr>
              <a:t> </a:t>
            </a:r>
            <a:r>
              <a:rPr lang="en-US" sz="1200" dirty="0" err="1">
                <a:cs typeface="Times New Roman"/>
              </a:rPr>
              <a:t>fotoelektrický</a:t>
            </a:r>
            <a:r>
              <a:rPr lang="en-US" sz="1200" dirty="0">
                <a:cs typeface="Times New Roman"/>
              </a:rPr>
              <a:t> </a:t>
            </a:r>
            <a:r>
              <a:rPr lang="en-US" sz="1200" dirty="0" err="1">
                <a:cs typeface="Times New Roman"/>
              </a:rPr>
              <a:t>jev</a:t>
            </a:r>
            <a:r>
              <a:rPr lang="en-US" sz="1200" dirty="0">
                <a:cs typeface="Times New Roman"/>
              </a:rPr>
              <a:t> </a:t>
            </a:r>
            <a:r>
              <a:rPr lang="en-US" sz="1200" dirty="0" err="1">
                <a:cs typeface="Times New Roman"/>
              </a:rPr>
              <a:t>pomocí</a:t>
            </a:r>
            <a:r>
              <a:rPr lang="en-US" sz="1200" dirty="0">
                <a:cs typeface="Times New Roman"/>
              </a:rPr>
              <a:t> </a:t>
            </a:r>
            <a:r>
              <a:rPr lang="en-US" sz="1200" dirty="0" err="1">
                <a:cs typeface="Times New Roman"/>
              </a:rPr>
              <a:t>původní</a:t>
            </a:r>
            <a:r>
              <a:rPr lang="en-US" sz="1200" dirty="0">
                <a:cs typeface="Times New Roman"/>
              </a:rPr>
              <a:t> </a:t>
            </a:r>
            <a:r>
              <a:rPr lang="en-US" sz="1200" dirty="0" err="1">
                <a:cs typeface="Times New Roman"/>
              </a:rPr>
              <a:t>Planckovy</a:t>
            </a:r>
            <a:r>
              <a:rPr lang="en-US" sz="1200" dirty="0">
                <a:cs typeface="Times New Roman"/>
              </a:rPr>
              <a:t> </a:t>
            </a:r>
            <a:r>
              <a:rPr lang="en-US" sz="1200" dirty="0" err="1">
                <a:cs typeface="Times New Roman"/>
              </a:rPr>
              <a:t>myšlenky</a:t>
            </a:r>
            <a:r>
              <a:rPr lang="en-US" sz="1200" dirty="0">
                <a:cs typeface="Times New Roman"/>
              </a:rPr>
              <a:t> a </a:t>
            </a:r>
            <a:r>
              <a:rPr lang="en-US" sz="1200" dirty="0" err="1">
                <a:cs typeface="Times New Roman"/>
              </a:rPr>
              <a:t>elegantně</a:t>
            </a:r>
            <a:r>
              <a:rPr lang="en-US" sz="1200" dirty="0">
                <a:cs typeface="Times New Roman"/>
              </a:rPr>
              <a:t> </a:t>
            </a:r>
            <a:r>
              <a:rPr lang="en-US" sz="1200" dirty="0" err="1">
                <a:cs typeface="Times New Roman"/>
              </a:rPr>
              <a:t>tak</a:t>
            </a:r>
            <a:r>
              <a:rPr lang="en-US" sz="1200" dirty="0">
                <a:cs typeface="Times New Roman"/>
              </a:rPr>
              <a:t> </a:t>
            </a:r>
            <a:r>
              <a:rPr lang="en-US" sz="1200" dirty="0" err="1">
                <a:cs typeface="Times New Roman"/>
              </a:rPr>
              <a:t>řeší</a:t>
            </a:r>
            <a:r>
              <a:rPr lang="en-US" sz="1200" dirty="0">
                <a:cs typeface="Times New Roman"/>
              </a:rPr>
              <a:t> </a:t>
            </a:r>
            <a:r>
              <a:rPr lang="en-US" sz="1200" dirty="0" err="1">
                <a:cs typeface="Times New Roman"/>
              </a:rPr>
              <a:t>problém</a:t>
            </a:r>
            <a:r>
              <a:rPr lang="en-US" sz="1200" dirty="0">
                <a:cs typeface="Times New Roman"/>
              </a:rPr>
              <a:t>, </a:t>
            </a:r>
            <a:r>
              <a:rPr lang="en-US" sz="1200" dirty="0" err="1">
                <a:cs typeface="Times New Roman"/>
              </a:rPr>
              <a:t>který</a:t>
            </a:r>
            <a:r>
              <a:rPr lang="en-US" sz="1200" dirty="0">
                <a:cs typeface="Times New Roman"/>
              </a:rPr>
              <a:t> </a:t>
            </a:r>
            <a:r>
              <a:rPr lang="en-US" sz="1200" dirty="0" err="1">
                <a:cs typeface="Times New Roman"/>
              </a:rPr>
              <a:t>nastal</a:t>
            </a:r>
            <a:r>
              <a:rPr lang="en-US" sz="1200" dirty="0">
                <a:cs typeface="Times New Roman"/>
              </a:rPr>
              <a:t> po </a:t>
            </a:r>
            <a:r>
              <a:rPr lang="en-US" sz="1200" dirty="0" err="1">
                <a:cs typeface="Times New Roman"/>
              </a:rPr>
              <a:t>experimentálním</a:t>
            </a:r>
            <a:r>
              <a:rPr lang="en-US" sz="1200" dirty="0">
                <a:cs typeface="Times New Roman"/>
              </a:rPr>
              <a:t> </a:t>
            </a:r>
            <a:r>
              <a:rPr lang="en-US" sz="1200" dirty="0" err="1">
                <a:cs typeface="Times New Roman"/>
              </a:rPr>
              <a:t>pozorování</a:t>
            </a:r>
            <a:r>
              <a:rPr lang="en-US" sz="1200" dirty="0">
                <a:cs typeface="Times New Roman"/>
              </a:rPr>
              <a:t> </a:t>
            </a:r>
            <a:r>
              <a:rPr lang="en-US" sz="1200" dirty="0" err="1">
                <a:cs typeface="Times New Roman"/>
              </a:rPr>
              <a:t>tohoto</a:t>
            </a:r>
            <a:r>
              <a:rPr lang="en-US" sz="1200" dirty="0">
                <a:cs typeface="Times New Roman"/>
              </a:rPr>
              <a:t> </a:t>
            </a:r>
            <a:r>
              <a:rPr lang="en-US" sz="1200" dirty="0" err="1">
                <a:cs typeface="Times New Roman"/>
              </a:rPr>
              <a:t>jevu</a:t>
            </a:r>
            <a:r>
              <a:rPr lang="en-US" sz="1200" dirty="0">
                <a:cs typeface="Times New Roman"/>
              </a:rPr>
              <a:t> </a:t>
            </a:r>
            <a:r>
              <a:rPr lang="en-US" sz="1200" dirty="0" err="1">
                <a:cs typeface="Times New Roman"/>
              </a:rPr>
              <a:t>Hertzem</a:t>
            </a:r>
            <a:r>
              <a:rPr lang="en-US" sz="1200" dirty="0">
                <a:cs typeface="Times New Roman"/>
              </a:rPr>
              <a:t> v </a:t>
            </a:r>
            <a:r>
              <a:rPr lang="en-US" sz="1200" dirty="0" err="1">
                <a:cs typeface="Times New Roman"/>
              </a:rPr>
              <a:t>roce</a:t>
            </a:r>
            <a:r>
              <a:rPr lang="en-US" sz="1200" dirty="0">
                <a:cs typeface="Times New Roman"/>
              </a:rPr>
              <a:t> 1877</a:t>
            </a:r>
          </a:p>
          <a:p>
            <a:pPr algn="ctr"/>
            <a:endParaRPr lang="en-US" sz="1200" dirty="0">
              <a:cs typeface="Times New Roman"/>
            </a:endParaRPr>
          </a:p>
          <a:p>
            <a:pPr algn="ctr"/>
            <a:endParaRPr lang="en-US" sz="1200" dirty="0">
              <a:cs typeface="Times New Roman"/>
            </a:endParaRPr>
          </a:p>
          <a:p>
            <a:pPr algn="ctr"/>
            <a:endParaRPr lang="en-US" sz="1200" dirty="0">
              <a:cs typeface="Times New Roman"/>
            </a:endParaRPr>
          </a:p>
          <a:p>
            <a:pPr algn="ctr"/>
            <a:r>
              <a:rPr lang="en-US" sz="1200" dirty="0">
                <a:cs typeface="Times New Roman"/>
              </a:rPr>
              <a:t>1913 – Niels Bohr </a:t>
            </a:r>
            <a:r>
              <a:rPr lang="en-US" sz="1200" dirty="0" err="1">
                <a:cs typeface="Times New Roman"/>
              </a:rPr>
              <a:t>prezentuje</a:t>
            </a:r>
            <a:r>
              <a:rPr lang="en-US" sz="1200" dirty="0">
                <a:cs typeface="Times New Roman"/>
              </a:rPr>
              <a:t> </a:t>
            </a:r>
            <a:r>
              <a:rPr lang="en-US" sz="1200" dirty="0" err="1">
                <a:cs typeface="Times New Roman"/>
              </a:rPr>
              <a:t>svou</a:t>
            </a:r>
            <a:r>
              <a:rPr lang="en-US" sz="1200" dirty="0">
                <a:cs typeface="Times New Roman"/>
              </a:rPr>
              <a:t> </a:t>
            </a:r>
            <a:r>
              <a:rPr lang="en-US" sz="1200" dirty="0" err="1">
                <a:cs typeface="Times New Roman"/>
              </a:rPr>
              <a:t>teorii</a:t>
            </a:r>
            <a:r>
              <a:rPr lang="en-US" sz="1200" dirty="0">
                <a:cs typeface="Times New Roman"/>
              </a:rPr>
              <a:t> </a:t>
            </a:r>
            <a:r>
              <a:rPr lang="en-US" sz="1200" dirty="0" err="1">
                <a:cs typeface="Times New Roman"/>
              </a:rPr>
              <a:t>vodíkového</a:t>
            </a:r>
            <a:r>
              <a:rPr lang="en-US" sz="1200" dirty="0">
                <a:cs typeface="Times New Roman"/>
              </a:rPr>
              <a:t> </a:t>
            </a:r>
            <a:r>
              <a:rPr lang="en-US" sz="1200" dirty="0" err="1">
                <a:cs typeface="Times New Roman"/>
              </a:rPr>
              <a:t>atomu</a:t>
            </a:r>
            <a:r>
              <a:rPr lang="en-US" sz="1200" dirty="0">
                <a:cs typeface="Times New Roman"/>
              </a:rPr>
              <a:t>, </a:t>
            </a:r>
            <a:r>
              <a:rPr lang="en-US" sz="1200" dirty="0" err="1">
                <a:cs typeface="Times New Roman"/>
              </a:rPr>
              <a:t>kdy</a:t>
            </a:r>
            <a:r>
              <a:rPr lang="en-US" sz="1200" dirty="0">
                <a:cs typeface="Times New Roman"/>
              </a:rPr>
              <a:t> </a:t>
            </a:r>
            <a:r>
              <a:rPr lang="en-US" sz="1200" dirty="0" err="1">
                <a:cs typeface="Times New Roman"/>
              </a:rPr>
              <a:t>čerpá</a:t>
            </a:r>
            <a:r>
              <a:rPr lang="en-US" sz="1200" dirty="0">
                <a:cs typeface="Times New Roman"/>
              </a:rPr>
              <a:t> z </a:t>
            </a:r>
            <a:r>
              <a:rPr lang="en-US" sz="1200" dirty="0" err="1">
                <a:cs typeface="Times New Roman"/>
              </a:rPr>
              <a:t>Rutherfordových</a:t>
            </a:r>
            <a:r>
              <a:rPr lang="en-US" sz="1200" dirty="0">
                <a:cs typeface="Times New Roman"/>
              </a:rPr>
              <a:t> </a:t>
            </a:r>
            <a:r>
              <a:rPr lang="en-US" sz="1200" dirty="0" err="1">
                <a:cs typeface="Times New Roman"/>
              </a:rPr>
              <a:t>měření</a:t>
            </a:r>
            <a:r>
              <a:rPr lang="en-US" sz="1200" dirty="0">
                <a:cs typeface="Times New Roman"/>
              </a:rPr>
              <a:t> a </a:t>
            </a:r>
            <a:r>
              <a:rPr lang="en-US" sz="1200" dirty="0" err="1">
                <a:cs typeface="Times New Roman"/>
              </a:rPr>
              <a:t>objevu</a:t>
            </a:r>
            <a:r>
              <a:rPr lang="en-US" sz="1200" dirty="0">
                <a:cs typeface="Times New Roman"/>
              </a:rPr>
              <a:t> </a:t>
            </a:r>
            <a:r>
              <a:rPr lang="en-US" sz="1200" dirty="0" err="1">
                <a:cs typeface="Times New Roman"/>
              </a:rPr>
              <a:t>atomového</a:t>
            </a:r>
            <a:r>
              <a:rPr lang="en-US" sz="1200" dirty="0">
                <a:cs typeface="Times New Roman"/>
              </a:rPr>
              <a:t> </a:t>
            </a:r>
            <a:r>
              <a:rPr lang="en-US" sz="1200" dirty="0" err="1">
                <a:cs typeface="Times New Roman"/>
              </a:rPr>
              <a:t>jádra</a:t>
            </a:r>
            <a:r>
              <a:rPr lang="en-US" sz="1200" dirty="0">
                <a:cs typeface="Times New Roman"/>
              </a:rPr>
              <a:t> v </a:t>
            </a:r>
            <a:r>
              <a:rPr lang="en-US" sz="1200" dirty="0" err="1">
                <a:cs typeface="Times New Roman"/>
              </a:rPr>
              <a:t>roce</a:t>
            </a:r>
            <a:r>
              <a:rPr lang="en-US" sz="1200" dirty="0">
                <a:cs typeface="Times New Roman"/>
              </a:rPr>
              <a:t> 1911, </a:t>
            </a:r>
            <a:r>
              <a:rPr lang="en-US" sz="1200" dirty="0" err="1">
                <a:cs typeface="Times New Roman"/>
              </a:rPr>
              <a:t>Planckova</a:t>
            </a:r>
            <a:r>
              <a:rPr lang="en-US" sz="1200" dirty="0">
                <a:cs typeface="Times New Roman"/>
              </a:rPr>
              <a:t> </a:t>
            </a:r>
            <a:r>
              <a:rPr lang="en-US" sz="1200" dirty="0" err="1">
                <a:cs typeface="Times New Roman"/>
              </a:rPr>
              <a:t>konceptu</a:t>
            </a:r>
            <a:r>
              <a:rPr lang="en-US" sz="1200" dirty="0">
                <a:cs typeface="Times New Roman"/>
              </a:rPr>
              <a:t> </a:t>
            </a:r>
            <a:r>
              <a:rPr lang="en-US" sz="1200" dirty="0" err="1">
                <a:cs typeface="Times New Roman"/>
              </a:rPr>
              <a:t>energiových</a:t>
            </a:r>
            <a:r>
              <a:rPr lang="en-US" sz="1200" dirty="0">
                <a:cs typeface="Times New Roman"/>
              </a:rPr>
              <a:t> </a:t>
            </a:r>
            <a:r>
              <a:rPr lang="en-US" sz="1200" dirty="0" err="1">
                <a:cs typeface="Times New Roman"/>
              </a:rPr>
              <a:t>kvant</a:t>
            </a:r>
            <a:r>
              <a:rPr lang="en-US" sz="1200" dirty="0">
                <a:cs typeface="Times New Roman"/>
              </a:rPr>
              <a:t> a </a:t>
            </a:r>
            <a:r>
              <a:rPr lang="en-US" sz="1200" dirty="0" err="1">
                <a:cs typeface="Times New Roman"/>
              </a:rPr>
              <a:t>Einsteinova</a:t>
            </a:r>
            <a:r>
              <a:rPr lang="en-US" sz="1200" dirty="0">
                <a:cs typeface="Times New Roman"/>
              </a:rPr>
              <a:t> </a:t>
            </a:r>
            <a:r>
              <a:rPr lang="en-US" sz="1200" dirty="0" err="1">
                <a:cs typeface="Times New Roman"/>
              </a:rPr>
              <a:t>konceptu</a:t>
            </a:r>
            <a:r>
              <a:rPr lang="en-US" sz="1200" dirty="0">
                <a:cs typeface="Times New Roman"/>
              </a:rPr>
              <a:t> </a:t>
            </a:r>
            <a:r>
              <a:rPr lang="en-US" sz="1200" dirty="0" err="1">
                <a:cs typeface="Times New Roman"/>
              </a:rPr>
              <a:t>fotonů</a:t>
            </a:r>
            <a:r>
              <a:rPr lang="en-US" sz="1200" dirty="0">
                <a:cs typeface="Times New Roman"/>
              </a:rPr>
              <a:t>/</a:t>
            </a:r>
            <a:r>
              <a:rPr lang="en-US" sz="1200" dirty="0" err="1">
                <a:cs typeface="Times New Roman"/>
              </a:rPr>
              <a:t>světelných</a:t>
            </a:r>
            <a:r>
              <a:rPr lang="en-US" sz="1200" dirty="0">
                <a:cs typeface="Times New Roman"/>
              </a:rPr>
              <a:t> </a:t>
            </a:r>
            <a:r>
              <a:rPr lang="en-US" sz="1200" dirty="0" err="1">
                <a:cs typeface="Times New Roman"/>
              </a:rPr>
              <a:t>kvant</a:t>
            </a:r>
            <a:r>
              <a:rPr lang="en-US" sz="1200" dirty="0">
                <a:cs typeface="Times New Roman"/>
              </a:rPr>
              <a:t>: </a:t>
            </a:r>
            <a:r>
              <a:rPr lang="en-US" sz="1200" dirty="0" err="1">
                <a:cs typeface="Times New Roman"/>
              </a:rPr>
              <a:t>diskrétní</a:t>
            </a:r>
            <a:r>
              <a:rPr lang="en-US" sz="1200" dirty="0">
                <a:cs typeface="Times New Roman"/>
              </a:rPr>
              <a:t> </a:t>
            </a:r>
            <a:r>
              <a:rPr lang="en-US" sz="1200" dirty="0" err="1">
                <a:cs typeface="Times New Roman"/>
              </a:rPr>
              <a:t>energiové</a:t>
            </a:r>
            <a:r>
              <a:rPr lang="en-US" sz="1200" dirty="0">
                <a:cs typeface="Times New Roman"/>
              </a:rPr>
              <a:t> </a:t>
            </a:r>
            <a:r>
              <a:rPr lang="en-US" sz="1200" dirty="0" err="1">
                <a:cs typeface="Times New Roman"/>
              </a:rPr>
              <a:t>stavy</a:t>
            </a:r>
            <a:r>
              <a:rPr lang="en-US" sz="1200" dirty="0">
                <a:cs typeface="Times New Roman"/>
              </a:rPr>
              <a:t> </a:t>
            </a:r>
            <a:r>
              <a:rPr lang="en-US" sz="1200" dirty="0" err="1">
                <a:cs typeface="Times New Roman"/>
              </a:rPr>
              <a:t>atomů</a:t>
            </a:r>
            <a:r>
              <a:rPr lang="en-US" sz="1200" dirty="0">
                <a:cs typeface="Times New Roman"/>
              </a:rPr>
              <a:t>, </a:t>
            </a:r>
            <a:r>
              <a:rPr lang="en-US" sz="1200" dirty="0" err="1">
                <a:cs typeface="Times New Roman"/>
              </a:rPr>
              <a:t>výměna</a:t>
            </a:r>
            <a:r>
              <a:rPr lang="en-US" sz="1200" dirty="0">
                <a:cs typeface="Times New Roman"/>
              </a:rPr>
              <a:t> </a:t>
            </a:r>
            <a:r>
              <a:rPr lang="en-US" sz="1200" dirty="0" err="1">
                <a:cs typeface="Times New Roman"/>
              </a:rPr>
              <a:t>energie</a:t>
            </a:r>
            <a:r>
              <a:rPr lang="en-US" sz="1200" dirty="0">
                <a:cs typeface="Times New Roman"/>
              </a:rPr>
              <a:t> </a:t>
            </a:r>
            <a:r>
              <a:rPr lang="en-US" sz="1200" dirty="0" err="1">
                <a:cs typeface="Times New Roman"/>
              </a:rPr>
              <a:t>dle</a:t>
            </a:r>
            <a:r>
              <a:rPr lang="en-US" sz="1200" dirty="0">
                <a:cs typeface="Times New Roman"/>
              </a:rPr>
              <a:t> </a:t>
            </a:r>
            <a:r>
              <a:rPr lang="en-US" sz="1200" i="1" dirty="0">
                <a:cs typeface="Times New Roman"/>
              </a:rPr>
              <a:t>E = h</a:t>
            </a:r>
            <a:r>
              <a:rPr lang="el-GR" sz="1200" i="1" dirty="0">
                <a:cs typeface="Times New Roman"/>
              </a:rPr>
              <a:t>ν</a:t>
            </a:r>
            <a:r>
              <a:rPr lang="cs-CZ" sz="1200" dirty="0">
                <a:cs typeface="Times New Roman"/>
              </a:rPr>
              <a:t>, a na chvíli dává uspokojivou odpověď na otázky stability atomů a experimentální výsledky v optické spektroskopii</a:t>
            </a:r>
            <a:endParaRPr lang="en-US" sz="1200" dirty="0">
              <a:cs typeface="Times New Roman"/>
            </a:endParaRPr>
          </a:p>
        </p:txBody>
      </p:sp>
      <p:pic>
        <p:nvPicPr>
          <p:cNvPr id="6" name="Picture 5" descr="A black text on a white background&#10;&#10;Description automatically generated">
            <a:extLst>
              <a:ext uri="{FF2B5EF4-FFF2-40B4-BE49-F238E27FC236}">
                <a16:creationId xmlns:a16="http://schemas.microsoft.com/office/drawing/2014/main" id="{0326E6D7-8A60-4376-986C-7141D4F3C433}"/>
              </a:ext>
            </a:extLst>
          </p:cNvPr>
          <p:cNvPicPr>
            <a:picLocks noChangeAspect="1"/>
          </p:cNvPicPr>
          <p:nvPr/>
        </p:nvPicPr>
        <p:blipFill>
          <a:blip r:embed="rId4"/>
          <a:stretch>
            <a:fillRect/>
          </a:stretch>
        </p:blipFill>
        <p:spPr>
          <a:xfrm>
            <a:off x="3669195" y="3458817"/>
            <a:ext cx="1805609" cy="419159"/>
          </a:xfrm>
          <a:prstGeom prst="rect">
            <a:avLst/>
          </a:prstGeom>
        </p:spPr>
      </p:pic>
      <p:pic>
        <p:nvPicPr>
          <p:cNvPr id="10" name="Picture 9" descr="A black letter on a white background&#10;&#10;Description automatically generated">
            <a:extLst>
              <a:ext uri="{FF2B5EF4-FFF2-40B4-BE49-F238E27FC236}">
                <a16:creationId xmlns:a16="http://schemas.microsoft.com/office/drawing/2014/main" id="{632A03D4-8D60-274E-C016-E52A21C3BE39}"/>
              </a:ext>
            </a:extLst>
          </p:cNvPr>
          <p:cNvPicPr>
            <a:picLocks noChangeAspect="1"/>
          </p:cNvPicPr>
          <p:nvPr/>
        </p:nvPicPr>
        <p:blipFill>
          <a:blip r:embed="rId5"/>
          <a:stretch>
            <a:fillRect/>
          </a:stretch>
        </p:blipFill>
        <p:spPr>
          <a:xfrm>
            <a:off x="3986832" y="4464344"/>
            <a:ext cx="1170334" cy="210060"/>
          </a:xfrm>
          <a:prstGeom prst="rect">
            <a:avLst/>
          </a:prstGeom>
        </p:spPr>
      </p:pic>
      <p:pic>
        <p:nvPicPr>
          <p:cNvPr id="12" name="Picture 11">
            <a:extLst>
              <a:ext uri="{FF2B5EF4-FFF2-40B4-BE49-F238E27FC236}">
                <a16:creationId xmlns:a16="http://schemas.microsoft.com/office/drawing/2014/main" id="{8C2E9405-52FC-4413-6BF8-F6F08A380C55}"/>
              </a:ext>
            </a:extLst>
          </p:cNvPr>
          <p:cNvPicPr>
            <a:picLocks noChangeAspect="1"/>
          </p:cNvPicPr>
          <p:nvPr/>
        </p:nvPicPr>
        <p:blipFill>
          <a:blip r:embed="rId6"/>
          <a:stretch>
            <a:fillRect/>
          </a:stretch>
        </p:blipFill>
        <p:spPr>
          <a:xfrm>
            <a:off x="1080655" y="5870734"/>
            <a:ext cx="584200" cy="279400"/>
          </a:xfrm>
          <a:prstGeom prst="rect">
            <a:avLst/>
          </a:prstGeom>
        </p:spPr>
      </p:pic>
      <p:pic>
        <p:nvPicPr>
          <p:cNvPr id="14" name="Picture 13">
            <a:extLst>
              <a:ext uri="{FF2B5EF4-FFF2-40B4-BE49-F238E27FC236}">
                <a16:creationId xmlns:a16="http://schemas.microsoft.com/office/drawing/2014/main" id="{3C09F012-06D5-E9F9-ACD2-9EAE08585BE0}"/>
              </a:ext>
            </a:extLst>
          </p:cNvPr>
          <p:cNvPicPr>
            <a:picLocks noChangeAspect="1"/>
          </p:cNvPicPr>
          <p:nvPr/>
        </p:nvPicPr>
        <p:blipFill>
          <a:blip r:embed="rId7"/>
          <a:stretch>
            <a:fillRect/>
          </a:stretch>
        </p:blipFill>
        <p:spPr>
          <a:xfrm>
            <a:off x="1149400" y="6179529"/>
            <a:ext cx="1130300" cy="292100"/>
          </a:xfrm>
          <a:prstGeom prst="rect">
            <a:avLst/>
          </a:prstGeom>
        </p:spPr>
      </p:pic>
      <p:pic>
        <p:nvPicPr>
          <p:cNvPr id="16" name="Picture 15">
            <a:extLst>
              <a:ext uri="{FF2B5EF4-FFF2-40B4-BE49-F238E27FC236}">
                <a16:creationId xmlns:a16="http://schemas.microsoft.com/office/drawing/2014/main" id="{E63E5085-D4E5-30C0-23C8-A53052DC34D0}"/>
              </a:ext>
            </a:extLst>
          </p:cNvPr>
          <p:cNvPicPr>
            <a:picLocks noChangeAspect="1"/>
          </p:cNvPicPr>
          <p:nvPr/>
        </p:nvPicPr>
        <p:blipFill>
          <a:blip r:embed="rId8"/>
          <a:stretch>
            <a:fillRect/>
          </a:stretch>
        </p:blipFill>
        <p:spPr>
          <a:xfrm>
            <a:off x="1714550" y="5911595"/>
            <a:ext cx="863600" cy="228600"/>
          </a:xfrm>
          <a:prstGeom prst="rect">
            <a:avLst/>
          </a:prstGeom>
        </p:spPr>
      </p:pic>
      <p:pic>
        <p:nvPicPr>
          <p:cNvPr id="18" name="Picture 17" descr="A math equation with numbers and symbols&#10;&#10;Description automatically generated with medium confidence">
            <a:extLst>
              <a:ext uri="{FF2B5EF4-FFF2-40B4-BE49-F238E27FC236}">
                <a16:creationId xmlns:a16="http://schemas.microsoft.com/office/drawing/2014/main" id="{A899AB60-536D-E4C9-71A2-21FDA3E2F488}"/>
              </a:ext>
            </a:extLst>
          </p:cNvPr>
          <p:cNvPicPr>
            <a:picLocks noChangeAspect="1"/>
          </p:cNvPicPr>
          <p:nvPr/>
        </p:nvPicPr>
        <p:blipFill>
          <a:blip r:embed="rId9"/>
          <a:stretch>
            <a:fillRect/>
          </a:stretch>
        </p:blipFill>
        <p:spPr>
          <a:xfrm>
            <a:off x="2935934" y="5874729"/>
            <a:ext cx="2032000" cy="609600"/>
          </a:xfrm>
          <a:prstGeom prst="rect">
            <a:avLst/>
          </a:prstGeom>
        </p:spPr>
      </p:pic>
      <p:pic>
        <p:nvPicPr>
          <p:cNvPr id="21" name="Picture 20" descr="A math equation with a circle and a line&#10;&#10;Description automatically generated with medium confidence">
            <a:extLst>
              <a:ext uri="{FF2B5EF4-FFF2-40B4-BE49-F238E27FC236}">
                <a16:creationId xmlns:a16="http://schemas.microsoft.com/office/drawing/2014/main" id="{5AFFBFC2-2154-5AD1-0CE7-221DE58CACF2}"/>
              </a:ext>
            </a:extLst>
          </p:cNvPr>
          <p:cNvPicPr>
            <a:picLocks noChangeAspect="1"/>
          </p:cNvPicPr>
          <p:nvPr/>
        </p:nvPicPr>
        <p:blipFill>
          <a:blip r:embed="rId10"/>
          <a:stretch>
            <a:fillRect/>
          </a:stretch>
        </p:blipFill>
        <p:spPr>
          <a:xfrm>
            <a:off x="5196509" y="5867145"/>
            <a:ext cx="3467100" cy="546100"/>
          </a:xfrm>
          <a:prstGeom prst="rect">
            <a:avLst/>
          </a:prstGeom>
        </p:spPr>
      </p:pic>
    </p:spTree>
    <p:extLst>
      <p:ext uri="{BB962C8B-B14F-4D97-AF65-F5344CB8AC3E}">
        <p14:creationId xmlns:p14="http://schemas.microsoft.com/office/powerpoint/2010/main" val="96835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20E3A410-D508-3F34-1F3F-A614A845A889}"/>
              </a:ext>
            </a:extLst>
          </p:cNvPr>
          <p:cNvSpPr txBox="1"/>
          <p:nvPr/>
        </p:nvSpPr>
        <p:spPr>
          <a:xfrm>
            <a:off x="1335896" y="576921"/>
            <a:ext cx="7142182" cy="5816977"/>
          </a:xfrm>
          <a:prstGeom prst="rect">
            <a:avLst/>
          </a:prstGeom>
          <a:noFill/>
        </p:spPr>
        <p:txBody>
          <a:bodyPr wrap="square" rtlCol="0">
            <a:spAutoFit/>
          </a:bodyPr>
          <a:lstStyle/>
          <a:p>
            <a:pPr algn="ctr"/>
            <a:r>
              <a:rPr lang="en-US" sz="1200" dirty="0">
                <a:cs typeface="Times New Roman"/>
              </a:rPr>
              <a:t>1923 – Compton </a:t>
            </a:r>
            <a:r>
              <a:rPr lang="en-US" sz="1200" dirty="0" err="1">
                <a:cs typeface="Times New Roman"/>
              </a:rPr>
              <a:t>svým</a:t>
            </a:r>
            <a:r>
              <a:rPr lang="en-US" sz="1200" dirty="0">
                <a:cs typeface="Times New Roman"/>
              </a:rPr>
              <a:t> </a:t>
            </a:r>
            <a:r>
              <a:rPr lang="en-US" sz="1200" dirty="0" err="1">
                <a:cs typeface="Times New Roman"/>
              </a:rPr>
              <a:t>experimentem</a:t>
            </a:r>
            <a:r>
              <a:rPr lang="en-US" sz="1200" dirty="0">
                <a:cs typeface="Times New Roman"/>
              </a:rPr>
              <a:t> </a:t>
            </a:r>
            <a:r>
              <a:rPr lang="en-US" sz="1200" dirty="0" err="1">
                <a:cs typeface="Times New Roman"/>
              </a:rPr>
              <a:t>ukázal</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světlo</a:t>
            </a:r>
            <a:r>
              <a:rPr lang="en-US" sz="1200" dirty="0">
                <a:cs typeface="Times New Roman"/>
              </a:rPr>
              <a:t> </a:t>
            </a:r>
            <a:r>
              <a:rPr lang="en-US" sz="1200" dirty="0" err="1">
                <a:cs typeface="Times New Roman"/>
              </a:rPr>
              <a:t>má</a:t>
            </a:r>
            <a:r>
              <a:rPr lang="en-US" sz="1200" dirty="0">
                <a:cs typeface="Times New Roman"/>
              </a:rPr>
              <a:t> I </a:t>
            </a:r>
            <a:r>
              <a:rPr lang="en-US" sz="1200" dirty="0" err="1">
                <a:cs typeface="Times New Roman"/>
              </a:rPr>
              <a:t>částicovou</a:t>
            </a:r>
            <a:r>
              <a:rPr lang="en-US" sz="1200" dirty="0">
                <a:cs typeface="Times New Roman"/>
              </a:rPr>
              <a:t> </a:t>
            </a:r>
            <a:r>
              <a:rPr lang="en-US" sz="1200" dirty="0" err="1">
                <a:cs typeface="Times New Roman"/>
              </a:rPr>
              <a:t>povahu</a:t>
            </a:r>
            <a:r>
              <a:rPr lang="en-US" sz="1200" dirty="0">
                <a:cs typeface="Times New Roman"/>
              </a:rPr>
              <a:t>, </a:t>
            </a:r>
            <a:r>
              <a:rPr lang="en-US" sz="1200" dirty="0" err="1">
                <a:cs typeface="Times New Roman"/>
              </a:rPr>
              <a:t>tedy</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fotony</a:t>
            </a:r>
            <a:r>
              <a:rPr lang="en-US" sz="1200" dirty="0">
                <a:cs typeface="Times New Roman"/>
              </a:rPr>
              <a:t> </a:t>
            </a:r>
            <a:r>
              <a:rPr lang="en-US" sz="1200" dirty="0" err="1">
                <a:cs typeface="Times New Roman"/>
              </a:rPr>
              <a:t>mají</a:t>
            </a:r>
            <a:r>
              <a:rPr lang="en-US" sz="1200" dirty="0">
                <a:cs typeface="Times New Roman"/>
              </a:rPr>
              <a:t> </a:t>
            </a:r>
            <a:r>
              <a:rPr lang="en-US" sz="1200" dirty="0" err="1">
                <a:cs typeface="Times New Roman"/>
              </a:rPr>
              <a:t>hybnost</a:t>
            </a:r>
            <a:r>
              <a:rPr lang="en-US" sz="1200" dirty="0">
                <a:cs typeface="Times New Roman"/>
              </a:rPr>
              <a:t>, </a:t>
            </a:r>
            <a:r>
              <a:rPr lang="en-US" sz="1200" dirty="0" err="1">
                <a:cs typeface="Times New Roman"/>
              </a:rPr>
              <a:t>která</a:t>
            </a:r>
            <a:r>
              <a:rPr lang="en-US" sz="1200" dirty="0">
                <a:cs typeface="Times New Roman"/>
              </a:rPr>
              <a:t> se </a:t>
            </a:r>
            <a:r>
              <a:rPr lang="en-US" sz="1200" dirty="0" err="1">
                <a:cs typeface="Times New Roman"/>
              </a:rPr>
              <a:t>dá</a:t>
            </a:r>
            <a:r>
              <a:rPr lang="en-US" sz="1200" dirty="0">
                <a:cs typeface="Times New Roman"/>
              </a:rPr>
              <a:t> </a:t>
            </a:r>
            <a:r>
              <a:rPr lang="en-US" sz="1200" dirty="0" err="1">
                <a:cs typeface="Times New Roman"/>
              </a:rPr>
              <a:t>zapsat</a:t>
            </a:r>
            <a:r>
              <a:rPr lang="en-US" sz="1200" dirty="0">
                <a:cs typeface="Times New Roman"/>
              </a:rPr>
              <a:t> </a:t>
            </a:r>
            <a:r>
              <a:rPr lang="en-US" sz="1200" dirty="0" err="1">
                <a:cs typeface="Times New Roman"/>
              </a:rPr>
              <a:t>jako</a:t>
            </a:r>
            <a:r>
              <a:rPr lang="en-US" sz="1200" dirty="0">
                <a:cs typeface="Times New Roman"/>
              </a:rPr>
              <a:t> </a:t>
            </a:r>
          </a:p>
          <a:p>
            <a:pPr algn="ctr"/>
            <a:endParaRPr lang="en-US" sz="1200" dirty="0">
              <a:cs typeface="Times New Roman"/>
            </a:endParaRPr>
          </a:p>
          <a:p>
            <a:pPr algn="ctr"/>
            <a:endParaRPr lang="en-US" sz="1200" dirty="0">
              <a:cs typeface="Times New Roman"/>
            </a:endParaRPr>
          </a:p>
          <a:p>
            <a:pPr algn="ctr"/>
            <a:endParaRPr lang="en-US" sz="1200" dirty="0">
              <a:cs typeface="Times New Roman"/>
            </a:endParaRPr>
          </a:p>
          <a:p>
            <a:pPr algn="ctr"/>
            <a:r>
              <a:rPr lang="en-US" sz="1200" dirty="0">
                <a:cs typeface="Times New Roman"/>
              </a:rPr>
              <a:t>1923 – de Broglie </a:t>
            </a:r>
            <a:r>
              <a:rPr lang="en-US" sz="1200" dirty="0" err="1">
                <a:cs typeface="Times New Roman"/>
              </a:rPr>
              <a:t>prezentuje</a:t>
            </a:r>
            <a:r>
              <a:rPr lang="en-US" sz="1200" dirty="0">
                <a:cs typeface="Times New Roman"/>
              </a:rPr>
              <a:t> concept, </a:t>
            </a:r>
            <a:r>
              <a:rPr lang="en-US" sz="1200" dirty="0" err="1">
                <a:cs typeface="Times New Roman"/>
              </a:rPr>
              <a:t>že</a:t>
            </a:r>
            <a:r>
              <a:rPr lang="en-US" sz="1200" dirty="0">
                <a:cs typeface="Times New Roman"/>
              </a:rPr>
              <a:t> </a:t>
            </a:r>
            <a:r>
              <a:rPr lang="en-US" sz="1200" dirty="0" err="1">
                <a:cs typeface="Times New Roman"/>
              </a:rPr>
              <a:t>nejen</a:t>
            </a:r>
            <a:r>
              <a:rPr lang="en-US" sz="1200" dirty="0">
                <a:cs typeface="Times New Roman"/>
              </a:rPr>
              <a:t> </a:t>
            </a:r>
            <a:r>
              <a:rPr lang="en-US" sz="1200" dirty="0" err="1">
                <a:cs typeface="Times New Roman"/>
              </a:rPr>
              <a:t>záření</a:t>
            </a:r>
            <a:r>
              <a:rPr lang="en-US" sz="1200" dirty="0">
                <a:cs typeface="Times New Roman"/>
              </a:rPr>
              <a:t> </a:t>
            </a:r>
            <a:r>
              <a:rPr lang="en-US" sz="1200" dirty="0" err="1">
                <a:cs typeface="Times New Roman"/>
              </a:rPr>
              <a:t>má</a:t>
            </a:r>
            <a:r>
              <a:rPr lang="en-US" sz="1200" dirty="0">
                <a:cs typeface="Times New Roman"/>
              </a:rPr>
              <a:t> i </a:t>
            </a:r>
            <a:r>
              <a:rPr lang="en-US" sz="1200" dirty="0" err="1">
                <a:cs typeface="Times New Roman"/>
              </a:rPr>
              <a:t>povahu</a:t>
            </a:r>
            <a:r>
              <a:rPr lang="en-US" sz="1200" dirty="0">
                <a:cs typeface="Times New Roman"/>
              </a:rPr>
              <a:t> </a:t>
            </a:r>
            <a:r>
              <a:rPr lang="en-US" sz="1200" dirty="0" err="1">
                <a:cs typeface="Times New Roman"/>
              </a:rPr>
              <a:t>částicovou</a:t>
            </a:r>
            <a:r>
              <a:rPr lang="en-US" sz="1200" dirty="0">
                <a:cs typeface="Times New Roman"/>
              </a:rPr>
              <a:t>, ale </a:t>
            </a:r>
            <a:r>
              <a:rPr lang="en-US" sz="1200" dirty="0" err="1">
                <a:cs typeface="Times New Roman"/>
              </a:rPr>
              <a:t>i</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částice</a:t>
            </a:r>
            <a:r>
              <a:rPr lang="en-US" sz="1200" dirty="0">
                <a:cs typeface="Times New Roman"/>
              </a:rPr>
              <a:t> </a:t>
            </a:r>
            <a:r>
              <a:rPr lang="en-US" sz="1200" dirty="0" err="1">
                <a:cs typeface="Times New Roman"/>
              </a:rPr>
              <a:t>mají</a:t>
            </a:r>
            <a:r>
              <a:rPr lang="en-US" sz="1200" dirty="0">
                <a:cs typeface="Times New Roman"/>
              </a:rPr>
              <a:t> </a:t>
            </a:r>
            <a:r>
              <a:rPr lang="en-US" sz="1200" dirty="0" err="1">
                <a:cs typeface="Times New Roman"/>
              </a:rPr>
              <a:t>vlnovou</a:t>
            </a:r>
            <a:r>
              <a:rPr lang="en-US" sz="1200" dirty="0">
                <a:cs typeface="Times New Roman"/>
              </a:rPr>
              <a:t> </a:t>
            </a:r>
            <a:r>
              <a:rPr lang="en-US" sz="1200" dirty="0" err="1">
                <a:cs typeface="Times New Roman"/>
              </a:rPr>
              <a:t>povahu</a:t>
            </a:r>
            <a:r>
              <a:rPr lang="en-US" sz="1200" dirty="0">
                <a:cs typeface="Times New Roman"/>
              </a:rPr>
              <a:t> – </a:t>
            </a:r>
            <a:r>
              <a:rPr lang="en-US" sz="1200" dirty="0" err="1">
                <a:cs typeface="Times New Roman"/>
              </a:rPr>
              <a:t>což</a:t>
            </a:r>
            <a:r>
              <a:rPr lang="en-US" sz="1200" dirty="0">
                <a:cs typeface="Times New Roman"/>
              </a:rPr>
              <a:t> </a:t>
            </a:r>
            <a:r>
              <a:rPr lang="en-US" sz="1200" dirty="0" err="1">
                <a:cs typeface="Times New Roman"/>
              </a:rPr>
              <a:t>bylo</a:t>
            </a:r>
            <a:r>
              <a:rPr lang="en-US" sz="1200" dirty="0">
                <a:cs typeface="Times New Roman"/>
              </a:rPr>
              <a:t> </a:t>
            </a:r>
            <a:r>
              <a:rPr lang="en-US" sz="1200" dirty="0" err="1">
                <a:cs typeface="Times New Roman"/>
              </a:rPr>
              <a:t>opřeno</a:t>
            </a:r>
            <a:r>
              <a:rPr lang="en-US" sz="1200" dirty="0">
                <a:cs typeface="Times New Roman"/>
              </a:rPr>
              <a:t> o </a:t>
            </a:r>
            <a:r>
              <a:rPr lang="en-US" sz="1200" dirty="0" err="1">
                <a:cs typeface="Times New Roman"/>
              </a:rPr>
              <a:t>teoretické</a:t>
            </a:r>
            <a:r>
              <a:rPr lang="en-US" sz="1200" dirty="0">
                <a:cs typeface="Times New Roman"/>
              </a:rPr>
              <a:t> </a:t>
            </a:r>
            <a:r>
              <a:rPr lang="en-US" sz="1200" dirty="0" err="1">
                <a:cs typeface="Times New Roman"/>
              </a:rPr>
              <a:t>koncepty</a:t>
            </a:r>
            <a:r>
              <a:rPr lang="en-US" sz="1200" dirty="0">
                <a:cs typeface="Times New Roman"/>
              </a:rPr>
              <a:t> </a:t>
            </a:r>
            <a:r>
              <a:rPr lang="en-US" sz="1200" dirty="0" err="1">
                <a:cs typeface="Times New Roman"/>
              </a:rPr>
              <a:t>i</a:t>
            </a:r>
            <a:r>
              <a:rPr lang="en-US" sz="1200" dirty="0">
                <a:cs typeface="Times New Roman"/>
              </a:rPr>
              <a:t> </a:t>
            </a:r>
            <a:r>
              <a:rPr lang="en-US" sz="1200" dirty="0" err="1">
                <a:cs typeface="Times New Roman"/>
              </a:rPr>
              <a:t>experimentální</a:t>
            </a:r>
            <a:r>
              <a:rPr lang="en-US" sz="1200" dirty="0">
                <a:cs typeface="Times New Roman"/>
              </a:rPr>
              <a:t> </a:t>
            </a:r>
            <a:r>
              <a:rPr lang="en-US" sz="1200" dirty="0" err="1">
                <a:cs typeface="Times New Roman"/>
              </a:rPr>
              <a:t>důkazy</a:t>
            </a:r>
            <a:r>
              <a:rPr lang="en-US" sz="1200" dirty="0">
                <a:cs typeface="Times New Roman"/>
              </a:rPr>
              <a:t> </a:t>
            </a:r>
            <a:r>
              <a:rPr lang="en-US" sz="1200" dirty="0" err="1">
                <a:cs typeface="Times New Roman"/>
              </a:rPr>
              <a:t>výše</a:t>
            </a:r>
            <a:r>
              <a:rPr lang="en-US" sz="1200" dirty="0">
                <a:cs typeface="Times New Roman"/>
              </a:rPr>
              <a:t> </a:t>
            </a:r>
            <a:r>
              <a:rPr lang="en-US" sz="1200" dirty="0" err="1">
                <a:cs typeface="Times New Roman"/>
              </a:rPr>
              <a:t>uvedené</a:t>
            </a:r>
            <a:endParaRPr lang="en-US" sz="1200" dirty="0">
              <a:cs typeface="Times New Roman"/>
            </a:endParaRPr>
          </a:p>
          <a:p>
            <a:pPr algn="ctr"/>
            <a:endParaRPr lang="en-US" sz="1200" dirty="0">
              <a:cs typeface="Times New Roman"/>
            </a:endParaRPr>
          </a:p>
          <a:p>
            <a:pPr algn="ctr"/>
            <a:r>
              <a:rPr lang="en-US" sz="1200" dirty="0">
                <a:cs typeface="Times New Roman"/>
              </a:rPr>
              <a:t>1927 – de </a:t>
            </a:r>
            <a:r>
              <a:rPr lang="en-US" sz="1200" dirty="0" err="1">
                <a:cs typeface="Times New Roman"/>
              </a:rPr>
              <a:t>Broglieův</a:t>
            </a:r>
            <a:r>
              <a:rPr lang="en-US" sz="1200" dirty="0">
                <a:cs typeface="Times New Roman"/>
              </a:rPr>
              <a:t> </a:t>
            </a:r>
            <a:r>
              <a:rPr lang="en-US" sz="1200" dirty="0" err="1">
                <a:cs typeface="Times New Roman"/>
              </a:rPr>
              <a:t>popis</a:t>
            </a:r>
            <a:r>
              <a:rPr lang="en-US" sz="1200" dirty="0">
                <a:cs typeface="Times New Roman"/>
              </a:rPr>
              <a:t> </a:t>
            </a:r>
            <a:r>
              <a:rPr lang="en-US" sz="1200" dirty="0" err="1">
                <a:cs typeface="Times New Roman"/>
              </a:rPr>
              <a:t>byl</a:t>
            </a:r>
            <a:r>
              <a:rPr lang="en-US" sz="1200" dirty="0">
                <a:cs typeface="Times New Roman"/>
              </a:rPr>
              <a:t> </a:t>
            </a:r>
            <a:r>
              <a:rPr lang="en-US" sz="1200" dirty="0" err="1">
                <a:cs typeface="Times New Roman"/>
              </a:rPr>
              <a:t>potvrzen</a:t>
            </a:r>
            <a:r>
              <a:rPr lang="en-US" sz="1200" dirty="0">
                <a:cs typeface="Times New Roman"/>
              </a:rPr>
              <a:t> experiment </a:t>
            </a:r>
            <a:r>
              <a:rPr lang="en-US" sz="1200" dirty="0" err="1">
                <a:cs typeface="Times New Roman"/>
              </a:rPr>
              <a:t>Davissona</a:t>
            </a:r>
            <a:r>
              <a:rPr lang="en-US" sz="1200" dirty="0">
                <a:cs typeface="Times New Roman"/>
              </a:rPr>
              <a:t> a </a:t>
            </a:r>
            <a:r>
              <a:rPr lang="en-US" sz="1200" dirty="0" err="1">
                <a:cs typeface="Times New Roman"/>
              </a:rPr>
              <a:t>Germera</a:t>
            </a:r>
            <a:r>
              <a:rPr lang="en-US" sz="1200" dirty="0">
                <a:cs typeface="Times New Roman"/>
              </a:rPr>
              <a:t>, </a:t>
            </a:r>
            <a:r>
              <a:rPr lang="en-US" sz="1200" dirty="0" err="1">
                <a:cs typeface="Times New Roman"/>
              </a:rPr>
              <a:t>kteří</a:t>
            </a:r>
            <a:r>
              <a:rPr lang="en-US" sz="1200" dirty="0">
                <a:cs typeface="Times New Roman"/>
              </a:rPr>
              <a:t> </a:t>
            </a:r>
            <a:r>
              <a:rPr lang="en-US" sz="1200" dirty="0" err="1">
                <a:cs typeface="Times New Roman"/>
              </a:rPr>
              <a:t>ukázali</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interferenční</a:t>
            </a:r>
            <a:r>
              <a:rPr lang="en-US" sz="1200" dirty="0">
                <a:cs typeface="Times New Roman"/>
              </a:rPr>
              <a:t> </a:t>
            </a:r>
            <a:r>
              <a:rPr lang="en-US" sz="1200" dirty="0" err="1">
                <a:cs typeface="Times New Roman"/>
              </a:rPr>
              <a:t>obrazce</a:t>
            </a:r>
            <a:r>
              <a:rPr lang="en-US" sz="1200" dirty="0">
                <a:cs typeface="Times New Roman"/>
              </a:rPr>
              <a:t> </a:t>
            </a:r>
            <a:r>
              <a:rPr lang="en-US" sz="1200" dirty="0" err="1">
                <a:cs typeface="Times New Roman"/>
              </a:rPr>
              <a:t>lze</a:t>
            </a:r>
            <a:r>
              <a:rPr lang="en-US" sz="1200" dirty="0">
                <a:cs typeface="Times New Roman"/>
              </a:rPr>
              <a:t> </a:t>
            </a:r>
            <a:r>
              <a:rPr lang="en-US" sz="1200" dirty="0" err="1">
                <a:cs typeface="Times New Roman"/>
              </a:rPr>
              <a:t>získat</a:t>
            </a:r>
            <a:r>
              <a:rPr lang="en-US" sz="1200" dirty="0">
                <a:cs typeface="Times New Roman"/>
              </a:rPr>
              <a:t> </a:t>
            </a:r>
            <a:r>
              <a:rPr lang="en-US" sz="1200" dirty="0" err="1">
                <a:cs typeface="Times New Roman"/>
              </a:rPr>
              <a:t>i</a:t>
            </a:r>
            <a:r>
              <a:rPr lang="cs-CZ" sz="1200" dirty="0">
                <a:cs typeface="Times New Roman"/>
              </a:rPr>
              <a:t> rozptylem elektronů</a:t>
            </a:r>
          </a:p>
          <a:p>
            <a:pPr algn="ctr"/>
            <a:endParaRPr lang="cs-CZ" sz="1200" dirty="0">
              <a:cs typeface="Times New Roman"/>
            </a:endParaRPr>
          </a:p>
          <a:p>
            <a:pPr algn="ctr"/>
            <a:r>
              <a:rPr lang="cs-CZ" sz="1200" dirty="0">
                <a:cs typeface="Times New Roman"/>
              </a:rPr>
              <a:t>1925/1926 – Heisenberg a </a:t>
            </a:r>
            <a:r>
              <a:rPr lang="cs-CZ" sz="1200" dirty="0" err="1">
                <a:cs typeface="Times New Roman"/>
              </a:rPr>
              <a:t>Schrödinger</a:t>
            </a:r>
            <a:r>
              <a:rPr lang="cs-CZ" sz="1200" dirty="0">
                <a:cs typeface="Times New Roman"/>
              </a:rPr>
              <a:t> prezentují své verze kvantové mechaniky (maticovou a vlnovou formulaci) a uzavírají tak období 1900 – 1925/1926 vývoje tzv. staré kvantové teorie. A to tím, že jejich výsledky dávají jasné odpovědi na původně nejasné části staré teorie, jako např. popis diskrétních stavů v atomech, a to tzv. ab initio, tedy z prvotních principů. </a:t>
            </a:r>
          </a:p>
          <a:p>
            <a:pPr algn="ctr"/>
            <a:endParaRPr lang="cs-CZ" sz="1200" dirty="0">
              <a:cs typeface="Times New Roman"/>
            </a:endParaRPr>
          </a:p>
          <a:p>
            <a:pPr algn="ctr"/>
            <a:r>
              <a:rPr lang="cs-CZ" sz="1200" dirty="0">
                <a:cs typeface="Times New Roman"/>
              </a:rPr>
              <a:t>Zatímco Heisenberg vycházel z představ Planckových a Bohrových o kvantovaném/diskrétním množství energie při interakci záření s atomy a popisoval energii, pozici, hybnost atd. pomocí matic a řešil problém vlastních hodnot (což se ukázalo velice užitečné právě při popisu záření s látkou), tak </a:t>
            </a:r>
            <a:r>
              <a:rPr lang="cs-CZ" sz="1200" dirty="0" err="1">
                <a:cs typeface="Times New Roman"/>
              </a:rPr>
              <a:t>Schrödinger</a:t>
            </a:r>
            <a:r>
              <a:rPr lang="cs-CZ" sz="1200" dirty="0">
                <a:cs typeface="Times New Roman"/>
              </a:rPr>
              <a:t> generalizoval de </a:t>
            </a:r>
            <a:r>
              <a:rPr lang="cs-CZ" sz="1200" dirty="0" err="1">
                <a:cs typeface="Times New Roman"/>
              </a:rPr>
              <a:t>Broglieův</a:t>
            </a:r>
            <a:r>
              <a:rPr lang="cs-CZ" sz="1200" dirty="0">
                <a:cs typeface="Times New Roman"/>
              </a:rPr>
              <a:t> postulát a poněkud intuitivněji popisuje dynamiku mikroskopických objektů vlnovou funkcí, jež je výsledkem řešení tzv. </a:t>
            </a:r>
            <a:r>
              <a:rPr lang="cs-CZ" sz="1200" dirty="0" err="1">
                <a:cs typeface="Times New Roman"/>
              </a:rPr>
              <a:t>Schrödingerovy</a:t>
            </a:r>
            <a:r>
              <a:rPr lang="cs-CZ" sz="1200" dirty="0">
                <a:cs typeface="Times New Roman"/>
              </a:rPr>
              <a:t> rovnice.</a:t>
            </a:r>
          </a:p>
          <a:p>
            <a:pPr algn="ctr"/>
            <a:endParaRPr lang="cs-CZ" sz="1200" dirty="0">
              <a:cs typeface="Times New Roman"/>
            </a:endParaRPr>
          </a:p>
          <a:p>
            <a:pPr algn="ctr"/>
            <a:r>
              <a:rPr lang="cs-CZ" sz="1200" dirty="0">
                <a:cs typeface="Times New Roman"/>
              </a:rPr>
              <a:t>1927 – Max Born (mimo jiné vedoucí dizertační práce </a:t>
            </a:r>
            <a:r>
              <a:rPr lang="cs-CZ" sz="1200" dirty="0" err="1">
                <a:cs typeface="Times New Roman"/>
              </a:rPr>
              <a:t>J.R.Oppenheimera</a:t>
            </a:r>
            <a:r>
              <a:rPr lang="cs-CZ" sz="1200" dirty="0">
                <a:cs typeface="Times New Roman"/>
              </a:rPr>
              <a:t>) navrhl pravděpodobnostní interpretaci vlnové mechaniky, kdy druhá mocnina absolutní hodnoty vlnové funkce je hustota pravděpodobnosti</a:t>
            </a:r>
          </a:p>
          <a:p>
            <a:pPr algn="ctr"/>
            <a:endParaRPr lang="cs-CZ" sz="1200" dirty="0">
              <a:cs typeface="Times New Roman"/>
            </a:endParaRPr>
          </a:p>
          <a:p>
            <a:pPr algn="ctr"/>
            <a:endParaRPr lang="cs-CZ" sz="1200" dirty="0">
              <a:cs typeface="Times New Roman"/>
            </a:endParaRPr>
          </a:p>
          <a:p>
            <a:pPr algn="ctr"/>
            <a:r>
              <a:rPr lang="cs-CZ" sz="1200" dirty="0">
                <a:cs typeface="Times New Roman"/>
              </a:rPr>
              <a:t>Záhy na to </a:t>
            </a:r>
            <a:r>
              <a:rPr lang="cs-CZ" sz="1200" dirty="0" err="1">
                <a:cs typeface="Times New Roman"/>
              </a:rPr>
              <a:t>Dirac</a:t>
            </a:r>
            <a:r>
              <a:rPr lang="cs-CZ" sz="1200" dirty="0">
                <a:cs typeface="Times New Roman"/>
              </a:rPr>
              <a:t> prezentuje zobecněnou kvantovou teorii pomocí tzv. stavových vektorů (</a:t>
            </a:r>
            <a:r>
              <a:rPr lang="cs-CZ" sz="1200" dirty="0" err="1">
                <a:cs typeface="Times New Roman"/>
              </a:rPr>
              <a:t>kets</a:t>
            </a:r>
            <a:r>
              <a:rPr lang="cs-CZ" sz="1200" dirty="0">
                <a:cs typeface="Times New Roman"/>
              </a:rPr>
              <a:t> a </a:t>
            </a:r>
            <a:r>
              <a:rPr lang="cs-CZ" sz="1200" dirty="0" err="1">
                <a:cs typeface="Times New Roman"/>
              </a:rPr>
              <a:t>bras</a:t>
            </a:r>
            <a:r>
              <a:rPr lang="cs-CZ" sz="1200" dirty="0">
                <a:cs typeface="Times New Roman"/>
              </a:rPr>
              <a:t>), kdy Heisenbergův a </a:t>
            </a:r>
            <a:r>
              <a:rPr lang="cs-CZ" sz="1200" dirty="0" err="1">
                <a:cs typeface="Times New Roman"/>
              </a:rPr>
              <a:t>Schrödingerův</a:t>
            </a:r>
            <a:r>
              <a:rPr lang="cs-CZ" sz="1200" dirty="0">
                <a:cs typeface="Times New Roman"/>
              </a:rPr>
              <a:t> zápis jsou jen různé formulace téže teorie.  V roce 1928 pak zkombinuje kvantovou mechaniku s teorií relativity a teoreticky objevuje pozitron, který je experimentálně detekován v roce 1932 v mlžné komoře a o pár desítek let umožňuje tzv. pozitronovou emisní tomografii – teorie tak slavila úspěch a předehnala experiment.</a:t>
            </a:r>
            <a:endParaRPr lang="en-US" sz="1200" dirty="0">
              <a:cs typeface="Times New Roman"/>
            </a:endParaRPr>
          </a:p>
        </p:txBody>
      </p:sp>
      <p:pic>
        <p:nvPicPr>
          <p:cNvPr id="5" name="Picture 4" descr="A black text with a white background&#10;&#10;Description automatically generated">
            <a:extLst>
              <a:ext uri="{FF2B5EF4-FFF2-40B4-BE49-F238E27FC236}">
                <a16:creationId xmlns:a16="http://schemas.microsoft.com/office/drawing/2014/main" id="{45E03591-8F22-A3EB-DA99-EA4819829C5B}"/>
              </a:ext>
            </a:extLst>
          </p:cNvPr>
          <p:cNvPicPr>
            <a:picLocks noChangeAspect="1"/>
          </p:cNvPicPr>
          <p:nvPr/>
        </p:nvPicPr>
        <p:blipFill>
          <a:blip r:embed="rId4"/>
          <a:stretch>
            <a:fillRect/>
          </a:stretch>
        </p:blipFill>
        <p:spPr>
          <a:xfrm>
            <a:off x="5618188" y="806820"/>
            <a:ext cx="368024" cy="212833"/>
          </a:xfrm>
          <a:prstGeom prst="rect">
            <a:avLst/>
          </a:prstGeom>
        </p:spPr>
      </p:pic>
      <p:pic>
        <p:nvPicPr>
          <p:cNvPr id="11" name="Picture 10" descr="A black text with black letters&#10;&#10;Description automatically generated">
            <a:extLst>
              <a:ext uri="{FF2B5EF4-FFF2-40B4-BE49-F238E27FC236}">
                <a16:creationId xmlns:a16="http://schemas.microsoft.com/office/drawing/2014/main" id="{2E12740B-140F-4DF3-3ABE-C9417F9B4903}"/>
              </a:ext>
            </a:extLst>
          </p:cNvPr>
          <p:cNvPicPr>
            <a:picLocks noChangeAspect="1"/>
          </p:cNvPicPr>
          <p:nvPr/>
        </p:nvPicPr>
        <p:blipFill>
          <a:blip r:embed="rId5"/>
          <a:stretch>
            <a:fillRect/>
          </a:stretch>
        </p:blipFill>
        <p:spPr>
          <a:xfrm>
            <a:off x="3365731" y="977969"/>
            <a:ext cx="3082511" cy="422385"/>
          </a:xfrm>
          <a:prstGeom prst="rect">
            <a:avLst/>
          </a:prstGeom>
        </p:spPr>
      </p:pic>
      <p:pic>
        <p:nvPicPr>
          <p:cNvPr id="15" name="Picture 14" descr="A black symbols with a white background&#10;&#10;Description automatically generated with medium confidence">
            <a:extLst>
              <a:ext uri="{FF2B5EF4-FFF2-40B4-BE49-F238E27FC236}">
                <a16:creationId xmlns:a16="http://schemas.microsoft.com/office/drawing/2014/main" id="{957E263C-626A-AC52-83A2-7D1DC1040DF5}"/>
              </a:ext>
            </a:extLst>
          </p:cNvPr>
          <p:cNvPicPr>
            <a:picLocks noChangeAspect="1"/>
          </p:cNvPicPr>
          <p:nvPr/>
        </p:nvPicPr>
        <p:blipFill>
          <a:blip r:embed="rId6"/>
          <a:stretch>
            <a:fillRect/>
          </a:stretch>
        </p:blipFill>
        <p:spPr>
          <a:xfrm>
            <a:off x="4230712" y="4983408"/>
            <a:ext cx="1352550" cy="285750"/>
          </a:xfrm>
          <a:prstGeom prst="rect">
            <a:avLst/>
          </a:prstGeom>
        </p:spPr>
      </p:pic>
    </p:spTree>
    <p:extLst>
      <p:ext uri="{BB962C8B-B14F-4D97-AF65-F5344CB8AC3E}">
        <p14:creationId xmlns:p14="http://schemas.microsoft.com/office/powerpoint/2010/main" val="193119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AE3C7D4D-21F3-2F6B-504D-A8902DA28C77}"/>
              </a:ext>
            </a:extLst>
          </p:cNvPr>
          <p:cNvSpPr txBox="1"/>
          <p:nvPr/>
        </p:nvSpPr>
        <p:spPr>
          <a:xfrm>
            <a:off x="908512" y="666373"/>
            <a:ext cx="7390661" cy="6370975"/>
          </a:xfrm>
          <a:prstGeom prst="rect">
            <a:avLst/>
          </a:prstGeom>
          <a:noFill/>
        </p:spPr>
        <p:txBody>
          <a:bodyPr wrap="square" rtlCol="0">
            <a:spAutoFit/>
          </a:bodyPr>
          <a:lstStyle/>
          <a:p>
            <a:r>
              <a:rPr lang="en-US" sz="1200" dirty="0" err="1">
                <a:cs typeface="Times New Roman"/>
              </a:rPr>
              <a:t>Vlnová</a:t>
            </a:r>
            <a:r>
              <a:rPr lang="en-US" sz="1200" dirty="0">
                <a:cs typeface="Times New Roman"/>
              </a:rPr>
              <a:t> </a:t>
            </a:r>
            <a:r>
              <a:rPr lang="en-US" sz="1200" dirty="0" err="1">
                <a:cs typeface="Times New Roman"/>
              </a:rPr>
              <a:t>povaha</a:t>
            </a:r>
            <a:r>
              <a:rPr lang="en-US" sz="1200" dirty="0">
                <a:cs typeface="Times New Roman"/>
              </a:rPr>
              <a:t> </a:t>
            </a:r>
            <a:r>
              <a:rPr lang="en-US" sz="1200" dirty="0" err="1">
                <a:cs typeface="Times New Roman"/>
              </a:rPr>
              <a:t>částic</a:t>
            </a:r>
            <a:r>
              <a:rPr lang="en-US" sz="1200" dirty="0">
                <a:cs typeface="Times New Roman"/>
              </a:rPr>
              <a:t>…</a:t>
            </a:r>
          </a:p>
          <a:p>
            <a:endParaRPr lang="en-US" sz="1200" dirty="0">
              <a:cs typeface="Times New Roman"/>
            </a:endParaRPr>
          </a:p>
          <a:p>
            <a:r>
              <a:rPr lang="en-US" sz="1200" dirty="0">
                <a:cs typeface="Times New Roman"/>
              </a:rPr>
              <a:t>de </a:t>
            </a:r>
            <a:r>
              <a:rPr lang="en-US" sz="1200" dirty="0" err="1">
                <a:cs typeface="Times New Roman"/>
              </a:rPr>
              <a:t>Broglieova</a:t>
            </a:r>
            <a:r>
              <a:rPr lang="en-US" sz="1200" dirty="0">
                <a:cs typeface="Times New Roman"/>
              </a:rPr>
              <a:t> </a:t>
            </a:r>
            <a:r>
              <a:rPr lang="en-US" sz="1200" dirty="0" err="1">
                <a:cs typeface="Times New Roman"/>
              </a:rPr>
              <a:t>hypotéza</a:t>
            </a:r>
            <a:r>
              <a:rPr lang="en-US" sz="1200" dirty="0">
                <a:cs typeface="Times New Roman"/>
              </a:rPr>
              <a:t>, </a:t>
            </a:r>
            <a:r>
              <a:rPr lang="en-US" sz="1200" dirty="0" err="1">
                <a:cs typeface="Times New Roman"/>
              </a:rPr>
              <a:t>že</a:t>
            </a:r>
            <a:r>
              <a:rPr lang="en-US" sz="1200" dirty="0">
                <a:cs typeface="Times New Roman"/>
              </a:rPr>
              <a:t> </a:t>
            </a:r>
            <a:r>
              <a:rPr lang="en-US" sz="1200" dirty="0" err="1">
                <a:cs typeface="Times New Roman"/>
              </a:rPr>
              <a:t>všechny</a:t>
            </a:r>
            <a:r>
              <a:rPr lang="en-US" sz="1200" dirty="0">
                <a:cs typeface="Times New Roman"/>
              </a:rPr>
              <a:t> </a:t>
            </a:r>
            <a:r>
              <a:rPr lang="en-US" sz="1200" dirty="0" err="1">
                <a:cs typeface="Times New Roman"/>
              </a:rPr>
              <a:t>částice</a:t>
            </a:r>
            <a:r>
              <a:rPr lang="en-US" sz="1200" dirty="0">
                <a:cs typeface="Times New Roman"/>
              </a:rPr>
              <a:t>/</a:t>
            </a:r>
            <a:r>
              <a:rPr lang="en-US" sz="1200" dirty="0" err="1">
                <a:cs typeface="Times New Roman"/>
              </a:rPr>
              <a:t>objekty</a:t>
            </a:r>
            <a:r>
              <a:rPr lang="en-US" sz="1200" dirty="0">
                <a:cs typeface="Times New Roman"/>
              </a:rPr>
              <a:t> </a:t>
            </a:r>
            <a:r>
              <a:rPr lang="en-US" sz="1200" dirty="0" err="1">
                <a:cs typeface="Times New Roman"/>
              </a:rPr>
              <a:t>mají</a:t>
            </a:r>
            <a:r>
              <a:rPr lang="en-US" sz="1200" dirty="0">
                <a:cs typeface="Times New Roman"/>
              </a:rPr>
              <a:t> za </a:t>
            </a:r>
            <a:r>
              <a:rPr lang="en-US" sz="1200" dirty="0" err="1">
                <a:cs typeface="Times New Roman"/>
              </a:rPr>
              <a:t>daných</a:t>
            </a:r>
            <a:r>
              <a:rPr lang="en-US" sz="1200" dirty="0">
                <a:cs typeface="Times New Roman"/>
              </a:rPr>
              <a:t> </a:t>
            </a:r>
            <a:r>
              <a:rPr lang="en-US" sz="1200" dirty="0" err="1">
                <a:cs typeface="Times New Roman"/>
              </a:rPr>
              <a:t>podmínek</a:t>
            </a:r>
            <a:r>
              <a:rPr lang="en-US" sz="1200" dirty="0">
                <a:cs typeface="Times New Roman"/>
              </a:rPr>
              <a:t> take </a:t>
            </a:r>
            <a:r>
              <a:rPr lang="en-US" sz="1200" dirty="0" err="1">
                <a:cs typeface="Times New Roman"/>
              </a:rPr>
              <a:t>vlnový</a:t>
            </a:r>
            <a:r>
              <a:rPr lang="en-US" sz="1200" dirty="0">
                <a:cs typeface="Times New Roman"/>
              </a:rPr>
              <a:t> character</a:t>
            </a:r>
          </a:p>
          <a:p>
            <a:endParaRPr lang="en-US" sz="1200" dirty="0">
              <a:cs typeface="Times New Roman"/>
            </a:endParaRPr>
          </a:p>
          <a:p>
            <a:r>
              <a:rPr lang="en-US" sz="1200" dirty="0" err="1">
                <a:cs typeface="Times New Roman"/>
              </a:rPr>
              <a:t>vyjdeme</a:t>
            </a:r>
            <a:r>
              <a:rPr lang="en-US" sz="1200" dirty="0">
                <a:cs typeface="Times New Roman"/>
              </a:rPr>
              <a:t>-li ze </a:t>
            </a:r>
            <a:r>
              <a:rPr lang="en-US" sz="1200" dirty="0" err="1">
                <a:cs typeface="Times New Roman"/>
              </a:rPr>
              <a:t>vztahů</a:t>
            </a:r>
            <a:r>
              <a:rPr lang="en-US" sz="1200" dirty="0">
                <a:cs typeface="Times New Roman"/>
              </a:rPr>
              <a:t> pro </a:t>
            </a:r>
            <a:r>
              <a:rPr lang="en-US" sz="1200" dirty="0" err="1">
                <a:cs typeface="Times New Roman"/>
              </a:rPr>
              <a:t>foton</a:t>
            </a:r>
            <a:r>
              <a:rPr lang="en-US" sz="1200" dirty="0">
                <a:cs typeface="Times New Roman"/>
              </a:rPr>
              <a:t>:</a:t>
            </a:r>
          </a:p>
          <a:p>
            <a:endParaRPr lang="en-US" sz="1200" dirty="0">
              <a:cs typeface="Times New Roman"/>
            </a:endParaRPr>
          </a:p>
          <a:p>
            <a:r>
              <a:rPr lang="cs-CZ" sz="1200" dirty="0">
                <a:cs typeface="Times New Roman"/>
              </a:rPr>
              <a:t>všechny</a:t>
            </a:r>
            <a:r>
              <a:rPr lang="en-US" sz="1200" dirty="0">
                <a:cs typeface="Times New Roman"/>
              </a:rPr>
              <a:t> </a:t>
            </a:r>
            <a:r>
              <a:rPr lang="en-US" sz="1200" dirty="0" err="1">
                <a:cs typeface="Times New Roman"/>
              </a:rPr>
              <a:t>částice</a:t>
            </a:r>
            <a:r>
              <a:rPr lang="en-US" sz="1200" dirty="0">
                <a:cs typeface="Times New Roman"/>
              </a:rPr>
              <a:t> </a:t>
            </a:r>
            <a:r>
              <a:rPr lang="en-US" sz="1200" dirty="0" err="1">
                <a:cs typeface="Times New Roman"/>
              </a:rPr>
              <a:t>i</a:t>
            </a:r>
            <a:r>
              <a:rPr lang="en-US" sz="1200" dirty="0">
                <a:cs typeface="Times New Roman"/>
              </a:rPr>
              <a:t> s </a:t>
            </a:r>
            <a:r>
              <a:rPr lang="en-US" sz="1200" dirty="0" err="1">
                <a:cs typeface="Times New Roman"/>
              </a:rPr>
              <a:t>nenulovou</a:t>
            </a:r>
            <a:r>
              <a:rPr lang="en-US" sz="1200" dirty="0">
                <a:cs typeface="Times New Roman"/>
              </a:rPr>
              <a:t> </a:t>
            </a:r>
            <a:r>
              <a:rPr lang="en-US" sz="1200" dirty="0" err="1">
                <a:cs typeface="Times New Roman"/>
              </a:rPr>
              <a:t>klidovou</a:t>
            </a:r>
            <a:r>
              <a:rPr lang="en-US" sz="1200" dirty="0">
                <a:cs typeface="Times New Roman"/>
              </a:rPr>
              <a:t> </a:t>
            </a:r>
            <a:r>
              <a:rPr lang="en-US" sz="1200" dirty="0" err="1">
                <a:cs typeface="Times New Roman"/>
              </a:rPr>
              <a:t>hmotností</a:t>
            </a:r>
            <a:r>
              <a:rPr lang="en-US" sz="1200" dirty="0">
                <a:cs typeface="Times New Roman"/>
              </a:rPr>
              <a:t> a </a:t>
            </a:r>
            <a:r>
              <a:rPr lang="en-US" sz="1200" dirty="0" err="1">
                <a:cs typeface="Times New Roman"/>
              </a:rPr>
              <a:t>hybností</a:t>
            </a:r>
            <a:r>
              <a:rPr lang="en-US" sz="1200" dirty="0">
                <a:cs typeface="Times New Roman"/>
              </a:rPr>
              <a:t> </a:t>
            </a:r>
            <a:r>
              <a:rPr lang="en-US" sz="1200" i="1" dirty="0">
                <a:cs typeface="Times New Roman"/>
              </a:rPr>
              <a:t>p</a:t>
            </a:r>
            <a:r>
              <a:rPr lang="en-US" sz="1200" dirty="0">
                <a:cs typeface="Times New Roman"/>
              </a:rPr>
              <a:t> se </a:t>
            </a:r>
            <a:r>
              <a:rPr lang="en-US" sz="1200" dirty="0" err="1">
                <a:cs typeface="Times New Roman"/>
              </a:rPr>
              <a:t>projevují</a:t>
            </a:r>
            <a:r>
              <a:rPr lang="en-US" sz="1200" dirty="0">
                <a:cs typeface="Times New Roman"/>
              </a:rPr>
              <a:t> </a:t>
            </a:r>
            <a:r>
              <a:rPr lang="en-US" sz="1200" dirty="0" err="1">
                <a:cs typeface="Times New Roman"/>
              </a:rPr>
              <a:t>jako</a:t>
            </a:r>
            <a:r>
              <a:rPr lang="en-US" sz="1200" dirty="0">
                <a:cs typeface="Times New Roman"/>
              </a:rPr>
              <a:t> </a:t>
            </a:r>
            <a:r>
              <a:rPr lang="en-US" sz="1200" dirty="0" err="1">
                <a:cs typeface="Times New Roman"/>
              </a:rPr>
              <a:t>balík</a:t>
            </a:r>
            <a:r>
              <a:rPr lang="en-US" sz="1200" dirty="0">
                <a:cs typeface="Times New Roman"/>
              </a:rPr>
              <a:t> </a:t>
            </a:r>
            <a:r>
              <a:rPr lang="en-US" sz="1200" dirty="0" err="1">
                <a:cs typeface="Times New Roman"/>
              </a:rPr>
              <a:t>vln</a:t>
            </a:r>
            <a:r>
              <a:rPr lang="en-US" sz="1200" dirty="0">
                <a:cs typeface="Times New Roman"/>
              </a:rPr>
              <a:t>, </a:t>
            </a:r>
            <a:br>
              <a:rPr lang="en-US" sz="1200" dirty="0">
                <a:cs typeface="Times New Roman"/>
              </a:rPr>
            </a:br>
            <a:r>
              <a:rPr lang="en-US" sz="1200" dirty="0">
                <a:cs typeface="Times New Roman"/>
              </a:rPr>
              <a:t>a </a:t>
            </a:r>
            <a:r>
              <a:rPr lang="en-US" sz="1200" dirty="0" err="1">
                <a:cs typeface="Times New Roman"/>
              </a:rPr>
              <a:t>platí</a:t>
            </a:r>
            <a:r>
              <a:rPr lang="en-US" sz="1200" dirty="0">
                <a:cs typeface="Times New Roman"/>
              </a:rPr>
              <a:t> pro </a:t>
            </a:r>
            <a:r>
              <a:rPr lang="en-US" sz="1200" dirty="0" err="1">
                <a:cs typeface="Times New Roman"/>
              </a:rPr>
              <a:t>ně</a:t>
            </a:r>
            <a:r>
              <a:rPr lang="en-US" sz="1200" dirty="0">
                <a:cs typeface="Times New Roman"/>
              </a:rPr>
              <a:t> </a:t>
            </a:r>
            <a:r>
              <a:rPr lang="en-US" sz="1200" dirty="0" err="1">
                <a:cs typeface="Times New Roman"/>
              </a:rPr>
              <a:t>tzv</a:t>
            </a:r>
            <a:r>
              <a:rPr lang="en-US" sz="1200" dirty="0">
                <a:cs typeface="Times New Roman"/>
              </a:rPr>
              <a:t>. de </a:t>
            </a:r>
            <a:r>
              <a:rPr lang="en-US" sz="1200" dirty="0" err="1">
                <a:cs typeface="Times New Roman"/>
              </a:rPr>
              <a:t>Broglieův</a:t>
            </a:r>
            <a:r>
              <a:rPr lang="en-US" sz="1200" dirty="0">
                <a:cs typeface="Times New Roman"/>
              </a:rPr>
              <a:t> </a:t>
            </a:r>
            <a:r>
              <a:rPr lang="en-US" sz="1200" dirty="0" err="1">
                <a:cs typeface="Times New Roman"/>
              </a:rPr>
              <a:t>vztah</a:t>
            </a:r>
            <a:endParaRPr lang="en-US" sz="1200" dirty="0">
              <a:cs typeface="Times New Roman"/>
            </a:endParaRPr>
          </a:p>
          <a:p>
            <a:endParaRPr lang="en-US" sz="1200" dirty="0">
              <a:cs typeface="Times New Roman"/>
            </a:endParaRPr>
          </a:p>
          <a:p>
            <a:endParaRPr lang="en-US" sz="1200" dirty="0">
              <a:cs typeface="Times New Roman"/>
            </a:endParaRPr>
          </a:p>
          <a:p>
            <a:endParaRPr lang="en-US" sz="1200" dirty="0">
              <a:cs typeface="Times New Roman"/>
            </a:endParaRPr>
          </a:p>
          <a:p>
            <a:endParaRPr lang="en-US" sz="1200" dirty="0">
              <a:cs typeface="Times New Roman"/>
            </a:endParaRPr>
          </a:p>
          <a:p>
            <a:r>
              <a:rPr lang="en-US" sz="1200" dirty="0" err="1">
                <a:cs typeface="Times New Roman"/>
              </a:rPr>
              <a:t>kde</a:t>
            </a:r>
            <a:r>
              <a:rPr lang="en-US" sz="1200" dirty="0">
                <a:cs typeface="Times New Roman"/>
              </a:rPr>
              <a:t>  	je </a:t>
            </a:r>
            <a:r>
              <a:rPr lang="en-US" sz="1200" dirty="0" err="1">
                <a:cs typeface="Times New Roman"/>
              </a:rPr>
              <a:t>jejich</a:t>
            </a:r>
            <a:r>
              <a:rPr lang="en-US" sz="1200" dirty="0">
                <a:cs typeface="Times New Roman"/>
              </a:rPr>
              <a:t> </a:t>
            </a:r>
            <a:r>
              <a:rPr lang="en-US" sz="1200" dirty="0" err="1">
                <a:cs typeface="Times New Roman"/>
              </a:rPr>
              <a:t>vlnová</a:t>
            </a:r>
            <a:r>
              <a:rPr lang="en-US" sz="1200" dirty="0">
                <a:cs typeface="Times New Roman"/>
              </a:rPr>
              <a:t> </a:t>
            </a:r>
            <a:r>
              <a:rPr lang="en-US" sz="1200" dirty="0" err="1">
                <a:cs typeface="Times New Roman"/>
              </a:rPr>
              <a:t>délka</a:t>
            </a:r>
            <a:r>
              <a:rPr lang="en-US" sz="1200" dirty="0">
                <a:cs typeface="Times New Roman"/>
              </a:rPr>
              <a:t> a 	je </a:t>
            </a:r>
            <a:r>
              <a:rPr lang="en-US" sz="1200" dirty="0" err="1">
                <a:cs typeface="Times New Roman"/>
              </a:rPr>
              <a:t>vlnový</a:t>
            </a:r>
            <a:r>
              <a:rPr lang="en-US" sz="1200" dirty="0">
                <a:cs typeface="Times New Roman"/>
              </a:rPr>
              <a:t> vector</a:t>
            </a:r>
          </a:p>
          <a:p>
            <a:endParaRPr lang="en-US" sz="1200" dirty="0">
              <a:cs typeface="Times New Roman"/>
            </a:endParaRPr>
          </a:p>
          <a:p>
            <a:endParaRPr lang="en-US" sz="1200" dirty="0">
              <a:cs typeface="Times New Roman"/>
            </a:endParaRPr>
          </a:p>
          <a:p>
            <a:r>
              <a:rPr lang="en-US" sz="1200" dirty="0" err="1">
                <a:cs typeface="Times New Roman"/>
              </a:rPr>
              <a:t>experimentální</a:t>
            </a:r>
            <a:r>
              <a:rPr lang="en-US" sz="1200" dirty="0">
                <a:cs typeface="Times New Roman"/>
              </a:rPr>
              <a:t> </a:t>
            </a:r>
            <a:r>
              <a:rPr lang="en-US" sz="1200" dirty="0" err="1">
                <a:cs typeface="Times New Roman"/>
              </a:rPr>
              <a:t>potvrzení</a:t>
            </a:r>
            <a:r>
              <a:rPr lang="en-US" sz="1200" dirty="0">
                <a:cs typeface="Times New Roman"/>
              </a:rPr>
              <a:t> </a:t>
            </a:r>
            <a:r>
              <a:rPr lang="en-US" sz="1200" dirty="0" err="1">
                <a:cs typeface="Times New Roman"/>
              </a:rPr>
              <a:t>dle</a:t>
            </a:r>
            <a:r>
              <a:rPr lang="en-US" sz="1200" dirty="0">
                <a:cs typeface="Times New Roman"/>
              </a:rPr>
              <a:t> Davisson-</a:t>
            </a:r>
            <a:r>
              <a:rPr lang="en-US" sz="1200" dirty="0" err="1">
                <a:cs typeface="Times New Roman"/>
              </a:rPr>
              <a:t>Germer</a:t>
            </a:r>
            <a:endParaRPr lang="en-US" sz="1200" dirty="0">
              <a:cs typeface="Times New Roman"/>
            </a:endParaRPr>
          </a:p>
          <a:p>
            <a:endParaRPr lang="en-US" sz="1200" dirty="0">
              <a:cs typeface="Times New Roman"/>
            </a:endParaRPr>
          </a:p>
          <a:p>
            <a:r>
              <a:rPr lang="en-US" sz="1200" dirty="0">
                <a:cs typeface="Times New Roman"/>
              </a:rPr>
              <a:t>	</a:t>
            </a:r>
          </a:p>
          <a:p>
            <a:r>
              <a:rPr lang="en-US" sz="1200" dirty="0">
                <a:cs typeface="Times New Roman"/>
              </a:rPr>
              <a:t>								     </a:t>
            </a:r>
            <a:r>
              <a:rPr lang="en-US" sz="1200" dirty="0" err="1">
                <a:cs typeface="Times New Roman"/>
              </a:rPr>
              <a:t>Braggova</a:t>
            </a:r>
            <a:r>
              <a:rPr lang="en-US" sz="1200" dirty="0">
                <a:cs typeface="Times New Roman"/>
              </a:rPr>
              <a:t> </a:t>
            </a:r>
            <a:r>
              <a:rPr lang="en-US" sz="1200" dirty="0" err="1">
                <a:cs typeface="Times New Roman"/>
              </a:rPr>
              <a:t>podmínka</a:t>
            </a:r>
            <a:r>
              <a:rPr lang="en-US" sz="1200" dirty="0">
                <a:cs typeface="Times New Roman"/>
              </a:rPr>
              <a:t> </a:t>
            </a:r>
          </a:p>
          <a:p>
            <a:r>
              <a:rPr lang="en-US" sz="1200" dirty="0">
                <a:cs typeface="Times New Roman"/>
              </a:rPr>
              <a:t>								pro </a:t>
            </a:r>
            <a:r>
              <a:rPr lang="en-US" sz="1200" dirty="0" err="1">
                <a:cs typeface="Times New Roman"/>
              </a:rPr>
              <a:t>konstruktivní</a:t>
            </a:r>
            <a:r>
              <a:rPr lang="en-US" sz="1200" dirty="0">
                <a:cs typeface="Times New Roman"/>
              </a:rPr>
              <a:t> interference</a:t>
            </a:r>
          </a:p>
          <a:p>
            <a:r>
              <a:rPr lang="en-US" sz="1200" dirty="0">
                <a:cs typeface="Times New Roman"/>
              </a:rPr>
              <a:t>								(d spacing between Bragg planes)</a:t>
            </a:r>
          </a:p>
          <a:p>
            <a:r>
              <a:rPr lang="en-US" sz="1200" dirty="0">
                <a:cs typeface="Times New Roman"/>
              </a:rPr>
              <a:t>								(D atomic layer </a:t>
            </a:r>
            <a:r>
              <a:rPr lang="en-US" sz="1200" dirty="0" err="1">
                <a:cs typeface="Times New Roman"/>
              </a:rPr>
              <a:t>seperation</a:t>
            </a:r>
            <a:r>
              <a:rPr lang="en-US" sz="1200" dirty="0">
                <a:cs typeface="Times New Roman"/>
              </a:rPr>
              <a:t>)</a:t>
            </a:r>
          </a:p>
          <a:p>
            <a:endParaRPr lang="en-US" sz="1200" dirty="0">
              <a:cs typeface="Times New Roman"/>
            </a:endParaRPr>
          </a:p>
          <a:p>
            <a:endParaRPr lang="en-US" sz="1200" dirty="0">
              <a:cs typeface="Times New Roman"/>
            </a:endParaRPr>
          </a:p>
          <a:p>
            <a:endParaRPr lang="en-US" sz="1200" dirty="0">
              <a:cs typeface="Times New Roman"/>
            </a:endParaRPr>
          </a:p>
          <a:p>
            <a:r>
              <a:rPr lang="en-US" sz="1200" dirty="0">
                <a:cs typeface="Times New Roman"/>
              </a:rPr>
              <a:t>a </a:t>
            </a:r>
            <a:r>
              <a:rPr lang="en-US" sz="1200" dirty="0" err="1">
                <a:cs typeface="Times New Roman"/>
              </a:rPr>
              <a:t>platí</a:t>
            </a:r>
            <a:r>
              <a:rPr lang="en-US" sz="1200" dirty="0">
                <a:cs typeface="Times New Roman"/>
              </a:rPr>
              <a:t> pro Ni </a:t>
            </a:r>
            <a:r>
              <a:rPr lang="en-US" sz="1200" dirty="0" err="1">
                <a:cs typeface="Times New Roman"/>
              </a:rPr>
              <a:t>krystal</a:t>
            </a:r>
            <a:r>
              <a:rPr lang="en-US" sz="1200" dirty="0">
                <a:cs typeface="Times New Roman"/>
              </a:rPr>
              <a:t>: 	 			</a:t>
            </a:r>
            <a:r>
              <a:rPr lang="en-US" sz="1200" dirty="0" err="1">
                <a:cs typeface="Times New Roman"/>
              </a:rPr>
              <a:t>protože</a:t>
            </a:r>
            <a:r>
              <a:rPr lang="en-US" sz="1200" dirty="0">
                <a:cs typeface="Times New Roman"/>
              </a:rPr>
              <a:t> 			a </a:t>
            </a:r>
            <a:r>
              <a:rPr lang="en-US" sz="1200" dirty="0" err="1">
                <a:cs typeface="Times New Roman"/>
              </a:rPr>
              <a:t>první</a:t>
            </a:r>
            <a:r>
              <a:rPr lang="en-US" sz="1200" dirty="0">
                <a:cs typeface="Times New Roman"/>
              </a:rPr>
              <a:t> maximum </a:t>
            </a:r>
            <a:r>
              <a:rPr lang="en-US" sz="1200" dirty="0" err="1">
                <a:cs typeface="Times New Roman"/>
              </a:rPr>
              <a:t>bylo</a:t>
            </a:r>
            <a:r>
              <a:rPr lang="en-US" sz="1200" dirty="0">
                <a:cs typeface="Times New Roman"/>
              </a:rPr>
              <a:t> </a:t>
            </a:r>
            <a:r>
              <a:rPr lang="en-US" sz="1200" dirty="0" err="1">
                <a:cs typeface="Times New Roman"/>
              </a:rPr>
              <a:t>pozorováno</a:t>
            </a:r>
            <a:r>
              <a:rPr lang="en-US" sz="1200" dirty="0">
                <a:cs typeface="Times New Roman"/>
              </a:rPr>
              <a:t> v </a:t>
            </a:r>
            <a:r>
              <a:rPr lang="en-US" sz="1200" dirty="0" err="1">
                <a:cs typeface="Times New Roman"/>
              </a:rPr>
              <a:t>úhlu</a:t>
            </a:r>
            <a:endParaRPr lang="en-US" sz="1200" dirty="0">
              <a:cs typeface="Times New Roman"/>
            </a:endParaRPr>
          </a:p>
          <a:p>
            <a:r>
              <a:rPr lang="en-US" sz="1200" dirty="0">
                <a:cs typeface="Times New Roman"/>
              </a:rPr>
              <a:t>pro mono-</a:t>
            </a:r>
            <a:r>
              <a:rPr lang="en-US" sz="1200" dirty="0" err="1">
                <a:cs typeface="Times New Roman"/>
              </a:rPr>
              <a:t>energetický</a:t>
            </a:r>
            <a:r>
              <a:rPr lang="en-US" sz="1200" dirty="0">
                <a:cs typeface="Times New Roman"/>
              </a:rPr>
              <a:t> </a:t>
            </a:r>
            <a:r>
              <a:rPr lang="en-US" sz="1200" dirty="0" err="1">
                <a:cs typeface="Times New Roman"/>
              </a:rPr>
              <a:t>paprsek</a:t>
            </a:r>
            <a:r>
              <a:rPr lang="en-US" sz="1200" dirty="0">
                <a:cs typeface="Times New Roman"/>
              </a:rPr>
              <a:t> </a:t>
            </a:r>
            <a:r>
              <a:rPr lang="en-US" sz="1200" dirty="0" err="1">
                <a:cs typeface="Times New Roman"/>
              </a:rPr>
              <a:t>elektronů</a:t>
            </a:r>
            <a:r>
              <a:rPr lang="en-US" sz="1200" dirty="0">
                <a:cs typeface="Times New Roman"/>
              </a:rPr>
              <a:t> s 		a </a:t>
            </a:r>
            <a:r>
              <a:rPr lang="en-US" sz="1200" dirty="0" err="1">
                <a:cs typeface="Times New Roman"/>
              </a:rPr>
              <a:t>platí</a:t>
            </a:r>
            <a:r>
              <a:rPr lang="en-US" sz="1200" dirty="0">
                <a:cs typeface="Times New Roman"/>
              </a:rPr>
              <a:t>				a 				, </a:t>
            </a:r>
            <a:r>
              <a:rPr lang="en-US" sz="1200" dirty="0" err="1">
                <a:cs typeface="Times New Roman"/>
              </a:rPr>
              <a:t>můžeme</a:t>
            </a:r>
            <a:r>
              <a:rPr lang="en-US" sz="1200" dirty="0">
                <a:cs typeface="Times New Roman"/>
              </a:rPr>
              <a:t> past:</a:t>
            </a:r>
          </a:p>
          <a:p>
            <a:endParaRPr lang="en-US" sz="1200" dirty="0">
              <a:cs typeface="Times New Roman"/>
            </a:endParaRPr>
          </a:p>
          <a:p>
            <a:endParaRPr lang="en-US" sz="1200" dirty="0">
              <a:cs typeface="Times New Roman"/>
            </a:endParaRPr>
          </a:p>
          <a:p>
            <a:endParaRPr lang="en-US" sz="1200" dirty="0">
              <a:cs typeface="Times New Roman"/>
            </a:endParaRPr>
          </a:p>
          <a:p>
            <a:endParaRPr lang="en-US" sz="1200" dirty="0">
              <a:cs typeface="Times New Roman"/>
            </a:endParaRPr>
          </a:p>
          <a:p>
            <a:endParaRPr lang="en-US" sz="1200" dirty="0">
              <a:cs typeface="Times New Roman"/>
            </a:endParaRPr>
          </a:p>
        </p:txBody>
      </p:sp>
      <p:pic>
        <p:nvPicPr>
          <p:cNvPr id="5" name="Picture 4">
            <a:extLst>
              <a:ext uri="{FF2B5EF4-FFF2-40B4-BE49-F238E27FC236}">
                <a16:creationId xmlns:a16="http://schemas.microsoft.com/office/drawing/2014/main" id="{E15DD444-604E-47DB-97D0-E676A294884D}"/>
              </a:ext>
            </a:extLst>
          </p:cNvPr>
          <p:cNvPicPr>
            <a:picLocks noChangeAspect="1"/>
          </p:cNvPicPr>
          <p:nvPr/>
        </p:nvPicPr>
        <p:blipFill rotWithShape="1">
          <a:blip r:embed="rId4"/>
          <a:srcRect t="8139" b="1"/>
          <a:stretch/>
        </p:blipFill>
        <p:spPr>
          <a:xfrm>
            <a:off x="3016662" y="1445253"/>
            <a:ext cx="1409700" cy="244992"/>
          </a:xfrm>
          <a:prstGeom prst="rect">
            <a:avLst/>
          </a:prstGeom>
        </p:spPr>
      </p:pic>
      <p:pic>
        <p:nvPicPr>
          <p:cNvPr id="11" name="Picture 10">
            <a:extLst>
              <a:ext uri="{FF2B5EF4-FFF2-40B4-BE49-F238E27FC236}">
                <a16:creationId xmlns:a16="http://schemas.microsoft.com/office/drawing/2014/main" id="{9E89394B-7A58-FA5B-FEC1-9D1419513B92}"/>
              </a:ext>
            </a:extLst>
          </p:cNvPr>
          <p:cNvPicPr>
            <a:picLocks noChangeAspect="1"/>
          </p:cNvPicPr>
          <p:nvPr/>
        </p:nvPicPr>
        <p:blipFill>
          <a:blip r:embed="rId5"/>
          <a:stretch>
            <a:fillRect/>
          </a:stretch>
        </p:blipFill>
        <p:spPr>
          <a:xfrm>
            <a:off x="3843725" y="2509115"/>
            <a:ext cx="800100" cy="228600"/>
          </a:xfrm>
          <a:prstGeom prst="rect">
            <a:avLst/>
          </a:prstGeom>
        </p:spPr>
      </p:pic>
      <p:pic>
        <p:nvPicPr>
          <p:cNvPr id="13" name="Picture 12" descr="A white background with black dots&#10;&#10;Description automatically generated">
            <a:extLst>
              <a:ext uri="{FF2B5EF4-FFF2-40B4-BE49-F238E27FC236}">
                <a16:creationId xmlns:a16="http://schemas.microsoft.com/office/drawing/2014/main" id="{6F03768A-18D5-01BA-C897-F542148688A6}"/>
              </a:ext>
            </a:extLst>
          </p:cNvPr>
          <p:cNvPicPr>
            <a:picLocks noChangeAspect="1"/>
          </p:cNvPicPr>
          <p:nvPr/>
        </p:nvPicPr>
        <p:blipFill>
          <a:blip r:embed="rId6"/>
          <a:stretch>
            <a:fillRect/>
          </a:stretch>
        </p:blipFill>
        <p:spPr>
          <a:xfrm>
            <a:off x="1281871" y="2374577"/>
            <a:ext cx="1968500" cy="469900"/>
          </a:xfrm>
          <a:prstGeom prst="rect">
            <a:avLst/>
          </a:prstGeom>
        </p:spPr>
      </p:pic>
      <p:pic>
        <p:nvPicPr>
          <p:cNvPr id="15" name="Picture 14">
            <a:extLst>
              <a:ext uri="{FF2B5EF4-FFF2-40B4-BE49-F238E27FC236}">
                <a16:creationId xmlns:a16="http://schemas.microsoft.com/office/drawing/2014/main" id="{2EB8B60D-AFCF-7FB3-D0D4-69AE9B319E16}"/>
              </a:ext>
            </a:extLst>
          </p:cNvPr>
          <p:cNvPicPr>
            <a:picLocks noChangeAspect="1"/>
          </p:cNvPicPr>
          <p:nvPr/>
        </p:nvPicPr>
        <p:blipFill>
          <a:blip r:embed="rId7"/>
          <a:stretch>
            <a:fillRect/>
          </a:stretch>
        </p:blipFill>
        <p:spPr>
          <a:xfrm>
            <a:off x="1242115" y="2884233"/>
            <a:ext cx="152400" cy="241300"/>
          </a:xfrm>
          <a:prstGeom prst="rect">
            <a:avLst/>
          </a:prstGeom>
        </p:spPr>
      </p:pic>
      <p:pic>
        <p:nvPicPr>
          <p:cNvPr id="17" name="Picture 16">
            <a:extLst>
              <a:ext uri="{FF2B5EF4-FFF2-40B4-BE49-F238E27FC236}">
                <a16:creationId xmlns:a16="http://schemas.microsoft.com/office/drawing/2014/main" id="{644EF9B9-0BC9-7A92-8812-7035C06CCF76}"/>
              </a:ext>
            </a:extLst>
          </p:cNvPr>
          <p:cNvPicPr>
            <a:picLocks noChangeAspect="1"/>
          </p:cNvPicPr>
          <p:nvPr/>
        </p:nvPicPr>
        <p:blipFill>
          <a:blip r:embed="rId8"/>
          <a:stretch>
            <a:fillRect/>
          </a:stretch>
        </p:blipFill>
        <p:spPr>
          <a:xfrm>
            <a:off x="2917412" y="2844477"/>
            <a:ext cx="190500" cy="279400"/>
          </a:xfrm>
          <a:prstGeom prst="rect">
            <a:avLst/>
          </a:prstGeom>
        </p:spPr>
      </p:pic>
      <p:pic>
        <p:nvPicPr>
          <p:cNvPr id="19" name="Picture 18" descr="A diagram of a crystal formation&#10;&#10;Description automatically generated">
            <a:extLst>
              <a:ext uri="{FF2B5EF4-FFF2-40B4-BE49-F238E27FC236}">
                <a16:creationId xmlns:a16="http://schemas.microsoft.com/office/drawing/2014/main" id="{010D9AB5-AAA7-1EDD-B3A9-641798654401}"/>
              </a:ext>
            </a:extLst>
          </p:cNvPr>
          <p:cNvPicPr>
            <a:picLocks noChangeAspect="1"/>
          </p:cNvPicPr>
          <p:nvPr/>
        </p:nvPicPr>
        <p:blipFill>
          <a:blip r:embed="rId9"/>
          <a:stretch>
            <a:fillRect/>
          </a:stretch>
        </p:blipFill>
        <p:spPr>
          <a:xfrm>
            <a:off x="1378733" y="3677120"/>
            <a:ext cx="2444750" cy="1553343"/>
          </a:xfrm>
          <a:prstGeom prst="rect">
            <a:avLst/>
          </a:prstGeom>
        </p:spPr>
      </p:pic>
      <p:pic>
        <p:nvPicPr>
          <p:cNvPr id="22" name="Picture 21">
            <a:extLst>
              <a:ext uri="{FF2B5EF4-FFF2-40B4-BE49-F238E27FC236}">
                <a16:creationId xmlns:a16="http://schemas.microsoft.com/office/drawing/2014/main" id="{43351D7B-F068-86D8-6325-9464354A6F64}"/>
              </a:ext>
            </a:extLst>
          </p:cNvPr>
          <p:cNvPicPr>
            <a:picLocks noChangeAspect="1"/>
          </p:cNvPicPr>
          <p:nvPr/>
        </p:nvPicPr>
        <p:blipFill>
          <a:blip r:embed="rId10"/>
          <a:stretch>
            <a:fillRect/>
          </a:stretch>
        </p:blipFill>
        <p:spPr>
          <a:xfrm>
            <a:off x="6680244" y="3879634"/>
            <a:ext cx="1104900" cy="304800"/>
          </a:xfrm>
          <a:prstGeom prst="rect">
            <a:avLst/>
          </a:prstGeom>
        </p:spPr>
      </p:pic>
      <p:pic>
        <p:nvPicPr>
          <p:cNvPr id="24" name="Picture 23">
            <a:extLst>
              <a:ext uri="{FF2B5EF4-FFF2-40B4-BE49-F238E27FC236}">
                <a16:creationId xmlns:a16="http://schemas.microsoft.com/office/drawing/2014/main" id="{74F3DC96-CB47-4101-43AA-6B86A417FE22}"/>
              </a:ext>
            </a:extLst>
          </p:cNvPr>
          <p:cNvPicPr>
            <a:picLocks noChangeAspect="1"/>
          </p:cNvPicPr>
          <p:nvPr/>
        </p:nvPicPr>
        <p:blipFill>
          <a:blip r:embed="rId11"/>
          <a:stretch>
            <a:fillRect/>
          </a:stretch>
        </p:blipFill>
        <p:spPr>
          <a:xfrm>
            <a:off x="2452479" y="5262280"/>
            <a:ext cx="1054100" cy="241300"/>
          </a:xfrm>
          <a:prstGeom prst="rect">
            <a:avLst/>
          </a:prstGeom>
        </p:spPr>
      </p:pic>
      <p:pic>
        <p:nvPicPr>
          <p:cNvPr id="26" name="Picture 25">
            <a:extLst>
              <a:ext uri="{FF2B5EF4-FFF2-40B4-BE49-F238E27FC236}">
                <a16:creationId xmlns:a16="http://schemas.microsoft.com/office/drawing/2014/main" id="{B6AEFB28-B533-FEF8-0BC5-5354E175535D}"/>
              </a:ext>
            </a:extLst>
          </p:cNvPr>
          <p:cNvPicPr>
            <a:picLocks noChangeAspect="1"/>
          </p:cNvPicPr>
          <p:nvPr/>
        </p:nvPicPr>
        <p:blipFill>
          <a:blip r:embed="rId12"/>
          <a:stretch>
            <a:fillRect/>
          </a:stretch>
        </p:blipFill>
        <p:spPr>
          <a:xfrm>
            <a:off x="6832644" y="4216501"/>
            <a:ext cx="863600" cy="215900"/>
          </a:xfrm>
          <a:prstGeom prst="rect">
            <a:avLst/>
          </a:prstGeom>
        </p:spPr>
      </p:pic>
      <p:pic>
        <p:nvPicPr>
          <p:cNvPr id="28" name="Picture 27">
            <a:extLst>
              <a:ext uri="{FF2B5EF4-FFF2-40B4-BE49-F238E27FC236}">
                <a16:creationId xmlns:a16="http://schemas.microsoft.com/office/drawing/2014/main" id="{6DE111A3-7264-9735-5CF6-FCBC9C937134}"/>
              </a:ext>
            </a:extLst>
          </p:cNvPr>
          <p:cNvPicPr>
            <a:picLocks noChangeAspect="1"/>
          </p:cNvPicPr>
          <p:nvPr/>
        </p:nvPicPr>
        <p:blipFill>
          <a:blip r:embed="rId13"/>
          <a:stretch>
            <a:fillRect/>
          </a:stretch>
        </p:blipFill>
        <p:spPr>
          <a:xfrm>
            <a:off x="4365163" y="5274980"/>
            <a:ext cx="1117600" cy="215900"/>
          </a:xfrm>
          <a:prstGeom prst="rect">
            <a:avLst/>
          </a:prstGeom>
        </p:spPr>
      </p:pic>
      <p:pic>
        <p:nvPicPr>
          <p:cNvPr id="30" name="Picture 29">
            <a:extLst>
              <a:ext uri="{FF2B5EF4-FFF2-40B4-BE49-F238E27FC236}">
                <a16:creationId xmlns:a16="http://schemas.microsoft.com/office/drawing/2014/main" id="{614F54C2-91F0-8ABA-B800-44A1F3321AFB}"/>
              </a:ext>
            </a:extLst>
          </p:cNvPr>
          <p:cNvPicPr>
            <a:picLocks noChangeAspect="1"/>
          </p:cNvPicPr>
          <p:nvPr/>
        </p:nvPicPr>
        <p:blipFill>
          <a:blip r:embed="rId14"/>
          <a:stretch>
            <a:fillRect/>
          </a:stretch>
        </p:blipFill>
        <p:spPr>
          <a:xfrm>
            <a:off x="8208669" y="5248387"/>
            <a:ext cx="673100" cy="228600"/>
          </a:xfrm>
          <a:prstGeom prst="rect">
            <a:avLst/>
          </a:prstGeom>
        </p:spPr>
      </p:pic>
      <p:pic>
        <p:nvPicPr>
          <p:cNvPr id="32" name="Picture 31">
            <a:extLst>
              <a:ext uri="{FF2B5EF4-FFF2-40B4-BE49-F238E27FC236}">
                <a16:creationId xmlns:a16="http://schemas.microsoft.com/office/drawing/2014/main" id="{9D8EF9CA-A12C-CBC3-EB58-836DBEEF82E3}"/>
              </a:ext>
            </a:extLst>
          </p:cNvPr>
          <p:cNvPicPr>
            <a:picLocks noChangeAspect="1"/>
          </p:cNvPicPr>
          <p:nvPr/>
        </p:nvPicPr>
        <p:blipFill rotWithShape="1">
          <a:blip r:embed="rId15"/>
          <a:srcRect l="1" r="5664" b="-11364"/>
          <a:stretch/>
        </p:blipFill>
        <p:spPr>
          <a:xfrm>
            <a:off x="3649217" y="5463823"/>
            <a:ext cx="443281" cy="212147"/>
          </a:xfrm>
          <a:prstGeom prst="rect">
            <a:avLst/>
          </a:prstGeom>
        </p:spPr>
      </p:pic>
      <p:pic>
        <p:nvPicPr>
          <p:cNvPr id="34" name="Picture 33">
            <a:extLst>
              <a:ext uri="{FF2B5EF4-FFF2-40B4-BE49-F238E27FC236}">
                <a16:creationId xmlns:a16="http://schemas.microsoft.com/office/drawing/2014/main" id="{55A8459E-91B1-0CFA-4983-A4816E3CAB67}"/>
              </a:ext>
            </a:extLst>
          </p:cNvPr>
          <p:cNvPicPr>
            <a:picLocks noChangeAspect="1"/>
          </p:cNvPicPr>
          <p:nvPr/>
        </p:nvPicPr>
        <p:blipFill>
          <a:blip r:embed="rId16"/>
          <a:stretch>
            <a:fillRect/>
          </a:stretch>
        </p:blipFill>
        <p:spPr>
          <a:xfrm>
            <a:off x="4745425" y="5458532"/>
            <a:ext cx="1117600" cy="221192"/>
          </a:xfrm>
          <a:prstGeom prst="rect">
            <a:avLst/>
          </a:prstGeom>
        </p:spPr>
      </p:pic>
      <p:pic>
        <p:nvPicPr>
          <p:cNvPr id="36" name="Picture 35">
            <a:extLst>
              <a:ext uri="{FF2B5EF4-FFF2-40B4-BE49-F238E27FC236}">
                <a16:creationId xmlns:a16="http://schemas.microsoft.com/office/drawing/2014/main" id="{BB8279A6-4309-89BB-0F2E-5147290A2932}"/>
              </a:ext>
            </a:extLst>
          </p:cNvPr>
          <p:cNvPicPr>
            <a:picLocks noChangeAspect="1"/>
          </p:cNvPicPr>
          <p:nvPr/>
        </p:nvPicPr>
        <p:blipFill>
          <a:blip r:embed="rId17"/>
          <a:stretch>
            <a:fillRect/>
          </a:stretch>
        </p:blipFill>
        <p:spPr>
          <a:xfrm>
            <a:off x="6232726" y="5443945"/>
            <a:ext cx="1447800" cy="241300"/>
          </a:xfrm>
          <a:prstGeom prst="rect">
            <a:avLst/>
          </a:prstGeom>
        </p:spPr>
      </p:pic>
      <p:pic>
        <p:nvPicPr>
          <p:cNvPr id="38" name="Picture 37">
            <a:extLst>
              <a:ext uri="{FF2B5EF4-FFF2-40B4-BE49-F238E27FC236}">
                <a16:creationId xmlns:a16="http://schemas.microsoft.com/office/drawing/2014/main" id="{B3C5DC0E-80D0-C7A4-E9FC-A0B75262399C}"/>
              </a:ext>
            </a:extLst>
          </p:cNvPr>
          <p:cNvPicPr>
            <a:picLocks noChangeAspect="1"/>
          </p:cNvPicPr>
          <p:nvPr/>
        </p:nvPicPr>
        <p:blipFill>
          <a:blip r:embed="rId18"/>
          <a:stretch>
            <a:fillRect/>
          </a:stretch>
        </p:blipFill>
        <p:spPr>
          <a:xfrm>
            <a:off x="2171700" y="5843168"/>
            <a:ext cx="4800600" cy="546100"/>
          </a:xfrm>
          <a:prstGeom prst="rect">
            <a:avLst/>
          </a:prstGeom>
        </p:spPr>
      </p:pic>
      <p:sp>
        <p:nvSpPr>
          <p:cNvPr id="42" name="Rectangle 41">
            <a:extLst>
              <a:ext uri="{FF2B5EF4-FFF2-40B4-BE49-F238E27FC236}">
                <a16:creationId xmlns:a16="http://schemas.microsoft.com/office/drawing/2014/main" id="{BC0FC5D0-FFC1-805F-C5E7-66FBB58B3F8A}"/>
              </a:ext>
            </a:extLst>
          </p:cNvPr>
          <p:cNvSpPr/>
          <p:nvPr/>
        </p:nvSpPr>
        <p:spPr>
          <a:xfrm>
            <a:off x="1394516" y="3736582"/>
            <a:ext cx="2428968" cy="145850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43" name="Rectangle 42">
            <a:extLst>
              <a:ext uri="{FF2B5EF4-FFF2-40B4-BE49-F238E27FC236}">
                <a16:creationId xmlns:a16="http://schemas.microsoft.com/office/drawing/2014/main" id="{74A3EEED-CF1D-A9BB-8680-2C9A2D954949}"/>
              </a:ext>
            </a:extLst>
          </p:cNvPr>
          <p:cNvSpPr/>
          <p:nvPr/>
        </p:nvSpPr>
        <p:spPr>
          <a:xfrm flipH="1" flipV="1">
            <a:off x="841343" y="630314"/>
            <a:ext cx="1707547" cy="35971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grpSp>
        <p:nvGrpSpPr>
          <p:cNvPr id="9" name="Group 8">
            <a:extLst>
              <a:ext uri="{FF2B5EF4-FFF2-40B4-BE49-F238E27FC236}">
                <a16:creationId xmlns:a16="http://schemas.microsoft.com/office/drawing/2014/main" id="{7D90566C-484E-5033-F252-7870DE9BD262}"/>
              </a:ext>
            </a:extLst>
          </p:cNvPr>
          <p:cNvGrpSpPr/>
          <p:nvPr/>
        </p:nvGrpSpPr>
        <p:grpSpPr>
          <a:xfrm>
            <a:off x="5817353" y="2547874"/>
            <a:ext cx="2826696" cy="1368753"/>
            <a:chOff x="5817353" y="2547874"/>
            <a:chExt cx="2826696" cy="1368753"/>
          </a:xfrm>
        </p:grpSpPr>
        <p:pic>
          <p:nvPicPr>
            <p:cNvPr id="40" name="Picture 39" descr="A diagram of a spiraling structure&#10;&#10;Description automatically generated with medium confidence">
              <a:extLst>
                <a:ext uri="{FF2B5EF4-FFF2-40B4-BE49-F238E27FC236}">
                  <a16:creationId xmlns:a16="http://schemas.microsoft.com/office/drawing/2014/main" id="{8EB06EB2-B9AC-15CD-B0FB-3DF67142D71B}"/>
                </a:ext>
              </a:extLst>
            </p:cNvPr>
            <p:cNvPicPr>
              <a:picLocks noChangeAspect="1"/>
            </p:cNvPicPr>
            <p:nvPr/>
          </p:nvPicPr>
          <p:blipFill>
            <a:blip r:embed="rId19"/>
            <a:stretch>
              <a:fillRect/>
            </a:stretch>
          </p:blipFill>
          <p:spPr>
            <a:xfrm>
              <a:off x="5817354" y="2583130"/>
              <a:ext cx="2826695" cy="1333497"/>
            </a:xfrm>
            <a:prstGeom prst="rect">
              <a:avLst/>
            </a:prstGeom>
          </p:spPr>
        </p:pic>
        <p:sp>
          <p:nvSpPr>
            <p:cNvPr id="41" name="Rectangle 40">
              <a:extLst>
                <a:ext uri="{FF2B5EF4-FFF2-40B4-BE49-F238E27FC236}">
                  <a16:creationId xmlns:a16="http://schemas.microsoft.com/office/drawing/2014/main" id="{FE658D3B-2AE6-67B3-3480-A2BEE4142A7A}"/>
                </a:ext>
              </a:extLst>
            </p:cNvPr>
            <p:cNvSpPr/>
            <p:nvPr/>
          </p:nvSpPr>
          <p:spPr>
            <a:xfrm flipH="1" flipV="1">
              <a:off x="5817353" y="2547874"/>
              <a:ext cx="2826696" cy="12996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2" name="Rectangle 1">
              <a:extLst>
                <a:ext uri="{FF2B5EF4-FFF2-40B4-BE49-F238E27FC236}">
                  <a16:creationId xmlns:a16="http://schemas.microsoft.com/office/drawing/2014/main" id="{6C9483D5-4A4A-50F3-7B3E-AADA2747A2AE}"/>
                </a:ext>
              </a:extLst>
            </p:cNvPr>
            <p:cNvSpPr/>
            <p:nvPr/>
          </p:nvSpPr>
          <p:spPr>
            <a:xfrm>
              <a:off x="7368296" y="3378820"/>
              <a:ext cx="104618" cy="95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2B971A-F504-A326-A819-0437FD1139B8}"/>
                </a:ext>
              </a:extLst>
            </p:cNvPr>
            <p:cNvSpPr/>
            <p:nvPr/>
          </p:nvSpPr>
          <p:spPr>
            <a:xfrm>
              <a:off x="5926071" y="3341653"/>
              <a:ext cx="104618" cy="95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998933-DDA6-4A0E-DEF0-347CE7C33677}"/>
                </a:ext>
              </a:extLst>
            </p:cNvPr>
            <p:cNvSpPr/>
            <p:nvPr/>
          </p:nvSpPr>
          <p:spPr>
            <a:xfrm>
              <a:off x="6818173" y="3386257"/>
              <a:ext cx="104618" cy="95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2CB0A6-B655-709D-F89D-55BE24CA3D1F}"/>
                </a:ext>
              </a:extLst>
            </p:cNvPr>
            <p:cNvSpPr/>
            <p:nvPr/>
          </p:nvSpPr>
          <p:spPr>
            <a:xfrm>
              <a:off x="8256674" y="3531220"/>
              <a:ext cx="104618" cy="95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1457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pic>
        <p:nvPicPr>
          <p:cNvPr id="3" name="Picture 2">
            <a:extLst>
              <a:ext uri="{FF2B5EF4-FFF2-40B4-BE49-F238E27FC236}">
                <a16:creationId xmlns:a16="http://schemas.microsoft.com/office/drawing/2014/main" id="{B4FC140E-E64F-1069-DC27-7D919BE4BEBD}"/>
              </a:ext>
            </a:extLst>
          </p:cNvPr>
          <p:cNvPicPr>
            <a:picLocks noChangeAspect="1"/>
          </p:cNvPicPr>
          <p:nvPr/>
        </p:nvPicPr>
        <p:blipFill>
          <a:blip r:embed="rId4"/>
          <a:stretch>
            <a:fillRect/>
          </a:stretch>
        </p:blipFill>
        <p:spPr>
          <a:xfrm>
            <a:off x="2171700" y="559055"/>
            <a:ext cx="4800600" cy="546100"/>
          </a:xfrm>
          <a:prstGeom prst="rect">
            <a:avLst/>
          </a:prstGeom>
        </p:spPr>
      </p:pic>
      <p:sp>
        <p:nvSpPr>
          <p:cNvPr id="4" name="TextBox 3">
            <a:extLst>
              <a:ext uri="{FF2B5EF4-FFF2-40B4-BE49-F238E27FC236}">
                <a16:creationId xmlns:a16="http://schemas.microsoft.com/office/drawing/2014/main" id="{D9CB58E8-C110-EAA6-8FBB-228030C9F5AE}"/>
              </a:ext>
            </a:extLst>
          </p:cNvPr>
          <p:cNvSpPr txBox="1"/>
          <p:nvPr/>
        </p:nvSpPr>
        <p:spPr>
          <a:xfrm>
            <a:off x="540326" y="1068925"/>
            <a:ext cx="8484403" cy="5632311"/>
          </a:xfrm>
          <a:prstGeom prst="rect">
            <a:avLst/>
          </a:prstGeom>
          <a:noFill/>
        </p:spPr>
        <p:txBody>
          <a:bodyPr wrap="square" rtlCol="0">
            <a:spAutoFit/>
          </a:bodyPr>
          <a:lstStyle/>
          <a:p>
            <a:endParaRPr lang="en-US" sz="1200" dirty="0">
              <a:cs typeface="Times New Roman"/>
            </a:endParaRPr>
          </a:p>
          <a:p>
            <a:r>
              <a:rPr lang="cs-CZ" sz="1200" dirty="0">
                <a:cs typeface="Times New Roman"/>
              </a:rPr>
              <a:t>z de </a:t>
            </a:r>
            <a:r>
              <a:rPr lang="cs-CZ" sz="1200" dirty="0" err="1">
                <a:cs typeface="Times New Roman"/>
              </a:rPr>
              <a:t>Broglie</a:t>
            </a:r>
            <a:r>
              <a:rPr lang="cs-CZ" sz="1200" dirty="0">
                <a:cs typeface="Times New Roman"/>
              </a:rPr>
              <a:t> vztahu pak pro kinetickou energii		    a vztahu pro hybnost		       s hodnotou</a:t>
            </a:r>
          </a:p>
          <a:p>
            <a:r>
              <a:rPr lang="cs-CZ" sz="1200" dirty="0">
                <a:cs typeface="Times New Roman"/>
              </a:rPr>
              <a:t>a     				můžeme psát</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Což je vynikající shoda teorie a experimentu.</a:t>
            </a:r>
          </a:p>
          <a:p>
            <a:endParaRPr lang="cs-CZ" sz="1200" dirty="0">
              <a:cs typeface="Times New Roman"/>
            </a:endParaRPr>
          </a:p>
          <a:p>
            <a:r>
              <a:rPr lang="cs-CZ" sz="1200" dirty="0">
                <a:cs typeface="Times New Roman"/>
              </a:rPr>
              <a:t>A protože </a:t>
            </a:r>
            <a:r>
              <a:rPr lang="cs-CZ" sz="1200" dirty="0" err="1">
                <a:cs typeface="Times New Roman"/>
              </a:rPr>
              <a:t>Braggova</a:t>
            </a:r>
            <a:r>
              <a:rPr lang="cs-CZ" sz="1200" dirty="0">
                <a:cs typeface="Times New Roman"/>
              </a:rPr>
              <a:t> rovnice a experiment s rentgenovým zářením odpovídá interferenci rovinných vln, pak i pro elektrony platí, že s jejich hybností </a:t>
            </a:r>
            <a:r>
              <a:rPr lang="cs-CZ" sz="1200" i="1" dirty="0">
                <a:cs typeface="Times New Roman"/>
              </a:rPr>
              <a:t>p</a:t>
            </a:r>
            <a:r>
              <a:rPr lang="cs-CZ" sz="1200" dirty="0">
                <a:cs typeface="Times New Roman"/>
              </a:rPr>
              <a:t> mohou být popsány rovnicí rovinné vlny:</a:t>
            </a:r>
          </a:p>
          <a:p>
            <a:endParaRPr lang="cs-CZ" sz="1200" dirty="0">
              <a:cs typeface="Times New Roman"/>
            </a:endParaRPr>
          </a:p>
          <a:p>
            <a:endParaRPr lang="cs-CZ" sz="1200" dirty="0">
              <a:cs typeface="Times New Roman"/>
            </a:endParaRPr>
          </a:p>
          <a:p>
            <a:r>
              <a:rPr lang="cs-CZ" sz="1200" dirty="0">
                <a:cs typeface="Times New Roman"/>
              </a:rPr>
              <a:t>kde 	je kruhová frekvence a platí:</a:t>
            </a:r>
          </a:p>
          <a:p>
            <a:endParaRPr lang="cs-CZ" sz="1200" dirty="0">
              <a:cs typeface="Times New Roman"/>
            </a:endParaRPr>
          </a:p>
          <a:p>
            <a:endParaRPr lang="cs-CZ" sz="1200" dirty="0">
              <a:cs typeface="Times New Roman"/>
            </a:endParaRPr>
          </a:p>
          <a:p>
            <a:r>
              <a:rPr lang="cs-CZ" sz="1200" dirty="0">
                <a:cs typeface="Times New Roman"/>
              </a:rPr>
              <a:t>Víme, že mikroskopické částice mají i vlnový charakter, ale co makroskopické objekty? Jistěže jej mají také, jen jejich vlnové délky jsou příliš malé aby se projevily, či daly pozorovat. Vlnové délky mikroskopických objektů typicky mají rozměr studovaného systému, či jej překračují:</a:t>
            </a:r>
          </a:p>
          <a:p>
            <a:endParaRPr lang="cs-CZ" sz="1200" dirty="0">
              <a:cs typeface="Times New Roman"/>
            </a:endParaRPr>
          </a:p>
          <a:p>
            <a:r>
              <a:rPr lang="cs-CZ" sz="1200" dirty="0">
                <a:cs typeface="Times New Roman"/>
              </a:rPr>
              <a:t>Kdykoliv je de </a:t>
            </a:r>
            <a:r>
              <a:rPr lang="cs-CZ" sz="1200" dirty="0" err="1">
                <a:cs typeface="Times New Roman"/>
              </a:rPr>
              <a:t>Broglieova</a:t>
            </a:r>
            <a:r>
              <a:rPr lang="cs-CZ" sz="1200" dirty="0">
                <a:cs typeface="Times New Roman"/>
              </a:rPr>
              <a:t> vlnová délka </a:t>
            </a:r>
            <a:r>
              <a:rPr lang="cs-CZ" sz="1200" dirty="0" err="1">
                <a:cs typeface="Times New Roman"/>
              </a:rPr>
              <a:t>mikroobjektu</a:t>
            </a:r>
            <a:r>
              <a:rPr lang="cs-CZ" sz="1200" dirty="0">
                <a:cs typeface="Times New Roman"/>
              </a:rPr>
              <a:t> srovnatelná nebo větší než </a:t>
            </a:r>
            <a:r>
              <a:rPr lang="cs-CZ" sz="1200" dirty="0" err="1">
                <a:cs typeface="Times New Roman"/>
              </a:rPr>
              <a:t>mikroobjekt</a:t>
            </a:r>
            <a:r>
              <a:rPr lang="cs-CZ" sz="1200" dirty="0">
                <a:cs typeface="Times New Roman"/>
              </a:rPr>
              <a:t> samotný, tak se projeví jeho vlnová povaha, je detekovatelná a tedy namůže být zanedbána.</a:t>
            </a:r>
          </a:p>
          <a:p>
            <a:endParaRPr lang="cs-CZ" sz="1200" dirty="0">
              <a:cs typeface="Times New Roman"/>
            </a:endParaRPr>
          </a:p>
          <a:p>
            <a:r>
              <a:rPr lang="cs-CZ" sz="1200" dirty="0">
                <a:cs typeface="Times New Roman"/>
              </a:rPr>
              <a:t>Srovnejme proton o energii 70 </a:t>
            </a:r>
            <a:r>
              <a:rPr lang="cs-CZ" sz="1200" dirty="0" err="1">
                <a:cs typeface="Times New Roman"/>
              </a:rPr>
              <a:t>MeV</a:t>
            </a:r>
            <a:r>
              <a:rPr lang="cs-CZ" sz="1200" dirty="0">
                <a:cs typeface="Times New Roman"/>
              </a:rPr>
              <a:t> a 100 g střelu letící rychlostí 900 m/s:</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Vlnová délka střely je mimo možnosti detekce, ovšem vlnová délka protonu je srovnatelná s rozměry jádra, tedy vidícího/detekujícího.</a:t>
            </a:r>
            <a:endParaRPr lang="en-US" sz="1200" dirty="0">
              <a:cs typeface="Times New Roman"/>
            </a:endParaRPr>
          </a:p>
        </p:txBody>
      </p:sp>
      <p:pic>
        <p:nvPicPr>
          <p:cNvPr id="6" name="Picture 5">
            <a:extLst>
              <a:ext uri="{FF2B5EF4-FFF2-40B4-BE49-F238E27FC236}">
                <a16:creationId xmlns:a16="http://schemas.microsoft.com/office/drawing/2014/main" id="{7E8CB185-54A2-3B41-4C1C-121A98225206}"/>
              </a:ext>
            </a:extLst>
          </p:cNvPr>
          <p:cNvPicPr>
            <a:picLocks noChangeAspect="1"/>
          </p:cNvPicPr>
          <p:nvPr/>
        </p:nvPicPr>
        <p:blipFill>
          <a:blip r:embed="rId5"/>
          <a:stretch>
            <a:fillRect/>
          </a:stretch>
        </p:blipFill>
        <p:spPr>
          <a:xfrm>
            <a:off x="3477867" y="1292279"/>
            <a:ext cx="876300" cy="215900"/>
          </a:xfrm>
          <a:prstGeom prst="rect">
            <a:avLst/>
          </a:prstGeom>
        </p:spPr>
      </p:pic>
      <p:pic>
        <p:nvPicPr>
          <p:cNvPr id="10" name="Picture 9">
            <a:extLst>
              <a:ext uri="{FF2B5EF4-FFF2-40B4-BE49-F238E27FC236}">
                <a16:creationId xmlns:a16="http://schemas.microsoft.com/office/drawing/2014/main" id="{345F6B3C-3ED1-44A9-BCAA-B8B9830BEA0B}"/>
              </a:ext>
            </a:extLst>
          </p:cNvPr>
          <p:cNvPicPr>
            <a:picLocks noChangeAspect="1"/>
          </p:cNvPicPr>
          <p:nvPr/>
        </p:nvPicPr>
        <p:blipFill>
          <a:blip r:embed="rId6"/>
          <a:stretch>
            <a:fillRect/>
          </a:stretch>
        </p:blipFill>
        <p:spPr>
          <a:xfrm>
            <a:off x="5767181" y="1256940"/>
            <a:ext cx="1028700" cy="241300"/>
          </a:xfrm>
          <a:prstGeom prst="rect">
            <a:avLst/>
          </a:prstGeom>
        </p:spPr>
      </p:pic>
      <p:pic>
        <p:nvPicPr>
          <p:cNvPr id="12" name="Picture 11">
            <a:extLst>
              <a:ext uri="{FF2B5EF4-FFF2-40B4-BE49-F238E27FC236}">
                <a16:creationId xmlns:a16="http://schemas.microsoft.com/office/drawing/2014/main" id="{7858D7EB-ABC1-75DD-87B0-A014D6F55400}"/>
              </a:ext>
            </a:extLst>
          </p:cNvPr>
          <p:cNvPicPr>
            <a:picLocks noChangeAspect="1"/>
          </p:cNvPicPr>
          <p:nvPr/>
        </p:nvPicPr>
        <p:blipFill rotWithShape="1">
          <a:blip r:embed="rId7"/>
          <a:srcRect t="15000"/>
          <a:stretch/>
        </p:blipFill>
        <p:spPr>
          <a:xfrm>
            <a:off x="7533423" y="1292279"/>
            <a:ext cx="1562100" cy="215900"/>
          </a:xfrm>
          <a:prstGeom prst="rect">
            <a:avLst/>
          </a:prstGeom>
        </p:spPr>
      </p:pic>
      <p:pic>
        <p:nvPicPr>
          <p:cNvPr id="14" name="Picture 13">
            <a:extLst>
              <a:ext uri="{FF2B5EF4-FFF2-40B4-BE49-F238E27FC236}">
                <a16:creationId xmlns:a16="http://schemas.microsoft.com/office/drawing/2014/main" id="{553672C7-CE7A-4EF0-B2A6-057B19CAC443}"/>
              </a:ext>
            </a:extLst>
          </p:cNvPr>
          <p:cNvPicPr>
            <a:picLocks noChangeAspect="1"/>
          </p:cNvPicPr>
          <p:nvPr/>
        </p:nvPicPr>
        <p:blipFill rotWithShape="1">
          <a:blip r:embed="rId8"/>
          <a:srcRect t="16459" b="1"/>
          <a:stretch/>
        </p:blipFill>
        <p:spPr>
          <a:xfrm>
            <a:off x="746896" y="1478362"/>
            <a:ext cx="1574800" cy="222802"/>
          </a:xfrm>
          <a:prstGeom prst="rect">
            <a:avLst/>
          </a:prstGeom>
        </p:spPr>
      </p:pic>
      <p:pic>
        <p:nvPicPr>
          <p:cNvPr id="16" name="Picture 15" descr="A math equation with black text&#10;&#10;Description automatically generated">
            <a:extLst>
              <a:ext uri="{FF2B5EF4-FFF2-40B4-BE49-F238E27FC236}">
                <a16:creationId xmlns:a16="http://schemas.microsoft.com/office/drawing/2014/main" id="{834AF980-C1A4-DCD1-C8C7-376AA1B9B3F8}"/>
              </a:ext>
            </a:extLst>
          </p:cNvPr>
          <p:cNvPicPr>
            <a:picLocks noChangeAspect="1"/>
          </p:cNvPicPr>
          <p:nvPr/>
        </p:nvPicPr>
        <p:blipFill>
          <a:blip r:embed="rId9"/>
          <a:stretch>
            <a:fillRect/>
          </a:stretch>
        </p:blipFill>
        <p:spPr>
          <a:xfrm>
            <a:off x="2652367" y="1753940"/>
            <a:ext cx="3403600" cy="571500"/>
          </a:xfrm>
          <a:prstGeom prst="rect">
            <a:avLst/>
          </a:prstGeom>
        </p:spPr>
      </p:pic>
      <p:pic>
        <p:nvPicPr>
          <p:cNvPr id="18" name="Picture 17" descr="A math equation with black text&#10;&#10;Description automatically generated">
            <a:extLst>
              <a:ext uri="{FF2B5EF4-FFF2-40B4-BE49-F238E27FC236}">
                <a16:creationId xmlns:a16="http://schemas.microsoft.com/office/drawing/2014/main" id="{02E40BD0-C1F4-478E-D023-57A482DB1DE9}"/>
              </a:ext>
            </a:extLst>
          </p:cNvPr>
          <p:cNvPicPr>
            <a:picLocks noChangeAspect="1"/>
          </p:cNvPicPr>
          <p:nvPr/>
        </p:nvPicPr>
        <p:blipFill>
          <a:blip r:embed="rId10"/>
          <a:stretch>
            <a:fillRect/>
          </a:stretch>
        </p:blipFill>
        <p:spPr>
          <a:xfrm>
            <a:off x="4192438" y="2926835"/>
            <a:ext cx="2857500" cy="457200"/>
          </a:xfrm>
          <a:prstGeom prst="rect">
            <a:avLst/>
          </a:prstGeom>
        </p:spPr>
      </p:pic>
      <p:pic>
        <p:nvPicPr>
          <p:cNvPr id="21" name="Picture 20">
            <a:extLst>
              <a:ext uri="{FF2B5EF4-FFF2-40B4-BE49-F238E27FC236}">
                <a16:creationId xmlns:a16="http://schemas.microsoft.com/office/drawing/2014/main" id="{41965EA1-DD14-566B-6CA5-9F8D48FD0A91}"/>
              </a:ext>
            </a:extLst>
          </p:cNvPr>
          <p:cNvPicPr>
            <a:picLocks noChangeAspect="1"/>
          </p:cNvPicPr>
          <p:nvPr/>
        </p:nvPicPr>
        <p:blipFill>
          <a:blip r:embed="rId11"/>
          <a:stretch>
            <a:fillRect/>
          </a:stretch>
        </p:blipFill>
        <p:spPr>
          <a:xfrm>
            <a:off x="2905539" y="3434209"/>
            <a:ext cx="1676400" cy="279400"/>
          </a:xfrm>
          <a:prstGeom prst="rect">
            <a:avLst/>
          </a:prstGeom>
        </p:spPr>
      </p:pic>
      <p:pic>
        <p:nvPicPr>
          <p:cNvPr id="23" name="Picture 22">
            <a:extLst>
              <a:ext uri="{FF2B5EF4-FFF2-40B4-BE49-F238E27FC236}">
                <a16:creationId xmlns:a16="http://schemas.microsoft.com/office/drawing/2014/main" id="{28F151C3-A1FA-4E76-3887-A5E20ED1C35A}"/>
              </a:ext>
            </a:extLst>
          </p:cNvPr>
          <p:cNvPicPr>
            <a:picLocks noChangeAspect="1"/>
          </p:cNvPicPr>
          <p:nvPr/>
        </p:nvPicPr>
        <p:blipFill>
          <a:blip r:embed="rId12"/>
          <a:stretch>
            <a:fillRect/>
          </a:stretch>
        </p:blipFill>
        <p:spPr>
          <a:xfrm>
            <a:off x="860338" y="3521176"/>
            <a:ext cx="190500" cy="165100"/>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DC058974-BE51-B710-4E8B-E82BFCFC3034}"/>
              </a:ext>
            </a:extLst>
          </p:cNvPr>
          <p:cNvPicPr>
            <a:picLocks noChangeAspect="1"/>
          </p:cNvPicPr>
          <p:nvPr/>
        </p:nvPicPr>
        <p:blipFill>
          <a:blip r:embed="rId13"/>
          <a:stretch>
            <a:fillRect/>
          </a:stretch>
        </p:blipFill>
        <p:spPr>
          <a:xfrm>
            <a:off x="729167" y="5565721"/>
            <a:ext cx="3928441" cy="540068"/>
          </a:xfrm>
          <a:prstGeom prst="rect">
            <a:avLst/>
          </a:prstGeom>
        </p:spPr>
      </p:pic>
      <p:pic>
        <p:nvPicPr>
          <p:cNvPr id="27" name="Picture 26" descr="A black numbers and a line&#10;&#10;Description automatically generated">
            <a:extLst>
              <a:ext uri="{FF2B5EF4-FFF2-40B4-BE49-F238E27FC236}">
                <a16:creationId xmlns:a16="http://schemas.microsoft.com/office/drawing/2014/main" id="{FE83106F-B122-3321-A4DD-7C546C6BF4F4}"/>
              </a:ext>
            </a:extLst>
          </p:cNvPr>
          <p:cNvPicPr>
            <a:picLocks noChangeAspect="1"/>
          </p:cNvPicPr>
          <p:nvPr/>
        </p:nvPicPr>
        <p:blipFill>
          <a:blip r:embed="rId14"/>
          <a:stretch>
            <a:fillRect/>
          </a:stretch>
        </p:blipFill>
        <p:spPr>
          <a:xfrm>
            <a:off x="5516218" y="5640576"/>
            <a:ext cx="2724540" cy="390358"/>
          </a:xfrm>
          <a:prstGeom prst="rect">
            <a:avLst/>
          </a:prstGeom>
        </p:spPr>
      </p:pic>
    </p:spTree>
    <p:extLst>
      <p:ext uri="{BB962C8B-B14F-4D97-AF65-F5344CB8AC3E}">
        <p14:creationId xmlns:p14="http://schemas.microsoft.com/office/powerpoint/2010/main" val="274657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3" name="TextBox 2">
            <a:extLst>
              <a:ext uri="{FF2B5EF4-FFF2-40B4-BE49-F238E27FC236}">
                <a16:creationId xmlns:a16="http://schemas.microsoft.com/office/drawing/2014/main" id="{98E5E210-9774-4CB5-5B80-286039038AC0}"/>
              </a:ext>
            </a:extLst>
          </p:cNvPr>
          <p:cNvSpPr txBox="1"/>
          <p:nvPr/>
        </p:nvSpPr>
        <p:spPr>
          <a:xfrm>
            <a:off x="329798" y="787471"/>
            <a:ext cx="8484403" cy="5632311"/>
          </a:xfrm>
          <a:prstGeom prst="rect">
            <a:avLst/>
          </a:prstGeom>
          <a:noFill/>
        </p:spPr>
        <p:txBody>
          <a:bodyPr wrap="square" rtlCol="0">
            <a:spAutoFit/>
          </a:bodyPr>
          <a:lstStyle/>
          <a:p>
            <a:endParaRPr lang="cs-CZ" sz="1200" dirty="0">
              <a:cs typeface="Times New Roman"/>
            </a:endParaRPr>
          </a:p>
          <a:p>
            <a:r>
              <a:rPr lang="cs-CZ" sz="1200" dirty="0">
                <a:cs typeface="Times New Roman"/>
              </a:rPr>
              <a:t>Vlnová délka střely je mimo možnosti detekce, ovšem vlnová délka protonu je srovnatelná s rozměry jádra, tedy vidícího/detekujícího.</a:t>
            </a:r>
          </a:p>
          <a:p>
            <a:endParaRPr lang="cs-CZ" sz="1200" dirty="0">
              <a:cs typeface="Times New Roman"/>
            </a:endParaRPr>
          </a:p>
          <a:p>
            <a:r>
              <a:rPr lang="cs-CZ" sz="1200" dirty="0">
                <a:cs typeface="Times New Roman"/>
              </a:rPr>
              <a:t>Můžeme to shrnout následující větou:</a:t>
            </a:r>
          </a:p>
          <a:p>
            <a:r>
              <a:rPr lang="cs-CZ" sz="1200" dirty="0">
                <a:cs typeface="Times New Roman"/>
              </a:rPr>
              <a:t>Pokud se de </a:t>
            </a:r>
            <a:r>
              <a:rPr lang="cs-CZ" sz="1200" dirty="0" err="1">
                <a:cs typeface="Times New Roman"/>
              </a:rPr>
              <a:t>Broglieova</a:t>
            </a:r>
            <a:r>
              <a:rPr lang="cs-CZ" sz="1200" dirty="0">
                <a:cs typeface="Times New Roman"/>
              </a:rPr>
              <a:t> vlnová délka blíží k nule, pak vlnové projevy objektu mizí a namísto vlnové „optiky“ stačí použít optiku „paprskovou“, protože pohyb objektu je podobný šíření paprsku a nevykazuje interferenci.</a:t>
            </a:r>
          </a:p>
          <a:p>
            <a:endParaRPr lang="cs-CZ" sz="1200" dirty="0">
              <a:cs typeface="Times New Roman"/>
            </a:endParaRPr>
          </a:p>
          <a:p>
            <a:r>
              <a:rPr lang="cs-CZ" sz="1200" dirty="0">
                <a:cs typeface="Times New Roman"/>
              </a:rPr>
              <a:t>Dalším nástrojem, či experimentem, umožňujícím pochopit vlastnosti mikrosvěta je tzv. </a:t>
            </a:r>
            <a:r>
              <a:rPr lang="cs-CZ" sz="1200" b="1" dirty="0" err="1">
                <a:cs typeface="Times New Roman"/>
              </a:rPr>
              <a:t>dvouštěrbinový</a:t>
            </a:r>
            <a:r>
              <a:rPr lang="cs-CZ" sz="1200" b="1" dirty="0">
                <a:cs typeface="Times New Roman"/>
              </a:rPr>
              <a:t> experiment</a:t>
            </a:r>
            <a:r>
              <a:rPr lang="cs-CZ" sz="1200" dirty="0">
                <a:cs typeface="Times New Roman"/>
              </a:rPr>
              <a:t>, který pro šíření částic vypadá následovně:</a:t>
            </a: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endParaRPr lang="cs-CZ" sz="1200" dirty="0">
              <a:cs typeface="Times New Roman"/>
            </a:endParaRPr>
          </a:p>
          <a:p>
            <a:r>
              <a:rPr lang="cs-CZ" sz="1200" dirty="0">
                <a:cs typeface="Times New Roman"/>
              </a:rPr>
              <a:t>V klasické fyzice, částice a vlny mají naprosto rozdílný charakter a jsou popisovány rozdílně: částice pomocí souřadnice a hybnosti a vlny pomocí rovnice pro vlnu:</a:t>
            </a:r>
          </a:p>
          <a:p>
            <a:endParaRPr lang="cs-CZ" sz="1200" dirty="0">
              <a:cs typeface="Times New Roman"/>
            </a:endParaRPr>
          </a:p>
          <a:p>
            <a:r>
              <a:rPr lang="cs-CZ" sz="1200" dirty="0">
                <a:cs typeface="Times New Roman"/>
              </a:rPr>
              <a:t>Kde </a:t>
            </a:r>
            <a:r>
              <a:rPr lang="cs-CZ" sz="1200" i="1" dirty="0">
                <a:cs typeface="Times New Roman"/>
              </a:rPr>
              <a:t>A</a:t>
            </a:r>
            <a:r>
              <a:rPr lang="cs-CZ" sz="1200" dirty="0">
                <a:cs typeface="Times New Roman"/>
              </a:rPr>
              <a:t> je amplituda, 	je fáze a intenzita vlny je pak vyjádřena jako   	       .</a:t>
            </a:r>
          </a:p>
          <a:p>
            <a:endParaRPr lang="cs-CZ" sz="1200" dirty="0">
              <a:cs typeface="Times New Roman"/>
            </a:endParaRPr>
          </a:p>
          <a:p>
            <a:r>
              <a:rPr lang="cs-CZ" sz="1200" dirty="0">
                <a:cs typeface="Times New Roman"/>
              </a:rPr>
              <a:t>Je zajímavé zmínit, že diskuze o částicové či vlnové povaze světla sahá až do doby Newtona, který, díky svým experimentům se světelnými paprsky byl zastánce teorie, že světlo je proud částic – než se podařilo vysvětlit difrakci vlnovou povahou světla. </a:t>
            </a:r>
          </a:p>
          <a:p>
            <a:r>
              <a:rPr lang="cs-CZ" sz="1200" dirty="0">
                <a:cs typeface="Times New Roman"/>
              </a:rPr>
              <a:t>Zde je ale potřeba zdůraznit, že jde pouze o analogii, Newton samozřejmě zdaleka neměl vhled fyziky začátku dvacátého století.</a:t>
            </a:r>
          </a:p>
          <a:p>
            <a:endParaRPr lang="cs-CZ" sz="1200" dirty="0">
              <a:cs typeface="Times New Roman"/>
            </a:endParaRPr>
          </a:p>
          <a:p>
            <a:r>
              <a:rPr lang="cs-CZ" sz="1200" dirty="0">
                <a:cs typeface="Times New Roman"/>
              </a:rPr>
              <a:t>Proud částic ve </a:t>
            </a:r>
            <a:r>
              <a:rPr lang="cs-CZ" sz="1200" dirty="0" err="1">
                <a:cs typeface="Times New Roman"/>
              </a:rPr>
              <a:t>dvouštěrbinové</a:t>
            </a:r>
            <a:r>
              <a:rPr lang="cs-CZ" sz="1200" dirty="0">
                <a:cs typeface="Times New Roman"/>
              </a:rPr>
              <a:t> experimentu (kde platí paprsková/geometrická optika) vytváří očekávaný výsledek, s intenzitou popsatelnou jako:</a:t>
            </a:r>
            <a:endParaRPr lang="en-US" sz="1200" dirty="0">
              <a:cs typeface="Times New Roman"/>
            </a:endParaRPr>
          </a:p>
        </p:txBody>
      </p:sp>
      <p:pic>
        <p:nvPicPr>
          <p:cNvPr id="7" name="Picture 6" descr="A diagram of a function&#10;&#10;Description automatically generated">
            <a:extLst>
              <a:ext uri="{FF2B5EF4-FFF2-40B4-BE49-F238E27FC236}">
                <a16:creationId xmlns:a16="http://schemas.microsoft.com/office/drawing/2014/main" id="{CB8A4651-CAF4-7D33-BC7F-8205CC556E9C}"/>
              </a:ext>
            </a:extLst>
          </p:cNvPr>
          <p:cNvPicPr>
            <a:picLocks noChangeAspect="1"/>
          </p:cNvPicPr>
          <p:nvPr/>
        </p:nvPicPr>
        <p:blipFill>
          <a:blip r:embed="rId4"/>
          <a:stretch>
            <a:fillRect/>
          </a:stretch>
        </p:blipFill>
        <p:spPr>
          <a:xfrm>
            <a:off x="2328517" y="2541797"/>
            <a:ext cx="4486965" cy="1640756"/>
          </a:xfrm>
          <a:prstGeom prst="rect">
            <a:avLst/>
          </a:prstGeom>
        </p:spPr>
      </p:pic>
      <p:sp>
        <p:nvSpPr>
          <p:cNvPr id="10" name="Rectangle 9">
            <a:extLst>
              <a:ext uri="{FF2B5EF4-FFF2-40B4-BE49-F238E27FC236}">
                <a16:creationId xmlns:a16="http://schemas.microsoft.com/office/drawing/2014/main" id="{6481F015-1C7E-A8C9-510F-8DEE2DE7DE6F}"/>
              </a:ext>
            </a:extLst>
          </p:cNvPr>
          <p:cNvSpPr/>
          <p:nvPr/>
        </p:nvSpPr>
        <p:spPr>
          <a:xfrm>
            <a:off x="2137263" y="2474338"/>
            <a:ext cx="4909579" cy="175432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pic>
        <p:nvPicPr>
          <p:cNvPr id="12" name="Picture 11" descr="A black text on a white background&#10;&#10;Description automatically generated">
            <a:extLst>
              <a:ext uri="{FF2B5EF4-FFF2-40B4-BE49-F238E27FC236}">
                <a16:creationId xmlns:a16="http://schemas.microsoft.com/office/drawing/2014/main" id="{0444ECDF-70CE-CEB3-E0DD-1AB8F47A302E}"/>
              </a:ext>
            </a:extLst>
          </p:cNvPr>
          <p:cNvPicPr>
            <a:picLocks noChangeAspect="1"/>
          </p:cNvPicPr>
          <p:nvPr/>
        </p:nvPicPr>
        <p:blipFill>
          <a:blip r:embed="rId5"/>
          <a:stretch>
            <a:fillRect/>
          </a:stretch>
        </p:blipFill>
        <p:spPr>
          <a:xfrm>
            <a:off x="2328517" y="4481639"/>
            <a:ext cx="2159000" cy="393700"/>
          </a:xfrm>
          <a:prstGeom prst="rect">
            <a:avLst/>
          </a:prstGeom>
        </p:spPr>
      </p:pic>
      <p:pic>
        <p:nvPicPr>
          <p:cNvPr id="14" name="Picture 13">
            <a:extLst>
              <a:ext uri="{FF2B5EF4-FFF2-40B4-BE49-F238E27FC236}">
                <a16:creationId xmlns:a16="http://schemas.microsoft.com/office/drawing/2014/main" id="{5718DF64-76E8-C7CA-7D44-90BFA8B4F272}"/>
              </a:ext>
            </a:extLst>
          </p:cNvPr>
          <p:cNvPicPr>
            <a:picLocks noChangeAspect="1"/>
          </p:cNvPicPr>
          <p:nvPr/>
        </p:nvPicPr>
        <p:blipFill>
          <a:blip r:embed="rId6"/>
          <a:stretch>
            <a:fillRect/>
          </a:stretch>
        </p:blipFill>
        <p:spPr>
          <a:xfrm>
            <a:off x="4533622" y="4837922"/>
            <a:ext cx="673100" cy="241300"/>
          </a:xfrm>
          <a:prstGeom prst="rect">
            <a:avLst/>
          </a:prstGeom>
        </p:spPr>
      </p:pic>
      <p:pic>
        <p:nvPicPr>
          <p:cNvPr id="16" name="Picture 15">
            <a:extLst>
              <a:ext uri="{FF2B5EF4-FFF2-40B4-BE49-F238E27FC236}">
                <a16:creationId xmlns:a16="http://schemas.microsoft.com/office/drawing/2014/main" id="{F6C3A009-C8AE-9C29-6D41-F2E7FBEDE24C}"/>
              </a:ext>
            </a:extLst>
          </p:cNvPr>
          <p:cNvPicPr>
            <a:picLocks noChangeAspect="1"/>
          </p:cNvPicPr>
          <p:nvPr/>
        </p:nvPicPr>
        <p:blipFill>
          <a:blip r:embed="rId7"/>
          <a:stretch>
            <a:fillRect/>
          </a:stretch>
        </p:blipFill>
        <p:spPr>
          <a:xfrm>
            <a:off x="1626152" y="4857801"/>
            <a:ext cx="165100" cy="215900"/>
          </a:xfrm>
          <a:prstGeom prst="rect">
            <a:avLst/>
          </a:prstGeom>
        </p:spPr>
      </p:pic>
      <p:pic>
        <p:nvPicPr>
          <p:cNvPr id="18" name="Picture 17">
            <a:extLst>
              <a:ext uri="{FF2B5EF4-FFF2-40B4-BE49-F238E27FC236}">
                <a16:creationId xmlns:a16="http://schemas.microsoft.com/office/drawing/2014/main" id="{43FEB0B8-FA18-9E01-F64C-82B7A8253193}"/>
              </a:ext>
            </a:extLst>
          </p:cNvPr>
          <p:cNvPicPr>
            <a:picLocks noChangeAspect="1"/>
          </p:cNvPicPr>
          <p:nvPr/>
        </p:nvPicPr>
        <p:blipFill>
          <a:blip r:embed="rId8"/>
          <a:stretch>
            <a:fillRect/>
          </a:stretch>
        </p:blipFill>
        <p:spPr>
          <a:xfrm>
            <a:off x="1626152" y="6201538"/>
            <a:ext cx="1574800" cy="241300"/>
          </a:xfrm>
          <a:prstGeom prst="rect">
            <a:avLst/>
          </a:prstGeom>
        </p:spPr>
      </p:pic>
      <p:sp>
        <p:nvSpPr>
          <p:cNvPr id="19" name="Rectangle 18">
            <a:extLst>
              <a:ext uri="{FF2B5EF4-FFF2-40B4-BE49-F238E27FC236}">
                <a16:creationId xmlns:a16="http://schemas.microsoft.com/office/drawing/2014/main" id="{F992711F-0AFA-2AF3-659C-BB7C0C608A46}"/>
              </a:ext>
            </a:extLst>
          </p:cNvPr>
          <p:cNvSpPr/>
          <p:nvPr/>
        </p:nvSpPr>
        <p:spPr>
          <a:xfrm>
            <a:off x="327571" y="1327936"/>
            <a:ext cx="7986696" cy="6489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562690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95222</TotalTime>
  <Words>5865</Words>
  <Application>Microsoft Macintosh PowerPoint</Application>
  <PresentationFormat>On-screen Show (4:3)</PresentationFormat>
  <Paragraphs>833</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Muni Bold</vt:lpstr>
      <vt:lpstr>Office Theme</vt:lpstr>
      <vt:lpstr>Základy kvantové mechaniky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Streamer breakdown from laboratory micro-discharges to upper atmosphere luminous events </dc:title>
  <dc:creator>t</dc:creator>
  <cp:lastModifiedBy>Tomáš Hoder</cp:lastModifiedBy>
  <cp:revision>1478</cp:revision>
  <dcterms:created xsi:type="dcterms:W3CDTF">2014-10-07T21:06:07Z</dcterms:created>
  <dcterms:modified xsi:type="dcterms:W3CDTF">2023-09-29T18:52:42Z</dcterms:modified>
</cp:coreProperties>
</file>