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492" r:id="rId2"/>
    <p:sldId id="568" r:id="rId3"/>
    <p:sldId id="573" r:id="rId4"/>
    <p:sldId id="572" r:id="rId5"/>
    <p:sldId id="574" r:id="rId6"/>
    <p:sldId id="558" r:id="rId7"/>
    <p:sldId id="576" r:id="rId8"/>
    <p:sldId id="577" r:id="rId9"/>
    <p:sldId id="578" r:id="rId10"/>
    <p:sldId id="579" r:id="rId11"/>
    <p:sldId id="580" r:id="rId12"/>
    <p:sldId id="581" r:id="rId13"/>
    <p:sldId id="582" r:id="rId14"/>
    <p:sldId id="584" r:id="rId15"/>
    <p:sldId id="585" r:id="rId16"/>
    <p:sldId id="583" r:id="rId17"/>
    <p:sldId id="575" r:id="rId18"/>
    <p:sldId id="586" r:id="rId19"/>
    <p:sldId id="587" r:id="rId20"/>
    <p:sldId id="588" r:id="rId21"/>
    <p:sldId id="589" r:id="rId22"/>
    <p:sldId id="591" r:id="rId23"/>
    <p:sldId id="592" r:id="rId24"/>
    <p:sldId id="593" r:id="rId25"/>
    <p:sldId id="594" r:id="rId26"/>
    <p:sldId id="595" r:id="rId27"/>
    <p:sldId id="599" r:id="rId28"/>
    <p:sldId id="596" r:id="rId29"/>
    <p:sldId id="600" r:id="rId30"/>
    <p:sldId id="601" r:id="rId31"/>
    <p:sldId id="597" r:id="rId32"/>
    <p:sldId id="603" r:id="rId33"/>
    <p:sldId id="604" r:id="rId34"/>
    <p:sldId id="605" r:id="rId35"/>
    <p:sldId id="609" r:id="rId36"/>
    <p:sldId id="610" r:id="rId37"/>
    <p:sldId id="608" r:id="rId38"/>
    <p:sldId id="606" r:id="rId39"/>
    <p:sldId id="607" r:id="rId40"/>
    <p:sldId id="602" r:id="rId41"/>
    <p:sldId id="611" r:id="rId42"/>
    <p:sldId id="612" r:id="rId43"/>
    <p:sldId id="598" r:id="rId44"/>
    <p:sldId id="614" r:id="rId45"/>
    <p:sldId id="615" r:id="rId46"/>
    <p:sldId id="616" r:id="rId47"/>
    <p:sldId id="61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35"/>
    <p:restoredTop sz="96197" autoAdjust="0"/>
  </p:normalViewPr>
  <p:slideViewPr>
    <p:cSldViewPr snapToGrid="0" snapToObjects="1">
      <p:cViewPr varScale="1">
        <p:scale>
          <a:sx n="119" d="100"/>
          <a:sy n="119" d="100"/>
        </p:scale>
        <p:origin x="2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4C53-DB28-BF40-8E43-FB2FCCB1926D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8CA-1D07-3842-86D4-559153C1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9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27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63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2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5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54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23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26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3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6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9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68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89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27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88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84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0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0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84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3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95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94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37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721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81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9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06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79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37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25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86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9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787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406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001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22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240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6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82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53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0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2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0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1D67-D689-9147-B531-260CD7922B72}" type="datetimeFigureOut">
              <a:rPr lang="en-US" smtClean="0"/>
              <a:pPr/>
              <a:t>11/23/23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13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image" Target="../media/image1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89.png"/><Relationship Id="rId5" Type="http://schemas.openxmlformats.org/officeDocument/2006/relationships/image" Target="../media/image118.png"/><Relationship Id="rId10" Type="http://schemas.openxmlformats.org/officeDocument/2006/relationships/image" Target="../media/image109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3" Type="http://schemas.openxmlformats.org/officeDocument/2006/relationships/image" Target="../media/image1.png"/><Relationship Id="rId21" Type="http://schemas.openxmlformats.org/officeDocument/2006/relationships/image" Target="../media/image157.png"/><Relationship Id="rId7" Type="http://schemas.openxmlformats.org/officeDocument/2006/relationships/image" Target="../media/image144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openxmlformats.org/officeDocument/2006/relationships/image" Target="../media/image142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4" Type="http://schemas.openxmlformats.org/officeDocument/2006/relationships/image" Target="../media/image141.png"/><Relationship Id="rId9" Type="http://schemas.openxmlformats.org/officeDocument/2006/relationships/image" Target="../media/image139.png"/><Relationship Id="rId1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6.png"/><Relationship Id="rId5" Type="http://schemas.openxmlformats.org/officeDocument/2006/relationships/image" Target="../media/image159.png"/><Relationship Id="rId10" Type="http://schemas.openxmlformats.org/officeDocument/2006/relationships/image" Target="../media/image165.png"/><Relationship Id="rId4" Type="http://schemas.openxmlformats.org/officeDocument/2006/relationships/image" Target="../media/image158.png"/><Relationship Id="rId9" Type="http://schemas.openxmlformats.org/officeDocument/2006/relationships/image" Target="../media/image1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59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3" Type="http://schemas.openxmlformats.org/officeDocument/2006/relationships/image" Target="../media/image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4" Type="http://schemas.openxmlformats.org/officeDocument/2006/relationships/image" Target="../media/image1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3" Type="http://schemas.openxmlformats.org/officeDocument/2006/relationships/image" Target="../media/image1.pn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5" Type="http://schemas.openxmlformats.org/officeDocument/2006/relationships/image" Target="../media/image211.pn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1.png"/><Relationship Id="rId7" Type="http://schemas.openxmlformats.org/officeDocument/2006/relationships/image" Target="../media/image204.png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8.png"/><Relationship Id="rId5" Type="http://schemas.openxmlformats.org/officeDocument/2006/relationships/image" Target="../media/image213.png"/><Relationship Id="rId10" Type="http://schemas.openxmlformats.org/officeDocument/2006/relationships/image" Target="../media/image217.png"/><Relationship Id="rId4" Type="http://schemas.openxmlformats.org/officeDocument/2006/relationships/image" Target="../media/image203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27.png"/><Relationship Id="rId4" Type="http://schemas.openxmlformats.org/officeDocument/2006/relationships/image" Target="../media/image222.png"/><Relationship Id="rId9" Type="http://schemas.openxmlformats.org/officeDocument/2006/relationships/image" Target="../media/image2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1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1.png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11" Type="http://schemas.openxmlformats.org/officeDocument/2006/relationships/image" Target="../media/image240.png"/><Relationship Id="rId5" Type="http://schemas.openxmlformats.org/officeDocument/2006/relationships/image" Target="../media/image228.png"/><Relationship Id="rId10" Type="http://schemas.openxmlformats.org/officeDocument/2006/relationships/image" Target="../media/image239.png"/><Relationship Id="rId4" Type="http://schemas.openxmlformats.org/officeDocument/2006/relationships/image" Target="../media/image234.png"/><Relationship Id="rId9" Type="http://schemas.openxmlformats.org/officeDocument/2006/relationships/image" Target="../media/image2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1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28.png"/><Relationship Id="rId4" Type="http://schemas.openxmlformats.org/officeDocument/2006/relationships/image" Target="../media/image2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1.png"/><Relationship Id="rId3" Type="http://schemas.openxmlformats.org/officeDocument/2006/relationships/image" Target="../media/image1.png"/><Relationship Id="rId7" Type="http://schemas.openxmlformats.org/officeDocument/2006/relationships/image" Target="../media/image247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11" Type="http://schemas.openxmlformats.org/officeDocument/2006/relationships/image" Target="../media/image239.png"/><Relationship Id="rId5" Type="http://schemas.openxmlformats.org/officeDocument/2006/relationships/image" Target="../media/image245.png"/><Relationship Id="rId15" Type="http://schemas.openxmlformats.org/officeDocument/2006/relationships/image" Target="../media/image253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1.png"/><Relationship Id="rId9" Type="http://schemas.openxmlformats.org/officeDocument/2006/relationships/image" Target="../media/image2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3" Type="http://schemas.openxmlformats.org/officeDocument/2006/relationships/image" Target="../media/image1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10" Type="http://schemas.openxmlformats.org/officeDocument/2006/relationships/image" Target="../media/image273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1.pn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1.png"/><Relationship Id="rId21" Type="http://schemas.openxmlformats.org/officeDocument/2006/relationships/image" Target="../media/image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18" Type="http://schemas.openxmlformats.org/officeDocument/2006/relationships/image" Target="../media/image316.png"/><Relationship Id="rId3" Type="http://schemas.openxmlformats.org/officeDocument/2006/relationships/image" Target="../media/image1.png"/><Relationship Id="rId21" Type="http://schemas.openxmlformats.org/officeDocument/2006/relationships/image" Target="../media/image319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314.png"/><Relationship Id="rId20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5" Type="http://schemas.openxmlformats.org/officeDocument/2006/relationships/image" Target="../media/image313.png"/><Relationship Id="rId10" Type="http://schemas.openxmlformats.org/officeDocument/2006/relationships/image" Target="../media/image308.png"/><Relationship Id="rId19" Type="http://schemas.openxmlformats.org/officeDocument/2006/relationships/image" Target="../media/image317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Relationship Id="rId22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3" Type="http://schemas.openxmlformats.org/officeDocument/2006/relationships/image" Target="../media/image1.png"/><Relationship Id="rId7" Type="http://schemas.openxmlformats.org/officeDocument/2006/relationships/image" Target="../media/image3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image" Target="../media/image322.png"/><Relationship Id="rId10" Type="http://schemas.openxmlformats.org/officeDocument/2006/relationships/image" Target="../media/image2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1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2.png"/><Relationship Id="rId3" Type="http://schemas.openxmlformats.org/officeDocument/2006/relationships/image" Target="../media/image1.png"/><Relationship Id="rId7" Type="http://schemas.openxmlformats.org/officeDocument/2006/relationships/image" Target="../media/image336.png"/><Relationship Id="rId12" Type="http://schemas.openxmlformats.org/officeDocument/2006/relationships/image" Target="../media/image3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5" Type="http://schemas.openxmlformats.org/officeDocument/2006/relationships/image" Target="../media/image334.png"/><Relationship Id="rId10" Type="http://schemas.openxmlformats.org/officeDocument/2006/relationships/image" Target="../media/image339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Relationship Id="rId14" Type="http://schemas.openxmlformats.org/officeDocument/2006/relationships/image" Target="../media/image3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3" Type="http://schemas.openxmlformats.org/officeDocument/2006/relationships/image" Target="../media/image1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355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5" Type="http://schemas.openxmlformats.org/officeDocument/2006/relationships/image" Target="../media/image344.png"/><Relationship Id="rId15" Type="http://schemas.openxmlformats.org/officeDocument/2006/relationships/image" Target="../media/image354.png"/><Relationship Id="rId10" Type="http://schemas.openxmlformats.org/officeDocument/2006/relationships/image" Target="../media/image349.png"/><Relationship Id="rId19" Type="http://schemas.openxmlformats.org/officeDocument/2006/relationships/image" Target="../media/image358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255.png"/><Relationship Id="rId4" Type="http://schemas.openxmlformats.org/officeDocument/2006/relationships/image" Target="../media/image3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3" Type="http://schemas.openxmlformats.org/officeDocument/2006/relationships/image" Target="../media/image1.png"/><Relationship Id="rId7" Type="http://schemas.openxmlformats.org/officeDocument/2006/relationships/image" Target="../media/image3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13" Type="http://schemas.openxmlformats.org/officeDocument/2006/relationships/image" Target="../media/image378.png"/><Relationship Id="rId3" Type="http://schemas.openxmlformats.org/officeDocument/2006/relationships/image" Target="../media/image1.png"/><Relationship Id="rId7" Type="http://schemas.openxmlformats.org/officeDocument/2006/relationships/image" Target="../media/image372.png"/><Relationship Id="rId12" Type="http://schemas.openxmlformats.org/officeDocument/2006/relationships/image" Target="../media/image377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1" Type="http://schemas.openxmlformats.org/officeDocument/2006/relationships/image" Target="../media/image376.png"/><Relationship Id="rId5" Type="http://schemas.openxmlformats.org/officeDocument/2006/relationships/image" Target="../media/image370.png"/><Relationship Id="rId15" Type="http://schemas.openxmlformats.org/officeDocument/2006/relationships/image" Target="../media/image380.png"/><Relationship Id="rId10" Type="http://schemas.openxmlformats.org/officeDocument/2006/relationships/image" Target="../media/image375.png"/><Relationship Id="rId4" Type="http://schemas.openxmlformats.org/officeDocument/2006/relationships/image" Target="../media/image369.png"/><Relationship Id="rId9" Type="http://schemas.openxmlformats.org/officeDocument/2006/relationships/image" Target="../media/image374.png"/><Relationship Id="rId14" Type="http://schemas.openxmlformats.org/officeDocument/2006/relationships/image" Target="../media/image3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image" Target="../media/image1.png"/><Relationship Id="rId7" Type="http://schemas.openxmlformats.org/officeDocument/2006/relationships/image" Target="../media/image3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10" Type="http://schemas.openxmlformats.org/officeDocument/2006/relationships/image" Target="../media/image388.png"/><Relationship Id="rId4" Type="http://schemas.openxmlformats.org/officeDocument/2006/relationships/image" Target="../media/image382.png"/><Relationship Id="rId9" Type="http://schemas.openxmlformats.org/officeDocument/2006/relationships/image" Target="../media/image38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1.png"/><Relationship Id="rId7" Type="http://schemas.openxmlformats.org/officeDocument/2006/relationships/image" Target="../media/image3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11" Type="http://schemas.openxmlformats.org/officeDocument/2006/relationships/image" Target="../media/image396.png"/><Relationship Id="rId5" Type="http://schemas.openxmlformats.org/officeDocument/2006/relationships/image" Target="../media/image390.png"/><Relationship Id="rId10" Type="http://schemas.openxmlformats.org/officeDocument/2006/relationships/image" Target="../media/image395.png"/><Relationship Id="rId4" Type="http://schemas.openxmlformats.org/officeDocument/2006/relationships/image" Target="../media/image389.png"/><Relationship Id="rId9" Type="http://schemas.openxmlformats.org/officeDocument/2006/relationships/image" Target="../media/image3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1.png"/><Relationship Id="rId7" Type="http://schemas.openxmlformats.org/officeDocument/2006/relationships/image" Target="../media/image3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7.png"/><Relationship Id="rId5" Type="http://schemas.openxmlformats.org/officeDocument/2006/relationships/image" Target="../media/image396.png"/><Relationship Id="rId10" Type="http://schemas.openxmlformats.org/officeDocument/2006/relationships/hyperlink" Target="http://www.falstad.com/qm1dcrystal/" TargetMode="External"/><Relationship Id="rId4" Type="http://schemas.openxmlformats.org/officeDocument/2006/relationships/image" Target="../media/image395.png"/><Relationship Id="rId9" Type="http://schemas.openxmlformats.org/officeDocument/2006/relationships/image" Target="../media/image39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3" Type="http://schemas.openxmlformats.org/officeDocument/2006/relationships/image" Target="../media/image1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image" Target="../media/image89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1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87D"/>
                </a:solidFill>
              </a:rPr>
              <a:t>Obsah přednášky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E4F60-930E-5655-719A-B736930BFF38}"/>
              </a:ext>
            </a:extLst>
          </p:cNvPr>
          <p:cNvSpPr txBox="1"/>
          <p:nvPr/>
        </p:nvSpPr>
        <p:spPr>
          <a:xfrm>
            <a:off x="2591032" y="1819444"/>
            <a:ext cx="3994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Počátky kvantové mechaniky, vlny vs. částice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Operátory a matematický aparát, reprezentace a vzájemné transformace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Postuláty kvantové mechaniky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rovnice a její 1D řešení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Moment hybnosti, 3D problematika a atom vodíku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Identické částice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 err="1">
                <a:cs typeface="Times New Roman"/>
              </a:rPr>
              <a:t>Elementarizace</a:t>
            </a:r>
            <a:r>
              <a:rPr lang="cs-CZ" sz="1200" dirty="0">
                <a:cs typeface="Times New Roman"/>
              </a:rPr>
              <a:t> pro střední školy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D01D9-1F93-7E6C-B6F4-710F7DDBD0C8}"/>
              </a:ext>
            </a:extLst>
          </p:cNvPr>
          <p:cNvSpPr/>
          <p:nvPr/>
        </p:nvSpPr>
        <p:spPr>
          <a:xfrm>
            <a:off x="2355925" y="3040158"/>
            <a:ext cx="446442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4451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8088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Potenciálový schod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kvantifikaci koeficientů odrazu a transmise je tedy třeba vyjádřit konstanty B a C, pro dané vlnové funkce o daných vlnových vektorech/energiích. Pro jejich určení vyjdeme z okrajových podmínek pro vlnovou funkci pro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I vlnová funkce i její první derivace musí být spojité v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= 0, </a:t>
            </a:r>
            <a:r>
              <a:rPr lang="cs-CZ" sz="1200" dirty="0">
                <a:cs typeface="Times New Roman"/>
              </a:rPr>
              <a:t>musí plynule navazovat: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dostáváme dosazením vlnových funkcí: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jsou koeficienty odrazu a transmise vyjádřeny poměrem, kde v obou částech zlomku vystupuje konstanta A, tak ji nepotřebujeme počítat (dala by se získat normalizací vlnové funkce). Výsledkem tedy je: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		</a:t>
            </a:r>
            <a:r>
              <a:rPr lang="cs-CZ" sz="1200" u="sng" dirty="0">
                <a:cs typeface="Times New Roman"/>
              </a:rPr>
              <a:t>Součet obou koeficientů by měl být 1, což uvedené rovnice splňují.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Na rozdíl od klasické mechaniky, kde z uvedených hodnot pro energii by mělo být jasné, že se žádná částice neodrazí, koeficient </a:t>
            </a:r>
            <a:r>
              <a:rPr lang="cs-CZ" sz="1200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 by měl být roven nule, v kvantové mechanice roven nule není. Díky vlnové povaze kvantového světa, v tomto případě mikročástice, i </a:t>
            </a:r>
            <a:r>
              <a:rPr lang="cs-CZ" sz="1200" u="sng" dirty="0">
                <a:cs typeface="Times New Roman"/>
              </a:rPr>
              <a:t>částice s vyšší energií než je hodnota potenciálového schodu, mohou být odraženy</a:t>
            </a:r>
            <a:r>
              <a:rPr lang="cs-CZ" sz="1200" dirty="0">
                <a:cs typeface="Times New Roman"/>
              </a:rPr>
              <a:t>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výše uvedených vztahů je také zjevné, že pro snižující se </a:t>
            </a:r>
            <a:r>
              <a:rPr lang="cs-CZ" sz="1200" i="1" dirty="0">
                <a:cs typeface="Times New Roman"/>
              </a:rPr>
              <a:t>E</a:t>
            </a:r>
            <a:r>
              <a:rPr lang="cs-CZ" sz="1200" dirty="0">
                <a:cs typeface="Times New Roman"/>
              </a:rPr>
              <a:t>, koeficient </a:t>
            </a:r>
            <a:r>
              <a:rPr lang="cs-CZ" sz="1200" i="1" dirty="0">
                <a:cs typeface="Times New Roman"/>
              </a:rPr>
              <a:t>T</a:t>
            </a:r>
            <a:r>
              <a:rPr lang="cs-CZ" sz="1200" dirty="0">
                <a:cs typeface="Times New Roman"/>
              </a:rPr>
              <a:t> se také snižuje a pro		je </a:t>
            </a:r>
            <a:r>
              <a:rPr lang="cs-CZ" sz="1200" i="1" dirty="0">
                <a:cs typeface="Times New Roman"/>
              </a:rPr>
              <a:t>T </a:t>
            </a:r>
            <a:r>
              <a:rPr lang="cs-CZ" sz="1200" dirty="0">
                <a:cs typeface="Times New Roman"/>
              </a:rPr>
              <a:t>= 0. </a:t>
            </a:r>
          </a:p>
          <a:p>
            <a:r>
              <a:rPr lang="cs-CZ" sz="1200" dirty="0">
                <a:cs typeface="Times New Roman"/>
              </a:rPr>
              <a:t>Pro opačný případ, pro		máme					a tedy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 = 0 a </a:t>
            </a:r>
            <a:r>
              <a:rPr lang="cs-CZ" sz="1200" i="1" dirty="0">
                <a:cs typeface="Times New Roman"/>
              </a:rPr>
              <a:t>T</a:t>
            </a:r>
            <a:r>
              <a:rPr lang="cs-CZ" sz="1200" dirty="0">
                <a:cs typeface="Times New Roman"/>
              </a:rPr>
              <a:t> = 1.  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3857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8F408-0DEB-4952-0DD5-28047A40B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15" y="1660290"/>
            <a:ext cx="516368" cy="187770"/>
          </a:xfrm>
          <a:prstGeom prst="rect">
            <a:avLst/>
          </a:prstGeom>
        </p:spPr>
      </p:pic>
      <p:pic>
        <p:nvPicPr>
          <p:cNvPr id="7" name="Picture 6" descr="A close-up of a black text&#10;&#10;Description automatically generated">
            <a:extLst>
              <a:ext uri="{FF2B5EF4-FFF2-40B4-BE49-F238E27FC236}">
                <a16:creationId xmlns:a16="http://schemas.microsoft.com/office/drawing/2014/main" id="{B5C06B9B-F48D-7360-486B-DE7C5032B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350" y="1947130"/>
            <a:ext cx="2600236" cy="403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2AEAFD-EC52-7F92-CA4E-B1D584065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170" y="2667160"/>
            <a:ext cx="3056728" cy="243788"/>
          </a:xfrm>
          <a:prstGeom prst="rect">
            <a:avLst/>
          </a:prstGeom>
        </p:spPr>
      </p:pic>
      <p:pic>
        <p:nvPicPr>
          <p:cNvPr id="12" name="Picture 11" descr="A group of black and white circles&#10;&#10;Description automatically generated with medium confidence">
            <a:extLst>
              <a:ext uri="{FF2B5EF4-FFF2-40B4-BE49-F238E27FC236}">
                <a16:creationId xmlns:a16="http://schemas.microsoft.com/office/drawing/2014/main" id="{747456A7-C5FB-7F7D-E00E-B6E9D3749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89" y="3120558"/>
            <a:ext cx="2370715" cy="430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2B0626-F5EC-2D68-5E93-911A937BC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599" y="4087265"/>
            <a:ext cx="4183500" cy="473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B272FF-7990-3287-4467-A8770C8BF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280" y="4593143"/>
            <a:ext cx="1851267" cy="217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C19C47-720A-E9AE-F508-BA14214BED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398" y="5677475"/>
            <a:ext cx="602437" cy="2246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8E7965-6DEF-812E-4728-F54B75346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4086" y="5874244"/>
            <a:ext cx="663700" cy="2246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F329A2-BEF7-36D0-11A1-1A79525772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0570" y="5871176"/>
            <a:ext cx="1572459" cy="2246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492721-20CD-0DA2-3D6C-51DD36212821}"/>
              </a:ext>
            </a:extLst>
          </p:cNvPr>
          <p:cNvSpPr/>
          <p:nvPr/>
        </p:nvSpPr>
        <p:spPr>
          <a:xfrm>
            <a:off x="5597214" y="1950356"/>
            <a:ext cx="282429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3127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737187"/>
            <a:ext cx="84844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Potenciálový schod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Fyzikální význam okrajových podmínek:</a:t>
            </a:r>
          </a:p>
          <a:p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dirty="0">
                <a:cs typeface="Times New Roman"/>
              </a:rPr>
              <a:t>Protože hustota pravděpodobnosti	    nalezení částice v jakkoliv malé oblasti se mění kontinuálně z jednoho bodu do dalšího, vlnová funkce	           musí tím pádem být kontinuální, spojitou funkcí proměnné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, a tedy musí platit: 	 </a:t>
            </a:r>
          </a:p>
          <a:p>
            <a:pPr marL="228600" indent="-228600"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dirty="0">
                <a:cs typeface="Times New Roman"/>
              </a:rPr>
              <a:t>Protože hybnost částice				   musí být také spojitou funkcí proměnné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, tak první derivace vlnové funkce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		  musí být také spojitou funkcí na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, zvláště na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= 0</a:t>
            </a:r>
            <a:r>
              <a:rPr lang="cs-CZ" sz="1200" dirty="0">
                <a:cs typeface="Times New Roman"/>
              </a:rPr>
              <a:t>. Proto také musí platit:</a:t>
            </a: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1672956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5C4D4B56-D93E-C63D-9E20-8737795F1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990" y="2657382"/>
            <a:ext cx="514499" cy="235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0AC26-4637-8819-CAB5-2A1438BBB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083" y="2892831"/>
            <a:ext cx="344469" cy="194316"/>
          </a:xfrm>
          <a:prstGeom prst="rect">
            <a:avLst/>
          </a:prstGeom>
        </p:spPr>
      </p:pic>
      <p:pic>
        <p:nvPicPr>
          <p:cNvPr id="10" name="Picture 9" descr="A black and orange symbols&#10;&#10;Description automatically generated with medium confidence">
            <a:extLst>
              <a:ext uri="{FF2B5EF4-FFF2-40B4-BE49-F238E27FC236}">
                <a16:creationId xmlns:a16="http://schemas.microsoft.com/office/drawing/2014/main" id="{91C7F781-F452-4A18-7D63-E2734C292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838" y="2891302"/>
            <a:ext cx="908722" cy="195845"/>
          </a:xfrm>
          <a:prstGeom prst="rect">
            <a:avLst/>
          </a:prstGeom>
        </p:spPr>
      </p:pic>
      <p:pic>
        <p:nvPicPr>
          <p:cNvPr id="12" name="Picture 11" descr="A black and white text&#10;&#10;Description automatically generated">
            <a:extLst>
              <a:ext uri="{FF2B5EF4-FFF2-40B4-BE49-F238E27FC236}">
                <a16:creationId xmlns:a16="http://schemas.microsoft.com/office/drawing/2014/main" id="{A1FCA9C1-D473-6E78-12FE-1D445982D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530" y="3222701"/>
            <a:ext cx="1548802" cy="214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1EE769-80AB-7CC5-7B26-14C06204D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041" y="3418772"/>
            <a:ext cx="701638" cy="192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BCF528-D30D-52A6-4966-2F23CAD0B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8946" y="3424280"/>
            <a:ext cx="1735044" cy="21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8088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Potenciálový schod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b) Případ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klasické mechanice bude částice blížící se k potenciálovému schodu zleva o hybnosti			</a:t>
            </a:r>
            <a:r>
              <a:rPr lang="cs-CZ" sz="1200" u="sng" dirty="0">
                <a:cs typeface="Times New Roman"/>
              </a:rPr>
              <a:t>zastavena na pozici </a:t>
            </a:r>
            <a:r>
              <a:rPr lang="cs-CZ" sz="1200" i="1" u="sng" dirty="0" err="1">
                <a:cs typeface="Times New Roman"/>
              </a:rPr>
              <a:t>x</a:t>
            </a:r>
            <a:r>
              <a:rPr lang="cs-CZ" sz="1200" u="sng" dirty="0">
                <a:cs typeface="Times New Roman"/>
              </a:rPr>
              <a:t> = 0</a:t>
            </a:r>
            <a:r>
              <a:rPr lang="cs-CZ" sz="1200" dirty="0">
                <a:cs typeface="Times New Roman"/>
              </a:rPr>
              <a:t>. A </a:t>
            </a:r>
            <a:r>
              <a:rPr lang="cs-CZ" sz="1200" u="sng" dirty="0">
                <a:cs typeface="Times New Roman"/>
              </a:rPr>
              <a:t>poté se odrazí zpět beze změny velikosti hybnosti</a:t>
            </a:r>
            <a:r>
              <a:rPr lang="cs-CZ" sz="1200" dirty="0">
                <a:cs typeface="Times New Roman"/>
              </a:rPr>
              <a:t>. Všechny částice se odrazí zpět a </a:t>
            </a:r>
            <a:r>
              <a:rPr lang="cs-CZ" sz="1200" i="1" dirty="0">
                <a:cs typeface="Times New Roman"/>
              </a:rPr>
              <a:t>T</a:t>
            </a:r>
            <a:r>
              <a:rPr lang="cs-CZ" sz="1200" dirty="0">
                <a:cs typeface="Times New Roman"/>
              </a:rPr>
              <a:t> = 0, </a:t>
            </a:r>
            <a:r>
              <a:rPr lang="cs-CZ" sz="1200" u="sng" dirty="0">
                <a:cs typeface="Times New Roman"/>
              </a:rPr>
              <a:t>půjde o totální odraz</a:t>
            </a:r>
            <a:r>
              <a:rPr lang="cs-CZ" sz="1200" dirty="0">
                <a:cs typeface="Times New Roman"/>
              </a:rPr>
              <a:t>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Kvantově budeme pozorovat ale trochu jiné chování systému. Pro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&lt; 0 bude situace stejná jako v předchozím případě: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část	    pak bude ale SR vypadat následovně:</a:t>
            </a:r>
          </a:p>
          <a:p>
            <a:r>
              <a:rPr lang="cs-CZ" sz="1200" dirty="0">
                <a:cs typeface="Times New Roman"/>
              </a:rPr>
              <a:t>Kde platí: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Proč je tam najednou mínus, v SR? Co myslíte?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Tato SR má následující řešení: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Ale dále: protože vlnová funkce musí být všude konečná a protože člen	      diverguje</a:t>
            </a:r>
          </a:p>
          <a:p>
            <a:r>
              <a:rPr lang="cs-CZ" sz="1200" dirty="0">
                <a:cs typeface="Times New Roman"/>
              </a:rPr>
              <a:t>pro		  , tak konstanta </a:t>
            </a:r>
            <a:r>
              <a:rPr lang="cs-CZ" sz="1200" i="1" dirty="0">
                <a:cs typeface="Times New Roman"/>
              </a:rPr>
              <a:t>D</a:t>
            </a:r>
            <a:r>
              <a:rPr lang="cs-CZ" sz="1200" dirty="0">
                <a:cs typeface="Times New Roman"/>
              </a:rPr>
              <a:t> musí být rovna nule.  Tedy výsledné řešení je: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Otázka k zamyšlení: </a:t>
            </a:r>
            <a:r>
              <a:rPr lang="cs-CZ" sz="1200" u="sng" dirty="0">
                <a:cs typeface="Times New Roman"/>
              </a:rPr>
              <a:t>proč není konstanta </a:t>
            </a:r>
            <a:r>
              <a:rPr lang="cs-CZ" sz="1200" i="1" u="sng" dirty="0">
                <a:cs typeface="Times New Roman"/>
              </a:rPr>
              <a:t>C</a:t>
            </a:r>
            <a:r>
              <a:rPr lang="cs-CZ" sz="1200" u="sng" dirty="0">
                <a:cs typeface="Times New Roman"/>
              </a:rPr>
              <a:t> rovna nule</a:t>
            </a:r>
            <a:r>
              <a:rPr lang="cs-CZ" sz="1200" dirty="0">
                <a:cs typeface="Times New Roman"/>
              </a:rPr>
              <a:t>?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3857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0AC73-60A0-7FCA-2221-614975A98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892" y="1481650"/>
            <a:ext cx="585395" cy="175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37CEB-3BCF-C68D-4219-682F41495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372" y="1800683"/>
            <a:ext cx="849256" cy="231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9B9DB-50F3-8CED-B13E-F5BCE6921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72" y="2694008"/>
            <a:ext cx="2266088" cy="386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FB1E4-F9E2-35D3-D050-0AAC5A5AB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949" y="2782679"/>
            <a:ext cx="863600" cy="209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07FE5-8A4A-74EE-853D-DC5CFFC129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3891"/>
          <a:stretch/>
        </p:blipFill>
        <p:spPr>
          <a:xfrm>
            <a:off x="932600" y="3080901"/>
            <a:ext cx="2529026" cy="266248"/>
          </a:xfrm>
          <a:prstGeom prst="rect">
            <a:avLst/>
          </a:prstGeom>
        </p:spPr>
      </p:pic>
      <p:pic>
        <p:nvPicPr>
          <p:cNvPr id="13" name="Picture 12" descr="A diagram of a function&#10;&#10;Description automatically generated">
            <a:extLst>
              <a:ext uri="{FF2B5EF4-FFF2-40B4-BE49-F238E27FC236}">
                <a16:creationId xmlns:a16="http://schemas.microsoft.com/office/drawing/2014/main" id="{F0189125-BF6A-CA9B-9365-767FF9BE0C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212" y="2761315"/>
            <a:ext cx="2523560" cy="3662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0A2616-B3EA-0D94-63F5-2751859511FD}"/>
              </a:ext>
            </a:extLst>
          </p:cNvPr>
          <p:cNvSpPr/>
          <p:nvPr/>
        </p:nvSpPr>
        <p:spPr>
          <a:xfrm>
            <a:off x="6076042" y="2761315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110DD6-CBA3-4A0E-2DBD-482CD3753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576" y="3510851"/>
            <a:ext cx="433614" cy="169675"/>
          </a:xfrm>
          <a:prstGeom prst="rect">
            <a:avLst/>
          </a:prstGeom>
        </p:spPr>
      </p:pic>
      <p:pic>
        <p:nvPicPr>
          <p:cNvPr id="18" name="Picture 17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4FC1E306-4BE9-3318-0337-22E401E95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9683" y="3363082"/>
            <a:ext cx="2259594" cy="465211"/>
          </a:xfrm>
          <a:prstGeom prst="rect">
            <a:avLst/>
          </a:prstGeom>
        </p:spPr>
      </p:pic>
      <p:pic>
        <p:nvPicPr>
          <p:cNvPr id="21" name="Picture 20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E8AEAB28-26E6-6006-4CEC-331CF7D382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550" y="3665898"/>
            <a:ext cx="1300843" cy="239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B68752-8CC9-84EA-E6C0-7DFB335527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9650" y="4711752"/>
            <a:ext cx="377722" cy="2632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05DCE7-2F76-66C3-5D4A-F5A03B56E6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12" y="4995089"/>
            <a:ext cx="625677" cy="169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4AB768-584E-7A73-9B76-786AA6C3D6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1173" y="4338031"/>
            <a:ext cx="2703286" cy="308947"/>
          </a:xfrm>
          <a:prstGeom prst="rect">
            <a:avLst/>
          </a:prstGeom>
        </p:spPr>
      </p:pic>
      <p:pic>
        <p:nvPicPr>
          <p:cNvPr id="29" name="Picture 28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5AE6C2E0-C0C6-F02C-5FD2-C717C817E2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416" y="5308359"/>
            <a:ext cx="3505264" cy="529097"/>
          </a:xfrm>
          <a:prstGeom prst="rect">
            <a:avLst/>
          </a:prstGeom>
        </p:spPr>
      </p:pic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D0BB20F-615A-634D-9D24-82B4BFDB46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" r="3315" b="2315"/>
          <a:stretch/>
        </p:blipFill>
        <p:spPr>
          <a:xfrm>
            <a:off x="6146212" y="216890"/>
            <a:ext cx="2659121" cy="449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38B923-8D34-5961-F9F2-B2F4F9C62FF6}"/>
              </a:ext>
            </a:extLst>
          </p:cNvPr>
          <p:cNvSpPr/>
          <p:nvPr/>
        </p:nvSpPr>
        <p:spPr>
          <a:xfrm>
            <a:off x="6129032" y="169071"/>
            <a:ext cx="2697131" cy="587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1838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964299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Potenciálový schod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Vyjádřeme koeficienty odrazu a transmise jako pro předcházející případ: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První, co je dobré si uvědomit je, že transmisní koeficient, odpovídající vlnové funkci			   , bude nulový, protože tato vlnová funkce je reálnou funkcí 			a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toho vyplývá, že koeficient odrazu musí být roven jedné, </a:t>
            </a:r>
            <a:r>
              <a:rPr lang="cs-CZ" sz="1200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 = 1. Tento výsledek získáme, pokud aplikujeme podmínky spojitosti pro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= 0 na řešení SR: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koeficient odrazu je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Máme tedy totální odraz, stejně jako v klasickém případě, ale co je jinak?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Zatímco při klasickém pohledu nemůžeme najít žádnou částici v prostoru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&gt; 0,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tak z kvantově mechanického výpočtu nám plyne něco jiného: a totiž nenulová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pravděpodobnost pro výskyt </a:t>
            </a:r>
            <a:r>
              <a:rPr lang="cs-CZ" sz="1200" dirty="0" err="1">
                <a:cs typeface="Times New Roman"/>
              </a:rPr>
              <a:t>mikroobjektu</a:t>
            </a:r>
            <a:r>
              <a:rPr lang="cs-CZ" sz="1200" dirty="0">
                <a:cs typeface="Times New Roman"/>
              </a:rPr>
              <a:t> pro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&gt; 0: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900068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and orange symbol&#10;&#10;Description automatically generated with medium confidence">
            <a:extLst>
              <a:ext uri="{FF2B5EF4-FFF2-40B4-BE49-F238E27FC236}">
                <a16:creationId xmlns:a16="http://schemas.microsoft.com/office/drawing/2014/main" id="{C5C70B46-DA6B-62CE-EB57-5A8A69C14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685" y="1881105"/>
            <a:ext cx="1273629" cy="250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3B4F99-87FD-BA4C-322C-E67505B8A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037" y="2099313"/>
            <a:ext cx="1117600" cy="200819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41B13EF-C748-AEEA-22B6-362B47BB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228" y="2185721"/>
            <a:ext cx="3389086" cy="455608"/>
          </a:xfrm>
          <a:prstGeom prst="rect">
            <a:avLst/>
          </a:prstGeom>
        </p:spPr>
      </p:pic>
      <p:pic>
        <p:nvPicPr>
          <p:cNvPr id="18" name="Picture 1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5BF2635-F457-AFA8-21D6-09B225AD4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9942" y="2899818"/>
            <a:ext cx="2953657" cy="504739"/>
          </a:xfrm>
          <a:prstGeom prst="rect">
            <a:avLst/>
          </a:prstGeom>
        </p:spPr>
      </p:pic>
      <p:pic>
        <p:nvPicPr>
          <p:cNvPr id="21" name="Picture 20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90937B4-B4F7-9D42-11B6-986AC3332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6886" y="3528416"/>
            <a:ext cx="1775288" cy="504739"/>
          </a:xfrm>
          <a:prstGeom prst="rect">
            <a:avLst/>
          </a:prstGeom>
        </p:spPr>
      </p:pic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4A93774-F2DD-462F-3791-2F88430A30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532" y="5331404"/>
            <a:ext cx="3483429" cy="609600"/>
          </a:xfrm>
          <a:prstGeom prst="rect">
            <a:avLst/>
          </a:prstGeom>
        </p:spPr>
      </p:pic>
      <p:pic>
        <p:nvPicPr>
          <p:cNvPr id="24" name="Picture 23" descr="A diagram of a function&#10;&#10;Description automatically generated">
            <a:extLst>
              <a:ext uri="{FF2B5EF4-FFF2-40B4-BE49-F238E27FC236}">
                <a16:creationId xmlns:a16="http://schemas.microsoft.com/office/drawing/2014/main" id="{5F35D7A3-9CFC-7A29-8B93-F8CA90603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278" y="2892946"/>
            <a:ext cx="2523560" cy="36621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A38861-1E81-A7C7-672D-3A18A4FDFAEA}"/>
              </a:ext>
            </a:extLst>
          </p:cNvPr>
          <p:cNvSpPr/>
          <p:nvPr/>
        </p:nvSpPr>
        <p:spPr>
          <a:xfrm>
            <a:off x="6092108" y="2892946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4ABAAD7B-1514-9F5B-F604-156244833F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551" b="7543"/>
          <a:stretch/>
        </p:blipFill>
        <p:spPr>
          <a:xfrm>
            <a:off x="6200623" y="165329"/>
            <a:ext cx="2715382" cy="4028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C4F535-A1FD-9699-9D2F-649C3283BAE0}"/>
              </a:ext>
            </a:extLst>
          </p:cNvPr>
          <p:cNvSpPr/>
          <p:nvPr/>
        </p:nvSpPr>
        <p:spPr>
          <a:xfrm>
            <a:off x="6200623" y="169773"/>
            <a:ext cx="2715382" cy="462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7600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964299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proud částic o hmotnosti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 poslaných zleva na potenciálovou bariéru: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jako v předešlém případě se jedná o 1D rozptyl. Opět jej můžeme rozdělit na dva případy: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a) Případ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Klasicky</a:t>
            </a:r>
            <a:r>
              <a:rPr lang="cs-CZ" sz="1200" dirty="0">
                <a:cs typeface="Times New Roman"/>
              </a:rPr>
              <a:t>, částice o hybnosti		, která vletí do oblasti			, zpomalí a bude</a:t>
            </a:r>
          </a:p>
          <a:p>
            <a:r>
              <a:rPr lang="cs-CZ" sz="1200" dirty="0">
                <a:cs typeface="Times New Roman"/>
              </a:rPr>
              <a:t>mít hybnost  				 Po dosažení souřadnice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= a pak zrychlí na původní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hybnost. Částice mají dostatek energie, aby prošly bariérou a tedy transmisní koeficient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bude roven jedné.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Zjevně, </a:t>
            </a:r>
            <a:r>
              <a:rPr lang="cs-CZ" sz="1200" u="sng" dirty="0">
                <a:cs typeface="Times New Roman"/>
              </a:rPr>
              <a:t>kvantově</a:t>
            </a:r>
            <a:r>
              <a:rPr lang="cs-CZ" sz="1200" dirty="0">
                <a:cs typeface="Times New Roman"/>
              </a:rPr>
              <a:t> opět dostaneme oscilující vlnovou funkci pro všechny tři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oblasti a jen jejich amplituda se bude měnit.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Řešením SR bude: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       a 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Opět, konstanty B, C, D, E dostaneme ve vztahu k A aplikací okrajových podmínek, tedy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spojitosti vlnové funkce a její derivace na obou rozhraních,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= 0 a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= 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900068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close-up of a number&#10;&#10;Description automatically generated">
            <a:extLst>
              <a:ext uri="{FF2B5EF4-FFF2-40B4-BE49-F238E27FC236}">
                <a16:creationId xmlns:a16="http://schemas.microsoft.com/office/drawing/2014/main" id="{F2DAE388-A6E1-2C4F-A838-9354CD84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236" y="1256635"/>
            <a:ext cx="2109107" cy="751189"/>
          </a:xfrm>
          <a:prstGeom prst="rect">
            <a:avLst/>
          </a:prstGeom>
        </p:spPr>
      </p:pic>
      <p:pic>
        <p:nvPicPr>
          <p:cNvPr id="7" name="Picture 6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3BD12936-7344-029E-E79B-7CDE6F9C4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416" y="2721442"/>
            <a:ext cx="2491273" cy="36775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DCB595-6C8F-DADA-FE87-6DD7EDFE5207}"/>
              </a:ext>
            </a:extLst>
          </p:cNvPr>
          <p:cNvSpPr/>
          <p:nvPr/>
        </p:nvSpPr>
        <p:spPr>
          <a:xfrm>
            <a:off x="6250959" y="2628060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1" name="Picture 10" descr="A black arrow pointing to the right&#10;&#10;Description automatically generated">
            <a:extLst>
              <a:ext uri="{FF2B5EF4-FFF2-40B4-BE49-F238E27FC236}">
                <a16:creationId xmlns:a16="http://schemas.microsoft.com/office/drawing/2014/main" id="{DF1EF87E-B1C9-7A81-9448-3409E7BD0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92" y="2628060"/>
            <a:ext cx="671675" cy="264886"/>
          </a:xfrm>
          <a:prstGeom prst="rect">
            <a:avLst/>
          </a:prstGeom>
        </p:spPr>
      </p:pic>
      <p:pic>
        <p:nvPicPr>
          <p:cNvPr id="13" name="Picture 12" descr="A black and white symbol&#10;&#10;Description automatically generated">
            <a:extLst>
              <a:ext uri="{FF2B5EF4-FFF2-40B4-BE49-F238E27FC236}">
                <a16:creationId xmlns:a16="http://schemas.microsoft.com/office/drawing/2014/main" id="{2E634C18-2440-7D70-26C2-D9CA570A4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735" y="2986328"/>
            <a:ext cx="541935" cy="2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0607CF-9DC9-13B5-3D28-1098ACF2B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736" y="3008100"/>
            <a:ext cx="806450" cy="234789"/>
          </a:xfrm>
          <a:prstGeom prst="rect">
            <a:avLst/>
          </a:prstGeom>
        </p:spPr>
      </p:pic>
      <p:pic>
        <p:nvPicPr>
          <p:cNvPr id="17" name="Picture 1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03CA072B-B71F-3694-770B-E7441E1B7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1183" y="3191925"/>
            <a:ext cx="1293417" cy="222434"/>
          </a:xfrm>
          <a:prstGeom prst="rect">
            <a:avLst/>
          </a:prstGeom>
        </p:spPr>
      </p:pic>
      <p:pic>
        <p:nvPicPr>
          <p:cNvPr id="22" name="Picture 2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E0FE46D-B969-656B-B1A0-C2203307CB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567" y="4497502"/>
            <a:ext cx="3727601" cy="732375"/>
          </a:xfrm>
          <a:prstGeom prst="rect">
            <a:avLst/>
          </a:prstGeom>
        </p:spPr>
      </p:pic>
      <p:pic>
        <p:nvPicPr>
          <p:cNvPr id="24" name="Picture 23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5711E6E9-5276-0548-92E5-351055108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690" y="5268097"/>
            <a:ext cx="1244078" cy="356829"/>
          </a:xfrm>
          <a:prstGeom prst="rect">
            <a:avLst/>
          </a:prstGeom>
        </p:spPr>
      </p:pic>
      <p:pic>
        <p:nvPicPr>
          <p:cNvPr id="26" name="Picture 25" descr="A black text with a black line&#10;&#10;Description automatically generated">
            <a:extLst>
              <a:ext uri="{FF2B5EF4-FFF2-40B4-BE49-F238E27FC236}">
                <a16:creationId xmlns:a16="http://schemas.microsoft.com/office/drawing/2014/main" id="{448364AE-42F5-4743-192C-5F303AD284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9829" y="5246988"/>
            <a:ext cx="1849907" cy="3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2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964299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předchozího tedy vyjádříme: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těchto rovnic plyne následující: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E pak dostáváme: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Transmisní koeficient pak vychází: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					, kdy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Pomocí			a		  můžeme psát: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podobně pro </a:t>
            </a:r>
            <a:r>
              <a:rPr lang="cs-CZ" sz="1200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:  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pak na cvičení…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900068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group of math equations&#10;&#10;Description automatically generated">
            <a:extLst>
              <a:ext uri="{FF2B5EF4-FFF2-40B4-BE49-F238E27FC236}">
                <a16:creationId xmlns:a16="http://schemas.microsoft.com/office/drawing/2014/main" id="{1E89A033-765E-EBD2-023B-0E708BB6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4" y="1165439"/>
            <a:ext cx="2607129" cy="928683"/>
          </a:xfrm>
          <a:prstGeom prst="rect">
            <a:avLst/>
          </a:prstGeom>
        </p:spPr>
      </p:pic>
      <p:pic>
        <p:nvPicPr>
          <p:cNvPr id="7" name="Picture 6" descr="A close up of a number&#10;&#10;Description automatically generated">
            <a:extLst>
              <a:ext uri="{FF2B5EF4-FFF2-40B4-BE49-F238E27FC236}">
                <a16:creationId xmlns:a16="http://schemas.microsoft.com/office/drawing/2014/main" id="{266829A6-B245-1408-F91E-5180F744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631" y="2267828"/>
            <a:ext cx="4303940" cy="583585"/>
          </a:xfrm>
          <a:prstGeom prst="rect">
            <a:avLst/>
          </a:prstGeom>
        </p:spPr>
      </p:pic>
      <p:pic>
        <p:nvPicPr>
          <p:cNvPr id="10" name="Picture 9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1FCF12F-C22F-A5DF-F7DE-25F00D0AA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218" y="3074594"/>
            <a:ext cx="4483554" cy="621483"/>
          </a:xfrm>
          <a:prstGeom prst="rect">
            <a:avLst/>
          </a:prstGeom>
        </p:spPr>
      </p:pic>
      <p:pic>
        <p:nvPicPr>
          <p:cNvPr id="12" name="Picture 11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0DD189B2-720E-5620-2036-FF5F5E1E7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886" y="3788904"/>
            <a:ext cx="3507014" cy="1081951"/>
          </a:xfrm>
          <a:prstGeom prst="rect">
            <a:avLst/>
          </a:prstGeom>
        </p:spPr>
      </p:pic>
      <p:pic>
        <p:nvPicPr>
          <p:cNvPr id="14" name="Picture 13" descr="A mathematical equation with a number and a circle&#10;&#10;Description automatically generated with medium confidence">
            <a:extLst>
              <a:ext uri="{FF2B5EF4-FFF2-40B4-BE49-F238E27FC236}">
                <a16:creationId xmlns:a16="http://schemas.microsoft.com/office/drawing/2014/main" id="{83D0AF0B-0E36-44D5-56A7-FACAA9B57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916" y="4404532"/>
            <a:ext cx="1504950" cy="466323"/>
          </a:xfrm>
          <a:prstGeom prst="rect">
            <a:avLst/>
          </a:prstGeom>
        </p:spPr>
      </p:pic>
      <p:pic>
        <p:nvPicPr>
          <p:cNvPr id="16" name="Picture 15" descr="A square root of a square root of a square root of a square root&#10;&#10;Description automatically generated">
            <a:extLst>
              <a:ext uri="{FF2B5EF4-FFF2-40B4-BE49-F238E27FC236}">
                <a16:creationId xmlns:a16="http://schemas.microsoft.com/office/drawing/2014/main" id="{4574DFF7-FA88-2049-3586-97894001A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057" y="4925285"/>
            <a:ext cx="1185634" cy="356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091A08-D33C-544E-1096-4C02160861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626" y="5015491"/>
            <a:ext cx="801007" cy="207319"/>
          </a:xfrm>
          <a:prstGeom prst="rect">
            <a:avLst/>
          </a:prstGeom>
        </p:spPr>
      </p:pic>
      <p:pic>
        <p:nvPicPr>
          <p:cNvPr id="21" name="Picture 20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E8551AAB-E0BB-8FD5-DB41-752DCDFEBF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1609" y="5136289"/>
            <a:ext cx="2455636" cy="432388"/>
          </a:xfrm>
          <a:prstGeom prst="rect">
            <a:avLst/>
          </a:prstGeom>
        </p:spPr>
      </p:pic>
      <p:pic>
        <p:nvPicPr>
          <p:cNvPr id="23" name="Picture 22" descr="A black line with numbers and symbols&#10;&#10;Description automatically generated">
            <a:extLst>
              <a:ext uri="{FF2B5EF4-FFF2-40B4-BE49-F238E27FC236}">
                <a16:creationId xmlns:a16="http://schemas.microsoft.com/office/drawing/2014/main" id="{0C9BE785-9C0B-799D-0120-16FDF4F08A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874" y="5818149"/>
            <a:ext cx="4303940" cy="5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6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964299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předchozího výrazu pro transmisní koeficient pak můžeme uvažovat následující speciální případy:</a:t>
            </a:r>
          </a:p>
          <a:p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dirty="0">
                <a:cs typeface="Times New Roman"/>
              </a:rPr>
              <a:t>Pro 		        a tedy pro		        se transmisní koeficient asymptoticky blíží hodnotě 1 a </a:t>
            </a:r>
            <a:r>
              <a:rPr lang="cs-CZ" sz="1200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 se blíží k nule. Tedy pro vysoké energie a a slabé potenciálové bariéry, tyto částice nebudou efektivně ovlivněny bariérou – budeme mít totální transmisi.</a:t>
            </a:r>
          </a:p>
          <a:p>
            <a:pPr marL="228600" indent="-228600"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dirty="0">
                <a:cs typeface="Times New Roman"/>
              </a:rPr>
              <a:t>Totální transmise nastává i pro 			          nebo 			  Totální průchod		    nastává tehdy, když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							nebo když počáteční energie částic je 				      pro hodnoty 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Maxima transmisního koeficientu odpovídají s </a:t>
            </a:r>
            <a:r>
              <a:rPr lang="cs-CZ" sz="1200" dirty="0" err="1">
                <a:cs typeface="Times New Roman"/>
              </a:rPr>
              <a:t>energiovými</a:t>
            </a:r>
            <a:r>
              <a:rPr lang="cs-CZ" sz="1200" dirty="0">
                <a:cs typeface="Times New Roman"/>
              </a:rPr>
              <a:t> vlastními hodnotami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nekonečné potenciálové jámy a nazývají se rezonance (ještě se k tomu dostaneme).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u="sng" dirty="0">
                <a:cs typeface="Times New Roman"/>
              </a:rPr>
              <a:t>Toto je čistě kvantově mechanický jev je důsledkem konstruktivní interference</a:t>
            </a:r>
            <a:br>
              <a:rPr lang="cs-CZ" sz="1200" u="sng" dirty="0">
                <a:cs typeface="Times New Roman"/>
              </a:rPr>
            </a:br>
            <a:r>
              <a:rPr lang="cs-CZ" sz="1200" u="sng" dirty="0">
                <a:cs typeface="Times New Roman"/>
              </a:rPr>
              <a:t>dopadající a odražené vlny</a:t>
            </a:r>
            <a:r>
              <a:rPr lang="cs-CZ" sz="1200" dirty="0">
                <a:cs typeface="Times New Roman"/>
              </a:rPr>
              <a:t>. Experimentálně je pozorován např. při rozptylu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nízkoenergetických elektronů na atomech vzácných plynů (např. argon), kde je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důsledkem symetrie těchto atomů a zodpovídá např. za tzv. </a:t>
            </a:r>
            <a:r>
              <a:rPr lang="cs-CZ" sz="1200" dirty="0" err="1">
                <a:cs typeface="Times New Roman"/>
              </a:rPr>
              <a:t>Ramsauer-Townsendovo</a:t>
            </a:r>
            <a:r>
              <a:rPr lang="cs-CZ" sz="1200" dirty="0">
                <a:cs typeface="Times New Roman"/>
              </a:rPr>
              <a:t>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minimum pro interakční průřezy &gt;&gt;&gt; </a:t>
            </a:r>
            <a:r>
              <a:rPr lang="cs-CZ" sz="1200" u="sng" dirty="0">
                <a:cs typeface="Times New Roman"/>
              </a:rPr>
              <a:t>nestability v plazmatu těchto plynů</a:t>
            </a:r>
            <a:r>
              <a:rPr lang="cs-CZ" sz="1200" dirty="0">
                <a:cs typeface="Times New Roman"/>
              </a:rPr>
              <a:t>.</a:t>
            </a:r>
          </a:p>
          <a:p>
            <a:pPr marL="228600" indent="-228600">
              <a:buAutoNum type="arabicPeriod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Krátce k potenciálové jámě, kdy 	        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jako výpočet výše dostaneme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			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jako výše dochází k rezonancím pro 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900068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61A19-A97E-1BE5-C3CC-BF15933D0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99" y="1915885"/>
            <a:ext cx="750089" cy="233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AF61F-0637-32EB-4218-6621E2236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016" y="1894113"/>
            <a:ext cx="596900" cy="226410"/>
          </a:xfrm>
          <a:prstGeom prst="rect">
            <a:avLst/>
          </a:prstGeom>
        </p:spPr>
      </p:pic>
      <p:pic>
        <p:nvPicPr>
          <p:cNvPr id="10" name="Picture 9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16924848-BFAB-BCCF-5DDB-0FB780B20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572" y="2442515"/>
            <a:ext cx="1263650" cy="236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F7E96-4F81-4DD3-2098-196979999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712" y="2457947"/>
            <a:ext cx="1053193" cy="205501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5C288489-D10C-44F6-36D4-306D5AA88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395" y="2915032"/>
            <a:ext cx="2423202" cy="1955918"/>
          </a:xfrm>
          <a:prstGeom prst="rect">
            <a:avLst/>
          </a:prstGeom>
        </p:spPr>
      </p:pic>
      <p:pic>
        <p:nvPicPr>
          <p:cNvPr id="16" name="Picture 15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05EE192F-2BFE-74F2-EDF1-58B35E62C3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807" b="3732"/>
          <a:stretch/>
        </p:blipFill>
        <p:spPr>
          <a:xfrm>
            <a:off x="5461905" y="883929"/>
            <a:ext cx="2386695" cy="4162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EF0BC0-C0BD-585A-E098-B913F81F4069}"/>
              </a:ext>
            </a:extLst>
          </p:cNvPr>
          <p:cNvSpPr/>
          <p:nvPr/>
        </p:nvSpPr>
        <p:spPr>
          <a:xfrm>
            <a:off x="5461905" y="876304"/>
            <a:ext cx="2560866" cy="423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85B27F-0D80-CDE4-F208-796D2105F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199" y="2458007"/>
            <a:ext cx="835479" cy="220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B48EB4-3987-DCBD-35DA-A7DCEA7A2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249" y="2635338"/>
            <a:ext cx="1282700" cy="2269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5CA85-2234-EB5D-29CD-35F72E5A5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949" y="2654336"/>
            <a:ext cx="1591470" cy="220782"/>
          </a:xfrm>
          <a:prstGeom prst="rect">
            <a:avLst/>
          </a:prstGeom>
        </p:spPr>
      </p:pic>
      <p:pic>
        <p:nvPicPr>
          <p:cNvPr id="26" name="Picture 25" descr="A black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AC37724F-0153-DB90-38D5-8CEA2F0B37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0501" y="2643450"/>
            <a:ext cx="844926" cy="2271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0B5139-312E-2169-B36C-5B16B15DBF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5427" y="2641495"/>
            <a:ext cx="1149906" cy="220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08F55B-99E8-2DD5-1320-A7852BCA2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249" y="2834439"/>
            <a:ext cx="1117600" cy="221593"/>
          </a:xfrm>
          <a:prstGeom prst="rect">
            <a:avLst/>
          </a:prstGeom>
        </p:spPr>
      </p:pic>
      <p:pic>
        <p:nvPicPr>
          <p:cNvPr id="32" name="Picture 31" descr="A graph of a function&#10;&#10;Description automatically generated">
            <a:extLst>
              <a:ext uri="{FF2B5EF4-FFF2-40B4-BE49-F238E27FC236}">
                <a16:creationId xmlns:a16="http://schemas.microsoft.com/office/drawing/2014/main" id="{8615E2EB-C413-CD2C-FF10-D803EA23D1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7395" y="4829178"/>
            <a:ext cx="2423202" cy="20093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EFD894-A721-8991-2481-46C27E18D53F}"/>
              </a:ext>
            </a:extLst>
          </p:cNvPr>
          <p:cNvSpPr/>
          <p:nvPr/>
        </p:nvSpPr>
        <p:spPr>
          <a:xfrm>
            <a:off x="6120000" y="2882374"/>
            <a:ext cx="2936913" cy="3923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143C00-81AF-009A-5160-9D8901F5FA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9831" y="4870950"/>
            <a:ext cx="491670" cy="189104"/>
          </a:xfrm>
          <a:prstGeom prst="rect">
            <a:avLst/>
          </a:prstGeom>
        </p:spPr>
      </p:pic>
      <p:pic>
        <p:nvPicPr>
          <p:cNvPr id="36" name="Picture 35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65EC1CEC-DC4E-5153-E986-12B4FEBA8B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42551" y="5016847"/>
            <a:ext cx="2936913" cy="574204"/>
          </a:xfrm>
          <a:prstGeom prst="rect">
            <a:avLst/>
          </a:prstGeom>
        </p:spPr>
      </p:pic>
      <p:pic>
        <p:nvPicPr>
          <p:cNvPr id="38" name="Picture 37" descr="A black and white letter&#10;&#10;Description automatically generated">
            <a:extLst>
              <a:ext uri="{FF2B5EF4-FFF2-40B4-BE49-F238E27FC236}">
                <a16:creationId xmlns:a16="http://schemas.microsoft.com/office/drawing/2014/main" id="{0EB13FDE-77E4-3C54-29B3-4D77633A1E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7285" y="5535465"/>
            <a:ext cx="1014828" cy="286799"/>
          </a:xfrm>
          <a:prstGeom prst="rect">
            <a:avLst/>
          </a:prstGeom>
        </p:spPr>
      </p:pic>
      <p:pic>
        <p:nvPicPr>
          <p:cNvPr id="40" name="Picture 39" descr="A square root of a square object&#10;&#10;Description automatically generated">
            <a:extLst>
              <a:ext uri="{FF2B5EF4-FFF2-40B4-BE49-F238E27FC236}">
                <a16:creationId xmlns:a16="http://schemas.microsoft.com/office/drawing/2014/main" id="{511C0964-5407-53DD-98EC-AA09EDFFD3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9990" y="5509908"/>
            <a:ext cx="1155335" cy="290747"/>
          </a:xfrm>
          <a:prstGeom prst="rect">
            <a:avLst/>
          </a:prstGeom>
        </p:spPr>
      </p:pic>
      <p:pic>
        <p:nvPicPr>
          <p:cNvPr id="42" name="Picture 41" descr="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ED3A5351-4AFD-57D2-0F55-6C09AA85B5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58908" y="5896843"/>
            <a:ext cx="2299607" cy="2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13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b) Případ	        - tunelování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opět, klasicky by měl následovat totální odraz, žádný průchod bariérou není možný. </a:t>
            </a:r>
          </a:p>
          <a:p>
            <a:r>
              <a:rPr lang="cs-CZ" sz="1200" dirty="0">
                <a:cs typeface="Times New Roman"/>
              </a:rPr>
              <a:t>Kvantově je situace ovšem jiná, existuje nenulová pravděpodobnost, že některé částice bariérou projdou.</a:t>
            </a:r>
          </a:p>
          <a:p>
            <a:r>
              <a:rPr lang="cs-CZ" sz="1200" dirty="0">
                <a:cs typeface="Times New Roman"/>
              </a:rPr>
              <a:t>&gt;&gt;&gt; opět rozdělíme řešení SR do relevantních intervalů, zde opět do tří: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dobré si uvědomit proč a konkrétně jakých tvarů řešené </a:t>
            </a:r>
            <a:r>
              <a:rPr lang="cs-CZ" sz="1200" dirty="0" err="1">
                <a:cs typeface="Times New Roman"/>
              </a:rPr>
              <a:t>Schrödingerovy</a:t>
            </a:r>
            <a:r>
              <a:rPr lang="cs-CZ" sz="1200" dirty="0">
                <a:cs typeface="Times New Roman"/>
              </a:rPr>
              <a:t> rovnice nabývají,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a totiž: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Vycházíme totiž ze vztahu pro SR: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176329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arrow on a white background&#10;&#10;Description automatically generated">
            <a:extLst>
              <a:ext uri="{FF2B5EF4-FFF2-40B4-BE49-F238E27FC236}">
                <a16:creationId xmlns:a16="http://schemas.microsoft.com/office/drawing/2014/main" id="{58AF689D-7E62-DDE3-8D3A-547E384E7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2" y="1647809"/>
            <a:ext cx="527050" cy="193004"/>
          </a:xfrm>
          <a:prstGeom prst="rect">
            <a:avLst/>
          </a:prstGeom>
        </p:spPr>
      </p:pic>
      <p:pic>
        <p:nvPicPr>
          <p:cNvPr id="9" name="Picture 8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C5D1571F-867D-7F21-2A06-0043F9941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969" y="2824902"/>
            <a:ext cx="2376632" cy="3409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BF2963-B602-4C16-CF76-2864257BB711}"/>
              </a:ext>
            </a:extLst>
          </p:cNvPr>
          <p:cNvSpPr/>
          <p:nvPr/>
        </p:nvSpPr>
        <p:spPr>
          <a:xfrm>
            <a:off x="6250959" y="2628060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 descr="A close up of a math equation&#10;&#10;Description automatically generated with medium confidence">
            <a:extLst>
              <a:ext uri="{FF2B5EF4-FFF2-40B4-BE49-F238E27FC236}">
                <a16:creationId xmlns:a16="http://schemas.microsoft.com/office/drawing/2014/main" id="{82B55697-AFA7-B51C-3056-7725C64E4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297" y="2659468"/>
            <a:ext cx="3492500" cy="700273"/>
          </a:xfrm>
          <a:prstGeom prst="rect">
            <a:avLst/>
          </a:prstGeom>
        </p:spPr>
      </p:pic>
      <p:pic>
        <p:nvPicPr>
          <p:cNvPr id="14" name="Picture 13" descr="Math equations on a white board&#10;&#10;Description automatically generated">
            <a:extLst>
              <a:ext uri="{FF2B5EF4-FFF2-40B4-BE49-F238E27FC236}">
                <a16:creationId xmlns:a16="http://schemas.microsoft.com/office/drawing/2014/main" id="{25BDB96A-1CF0-E0C3-0DB5-27AB417DB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406" y="3758805"/>
            <a:ext cx="3804438" cy="1542143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E20486E-F3F0-76E7-72A9-75AAFDA44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389" y="5828840"/>
            <a:ext cx="2750297" cy="4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b) Případ	        - tunelování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opět, klasicky by měl následovat totální odraz, žádný průchod bariérou není možný. </a:t>
            </a:r>
          </a:p>
          <a:p>
            <a:r>
              <a:rPr lang="cs-CZ" sz="1200" dirty="0">
                <a:cs typeface="Times New Roman"/>
              </a:rPr>
              <a:t>Kvantově je situace ovšem jiná, existuje nenulová pravděpodobnost, že některé částice bariérou projdou.</a:t>
            </a:r>
          </a:p>
          <a:p>
            <a:r>
              <a:rPr lang="cs-CZ" sz="1200" dirty="0">
                <a:cs typeface="Times New Roman"/>
              </a:rPr>
              <a:t>&gt;&gt;&gt; opět rozdělíme řešení SR do relevantních intervalů, zde opět do tří: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Kde:			  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Abychom našli koeficient odrazu a transmise, pak: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Kdy B a E vyjádříme nejdříve ve formě závislé na A, které se nám pak vykrátí.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Výsledkem jsou vztahy, ke kterým se podrobně propočítáte na cvičení: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 pravděpodobnost průchodu </a:t>
            </a:r>
            <a:r>
              <a:rPr lang="cs-CZ" sz="1200" dirty="0" err="1">
                <a:cs typeface="Times New Roman"/>
              </a:rPr>
              <a:t>mikroobjektu</a:t>
            </a:r>
            <a:r>
              <a:rPr lang="cs-CZ" sz="1200" dirty="0">
                <a:cs typeface="Times New Roman"/>
              </a:rPr>
              <a:t> na druhou stranu bariéry je nenulová. </a:t>
            </a:r>
          </a:p>
          <a:p>
            <a:r>
              <a:rPr lang="cs-CZ" sz="1200" dirty="0">
                <a:cs typeface="Times New Roman"/>
              </a:rPr>
              <a:t>Jedná se o další názorný/aplikovatelný výsledek kvantové teorie – </a:t>
            </a:r>
            <a:r>
              <a:rPr lang="cs-CZ" sz="1200" u="sng" dirty="0">
                <a:cs typeface="Times New Roman"/>
              </a:rPr>
              <a:t>tunelový jev/efekt</a:t>
            </a:r>
            <a:r>
              <a:rPr lang="cs-CZ" sz="1200" dirty="0">
                <a:cs typeface="Times New Roman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176329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arrow on a white background&#10;&#10;Description automatically generated">
            <a:extLst>
              <a:ext uri="{FF2B5EF4-FFF2-40B4-BE49-F238E27FC236}">
                <a16:creationId xmlns:a16="http://schemas.microsoft.com/office/drawing/2014/main" id="{58AF689D-7E62-DDE3-8D3A-547E384E7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2" y="1647809"/>
            <a:ext cx="527050" cy="193004"/>
          </a:xfrm>
          <a:prstGeom prst="rect">
            <a:avLst/>
          </a:prstGeom>
        </p:spPr>
      </p:pic>
      <p:pic>
        <p:nvPicPr>
          <p:cNvPr id="9" name="Picture 8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C5D1571F-867D-7F21-2A06-0043F9941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969" y="2824902"/>
            <a:ext cx="2376632" cy="3409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BF2963-B602-4C16-CF76-2864257BB711}"/>
              </a:ext>
            </a:extLst>
          </p:cNvPr>
          <p:cNvSpPr/>
          <p:nvPr/>
        </p:nvSpPr>
        <p:spPr>
          <a:xfrm>
            <a:off x="6250959" y="2628060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 descr="A close up of a math equation&#10;&#10;Description automatically generated with medium confidence">
            <a:extLst>
              <a:ext uri="{FF2B5EF4-FFF2-40B4-BE49-F238E27FC236}">
                <a16:creationId xmlns:a16="http://schemas.microsoft.com/office/drawing/2014/main" id="{82B55697-AFA7-B51C-3056-7725C64E4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297" y="2659468"/>
            <a:ext cx="3492500" cy="700273"/>
          </a:xfrm>
          <a:prstGeom prst="rect">
            <a:avLst/>
          </a:prstGeom>
        </p:spPr>
      </p:pic>
      <p:pic>
        <p:nvPicPr>
          <p:cNvPr id="5" name="Picture 4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CCF98A0A-389A-97BF-0162-4DBB104EE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93" y="3457331"/>
            <a:ext cx="1080407" cy="240090"/>
          </a:xfrm>
          <a:prstGeom prst="rect">
            <a:avLst/>
          </a:prstGeom>
        </p:spPr>
      </p:pic>
      <p:pic>
        <p:nvPicPr>
          <p:cNvPr id="11" name="Picture 10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649FB14E-0032-59A1-47FB-6A945879C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483" y="3446445"/>
            <a:ext cx="1625926" cy="229651"/>
          </a:xfrm>
          <a:prstGeom prst="rect">
            <a:avLst/>
          </a:prstGeom>
        </p:spPr>
      </p:pic>
      <p:pic>
        <p:nvPicPr>
          <p:cNvPr id="16" name="Picture 15" descr="A white background with black lines&#10;&#10;Description automatically generated">
            <a:extLst>
              <a:ext uri="{FF2B5EF4-FFF2-40B4-BE49-F238E27FC236}">
                <a16:creationId xmlns:a16="http://schemas.microsoft.com/office/drawing/2014/main" id="{A0603FCB-ADFF-7888-E356-6783A0A03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3637" y="3678914"/>
            <a:ext cx="2059608" cy="471994"/>
          </a:xfrm>
          <a:prstGeom prst="rect">
            <a:avLst/>
          </a:prstGeom>
        </p:spPr>
      </p:pic>
      <p:pic>
        <p:nvPicPr>
          <p:cNvPr id="18" name="Picture 17" descr="A math problem with numbers and a smile&#10;&#10;Description automatically generated">
            <a:extLst>
              <a:ext uri="{FF2B5EF4-FFF2-40B4-BE49-F238E27FC236}">
                <a16:creationId xmlns:a16="http://schemas.microsoft.com/office/drawing/2014/main" id="{7983D98F-66E1-4989-F2FC-E1CB338B2E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200" y="4924897"/>
            <a:ext cx="2239172" cy="569123"/>
          </a:xfrm>
          <a:prstGeom prst="rect">
            <a:avLst/>
          </a:prstGeom>
        </p:spPr>
      </p:pic>
      <p:pic>
        <p:nvPicPr>
          <p:cNvPr id="21" name="Picture 20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17D09DC9-032B-63F3-802B-3388E2218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5086" y="4879188"/>
            <a:ext cx="2478159" cy="6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8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 - tunelování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Koeficienty tedy máme: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Kvantově mechanické tunelování nelze samozřejmě vysvětlit klasickou fyzikou. </a:t>
            </a:r>
            <a:r>
              <a:rPr lang="cs-CZ" sz="1200" b="1" dirty="0">
                <a:cs typeface="Times New Roman"/>
              </a:rPr>
              <a:t>Tunelování stojí za radioaktivním rozpadem nebo přenosem náboje v polovodičové elektronice.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Pomocí vztahů: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koeficienty přepsat na: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Speciální případy: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1. Pro 		     tedy 			můžeme aproximovat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        			a tedy:</a:t>
            </a:r>
          </a:p>
          <a:p>
            <a:endParaRPr lang="cs-CZ" sz="1200" dirty="0">
              <a:cs typeface="Times New Roman"/>
            </a:endParaRPr>
          </a:p>
          <a:p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Což jasně ukazuje, že T není roven nule, a má konečnou hodnotu. Kvantově tedy</a:t>
            </a:r>
          </a:p>
          <a:p>
            <a:r>
              <a:rPr lang="cs-CZ" sz="1200" dirty="0">
                <a:cs typeface="Times New Roman"/>
              </a:rPr>
              <a:t>máme konečné/omezené tunelování skrze bariéru na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2. Pro		   se dostáváme k vztahu podobně aproximovatelnému ze str. 16: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49941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" name="Picture 8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C5D1571F-867D-7F21-2A06-0043F994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942" y="2574531"/>
            <a:ext cx="2376632" cy="3409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BF2963-B602-4C16-CF76-2864257BB711}"/>
              </a:ext>
            </a:extLst>
          </p:cNvPr>
          <p:cNvSpPr/>
          <p:nvPr/>
        </p:nvSpPr>
        <p:spPr>
          <a:xfrm>
            <a:off x="6348932" y="2486546"/>
            <a:ext cx="2593730" cy="3571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math problem with numbers and a smile&#10;&#10;Description automatically generated">
            <a:extLst>
              <a:ext uri="{FF2B5EF4-FFF2-40B4-BE49-F238E27FC236}">
                <a16:creationId xmlns:a16="http://schemas.microsoft.com/office/drawing/2014/main" id="{AFCFB1B2-D8F0-B329-86DC-D48852B60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053" y="1448717"/>
            <a:ext cx="2239172" cy="569123"/>
          </a:xfrm>
          <a:prstGeom prst="rect">
            <a:avLst/>
          </a:prstGeom>
        </p:spPr>
      </p:pic>
      <p:pic>
        <p:nvPicPr>
          <p:cNvPr id="7" name="Picture 6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D6837104-6A6C-B586-9866-EF3926A72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939" y="1403008"/>
            <a:ext cx="2478159" cy="658647"/>
          </a:xfrm>
          <a:prstGeom prst="rect">
            <a:avLst/>
          </a:prstGeom>
        </p:spPr>
      </p:pic>
      <p:pic>
        <p:nvPicPr>
          <p:cNvPr id="14" name="Picture 13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86D4A459-D5D6-42FF-6B21-61D3B43E2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999" y="2628060"/>
            <a:ext cx="2920093" cy="514380"/>
          </a:xfrm>
          <a:prstGeom prst="rect">
            <a:avLst/>
          </a:prstGeom>
        </p:spPr>
      </p:pic>
      <p:pic>
        <p:nvPicPr>
          <p:cNvPr id="17" name="Picture 16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69490018-D537-0474-88DF-27ECC7545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638" y="2594152"/>
            <a:ext cx="1153886" cy="349662"/>
          </a:xfrm>
          <a:prstGeom prst="rect">
            <a:avLst/>
          </a:prstGeom>
        </p:spPr>
      </p:pic>
      <p:pic>
        <p:nvPicPr>
          <p:cNvPr id="22" name="Picture 21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56422F8B-8707-4049-7199-82FE31192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2570" y="2986273"/>
            <a:ext cx="801160" cy="274081"/>
          </a:xfrm>
          <a:prstGeom prst="rect">
            <a:avLst/>
          </a:prstGeom>
        </p:spPr>
      </p:pic>
      <p:pic>
        <p:nvPicPr>
          <p:cNvPr id="24" name="Picture 23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EA8C6676-AB8A-A3BF-6D1D-60001FCE0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257" y="3362542"/>
            <a:ext cx="2680650" cy="9076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AA0C0D-33F4-28B5-5841-D57E617A6E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727" y="4733011"/>
            <a:ext cx="553358" cy="198218"/>
          </a:xfrm>
          <a:prstGeom prst="rect">
            <a:avLst/>
          </a:prstGeom>
        </p:spPr>
      </p:pic>
      <p:pic>
        <p:nvPicPr>
          <p:cNvPr id="28" name="Picture 27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847E43E7-02C0-E920-F4AE-8133A08E3C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9901" y="4668063"/>
            <a:ext cx="1153886" cy="306341"/>
          </a:xfrm>
          <a:prstGeom prst="rect">
            <a:avLst/>
          </a:prstGeom>
        </p:spPr>
      </p:pic>
      <p:pic>
        <p:nvPicPr>
          <p:cNvPr id="30" name="Picture 29" descr="A black line with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84637822-2DB9-9C49-DC93-9B4F7630D3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587" y="4689579"/>
            <a:ext cx="1180639" cy="263308"/>
          </a:xfrm>
          <a:prstGeom prst="rect">
            <a:avLst/>
          </a:prstGeom>
        </p:spPr>
      </p:pic>
      <p:pic>
        <p:nvPicPr>
          <p:cNvPr id="32" name="Picture 31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B22C17AF-DB69-9466-030B-4BB58AACE7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457" y="4909458"/>
            <a:ext cx="1037805" cy="217604"/>
          </a:xfrm>
          <a:prstGeom prst="rect">
            <a:avLst/>
          </a:prstGeom>
        </p:spPr>
      </p:pic>
      <p:pic>
        <p:nvPicPr>
          <p:cNvPr id="34" name="Picture 33" descr="A math equations and formulas&#10;&#10;Description automatically generated">
            <a:extLst>
              <a:ext uri="{FF2B5EF4-FFF2-40B4-BE49-F238E27FC236}">
                <a16:creationId xmlns:a16="http://schemas.microsoft.com/office/drawing/2014/main" id="{A1E8CFA2-1695-53BA-4628-9255251E40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1719" y="4953499"/>
            <a:ext cx="3129725" cy="8423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64F241-5B7C-405C-F232-024E5F9E23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6245" y="6028395"/>
            <a:ext cx="496208" cy="1711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CDBCBB-4A0C-E274-8421-5B732DE21C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6195" y="6376689"/>
            <a:ext cx="521608" cy="193500"/>
          </a:xfrm>
          <a:prstGeom prst="rect">
            <a:avLst/>
          </a:prstGeom>
        </p:spPr>
      </p:pic>
      <p:pic>
        <p:nvPicPr>
          <p:cNvPr id="41" name="Picture 40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0ECCFEB2-7113-0D22-65F9-D6FE66AFE5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9993" y="6234852"/>
            <a:ext cx="1313625" cy="4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red stamp with text&#10;&#10;Description automatically generated">
            <a:extLst>
              <a:ext uri="{FF2B5EF4-FFF2-40B4-BE49-F238E27FC236}">
                <a16:creationId xmlns:a16="http://schemas.microsoft.com/office/drawing/2014/main" id="{19156BBF-4779-46A3-9FA6-7B2FB6005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2866240" y="645591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Základní postuláty kvantové mechaniky</a:t>
            </a:r>
          </a:p>
          <a:p>
            <a:endParaRPr lang="cs-CZ" sz="1200" b="1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b="1" dirty="0">
                <a:cs typeface="Times New Roman"/>
              </a:rPr>
              <a:t>Stav systému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Stav jakéhokoliv fyzikálního systému je specifikován v každém čase </a:t>
            </a:r>
            <a:r>
              <a:rPr lang="cs-CZ" sz="1200" i="1" dirty="0">
                <a:cs typeface="Times New Roman"/>
              </a:rPr>
              <a:t>t</a:t>
            </a:r>
            <a:r>
              <a:rPr lang="cs-CZ" sz="1200" dirty="0">
                <a:cs typeface="Times New Roman"/>
              </a:rPr>
              <a:t> pomocí stavového vektoru ket             (tedy vlnové funkce, pokud promítneme stavový vektor na nějakou bázi), stavový vektor obsahuje (a slouží i jako prvek k dalšímu odvození) všechny potřebné informace o systému. Jakákoliv superpozice stavových vektorů je také stavový vektor.</a:t>
            </a:r>
            <a:br>
              <a:rPr lang="cs-CZ" sz="1200" dirty="0">
                <a:cs typeface="Times New Roman"/>
              </a:rPr>
            </a:b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b="1" dirty="0">
                <a:cs typeface="Times New Roman"/>
              </a:rPr>
              <a:t>Pozorovatelné a operátory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Každá fyzikální měřitelná veličina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, zvaná v </a:t>
            </a:r>
            <a:r>
              <a:rPr lang="cs-CZ" sz="1200" dirty="0" err="1">
                <a:cs typeface="Times New Roman"/>
              </a:rPr>
              <a:t>kv</a:t>
            </a:r>
            <a:r>
              <a:rPr lang="cs-CZ" sz="1200" dirty="0">
                <a:cs typeface="Times New Roman"/>
              </a:rPr>
              <a:t>. mechanice pozorovatelná, či dynamická proměnná, je reprezentována lineárním </a:t>
            </a:r>
            <a:r>
              <a:rPr lang="cs-CZ" sz="1200" dirty="0" err="1">
                <a:cs typeface="Times New Roman"/>
              </a:rPr>
              <a:t>hermiteovským</a:t>
            </a:r>
            <a:r>
              <a:rPr lang="cs-CZ" sz="1200" dirty="0">
                <a:cs typeface="Times New Roman"/>
              </a:rPr>
              <a:t> operátorem       jehož vlastní vektory jsou kompletní bází.</a:t>
            </a:r>
            <a:br>
              <a:rPr lang="cs-CZ" sz="1200" dirty="0">
                <a:cs typeface="Times New Roman"/>
              </a:rPr>
            </a:b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b="1" dirty="0">
                <a:cs typeface="Times New Roman"/>
              </a:rPr>
              <a:t>Měření a vlastní hodnoty operátorů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Měření pozorovatelné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může být formálně reprezentováno působením operátoru	  na stavový vektor 	       . Jediným možným výsledkem takovéhoto působení je získání jedné z vlastních hodnot	(tyto jsou reálné) daného operátoru         . Pokud je výsledkem měření pozorovatelné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na stavu       	      vlastní hodnota       , pak se stav systému po měření okamžitě změní na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kde 		 . Poznámka:	    je složka vektoru	       při jeho projekci na vlastní vektor          .  </a:t>
            </a:r>
            <a:br>
              <a:rPr lang="cs-CZ" sz="1200" dirty="0">
                <a:cs typeface="Times New Roman"/>
              </a:rPr>
            </a:b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b="1" dirty="0">
                <a:cs typeface="Times New Roman"/>
              </a:rPr>
              <a:t>Pravděpodobnostní povaha měření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Pro diskrétní spektrum: pokud měříme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ve stavu	  , pak pravděpodobnost získání nedegenerované vlastní hodnoty        je: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					pokud je systém před měřením již ve stavu	       pak měření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dává stoprocentně      : 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Pro spojité spektrum: předchozí výraz pro pravděpodobnost lze převést na hustotu pravděpodobnosti měření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, dá hodnotu mezi </a:t>
            </a:r>
            <a:r>
              <a:rPr lang="cs-CZ" sz="1200" i="1" dirty="0">
                <a:cs typeface="Times New Roman"/>
              </a:rPr>
              <a:t>a,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i="1" dirty="0" err="1">
                <a:cs typeface="Times New Roman"/>
              </a:rPr>
              <a:t>a+</a:t>
            </a:r>
            <a:r>
              <a:rPr lang="cs-CZ" sz="1200" dirty="0" err="1">
                <a:cs typeface="Times New Roman"/>
              </a:rPr>
              <a:t>d</a:t>
            </a:r>
            <a:r>
              <a:rPr lang="cs-CZ" sz="1200" i="1" dirty="0" err="1">
                <a:cs typeface="Times New Roman"/>
              </a:rPr>
              <a:t>a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systému původně ve stavu             :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např. hustota nalezení částice v intervalu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, </a:t>
            </a:r>
            <a:r>
              <a:rPr lang="cs-CZ" sz="1200" i="1" dirty="0" err="1">
                <a:cs typeface="Times New Roman"/>
              </a:rPr>
              <a:t>x+</a:t>
            </a:r>
            <a:r>
              <a:rPr lang="cs-CZ" sz="1200" dirty="0" err="1">
                <a:cs typeface="Times New Roman"/>
              </a:rPr>
              <a:t>d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je dána výrazem:</a:t>
            </a:r>
            <a:br>
              <a:rPr lang="cs-CZ" sz="1200" dirty="0">
                <a:cs typeface="Times New Roman"/>
              </a:rPr>
            </a:b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r>
              <a:rPr lang="cs-CZ" sz="1200" b="1" dirty="0">
                <a:cs typeface="Times New Roman"/>
              </a:rPr>
              <a:t>Časový vývoj systému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Časový vývoj stavového vektoru (stavu, tedy vlnové funkce) je popsán časově závislou </a:t>
            </a:r>
            <a:r>
              <a:rPr lang="cs-CZ" sz="1200" dirty="0" err="1">
                <a:cs typeface="Times New Roman"/>
              </a:rPr>
              <a:t>Schrödingerovou</a:t>
            </a:r>
            <a:r>
              <a:rPr lang="cs-CZ" sz="1200" dirty="0">
                <a:cs typeface="Times New Roman"/>
              </a:rPr>
              <a:t> rovnicí: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kde	      je </a:t>
            </a:r>
            <a:r>
              <a:rPr lang="cs-CZ" sz="1200" dirty="0" err="1">
                <a:cs typeface="Times New Roman"/>
              </a:rPr>
              <a:t>Hamiltonův</a:t>
            </a:r>
            <a:r>
              <a:rPr lang="cs-CZ" sz="1200" dirty="0">
                <a:cs typeface="Times New Roman"/>
              </a:rPr>
              <a:t> operátor reprezentující celkovou energii systému: </a:t>
            </a:r>
            <a:br>
              <a:rPr lang="cs-CZ" sz="1200" dirty="0">
                <a:cs typeface="Times New Roman"/>
              </a:rPr>
            </a:br>
            <a:endParaRPr lang="cs-CZ" sz="1200" dirty="0">
              <a:cs typeface="Times New Roman"/>
            </a:endParaRPr>
          </a:p>
          <a:p>
            <a:pPr marL="228600" indent="-228600">
              <a:buAutoNum type="arabicPeriod"/>
            </a:pPr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280126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920CE4-46C8-023F-4357-020D3649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323" y="1487790"/>
            <a:ext cx="368300" cy="19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44AB9-FAD7-FB25-68F2-FA83ABBD6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419" y="2578741"/>
            <a:ext cx="127000" cy="19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030EAF-904F-26F7-D6F1-71AD1FBD6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414" y="3124025"/>
            <a:ext cx="127000" cy="190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2ED6E4-97FF-9CB4-1C5B-F0FAA0886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623" y="3124025"/>
            <a:ext cx="368300" cy="19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9A58EE-924B-2734-D6A4-18D5230C6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010" y="3359150"/>
            <a:ext cx="165100" cy="139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8C5A4B-59BE-0845-1AEC-5830BC48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773" y="3306136"/>
            <a:ext cx="127000" cy="19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8E72EB-34F9-08A7-C856-FDAE956A8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630" y="3505025"/>
            <a:ext cx="317500" cy="17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D66E04-B106-CB2F-DE00-F92F26159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698" y="3505025"/>
            <a:ext cx="368300" cy="190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673052-5F66-7544-4B5F-D714B1D72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276" y="3539047"/>
            <a:ext cx="165100" cy="139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49F7AB-E6C1-1E44-061F-8D1FE7D70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2925" y="3661954"/>
            <a:ext cx="1066800" cy="228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38BA48-21C7-4FFB-899C-249EA3D3C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906" y="3890554"/>
            <a:ext cx="889000" cy="177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F35591-A2EA-C517-E763-C9C436FB5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199" y="3916726"/>
            <a:ext cx="165100" cy="139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8DE8A8-EE58-BEB9-C8AF-32532B45D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199" y="3870502"/>
            <a:ext cx="368300" cy="190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F00872-1F54-210A-60E2-F5F629744C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21266" b="-49344"/>
          <a:stretch/>
        </p:blipFill>
        <p:spPr>
          <a:xfrm>
            <a:off x="6452823" y="3878625"/>
            <a:ext cx="249981" cy="2655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76881C-D551-2F3E-FFF0-9A5B0F2CF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343" y="4421173"/>
            <a:ext cx="368300" cy="190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CF6D1F-9BED-211A-F892-BDA7B4235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7420" y="4455195"/>
            <a:ext cx="165100" cy="139700"/>
          </a:xfrm>
          <a:prstGeom prst="rect">
            <a:avLst/>
          </a:prstGeom>
        </p:spPr>
      </p:pic>
      <p:pic>
        <p:nvPicPr>
          <p:cNvPr id="39" name="Picture 38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6EED2DEA-1749-EAE8-E9B2-C2DA745567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919" y="4579006"/>
            <a:ext cx="1778000" cy="431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95EB22-DBD6-3EA9-B804-050FF51E00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21266" b="-49344"/>
          <a:stretch/>
        </p:blipFill>
        <p:spPr>
          <a:xfrm>
            <a:off x="5397208" y="4794906"/>
            <a:ext cx="249981" cy="2655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000257-FD84-6A72-32CE-915812D59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325" y="4824267"/>
            <a:ext cx="165100" cy="1397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04B7B88-5376-2E42-A199-CFC3711DA6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38" b="1"/>
          <a:stretch/>
        </p:blipFill>
        <p:spPr>
          <a:xfrm>
            <a:off x="7991914" y="4798502"/>
            <a:ext cx="977900" cy="1738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D24A9A-0AEE-F0BD-783B-28B5F7565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044" y="5147170"/>
            <a:ext cx="368300" cy="190500"/>
          </a:xfrm>
          <a:prstGeom prst="rect">
            <a:avLst/>
          </a:prstGeom>
        </p:spPr>
      </p:pic>
      <p:pic>
        <p:nvPicPr>
          <p:cNvPr id="47" name="Picture 46" descr="A mathematical equation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25E37698-D724-526B-7110-B3E9F9DF4C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1333" y="5142292"/>
            <a:ext cx="2247900" cy="3937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80F28DF-0A23-2908-7691-9DCAEF7DEBD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423"/>
          <a:stretch/>
        </p:blipFill>
        <p:spPr>
          <a:xfrm>
            <a:off x="4795156" y="5545122"/>
            <a:ext cx="1625600" cy="176359"/>
          </a:xfrm>
          <a:prstGeom prst="rect">
            <a:avLst/>
          </a:prstGeom>
        </p:spPr>
      </p:pic>
      <p:pic>
        <p:nvPicPr>
          <p:cNvPr id="51" name="Picture 50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555BCC53-A400-BEBB-69FC-5425FAE23B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9106" y="5978442"/>
            <a:ext cx="1295400" cy="330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2FC8317-53FE-30AD-B4D7-E75798C770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818" y="6238559"/>
            <a:ext cx="152400" cy="190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8931B7-EC32-CC45-76C1-B5FD5681D4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3361" y="6218544"/>
            <a:ext cx="1054100" cy="266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EE45F-508D-50E5-938B-E6A310EDD2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4574" y="4071428"/>
            <a:ext cx="723900" cy="177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A0F10B-4FA9-1B3D-36CB-4337E1E0E4B1}"/>
              </a:ext>
            </a:extLst>
          </p:cNvPr>
          <p:cNvSpPr/>
          <p:nvPr/>
        </p:nvSpPr>
        <p:spPr>
          <a:xfrm>
            <a:off x="909827" y="3839436"/>
            <a:ext cx="919013" cy="4001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and white image of symbols&#10;&#10;Description automatically generated with medium confidence">
            <a:extLst>
              <a:ext uri="{FF2B5EF4-FFF2-40B4-BE49-F238E27FC236}">
                <a16:creationId xmlns:a16="http://schemas.microsoft.com/office/drawing/2014/main" id="{CCA1E614-4A93-8DDE-1E77-5E43623B16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0593" y="3871475"/>
            <a:ext cx="771321" cy="279860"/>
          </a:xfrm>
          <a:prstGeom prst="rect">
            <a:avLst/>
          </a:prstGeom>
        </p:spPr>
      </p:pic>
      <p:pic>
        <p:nvPicPr>
          <p:cNvPr id="7" name="Picture 6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AF4EACAC-A248-99D8-18DC-4D45B390F9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9359" y="3951950"/>
            <a:ext cx="771322" cy="179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273252-DD67-BCDE-BE25-73E303A665AF}"/>
              </a:ext>
            </a:extLst>
          </p:cNvPr>
          <p:cNvSpPr/>
          <p:nvPr/>
        </p:nvSpPr>
        <p:spPr>
          <a:xfrm>
            <a:off x="7220413" y="3856370"/>
            <a:ext cx="1654093" cy="4001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28DDA-BA04-2FF7-CC7B-1A1DD6CD922E}"/>
              </a:ext>
            </a:extLst>
          </p:cNvPr>
          <p:cNvSpPr txBox="1"/>
          <p:nvPr/>
        </p:nvSpPr>
        <p:spPr>
          <a:xfrm>
            <a:off x="7506923" y="3674259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Vzpomeňme</a:t>
            </a:r>
            <a:r>
              <a:rPr lang="en-US" sz="10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FC25C-0DE9-0A14-DC7A-CDAD5B9068AA}"/>
              </a:ext>
            </a:extLst>
          </p:cNvPr>
          <p:cNvSpPr txBox="1"/>
          <p:nvPr/>
        </p:nvSpPr>
        <p:spPr>
          <a:xfrm>
            <a:off x="131607" y="4021049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Vzpomeňme</a:t>
            </a:r>
            <a:r>
              <a:rPr lang="en-US" sz="1000" dirty="0"/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0F518D-02C4-D6A0-1DE4-CB99D9A9DAB2}"/>
              </a:ext>
            </a:extLst>
          </p:cNvPr>
          <p:cNvSpPr/>
          <p:nvPr/>
        </p:nvSpPr>
        <p:spPr>
          <a:xfrm>
            <a:off x="765626" y="4598621"/>
            <a:ext cx="173429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ECDC-0B03-F25C-96E0-87545CC1B5CA}"/>
              </a:ext>
            </a:extLst>
          </p:cNvPr>
          <p:cNvSpPr/>
          <p:nvPr/>
        </p:nvSpPr>
        <p:spPr>
          <a:xfrm>
            <a:off x="7557040" y="5935271"/>
            <a:ext cx="134767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0CDF2C-770C-46A6-90C8-AC483CC746BD}"/>
              </a:ext>
            </a:extLst>
          </p:cNvPr>
          <p:cNvSpPr/>
          <p:nvPr/>
        </p:nvSpPr>
        <p:spPr>
          <a:xfrm>
            <a:off x="263214" y="1276516"/>
            <a:ext cx="8706600" cy="4473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F1BE5F-BB0F-D165-DDA0-290E12AEB0CE}"/>
              </a:ext>
            </a:extLst>
          </p:cNvPr>
          <p:cNvSpPr/>
          <p:nvPr/>
        </p:nvSpPr>
        <p:spPr>
          <a:xfrm>
            <a:off x="263214" y="5822351"/>
            <a:ext cx="8706600" cy="704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EECC16-0046-8D9F-0A4B-19C94841AEAA}"/>
              </a:ext>
            </a:extLst>
          </p:cNvPr>
          <p:cNvSpPr txBox="1"/>
          <p:nvPr/>
        </p:nvSpPr>
        <p:spPr>
          <a:xfrm rot="1783684">
            <a:off x="6502094" y="6164735"/>
            <a:ext cx="1709507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cs-CZ" sz="1400" dirty="0"/>
              <a:t>Vývoj systému v čase</a:t>
            </a:r>
            <a:endParaRPr lang="cs-CZ" sz="14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622242-E972-6D2B-A8A0-4811C571DE22}"/>
              </a:ext>
            </a:extLst>
          </p:cNvPr>
          <p:cNvSpPr txBox="1"/>
          <p:nvPr/>
        </p:nvSpPr>
        <p:spPr>
          <a:xfrm rot="1836011">
            <a:off x="7465767" y="1040015"/>
            <a:ext cx="171611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cs-CZ" sz="1400" dirty="0"/>
              <a:t>Stav systému v čase </a:t>
            </a:r>
            <a:r>
              <a:rPr lang="cs-CZ" sz="1400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37738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DA5FF573-7393-8481-68D2-C0E97BBA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824" y="1972100"/>
            <a:ext cx="4937579" cy="1858147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837872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Potenciálová bariéra - tunelování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Ve skutečnosti jsou výpočty složitější. V klasické mechanice jsou souřadnice x</a:t>
            </a:r>
            <a:r>
              <a:rPr lang="cs-CZ" sz="1200" baseline="-25000" dirty="0">
                <a:cs typeface="Times New Roman"/>
              </a:rPr>
              <a:t>1</a:t>
            </a:r>
            <a:r>
              <a:rPr lang="cs-CZ" sz="1200" dirty="0">
                <a:cs typeface="Times New Roman"/>
              </a:rPr>
              <a:t> a x</a:t>
            </a:r>
            <a:r>
              <a:rPr lang="cs-CZ" sz="1200" baseline="-25000" dirty="0">
                <a:cs typeface="Times New Roman"/>
              </a:rPr>
              <a:t>2</a:t>
            </a:r>
            <a:r>
              <a:rPr lang="cs-CZ" sz="1200" dirty="0">
                <a:cs typeface="Times New Roman"/>
              </a:rPr>
              <a:t>, ty, za které by se klasická částice nemohla dál pohybovat. </a:t>
            </a:r>
            <a:r>
              <a:rPr lang="cs-CZ" sz="1200" u="sng" dirty="0">
                <a:cs typeface="Times New Roman"/>
              </a:rPr>
              <a:t>Prostorově libovolně se měnící profily potenciálů nejsou analyticky řešitelné, je třeba to řešit numericky, či pomocí dalších aproximací.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 err="1">
                <a:cs typeface="Times New Roman"/>
              </a:rPr>
              <a:t>Wentzel-Kramers-Brillouin</a:t>
            </a:r>
            <a:r>
              <a:rPr lang="cs-CZ" sz="1200" u="sng" dirty="0">
                <a:cs typeface="Times New Roman"/>
              </a:rPr>
              <a:t> metoda aproximace </a:t>
            </a:r>
            <a:r>
              <a:rPr lang="cs-CZ" sz="1200" dirty="0">
                <a:cs typeface="Times New Roman"/>
              </a:rPr>
              <a:t>(zkratka WKB – v statistické termodynamice a fyzice plazmatu jsou i horší zkratky, např. BBGKY čili </a:t>
            </a:r>
            <a:r>
              <a:rPr lang="cs-CZ" sz="1200" dirty="0" err="1">
                <a:cs typeface="Times New Roman"/>
              </a:rPr>
              <a:t>Bogoliubov</a:t>
            </a:r>
            <a:r>
              <a:rPr lang="cs-CZ" sz="1200" dirty="0">
                <a:cs typeface="Times New Roman"/>
              </a:rPr>
              <a:t>–Born–Green–</a:t>
            </a:r>
            <a:r>
              <a:rPr lang="cs-CZ" sz="1200" dirty="0" err="1">
                <a:cs typeface="Times New Roman"/>
              </a:rPr>
              <a:t>Kirkwood</a:t>
            </a:r>
            <a:r>
              <a:rPr lang="cs-CZ" sz="1200" dirty="0">
                <a:cs typeface="Times New Roman"/>
              </a:rPr>
              <a:t>–Yvon hierarchie) </a:t>
            </a:r>
            <a:r>
              <a:rPr lang="cs-CZ" sz="1200" u="sng" dirty="0">
                <a:cs typeface="Times New Roman"/>
              </a:rPr>
              <a:t>je jedna z nejúčinnějších (pro </a:t>
            </a:r>
            <a:r>
              <a:rPr lang="cs-CZ" sz="1200" u="sng" dirty="0" err="1">
                <a:cs typeface="Times New Roman"/>
              </a:rPr>
              <a:t>spoojité</a:t>
            </a:r>
            <a:r>
              <a:rPr lang="cs-CZ" sz="1200" u="sng" dirty="0">
                <a:cs typeface="Times New Roman"/>
              </a:rPr>
              <a:t>, pomalu se měnící V(</a:t>
            </a:r>
            <a:r>
              <a:rPr lang="cs-CZ" sz="1200" u="sng" dirty="0" err="1">
                <a:cs typeface="Times New Roman"/>
              </a:rPr>
              <a:t>x</a:t>
            </a:r>
            <a:r>
              <a:rPr lang="cs-CZ" sz="1200" u="sng" dirty="0">
                <a:cs typeface="Times New Roman"/>
              </a:rPr>
              <a:t>)).</a:t>
            </a:r>
          </a:p>
          <a:p>
            <a:endParaRPr lang="cs-CZ" sz="1200" u="sng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Ukažme, že transmisní koeficient lze vyjádřit jako: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Rozdělíme průběh potenciálu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 na mnoho malých intervalů △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, které pak umožní celý potenciál rozdělit do několika pravoúhlých bariér s transmisními koeficienty:						 Celkově pak: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773641"/>
            <a:ext cx="244498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BF2963-B602-4C16-CF76-2864257BB711}"/>
              </a:ext>
            </a:extLst>
          </p:cNvPr>
          <p:cNvSpPr/>
          <p:nvPr/>
        </p:nvSpPr>
        <p:spPr>
          <a:xfrm>
            <a:off x="2126824" y="1972099"/>
            <a:ext cx="4937579" cy="1858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1" name="Picture 10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1E1F0CE7-6A3C-368C-BFBB-74F6673FD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712" y="4396016"/>
            <a:ext cx="2873829" cy="497393"/>
          </a:xfrm>
          <a:prstGeom prst="rect">
            <a:avLst/>
          </a:prstGeom>
        </p:spPr>
      </p:pic>
      <p:pic>
        <p:nvPicPr>
          <p:cNvPr id="13" name="Picture 12" descr="A math equations with square and square symbols&#10;&#10;Description automatically generated with medium confidence">
            <a:extLst>
              <a:ext uri="{FF2B5EF4-FFF2-40B4-BE49-F238E27FC236}">
                <a16:creationId xmlns:a16="http://schemas.microsoft.com/office/drawing/2014/main" id="{02B8B902-9EB3-8A3E-4BE2-32F761AC8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295" y="5062954"/>
            <a:ext cx="2496331" cy="509814"/>
          </a:xfrm>
          <a:prstGeom prst="rect">
            <a:avLst/>
          </a:prstGeom>
        </p:spPr>
      </p:pic>
      <p:pic>
        <p:nvPicPr>
          <p:cNvPr id="15" name="Picture 14" descr="A group of math equations&#10;&#10;Description automatically generated">
            <a:extLst>
              <a:ext uri="{FF2B5EF4-FFF2-40B4-BE49-F238E27FC236}">
                <a16:creationId xmlns:a16="http://schemas.microsoft.com/office/drawing/2014/main" id="{4CF89DFF-5CF9-12BA-DD0C-A6D8BA3D5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528" y="5106767"/>
            <a:ext cx="2660346" cy="120443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55BD343-AFF4-DB21-32CC-A3C0CF3776D1}"/>
              </a:ext>
            </a:extLst>
          </p:cNvPr>
          <p:cNvGrpSpPr/>
          <p:nvPr/>
        </p:nvGrpSpPr>
        <p:grpSpPr>
          <a:xfrm>
            <a:off x="550500" y="5750556"/>
            <a:ext cx="2878497" cy="503137"/>
            <a:chOff x="986132" y="6009632"/>
            <a:chExt cx="2878497" cy="503137"/>
          </a:xfrm>
        </p:grpSpPr>
        <p:pic>
          <p:nvPicPr>
            <p:cNvPr id="17" name="Picture 16" descr="A mathematical equation with numbers and symbols&#10;&#10;Description automatically generated">
              <a:extLst>
                <a:ext uri="{FF2B5EF4-FFF2-40B4-BE49-F238E27FC236}">
                  <a16:creationId xmlns:a16="http://schemas.microsoft.com/office/drawing/2014/main" id="{63DDA534-68A8-C9AA-692B-7319FD3C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8297" y="6009632"/>
              <a:ext cx="2496332" cy="5031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19C477-6161-1DF1-4A55-7F037429F27B}"/>
                </a:ext>
              </a:extLst>
            </p:cNvPr>
            <p:cNvSpPr txBox="1"/>
            <p:nvPr/>
          </p:nvSpPr>
          <p:spPr>
            <a:xfrm>
              <a:off x="986132" y="6098306"/>
              <a:ext cx="535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=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C24A5E-56E5-B14E-CB19-300F831B9E57}"/>
              </a:ext>
            </a:extLst>
          </p:cNvPr>
          <p:cNvSpPr txBox="1"/>
          <p:nvPr/>
        </p:nvSpPr>
        <p:spPr>
          <a:xfrm>
            <a:off x="420306" y="5495044"/>
            <a:ext cx="1359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 </a:t>
            </a:r>
            <a:r>
              <a:rPr lang="en-US" sz="1200" dirty="0" err="1"/>
              <a:t>předchozí</a:t>
            </a:r>
            <a:r>
              <a:rPr lang="en-US" sz="1200" dirty="0"/>
              <a:t> </a:t>
            </a:r>
            <a:r>
              <a:rPr lang="en-US" sz="1200" dirty="0" err="1"/>
              <a:t>strany</a:t>
            </a:r>
            <a:r>
              <a:rPr lang="en-US" sz="1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488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2AD1C508-3351-5B77-7DFB-A95D8DEB5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2248928" y="659976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Nekonečná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následující případ: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Klasická mechanika dává kmitající částici uvnitř jámy, pohybující se s hybností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která se bude pohybovat mezi 0 a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Podle kvantové mechaniky budeme očekávat vázané stavy a diskrétní nedegenerované spektrum. </a:t>
            </a:r>
            <a:r>
              <a:rPr lang="cs-CZ" sz="1200" u="sng" dirty="0">
                <a:cs typeface="Times New Roman"/>
              </a:rPr>
              <a:t>Protože potenciál mimo oblasti II jde do nekonečna, musí tam být vlnová funkce nulová.</a:t>
            </a:r>
            <a:r>
              <a:rPr lang="cs-CZ" sz="1200" dirty="0">
                <a:cs typeface="Times New Roman"/>
              </a:rPr>
              <a:t> Hledáme tedy řešení SR pouze uvnitř jámy: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a vlnová funkce je: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Vlnová funkce je nulová na okrajích:				, z		   plyne		     a z				 plyne: 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Tato podmínka nám pak určuje energii: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Energie je tedy kvantována, pouze některé hodnoty jsou povoleny, tedy jak očekáváno pro částici uzavřenou v limitované oblasti. Máme tedy </a:t>
            </a:r>
            <a:r>
              <a:rPr lang="cs-CZ" sz="1200" u="sng" dirty="0">
                <a:cs typeface="Times New Roman"/>
              </a:rPr>
              <a:t>diskrétní </a:t>
            </a:r>
            <a:r>
              <a:rPr lang="cs-CZ" sz="1200" u="sng" dirty="0" err="1">
                <a:cs typeface="Times New Roman"/>
              </a:rPr>
              <a:t>energiové</a:t>
            </a:r>
            <a:r>
              <a:rPr lang="cs-CZ" sz="1200" u="sng" dirty="0">
                <a:cs typeface="Times New Roman"/>
              </a:rPr>
              <a:t> spektrum</a:t>
            </a:r>
            <a:r>
              <a:rPr lang="cs-CZ" sz="1200" dirty="0">
                <a:cs typeface="Times New Roman"/>
              </a:rPr>
              <a:t> a </a:t>
            </a:r>
            <a:r>
              <a:rPr lang="cs-CZ" sz="1200" u="sng" dirty="0">
                <a:cs typeface="Times New Roman"/>
              </a:rPr>
              <a:t>vázané stavy</a:t>
            </a:r>
            <a:r>
              <a:rPr lang="cs-CZ" sz="1200" dirty="0">
                <a:cs typeface="Times New Roman"/>
              </a:rPr>
              <a:t>. Toto je samozřejmě v kontrastu s očekáváním pro klasickou mechaniku, kde energie		    může nabývat spojitě libovolných hodnot.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Uvědomme si, že energie mezi sousedními stavy není konstantní: 				  z čehož plyne relativní vztah: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        A pro přechod do klasické fyziky: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Čili pro klasickou mechaniku neexistuje diskrétní omezení pro hodnoty energie</a:t>
            </a:r>
            <a:r>
              <a:rPr lang="cs-CZ" sz="1200" dirty="0">
                <a:cs typeface="Times New Roman"/>
              </a:rPr>
              <a:t>! Nezapomeňte, také, že zde počítáme vlastní hodnoty!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graph of mathematical equations&#10;&#10;Description automatically generated">
            <a:extLst>
              <a:ext uri="{FF2B5EF4-FFF2-40B4-BE49-F238E27FC236}">
                <a16:creationId xmlns:a16="http://schemas.microsoft.com/office/drawing/2014/main" id="{D2473CE4-162D-5F55-C5F2-A2A99A7C4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53" y="287928"/>
            <a:ext cx="2724256" cy="1984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8F1618-3C00-DAAE-3E32-3991D7C7D5A9}"/>
              </a:ext>
            </a:extLst>
          </p:cNvPr>
          <p:cNvSpPr/>
          <p:nvPr/>
        </p:nvSpPr>
        <p:spPr>
          <a:xfrm>
            <a:off x="6180453" y="298814"/>
            <a:ext cx="2770144" cy="19736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 descr="A number symbols on a white background&#10;&#10;Description automatically generated">
            <a:extLst>
              <a:ext uri="{FF2B5EF4-FFF2-40B4-BE49-F238E27FC236}">
                <a16:creationId xmlns:a16="http://schemas.microsoft.com/office/drawing/2014/main" id="{53517840-4ED6-52EF-DE59-C203F9AB7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2" y="1383823"/>
            <a:ext cx="2295071" cy="812415"/>
          </a:xfrm>
          <a:prstGeom prst="rect">
            <a:avLst/>
          </a:prstGeom>
        </p:spPr>
      </p:pic>
      <p:pic>
        <p:nvPicPr>
          <p:cNvPr id="14" name="Picture 13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29330063-DEDD-A147-A92F-0D27323E7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056" y="2162893"/>
            <a:ext cx="542471" cy="201489"/>
          </a:xfrm>
          <a:prstGeom prst="rect">
            <a:avLst/>
          </a:prstGeom>
        </p:spPr>
      </p:pic>
      <p:pic>
        <p:nvPicPr>
          <p:cNvPr id="16" name="Picture 15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E5A5DD5B-23D1-E5BD-60BE-4AA51F6FC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771" y="2910556"/>
            <a:ext cx="1794108" cy="496674"/>
          </a:xfrm>
          <a:prstGeom prst="rect">
            <a:avLst/>
          </a:prstGeom>
        </p:spPr>
      </p:pic>
      <p:pic>
        <p:nvPicPr>
          <p:cNvPr id="18" name="Picture 1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94D7D83C-F1DE-E66A-1241-473E6F1EA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936" y="3418115"/>
            <a:ext cx="1032511" cy="2458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05001F-0CB2-0F57-2A20-CE30F25D6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5639" y="3373715"/>
            <a:ext cx="4717143" cy="351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3499B2-6F5E-2DBA-4178-74C6701548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627" y="3789830"/>
            <a:ext cx="1337129" cy="2259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D31599-8AAD-30EF-FEE7-9E5A7307E9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1921" y="3797063"/>
            <a:ext cx="765249" cy="2285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0CD88A-39DF-86EE-BD4A-94264F8BA8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1291" y="3798771"/>
            <a:ext cx="559329" cy="2033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4A2A23-6F3C-407A-B354-A8152C2259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8951" y="3797063"/>
            <a:ext cx="1436488" cy="2076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F8903E-D1DC-C7CD-DBDF-1B2564DB75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369" y="4025644"/>
            <a:ext cx="2744200" cy="319995"/>
          </a:xfrm>
          <a:prstGeom prst="rect">
            <a:avLst/>
          </a:prstGeom>
        </p:spPr>
      </p:pic>
      <p:pic>
        <p:nvPicPr>
          <p:cNvPr id="33" name="Picture 32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FE179713-8089-B5F5-91FB-E27DA07D97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2697" y="4267309"/>
            <a:ext cx="4003304" cy="6347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6C64E3-178F-43BE-0EB7-344EDED797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1090" y="5288271"/>
            <a:ext cx="976086" cy="225251"/>
          </a:xfrm>
          <a:prstGeom prst="rect">
            <a:avLst/>
          </a:prstGeom>
        </p:spPr>
      </p:pic>
      <p:pic>
        <p:nvPicPr>
          <p:cNvPr id="37" name="Picture 36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9D297BDD-C87C-B9D2-D38C-79C0805BBA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44384" y="5609051"/>
            <a:ext cx="1491344" cy="260536"/>
          </a:xfrm>
          <a:prstGeom prst="rect">
            <a:avLst/>
          </a:prstGeom>
        </p:spPr>
      </p:pic>
      <p:pic>
        <p:nvPicPr>
          <p:cNvPr id="39" name="Picture 38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0EF9FA19-C52D-ED91-A5BF-568389180C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576" y="5875489"/>
            <a:ext cx="2960914" cy="503355"/>
          </a:xfrm>
          <a:prstGeom prst="rect">
            <a:avLst/>
          </a:prstGeom>
        </p:spPr>
      </p:pic>
      <p:pic>
        <p:nvPicPr>
          <p:cNvPr id="41" name="Picture 40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74B82D00-8C74-37C6-4535-F6B51DC22F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6969" y="5864617"/>
            <a:ext cx="2724256" cy="4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8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Nekonečná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B = 0 a		 , vychází nám				         a zbývající konstantu </a:t>
            </a:r>
            <a:r>
              <a:rPr lang="cs-CZ" sz="1200" i="1" dirty="0">
                <a:cs typeface="Times New Roman"/>
              </a:rPr>
              <a:t>A </a:t>
            </a:r>
            <a:r>
              <a:rPr lang="cs-CZ" sz="1200" dirty="0">
                <a:cs typeface="Times New Roman"/>
              </a:rPr>
              <a:t>můžeme určit z normalizace vlnové funkce: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tedy:	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První hodnoty pro výšeuvedenou funkci jsou uvedeny na grafu vpravo.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 SR nám tedy dává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hladiny a vlnové funkce, v tomto případě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nekonečně mnoho pro rostoucí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.	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Pro </a:t>
            </a:r>
            <a:r>
              <a:rPr lang="cs-CZ" sz="1200" i="1" u="sng" dirty="0">
                <a:cs typeface="Times New Roman"/>
              </a:rPr>
              <a:t>n</a:t>
            </a:r>
            <a:r>
              <a:rPr lang="cs-CZ" sz="1200" u="sng" dirty="0">
                <a:cs typeface="Times New Roman"/>
              </a:rPr>
              <a:t> = 0 vychází fyzikálně nepotřebný výsledek</a:t>
            </a:r>
            <a:r>
              <a:rPr lang="cs-CZ" sz="1200" dirty="0">
                <a:cs typeface="Times New Roman"/>
              </a:rPr>
              <a:t>:		   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Jednak je vlnová funkce nulová a tedy hustota pravděpodobnosti taktéž, ale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také </a:t>
            </a:r>
            <a:r>
              <a:rPr lang="cs-CZ" sz="1200" u="sng" dirty="0">
                <a:cs typeface="Times New Roman"/>
              </a:rPr>
              <a:t>částice s nulovou energií bude spočívat nehybně v potenciálové jámě, </a:t>
            </a:r>
            <a:br>
              <a:rPr lang="cs-CZ" sz="1200" u="sng" dirty="0">
                <a:cs typeface="Times New Roman"/>
              </a:rPr>
            </a:br>
            <a:r>
              <a:rPr lang="cs-CZ" sz="1200" u="sng" dirty="0">
                <a:cs typeface="Times New Roman"/>
              </a:rPr>
              <a:t>což odporuje Heisenbergovu principu neurčitosti.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lokalizujeme částici v omezeném prostoru, pak má také dánu hybnost s nenulovou konečnou hodnotou, a tedy bude mít nenulovou energii. Pokud je limitující interval		pak je přibližná neurčitost polohy		a to vede přes princip neurčitosti k  		       a k hodnotě energie		</a:t>
            </a:r>
            <a:r>
              <a:rPr lang="cs-CZ" sz="1200" u="sng" dirty="0">
                <a:cs typeface="Times New Roman"/>
              </a:rPr>
              <a:t>což je zhruba hodnota energie pro první hladinu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Uvědomme si, že pro snižování šířky intervalu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nám bude 		      růst. Což bude částici urychlovat, zvětšovat její energii a s tím také hodnotu první hladiny. </a:t>
            </a:r>
            <a:r>
              <a:rPr lang="cs-CZ" sz="1200" u="sng" dirty="0">
                <a:cs typeface="Times New Roman"/>
              </a:rPr>
              <a:t>Tento tzv. nulový-bod energie (</a:t>
            </a:r>
            <a:r>
              <a:rPr lang="cs-CZ" sz="1200" u="sng" dirty="0" err="1">
                <a:cs typeface="Times New Roman"/>
              </a:rPr>
              <a:t>zero</a:t>
            </a:r>
            <a:r>
              <a:rPr lang="cs-CZ" sz="1200" u="sng" dirty="0">
                <a:cs typeface="Times New Roman"/>
              </a:rPr>
              <a:t>-point </a:t>
            </a:r>
            <a:r>
              <a:rPr lang="cs-CZ" sz="1200" u="sng" dirty="0" err="1">
                <a:cs typeface="Times New Roman"/>
              </a:rPr>
              <a:t>energy</a:t>
            </a:r>
            <a:r>
              <a:rPr lang="cs-CZ" sz="1200" u="sng" dirty="0">
                <a:cs typeface="Times New Roman"/>
              </a:rPr>
              <a:t>) nám tedy určuje minimální pohyb částic skrze její lokalizaci. Tento fakt nám zaručuje stabilitu atomů, bez omezení minimální energie by elektrony spadly na jádro.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ED894-2DE4-9082-6188-3511E52EB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837" y="1614483"/>
            <a:ext cx="874486" cy="228559"/>
          </a:xfrm>
          <a:prstGeom prst="rect">
            <a:avLst/>
          </a:prstGeom>
        </p:spPr>
      </p:pic>
      <p:pic>
        <p:nvPicPr>
          <p:cNvPr id="7" name="Picture 6" descr="A black and white text&#10;&#10;Description automatically generated">
            <a:extLst>
              <a:ext uri="{FF2B5EF4-FFF2-40B4-BE49-F238E27FC236}">
                <a16:creationId xmlns:a16="http://schemas.microsoft.com/office/drawing/2014/main" id="{FE541BAA-CACC-FF3E-47E4-B01201050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537" y="1617038"/>
            <a:ext cx="1572986" cy="226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3656F-3576-8E3D-B01E-0A4C7A417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55" y="1952918"/>
            <a:ext cx="4701721" cy="558152"/>
          </a:xfrm>
          <a:prstGeom prst="rect">
            <a:avLst/>
          </a:prstGeom>
        </p:spPr>
      </p:pic>
      <p:pic>
        <p:nvPicPr>
          <p:cNvPr id="12" name="Picture 11" descr="A white rectangular object with black lines&#10;&#10;Description automatically generated">
            <a:extLst>
              <a:ext uri="{FF2B5EF4-FFF2-40B4-BE49-F238E27FC236}">
                <a16:creationId xmlns:a16="http://schemas.microsoft.com/office/drawing/2014/main" id="{33FDEA55-3795-9469-0C93-4570784DF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316" y="2562183"/>
            <a:ext cx="3580493" cy="580379"/>
          </a:xfrm>
          <a:prstGeom prst="rect">
            <a:avLst/>
          </a:prstGeom>
        </p:spPr>
      </p:pic>
      <p:pic>
        <p:nvPicPr>
          <p:cNvPr id="14" name="Picture 13" descr="A diagram of a function&#10;&#10;Description automatically generated">
            <a:extLst>
              <a:ext uri="{FF2B5EF4-FFF2-40B4-BE49-F238E27FC236}">
                <a16:creationId xmlns:a16="http://schemas.microsoft.com/office/drawing/2014/main" id="{4CB39314-3848-83B7-D420-B8706F56B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201" y="2562183"/>
            <a:ext cx="3326493" cy="21703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BD753C-FCB5-4EB2-5769-75AD1C5438D0}"/>
              </a:ext>
            </a:extLst>
          </p:cNvPr>
          <p:cNvSpPr/>
          <p:nvPr/>
        </p:nvSpPr>
        <p:spPr>
          <a:xfrm>
            <a:off x="5397200" y="2516158"/>
            <a:ext cx="3326493" cy="2306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7121C9-2E84-ADEF-7746-D78140C5C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429" y="4203962"/>
            <a:ext cx="763814" cy="186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99C4DB-BAE7-CF1C-67CC-B17C8E36F4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4918" y="4166865"/>
            <a:ext cx="509814" cy="2109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A3B2B3-8CC7-1193-8A58-13016DF415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4922" y="5493347"/>
            <a:ext cx="733879" cy="167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DB431D-383F-29C1-5D1D-81515588C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2891" y="5463045"/>
            <a:ext cx="587986" cy="1679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CF1F6F-2BA5-B870-AD8A-EABC59AFF3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450" y="5676592"/>
            <a:ext cx="763814" cy="179166"/>
          </a:xfrm>
          <a:prstGeom prst="rect">
            <a:avLst/>
          </a:prstGeom>
        </p:spPr>
      </p:pic>
      <p:pic>
        <p:nvPicPr>
          <p:cNvPr id="28" name="Picture 2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1CAE2EB1-F178-467C-D43E-F745065A8D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206" y="5654357"/>
            <a:ext cx="589395" cy="177528"/>
          </a:xfrm>
          <a:prstGeom prst="rect">
            <a:avLst/>
          </a:prstGeom>
        </p:spPr>
      </p:pic>
      <p:pic>
        <p:nvPicPr>
          <p:cNvPr id="30" name="Picture 29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8BF6CB72-7691-8FB3-D3D7-8128CF12F6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7271" y="5625062"/>
            <a:ext cx="1264557" cy="2306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84AE69-F9CB-1E43-3C47-104DCFBA5B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93295" y="6026467"/>
            <a:ext cx="681178" cy="1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5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Nekonečná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Ale vraťme se k vlnovým funkcím: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Nejnižší energie je energie základního stavu, pro </a:t>
            </a:r>
            <a:r>
              <a:rPr lang="cs-CZ" sz="1200" i="1" dirty="0">
                <a:cs typeface="Times New Roman"/>
              </a:rPr>
              <a:t>n </a:t>
            </a:r>
            <a:r>
              <a:rPr lang="cs-CZ" sz="1200" dirty="0">
                <a:cs typeface="Times New Roman"/>
              </a:rPr>
              <a:t>= 1,			     a pro vyšší </a:t>
            </a:r>
            <a:r>
              <a:rPr lang="cs-CZ" sz="1200" i="1" dirty="0">
                <a:cs typeface="Times New Roman"/>
              </a:rPr>
              <a:t>n </a:t>
            </a:r>
            <a:r>
              <a:rPr lang="cs-CZ" sz="1200" dirty="0">
                <a:cs typeface="Times New Roman"/>
              </a:rPr>
              <a:t>mluvíme o tzv. excitovaných stavech a pro jejich energie platí zjednodušeně: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obrázku níže vidíme, že každá vlnová funkce	     má		   uzlů. Vidíme také, že funkce		          jsou sudé a funkce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jsou liché vzhledem k centru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/2 potenciálové jámy.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dobré si připomenout, že žádné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stavy nejsou degenerované (každá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vlastní hodnota má jen jednu vlastní funkci) a že vlnové funkce odpovídající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jednotlivým </a:t>
            </a:r>
            <a:r>
              <a:rPr lang="cs-CZ" sz="1200" dirty="0" err="1">
                <a:cs typeface="Times New Roman"/>
              </a:rPr>
              <a:t>energiovým</a:t>
            </a:r>
            <a:r>
              <a:rPr lang="cs-CZ" sz="1200" dirty="0">
                <a:cs typeface="Times New Roman"/>
              </a:rPr>
              <a:t> stavům jsou ortogonální (tvoří bázi Hilbertova prostoru):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protože jde o stacionární stavy a platí		     tak nejobecnější řešení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časově závislé SR je dáno: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white rectangular object with black lines&#10;&#10;Description automatically generated">
            <a:extLst>
              <a:ext uri="{FF2B5EF4-FFF2-40B4-BE49-F238E27FC236}">
                <a16:creationId xmlns:a16="http://schemas.microsoft.com/office/drawing/2014/main" id="{50BB2179-A0AB-906E-5AAD-68A784C5C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287" y="1401269"/>
            <a:ext cx="3580493" cy="580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760A3-6374-2DFA-0E4D-2564BD61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639" y="1984577"/>
            <a:ext cx="1272721" cy="187919"/>
          </a:xfrm>
          <a:prstGeom prst="rect">
            <a:avLst/>
          </a:prstGeom>
        </p:spPr>
      </p:pic>
      <p:pic>
        <p:nvPicPr>
          <p:cNvPr id="9" name="Picture 8" descr="A black and white image of a number&#10;&#10;Description automatically generated">
            <a:extLst>
              <a:ext uri="{FF2B5EF4-FFF2-40B4-BE49-F238E27FC236}">
                <a16:creationId xmlns:a16="http://schemas.microsoft.com/office/drawing/2014/main" id="{5E0E6A10-2B33-9DCA-4E8B-9C9407820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410" y="2161610"/>
            <a:ext cx="859971" cy="223951"/>
          </a:xfrm>
          <a:prstGeom prst="rect">
            <a:avLst/>
          </a:prstGeom>
        </p:spPr>
      </p:pic>
      <p:pic>
        <p:nvPicPr>
          <p:cNvPr id="10" name="Picture 9" descr="A diagram of a function&#10;&#10;Description automatically generated">
            <a:extLst>
              <a:ext uri="{FF2B5EF4-FFF2-40B4-BE49-F238E27FC236}">
                <a16:creationId xmlns:a16="http://schemas.microsoft.com/office/drawing/2014/main" id="{4D47B318-57F9-895A-A974-F800785DB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762" y="3180386"/>
            <a:ext cx="3326493" cy="2170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B06F23-2FEA-AA43-416F-C47ACAAC38FF}"/>
              </a:ext>
            </a:extLst>
          </p:cNvPr>
          <p:cNvSpPr/>
          <p:nvPr/>
        </p:nvSpPr>
        <p:spPr>
          <a:xfrm>
            <a:off x="5656761" y="3134361"/>
            <a:ext cx="3326493" cy="2306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3" name="Picture 12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16BB474A-2DC5-4DB9-A3CD-9DE2F0EFE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686" y="2501343"/>
            <a:ext cx="492904" cy="256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30D3C-0D8A-BBD3-6368-AE936FF7B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9043" y="2530442"/>
            <a:ext cx="514350" cy="198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FC9BBF-7BEE-1C6B-9C1B-022115870D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2136" y="2541327"/>
            <a:ext cx="740983" cy="222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AD0170-5560-94AD-FA4B-0C5EDBA95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0230" y="2541327"/>
            <a:ext cx="522139" cy="216737"/>
          </a:xfrm>
          <a:prstGeom prst="rect">
            <a:avLst/>
          </a:prstGeom>
        </p:spPr>
      </p:pic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E218D44-A626-CF1E-DA4D-B6AEF67B48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9333" y="3707296"/>
            <a:ext cx="1957161" cy="489290"/>
          </a:xfrm>
          <a:prstGeom prst="rect">
            <a:avLst/>
          </a:prstGeom>
        </p:spPr>
      </p:pic>
      <p:pic>
        <p:nvPicPr>
          <p:cNvPr id="25" name="Picture 24" descr="A black and white math symbol&#10;&#10;Description automatically generated">
            <a:extLst>
              <a:ext uri="{FF2B5EF4-FFF2-40B4-BE49-F238E27FC236}">
                <a16:creationId xmlns:a16="http://schemas.microsoft.com/office/drawing/2014/main" id="{76577990-C0DB-4C80-5E82-BB2C068182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4623" y="4157422"/>
            <a:ext cx="816428" cy="281862"/>
          </a:xfrm>
          <a:prstGeom prst="rect">
            <a:avLst/>
          </a:prstGeom>
        </p:spPr>
      </p:pic>
      <p:pic>
        <p:nvPicPr>
          <p:cNvPr id="27" name="Picture 26" descr="A math equation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9FFB2F3D-4E65-6FA2-94E4-9A229317EC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399" y="4786892"/>
            <a:ext cx="4020269" cy="5605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ED11604-70F3-6CA8-42E6-582FBF6D3F1C}"/>
              </a:ext>
            </a:extLst>
          </p:cNvPr>
          <p:cNvSpPr/>
          <p:nvPr/>
        </p:nvSpPr>
        <p:spPr>
          <a:xfrm>
            <a:off x="916667" y="4735308"/>
            <a:ext cx="4291693" cy="667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31656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Nekonečná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Uvažujme, co by se stalo, kdybychom potenciály posunuly a vytvořili symetrickou nekonečnou potenciálovou jámu: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Za prvé,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spektrum zůstane nezměněno touto operací, protože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je invariantní vůči prostorovému posuvu a pro dané intervaly má jen kinetickou složku, kde ale komutuje s hybností: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Za druhé, pokud jsou potenciály symetrické				pak vlnové funkce vázaných stavů budou liché nebo sudé, pro tento případ: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Srovnejme s předchozím: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tedy konstatovat, že posunem nekonečné potenciálové jámy na střed se s </a:t>
            </a:r>
            <a:r>
              <a:rPr lang="cs-CZ" sz="1200" u="sng" dirty="0">
                <a:cs typeface="Times New Roman"/>
              </a:rPr>
              <a:t>hustotou pravděpodobnosti </a:t>
            </a:r>
            <a:r>
              <a:rPr lang="cs-CZ" sz="1200" dirty="0">
                <a:cs typeface="Times New Roman"/>
              </a:rPr>
              <a:t>nic nestane.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number symbols and symbols&#10;&#10;Description automatically generated with medium confidence">
            <a:extLst>
              <a:ext uri="{FF2B5EF4-FFF2-40B4-BE49-F238E27FC236}">
                <a16:creationId xmlns:a16="http://schemas.microsoft.com/office/drawing/2014/main" id="{281E00A0-DDBD-7623-1DCF-C6A9EAD91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843" y="1929044"/>
            <a:ext cx="2750313" cy="743857"/>
          </a:xfrm>
          <a:prstGeom prst="rect">
            <a:avLst/>
          </a:prstGeom>
        </p:spPr>
      </p:pic>
      <p:pic>
        <p:nvPicPr>
          <p:cNvPr id="7" name="Picture 6" descr="A black and white text&#10;&#10;Description automatically generated">
            <a:extLst>
              <a:ext uri="{FF2B5EF4-FFF2-40B4-BE49-F238E27FC236}">
                <a16:creationId xmlns:a16="http://schemas.microsoft.com/office/drawing/2014/main" id="{E7901EEB-7E03-B25C-D395-96AD25E34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56" y="3077679"/>
            <a:ext cx="956129" cy="264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AED4B-F139-19BF-25FE-8CD39EE4A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056" y="3473625"/>
            <a:ext cx="1244600" cy="210779"/>
          </a:xfrm>
          <a:prstGeom prst="rect">
            <a:avLst/>
          </a:prstGeom>
        </p:spPr>
      </p:pic>
      <p:pic>
        <p:nvPicPr>
          <p:cNvPr id="12" name="Picture 11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25407150-1074-2184-CBE0-56AA14A56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542" y="3776959"/>
            <a:ext cx="5451929" cy="708169"/>
          </a:xfrm>
          <a:prstGeom prst="rect">
            <a:avLst/>
          </a:prstGeom>
        </p:spPr>
      </p:pic>
      <p:pic>
        <p:nvPicPr>
          <p:cNvPr id="13" name="Picture 12" descr="A white rectangular object with black lines&#10;&#10;Description automatically generated">
            <a:extLst>
              <a:ext uri="{FF2B5EF4-FFF2-40B4-BE49-F238E27FC236}">
                <a16:creationId xmlns:a16="http://schemas.microsoft.com/office/drawing/2014/main" id="{C2319391-9981-152E-C8E6-352E2CEBB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8" y="4819468"/>
            <a:ext cx="3580493" cy="5803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0D6BA4-5B3B-9A17-C2FF-F9D042095B2A}"/>
              </a:ext>
            </a:extLst>
          </p:cNvPr>
          <p:cNvSpPr/>
          <p:nvPr/>
        </p:nvSpPr>
        <p:spPr>
          <a:xfrm>
            <a:off x="1567541" y="3757279"/>
            <a:ext cx="5451929" cy="727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635C19-B50B-A4E3-A3F0-5437D6879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8016" y="3874942"/>
            <a:ext cx="1133021" cy="236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BDAE92-4112-03A8-5DFF-6FE44365E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8016" y="4198699"/>
            <a:ext cx="1270956" cy="2364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F43DDF-88ED-04A6-5B95-BE5341242BE0}"/>
              </a:ext>
            </a:extLst>
          </p:cNvPr>
          <p:cNvSpPr txBox="1"/>
          <p:nvPr/>
        </p:nvSpPr>
        <p:spPr>
          <a:xfrm>
            <a:off x="7307687" y="3670914"/>
            <a:ext cx="859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symetrické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AADD5C-D83B-2449-9928-D4C2434BD18B}"/>
              </a:ext>
            </a:extLst>
          </p:cNvPr>
          <p:cNvSpPr txBox="1"/>
          <p:nvPr/>
        </p:nvSpPr>
        <p:spPr>
          <a:xfrm>
            <a:off x="7211524" y="4014942"/>
            <a:ext cx="109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antisymetrické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4128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následující tvar potenciálu: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pPr marL="228600" indent="-228600">
              <a:buAutoNum type="alphaLcParenR"/>
            </a:pPr>
            <a:r>
              <a:rPr lang="cs-CZ" sz="1200" dirty="0">
                <a:cs typeface="Times New Roman"/>
              </a:rPr>
              <a:t>Uvažujme případ</a:t>
            </a:r>
          </a:p>
          <a:p>
            <a:pPr marL="228600" indent="-228600">
              <a:buAutoNum type="alphaLcParenR"/>
            </a:pPr>
            <a:endParaRPr lang="cs-CZ" sz="1200" dirty="0">
              <a:cs typeface="Times New Roman"/>
            </a:endParaRPr>
          </a:p>
          <a:p>
            <a:pPr marL="228600" indent="-228600">
              <a:buAutoNum type="alphaLcParenR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Jde o případ rozptylu, jak už jsme si jednou zmínili. Např. elektron pohybující se kolem atomu, jeho potenciálového působení.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Klasicky, pokud částice s hmotností m se bude přibližovat zleva s hybností			       tak v intervalu			   zrychlí na hybnost		a dále pak opět zpomalí za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= a/2. 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Všechny částice projdou a žádná nebude odražena, koeficient transmise bude roven jedné a koeficient odrazu roven nule.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pohledu kvantové mechaniky můžeme již dle předchozích zkušeností říci, že </a:t>
            </a:r>
            <a:r>
              <a:rPr lang="cs-CZ" sz="1200" u="sng" dirty="0">
                <a:cs typeface="Times New Roman"/>
              </a:rPr>
              <a:t>dostaneme nenulový, konečný koeficient odrazu.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Výpočet je jednoduchý, pokud použijeme návod, který jsme si již osvojili v předchozích případech. Můžete zkusit ve cvičení.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2AD29-4EC0-AD84-0BDE-265A478C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486" y="1391468"/>
            <a:ext cx="2281464" cy="671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609AA-1ABE-859E-FD2B-EAE3421BC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451" y="287900"/>
            <a:ext cx="2291277" cy="20029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A25857-4C39-262F-E7A0-2F6C372D1749}"/>
              </a:ext>
            </a:extLst>
          </p:cNvPr>
          <p:cNvSpPr/>
          <p:nvPr/>
        </p:nvSpPr>
        <p:spPr>
          <a:xfrm>
            <a:off x="5817507" y="168154"/>
            <a:ext cx="2640693" cy="2306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281E0C-01FA-4654-29CB-7024E24DD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680" y="2347477"/>
            <a:ext cx="628355" cy="232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96A527-35C3-B3B7-500E-87ED225ED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513" y="3265167"/>
            <a:ext cx="1037771" cy="222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31499F-D4A0-59A7-EF35-5C4089308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7357" y="3265167"/>
            <a:ext cx="1139371" cy="213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A50C6F-B95D-1773-32A2-8BB1BAF72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044" y="3450080"/>
            <a:ext cx="531586" cy="2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následující tvar potenciálu: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b) Uvažujme případ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pohledu klasické fyziky, pro		       je částice uzavřena v potenciálové jámě, ve které se bude pohybovat tam a zpět mezi -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/2 a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/2 s hybností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pohledu kvantové mechaniky bude toto již mnohem složitější případ. Jde o případ konečné potenciálové jámy s vázanými stavy a diskrétními stavy energie, jak můžeme čekat. Ve třech význačných intervalech pak bude SR vypadat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					a  			   Pokud eliminujeme nefyzikální řešení, tedy ta která rostou do nekonečna pro velká |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|, můžeme psát řešení pro vnější intervaly následovně: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819C5-440C-0F8B-C3C4-031C49692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471" y="309329"/>
            <a:ext cx="2204763" cy="20029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6317D-D3D8-339F-7C02-A8C04549AC66}"/>
              </a:ext>
            </a:extLst>
          </p:cNvPr>
          <p:cNvSpPr/>
          <p:nvPr/>
        </p:nvSpPr>
        <p:spPr>
          <a:xfrm>
            <a:off x="5817507" y="168154"/>
            <a:ext cx="2640693" cy="2306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AC4F7-AF6C-E31C-0F5D-21CFD0566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486" y="1391468"/>
            <a:ext cx="2281464" cy="671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2E674-7B73-4C50-8618-A677C8355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028" y="2363550"/>
            <a:ext cx="1021443" cy="221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EAA87-AABF-62B8-9152-29B1D6617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084" y="2697406"/>
            <a:ext cx="600529" cy="242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60C71-14E7-FB08-258D-CA0FA637F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179" y="2906896"/>
            <a:ext cx="849593" cy="221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3412CD-3266-5370-B37C-C97BD6183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839" y="3690940"/>
            <a:ext cx="3660321" cy="1546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A6AF01-8192-03EE-540A-14A7F3323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424" y="5243714"/>
            <a:ext cx="1610178" cy="2419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32BC0C-6727-9679-F4DF-BF53D1A81E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2642" y="5257692"/>
            <a:ext cx="1112158" cy="2441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D6E36-5040-CCD1-C39A-6DB37DE5A1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1113" y="5669493"/>
            <a:ext cx="2561771" cy="102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79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následující tvar potenciálu: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 už bylo řečeno – pro symetrické potenciály, tedy pro vlastní funkce vázaných stavů symetrických jednodimenzionálních </a:t>
            </a:r>
            <a:r>
              <a:rPr lang="cs-CZ" sz="1200" dirty="0" err="1">
                <a:cs typeface="Times New Roman"/>
              </a:rPr>
              <a:t>Hamiltoniánů</a:t>
            </a:r>
            <a:r>
              <a:rPr lang="cs-CZ" sz="1200" dirty="0">
                <a:cs typeface="Times New Roman"/>
              </a:rPr>
              <a:t>, můžeme počítat s řešením jako se prostorově symetrickými lichými a sudými funkcemi.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 SR: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Jsou tedy lichá (antisymetrická):		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Nebo sudá (symetrická):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Abychom mohli určit vlastní hodnoty, je třeba zavést podmínky spojitosti na rozhraních.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23815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819C5-440C-0F8B-C3C4-031C49692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471" y="309329"/>
            <a:ext cx="2204763" cy="20029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6317D-D3D8-339F-7C02-A8C04549AC66}"/>
              </a:ext>
            </a:extLst>
          </p:cNvPr>
          <p:cNvSpPr/>
          <p:nvPr/>
        </p:nvSpPr>
        <p:spPr>
          <a:xfrm>
            <a:off x="5817507" y="309329"/>
            <a:ext cx="2640693" cy="2002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AC4F7-AF6C-E31C-0F5D-21CFD0566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486" y="1391468"/>
            <a:ext cx="2281464" cy="671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BC161-2463-6D03-4B71-1C56D1A28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05" y="2990112"/>
            <a:ext cx="2548617" cy="1076515"/>
          </a:xfrm>
          <a:prstGeom prst="rect">
            <a:avLst/>
          </a:prstGeom>
        </p:spPr>
      </p:pic>
      <p:pic>
        <p:nvPicPr>
          <p:cNvPr id="12" name="Picture 11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D32636DA-5504-DE06-0626-03A8B6727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913" y="4131039"/>
            <a:ext cx="3212193" cy="766656"/>
          </a:xfrm>
          <a:prstGeom prst="rect">
            <a:avLst/>
          </a:pr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897473-B9D1-306F-2664-1E31D801E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271" y="4962107"/>
            <a:ext cx="3212193" cy="7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6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Podmínky pro spojitost na		   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Zkombinujeme podmínku pro spojitost </a:t>
            </a:r>
            <a:r>
              <a:rPr lang="cs-CZ" sz="1200" dirty="0" err="1">
                <a:cs typeface="Times New Roman"/>
              </a:rPr>
              <a:t>vlových</a:t>
            </a:r>
            <a:r>
              <a:rPr lang="cs-CZ" sz="1200" dirty="0">
                <a:cs typeface="Times New Roman"/>
              </a:rPr>
              <a:t> funkcí a spojitost prvních derivací a vydělíme jednu rovnici druhou – získáváme vztah pro logaritmickou derivaci: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symetrickou funkci: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Tyto rovnice ale nemůžeme vyřešit přímo, jen numericky a graficky</a:t>
            </a:r>
            <a:r>
              <a:rPr lang="cs-CZ" sz="1200" dirty="0">
                <a:cs typeface="Times New Roman"/>
              </a:rPr>
              <a:t>. Pomocí vztahů 					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pomocí dříve uvedených:				        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Získáme:				pro liché stavy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pro sudé stavy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můžeme jejich průniky vidět na grafu vpravo &gt;&gt;&gt;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Řešením jsou samozřejmě diskrétní hodnoty, máme vázané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stavy přece.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Počet řešení závisí na velikosti: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Čím hlubší a širší je jáma, tím větší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 a tedy i počet stavů.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půjde hodnota potenciálu k nekonečnu, tak se blížíme nekonečné potenciálové jámě a získáme: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Příklad ve cvičení.</a:t>
            </a:r>
          </a:p>
          <a:p>
            <a:r>
              <a:rPr lang="cs-CZ" sz="1200" dirty="0">
                <a:cs typeface="Times New Roman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1140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7D27B-7858-F93D-2378-3B64245C3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017" y="1626106"/>
            <a:ext cx="725170" cy="175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0C429-D1F0-DE0D-86CE-2D04B4246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685" y="2191194"/>
            <a:ext cx="1512026" cy="227617"/>
          </a:xfrm>
          <a:prstGeom prst="rect">
            <a:avLst/>
          </a:prstGeom>
        </p:spPr>
      </p:pic>
      <p:pic>
        <p:nvPicPr>
          <p:cNvPr id="10" name="Picture 9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C58986F-2C95-257D-79B8-913B451A7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25"/>
          <a:stretch/>
        </p:blipFill>
        <p:spPr>
          <a:xfrm>
            <a:off x="4444638" y="2151013"/>
            <a:ext cx="1282519" cy="40502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299C9E-1428-B199-6B8B-B93FE2E03867}"/>
              </a:ext>
            </a:extLst>
          </p:cNvPr>
          <p:cNvCxnSpPr/>
          <p:nvPr/>
        </p:nvCxnSpPr>
        <p:spPr>
          <a:xfrm>
            <a:off x="3823063" y="2305002"/>
            <a:ext cx="5312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8EA8E-C4BC-6DCE-78C7-C4C3D0D99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684" y="2584570"/>
            <a:ext cx="1516607" cy="22376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624629-5565-EC75-2BBC-19F5EC1E98CF}"/>
              </a:ext>
            </a:extLst>
          </p:cNvPr>
          <p:cNvCxnSpPr/>
          <p:nvPr/>
        </p:nvCxnSpPr>
        <p:spPr>
          <a:xfrm>
            <a:off x="3823063" y="2660542"/>
            <a:ext cx="5312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ack and white symbol&#10;&#10;Description automatically generated">
            <a:extLst>
              <a:ext uri="{FF2B5EF4-FFF2-40B4-BE49-F238E27FC236}">
                <a16:creationId xmlns:a16="http://schemas.microsoft.com/office/drawing/2014/main" id="{985DB536-65E7-D6EA-A219-8DAE90978D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726"/>
          <a:stretch/>
        </p:blipFill>
        <p:spPr>
          <a:xfrm>
            <a:off x="4446318" y="2488771"/>
            <a:ext cx="1213212" cy="402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C63E09-165C-EC2F-089B-3F3F9F49E9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3403" y="2854222"/>
            <a:ext cx="2143760" cy="237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E63003-C137-1FBF-CBDB-5B963EC8A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845" y="3119813"/>
            <a:ext cx="1290864" cy="2138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E27269-F03B-34A1-E876-A9AA3F653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6068" y="3232807"/>
            <a:ext cx="1610178" cy="2419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38D0D7-8DD9-6EB8-1F4B-8CA428841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4286" y="3246785"/>
            <a:ext cx="1112158" cy="244132"/>
          </a:xfrm>
          <a:prstGeom prst="rect">
            <a:avLst/>
          </a:prstGeom>
        </p:spPr>
      </p:pic>
      <p:pic>
        <p:nvPicPr>
          <p:cNvPr id="26" name="Picture 25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AC2CA6B-B478-AA91-3D8B-A7309F5D28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655" y="3567279"/>
            <a:ext cx="1678214" cy="663989"/>
          </a:xfrm>
          <a:prstGeom prst="rect">
            <a:avLst/>
          </a:prstGeom>
        </p:spPr>
      </p:pic>
      <p:pic>
        <p:nvPicPr>
          <p:cNvPr id="28" name="Picture 27" descr="A diagram of a function&#10;&#10;Description automatically generated">
            <a:extLst>
              <a:ext uri="{FF2B5EF4-FFF2-40B4-BE49-F238E27FC236}">
                <a16:creationId xmlns:a16="http://schemas.microsoft.com/office/drawing/2014/main" id="{5D101536-C40D-4048-4546-6EC212A0B5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0454" y="3689223"/>
            <a:ext cx="3529511" cy="20247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A42D067-A839-966C-9104-31F7DAC8CB77}"/>
              </a:ext>
            </a:extLst>
          </p:cNvPr>
          <p:cNvSpPr/>
          <p:nvPr/>
        </p:nvSpPr>
        <p:spPr>
          <a:xfrm>
            <a:off x="4271076" y="3602325"/>
            <a:ext cx="3618889" cy="2158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B05280D-1063-8DBB-162A-432C25F174C4}"/>
              </a:ext>
            </a:extLst>
          </p:cNvPr>
          <p:cNvSpPr/>
          <p:nvPr/>
        </p:nvSpPr>
        <p:spPr>
          <a:xfrm>
            <a:off x="4781097" y="3876778"/>
            <a:ext cx="217623" cy="217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73BB7D-D423-89DF-6D14-C766629DC982}"/>
              </a:ext>
            </a:extLst>
          </p:cNvPr>
          <p:cNvSpPr/>
          <p:nvPr/>
        </p:nvSpPr>
        <p:spPr>
          <a:xfrm>
            <a:off x="5248821" y="4064206"/>
            <a:ext cx="217623" cy="217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B1F773-4BCC-4235-982A-459EDEDDA73B}"/>
              </a:ext>
            </a:extLst>
          </p:cNvPr>
          <p:cNvSpPr/>
          <p:nvPr/>
        </p:nvSpPr>
        <p:spPr>
          <a:xfrm>
            <a:off x="5692413" y="4471178"/>
            <a:ext cx="217623" cy="217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2282E1D-26FE-7200-70EC-7A589717F4DA}"/>
              </a:ext>
            </a:extLst>
          </p:cNvPr>
          <p:cNvSpPr/>
          <p:nvPr/>
        </p:nvSpPr>
        <p:spPr>
          <a:xfrm>
            <a:off x="5841217" y="5182257"/>
            <a:ext cx="217623" cy="217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07C442-C2D9-FD57-7CB5-479DA5162797}"/>
              </a:ext>
            </a:extLst>
          </p:cNvPr>
          <p:cNvSpPr/>
          <p:nvPr/>
        </p:nvSpPr>
        <p:spPr>
          <a:xfrm>
            <a:off x="1093988" y="3521948"/>
            <a:ext cx="2638723" cy="766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7165BE-C9EF-CC06-A64D-0F37E4D5A4C2}"/>
              </a:ext>
            </a:extLst>
          </p:cNvPr>
          <p:cNvSpPr/>
          <p:nvPr/>
        </p:nvSpPr>
        <p:spPr>
          <a:xfrm>
            <a:off x="4572000" y="5070660"/>
            <a:ext cx="217623" cy="217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59C80F7-79F4-E184-D0E1-9ABDB7A4171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7054"/>
          <a:stretch/>
        </p:blipFill>
        <p:spPr>
          <a:xfrm>
            <a:off x="2513602" y="5173240"/>
            <a:ext cx="1648208" cy="330577"/>
          </a:xfrm>
          <a:prstGeom prst="rect">
            <a:avLst/>
          </a:prstGeom>
        </p:spPr>
      </p:pic>
      <p:pic>
        <p:nvPicPr>
          <p:cNvPr id="44" name="Picture 43" descr="A black arrow pointing to an e =&#10;&#10;Description automatically generated">
            <a:extLst>
              <a:ext uri="{FF2B5EF4-FFF2-40B4-BE49-F238E27FC236}">
                <a16:creationId xmlns:a16="http://schemas.microsoft.com/office/drawing/2014/main" id="{B50521ED-9624-350C-930F-5884183BB0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34436" y="5824184"/>
            <a:ext cx="2048819" cy="53346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B6D1474-DFF9-5C38-14A8-E1BD17312ABB}"/>
              </a:ext>
            </a:extLst>
          </p:cNvPr>
          <p:cNvSpPr/>
          <p:nvPr/>
        </p:nvSpPr>
        <p:spPr>
          <a:xfrm>
            <a:off x="5633404" y="2851172"/>
            <a:ext cx="2143760" cy="256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61991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Konečná potenciálová jáma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Jde o jednoduchý fyzikální model např. elektronu v polovodiči, či protonu v atomovém jádře.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srovnání s nekonečnou jámou a elektron: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16630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0E29C81B-474B-074B-03CB-1DD7C3009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822" y="2488799"/>
            <a:ext cx="5580356" cy="33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1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619542"/>
            <a:ext cx="848440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rovnice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Popisuje dynamiku mikroskopické částice o hmotnosti m pohybující se v silovém časově-nezávislém potenciálu velikosti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E je celková energie částice a </a:t>
            </a:r>
            <a:r>
              <a:rPr lang="cs-CZ" sz="1200" u="sng" dirty="0">
                <a:cs typeface="Times New Roman"/>
              </a:rPr>
              <a:t>řešením této rovnice jsou vlastní hodnoty </a:t>
            </a:r>
            <a:r>
              <a:rPr lang="cs-CZ" sz="1200" i="1" u="sng" dirty="0">
                <a:cs typeface="Times New Roman"/>
              </a:rPr>
              <a:t>E</a:t>
            </a:r>
            <a:r>
              <a:rPr lang="cs-CZ" sz="1200" i="1" u="sng" baseline="-25000" dirty="0">
                <a:cs typeface="Times New Roman"/>
              </a:rPr>
              <a:t>n</a:t>
            </a:r>
            <a:r>
              <a:rPr lang="cs-CZ" sz="1200" u="sng" dirty="0">
                <a:cs typeface="Times New Roman"/>
              </a:rPr>
              <a:t> a jim odpovídající vlastní funkce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Abychom rovnici vyřešili pro konkrétní případ, tak potřebujeme </a:t>
            </a:r>
            <a:r>
              <a:rPr lang="cs-CZ" sz="1200" u="sng" dirty="0">
                <a:cs typeface="Times New Roman"/>
              </a:rPr>
              <a:t>specifikovat potenciál </a:t>
            </a:r>
            <a:r>
              <a:rPr lang="cs-CZ" sz="1200" dirty="0">
                <a:cs typeface="Times New Roman"/>
              </a:rPr>
              <a:t>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 a </a:t>
            </a:r>
            <a:r>
              <a:rPr lang="cs-CZ" sz="1200" u="sng" dirty="0">
                <a:cs typeface="Times New Roman"/>
              </a:rPr>
              <a:t>okrajové podmínky </a:t>
            </a:r>
            <a:r>
              <a:rPr lang="cs-CZ" sz="1200" dirty="0">
                <a:cs typeface="Times New Roman"/>
              </a:rPr>
              <a:t>daného fyzikálního systému.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Víme také, že řešení pro SR s časově nezávislým potenciálem jsou stacionární:					protože hustota pravděpodobnosti nezávisí na čase. Stavová funkce	            má rozměr	          kde L je délka. Pak tedy rozměr 	       je  1/L.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následující výkladu se budeme nejdříve zabývat obecnými vlastnostmi jednodimenzionálního pohybu a budeme diskutovat symetrii řešení SR.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Poté budeme aplikovat SR na různé problémy: </a:t>
            </a:r>
          </a:p>
          <a:p>
            <a:r>
              <a:rPr lang="cs-CZ" sz="1200" b="1" dirty="0">
                <a:cs typeface="Times New Roman"/>
              </a:rPr>
              <a:t>volnou částici, potenciálový schod, konečně a nekonečně hluboké potenciálové jámy, harmonický oscilátor a periodické potenciály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Což jsou první jednoduché modely pro popis fyzikální reality elektronové struktury atomů a molekul.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1555311"/>
            <a:ext cx="1763293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B44AB8B-E113-1F30-ACC7-23506676E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851" y="2424300"/>
            <a:ext cx="2750297" cy="459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AD03A-0C88-CB4B-5B20-C472CE9C6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386" y="2946401"/>
            <a:ext cx="448011" cy="188636"/>
          </a:xfrm>
          <a:prstGeom prst="rect">
            <a:avLst/>
          </a:prstGeom>
        </p:spPr>
      </p:pic>
      <p:pic>
        <p:nvPicPr>
          <p:cNvPr id="10" name="Picture 9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6CB2A0C7-E999-B8FD-DE76-37EC3F067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846" y="3768531"/>
            <a:ext cx="1614954" cy="300825"/>
          </a:xfrm>
          <a:prstGeom prst="rect">
            <a:avLst/>
          </a:prstGeom>
        </p:spPr>
      </p:pic>
      <p:pic>
        <p:nvPicPr>
          <p:cNvPr id="12" name="Picture 11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764EEAD4-C75F-E52F-3982-59B822B49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7284" y="4025967"/>
            <a:ext cx="378161" cy="238406"/>
          </a:xfrm>
          <a:prstGeom prst="rect">
            <a:avLst/>
          </a:prstGeom>
        </p:spPr>
      </p:pic>
      <p:pic>
        <p:nvPicPr>
          <p:cNvPr id="14" name="Picture 13" descr="A group of black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0A009597-756A-C479-7401-0DD5F08F5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395" y="4035499"/>
            <a:ext cx="478178" cy="218116"/>
          </a:xfrm>
          <a:prstGeom prst="rect">
            <a:avLst/>
          </a:prstGeom>
        </p:spPr>
      </p:pic>
      <p:pic>
        <p:nvPicPr>
          <p:cNvPr id="16" name="Picture 15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C8CABC55-034B-48F8-9D54-93B75DD34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920" y="4013983"/>
            <a:ext cx="597572" cy="2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20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D0C9A9FE-B7E5-02A6-4DA1-B80B03AA5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5254161" y="2333313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nejen model kmitů molekul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Jeden z velice důležitých modelů pro mnoho oblastí moderní fyziky –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elektrodynamiky, statistické i fyziky pevných látek.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pro částici s hmotností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,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která osciluje s úhlovou frekvencí        vlivem jednorozměrného harmonického potenciálu je dán: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Problémem je nyní určit, jako obvykle, vlastní hodnoty energie a vlastní stavy pro tento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. Lze jej řešit </a:t>
            </a:r>
            <a:r>
              <a:rPr lang="cs-CZ" sz="1200" dirty="0" err="1">
                <a:cs typeface="Times New Roman"/>
              </a:rPr>
              <a:t>dvěmi</a:t>
            </a:r>
            <a:r>
              <a:rPr lang="cs-CZ" sz="1200" dirty="0">
                <a:cs typeface="Times New Roman"/>
              </a:rPr>
              <a:t> různými metodami: analytickou a algebraickou. Analytická spočívá v přímém řešení SR s využitím </a:t>
            </a:r>
            <a:r>
              <a:rPr lang="cs-CZ" sz="1200" dirty="0" err="1">
                <a:cs typeface="Times New Roman"/>
              </a:rPr>
              <a:t>Hermiteovských</a:t>
            </a:r>
            <a:r>
              <a:rPr lang="cs-CZ" sz="1200" dirty="0">
                <a:cs typeface="Times New Roman"/>
              </a:rPr>
              <a:t> polynomů - o tu se jen otřeme a problém budeme řešit pomocí algebraické metody – elegantnější a více přímočaré – ovšem s použitím nových operátorů.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analytickou metodu potřebujeme </a:t>
            </a:r>
            <a:r>
              <a:rPr lang="cs-CZ" sz="1200" dirty="0" err="1">
                <a:cs typeface="Times New Roman"/>
              </a:rPr>
              <a:t>Schrödingerovu</a:t>
            </a:r>
            <a:r>
              <a:rPr lang="cs-CZ" sz="1200" dirty="0">
                <a:cs typeface="Times New Roman"/>
              </a:rPr>
              <a:t> rovnici v následujícím tvaru: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můžeme ji přepsat do následujícího tvaru: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	je konstanta s rozměrem délky. Řešení takovýchto rovnic bylo získáno již dříve a to ve tvaru tzv. </a:t>
            </a:r>
            <a:r>
              <a:rPr lang="cs-CZ" sz="1200" dirty="0" err="1">
                <a:cs typeface="Times New Roman"/>
              </a:rPr>
              <a:t>Hermiteovských</a:t>
            </a:r>
            <a:r>
              <a:rPr lang="cs-CZ" sz="1200" dirty="0">
                <a:cs typeface="Times New Roman"/>
              </a:rPr>
              <a:t> polynomů, které vedou na následující tvar pro vlastní hodnoty </a:t>
            </a:r>
            <a:r>
              <a:rPr lang="cs-CZ" sz="1200" dirty="0" err="1">
                <a:cs typeface="Times New Roman"/>
              </a:rPr>
              <a:t>Hamiltoniánu</a:t>
            </a:r>
            <a:r>
              <a:rPr lang="cs-CZ" sz="1200" dirty="0">
                <a:cs typeface="Times New Roman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5190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6DA98-A1CD-C499-A473-BA58B301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548" y="2015399"/>
            <a:ext cx="185629" cy="167066"/>
          </a:xfrm>
          <a:prstGeom prst="rect">
            <a:avLst/>
          </a:prstGeom>
        </p:spPr>
      </p:pic>
      <p:pic>
        <p:nvPicPr>
          <p:cNvPr id="7" name="Picture 6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3A6B9C3E-C94F-CCC1-C27F-7DE4BF0C6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338" y="2259159"/>
            <a:ext cx="1770239" cy="5778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35220E-BC1E-B079-0B41-344A7B9D58CC}"/>
              </a:ext>
            </a:extLst>
          </p:cNvPr>
          <p:cNvSpPr/>
          <p:nvPr/>
        </p:nvSpPr>
        <p:spPr>
          <a:xfrm>
            <a:off x="3358010" y="2246457"/>
            <a:ext cx="1966818" cy="590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 descr="A mathematical equation with numbers&#10;&#10;Description automatically generated">
            <a:extLst>
              <a:ext uri="{FF2B5EF4-FFF2-40B4-BE49-F238E27FC236}">
                <a16:creationId xmlns:a16="http://schemas.microsoft.com/office/drawing/2014/main" id="{56BFBF51-08C1-9F93-DF46-2E0103276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455" y="3685395"/>
            <a:ext cx="3352800" cy="528430"/>
          </a:xfrm>
          <a:prstGeom prst="rect">
            <a:avLst/>
          </a:prstGeom>
        </p:spPr>
      </p:pic>
      <p:pic>
        <p:nvPicPr>
          <p:cNvPr id="14" name="Picture 13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359B3FD2-1CE3-D74B-FE52-41536C745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110" y="4352085"/>
            <a:ext cx="2899334" cy="615010"/>
          </a:xfrm>
          <a:prstGeom prst="rect">
            <a:avLst/>
          </a:prstGeom>
        </p:spPr>
      </p:pic>
      <p:pic>
        <p:nvPicPr>
          <p:cNvPr id="16" name="Picture 15" descr="A black square root of a square&#10;&#10;Description automatically generated">
            <a:extLst>
              <a:ext uri="{FF2B5EF4-FFF2-40B4-BE49-F238E27FC236}">
                <a16:creationId xmlns:a16="http://schemas.microsoft.com/office/drawing/2014/main" id="{B9065353-E93F-715F-2982-62EF7B2A6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115" y="5043970"/>
            <a:ext cx="1278196" cy="275167"/>
          </a:xfrm>
          <a:prstGeom prst="rect">
            <a:avLst/>
          </a:prstGeom>
        </p:spPr>
      </p:pic>
      <p:pic>
        <p:nvPicPr>
          <p:cNvPr id="6" name="Picture 5" descr="A close-up of a number&#10;&#10;Description automatically generated">
            <a:extLst>
              <a:ext uri="{FF2B5EF4-FFF2-40B4-BE49-F238E27FC236}">
                <a16:creationId xmlns:a16="http://schemas.microsoft.com/office/drawing/2014/main" id="{7EF57CF6-8EE6-E861-536D-399F9D9FA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3257" y="5602062"/>
            <a:ext cx="3519040" cy="561941"/>
          </a:xfrm>
          <a:prstGeom prst="rect">
            <a:avLst/>
          </a:prstGeom>
        </p:spPr>
      </p:pic>
      <p:pic>
        <p:nvPicPr>
          <p:cNvPr id="11" name="Picture 10" descr="A diagram of energy and energy&#10;&#10;Description automatically generated">
            <a:extLst>
              <a:ext uri="{FF2B5EF4-FFF2-40B4-BE49-F238E27FC236}">
                <a16:creationId xmlns:a16="http://schemas.microsoft.com/office/drawing/2014/main" id="{4B3B3733-CE0C-3E55-FC2A-6E223FEB4F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8004" y="662739"/>
            <a:ext cx="2096705" cy="15837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FE731F-7220-FF17-5E88-3D405B5CC36E}"/>
              </a:ext>
            </a:extLst>
          </p:cNvPr>
          <p:cNvSpPr/>
          <p:nvPr/>
        </p:nvSpPr>
        <p:spPr>
          <a:xfrm>
            <a:off x="6642465" y="542747"/>
            <a:ext cx="2340790" cy="1798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4512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vlastní funkce těchto vlastních hodnot, které mají fyzikální smysl, pak vychází: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jsou </a:t>
            </a:r>
            <a:r>
              <a:rPr lang="cs-CZ" sz="1200" dirty="0" err="1">
                <a:cs typeface="Times New Roman"/>
              </a:rPr>
              <a:t>Hermiteovy</a:t>
            </a:r>
            <a:r>
              <a:rPr lang="cs-CZ" sz="1200" dirty="0">
                <a:cs typeface="Times New Roman"/>
              </a:rPr>
              <a:t> polynomy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tého</a:t>
            </a:r>
            <a:r>
              <a:rPr lang="cs-CZ" sz="1200" dirty="0">
                <a:cs typeface="Times New Roman"/>
              </a:rPr>
              <a:t> řádu: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přehled, prvních několik </a:t>
            </a:r>
            <a:r>
              <a:rPr lang="cs-CZ" sz="1200" dirty="0" err="1">
                <a:cs typeface="Times New Roman"/>
              </a:rPr>
              <a:t>Hermiteových</a:t>
            </a:r>
            <a:r>
              <a:rPr lang="cs-CZ" sz="1200" dirty="0">
                <a:cs typeface="Times New Roman"/>
              </a:rPr>
              <a:t> polynomů vypadá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 fyzikálnímu popisu a významu těchto výsledků se dostaneme při řešení druhou metodou.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169386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0CCAF2-6BD4-E8E8-4E6E-9ABB050A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031" y="1864813"/>
            <a:ext cx="3285938" cy="621177"/>
          </a:xfrm>
          <a:prstGeom prst="rect">
            <a:avLst/>
          </a:prstGeom>
        </p:spPr>
      </p:pic>
      <p:pic>
        <p:nvPicPr>
          <p:cNvPr id="10" name="Picture 9" descr="A close up of a letter&#10;&#10;Description automatically generated">
            <a:extLst>
              <a:ext uri="{FF2B5EF4-FFF2-40B4-BE49-F238E27FC236}">
                <a16:creationId xmlns:a16="http://schemas.microsoft.com/office/drawing/2014/main" id="{E00917E3-5797-0137-B622-9DF784C69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67" y="2732063"/>
            <a:ext cx="435311" cy="205783"/>
          </a:xfrm>
          <a:prstGeom prst="rect">
            <a:avLst/>
          </a:prstGeom>
        </p:spPr>
      </p:pic>
      <p:pic>
        <p:nvPicPr>
          <p:cNvPr id="12" name="Picture 11" descr="A black text with black text&#10;&#10;Description automatically generated">
            <a:extLst>
              <a:ext uri="{FF2B5EF4-FFF2-40B4-BE49-F238E27FC236}">
                <a16:creationId xmlns:a16="http://schemas.microsoft.com/office/drawing/2014/main" id="{CF91AEDF-687D-6033-D74A-A89CF463B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448" y="2586389"/>
            <a:ext cx="2117090" cy="497130"/>
          </a:xfrm>
          <a:prstGeom prst="rect">
            <a:avLst/>
          </a:prstGeom>
        </p:spPr>
      </p:pic>
      <p:pic>
        <p:nvPicPr>
          <p:cNvPr id="14" name="Picture 13" descr="A number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1EDEAB0E-02F5-6058-A1EE-4E37A68DF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528" y="3788145"/>
            <a:ext cx="4716929" cy="8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6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 algebraickou metodou vyžaduje přepsání </a:t>
            </a:r>
            <a:r>
              <a:rPr lang="cs-CZ" sz="1200" dirty="0" err="1">
                <a:cs typeface="Times New Roman"/>
              </a:rPr>
              <a:t>Hamiltoniánu</a:t>
            </a:r>
            <a:r>
              <a:rPr lang="cs-CZ" sz="1200" dirty="0">
                <a:cs typeface="Times New Roman"/>
              </a:rPr>
              <a:t> pomocí dvou </a:t>
            </a:r>
            <a:r>
              <a:rPr lang="cs-CZ" sz="1200" dirty="0" err="1">
                <a:cs typeface="Times New Roman"/>
              </a:rPr>
              <a:t>Hermiteovských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u="sng" dirty="0">
                <a:cs typeface="Times New Roman"/>
              </a:rPr>
              <a:t>bezrozměrných</a:t>
            </a:r>
            <a:r>
              <a:rPr lang="cs-CZ" sz="1200" dirty="0">
                <a:cs typeface="Times New Roman"/>
              </a:rPr>
              <a:t> operátorů	              a            		do tvaru: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Poté zavedeme dva ne-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, bezrozměrné operátory (jejichž význam si objasníme později):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Uvědomme si, že: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použitím			můžeme ověřit, že komutátor je roven: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 platí:					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Vložením posledního vztahu do výše uvedeného přepsaného </a:t>
            </a:r>
            <a:r>
              <a:rPr lang="cs-CZ" sz="1200" dirty="0" err="1">
                <a:cs typeface="Times New Roman"/>
              </a:rPr>
              <a:t>Hamiltoniánu</a:t>
            </a:r>
            <a:r>
              <a:rPr lang="cs-CZ" sz="1200" dirty="0">
                <a:cs typeface="Times New Roman"/>
              </a:rPr>
              <a:t> pak dostáváme důležitý vztah: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	  je operátor počtu excitací, čili čítací operátor.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169386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F92D7C2E-0DC3-052F-8AB2-6FD22793C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521" y="1580991"/>
            <a:ext cx="1102734" cy="248737"/>
          </a:xfrm>
          <a:prstGeom prst="rect">
            <a:avLst/>
          </a:prstGeom>
        </p:spPr>
      </p:pic>
      <p:pic>
        <p:nvPicPr>
          <p:cNvPr id="11" name="Picture 10" descr="A group of math symbols&#10;&#10;Description automatically generated">
            <a:extLst>
              <a:ext uri="{FF2B5EF4-FFF2-40B4-BE49-F238E27FC236}">
                <a16:creationId xmlns:a16="http://schemas.microsoft.com/office/drawing/2014/main" id="{54BCF708-2541-C611-4579-2E6CED810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46" y="1795966"/>
            <a:ext cx="1029895" cy="253513"/>
          </a:xfrm>
          <a:prstGeom prst="rect">
            <a:avLst/>
          </a:prstGeom>
        </p:spPr>
      </p:pic>
      <p:pic>
        <p:nvPicPr>
          <p:cNvPr id="15" name="Picture 14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E9E50F32-4A1A-40C9-84D7-BA021E8C0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560" y="1836654"/>
            <a:ext cx="1461936" cy="411695"/>
          </a:xfrm>
          <a:prstGeom prst="rect">
            <a:avLst/>
          </a:prstGeom>
        </p:spPr>
      </p:pic>
      <p:pic>
        <p:nvPicPr>
          <p:cNvPr id="17" name="Picture 16" descr="A couple of black letters&#10;&#10;Description automatically generated">
            <a:extLst>
              <a:ext uri="{FF2B5EF4-FFF2-40B4-BE49-F238E27FC236}">
                <a16:creationId xmlns:a16="http://schemas.microsoft.com/office/drawing/2014/main" id="{FFFC813A-76A9-030E-8EF6-04CD0AF0E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146" y="2667707"/>
            <a:ext cx="3293708" cy="5386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359BB1-03CB-AC09-F224-99A3A6F8B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266" y="3235977"/>
            <a:ext cx="6125909" cy="482491"/>
          </a:xfrm>
          <a:prstGeom prst="rect">
            <a:avLst/>
          </a:prstGeom>
        </p:spPr>
      </p:pic>
      <p:pic>
        <p:nvPicPr>
          <p:cNvPr id="22" name="Picture 21" descr="A black and white image of a symbol&#10;&#10;Description automatically generated">
            <a:extLst>
              <a:ext uri="{FF2B5EF4-FFF2-40B4-BE49-F238E27FC236}">
                <a16:creationId xmlns:a16="http://schemas.microsoft.com/office/drawing/2014/main" id="{2DB6894C-0048-A734-9C79-ACE8FB511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736" y="3947882"/>
            <a:ext cx="873088" cy="261110"/>
          </a:xfrm>
          <a:prstGeom prst="rect">
            <a:avLst/>
          </a:prstGeom>
        </p:spPr>
      </p:pic>
      <p:pic>
        <p:nvPicPr>
          <p:cNvPr id="24" name="Picture 23" descr="A square root of a mathematical problem&#10;&#10;Description automatically generated">
            <a:extLst>
              <a:ext uri="{FF2B5EF4-FFF2-40B4-BE49-F238E27FC236}">
                <a16:creationId xmlns:a16="http://schemas.microsoft.com/office/drawing/2014/main" id="{502DAEDA-B4BE-4E12-6FF3-26AFDE5959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595" y="3868246"/>
            <a:ext cx="3214804" cy="461455"/>
          </a:xfrm>
          <a:prstGeom prst="rect">
            <a:avLst/>
          </a:prstGeom>
        </p:spPr>
      </p:pic>
      <p:pic>
        <p:nvPicPr>
          <p:cNvPr id="26" name="Picture 25" descr="A math symbols on a white background&#10;&#10;Description automatically generated">
            <a:extLst>
              <a:ext uri="{FF2B5EF4-FFF2-40B4-BE49-F238E27FC236}">
                <a16:creationId xmlns:a16="http://schemas.microsoft.com/office/drawing/2014/main" id="{195C3558-1C00-CDDD-6108-8A659BC7F6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6978" y="4412865"/>
            <a:ext cx="1767691" cy="470834"/>
          </a:xfrm>
          <a:prstGeom prst="rect">
            <a:avLst/>
          </a:prstGeom>
        </p:spPr>
      </p:pic>
      <p:pic>
        <p:nvPicPr>
          <p:cNvPr id="28" name="Picture 27" descr="A math equation with a number and a equal sign&#10;&#10;Description automatically generated with medium confidence">
            <a:extLst>
              <a:ext uri="{FF2B5EF4-FFF2-40B4-BE49-F238E27FC236}">
                <a16:creationId xmlns:a16="http://schemas.microsoft.com/office/drawing/2014/main" id="{E1AB2BA6-6568-0708-DF91-9C31A10F3C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4610" y="4412865"/>
            <a:ext cx="1767691" cy="4882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4823B00-9A20-CEE9-EAC2-A214BB6685CC}"/>
              </a:ext>
            </a:extLst>
          </p:cNvPr>
          <p:cNvGrpSpPr/>
          <p:nvPr/>
        </p:nvGrpSpPr>
        <p:grpSpPr>
          <a:xfrm>
            <a:off x="2107497" y="5174428"/>
            <a:ext cx="4177099" cy="691020"/>
            <a:chOff x="2107497" y="5174428"/>
            <a:chExt cx="4177099" cy="691020"/>
          </a:xfrm>
        </p:grpSpPr>
        <p:pic>
          <p:nvPicPr>
            <p:cNvPr id="30" name="Picture 29" descr="A black and white math equation&#10;&#10;Description automatically generated">
              <a:extLst>
                <a:ext uri="{FF2B5EF4-FFF2-40B4-BE49-F238E27FC236}">
                  <a16:creationId xmlns:a16="http://schemas.microsoft.com/office/drawing/2014/main" id="{562ECAA0-BDAC-C014-C23F-59BFC237D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07497" y="5175922"/>
              <a:ext cx="3214804" cy="689526"/>
            </a:xfrm>
            <a:prstGeom prst="rect">
              <a:avLst/>
            </a:prstGeom>
          </p:spPr>
        </p:pic>
        <p:pic>
          <p:nvPicPr>
            <p:cNvPr id="32" name="Picture 31" descr="A black and white rectangular object with letters and symbols in a black frame&#10;&#10;Description automatically generated">
              <a:extLst>
                <a:ext uri="{FF2B5EF4-FFF2-40B4-BE49-F238E27FC236}">
                  <a16:creationId xmlns:a16="http://schemas.microsoft.com/office/drawing/2014/main" id="{4F186F18-9DBC-BE17-7A75-3A23A55AE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22301" y="5174428"/>
              <a:ext cx="962295" cy="677171"/>
            </a:xfrm>
            <a:prstGeom prst="rect">
              <a:avLst/>
            </a:prstGeom>
          </p:spPr>
        </p:pic>
      </p:grpSp>
      <p:pic>
        <p:nvPicPr>
          <p:cNvPr id="35" name="Picture 34" descr="A black letter with a arrow pointing up&#10;&#10;Description automatically generated">
            <a:extLst>
              <a:ext uri="{FF2B5EF4-FFF2-40B4-BE49-F238E27FC236}">
                <a16:creationId xmlns:a16="http://schemas.microsoft.com/office/drawing/2014/main" id="{7F93B7D4-55E8-7309-25EB-B9B695F7C0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399" y="5958829"/>
            <a:ext cx="216305" cy="259566"/>
          </a:xfrm>
          <a:prstGeom prst="rect">
            <a:avLst/>
          </a:prstGeom>
        </p:spPr>
      </p:pic>
      <p:pic>
        <p:nvPicPr>
          <p:cNvPr id="36" name="Picture 35" descr="A red stamp with text&#10;&#10;Description automatically generated">
            <a:extLst>
              <a:ext uri="{FF2B5EF4-FFF2-40B4-BE49-F238E27FC236}">
                <a16:creationId xmlns:a16="http://schemas.microsoft.com/office/drawing/2014/main" id="{8D3E118C-6B38-AE26-13FF-9FD8185CAB7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563"/>
          <a:stretch/>
        </p:blipFill>
        <p:spPr>
          <a:xfrm rot="2737194">
            <a:off x="6309181" y="5462957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77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úplnost, odvoďme komutátor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		  pak				     a tedy: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Platí: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169386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group of black letters&#10;&#10;Description automatically generated">
            <a:extLst>
              <a:ext uri="{FF2B5EF4-FFF2-40B4-BE49-F238E27FC236}">
                <a16:creationId xmlns:a16="http://schemas.microsoft.com/office/drawing/2014/main" id="{17FFFF17-2EB8-2F62-9D23-768363CC1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077" y="1529384"/>
            <a:ext cx="617896" cy="335429"/>
          </a:xfrm>
          <a:prstGeom prst="rect">
            <a:avLst/>
          </a:prstGeom>
        </p:spPr>
      </p:pic>
      <p:pic>
        <p:nvPicPr>
          <p:cNvPr id="7" name="Picture 6" descr="A black and white image of a symbol&#10;&#10;Description automatically generated">
            <a:extLst>
              <a:ext uri="{FF2B5EF4-FFF2-40B4-BE49-F238E27FC236}">
                <a16:creationId xmlns:a16="http://schemas.microsoft.com/office/drawing/2014/main" id="{0CB222E4-3EE4-E315-4158-04961BD18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67" y="1940119"/>
            <a:ext cx="885788" cy="243795"/>
          </a:xfrm>
          <a:prstGeom prst="rect">
            <a:avLst/>
          </a:prstGeom>
        </p:spPr>
      </p:pic>
      <p:pic>
        <p:nvPicPr>
          <p:cNvPr id="10" name="Picture 9" descr="A number symbols with a black line&#10;&#10;Description automatically generated with medium confidence">
            <a:extLst>
              <a:ext uri="{FF2B5EF4-FFF2-40B4-BE49-F238E27FC236}">
                <a16:creationId xmlns:a16="http://schemas.microsoft.com/office/drawing/2014/main" id="{D4772AF7-AB2F-9FBA-6668-88E936573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472" y="1954816"/>
            <a:ext cx="1427106" cy="255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42DCB-6B42-9949-DE9C-99EC0B2F7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325" y="1947127"/>
            <a:ext cx="104802" cy="293445"/>
          </a:xfrm>
          <a:prstGeom prst="rect">
            <a:avLst/>
          </a:prstGeom>
        </p:spPr>
      </p:pic>
      <p:pic>
        <p:nvPicPr>
          <p:cNvPr id="14" name="Picture 13" descr="A number of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3B5F32A2-F630-4E51-1046-D72779E26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6606" y="1864813"/>
            <a:ext cx="3366924" cy="426087"/>
          </a:xfrm>
          <a:prstGeom prst="rect">
            <a:avLst/>
          </a:prstGeom>
        </p:spPr>
      </p:pic>
      <p:pic>
        <p:nvPicPr>
          <p:cNvPr id="16" name="Picture 15" descr="A black and white rectangular sign with a black line and a black and white cross&#10;&#10;Description automatically generated with medium confidence">
            <a:extLst>
              <a:ext uri="{FF2B5EF4-FFF2-40B4-BE49-F238E27FC236}">
                <a16:creationId xmlns:a16="http://schemas.microsoft.com/office/drawing/2014/main" id="{97027696-6010-BCBC-AD3B-1B9D2904B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073" y="2323229"/>
            <a:ext cx="1187375" cy="4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73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- vlastní hodnoty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Uvědomme si, že dříve upravený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komutuje s operátorem počtu excitací. Tedy mají společný set vlastních stavů, označme je jako 					a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Ket vektory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tedy značíme jako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vlastní stavy.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Kombinací 			a předešlého výrazu                   				 dostaneme: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(Později si ukážeme, že </a:t>
            </a:r>
            <a:r>
              <a:rPr lang="cs-CZ" sz="1200" i="1" dirty="0">
                <a:cs typeface="Times New Roman"/>
              </a:rPr>
              <a:t>n </a:t>
            </a:r>
            <a:r>
              <a:rPr lang="cs-CZ" sz="1200" dirty="0">
                <a:cs typeface="Times New Roman"/>
              </a:rPr>
              <a:t>může nabývat jen pozitivních celých čísel.)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Nyní můžeme vyjasnit význam operátorů		a        .   Z výše uvedených vztahů		       a </a:t>
            </a:r>
          </a:p>
          <a:p>
            <a:r>
              <a:rPr lang="cs-CZ" sz="1200" dirty="0">
                <a:cs typeface="Times New Roman"/>
              </a:rPr>
              <a:t>Dostaneme následující komutátory: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použitím vztahu			          dostáváme: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Tedy		 a		jsou vlastními stavy </a:t>
            </a:r>
            <a:r>
              <a:rPr lang="cs-CZ" sz="1200" dirty="0" err="1">
                <a:cs typeface="Times New Roman"/>
              </a:rPr>
              <a:t>hamiltoniánu</a:t>
            </a:r>
            <a:r>
              <a:rPr lang="cs-CZ" sz="1200" dirty="0">
                <a:cs typeface="Times New Roman"/>
              </a:rPr>
              <a:t>          s vlastními hodnotami		      a 		        . Čili uvedené operátory 		působící na  ket 	generují nové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stavy s nižší či vyšší energií o hodnotu	   . Tyto operátory jsou tedy známé jako </a:t>
            </a:r>
            <a:r>
              <a:rPr lang="cs-CZ" sz="1200" i="1" dirty="0">
                <a:cs typeface="Times New Roman"/>
              </a:rPr>
              <a:t>anihilační a kreační operátor</a:t>
            </a:r>
            <a:r>
              <a:rPr lang="cs-CZ" sz="1200" dirty="0">
                <a:cs typeface="Times New Roman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788715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blue text&#10;&#10;Description automatically generated with medium confidence">
            <a:extLst>
              <a:ext uri="{FF2B5EF4-FFF2-40B4-BE49-F238E27FC236}">
                <a16:creationId xmlns:a16="http://schemas.microsoft.com/office/drawing/2014/main" id="{F0414625-AB38-FE64-73A2-B4403A9C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65" y="1799144"/>
            <a:ext cx="346411" cy="236573"/>
          </a:xfrm>
          <a:prstGeom prst="rect">
            <a:avLst/>
          </a:prstGeom>
        </p:spPr>
      </p:pic>
      <p:pic>
        <p:nvPicPr>
          <p:cNvPr id="7" name="Picture 6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3086A5EC-086A-16B1-C89E-F19D33E5C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922" y="1917430"/>
            <a:ext cx="1314898" cy="298417"/>
          </a:xfrm>
          <a:prstGeom prst="rect">
            <a:avLst/>
          </a:prstGeom>
        </p:spPr>
      </p:pic>
      <p:pic>
        <p:nvPicPr>
          <p:cNvPr id="10" name="Picture 9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4AC87090-E098-61FA-9234-9BE40C278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71" y="1917430"/>
            <a:ext cx="1405740" cy="295474"/>
          </a:xfrm>
          <a:prstGeom prst="rect">
            <a:avLst/>
          </a:prstGeom>
        </p:spPr>
      </p:pic>
      <p:pic>
        <p:nvPicPr>
          <p:cNvPr id="11" name="Picture 10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3AD23A25-939A-586A-4A07-75C4CEF52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25" b="-19772"/>
          <a:stretch/>
        </p:blipFill>
        <p:spPr>
          <a:xfrm>
            <a:off x="1194978" y="2704552"/>
            <a:ext cx="1058825" cy="283347"/>
          </a:xfrm>
          <a:prstGeom prst="rect">
            <a:avLst/>
          </a:prstGeom>
        </p:spPr>
      </p:pic>
      <p:pic>
        <p:nvPicPr>
          <p:cNvPr id="13" name="Picture 12" descr="A number and a smiley face&#10;&#10;Description automatically generated with medium confidence">
            <a:extLst>
              <a:ext uri="{FF2B5EF4-FFF2-40B4-BE49-F238E27FC236}">
                <a16:creationId xmlns:a16="http://schemas.microsoft.com/office/drawing/2014/main" id="{FCF77C1F-A746-B408-03F9-1EA433F3F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314" y="2638428"/>
            <a:ext cx="2353435" cy="411490"/>
          </a:xfrm>
          <a:prstGeom prst="rect">
            <a:avLst/>
          </a:prstGeom>
        </p:spPr>
      </p:pic>
      <p:pic>
        <p:nvPicPr>
          <p:cNvPr id="15" name="Picture 14" descr="A white rectangular with black numbers and symbols&#10;&#10;Description automatically generated">
            <a:extLst>
              <a:ext uri="{FF2B5EF4-FFF2-40B4-BE49-F238E27FC236}">
                <a16:creationId xmlns:a16="http://schemas.microsoft.com/office/drawing/2014/main" id="{183AE665-CEAB-ABAE-ACC2-BFCCA56B7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955" y="2527165"/>
            <a:ext cx="1623081" cy="634016"/>
          </a:xfrm>
          <a:prstGeom prst="rect">
            <a:avLst/>
          </a:prstGeom>
        </p:spPr>
      </p:pic>
      <p:pic>
        <p:nvPicPr>
          <p:cNvPr id="17" name="Picture 16" descr="A group of black letters&#10;&#10;Description automatically generated">
            <a:extLst>
              <a:ext uri="{FF2B5EF4-FFF2-40B4-BE49-F238E27FC236}">
                <a16:creationId xmlns:a16="http://schemas.microsoft.com/office/drawing/2014/main" id="{268D77C0-5548-DFCA-6FE8-32624836D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0475" y="3377484"/>
            <a:ext cx="430638" cy="277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FEF8C-D1D0-807C-0348-028F6679BD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041" y="3377484"/>
            <a:ext cx="185015" cy="277522"/>
          </a:xfrm>
          <a:prstGeom prst="rect">
            <a:avLst/>
          </a:prstGeom>
        </p:spPr>
      </p:pic>
      <p:pic>
        <p:nvPicPr>
          <p:cNvPr id="22" name="Picture 21" descr="A group of black letters&#10;&#10;Description automatically generated">
            <a:extLst>
              <a:ext uri="{FF2B5EF4-FFF2-40B4-BE49-F238E27FC236}">
                <a16:creationId xmlns:a16="http://schemas.microsoft.com/office/drawing/2014/main" id="{0121073E-2168-1ADD-DC7E-9A3899C39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7423" y="3352422"/>
            <a:ext cx="873170" cy="302584"/>
          </a:xfrm>
          <a:prstGeom prst="rect">
            <a:avLst/>
          </a:prstGeom>
        </p:spPr>
      </p:pic>
      <p:pic>
        <p:nvPicPr>
          <p:cNvPr id="24" name="Picture 23" descr="A number and symbols on a white background&#10;&#10;Description automatically generated">
            <a:extLst>
              <a:ext uri="{FF2B5EF4-FFF2-40B4-BE49-F238E27FC236}">
                <a16:creationId xmlns:a16="http://schemas.microsoft.com/office/drawing/2014/main" id="{BFA84EA3-3F81-9C3E-CA92-02623A9ADD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3484" y="3319705"/>
            <a:ext cx="2290816" cy="426036"/>
          </a:xfrm>
          <a:prstGeom prst="rect">
            <a:avLst/>
          </a:prstGeom>
        </p:spPr>
      </p:pic>
      <p:pic>
        <p:nvPicPr>
          <p:cNvPr id="26" name="Picture 25" descr="A black and white rectangle with a black border&#10;&#10;Description automatically generated">
            <a:extLst>
              <a:ext uri="{FF2B5EF4-FFF2-40B4-BE49-F238E27FC236}">
                <a16:creationId xmlns:a16="http://schemas.microsoft.com/office/drawing/2014/main" id="{4F5C3D45-E99C-D521-893A-DF63AE78CB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085" y="3700609"/>
            <a:ext cx="3465829" cy="490992"/>
          </a:xfrm>
          <a:prstGeom prst="rect">
            <a:avLst/>
          </a:prstGeom>
        </p:spPr>
      </p:pic>
      <p:pic>
        <p:nvPicPr>
          <p:cNvPr id="27" name="Picture 26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CE95A36A-6529-068C-0F28-8D39558AC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981" y="4322755"/>
            <a:ext cx="1405740" cy="295474"/>
          </a:xfrm>
          <a:prstGeom prst="rect">
            <a:avLst/>
          </a:prstGeom>
        </p:spPr>
      </p:pic>
      <p:pic>
        <p:nvPicPr>
          <p:cNvPr id="29" name="Picture 28" descr="A close-up of some letters&#10;&#10;Description automatically generated">
            <a:extLst>
              <a:ext uri="{FF2B5EF4-FFF2-40B4-BE49-F238E27FC236}">
                <a16:creationId xmlns:a16="http://schemas.microsoft.com/office/drawing/2014/main" id="{39E45E02-F340-BF7F-FDEA-4D7139D2DB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8991" y="4305697"/>
            <a:ext cx="4691845" cy="731998"/>
          </a:xfrm>
          <a:prstGeom prst="rect">
            <a:avLst/>
          </a:prstGeom>
        </p:spPr>
      </p:pic>
      <p:pic>
        <p:nvPicPr>
          <p:cNvPr id="31" name="Picture 30" descr="A group of black and blue letters&#10;&#10;Description automatically generated">
            <a:extLst>
              <a:ext uri="{FF2B5EF4-FFF2-40B4-BE49-F238E27FC236}">
                <a16:creationId xmlns:a16="http://schemas.microsoft.com/office/drawing/2014/main" id="{74259D30-51E9-3123-4510-D652688456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245" y="5061599"/>
            <a:ext cx="595366" cy="244002"/>
          </a:xfrm>
          <a:prstGeom prst="rect">
            <a:avLst/>
          </a:prstGeom>
        </p:spPr>
      </p:pic>
      <p:pic>
        <p:nvPicPr>
          <p:cNvPr id="33" name="Picture 32" descr="A group of symbols with different angles&#10;&#10;Description automatically generated with medium confidence">
            <a:extLst>
              <a:ext uri="{FF2B5EF4-FFF2-40B4-BE49-F238E27FC236}">
                <a16:creationId xmlns:a16="http://schemas.microsoft.com/office/drawing/2014/main" id="{BA283EEF-F3AA-08CD-C6BD-C8656E80D6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4937" y="5016563"/>
            <a:ext cx="658866" cy="3340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375A6-6372-B671-FA3D-DB59BC3AFA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5839" y="4976072"/>
            <a:ext cx="229547" cy="3025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CD061E-CD5B-1A6D-D373-166F946F6B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5271" y="5097568"/>
            <a:ext cx="906353" cy="221964"/>
          </a:xfrm>
          <a:prstGeom prst="rect">
            <a:avLst/>
          </a:prstGeom>
        </p:spPr>
      </p:pic>
      <p:pic>
        <p:nvPicPr>
          <p:cNvPr id="39" name="Picture 38" descr="A group of people with different colored crosses&#10;&#10;Description automatically generated with medium confidence">
            <a:extLst>
              <a:ext uri="{FF2B5EF4-FFF2-40B4-BE49-F238E27FC236}">
                <a16:creationId xmlns:a16="http://schemas.microsoft.com/office/drawing/2014/main" id="{7B1B5B72-5236-D4B0-D5BF-CA7E326B59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5928" y="5084563"/>
            <a:ext cx="893653" cy="251340"/>
          </a:xfrm>
          <a:prstGeom prst="rect">
            <a:avLst/>
          </a:prstGeom>
        </p:spPr>
      </p:pic>
      <p:pic>
        <p:nvPicPr>
          <p:cNvPr id="42" name="Picture 41" descr="A group of black letters&#10;&#10;Description automatically generated">
            <a:extLst>
              <a:ext uri="{FF2B5EF4-FFF2-40B4-BE49-F238E27FC236}">
                <a16:creationId xmlns:a16="http://schemas.microsoft.com/office/drawing/2014/main" id="{C9AA9078-86D2-1D6E-7310-2177F03528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2337" y="5252899"/>
            <a:ext cx="430638" cy="277522"/>
          </a:xfrm>
          <a:prstGeom prst="rect">
            <a:avLst/>
          </a:prstGeom>
        </p:spPr>
      </p:pic>
      <p:pic>
        <p:nvPicPr>
          <p:cNvPr id="43" name="Picture 42" descr="A black and blue text&#10;&#10;Description automatically generated with medium confidence">
            <a:extLst>
              <a:ext uri="{FF2B5EF4-FFF2-40B4-BE49-F238E27FC236}">
                <a16:creationId xmlns:a16="http://schemas.microsoft.com/office/drawing/2014/main" id="{B1F7FEA0-4A8F-EACA-75D9-7FB95E36A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51" b="-55448"/>
          <a:stretch/>
        </p:blipFill>
        <p:spPr>
          <a:xfrm>
            <a:off x="3358766" y="5273199"/>
            <a:ext cx="285956" cy="367747"/>
          </a:xfrm>
          <a:prstGeom prst="rect">
            <a:avLst/>
          </a:prstGeom>
        </p:spPr>
      </p:pic>
      <p:pic>
        <p:nvPicPr>
          <p:cNvPr id="46" name="Picture 45" descr="A black and white text&#10;&#10;Description automatically generated">
            <a:extLst>
              <a:ext uri="{FF2B5EF4-FFF2-40B4-BE49-F238E27FC236}">
                <a16:creationId xmlns:a16="http://schemas.microsoft.com/office/drawing/2014/main" id="{758B1844-397C-ED18-24AA-1795696DDB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49063" y="5273136"/>
            <a:ext cx="316661" cy="284995"/>
          </a:xfrm>
          <a:prstGeom prst="rect">
            <a:avLst/>
          </a:prstGeom>
        </p:spPr>
      </p:pic>
      <p:pic>
        <p:nvPicPr>
          <p:cNvPr id="47" name="Picture 46" descr="A red stamp with text&#10;&#10;Description automatically generated">
            <a:extLst>
              <a:ext uri="{FF2B5EF4-FFF2-40B4-BE49-F238E27FC236}">
                <a16:creationId xmlns:a16="http://schemas.microsoft.com/office/drawing/2014/main" id="{5615AFB3-7674-9468-D813-64C3B2F13CD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7563"/>
          <a:stretch/>
        </p:blipFill>
        <p:spPr>
          <a:xfrm rot="2737194">
            <a:off x="8200308" y="2144766"/>
            <a:ext cx="901056" cy="44774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503ABAD-4C84-79C2-D26B-267DBBC48ADE}"/>
              </a:ext>
            </a:extLst>
          </p:cNvPr>
          <p:cNvSpPr txBox="1"/>
          <p:nvPr/>
        </p:nvSpPr>
        <p:spPr>
          <a:xfrm rot="20187497">
            <a:off x="66100" y="3711037"/>
            <a:ext cx="112710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so</a:t>
            </a:r>
          </a:p>
          <a:p>
            <a:r>
              <a:rPr lang="en-US" dirty="0">
                <a:solidFill>
                  <a:srgbClr val="FF0000"/>
                </a:solidFill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2304499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kreační a anihilační operátory      … pro procvičení práce s operátory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Ukažme si nyní, jak anihilační a kreační operátor působí na vlastní stavy	        .  Protože tyto dva operátory nekomutují s	, tak stavy 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nejsou  vlastními stavy ani jednoho z těchto dvou operátorů. Použitím 		     a vztahu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lze ukázat, že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Použitím těchto vztahů a vztahu			získáme relace: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Tyto relace ukazují, že 	       a		      jsou vlastními stavy         s vlastními hodnotami 		      a		  .  Je tedy zjevné, že pokud působí anihilační a kreační operátor na stavový vektor ket, pak sníží či zvýší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o jednotku.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psát:					kde	  je konstanta, kterou lze určit z normalizační podmínky pro všechny hodnoty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.</a:t>
            </a:r>
          </a:p>
          <a:p>
            <a:r>
              <a:rPr lang="cs-CZ" sz="1200" dirty="0">
                <a:cs typeface="Times New Roman"/>
              </a:rPr>
              <a:t>Z právě uvedené rovnice plyne: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z rovnice			  plyne: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tedy: 		Hodnota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nemůže být negativní a rovnice pro vlastní stavy anihilačního operátoru pak je:</a:t>
            </a:r>
          </a:p>
          <a:p>
            <a:r>
              <a:rPr lang="cs-CZ" sz="1200" dirty="0">
                <a:cs typeface="Times New Roman"/>
              </a:rPr>
              <a:t>Opakované působení anihilačního operátoru na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ket vektor generuje sekvenci vlastních vektorů</a:t>
            </a:r>
          </a:p>
          <a:p>
            <a:r>
              <a:rPr lang="cs-CZ" sz="1200" dirty="0">
                <a:cs typeface="Times New Roman"/>
              </a:rPr>
              <a:t>Protože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nemůže být negativní, jsou také reálné hodnoty </a:t>
            </a:r>
            <a:r>
              <a:rPr lang="cs-CZ" sz="1200" i="1" dirty="0">
                <a:cs typeface="Times New Roman"/>
              </a:rPr>
              <a:t>n </a:t>
            </a:r>
            <a:r>
              <a:rPr lang="cs-CZ" sz="1200" dirty="0">
                <a:cs typeface="Times New Roman"/>
              </a:rPr>
              <a:t>nemožné. Sekvence jasně končí v nule.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kreační operátor pak podobně: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58131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A3202-1882-98BD-61EC-3DD7C79F5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366" y="1582551"/>
            <a:ext cx="370268" cy="246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541B3-82EF-B87B-DD6B-FE3891BFF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780" y="1529487"/>
            <a:ext cx="210802" cy="277371"/>
          </a:xfrm>
          <a:prstGeom prst="rect">
            <a:avLst/>
          </a:prstGeom>
        </p:spPr>
      </p:pic>
      <p:pic>
        <p:nvPicPr>
          <p:cNvPr id="10" name="Picture 9" descr="A group of symbols with a cross&#10;&#10;Description automatically generated">
            <a:extLst>
              <a:ext uri="{FF2B5EF4-FFF2-40B4-BE49-F238E27FC236}">
                <a16:creationId xmlns:a16="http://schemas.microsoft.com/office/drawing/2014/main" id="{52746EDD-A9B1-472F-A076-AE4C3299F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635" y="1798111"/>
            <a:ext cx="775952" cy="277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749A5-6632-C4DB-ED70-64714D68A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2506" y="1837862"/>
            <a:ext cx="2152203" cy="237375"/>
          </a:xfrm>
          <a:prstGeom prst="rect">
            <a:avLst/>
          </a:prstGeom>
        </p:spPr>
      </p:pic>
      <p:pic>
        <p:nvPicPr>
          <p:cNvPr id="14" name="Picture 13" descr="A black rectangle with white and blue rectangle&#10;&#10;Description automatically generated">
            <a:extLst>
              <a:ext uri="{FF2B5EF4-FFF2-40B4-BE49-F238E27FC236}">
                <a16:creationId xmlns:a16="http://schemas.microsoft.com/office/drawing/2014/main" id="{1D018D7F-0E93-A242-EB6A-B617BB2CA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75" y="2166453"/>
            <a:ext cx="2979760" cy="504715"/>
          </a:xfrm>
          <a:prstGeom prst="rect">
            <a:avLst/>
          </a:prstGeom>
        </p:spPr>
      </p:pic>
      <p:pic>
        <p:nvPicPr>
          <p:cNvPr id="16" name="Picture 15" descr="A black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809760C2-3B33-7D3D-3314-F9E62AF21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500" y="2647711"/>
            <a:ext cx="1191385" cy="308260"/>
          </a:xfrm>
          <a:prstGeom prst="rect">
            <a:avLst/>
          </a:prstGeom>
        </p:spPr>
      </p:pic>
      <p:pic>
        <p:nvPicPr>
          <p:cNvPr id="18" name="Picture 17" descr="A close-up of math symbols&#10;&#10;Description automatically generated">
            <a:extLst>
              <a:ext uri="{FF2B5EF4-FFF2-40B4-BE49-F238E27FC236}">
                <a16:creationId xmlns:a16="http://schemas.microsoft.com/office/drawing/2014/main" id="{DBF14DB6-88D3-8234-A903-D32CF2A16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1710" y="2700576"/>
            <a:ext cx="3862768" cy="672926"/>
          </a:xfrm>
          <a:prstGeom prst="rect">
            <a:avLst/>
          </a:prstGeom>
        </p:spPr>
      </p:pic>
      <p:pic>
        <p:nvPicPr>
          <p:cNvPr id="21" name="Picture 20" descr="A black and white image of a number&#10;&#10;Description automatically generated with medium confidence">
            <a:extLst>
              <a:ext uri="{FF2B5EF4-FFF2-40B4-BE49-F238E27FC236}">
                <a16:creationId xmlns:a16="http://schemas.microsoft.com/office/drawing/2014/main" id="{7774CB0B-EA04-45BF-837F-B1703AD461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7020" y="3393133"/>
            <a:ext cx="574359" cy="282312"/>
          </a:xfrm>
          <a:prstGeom prst="rect">
            <a:avLst/>
          </a:prstGeom>
        </p:spPr>
      </p:pic>
      <p:pic>
        <p:nvPicPr>
          <p:cNvPr id="23" name="Picture 22" descr="A group of crosses on a white background&#10;&#10;Description automatically generated">
            <a:extLst>
              <a:ext uri="{FF2B5EF4-FFF2-40B4-BE49-F238E27FC236}">
                <a16:creationId xmlns:a16="http://schemas.microsoft.com/office/drawing/2014/main" id="{386F28CA-476B-EBC4-6D1B-3F0882197E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3185" y="3373469"/>
            <a:ext cx="630497" cy="282312"/>
          </a:xfrm>
          <a:prstGeom prst="rect">
            <a:avLst/>
          </a:prstGeom>
        </p:spPr>
      </p:pic>
      <p:pic>
        <p:nvPicPr>
          <p:cNvPr id="25" name="Picture 24" descr="A black and blue line&#10;&#10;Description automatically generated">
            <a:extLst>
              <a:ext uri="{FF2B5EF4-FFF2-40B4-BE49-F238E27FC236}">
                <a16:creationId xmlns:a16="http://schemas.microsoft.com/office/drawing/2014/main" id="{C895DB88-0E00-402D-81A7-56B16EC69E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3916" y="3446276"/>
            <a:ext cx="574360" cy="2215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C3A388-9440-846A-E183-9D20F2D70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780" y="3383752"/>
            <a:ext cx="210802" cy="277371"/>
          </a:xfrm>
          <a:prstGeom prst="rect">
            <a:avLst/>
          </a:prstGeom>
        </p:spPr>
      </p:pic>
      <p:pic>
        <p:nvPicPr>
          <p:cNvPr id="29" name="Picture 28" descr="A black and blue cross&#10;&#10;Description automatically generated">
            <a:extLst>
              <a:ext uri="{FF2B5EF4-FFF2-40B4-BE49-F238E27FC236}">
                <a16:creationId xmlns:a16="http://schemas.microsoft.com/office/drawing/2014/main" id="{910E9328-03E8-3579-4CC5-5E8498B9C6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4247" y="3448718"/>
            <a:ext cx="574360" cy="219608"/>
          </a:xfrm>
          <a:prstGeom prst="rect">
            <a:avLst/>
          </a:prstGeom>
        </p:spPr>
      </p:pic>
      <p:pic>
        <p:nvPicPr>
          <p:cNvPr id="31" name="Picture 30" descr="A black and white text&#10;&#10;Description automatically generated">
            <a:extLst>
              <a:ext uri="{FF2B5EF4-FFF2-40B4-BE49-F238E27FC236}">
                <a16:creationId xmlns:a16="http://schemas.microsoft.com/office/drawing/2014/main" id="{3C6C2E10-F59E-A91E-FE04-544CD80B50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6675" y="3962804"/>
            <a:ext cx="1613719" cy="2602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845721-F80B-2B7E-ED62-2B06BF665F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8725" y="4035302"/>
            <a:ext cx="203999" cy="1761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8641DB-96C2-8DDD-BA18-96B8277D10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97798" y="4233316"/>
            <a:ext cx="4839568" cy="370332"/>
          </a:xfrm>
          <a:prstGeom prst="rect">
            <a:avLst/>
          </a:prstGeom>
        </p:spPr>
      </p:pic>
      <p:pic>
        <p:nvPicPr>
          <p:cNvPr id="36" name="Picture 35" descr="A black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81436FED-A966-B08D-DB60-2469CBD0C7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732" y="4665041"/>
            <a:ext cx="1191385" cy="3082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AE8400-8E05-FCC6-C004-92D5449A60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0035" y="4653062"/>
            <a:ext cx="3733489" cy="379248"/>
          </a:xfrm>
          <a:prstGeom prst="rect">
            <a:avLst/>
          </a:prstGeom>
        </p:spPr>
      </p:pic>
      <p:pic>
        <p:nvPicPr>
          <p:cNvPr id="40" name="Picture 39" descr="A number one and two equal signs&#10;&#10;Description automatically generated">
            <a:extLst>
              <a:ext uri="{FF2B5EF4-FFF2-40B4-BE49-F238E27FC236}">
                <a16:creationId xmlns:a16="http://schemas.microsoft.com/office/drawing/2014/main" id="{8C9F07D4-8166-D5B9-1FB7-80C6FC8C4B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6781" y="5069001"/>
            <a:ext cx="731679" cy="233515"/>
          </a:xfrm>
          <a:prstGeom prst="rect">
            <a:avLst/>
          </a:prstGeom>
        </p:spPr>
      </p:pic>
      <p:pic>
        <p:nvPicPr>
          <p:cNvPr id="42" name="Picture 41" descr="A square root of a square&#10;&#10;Description automatically generated">
            <a:extLst>
              <a:ext uri="{FF2B5EF4-FFF2-40B4-BE49-F238E27FC236}">
                <a16:creationId xmlns:a16="http://schemas.microsoft.com/office/drawing/2014/main" id="{AF5C9D94-8384-9E43-FC52-AAB3BF2580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64055" y="4947802"/>
            <a:ext cx="1667613" cy="36625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DD13BE5-4FF3-0F5C-CC99-C6C6BEF85E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63188" y="5302516"/>
            <a:ext cx="2171290" cy="224884"/>
          </a:xfrm>
          <a:prstGeom prst="rect">
            <a:avLst/>
          </a:prstGeom>
        </p:spPr>
      </p:pic>
      <p:pic>
        <p:nvPicPr>
          <p:cNvPr id="46" name="Picture 45" descr="A black rectangular with a square root of a square&#10;&#10;Description automatically generated">
            <a:extLst>
              <a:ext uri="{FF2B5EF4-FFF2-40B4-BE49-F238E27FC236}">
                <a16:creationId xmlns:a16="http://schemas.microsoft.com/office/drawing/2014/main" id="{ABCF756E-8C6B-E468-8EA6-EB80FF29A1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8075" y="5674344"/>
            <a:ext cx="2169507" cy="48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07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opět, opakovanou aplikací kreačního operátoru na ket vektor 	   generuje sekvenci vlastních vektorů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spektrum pro harmonický oscilátor je diskrétní: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to stejný výsledek jako jsme dostali první analytickou metodou.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Vidíme, že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spektrum harmonického oscilátoru je složeno z </a:t>
            </a:r>
            <a:r>
              <a:rPr lang="cs-CZ" sz="1200" dirty="0" err="1">
                <a:cs typeface="Times New Roman"/>
              </a:rPr>
              <a:t>energiových</a:t>
            </a:r>
            <a:r>
              <a:rPr lang="cs-CZ" sz="1200" dirty="0">
                <a:cs typeface="Times New Roman"/>
              </a:rPr>
              <a:t> hladin, které jsou stejně vzdáleny: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zde pozor! Toto je přece slavná Planckova idea o kvantování. Čili, že energie záření emitovaného oscilujícími náboji (z vnitřku dutiny, černého tělesa) může být přenášena jen po jakýchsi balících, kvantech, a to v násobcích         . Což bylo u samotného zrodu kvantové mechaniky.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harmonický oscilátor, jak už jsme mohli očekávat pro vázané stavy 1D potenciálu, je tedy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spektrum diskrétní a nedegenerované. Obdobně jako pro nekonečnou jámu se zde setkáváme s otázkou nulové energie, zde je            	       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Vzpomeňme co se probíralo v mikrosvětě a jak jsme tehdy chápali 3D dutinu s oscilujícím elektromagnetickým zářením.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169386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80E60-4790-FB2B-E6DA-6F26B11E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524" y="1622346"/>
            <a:ext cx="2221476" cy="190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403B6-5EED-BE4C-8195-41A939A33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980" y="1632178"/>
            <a:ext cx="278376" cy="202455"/>
          </a:xfrm>
          <a:prstGeom prst="rect">
            <a:avLst/>
          </a:prstGeom>
        </p:spPr>
      </p:pic>
      <p:pic>
        <p:nvPicPr>
          <p:cNvPr id="10" name="Picture 9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C6DFBA5F-5FAF-F84E-9D21-8C290C913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922571"/>
            <a:ext cx="3470582" cy="623147"/>
          </a:xfrm>
          <a:prstGeom prst="rect">
            <a:avLst/>
          </a:prstGeom>
        </p:spPr>
      </p:pic>
      <p:pic>
        <p:nvPicPr>
          <p:cNvPr id="12" name="Picture 1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FFE848FE-1ED3-2E2A-359B-44EAFF2AD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669" y="3080195"/>
            <a:ext cx="1415845" cy="222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360A5-CF37-9D16-5F92-DCF15CDC8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6729" y="3622400"/>
            <a:ext cx="255269" cy="2024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B2493B-3833-0FE7-3EFC-32323D739982}"/>
              </a:ext>
            </a:extLst>
          </p:cNvPr>
          <p:cNvSpPr/>
          <p:nvPr/>
        </p:nvSpPr>
        <p:spPr>
          <a:xfrm>
            <a:off x="420306" y="3382681"/>
            <a:ext cx="8409062" cy="713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60E80A-D33C-BACD-38D6-E337B4B679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114" y="4568535"/>
            <a:ext cx="757186" cy="176432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C3EBAF57-822A-7162-0524-F7583B0E5B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63"/>
          <a:stretch/>
        </p:blipFill>
        <p:spPr>
          <a:xfrm rot="2737194">
            <a:off x="8023117" y="2110502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03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vlastní stavy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Vlastní stavy (stavové vektory) lze vyjádřit pomocí algebraické metody také. Vyjdeme-li ze vztahu				, tak uvidíme, že mohou být zapsány pomocí       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Abychom tedy našli potřebný stavový vektor, stačí aplikovat         na nulový stavový vektor potřebně-krát.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Uvědomme si, že jakýkoliv set ket vektorů odpovídajících odlišným vlastním hodnotám musí být ortogonální:</a:t>
            </a:r>
          </a:p>
          <a:p>
            <a:r>
              <a:rPr lang="cs-CZ" sz="1200" dirty="0">
                <a:cs typeface="Times New Roman"/>
              </a:rPr>
              <a:t>A to proto, protože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je </a:t>
            </a:r>
            <a:r>
              <a:rPr lang="cs-CZ" sz="1200" dirty="0" err="1">
                <a:cs typeface="Times New Roman"/>
              </a:rPr>
              <a:t>Hermiteovský</a:t>
            </a:r>
            <a:r>
              <a:rPr lang="cs-CZ" sz="1200" dirty="0">
                <a:cs typeface="Times New Roman"/>
              </a:rPr>
              <a:t> a žádný z jeho vlastních stavů není degenerovaný.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zjevné již z předešlých úvah, že vlastní stavy </a:t>
            </a:r>
            <a:r>
              <a:rPr lang="cs-CZ" sz="1200" dirty="0" err="1">
                <a:cs typeface="Times New Roman"/>
              </a:rPr>
              <a:t>Hamiltoniánu</a:t>
            </a:r>
            <a:r>
              <a:rPr lang="cs-CZ" sz="1200" dirty="0">
                <a:cs typeface="Times New Roman"/>
              </a:rPr>
              <a:t> jsou také vlastními stavy operátoru počtu excitací a platí: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55875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1870F97C-1E0D-EC8E-3136-2F7A817B9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23" y="1508306"/>
            <a:ext cx="1730887" cy="367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AF743-0B27-B0D8-19EC-6312C29B9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007" y="1827130"/>
            <a:ext cx="190500" cy="152400"/>
          </a:xfrm>
          <a:prstGeom prst="rect">
            <a:avLst/>
          </a:prstGeom>
        </p:spPr>
      </p:pic>
      <p:pic>
        <p:nvPicPr>
          <p:cNvPr id="10" name="Picture 9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B077B5E2-D127-12D7-81AF-F88F30611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853" y="1876290"/>
            <a:ext cx="3009382" cy="1909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78F27-3B06-DCC8-14A8-99C20D6A0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374" y="3746468"/>
            <a:ext cx="221226" cy="267315"/>
          </a:xfrm>
          <a:prstGeom prst="rect">
            <a:avLst/>
          </a:prstGeom>
        </p:spPr>
      </p:pic>
      <p:pic>
        <p:nvPicPr>
          <p:cNvPr id="14" name="Picture 13" descr="A close up of symbols&#10;&#10;Description automatically generated">
            <a:extLst>
              <a:ext uri="{FF2B5EF4-FFF2-40B4-BE49-F238E27FC236}">
                <a16:creationId xmlns:a16="http://schemas.microsoft.com/office/drawing/2014/main" id="{2007BCFF-57EA-08FD-9CE2-789B888ED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541" y="4175092"/>
            <a:ext cx="1157953" cy="233257"/>
          </a:xfrm>
          <a:prstGeom prst="rect">
            <a:avLst/>
          </a:prstGeom>
        </p:spPr>
      </p:pic>
      <p:pic>
        <p:nvPicPr>
          <p:cNvPr id="16" name="Picture 15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E3C2FDE9-EBE9-D59F-0BBF-05D3BAEBA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1529" y="5004134"/>
            <a:ext cx="2306074" cy="50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vlastní stavy v souřadnicové reprezentaci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Určeme nyní vlnovou funkci harmonického oscilátoru v souřadnicové reprezentaci. </a:t>
            </a:r>
          </a:p>
          <a:p>
            <a:r>
              <a:rPr lang="cs-CZ" sz="1200" dirty="0">
                <a:cs typeface="Times New Roman"/>
              </a:rPr>
              <a:t>Z předchozího víme, že pro nás je důležitý základní stav a všechny další můžeme generovat kreačním operátorem.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	definovaný jako  		       je dán v souřadnicové reprezentaci následovně: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    je konstanta s rozměrem délky. Můžeme tedy, v návaznosti na předešlé, zapsat anihilační a kreační operátory v souřadnicové reprezentaci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Pomocí prvního vztahu (anihilačního operátoru) a dříve odvozené rovnice				 můžeme vyjádřit		      v souřadnicové reprezentaci jako: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(Vzpomeňme na </a:t>
            </a:r>
            <a:r>
              <a:rPr lang="cs-CZ" sz="1200" b="1" dirty="0" err="1">
                <a:cs typeface="Times New Roman"/>
              </a:rPr>
              <a:t>bra</a:t>
            </a:r>
            <a:r>
              <a:rPr lang="cs-CZ" sz="1200" b="1" dirty="0">
                <a:cs typeface="Times New Roman"/>
              </a:rPr>
              <a:t> – ket symboliku</a:t>
            </a:r>
            <a:r>
              <a:rPr lang="cs-CZ" sz="1200" dirty="0">
                <a:cs typeface="Times New Roman"/>
              </a:rPr>
              <a:t>, </a:t>
            </a:r>
            <a:r>
              <a:rPr lang="cs-CZ" sz="1200" b="1" dirty="0">
                <a:cs typeface="Times New Roman"/>
              </a:rPr>
              <a:t>projekci (skalární součin) do bázových vektorů</a:t>
            </a:r>
            <a:r>
              <a:rPr lang="cs-CZ" sz="1200" dirty="0">
                <a:cs typeface="Times New Roman"/>
              </a:rPr>
              <a:t> a </a:t>
            </a:r>
            <a:r>
              <a:rPr lang="cs-CZ" sz="1200" b="1" dirty="0">
                <a:cs typeface="Times New Roman"/>
              </a:rPr>
              <a:t>rozvoj vlnové funkce do vlastních funkcí </a:t>
            </a:r>
            <a:r>
              <a:rPr lang="cs-CZ" sz="1200" b="1" dirty="0" err="1">
                <a:cs typeface="Times New Roman"/>
              </a:rPr>
              <a:t>Hermiteovského</a:t>
            </a:r>
            <a:r>
              <a:rPr lang="cs-CZ" sz="1200" b="1" dirty="0">
                <a:cs typeface="Times New Roman"/>
              </a:rPr>
              <a:t> operátoru</a:t>
            </a:r>
            <a:r>
              <a:rPr lang="cs-CZ" sz="1200" dirty="0">
                <a:cs typeface="Times New Roman"/>
              </a:rPr>
              <a:t>. )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 platí:					kde				reprezentuje vlnovou funkci základního stavu. Řešením této rovnice tedy bude: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498732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548AF-FBFA-77A1-53D9-211C1EDF9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19" y="2118926"/>
            <a:ext cx="170426" cy="319549"/>
          </a:xfrm>
          <a:prstGeom prst="rect">
            <a:avLst/>
          </a:prstGeom>
        </p:spPr>
      </p:pic>
      <p:pic>
        <p:nvPicPr>
          <p:cNvPr id="7" name="Picture 6" descr="A group of black symbols&#10;&#10;Description automatically generated">
            <a:extLst>
              <a:ext uri="{FF2B5EF4-FFF2-40B4-BE49-F238E27FC236}">
                <a16:creationId xmlns:a16="http://schemas.microsoft.com/office/drawing/2014/main" id="{3D52B1C1-2F80-457F-AD1B-756DAC45E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232" y="2160287"/>
            <a:ext cx="969502" cy="236825"/>
          </a:xfrm>
          <a:prstGeom prst="rect">
            <a:avLst/>
          </a:prstGeom>
        </p:spPr>
      </p:pic>
      <p:pic>
        <p:nvPicPr>
          <p:cNvPr id="10" name="Picture 9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CB01B1E6-44F4-4F63-85D3-7BA1A1A0F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109" y="2034995"/>
            <a:ext cx="1964403" cy="487408"/>
          </a:xfrm>
          <a:prstGeom prst="rect">
            <a:avLst/>
          </a:prstGeom>
        </p:spPr>
      </p:pic>
      <p:pic>
        <p:nvPicPr>
          <p:cNvPr id="12" name="Picture 11" descr="A black square with a check mark&#10;&#10;Description automatically generated">
            <a:extLst>
              <a:ext uri="{FF2B5EF4-FFF2-40B4-BE49-F238E27FC236}">
                <a16:creationId xmlns:a16="http://schemas.microsoft.com/office/drawing/2014/main" id="{B4386C73-926A-6FE0-DE9A-208EA87C1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77" y="2522403"/>
            <a:ext cx="1186221" cy="229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69E61-5E06-9AFF-ABEB-69D65015C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805" y="2714949"/>
            <a:ext cx="3137403" cy="1170244"/>
          </a:xfrm>
          <a:prstGeom prst="rect">
            <a:avLst/>
          </a:prstGeom>
        </p:spPr>
      </p:pic>
      <p:pic>
        <p:nvPicPr>
          <p:cNvPr id="16" name="Picture 15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337C3F77-066B-64F6-3BCA-72518FBA6C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780" y="3947043"/>
            <a:ext cx="1409211" cy="318427"/>
          </a:xfrm>
          <a:prstGeom prst="rect">
            <a:avLst/>
          </a:prstGeom>
        </p:spPr>
      </p:pic>
      <p:pic>
        <p:nvPicPr>
          <p:cNvPr id="18" name="Picture 17" descr="A black and white text&#10;&#10;Description automatically generated">
            <a:extLst>
              <a:ext uri="{FF2B5EF4-FFF2-40B4-BE49-F238E27FC236}">
                <a16:creationId xmlns:a16="http://schemas.microsoft.com/office/drawing/2014/main" id="{E34E28F4-F969-2D3F-0349-F8AF35C9B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9310" y="3988392"/>
            <a:ext cx="817103" cy="2150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24D2A0-573A-854A-BDB6-6A1489F58A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5213" y="4327320"/>
            <a:ext cx="5056034" cy="534697"/>
          </a:xfrm>
          <a:prstGeom prst="rect">
            <a:avLst/>
          </a:prstGeom>
        </p:spPr>
      </p:pic>
      <p:pic>
        <p:nvPicPr>
          <p:cNvPr id="23" name="Picture 22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3A893B04-598E-E90C-B204-7329FA526E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638" y="5329042"/>
            <a:ext cx="1337188" cy="405814"/>
          </a:xfrm>
          <a:prstGeom prst="rect">
            <a:avLst/>
          </a:prstGeom>
        </p:spPr>
      </p:pic>
      <p:pic>
        <p:nvPicPr>
          <p:cNvPr id="25" name="Picture 24" descr="A black and blue symbol&#10;&#10;Description automatically generated with medium confidence">
            <a:extLst>
              <a:ext uri="{FF2B5EF4-FFF2-40B4-BE49-F238E27FC236}">
                <a16:creationId xmlns:a16="http://schemas.microsoft.com/office/drawing/2014/main" id="{D9EA936B-B5C5-AAEB-2BD8-30E9C6C044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8773" y="5437703"/>
            <a:ext cx="1337187" cy="297153"/>
          </a:xfrm>
          <a:prstGeom prst="rect">
            <a:avLst/>
          </a:prstGeom>
        </p:spPr>
      </p:pic>
      <p:pic>
        <p:nvPicPr>
          <p:cNvPr id="27" name="Picture 26" descr="A mathematical equation with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98332E16-B521-8F9C-4E71-748CABA01C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309" y="5803663"/>
            <a:ext cx="1510008" cy="5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26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vlastní stavy v souřadnicové reprezentaci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Řešením předchozího tedy je:				        kde konstantu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získáme normalizací: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tedy:						      a výsledná normalizovaná vlnová funkce základního stavu je (</a:t>
            </a:r>
            <a:r>
              <a:rPr lang="cs-CZ" sz="1200" dirty="0" err="1">
                <a:cs typeface="Times New Roman"/>
              </a:rPr>
              <a:t>Gaussovská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fce</a:t>
            </a:r>
            <a:r>
              <a:rPr lang="cs-CZ" sz="1200" dirty="0">
                <a:cs typeface="Times New Roman"/>
              </a:rPr>
              <a:t>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další, excitované, stavy pak pomocí kreačního operátoru: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podobně: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Obecně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Čili aplikací					  na		nalezneme vlnovou funkci pro jakýkoliv vyšší stav </a:t>
            </a:r>
          </a:p>
          <a:p>
            <a:r>
              <a:rPr lang="cs-CZ" sz="1200" dirty="0">
                <a:cs typeface="Times New Roman"/>
              </a:rPr>
              <a:t>Výsledné vlnové funkce jsou buď sudé nebo liché, v závislosti na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.</a:t>
            </a:r>
          </a:p>
          <a:p>
            <a:r>
              <a:rPr lang="cs-CZ" sz="1200" dirty="0">
                <a:cs typeface="Times New Roman"/>
              </a:rPr>
              <a:t>Ve výsledku </a:t>
            </a:r>
            <a:r>
              <a:rPr lang="cs-CZ" sz="1200" dirty="0" err="1">
                <a:cs typeface="Times New Roman"/>
              </a:rPr>
              <a:t>fce</a:t>
            </a:r>
            <a:r>
              <a:rPr lang="cs-CZ" sz="1200" dirty="0">
                <a:cs typeface="Times New Roman"/>
              </a:rPr>
              <a:t>	     jsou sudé a </a:t>
            </a:r>
            <a:r>
              <a:rPr lang="cs-CZ" sz="1200" dirty="0" err="1">
                <a:cs typeface="Times New Roman"/>
              </a:rPr>
              <a:t>fce</a:t>
            </a:r>
            <a:r>
              <a:rPr lang="cs-CZ" sz="1200" dirty="0">
                <a:cs typeface="Times New Roman"/>
              </a:rPr>
              <a:t>		   jsou liché.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499715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mathematical equation with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C65E2822-845A-5173-D736-BCE4119D0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903" y="1433927"/>
            <a:ext cx="1510008" cy="549696"/>
          </a:xfrm>
          <a:prstGeom prst="rect">
            <a:avLst/>
          </a:prstGeom>
        </p:spPr>
      </p:pic>
      <p:pic>
        <p:nvPicPr>
          <p:cNvPr id="6" name="Picture 5" descr="A number and symbols on a white background&#10;&#10;Description automatically generated">
            <a:extLst>
              <a:ext uri="{FF2B5EF4-FFF2-40B4-BE49-F238E27FC236}">
                <a16:creationId xmlns:a16="http://schemas.microsoft.com/office/drawing/2014/main" id="{9DFC99B0-12F8-7056-8910-42CACF1F7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847" y="1787412"/>
            <a:ext cx="3845847" cy="514634"/>
          </a:xfrm>
          <a:prstGeom prst="rect">
            <a:avLst/>
          </a:prstGeom>
        </p:spPr>
      </p:pic>
      <p:pic>
        <p:nvPicPr>
          <p:cNvPr id="9" name="Picture 8" descr="A number and symbols on a white background&#10;&#10;Description automatically generated">
            <a:extLst>
              <a:ext uri="{FF2B5EF4-FFF2-40B4-BE49-F238E27FC236}">
                <a16:creationId xmlns:a16="http://schemas.microsoft.com/office/drawing/2014/main" id="{06555892-5097-86B9-2E6A-7E607423E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55" y="2287138"/>
            <a:ext cx="2331139" cy="295278"/>
          </a:xfrm>
          <a:prstGeom prst="rect">
            <a:avLst/>
          </a:prstGeom>
        </p:spPr>
      </p:pic>
      <p:pic>
        <p:nvPicPr>
          <p:cNvPr id="11" name="Picture 10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7838C68-2F35-DF86-AF49-4EC182835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2553" y="2626758"/>
            <a:ext cx="2021141" cy="563269"/>
          </a:xfrm>
          <a:prstGeom prst="rect">
            <a:avLst/>
          </a:prstGeom>
        </p:spPr>
      </p:pic>
      <p:pic>
        <p:nvPicPr>
          <p:cNvPr id="13" name="Picture 12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EE05B2F0-3311-DBB9-DFB3-4B97B139E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108" y="3317916"/>
            <a:ext cx="3559892" cy="89505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CB23AA-05D5-9BF1-C0B6-E8EC55078B32}"/>
              </a:ext>
            </a:extLst>
          </p:cNvPr>
          <p:cNvCxnSpPr>
            <a:stCxn id="13" idx="3"/>
          </p:cNvCxnSpPr>
          <p:nvPr/>
        </p:nvCxnSpPr>
        <p:spPr>
          <a:xfrm flipV="1">
            <a:off x="4572000" y="3765445"/>
            <a:ext cx="9045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math equation with square and square roots&#10;&#10;Description automatically generated with medium confidence">
            <a:extLst>
              <a:ext uri="{FF2B5EF4-FFF2-40B4-BE49-F238E27FC236}">
                <a16:creationId xmlns:a16="http://schemas.microsoft.com/office/drawing/2014/main" id="{C10E6AC5-0F0A-2DB2-3480-D4AFE3CE60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357" y="3490597"/>
            <a:ext cx="2911348" cy="549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DFB45E-7931-FBB6-88B0-23B0DDDF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731" y="4337358"/>
            <a:ext cx="3811270" cy="46510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29116B-9BA9-9EA4-9E06-852C1C7B6B0E}"/>
              </a:ext>
            </a:extLst>
          </p:cNvPr>
          <p:cNvCxnSpPr/>
          <p:nvPr/>
        </p:nvCxnSpPr>
        <p:spPr>
          <a:xfrm flipV="1">
            <a:off x="4722985" y="4561764"/>
            <a:ext cx="9045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751F83BA-C220-8A8E-760A-59F299F9E1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537" y="4336023"/>
            <a:ext cx="2655734" cy="4908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8BEC16-6BD9-3F30-120E-6A9DF17F2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52" y="5115512"/>
            <a:ext cx="3981655" cy="47649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1A3155-FE7D-142E-C94B-5301A84E1A06}"/>
              </a:ext>
            </a:extLst>
          </p:cNvPr>
          <p:cNvCxnSpPr/>
          <p:nvPr/>
        </p:nvCxnSpPr>
        <p:spPr>
          <a:xfrm flipV="1">
            <a:off x="4722985" y="5353757"/>
            <a:ext cx="9045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math problem with numbers and symbols&#10;&#10;Description automatically generated">
            <a:extLst>
              <a:ext uri="{FF2B5EF4-FFF2-40B4-BE49-F238E27FC236}">
                <a16:creationId xmlns:a16="http://schemas.microsoft.com/office/drawing/2014/main" id="{B107FF9A-E0BB-2A65-6AFD-9057E55457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8537" y="5101556"/>
            <a:ext cx="3186093" cy="549539"/>
          </a:xfrm>
          <a:prstGeom prst="rect">
            <a:avLst/>
          </a:prstGeom>
        </p:spPr>
      </p:pic>
      <p:pic>
        <p:nvPicPr>
          <p:cNvPr id="30" name="Picture 29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3FA644CE-532A-69C7-18E1-44EAA87ECC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9479" y="5600460"/>
            <a:ext cx="1993490" cy="268963"/>
          </a:xfrm>
          <a:prstGeom prst="rect">
            <a:avLst/>
          </a:prstGeom>
        </p:spPr>
      </p:pic>
      <p:pic>
        <p:nvPicPr>
          <p:cNvPr id="32" name="Picture 31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2C051425-8AC1-9786-B6C5-5A61D6139B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7437" y="5644027"/>
            <a:ext cx="444705" cy="218157"/>
          </a:xfrm>
          <a:prstGeom prst="rect">
            <a:avLst/>
          </a:prstGeom>
        </p:spPr>
      </p:pic>
      <p:pic>
        <p:nvPicPr>
          <p:cNvPr id="34" name="Picture 33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8052C9E4-986C-6171-FDAD-9E1ECF87D0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6207" y="5647134"/>
            <a:ext cx="518652" cy="233393"/>
          </a:xfrm>
          <a:prstGeom prst="rect">
            <a:avLst/>
          </a:prstGeom>
        </p:spPr>
      </p:pic>
      <p:pic>
        <p:nvPicPr>
          <p:cNvPr id="36" name="Picture 35" descr="A close up of a number&#10;&#10;Description automatically generated">
            <a:extLst>
              <a:ext uri="{FF2B5EF4-FFF2-40B4-BE49-F238E27FC236}">
                <a16:creationId xmlns:a16="http://schemas.microsoft.com/office/drawing/2014/main" id="{1EEC1F42-2621-ADAF-72D1-F6D5C9A528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4672" y="5994568"/>
            <a:ext cx="527868" cy="226229"/>
          </a:xfrm>
          <a:prstGeom prst="rect">
            <a:avLst/>
          </a:prstGeom>
        </p:spPr>
      </p:pic>
      <p:pic>
        <p:nvPicPr>
          <p:cNvPr id="38" name="Picture 37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F83513C0-0A0D-F086-303F-61533D9C0E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27107" y="5988038"/>
            <a:ext cx="769374" cy="247299"/>
          </a:xfrm>
          <a:prstGeom prst="rect">
            <a:avLst/>
          </a:prstGeom>
        </p:spPr>
      </p:pic>
      <p:pic>
        <p:nvPicPr>
          <p:cNvPr id="40" name="Picture 39" descr="A graph of a function&#10;&#10;Description automatically generated">
            <a:extLst>
              <a:ext uri="{FF2B5EF4-FFF2-40B4-BE49-F238E27FC236}">
                <a16:creationId xmlns:a16="http://schemas.microsoft.com/office/drawing/2014/main" id="{66F03798-EDFB-3649-8B8B-F953690821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7847" y="5928119"/>
            <a:ext cx="3052393" cy="73735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9AB3141-ECE0-AD6F-5D29-9D1817ADD41E}"/>
              </a:ext>
            </a:extLst>
          </p:cNvPr>
          <p:cNvSpPr/>
          <p:nvPr/>
        </p:nvSpPr>
        <p:spPr>
          <a:xfrm>
            <a:off x="4789052" y="5900746"/>
            <a:ext cx="3186093" cy="8116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2" name="Picture 41" descr="A red stamp with text&#10;&#10;Description automatically generated">
            <a:extLst>
              <a:ext uri="{FF2B5EF4-FFF2-40B4-BE49-F238E27FC236}">
                <a16:creationId xmlns:a16="http://schemas.microsoft.com/office/drawing/2014/main" id="{0483394D-2119-072C-705C-11D361FD9BA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7563"/>
          <a:stretch/>
        </p:blipFill>
        <p:spPr>
          <a:xfrm rot="2737194">
            <a:off x="8011238" y="5860282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998653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Diskrétní a kontinuální spektra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                  Obecný 1D potenciál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Diskrétní spektrum:</a:t>
            </a:r>
          </a:p>
          <a:p>
            <a:r>
              <a:rPr lang="cs-CZ" sz="1200" dirty="0">
                <a:cs typeface="Times New Roman"/>
              </a:rPr>
              <a:t>Vázané stavy se vyskytují vždy, pokud částice nemůže uniknout do nekonečna. Čili </a:t>
            </a:r>
            <a:r>
              <a:rPr lang="cs-CZ" sz="1200" b="1" dirty="0">
                <a:cs typeface="Times New Roman"/>
              </a:rPr>
              <a:t>částice je uvězněna/vázána </a:t>
            </a:r>
            <a:r>
              <a:rPr lang="cs-CZ" sz="1200" dirty="0">
                <a:cs typeface="Times New Roman"/>
              </a:rPr>
              <a:t>v omezeném prostoru, definovaném hranicemi potenciálu.			   Pohyb částice je tzv. </a:t>
            </a:r>
            <a:r>
              <a:rPr lang="cs-CZ" sz="1200" b="1" dirty="0">
                <a:cs typeface="Times New Roman"/>
              </a:rPr>
              <a:t>limitní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takovém případě </a:t>
            </a:r>
            <a:r>
              <a:rPr lang="cs-CZ" sz="1200" b="1" dirty="0">
                <a:cs typeface="Times New Roman"/>
              </a:rPr>
              <a:t>jsou řešení SR pouze ta diskrétní</a:t>
            </a:r>
            <a:r>
              <a:rPr lang="cs-CZ" sz="1200" dirty="0">
                <a:cs typeface="Times New Roman"/>
              </a:rPr>
              <a:t>. Toto platí např. pro harmonický oscilátor či nekonečnou potenciálovou jámu.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Stavy odpovídající výše uvedené podmínce pro energii E jsou </a:t>
            </a:r>
            <a:r>
              <a:rPr lang="cs-CZ" sz="1200" b="1" dirty="0">
                <a:cs typeface="Times New Roman"/>
              </a:rPr>
              <a:t>stavy vázané</a:t>
            </a:r>
            <a:r>
              <a:rPr lang="cs-CZ" sz="1200" dirty="0">
                <a:cs typeface="Times New Roman"/>
              </a:rPr>
              <a:t>. Jejich </a:t>
            </a:r>
            <a:r>
              <a:rPr lang="cs-CZ" sz="1200" b="1" dirty="0">
                <a:cs typeface="Times New Roman"/>
              </a:rPr>
              <a:t>vlnové funkce jsou konečné/nulové</a:t>
            </a:r>
            <a:r>
              <a:rPr lang="cs-CZ" sz="1200" dirty="0">
                <a:cs typeface="Times New Roman"/>
              </a:rPr>
              <a:t> pro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jdoucí do +- nekonečna. Tyto stavy pak mají energie menší než daný potenciál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Aby vázaný stav mohl existovat, tak potenciál V(</a:t>
            </a:r>
            <a:r>
              <a:rPr lang="cs-CZ" sz="1200" u="sng" dirty="0" err="1">
                <a:cs typeface="Times New Roman"/>
              </a:rPr>
              <a:t>x</a:t>
            </a:r>
            <a:r>
              <a:rPr lang="cs-CZ" sz="1200" u="sng" dirty="0">
                <a:cs typeface="Times New Roman"/>
              </a:rPr>
              <a:t>) musí mít alespoň jedno minimum</a:t>
            </a:r>
            <a:r>
              <a:rPr lang="cs-CZ" sz="1200" dirty="0">
                <a:cs typeface="Times New Roman"/>
              </a:rPr>
              <a:t>. </a:t>
            </a:r>
            <a:r>
              <a:rPr lang="cs-CZ" sz="1200" u="sng" dirty="0" err="1">
                <a:cs typeface="Times New Roman"/>
              </a:rPr>
              <a:t>Energiové</a:t>
            </a:r>
            <a:r>
              <a:rPr lang="cs-CZ" sz="1200" u="sng" dirty="0">
                <a:cs typeface="Times New Roman"/>
              </a:rPr>
              <a:t> spektrum vázaných stavů je diskrétní</a:t>
            </a:r>
            <a:r>
              <a:rPr lang="cs-CZ" sz="1200" dirty="0">
                <a:cs typeface="Times New Roman"/>
              </a:rPr>
              <a:t>, tedy jen </a:t>
            </a:r>
            <a:r>
              <a:rPr lang="cs-CZ" sz="1200" u="sng" dirty="0">
                <a:cs typeface="Times New Roman"/>
              </a:rPr>
              <a:t>spočitatelné vlastní hodnoty </a:t>
            </a:r>
            <a:r>
              <a:rPr lang="cs-CZ" sz="1200" i="1" u="sng" dirty="0">
                <a:cs typeface="Times New Roman"/>
              </a:rPr>
              <a:t>E</a:t>
            </a:r>
            <a:r>
              <a:rPr lang="cs-CZ" sz="1200" i="1" u="sng" baseline="-25000" dirty="0">
                <a:cs typeface="Times New Roman"/>
              </a:rPr>
              <a:t>n</a:t>
            </a:r>
            <a:r>
              <a:rPr lang="cs-CZ" sz="1200" u="sng" dirty="0">
                <a:cs typeface="Times New Roman"/>
              </a:rPr>
              <a:t> a jim příslušející vlastní funkce</a:t>
            </a:r>
            <a:r>
              <a:rPr lang="cs-CZ" sz="1200" dirty="0">
                <a:cs typeface="Times New Roman"/>
              </a:rPr>
              <a:t>. Pro nalezení vlnové funkce a energie, které jsou řešením SR musíme </a:t>
            </a:r>
            <a:r>
              <a:rPr lang="cs-CZ" sz="1200" u="sng" dirty="0">
                <a:cs typeface="Times New Roman"/>
              </a:rPr>
              <a:t>aplikovat okrajové podmínky</a:t>
            </a:r>
            <a:r>
              <a:rPr lang="cs-CZ" sz="1200" dirty="0">
                <a:cs typeface="Times New Roman"/>
              </a:rPr>
              <a:t>. Protože je </a:t>
            </a:r>
            <a:r>
              <a:rPr lang="cs-CZ" sz="1200" u="sng" dirty="0">
                <a:cs typeface="Times New Roman"/>
              </a:rPr>
              <a:t>SR rovnice druhého řádu, jsou pro její řešení potřeba pouze dvě okrajové podmínky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1D případech jsou vázané stavy diskrétní a nedegenerované. Vlnová funkce		má v 1D případech n uzlů, tedy je rovna nule n-krát, pokud n = 0 je základní stav a (n-1) uzlů pokud n = 1 je základní stav.</a:t>
            </a: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934422"/>
            <a:ext cx="219776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FD66B5AB-44BA-6FDF-84DC-82D8640E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689" y="998653"/>
            <a:ext cx="4173192" cy="2269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067AB8-F277-06DC-5B77-BDCF08D96A13}"/>
              </a:ext>
            </a:extLst>
          </p:cNvPr>
          <p:cNvSpPr/>
          <p:nvPr/>
        </p:nvSpPr>
        <p:spPr>
          <a:xfrm>
            <a:off x="2846520" y="934422"/>
            <a:ext cx="4389657" cy="2494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17DC7-AAAB-C39E-F6FB-A0603E7D8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511" y="3493231"/>
            <a:ext cx="1879600" cy="23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8706D-1873-28E2-0692-DC17C613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199" y="3505461"/>
            <a:ext cx="1127761" cy="234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28EFA7-96F6-2A17-9054-3D296F3760C3}"/>
              </a:ext>
            </a:extLst>
          </p:cNvPr>
          <p:cNvSpPr txBox="1"/>
          <p:nvPr/>
        </p:nvSpPr>
        <p:spPr>
          <a:xfrm>
            <a:off x="5130799" y="3499554"/>
            <a:ext cx="223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,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A2BAE8-2299-9225-37B9-EDEF12F32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283" y="4148588"/>
            <a:ext cx="1127762" cy="2271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83FB23-829A-0E54-2153-422229E37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879" y="5056010"/>
            <a:ext cx="621388" cy="204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2078B-F61F-943C-8A49-4BDDD6791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9822" y="6157381"/>
            <a:ext cx="518850" cy="234951"/>
          </a:xfrm>
          <a:prstGeom prst="rect">
            <a:avLst/>
          </a:prstGeom>
        </p:spPr>
      </p:pic>
      <p:pic>
        <p:nvPicPr>
          <p:cNvPr id="21" name="Picture 20" descr="A diagram of a graph&#10;&#10;Description automatically generated">
            <a:extLst>
              <a:ext uri="{FF2B5EF4-FFF2-40B4-BE49-F238E27FC236}">
                <a16:creationId xmlns:a16="http://schemas.microsoft.com/office/drawing/2014/main" id="{D6820970-4FA1-7C4D-747F-B33C868CDA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2039" y="689123"/>
            <a:ext cx="1118261" cy="29215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54842C0-455F-F298-2805-5EF3151B344F}"/>
              </a:ext>
            </a:extLst>
          </p:cNvPr>
          <p:cNvSpPr/>
          <p:nvPr/>
        </p:nvSpPr>
        <p:spPr>
          <a:xfrm>
            <a:off x="7388577" y="720030"/>
            <a:ext cx="1217211" cy="2921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16021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důsledky a použití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Na předcházejících stranách jsme si spočítali tvar vlnových funkcí </a:t>
            </a:r>
          </a:p>
          <a:p>
            <a:r>
              <a:rPr lang="cs-CZ" sz="1200" dirty="0">
                <a:cs typeface="Times New Roman"/>
              </a:rPr>
              <a:t>pro první tři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stavy harmonického oscilátoru, dvě další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jsou uvedeny společně s průběhem limitujícího potenciálu vpravo</a:t>
            </a:r>
          </a:p>
          <a:p>
            <a:r>
              <a:rPr lang="cs-CZ" sz="1200" dirty="0">
                <a:cs typeface="Times New Roman"/>
              </a:rPr>
              <a:t>(dobré je si uvědomit, že uvažovaný potenciál, jáma, pro </a:t>
            </a:r>
            <a:r>
              <a:rPr lang="cs-CZ" sz="1200" dirty="0" err="1">
                <a:cs typeface="Times New Roman"/>
              </a:rPr>
              <a:t>harmo</a:t>
            </a:r>
            <a:r>
              <a:rPr lang="cs-CZ" sz="1200" dirty="0">
                <a:cs typeface="Times New Roman"/>
              </a:rPr>
              <a:t>-</a:t>
            </a:r>
            <a:br>
              <a:rPr lang="cs-CZ" sz="1200" dirty="0">
                <a:cs typeface="Times New Roman"/>
              </a:rPr>
            </a:br>
            <a:r>
              <a:rPr lang="cs-CZ" sz="1200" dirty="0" err="1">
                <a:cs typeface="Times New Roman"/>
              </a:rPr>
              <a:t>nický</a:t>
            </a:r>
            <a:r>
              <a:rPr lang="cs-CZ" sz="1200" dirty="0">
                <a:cs typeface="Times New Roman"/>
              </a:rPr>
              <a:t> oscilátor je nekonečně hluboká):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srovnání vzpomeňme jak to vypadalo pro nekonečnou a konečnou pravoúhlou potenciálovou jámu: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Vidíme zjevnou podobnost a můžeme si znovu zopakovat všechny předpoklady a důležité vlastnosti pro tato řešení…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94221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99902868-6154-E4EB-0DFE-094B063E1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25" y="396230"/>
            <a:ext cx="2888422" cy="839923"/>
          </a:xfrm>
          <a:prstGeom prst="rect">
            <a:avLst/>
          </a:prstGeom>
        </p:spPr>
      </p:pic>
      <p:pic>
        <p:nvPicPr>
          <p:cNvPr id="2" name="Picture 1" descr="A diagram of a graph&#10;&#10;Description automatically generated">
            <a:extLst>
              <a:ext uri="{FF2B5EF4-FFF2-40B4-BE49-F238E27FC236}">
                <a16:creationId xmlns:a16="http://schemas.microsoft.com/office/drawing/2014/main" id="{F365AF46-924C-CD95-F821-5C65355CC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620" y="4103013"/>
            <a:ext cx="3328759" cy="1989603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AEA040DA-97CC-DB3D-E0F5-BF5923D4D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252" y="1300384"/>
            <a:ext cx="2733368" cy="2299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1E5B47-B952-F254-C228-E8E39230BE03}"/>
              </a:ext>
            </a:extLst>
          </p:cNvPr>
          <p:cNvSpPr/>
          <p:nvPr/>
        </p:nvSpPr>
        <p:spPr>
          <a:xfrm>
            <a:off x="5219783" y="345265"/>
            <a:ext cx="2942214" cy="3283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B49A6-483E-0CE7-6F71-E5C0C8B1C983}"/>
              </a:ext>
            </a:extLst>
          </p:cNvPr>
          <p:cNvSpPr/>
          <p:nvPr/>
        </p:nvSpPr>
        <p:spPr>
          <a:xfrm>
            <a:off x="2880241" y="4103012"/>
            <a:ext cx="3356138" cy="1989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83083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9FC6F6A0-C6E4-1408-051E-27149A21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153" y="832104"/>
            <a:ext cx="2585437" cy="2596895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důsledky a použití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… ale je to již blízko pro použití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v nějaké konkrétní fyzice?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Vpravo vidíme srovnání řešení SR pro harmonický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oscilátor a pro tzv. Morseho potenciál, daný: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(Není třeba jít hlouběji do jeho popisu, ale vidíme tvar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funkce. Pro kompletnost ale: </a:t>
            </a:r>
            <a:r>
              <a:rPr lang="cs-CZ" sz="1200" i="1" dirty="0">
                <a:cs typeface="Times New Roman"/>
              </a:rPr>
              <a:t>D</a:t>
            </a:r>
            <a:r>
              <a:rPr lang="cs-CZ" sz="1200" i="1" baseline="-25000" dirty="0">
                <a:cs typeface="Times New Roman"/>
              </a:rPr>
              <a:t>e</a:t>
            </a:r>
            <a:r>
              <a:rPr lang="cs-CZ" sz="1200" dirty="0">
                <a:cs typeface="Times New Roman"/>
              </a:rPr>
              <a:t> je disociační hloubka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jámy, </a:t>
            </a:r>
            <a:r>
              <a:rPr lang="cs-CZ" sz="1200" i="1" dirty="0">
                <a:cs typeface="Times New Roman"/>
              </a:rPr>
              <a:t>r</a:t>
            </a:r>
            <a:r>
              <a:rPr lang="cs-CZ" sz="1200" i="1" baseline="-25000" dirty="0">
                <a:cs typeface="Times New Roman"/>
              </a:rPr>
              <a:t>e</a:t>
            </a:r>
            <a:r>
              <a:rPr lang="cs-CZ" sz="1200" dirty="0">
                <a:cs typeface="Times New Roman"/>
              </a:rPr>
              <a:t> je rovnovážná vzdálenost vazby, </a:t>
            </a:r>
            <a:r>
              <a:rPr lang="cs-CZ" sz="1200" i="1" dirty="0">
                <a:cs typeface="Times New Roman"/>
              </a:rPr>
              <a:t>a</a:t>
            </a:r>
            <a:r>
              <a:rPr lang="cs-CZ" sz="1200" dirty="0">
                <a:cs typeface="Times New Roman"/>
              </a:rPr>
              <a:t> je šířka jámy 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a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 aktuální vzdálenost mezi atomy dvouatomové molekuly.)</a:t>
            </a:r>
          </a:p>
          <a:p>
            <a:r>
              <a:rPr lang="cs-CZ" sz="1200" dirty="0">
                <a:cs typeface="Times New Roman"/>
              </a:rPr>
              <a:t>Morseho potenciál se používá k přesnějšímu popisu oscilačního pohybu (vibrací) dvouatomových molekul a vpravo vidíme jeho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průběh a také vlnové funkce pro prvních několik stavů.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Všimněme si relativních energií jednotlivých stavů mezi harmonickým oscilátorem a Morseho potenciálem. Harmonické jsou ekvidistantní zatímco Morseho jsou si pro vyšší stavy blíže a blíže.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to dáno nejen tvarem Morseho potenciálu, ale také tím, že je z jedné strany omezený, potenciál nejde do nekonečna.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prvních několik </a:t>
            </a:r>
            <a:r>
              <a:rPr lang="cs-CZ" sz="1200" dirty="0" err="1">
                <a:cs typeface="Times New Roman"/>
              </a:rPr>
              <a:t>energiových</a:t>
            </a:r>
            <a:r>
              <a:rPr lang="cs-CZ" sz="1200" dirty="0">
                <a:cs typeface="Times New Roman"/>
              </a:rPr>
              <a:t> hladin je harmonický oscilátor poměrně dobrá aproximace popisu vibrující molekuly.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Zobrazené diagramy jsou pro jeden elektronický stav, tedy například molekulu v základním elektronovém stavu ovšem v různých stavech vibračních. Pokud bychom šli v naší aplikaci získaného vědění z kvantové mechaniky dále, pak můžeme přejít ke spektroskopii, např. optické emisní…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Co se děje při emisi fotonu v atomu či molekule?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110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Diagram of a diagram of a dissociation energy&#10;&#10;Description automatically generated">
            <a:extLst>
              <a:ext uri="{FF2B5EF4-FFF2-40B4-BE49-F238E27FC236}">
                <a16:creationId xmlns:a16="http://schemas.microsoft.com/office/drawing/2014/main" id="{05487065-E5AB-9480-C2F4-8C49994A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06" y="962473"/>
            <a:ext cx="2431430" cy="22538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4D42F1-FD3A-2F0C-C1B9-3221C3B2A87B}"/>
              </a:ext>
            </a:extLst>
          </p:cNvPr>
          <p:cNvSpPr/>
          <p:nvPr/>
        </p:nvSpPr>
        <p:spPr>
          <a:xfrm>
            <a:off x="4087906" y="695915"/>
            <a:ext cx="5008200" cy="2875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" name="Picture 8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87560F70-DEC1-B3E5-A3F1-8F17470B8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164" y="2764868"/>
            <a:ext cx="1714122" cy="3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11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Harmonický oscilátor – důsledky a použití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atomy a světelnou emisi již něco víme z fyziky mikrosvěta, ovšem molekuly potřebují komplexnější popis. Mají nejen elektronické stavy, ale také stavy vibrační a rotační – všechny tyto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stavy lze popsat pomocí kvantové mechaniky relativně přesně.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Využívá se k tomu tzv. Born-</a:t>
            </a:r>
            <a:r>
              <a:rPr lang="cs-CZ" sz="1200" dirty="0" err="1">
                <a:cs typeface="Times New Roman"/>
              </a:rPr>
              <a:t>Oppenheimerova</a:t>
            </a:r>
            <a:r>
              <a:rPr lang="cs-CZ" sz="1200" dirty="0">
                <a:cs typeface="Times New Roman"/>
              </a:rPr>
              <a:t> aproximace (ano, ten Born, z interpretace vlnové funkce a ano ten Oppenheimer, který vedl Manhattan projekt, byl Bornovým doktorským studentem), která ulehčuje řešení SR rozpisem vlnové funkce do oddělených členů pro elektronickou, vibrační a rotační složku: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Přechody mezi jednotlivými stavy (ano, i ty zářivé, emisní) pak můžeme vyjádřit pomocí tzv. přechodového integrálu dipólového momentu: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Který nám pak pro daný elektronický stav dokáže kvantifikovat pravděpodobnost přechodu mezi jednotlivými vibračními stavy formou tzv. </a:t>
            </a:r>
            <a:r>
              <a:rPr lang="cs-CZ" sz="1200" dirty="0" err="1">
                <a:cs typeface="Times New Roman"/>
              </a:rPr>
              <a:t>Franck-Condonova</a:t>
            </a:r>
            <a:r>
              <a:rPr lang="cs-CZ" sz="1200" dirty="0">
                <a:cs typeface="Times New Roman"/>
              </a:rPr>
              <a:t> faktoru: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to není nic jiného než pravděpodobnost spočítaná z „hustoty pravděpodobnosti“ vlnové funkce původního a vlnové funkce konečného </a:t>
            </a:r>
            <a:r>
              <a:rPr lang="cs-CZ" sz="1200" dirty="0" err="1">
                <a:cs typeface="Times New Roman"/>
              </a:rPr>
              <a:t>energiového</a:t>
            </a:r>
            <a:r>
              <a:rPr lang="cs-CZ" sz="1200" dirty="0">
                <a:cs typeface="Times New Roman"/>
              </a:rPr>
              <a:t> stavu. Pro vysvětlení pak lépe schematicky (pro excitaci, emise je obdobná -&gt; využití např. při diagnostice plazmatu):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296187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576D1B7-AC9C-9620-3C45-B1C823B98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13" y="2590004"/>
            <a:ext cx="2064271" cy="259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08276-DD1F-C3AC-4D06-69143BB5E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62" y="3083126"/>
            <a:ext cx="3474883" cy="340993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4412792-6BD9-1253-2BC9-74596E95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612" y="3631419"/>
            <a:ext cx="2570671" cy="384123"/>
          </a:xfrm>
          <a:prstGeom prst="rect">
            <a:avLst/>
          </a:prstGeom>
        </p:spPr>
      </p:pic>
      <p:pic>
        <p:nvPicPr>
          <p:cNvPr id="13" name="Picture 12" descr="An diagram of energy and energy&#10;&#10;Description automatically generated">
            <a:extLst>
              <a:ext uri="{FF2B5EF4-FFF2-40B4-BE49-F238E27FC236}">
                <a16:creationId xmlns:a16="http://schemas.microsoft.com/office/drawing/2014/main" id="{BC01233E-8B00-0334-7775-475CCAC07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071" y="4540235"/>
            <a:ext cx="2068776" cy="1936545"/>
          </a:xfrm>
          <a:prstGeom prst="rect">
            <a:avLst/>
          </a:prstGeom>
        </p:spPr>
      </p:pic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2DDEC0B8-816C-5743-B454-538BC40EA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922" y="4450136"/>
            <a:ext cx="2812026" cy="21167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337772D-A135-7468-1AEF-4DB77C50AFA3}"/>
              </a:ext>
            </a:extLst>
          </p:cNvPr>
          <p:cNvSpPr/>
          <p:nvPr/>
        </p:nvSpPr>
        <p:spPr>
          <a:xfrm>
            <a:off x="1338471" y="4456963"/>
            <a:ext cx="2644257" cy="2152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15E2F-D916-317A-DD46-DFAFD1799C62}"/>
              </a:ext>
            </a:extLst>
          </p:cNvPr>
          <p:cNvSpPr/>
          <p:nvPr/>
        </p:nvSpPr>
        <p:spPr>
          <a:xfrm>
            <a:off x="5093107" y="4450136"/>
            <a:ext cx="3156156" cy="2152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64A38A-F269-4EEB-B12E-3128A6EB8EB0}"/>
              </a:ext>
            </a:extLst>
          </p:cNvPr>
          <p:cNvCxnSpPr/>
          <p:nvPr/>
        </p:nvCxnSpPr>
        <p:spPr>
          <a:xfrm flipV="1">
            <a:off x="4050894" y="5508507"/>
            <a:ext cx="9045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124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Periodická jáma – model krystalických látek</a:t>
            </a:r>
          </a:p>
          <a:p>
            <a:r>
              <a:rPr lang="cs-CZ" sz="1200" dirty="0">
                <a:cs typeface="Times New Roman"/>
              </a:rPr>
              <a:t>tzv. </a:t>
            </a:r>
            <a:r>
              <a:rPr lang="cs-CZ" sz="1200" dirty="0" err="1">
                <a:cs typeface="Times New Roman"/>
              </a:rPr>
              <a:t>Kronig-Penney</a:t>
            </a:r>
            <a:r>
              <a:rPr lang="cs-CZ" sz="1200" dirty="0">
                <a:cs typeface="Times New Roman"/>
              </a:rPr>
              <a:t> model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periodicky se opakující potenciálovou jámu,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tak jak je zobrazena na grafu vpravo…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Vyjdeme z SR: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Tedy v analytickém tvaru: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oblasti s nulovým potenciálem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 = 0: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 řešením: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oblasti s potenciálem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 = V</a:t>
            </a:r>
            <a:r>
              <a:rPr lang="cs-CZ" sz="1200" baseline="-25000" dirty="0">
                <a:cs typeface="Times New Roman"/>
              </a:rPr>
              <a:t>0</a:t>
            </a:r>
            <a:r>
              <a:rPr lang="cs-CZ" sz="1200" dirty="0">
                <a:cs typeface="Times New Roman"/>
              </a:rPr>
              <a:t> pak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řešení SR dává: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z okrajových podmínek dostáváme: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87240" cy="543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line drawing of a line&#10;&#10;Description automatically generated">
            <a:extLst>
              <a:ext uri="{FF2B5EF4-FFF2-40B4-BE49-F238E27FC236}">
                <a16:creationId xmlns:a16="http://schemas.microsoft.com/office/drawing/2014/main" id="{CCBB2762-BA99-0D83-7F7F-0232F23B8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294" y="185602"/>
            <a:ext cx="4343400" cy="1696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367236-6E4F-3859-EB5F-C508C6312629}"/>
              </a:ext>
            </a:extLst>
          </p:cNvPr>
          <p:cNvSpPr/>
          <p:nvPr/>
        </p:nvSpPr>
        <p:spPr>
          <a:xfrm>
            <a:off x="4380294" y="139281"/>
            <a:ext cx="4421946" cy="18271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1" name="Picture 10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C98D47EE-4E2C-9F7F-41CA-515B7F52D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35" y="2100769"/>
            <a:ext cx="1494503" cy="326923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651E34B-1D60-CA2D-1FE6-47FF46892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432" y="2442121"/>
            <a:ext cx="2759587" cy="418866"/>
          </a:xfrm>
          <a:prstGeom prst="rect">
            <a:avLst/>
          </a:prstGeom>
        </p:spPr>
      </p:pic>
      <p:pic>
        <p:nvPicPr>
          <p:cNvPr id="15" name="Picture 14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4F709374-C6C1-5D49-CDA7-4AA96A942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743" y="2948238"/>
            <a:ext cx="2087102" cy="388418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B6128D8-F67C-C4E4-D97C-0DEFC2604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704" y="2937182"/>
            <a:ext cx="1635000" cy="457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65A6D9-5457-A75B-D4FE-EAC8F24EA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618" y="3387355"/>
            <a:ext cx="4527755" cy="336618"/>
          </a:xfrm>
          <a:prstGeom prst="rect">
            <a:avLst/>
          </a:prstGeom>
        </p:spPr>
      </p:pic>
      <p:pic>
        <p:nvPicPr>
          <p:cNvPr id="22" name="Picture 21" descr="A black rectangular object with letters and numbers&#10;&#10;Description automatically generated">
            <a:extLst>
              <a:ext uri="{FF2B5EF4-FFF2-40B4-BE49-F238E27FC236}">
                <a16:creationId xmlns:a16="http://schemas.microsoft.com/office/drawing/2014/main" id="{F3E80CEF-BC40-BA40-FA51-C143CAC3B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6743" y="3950624"/>
            <a:ext cx="1961331" cy="45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06806C-4904-0719-FC77-E110B6C30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9529" y="4538432"/>
            <a:ext cx="4343400" cy="334768"/>
          </a:xfrm>
          <a:prstGeom prst="rect">
            <a:avLst/>
          </a:prstGeom>
        </p:spPr>
      </p:pic>
      <p:pic>
        <p:nvPicPr>
          <p:cNvPr id="26" name="Picture 25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5D44D736-7FD5-3CE8-7084-6D230D01CF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1899" y="5053166"/>
            <a:ext cx="1498395" cy="337583"/>
          </a:xfrm>
          <a:prstGeom prst="rect">
            <a:avLst/>
          </a:prstGeom>
        </p:spPr>
      </p:pic>
      <p:pic>
        <p:nvPicPr>
          <p:cNvPr id="28" name="Picture 27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365B89AD-5319-EDB1-E251-38BC9EDA3D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8890" y="5085116"/>
            <a:ext cx="887810" cy="263282"/>
          </a:xfrm>
          <a:prstGeom prst="rect">
            <a:avLst/>
          </a:prstGeom>
        </p:spPr>
      </p:pic>
      <p:pic>
        <p:nvPicPr>
          <p:cNvPr id="30" name="Picture 29" descr="A black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C692569-3FF7-63F5-B641-9B219B5A6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144" y="5446745"/>
            <a:ext cx="1961331" cy="4526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47C422-F6D0-B525-7D3A-BDFD175DD0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7153" y="5554093"/>
            <a:ext cx="5888059" cy="336618"/>
          </a:xfrm>
          <a:prstGeom prst="rect">
            <a:avLst/>
          </a:prstGeom>
        </p:spPr>
      </p:pic>
      <p:pic>
        <p:nvPicPr>
          <p:cNvPr id="34" name="Picture 33" descr="A black and white image of a symbol&#10;&#10;Description automatically generated">
            <a:extLst>
              <a:ext uri="{FF2B5EF4-FFF2-40B4-BE49-F238E27FC236}">
                <a16:creationId xmlns:a16="http://schemas.microsoft.com/office/drawing/2014/main" id="{F4EFC680-1EFE-B5E3-78E6-CDF5B2B166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99797" y="5992201"/>
            <a:ext cx="1184640" cy="3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6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Periodická jáma – model krystalických látek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Ovšem je zde třeba ještě jedna podmínka! A totiž tzv. </a:t>
            </a:r>
            <a:r>
              <a:rPr lang="cs-CZ" sz="1200" dirty="0" err="1">
                <a:cs typeface="Times New Roman"/>
              </a:rPr>
              <a:t>Blochův</a:t>
            </a:r>
            <a:r>
              <a:rPr lang="cs-CZ" sz="1200" dirty="0">
                <a:cs typeface="Times New Roman"/>
              </a:rPr>
              <a:t> </a:t>
            </a:r>
            <a:r>
              <a:rPr lang="cs-CZ" sz="1200" dirty="0" err="1">
                <a:cs typeface="Times New Roman"/>
              </a:rPr>
              <a:t>theorém</a:t>
            </a:r>
            <a:r>
              <a:rPr lang="cs-CZ" sz="1200" dirty="0">
                <a:cs typeface="Times New Roman"/>
              </a:rPr>
              <a:t> pro periodicitu, obecně: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Který v podstatě neříká nic jiného, než, že </a:t>
            </a:r>
            <a:r>
              <a:rPr lang="cs-CZ" sz="1200" b="1" dirty="0">
                <a:cs typeface="Times New Roman"/>
              </a:rPr>
              <a:t>pro periodicky se opakující potenciál je rozumné očekávat periodicky se opakující řešení SR</a:t>
            </a:r>
            <a:r>
              <a:rPr lang="cs-CZ" sz="1200" dirty="0">
                <a:cs typeface="Times New Roman"/>
              </a:rPr>
              <a:t>, tedy že výsledná vlnová funkce bude periodická taktéž.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náš případ: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derivace: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Dosadíme-li vzájemně okrajové podmínky pro vlnové funkce a vzájemně pro jejich derivace (i z předešlé strany), pak nahrazením konstant C</a:t>
            </a:r>
            <a:r>
              <a:rPr lang="cs-CZ" sz="1200" baseline="-25000" dirty="0">
                <a:cs typeface="Times New Roman"/>
              </a:rPr>
              <a:t>2</a:t>
            </a:r>
            <a:r>
              <a:rPr lang="cs-CZ" sz="1200" dirty="0">
                <a:cs typeface="Times New Roman"/>
              </a:rPr>
              <a:t> a D</a:t>
            </a:r>
            <a:r>
              <a:rPr lang="cs-CZ" sz="1200" baseline="-25000" dirty="0">
                <a:cs typeface="Times New Roman"/>
              </a:rPr>
              <a:t>2</a:t>
            </a:r>
            <a:r>
              <a:rPr lang="cs-CZ" sz="1200" dirty="0">
                <a:cs typeface="Times New Roman"/>
              </a:rPr>
              <a:t> získáváme dvě rovnice o dvou neznámých: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872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01243-6CD9-6F1B-05D6-7EDDBC19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385" y="1836131"/>
            <a:ext cx="4449632" cy="356922"/>
          </a:xfrm>
          <a:prstGeom prst="rect">
            <a:avLst/>
          </a:prstGeom>
        </p:spPr>
      </p:pic>
      <p:pic>
        <p:nvPicPr>
          <p:cNvPr id="7" name="Picture 6" descr="A close up of a number&#10;&#10;Description automatically generated">
            <a:extLst>
              <a:ext uri="{FF2B5EF4-FFF2-40B4-BE49-F238E27FC236}">
                <a16:creationId xmlns:a16="http://schemas.microsoft.com/office/drawing/2014/main" id="{BAE3C07E-28F6-0FBA-C890-19CFE43D3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04" y="2689003"/>
            <a:ext cx="1965362" cy="306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B006CD-2314-5040-5191-81DC9D443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774" y="3162393"/>
            <a:ext cx="5264477" cy="306365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71652B9-291D-1955-C985-B48824FAE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704" y="3664155"/>
            <a:ext cx="2946400" cy="4445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2A740D-48C2-AD21-3BB1-9116BC2210F8}"/>
              </a:ext>
            </a:extLst>
          </p:cNvPr>
          <p:cNvCxnSpPr/>
          <p:nvPr/>
        </p:nvCxnSpPr>
        <p:spPr>
          <a:xfrm flipV="1">
            <a:off x="1913032" y="3329760"/>
            <a:ext cx="9045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263F33-D0A5-816E-D057-DCB69512D21F}"/>
              </a:ext>
            </a:extLst>
          </p:cNvPr>
          <p:cNvCxnSpPr/>
          <p:nvPr/>
        </p:nvCxnSpPr>
        <p:spPr>
          <a:xfrm flipV="1">
            <a:off x="1913032" y="4459992"/>
            <a:ext cx="9045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9364B-E771-06A6-A66F-1F6F3EB55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7903" y="4295419"/>
            <a:ext cx="5169347" cy="316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7E0B76-EA9E-144C-2CD2-92322B9C3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256" y="5245783"/>
            <a:ext cx="6147696" cy="3846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A325E-3651-2A68-FD54-8A064B070D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304" y="5822260"/>
            <a:ext cx="6979600" cy="3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7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Periodická jáma – model krystalických látek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Soustavu rovnic vyřešíme maticovým způsobem, přes charakteristickou rovnici: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Charakteristická rovnice: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případ 0 &lt; E &lt; V</a:t>
            </a:r>
            <a:r>
              <a:rPr lang="cs-CZ" sz="1200" baseline="-25000" dirty="0">
                <a:cs typeface="Times New Roman"/>
              </a:rPr>
              <a:t>0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Výsledkem je následující rovnice: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To samozřejmě vypadá složitě, ale opět můžeme k řešení přistoupit graficky.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872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E132A-416E-6151-B3FD-2A3DD4EB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582" y="1864813"/>
            <a:ext cx="6238835" cy="5687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CE67CB-1F83-09D7-F92A-30061F24FC51}"/>
              </a:ext>
            </a:extLst>
          </p:cNvPr>
          <p:cNvGrpSpPr/>
          <p:nvPr/>
        </p:nvGrpSpPr>
        <p:grpSpPr>
          <a:xfrm>
            <a:off x="1452582" y="2788142"/>
            <a:ext cx="5779545" cy="602277"/>
            <a:chOff x="1549100" y="2852373"/>
            <a:chExt cx="5779545" cy="6022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6B19DE-184F-2E6B-DC93-6308139CA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9100" y="2852373"/>
              <a:ext cx="5779545" cy="6022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38ED95-6862-7D1C-E68E-1FB7A8E82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6662" y="3264592"/>
              <a:ext cx="127000" cy="1333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95F412-AF17-8BAE-160D-F266FB86F9EF}"/>
                </a:ext>
              </a:extLst>
            </p:cNvPr>
            <p:cNvSpPr/>
            <p:nvPr/>
          </p:nvSpPr>
          <p:spPr>
            <a:xfrm>
              <a:off x="2623151" y="3198351"/>
              <a:ext cx="45719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28DBAD-D3E9-2CB1-998D-83951C48E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582" y="3779065"/>
            <a:ext cx="4674949" cy="340089"/>
          </a:xfrm>
          <a:prstGeom prst="rect">
            <a:avLst/>
          </a:pr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65606A2-91C7-88C1-42DC-8E536561A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1577" y="3631609"/>
            <a:ext cx="1181100" cy="635000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C223C85-AA7D-0FB3-AD16-DC6B2E844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757" y="4317632"/>
            <a:ext cx="2027183" cy="437236"/>
          </a:xfrm>
          <a:prstGeom prst="rect">
            <a:avLst/>
          </a:prstGeom>
        </p:spPr>
      </p:pic>
      <p:pic>
        <p:nvPicPr>
          <p:cNvPr id="21" name="Picture 20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3E0A9373-3FE6-6010-4B1E-759B0A27ED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763" y="4936434"/>
            <a:ext cx="1454588" cy="2893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2093A9-4C2B-5B2F-6F12-47C235BBCD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1351" y="4935024"/>
            <a:ext cx="6073615" cy="4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87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Periodická jáma – model krystalických látek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grafickým řešením rovnice: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následující schéma, ukazující pásovou strukturu v pevných látkách a ukazují nám původ valenčních a vodivostních pásů: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872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B6E3DAFD-BF90-7E07-A792-29B697E2C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74" y="1945793"/>
            <a:ext cx="1454588" cy="289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9BFFD-E807-E8F2-E2E9-C2E11904C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062" y="1944383"/>
            <a:ext cx="6073615" cy="437236"/>
          </a:xfrm>
          <a:prstGeom prst="rect">
            <a:avLst/>
          </a:prstGeom>
        </p:spPr>
      </p:pic>
      <p:pic>
        <p:nvPicPr>
          <p:cNvPr id="7" name="Picture 6" descr="A graph with a line going up&#10;&#10;Description automatically generated">
            <a:extLst>
              <a:ext uri="{FF2B5EF4-FFF2-40B4-BE49-F238E27FC236}">
                <a16:creationId xmlns:a16="http://schemas.microsoft.com/office/drawing/2014/main" id="{29792CAC-A189-CE07-D8D9-71DA1615F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92" y="3124022"/>
            <a:ext cx="4078863" cy="2539434"/>
          </a:xfrm>
          <a:prstGeom prst="rect">
            <a:avLst/>
          </a:prstGeom>
        </p:spPr>
      </p:pic>
      <p:pic>
        <p:nvPicPr>
          <p:cNvPr id="9" name="Picture 8" descr="Diagram of energy and energy band&#10;&#10;Description automatically generated">
            <a:extLst>
              <a:ext uri="{FF2B5EF4-FFF2-40B4-BE49-F238E27FC236}">
                <a16:creationId xmlns:a16="http://schemas.microsoft.com/office/drawing/2014/main" id="{E4EDBA45-C282-BD90-D8B6-D15C78EB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71"/>
          <a:stretch/>
        </p:blipFill>
        <p:spPr>
          <a:xfrm>
            <a:off x="4998911" y="3392007"/>
            <a:ext cx="3735607" cy="23065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B55D21-3C8E-ECA9-37BE-99ED1C37FC1C}"/>
              </a:ext>
            </a:extLst>
          </p:cNvPr>
          <p:cNvSpPr/>
          <p:nvPr/>
        </p:nvSpPr>
        <p:spPr>
          <a:xfrm>
            <a:off x="2272357" y="1879924"/>
            <a:ext cx="6166865" cy="4911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C10B1B-BEB7-6716-E556-25BCFD15938A}"/>
              </a:ext>
            </a:extLst>
          </p:cNvPr>
          <p:cNvGrpSpPr/>
          <p:nvPr/>
        </p:nvGrpSpPr>
        <p:grpSpPr>
          <a:xfrm>
            <a:off x="156077" y="4152734"/>
            <a:ext cx="607859" cy="369332"/>
            <a:chOff x="7157545" y="633705"/>
            <a:chExt cx="607859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4A531A-77D9-4B28-BB24-967A30FE4268}"/>
                </a:ext>
              </a:extLst>
            </p:cNvPr>
            <p:cNvSpPr txBox="1"/>
            <p:nvPr/>
          </p:nvSpPr>
          <p:spPr>
            <a:xfrm>
              <a:off x="7157545" y="63370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f(    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4853F3-AFA3-61AC-76A9-E222BBD80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0108" y="753400"/>
              <a:ext cx="198873" cy="22481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0848068-5805-923B-5BFF-AE4938499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486" y="5612515"/>
            <a:ext cx="198873" cy="224813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3AEFA85-7E7A-8AED-6976-E0D883A466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994" t="22120" r="3613" b="1083"/>
          <a:stretch/>
        </p:blipFill>
        <p:spPr>
          <a:xfrm>
            <a:off x="2381394" y="5999336"/>
            <a:ext cx="535055" cy="33578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E6D12C-E8D6-CA84-B4C9-94AADF2BB7A4}"/>
              </a:ext>
            </a:extLst>
          </p:cNvPr>
          <p:cNvGrpSpPr/>
          <p:nvPr/>
        </p:nvGrpSpPr>
        <p:grpSpPr>
          <a:xfrm>
            <a:off x="4672264" y="1453778"/>
            <a:ext cx="607859" cy="369332"/>
            <a:chOff x="7157545" y="633705"/>
            <a:chExt cx="607859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B3B5CF-D241-FB5B-CB1F-8B885236E4DF}"/>
                </a:ext>
              </a:extLst>
            </p:cNvPr>
            <p:cNvSpPr txBox="1"/>
            <p:nvPr/>
          </p:nvSpPr>
          <p:spPr>
            <a:xfrm>
              <a:off x="7157545" y="63370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f(    )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3DDEE1-573C-B3F1-B784-D97C75F17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0108" y="753400"/>
              <a:ext cx="198873" cy="224813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FB437B5-C54E-0F9D-7A21-9803FD02669C}"/>
              </a:ext>
            </a:extLst>
          </p:cNvPr>
          <p:cNvSpPr/>
          <p:nvPr/>
        </p:nvSpPr>
        <p:spPr>
          <a:xfrm>
            <a:off x="205334" y="3011765"/>
            <a:ext cx="4555852" cy="3323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FB1CBC-4A5F-357E-8690-5BB5C5513EF8}"/>
              </a:ext>
            </a:extLst>
          </p:cNvPr>
          <p:cNvSpPr/>
          <p:nvPr/>
        </p:nvSpPr>
        <p:spPr>
          <a:xfrm>
            <a:off x="4863052" y="3150271"/>
            <a:ext cx="3941021" cy="2943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5804EF-8546-1F45-9875-540C2998874C}"/>
              </a:ext>
            </a:extLst>
          </p:cNvPr>
          <p:cNvSpPr txBox="1"/>
          <p:nvPr/>
        </p:nvSpPr>
        <p:spPr>
          <a:xfrm>
            <a:off x="6737017" y="5492822"/>
            <a:ext cx="252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5E3445-14B5-FD1F-0C5A-8060B895EE3C}"/>
              </a:ext>
            </a:extLst>
          </p:cNvPr>
          <p:cNvSpPr txBox="1"/>
          <p:nvPr/>
        </p:nvSpPr>
        <p:spPr>
          <a:xfrm>
            <a:off x="5070419" y="6235118"/>
            <a:ext cx="3733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http://</a:t>
            </a:r>
            <a:r>
              <a:rPr lang="en-US" dirty="0" err="1">
                <a:hlinkClick r:id="rId10"/>
              </a:rPr>
              <a:t>www.falstad.com</a:t>
            </a:r>
            <a:r>
              <a:rPr lang="en-US" dirty="0">
                <a:hlinkClick r:id="rId10"/>
              </a:rPr>
              <a:t>/qm1dcrystal/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25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Shrnutí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Diskrétní spektrum:</a:t>
            </a:r>
          </a:p>
          <a:p>
            <a:r>
              <a:rPr lang="cs-CZ" sz="1200" b="1" dirty="0">
                <a:cs typeface="Times New Roman"/>
              </a:rPr>
              <a:t>Vázané stavy </a:t>
            </a:r>
            <a:r>
              <a:rPr lang="cs-CZ" sz="1200" dirty="0">
                <a:cs typeface="Times New Roman"/>
              </a:rPr>
              <a:t>se vyskytují vždy, pokud částice nemůže uniknout do nekonečna. Čili </a:t>
            </a:r>
            <a:r>
              <a:rPr lang="cs-CZ" sz="1200" b="1" dirty="0">
                <a:cs typeface="Times New Roman"/>
              </a:rPr>
              <a:t>částice je uvězněna/vázána </a:t>
            </a:r>
            <a:r>
              <a:rPr lang="cs-CZ" sz="1200" dirty="0">
                <a:cs typeface="Times New Roman"/>
              </a:rPr>
              <a:t>v omezeném prostoru, Pohyb částice je tzv. </a:t>
            </a:r>
            <a:r>
              <a:rPr lang="cs-CZ" sz="1200" b="1" dirty="0">
                <a:cs typeface="Times New Roman"/>
              </a:rPr>
              <a:t>limitní</a:t>
            </a:r>
            <a:r>
              <a:rPr lang="cs-CZ" sz="1200" dirty="0">
                <a:cs typeface="Times New Roman"/>
              </a:rPr>
              <a:t>. V takovém případě </a:t>
            </a:r>
            <a:r>
              <a:rPr lang="cs-CZ" sz="1200" b="1" dirty="0">
                <a:cs typeface="Times New Roman"/>
              </a:rPr>
              <a:t>jsou řešení SR pouze ta diskrétní</a:t>
            </a:r>
            <a:r>
              <a:rPr lang="cs-CZ" sz="1200" dirty="0">
                <a:cs typeface="Times New Roman"/>
              </a:rPr>
              <a:t>. Toto platí např. pro harmonický oscilátor či nekonečnou potenciálovou jámu. Jejich </a:t>
            </a:r>
            <a:r>
              <a:rPr lang="cs-CZ" sz="1200" b="1" dirty="0">
                <a:cs typeface="Times New Roman"/>
              </a:rPr>
              <a:t>vlnové funkce jsou konečné/nulové</a:t>
            </a:r>
            <a:r>
              <a:rPr lang="cs-CZ" sz="1200" dirty="0">
                <a:cs typeface="Times New Roman"/>
              </a:rPr>
              <a:t> pro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jdoucí do +- nekonečna. Tyto stavy pak mají energie menší než daný potenciál.</a:t>
            </a:r>
          </a:p>
          <a:p>
            <a:r>
              <a:rPr lang="cs-CZ" sz="1200" b="1" dirty="0">
                <a:cs typeface="Times New Roman"/>
              </a:rPr>
              <a:t>Kontinuální spektrum:</a:t>
            </a:r>
          </a:p>
          <a:p>
            <a:r>
              <a:rPr lang="cs-CZ" sz="1200" dirty="0">
                <a:cs typeface="Times New Roman"/>
              </a:rPr>
              <a:t>Nevázané, čili </a:t>
            </a:r>
            <a:r>
              <a:rPr lang="cs-CZ" sz="1200" b="1" dirty="0">
                <a:cs typeface="Times New Roman"/>
              </a:rPr>
              <a:t>volné stavy </a:t>
            </a:r>
            <a:r>
              <a:rPr lang="cs-CZ" sz="1200" dirty="0">
                <a:cs typeface="Times New Roman"/>
              </a:rPr>
              <a:t>nastávají, pokud není pohyb částice </a:t>
            </a:r>
            <a:r>
              <a:rPr lang="cs-CZ" sz="1200" b="1" dirty="0">
                <a:cs typeface="Times New Roman"/>
              </a:rPr>
              <a:t>potenciálem omezen/vázán</a:t>
            </a:r>
            <a:r>
              <a:rPr lang="cs-CZ" sz="1200" dirty="0">
                <a:cs typeface="Times New Roman"/>
              </a:rPr>
              <a:t> - typicky jde třeba o volnou částici. Pohyb takové částice je </a:t>
            </a:r>
            <a:r>
              <a:rPr lang="cs-CZ" sz="1200" b="1" dirty="0">
                <a:cs typeface="Times New Roman"/>
              </a:rPr>
              <a:t>infinitní.</a:t>
            </a:r>
          </a:p>
          <a:p>
            <a:endParaRPr lang="cs-CZ" sz="1200" b="1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Řešení 1D problémů: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Rozdělíme x-ový 1D prostor do význačných intervalů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Zapíšeme </a:t>
            </a:r>
            <a:r>
              <a:rPr lang="cs-CZ" sz="1200" dirty="0" err="1">
                <a:cs typeface="Times New Roman"/>
              </a:rPr>
              <a:t>Schrödingerovu</a:t>
            </a:r>
            <a:r>
              <a:rPr lang="cs-CZ" sz="1200" dirty="0">
                <a:cs typeface="Times New Roman"/>
              </a:rPr>
              <a:t> rovnici a vyřešíme ji pro dané intervaly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Aplikujeme fyzikální intuici, standardní podmínky na vlnové funkce, a řešení specifikujeme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Normalizujeme vlnové funkce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Aplikujeme okrajové podmínky (podmínky spojitosti) a řešení dále specifikujeme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Spočítáme koeficient reflexe či transmise, pokud bylo v zadání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 pro harmonický oscilátor: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Řešením SR pro periodický potenciál je pásová struktura: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872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4E7CA-69EF-E850-FC7E-89FC20AA3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40" y="3090259"/>
            <a:ext cx="3826062" cy="400111"/>
          </a:xfrm>
          <a:prstGeom prst="rect">
            <a:avLst/>
          </a:prstGeom>
        </p:spPr>
      </p:pic>
      <p:pic>
        <p:nvPicPr>
          <p:cNvPr id="5" name="Picture 4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31A4421-E920-0454-A00C-AE6322095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175" b="-21970"/>
          <a:stretch/>
        </p:blipFill>
        <p:spPr>
          <a:xfrm>
            <a:off x="6276065" y="3873904"/>
            <a:ext cx="2728082" cy="531496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F67EA193-E34B-BD2E-C634-9889E08DC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060" y="4429416"/>
            <a:ext cx="2561005" cy="459831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1335BBB0-447A-E4EF-7938-2A5101601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377" y="4959275"/>
            <a:ext cx="2082126" cy="1751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B8204B-3B62-0804-1352-0FF73B5DBC27}"/>
              </a:ext>
            </a:extLst>
          </p:cNvPr>
          <p:cNvSpPr/>
          <p:nvPr/>
        </p:nvSpPr>
        <p:spPr>
          <a:xfrm>
            <a:off x="6089034" y="4971139"/>
            <a:ext cx="2301932" cy="1761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8" name="Picture 17" descr="A graph with a line going up&#10;&#10;Description automatically generated">
            <a:extLst>
              <a:ext uri="{FF2B5EF4-FFF2-40B4-BE49-F238E27FC236}">
                <a16:creationId xmlns:a16="http://schemas.microsoft.com/office/drawing/2014/main" id="{4F71D67C-BB5C-CD76-017F-711DFEB2C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734" y="5233292"/>
            <a:ext cx="2431469" cy="151379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4E4D4FE-95A6-68A1-D107-E9913645678D}"/>
              </a:ext>
            </a:extLst>
          </p:cNvPr>
          <p:cNvSpPr/>
          <p:nvPr/>
        </p:nvSpPr>
        <p:spPr>
          <a:xfrm>
            <a:off x="2872290" y="5201017"/>
            <a:ext cx="2659417" cy="1595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4895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998653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Diskrétní a kontinuální spektra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                   Obecný 1D potenciál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Kontinuální spektrum:</a:t>
            </a:r>
          </a:p>
          <a:p>
            <a:r>
              <a:rPr lang="cs-CZ" sz="1200" dirty="0">
                <a:cs typeface="Times New Roman"/>
              </a:rPr>
              <a:t>Nevázané, čili volné stavy nastávají, pokud není pohyb částice </a:t>
            </a:r>
            <a:r>
              <a:rPr lang="cs-CZ" sz="1200" b="1" dirty="0">
                <a:cs typeface="Times New Roman"/>
              </a:rPr>
              <a:t>potenciálem omezen/vázán</a:t>
            </a:r>
            <a:r>
              <a:rPr lang="cs-CZ" sz="1200" dirty="0">
                <a:cs typeface="Times New Roman"/>
              </a:rPr>
              <a:t> - typicky jde třeba o volnou částici. Pohyb takové částice je </a:t>
            </a:r>
            <a:r>
              <a:rPr lang="cs-CZ" sz="1200" b="1" dirty="0">
                <a:cs typeface="Times New Roman"/>
              </a:rPr>
              <a:t>infinitní</a:t>
            </a:r>
            <a:r>
              <a:rPr lang="cs-CZ" sz="1200" dirty="0">
                <a:cs typeface="Times New Roman"/>
              </a:rPr>
              <a:t> pro			 a pro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Případ</a:t>
            </a:r>
            <a:r>
              <a:rPr lang="cs-CZ" sz="1200" dirty="0">
                <a:cs typeface="Times New Roman"/>
              </a:rPr>
              <a:t> </a:t>
            </a:r>
          </a:p>
          <a:p>
            <a:r>
              <a:rPr lang="cs-CZ" sz="1200" dirty="0">
                <a:cs typeface="Times New Roman"/>
              </a:rPr>
              <a:t>V tomto případě je pohyb částice infinitní pouze pro 	        .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spektrum je kontinuální a žádný ze stavů není degenerovaný. SR je </a:t>
            </a:r>
            <a:r>
              <a:rPr lang="cs-CZ" sz="1200" dirty="0" err="1">
                <a:cs typeface="Times New Roman"/>
              </a:rPr>
              <a:t>rce</a:t>
            </a:r>
            <a:r>
              <a:rPr lang="cs-CZ" sz="1200" dirty="0">
                <a:cs typeface="Times New Roman"/>
              </a:rPr>
              <a:t> druhého řádu a má tak dvě lineárně nezávislá řešení, ale pouze jedno je fyzikálně akceptovatelné. Toto řešení je oscilující pro	 a silně klesající pro	          tak, že je finitní (nulové) pro		, protože divergentní řešení nejsou fyzikální (vzpomeňte na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 funkce).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Případ</a:t>
            </a:r>
            <a:r>
              <a:rPr lang="cs-CZ" sz="1200" dirty="0">
                <a:cs typeface="Times New Roman"/>
              </a:rPr>
              <a:t>    </a:t>
            </a:r>
          </a:p>
          <a:p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spektrum je kontinuální a pohyb částice je v obou směrech infinitní                       . Všechny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stavy spektra jsou dvojnásobně degenerované. Obecným řešením SSR je lineární kombinace dvou oscilačních funkcí, jedna pro pohyb doleva a druhá pro pohyb doprava. (V předchozím nedegenerovaném případě zůstává jen jedno řešení, protože to druhé diverguje pro                       a je fyzikálně neakceptovatelné, je tedy zamítnuto.) V kontrastu k vázaným stavům, volné stavy nelze normalizovat a nelze použít okrajové podmínky.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934422"/>
            <a:ext cx="2197764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FD66B5AB-44BA-6FDF-84DC-82D8640E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689" y="998653"/>
            <a:ext cx="4173192" cy="2269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067AB8-F277-06DC-5B77-BDCF08D96A13}"/>
              </a:ext>
            </a:extLst>
          </p:cNvPr>
          <p:cNvSpPr/>
          <p:nvPr/>
        </p:nvSpPr>
        <p:spPr>
          <a:xfrm>
            <a:off x="2846520" y="934422"/>
            <a:ext cx="4389657" cy="2494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17DC7-AAAB-C39E-F6FB-A0603E7D8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511" y="3493231"/>
            <a:ext cx="1879600" cy="23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8706D-1873-28E2-0692-DC17C613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199" y="3505461"/>
            <a:ext cx="1127761" cy="234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28EFA7-96F6-2A17-9054-3D296F3760C3}"/>
              </a:ext>
            </a:extLst>
          </p:cNvPr>
          <p:cNvSpPr txBox="1"/>
          <p:nvPr/>
        </p:nvSpPr>
        <p:spPr>
          <a:xfrm>
            <a:off x="5130799" y="3499554"/>
            <a:ext cx="223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,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B8390-3CDB-B18C-741F-D29852787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360" y="4163660"/>
            <a:ext cx="888294" cy="185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1430B9-FBB9-A858-4251-5AD1F5BCBC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04" y="4517396"/>
            <a:ext cx="888294" cy="185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149613-5E7B-B6AD-225E-598E2F80C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849" y="4736497"/>
            <a:ext cx="533400" cy="12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27BC02-39FD-FADC-0F09-8E4FF057B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263" y="5112449"/>
            <a:ext cx="406400" cy="139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23D249-27F6-2E32-92A0-1864F919B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5379" y="5112449"/>
            <a:ext cx="419100" cy="139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A715AC-6A4D-7A1B-F43D-CAE62F57E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732" y="5091360"/>
            <a:ext cx="558800" cy="152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57813C-7CE3-B079-36C9-130510EDC8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764" y="4148036"/>
            <a:ext cx="548428" cy="1853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7FD510-CAC7-CEB7-D99A-4639046EB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226" y="5621739"/>
            <a:ext cx="548428" cy="1853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28D90B-4F28-D2B7-7A20-BAEE27D1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6278" y="5793412"/>
            <a:ext cx="685800" cy="203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EB284E-5186-78F8-E4EC-D34A695A79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9529" y="6179890"/>
            <a:ext cx="6858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3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8088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Volná částice – kontinuální, volné stavy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Jde o nejjednodušší 1D problém, kdy V(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) = 0. </a:t>
            </a:r>
          </a:p>
          <a:p>
            <a:r>
              <a:rPr lang="cs-CZ" sz="1200" dirty="0">
                <a:cs typeface="Times New Roman"/>
              </a:rPr>
              <a:t>V takovém případě dostává SR tvar: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, a </a:t>
            </a:r>
            <a:r>
              <a:rPr lang="cs-CZ" sz="1200" i="1" dirty="0">
                <a:cs typeface="Times New Roman"/>
              </a:rPr>
              <a:t>k</a:t>
            </a:r>
            <a:r>
              <a:rPr lang="cs-CZ" sz="1200" dirty="0">
                <a:cs typeface="Times New Roman"/>
              </a:rPr>
              <a:t> je vlnový vektor.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 jsme již probrali, nejjednodušším řešením této rovnice je součet dvou lineárně nezávislých planárních vln</a:t>
            </a:r>
          </a:p>
          <a:p>
            <a:r>
              <a:rPr lang="cs-CZ" sz="1200" dirty="0">
                <a:cs typeface="Times New Roman"/>
              </a:rPr>
              <a:t>kde	     a	    jsou libovolné konstanty. Kompletní vlnová funkce je pak dána stacionárním stavem: 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 				     První člen					reprezentuje vlnu jdoucí doprava, druhý člen pak vlnu šířící se doleva. Intenzity těchto vln jsou dány:	      a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Je dobré si uvědomit, že tyto </a:t>
            </a:r>
            <a:r>
              <a:rPr lang="cs-CZ" sz="1200" u="sng" dirty="0">
                <a:cs typeface="Times New Roman"/>
              </a:rPr>
              <a:t>vlny		     a       	       jsou spojeny s volnou částicí jdoucí doprava a doleva s přesně definovanou hybností a energií</a:t>
            </a:r>
            <a:r>
              <a:rPr lang="cs-CZ" sz="1200" dirty="0">
                <a:cs typeface="Times New Roman"/>
              </a:rPr>
              <a:t>:				          A protože </a:t>
            </a:r>
            <a:r>
              <a:rPr lang="cs-CZ" sz="1200" u="sng" dirty="0">
                <a:cs typeface="Times New Roman"/>
              </a:rPr>
              <a:t>pro volnou částici nemáme žádné okrajové podmínky, tak neklademe žádná omezení na hodnoty </a:t>
            </a:r>
            <a:r>
              <a:rPr lang="cs-CZ" sz="1200" i="1" u="sng" dirty="0">
                <a:cs typeface="Times New Roman"/>
              </a:rPr>
              <a:t>k</a:t>
            </a:r>
            <a:r>
              <a:rPr lang="cs-CZ" sz="1200" u="sng" dirty="0">
                <a:cs typeface="Times New Roman"/>
              </a:rPr>
              <a:t> a </a:t>
            </a:r>
            <a:r>
              <a:rPr lang="cs-CZ" sz="1200" i="1" u="sng" dirty="0">
                <a:cs typeface="Times New Roman"/>
              </a:rPr>
              <a:t>E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SR pro volnou částici je tedy matematicky řešitelná a jednoduše popsatelná, ovšem má </a:t>
            </a:r>
            <a:r>
              <a:rPr lang="cs-CZ" sz="1200" b="1" dirty="0">
                <a:cs typeface="Times New Roman"/>
              </a:rPr>
              <a:t>zjevné fyzikální problémy</a:t>
            </a:r>
            <a:r>
              <a:rPr lang="cs-CZ" sz="1200" dirty="0">
                <a:cs typeface="Times New Roman"/>
              </a:rPr>
              <a:t>:</a:t>
            </a:r>
          </a:p>
          <a:p>
            <a:r>
              <a:rPr lang="cs-CZ" sz="1200" dirty="0">
                <a:cs typeface="Times New Roman"/>
              </a:rPr>
              <a:t>- hustota pravděpodobnosti pro obě řešení je konstantní:					         Protože nezávisí ani na </a:t>
            </a:r>
            <a:r>
              <a:rPr lang="cs-CZ" sz="1200" i="1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ani na </a:t>
            </a:r>
            <a:r>
              <a:rPr lang="cs-CZ" sz="1200" i="1" dirty="0">
                <a:cs typeface="Times New Roman"/>
              </a:rPr>
              <a:t>t. </a:t>
            </a:r>
            <a:r>
              <a:rPr lang="cs-CZ" sz="1200" dirty="0">
                <a:cs typeface="Times New Roman"/>
              </a:rPr>
              <a:t>To samozřejmě plyne z Heisenbergova principu neurčitosti, protože pokud máme přesně známé hybnost a energii, pak o poloze a čase nemůžeme říci nic. Tedy, pokud	         a                  pak			a     </a:t>
            </a:r>
          </a:p>
          <a:p>
            <a:r>
              <a:rPr lang="cs-CZ" sz="1200" dirty="0">
                <a:cs typeface="Times New Roman"/>
              </a:rPr>
              <a:t>- rychlost šíření vlny a částice se liší:						Přitom pro částici:</a:t>
            </a:r>
          </a:p>
          <a:p>
            <a:r>
              <a:rPr lang="cs-CZ" sz="1200" dirty="0">
                <a:cs typeface="Times New Roman"/>
              </a:rPr>
              <a:t>A tedy částice se šíří dvakrát rychleji</a:t>
            </a:r>
          </a:p>
          <a:p>
            <a:r>
              <a:rPr lang="cs-CZ" sz="1200" dirty="0">
                <a:cs typeface="Times New Roman"/>
              </a:rPr>
              <a:t>než vlna.</a:t>
            </a:r>
          </a:p>
          <a:p>
            <a:r>
              <a:rPr lang="cs-CZ" sz="1200" dirty="0">
                <a:cs typeface="Times New Roman"/>
              </a:rPr>
              <a:t>- výsledná vlnová funkce není </a:t>
            </a:r>
            <a:r>
              <a:rPr lang="cs-CZ" sz="1200" dirty="0" err="1">
                <a:cs typeface="Times New Roman"/>
              </a:rPr>
              <a:t>normalizovatelná</a:t>
            </a:r>
            <a:r>
              <a:rPr lang="cs-CZ" sz="1200" dirty="0">
                <a:cs typeface="Times New Roman"/>
              </a:rPr>
              <a:t>:							      A tedy řešení                      nejsou fyzikální, nejsou kvadraticky </a:t>
            </a:r>
            <a:r>
              <a:rPr lang="cs-CZ" sz="1200" dirty="0" err="1">
                <a:cs typeface="Times New Roman"/>
              </a:rPr>
              <a:t>integrabilní</a:t>
            </a:r>
            <a:r>
              <a:rPr lang="cs-CZ" sz="1200" dirty="0">
                <a:cs typeface="Times New Roman"/>
              </a:rPr>
              <a:t>.</a:t>
            </a:r>
          </a:p>
          <a:p>
            <a:r>
              <a:rPr lang="cs-CZ" sz="1200" dirty="0">
                <a:cs typeface="Times New Roman"/>
              </a:rPr>
              <a:t>Problém je zjevný: </a:t>
            </a:r>
            <a:r>
              <a:rPr lang="cs-CZ" sz="1200" b="1" dirty="0">
                <a:cs typeface="Times New Roman"/>
              </a:rPr>
              <a:t>volná částice nemůže mít přesně danou hybnost a energii v kvantovém popisu</a:t>
            </a:r>
            <a:r>
              <a:rPr lang="cs-CZ" sz="1200" dirty="0">
                <a:cs typeface="Times New Roman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3857"/>
            <a:ext cx="277360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9514E-8D85-CF3D-1F97-0CD19311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377" y="1682918"/>
            <a:ext cx="4020148" cy="435209"/>
          </a:xfrm>
          <a:prstGeom prst="rect">
            <a:avLst/>
          </a:prstGeom>
        </p:spPr>
      </p:pic>
      <p:pic>
        <p:nvPicPr>
          <p:cNvPr id="7" name="Picture 6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C53286B8-717A-ED4B-6C68-2B2204D22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" y="2182675"/>
            <a:ext cx="1047526" cy="232784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0DF936-C6F8-6D01-AFC8-248CB9624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932" y="2492794"/>
            <a:ext cx="1907764" cy="294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E175A0-9EDA-04C6-AC72-22F6C3C28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19" y="2773575"/>
            <a:ext cx="272769" cy="184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49987D-AF89-8CB4-7F14-544D85E14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498" y="2765359"/>
            <a:ext cx="272767" cy="1845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9C7DD4-405A-57AE-64E8-893242329A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132" y="3034269"/>
            <a:ext cx="5816296" cy="294082"/>
          </a:xfrm>
          <a:prstGeom prst="rect">
            <a:avLst/>
          </a:prstGeom>
        </p:spPr>
      </p:pic>
      <p:pic>
        <p:nvPicPr>
          <p:cNvPr id="18" name="Picture 17" descr="A black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7F020183-50EE-DD33-C08A-28AFAD505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004" y="3472470"/>
            <a:ext cx="1613648" cy="2104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B0144B-5F7B-CBFD-FB7B-EA9837E8F8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0474" y="3472470"/>
            <a:ext cx="1689399" cy="205467"/>
          </a:xfrm>
          <a:prstGeom prst="rect">
            <a:avLst/>
          </a:prstGeom>
        </p:spPr>
      </p:pic>
      <p:pic>
        <p:nvPicPr>
          <p:cNvPr id="23" name="Picture 22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8D30D7F9-9CCA-7C27-BFB3-700C38CF94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2935" y="3677555"/>
            <a:ext cx="366905" cy="198128"/>
          </a:xfrm>
          <a:prstGeom prst="rect">
            <a:avLst/>
          </a:prstGeom>
        </p:spPr>
      </p:pic>
      <p:pic>
        <p:nvPicPr>
          <p:cNvPr id="25" name="Picture 24" descr="A black and white text&#10;&#10;Description automatically generated">
            <a:extLst>
              <a:ext uri="{FF2B5EF4-FFF2-40B4-BE49-F238E27FC236}">
                <a16:creationId xmlns:a16="http://schemas.microsoft.com/office/drawing/2014/main" id="{694A3A14-AD7F-C1F4-170B-EAEA60936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0867" y="3687972"/>
            <a:ext cx="366905" cy="205467"/>
          </a:xfrm>
          <a:prstGeom prst="rect">
            <a:avLst/>
          </a:prstGeom>
        </p:spPr>
      </p:pic>
      <p:pic>
        <p:nvPicPr>
          <p:cNvPr id="27" name="Picture 26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E573963E-DFB0-9404-864C-F3B2EE258E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573" y="4046232"/>
            <a:ext cx="677636" cy="209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C2C2E0-4056-AC3D-6FFE-28ABE53DDB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0867" y="4043227"/>
            <a:ext cx="706664" cy="211081"/>
          </a:xfrm>
          <a:prstGeom prst="rect">
            <a:avLst/>
          </a:prstGeom>
        </p:spPr>
      </p:pic>
      <p:pic>
        <p:nvPicPr>
          <p:cNvPr id="31" name="Picture 30" descr="A black and orange lines&#10;&#10;Description automatically generated">
            <a:extLst>
              <a:ext uri="{FF2B5EF4-FFF2-40B4-BE49-F238E27FC236}">
                <a16:creationId xmlns:a16="http://schemas.microsoft.com/office/drawing/2014/main" id="{CD2066E0-8EA7-9858-8E43-99D2200CFD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19960" y="4243422"/>
            <a:ext cx="816462" cy="196265"/>
          </a:xfrm>
          <a:prstGeom prst="rect">
            <a:avLst/>
          </a:prstGeom>
        </p:spPr>
      </p:pic>
      <p:pic>
        <p:nvPicPr>
          <p:cNvPr id="33" name="Picture 32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85273C7D-3C8C-45E0-9811-24BBA91450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7080" y="4248068"/>
            <a:ext cx="1028092" cy="2013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540E50-B34D-1041-622C-48037B605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2173" y="4960755"/>
            <a:ext cx="2188029" cy="206119"/>
          </a:xfrm>
          <a:prstGeom prst="rect">
            <a:avLst/>
          </a:prstGeom>
        </p:spPr>
      </p:pic>
      <p:pic>
        <p:nvPicPr>
          <p:cNvPr id="37" name="Picture 36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0DD99A14-2735-B5EE-55FA-AD25777BF55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15042" y="5354758"/>
            <a:ext cx="557893" cy="2102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4F5147-9830-B756-2BB7-90AE2D72A0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32520" y="5329236"/>
            <a:ext cx="557893" cy="1834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04C87B6-3499-A579-141E-02551EC1DF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00894" y="5347952"/>
            <a:ext cx="762523" cy="167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111446A-0BE2-E57B-F974-2EDFB8AC65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86810" y="5351008"/>
            <a:ext cx="762523" cy="170272"/>
          </a:xfrm>
          <a:prstGeom prst="rect">
            <a:avLst/>
          </a:prstGeom>
        </p:spPr>
      </p:pic>
      <p:pic>
        <p:nvPicPr>
          <p:cNvPr id="45" name="Picture 44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F97C7B79-CF0D-67BB-6602-EDF1BC573A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34353" y="5495767"/>
            <a:ext cx="2139950" cy="387350"/>
          </a:xfrm>
          <a:prstGeom prst="rect">
            <a:avLst/>
          </a:prstGeom>
        </p:spPr>
      </p:pic>
      <p:pic>
        <p:nvPicPr>
          <p:cNvPr id="47" name="Picture 46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66222E8-963D-2F5F-5E7D-8227898D4B2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04803" y="5495767"/>
            <a:ext cx="1901368" cy="387064"/>
          </a:xfrm>
          <a:prstGeom prst="rect">
            <a:avLst/>
          </a:prstGeom>
        </p:spPr>
      </p:pic>
      <p:pic>
        <p:nvPicPr>
          <p:cNvPr id="49" name="Picture 48" descr="A math equation with a symbol&#10;&#10;Description automatically generated with medium confidence">
            <a:extLst>
              <a:ext uri="{FF2B5EF4-FFF2-40B4-BE49-F238E27FC236}">
                <a16:creationId xmlns:a16="http://schemas.microsoft.com/office/drawing/2014/main" id="{EFA0C9C6-D13A-8C33-4A10-DEF84269DF5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04471" y="5959912"/>
            <a:ext cx="3140528" cy="4010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6E3178-5A55-5F4D-BAEE-FD81A63C6C8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94343" y="6076075"/>
            <a:ext cx="637287" cy="1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1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866917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Volná částice – kontinuální, volné stavy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předchozího plyne, že fyzikálně akceptovatelná řešení SR nemohou být planární vlny, ovšem mohou to být lineárně složené, superponované,  planární vlny, vlnová klubka:						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	        je amplituda vlnového klubka a je dána Fourierovou transformací		,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Vlnové klubko řeší všechny výše uvedené problémy planárních vln, </a:t>
            </a:r>
            <a:r>
              <a:rPr lang="cs-CZ" sz="1200" b="1" dirty="0">
                <a:cs typeface="Times New Roman"/>
              </a:rPr>
              <a:t>hybnost a energie jsou dány s nenulovou přesností/rozptylem, vlnové klubko i částice se šíří stejnou rychlostí a vlnové klubko je </a:t>
            </a:r>
            <a:r>
              <a:rPr lang="cs-CZ" sz="1200" b="1" dirty="0" err="1">
                <a:cs typeface="Times New Roman"/>
              </a:rPr>
              <a:t>normalizovatelné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Fyzikální řešení SR pro volnou částici jsou tedy dána vlnovými klubky, ne stacionárními řešeními.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Vzpomeňme si na princip superpozice, vlastnosti </a:t>
            </a:r>
            <a:r>
              <a:rPr lang="cs-CZ" sz="1200" dirty="0" err="1">
                <a:cs typeface="Times New Roman"/>
              </a:rPr>
              <a:t>Hermiteovských</a:t>
            </a:r>
            <a:r>
              <a:rPr lang="cs-CZ" sz="1200" dirty="0">
                <a:cs typeface="Times New Roman"/>
              </a:rPr>
              <a:t> operátorů a linearitu SR!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pPr marL="171450" indent="-171450">
              <a:buFontTx/>
              <a:buChar char="-"/>
            </a:pP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1802686"/>
            <a:ext cx="277390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C0CE4739-254C-F105-8A5C-7140189A8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478" y="2628084"/>
            <a:ext cx="2645828" cy="475482"/>
          </a:xfrm>
          <a:prstGeom prst="rect">
            <a:avLst/>
          </a:prstGeom>
        </p:spPr>
      </p:pic>
      <p:pic>
        <p:nvPicPr>
          <p:cNvPr id="7" name="Picture 6" descr="A group of letters with a white background&#10;&#10;Description automatically generated">
            <a:extLst>
              <a:ext uri="{FF2B5EF4-FFF2-40B4-BE49-F238E27FC236}">
                <a16:creationId xmlns:a16="http://schemas.microsoft.com/office/drawing/2014/main" id="{C886DA0E-10B3-E734-DBFA-94D60AEB3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91" y="3167743"/>
            <a:ext cx="432308" cy="234950"/>
          </a:xfrm>
          <a:prstGeom prst="rect">
            <a:avLst/>
          </a:prstGeom>
        </p:spPr>
      </p:pic>
      <p:pic>
        <p:nvPicPr>
          <p:cNvPr id="10" name="Picture 9" descr="A black and white image of a smiley face&#10;&#10;Description automatically generated">
            <a:extLst>
              <a:ext uri="{FF2B5EF4-FFF2-40B4-BE49-F238E27FC236}">
                <a16:creationId xmlns:a16="http://schemas.microsoft.com/office/drawing/2014/main" id="{8C472852-0575-63AA-0102-2387FE96B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639" y="3167743"/>
            <a:ext cx="629666" cy="234950"/>
          </a:xfrm>
          <a:prstGeom prst="rect">
            <a:avLst/>
          </a:prstGeom>
        </p:spPr>
      </p:pic>
      <p:pic>
        <p:nvPicPr>
          <p:cNvPr id="12" name="Picture 11" descr="A math equation with symbols&#10;&#10;Description automatically generated">
            <a:extLst>
              <a:ext uri="{FF2B5EF4-FFF2-40B4-BE49-F238E27FC236}">
                <a16:creationId xmlns:a16="http://schemas.microsoft.com/office/drawing/2014/main" id="{7305FA9E-C323-DB49-071D-6B00798F8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9506" y="3034779"/>
            <a:ext cx="2329951" cy="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8088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Potenciálový schod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Dalším elementárním problémem je tzv. potenciálový schod, tedy kdy </a:t>
            </a:r>
            <a:r>
              <a:rPr lang="cs-CZ" sz="1200" u="sng" dirty="0">
                <a:cs typeface="Times New Roman"/>
              </a:rPr>
              <a:t>částice je volná všude, ale za určitou souřadnicí už to není možné, potenciál tam strmě stoupá</a:t>
            </a:r>
            <a:r>
              <a:rPr lang="cs-CZ" sz="1200" dirty="0">
                <a:cs typeface="Times New Roman"/>
              </a:rPr>
              <a:t>. Má obecně následující tvar: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následujícím výkladu se budeme zabývat dynamikou toku částic, všech o hmotnosti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 a rychlosti </a:t>
            </a:r>
            <a:r>
              <a:rPr lang="cs-CZ" sz="1200" i="1" dirty="0">
                <a:cs typeface="Times New Roman"/>
              </a:rPr>
              <a:t>v</a:t>
            </a:r>
            <a:r>
              <a:rPr lang="cs-CZ" sz="1200" dirty="0">
                <a:cs typeface="Times New Roman"/>
              </a:rPr>
              <a:t>, které se šíří z leva doprava k hraně potenciálu a budeme uvažovat dva případy: </a:t>
            </a:r>
          </a:p>
          <a:p>
            <a:endParaRPr lang="cs-CZ" sz="1200" dirty="0">
              <a:cs typeface="Times New Roman"/>
            </a:endParaRPr>
          </a:p>
          <a:p>
            <a:pPr marL="228600" indent="-228600">
              <a:buAutoNum type="alphaLcParenR"/>
            </a:pPr>
            <a:r>
              <a:rPr lang="cs-CZ" sz="1200" dirty="0">
                <a:cs typeface="Times New Roman"/>
              </a:rPr>
              <a:t>Případ </a:t>
            </a:r>
          </a:p>
          <a:p>
            <a:pPr marL="228600" indent="-228600">
              <a:buAutoNum type="alphaLcParenR"/>
            </a:pPr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Částice je volná pro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&lt; 0 a pro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= 0 a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&gt; 0 na ni působí odpudivý potenciál V. Podívejme </a:t>
            </a:r>
          </a:p>
          <a:p>
            <a:r>
              <a:rPr lang="cs-CZ" sz="1200" dirty="0">
                <a:cs typeface="Times New Roman"/>
              </a:rPr>
              <a:t>se na tok částic za těchto podmínek nejdříve klasicky a poté kvantově:</a:t>
            </a:r>
          </a:p>
          <a:p>
            <a:r>
              <a:rPr lang="cs-CZ" sz="1200" b="1" dirty="0">
                <a:cs typeface="Times New Roman"/>
              </a:rPr>
              <a:t>Klasicky</a:t>
            </a:r>
            <a:r>
              <a:rPr lang="cs-CZ" sz="1200" dirty="0">
                <a:cs typeface="Times New Roman"/>
              </a:rPr>
              <a:t> dochází k tomu, že částice se blíží ke schodu zleva s hybností	       Jakmile pak</a:t>
            </a:r>
          </a:p>
          <a:p>
            <a:r>
              <a:rPr lang="cs-CZ" sz="1200" dirty="0">
                <a:cs typeface="Times New Roman"/>
              </a:rPr>
              <a:t>částice pronikne do oblasti	           kde je potenciál		      tak zpomalí a budou mít</a:t>
            </a:r>
          </a:p>
          <a:p>
            <a:r>
              <a:rPr lang="cs-CZ" sz="1200" dirty="0">
                <a:cs typeface="Times New Roman"/>
              </a:rPr>
              <a:t>hybnost		    a ponechají si ji při dalším šíření doprava. A protože částice mají</a:t>
            </a:r>
          </a:p>
          <a:p>
            <a:r>
              <a:rPr lang="cs-CZ" sz="1200" dirty="0">
                <a:cs typeface="Times New Roman"/>
              </a:rPr>
              <a:t>Dostatečnou energii, tak se budou všechny šířit dál doprava – půjde o kompletní průchod.</a:t>
            </a:r>
          </a:p>
          <a:p>
            <a:r>
              <a:rPr lang="cs-CZ" sz="1200" dirty="0">
                <a:cs typeface="Times New Roman"/>
              </a:rPr>
              <a:t>Jde o zjednodušený případ rozptylu v 1D.</a:t>
            </a:r>
          </a:p>
          <a:p>
            <a:endParaRPr lang="cs-CZ" sz="1200" b="1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Kvantově </a:t>
            </a:r>
            <a:r>
              <a:rPr lang="cs-CZ" sz="1200" dirty="0">
                <a:cs typeface="Times New Roman"/>
              </a:rPr>
              <a:t>bude dynamika částic v těchto oblastích dána SR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a 				Obecným řešením těchto rovnic jsou: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přičemž je zřejmé z našeho zadání, že </a:t>
            </a:r>
            <a:r>
              <a:rPr lang="cs-CZ" sz="1200" i="1" u="sng" dirty="0">
                <a:cs typeface="Times New Roman"/>
              </a:rPr>
              <a:t>D</a:t>
            </a:r>
            <a:r>
              <a:rPr lang="cs-CZ" sz="1200" u="sng" dirty="0">
                <a:cs typeface="Times New Roman"/>
              </a:rPr>
              <a:t> je rovno nule, proč</a:t>
            </a:r>
            <a:r>
              <a:rPr lang="cs-CZ" sz="1200" dirty="0">
                <a:cs typeface="Times New Roman"/>
              </a:rPr>
              <a:t>???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3857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BCE24C8-4376-A20B-1A87-A38134A0A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42" y="1672032"/>
            <a:ext cx="1612900" cy="501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9CE03-0893-F435-C427-A0D69D377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531" y="2766785"/>
            <a:ext cx="622300" cy="185008"/>
          </a:xfrm>
          <a:prstGeom prst="rect">
            <a:avLst/>
          </a:prstGeom>
        </p:spPr>
      </p:pic>
      <p:pic>
        <p:nvPicPr>
          <p:cNvPr id="10" name="Picture 9" descr="A diagram of equations and equations&#10;&#10;Description automatically generated with medium confidence">
            <a:extLst>
              <a:ext uri="{FF2B5EF4-FFF2-40B4-BE49-F238E27FC236}">
                <a16:creationId xmlns:a16="http://schemas.microsoft.com/office/drawing/2014/main" id="{0DDB073D-F98E-FF64-7407-969B983CA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042" y="2761315"/>
            <a:ext cx="2593730" cy="38036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07A323-7E0B-7A8B-BAB3-426AA575D4DC}"/>
              </a:ext>
            </a:extLst>
          </p:cNvPr>
          <p:cNvSpPr/>
          <p:nvPr/>
        </p:nvSpPr>
        <p:spPr>
          <a:xfrm>
            <a:off x="6076042" y="2761315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BAD51B-4DF6-3D9D-10D0-ED53AA72A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856" y="3508878"/>
            <a:ext cx="525033" cy="192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52958-18DB-72C2-23D9-08376B3C7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827" y="3679371"/>
            <a:ext cx="477158" cy="197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5204C4-8046-0918-6B1F-D4A4625A5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0672" y="3701143"/>
            <a:ext cx="585108" cy="195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D386B1-4B6A-E336-F812-3CA73954A0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027" y="3867200"/>
            <a:ext cx="915308" cy="216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816B75-73BF-E3C1-0A34-C064D452C3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286" y="4868406"/>
            <a:ext cx="2266088" cy="386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AAF0FB-7C58-BC24-B3A6-FDB995013F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4603" y="4830355"/>
            <a:ext cx="2257078" cy="424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36846E-C098-E1D5-FB90-D8598EF63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342" y="5319530"/>
            <a:ext cx="863600" cy="209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4F421D-456C-6981-A59E-3A83D11AA7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0472" y="5316775"/>
            <a:ext cx="1424937" cy="209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1FAFA7-956C-F743-C7DD-22F452FF16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5362" y="5612038"/>
            <a:ext cx="2529026" cy="5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4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8088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Potenciálový schod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protože se zabýváme stacionárními stavy, tak kompletním řešením je: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				a   			      jsou </a:t>
            </a:r>
            <a:r>
              <a:rPr lang="cs-CZ" sz="1200" u="sng" dirty="0">
                <a:cs typeface="Times New Roman"/>
              </a:rPr>
              <a:t>dopadající, odražená a průchozí vlna</a:t>
            </a:r>
            <a:r>
              <a:rPr lang="cs-CZ" sz="1200" dirty="0">
                <a:cs typeface="Times New Roman"/>
              </a:rPr>
              <a:t> na rozhraní.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Všimněte si, že hustota pravděpodobnosti		   pro		je rovná čára, to proto, že platí 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nyní o koeficientech odrazu a průchodu (transmise). </a:t>
            </a:r>
          </a:p>
          <a:p>
            <a:r>
              <a:rPr lang="cs-CZ" sz="1200" dirty="0">
                <a:cs typeface="Times New Roman"/>
              </a:rPr>
              <a:t>Tyto jsou definovány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	a		       jsou </a:t>
            </a:r>
            <a:r>
              <a:rPr lang="cs-CZ" sz="1200" u="sng" dirty="0">
                <a:cs typeface="Times New Roman"/>
              </a:rPr>
              <a:t>hustoty toku pravděpodobnosti</a:t>
            </a:r>
            <a:r>
              <a:rPr lang="cs-CZ" sz="1200" dirty="0">
                <a:cs typeface="Times New Roman"/>
              </a:rPr>
              <a:t>, </a:t>
            </a:r>
          </a:p>
          <a:p>
            <a:r>
              <a:rPr lang="cs-CZ" sz="1200" dirty="0">
                <a:cs typeface="Times New Roman"/>
              </a:rPr>
              <a:t>o kterých jsme se již bavili v předchozí kapitole.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dopadající vlnu máme			 a tedy dopadající hustota toku </a:t>
            </a:r>
          </a:p>
          <a:p>
            <a:r>
              <a:rPr lang="cs-CZ" sz="1200" dirty="0">
                <a:cs typeface="Times New Roman"/>
              </a:rPr>
              <a:t>pravděpodobnosti bude: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Obdobně pro hustoty toku odražené  a průchozí pravděpodobnosti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koeficienty odrazu a transmise tedy platí: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3857"/>
            <a:ext cx="158735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diagram of equations and equations&#10;&#10;Description automatically generated with medium confidence">
            <a:extLst>
              <a:ext uri="{FF2B5EF4-FFF2-40B4-BE49-F238E27FC236}">
                <a16:creationId xmlns:a16="http://schemas.microsoft.com/office/drawing/2014/main" id="{5807C74F-B852-2CB7-575F-52FA6E258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042" y="2761315"/>
            <a:ext cx="2593730" cy="3803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802F82-F97B-820E-DDE7-7644E6CC5624}"/>
              </a:ext>
            </a:extLst>
          </p:cNvPr>
          <p:cNvSpPr/>
          <p:nvPr/>
        </p:nvSpPr>
        <p:spPr>
          <a:xfrm>
            <a:off x="6076042" y="2761315"/>
            <a:ext cx="2593730" cy="3803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5FDFEA-175A-0E09-553E-7BB17F993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568" y="1357281"/>
            <a:ext cx="4103914" cy="488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EC2818-9D21-821C-8E58-9B112C9E5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97" y="1852469"/>
            <a:ext cx="2727779" cy="203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398411-5C07-A8FC-2614-A9929DCDB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413" y="1860908"/>
            <a:ext cx="1323213" cy="201709"/>
          </a:xfrm>
          <a:prstGeom prst="rect">
            <a:avLst/>
          </a:prstGeom>
        </p:spPr>
      </p:pic>
      <p:pic>
        <p:nvPicPr>
          <p:cNvPr id="18" name="Picture 17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7D3E2FC6-0320-3095-9251-33959C2051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4927" y="2182041"/>
            <a:ext cx="649514" cy="257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FE370E-348C-052D-43D1-C954AD4E5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189" y="2247628"/>
            <a:ext cx="406400" cy="148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1ECD40-C9BA-5EBD-1AA4-DF0BCE49A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511" y="2439936"/>
            <a:ext cx="3199512" cy="2390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FB22B4-E9F6-04E2-16EA-F1E828318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809" y="3228556"/>
            <a:ext cx="5010235" cy="523946"/>
          </a:xfrm>
          <a:prstGeom prst="rect">
            <a:avLst/>
          </a:prstGeom>
        </p:spPr>
      </p:pic>
      <p:pic>
        <p:nvPicPr>
          <p:cNvPr id="27" name="Picture 26" descr="A black and white image of letters&#10;&#10;Description automatically generated with medium confidence">
            <a:extLst>
              <a:ext uri="{FF2B5EF4-FFF2-40B4-BE49-F238E27FC236}">
                <a16:creationId xmlns:a16="http://schemas.microsoft.com/office/drawing/2014/main" id="{F5EFEC1A-CEC3-FC2C-66B9-8A5E0A5158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856" y="3862706"/>
            <a:ext cx="1377043" cy="2125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246FCD-01CC-BAC8-B286-61B03E932C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8976" y="3867753"/>
            <a:ext cx="914710" cy="207460"/>
          </a:xfrm>
          <a:prstGeom prst="rect">
            <a:avLst/>
          </a:prstGeom>
        </p:spPr>
      </p:pic>
      <p:pic>
        <p:nvPicPr>
          <p:cNvPr id="7" name="Picture 6" descr="A black and yellow symbol&#10;&#10;Description automatically generated with medium confidence">
            <a:extLst>
              <a:ext uri="{FF2B5EF4-FFF2-40B4-BE49-F238E27FC236}">
                <a16:creationId xmlns:a16="http://schemas.microsoft.com/office/drawing/2014/main" id="{92A10F1A-86D2-C2A6-F3DF-17FA018AEC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2899" y="4394024"/>
            <a:ext cx="998668" cy="216378"/>
          </a:xfrm>
          <a:prstGeom prst="rect">
            <a:avLst/>
          </a:prstGeom>
        </p:spPr>
      </p:pic>
      <p:pic>
        <p:nvPicPr>
          <p:cNvPr id="10" name="Picture 9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D5F67078-53F5-D92E-9B45-CAB86B5A6A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6798" y="4614040"/>
            <a:ext cx="3375286" cy="43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74E56E-8AE0-FB39-EDA9-FA0A23BA59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3253" y="5464820"/>
            <a:ext cx="3692861" cy="435479"/>
          </a:xfrm>
          <a:prstGeom prst="rect">
            <a:avLst/>
          </a:prstGeom>
        </p:spPr>
      </p:pic>
      <p:pic>
        <p:nvPicPr>
          <p:cNvPr id="17" name="Picture 1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E3CD5BCF-A125-0449-3A2A-4F6F318AB7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0209" y="6148958"/>
            <a:ext cx="2378837" cy="5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8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168526</TotalTime>
  <Words>7667</Words>
  <Application>Microsoft Macintosh PowerPoint</Application>
  <PresentationFormat>On-screen Show (4:3)</PresentationFormat>
  <Paragraphs>1146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Streamer breakdown from laboratory micro-discharges to upper atmosphere luminous events </dc:title>
  <dc:creator>t</dc:creator>
  <cp:lastModifiedBy>Tomáš Hoder</cp:lastModifiedBy>
  <cp:revision>2030</cp:revision>
  <dcterms:created xsi:type="dcterms:W3CDTF">2014-10-07T21:06:07Z</dcterms:created>
  <dcterms:modified xsi:type="dcterms:W3CDTF">2023-11-24T14:52:27Z</dcterms:modified>
</cp:coreProperties>
</file>