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492" r:id="rId2"/>
    <p:sldId id="617" r:id="rId3"/>
    <p:sldId id="535" r:id="rId4"/>
    <p:sldId id="537" r:id="rId5"/>
    <p:sldId id="538" r:id="rId6"/>
    <p:sldId id="541" r:id="rId7"/>
    <p:sldId id="542" r:id="rId8"/>
    <p:sldId id="543" r:id="rId9"/>
    <p:sldId id="544" r:id="rId10"/>
    <p:sldId id="546" r:id="rId11"/>
    <p:sldId id="547" r:id="rId12"/>
    <p:sldId id="548" r:id="rId13"/>
    <p:sldId id="549" r:id="rId14"/>
    <p:sldId id="550" r:id="rId15"/>
    <p:sldId id="551" r:id="rId16"/>
    <p:sldId id="552" r:id="rId17"/>
    <p:sldId id="553" r:id="rId18"/>
    <p:sldId id="560" r:id="rId19"/>
    <p:sldId id="554" r:id="rId20"/>
    <p:sldId id="555" r:id="rId21"/>
    <p:sldId id="556" r:id="rId22"/>
    <p:sldId id="557" r:id="rId23"/>
    <p:sldId id="558" r:id="rId24"/>
    <p:sldId id="559" r:id="rId25"/>
    <p:sldId id="561" r:id="rId26"/>
    <p:sldId id="562" r:id="rId27"/>
    <p:sldId id="563" r:id="rId28"/>
    <p:sldId id="564" r:id="rId29"/>
    <p:sldId id="565" r:id="rId30"/>
    <p:sldId id="566" r:id="rId31"/>
    <p:sldId id="567" r:id="rId32"/>
    <p:sldId id="568" r:id="rId33"/>
    <p:sldId id="569" r:id="rId34"/>
    <p:sldId id="53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0"/>
    <p:restoredTop sz="96197" autoAdjust="0"/>
  </p:normalViewPr>
  <p:slideViewPr>
    <p:cSldViewPr snapToGrid="0" snapToObjects="1">
      <p:cViewPr varScale="1">
        <p:scale>
          <a:sx n="119" d="100"/>
          <a:sy n="119" d="100"/>
        </p:scale>
        <p:origin x="2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84C53-DB28-BF40-8E43-FB2FCCB1926D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9F8CA-1D07-3842-86D4-559153C1D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9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75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43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80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78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95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58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60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96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15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62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70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18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70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63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03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27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68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02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905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5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28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132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55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413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592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16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6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02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12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6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87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to pro </a:t>
            </a:r>
            <a:r>
              <a:rPr lang="en-US" dirty="0" err="1"/>
              <a:t>verejnost</a:t>
            </a:r>
            <a:r>
              <a:rPr lang="en-US" dirty="0"/>
              <a:t> … </a:t>
            </a:r>
            <a:r>
              <a:rPr lang="en-US" dirty="0" err="1"/>
              <a:t>jednoduseji</a:t>
            </a:r>
            <a:r>
              <a:rPr lang="en-US" dirty="0"/>
              <a:t>, schemata </a:t>
            </a:r>
            <a:r>
              <a:rPr lang="en-US" dirty="0" err="1"/>
              <a:t>nazorna</a:t>
            </a:r>
            <a:r>
              <a:rPr lang="en-US" dirty="0"/>
              <a:t>, ne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analyz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par </a:t>
            </a:r>
            <a:r>
              <a:rPr lang="en-US" dirty="0" err="1"/>
              <a:t>rovnic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8CA-1D07-3842-86D4-559153C1D00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3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2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2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9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0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1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2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1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C1D67-D689-9147-B531-260CD7922B72}" type="datetimeFigureOut">
              <a:rPr lang="en-US" smtClean="0"/>
              <a:pPr/>
              <a:t>11/30/23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BDD-AF70-734A-BC0C-1265A14408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9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1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13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8.png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34.png"/><Relationship Id="rId18" Type="http://schemas.openxmlformats.org/officeDocument/2006/relationships/image" Target="../media/image116.png"/><Relationship Id="rId3" Type="http://schemas.openxmlformats.org/officeDocument/2006/relationships/image" Target="../media/image13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39.png"/><Relationship Id="rId10" Type="http://schemas.openxmlformats.org/officeDocument/2006/relationships/image" Target="../media/image111.png"/><Relationship Id="rId4" Type="http://schemas.openxmlformats.org/officeDocument/2006/relationships/image" Target="../media/image1.png"/><Relationship Id="rId9" Type="http://schemas.openxmlformats.org/officeDocument/2006/relationships/image" Target="../media/image110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" Type="http://schemas.openxmlformats.org/officeDocument/2006/relationships/image" Target="../media/image107.png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24" Type="http://schemas.openxmlformats.org/officeDocument/2006/relationships/image" Target="../media/image136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18" Type="http://schemas.openxmlformats.org/officeDocument/2006/relationships/image" Target="../media/image153.png"/><Relationship Id="rId3" Type="http://schemas.openxmlformats.org/officeDocument/2006/relationships/image" Target="../media/image1.png"/><Relationship Id="rId21" Type="http://schemas.openxmlformats.org/officeDocument/2006/relationships/image" Target="../media/image156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17" Type="http://schemas.openxmlformats.org/officeDocument/2006/relationships/image" Target="../media/image15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24" Type="http://schemas.openxmlformats.org/officeDocument/2006/relationships/image" Target="../media/image159.png"/><Relationship Id="rId5" Type="http://schemas.openxmlformats.org/officeDocument/2006/relationships/image" Target="../media/image141.png"/><Relationship Id="rId15" Type="http://schemas.openxmlformats.org/officeDocument/2006/relationships/image" Target="../media/image137.png"/><Relationship Id="rId23" Type="http://schemas.openxmlformats.org/officeDocument/2006/relationships/image" Target="../media/image158.png"/><Relationship Id="rId10" Type="http://schemas.openxmlformats.org/officeDocument/2006/relationships/image" Target="../media/image146.png"/><Relationship Id="rId19" Type="http://schemas.openxmlformats.org/officeDocument/2006/relationships/image" Target="../media/image154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Relationship Id="rId22" Type="http://schemas.openxmlformats.org/officeDocument/2006/relationships/image" Target="../media/image1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12.png"/><Relationship Id="rId18" Type="http://schemas.openxmlformats.org/officeDocument/2006/relationships/image" Target="../media/image171.png"/><Relationship Id="rId26" Type="http://schemas.openxmlformats.org/officeDocument/2006/relationships/image" Target="../media/image179.png"/><Relationship Id="rId3" Type="http://schemas.openxmlformats.org/officeDocument/2006/relationships/image" Target="../media/image13.png"/><Relationship Id="rId21" Type="http://schemas.openxmlformats.org/officeDocument/2006/relationships/image" Target="../media/image174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0.png"/><Relationship Id="rId25" Type="http://schemas.openxmlformats.org/officeDocument/2006/relationships/image" Target="../media/image17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9.png"/><Relationship Id="rId20" Type="http://schemas.openxmlformats.org/officeDocument/2006/relationships/image" Target="../media/image173.png"/><Relationship Id="rId29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65.png"/><Relationship Id="rId24" Type="http://schemas.openxmlformats.org/officeDocument/2006/relationships/image" Target="../media/image177.png"/><Relationship Id="rId5" Type="http://schemas.openxmlformats.org/officeDocument/2006/relationships/image" Target="../media/image160.png"/><Relationship Id="rId15" Type="http://schemas.openxmlformats.org/officeDocument/2006/relationships/image" Target="../media/image168.png"/><Relationship Id="rId23" Type="http://schemas.openxmlformats.org/officeDocument/2006/relationships/image" Target="../media/image176.png"/><Relationship Id="rId28" Type="http://schemas.openxmlformats.org/officeDocument/2006/relationships/image" Target="../media/image181.png"/><Relationship Id="rId10" Type="http://schemas.openxmlformats.org/officeDocument/2006/relationships/image" Target="../media/image164.png"/><Relationship Id="rId19" Type="http://schemas.openxmlformats.org/officeDocument/2006/relationships/image" Target="../media/image172.png"/><Relationship Id="rId31" Type="http://schemas.openxmlformats.org/officeDocument/2006/relationships/image" Target="../media/image184.png"/><Relationship Id="rId4" Type="http://schemas.openxmlformats.org/officeDocument/2006/relationships/image" Target="../media/image1.png"/><Relationship Id="rId9" Type="http://schemas.openxmlformats.org/officeDocument/2006/relationships/image" Target="../media/image163.png"/><Relationship Id="rId14" Type="http://schemas.openxmlformats.org/officeDocument/2006/relationships/image" Target="../media/image167.png"/><Relationship Id="rId22" Type="http://schemas.openxmlformats.org/officeDocument/2006/relationships/image" Target="../media/image175.png"/><Relationship Id="rId27" Type="http://schemas.openxmlformats.org/officeDocument/2006/relationships/image" Target="../media/image180.png"/><Relationship Id="rId30" Type="http://schemas.openxmlformats.org/officeDocument/2006/relationships/image" Target="../media/image1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12.png"/><Relationship Id="rId18" Type="http://schemas.openxmlformats.org/officeDocument/2006/relationships/image" Target="../media/image171.png"/><Relationship Id="rId26" Type="http://schemas.openxmlformats.org/officeDocument/2006/relationships/image" Target="../media/image179.png"/><Relationship Id="rId3" Type="http://schemas.openxmlformats.org/officeDocument/2006/relationships/image" Target="../media/image13.png"/><Relationship Id="rId21" Type="http://schemas.openxmlformats.org/officeDocument/2006/relationships/image" Target="../media/image174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0.png"/><Relationship Id="rId25" Type="http://schemas.openxmlformats.org/officeDocument/2006/relationships/image" Target="../media/image17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9.png"/><Relationship Id="rId20" Type="http://schemas.openxmlformats.org/officeDocument/2006/relationships/image" Target="../media/image173.png"/><Relationship Id="rId29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65.png"/><Relationship Id="rId24" Type="http://schemas.openxmlformats.org/officeDocument/2006/relationships/image" Target="../media/image177.png"/><Relationship Id="rId32" Type="http://schemas.openxmlformats.org/officeDocument/2006/relationships/image" Target="../media/image185.png"/><Relationship Id="rId5" Type="http://schemas.openxmlformats.org/officeDocument/2006/relationships/image" Target="../media/image160.png"/><Relationship Id="rId15" Type="http://schemas.openxmlformats.org/officeDocument/2006/relationships/image" Target="../media/image168.png"/><Relationship Id="rId23" Type="http://schemas.openxmlformats.org/officeDocument/2006/relationships/image" Target="../media/image176.png"/><Relationship Id="rId28" Type="http://schemas.openxmlformats.org/officeDocument/2006/relationships/image" Target="../media/image181.png"/><Relationship Id="rId10" Type="http://schemas.openxmlformats.org/officeDocument/2006/relationships/image" Target="../media/image164.png"/><Relationship Id="rId19" Type="http://schemas.openxmlformats.org/officeDocument/2006/relationships/image" Target="../media/image172.png"/><Relationship Id="rId31" Type="http://schemas.openxmlformats.org/officeDocument/2006/relationships/image" Target="../media/image184.png"/><Relationship Id="rId4" Type="http://schemas.openxmlformats.org/officeDocument/2006/relationships/image" Target="../media/image1.png"/><Relationship Id="rId9" Type="http://schemas.openxmlformats.org/officeDocument/2006/relationships/image" Target="../media/image163.png"/><Relationship Id="rId14" Type="http://schemas.openxmlformats.org/officeDocument/2006/relationships/image" Target="../media/image167.png"/><Relationship Id="rId22" Type="http://schemas.openxmlformats.org/officeDocument/2006/relationships/image" Target="../media/image175.png"/><Relationship Id="rId27" Type="http://schemas.openxmlformats.org/officeDocument/2006/relationships/image" Target="../media/image180.png"/><Relationship Id="rId30" Type="http://schemas.openxmlformats.org/officeDocument/2006/relationships/image" Target="../media/image1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3" Type="http://schemas.openxmlformats.org/officeDocument/2006/relationships/image" Target="../media/image1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png"/><Relationship Id="rId3" Type="http://schemas.openxmlformats.org/officeDocument/2006/relationships/image" Target="../media/image1.png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5" Type="http://schemas.openxmlformats.org/officeDocument/2006/relationships/image" Target="../media/image13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Relationship Id="rId14" Type="http://schemas.openxmlformats.org/officeDocument/2006/relationships/image" Target="../media/image2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7.png"/><Relationship Id="rId18" Type="http://schemas.openxmlformats.org/officeDocument/2006/relationships/image" Target="../media/image222.png"/><Relationship Id="rId3" Type="http://schemas.openxmlformats.org/officeDocument/2006/relationships/image" Target="../media/image209.png"/><Relationship Id="rId21" Type="http://schemas.openxmlformats.org/officeDocument/2006/relationships/image" Target="../media/image225.png"/><Relationship Id="rId7" Type="http://schemas.openxmlformats.org/officeDocument/2006/relationships/image" Target="../media/image211.png"/><Relationship Id="rId12" Type="http://schemas.openxmlformats.org/officeDocument/2006/relationships/image" Target="../media/image216.png"/><Relationship Id="rId17" Type="http://schemas.openxmlformats.org/officeDocument/2006/relationships/image" Target="../media/image22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20.png"/><Relationship Id="rId20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15.png"/><Relationship Id="rId5" Type="http://schemas.openxmlformats.org/officeDocument/2006/relationships/image" Target="../media/image208.png"/><Relationship Id="rId15" Type="http://schemas.openxmlformats.org/officeDocument/2006/relationships/image" Target="../media/image219.png"/><Relationship Id="rId10" Type="http://schemas.openxmlformats.org/officeDocument/2006/relationships/image" Target="../media/image214.png"/><Relationship Id="rId19" Type="http://schemas.openxmlformats.org/officeDocument/2006/relationships/image" Target="../media/image223.png"/><Relationship Id="rId4" Type="http://schemas.openxmlformats.org/officeDocument/2006/relationships/image" Target="../media/image1.png"/><Relationship Id="rId9" Type="http://schemas.openxmlformats.org/officeDocument/2006/relationships/image" Target="../media/image213.png"/><Relationship Id="rId14" Type="http://schemas.openxmlformats.org/officeDocument/2006/relationships/image" Target="../media/image218.png"/><Relationship Id="rId22" Type="http://schemas.openxmlformats.org/officeDocument/2006/relationships/image" Target="../media/image2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6.png"/><Relationship Id="rId18" Type="http://schemas.openxmlformats.org/officeDocument/2006/relationships/image" Target="../media/image241.png"/><Relationship Id="rId3" Type="http://schemas.openxmlformats.org/officeDocument/2006/relationships/image" Target="../media/image1.png"/><Relationship Id="rId21" Type="http://schemas.openxmlformats.org/officeDocument/2006/relationships/image" Target="../media/image244.png"/><Relationship Id="rId7" Type="http://schemas.openxmlformats.org/officeDocument/2006/relationships/image" Target="../media/image230.png"/><Relationship Id="rId12" Type="http://schemas.openxmlformats.org/officeDocument/2006/relationships/image" Target="../media/image235.png"/><Relationship Id="rId17" Type="http://schemas.openxmlformats.org/officeDocument/2006/relationships/image" Target="../media/image24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39.png"/><Relationship Id="rId20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5" Type="http://schemas.openxmlformats.org/officeDocument/2006/relationships/image" Target="../media/image228.png"/><Relationship Id="rId15" Type="http://schemas.openxmlformats.org/officeDocument/2006/relationships/image" Target="../media/image238.png"/><Relationship Id="rId23" Type="http://schemas.openxmlformats.org/officeDocument/2006/relationships/image" Target="../media/image246.png"/><Relationship Id="rId10" Type="http://schemas.openxmlformats.org/officeDocument/2006/relationships/image" Target="../media/image233.png"/><Relationship Id="rId19" Type="http://schemas.openxmlformats.org/officeDocument/2006/relationships/image" Target="../media/image242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Relationship Id="rId14" Type="http://schemas.openxmlformats.org/officeDocument/2006/relationships/image" Target="../media/image237.png"/><Relationship Id="rId22" Type="http://schemas.openxmlformats.org/officeDocument/2006/relationships/image" Target="../media/image2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13.png"/><Relationship Id="rId18" Type="http://schemas.openxmlformats.org/officeDocument/2006/relationships/image" Target="../media/image257.png"/><Relationship Id="rId3" Type="http://schemas.openxmlformats.org/officeDocument/2006/relationships/image" Target="../media/image1.png"/><Relationship Id="rId21" Type="http://schemas.openxmlformats.org/officeDocument/2006/relationships/image" Target="../media/image260.png"/><Relationship Id="rId7" Type="http://schemas.openxmlformats.org/officeDocument/2006/relationships/image" Target="../media/image249.png"/><Relationship Id="rId12" Type="http://schemas.openxmlformats.org/officeDocument/2006/relationships/image" Target="../media/image215.png"/><Relationship Id="rId17" Type="http://schemas.openxmlformats.org/officeDocument/2006/relationships/image" Target="../media/image25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55.png"/><Relationship Id="rId20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11" Type="http://schemas.openxmlformats.org/officeDocument/2006/relationships/image" Target="../media/image214.png"/><Relationship Id="rId5" Type="http://schemas.openxmlformats.org/officeDocument/2006/relationships/image" Target="../media/image247.png"/><Relationship Id="rId15" Type="http://schemas.openxmlformats.org/officeDocument/2006/relationships/image" Target="../media/image254.png"/><Relationship Id="rId10" Type="http://schemas.openxmlformats.org/officeDocument/2006/relationships/image" Target="../media/image252.png"/><Relationship Id="rId19" Type="http://schemas.openxmlformats.org/officeDocument/2006/relationships/image" Target="../media/image258.png"/><Relationship Id="rId4" Type="http://schemas.openxmlformats.org/officeDocument/2006/relationships/image" Target="../media/image246.png"/><Relationship Id="rId9" Type="http://schemas.openxmlformats.org/officeDocument/2006/relationships/image" Target="../media/image251.png"/><Relationship Id="rId14" Type="http://schemas.openxmlformats.org/officeDocument/2006/relationships/image" Target="../media/image253.png"/><Relationship Id="rId22" Type="http://schemas.openxmlformats.org/officeDocument/2006/relationships/image" Target="../media/image2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13" Type="http://schemas.openxmlformats.org/officeDocument/2006/relationships/image" Target="../media/image271.png"/><Relationship Id="rId3" Type="http://schemas.openxmlformats.org/officeDocument/2006/relationships/image" Target="../media/image1.png"/><Relationship Id="rId7" Type="http://schemas.openxmlformats.org/officeDocument/2006/relationships/image" Target="../media/image265.png"/><Relationship Id="rId12" Type="http://schemas.openxmlformats.org/officeDocument/2006/relationships/image" Target="../media/image270.png"/><Relationship Id="rId17" Type="http://schemas.openxmlformats.org/officeDocument/2006/relationships/image" Target="../media/image27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11" Type="http://schemas.openxmlformats.org/officeDocument/2006/relationships/image" Target="../media/image269.png"/><Relationship Id="rId5" Type="http://schemas.openxmlformats.org/officeDocument/2006/relationships/image" Target="../media/image263.png"/><Relationship Id="rId15" Type="http://schemas.openxmlformats.org/officeDocument/2006/relationships/image" Target="../media/image273.png"/><Relationship Id="rId10" Type="http://schemas.openxmlformats.org/officeDocument/2006/relationships/image" Target="../media/image268.png"/><Relationship Id="rId4" Type="http://schemas.openxmlformats.org/officeDocument/2006/relationships/image" Target="../media/image262.png"/><Relationship Id="rId9" Type="http://schemas.openxmlformats.org/officeDocument/2006/relationships/image" Target="../media/image267.png"/><Relationship Id="rId14" Type="http://schemas.openxmlformats.org/officeDocument/2006/relationships/image" Target="../media/image2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13" Type="http://schemas.openxmlformats.org/officeDocument/2006/relationships/image" Target="../media/image271.png"/><Relationship Id="rId18" Type="http://schemas.openxmlformats.org/officeDocument/2006/relationships/image" Target="../media/image276.png"/><Relationship Id="rId3" Type="http://schemas.openxmlformats.org/officeDocument/2006/relationships/image" Target="../media/image1.png"/><Relationship Id="rId7" Type="http://schemas.openxmlformats.org/officeDocument/2006/relationships/image" Target="../media/image265.png"/><Relationship Id="rId12" Type="http://schemas.openxmlformats.org/officeDocument/2006/relationships/image" Target="../media/image270.png"/><Relationship Id="rId17" Type="http://schemas.openxmlformats.org/officeDocument/2006/relationships/image" Target="../media/image275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11" Type="http://schemas.openxmlformats.org/officeDocument/2006/relationships/image" Target="../media/image269.png"/><Relationship Id="rId5" Type="http://schemas.openxmlformats.org/officeDocument/2006/relationships/image" Target="../media/image263.png"/><Relationship Id="rId15" Type="http://schemas.openxmlformats.org/officeDocument/2006/relationships/image" Target="../media/image273.png"/><Relationship Id="rId10" Type="http://schemas.openxmlformats.org/officeDocument/2006/relationships/image" Target="../media/image268.png"/><Relationship Id="rId4" Type="http://schemas.openxmlformats.org/officeDocument/2006/relationships/image" Target="../media/image262.png"/><Relationship Id="rId9" Type="http://schemas.openxmlformats.org/officeDocument/2006/relationships/image" Target="../media/image267.png"/><Relationship Id="rId14" Type="http://schemas.openxmlformats.org/officeDocument/2006/relationships/image" Target="../media/image2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180.png"/><Relationship Id="rId3" Type="http://schemas.openxmlformats.org/officeDocument/2006/relationships/image" Target="../media/image1.png"/><Relationship Id="rId7" Type="http://schemas.openxmlformats.org/officeDocument/2006/relationships/image" Target="../media/image280.pn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5" Type="http://schemas.openxmlformats.org/officeDocument/2006/relationships/image" Target="../media/image278.png"/><Relationship Id="rId10" Type="http://schemas.openxmlformats.org/officeDocument/2006/relationships/image" Target="../media/image283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Relationship Id="rId14" Type="http://schemas.openxmlformats.org/officeDocument/2006/relationships/image" Target="../media/image2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png"/><Relationship Id="rId18" Type="http://schemas.openxmlformats.org/officeDocument/2006/relationships/image" Target="../media/image299.png"/><Relationship Id="rId3" Type="http://schemas.openxmlformats.org/officeDocument/2006/relationships/image" Target="../media/image13.png"/><Relationship Id="rId21" Type="http://schemas.openxmlformats.org/officeDocument/2006/relationships/image" Target="../media/image302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17" Type="http://schemas.openxmlformats.org/officeDocument/2006/relationships/image" Target="../media/image29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97.png"/><Relationship Id="rId20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24" Type="http://schemas.openxmlformats.org/officeDocument/2006/relationships/image" Target="../media/image305.png"/><Relationship Id="rId5" Type="http://schemas.openxmlformats.org/officeDocument/2006/relationships/image" Target="../media/image286.png"/><Relationship Id="rId15" Type="http://schemas.openxmlformats.org/officeDocument/2006/relationships/image" Target="../media/image296.png"/><Relationship Id="rId23" Type="http://schemas.openxmlformats.org/officeDocument/2006/relationships/image" Target="../media/image304.png"/><Relationship Id="rId10" Type="http://schemas.openxmlformats.org/officeDocument/2006/relationships/image" Target="../media/image291.png"/><Relationship Id="rId19" Type="http://schemas.openxmlformats.org/officeDocument/2006/relationships/image" Target="../media/image300.png"/><Relationship Id="rId4" Type="http://schemas.openxmlformats.org/officeDocument/2006/relationships/image" Target="../media/image1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Relationship Id="rId22" Type="http://schemas.openxmlformats.org/officeDocument/2006/relationships/image" Target="../media/image3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1.png"/><Relationship Id="rId7" Type="http://schemas.openxmlformats.org/officeDocument/2006/relationships/image" Target="../media/image30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313.png"/><Relationship Id="rId5" Type="http://schemas.openxmlformats.org/officeDocument/2006/relationships/image" Target="../media/image307.png"/><Relationship Id="rId10" Type="http://schemas.openxmlformats.org/officeDocument/2006/relationships/image" Target="../media/image312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3" Type="http://schemas.openxmlformats.org/officeDocument/2006/relationships/image" Target="../media/image1.png"/><Relationship Id="rId7" Type="http://schemas.openxmlformats.org/officeDocument/2006/relationships/image" Target="../media/image3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13" Type="http://schemas.openxmlformats.org/officeDocument/2006/relationships/image" Target="../media/image328.png"/><Relationship Id="rId18" Type="http://schemas.openxmlformats.org/officeDocument/2006/relationships/image" Target="../media/image333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322.png"/><Relationship Id="rId12" Type="http://schemas.openxmlformats.org/officeDocument/2006/relationships/image" Target="../media/image327.png"/><Relationship Id="rId17" Type="http://schemas.openxmlformats.org/officeDocument/2006/relationships/image" Target="../media/image332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331.png"/><Relationship Id="rId20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11" Type="http://schemas.openxmlformats.org/officeDocument/2006/relationships/image" Target="../media/image326.png"/><Relationship Id="rId5" Type="http://schemas.openxmlformats.org/officeDocument/2006/relationships/image" Target="../media/image320.png"/><Relationship Id="rId15" Type="http://schemas.openxmlformats.org/officeDocument/2006/relationships/image" Target="../media/image330.png"/><Relationship Id="rId10" Type="http://schemas.openxmlformats.org/officeDocument/2006/relationships/image" Target="../media/image325.png"/><Relationship Id="rId19" Type="http://schemas.openxmlformats.org/officeDocument/2006/relationships/image" Target="../media/image334.png"/><Relationship Id="rId4" Type="http://schemas.openxmlformats.org/officeDocument/2006/relationships/image" Target="../media/image319.png"/><Relationship Id="rId9" Type="http://schemas.openxmlformats.org/officeDocument/2006/relationships/image" Target="../media/image324.png"/><Relationship Id="rId14" Type="http://schemas.openxmlformats.org/officeDocument/2006/relationships/image" Target="../media/image3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45.png"/><Relationship Id="rId18" Type="http://schemas.openxmlformats.org/officeDocument/2006/relationships/image" Target="../media/image349.png"/><Relationship Id="rId3" Type="http://schemas.openxmlformats.org/officeDocument/2006/relationships/image" Target="../media/image1.png"/><Relationship Id="rId7" Type="http://schemas.openxmlformats.org/officeDocument/2006/relationships/image" Target="../media/image339.png"/><Relationship Id="rId12" Type="http://schemas.openxmlformats.org/officeDocument/2006/relationships/image" Target="../media/image344.png"/><Relationship Id="rId17" Type="http://schemas.openxmlformats.org/officeDocument/2006/relationships/image" Target="../media/image348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png"/><Relationship Id="rId11" Type="http://schemas.openxmlformats.org/officeDocument/2006/relationships/image" Target="../media/image343.png"/><Relationship Id="rId5" Type="http://schemas.openxmlformats.org/officeDocument/2006/relationships/image" Target="../media/image337.png"/><Relationship Id="rId15" Type="http://schemas.openxmlformats.org/officeDocument/2006/relationships/image" Target="../media/image346.png"/><Relationship Id="rId10" Type="http://schemas.openxmlformats.org/officeDocument/2006/relationships/image" Target="../media/image342.png"/><Relationship Id="rId19" Type="http://schemas.openxmlformats.org/officeDocument/2006/relationships/image" Target="../media/image350.png"/><Relationship Id="rId4" Type="http://schemas.openxmlformats.org/officeDocument/2006/relationships/image" Target="../media/image336.png"/><Relationship Id="rId9" Type="http://schemas.openxmlformats.org/officeDocument/2006/relationships/image" Target="../media/image341.png"/><Relationship Id="rId14" Type="http://schemas.openxmlformats.org/officeDocument/2006/relationships/image" Target="../media/image3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358.png"/><Relationship Id="rId18" Type="http://schemas.openxmlformats.org/officeDocument/2006/relationships/image" Target="../media/image363.png"/><Relationship Id="rId3" Type="http://schemas.openxmlformats.org/officeDocument/2006/relationships/image" Target="../media/image1.png"/><Relationship Id="rId21" Type="http://schemas.openxmlformats.org/officeDocument/2006/relationships/image" Target="../media/image366.png"/><Relationship Id="rId7" Type="http://schemas.openxmlformats.org/officeDocument/2006/relationships/image" Target="../media/image352.png"/><Relationship Id="rId12" Type="http://schemas.openxmlformats.org/officeDocument/2006/relationships/image" Target="../media/image357.png"/><Relationship Id="rId17" Type="http://schemas.openxmlformats.org/officeDocument/2006/relationships/image" Target="../media/image362.png"/><Relationship Id="rId25" Type="http://schemas.openxmlformats.org/officeDocument/2006/relationships/image" Target="../media/image370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361.png"/><Relationship Id="rId20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11" Type="http://schemas.openxmlformats.org/officeDocument/2006/relationships/image" Target="../media/image356.png"/><Relationship Id="rId24" Type="http://schemas.openxmlformats.org/officeDocument/2006/relationships/image" Target="../media/image369.png"/><Relationship Id="rId5" Type="http://schemas.openxmlformats.org/officeDocument/2006/relationships/image" Target="../media/image351.png"/><Relationship Id="rId15" Type="http://schemas.openxmlformats.org/officeDocument/2006/relationships/image" Target="../media/image360.png"/><Relationship Id="rId23" Type="http://schemas.openxmlformats.org/officeDocument/2006/relationships/image" Target="../media/image368.png"/><Relationship Id="rId10" Type="http://schemas.openxmlformats.org/officeDocument/2006/relationships/image" Target="../media/image355.png"/><Relationship Id="rId19" Type="http://schemas.openxmlformats.org/officeDocument/2006/relationships/image" Target="../media/image364.png"/><Relationship Id="rId4" Type="http://schemas.openxmlformats.org/officeDocument/2006/relationships/image" Target="../media/image349.png"/><Relationship Id="rId9" Type="http://schemas.openxmlformats.org/officeDocument/2006/relationships/image" Target="../media/image354.png"/><Relationship Id="rId14" Type="http://schemas.openxmlformats.org/officeDocument/2006/relationships/image" Target="../media/image359.png"/><Relationship Id="rId22" Type="http://schemas.openxmlformats.org/officeDocument/2006/relationships/image" Target="../media/image3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3.png"/><Relationship Id="rId5" Type="http://schemas.openxmlformats.org/officeDocument/2006/relationships/image" Target="../media/image372.png"/><Relationship Id="rId4" Type="http://schemas.openxmlformats.org/officeDocument/2006/relationships/image" Target="../media/image3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286.png"/><Relationship Id="rId18" Type="http://schemas.openxmlformats.org/officeDocument/2006/relationships/image" Target="../media/image128.png"/><Relationship Id="rId26" Type="http://schemas.openxmlformats.org/officeDocument/2006/relationships/image" Target="../media/image95.png"/><Relationship Id="rId3" Type="http://schemas.openxmlformats.org/officeDocument/2006/relationships/image" Target="../media/image269.png"/><Relationship Id="rId21" Type="http://schemas.openxmlformats.org/officeDocument/2006/relationships/image" Target="../media/image115.png"/><Relationship Id="rId7" Type="http://schemas.openxmlformats.org/officeDocument/2006/relationships/image" Target="../media/image182.png"/><Relationship Id="rId12" Type="http://schemas.openxmlformats.org/officeDocument/2006/relationships/image" Target="../media/image275.png"/><Relationship Id="rId17" Type="http://schemas.openxmlformats.org/officeDocument/2006/relationships/image" Target="../media/image120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55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80.png"/><Relationship Id="rId24" Type="http://schemas.openxmlformats.org/officeDocument/2006/relationships/image" Target="../media/image344.png"/><Relationship Id="rId5" Type="http://schemas.openxmlformats.org/officeDocument/2006/relationships/image" Target="../media/image52.png"/><Relationship Id="rId15" Type="http://schemas.openxmlformats.org/officeDocument/2006/relationships/image" Target="../media/image254.png"/><Relationship Id="rId23" Type="http://schemas.openxmlformats.org/officeDocument/2006/relationships/image" Target="../media/image332.png"/><Relationship Id="rId28" Type="http://schemas.openxmlformats.org/officeDocument/2006/relationships/image" Target="../media/image181.png"/><Relationship Id="rId10" Type="http://schemas.openxmlformats.org/officeDocument/2006/relationships/image" Target="../media/image179.png"/><Relationship Id="rId19" Type="http://schemas.openxmlformats.org/officeDocument/2006/relationships/image" Target="../media/image129.png"/><Relationship Id="rId4" Type="http://schemas.openxmlformats.org/officeDocument/2006/relationships/image" Target="../media/image1.png"/><Relationship Id="rId9" Type="http://schemas.openxmlformats.org/officeDocument/2006/relationships/image" Target="../media/image253.png"/><Relationship Id="rId14" Type="http://schemas.openxmlformats.org/officeDocument/2006/relationships/image" Target="../media/image251.png"/><Relationship Id="rId22" Type="http://schemas.openxmlformats.org/officeDocument/2006/relationships/image" Target="../media/image168.png"/><Relationship Id="rId27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3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ADB9D-BCAF-1C4C-95E4-9AC22BF2CF3C}"/>
              </a:ext>
            </a:extLst>
          </p:cNvPr>
          <p:cNvSpPr txBox="1"/>
          <p:nvPr/>
        </p:nvSpPr>
        <p:spPr>
          <a:xfrm>
            <a:off x="1318755" y="183784"/>
            <a:ext cx="753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287D"/>
                </a:solidFill>
              </a:rPr>
              <a:t>Obsah přednášky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E4F60-930E-5655-719A-B736930BFF38}"/>
              </a:ext>
            </a:extLst>
          </p:cNvPr>
          <p:cNvSpPr txBox="1"/>
          <p:nvPr/>
        </p:nvSpPr>
        <p:spPr>
          <a:xfrm>
            <a:off x="2591032" y="1819444"/>
            <a:ext cx="39942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Počátky kvantové mechaniky, vlny vs. částice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Operátory a matematický aparát, reprezentace a vzájemné transformace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Postuláty kvantové mechaniky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 err="1">
                <a:cs typeface="Times New Roman"/>
              </a:rPr>
              <a:t>Schrödingerova</a:t>
            </a:r>
            <a:r>
              <a:rPr lang="cs-CZ" sz="1200" dirty="0">
                <a:cs typeface="Times New Roman"/>
              </a:rPr>
              <a:t> rovnice a její 1D řešení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Moment hybnosti, 3D problematika a atom vodíku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>
                <a:cs typeface="Times New Roman"/>
              </a:rPr>
              <a:t>Identické částice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  <a:p>
            <a:pPr marL="228600" indent="-228600" algn="ctr">
              <a:buFont typeface="+mj-lt"/>
              <a:buAutoNum type="arabicPeriod"/>
            </a:pPr>
            <a:r>
              <a:rPr lang="cs-CZ" sz="1200" dirty="0" err="1">
                <a:cs typeface="Times New Roman"/>
              </a:rPr>
              <a:t>Elementarizace</a:t>
            </a:r>
            <a:r>
              <a:rPr lang="cs-CZ" sz="1200" dirty="0">
                <a:cs typeface="Times New Roman"/>
              </a:rPr>
              <a:t> pro střední školy</a:t>
            </a:r>
          </a:p>
          <a:p>
            <a:pPr marL="228600" indent="-228600" algn="ctr">
              <a:buFont typeface="+mj-lt"/>
              <a:buAutoNum type="arabicPeriod"/>
            </a:pPr>
            <a:endParaRPr lang="cs-CZ" sz="1200" dirty="0"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BD01D9-1F93-7E6C-B6F4-710F7DDBD0C8}"/>
              </a:ext>
            </a:extLst>
          </p:cNvPr>
          <p:cNvSpPr/>
          <p:nvPr/>
        </p:nvSpPr>
        <p:spPr>
          <a:xfrm>
            <a:off x="2355925" y="3397344"/>
            <a:ext cx="4464422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44515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Případ pravoúhlé dutiny: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Uvažujme opět částici beze spinu o hmotnosti </a:t>
            </a:r>
            <a:r>
              <a:rPr lang="cs-CZ" sz="1200" i="1" dirty="0">
                <a:cs typeface="Times New Roman"/>
              </a:rPr>
              <a:t>m</a:t>
            </a:r>
            <a:r>
              <a:rPr lang="cs-CZ" sz="1200" dirty="0">
                <a:cs typeface="Times New Roman"/>
              </a:rPr>
              <a:t> uvězněnou v pravoúhlém potenciálu tvaru: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1D jej můžeme přepsat pomocí  	 					  jako:</a:t>
            </a:r>
          </a:p>
          <a:p>
            <a:r>
              <a:rPr lang="cs-CZ" sz="1200" dirty="0">
                <a:cs typeface="Times New Roman"/>
              </a:rPr>
              <a:t>A pro ostatní souřadnice obdobně (jako nekonečná jáma).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Vlnová funkce musí být nulová na hranicích dutiny a my již víme, že řešení bude: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 odpovídajícími vlastními hodnotami energie: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Můžeme pokračovat v řešení dle obecného předpisu dříve a získáme: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symetrickou krychlovou dutinu, kde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585363" y="526606"/>
            <a:ext cx="124079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61F88A4-29B8-A253-8F1F-E80E54F9F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436" y="1635775"/>
            <a:ext cx="4147127" cy="5351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9E9B16-160C-6761-9A0A-75D08BB6BD4F}"/>
              </a:ext>
            </a:extLst>
          </p:cNvPr>
          <p:cNvSpPr txBox="1"/>
          <p:nvPr/>
        </p:nvSpPr>
        <p:spPr>
          <a:xfrm>
            <a:off x="4035413" y="1903331"/>
            <a:ext cx="7889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jinde</a:t>
            </a:r>
            <a:r>
              <a:rPr lang="en-US" sz="1400" dirty="0"/>
              <a:t>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BCBB1B-FC81-36FF-FA8B-C5917FCE1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18" y="2296803"/>
            <a:ext cx="2395682" cy="217109"/>
          </a:xfrm>
          <a:prstGeom prst="rect">
            <a:avLst/>
          </a:prstGeom>
        </p:spPr>
      </p:pic>
      <p:pic>
        <p:nvPicPr>
          <p:cNvPr id="18" name="Picture 17" descr="A number symbols on a white background&#10;&#10;Description automatically generated">
            <a:extLst>
              <a:ext uri="{FF2B5EF4-FFF2-40B4-BE49-F238E27FC236}">
                <a16:creationId xmlns:a16="http://schemas.microsoft.com/office/drawing/2014/main" id="{4E4220C2-64A5-61BD-57CE-04092A4D6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4608" y="2149281"/>
            <a:ext cx="2143137" cy="5336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1B2C9D-ACF9-61F2-5117-18ABCD470F74}"/>
              </a:ext>
            </a:extLst>
          </p:cNvPr>
          <p:cNvSpPr txBox="1"/>
          <p:nvPr/>
        </p:nvSpPr>
        <p:spPr>
          <a:xfrm>
            <a:off x="6772681" y="2370781"/>
            <a:ext cx="7889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jinde</a:t>
            </a:r>
            <a:r>
              <a:rPr lang="en-US" sz="1400" dirty="0"/>
              <a:t>      </a:t>
            </a:r>
          </a:p>
        </p:txBody>
      </p:sp>
      <p:pic>
        <p:nvPicPr>
          <p:cNvPr id="22" name="Picture 21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4484A9A4-646D-F07E-AC78-8602C17B2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5293" y="2883103"/>
            <a:ext cx="1786659" cy="538338"/>
          </a:xfrm>
          <a:prstGeom prst="rect">
            <a:avLst/>
          </a:prstGeom>
        </p:spPr>
      </p:pic>
      <p:pic>
        <p:nvPicPr>
          <p:cNvPr id="24" name="Picture 23" descr="A number with a number on it&#10;&#10;Description automatically generated with medium confidence">
            <a:extLst>
              <a:ext uri="{FF2B5EF4-FFF2-40B4-BE49-F238E27FC236}">
                <a16:creationId xmlns:a16="http://schemas.microsoft.com/office/drawing/2014/main" id="{730E7497-9CC4-AE1D-E94E-C0F90D735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3516" y="3043016"/>
            <a:ext cx="1254414" cy="218511"/>
          </a:xfrm>
          <a:prstGeom prst="rect">
            <a:avLst/>
          </a:prstGeom>
        </p:spPr>
      </p:pic>
      <p:pic>
        <p:nvPicPr>
          <p:cNvPr id="26" name="Picture 25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90E8B552-9154-8C1F-855B-7B9E8931D4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0563" y="3261527"/>
            <a:ext cx="1101436" cy="458932"/>
          </a:xfrm>
          <a:prstGeom prst="rect">
            <a:avLst/>
          </a:prstGeom>
        </p:spPr>
      </p:pic>
      <p:pic>
        <p:nvPicPr>
          <p:cNvPr id="28" name="Picture 27" descr="A math equation with a square and a line&#10;&#10;Description automatically generated with medium confidence">
            <a:extLst>
              <a:ext uri="{FF2B5EF4-FFF2-40B4-BE49-F238E27FC236}">
                <a16:creationId xmlns:a16="http://schemas.microsoft.com/office/drawing/2014/main" id="{CD2C4C88-8327-547B-F7D1-1C60428267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7663" y="3781509"/>
            <a:ext cx="4002232" cy="530837"/>
          </a:xfrm>
          <a:prstGeom prst="rect">
            <a:avLst/>
          </a:prstGeom>
        </p:spPr>
      </p:pic>
      <p:pic>
        <p:nvPicPr>
          <p:cNvPr id="30" name="Picture 29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D0BEA74D-44AB-2EE1-4F78-778323A73A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2575" y="4303807"/>
            <a:ext cx="2280212" cy="5683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6CBDEA-56AE-6E2E-B089-E2BC88C398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3558" y="4652207"/>
            <a:ext cx="1257300" cy="209550"/>
          </a:xfrm>
          <a:prstGeom prst="rect">
            <a:avLst/>
          </a:prstGeom>
        </p:spPr>
      </p:pic>
      <p:pic>
        <p:nvPicPr>
          <p:cNvPr id="34" name="Picture 33" descr="A white rectangula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4AD2BF57-FA09-C789-B4C5-4737202F24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0655" y="5025205"/>
            <a:ext cx="4298950" cy="543980"/>
          </a:xfrm>
          <a:prstGeom prst="rect">
            <a:avLst/>
          </a:prstGeom>
        </p:spPr>
      </p:pic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43D40F9A-88D7-A968-8705-BD8B5F2EECA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563"/>
          <a:stretch/>
        </p:blipFill>
        <p:spPr>
          <a:xfrm rot="2737194">
            <a:off x="5459878" y="5116462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04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Případ krychlové dutiny: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Pokud konkretizujeme řešení: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základní stav, kdy				, pak: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energie				       je energie základního stavu v 1D potenciálu. Čili pro 3D potenciálovou krychli je základní stav energeticky třikrát vyšší, to souvisí s omezením částice právě ve všech třech dimenzích.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První excitovaný stav může mít tři různé sady kvantových čísel			           ,			       odpovídající třem různým stavům 							kde: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Podobně je to pro ostatní kombinace. Uvědomme si, že všechny tyto stavy mají stejnou energii: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Říkáme tedy, že tato vlastní hodnota energie je třikrát degenerovaná. Toto se neděje v 1D případech, ani v 3D případu nesymetrického potenciálu, jako pro obecný pravoúhlý potenciál dříve. Druhý excitovaný stav je také třikrát degenerovaný se třemi vlnovými funkcemi s energií:					Energetické spektrum je uvedeno v následující tabulce, kde 		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585363" y="526606"/>
            <a:ext cx="124079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0D445-99DA-2A95-572C-C5F2F99A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128" y="1115250"/>
            <a:ext cx="5078268" cy="624743"/>
          </a:xfrm>
          <a:prstGeom prst="rect">
            <a:avLst/>
          </a:prstGeom>
        </p:spPr>
      </p:pic>
      <p:pic>
        <p:nvPicPr>
          <p:cNvPr id="7" name="Picture 6" descr="A black and white image of a sign&#10;&#10;Description automatically generated with medium confidence">
            <a:extLst>
              <a:ext uri="{FF2B5EF4-FFF2-40B4-BE49-F238E27FC236}">
                <a16:creationId xmlns:a16="http://schemas.microsoft.com/office/drawing/2014/main" id="{D2FB80A8-F21F-9AE8-CF25-2B86077EF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409" y="1936753"/>
            <a:ext cx="1339850" cy="213352"/>
          </a:xfrm>
          <a:prstGeom prst="rect">
            <a:avLst/>
          </a:prstGeom>
        </p:spPr>
      </p:pic>
      <p:pic>
        <p:nvPicPr>
          <p:cNvPr id="10" name="Picture 9" descr="A black text with a line between it&#10;&#10;Description automatically generated">
            <a:extLst>
              <a:ext uri="{FF2B5EF4-FFF2-40B4-BE49-F238E27FC236}">
                <a16:creationId xmlns:a16="http://schemas.microsoft.com/office/drawing/2014/main" id="{034756B5-9AF1-A082-EF3C-978C28D7F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862" y="1936753"/>
            <a:ext cx="1785505" cy="515220"/>
          </a:xfrm>
          <a:prstGeom prst="rect">
            <a:avLst/>
          </a:prstGeom>
        </p:spPr>
      </p:pic>
      <p:pic>
        <p:nvPicPr>
          <p:cNvPr id="12" name="Picture 11" descr="A number and a line&#10;&#10;Description automatically generated with medium confidence">
            <a:extLst>
              <a:ext uri="{FF2B5EF4-FFF2-40B4-BE49-F238E27FC236}">
                <a16:creationId xmlns:a16="http://schemas.microsoft.com/office/drawing/2014/main" id="{6D224C22-F531-EE36-FC22-18ECE3EBC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10" y="2399100"/>
            <a:ext cx="1431778" cy="28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B73560-AEF3-8446-D4A7-D1E7420D2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1054" y="3032418"/>
            <a:ext cx="1544782" cy="181739"/>
          </a:xfrm>
          <a:prstGeom prst="rect">
            <a:avLst/>
          </a:prstGeom>
        </p:spPr>
      </p:pic>
      <p:pic>
        <p:nvPicPr>
          <p:cNvPr id="16" name="Picture 15" descr="A group of black semicolon faces&#10;&#10;Description automatically generated">
            <a:extLst>
              <a:ext uri="{FF2B5EF4-FFF2-40B4-BE49-F238E27FC236}">
                <a16:creationId xmlns:a16="http://schemas.microsoft.com/office/drawing/2014/main" id="{8644544C-A8C5-E66D-BBF6-F643E8DD86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182" y="3011408"/>
            <a:ext cx="1099705" cy="187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91EC7-E2CE-F3A9-2DAB-0BC9E0C57C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978" y="3214157"/>
            <a:ext cx="2908300" cy="1808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B34CF3-50BC-5F1B-5BB1-4585DAD56A41}"/>
              </a:ext>
            </a:extLst>
          </p:cNvPr>
          <p:cNvSpPr txBox="1"/>
          <p:nvPr/>
        </p:nvSpPr>
        <p:spPr>
          <a:xfrm>
            <a:off x="2666565" y="3164117"/>
            <a:ext cx="2584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a</a:t>
            </a:r>
          </a:p>
        </p:txBody>
      </p:sp>
      <p:pic>
        <p:nvPicPr>
          <p:cNvPr id="22" name="Picture 21" descr="A math equation with a number of letters&#10;&#10;Description automatically generated with medium confidence">
            <a:extLst>
              <a:ext uri="{FF2B5EF4-FFF2-40B4-BE49-F238E27FC236}">
                <a16:creationId xmlns:a16="http://schemas.microsoft.com/office/drawing/2014/main" id="{C7FBD2B9-06C5-DEFE-5D33-55B19D7321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6496" y="3212822"/>
            <a:ext cx="3409086" cy="469472"/>
          </a:xfrm>
          <a:prstGeom prst="rect">
            <a:avLst/>
          </a:prstGeom>
        </p:spPr>
      </p:pic>
      <p:pic>
        <p:nvPicPr>
          <p:cNvPr id="24" name="Picture 23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B440F2DD-F001-193B-E124-995C700AFB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0575" y="3651867"/>
            <a:ext cx="2692977" cy="4925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272F0F-851D-E78A-BF9E-B2C4A70EAE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0123" y="4509854"/>
            <a:ext cx="1760088" cy="186785"/>
          </a:xfrm>
          <a:prstGeom prst="rect">
            <a:avLst/>
          </a:prstGeom>
        </p:spPr>
      </p:pic>
      <p:pic>
        <p:nvPicPr>
          <p:cNvPr id="28" name="Picture 27" descr="A white box with black numbers and numbers&#10;&#10;Description automatically generated">
            <a:extLst>
              <a:ext uri="{FF2B5EF4-FFF2-40B4-BE49-F238E27FC236}">
                <a16:creationId xmlns:a16="http://schemas.microsoft.com/office/drawing/2014/main" id="{1429CA7C-1AD7-5F85-7698-242645934D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0704" y="4812772"/>
            <a:ext cx="6182591" cy="1566874"/>
          </a:xfrm>
          <a:prstGeom prst="rect">
            <a:avLst/>
          </a:prstGeom>
        </p:spPr>
      </p:pic>
      <p:pic>
        <p:nvPicPr>
          <p:cNvPr id="30" name="Picture 29" descr="A math symbols with numbers&#10;&#10;Description automatically generated with medium confidence">
            <a:extLst>
              <a:ext uri="{FF2B5EF4-FFF2-40B4-BE49-F238E27FC236}">
                <a16:creationId xmlns:a16="http://schemas.microsoft.com/office/drawing/2014/main" id="{2B00D2B0-F10D-5835-052D-8FA27B6B69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26492" y="4485443"/>
            <a:ext cx="699294" cy="27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83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Případ harmonického oscilátoru: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Začněme s případem </a:t>
            </a:r>
            <a:r>
              <a:rPr lang="cs-CZ" sz="1200" dirty="0" err="1">
                <a:cs typeface="Times New Roman"/>
              </a:rPr>
              <a:t>anisotropického</a:t>
            </a:r>
            <a:r>
              <a:rPr lang="cs-CZ" sz="1200" dirty="0">
                <a:cs typeface="Times New Roman"/>
              </a:rPr>
              <a:t> oscilátoru, bez symetrie. Uvažujme tedy následující potenciál: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SR se pak dělí na složky, podobně jako dříve: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Vlastní hodnoty energie pak můžeme vyjádřit: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Odpovídající stacionární stavy jsou pak: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výše uvedené složky jsou vlnové funkce 1D harmonického oscilátoru. Tyto stavy nejsou degenerované, protože potenciál nemá symetrii. </a:t>
            </a:r>
            <a:r>
              <a:rPr lang="cs-CZ" sz="1200" dirty="0" err="1">
                <a:cs typeface="Times New Roman"/>
              </a:rPr>
              <a:t>Isotropický</a:t>
            </a:r>
            <a:r>
              <a:rPr lang="cs-CZ" sz="1200" dirty="0">
                <a:cs typeface="Times New Roman"/>
              </a:rPr>
              <a:t> harmonický oscilátor lze pak definovat dle 				a potom platí: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jakákoliv stejná suma kvantových čísel může dát stav se stejnou energií, tedy degeneraci a to díky symetrii kruhové frekvence.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585363" y="526606"/>
            <a:ext cx="124079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number and plus and two symbols&#10;&#10;Description automatically generated with medium confidence">
            <a:extLst>
              <a:ext uri="{FF2B5EF4-FFF2-40B4-BE49-F238E27FC236}">
                <a16:creationId xmlns:a16="http://schemas.microsoft.com/office/drawing/2014/main" id="{50EAA7AB-0356-62B8-28EC-7C8E3357F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964" y="1535009"/>
            <a:ext cx="3158071" cy="461972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5D10009-D6F6-787F-A401-F89051291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451" y="2170899"/>
            <a:ext cx="3055098" cy="481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2C26F1-051C-19E9-7988-5569DC1E4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581" y="2892710"/>
            <a:ext cx="5444836" cy="536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864C6F-99C7-D16E-CA2C-D6751527C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657" y="3503622"/>
            <a:ext cx="3226378" cy="349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244C2E-EF75-FA64-12DB-F0B3C99AF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3790" y="4120753"/>
            <a:ext cx="1543171" cy="193951"/>
          </a:xfrm>
          <a:prstGeom prst="rect">
            <a:avLst/>
          </a:prstGeom>
        </p:spPr>
      </p:pic>
      <p:pic>
        <p:nvPicPr>
          <p:cNvPr id="16" name="Picture 15" descr="A black and white math symbol&#10;&#10;Description automatically generated with medium confidence">
            <a:extLst>
              <a:ext uri="{FF2B5EF4-FFF2-40B4-BE49-F238E27FC236}">
                <a16:creationId xmlns:a16="http://schemas.microsoft.com/office/drawing/2014/main" id="{176AF330-39D0-9801-8EBE-4D3CADE1B4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5375" y="4363243"/>
            <a:ext cx="2937970" cy="680005"/>
          </a:xfrm>
          <a:prstGeom prst="rect">
            <a:avLst/>
          </a:prstGeom>
        </p:spPr>
      </p:pic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8FF28291-DC6A-781B-084B-CEBD1FA4588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563"/>
          <a:stretch/>
        </p:blipFill>
        <p:spPr>
          <a:xfrm rot="2737194">
            <a:off x="7185650" y="2644566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06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Případ harmonického oscilátoru: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Vlastní hodnoty energií tedy: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Základní stav s energií			     není degenerovaný.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První excitovaný stav je třikrát degenerovaný, protože jsou to tři stavy			  které odpovídají stejné energii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Lze ukázat, že stupeň degenerace	   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-</a:t>
            </a:r>
            <a:r>
              <a:rPr lang="cs-CZ" sz="1200" dirty="0" err="1">
                <a:cs typeface="Times New Roman"/>
              </a:rPr>
              <a:t>tého</a:t>
            </a:r>
            <a:r>
              <a:rPr lang="cs-CZ" sz="1200" dirty="0">
                <a:cs typeface="Times New Roman"/>
              </a:rPr>
              <a:t> excitovaného stavu, který je dán počtem způsobů jak uspořádat nulu a positivní celá čísla aby v součtu daly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, je dán: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samozřejmě platí: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následující tabulce jsou uvedeny první excitované stavy a jejich stupeň degenerace: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585363" y="526606"/>
            <a:ext cx="124079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 descr="A white sheet with black text&#10;&#10;Description automatically generated">
            <a:extLst>
              <a:ext uri="{FF2B5EF4-FFF2-40B4-BE49-F238E27FC236}">
                <a16:creationId xmlns:a16="http://schemas.microsoft.com/office/drawing/2014/main" id="{D86B4A59-3AF3-021C-784C-A5B26CE4B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674" y="4380397"/>
            <a:ext cx="4374573" cy="1876375"/>
          </a:xfrm>
          <a:prstGeom prst="rect">
            <a:avLst/>
          </a:prstGeom>
        </p:spPr>
      </p:pic>
      <p:pic>
        <p:nvPicPr>
          <p:cNvPr id="6" name="Picture 5" descr="A black and white math symbol&#10;&#10;Description automatically generated with medium confidence">
            <a:extLst>
              <a:ext uri="{FF2B5EF4-FFF2-40B4-BE49-F238E27FC236}">
                <a16:creationId xmlns:a16="http://schemas.microsoft.com/office/drawing/2014/main" id="{44056443-AF2C-2C75-91C5-D21355840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584" y="1346416"/>
            <a:ext cx="2937970" cy="680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D3187-0028-37F9-06D0-A72CFD904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404" y="2122479"/>
            <a:ext cx="972705" cy="160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88AF12-6D30-3D6C-6AE4-C07C27938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9036" y="2491830"/>
            <a:ext cx="1208232" cy="176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F20BB4-C4FA-2055-1010-67089AE24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5869" y="2460657"/>
            <a:ext cx="599786" cy="203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B6A606-F127-4251-764C-9CC364F9A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4124" y="2874156"/>
            <a:ext cx="237812" cy="218787"/>
          </a:xfrm>
          <a:prstGeom prst="rect">
            <a:avLst/>
          </a:prstGeom>
        </p:spPr>
      </p:pic>
      <p:pic>
        <p:nvPicPr>
          <p:cNvPr id="19" name="Picture 18" descr="A black and white math sign&#10;&#10;Description automatically generated">
            <a:extLst>
              <a:ext uri="{FF2B5EF4-FFF2-40B4-BE49-F238E27FC236}">
                <a16:creationId xmlns:a16="http://schemas.microsoft.com/office/drawing/2014/main" id="{16C78AB0-75B3-C41D-79AC-D0CB03A404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9114" y="3103367"/>
            <a:ext cx="2003713" cy="613009"/>
          </a:xfrm>
          <a:prstGeom prst="rect">
            <a:avLst/>
          </a:prstGeom>
        </p:spPr>
      </p:pic>
      <p:pic>
        <p:nvPicPr>
          <p:cNvPr id="22" name="Picture 21" descr="A group of symbols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7A549472-D022-D34B-1A4A-60A08E21A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2297" y="3736952"/>
            <a:ext cx="1618673" cy="2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06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4E746E58-0C9A-F2E9-1D7B-1628620A0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6048090" y="3750711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 ve sférických souřadnicích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této části se vrátíme k momentu hybnosti a ukážeme si jak jej kvantovat ve 3D ve sférických souřadnicích – což nám dále pomůže při řešení SR pro atom vodíku – fyzikální systém popsatelný ještě analyticky, a tedy pro nás ještě přístupný.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tyto účely je třeba přepsat operátor momentu hybnosti do sférických souřadnic: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Jak již jsme si uvedli dříve:</a:t>
            </a:r>
          </a:p>
          <a:p>
            <a:r>
              <a:rPr lang="cs-CZ" sz="1200" dirty="0">
                <a:cs typeface="Times New Roman"/>
              </a:rPr>
              <a:t>									         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Operátory			</a:t>
            </a:r>
            <a:r>
              <a:rPr lang="cs-CZ" sz="1200" u="sng" dirty="0">
                <a:cs typeface="Times New Roman"/>
              </a:rPr>
              <a:t>vzájemně komutují, a existuje tedy společný systém vlastních funkcí těchto operátorů</a:t>
            </a:r>
            <a:r>
              <a:rPr lang="cs-CZ" sz="1200" dirty="0">
                <a:cs typeface="Times New Roman"/>
              </a:rPr>
              <a:t>. Mohli jsme vzít i další složky jako význačný směr, ovšem s vybraným souřadnicovým systémem nám z-osa vyhovuje nejlépe.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Než se pustíme do vodíku, budeme ovšem potřebovat vyřešit jinou úlohu, totiž vlastní hodnoty/čísla a vlastní funkce operátorů</a:t>
            </a:r>
          </a:p>
          <a:p>
            <a:r>
              <a:rPr lang="cs-CZ" sz="1200" dirty="0">
                <a:cs typeface="Times New Roman"/>
              </a:rPr>
              <a:t>Ve sférických souřadnicích:			          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Vzpomeňme na nástin předchozích výpočtů: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Budeme také hledat vlastní funkce			a získat vlnovou funkci v separovaném tvaru: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5953991" y="526606"/>
            <a:ext cx="2872171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31D66EA0-F3D3-60DE-852C-200E16614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495" y="1795897"/>
            <a:ext cx="3365216" cy="1780308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79599F2-65EC-22C3-867C-907FD4399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837" y="3145438"/>
            <a:ext cx="2507379" cy="494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28F593-F409-C339-B4CF-B70201992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8920" y="3913846"/>
            <a:ext cx="2507380" cy="287304"/>
          </a:xfrm>
          <a:prstGeom prst="rect">
            <a:avLst/>
          </a:prstGeom>
        </p:spPr>
      </p:pic>
      <p:pic>
        <p:nvPicPr>
          <p:cNvPr id="12" name="Picture 11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A66DF765-0737-A457-AD71-C0F55D0488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363" y="3888560"/>
            <a:ext cx="964890" cy="280695"/>
          </a:xfrm>
          <a:prstGeom prst="rect">
            <a:avLst/>
          </a:prstGeom>
        </p:spPr>
      </p:pic>
      <p:pic>
        <p:nvPicPr>
          <p:cNvPr id="14" name="Picture 13" descr="A black letter and numbers&#10;&#10;Description automatically generated">
            <a:extLst>
              <a:ext uri="{FF2B5EF4-FFF2-40B4-BE49-F238E27FC236}">
                <a16:creationId xmlns:a16="http://schemas.microsoft.com/office/drawing/2014/main" id="{192E633D-B81A-E5A2-D2F0-659C1CD627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219" y="4261971"/>
            <a:ext cx="933140" cy="248837"/>
          </a:xfrm>
          <a:prstGeom prst="rect">
            <a:avLst/>
          </a:prstGeom>
        </p:spPr>
      </p:pic>
      <p:pic>
        <p:nvPicPr>
          <p:cNvPr id="16" name="Picture 15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0EBCDEB2-252C-7A7B-2AD6-7C84F3D97D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2335" y="4825187"/>
            <a:ext cx="617105" cy="217290"/>
          </a:xfrm>
          <a:prstGeom prst="rect">
            <a:avLst/>
          </a:prstGeom>
        </p:spPr>
      </p:pic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0383710-6116-0568-8159-07026584BD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3855" y="5042477"/>
            <a:ext cx="1118755" cy="294409"/>
          </a:xfrm>
          <a:prstGeom prst="rect">
            <a:avLst/>
          </a:prstGeom>
        </p:spPr>
      </p:pic>
      <p:pic>
        <p:nvPicPr>
          <p:cNvPr id="21" name="Picture 20" descr="A black and white image of a letter&#10;&#10;Description automatically generated">
            <a:extLst>
              <a:ext uri="{FF2B5EF4-FFF2-40B4-BE49-F238E27FC236}">
                <a16:creationId xmlns:a16="http://schemas.microsoft.com/office/drawing/2014/main" id="{FD0F3D7A-D4F0-727B-8F2A-DF934D263F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1201" y="5062948"/>
            <a:ext cx="1198753" cy="287304"/>
          </a:xfrm>
          <a:prstGeom prst="rect">
            <a:avLst/>
          </a:prstGeom>
        </p:spPr>
      </p:pic>
      <p:pic>
        <p:nvPicPr>
          <p:cNvPr id="22" name="Picture 21" descr="A group of symbol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EB9192D3-A5AC-C624-E3F0-5AA13B03BC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4042" y="5548565"/>
            <a:ext cx="1894682" cy="591076"/>
          </a:xfrm>
          <a:prstGeom prst="rect">
            <a:avLst/>
          </a:prstGeom>
        </p:spPr>
      </p:pic>
      <p:pic>
        <p:nvPicPr>
          <p:cNvPr id="23" name="Picture 22" descr="A black and yellow symbols&#10;&#10;Description automatically generated with medium confidence">
            <a:extLst>
              <a:ext uri="{FF2B5EF4-FFF2-40B4-BE49-F238E27FC236}">
                <a16:creationId xmlns:a16="http://schemas.microsoft.com/office/drawing/2014/main" id="{C07018CB-C3C5-54B9-C901-1301E65EC5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1251" y="5817627"/>
            <a:ext cx="585480" cy="322014"/>
          </a:xfrm>
          <a:prstGeom prst="rect">
            <a:avLst/>
          </a:prstGeom>
        </p:spPr>
      </p:pic>
      <p:pic>
        <p:nvPicPr>
          <p:cNvPr id="24" name="Picture 23" descr="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EF718AE3-A675-4003-F757-D1C64FFBC2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4418" y="5594849"/>
            <a:ext cx="1193800" cy="298450"/>
          </a:xfrm>
          <a:prstGeom prst="rect">
            <a:avLst/>
          </a:prstGeom>
        </p:spPr>
      </p:pic>
      <p:pic>
        <p:nvPicPr>
          <p:cNvPr id="26" name="Picture 25" descr="A black letter x and a circle&#10;&#10;Description automatically generated with medium confidence">
            <a:extLst>
              <a:ext uri="{FF2B5EF4-FFF2-40B4-BE49-F238E27FC236}">
                <a16:creationId xmlns:a16="http://schemas.microsoft.com/office/drawing/2014/main" id="{EBD82850-F09C-2EA9-E537-D2FB01663D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99166" y="6289809"/>
            <a:ext cx="933140" cy="222176"/>
          </a:xfrm>
          <a:prstGeom prst="rect">
            <a:avLst/>
          </a:prstGeom>
        </p:spPr>
      </p:pic>
      <p:pic>
        <p:nvPicPr>
          <p:cNvPr id="28" name="Picture 27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4D67B120-DFF4-D816-5140-227DB35645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41039" y="6259470"/>
            <a:ext cx="1898073" cy="299246"/>
          </a:xfrm>
          <a:prstGeom prst="rect">
            <a:avLst/>
          </a:prstGeom>
        </p:spPr>
      </p:pic>
      <p:pic>
        <p:nvPicPr>
          <p:cNvPr id="30" name="Picture 29" descr="A graph of a function&#10;&#10;Description automatically generated">
            <a:extLst>
              <a:ext uri="{FF2B5EF4-FFF2-40B4-BE49-F238E27FC236}">
                <a16:creationId xmlns:a16="http://schemas.microsoft.com/office/drawing/2014/main" id="{F5CA9834-848C-87F8-6E65-2186C7478F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4765" y="1637136"/>
            <a:ext cx="2036949" cy="191216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0EBAD13-B818-C645-7C8F-BB3E29710163}"/>
              </a:ext>
            </a:extLst>
          </p:cNvPr>
          <p:cNvSpPr/>
          <p:nvPr/>
        </p:nvSpPr>
        <p:spPr>
          <a:xfrm>
            <a:off x="6870492" y="1593773"/>
            <a:ext cx="2157206" cy="20152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65059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79599F2-65EC-22C3-867C-907FD4399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200" y="865519"/>
            <a:ext cx="2507379" cy="49478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 ve sférických souřadnicích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Vyjádřeme vlastní problém 			   pomocí			     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získáme rovnici: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Separací proměnných				   a vydělením rovnice součinem		získáme: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								(i)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protože tato rovnice musí platit pro všechny úhly		    pak: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Funkce		   musí být také jednoznačná v tom smyslu, že nesmí změnit hodnotu při otočení o úhel         okolo osy z: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danou podmínku a řešením jednoduché </a:t>
            </a:r>
            <a:r>
              <a:rPr lang="cs-CZ" sz="1200" dirty="0" err="1">
                <a:cs typeface="Times New Roman"/>
              </a:rPr>
              <a:t>dif</a:t>
            </a:r>
            <a:r>
              <a:rPr lang="cs-CZ" sz="1200" dirty="0">
                <a:cs typeface="Times New Roman"/>
              </a:rPr>
              <a:t>. rovnice pak (příklad z cvičení):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Faktor		      plyne z normování </a:t>
            </a:r>
            <a:r>
              <a:rPr lang="cs-CZ" sz="1200" dirty="0" err="1">
                <a:cs typeface="Times New Roman"/>
              </a:rPr>
              <a:t>fce</a:t>
            </a:r>
            <a:r>
              <a:rPr lang="cs-CZ" sz="1200" dirty="0">
                <a:cs typeface="Times New Roman"/>
              </a:rPr>
              <a:t> při integraci	       přes 	      . Výslednou funkci dosadíme do rovnice (i) a dostaneme: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provedeme substituci:		    kde 			 A kde pro diferenciál platí:				A dostaneme: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čárka značí derivaci vzhledem k	      Tato rovnice má dva singulární body v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5953991" y="526606"/>
            <a:ext cx="2872171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black symbol with a white background&#10;&#10;Description automatically generated">
            <a:extLst>
              <a:ext uri="{FF2B5EF4-FFF2-40B4-BE49-F238E27FC236}">
                <a16:creationId xmlns:a16="http://schemas.microsoft.com/office/drawing/2014/main" id="{C7BAED24-158C-7764-0284-8C3E6B6F4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646" y="978270"/>
            <a:ext cx="990290" cy="269289"/>
          </a:xfrm>
          <a:prstGeom prst="rect">
            <a:avLst/>
          </a:prstGeom>
        </p:spPr>
      </p:pic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BE5EC24-E615-0870-525A-F1FA655CD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035" y="945175"/>
            <a:ext cx="1319645" cy="293254"/>
          </a:xfrm>
          <a:prstGeom prst="rect">
            <a:avLst/>
          </a:prstGeom>
        </p:spPr>
      </p:pic>
      <p:pic>
        <p:nvPicPr>
          <p:cNvPr id="15" name="Picture 14" descr="A black and white image of a smiley face&#10;&#10;Description automatically generated">
            <a:extLst>
              <a:ext uri="{FF2B5EF4-FFF2-40B4-BE49-F238E27FC236}">
                <a16:creationId xmlns:a16="http://schemas.microsoft.com/office/drawing/2014/main" id="{37D0A997-FD89-292C-B926-5068F629A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679" y="1457863"/>
            <a:ext cx="3170965" cy="467300"/>
          </a:xfrm>
          <a:prstGeom prst="rect">
            <a:avLst/>
          </a:prstGeom>
        </p:spPr>
      </p:pic>
      <p:pic>
        <p:nvPicPr>
          <p:cNvPr id="19" name="Picture 18" descr="A black and white image of a symbol&#10;&#10;Description automatically generated with medium confidence">
            <a:extLst>
              <a:ext uri="{FF2B5EF4-FFF2-40B4-BE49-F238E27FC236}">
                <a16:creationId xmlns:a16="http://schemas.microsoft.com/office/drawing/2014/main" id="{5354DD62-DE58-FB00-9E77-2EA65AEC0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4386" y="2076345"/>
            <a:ext cx="1352550" cy="221604"/>
          </a:xfrm>
          <a:prstGeom prst="rect">
            <a:avLst/>
          </a:prstGeom>
        </p:spPr>
      </p:pic>
      <p:pic>
        <p:nvPicPr>
          <p:cNvPr id="27" name="Picture 26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3E0DAC1B-5CA5-51B9-F5F8-589789CF0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4752" y="2395341"/>
            <a:ext cx="2758209" cy="486274"/>
          </a:xfrm>
          <a:prstGeom prst="rect">
            <a:avLst/>
          </a:prstGeom>
        </p:spPr>
      </p:pic>
      <p:pic>
        <p:nvPicPr>
          <p:cNvPr id="30" name="Picture 29" descr="A black and white image of a circle and a sign&#10;&#10;Description automatically generated with medium confidence">
            <a:extLst>
              <a:ext uri="{FF2B5EF4-FFF2-40B4-BE49-F238E27FC236}">
                <a16:creationId xmlns:a16="http://schemas.microsoft.com/office/drawing/2014/main" id="{AC93C5E5-9137-6FC9-0F31-D1349B1CD7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6415" y="2076345"/>
            <a:ext cx="625764" cy="211407"/>
          </a:xfrm>
          <a:prstGeom prst="rect">
            <a:avLst/>
          </a:prstGeom>
        </p:spPr>
      </p:pic>
      <p:pic>
        <p:nvPicPr>
          <p:cNvPr id="32" name="Picture 31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6D0227DC-BE81-48AE-26DD-59BB1ADEBB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7599" y="3022543"/>
            <a:ext cx="477982" cy="221288"/>
          </a:xfrm>
          <a:prstGeom prst="rect">
            <a:avLst/>
          </a:prstGeom>
        </p:spPr>
      </p:pic>
      <p:pic>
        <p:nvPicPr>
          <p:cNvPr id="34" name="Picture 33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647D08D5-905C-4F62-28B6-9B0D72A4F4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3641" y="3055076"/>
            <a:ext cx="1080077" cy="458450"/>
          </a:xfrm>
          <a:prstGeom prst="rect">
            <a:avLst/>
          </a:prstGeom>
        </p:spPr>
      </p:pic>
      <p:pic>
        <p:nvPicPr>
          <p:cNvPr id="36" name="Picture 35" descr="A group of black letters&#10;&#10;Description automatically generated">
            <a:extLst>
              <a:ext uri="{FF2B5EF4-FFF2-40B4-BE49-F238E27FC236}">
                <a16:creationId xmlns:a16="http://schemas.microsoft.com/office/drawing/2014/main" id="{374D0218-F0A0-B671-BFC0-7C569375EF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760" y="3561564"/>
            <a:ext cx="503876" cy="2713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6436BBA-471E-C9FD-C226-E658E4C769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3682" y="3561564"/>
            <a:ext cx="269009" cy="186237"/>
          </a:xfrm>
          <a:prstGeom prst="rect">
            <a:avLst/>
          </a:prstGeom>
        </p:spPr>
      </p:pic>
      <p:pic>
        <p:nvPicPr>
          <p:cNvPr id="40" name="Picture 39" descr="A group of black symbols&#10;&#10;Description automatically generated">
            <a:extLst>
              <a:ext uri="{FF2B5EF4-FFF2-40B4-BE49-F238E27FC236}">
                <a16:creationId xmlns:a16="http://schemas.microsoft.com/office/drawing/2014/main" id="{2A487925-E440-57E1-605C-340AC32223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23018" y="3766000"/>
            <a:ext cx="1589640" cy="276847"/>
          </a:xfrm>
          <a:prstGeom prst="rect">
            <a:avLst/>
          </a:prstGeom>
        </p:spPr>
      </p:pic>
      <p:pic>
        <p:nvPicPr>
          <p:cNvPr id="42" name="Picture 41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9D59993A-C4A4-0990-5E23-E2B04B78CF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1271" y="4179882"/>
            <a:ext cx="1528619" cy="435479"/>
          </a:xfrm>
          <a:prstGeom prst="rect">
            <a:avLst/>
          </a:prstGeom>
        </p:spPr>
      </p:pic>
      <p:pic>
        <p:nvPicPr>
          <p:cNvPr id="44" name="Picture 43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22B5823C-3EAA-F0FE-CFC4-A12B3EDCCB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71768" y="4220674"/>
            <a:ext cx="1554019" cy="247230"/>
          </a:xfrm>
          <a:prstGeom prst="rect">
            <a:avLst/>
          </a:prstGeom>
        </p:spPr>
      </p:pic>
      <p:pic>
        <p:nvPicPr>
          <p:cNvPr id="46" name="Picture 45" descr="A square root of a person&#10;&#10;Description automatically generated">
            <a:extLst>
              <a:ext uri="{FF2B5EF4-FFF2-40B4-BE49-F238E27FC236}">
                <a16:creationId xmlns:a16="http://schemas.microsoft.com/office/drawing/2014/main" id="{BCE07AAD-B75E-5802-8B12-7F5B1D9399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8885" y="4613378"/>
            <a:ext cx="656110" cy="247230"/>
          </a:xfrm>
          <a:prstGeom prst="rect">
            <a:avLst/>
          </a:prstGeom>
        </p:spPr>
      </p:pic>
      <p:pic>
        <p:nvPicPr>
          <p:cNvPr id="48" name="Picture 47" descr="A group of symbols with a white background&#10;&#10;Description automatically generated">
            <a:extLst>
              <a:ext uri="{FF2B5EF4-FFF2-40B4-BE49-F238E27FC236}">
                <a16:creationId xmlns:a16="http://schemas.microsoft.com/office/drawing/2014/main" id="{EFBAF33C-A9FC-FED1-9C7D-7BDC2AB7B3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36334" y="4622116"/>
            <a:ext cx="510078" cy="271318"/>
          </a:xfrm>
          <a:prstGeom prst="rect">
            <a:avLst/>
          </a:prstGeom>
        </p:spPr>
      </p:pic>
      <p:pic>
        <p:nvPicPr>
          <p:cNvPr id="50" name="Picture 49" descr="A number and a symbol&#10;&#10;Description automatically generated with medium confidence">
            <a:extLst>
              <a:ext uri="{FF2B5EF4-FFF2-40B4-BE49-F238E27FC236}">
                <a16:creationId xmlns:a16="http://schemas.microsoft.com/office/drawing/2014/main" id="{A3849452-6C1D-C73A-5C64-349CCCA6A9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45652" y="4654521"/>
            <a:ext cx="503876" cy="206507"/>
          </a:xfrm>
          <a:prstGeom prst="rect">
            <a:avLst/>
          </a:prstGeom>
        </p:spPr>
      </p:pic>
      <p:pic>
        <p:nvPicPr>
          <p:cNvPr id="52" name="Picture 51" descr="A black and white math symbol&#10;&#10;Description automatically generated with medium confidence">
            <a:extLst>
              <a:ext uri="{FF2B5EF4-FFF2-40B4-BE49-F238E27FC236}">
                <a16:creationId xmlns:a16="http://schemas.microsoft.com/office/drawing/2014/main" id="{2206F047-9698-D4B1-4548-846995AF1B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794" y="4889796"/>
            <a:ext cx="3075715" cy="505597"/>
          </a:xfrm>
          <a:prstGeom prst="rect">
            <a:avLst/>
          </a:prstGeom>
        </p:spPr>
      </p:pic>
      <p:pic>
        <p:nvPicPr>
          <p:cNvPr id="54" name="Picture 5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2474B43-C755-9FF8-62DA-ACAF3E90B44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30561" y="5379357"/>
            <a:ext cx="890738" cy="270224"/>
          </a:xfrm>
          <a:prstGeom prst="rect">
            <a:avLst/>
          </a:prstGeom>
        </p:spPr>
      </p:pic>
      <p:pic>
        <p:nvPicPr>
          <p:cNvPr id="56" name="Picture 55" descr="A close up of symbols&#10;&#10;Description automatically generated">
            <a:extLst>
              <a:ext uri="{FF2B5EF4-FFF2-40B4-BE49-F238E27FC236}">
                <a16:creationId xmlns:a16="http://schemas.microsoft.com/office/drawing/2014/main" id="{F99BA905-A3F7-9663-A7F4-51D63F20AE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07794" y="5395814"/>
            <a:ext cx="980786" cy="21969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10B9D4C-EC9A-789A-497E-AFCA098A4A1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52961" y="5385343"/>
            <a:ext cx="1360478" cy="222119"/>
          </a:xfrm>
          <a:prstGeom prst="rect">
            <a:avLst/>
          </a:prstGeom>
        </p:spPr>
      </p:pic>
      <p:pic>
        <p:nvPicPr>
          <p:cNvPr id="60" name="Picture 59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323C0A77-920B-CC98-479F-1479FB1F909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89692" y="5615510"/>
            <a:ext cx="3164615" cy="50099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749AFD0-510A-9AB2-DB05-0C919C37E13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26068" y="6116504"/>
            <a:ext cx="196090" cy="224103"/>
          </a:xfrm>
          <a:prstGeom prst="rect">
            <a:avLst/>
          </a:prstGeom>
        </p:spPr>
      </p:pic>
      <p:pic>
        <p:nvPicPr>
          <p:cNvPr id="64" name="Picture 63" descr="A black and white image of a math symbol&#10;&#10;Description automatically generated with medium confidence">
            <a:extLst>
              <a:ext uri="{FF2B5EF4-FFF2-40B4-BE49-F238E27FC236}">
                <a16:creationId xmlns:a16="http://schemas.microsoft.com/office/drawing/2014/main" id="{D1886C3A-70DC-59BF-F807-F52981BBA1D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85200" y="6128502"/>
            <a:ext cx="637886" cy="22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44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 ve sférických souřadnicích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Diskutujme nejdříve řešení pro 	      Pomocí substituce			a po úpravě dostaneme (kde čárka značí derivaci dle </a:t>
            </a:r>
            <a:r>
              <a:rPr lang="cs-CZ" sz="1200" i="1" dirty="0">
                <a:cs typeface="Times New Roman"/>
              </a:rPr>
              <a:t>z</a:t>
            </a:r>
            <a:r>
              <a:rPr lang="cs-CZ" sz="1200" dirty="0">
                <a:cs typeface="Times New Roman"/>
              </a:rPr>
              <a:t>):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									(i)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Řešení budeme hledat ve tvaru: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singulární bod (				) budeme určovat koeficient v exponentu aproximovanou funkcí: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 dosazení tohoto vztahu do rovnice (i) a zanedbáním členů vyššího řádu než	        dostaneme po úpravě: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toho plyne:			Podobně lze postupovat i pro druhý singulární bod, dojdeme ke stejnému výsledku.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tedy řešení (i) je tedy ve tvaru:								 a </a:t>
            </a:r>
            <a:r>
              <a:rPr lang="cs-CZ" sz="1200" i="1" dirty="0">
                <a:cs typeface="Times New Roman"/>
              </a:rPr>
              <a:t>v</a:t>
            </a:r>
            <a:r>
              <a:rPr lang="cs-CZ" sz="1200" dirty="0">
                <a:cs typeface="Times New Roman"/>
              </a:rPr>
              <a:t> je funkce ve tvaru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Dosazením tohoto řešení do rovnice								  z předchozí stránky (nezapomínejme, </a:t>
            </a: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řešíme rovnici pro vlastní funkce a vlastní hodnoty operátoru kvadrátu momentu hybnosti) i s funkcí </a:t>
            </a:r>
            <a:r>
              <a:rPr lang="cs-CZ" sz="1200" i="1" dirty="0">
                <a:cs typeface="Times New Roman"/>
              </a:rPr>
              <a:t>v</a:t>
            </a:r>
            <a:r>
              <a:rPr lang="cs-CZ" sz="1200" dirty="0">
                <a:cs typeface="Times New Roman"/>
              </a:rPr>
              <a:t>, pak dostáváme: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									(</a:t>
            </a:r>
            <a:r>
              <a:rPr lang="cs-CZ" sz="1200" dirty="0" err="1">
                <a:cs typeface="Times New Roman"/>
              </a:rPr>
              <a:t>ii</a:t>
            </a:r>
            <a:r>
              <a:rPr lang="cs-CZ" sz="1200" dirty="0">
                <a:cs typeface="Times New Roman"/>
              </a:rPr>
              <a:t>)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		   vidíme, že 			Řada v se tedy chová stejně jako geometrická řada s kvocientem	    jejíž součet je úměrný 		  To ovšem změní chování funkce        v okolí bodů 		   , kde by divergovala.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Abychom tedy splnili požadavky na vlnovou funkci, musíme předpokládat, že se řada </a:t>
            </a:r>
            <a:r>
              <a:rPr lang="cs-CZ" sz="1200" i="1" dirty="0">
                <a:cs typeface="Times New Roman"/>
              </a:rPr>
              <a:t>v</a:t>
            </a:r>
            <a:r>
              <a:rPr lang="cs-CZ" sz="1200" dirty="0">
                <a:cs typeface="Times New Roman"/>
              </a:rPr>
              <a:t> redukuje na polynom, tj. existuje </a:t>
            </a:r>
            <a:r>
              <a:rPr lang="cs-CZ" sz="1200" i="1" dirty="0">
                <a:cs typeface="Times New Roman"/>
              </a:rPr>
              <a:t>k</a:t>
            </a:r>
            <a:r>
              <a:rPr lang="cs-CZ" sz="1200" dirty="0">
                <a:cs typeface="Times New Roman"/>
              </a:rPr>
              <a:t>, pro nějž je koeficient 	    roven nule. Ze vztahu (</a:t>
            </a:r>
            <a:r>
              <a:rPr lang="cs-CZ" sz="1200" dirty="0" err="1">
                <a:cs typeface="Times New Roman"/>
              </a:rPr>
              <a:t>ii</a:t>
            </a:r>
            <a:r>
              <a:rPr lang="cs-CZ" sz="1200" dirty="0">
                <a:cs typeface="Times New Roman"/>
              </a:rPr>
              <a:t>) tak plyne: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5953991" y="526606"/>
            <a:ext cx="2872171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and white image of a equal sign&#10;&#10;Description automatically generated">
            <a:extLst>
              <a:ext uri="{FF2B5EF4-FFF2-40B4-BE49-F238E27FC236}">
                <a16:creationId xmlns:a16="http://schemas.microsoft.com/office/drawing/2014/main" id="{A6C5E17B-760C-23D7-39ED-5BE9F5AED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735" y="1015714"/>
            <a:ext cx="513773" cy="221454"/>
          </a:xfrm>
          <a:prstGeom prst="rect">
            <a:avLst/>
          </a:prstGeom>
        </p:spPr>
      </p:pic>
      <p:pic>
        <p:nvPicPr>
          <p:cNvPr id="9" name="Picture 8" descr="A black symbol with a white background&#10;&#10;Description automatically generated">
            <a:extLst>
              <a:ext uri="{FF2B5EF4-FFF2-40B4-BE49-F238E27FC236}">
                <a16:creationId xmlns:a16="http://schemas.microsoft.com/office/drawing/2014/main" id="{3920434E-5585-7674-E086-8B8466376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433" y="992285"/>
            <a:ext cx="749877" cy="224101"/>
          </a:xfrm>
          <a:prstGeom prst="rect">
            <a:avLst/>
          </a:prstGeom>
        </p:spPr>
      </p:pic>
      <p:pic>
        <p:nvPicPr>
          <p:cNvPr id="11" name="Picture 10" descr="A black math equation with a plus and a line&#10;&#10;Description automatically generated with medium confidence">
            <a:extLst>
              <a:ext uri="{FF2B5EF4-FFF2-40B4-BE49-F238E27FC236}">
                <a16:creationId xmlns:a16="http://schemas.microsoft.com/office/drawing/2014/main" id="{42EC903A-64E2-B1A7-DDDF-0A6837695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182" y="1237168"/>
            <a:ext cx="3717636" cy="522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606C6A-A71F-41E0-928E-E11641670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8887" y="1933265"/>
            <a:ext cx="2539423" cy="274293"/>
          </a:xfrm>
          <a:prstGeom prst="rect">
            <a:avLst/>
          </a:prstGeom>
        </p:spPr>
      </p:pic>
      <p:pic>
        <p:nvPicPr>
          <p:cNvPr id="15" name="Picture 14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29F7F76F-5B72-DDB2-FCBE-6FE667A2E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4351" y="2292169"/>
            <a:ext cx="1428767" cy="244394"/>
          </a:xfrm>
          <a:prstGeom prst="rect">
            <a:avLst/>
          </a:prstGeom>
        </p:spPr>
      </p:pic>
      <p:pic>
        <p:nvPicPr>
          <p:cNvPr id="17" name="Picture 16" descr="A black and white math symbol&#10;&#10;Description automatically generated with medium confidence">
            <a:extLst>
              <a:ext uri="{FF2B5EF4-FFF2-40B4-BE49-F238E27FC236}">
                <a16:creationId xmlns:a16="http://schemas.microsoft.com/office/drawing/2014/main" id="{C532DE96-E238-E361-1EC0-A60759B56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2072" y="2260996"/>
            <a:ext cx="768927" cy="2306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F678FC-715C-EDE4-28C4-00FE06E207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8581" y="2641651"/>
            <a:ext cx="383309" cy="182943"/>
          </a:xfrm>
          <a:prstGeom prst="rect">
            <a:avLst/>
          </a:prstGeom>
        </p:spPr>
      </p:pic>
      <p:pic>
        <p:nvPicPr>
          <p:cNvPr id="22" name="Picture 21" descr="A mathematical equation with numbers&#10;&#10;Description automatically generated">
            <a:extLst>
              <a:ext uri="{FF2B5EF4-FFF2-40B4-BE49-F238E27FC236}">
                <a16:creationId xmlns:a16="http://schemas.microsoft.com/office/drawing/2014/main" id="{490D8F79-6EA5-EBA9-C750-DC9AAF83EC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2112" y="2903655"/>
            <a:ext cx="2222517" cy="489435"/>
          </a:xfrm>
          <a:prstGeom prst="rect">
            <a:avLst/>
          </a:prstGeom>
        </p:spPr>
      </p:pic>
      <p:pic>
        <p:nvPicPr>
          <p:cNvPr id="24" name="Picture 23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D64E9DFA-A538-8B23-E8AC-D222A59F00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8733" y="3311117"/>
            <a:ext cx="833582" cy="3805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98C08-14B7-B32B-7C3D-944DE53D4B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4075" y="3668483"/>
            <a:ext cx="3431388" cy="332070"/>
          </a:xfrm>
          <a:prstGeom prst="rect">
            <a:avLst/>
          </a:prstGeom>
        </p:spPr>
      </p:pic>
      <p:pic>
        <p:nvPicPr>
          <p:cNvPr id="30" name="Picture 29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EFBA27C8-C899-A4F8-B9A8-94A105507E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9902" y="3592653"/>
            <a:ext cx="1070730" cy="566857"/>
          </a:xfrm>
          <a:prstGeom prst="rect">
            <a:avLst/>
          </a:prstGeom>
        </p:spPr>
      </p:pic>
      <p:pic>
        <p:nvPicPr>
          <p:cNvPr id="31" name="Picture 30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ED5E1208-6535-333F-3F7E-450AC39073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376" y="3983437"/>
            <a:ext cx="3164615" cy="500994"/>
          </a:xfrm>
          <a:prstGeom prst="rect">
            <a:avLst/>
          </a:prstGeom>
        </p:spPr>
      </p:pic>
      <p:pic>
        <p:nvPicPr>
          <p:cNvPr id="33" name="Picture 32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A8C10DC5-0798-E10E-1F0A-E92D0B7441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39277" y="4671257"/>
            <a:ext cx="3865446" cy="4789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C67A8A-DF94-08DD-7688-DBBDCC28F5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775" y="5245268"/>
            <a:ext cx="660977" cy="172035"/>
          </a:xfrm>
          <a:prstGeom prst="rect">
            <a:avLst/>
          </a:prstGeom>
        </p:spPr>
      </p:pic>
      <p:pic>
        <p:nvPicPr>
          <p:cNvPr id="37" name="Picture 36" descr="A black symbols with a white background&#10;&#10;Description automatically generated">
            <a:extLst>
              <a:ext uri="{FF2B5EF4-FFF2-40B4-BE49-F238E27FC236}">
                <a16:creationId xmlns:a16="http://schemas.microsoft.com/office/drawing/2014/main" id="{048012E5-8F87-D01A-0DA8-8D2A5478B2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58697" y="5202490"/>
            <a:ext cx="833582" cy="226605"/>
          </a:xfrm>
          <a:prstGeom prst="rect">
            <a:avLst/>
          </a:prstGeom>
        </p:spPr>
      </p:pic>
      <p:pic>
        <p:nvPicPr>
          <p:cNvPr id="39" name="Picture 38" descr="A black number and a white background&#10;&#10;Description automatically generated">
            <a:extLst>
              <a:ext uri="{FF2B5EF4-FFF2-40B4-BE49-F238E27FC236}">
                <a16:creationId xmlns:a16="http://schemas.microsoft.com/office/drawing/2014/main" id="{7159C3EA-DBEE-EEC2-FD80-A756C669CD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37808" y="5190996"/>
            <a:ext cx="241877" cy="280577"/>
          </a:xfrm>
          <a:prstGeom prst="rect">
            <a:avLst/>
          </a:prstGeom>
        </p:spPr>
      </p:pic>
      <p:pic>
        <p:nvPicPr>
          <p:cNvPr id="41" name="Picture 40" descr="A black and white image of a number one and a half of a number one&#10;&#10;Description automatically generated">
            <a:extLst>
              <a:ext uri="{FF2B5EF4-FFF2-40B4-BE49-F238E27FC236}">
                <a16:creationId xmlns:a16="http://schemas.microsoft.com/office/drawing/2014/main" id="{93B293B3-76CD-252B-DD6F-362BBC14C3F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5185" y="5389435"/>
            <a:ext cx="833582" cy="2257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2D348E1-46A5-36AE-AA05-F3691CADDB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72845" y="5398118"/>
            <a:ext cx="197427" cy="20839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D406DB4-D0F2-D9A6-EF9B-B89E1C124E3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76695" y="5396522"/>
            <a:ext cx="633872" cy="208396"/>
          </a:xfrm>
          <a:prstGeom prst="rect">
            <a:avLst/>
          </a:prstGeom>
        </p:spPr>
      </p:pic>
      <p:pic>
        <p:nvPicPr>
          <p:cNvPr id="47" name="Picture 46" descr="A black text with a plus and two symbols&#10;&#10;Description automatically generated">
            <a:extLst>
              <a:ext uri="{FF2B5EF4-FFF2-40B4-BE49-F238E27FC236}">
                <a16:creationId xmlns:a16="http://schemas.microsoft.com/office/drawing/2014/main" id="{9B27BC08-EEFC-65D9-267E-4E3EFC8B96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0655" y="5941012"/>
            <a:ext cx="372918" cy="2288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2DA97B4-5C1C-B4D7-5BDB-FE4FBAE551A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78848" y="6024240"/>
            <a:ext cx="3528896" cy="2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5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A red stamp with text&#10;&#10;Description automatically generated">
            <a:extLst>
              <a:ext uri="{FF2B5EF4-FFF2-40B4-BE49-F238E27FC236}">
                <a16:creationId xmlns:a16="http://schemas.microsoft.com/office/drawing/2014/main" id="{12820DF5-ADD1-2143-6512-A029D69B2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7475350" y="5545773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 ve sférických souřadnicích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předešlého vztahu pro </a:t>
            </a:r>
            <a:r>
              <a:rPr lang="cs-CZ" sz="1200" i="1" dirty="0">
                <a:cs typeface="Times New Roman"/>
              </a:rPr>
              <a:t>k, m </a:t>
            </a:r>
            <a:r>
              <a:rPr lang="cs-CZ" sz="1200" dirty="0">
                <a:cs typeface="Times New Roman"/>
              </a:rPr>
              <a:t>a 	(opět připomeňme si, že vycházíme z rovnice		    ) je zjevné, že naše hledané	       nemůže být libovolné, ale může nabývat jen určitých kvantovaných hodnot (kde 			    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Toto kvantování opět vzešlo z podmínek kladených na vlnovou funkci.  Položíme-li:		       dostaneme vlastní čísla       v obvyklém tvaru:		       kde nové kvantové číslo </a:t>
            </a:r>
            <a:r>
              <a:rPr lang="cs-CZ" sz="1200" i="1" dirty="0">
                <a:cs typeface="Times New Roman"/>
              </a:rPr>
              <a:t>l</a:t>
            </a:r>
            <a:r>
              <a:rPr lang="cs-CZ" sz="1200" dirty="0">
                <a:cs typeface="Times New Roman"/>
              </a:rPr>
              <a:t> může nabývat hodnot:			      a zároveň platí: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Vidíme tedy, že vlastní čísla operátoru kvadrátu momentu hybnosti a jeho </a:t>
            </a:r>
            <a:r>
              <a:rPr lang="cs-CZ" sz="1200" i="1" dirty="0">
                <a:cs typeface="Times New Roman"/>
              </a:rPr>
              <a:t>z</a:t>
            </a:r>
            <a:r>
              <a:rPr lang="cs-CZ" sz="1200" dirty="0">
                <a:cs typeface="Times New Roman"/>
              </a:rPr>
              <a:t>-</a:t>
            </a:r>
            <a:r>
              <a:rPr lang="cs-CZ" sz="1200" dirty="0" err="1">
                <a:cs typeface="Times New Roman"/>
              </a:rPr>
              <a:t>ové</a:t>
            </a:r>
            <a:r>
              <a:rPr lang="cs-CZ" sz="1200" dirty="0">
                <a:cs typeface="Times New Roman"/>
              </a:rPr>
              <a:t> komponenty                                  jsou v centrálním pole kvantovány.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matematického hlediska se ukazuje, že funkce       jsou přidružené </a:t>
            </a:r>
            <a:r>
              <a:rPr lang="cs-CZ" sz="1200" dirty="0" err="1">
                <a:cs typeface="Times New Roman"/>
              </a:rPr>
              <a:t>Legendrovy</a:t>
            </a:r>
            <a:r>
              <a:rPr lang="cs-CZ" sz="1200" dirty="0">
                <a:cs typeface="Times New Roman"/>
              </a:rPr>
              <a:t> polynomy			   kde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Přidružené </a:t>
            </a:r>
            <a:r>
              <a:rPr lang="cs-CZ" sz="1200" dirty="0" err="1">
                <a:cs typeface="Times New Roman"/>
              </a:rPr>
              <a:t>Legendrovy</a:t>
            </a:r>
            <a:r>
              <a:rPr lang="cs-CZ" sz="1200" dirty="0">
                <a:cs typeface="Times New Roman"/>
              </a:rPr>
              <a:t> polynomy lze vyjádřit pomocí obyčejných </a:t>
            </a:r>
            <a:r>
              <a:rPr lang="cs-CZ" sz="1200" dirty="0" err="1">
                <a:cs typeface="Times New Roman"/>
              </a:rPr>
              <a:t>Legendrových</a:t>
            </a:r>
            <a:r>
              <a:rPr lang="cs-CZ" sz="1200" dirty="0">
                <a:cs typeface="Times New Roman"/>
              </a:rPr>
              <a:t> polynomů				      pomocí vztahu: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Tyto polynomy nejnižšího řádu vypadají následovně: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Přitom platí normovací podmínka:			A také: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Shrneme-li, vlastními funkcemi operátorů kvadrátu momentu hybnosti a jeho </a:t>
            </a:r>
            <a:r>
              <a:rPr lang="cs-CZ" sz="1200" i="1" dirty="0">
                <a:cs typeface="Times New Roman"/>
              </a:rPr>
              <a:t>z</a:t>
            </a:r>
            <a:r>
              <a:rPr lang="cs-CZ" sz="1200" dirty="0">
                <a:cs typeface="Times New Roman"/>
              </a:rPr>
              <a:t>-</a:t>
            </a:r>
            <a:r>
              <a:rPr lang="cs-CZ" sz="1200" dirty="0" err="1">
                <a:cs typeface="Times New Roman"/>
              </a:rPr>
              <a:t>ové</a:t>
            </a:r>
            <a:r>
              <a:rPr lang="cs-CZ" sz="1200" dirty="0">
                <a:cs typeface="Times New Roman"/>
              </a:rPr>
              <a:t> složky jsou tzv. </a:t>
            </a:r>
            <a:r>
              <a:rPr lang="cs-CZ" sz="1200" u="sng" dirty="0">
                <a:cs typeface="Times New Roman"/>
              </a:rPr>
              <a:t>kulové funkce</a:t>
            </a:r>
            <a:r>
              <a:rPr lang="cs-CZ" sz="1200" dirty="0">
                <a:cs typeface="Times New Roman"/>
              </a:rPr>
              <a:t>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	kde normovací faktor je dán:					Ve výsledku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Kulové funkce tvoří úplný ortonormální systém – jsou bází: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			       a obecnou vlnovou funkci můžeme psát: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5953991" y="526606"/>
            <a:ext cx="2872171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FE96B-9A8C-31DA-721E-4546BB99A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345" y="975086"/>
            <a:ext cx="184727" cy="230909"/>
          </a:xfrm>
          <a:prstGeom prst="rect">
            <a:avLst/>
          </a:prstGeom>
        </p:spPr>
      </p:pic>
      <p:pic>
        <p:nvPicPr>
          <p:cNvPr id="6" name="Picture 5" descr="A black symbol with a white background&#10;&#10;Description automatically generated">
            <a:extLst>
              <a:ext uri="{FF2B5EF4-FFF2-40B4-BE49-F238E27FC236}">
                <a16:creationId xmlns:a16="http://schemas.microsoft.com/office/drawing/2014/main" id="{B016A3D2-701E-2EF4-29E4-652AAB829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128" y="978270"/>
            <a:ext cx="990290" cy="269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0232D-4AB1-8142-84A4-963C8711C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135" y="971683"/>
            <a:ext cx="184727" cy="230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D86959-6F44-BA68-1809-4FE058FC4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8297" y="1432225"/>
            <a:ext cx="2191327" cy="262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45ED56-BD5F-EBE2-913E-F4F962DC9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572" y="1222937"/>
            <a:ext cx="1121064" cy="192421"/>
          </a:xfrm>
          <a:prstGeom prst="rect">
            <a:avLst/>
          </a:prstGeom>
        </p:spPr>
      </p:pic>
      <p:pic>
        <p:nvPicPr>
          <p:cNvPr id="15" name="Picture 14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3838EFF3-538A-4F44-1BE9-039F4D7F6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7573" y="1705213"/>
            <a:ext cx="1066800" cy="233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A422D2-9566-AC58-ED80-064F46CF9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197" y="1685949"/>
            <a:ext cx="184727" cy="2309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090D28-3DF5-8B51-D9FD-CF3C788635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6644" y="1939160"/>
            <a:ext cx="994064" cy="200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209E2E-C26C-D0A6-B9B7-7825900C8A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6772" y="1923281"/>
            <a:ext cx="1044864" cy="2055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CA4984-9ED1-927B-1883-821674F7C8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1636" y="2167619"/>
            <a:ext cx="2545195" cy="224841"/>
          </a:xfrm>
          <a:prstGeom prst="rect">
            <a:avLst/>
          </a:prstGeom>
        </p:spPr>
      </p:pic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AD47865-E6A6-36EC-FC9A-8965E09137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0678" y="2404227"/>
            <a:ext cx="1118755" cy="2944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85A610-3FD5-D909-2424-6AE54E5119B9}"/>
              </a:ext>
            </a:extLst>
          </p:cNvPr>
          <p:cNvSpPr/>
          <p:nvPr/>
        </p:nvSpPr>
        <p:spPr>
          <a:xfrm>
            <a:off x="374048" y="2417421"/>
            <a:ext cx="8428192" cy="445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B8AA53E-C6A0-983D-E8D5-D4E206520C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94240" y="2991339"/>
            <a:ext cx="188114" cy="209015"/>
          </a:xfrm>
          <a:prstGeom prst="rect">
            <a:avLst/>
          </a:prstGeom>
        </p:spPr>
      </p:pic>
      <p:pic>
        <p:nvPicPr>
          <p:cNvPr id="30" name="Picture 29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27586FE7-F96C-C238-C8B6-2561CAA195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4952" y="2991091"/>
            <a:ext cx="1290205" cy="283662"/>
          </a:xfrm>
          <a:prstGeom prst="rect">
            <a:avLst/>
          </a:prstGeom>
        </p:spPr>
      </p:pic>
      <p:pic>
        <p:nvPicPr>
          <p:cNvPr id="32" name="Picture 3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01BE56B-1BB7-FA4C-D6B1-84F10B6179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6917" y="3012200"/>
            <a:ext cx="805065" cy="240594"/>
          </a:xfrm>
          <a:prstGeom prst="rect">
            <a:avLst/>
          </a:prstGeom>
        </p:spPr>
      </p:pic>
      <p:pic>
        <p:nvPicPr>
          <p:cNvPr id="34" name="Picture 3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947BB45-77D3-373E-304B-CE400A2071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50973" y="3245037"/>
            <a:ext cx="1887682" cy="488775"/>
          </a:xfrm>
          <a:prstGeom prst="rect">
            <a:avLst/>
          </a:prstGeom>
        </p:spPr>
      </p:pic>
      <p:pic>
        <p:nvPicPr>
          <p:cNvPr id="36" name="Picture 35" descr="A math problem with numbers and a few symbols&#10;&#10;Description automatically generated with medium confidence">
            <a:extLst>
              <a:ext uri="{FF2B5EF4-FFF2-40B4-BE49-F238E27FC236}">
                <a16:creationId xmlns:a16="http://schemas.microsoft.com/office/drawing/2014/main" id="{CCBAF444-695E-5A82-3A5F-5F999A97EC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031" y="3562298"/>
            <a:ext cx="2686627" cy="551559"/>
          </a:xfrm>
          <a:prstGeom prst="rect">
            <a:avLst/>
          </a:prstGeom>
        </p:spPr>
      </p:pic>
      <p:pic>
        <p:nvPicPr>
          <p:cNvPr id="38" name="Picture 37" descr="A black emoticon and equal sign&#10;&#10;Description automatically generated">
            <a:extLst>
              <a:ext uri="{FF2B5EF4-FFF2-40B4-BE49-F238E27FC236}">
                <a16:creationId xmlns:a16="http://schemas.microsoft.com/office/drawing/2014/main" id="{A25DB2A4-7251-D0E2-4F63-2A52364BB9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72319" y="4093075"/>
            <a:ext cx="892492" cy="252422"/>
          </a:xfrm>
          <a:prstGeom prst="rect">
            <a:avLst/>
          </a:prstGeom>
        </p:spPr>
      </p:pic>
      <p:pic>
        <p:nvPicPr>
          <p:cNvPr id="40" name="Picture 39" descr="A black emoticon and equal sign&#10;&#10;Description automatically generated">
            <a:extLst>
              <a:ext uri="{FF2B5EF4-FFF2-40B4-BE49-F238E27FC236}">
                <a16:creationId xmlns:a16="http://schemas.microsoft.com/office/drawing/2014/main" id="{538439AB-35A4-1C88-1E41-78AF4A4486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2001" y="4102535"/>
            <a:ext cx="818572" cy="261605"/>
          </a:xfrm>
          <a:prstGeom prst="rect">
            <a:avLst/>
          </a:prstGeom>
        </p:spPr>
      </p:pic>
      <p:pic>
        <p:nvPicPr>
          <p:cNvPr id="42" name="Picture 41" descr="A number and a number&#10;&#10;Description automatically generated with medium confidence">
            <a:extLst>
              <a:ext uri="{FF2B5EF4-FFF2-40B4-BE49-F238E27FC236}">
                <a16:creationId xmlns:a16="http://schemas.microsoft.com/office/drawing/2014/main" id="{B4D1A00C-2A84-669A-9626-27B8EE3E64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9791" y="4022634"/>
            <a:ext cx="1581728" cy="420672"/>
          </a:xfrm>
          <a:prstGeom prst="rect">
            <a:avLst/>
          </a:prstGeom>
        </p:spPr>
      </p:pic>
      <p:pic>
        <p:nvPicPr>
          <p:cNvPr id="44" name="Picture 43" descr="A black numbers and a white background&#10;&#10;Description automatically generated">
            <a:extLst>
              <a:ext uri="{FF2B5EF4-FFF2-40B4-BE49-F238E27FC236}">
                <a16:creationId xmlns:a16="http://schemas.microsoft.com/office/drawing/2014/main" id="{BB2F0D6C-E858-0907-7751-E8C27CAE4F9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6956" y="4369200"/>
            <a:ext cx="2284169" cy="496938"/>
          </a:xfrm>
          <a:prstGeom prst="rect">
            <a:avLst/>
          </a:prstGeom>
        </p:spPr>
      </p:pic>
      <p:pic>
        <p:nvPicPr>
          <p:cNvPr id="46" name="Picture 45" descr="A number and a number&#10;&#10;Description automatically generated with medium confidence">
            <a:extLst>
              <a:ext uri="{FF2B5EF4-FFF2-40B4-BE49-F238E27FC236}">
                <a16:creationId xmlns:a16="http://schemas.microsoft.com/office/drawing/2014/main" id="{E33E2692-05EB-5D2F-175F-6074D4566D4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87232" y="4048352"/>
            <a:ext cx="1581728" cy="382945"/>
          </a:xfrm>
          <a:prstGeom prst="rect">
            <a:avLst/>
          </a:prstGeom>
        </p:spPr>
      </p:pic>
      <p:pic>
        <p:nvPicPr>
          <p:cNvPr id="48" name="Picture 47" descr="A number and equal sign&#10;&#10;Description automatically generated">
            <a:extLst>
              <a:ext uri="{FF2B5EF4-FFF2-40B4-BE49-F238E27FC236}">
                <a16:creationId xmlns:a16="http://schemas.microsoft.com/office/drawing/2014/main" id="{D28EF2CF-5326-B5EA-B9B7-5E736EDD379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88228" y="4453479"/>
            <a:ext cx="955864" cy="261605"/>
          </a:xfrm>
          <a:prstGeom prst="rect">
            <a:avLst/>
          </a:prstGeom>
        </p:spPr>
      </p:pic>
      <p:pic>
        <p:nvPicPr>
          <p:cNvPr id="50" name="Picture 49" descr="A black and white image of a circle with a white background&#10;&#10;Description automatically generated">
            <a:extLst>
              <a:ext uri="{FF2B5EF4-FFF2-40B4-BE49-F238E27FC236}">
                <a16:creationId xmlns:a16="http://schemas.microsoft.com/office/drawing/2014/main" id="{99F146ED-AFB3-BD30-9811-EFC8F70DE8D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94017" y="4415415"/>
            <a:ext cx="1278659" cy="292823"/>
          </a:xfrm>
          <a:prstGeom prst="rect">
            <a:avLst/>
          </a:prstGeom>
        </p:spPr>
      </p:pic>
      <p:pic>
        <p:nvPicPr>
          <p:cNvPr id="52" name="Picture 51" descr="A black text in a rectangle&#10;&#10;Description automatically generated">
            <a:extLst>
              <a:ext uri="{FF2B5EF4-FFF2-40B4-BE49-F238E27FC236}">
                <a16:creationId xmlns:a16="http://schemas.microsoft.com/office/drawing/2014/main" id="{E5FAFDA8-DED1-B5C3-A752-7FAFF958970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1486" y="5059599"/>
            <a:ext cx="2686627" cy="447771"/>
          </a:xfrm>
          <a:prstGeom prst="rect">
            <a:avLst/>
          </a:prstGeom>
        </p:spPr>
      </p:pic>
      <p:pic>
        <p:nvPicPr>
          <p:cNvPr id="54" name="Picture 53" descr="A math equations in a rectangular box&#10;&#10;Description automatically generated with medium confidence">
            <a:extLst>
              <a:ext uri="{FF2B5EF4-FFF2-40B4-BE49-F238E27FC236}">
                <a16:creationId xmlns:a16="http://schemas.microsoft.com/office/drawing/2014/main" id="{27F8B37F-55C2-D5FB-EF57-2241D1830C0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22273" y="5042545"/>
            <a:ext cx="1562100" cy="406400"/>
          </a:xfrm>
          <a:prstGeom prst="rect">
            <a:avLst/>
          </a:prstGeom>
        </p:spPr>
      </p:pic>
      <p:pic>
        <p:nvPicPr>
          <p:cNvPr id="56" name="Picture 55" descr="A black text in a rectangle&#10;&#10;Description automatically generated">
            <a:extLst>
              <a:ext uri="{FF2B5EF4-FFF2-40B4-BE49-F238E27FC236}">
                <a16:creationId xmlns:a16="http://schemas.microsoft.com/office/drawing/2014/main" id="{8A936520-6359-C668-5B51-A5273F3F99C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9158" y="5507370"/>
            <a:ext cx="3763837" cy="466675"/>
          </a:xfrm>
          <a:prstGeom prst="rect">
            <a:avLst/>
          </a:prstGeom>
        </p:spPr>
      </p:pic>
      <p:pic>
        <p:nvPicPr>
          <p:cNvPr id="58" name="Picture 57" descr="A black and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55B1B9A-52F4-A553-10B8-A853624BE0A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200235" y="5481392"/>
            <a:ext cx="3322783" cy="492653"/>
          </a:xfrm>
          <a:prstGeom prst="rect">
            <a:avLst/>
          </a:prstGeom>
        </p:spPr>
      </p:pic>
      <p:pic>
        <p:nvPicPr>
          <p:cNvPr id="61" name="Picture 6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B7BE266-A58C-78FF-45DF-8F8CC08C88C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44186" y="6172504"/>
            <a:ext cx="3834446" cy="479306"/>
          </a:xfrm>
          <a:prstGeom prst="rect">
            <a:avLst/>
          </a:prstGeom>
        </p:spPr>
      </p:pic>
      <p:pic>
        <p:nvPicPr>
          <p:cNvPr id="63" name="Picture 62" descr="A number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28954E01-63EF-C99A-CD21-2C9A0262550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866164" y="6156669"/>
            <a:ext cx="2111633" cy="495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F393D8-99B7-F656-105A-A45C803C6A14}"/>
              </a:ext>
            </a:extLst>
          </p:cNvPr>
          <p:cNvSpPr/>
          <p:nvPr/>
        </p:nvSpPr>
        <p:spPr>
          <a:xfrm>
            <a:off x="5540389" y="960570"/>
            <a:ext cx="960490" cy="2692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08238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A red stamp with text&#10;&#10;Description automatically generated">
            <a:extLst>
              <a:ext uri="{FF2B5EF4-FFF2-40B4-BE49-F238E27FC236}">
                <a16:creationId xmlns:a16="http://schemas.microsoft.com/office/drawing/2014/main" id="{12820DF5-ADD1-2143-6512-A029D69B2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2737194">
            <a:off x="7475350" y="5545773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 ve sférických souřadnicích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předešlého vztahu pro </a:t>
            </a:r>
            <a:r>
              <a:rPr lang="cs-CZ" sz="1200" i="1" dirty="0">
                <a:cs typeface="Times New Roman"/>
              </a:rPr>
              <a:t>k, m </a:t>
            </a:r>
            <a:r>
              <a:rPr lang="cs-CZ" sz="1200" dirty="0">
                <a:cs typeface="Times New Roman"/>
              </a:rPr>
              <a:t>a 	(opět připomeňme si, že vycházíme z rovnice		    ) je zjevné, že naše hledané	       nemůže být libovolné, ale může nabývat jen určitých kvantovaných hodnot (kde 			    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Toto kvantování opět vzešlo z podmínek kladených na vlnovou funkci.  Položíme-li:		       dostaneme vlastní čísla       v obvyklém tvaru:		       kde nové kvantové číslo </a:t>
            </a:r>
            <a:r>
              <a:rPr lang="cs-CZ" sz="1200" i="1" dirty="0">
                <a:cs typeface="Times New Roman"/>
              </a:rPr>
              <a:t>l</a:t>
            </a:r>
            <a:r>
              <a:rPr lang="cs-CZ" sz="1200" dirty="0">
                <a:cs typeface="Times New Roman"/>
              </a:rPr>
              <a:t> může nabývat hodnot:			      a zároveň platí: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Vidíme tedy, že vlastní čísla operátoru kvadrátu momentu hybnosti a jeho </a:t>
            </a:r>
            <a:r>
              <a:rPr lang="cs-CZ" sz="1200" i="1" dirty="0">
                <a:cs typeface="Times New Roman"/>
              </a:rPr>
              <a:t>z</a:t>
            </a:r>
            <a:r>
              <a:rPr lang="cs-CZ" sz="1200" dirty="0">
                <a:cs typeface="Times New Roman"/>
              </a:rPr>
              <a:t>-</a:t>
            </a:r>
            <a:r>
              <a:rPr lang="cs-CZ" sz="1200" dirty="0" err="1">
                <a:cs typeface="Times New Roman"/>
              </a:rPr>
              <a:t>ové</a:t>
            </a:r>
            <a:r>
              <a:rPr lang="cs-CZ" sz="1200" dirty="0">
                <a:cs typeface="Times New Roman"/>
              </a:rPr>
              <a:t> komponenty                                  jsou v centrálním pole kvantovány.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matematického hlediska se ukazuje, že funkce       jsou přidružené </a:t>
            </a:r>
            <a:r>
              <a:rPr lang="cs-CZ" sz="1200" dirty="0" err="1">
                <a:cs typeface="Times New Roman"/>
              </a:rPr>
              <a:t>Legendrovy</a:t>
            </a:r>
            <a:r>
              <a:rPr lang="cs-CZ" sz="1200" dirty="0">
                <a:cs typeface="Times New Roman"/>
              </a:rPr>
              <a:t> polynomy			   kde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Přidružené </a:t>
            </a:r>
            <a:r>
              <a:rPr lang="cs-CZ" sz="1200" dirty="0" err="1">
                <a:cs typeface="Times New Roman"/>
              </a:rPr>
              <a:t>Legendrovy</a:t>
            </a:r>
            <a:r>
              <a:rPr lang="cs-CZ" sz="1200" dirty="0">
                <a:cs typeface="Times New Roman"/>
              </a:rPr>
              <a:t> polynomy lze vyjádřit pomocí obyčejných </a:t>
            </a:r>
            <a:r>
              <a:rPr lang="cs-CZ" sz="1200" b="1" dirty="0" err="1">
                <a:cs typeface="Times New Roman"/>
              </a:rPr>
              <a:t>Legendrových</a:t>
            </a:r>
            <a:r>
              <a:rPr lang="cs-CZ" sz="1200" b="1" dirty="0">
                <a:cs typeface="Times New Roman"/>
              </a:rPr>
              <a:t> polynomů</a:t>
            </a:r>
            <a:r>
              <a:rPr lang="cs-CZ" sz="1200" dirty="0">
                <a:cs typeface="Times New Roman"/>
              </a:rPr>
              <a:t>				      pomocí vztahu: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Tyto polynomy nejnižšího řádu vypadají následovně: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Přitom platí normovací podmínka:			A také: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Shrneme-li, vlastními funkcemi operátorů kvadrátu momentu hybnosti a jeho </a:t>
            </a:r>
            <a:r>
              <a:rPr lang="cs-CZ" sz="1200" i="1" dirty="0">
                <a:cs typeface="Times New Roman"/>
              </a:rPr>
              <a:t>z</a:t>
            </a:r>
            <a:r>
              <a:rPr lang="cs-CZ" sz="1200" dirty="0">
                <a:cs typeface="Times New Roman"/>
              </a:rPr>
              <a:t>-</a:t>
            </a:r>
            <a:r>
              <a:rPr lang="cs-CZ" sz="1200" dirty="0" err="1">
                <a:cs typeface="Times New Roman"/>
              </a:rPr>
              <a:t>ové</a:t>
            </a:r>
            <a:r>
              <a:rPr lang="cs-CZ" sz="1200" dirty="0">
                <a:cs typeface="Times New Roman"/>
              </a:rPr>
              <a:t> složky jsou tzv. </a:t>
            </a:r>
            <a:r>
              <a:rPr lang="cs-CZ" sz="1200" u="sng" dirty="0">
                <a:cs typeface="Times New Roman"/>
              </a:rPr>
              <a:t>kulové funkce</a:t>
            </a:r>
            <a:r>
              <a:rPr lang="cs-CZ" sz="1200" dirty="0">
                <a:cs typeface="Times New Roman"/>
              </a:rPr>
              <a:t>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	kde normovací faktor je dán:					Ve výsledku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Kulové funkce tvoří úplný ortonormální systém – jsou bází: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			       a obecnou vlnovou funkci můžeme psát: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5953991" y="526606"/>
            <a:ext cx="2872171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FE96B-9A8C-31DA-721E-4546BB99A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345" y="975086"/>
            <a:ext cx="184727" cy="230909"/>
          </a:xfrm>
          <a:prstGeom prst="rect">
            <a:avLst/>
          </a:prstGeom>
        </p:spPr>
      </p:pic>
      <p:pic>
        <p:nvPicPr>
          <p:cNvPr id="6" name="Picture 5" descr="A black symbol with a white background&#10;&#10;Description automatically generated">
            <a:extLst>
              <a:ext uri="{FF2B5EF4-FFF2-40B4-BE49-F238E27FC236}">
                <a16:creationId xmlns:a16="http://schemas.microsoft.com/office/drawing/2014/main" id="{B016A3D2-701E-2EF4-29E4-652AAB829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128" y="978270"/>
            <a:ext cx="990290" cy="269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0232D-4AB1-8142-84A4-963C8711C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135" y="971683"/>
            <a:ext cx="184727" cy="230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D86959-6F44-BA68-1809-4FE058FC4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8297" y="1432225"/>
            <a:ext cx="2191327" cy="262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45ED56-BD5F-EBE2-913E-F4F962DC9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572" y="1222937"/>
            <a:ext cx="1121064" cy="192421"/>
          </a:xfrm>
          <a:prstGeom prst="rect">
            <a:avLst/>
          </a:prstGeom>
        </p:spPr>
      </p:pic>
      <p:pic>
        <p:nvPicPr>
          <p:cNvPr id="15" name="Picture 14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3838EFF3-538A-4F44-1BE9-039F4D7F6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7573" y="1705213"/>
            <a:ext cx="1066800" cy="233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A422D2-9566-AC58-ED80-064F46CF9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197" y="1685949"/>
            <a:ext cx="184727" cy="2309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090D28-3DF5-8B51-D9FD-CF3C788635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6644" y="1939160"/>
            <a:ext cx="994064" cy="200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209E2E-C26C-D0A6-B9B7-7825900C8A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6772" y="1923281"/>
            <a:ext cx="1044864" cy="2055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CA4984-9ED1-927B-1883-821674F7C8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1636" y="2167619"/>
            <a:ext cx="2545195" cy="224841"/>
          </a:xfrm>
          <a:prstGeom prst="rect">
            <a:avLst/>
          </a:prstGeom>
        </p:spPr>
      </p:pic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AD47865-E6A6-36EC-FC9A-8965E09137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0678" y="2404227"/>
            <a:ext cx="1118755" cy="2944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85A610-3FD5-D909-2424-6AE54E5119B9}"/>
              </a:ext>
            </a:extLst>
          </p:cNvPr>
          <p:cNvSpPr/>
          <p:nvPr/>
        </p:nvSpPr>
        <p:spPr>
          <a:xfrm>
            <a:off x="374048" y="2417421"/>
            <a:ext cx="8428192" cy="445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B8AA53E-C6A0-983D-E8D5-D4E206520C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94240" y="2991339"/>
            <a:ext cx="188114" cy="209015"/>
          </a:xfrm>
          <a:prstGeom prst="rect">
            <a:avLst/>
          </a:prstGeom>
        </p:spPr>
      </p:pic>
      <p:pic>
        <p:nvPicPr>
          <p:cNvPr id="30" name="Picture 29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27586FE7-F96C-C238-C8B6-2561CAA195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4952" y="2991091"/>
            <a:ext cx="1290205" cy="283662"/>
          </a:xfrm>
          <a:prstGeom prst="rect">
            <a:avLst/>
          </a:prstGeom>
        </p:spPr>
      </p:pic>
      <p:pic>
        <p:nvPicPr>
          <p:cNvPr id="32" name="Picture 3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01BE56B-1BB7-FA4C-D6B1-84F10B6179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6917" y="3012200"/>
            <a:ext cx="805065" cy="240594"/>
          </a:xfrm>
          <a:prstGeom prst="rect">
            <a:avLst/>
          </a:prstGeom>
        </p:spPr>
      </p:pic>
      <p:pic>
        <p:nvPicPr>
          <p:cNvPr id="34" name="Picture 3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947BB45-77D3-373E-304B-CE400A2071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50973" y="3245037"/>
            <a:ext cx="1887682" cy="488775"/>
          </a:xfrm>
          <a:prstGeom prst="rect">
            <a:avLst/>
          </a:prstGeom>
        </p:spPr>
      </p:pic>
      <p:pic>
        <p:nvPicPr>
          <p:cNvPr id="36" name="Picture 35" descr="A math problem with numbers and a few symbols&#10;&#10;Description automatically generated with medium confidence">
            <a:extLst>
              <a:ext uri="{FF2B5EF4-FFF2-40B4-BE49-F238E27FC236}">
                <a16:creationId xmlns:a16="http://schemas.microsoft.com/office/drawing/2014/main" id="{CCBAF444-695E-5A82-3A5F-5F999A97EC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031" y="3562298"/>
            <a:ext cx="2686627" cy="551559"/>
          </a:xfrm>
          <a:prstGeom prst="rect">
            <a:avLst/>
          </a:prstGeom>
        </p:spPr>
      </p:pic>
      <p:pic>
        <p:nvPicPr>
          <p:cNvPr id="38" name="Picture 37" descr="A black emoticon and equal sign&#10;&#10;Description automatically generated">
            <a:extLst>
              <a:ext uri="{FF2B5EF4-FFF2-40B4-BE49-F238E27FC236}">
                <a16:creationId xmlns:a16="http://schemas.microsoft.com/office/drawing/2014/main" id="{A25DB2A4-7251-D0E2-4F63-2A52364BB9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72319" y="4093075"/>
            <a:ext cx="892492" cy="252422"/>
          </a:xfrm>
          <a:prstGeom prst="rect">
            <a:avLst/>
          </a:prstGeom>
        </p:spPr>
      </p:pic>
      <p:pic>
        <p:nvPicPr>
          <p:cNvPr id="40" name="Picture 39" descr="A black emoticon and equal sign&#10;&#10;Description automatically generated">
            <a:extLst>
              <a:ext uri="{FF2B5EF4-FFF2-40B4-BE49-F238E27FC236}">
                <a16:creationId xmlns:a16="http://schemas.microsoft.com/office/drawing/2014/main" id="{538439AB-35A4-1C88-1E41-78AF4A4486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2001" y="4102535"/>
            <a:ext cx="818572" cy="261605"/>
          </a:xfrm>
          <a:prstGeom prst="rect">
            <a:avLst/>
          </a:prstGeom>
        </p:spPr>
      </p:pic>
      <p:pic>
        <p:nvPicPr>
          <p:cNvPr id="42" name="Picture 41" descr="A number and a number&#10;&#10;Description automatically generated with medium confidence">
            <a:extLst>
              <a:ext uri="{FF2B5EF4-FFF2-40B4-BE49-F238E27FC236}">
                <a16:creationId xmlns:a16="http://schemas.microsoft.com/office/drawing/2014/main" id="{B4D1A00C-2A84-669A-9626-27B8EE3E64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9791" y="4022634"/>
            <a:ext cx="1581728" cy="420672"/>
          </a:xfrm>
          <a:prstGeom prst="rect">
            <a:avLst/>
          </a:prstGeom>
        </p:spPr>
      </p:pic>
      <p:pic>
        <p:nvPicPr>
          <p:cNvPr id="44" name="Picture 43" descr="A black numbers and a white background&#10;&#10;Description automatically generated">
            <a:extLst>
              <a:ext uri="{FF2B5EF4-FFF2-40B4-BE49-F238E27FC236}">
                <a16:creationId xmlns:a16="http://schemas.microsoft.com/office/drawing/2014/main" id="{BB2F0D6C-E858-0907-7751-E8C27CAE4F9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6956" y="4369200"/>
            <a:ext cx="2284169" cy="496938"/>
          </a:xfrm>
          <a:prstGeom prst="rect">
            <a:avLst/>
          </a:prstGeom>
        </p:spPr>
      </p:pic>
      <p:pic>
        <p:nvPicPr>
          <p:cNvPr id="46" name="Picture 45" descr="A number and a number&#10;&#10;Description automatically generated with medium confidence">
            <a:extLst>
              <a:ext uri="{FF2B5EF4-FFF2-40B4-BE49-F238E27FC236}">
                <a16:creationId xmlns:a16="http://schemas.microsoft.com/office/drawing/2014/main" id="{E33E2692-05EB-5D2F-175F-6074D4566D4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87232" y="4048352"/>
            <a:ext cx="1581728" cy="382945"/>
          </a:xfrm>
          <a:prstGeom prst="rect">
            <a:avLst/>
          </a:prstGeom>
        </p:spPr>
      </p:pic>
      <p:pic>
        <p:nvPicPr>
          <p:cNvPr id="48" name="Picture 47" descr="A number and equal sign&#10;&#10;Description automatically generated">
            <a:extLst>
              <a:ext uri="{FF2B5EF4-FFF2-40B4-BE49-F238E27FC236}">
                <a16:creationId xmlns:a16="http://schemas.microsoft.com/office/drawing/2014/main" id="{D28EF2CF-5326-B5EA-B9B7-5E736EDD379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88228" y="4453479"/>
            <a:ext cx="955864" cy="261605"/>
          </a:xfrm>
          <a:prstGeom prst="rect">
            <a:avLst/>
          </a:prstGeom>
        </p:spPr>
      </p:pic>
      <p:pic>
        <p:nvPicPr>
          <p:cNvPr id="50" name="Picture 49" descr="A black and white image of a circle with a white background&#10;&#10;Description automatically generated">
            <a:extLst>
              <a:ext uri="{FF2B5EF4-FFF2-40B4-BE49-F238E27FC236}">
                <a16:creationId xmlns:a16="http://schemas.microsoft.com/office/drawing/2014/main" id="{99F146ED-AFB3-BD30-9811-EFC8F70DE8D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94017" y="4415415"/>
            <a:ext cx="1278659" cy="292823"/>
          </a:xfrm>
          <a:prstGeom prst="rect">
            <a:avLst/>
          </a:prstGeom>
        </p:spPr>
      </p:pic>
      <p:pic>
        <p:nvPicPr>
          <p:cNvPr id="52" name="Picture 51" descr="A black text in a rectangle&#10;&#10;Description automatically generated">
            <a:extLst>
              <a:ext uri="{FF2B5EF4-FFF2-40B4-BE49-F238E27FC236}">
                <a16:creationId xmlns:a16="http://schemas.microsoft.com/office/drawing/2014/main" id="{E5FAFDA8-DED1-B5C3-A752-7FAFF958970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1486" y="5059599"/>
            <a:ext cx="2686627" cy="447771"/>
          </a:xfrm>
          <a:prstGeom prst="rect">
            <a:avLst/>
          </a:prstGeom>
        </p:spPr>
      </p:pic>
      <p:pic>
        <p:nvPicPr>
          <p:cNvPr id="54" name="Picture 53" descr="A math equations in a rectangular box&#10;&#10;Description automatically generated with medium confidence">
            <a:extLst>
              <a:ext uri="{FF2B5EF4-FFF2-40B4-BE49-F238E27FC236}">
                <a16:creationId xmlns:a16="http://schemas.microsoft.com/office/drawing/2014/main" id="{27F8B37F-55C2-D5FB-EF57-2241D1830C0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22273" y="5042545"/>
            <a:ext cx="1562100" cy="406400"/>
          </a:xfrm>
          <a:prstGeom prst="rect">
            <a:avLst/>
          </a:prstGeom>
        </p:spPr>
      </p:pic>
      <p:pic>
        <p:nvPicPr>
          <p:cNvPr id="56" name="Picture 55" descr="A black text in a rectangle&#10;&#10;Description automatically generated">
            <a:extLst>
              <a:ext uri="{FF2B5EF4-FFF2-40B4-BE49-F238E27FC236}">
                <a16:creationId xmlns:a16="http://schemas.microsoft.com/office/drawing/2014/main" id="{8A936520-6359-C668-5B51-A5273F3F99C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9158" y="5507370"/>
            <a:ext cx="3763837" cy="466675"/>
          </a:xfrm>
          <a:prstGeom prst="rect">
            <a:avLst/>
          </a:prstGeom>
        </p:spPr>
      </p:pic>
      <p:pic>
        <p:nvPicPr>
          <p:cNvPr id="58" name="Picture 57" descr="A black and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55B1B9A-52F4-A553-10B8-A853624BE0A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200235" y="5481392"/>
            <a:ext cx="3322783" cy="492653"/>
          </a:xfrm>
          <a:prstGeom prst="rect">
            <a:avLst/>
          </a:prstGeom>
        </p:spPr>
      </p:pic>
      <p:pic>
        <p:nvPicPr>
          <p:cNvPr id="61" name="Picture 6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B7BE266-A58C-78FF-45DF-8F8CC08C88C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44186" y="6172504"/>
            <a:ext cx="3834446" cy="479306"/>
          </a:xfrm>
          <a:prstGeom prst="rect">
            <a:avLst/>
          </a:prstGeom>
        </p:spPr>
      </p:pic>
      <p:pic>
        <p:nvPicPr>
          <p:cNvPr id="63" name="Picture 62" descr="A number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28954E01-63EF-C99A-CD21-2C9A0262550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866164" y="6156669"/>
            <a:ext cx="2111633" cy="495141"/>
          </a:xfrm>
          <a:prstGeom prst="rect">
            <a:avLst/>
          </a:prstGeom>
        </p:spPr>
      </p:pic>
      <p:pic>
        <p:nvPicPr>
          <p:cNvPr id="65" name="Picture 64" descr="A drawing of a person with a angry face&#10;&#10;Description automatically generated">
            <a:extLst>
              <a:ext uri="{FF2B5EF4-FFF2-40B4-BE49-F238E27FC236}">
                <a16:creationId xmlns:a16="http://schemas.microsoft.com/office/drawing/2014/main" id="{2E606097-7DD5-E88D-8390-D4BF3589EEA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49141" y="1332526"/>
            <a:ext cx="3265528" cy="40843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867CAF-D1D1-E836-8E52-D3231CDF2FA7}"/>
              </a:ext>
            </a:extLst>
          </p:cNvPr>
          <p:cNvSpPr/>
          <p:nvPr/>
        </p:nvSpPr>
        <p:spPr>
          <a:xfrm>
            <a:off x="1169755" y="1332525"/>
            <a:ext cx="3239558" cy="4084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C0B3C-CFC6-884A-EA58-36D8DA4170F4}"/>
              </a:ext>
            </a:extLst>
          </p:cNvPr>
          <p:cNvSpPr txBox="1"/>
          <p:nvPr/>
        </p:nvSpPr>
        <p:spPr>
          <a:xfrm>
            <a:off x="2922991" y="1600622"/>
            <a:ext cx="117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Ležándre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93954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Jak již víte z fyziky mikrosvěta, tak podle klasické mechaniky by atom vodíku neměl být stabilní. Při pohybu elektronů kolem jader mají tyto nenulové zrychlení a tedy by měly vyzařovat elektromagnetické záření (</a:t>
            </a:r>
            <a:r>
              <a:rPr lang="cs-CZ" sz="1200" dirty="0" err="1">
                <a:cs typeface="Times New Roman"/>
              </a:rPr>
              <a:t>Larmorův</a:t>
            </a:r>
            <a:r>
              <a:rPr lang="cs-CZ" sz="1200" dirty="0">
                <a:cs typeface="Times New Roman"/>
              </a:rPr>
              <a:t> vztah) a během času kratšího než jedna pikosekunda by elektron spadl na jádro. Existenci stabilních elektronových stavů nám dá teprve kvantová mechanika.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Nyní budeme zkoumat stacionární stavy vodíku podobného atomu s </a:t>
            </a:r>
            <a:r>
              <a:rPr lang="cs-CZ" sz="1200" dirty="0" err="1">
                <a:cs typeface="Times New Roman"/>
              </a:rPr>
              <a:t>Hamiltoniánem</a:t>
            </a:r>
            <a:r>
              <a:rPr lang="cs-CZ" sz="1200" dirty="0">
                <a:cs typeface="Times New Roman"/>
              </a:rPr>
              <a:t>:					 kde</a:t>
            </a:r>
          </a:p>
          <a:p>
            <a:r>
              <a:rPr lang="cs-CZ" sz="1200" dirty="0">
                <a:cs typeface="Times New Roman"/>
              </a:rPr>
              <a:t>pro atom vodíku a		pro ion helia	        . 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Předpokládáme pro začátek, že elektron s nábojem </a:t>
            </a:r>
            <a:r>
              <a:rPr lang="cs-CZ" sz="1200" i="1" dirty="0">
                <a:cs typeface="Times New Roman"/>
              </a:rPr>
              <a:t>e-</a:t>
            </a:r>
            <a:r>
              <a:rPr lang="cs-CZ" sz="1200" dirty="0">
                <a:cs typeface="Times New Roman"/>
              </a:rPr>
              <a:t> a hmotnosti </a:t>
            </a:r>
            <a:r>
              <a:rPr lang="cs-CZ" sz="1200" i="1" dirty="0">
                <a:cs typeface="Times New Roman"/>
              </a:rPr>
              <a:t>m</a:t>
            </a:r>
            <a:r>
              <a:rPr lang="cs-CZ" sz="1200" dirty="0">
                <a:cs typeface="Times New Roman"/>
              </a:rPr>
              <a:t> se pohybuje v </a:t>
            </a:r>
            <a:r>
              <a:rPr lang="cs-CZ" sz="1200" dirty="0" err="1">
                <a:cs typeface="Times New Roman"/>
              </a:rPr>
              <a:t>coulombovském</a:t>
            </a:r>
            <a:r>
              <a:rPr lang="cs-CZ" sz="1200" dirty="0">
                <a:cs typeface="Times New Roman"/>
              </a:rPr>
              <a:t> poli nehybného jádra o náboji</a:t>
            </a:r>
          </a:p>
          <a:p>
            <a:r>
              <a:rPr lang="cs-CZ" sz="1200" dirty="0">
                <a:cs typeface="Times New Roman"/>
              </a:rPr>
              <a:t>Spin elektronu a jádra nyní neuvažujeme a k popisu pohybu použijeme nečasovou SR.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Pokud bychom chtěli započítat pohyb jádra, zavedli bychom polohu těžiště soustavy a relativní polohu elektronu a jádra. Příslušnou </a:t>
            </a:r>
            <a:r>
              <a:rPr lang="cs-CZ" sz="1200" dirty="0" err="1">
                <a:cs typeface="Times New Roman"/>
              </a:rPr>
              <a:t>dvou-částicovou</a:t>
            </a:r>
            <a:r>
              <a:rPr lang="cs-CZ" sz="1200" dirty="0">
                <a:cs typeface="Times New Roman"/>
              </a:rPr>
              <a:t> SR lze pak separovat na dvě nezávislé SR pro nekvantovaný pohyb soustavy jádro a elektron v těžišťovém systému a vzájemnému pohybu v relativních souřadnicích. </a:t>
            </a:r>
            <a:r>
              <a:rPr lang="cs-CZ" sz="1200" dirty="0" err="1">
                <a:cs typeface="Times New Roman"/>
              </a:rPr>
              <a:t>Hamiltonián</a:t>
            </a:r>
            <a:r>
              <a:rPr lang="cs-CZ" sz="1200" dirty="0">
                <a:cs typeface="Times New Roman"/>
              </a:rPr>
              <a:t> má pak tvar jako výše, jen elektronovou hmotnost nahradíme redukovanou hmotností soustavy jádro a elektron.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Vzhledem k tomu, že </a:t>
            </a:r>
            <a:r>
              <a:rPr lang="cs-CZ" sz="1200" dirty="0" err="1">
                <a:cs typeface="Times New Roman"/>
              </a:rPr>
              <a:t>coulombovský</a:t>
            </a:r>
            <a:r>
              <a:rPr lang="cs-CZ" sz="1200" dirty="0">
                <a:cs typeface="Times New Roman"/>
              </a:rPr>
              <a:t> potenciál jde k nule pro	         , je zřejmé že:</a:t>
            </a:r>
          </a:p>
          <a:p>
            <a:r>
              <a:rPr lang="cs-CZ" sz="1200" dirty="0">
                <a:cs typeface="Times New Roman"/>
              </a:rPr>
              <a:t>- stacionární stavy pro	            jsou nekvantované stavy odpovídající spojitému spektru</a:t>
            </a:r>
          </a:p>
          <a:p>
            <a:r>
              <a:rPr lang="cs-CZ" sz="1200" dirty="0">
                <a:cs typeface="Times New Roman"/>
              </a:rPr>
              <a:t>- stavy s	      jsou díky přitažlivému </a:t>
            </a:r>
            <a:r>
              <a:rPr lang="cs-CZ" sz="1200" dirty="0" err="1">
                <a:cs typeface="Times New Roman"/>
              </a:rPr>
              <a:t>coulombovskému</a:t>
            </a:r>
            <a:r>
              <a:rPr lang="cs-CZ" sz="1200" dirty="0">
                <a:cs typeface="Times New Roman"/>
              </a:rPr>
              <a:t> potenciálu vázanými stavy a jsou kvantované, platí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 řešení SR s výše uvedeným </a:t>
            </a:r>
            <a:r>
              <a:rPr lang="cs-CZ" sz="1200" dirty="0" err="1">
                <a:cs typeface="Times New Roman"/>
              </a:rPr>
              <a:t>Hamiltoniánem</a:t>
            </a:r>
            <a:r>
              <a:rPr lang="cs-CZ" sz="1200" dirty="0">
                <a:cs typeface="Times New Roman"/>
              </a:rPr>
              <a:t>  je vhodné použít sférické souřadnice   		</a:t>
            </a:r>
            <a:r>
              <a:rPr lang="cs-CZ" sz="1200" dirty="0" err="1">
                <a:cs typeface="Times New Roman"/>
              </a:rPr>
              <a:t>Coulombovský</a:t>
            </a:r>
            <a:r>
              <a:rPr lang="cs-CZ" sz="1200" dirty="0">
                <a:cs typeface="Times New Roman"/>
              </a:rPr>
              <a:t> potenciál závisí pouze na </a:t>
            </a:r>
            <a:r>
              <a:rPr lang="cs-CZ" sz="1200" i="1" dirty="0" err="1">
                <a:cs typeface="Times New Roman"/>
              </a:rPr>
              <a:t>r</a:t>
            </a:r>
            <a:r>
              <a:rPr lang="cs-CZ" sz="1200" i="1" dirty="0">
                <a:cs typeface="Times New Roman"/>
              </a:rPr>
              <a:t> </a:t>
            </a:r>
            <a:r>
              <a:rPr lang="cs-CZ" sz="1200" dirty="0">
                <a:cs typeface="Times New Roman"/>
              </a:rPr>
              <a:t>a jde tedy o pohyb v centrálním poli. Zjevně můžeme pohyb klasifikovat pomocí kvantových čísel </a:t>
            </a:r>
            <a:r>
              <a:rPr lang="cs-CZ" sz="1200" i="1" dirty="0">
                <a:cs typeface="Times New Roman"/>
              </a:rPr>
              <a:t>l</a:t>
            </a:r>
            <a:r>
              <a:rPr lang="cs-CZ" sz="1200" dirty="0">
                <a:cs typeface="Times New Roman"/>
              </a:rPr>
              <a:t> (moment hybnosti na druhou) a </a:t>
            </a:r>
            <a:r>
              <a:rPr lang="cs-CZ" sz="1200" i="1" dirty="0">
                <a:cs typeface="Times New Roman"/>
              </a:rPr>
              <a:t>m</a:t>
            </a:r>
            <a:r>
              <a:rPr lang="cs-CZ" sz="1200" dirty="0">
                <a:cs typeface="Times New Roman"/>
              </a:rPr>
              <a:t> (z-</a:t>
            </a:r>
            <a:r>
              <a:rPr lang="cs-CZ" sz="1200" dirty="0" err="1">
                <a:cs typeface="Times New Roman"/>
              </a:rPr>
              <a:t>ová</a:t>
            </a:r>
            <a:r>
              <a:rPr lang="cs-CZ" sz="1200" dirty="0">
                <a:cs typeface="Times New Roman"/>
              </a:rPr>
              <a:t> složka momentu hybnosti), dále také pomocí kvantového čísla </a:t>
            </a:r>
            <a:r>
              <a:rPr lang="cs-CZ" sz="1200" i="1" dirty="0">
                <a:cs typeface="Times New Roman"/>
              </a:rPr>
              <a:t>n </a:t>
            </a:r>
            <a:r>
              <a:rPr lang="cs-CZ" sz="1200" dirty="0">
                <a:cs typeface="Times New Roman"/>
              </a:rPr>
              <a:t>(kvantování v radiálním směru, které je dáno </a:t>
            </a:r>
            <a:r>
              <a:rPr lang="cs-CZ" sz="1200" dirty="0" err="1">
                <a:cs typeface="Times New Roman"/>
              </a:rPr>
              <a:t>coulombovským</a:t>
            </a:r>
            <a:r>
              <a:rPr lang="cs-CZ" sz="1200" dirty="0">
                <a:cs typeface="Times New Roman"/>
              </a:rPr>
              <a:t> potenciálem):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Vzhledem k faktu, že </a:t>
            </a:r>
            <a:r>
              <a:rPr lang="cs-CZ" sz="1200" dirty="0" err="1">
                <a:cs typeface="Times New Roman"/>
              </a:rPr>
              <a:t>coulombovský</a:t>
            </a:r>
            <a:r>
              <a:rPr lang="cs-CZ" sz="1200" dirty="0">
                <a:cs typeface="Times New Roman"/>
              </a:rPr>
              <a:t> potenciál závisí pouze na </a:t>
            </a:r>
            <a:r>
              <a:rPr lang="cs-CZ" sz="1200" i="1" dirty="0" err="1">
                <a:cs typeface="Times New Roman"/>
              </a:rPr>
              <a:t>r</a:t>
            </a:r>
            <a:r>
              <a:rPr lang="cs-CZ" sz="1200" dirty="0">
                <a:cs typeface="Times New Roman"/>
              </a:rPr>
              <a:t>, tak energie vázaných stavů nebudou závislé na </a:t>
            </a:r>
            <a:r>
              <a:rPr lang="cs-CZ" sz="1200" i="1" dirty="0">
                <a:cs typeface="Times New Roman"/>
              </a:rPr>
              <a:t>l</a:t>
            </a:r>
            <a:r>
              <a:rPr lang="cs-CZ" sz="1200" dirty="0">
                <a:cs typeface="Times New Roman"/>
              </a:rPr>
              <a:t> a </a:t>
            </a:r>
            <a:r>
              <a:rPr lang="cs-CZ" sz="1200" i="1" dirty="0">
                <a:cs typeface="Times New Roman"/>
              </a:rPr>
              <a:t>m</a:t>
            </a:r>
            <a:r>
              <a:rPr lang="cs-CZ" sz="1200" dirty="0">
                <a:cs typeface="Times New Roman"/>
              </a:rPr>
              <a:t>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centrálním poli úhlová část pohybu nepřispívá ke kvantování energií. Všimněme si, že pro 3D případ kvantujeme pomocí tří kvantových čísel.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73636" y="526606"/>
            <a:ext cx="1552526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diagram of a triangle and a line of symbols&#10;&#10;Description automatically generated with medium confidence">
            <a:extLst>
              <a:ext uri="{FF2B5EF4-FFF2-40B4-BE49-F238E27FC236}">
                <a16:creationId xmlns:a16="http://schemas.microsoft.com/office/drawing/2014/main" id="{489B0017-2E6A-57F3-ADF6-AEF668AFA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737" y="1592677"/>
            <a:ext cx="1914236" cy="478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150D8-DACC-B863-0637-00A5B7718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733" y="1710563"/>
            <a:ext cx="627495" cy="212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1DF5FB-5D73-735C-7850-C2FDDDB90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589" y="1922674"/>
            <a:ext cx="558223" cy="180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F3FA1A-0AFE-0F0D-240B-F28D31FBD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621" y="1906630"/>
            <a:ext cx="386247" cy="212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83136F-9969-7A62-27D7-A8E9E2F013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3253" y="2259510"/>
            <a:ext cx="308998" cy="2124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E2990C-2C9B-8F7B-1B45-17048869C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7928" y="3785327"/>
            <a:ext cx="599786" cy="1568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C982F1-F0EE-A2FB-36C1-3A05D54133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5859" y="3976156"/>
            <a:ext cx="352953" cy="156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AF63DA-04DC-9099-13EA-74C2FC290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745" y="4133024"/>
            <a:ext cx="491258" cy="1771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999814-98ED-2980-DFFD-44AFAC83FC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2463" y="4115998"/>
            <a:ext cx="1669472" cy="2045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C58201-1E69-76F0-E5AF-92636EB27B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4198" y="4477220"/>
            <a:ext cx="599787" cy="2079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F0C82F-1B02-3117-8D14-69E99CCAD2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0222" y="5059777"/>
            <a:ext cx="2131291" cy="254623"/>
          </a:xfrm>
          <a:prstGeom prst="rect">
            <a:avLst/>
          </a:prstGeom>
        </p:spPr>
      </p:pic>
      <p:pic>
        <p:nvPicPr>
          <p:cNvPr id="29" name="Picture 28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6BAFBB43-B9F6-BAC9-3D20-35C1079CDC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7621" y="5393722"/>
            <a:ext cx="719859" cy="23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420306" y="1033816"/>
            <a:ext cx="84844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Shrnutí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Diskrétní spektrum:</a:t>
            </a:r>
          </a:p>
          <a:p>
            <a:r>
              <a:rPr lang="cs-CZ" sz="1200" b="1" dirty="0">
                <a:cs typeface="Times New Roman"/>
              </a:rPr>
              <a:t>Vázané stavy </a:t>
            </a:r>
            <a:r>
              <a:rPr lang="cs-CZ" sz="1200" dirty="0">
                <a:cs typeface="Times New Roman"/>
              </a:rPr>
              <a:t>se vyskytují vždy, pokud částice nemůže uniknout do nekonečna. Čili </a:t>
            </a:r>
            <a:r>
              <a:rPr lang="cs-CZ" sz="1200" b="1" dirty="0">
                <a:cs typeface="Times New Roman"/>
              </a:rPr>
              <a:t>částice je uvězněna/vázána </a:t>
            </a:r>
            <a:r>
              <a:rPr lang="cs-CZ" sz="1200" dirty="0">
                <a:cs typeface="Times New Roman"/>
              </a:rPr>
              <a:t>v omezeném prostoru, Pohyb částice je tzv. </a:t>
            </a:r>
            <a:r>
              <a:rPr lang="cs-CZ" sz="1200" b="1" dirty="0">
                <a:cs typeface="Times New Roman"/>
              </a:rPr>
              <a:t>limitní</a:t>
            </a:r>
            <a:r>
              <a:rPr lang="cs-CZ" sz="1200" dirty="0">
                <a:cs typeface="Times New Roman"/>
              </a:rPr>
              <a:t>. V takovém případě </a:t>
            </a:r>
            <a:r>
              <a:rPr lang="cs-CZ" sz="1200" b="1" dirty="0">
                <a:cs typeface="Times New Roman"/>
              </a:rPr>
              <a:t>jsou řešení SR pouze ta diskrétní</a:t>
            </a:r>
            <a:r>
              <a:rPr lang="cs-CZ" sz="1200" dirty="0">
                <a:cs typeface="Times New Roman"/>
              </a:rPr>
              <a:t>. Toto platí např. pro harmonický oscilátor či nekonečnou potenciálovou jámu. Jejich </a:t>
            </a:r>
            <a:r>
              <a:rPr lang="cs-CZ" sz="1200" b="1" dirty="0">
                <a:cs typeface="Times New Roman"/>
              </a:rPr>
              <a:t>vlnové funkce jsou konečné/nulové</a:t>
            </a:r>
            <a:r>
              <a:rPr lang="cs-CZ" sz="1200" dirty="0">
                <a:cs typeface="Times New Roman"/>
              </a:rPr>
              <a:t> pro </a:t>
            </a:r>
            <a:r>
              <a:rPr lang="cs-CZ" sz="1200" dirty="0" err="1">
                <a:cs typeface="Times New Roman"/>
              </a:rPr>
              <a:t>x</a:t>
            </a:r>
            <a:r>
              <a:rPr lang="cs-CZ" sz="1200" dirty="0">
                <a:cs typeface="Times New Roman"/>
              </a:rPr>
              <a:t> jdoucí do +- nekonečna. Tyto stavy pak mají energie menší než daný potenciál.</a:t>
            </a:r>
          </a:p>
          <a:p>
            <a:r>
              <a:rPr lang="cs-CZ" sz="1200" b="1" dirty="0">
                <a:cs typeface="Times New Roman"/>
              </a:rPr>
              <a:t>Kontinuální spektrum:</a:t>
            </a:r>
          </a:p>
          <a:p>
            <a:r>
              <a:rPr lang="cs-CZ" sz="1200" dirty="0">
                <a:cs typeface="Times New Roman"/>
              </a:rPr>
              <a:t>Nevázané, čili </a:t>
            </a:r>
            <a:r>
              <a:rPr lang="cs-CZ" sz="1200" b="1" dirty="0">
                <a:cs typeface="Times New Roman"/>
              </a:rPr>
              <a:t>volné stavy </a:t>
            </a:r>
            <a:r>
              <a:rPr lang="cs-CZ" sz="1200" dirty="0">
                <a:cs typeface="Times New Roman"/>
              </a:rPr>
              <a:t>nastávají, pokud není pohyb částice </a:t>
            </a:r>
            <a:r>
              <a:rPr lang="cs-CZ" sz="1200" b="1" dirty="0">
                <a:cs typeface="Times New Roman"/>
              </a:rPr>
              <a:t>potenciálem omezen/vázán</a:t>
            </a:r>
            <a:r>
              <a:rPr lang="cs-CZ" sz="1200" dirty="0">
                <a:cs typeface="Times New Roman"/>
              </a:rPr>
              <a:t> - typicky jde třeba o volnou částici. Pohyb takové částice je </a:t>
            </a:r>
            <a:r>
              <a:rPr lang="cs-CZ" sz="1200" b="1" dirty="0">
                <a:cs typeface="Times New Roman"/>
              </a:rPr>
              <a:t>infinitní.</a:t>
            </a:r>
          </a:p>
          <a:p>
            <a:endParaRPr lang="cs-CZ" sz="1200" b="1" dirty="0">
              <a:cs typeface="Times New Roman"/>
            </a:endParaRPr>
          </a:p>
          <a:p>
            <a:r>
              <a:rPr lang="cs-CZ" sz="1200" b="1" dirty="0">
                <a:cs typeface="Times New Roman"/>
              </a:rPr>
              <a:t>Řešení 1D problémů: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Rozdělíme x-ový 1D prostor do význačných intervalů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Zapíšeme </a:t>
            </a:r>
            <a:r>
              <a:rPr lang="cs-CZ" sz="1200" dirty="0" err="1">
                <a:cs typeface="Times New Roman"/>
              </a:rPr>
              <a:t>Schrödingerovu</a:t>
            </a:r>
            <a:r>
              <a:rPr lang="cs-CZ" sz="1200" dirty="0">
                <a:cs typeface="Times New Roman"/>
              </a:rPr>
              <a:t> rovnici a vyřešíme ji pro dané intervaly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Aplikujeme fyzikální intuici, standardní podmínky na vlnové funkce, a řešení specifikujeme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Normalizujeme vlnové funkce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Aplikujeme okrajové podmínky (podmínky spojitosti) a řešení dále specifikujeme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cs-CZ" sz="1200" dirty="0">
                <a:cs typeface="Times New Roman"/>
              </a:rPr>
              <a:t>Spočítáme koeficient reflexe či transmise, pokud bylo v zadání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Řešení pro harmonický oscilátor: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Řešením SR pro periodický potenciál je pásová struktura: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341760" y="969585"/>
            <a:ext cx="3087240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4E7CA-69EF-E850-FC7E-89FC20AA3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240" y="3090259"/>
            <a:ext cx="3826062" cy="400111"/>
          </a:xfrm>
          <a:prstGeom prst="rect">
            <a:avLst/>
          </a:prstGeom>
        </p:spPr>
      </p:pic>
      <p:pic>
        <p:nvPicPr>
          <p:cNvPr id="5" name="Picture 4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231A4421-E920-0454-A00C-AE63220953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175" b="-21970"/>
          <a:stretch/>
        </p:blipFill>
        <p:spPr>
          <a:xfrm>
            <a:off x="6276065" y="3873904"/>
            <a:ext cx="2728082" cy="531496"/>
          </a:xfrm>
          <a:prstGeom prst="rect">
            <a:avLst/>
          </a:prstGeom>
        </p:spPr>
      </p:pic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F67EA193-E34B-BD2E-C634-9889E08DC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060" y="4429416"/>
            <a:ext cx="2561005" cy="459831"/>
          </a:xfrm>
          <a:prstGeom prst="rect">
            <a:avLst/>
          </a:prstGeom>
        </p:spPr>
      </p:pic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1335BBB0-447A-E4EF-7938-2A5101601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377" y="4959275"/>
            <a:ext cx="2082126" cy="17513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B8204B-3B62-0804-1352-0FF73B5DBC27}"/>
              </a:ext>
            </a:extLst>
          </p:cNvPr>
          <p:cNvSpPr/>
          <p:nvPr/>
        </p:nvSpPr>
        <p:spPr>
          <a:xfrm>
            <a:off x="6089034" y="4971139"/>
            <a:ext cx="2301932" cy="1761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8" name="Picture 17" descr="A graph with a line going up&#10;&#10;Description automatically generated">
            <a:extLst>
              <a:ext uri="{FF2B5EF4-FFF2-40B4-BE49-F238E27FC236}">
                <a16:creationId xmlns:a16="http://schemas.microsoft.com/office/drawing/2014/main" id="{4F71D67C-BB5C-CD76-017F-711DFEB2C9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734" y="5233292"/>
            <a:ext cx="2431469" cy="151379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4E4D4FE-95A6-68A1-D107-E9913645678D}"/>
              </a:ext>
            </a:extLst>
          </p:cNvPr>
          <p:cNvSpPr/>
          <p:nvPr/>
        </p:nvSpPr>
        <p:spPr>
          <a:xfrm>
            <a:off x="2872290" y="5201017"/>
            <a:ext cx="2659417" cy="1595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48958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Diskrétní spektrum atomu vodíku: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 err="1">
                <a:cs typeface="Times New Roman"/>
              </a:rPr>
              <a:t>Hamiltonián</a:t>
            </a:r>
            <a:r>
              <a:rPr lang="cs-CZ" sz="1200" dirty="0">
                <a:cs typeface="Times New Roman"/>
              </a:rPr>
              <a:t> ve sférických souřadnicích má tvar: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Tento operátor vytváří společně s			a s			</a:t>
            </a:r>
            <a:r>
              <a:rPr lang="cs-CZ" sz="1200" u="sng" dirty="0">
                <a:cs typeface="Times New Roman"/>
              </a:rPr>
              <a:t>systém tří vzájemně komutujících operátorů, tak existuje společný systém/sada vlastních funkcí těchto operátorů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Vezmeme-li v úvahu, že poslední dvě proměnné nezávisí na </a:t>
            </a:r>
            <a:r>
              <a:rPr lang="cs-CZ" sz="1200" i="1" dirty="0" err="1">
                <a:cs typeface="Times New Roman"/>
              </a:rPr>
              <a:t>r</a:t>
            </a:r>
            <a:r>
              <a:rPr lang="cs-CZ" sz="1200" dirty="0">
                <a:cs typeface="Times New Roman"/>
              </a:rPr>
              <a:t>, pak můžeme psát vlnovou funkci v separovaném tvaru:                (i)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       je dosud neurčená radiální část vlnové funkce a kulové funkce    		jsou vlastní funkce operátorů</a:t>
            </a:r>
          </a:p>
          <a:p>
            <a:r>
              <a:rPr lang="cs-CZ" sz="1200" dirty="0">
                <a:cs typeface="Times New Roman"/>
              </a:rPr>
              <a:t>jak již jsme spočítali dříve: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Dosadíme-li předpoklad (i) do nečasové SR s výše uvedeným </a:t>
            </a:r>
            <a:r>
              <a:rPr lang="cs-CZ" sz="1200" dirty="0" err="1">
                <a:cs typeface="Times New Roman"/>
              </a:rPr>
              <a:t>Hamiltoniánem</a:t>
            </a:r>
            <a:r>
              <a:rPr lang="cs-CZ" sz="1200" dirty="0">
                <a:cs typeface="Times New Roman"/>
              </a:rPr>
              <a:t>, a výšeuvedeného stavu pro kvantování          pak: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</a:t>
            </a:r>
            <a:r>
              <a:rPr lang="cs-CZ" sz="1200" i="1" dirty="0">
                <a:cs typeface="Times New Roman"/>
              </a:rPr>
              <a:t>E</a:t>
            </a:r>
            <a:r>
              <a:rPr lang="cs-CZ" sz="1200" dirty="0">
                <a:cs typeface="Times New Roman"/>
              </a:rPr>
              <a:t> je vlastní hodnota energie. Řešíme tedy tuto jednorozměrnou </a:t>
            </a:r>
            <a:r>
              <a:rPr lang="cs-CZ" sz="1200" dirty="0" err="1">
                <a:cs typeface="Times New Roman"/>
              </a:rPr>
              <a:t>Schrödingerovu</a:t>
            </a:r>
            <a:r>
              <a:rPr lang="cs-CZ" sz="1200" dirty="0">
                <a:cs typeface="Times New Roman"/>
              </a:rPr>
              <a:t> rovnici s proměnnou </a:t>
            </a:r>
            <a:r>
              <a:rPr lang="cs-CZ" sz="1200" i="1" dirty="0">
                <a:cs typeface="Times New Roman"/>
              </a:rPr>
              <a:t>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73636" y="526606"/>
            <a:ext cx="1552526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B92B835-43C9-1278-7962-FD2138ECB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71" y="1616891"/>
            <a:ext cx="3465534" cy="487218"/>
          </a:xfrm>
          <a:prstGeom prst="rect">
            <a:avLst/>
          </a:prstGeom>
        </p:spPr>
      </p:pic>
      <p:pic>
        <p:nvPicPr>
          <p:cNvPr id="7" name="Picture 6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E0815EAC-3E9A-AA22-4269-A73F2BA67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871" y="1596109"/>
            <a:ext cx="3088409" cy="4862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82002F-DDDB-8AFB-F1EF-B9CB33CE8D16}"/>
              </a:ext>
            </a:extLst>
          </p:cNvPr>
          <p:cNvSpPr/>
          <p:nvPr/>
        </p:nvSpPr>
        <p:spPr>
          <a:xfrm>
            <a:off x="671944" y="1596109"/>
            <a:ext cx="6905335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1" name="Picture 10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067BDA64-E0A7-7024-397F-943D23C71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1529" y="2242743"/>
            <a:ext cx="1076036" cy="276695"/>
          </a:xfrm>
          <a:prstGeom prst="rect">
            <a:avLst/>
          </a:prstGeom>
        </p:spPr>
      </p:pic>
      <p:pic>
        <p:nvPicPr>
          <p:cNvPr id="13" name="Picture 12" descr="A mathematical equation with a few lines&#10;&#10;Description automatically generated with medium confidence">
            <a:extLst>
              <a:ext uri="{FF2B5EF4-FFF2-40B4-BE49-F238E27FC236}">
                <a16:creationId xmlns:a16="http://schemas.microsoft.com/office/drawing/2014/main" id="{8A84B65D-6E70-C907-185D-D3D2E2925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5434" y="2180312"/>
            <a:ext cx="998685" cy="446566"/>
          </a:xfrm>
          <a:prstGeom prst="rect">
            <a:avLst/>
          </a:prstGeom>
        </p:spPr>
      </p:pic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9528A21-1C6A-7FB5-05CF-119663F542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987" b="14667"/>
          <a:stretch/>
        </p:blipFill>
        <p:spPr>
          <a:xfrm>
            <a:off x="6761004" y="3056027"/>
            <a:ext cx="2041236" cy="182117"/>
          </a:xfrm>
          <a:prstGeom prst="rect">
            <a:avLst/>
          </a:prstGeom>
        </p:spPr>
      </p:pic>
      <p:pic>
        <p:nvPicPr>
          <p:cNvPr id="17" name="Picture 16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5B0DC7F5-D073-F0EA-509E-966D2DFF0C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735" y="3382315"/>
            <a:ext cx="362529" cy="230700"/>
          </a:xfrm>
          <a:prstGeom prst="rect">
            <a:avLst/>
          </a:prstGeom>
        </p:spPr>
      </p:pic>
      <p:pic>
        <p:nvPicPr>
          <p:cNvPr id="19" name="Picture 18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21BDE729-D4C0-8630-D20D-A8FF982C3F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637" y="3370288"/>
            <a:ext cx="774700" cy="234212"/>
          </a:xfrm>
          <a:prstGeom prst="rect">
            <a:avLst/>
          </a:prstGeom>
        </p:spPr>
      </p:pic>
      <p:pic>
        <p:nvPicPr>
          <p:cNvPr id="22" name="Picture 21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149DE5D6-65BF-17F1-D8BA-7A391D5B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0840" y="3371924"/>
            <a:ext cx="641867" cy="2221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6A98D1-D7CB-B66A-E94B-1E47779C02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0883" y="3639411"/>
            <a:ext cx="3223285" cy="266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DC953D-182F-434A-4453-39A7FC654F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3584" y="3927838"/>
            <a:ext cx="2674671" cy="26394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2B0A2D4-DD19-F1F3-6756-DC5CD8C9E91B}"/>
              </a:ext>
            </a:extLst>
          </p:cNvPr>
          <p:cNvSpPr/>
          <p:nvPr/>
        </p:nvSpPr>
        <p:spPr>
          <a:xfrm>
            <a:off x="2059708" y="3605139"/>
            <a:ext cx="3223285" cy="6074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7C02941-AE9F-C3DA-316C-EFBF66A9D8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2392" b="-49732"/>
          <a:stretch/>
        </p:blipFill>
        <p:spPr>
          <a:xfrm>
            <a:off x="7638221" y="4414532"/>
            <a:ext cx="245238" cy="3987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74AC19-26E5-3C21-43BD-A51674FA21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4420" y="4736875"/>
            <a:ext cx="4440382" cy="542140"/>
          </a:xfrm>
          <a:prstGeom prst="rect">
            <a:avLst/>
          </a:prstGeom>
        </p:spPr>
      </p:pic>
      <p:pic>
        <p:nvPicPr>
          <p:cNvPr id="6" name="Picture 5" descr="A red stamp with text&#10;&#10;Description automatically generated">
            <a:extLst>
              <a:ext uri="{FF2B5EF4-FFF2-40B4-BE49-F238E27FC236}">
                <a16:creationId xmlns:a16="http://schemas.microsoft.com/office/drawing/2014/main" id="{4FC09603-F7DD-7F25-3EB1-04F3430FB21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7563"/>
          <a:stretch/>
        </p:blipFill>
        <p:spPr>
          <a:xfrm rot="2737194">
            <a:off x="7557892" y="1379949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92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35ED8A5-C5A1-6189-2877-BE253D87F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799" y="932054"/>
            <a:ext cx="1078946" cy="442191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SR pro </a:t>
            </a:r>
            <a:r>
              <a:rPr lang="cs-CZ" sz="1200" i="1" dirty="0" err="1">
                <a:cs typeface="Times New Roman"/>
              </a:rPr>
              <a:t>r</a:t>
            </a:r>
            <a:r>
              <a:rPr lang="cs-CZ" sz="1200" i="1" dirty="0">
                <a:cs typeface="Times New Roman"/>
              </a:rPr>
              <a:t>: 										   </a:t>
            </a:r>
            <a:r>
              <a:rPr lang="cs-CZ" sz="1200" dirty="0">
                <a:cs typeface="Times New Roman"/>
              </a:rPr>
              <a:t> si ještě zjednodušíme substitucí: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dostaneme: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Dalším zjednodušení bude zavedení bezrozměrných délek:			kde 				je Bohrův poloměr.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Číselně vyjádřeno je 						. Energii budeme podobně vyjadřovat bezrozměrně: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jeden </a:t>
            </a:r>
            <a:r>
              <a:rPr lang="cs-CZ" sz="1200" dirty="0" err="1">
                <a:cs typeface="Times New Roman"/>
              </a:rPr>
              <a:t>Rydberg</a:t>
            </a:r>
            <a:r>
              <a:rPr lang="cs-CZ" sz="1200" dirty="0">
                <a:cs typeface="Times New Roman"/>
              </a:rPr>
              <a:t> je roven:						Číselně pak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Jak se ukáže dále (a jak už také víte z mikrosvěta), Bohrův poloměr je vzdálenost od jádra, v níž je největší pravděpodobnost nalézt elektron v základním stavu atomu vodíku. Podobně </a:t>
            </a:r>
            <a:r>
              <a:rPr lang="cs-CZ" sz="1200" dirty="0" err="1">
                <a:cs typeface="Times New Roman"/>
              </a:rPr>
              <a:t>Rydberg</a:t>
            </a:r>
            <a:r>
              <a:rPr lang="cs-CZ" sz="1200" dirty="0">
                <a:cs typeface="Times New Roman"/>
              </a:rPr>
              <a:t> (až na znaménko) udává jeho energii. Čili pro atomární stavy jde o přirozené jednotky.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Dostáváme se tedy k rovnici (i):							tuto rovnici budeme řešit podobně jako pro kvadrát momentu hybnosti dříve.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Určíme asymptotické chování funkce						Dostáváme tak rovnici				jejíž řešení splňující podmínku				zapíšeme:			         kde 	         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To se nám hodí, protože pro vázané stavy s energií </a:t>
            </a:r>
            <a:r>
              <a:rPr lang="cs-CZ" sz="1200" i="1" dirty="0">
                <a:cs typeface="Times New Roman"/>
              </a:rPr>
              <a:t>E </a:t>
            </a:r>
            <a:r>
              <a:rPr lang="cs-CZ" sz="1200" dirty="0">
                <a:cs typeface="Times New Roman"/>
              </a:rPr>
              <a:t>&lt; 0 platí: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Na celém intervalu pak hledáme řešení ve tvaru:				 kde	         je obecně nějaká nová funkce. Dosazením do rovnice (i) dostaneme: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42464" y="526606"/>
            <a:ext cx="1583698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2C79D0-D7EF-2E4D-3CC9-E8ABDB644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55" y="832105"/>
            <a:ext cx="4440382" cy="542140"/>
          </a:xfrm>
          <a:prstGeom prst="rect">
            <a:avLst/>
          </a:prstGeom>
        </p:spPr>
      </p:pic>
      <p:pic>
        <p:nvPicPr>
          <p:cNvPr id="9" name="Picture 8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282923DD-41CA-13A9-1FF4-9322CEBC0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818" y="1516250"/>
            <a:ext cx="3900055" cy="516184"/>
          </a:xfrm>
          <a:prstGeom prst="rect">
            <a:avLst/>
          </a:prstGeom>
        </p:spPr>
      </p:pic>
      <p:pic>
        <p:nvPicPr>
          <p:cNvPr id="11" name="Picture 10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361EC879-0C76-A7DE-4AB5-D0217E64D0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5582" y="2112094"/>
            <a:ext cx="690418" cy="463306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7C24C2B-B902-2DB5-F892-B40BC5F8E1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101" y="2080424"/>
            <a:ext cx="1363518" cy="4949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877F4E-B319-7D97-7B98-B9C9886C65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5673" y="2596182"/>
            <a:ext cx="2263486" cy="276967"/>
          </a:xfrm>
          <a:prstGeom prst="rect">
            <a:avLst/>
          </a:prstGeom>
        </p:spPr>
      </p:pic>
      <p:pic>
        <p:nvPicPr>
          <p:cNvPr id="17" name="Picture 16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591915D3-AD32-302F-622A-6CD0083706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7618" y="2466211"/>
            <a:ext cx="785090" cy="529936"/>
          </a:xfrm>
          <a:prstGeom prst="rect">
            <a:avLst/>
          </a:prstGeom>
        </p:spPr>
      </p:pic>
      <p:pic>
        <p:nvPicPr>
          <p:cNvPr id="19" name="Picture 18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D57C526A-4BB6-D03A-7A95-BB568BC89B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6950" y="3046242"/>
            <a:ext cx="2213841" cy="5449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DE448A-EC34-957C-BCDD-559557FEAE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1877" y="3082432"/>
            <a:ext cx="3291609" cy="271074"/>
          </a:xfrm>
          <a:prstGeom prst="rect">
            <a:avLst/>
          </a:prstGeom>
        </p:spPr>
      </p:pic>
      <p:pic>
        <p:nvPicPr>
          <p:cNvPr id="24" name="Picture 23" descr="A close-up of a mathematical equation&#10;&#10;Description automatically generated">
            <a:extLst>
              <a:ext uri="{FF2B5EF4-FFF2-40B4-BE49-F238E27FC236}">
                <a16:creationId xmlns:a16="http://schemas.microsoft.com/office/drawing/2014/main" id="{367FCDA9-E116-5B44-646F-CCA53B26B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79965" y="4303384"/>
            <a:ext cx="2715490" cy="5716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34FDC7-6B20-6DFC-4040-61516E8FBD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3490" y="5017182"/>
            <a:ext cx="2146876" cy="224446"/>
          </a:xfrm>
          <a:prstGeom prst="rect">
            <a:avLst/>
          </a:prstGeom>
        </p:spPr>
      </p:pic>
      <p:pic>
        <p:nvPicPr>
          <p:cNvPr id="28" name="Picture 27" descr="A math symbols with a plus and a plus sign&#10;&#10;Description automatically generated with medium confidence">
            <a:extLst>
              <a:ext uri="{FF2B5EF4-FFF2-40B4-BE49-F238E27FC236}">
                <a16:creationId xmlns:a16="http://schemas.microsoft.com/office/drawing/2014/main" id="{D66971D7-05F0-2489-ACAB-BF7E3D9580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43350" y="4885575"/>
            <a:ext cx="1134918" cy="487660"/>
          </a:xfrm>
          <a:prstGeom prst="rect">
            <a:avLst/>
          </a:prstGeom>
        </p:spPr>
      </p:pic>
      <p:pic>
        <p:nvPicPr>
          <p:cNvPr id="30" name="Picture 2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76B1A8A-942D-4804-E7C8-8D30AF0022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2155" y="5222512"/>
            <a:ext cx="1471468" cy="225685"/>
          </a:xfrm>
          <a:prstGeom prst="rect">
            <a:avLst/>
          </a:prstGeom>
        </p:spPr>
      </p:pic>
      <p:pic>
        <p:nvPicPr>
          <p:cNvPr id="32" name="Picture 3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5F03FCD-771F-1BA6-AB95-152322CEBDF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4124"/>
          <a:stretch/>
        </p:blipFill>
        <p:spPr>
          <a:xfrm>
            <a:off x="3821546" y="5240957"/>
            <a:ext cx="1464541" cy="196849"/>
          </a:xfrm>
          <a:prstGeom prst="rect">
            <a:avLst/>
          </a:prstGeom>
        </p:spPr>
      </p:pic>
      <p:pic>
        <p:nvPicPr>
          <p:cNvPr id="34" name="Picture 33" descr="A black square and square symbol&#10;&#10;Description automatically generated">
            <a:extLst>
              <a:ext uri="{FF2B5EF4-FFF2-40B4-BE49-F238E27FC236}">
                <a16:creationId xmlns:a16="http://schemas.microsoft.com/office/drawing/2014/main" id="{4935F387-595A-40D8-946D-237BD63BCC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71044" y="5199182"/>
            <a:ext cx="644377" cy="2244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E0203D3-FA61-7E0E-CF50-17C747D065D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39492" y="5581429"/>
            <a:ext cx="577108" cy="202494"/>
          </a:xfrm>
          <a:prstGeom prst="rect">
            <a:avLst/>
          </a:prstGeom>
        </p:spPr>
      </p:pic>
      <p:pic>
        <p:nvPicPr>
          <p:cNvPr id="38" name="Picture 3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9D589E8-F727-5A3D-FE24-D1917A797BE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53246" y="5862137"/>
            <a:ext cx="1572491" cy="375815"/>
          </a:xfrm>
          <a:prstGeom prst="rect">
            <a:avLst/>
          </a:prstGeom>
        </p:spPr>
      </p:pic>
      <p:pic>
        <p:nvPicPr>
          <p:cNvPr id="40" name="Picture 39" descr="A group of black letters&#10;&#10;Description automatically generated">
            <a:extLst>
              <a:ext uri="{FF2B5EF4-FFF2-40B4-BE49-F238E27FC236}">
                <a16:creationId xmlns:a16="http://schemas.microsoft.com/office/drawing/2014/main" id="{8016B47A-5D28-05EC-6050-6CDD167EA6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06869" y="5924601"/>
            <a:ext cx="370895" cy="253294"/>
          </a:xfrm>
          <a:prstGeom prst="rect">
            <a:avLst/>
          </a:prstGeom>
        </p:spPr>
      </p:pic>
      <p:pic>
        <p:nvPicPr>
          <p:cNvPr id="42" name="Picture 41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BB106B42-659D-3CAB-0DD3-E29B0C281B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10196" y="6214437"/>
            <a:ext cx="3115541" cy="5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3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Řešeni rovnice							   (i)   Budeme hledat ve formě řady: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jsou dosud neurčené konstanty. Ovšem potřebujeme aby byla splněna normovací podmínka: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je radiální část objemového elementu ve sférických souřadnicích.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Konstantu	určíme z podmínky konečnosti funkce f. 			Pro		můžeme tedy předpokládat: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Dosazením do rovnice (i) dostaneme s přesností nejnižšího řádu v	     pak: 				 což vede na 		        (pro jinou možnost 		diverguje). A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Dosadíme-li zpět do rovnice (i), pak: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libovolná      pak musí platit (</a:t>
            </a:r>
            <a:r>
              <a:rPr lang="cs-CZ" sz="1200" dirty="0" err="1">
                <a:cs typeface="Times New Roman"/>
              </a:rPr>
              <a:t>ii</a:t>
            </a:r>
            <a:r>
              <a:rPr lang="cs-CZ" sz="1200" dirty="0">
                <a:cs typeface="Times New Roman"/>
              </a:rPr>
              <a:t>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Požadavek				  nám říká, že				 musí jít   pro			k nule.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To opět splní požadavek na nahrazení řady polynomem. To se splní, když čitatel (</a:t>
            </a:r>
            <a:r>
              <a:rPr lang="cs-CZ" sz="1200" dirty="0" err="1">
                <a:cs typeface="Times New Roman"/>
              </a:rPr>
              <a:t>ii</a:t>
            </a:r>
            <a:r>
              <a:rPr lang="cs-CZ" sz="1200" dirty="0">
                <a:cs typeface="Times New Roman"/>
              </a:rPr>
              <a:t>) půjde k nule, tedy pro toto		    pak:  	</a:t>
            </a:r>
          </a:p>
          <a:p>
            <a:r>
              <a:rPr lang="cs-CZ" sz="1200" dirty="0">
                <a:cs typeface="Times New Roman"/>
              </a:rPr>
              <a:t>			         a 				  je celé nezáporné číslo.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63245" y="526606"/>
            <a:ext cx="156291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text with a line between it&#10;&#10;Description automatically generated">
            <a:extLst>
              <a:ext uri="{FF2B5EF4-FFF2-40B4-BE49-F238E27FC236}">
                <a16:creationId xmlns:a16="http://schemas.microsoft.com/office/drawing/2014/main" id="{1207BBFD-F2B0-F07F-5BA1-B2043CD2F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618" y="903611"/>
            <a:ext cx="2759941" cy="450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A0CB3-23C7-9155-939E-578304195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592" y="994934"/>
            <a:ext cx="2759941" cy="267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CF232A-8A4D-DFB0-6FFE-B58255916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81" y="1396891"/>
            <a:ext cx="530513" cy="188827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3A2317D-6ADC-A3D2-D3F2-F807EA863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0622" y="1250341"/>
            <a:ext cx="1648691" cy="481925"/>
          </a:xfrm>
          <a:prstGeom prst="rect">
            <a:avLst/>
          </a:prstGeom>
        </p:spPr>
      </p:pic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21A5D3C-38F7-2DFE-56CA-A1FA393F44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317" y="1722223"/>
            <a:ext cx="397739" cy="1988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7C8FAC-76E9-D11F-5A3A-395B11065D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655" y="2120779"/>
            <a:ext cx="228600" cy="266700"/>
          </a:xfrm>
          <a:prstGeom prst="rect">
            <a:avLst/>
          </a:prstGeom>
        </p:spPr>
      </p:pic>
      <p:pic>
        <p:nvPicPr>
          <p:cNvPr id="18" name="Picture 17" descr="A group of black letters&#10;&#10;Description automatically generated">
            <a:extLst>
              <a:ext uri="{FF2B5EF4-FFF2-40B4-BE49-F238E27FC236}">
                <a16:creationId xmlns:a16="http://schemas.microsoft.com/office/drawing/2014/main" id="{B13C4E5C-F5E3-AA06-36DF-87A2B3FC0D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3576" y="2104394"/>
            <a:ext cx="1197841" cy="251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89582F-65F8-C427-A446-C4FAA97A99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3177" y="2104393"/>
            <a:ext cx="659298" cy="251161"/>
          </a:xfrm>
          <a:prstGeom prst="rect">
            <a:avLst/>
          </a:prstGeom>
        </p:spPr>
      </p:pic>
      <p:pic>
        <p:nvPicPr>
          <p:cNvPr id="23" name="Picture 22" descr="A close-up of a sign&#10;&#10;Description automatically generated">
            <a:extLst>
              <a:ext uri="{FF2B5EF4-FFF2-40B4-BE49-F238E27FC236}">
                <a16:creationId xmlns:a16="http://schemas.microsoft.com/office/drawing/2014/main" id="{596B4F18-F064-B052-A2FC-4C5F931B9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0836" y="2058865"/>
            <a:ext cx="1172441" cy="3126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F4093-752A-7512-73FF-D916ED8BAA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9590" y="2478258"/>
            <a:ext cx="168741" cy="236237"/>
          </a:xfrm>
          <a:prstGeom prst="rect">
            <a:avLst/>
          </a:prstGeom>
        </p:spPr>
      </p:pic>
      <p:pic>
        <p:nvPicPr>
          <p:cNvPr id="27" name="Picture 26" descr="A black and white image of a circle with a divider&#10;&#10;Description automatically generated">
            <a:extLst>
              <a:ext uri="{FF2B5EF4-FFF2-40B4-BE49-F238E27FC236}">
                <a16:creationId xmlns:a16="http://schemas.microsoft.com/office/drawing/2014/main" id="{7407EEDE-F0E4-8EBB-2665-DE5A550DDB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0129" y="2425149"/>
            <a:ext cx="1730739" cy="2997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FFBCFD-0DFD-3534-B46F-55FAA54EFD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57353" y="2466919"/>
            <a:ext cx="774700" cy="2161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8DBA6DF-23DC-897C-0AD0-D01EAF412C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4459" y="2668783"/>
            <a:ext cx="549938" cy="209500"/>
          </a:xfrm>
          <a:prstGeom prst="rect">
            <a:avLst/>
          </a:prstGeom>
        </p:spPr>
      </p:pic>
      <p:pic>
        <p:nvPicPr>
          <p:cNvPr id="32" name="Picture 31" descr="A math symbols and signs&#10;&#10;Description automatically generated with medium confidence">
            <a:extLst>
              <a:ext uri="{FF2B5EF4-FFF2-40B4-BE49-F238E27FC236}">
                <a16:creationId xmlns:a16="http://schemas.microsoft.com/office/drawing/2014/main" id="{9281FC3E-9460-0CFF-9C2E-FD45B8121A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37756" y="2689227"/>
            <a:ext cx="1530923" cy="510308"/>
          </a:xfrm>
          <a:prstGeom prst="rect">
            <a:avLst/>
          </a:prstGeom>
        </p:spPr>
      </p:pic>
      <p:pic>
        <p:nvPicPr>
          <p:cNvPr id="34" name="Picture 33" descr="A math symbols on a white background&#10;&#10;Description automatically generated">
            <a:extLst>
              <a:ext uri="{FF2B5EF4-FFF2-40B4-BE49-F238E27FC236}">
                <a16:creationId xmlns:a16="http://schemas.microsoft.com/office/drawing/2014/main" id="{A2208D9E-9ED0-3469-8F17-EA4CAAED86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588" y="3344481"/>
            <a:ext cx="3342409" cy="10309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8E5E60F-861F-D74A-8ED3-C06E662B1B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8267" y="4490891"/>
            <a:ext cx="168741" cy="2362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218A1B-4659-6109-8FD8-A9488B5B6F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45614" y="4643692"/>
            <a:ext cx="4871605" cy="510359"/>
          </a:xfrm>
          <a:prstGeom prst="rect">
            <a:avLst/>
          </a:prstGeom>
        </p:spPr>
      </p:pic>
      <p:pic>
        <p:nvPicPr>
          <p:cNvPr id="39" name="Picture 3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04BDA0A-7783-D249-736E-227091015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655" y="5112793"/>
            <a:ext cx="1648691" cy="481925"/>
          </a:xfrm>
          <a:prstGeom prst="rect">
            <a:avLst/>
          </a:prstGeom>
        </p:spPr>
      </p:pic>
      <p:pic>
        <p:nvPicPr>
          <p:cNvPr id="41" name="Picture 40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5DD8A8B2-7A5E-0DF7-50E3-ED7F7205AB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06182" y="5119140"/>
            <a:ext cx="1252355" cy="475578"/>
          </a:xfrm>
          <a:prstGeom prst="rect">
            <a:avLst/>
          </a:prstGeom>
        </p:spPr>
      </p:pic>
      <p:pic>
        <p:nvPicPr>
          <p:cNvPr id="43" name="Picture 42" descr="A black arrow pointing to a circle&#10;&#10;Description automatically generated">
            <a:extLst>
              <a:ext uri="{FF2B5EF4-FFF2-40B4-BE49-F238E27FC236}">
                <a16:creationId xmlns:a16="http://schemas.microsoft.com/office/drawing/2014/main" id="{DE2FBCD8-B8AA-8C4D-0843-C85C2F3F3B8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55000" y="5229955"/>
            <a:ext cx="641927" cy="247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5C70019-974B-CFB9-543D-D4FA4D888E7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27168" y="5607659"/>
            <a:ext cx="654050" cy="1952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455CC8B-B616-C802-701E-FB7D42F272F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23406" y="5785369"/>
            <a:ext cx="1353343" cy="20300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32752D-E157-402D-3EE0-D1AF9DD0E5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9774" y="5802898"/>
            <a:ext cx="1694639" cy="21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51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Předchozí výsledek				       ve spojení se vztahem			dává </a:t>
            </a:r>
            <a:r>
              <a:rPr lang="cs-CZ" sz="1200" dirty="0" err="1">
                <a:cs typeface="Times New Roman"/>
              </a:rPr>
              <a:t>kvantovací</a:t>
            </a:r>
            <a:r>
              <a:rPr lang="cs-CZ" sz="1200" dirty="0">
                <a:cs typeface="Times New Roman"/>
              </a:rPr>
              <a:t> podmínku pro hodnoty energie: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Místo kvantového čísla	se obvykle zavádí tzv. hlavní kvantové číslo: 				      kde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možné hodnoty energie pak dostáváme: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vrátíme-li se k původním jednotkám skrze vztahy: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Pak pro vázané stacionární stavy vodíku platí: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Tyto energie, jak už víme, jsou záporné. Možné hodnoty tzv. orbitálního kvantového čísla </a:t>
            </a:r>
            <a:r>
              <a:rPr lang="cs-CZ" sz="1200" i="1" dirty="0">
                <a:cs typeface="Times New Roman"/>
              </a:rPr>
              <a:t>l </a:t>
            </a:r>
            <a:r>
              <a:rPr lang="cs-CZ" sz="1200" dirty="0">
                <a:cs typeface="Times New Roman"/>
              </a:rPr>
              <a:t>vyplývají z rovnice			        tedy:				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Současně, tzv. magnetické kvantové číslo může nabývat hodnoty: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Energie základního stavu	 není degenerována, přísluší jí jeden stav s kvantovými čísly				         . Naproti tomu vyšší energie jsou degenerované, protože jim přísluší několik různých stavů s rozdílnými kvantovými čísly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Degenerace každé </a:t>
            </a:r>
            <a:r>
              <a:rPr lang="cs-CZ" sz="1200" dirty="0" err="1">
                <a:cs typeface="Times New Roman"/>
              </a:rPr>
              <a:t>energiové</a:t>
            </a:r>
            <a:r>
              <a:rPr lang="cs-CZ" sz="1200" dirty="0">
                <a:cs typeface="Times New Roman"/>
              </a:rPr>
              <a:t> hladiny je rovna (počítali jste v mikrosvětě):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52855" y="526606"/>
            <a:ext cx="157330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5E76C5-6F3B-6B15-8A29-D47EB57D1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465" y="1005654"/>
            <a:ext cx="1694639" cy="210732"/>
          </a:xfrm>
          <a:prstGeom prst="rect">
            <a:avLst/>
          </a:prstGeom>
        </p:spPr>
      </p:pic>
      <p:pic>
        <p:nvPicPr>
          <p:cNvPr id="6" name="Picture 5" descr="A black square and square symbol&#10;&#10;Description automatically generated">
            <a:extLst>
              <a:ext uri="{FF2B5EF4-FFF2-40B4-BE49-F238E27FC236}">
                <a16:creationId xmlns:a16="http://schemas.microsoft.com/office/drawing/2014/main" id="{74C50A42-BC49-5A44-7251-62DFC744B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191" y="955359"/>
            <a:ext cx="874568" cy="271418"/>
          </a:xfrm>
          <a:prstGeom prst="rect">
            <a:avLst/>
          </a:prstGeom>
        </p:spPr>
      </p:pic>
      <p:pic>
        <p:nvPicPr>
          <p:cNvPr id="9" name="Picture 8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F98D521E-0D5C-982A-780E-C1B064D63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015" y="1226777"/>
            <a:ext cx="1358900" cy="535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BF51F-CBC1-DF53-4D11-8A8498FE7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4219" y="1762681"/>
            <a:ext cx="263236" cy="197427"/>
          </a:xfrm>
          <a:prstGeom prst="rect">
            <a:avLst/>
          </a:prstGeom>
        </p:spPr>
      </p:pic>
      <p:pic>
        <p:nvPicPr>
          <p:cNvPr id="13" name="Picture 12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9F907171-FC12-AA5C-43C3-03C8F928A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656" y="1671033"/>
            <a:ext cx="1284318" cy="2875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E2DCF3-A079-30F4-5A4C-21CD0CC2D9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2117" y="1724318"/>
            <a:ext cx="1147391" cy="208617"/>
          </a:xfrm>
          <a:prstGeom prst="rect">
            <a:avLst/>
          </a:prstGeom>
        </p:spPr>
      </p:pic>
      <p:pic>
        <p:nvPicPr>
          <p:cNvPr id="17" name="Picture 16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DFE2498F-58B2-FB90-EE1C-DE6B7BDFE6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1734" y="2164881"/>
            <a:ext cx="2740460" cy="453778"/>
          </a:xfrm>
          <a:prstGeom prst="rect">
            <a:avLst/>
          </a:prstGeom>
        </p:spPr>
      </p:pic>
      <p:pic>
        <p:nvPicPr>
          <p:cNvPr id="18" name="Picture 17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B29A94EB-729E-953F-2A1A-D6DB96556E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9547" y="2863638"/>
            <a:ext cx="785090" cy="529936"/>
          </a:xfrm>
          <a:prstGeom prst="rect">
            <a:avLst/>
          </a:prstGeom>
        </p:spPr>
      </p:pic>
      <p:pic>
        <p:nvPicPr>
          <p:cNvPr id="19" name="Picture 18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ECCAC03D-4518-91E2-BF03-D6AE67F291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5623" y="2848622"/>
            <a:ext cx="2213841" cy="544945"/>
          </a:xfrm>
          <a:prstGeom prst="rect">
            <a:avLst/>
          </a:prstGeom>
        </p:spPr>
      </p:pic>
      <p:pic>
        <p:nvPicPr>
          <p:cNvPr id="23" name="Picture 22" descr="A red stamp with text&#10;&#10;Description automatically generated">
            <a:extLst>
              <a:ext uri="{FF2B5EF4-FFF2-40B4-BE49-F238E27FC236}">
                <a16:creationId xmlns:a16="http://schemas.microsoft.com/office/drawing/2014/main" id="{8ED3AFF8-66BF-FE66-5128-3025D1CF7F1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563"/>
          <a:stretch/>
        </p:blipFill>
        <p:spPr>
          <a:xfrm rot="2737194">
            <a:off x="4598157" y="3563256"/>
            <a:ext cx="901056" cy="447749"/>
          </a:xfrm>
          <a:prstGeom prst="rect">
            <a:avLst/>
          </a:prstGeom>
        </p:spPr>
      </p:pic>
      <p:pic>
        <p:nvPicPr>
          <p:cNvPr id="22" name="Picture 21" descr="A rectangular white rectangula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5E822190-B160-A114-A2C9-971FCD8910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9719" y="3801539"/>
            <a:ext cx="3431472" cy="699349"/>
          </a:xfrm>
          <a:prstGeom prst="rect">
            <a:avLst/>
          </a:prstGeom>
        </p:spPr>
      </p:pic>
      <p:pic>
        <p:nvPicPr>
          <p:cNvPr id="24" name="Picture 23" descr="A black symbols on a white background&#10;&#10;Description automatically generated">
            <a:extLst>
              <a:ext uri="{FF2B5EF4-FFF2-40B4-BE49-F238E27FC236}">
                <a16:creationId xmlns:a16="http://schemas.microsoft.com/office/drawing/2014/main" id="{3BC4064D-28D6-37D6-D3E6-875A8DE8B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0811" y="4604856"/>
            <a:ext cx="1284318" cy="287534"/>
          </a:xfrm>
          <a:prstGeom prst="rect">
            <a:avLst/>
          </a:prstGeom>
        </p:spPr>
      </p:pic>
      <p:pic>
        <p:nvPicPr>
          <p:cNvPr id="26" name="Picture 25" descr="A row of black dots&#10;&#10;Description automatically generated">
            <a:extLst>
              <a:ext uri="{FF2B5EF4-FFF2-40B4-BE49-F238E27FC236}">
                <a16:creationId xmlns:a16="http://schemas.microsoft.com/office/drawing/2014/main" id="{84613C68-0478-1607-0D0B-B42F143227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3715" y="4859691"/>
            <a:ext cx="1677176" cy="3290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4E0252-47C6-E651-D7D4-69AEBA8BDE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11964" y="5188757"/>
            <a:ext cx="1367559" cy="25843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ECF83EB-FF5B-B99D-3982-AFF900206D6D}"/>
              </a:ext>
            </a:extLst>
          </p:cNvPr>
          <p:cNvSpPr/>
          <p:nvPr/>
        </p:nvSpPr>
        <p:spPr>
          <a:xfrm>
            <a:off x="795649" y="4880496"/>
            <a:ext cx="1573307" cy="308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256487-FD61-92F8-2FB9-7BF1AC1B7FA1}"/>
              </a:ext>
            </a:extLst>
          </p:cNvPr>
          <p:cNvSpPr/>
          <p:nvPr/>
        </p:nvSpPr>
        <p:spPr>
          <a:xfrm>
            <a:off x="4480791" y="5159939"/>
            <a:ext cx="1424135" cy="308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3" name="Picture 32" descr="A black letter e on a white background&#10;&#10;Description automatically generated">
            <a:extLst>
              <a:ext uri="{FF2B5EF4-FFF2-40B4-BE49-F238E27FC236}">
                <a16:creationId xmlns:a16="http://schemas.microsoft.com/office/drawing/2014/main" id="{6CC30D2C-7E37-823E-41D7-BCCD7DF520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2336" y="5558651"/>
            <a:ext cx="275359" cy="256369"/>
          </a:xfrm>
          <a:prstGeom prst="rect">
            <a:avLst/>
          </a:prstGeom>
        </p:spPr>
      </p:pic>
      <p:pic>
        <p:nvPicPr>
          <p:cNvPr id="35" name="Picture 34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D44C9BC0-ECCF-296F-CDA6-F4D67387BD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56861" y="5541636"/>
            <a:ext cx="1646382" cy="2578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9CF0C7A-B403-416B-C951-F6AADF7D534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92117" y="5756480"/>
            <a:ext cx="521855" cy="214333"/>
          </a:xfrm>
          <a:prstGeom prst="rect">
            <a:avLst/>
          </a:prstGeom>
        </p:spPr>
      </p:pic>
      <p:pic>
        <p:nvPicPr>
          <p:cNvPr id="39" name="Picture 38" descr="A diagram of a plane&#10;&#10;Description automatically generated">
            <a:extLst>
              <a:ext uri="{FF2B5EF4-FFF2-40B4-BE49-F238E27FC236}">
                <a16:creationId xmlns:a16="http://schemas.microsoft.com/office/drawing/2014/main" id="{9EF3684A-E017-A71E-5D4C-C1D1F8B0F58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56861" y="2159527"/>
            <a:ext cx="3069981" cy="220835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DD8EFA6-1B65-B2F3-C21E-BEF8D1D53DB8}"/>
              </a:ext>
            </a:extLst>
          </p:cNvPr>
          <p:cNvSpPr/>
          <p:nvPr/>
        </p:nvSpPr>
        <p:spPr>
          <a:xfrm>
            <a:off x="5955476" y="2164491"/>
            <a:ext cx="3098084" cy="22033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3E1D474-1D5F-8766-D087-B822453B44C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11239" y="4110059"/>
            <a:ext cx="1615603" cy="194183"/>
          </a:xfrm>
          <a:prstGeom prst="rect">
            <a:avLst/>
          </a:prstGeom>
        </p:spPr>
      </p:pic>
      <p:pic>
        <p:nvPicPr>
          <p:cNvPr id="44" name="Picture 43" descr="A number and plus symbol&#10;&#10;Description automatically generated with medium confidence">
            <a:extLst>
              <a:ext uri="{FF2B5EF4-FFF2-40B4-BE49-F238E27FC236}">
                <a16:creationId xmlns:a16="http://schemas.microsoft.com/office/drawing/2014/main" id="{EAA26400-F4BF-AA82-6DFC-D5EE85EB629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64093" y="5973075"/>
            <a:ext cx="1530742" cy="62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92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Použijeme-li rovnici				  A kvantové číslo n, pak předchozí vztah: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Dostane tvar (i):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Hodnota	je dána normovací podmínkou				 a po dosazení (i) do				  dostaneme </a:t>
            </a: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delší výraz: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Normované radiální části vlnových funkcí lze psát ve tvaru:						 kde  				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Členy		  jsou přidružené </a:t>
            </a:r>
            <a:r>
              <a:rPr lang="cs-CZ" sz="1200" dirty="0" err="1">
                <a:cs typeface="Times New Roman"/>
              </a:rPr>
              <a:t>Laguerrovy</a:t>
            </a:r>
            <a:r>
              <a:rPr lang="cs-CZ" sz="1200" dirty="0">
                <a:cs typeface="Times New Roman"/>
              </a:rPr>
              <a:t> polynomy, které lze získat z obyčejných </a:t>
            </a:r>
            <a:r>
              <a:rPr lang="cs-CZ" sz="1200" dirty="0" err="1">
                <a:cs typeface="Times New Roman"/>
              </a:rPr>
              <a:t>Laguerrových</a:t>
            </a:r>
            <a:r>
              <a:rPr lang="cs-CZ" sz="1200" dirty="0">
                <a:cs typeface="Times New Roman"/>
              </a:rPr>
              <a:t> polynomů		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pomocí vztahu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Normovací koeficient je roven: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52855" y="526606"/>
            <a:ext cx="157330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7" name="Picture 6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F1AE0CBB-6099-EDDB-4D85-645114196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672" y="800932"/>
            <a:ext cx="1469159" cy="554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E63F44-DF69-9E2C-7DAA-30927ECDF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933" y="1189254"/>
            <a:ext cx="4494067" cy="473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833D0-F1EC-2C27-421B-AF791816B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111" y="1794922"/>
            <a:ext cx="3994726" cy="448560"/>
          </a:xfrm>
          <a:prstGeom prst="rect">
            <a:avLst/>
          </a:prstGeom>
        </p:spPr>
      </p:pic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2B41D7F-4379-0DD7-BCD5-936B8F97B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395" y="2286854"/>
            <a:ext cx="1549977" cy="4530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B713E7-7332-606F-6682-AC368FB31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482" y="2311961"/>
            <a:ext cx="226868" cy="205262"/>
          </a:xfrm>
          <a:prstGeom prst="rect">
            <a:avLst/>
          </a:prstGeom>
        </p:spPr>
      </p:pic>
      <p:pic>
        <p:nvPicPr>
          <p:cNvPr id="34" name="Picture 33" descr="A math symbols and signs&#10;&#10;Description automatically generated with medium confidence">
            <a:extLst>
              <a:ext uri="{FF2B5EF4-FFF2-40B4-BE49-F238E27FC236}">
                <a16:creationId xmlns:a16="http://schemas.microsoft.com/office/drawing/2014/main" id="{7EE647C7-2D02-DD9F-C014-4D506912D7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7098" y="2287998"/>
            <a:ext cx="1373909" cy="460486"/>
          </a:xfrm>
          <a:prstGeom prst="rect">
            <a:avLst/>
          </a:prstGeom>
        </p:spPr>
      </p:pic>
      <p:pic>
        <p:nvPicPr>
          <p:cNvPr id="38" name="Picture 37" descr="A math equations with numbers&#10;&#10;Description automatically generated">
            <a:extLst>
              <a:ext uri="{FF2B5EF4-FFF2-40B4-BE49-F238E27FC236}">
                <a16:creationId xmlns:a16="http://schemas.microsoft.com/office/drawing/2014/main" id="{29F39C39-9654-D885-2BC8-7521CA470F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916" y="2848193"/>
            <a:ext cx="5468505" cy="126132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F6EA0287-0960-9B9E-6750-42FD42EA897A}"/>
              </a:ext>
            </a:extLst>
          </p:cNvPr>
          <p:cNvSpPr/>
          <p:nvPr/>
        </p:nvSpPr>
        <p:spPr>
          <a:xfrm>
            <a:off x="6347098" y="3325091"/>
            <a:ext cx="549868" cy="2389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577B823-D265-0DFF-8486-818FF23966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5177" y="4094049"/>
            <a:ext cx="2221921" cy="356186"/>
          </a:xfrm>
          <a:prstGeom prst="rect">
            <a:avLst/>
          </a:prstGeom>
        </p:spPr>
      </p:pic>
      <p:pic>
        <p:nvPicPr>
          <p:cNvPr id="45" name="Picture 44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954C2844-060B-3563-EAEA-28D9CC6C53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4354" y="4109517"/>
            <a:ext cx="1106599" cy="398376"/>
          </a:xfrm>
          <a:prstGeom prst="rect">
            <a:avLst/>
          </a:prstGeom>
        </p:spPr>
      </p:pic>
      <p:pic>
        <p:nvPicPr>
          <p:cNvPr id="47" name="Picture 46" descr="A close up of a letter&#10;&#10;Description automatically generated with medium confidence">
            <a:extLst>
              <a:ext uri="{FF2B5EF4-FFF2-40B4-BE49-F238E27FC236}">
                <a16:creationId xmlns:a16="http://schemas.microsoft.com/office/drawing/2014/main" id="{D9F352E9-017F-9FF9-E165-8271FCB272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749" y="4654797"/>
            <a:ext cx="521811" cy="265649"/>
          </a:xfrm>
          <a:prstGeom prst="rect">
            <a:avLst/>
          </a:prstGeom>
        </p:spPr>
      </p:pic>
      <p:pic>
        <p:nvPicPr>
          <p:cNvPr id="49" name="Picture 48" descr="A close up of a text&#10;&#10;Description automatically generated">
            <a:extLst>
              <a:ext uri="{FF2B5EF4-FFF2-40B4-BE49-F238E27FC236}">
                <a16:creationId xmlns:a16="http://schemas.microsoft.com/office/drawing/2014/main" id="{A3F855A8-6845-0389-8A8E-1C29274F05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6201" y="4654797"/>
            <a:ext cx="465249" cy="256362"/>
          </a:xfrm>
          <a:prstGeom prst="rect">
            <a:avLst/>
          </a:prstGeom>
        </p:spPr>
      </p:pic>
      <p:pic>
        <p:nvPicPr>
          <p:cNvPr id="51" name="Picture 5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B3C307E-4345-CAA0-07C5-CD286E5896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8047" y="4900068"/>
            <a:ext cx="1696605" cy="455187"/>
          </a:xfrm>
          <a:prstGeom prst="rect">
            <a:avLst/>
          </a:prstGeom>
        </p:spPr>
      </p:pic>
      <p:pic>
        <p:nvPicPr>
          <p:cNvPr id="53" name="Picture 52" descr="A mathematical equation with letters and numbers&#10;&#10;Description automatically generated">
            <a:extLst>
              <a:ext uri="{FF2B5EF4-FFF2-40B4-BE49-F238E27FC236}">
                <a16:creationId xmlns:a16="http://schemas.microsoft.com/office/drawing/2014/main" id="{2EAFEF03-4C9F-013E-8724-63226B4F47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1201" y="4878345"/>
            <a:ext cx="1507273" cy="496407"/>
          </a:xfrm>
          <a:prstGeom prst="rect">
            <a:avLst/>
          </a:prstGeom>
        </p:spPr>
      </p:pic>
      <p:pic>
        <p:nvPicPr>
          <p:cNvPr id="55" name="Picture 54" descr="A math equation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24DD58BF-B571-2B13-41C8-F2A53D3B4E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21355" y="5469519"/>
            <a:ext cx="2814782" cy="663356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C35DDE0-B69D-3C00-5CC7-3F73A8E71F0D}"/>
              </a:ext>
            </a:extLst>
          </p:cNvPr>
          <p:cNvSpPr/>
          <p:nvPr/>
        </p:nvSpPr>
        <p:spPr>
          <a:xfrm>
            <a:off x="4116511" y="4094049"/>
            <a:ext cx="2230587" cy="4138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170A401-5F9B-F106-F62E-0701A9C89A17}"/>
              </a:ext>
            </a:extLst>
          </p:cNvPr>
          <p:cNvSpPr/>
          <p:nvPr/>
        </p:nvSpPr>
        <p:spPr>
          <a:xfrm>
            <a:off x="2332181" y="5443188"/>
            <a:ext cx="2814782" cy="7003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035934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Použijeme-li rovnici				  A kvantové číslo n, pak předchozí vztah: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Dostane tvar (i):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Hodnota	je dána normovací podmínkou				 a po dosazení (i) do				  dostaneme </a:t>
            </a: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delší výraz: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Normované radiální části vlnových funkcí lze psát ve tvaru:						 kde  				a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Členy		  jsou přidružené </a:t>
            </a:r>
            <a:r>
              <a:rPr lang="cs-CZ" sz="1200" dirty="0" err="1">
                <a:cs typeface="Times New Roman"/>
              </a:rPr>
              <a:t>Laguerrovy</a:t>
            </a:r>
            <a:r>
              <a:rPr lang="cs-CZ" sz="1200" dirty="0">
                <a:cs typeface="Times New Roman"/>
              </a:rPr>
              <a:t> polynomy, které lze získat z obyčejných </a:t>
            </a:r>
            <a:r>
              <a:rPr lang="cs-CZ" sz="1200" b="1" dirty="0" err="1">
                <a:cs typeface="Times New Roman"/>
              </a:rPr>
              <a:t>Laguerrových</a:t>
            </a:r>
            <a:r>
              <a:rPr lang="cs-CZ" sz="1200" b="1" dirty="0">
                <a:cs typeface="Times New Roman"/>
              </a:rPr>
              <a:t> polynomů		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pomocí vztahu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Normovací koeficient je roven: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52855" y="526606"/>
            <a:ext cx="157330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7" name="Picture 6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F1AE0CBB-6099-EDDB-4D85-645114196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672" y="800932"/>
            <a:ext cx="1469159" cy="554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E63F44-DF69-9E2C-7DAA-30927ECDF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933" y="1189254"/>
            <a:ext cx="4494067" cy="473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833D0-F1EC-2C27-421B-AF791816B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111" y="1794922"/>
            <a:ext cx="3994726" cy="448560"/>
          </a:xfrm>
          <a:prstGeom prst="rect">
            <a:avLst/>
          </a:prstGeom>
        </p:spPr>
      </p:pic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2B41D7F-4379-0DD7-BCD5-936B8F97B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395" y="2286854"/>
            <a:ext cx="1549977" cy="4530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B713E7-7332-606F-6682-AC368FB31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482" y="2311961"/>
            <a:ext cx="226868" cy="205262"/>
          </a:xfrm>
          <a:prstGeom prst="rect">
            <a:avLst/>
          </a:prstGeom>
        </p:spPr>
      </p:pic>
      <p:pic>
        <p:nvPicPr>
          <p:cNvPr id="34" name="Picture 33" descr="A math symbols and signs&#10;&#10;Description automatically generated with medium confidence">
            <a:extLst>
              <a:ext uri="{FF2B5EF4-FFF2-40B4-BE49-F238E27FC236}">
                <a16:creationId xmlns:a16="http://schemas.microsoft.com/office/drawing/2014/main" id="{7EE647C7-2D02-DD9F-C014-4D506912D7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7098" y="2287998"/>
            <a:ext cx="1373909" cy="460486"/>
          </a:xfrm>
          <a:prstGeom prst="rect">
            <a:avLst/>
          </a:prstGeom>
        </p:spPr>
      </p:pic>
      <p:pic>
        <p:nvPicPr>
          <p:cNvPr id="38" name="Picture 37" descr="A math equations with numbers&#10;&#10;Description automatically generated">
            <a:extLst>
              <a:ext uri="{FF2B5EF4-FFF2-40B4-BE49-F238E27FC236}">
                <a16:creationId xmlns:a16="http://schemas.microsoft.com/office/drawing/2014/main" id="{29F39C39-9654-D885-2BC8-7521CA470F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916" y="2848193"/>
            <a:ext cx="5468505" cy="126132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F6EA0287-0960-9B9E-6750-42FD42EA897A}"/>
              </a:ext>
            </a:extLst>
          </p:cNvPr>
          <p:cNvSpPr/>
          <p:nvPr/>
        </p:nvSpPr>
        <p:spPr>
          <a:xfrm>
            <a:off x="6347098" y="3325091"/>
            <a:ext cx="549868" cy="2389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577B823-D265-0DFF-8486-818FF23966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5177" y="4094049"/>
            <a:ext cx="2221921" cy="356186"/>
          </a:xfrm>
          <a:prstGeom prst="rect">
            <a:avLst/>
          </a:prstGeom>
        </p:spPr>
      </p:pic>
      <p:pic>
        <p:nvPicPr>
          <p:cNvPr id="45" name="Picture 44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954C2844-060B-3563-EAEA-28D9CC6C53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4354" y="4109517"/>
            <a:ext cx="1106599" cy="398376"/>
          </a:xfrm>
          <a:prstGeom prst="rect">
            <a:avLst/>
          </a:prstGeom>
        </p:spPr>
      </p:pic>
      <p:pic>
        <p:nvPicPr>
          <p:cNvPr id="47" name="Picture 46" descr="A close up of a letter&#10;&#10;Description automatically generated with medium confidence">
            <a:extLst>
              <a:ext uri="{FF2B5EF4-FFF2-40B4-BE49-F238E27FC236}">
                <a16:creationId xmlns:a16="http://schemas.microsoft.com/office/drawing/2014/main" id="{D9F352E9-017F-9FF9-E165-8271FCB272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749" y="4654797"/>
            <a:ext cx="521811" cy="265649"/>
          </a:xfrm>
          <a:prstGeom prst="rect">
            <a:avLst/>
          </a:prstGeom>
        </p:spPr>
      </p:pic>
      <p:pic>
        <p:nvPicPr>
          <p:cNvPr id="49" name="Picture 48" descr="A close up of a text&#10;&#10;Description automatically generated">
            <a:extLst>
              <a:ext uri="{FF2B5EF4-FFF2-40B4-BE49-F238E27FC236}">
                <a16:creationId xmlns:a16="http://schemas.microsoft.com/office/drawing/2014/main" id="{A3F855A8-6845-0389-8A8E-1C29274F05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6201" y="4654797"/>
            <a:ext cx="465249" cy="256362"/>
          </a:xfrm>
          <a:prstGeom prst="rect">
            <a:avLst/>
          </a:prstGeom>
        </p:spPr>
      </p:pic>
      <p:pic>
        <p:nvPicPr>
          <p:cNvPr id="51" name="Picture 5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B3C307E-4345-CAA0-07C5-CD286E5896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8047" y="4900068"/>
            <a:ext cx="1696605" cy="455187"/>
          </a:xfrm>
          <a:prstGeom prst="rect">
            <a:avLst/>
          </a:prstGeom>
        </p:spPr>
      </p:pic>
      <p:pic>
        <p:nvPicPr>
          <p:cNvPr id="53" name="Picture 52" descr="A mathematical equation with letters and numbers&#10;&#10;Description automatically generated">
            <a:extLst>
              <a:ext uri="{FF2B5EF4-FFF2-40B4-BE49-F238E27FC236}">
                <a16:creationId xmlns:a16="http://schemas.microsoft.com/office/drawing/2014/main" id="{2EAFEF03-4C9F-013E-8724-63226B4F47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1201" y="4878345"/>
            <a:ext cx="1507273" cy="496407"/>
          </a:xfrm>
          <a:prstGeom prst="rect">
            <a:avLst/>
          </a:prstGeom>
        </p:spPr>
      </p:pic>
      <p:pic>
        <p:nvPicPr>
          <p:cNvPr id="55" name="Picture 54" descr="A math equation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24DD58BF-B571-2B13-41C8-F2A53D3B4E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21355" y="5469519"/>
            <a:ext cx="2814782" cy="663356"/>
          </a:xfrm>
          <a:prstGeom prst="rect">
            <a:avLst/>
          </a:prstGeom>
        </p:spPr>
      </p:pic>
      <p:pic>
        <p:nvPicPr>
          <p:cNvPr id="57" name="Picture 56" descr="A person with a mustache and a suit&#10;&#10;Description automatically generated">
            <a:extLst>
              <a:ext uri="{FF2B5EF4-FFF2-40B4-BE49-F238E27FC236}">
                <a16:creationId xmlns:a16="http://schemas.microsoft.com/office/drawing/2014/main" id="{BADE6719-561F-691A-771D-D98CDA5B6B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84072" y="1124334"/>
            <a:ext cx="3550611" cy="41976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AE81CB-7A13-27C8-F071-D79D66B36F5E}"/>
              </a:ext>
            </a:extLst>
          </p:cNvPr>
          <p:cNvSpPr/>
          <p:nvPr/>
        </p:nvSpPr>
        <p:spPr>
          <a:xfrm>
            <a:off x="2006577" y="1124334"/>
            <a:ext cx="3528106" cy="4197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EE2BA-8BDB-F1DC-BAAA-40BD8DA949F7}"/>
              </a:ext>
            </a:extLst>
          </p:cNvPr>
          <p:cNvSpPr txBox="1"/>
          <p:nvPr/>
        </p:nvSpPr>
        <p:spPr>
          <a:xfrm>
            <a:off x="4231549" y="1381847"/>
            <a:ext cx="77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L’gér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71827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Ukažme si tedy jak vypadají tyto normované radiální vlnové funkce: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úplnost si uveďme i některé normované (přes celý prostorový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úhel       ) úhlové části vlnové funkce: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52855" y="526606"/>
            <a:ext cx="157330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9" name="Picture 8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C136BEE0-9341-BC66-E017-7D470D9C3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3" y="1236372"/>
            <a:ext cx="3160557" cy="1860119"/>
          </a:xfrm>
          <a:prstGeom prst="rect">
            <a:avLst/>
          </a:prstGeom>
        </p:spPr>
      </p:pic>
      <p:pic>
        <p:nvPicPr>
          <p:cNvPr id="11" name="Picture 10" descr="A graph of a function&#10;&#10;Description automatically generated">
            <a:extLst>
              <a:ext uri="{FF2B5EF4-FFF2-40B4-BE49-F238E27FC236}">
                <a16:creationId xmlns:a16="http://schemas.microsoft.com/office/drawing/2014/main" id="{A9E3104E-9A15-9A40-36F7-52DD1FF4A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162" y="1106558"/>
            <a:ext cx="3379355" cy="24777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D1CF94-2885-4BF0-1D8F-47FE2362B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012" y="1474400"/>
            <a:ext cx="825500" cy="304800"/>
          </a:xfrm>
          <a:prstGeom prst="rect">
            <a:avLst/>
          </a:prstGeom>
        </p:spPr>
      </p:pic>
      <p:pic>
        <p:nvPicPr>
          <p:cNvPr id="17" name="Picture 16" descr="A close up of a number&#10;&#10;Description automatically generated">
            <a:extLst>
              <a:ext uri="{FF2B5EF4-FFF2-40B4-BE49-F238E27FC236}">
                <a16:creationId xmlns:a16="http://schemas.microsoft.com/office/drawing/2014/main" id="{06C0D741-28E5-88D4-C3B3-A557A0A71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362" y="1779200"/>
            <a:ext cx="2336800" cy="3429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45412C2-1624-D4D2-577E-DE02C12220F8}"/>
              </a:ext>
            </a:extLst>
          </p:cNvPr>
          <p:cNvSpPr/>
          <p:nvPr/>
        </p:nvSpPr>
        <p:spPr>
          <a:xfrm>
            <a:off x="4842162" y="1063583"/>
            <a:ext cx="4083629" cy="2614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1" name="Picture 20" descr="A diagram of a function&#10;&#10;Description automatically generated">
            <a:extLst>
              <a:ext uri="{FF2B5EF4-FFF2-40B4-BE49-F238E27FC236}">
                <a16:creationId xmlns:a16="http://schemas.microsoft.com/office/drawing/2014/main" id="{DB049F5A-6101-B5C8-8AC9-84A86CEE8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055" y="3947937"/>
            <a:ext cx="3554380" cy="2614800"/>
          </a:xfrm>
          <a:prstGeom prst="rect">
            <a:avLst/>
          </a:prstGeom>
        </p:spPr>
      </p:pic>
      <p:pic>
        <p:nvPicPr>
          <p:cNvPr id="23" name="Picture 22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47D35BFE-F725-746C-E63D-FB7A154AA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4462" y="4347441"/>
            <a:ext cx="812800" cy="406400"/>
          </a:xfrm>
          <a:prstGeom prst="rect">
            <a:avLst/>
          </a:prstGeom>
        </p:spPr>
      </p:pic>
      <p:pic>
        <p:nvPicPr>
          <p:cNvPr id="26" name="Picture 25" descr="A number and a punctuation mark&#10;&#10;Description automatically generated">
            <a:extLst>
              <a:ext uri="{FF2B5EF4-FFF2-40B4-BE49-F238E27FC236}">
                <a16:creationId xmlns:a16="http://schemas.microsoft.com/office/drawing/2014/main" id="{819DF30E-39BC-B0C0-35FC-FAF6080E7B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3962" y="4753841"/>
            <a:ext cx="1193800" cy="3429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1C48150-FFAF-F74A-11EF-6B7229B7DDB1}"/>
              </a:ext>
            </a:extLst>
          </p:cNvPr>
          <p:cNvSpPr/>
          <p:nvPr/>
        </p:nvSpPr>
        <p:spPr>
          <a:xfrm>
            <a:off x="4842161" y="3952009"/>
            <a:ext cx="4083629" cy="2614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0" name="Picture 29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629E0C0B-2F21-7042-A9CB-00548FF9EC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627" y="4136031"/>
            <a:ext cx="2686627" cy="2424091"/>
          </a:xfrm>
          <a:prstGeom prst="rect">
            <a:avLst/>
          </a:prstGeom>
        </p:spPr>
      </p:pic>
      <p:pic>
        <p:nvPicPr>
          <p:cNvPr id="31" name="Picture 30" descr="A black text in a rectangle&#10;&#10;Description automatically generated">
            <a:extLst>
              <a:ext uri="{FF2B5EF4-FFF2-40B4-BE49-F238E27FC236}">
                <a16:creationId xmlns:a16="http://schemas.microsoft.com/office/drawing/2014/main" id="{0030D5DC-3283-C31B-2032-2DBE66DEAB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50" y="3605088"/>
            <a:ext cx="2686627" cy="447771"/>
          </a:xfrm>
          <a:prstGeom prst="rect">
            <a:avLst/>
          </a:prstGeom>
        </p:spPr>
      </p:pic>
      <p:pic>
        <p:nvPicPr>
          <p:cNvPr id="32" name="Picture 31" descr="A math equations in a rectangular box&#10;&#10;Description automatically generated with medium confidence">
            <a:extLst>
              <a:ext uri="{FF2B5EF4-FFF2-40B4-BE49-F238E27FC236}">
                <a16:creationId xmlns:a16="http://schemas.microsoft.com/office/drawing/2014/main" id="{FDB2DB10-7924-A586-EC72-B5060C8B7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2771" y="3617695"/>
            <a:ext cx="1562100" cy="406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02C357-A624-74B2-88F0-896D1C9C0D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096" y="3394877"/>
            <a:ext cx="245344" cy="2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38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72225561-9DEA-23F0-357E-CB5184CCB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3"/>
          <a:stretch/>
        </p:blipFill>
        <p:spPr>
          <a:xfrm rot="1443912">
            <a:off x="8000888" y="1784027"/>
            <a:ext cx="901056" cy="44774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Celkové vlnové funkce vázaných stavů vodíku podobných atomů pak vypadají následovně:</a:t>
            </a:r>
          </a:p>
          <a:p>
            <a:endParaRPr lang="cs-CZ" sz="1200" u="sng" dirty="0">
              <a:cs typeface="Times New Roman"/>
            </a:endParaRPr>
          </a:p>
          <a:p>
            <a:endParaRPr lang="cs-CZ" sz="1200" u="sng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A pro									  tvoří úplný ortonormální systém funkcí, do něhož lze rozvinout obecné řešení nečasové SR pro vázané stavy.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Pravděpodobnost nalezení elektronu v objemovém elementu						 je rovna: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Integrací tohoto vztahu přes celý prostorový úhel dostaneme pravděpodobnost nalezení elektronu v intervalu			tedy: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Podobně pravděpodobnost nalezení elektronu v daném prostorovém úhlu					      je rovna: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Radiální hustoty pravděpodobnosti				jsou zobrazeny níže, co z toho můžeme říci? Pro vyšší excitované stavy mají pravděpodobnosti celkem		  nulových bodů. S větší vzdáleností od jádra se maxima hustot pravděpodobnosti rozšiřují. S rostoucí energií se bod maxima </a:t>
            </a:r>
            <a:r>
              <a:rPr lang="cs-CZ" sz="1200" dirty="0" err="1">
                <a:cs typeface="Times New Roman"/>
              </a:rPr>
              <a:t>hust</a:t>
            </a:r>
            <a:r>
              <a:rPr lang="cs-CZ" sz="1200" dirty="0">
                <a:cs typeface="Times New Roman"/>
              </a:rPr>
              <a:t>. pravděpodobnosti vzdaluje od jádra. Pro velmi vysoká </a:t>
            </a:r>
            <a:r>
              <a:rPr lang="cs-CZ" sz="1200" i="1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 mluvíme o </a:t>
            </a:r>
            <a:r>
              <a:rPr lang="cs-CZ" sz="1200" dirty="0" err="1">
                <a:cs typeface="Times New Roman"/>
              </a:rPr>
              <a:t>Rydbergových</a:t>
            </a:r>
            <a:r>
              <a:rPr lang="cs-CZ" sz="1200" dirty="0">
                <a:cs typeface="Times New Roman"/>
              </a:rPr>
              <a:t> stavech. S rostoucím nábojem jádra Z se maxima posunují k jádru a |E</a:t>
            </a:r>
            <a:r>
              <a:rPr lang="cs-CZ" sz="1200" baseline="-25000" dirty="0">
                <a:cs typeface="Times New Roman"/>
              </a:rPr>
              <a:t>n</a:t>
            </a:r>
            <a:r>
              <a:rPr lang="cs-CZ" sz="1200" dirty="0">
                <a:cs typeface="Times New Roman"/>
              </a:rPr>
              <a:t>| roste.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52855" y="526606"/>
            <a:ext cx="157330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" name="Picture 5" descr="A black and white rectangular sign with a black text&#10;&#10;Description automatically generated">
            <a:extLst>
              <a:ext uri="{FF2B5EF4-FFF2-40B4-BE49-F238E27FC236}">
                <a16:creationId xmlns:a16="http://schemas.microsoft.com/office/drawing/2014/main" id="{FF21BB7D-746C-F165-C903-F6064BF41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680" y="1055225"/>
            <a:ext cx="2875395" cy="384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0ED124-B1EA-4494-34F3-696B07277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75" y="1529018"/>
            <a:ext cx="3749386" cy="251757"/>
          </a:xfrm>
          <a:prstGeom prst="rect">
            <a:avLst/>
          </a:prstGeom>
        </p:spPr>
      </p:pic>
      <p:pic>
        <p:nvPicPr>
          <p:cNvPr id="13" name="Picture 12" descr="A close up of a smile&#10;&#10;Description automatically generated">
            <a:extLst>
              <a:ext uri="{FF2B5EF4-FFF2-40B4-BE49-F238E27FC236}">
                <a16:creationId xmlns:a16="http://schemas.microsoft.com/office/drawing/2014/main" id="{5D25BD64-FF49-B951-8352-CACDFF95E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9490" y="2112441"/>
            <a:ext cx="1556327" cy="222332"/>
          </a:xfrm>
          <a:prstGeom prst="rect">
            <a:avLst/>
          </a:prstGeom>
        </p:spPr>
      </p:pic>
      <p:pic>
        <p:nvPicPr>
          <p:cNvPr id="16" name="Picture 15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DED2FCC7-A9C9-E1AA-5119-D9DED7D6A1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6990" y="2104261"/>
            <a:ext cx="968665" cy="232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32C69E-A6F7-8B07-030F-193AFC053B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520" y="2356440"/>
            <a:ext cx="3046845" cy="309999"/>
          </a:xfrm>
          <a:prstGeom prst="rect">
            <a:avLst/>
          </a:prstGeom>
        </p:spPr>
      </p:pic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7A07F45-E939-7466-0945-4378BD7BC1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2365" y="2395216"/>
            <a:ext cx="1564986" cy="235928"/>
          </a:xfrm>
          <a:prstGeom prst="rect">
            <a:avLst/>
          </a:prstGeom>
        </p:spPr>
      </p:pic>
      <p:pic>
        <p:nvPicPr>
          <p:cNvPr id="29" name="Picture 28" descr="A black symbol with a cross&#10;&#10;Description automatically generated">
            <a:extLst>
              <a:ext uri="{FF2B5EF4-FFF2-40B4-BE49-F238E27FC236}">
                <a16:creationId xmlns:a16="http://schemas.microsoft.com/office/drawing/2014/main" id="{1B376072-B345-AB2D-BF86-04DA9B47F6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4034" y="2622472"/>
            <a:ext cx="746414" cy="232753"/>
          </a:xfrm>
          <a:prstGeom prst="rect">
            <a:avLst/>
          </a:prstGeom>
        </p:spPr>
      </p:pic>
      <p:pic>
        <p:nvPicPr>
          <p:cNvPr id="34" name="Picture 3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49A8296-6B41-4321-FF45-28B68DEC1F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3806" y="2815377"/>
            <a:ext cx="1780309" cy="30519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2726699-7A41-CD43-CB8D-7B496D405B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0481" y="3224039"/>
            <a:ext cx="823768" cy="203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10520FE-7B69-E90F-2D3C-E19FFD9E9C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3690" y="3213353"/>
            <a:ext cx="1081810" cy="238365"/>
          </a:xfrm>
          <a:prstGeom prst="rect">
            <a:avLst/>
          </a:prstGeom>
        </p:spPr>
      </p:pic>
      <p:pic>
        <p:nvPicPr>
          <p:cNvPr id="41" name="Picture 40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51BC0BBF-519C-F854-8D56-59C54E3036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7511" y="3432393"/>
            <a:ext cx="2288978" cy="30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383B40F-7B21-1280-6035-431E7B0681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5513" y="3742946"/>
            <a:ext cx="1167577" cy="2193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C04390D-7C3A-F3AE-A26C-805C3C91E0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4637" y="4566868"/>
            <a:ext cx="2473122" cy="18696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7DE7DF6-B83C-2CD1-06C6-55B28C9B572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0810" t="1" r="5998" b="10804"/>
          <a:stretch/>
        </p:blipFill>
        <p:spPr>
          <a:xfrm>
            <a:off x="1683326" y="4732803"/>
            <a:ext cx="1257300" cy="3171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4F7FD30-F315-414C-EA7B-A249A471F1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8981" y="6392997"/>
            <a:ext cx="1590098" cy="1696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FE84A9B-B662-1AA0-9BAF-75E3454F159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30082" y="4592246"/>
            <a:ext cx="2399479" cy="184721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2D4100E-9595-016C-2C2A-F17D260964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02870" y="4592056"/>
            <a:ext cx="2419664" cy="18472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2D1210D-7A55-84B0-C62C-1A403C44C6A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01360" y="4743848"/>
            <a:ext cx="1917700" cy="3429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7EBB60F-1BA2-D7E2-F9C3-F69CC602264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09922" y="4759325"/>
            <a:ext cx="1892300" cy="3048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9C14C205-8099-645A-E84D-DE6B3A79EEDB}"/>
              </a:ext>
            </a:extLst>
          </p:cNvPr>
          <p:cNvSpPr/>
          <p:nvPr/>
        </p:nvSpPr>
        <p:spPr>
          <a:xfrm>
            <a:off x="326609" y="4532903"/>
            <a:ext cx="8516054" cy="213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1EBDD7D-1A58-9136-287D-7C3B648513E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73131" y="3917276"/>
            <a:ext cx="682773" cy="1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01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fyziky mikrosvěta již víte, že stacionární stavy atomu vodíku s kvantovým číslem </a:t>
            </a:r>
            <a:r>
              <a:rPr lang="cs-CZ" sz="1200" i="1" dirty="0">
                <a:cs typeface="Times New Roman"/>
              </a:rPr>
              <a:t>l </a:t>
            </a:r>
            <a:r>
              <a:rPr lang="cs-CZ" sz="1200" dirty="0">
                <a:cs typeface="Times New Roman"/>
              </a:rPr>
              <a:t>= 0 se nazývají </a:t>
            </a:r>
            <a:r>
              <a:rPr lang="cs-CZ" sz="1200" i="1" dirty="0">
                <a:cs typeface="Times New Roman"/>
              </a:rPr>
              <a:t>s</a:t>
            </a:r>
            <a:r>
              <a:rPr lang="cs-CZ" sz="1200" dirty="0">
                <a:cs typeface="Times New Roman"/>
              </a:rPr>
              <a:t>-stavy, podobně </a:t>
            </a:r>
            <a:r>
              <a:rPr lang="cs-CZ" sz="1200" i="1" dirty="0">
                <a:cs typeface="Times New Roman"/>
              </a:rPr>
              <a:t>l </a:t>
            </a:r>
            <a:r>
              <a:rPr lang="cs-CZ" sz="1200" dirty="0">
                <a:cs typeface="Times New Roman"/>
              </a:rPr>
              <a:t>= 1 jsou </a:t>
            </a:r>
            <a:r>
              <a:rPr lang="cs-CZ" sz="1200" i="1" dirty="0">
                <a:cs typeface="Times New Roman"/>
              </a:rPr>
              <a:t>p</a:t>
            </a:r>
            <a:r>
              <a:rPr lang="cs-CZ" sz="1200" dirty="0">
                <a:cs typeface="Times New Roman"/>
              </a:rPr>
              <a:t>-stavy a </a:t>
            </a:r>
            <a:r>
              <a:rPr lang="cs-CZ" sz="1200" i="1" dirty="0">
                <a:cs typeface="Times New Roman"/>
              </a:rPr>
              <a:t>l </a:t>
            </a:r>
            <a:r>
              <a:rPr lang="cs-CZ" sz="1200" dirty="0">
                <a:cs typeface="Times New Roman"/>
              </a:rPr>
              <a:t>= 2 jsou </a:t>
            </a:r>
            <a:r>
              <a:rPr lang="cs-CZ" sz="1200" i="1" dirty="0">
                <a:cs typeface="Times New Roman"/>
              </a:rPr>
              <a:t>d</a:t>
            </a:r>
            <a:r>
              <a:rPr lang="cs-CZ" sz="1200" dirty="0">
                <a:cs typeface="Times New Roman"/>
              </a:rPr>
              <a:t>-stavy, a dále </a:t>
            </a:r>
            <a:r>
              <a:rPr lang="cs-CZ" sz="1200" i="1" dirty="0">
                <a:cs typeface="Times New Roman"/>
              </a:rPr>
              <a:t>f-, g-, h</a:t>
            </a:r>
            <a:r>
              <a:rPr lang="cs-CZ" sz="1200" dirty="0">
                <a:cs typeface="Times New Roman"/>
              </a:rPr>
              <a:t>-stavy.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Na obrázcích níže jsou uvedeny kvadráty velikosti kulových funkcí		pro </a:t>
            </a:r>
            <a:r>
              <a:rPr lang="cs-CZ" sz="1200" i="1" dirty="0">
                <a:cs typeface="Times New Roman"/>
              </a:rPr>
              <a:t>s-, p- </a:t>
            </a:r>
            <a:r>
              <a:rPr lang="cs-CZ" sz="1200" dirty="0">
                <a:cs typeface="Times New Roman"/>
              </a:rPr>
              <a:t>a </a:t>
            </a:r>
            <a:r>
              <a:rPr lang="cs-CZ" sz="1200" i="1" dirty="0">
                <a:cs typeface="Times New Roman"/>
              </a:rPr>
              <a:t>d</a:t>
            </a:r>
            <a:r>
              <a:rPr lang="cs-CZ" sz="1200" dirty="0">
                <a:cs typeface="Times New Roman"/>
              </a:rPr>
              <a:t>-stavy. Jsou zobrazeny v tzv. polárních diagramech.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52855" y="526606"/>
            <a:ext cx="157330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423289-5568-1FCB-91A5-C99F8C4FA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872" y="1563255"/>
            <a:ext cx="355600" cy="177800"/>
          </a:xfrm>
          <a:prstGeom prst="rect">
            <a:avLst/>
          </a:prstGeom>
        </p:spPr>
      </p:pic>
      <p:pic>
        <p:nvPicPr>
          <p:cNvPr id="12" name="Picture 11" descr="A diagram of a complex equation&#10;&#10;Description automatically generated with medium confidence">
            <a:extLst>
              <a:ext uri="{FF2B5EF4-FFF2-40B4-BE49-F238E27FC236}">
                <a16:creationId xmlns:a16="http://schemas.microsoft.com/office/drawing/2014/main" id="{0952446E-5375-1511-E562-C7F600EA59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72"/>
          <a:stretch/>
        </p:blipFill>
        <p:spPr>
          <a:xfrm>
            <a:off x="207819" y="2599811"/>
            <a:ext cx="4364181" cy="1549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38D471-5A72-0403-7A73-B737C39A2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812" y="2383912"/>
            <a:ext cx="2235200" cy="190500"/>
          </a:xfrm>
          <a:prstGeom prst="rect">
            <a:avLst/>
          </a:prstGeom>
        </p:spPr>
      </p:pic>
      <p:pic>
        <p:nvPicPr>
          <p:cNvPr id="18" name="Picture 17" descr="A diagram of a function&#10;&#10;Description automatically generated">
            <a:extLst>
              <a:ext uri="{FF2B5EF4-FFF2-40B4-BE49-F238E27FC236}">
                <a16:creationId xmlns:a16="http://schemas.microsoft.com/office/drawing/2014/main" id="{ACB12F7C-0371-9BBB-E710-44DDB380C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486666"/>
            <a:ext cx="4241800" cy="1752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A8D338-DA20-0D50-0E85-2A257CA957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7407" y="2383912"/>
            <a:ext cx="1333500" cy="1524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9D01BA7-515B-F0BB-AF99-E35DB199530B}"/>
              </a:ext>
            </a:extLst>
          </p:cNvPr>
          <p:cNvSpPr/>
          <p:nvPr/>
        </p:nvSpPr>
        <p:spPr>
          <a:xfrm>
            <a:off x="170880" y="2310472"/>
            <a:ext cx="4324928" cy="19287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EEAE99-C52C-CCF9-E191-B46E15A667BC}"/>
              </a:ext>
            </a:extLst>
          </p:cNvPr>
          <p:cNvSpPr/>
          <p:nvPr/>
        </p:nvSpPr>
        <p:spPr>
          <a:xfrm>
            <a:off x="4533904" y="2310472"/>
            <a:ext cx="4317992" cy="19287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7" name="Picture 26" descr="A diagram of a graphing of a function&#10;&#10;Description automatically generated with medium confidence">
            <a:extLst>
              <a:ext uri="{FF2B5EF4-FFF2-40B4-BE49-F238E27FC236}">
                <a16:creationId xmlns:a16="http://schemas.microsoft.com/office/drawing/2014/main" id="{FFF6134E-BF69-85EE-62C6-D5A6EF827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0327" y="4487161"/>
            <a:ext cx="3700895" cy="2075576"/>
          </a:xfrm>
          <a:prstGeom prst="rect">
            <a:avLst/>
          </a:prstGeom>
        </p:spPr>
      </p:pic>
      <p:pic>
        <p:nvPicPr>
          <p:cNvPr id="30" name="Picture 29" descr="A graph of a function&#10;&#10;Description automatically generated">
            <a:extLst>
              <a:ext uri="{FF2B5EF4-FFF2-40B4-BE49-F238E27FC236}">
                <a16:creationId xmlns:a16="http://schemas.microsoft.com/office/drawing/2014/main" id="{4923BAAB-0898-9326-FAC2-99FCFFA34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2452" y="4838925"/>
            <a:ext cx="1227869" cy="14066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B8A8F33-D2D1-0C42-15DF-9D7277B40F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0804" y="4564469"/>
            <a:ext cx="1346200" cy="2159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AFBFD1C-8FC6-7A44-4768-23254CE1B4D0}"/>
              </a:ext>
            </a:extLst>
          </p:cNvPr>
          <p:cNvSpPr/>
          <p:nvPr/>
        </p:nvSpPr>
        <p:spPr>
          <a:xfrm>
            <a:off x="1701808" y="4472257"/>
            <a:ext cx="5253174" cy="2090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18074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3D reprezentace hustot pravděpodobností a jejich velikost: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 existenci diskrétních </a:t>
            </a:r>
            <a:r>
              <a:rPr lang="cs-CZ" sz="1200" dirty="0" err="1">
                <a:cs typeface="Times New Roman"/>
              </a:rPr>
              <a:t>energiových</a:t>
            </a:r>
            <a:r>
              <a:rPr lang="cs-CZ" sz="1200" dirty="0">
                <a:cs typeface="Times New Roman"/>
              </a:rPr>
              <a:t> hladin samozřejmě referovala experimentální fyzika dávno před vznikem kvantové mechaniky. Jak již víme z mikrosvěta. Teprve kvantově mechanické výpočty ale dokázali uspokojivě vysvětlit naměřená spektra. Ta se řídila vztahem: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 vodík pak znáte jednotlivé série: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52855" y="526606"/>
            <a:ext cx="157330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D1BAEF-E813-44F6-FED4-8EC57C8BB7D5}"/>
              </a:ext>
            </a:extLst>
          </p:cNvPr>
          <p:cNvGrpSpPr/>
          <p:nvPr/>
        </p:nvGrpSpPr>
        <p:grpSpPr>
          <a:xfrm>
            <a:off x="0" y="1322181"/>
            <a:ext cx="8640612" cy="2706180"/>
            <a:chOff x="0" y="2309091"/>
            <a:chExt cx="8640612" cy="2706180"/>
          </a:xfrm>
        </p:grpSpPr>
        <p:pic>
          <p:nvPicPr>
            <p:cNvPr id="6" name="Picture 5" descr="A poster of a mathematical equation&#10;&#10;Description automatically generated with medium confidence">
              <a:extLst>
                <a:ext uri="{FF2B5EF4-FFF2-40B4-BE49-F238E27FC236}">
                  <a16:creationId xmlns:a16="http://schemas.microsoft.com/office/drawing/2014/main" id="{C4CDD735-4047-9277-5E2A-88CA6B0EB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557" b="39151"/>
            <a:stretch/>
          </p:blipFill>
          <p:spPr>
            <a:xfrm>
              <a:off x="5095740" y="2379568"/>
              <a:ext cx="3355533" cy="2635703"/>
            </a:xfrm>
            <a:prstGeom prst="rect">
              <a:avLst/>
            </a:prstGeom>
          </p:spPr>
        </p:pic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14A830A-3FA0-6E68-6D0E-715720B85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871" b="26363"/>
            <a:stretch/>
          </p:blipFill>
          <p:spPr>
            <a:xfrm>
              <a:off x="503389" y="2379569"/>
              <a:ext cx="4516079" cy="262942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B5C59E-85BA-7D9A-8084-4755C4924C02}"/>
                </a:ext>
              </a:extLst>
            </p:cNvPr>
            <p:cNvSpPr/>
            <p:nvPr/>
          </p:nvSpPr>
          <p:spPr>
            <a:xfrm>
              <a:off x="341760" y="2309091"/>
              <a:ext cx="3906967" cy="923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069667-581A-E09A-89B4-8EBE384428B9}"/>
                </a:ext>
              </a:extLst>
            </p:cNvPr>
            <p:cNvSpPr/>
            <p:nvPr/>
          </p:nvSpPr>
          <p:spPr>
            <a:xfrm>
              <a:off x="0" y="3163456"/>
              <a:ext cx="2724727" cy="923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F2FE08-AD46-CCAB-60D4-205D101714C1}"/>
                </a:ext>
              </a:extLst>
            </p:cNvPr>
            <p:cNvSpPr/>
            <p:nvPr/>
          </p:nvSpPr>
          <p:spPr>
            <a:xfrm>
              <a:off x="5731178" y="2379568"/>
              <a:ext cx="2909433" cy="923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199A9E-6BA5-90ED-978D-1EE011AE097E}"/>
                </a:ext>
              </a:extLst>
            </p:cNvPr>
            <p:cNvSpPr/>
            <p:nvPr/>
          </p:nvSpPr>
          <p:spPr>
            <a:xfrm>
              <a:off x="6890342" y="3163456"/>
              <a:ext cx="1750270" cy="923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2DEBF8C-28C7-FCCB-04AA-6F930A682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240" y="1112983"/>
            <a:ext cx="644455" cy="205054"/>
          </a:xfrm>
          <a:prstGeom prst="rect">
            <a:avLst/>
          </a:prstGeom>
        </p:spPr>
      </p:pic>
      <p:pic>
        <p:nvPicPr>
          <p:cNvPr id="18" name="Picture 17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62851445-238B-287B-384E-D8ACD68AD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7840" y="4686901"/>
            <a:ext cx="914400" cy="355600"/>
          </a:xfrm>
          <a:prstGeom prst="rect">
            <a:avLst/>
          </a:prstGeom>
        </p:spPr>
      </p:pic>
      <p:pic>
        <p:nvPicPr>
          <p:cNvPr id="21" name="Picture 20" descr="A close-up of a text&#10;&#10;Description automatically generated">
            <a:extLst>
              <a:ext uri="{FF2B5EF4-FFF2-40B4-BE49-F238E27FC236}">
                <a16:creationId xmlns:a16="http://schemas.microsoft.com/office/drawing/2014/main" id="{9EA05847-9736-055F-59E4-0D5934F471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3540" y="5029053"/>
            <a:ext cx="33274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6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1193511"/>
            <a:ext cx="848440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Moment hybnosti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předchozích přednáškách jsme se zabývali 1D problémy z kvantové teorie. Logickým </a:t>
            </a:r>
            <a:r>
              <a:rPr lang="cs-CZ" sz="1200" b="1" dirty="0">
                <a:cs typeface="Times New Roman"/>
              </a:rPr>
              <a:t>dalším krokem je řešení problémů v 3D</a:t>
            </a:r>
            <a:r>
              <a:rPr lang="cs-CZ" sz="1200" dirty="0">
                <a:cs typeface="Times New Roman"/>
              </a:rPr>
              <a:t>, jako například atom vodíku, ovšem k tomu je zapotřebí pochopení momentu hybnosti a práce s ním.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Moment hybnosti je zapotřebí hlavně k pochopení pohybu v centrálním, kulově symetrickém potenciálovém poli,		    , neboť zůstává zachován – je integrálem pohybu. Vzpomeňme, již Bohrův model atomu byl založen na kvantifikaci momentu hybnosti. </a:t>
            </a:r>
            <a:r>
              <a:rPr lang="cs-CZ" sz="1200" u="sng" dirty="0">
                <a:cs typeface="Times New Roman"/>
              </a:rPr>
              <a:t>Moment hybnosti je tak zásadním pro popis pohybu elektronů v atomech, rotaci molekul a jaderných systémech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Klasická mechanika definuje moment hybnosti jako: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Jak už vlastně víme, lze jej přepsat pro kvantovou mechaniku použitím operátorů		a 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kartézských souřadnicích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5" y="1129280"/>
            <a:ext cx="1447252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and blue symbol&#10;&#10;Description automatically generated">
            <a:extLst>
              <a:ext uri="{FF2B5EF4-FFF2-40B4-BE49-F238E27FC236}">
                <a16:creationId xmlns:a16="http://schemas.microsoft.com/office/drawing/2014/main" id="{AD8AD16E-F5D2-4CAC-CCAA-315A7EEF8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048" y="2321202"/>
            <a:ext cx="861807" cy="20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3DC55C-1931-CD87-BBF6-D7890A3F8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631" y="2976149"/>
            <a:ext cx="5321972" cy="345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3558E-5E5B-65EF-B8BA-6AAD455B4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671" y="3343326"/>
            <a:ext cx="114124" cy="251073"/>
          </a:xfrm>
          <a:prstGeom prst="rect">
            <a:avLst/>
          </a:prstGeom>
        </p:spPr>
      </p:pic>
      <p:pic>
        <p:nvPicPr>
          <p:cNvPr id="12" name="Picture 11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87F156E8-953F-C680-4148-852FA1AA3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828" y="3354085"/>
            <a:ext cx="855980" cy="298785"/>
          </a:xfrm>
          <a:prstGeom prst="rect">
            <a:avLst/>
          </a:prstGeom>
        </p:spPr>
      </p:pic>
      <p:pic>
        <p:nvPicPr>
          <p:cNvPr id="14" name="Picture 13" descr="A white rectangular object with black lines and letters&#10;&#10;Description automatically generated">
            <a:extLst>
              <a:ext uri="{FF2B5EF4-FFF2-40B4-BE49-F238E27FC236}">
                <a16:creationId xmlns:a16="http://schemas.microsoft.com/office/drawing/2014/main" id="{01656AF5-6A06-FD10-276C-FA2EE20F26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6089" y="3667606"/>
            <a:ext cx="2395743" cy="503386"/>
          </a:xfrm>
          <a:prstGeom prst="rect">
            <a:avLst/>
          </a:prstGeom>
        </p:spPr>
      </p:pic>
      <p:pic>
        <p:nvPicPr>
          <p:cNvPr id="16" name="Picture 15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69682B8B-1766-3030-C811-5334186078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8777" y="4399616"/>
            <a:ext cx="3017894" cy="1737090"/>
          </a:xfrm>
          <a:prstGeom prst="rect">
            <a:avLst/>
          </a:prstGeom>
        </p:spPr>
      </p:pic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06CFC66C-DAEF-7023-8346-4AFD27FC0B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563"/>
          <a:stretch/>
        </p:blipFill>
        <p:spPr>
          <a:xfrm rot="2737194">
            <a:off x="5698082" y="4140723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07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Magnetický moment a moment hybnosti: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 pohybu elektronu okolo jádra atomu vzniká podle klasické fyziky proudová smyčka a tedy lze očekávat vznik magnetického momentu. Kvantově mechanicky můžeme zapsat celkovou hybnost pomocí vektorových potenciálů: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Kde:					        a pro konstantní magnetické pole mířící podél osy z můžeme vzít vektorový potenciál ve tvaru: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slabá magnetická pole vynechejme člen	        a pro dané podmínky také  		, </a:t>
            </a:r>
            <a:r>
              <a:rPr lang="cs-CZ" sz="1200" dirty="0" err="1">
                <a:cs typeface="Times New Roman"/>
              </a:rPr>
              <a:t>Hamiltonián</a:t>
            </a:r>
            <a:r>
              <a:rPr lang="cs-CZ" sz="1200" dirty="0">
                <a:cs typeface="Times New Roman"/>
              </a:rPr>
              <a:t> pak vypadá následovně: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Osamostatníme-li </a:t>
            </a:r>
            <a:r>
              <a:rPr lang="cs-CZ" sz="1200" dirty="0" err="1">
                <a:cs typeface="Times New Roman"/>
              </a:rPr>
              <a:t>energiovou</a:t>
            </a:r>
            <a:r>
              <a:rPr lang="cs-CZ" sz="1200" dirty="0">
                <a:cs typeface="Times New Roman"/>
              </a:rPr>
              <a:t> složku pro dodatečné působení magnetického pole a zapíšeme ji:				pak pro operátor z-</a:t>
            </a:r>
            <a:r>
              <a:rPr lang="cs-CZ" sz="1200" dirty="0" err="1">
                <a:cs typeface="Times New Roman"/>
              </a:rPr>
              <a:t>ové</a:t>
            </a:r>
            <a:r>
              <a:rPr lang="cs-CZ" sz="1200" dirty="0">
                <a:cs typeface="Times New Roman"/>
              </a:rPr>
              <a:t> složky magnetického momentu souvisejícího s jeho orbitálním momentem hybnosti platí: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stacionární stavy popsané </a:t>
            </a:r>
            <a:r>
              <a:rPr lang="cs-CZ" sz="1200" dirty="0" err="1">
                <a:cs typeface="Times New Roman"/>
              </a:rPr>
              <a:t>fcemi</a:t>
            </a:r>
            <a:r>
              <a:rPr lang="cs-CZ" sz="1200" dirty="0">
                <a:cs typeface="Times New Roman"/>
              </a:rPr>
              <a:t> 		  platí 						   a magnetický moment nabývá hodnot	     kde 			je Bohrův magneton. Obecně: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Dodatečná energie vodíku ve stavu popsaném funkcí 	   závisí na magnetickém kvantovém čísle m: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Přidáme-li výběrové pravidlo (spočítané z přechodových pravděpodobností, viz dříve) 		       uvidíme, že původní spektrální čára odpovídající přechodu mezi dvěma energetickými hladinami	      se v magnetickém poli štěpí na tři hladiny – tzv. </a:t>
            </a:r>
            <a:r>
              <a:rPr lang="cs-CZ" sz="1200" u="sng" dirty="0">
                <a:cs typeface="Times New Roman"/>
              </a:rPr>
              <a:t>normální </a:t>
            </a:r>
            <a:r>
              <a:rPr lang="cs-CZ" sz="1200" u="sng" dirty="0" err="1">
                <a:cs typeface="Times New Roman"/>
              </a:rPr>
              <a:t>Zeemanův</a:t>
            </a:r>
            <a:r>
              <a:rPr lang="cs-CZ" sz="1200" u="sng" dirty="0">
                <a:cs typeface="Times New Roman"/>
              </a:rPr>
              <a:t> jev. </a:t>
            </a: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52855" y="526606"/>
            <a:ext cx="157330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82A8-D319-B7A7-DA42-862A84E57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186" y="1745881"/>
            <a:ext cx="3418406" cy="260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8DC51-D27C-BE19-8B98-BA02305F1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94" y="2038054"/>
            <a:ext cx="2102769" cy="373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84C09-2969-0458-84F6-1825C55D7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78" y="2332798"/>
            <a:ext cx="1212484" cy="373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793514-F653-14C8-AFE4-864C79AB8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475" y="2841625"/>
            <a:ext cx="241300" cy="165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783F29-E377-EE40-BA57-A912742DDE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6819" y="2841625"/>
            <a:ext cx="673100" cy="190500"/>
          </a:xfrm>
          <a:prstGeom prst="rect">
            <a:avLst/>
          </a:prstGeom>
        </p:spPr>
      </p:pic>
      <p:pic>
        <p:nvPicPr>
          <p:cNvPr id="16" name="Picture 15" descr="A group of mathematical equations&#10;&#10;Description automatically generated">
            <a:extLst>
              <a:ext uri="{FF2B5EF4-FFF2-40B4-BE49-F238E27FC236}">
                <a16:creationId xmlns:a16="http://schemas.microsoft.com/office/drawing/2014/main" id="{C3C8233C-21DF-0164-DA6F-62A35E4F50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7861" y="3134475"/>
            <a:ext cx="3632200" cy="965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4D266C-D7DB-E634-4801-171AF08827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060" y="4099675"/>
            <a:ext cx="1275759" cy="229350"/>
          </a:xfrm>
          <a:prstGeom prst="rect">
            <a:avLst/>
          </a:prstGeom>
        </p:spPr>
      </p:pic>
      <p:pic>
        <p:nvPicPr>
          <p:cNvPr id="21" name="Picture 2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A85A01B-2FB4-A48F-CBA6-FA6EC16C69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4261" y="4374224"/>
            <a:ext cx="1297406" cy="4073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00C159-54AC-9FB3-717E-4CBC7F056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8300" y="4822973"/>
            <a:ext cx="422216" cy="2412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7F45F2-7DFB-9082-40C6-A45C6ACEAE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5375" y="4835656"/>
            <a:ext cx="1663700" cy="215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0B1FD5-DA61-003C-344F-16942D65EB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3823" y="4842006"/>
            <a:ext cx="711200" cy="203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5B8AE1-D487-72CF-ADA6-4AC17BBD25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5592" y="4854706"/>
            <a:ext cx="457200" cy="177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32E0C9-CC88-212E-E5EB-4DCF283FAF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2150" y="5045206"/>
            <a:ext cx="1054100" cy="190500"/>
          </a:xfrm>
          <a:prstGeom prst="rect">
            <a:avLst/>
          </a:prstGeom>
        </p:spPr>
      </p:pic>
      <p:pic>
        <p:nvPicPr>
          <p:cNvPr id="33" name="Picture 32" descr="A math equ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E8FE73B5-F9DE-5B79-E195-C826A08673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0150" y="5099597"/>
            <a:ext cx="1092200" cy="469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CD317E1-422D-E0C1-4C4D-3B23AA80E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8923" y="5532150"/>
            <a:ext cx="422216" cy="2412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59D9413-DB5D-4238-2753-65240AB3B6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58000" y="5551200"/>
            <a:ext cx="2082800" cy="279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53FDDA-81B2-3812-02EA-EA8A649006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08650" y="5967448"/>
            <a:ext cx="812800" cy="17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8530DF-ADC0-F3C7-F649-AF91994B13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38650" y="6124330"/>
            <a:ext cx="241300" cy="198718"/>
          </a:xfrm>
          <a:prstGeom prst="rect">
            <a:avLst/>
          </a:prstGeom>
        </p:spPr>
      </p:pic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88F3B247-D758-D13E-8DAE-3796D581A07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7563"/>
          <a:stretch/>
        </p:blipFill>
        <p:spPr>
          <a:xfrm rot="2737194">
            <a:off x="6522431" y="3286942"/>
            <a:ext cx="901056" cy="4477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80AC91-C043-4FAA-2A71-DD926A43C102}"/>
              </a:ext>
            </a:extLst>
          </p:cNvPr>
          <p:cNvSpPr/>
          <p:nvPr/>
        </p:nvSpPr>
        <p:spPr>
          <a:xfrm>
            <a:off x="2750829" y="3076168"/>
            <a:ext cx="3649230" cy="1023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846203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Spin elektronu: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Stern-Gerlachův experiment ukázal, že svazek atomů vodíku v základním stavu, s nulovým momentem hybnosti		    a tedy i nulovým magnetickým momentem	     se v </a:t>
            </a:r>
            <a:r>
              <a:rPr lang="cs-CZ" sz="1200" u="sng" dirty="0">
                <a:cs typeface="Times New Roman"/>
              </a:rPr>
              <a:t>nehomogenním magnetickém poli štěpí na dva svazky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Podle vztahu 			     víme, že </a:t>
            </a:r>
            <a:r>
              <a:rPr lang="cs-CZ" sz="1200" i="1" dirty="0">
                <a:cs typeface="Times New Roman"/>
              </a:rPr>
              <a:t>z</a:t>
            </a:r>
            <a:r>
              <a:rPr lang="cs-CZ" sz="1200" dirty="0">
                <a:cs typeface="Times New Roman"/>
              </a:rPr>
              <a:t>-</a:t>
            </a:r>
            <a:r>
              <a:rPr lang="cs-CZ" sz="1200" dirty="0" err="1">
                <a:cs typeface="Times New Roman"/>
              </a:rPr>
              <a:t>ová</a:t>
            </a:r>
            <a:r>
              <a:rPr lang="cs-CZ" sz="1200" dirty="0">
                <a:cs typeface="Times New Roman"/>
              </a:rPr>
              <a:t> složka momentu hybnosti má celkem		možných hodnot, kde </a:t>
            </a:r>
            <a:r>
              <a:rPr lang="cs-CZ" sz="1200" u="sng" dirty="0">
                <a:cs typeface="Times New Roman"/>
              </a:rPr>
              <a:t>tato hodnota je buď nula nebo liché číslo</a:t>
            </a:r>
            <a:r>
              <a:rPr lang="cs-CZ" sz="1200" dirty="0">
                <a:cs typeface="Times New Roman"/>
              </a:rPr>
              <a:t>.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tohoto je pak jasné, že kromě orbitálního momentu má elektron ještě nějaký další moment – </a:t>
            </a:r>
            <a:r>
              <a:rPr lang="cs-CZ" sz="1200" u="sng" dirty="0">
                <a:cs typeface="Times New Roman"/>
              </a:rPr>
              <a:t>vlastní magnetický, který souvisí s jeho vnitřním momentem hybnosti a pro který musí platit</a:t>
            </a:r>
            <a:r>
              <a:rPr lang="cs-CZ" sz="1200" dirty="0">
                <a:cs typeface="Times New Roman"/>
              </a:rPr>
              <a:t>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Tento vnitřní moment hybnosti se nazývá spin a příslušný operátor je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 kromě kvantových čísel			 zavádíme i čtvrté spinové kvantové číslo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Einstein-de Haasova experimentu pak plyne relace mezi magnetickým momentem a spinem: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Srovnáním s 			    vidíme, že poměr velikosti magnetického momentu a spinu elektronu je dvakrát větší než v případě</a:t>
            </a:r>
            <a:br>
              <a:rPr lang="cs-CZ" sz="1200" dirty="0">
                <a:cs typeface="Times New Roman"/>
              </a:rPr>
            </a:b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orbitálního momentu hybnosti.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nalezení operátoru spinu vyjdeme z podobných vztahů jako pro orbitální moment hybnosti: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v souladu s předešlým víme, že hodnota průmětu spinu na libovolnou osu měření je rovna	          . 	 Operátory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tak můžeme reprezentovat </a:t>
            </a:r>
            <a:r>
              <a:rPr lang="cs-CZ" sz="1200" dirty="0" err="1">
                <a:cs typeface="Times New Roman"/>
              </a:rPr>
              <a:t>hermiteovskými</a:t>
            </a:r>
            <a:r>
              <a:rPr lang="cs-CZ" sz="1200" dirty="0">
                <a:cs typeface="Times New Roman"/>
              </a:rPr>
              <a:t> maticemi řádu dvě:</a:t>
            </a:r>
          </a:p>
          <a:p>
            <a:r>
              <a:rPr lang="cs-CZ" sz="1200" dirty="0">
                <a:cs typeface="Times New Roman"/>
              </a:rPr>
              <a:t>kde nové </a:t>
            </a:r>
            <a:r>
              <a:rPr lang="cs-CZ" sz="1200" dirty="0" err="1">
                <a:cs typeface="Times New Roman"/>
              </a:rPr>
              <a:t>hermiteovské</a:t>
            </a:r>
            <a:r>
              <a:rPr lang="cs-CZ" sz="1200" dirty="0">
                <a:cs typeface="Times New Roman"/>
              </a:rPr>
              <a:t> matice		       mají vlastní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čísla rovny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52855" y="526606"/>
            <a:ext cx="157330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and white image of a sign&#10;&#10;Description automatically generated with medium confidence">
            <a:extLst>
              <a:ext uri="{FF2B5EF4-FFF2-40B4-BE49-F238E27FC236}">
                <a16:creationId xmlns:a16="http://schemas.microsoft.com/office/drawing/2014/main" id="{7FF99A57-A918-D6AD-DD9D-F639BDD7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488" y="1350304"/>
            <a:ext cx="595571" cy="240006"/>
          </a:xfrm>
          <a:prstGeom prst="rect">
            <a:avLst/>
          </a:prstGeom>
        </p:spPr>
      </p:pic>
      <p:pic>
        <p:nvPicPr>
          <p:cNvPr id="7" name="Picture 6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E75D1F04-04CC-BBFA-1BFE-BAEA8F115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874" y="1537145"/>
            <a:ext cx="196850" cy="196850"/>
          </a:xfrm>
          <a:prstGeom prst="rect">
            <a:avLst/>
          </a:prstGeom>
        </p:spPr>
      </p:pic>
      <p:pic>
        <p:nvPicPr>
          <p:cNvPr id="10" name="Picture 9" descr="A black text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03F3B87-377E-649E-1BD4-9F393A3C5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154" y="1901847"/>
            <a:ext cx="1156069" cy="237142"/>
          </a:xfrm>
          <a:prstGeom prst="rect">
            <a:avLst/>
          </a:prstGeom>
        </p:spPr>
      </p:pic>
      <p:pic>
        <p:nvPicPr>
          <p:cNvPr id="12" name="Picture 11" descr="A black symbols of a letter&#10;&#10;Description automatically generated with medium confidence">
            <a:extLst>
              <a:ext uri="{FF2B5EF4-FFF2-40B4-BE49-F238E27FC236}">
                <a16:creationId xmlns:a16="http://schemas.microsoft.com/office/drawing/2014/main" id="{6A058D25-F44D-35BE-EDF7-602A4B4A3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7785" y="1901847"/>
            <a:ext cx="540193" cy="223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B06EBF-B41B-0302-C3D8-EBF0BCEB09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7511" y="2663213"/>
            <a:ext cx="1900274" cy="233640"/>
          </a:xfrm>
          <a:prstGeom prst="rect">
            <a:avLst/>
          </a:prstGeom>
        </p:spPr>
      </p:pic>
      <p:pic>
        <p:nvPicPr>
          <p:cNvPr id="16" name="Picture 15" descr="A black letter with a pointy arrow&#10;&#10;Description automatically generated">
            <a:extLst>
              <a:ext uri="{FF2B5EF4-FFF2-40B4-BE49-F238E27FC236}">
                <a16:creationId xmlns:a16="http://schemas.microsoft.com/office/drawing/2014/main" id="{2F137227-137F-BEA0-0B49-AAE0866FD3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750" y="2944894"/>
            <a:ext cx="228418" cy="272344"/>
          </a:xfrm>
          <a:prstGeom prst="rect">
            <a:avLst/>
          </a:prstGeom>
        </p:spPr>
      </p:pic>
      <p:pic>
        <p:nvPicPr>
          <p:cNvPr id="18" name="Picture 17" descr="A close up of a letter&#10;&#10;Description automatically generated">
            <a:extLst>
              <a:ext uri="{FF2B5EF4-FFF2-40B4-BE49-F238E27FC236}">
                <a16:creationId xmlns:a16="http://schemas.microsoft.com/office/drawing/2014/main" id="{0A675E20-78F4-7268-BF28-DC9472092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9647" y="3332323"/>
            <a:ext cx="771303" cy="257101"/>
          </a:xfrm>
          <a:prstGeom prst="rect">
            <a:avLst/>
          </a:prstGeom>
        </p:spPr>
      </p:pic>
      <p:pic>
        <p:nvPicPr>
          <p:cNvPr id="21" name="Picture 20" descr="A black and white symbols&#10;&#10;Description automatically generated with medium confidence">
            <a:extLst>
              <a:ext uri="{FF2B5EF4-FFF2-40B4-BE49-F238E27FC236}">
                <a16:creationId xmlns:a16="http://schemas.microsoft.com/office/drawing/2014/main" id="{2AF4C4B7-49D1-30BB-2EF1-F60F1C7F46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3477" y="3355398"/>
            <a:ext cx="1089247" cy="255292"/>
          </a:xfrm>
          <a:prstGeom prst="rect">
            <a:avLst/>
          </a:prstGeom>
        </p:spPr>
      </p:pic>
      <p:pic>
        <p:nvPicPr>
          <p:cNvPr id="23" name="Picture 22" descr="A rectangular object with text&#10;&#10;Description automatically generated with medium confidence">
            <a:extLst>
              <a:ext uri="{FF2B5EF4-FFF2-40B4-BE49-F238E27FC236}">
                <a16:creationId xmlns:a16="http://schemas.microsoft.com/office/drawing/2014/main" id="{42D48211-0640-D4AB-2D7D-F1BA92DF08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8100" y="3730337"/>
            <a:ext cx="1089247" cy="5101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7B840D-6848-66E2-FBB9-E093AA1AA1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4712" y="5248545"/>
            <a:ext cx="4865872" cy="502172"/>
          </a:xfrm>
          <a:prstGeom prst="rect">
            <a:avLst/>
          </a:prstGeom>
        </p:spPr>
      </p:pic>
      <p:pic>
        <p:nvPicPr>
          <p:cNvPr id="26" name="Picture 25" descr="A math equ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E11496AD-BF41-DDFD-BFB9-80A9A824B5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7447" y="4199126"/>
            <a:ext cx="1092200" cy="469900"/>
          </a:xfrm>
          <a:prstGeom prst="rect">
            <a:avLst/>
          </a:prstGeom>
        </p:spPr>
      </p:pic>
      <p:pic>
        <p:nvPicPr>
          <p:cNvPr id="28" name="Picture 27" descr="A black letter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354C5196-FB10-5642-E2B0-8D4CAFB6AB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96712" y="5761350"/>
            <a:ext cx="489393" cy="213123"/>
          </a:xfrm>
          <a:prstGeom prst="rect">
            <a:avLst/>
          </a:prstGeom>
        </p:spPr>
      </p:pic>
      <p:pic>
        <p:nvPicPr>
          <p:cNvPr id="30" name="Picture 29" descr="A black letter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3A4A107E-0E5C-1D32-93B2-B1BC31FDEC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5243" y="5729349"/>
            <a:ext cx="1010684" cy="277123"/>
          </a:xfrm>
          <a:prstGeom prst="rect">
            <a:avLst/>
          </a:prstGeom>
        </p:spPr>
      </p:pic>
      <p:pic>
        <p:nvPicPr>
          <p:cNvPr id="32" name="Picture 31" descr="A black and white rectangular with black letters and numbers&#10;&#10;Description automatically generated">
            <a:extLst>
              <a:ext uri="{FF2B5EF4-FFF2-40B4-BE49-F238E27FC236}">
                <a16:creationId xmlns:a16="http://schemas.microsoft.com/office/drawing/2014/main" id="{AAA5ACB9-B31B-BD5E-783A-AE33C6ED27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59987" y="5970740"/>
            <a:ext cx="2975787" cy="558419"/>
          </a:xfrm>
          <a:prstGeom prst="rect">
            <a:avLst/>
          </a:prstGeom>
        </p:spPr>
      </p:pic>
      <p:pic>
        <p:nvPicPr>
          <p:cNvPr id="34" name="Picture 33" descr="A black letter y on a white background&#10;&#10;Description automatically generated">
            <a:extLst>
              <a:ext uri="{FF2B5EF4-FFF2-40B4-BE49-F238E27FC236}">
                <a16:creationId xmlns:a16="http://schemas.microsoft.com/office/drawing/2014/main" id="{7D1F2228-E864-7552-9D85-E0A2A0A818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6194" y="6341311"/>
            <a:ext cx="989566" cy="207892"/>
          </a:xfrm>
          <a:prstGeom prst="rect">
            <a:avLst/>
          </a:prstGeom>
        </p:spPr>
      </p:pic>
      <p:pic>
        <p:nvPicPr>
          <p:cNvPr id="36" name="Picture 35" descr="A group of black objects&#10;&#10;Description automatically generated">
            <a:extLst>
              <a:ext uri="{FF2B5EF4-FFF2-40B4-BE49-F238E27FC236}">
                <a16:creationId xmlns:a16="http://schemas.microsoft.com/office/drawing/2014/main" id="{92E073FD-3BB3-C9C1-564B-E186FEC3C7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37895" y="6506124"/>
            <a:ext cx="298092" cy="2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29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Spin elektronu: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kvadráty matic			obecně platí:					 (i)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 rovnic							          pak plyne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využitím vztahu (i) pak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Platí tedy:										- matice tedy spolu </a:t>
            </a:r>
            <a:r>
              <a:rPr lang="cs-CZ" sz="1200" dirty="0" err="1">
                <a:cs typeface="Times New Roman"/>
              </a:rPr>
              <a:t>antikomutují</a:t>
            </a:r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dále dostáváme:						     A tedy: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Těmto vztahům pak vyhovují matice: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Tzv. </a:t>
            </a:r>
            <a:r>
              <a:rPr lang="cs-CZ" sz="1200" u="sng" dirty="0">
                <a:cs typeface="Times New Roman"/>
              </a:rPr>
              <a:t>Pauliho matice</a:t>
            </a:r>
            <a:r>
              <a:rPr lang="cs-CZ" sz="1200" dirty="0">
                <a:cs typeface="Times New Roman"/>
              </a:rPr>
              <a:t>.	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Tyto se používají pro reprezentaci spinu v kvantové mechanice.		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Lze ukázat, že vlastní funkce operátoru z-</a:t>
            </a:r>
            <a:r>
              <a:rPr lang="cs-CZ" sz="1200" dirty="0" err="1">
                <a:cs typeface="Times New Roman"/>
              </a:rPr>
              <a:t>ové</a:t>
            </a:r>
            <a:r>
              <a:rPr lang="cs-CZ" sz="1200" dirty="0">
                <a:cs typeface="Times New Roman"/>
              </a:rPr>
              <a:t> komponenty spinu 	     odpovídající vlastním číslům 		        jsou rovny: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					spin „nahoru“ a 			spin „dolů“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Pokud </a:t>
            </a:r>
            <a:r>
              <a:rPr lang="cs-CZ" sz="1200" dirty="0" err="1">
                <a:cs typeface="Times New Roman"/>
              </a:rPr>
              <a:t>Hamiltonián</a:t>
            </a:r>
            <a:r>
              <a:rPr lang="cs-CZ" sz="1200" dirty="0">
                <a:cs typeface="Times New Roman"/>
              </a:rPr>
              <a:t> obsahuje operátor spinu, pak vlnovou funkci píšeme ve tvaru dvousložkové funkce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     odpovídá částici s kladnou z-</a:t>
            </a:r>
            <a:r>
              <a:rPr lang="cs-CZ" sz="1200" dirty="0" err="1">
                <a:cs typeface="Times New Roman"/>
              </a:rPr>
              <a:t>ovou</a:t>
            </a:r>
            <a:r>
              <a:rPr lang="cs-CZ" sz="1200" dirty="0">
                <a:cs typeface="Times New Roman"/>
              </a:rPr>
              <a:t> složkou spinu		a	 složce opačné s   </a:t>
            </a:r>
          </a:p>
          <a:p>
            <a:r>
              <a:rPr lang="cs-CZ" sz="1200" dirty="0">
                <a:cs typeface="Times New Roman"/>
              </a:rPr>
              <a:t>Hustota pravděpodobnosti nalezení částice v libovolném ze dvou spinových stavů je rovna: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52855" y="526606"/>
            <a:ext cx="157330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 descr="A black letter y on a white background&#10;&#10;Description automatically generated">
            <a:extLst>
              <a:ext uri="{FF2B5EF4-FFF2-40B4-BE49-F238E27FC236}">
                <a16:creationId xmlns:a16="http://schemas.microsoft.com/office/drawing/2014/main" id="{6098F8F0-326D-B4EA-1BAD-713B1D364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445" y="1408999"/>
            <a:ext cx="989566" cy="207892"/>
          </a:xfrm>
          <a:prstGeom prst="rect">
            <a:avLst/>
          </a:prstGeom>
        </p:spPr>
      </p:pic>
      <p:pic>
        <p:nvPicPr>
          <p:cNvPr id="9" name="Picture 8" descr="A black and white math symbol&#10;&#10;Description automatically generated with medium confidence">
            <a:extLst>
              <a:ext uri="{FF2B5EF4-FFF2-40B4-BE49-F238E27FC236}">
                <a16:creationId xmlns:a16="http://schemas.microsoft.com/office/drawing/2014/main" id="{C7BD625B-B40D-2409-4EDD-F9686D0BB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425" y="1381941"/>
            <a:ext cx="1835150" cy="23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88B1D2-CCCC-B197-5E50-7DAEA392B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476" y="1687015"/>
            <a:ext cx="3468134" cy="3579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304DFA-C0E2-CE53-D4FB-85569B748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9766" y="1749563"/>
            <a:ext cx="4031069" cy="2808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C1857D-47E4-1A5A-D744-92970D6E29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381" y="2100692"/>
            <a:ext cx="4611724" cy="228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7C3C18-F927-8036-756A-FA4009E297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655" y="2507116"/>
            <a:ext cx="4190557" cy="1894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645D26-0854-FEAB-9117-EBE5708B34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0824" y="2490750"/>
            <a:ext cx="1407042" cy="1675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6BFF3D-F6B8-C150-E667-9FEF8C7F32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4445" y="2813234"/>
            <a:ext cx="2472513" cy="2560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F9CC566-3E82-F5D2-0EF0-C6D88466CD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1002" y="2804376"/>
            <a:ext cx="3838205" cy="289842"/>
          </a:xfrm>
          <a:prstGeom prst="rect">
            <a:avLst/>
          </a:prstGeom>
        </p:spPr>
      </p:pic>
      <p:pic>
        <p:nvPicPr>
          <p:cNvPr id="39" name="Picture 38" descr="A close-up of a card&#10;&#10;Description automatically generated">
            <a:extLst>
              <a:ext uri="{FF2B5EF4-FFF2-40B4-BE49-F238E27FC236}">
                <a16:creationId xmlns:a16="http://schemas.microsoft.com/office/drawing/2014/main" id="{4FE33925-2284-D605-FC2B-B9F2431CF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2327" y="3204601"/>
            <a:ext cx="1698439" cy="652641"/>
          </a:xfrm>
          <a:prstGeom prst="rect">
            <a:avLst/>
          </a:prstGeom>
        </p:spPr>
      </p:pic>
      <p:pic>
        <p:nvPicPr>
          <p:cNvPr id="41" name="Picture 40" descr="A white rectangular object with a black line and a smiley face&#10;&#10;Description automatically generated with medium confidence">
            <a:extLst>
              <a:ext uri="{FF2B5EF4-FFF2-40B4-BE49-F238E27FC236}">
                <a16:creationId xmlns:a16="http://schemas.microsoft.com/office/drawing/2014/main" id="{1F6FD82D-5A6C-2010-67CF-4D769F6D32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5349" y="3210105"/>
            <a:ext cx="1538923" cy="647137"/>
          </a:xfrm>
          <a:prstGeom prst="rect">
            <a:avLst/>
          </a:prstGeom>
        </p:spPr>
      </p:pic>
      <p:pic>
        <p:nvPicPr>
          <p:cNvPr id="43" name="Picture 42" descr="A black and white emoticon with a smiley face&#10;&#10;Description automatically generated">
            <a:extLst>
              <a:ext uri="{FF2B5EF4-FFF2-40B4-BE49-F238E27FC236}">
                <a16:creationId xmlns:a16="http://schemas.microsoft.com/office/drawing/2014/main" id="{4D1D217C-12C8-495D-6757-E78EC35CA3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7381" y="3211891"/>
            <a:ext cx="1621837" cy="647137"/>
          </a:xfrm>
          <a:prstGeom prst="rect">
            <a:avLst/>
          </a:prstGeom>
        </p:spPr>
      </p:pic>
      <p:pic>
        <p:nvPicPr>
          <p:cNvPr id="45" name="Picture 44" descr="A black letter and arrow&#10;&#10;Description automatically generated">
            <a:extLst>
              <a:ext uri="{FF2B5EF4-FFF2-40B4-BE49-F238E27FC236}">
                <a16:creationId xmlns:a16="http://schemas.microsoft.com/office/drawing/2014/main" id="{EA076A6C-0CD4-3C7E-00BE-BC7AC5C7ED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8711" y="4230912"/>
            <a:ext cx="282290" cy="255825"/>
          </a:xfrm>
          <a:prstGeom prst="rect">
            <a:avLst/>
          </a:prstGeom>
        </p:spPr>
      </p:pic>
      <p:pic>
        <p:nvPicPr>
          <p:cNvPr id="47" name="Picture 46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4AEC84AC-E84D-38BC-A017-39AF81019B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21767" y="4294553"/>
            <a:ext cx="971069" cy="206448"/>
          </a:xfrm>
          <a:prstGeom prst="rect">
            <a:avLst/>
          </a:prstGeom>
        </p:spPr>
      </p:pic>
      <p:pic>
        <p:nvPicPr>
          <p:cNvPr id="49" name="Picture 48" descr="A black and white image of a smiley face&#10;&#10;Description automatically generated">
            <a:extLst>
              <a:ext uri="{FF2B5EF4-FFF2-40B4-BE49-F238E27FC236}">
                <a16:creationId xmlns:a16="http://schemas.microsoft.com/office/drawing/2014/main" id="{A8F7A8D0-6886-5B49-EBE0-89A1A809FD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45336" y="4501001"/>
            <a:ext cx="906090" cy="490180"/>
          </a:xfrm>
          <a:prstGeom prst="rect">
            <a:avLst/>
          </a:prstGeom>
        </p:spPr>
      </p:pic>
      <p:pic>
        <p:nvPicPr>
          <p:cNvPr id="51" name="Picture 50" descr="A black and white emoji&#10;&#10;Description automatically generated">
            <a:extLst>
              <a:ext uri="{FF2B5EF4-FFF2-40B4-BE49-F238E27FC236}">
                <a16:creationId xmlns:a16="http://schemas.microsoft.com/office/drawing/2014/main" id="{4E0DD7F1-7788-E87B-308D-ED16EAD5D8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3452" y="4502584"/>
            <a:ext cx="861640" cy="487014"/>
          </a:xfrm>
          <a:prstGeom prst="rect">
            <a:avLst/>
          </a:prstGeom>
        </p:spPr>
      </p:pic>
      <p:pic>
        <p:nvPicPr>
          <p:cNvPr id="53" name="Picture 52" descr="A close-up of a smiley face&#10;&#10;Description automatically generated">
            <a:extLst>
              <a:ext uri="{FF2B5EF4-FFF2-40B4-BE49-F238E27FC236}">
                <a16:creationId xmlns:a16="http://schemas.microsoft.com/office/drawing/2014/main" id="{9B02FA08-C3D6-FE26-CDEF-B89692FFDA6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35632" y="4846296"/>
            <a:ext cx="1171978" cy="499036"/>
          </a:xfrm>
          <a:prstGeom prst="rect">
            <a:avLst/>
          </a:prstGeom>
        </p:spPr>
      </p:pic>
      <p:pic>
        <p:nvPicPr>
          <p:cNvPr id="55" name="Picture 54" descr="A black and white logo&#10;&#10;Description automatically generated">
            <a:extLst>
              <a:ext uri="{FF2B5EF4-FFF2-40B4-BE49-F238E27FC236}">
                <a16:creationId xmlns:a16="http://schemas.microsoft.com/office/drawing/2014/main" id="{08FCC16B-3A38-DC45-2465-F1D03F9056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4156" y="5387864"/>
            <a:ext cx="292893" cy="265434"/>
          </a:xfrm>
          <a:prstGeom prst="rect">
            <a:avLst/>
          </a:prstGeom>
        </p:spPr>
      </p:pic>
      <p:pic>
        <p:nvPicPr>
          <p:cNvPr id="57" name="Picture 56" descr="A black and white symbol&#10;&#10;Description automatically generated">
            <a:extLst>
              <a:ext uri="{FF2B5EF4-FFF2-40B4-BE49-F238E27FC236}">
                <a16:creationId xmlns:a16="http://schemas.microsoft.com/office/drawing/2014/main" id="{563B9F2B-3CFC-E25A-6817-F02A5DED10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29820" y="5366485"/>
            <a:ext cx="410790" cy="270748"/>
          </a:xfrm>
          <a:prstGeom prst="rect">
            <a:avLst/>
          </a:prstGeom>
        </p:spPr>
      </p:pic>
      <p:pic>
        <p:nvPicPr>
          <p:cNvPr id="59" name="Picture 58" descr="A black symbol with a number&#10;&#10;Description automatically generated">
            <a:extLst>
              <a:ext uri="{FF2B5EF4-FFF2-40B4-BE49-F238E27FC236}">
                <a16:creationId xmlns:a16="http://schemas.microsoft.com/office/drawing/2014/main" id="{1E2839D5-4451-AE9C-9E1A-3CBCDDEEBC6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71495" y="5355965"/>
            <a:ext cx="289903" cy="271784"/>
          </a:xfrm>
          <a:prstGeom prst="rect">
            <a:avLst/>
          </a:prstGeom>
        </p:spPr>
      </p:pic>
      <p:pic>
        <p:nvPicPr>
          <p:cNvPr id="61" name="Picture 60" descr="A black letter and a stick&#10;&#10;Description automatically generated with medium confidence">
            <a:extLst>
              <a:ext uri="{FF2B5EF4-FFF2-40B4-BE49-F238E27FC236}">
                <a16:creationId xmlns:a16="http://schemas.microsoft.com/office/drawing/2014/main" id="{B4B5EC8F-04F5-7B64-2280-3EC1CD47A7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9227" y="5378667"/>
            <a:ext cx="587531" cy="24638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6A72512-F1C3-EF5B-7478-7153DFF0F27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68503" y="5797840"/>
            <a:ext cx="3613593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52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Vodíku podobný atom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Spin elektronu: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Vezmeme-li v úvahu vztah			         můžeme pak pro pohyb elektronu v konstantním magnetickém poli         a skalárním potenciálu V napsat: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Což je Pauliho rovnice pro vlnovou funkci			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Podle této rovnice tedy závisí energie vodíku podobného atomu v magnetickém poli nejen na jeho orbitálním momentu hybnosti, ale i na jeho spinu.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252855" y="526606"/>
            <a:ext cx="1573307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and white rectangular object with text&#10;&#10;Description automatically generated">
            <a:extLst>
              <a:ext uri="{FF2B5EF4-FFF2-40B4-BE49-F238E27FC236}">
                <a16:creationId xmlns:a16="http://schemas.microsoft.com/office/drawing/2014/main" id="{91FAC30A-EB39-E3FC-8CC5-4E0ACD025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0" t="15300" r="18725" b="20808"/>
          <a:stretch/>
        </p:blipFill>
        <p:spPr>
          <a:xfrm>
            <a:off x="2147777" y="1272420"/>
            <a:ext cx="1180214" cy="453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01069-7A0A-1A45-EC16-2AFB885B1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290" y="1332629"/>
            <a:ext cx="235611" cy="225794"/>
          </a:xfrm>
          <a:prstGeom prst="rect">
            <a:avLst/>
          </a:prstGeom>
        </p:spPr>
      </p:pic>
      <p:pic>
        <p:nvPicPr>
          <p:cNvPr id="12" name="Picture 11" descr="A black and white math formula&#10;&#10;Description automatically generated">
            <a:extLst>
              <a:ext uri="{FF2B5EF4-FFF2-40B4-BE49-F238E27FC236}">
                <a16:creationId xmlns:a16="http://schemas.microsoft.com/office/drawing/2014/main" id="{AD8AA4B3-10A7-D5F7-9DDA-EBD079804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03" y="1801557"/>
            <a:ext cx="4548963" cy="804390"/>
          </a:xfrm>
          <a:prstGeom prst="rect">
            <a:avLst/>
          </a:prstGeom>
        </p:spPr>
      </p:pic>
      <p:pic>
        <p:nvPicPr>
          <p:cNvPr id="13" name="Picture 12" descr="A close-up of a smiley face&#10;&#10;Description automatically generated">
            <a:extLst>
              <a:ext uri="{FF2B5EF4-FFF2-40B4-BE49-F238E27FC236}">
                <a16:creationId xmlns:a16="http://schemas.microsoft.com/office/drawing/2014/main" id="{6BAC381D-D7BA-4367-400B-B7069DDA69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54" r="9788"/>
          <a:stretch/>
        </p:blipFill>
        <p:spPr>
          <a:xfrm>
            <a:off x="3007911" y="2586173"/>
            <a:ext cx="926135" cy="39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46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064649D-BB4B-224A-DE57-913C0521D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191" y="4345374"/>
            <a:ext cx="1807115" cy="289690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32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896336"/>
            <a:ext cx="84844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/>
              </a:rPr>
              <a:t>Shrnutí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Zobecnění 1D řešení SR do 3D pomocí separace proměnných vlnové funkce					     S výslednou energií, která je součtem energií</a:t>
            </a:r>
          </a:p>
          <a:p>
            <a:r>
              <a:rPr lang="cs-CZ" sz="1200" dirty="0">
                <a:cs typeface="Times New Roman"/>
              </a:rPr>
              <a:t>Výsledkem pro 3D pravoúhlou dutinu je								       a pro 3D </a:t>
            </a:r>
            <a:r>
              <a:rPr lang="cs-CZ" sz="1200" dirty="0" err="1">
                <a:cs typeface="Times New Roman"/>
              </a:rPr>
              <a:t>anisotropický</a:t>
            </a:r>
            <a:r>
              <a:rPr lang="cs-CZ" sz="1200" dirty="0">
                <a:cs typeface="Times New Roman"/>
              </a:rPr>
              <a:t>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harmonický oscilátor pak relace: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 </a:t>
            </a:r>
            <a:r>
              <a:rPr lang="cs-CZ" sz="1200" dirty="0" err="1">
                <a:cs typeface="Times New Roman"/>
              </a:rPr>
              <a:t>řešenírovnic</a:t>
            </a:r>
            <a:r>
              <a:rPr lang="cs-CZ" sz="1200" dirty="0">
                <a:cs typeface="Times New Roman"/>
              </a:rPr>
              <a:t> pro vlastní hodnoty a vlastní funkce operátorů:			a 			které komutují s </a:t>
            </a:r>
            <a:r>
              <a:rPr lang="cs-CZ" sz="1200" dirty="0" err="1">
                <a:cs typeface="Times New Roman"/>
              </a:rPr>
              <a:t>Hamiltoniánem</a:t>
            </a:r>
            <a:r>
              <a:rPr lang="cs-CZ" sz="1200" dirty="0">
                <a:cs typeface="Times New Roman"/>
              </a:rPr>
              <a:t> a tedy nám pomohou při řešení SR ve sférických souřadnicích pro centrální pole:</a:t>
            </a:r>
          </a:p>
          <a:p>
            <a:r>
              <a:rPr lang="cs-CZ" sz="1200" dirty="0">
                <a:cs typeface="Times New Roman"/>
              </a:rPr>
              <a:t>Kde:			    a při použití standardních podmínek pak:			    a				Pro úhel théta pak získáváme separovanou funkci		         která je dána</a:t>
            </a:r>
            <a:br>
              <a:rPr lang="cs-CZ" sz="1200" dirty="0">
                <a:cs typeface="Times New Roman"/>
              </a:rPr>
            </a:br>
            <a:r>
              <a:rPr lang="cs-CZ" sz="1200" dirty="0" err="1">
                <a:cs typeface="Times New Roman"/>
              </a:rPr>
              <a:t>Legendreovými</a:t>
            </a:r>
            <a:r>
              <a:rPr lang="cs-CZ" sz="1200" dirty="0">
                <a:cs typeface="Times New Roman"/>
              </a:rPr>
              <a:t> polynomy. A je spolu s funkcemi          základem pro vyjádření úhlových vlnových funkcí ve formě funkcí kulových, které spolu s normalizačním faktorem jsou: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určují nám tak vlastní funkce a hodnoty pro výše uvedené operátory: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Což jsou také orbitální/vedlejší kvantové číslo a magnetické kvantové číslo. </a:t>
            </a:r>
          </a:p>
          <a:p>
            <a:r>
              <a:rPr lang="cs-CZ" sz="1200" dirty="0">
                <a:cs typeface="Times New Roman"/>
              </a:rPr>
              <a:t>SR nám pak dá radiální složku vlnové funkce					 s </a:t>
            </a:r>
            <a:r>
              <a:rPr lang="cs-CZ" sz="1200" dirty="0" err="1">
                <a:cs typeface="Times New Roman"/>
              </a:rPr>
              <a:t>Laguerreovými</a:t>
            </a:r>
            <a:r>
              <a:rPr lang="cs-CZ" sz="1200" dirty="0">
                <a:cs typeface="Times New Roman"/>
              </a:rPr>
              <a:t> polynomy a normou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Celková vlnová funkce pro vodíku podobné atomy je pak: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Vlastní hodnoty pro </a:t>
            </a:r>
            <a:r>
              <a:rPr lang="cs-CZ" sz="1200" dirty="0" err="1">
                <a:cs typeface="Times New Roman"/>
              </a:rPr>
              <a:t>Hamiltonián</a:t>
            </a:r>
            <a:r>
              <a:rPr lang="cs-CZ" sz="1200" dirty="0">
                <a:cs typeface="Times New Roman"/>
              </a:rPr>
              <a:t> centrálního pole					pak jsou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Kvantová čísla jsou: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magnetický moment a moment hybnosti platí			    A pokud uvažujeme spin, pak: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263214" y="832105"/>
            <a:ext cx="817441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79C0A-BAD7-EDDF-556F-B6C031E8A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732" y="1254677"/>
            <a:ext cx="2331761" cy="267277"/>
          </a:xfrm>
          <a:prstGeom prst="rect">
            <a:avLst/>
          </a:prstGeom>
        </p:spPr>
      </p:pic>
      <p:pic>
        <p:nvPicPr>
          <p:cNvPr id="5" name="Picture 4" descr="A black and blue plus and a black and blue plus&#10;&#10;Description automatically generated">
            <a:extLst>
              <a:ext uri="{FF2B5EF4-FFF2-40B4-BE49-F238E27FC236}">
                <a16:creationId xmlns:a16="http://schemas.microsoft.com/office/drawing/2014/main" id="{C85EBB0D-0C57-76B0-6BFE-4C59E02C4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279" y="1474467"/>
            <a:ext cx="1497818" cy="232993"/>
          </a:xfrm>
          <a:prstGeom prst="rect">
            <a:avLst/>
          </a:prstGeom>
        </p:spPr>
      </p:pic>
      <p:pic>
        <p:nvPicPr>
          <p:cNvPr id="7" name="Picture 6" descr="A black and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E7362D1-BF4E-DD2F-6296-1E6776697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584" y="3863158"/>
            <a:ext cx="1969782" cy="292050"/>
          </a:xfrm>
          <a:prstGeom prst="rect">
            <a:avLst/>
          </a:prstGeom>
        </p:spPr>
      </p:pic>
      <p:pic>
        <p:nvPicPr>
          <p:cNvPr id="9" name="Picture 8" descr="A diagram of a triangle and a line of symbols&#10;&#10;Description automatically generated with medium confidence">
            <a:extLst>
              <a:ext uri="{FF2B5EF4-FFF2-40B4-BE49-F238E27FC236}">
                <a16:creationId xmlns:a16="http://schemas.microsoft.com/office/drawing/2014/main" id="{0FB44116-C8BF-53A8-8740-8D2B0C582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6351" y="5026159"/>
            <a:ext cx="1807115" cy="451779"/>
          </a:xfrm>
          <a:prstGeom prst="rect">
            <a:avLst/>
          </a:prstGeom>
        </p:spPr>
      </p:pic>
      <p:pic>
        <p:nvPicPr>
          <p:cNvPr id="10" name="Picture 9" descr="A rectangular white rectangular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B5437996-68AB-E80B-D691-2844B2B998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3746" y="5024200"/>
            <a:ext cx="2688560" cy="547940"/>
          </a:xfrm>
          <a:prstGeom prst="rect">
            <a:avLst/>
          </a:prstGeom>
        </p:spPr>
      </p:pic>
      <p:pic>
        <p:nvPicPr>
          <p:cNvPr id="12" name="Picture 11" descr="A black text in a rectangle&#10;&#10;Description automatically generated">
            <a:extLst>
              <a:ext uri="{FF2B5EF4-FFF2-40B4-BE49-F238E27FC236}">
                <a16:creationId xmlns:a16="http://schemas.microsoft.com/office/drawing/2014/main" id="{8AD46766-0EC8-6A5D-6340-B29DB554D2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5334" y="3493115"/>
            <a:ext cx="2395106" cy="399184"/>
          </a:xfrm>
          <a:prstGeom prst="rect">
            <a:avLst/>
          </a:prstGeom>
        </p:spPr>
      </p:pic>
      <p:pic>
        <p:nvPicPr>
          <p:cNvPr id="13" name="Picture 12" descr="A math equations in a rectangular box&#10;&#10;Description automatically generated with medium confidence">
            <a:extLst>
              <a:ext uri="{FF2B5EF4-FFF2-40B4-BE49-F238E27FC236}">
                <a16:creationId xmlns:a16="http://schemas.microsoft.com/office/drawing/2014/main" id="{9B27DE5C-752E-EC44-5C1E-26233D7CF0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0439" y="3483640"/>
            <a:ext cx="1485703" cy="386524"/>
          </a:xfrm>
          <a:prstGeom prst="rect">
            <a:avLst/>
          </a:prstGeom>
        </p:spPr>
      </p:pic>
      <p:pic>
        <p:nvPicPr>
          <p:cNvPr id="15" name="Picture 14" descr="A math equation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BEC66AEA-E774-53C3-33DE-10927A5737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2218" y="4313817"/>
            <a:ext cx="1734601" cy="408791"/>
          </a:xfrm>
          <a:prstGeom prst="rect">
            <a:avLst/>
          </a:prstGeom>
        </p:spPr>
      </p:pic>
      <p:pic>
        <p:nvPicPr>
          <p:cNvPr id="16" name="Picture 15" descr="A black and white rectangular sign with a black text&#10;&#10;Description automatically generated">
            <a:extLst>
              <a:ext uri="{FF2B5EF4-FFF2-40B4-BE49-F238E27FC236}">
                <a16:creationId xmlns:a16="http://schemas.microsoft.com/office/drawing/2014/main" id="{2C271723-2D4B-2F25-3129-20E335C3B5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2887" y="4707284"/>
            <a:ext cx="2451121" cy="3279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8E0D67-0EF9-549B-2F0F-71E09DC8B5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08680" y="5508702"/>
            <a:ext cx="1147391" cy="208617"/>
          </a:xfrm>
          <a:prstGeom prst="rect">
            <a:avLst/>
          </a:prstGeom>
        </p:spPr>
      </p:pic>
      <p:pic>
        <p:nvPicPr>
          <p:cNvPr id="19" name="Picture 18" descr="A row of black dots&#10;&#10;Description automatically generated">
            <a:extLst>
              <a:ext uri="{FF2B5EF4-FFF2-40B4-BE49-F238E27FC236}">
                <a16:creationId xmlns:a16="http://schemas.microsoft.com/office/drawing/2014/main" id="{62CD830E-E257-5493-5BB0-267316D2CA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7382" y="5489869"/>
            <a:ext cx="1474375" cy="2892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8AE035-F514-3FDD-0221-F3C4F5BDD7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2360" y="5526079"/>
            <a:ext cx="1110757" cy="209907"/>
          </a:xfrm>
          <a:prstGeom prst="rect">
            <a:avLst/>
          </a:prstGeom>
        </p:spPr>
      </p:pic>
      <p:pic>
        <p:nvPicPr>
          <p:cNvPr id="22" name="Picture 21" descr="A black and white image of a symbol&#10;&#10;Description automatically generated with medium confidence">
            <a:extLst>
              <a:ext uri="{FF2B5EF4-FFF2-40B4-BE49-F238E27FC236}">
                <a16:creationId xmlns:a16="http://schemas.microsoft.com/office/drawing/2014/main" id="{172F04E7-6EAE-04EE-194B-88E9606B10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6182" y="2939912"/>
            <a:ext cx="1141910" cy="187092"/>
          </a:xfrm>
          <a:prstGeom prst="rect">
            <a:avLst/>
          </a:prstGeom>
        </p:spPr>
      </p:pic>
      <p:pic>
        <p:nvPicPr>
          <p:cNvPr id="23" name="Picture 22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92E118B1-81CF-0894-CA95-17659BA9A5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80580" y="2938531"/>
            <a:ext cx="1062537" cy="302700"/>
          </a:xfrm>
          <a:prstGeom prst="rect">
            <a:avLst/>
          </a:prstGeom>
        </p:spPr>
      </p:pic>
      <p:pic>
        <p:nvPicPr>
          <p:cNvPr id="24" name="Picture 23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607974DE-F7AD-BAC5-FAC8-B9D878B5A2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39666" y="2929625"/>
            <a:ext cx="1366780" cy="217442"/>
          </a:xfrm>
          <a:prstGeom prst="rect">
            <a:avLst/>
          </a:prstGeom>
        </p:spPr>
      </p:pic>
      <p:pic>
        <p:nvPicPr>
          <p:cNvPr id="28" name="Picture 27" descr="A black and white image of a letter&#10;&#10;Description automatically generated">
            <a:extLst>
              <a:ext uri="{FF2B5EF4-FFF2-40B4-BE49-F238E27FC236}">
                <a16:creationId xmlns:a16="http://schemas.microsoft.com/office/drawing/2014/main" id="{8F6E2623-ED7B-CAD1-C3E7-69F419E1A1B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24343" y="2576886"/>
            <a:ext cx="811799" cy="194563"/>
          </a:xfrm>
          <a:prstGeom prst="rect">
            <a:avLst/>
          </a:prstGeom>
        </p:spPr>
      </p:pic>
      <p:pic>
        <p:nvPicPr>
          <p:cNvPr id="29" name="Picture 28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29019BDF-4D9F-EA4E-75D5-3491226FD58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04008" y="2744183"/>
            <a:ext cx="1554020" cy="245003"/>
          </a:xfrm>
          <a:prstGeom prst="rect">
            <a:avLst/>
          </a:prstGeom>
        </p:spPr>
      </p:pic>
      <p:pic>
        <p:nvPicPr>
          <p:cNvPr id="30" name="Picture 29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4AF685B4-24D1-8D88-8E8F-7198FA72C1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84853" y="3110664"/>
            <a:ext cx="1059743" cy="232993"/>
          </a:xfrm>
          <a:prstGeom prst="rect">
            <a:avLst/>
          </a:prstGeom>
        </p:spPr>
      </p:pic>
      <p:pic>
        <p:nvPicPr>
          <p:cNvPr id="31" name="Picture 30" descr="A math equ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067E871D-09E8-02DB-4856-7CE112076D6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48945" y="5779145"/>
            <a:ext cx="1092200" cy="469900"/>
          </a:xfrm>
          <a:prstGeom prst="rect">
            <a:avLst/>
          </a:prstGeom>
        </p:spPr>
      </p:pic>
      <p:pic>
        <p:nvPicPr>
          <p:cNvPr id="32" name="Picture 31" descr="A rectangular object with text&#10;&#10;Description automatically generated with medium confidence">
            <a:extLst>
              <a:ext uri="{FF2B5EF4-FFF2-40B4-BE49-F238E27FC236}">
                <a16:creationId xmlns:a16="http://schemas.microsoft.com/office/drawing/2014/main" id="{DFF7A180-E961-36DC-33B5-B531068A3A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36394" y="5756635"/>
            <a:ext cx="1012293" cy="4741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C429CC-D038-98F3-8359-C365064EA82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38162" y="1692227"/>
            <a:ext cx="3611918" cy="444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0BD5FC-01A6-A248-D565-1906699B189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58680" y="2107340"/>
            <a:ext cx="4835005" cy="476225"/>
          </a:xfrm>
          <a:prstGeom prst="rect">
            <a:avLst/>
          </a:prstGeom>
        </p:spPr>
      </p:pic>
      <p:pic>
        <p:nvPicPr>
          <p:cNvPr id="27" name="Picture 2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18209D9-696F-DB93-D096-ADAC407FA9F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64328" y="2557897"/>
            <a:ext cx="811798" cy="213631"/>
          </a:xfrm>
          <a:prstGeom prst="rect">
            <a:avLst/>
          </a:prstGeom>
        </p:spPr>
      </p:pic>
      <p:pic>
        <p:nvPicPr>
          <p:cNvPr id="35" name="Picture 34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EA59E36E-A0AC-D4FD-6415-4ABE19CF901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4314" r="71183" b="29127"/>
          <a:stretch/>
        </p:blipFill>
        <p:spPr>
          <a:xfrm>
            <a:off x="3395849" y="3358164"/>
            <a:ext cx="306193" cy="140935"/>
          </a:xfrm>
          <a:prstGeom prst="rect">
            <a:avLst/>
          </a:prstGeom>
        </p:spPr>
      </p:pic>
      <p:pic>
        <p:nvPicPr>
          <p:cNvPr id="6" name="Picture 5" descr="A black text in a rectangle&#10;&#10;Description automatically generated">
            <a:extLst>
              <a:ext uri="{FF2B5EF4-FFF2-40B4-BE49-F238E27FC236}">
                <a16:creationId xmlns:a16="http://schemas.microsoft.com/office/drawing/2014/main" id="{812D032D-895C-3361-86C8-AA1731E66D9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41493" y="3876775"/>
            <a:ext cx="2324507" cy="2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71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B8FE42DB-D4A6-C587-3D5A-D6331B7FB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889" y="832105"/>
            <a:ext cx="1666614" cy="405859"/>
          </a:xfrm>
          <a:prstGeom prst="rect">
            <a:avLst/>
          </a:prstGeom>
        </p:spPr>
      </p:pic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565286"/>
            <a:ext cx="848440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Moment hybnosti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Uvědomme si, že jak komponenty			tak i mocnina momentu na druhou</a:t>
            </a:r>
            <a:br>
              <a:rPr lang="cs-CZ" sz="1200" dirty="0">
                <a:cs typeface="Times New Roman"/>
              </a:rPr>
            </a:br>
            <a:r>
              <a:rPr lang="cs-CZ" sz="1200" dirty="0">
                <a:cs typeface="Times New Roman"/>
              </a:rPr>
              <a:t>jsou operátory </a:t>
            </a:r>
            <a:r>
              <a:rPr lang="cs-CZ" sz="1200" dirty="0" err="1">
                <a:cs typeface="Times New Roman"/>
              </a:rPr>
              <a:t>Hermiteovské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Protože 		vzájemně komutují a 			také, a protože</a:t>
            </a:r>
          </a:p>
          <a:p>
            <a:r>
              <a:rPr lang="cs-CZ" sz="1200" dirty="0">
                <a:cs typeface="Times New Roman"/>
              </a:rPr>
              <a:t>Pak můžeme psát: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Jmenovitě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Složky momentu hybnosti tedy nekomutují a nejsou současně měřitelné.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Výše uvedené platí pro operátory které jsou odvozeny ze souřadnicové reprezentace, ovšem platí pro jakoukoliv, jak už víme. V dalším výkladu se budeme soustředit na práci s momentem hybnosti bez vztahu k reprezentacím.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Uvažujme nyní obecně operátor momentu hybnosti	      , který je definován následujícími (identickými, viz výše) relacemi: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Druhá mocnina:			        ovšem s jednotlivými složkami komutuje:		    a je dobré si uvědomit, že všechny čtyři operátory jsou </a:t>
            </a:r>
            <a:r>
              <a:rPr lang="cs-CZ" sz="1200" dirty="0" err="1">
                <a:cs typeface="Times New Roman"/>
              </a:rPr>
              <a:t>Hermiteovské</a:t>
            </a:r>
            <a:r>
              <a:rPr lang="cs-CZ" sz="1200" dirty="0">
                <a:cs typeface="Times New Roman"/>
              </a:rPr>
              <a:t>, jejich vlastní hodnoty jsou reálné.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422776" y="501055"/>
            <a:ext cx="1516316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and white text&#10;&#10;Description automatically generated">
            <a:extLst>
              <a:ext uri="{FF2B5EF4-FFF2-40B4-BE49-F238E27FC236}">
                <a16:creationId xmlns:a16="http://schemas.microsoft.com/office/drawing/2014/main" id="{ACBE5AFA-9865-FA20-5518-C8F790E1A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110" y="901166"/>
            <a:ext cx="970429" cy="304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F4F3C3F-47C3-5CE6-FD5C-5F90B19A3CDD}"/>
              </a:ext>
            </a:extLst>
          </p:cNvPr>
          <p:cNvGrpSpPr/>
          <p:nvPr/>
        </p:nvGrpSpPr>
        <p:grpSpPr>
          <a:xfrm>
            <a:off x="1016972" y="1428165"/>
            <a:ext cx="650464" cy="295387"/>
            <a:chOff x="4222750" y="3238500"/>
            <a:chExt cx="958326" cy="381000"/>
          </a:xfrm>
        </p:grpSpPr>
        <p:pic>
          <p:nvPicPr>
            <p:cNvPr id="10" name="Picture 9" descr="A close-up of a letter&#10;&#10;Description automatically generated">
              <a:extLst>
                <a:ext uri="{FF2B5EF4-FFF2-40B4-BE49-F238E27FC236}">
                  <a16:creationId xmlns:a16="http://schemas.microsoft.com/office/drawing/2014/main" id="{3A643750-5CF5-2909-DEFE-F639F66A3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22750" y="3238500"/>
              <a:ext cx="698500" cy="381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A3E294-35AE-235C-5CB7-F89585063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8976" y="3257550"/>
              <a:ext cx="292100" cy="3429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41571C-2F56-9CB4-CC87-2A06D35AA142}"/>
              </a:ext>
            </a:extLst>
          </p:cNvPr>
          <p:cNvGrpSpPr/>
          <p:nvPr/>
        </p:nvGrpSpPr>
        <p:grpSpPr>
          <a:xfrm>
            <a:off x="3129356" y="1431691"/>
            <a:ext cx="885564" cy="325195"/>
            <a:chOff x="4127500" y="3219450"/>
            <a:chExt cx="1196866" cy="419100"/>
          </a:xfrm>
        </p:grpSpPr>
        <p:pic>
          <p:nvPicPr>
            <p:cNvPr id="15" name="Picture 14" descr="A black and white image of a couple of letters&#10;&#10;Description automatically generated">
              <a:extLst>
                <a:ext uri="{FF2B5EF4-FFF2-40B4-BE49-F238E27FC236}">
                  <a16:creationId xmlns:a16="http://schemas.microsoft.com/office/drawing/2014/main" id="{37A00B7F-E5B8-A58F-B243-22DB9D4E9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7500" y="3219450"/>
              <a:ext cx="889000" cy="419100"/>
            </a:xfrm>
            <a:prstGeom prst="rect">
              <a:avLst/>
            </a:prstGeom>
          </p:spPr>
        </p:pic>
        <p:pic>
          <p:nvPicPr>
            <p:cNvPr id="17" name="Picture 16" descr="A black letter with a arrow&#10;&#10;Description automatically generated">
              <a:extLst>
                <a:ext uri="{FF2B5EF4-FFF2-40B4-BE49-F238E27FC236}">
                  <a16:creationId xmlns:a16="http://schemas.microsoft.com/office/drawing/2014/main" id="{3DCB96AD-2FC2-6A42-F430-8695EE0A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81466" y="3225800"/>
              <a:ext cx="342900" cy="406400"/>
            </a:xfrm>
            <a:prstGeom prst="rect">
              <a:avLst/>
            </a:prstGeom>
          </p:spPr>
        </p:pic>
      </p:grpSp>
      <p:pic>
        <p:nvPicPr>
          <p:cNvPr id="21" name="Picture 20" descr="A black and white math symbols&#10;&#10;Description automatically generated">
            <a:extLst>
              <a:ext uri="{FF2B5EF4-FFF2-40B4-BE49-F238E27FC236}">
                <a16:creationId xmlns:a16="http://schemas.microsoft.com/office/drawing/2014/main" id="{E6F75AC2-2478-990F-29DB-826583DA7D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8332" y="1401656"/>
            <a:ext cx="1298314" cy="336600"/>
          </a:xfrm>
          <a:prstGeom prst="rect">
            <a:avLst/>
          </a:prstGeom>
        </p:spPr>
      </p:pic>
      <p:pic>
        <p:nvPicPr>
          <p:cNvPr id="23" name="Picture 22" descr="A black and white image of letters&#10;&#10;Description automatically generated with medium confidence">
            <a:extLst>
              <a:ext uri="{FF2B5EF4-FFF2-40B4-BE49-F238E27FC236}">
                <a16:creationId xmlns:a16="http://schemas.microsoft.com/office/drawing/2014/main" id="{CC080F23-F686-8FC7-75A8-F0ACEA3D2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6646" y="1374717"/>
            <a:ext cx="2308871" cy="307849"/>
          </a:xfrm>
          <a:prstGeom prst="rect">
            <a:avLst/>
          </a:prstGeom>
        </p:spPr>
      </p:pic>
      <p:pic>
        <p:nvPicPr>
          <p:cNvPr id="25" name="Picture 24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4B3499AC-167F-0239-D3A6-93AC89BE3B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7436" y="1846258"/>
            <a:ext cx="5197214" cy="11922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E01DB2-2DE4-1DFE-03E5-A1D238E8C4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1079" y="3154886"/>
            <a:ext cx="5197214" cy="4640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332D87-AA47-5BE5-3D56-02343D79F7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4847" y="4520827"/>
            <a:ext cx="149636" cy="2992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82D944-E326-2238-DE88-2ACDCE6ABE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4671" y="4908021"/>
            <a:ext cx="5197215" cy="507045"/>
          </a:xfrm>
          <a:prstGeom prst="rect">
            <a:avLst/>
          </a:prstGeom>
        </p:spPr>
      </p:pic>
      <p:pic>
        <p:nvPicPr>
          <p:cNvPr id="33" name="Picture 32" descr="Symbols of mathematical symbols with arrows and symbols&#10;&#10;Description automatically generated">
            <a:extLst>
              <a:ext uri="{FF2B5EF4-FFF2-40B4-BE49-F238E27FC236}">
                <a16:creationId xmlns:a16="http://schemas.microsoft.com/office/drawing/2014/main" id="{E7DFC29D-6ABC-6FEB-7253-F3C6996027D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4428"/>
          <a:stretch/>
        </p:blipFill>
        <p:spPr>
          <a:xfrm>
            <a:off x="1469173" y="5470325"/>
            <a:ext cx="1446354" cy="287676"/>
          </a:xfrm>
          <a:prstGeom prst="rect">
            <a:avLst/>
          </a:prstGeom>
        </p:spPr>
      </p:pic>
      <p:pic>
        <p:nvPicPr>
          <p:cNvPr id="35" name="Picture 34" descr="A black and white logo&#10;&#10;Description automatically generated">
            <a:extLst>
              <a:ext uri="{FF2B5EF4-FFF2-40B4-BE49-F238E27FC236}">
                <a16:creationId xmlns:a16="http://schemas.microsoft.com/office/drawing/2014/main" id="{E593B519-AFB9-BA54-95C9-A7ACFAD443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76934" y="5483503"/>
            <a:ext cx="894155" cy="257638"/>
          </a:xfrm>
          <a:prstGeom prst="rect">
            <a:avLst/>
          </a:prstGeom>
        </p:spPr>
      </p:pic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18C7DF01-D4EB-C32C-266A-F70FB81C323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7563"/>
          <a:stretch/>
        </p:blipFill>
        <p:spPr>
          <a:xfrm rot="2737194">
            <a:off x="6579525" y="3043455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73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Moment hybnosti - vlastní hodnoty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Protože	komutuje s  každou komponentou		   a 	    , ale komponenty vzájemně nekomutují, vezměme vztah kvadrátu a komponenty        a uvažujme jejich vlastní stavy (které jsou sdílené) a vlastní hodnoty.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Označme sdílené vlastní stavy:		a sdílené vlastní hodnoty	     a	     , následujícím způsobem: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Redukovaná Planckova konstanta je zde uvedena pro bezrozměrnost vlastních stavů.</a:t>
            </a:r>
          </a:p>
          <a:p>
            <a:r>
              <a:rPr lang="cs-CZ" sz="1200" dirty="0">
                <a:cs typeface="Times New Roman"/>
              </a:rPr>
              <a:t>Planckova konstanta má rozměr momentu hybnosti, a tedy:			   Uvažujme také, že tyto sdílené vlastní stavy jsou ortogonální: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Vlastní hodnoty můžeme </a:t>
            </a:r>
            <a:r>
              <a:rPr lang="cs-CZ" sz="1200" dirty="0" err="1">
                <a:cs typeface="Times New Roman"/>
              </a:rPr>
              <a:t>získát</a:t>
            </a:r>
            <a:r>
              <a:rPr lang="cs-CZ" sz="1200" dirty="0">
                <a:cs typeface="Times New Roman"/>
              </a:rPr>
              <a:t> výpočtem pomocí dvou operátorů, podobně jako pro harmonický oscilátor, které zvyšují či snižují stav systému, tyto operátory jsou následující: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Výpočet vede na:						         Ve výsledku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Tato kvantová čísla znáte již z mikrosvěta, celkově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Vrátíme se k tomuto výpočtu při řešení momentu hybnosti v centrálním poli…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6445805" y="526606"/>
            <a:ext cx="2380358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black and white symbol&#10;&#10;Description automatically generated with medium confidence">
            <a:extLst>
              <a:ext uri="{FF2B5EF4-FFF2-40B4-BE49-F238E27FC236}">
                <a16:creationId xmlns:a16="http://schemas.microsoft.com/office/drawing/2014/main" id="{297D1938-1E8E-7FFF-7DDA-5B4A7A9EF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56" y="926717"/>
            <a:ext cx="224198" cy="275936"/>
          </a:xfrm>
          <a:prstGeom prst="rect">
            <a:avLst/>
          </a:prstGeom>
        </p:spPr>
      </p:pic>
      <p:pic>
        <p:nvPicPr>
          <p:cNvPr id="7" name="Picture 6" descr="A set of symbols with arrows&#10;&#10;Description automatically generated">
            <a:extLst>
              <a:ext uri="{FF2B5EF4-FFF2-40B4-BE49-F238E27FC236}">
                <a16:creationId xmlns:a16="http://schemas.microsoft.com/office/drawing/2014/main" id="{9E7ED208-9ABC-8B01-C9DB-711096AD6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991" y="957889"/>
            <a:ext cx="498467" cy="275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F0C5FA-1875-11AC-A83F-E5147084A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283" y="957889"/>
            <a:ext cx="195826" cy="275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3245BC-4C92-C5DF-3E07-E425529FB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753" y="1176538"/>
            <a:ext cx="195826" cy="275937"/>
          </a:xfrm>
          <a:prstGeom prst="rect">
            <a:avLst/>
          </a:prstGeom>
        </p:spPr>
      </p:pic>
      <p:pic>
        <p:nvPicPr>
          <p:cNvPr id="14" name="Picture 13" descr="A black and white image of a letter&#10;&#10;Description automatically generated with medium confidence">
            <a:extLst>
              <a:ext uri="{FF2B5EF4-FFF2-40B4-BE49-F238E27FC236}">
                <a16:creationId xmlns:a16="http://schemas.microsoft.com/office/drawing/2014/main" id="{D1DA5292-9B2C-3F26-E3D5-0B21F6C1E0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2518" y="1519588"/>
            <a:ext cx="612885" cy="237836"/>
          </a:xfrm>
          <a:prstGeom prst="rect">
            <a:avLst/>
          </a:prstGeom>
        </p:spPr>
      </p:pic>
      <p:pic>
        <p:nvPicPr>
          <p:cNvPr id="16" name="Picture 15" descr="A black and white image of letters&#10;&#10;Description automatically generated with medium confidence">
            <a:extLst>
              <a:ext uri="{FF2B5EF4-FFF2-40B4-BE49-F238E27FC236}">
                <a16:creationId xmlns:a16="http://schemas.microsoft.com/office/drawing/2014/main" id="{79A634CF-1C04-8B55-E4A6-1A7FCF48B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305" y="1530548"/>
            <a:ext cx="334733" cy="220219"/>
          </a:xfrm>
          <a:prstGeom prst="rect">
            <a:avLst/>
          </a:prstGeom>
        </p:spPr>
      </p:pic>
      <p:pic>
        <p:nvPicPr>
          <p:cNvPr id="18" name="Picture 17" descr="A black and white image of letters&#10;&#10;Description automatically generated">
            <a:extLst>
              <a:ext uri="{FF2B5EF4-FFF2-40B4-BE49-F238E27FC236}">
                <a16:creationId xmlns:a16="http://schemas.microsoft.com/office/drawing/2014/main" id="{D675CB02-B70C-5331-7D0A-175943E9A2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8767" y="1525632"/>
            <a:ext cx="264262" cy="237836"/>
          </a:xfrm>
          <a:prstGeom prst="rect">
            <a:avLst/>
          </a:prstGeom>
        </p:spPr>
      </p:pic>
      <p:pic>
        <p:nvPicPr>
          <p:cNvPr id="21" name="Picture 20" descr="A group of symbol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F2E72C56-2892-7830-D340-2785B3AE3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2345" y="1768182"/>
            <a:ext cx="1894682" cy="591076"/>
          </a:xfrm>
          <a:prstGeom prst="rect">
            <a:avLst/>
          </a:prstGeom>
        </p:spPr>
      </p:pic>
      <p:pic>
        <p:nvPicPr>
          <p:cNvPr id="23" name="Picture 22" descr="A black and white photo of a word&#10;&#10;Description automatically generated">
            <a:extLst>
              <a:ext uri="{FF2B5EF4-FFF2-40B4-BE49-F238E27FC236}">
                <a16:creationId xmlns:a16="http://schemas.microsoft.com/office/drawing/2014/main" id="{605E9268-4880-404D-664C-2E0E0784D01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769"/>
          <a:stretch/>
        </p:blipFill>
        <p:spPr>
          <a:xfrm>
            <a:off x="4139799" y="2493817"/>
            <a:ext cx="1363517" cy="175057"/>
          </a:xfrm>
          <a:prstGeom prst="rect">
            <a:avLst/>
          </a:prstGeom>
        </p:spPr>
      </p:pic>
      <p:pic>
        <p:nvPicPr>
          <p:cNvPr id="25" name="Picture 24" descr="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92617657-EEB0-3D09-CB8E-6D41E0A9CF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4171" y="2666127"/>
            <a:ext cx="1750867" cy="232043"/>
          </a:xfrm>
          <a:prstGeom prst="rect">
            <a:avLst/>
          </a:prstGeom>
        </p:spPr>
      </p:pic>
      <p:pic>
        <p:nvPicPr>
          <p:cNvPr id="27" name="Picture 26" descr="A black and white rectangular object with symbols&#10;&#10;Description automatically generated">
            <a:extLst>
              <a:ext uri="{FF2B5EF4-FFF2-40B4-BE49-F238E27FC236}">
                <a16:creationId xmlns:a16="http://schemas.microsoft.com/office/drawing/2014/main" id="{069CBF89-A678-80FE-7E37-2550A64150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9705" y="3181033"/>
            <a:ext cx="1263073" cy="407701"/>
          </a:xfrm>
          <a:prstGeom prst="rect">
            <a:avLst/>
          </a:prstGeom>
        </p:spPr>
      </p:pic>
      <p:pic>
        <p:nvPicPr>
          <p:cNvPr id="30" name="Picture 29" descr="A black and yellow symbols&#10;&#10;Description automatically generated with medium confidence">
            <a:extLst>
              <a:ext uri="{FF2B5EF4-FFF2-40B4-BE49-F238E27FC236}">
                <a16:creationId xmlns:a16="http://schemas.microsoft.com/office/drawing/2014/main" id="{1264BBA5-871C-E632-6750-6E00399D7D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6064" y="3680508"/>
            <a:ext cx="585480" cy="322014"/>
          </a:xfrm>
          <a:prstGeom prst="rect">
            <a:avLst/>
          </a:prstGeom>
        </p:spPr>
      </p:pic>
      <p:pic>
        <p:nvPicPr>
          <p:cNvPr id="32" name="Picture 31" descr="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9E5F4271-BF83-B581-5302-06980411C9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3304" y="3693929"/>
            <a:ext cx="1193800" cy="298450"/>
          </a:xfrm>
          <a:prstGeom prst="rect">
            <a:avLst/>
          </a:prstGeom>
        </p:spPr>
      </p:pic>
      <p:pic>
        <p:nvPicPr>
          <p:cNvPr id="34" name="Picture 33" descr="A white rectangular with black lines and a black and white rectangular with a black and white line and a black and white rectangular with a black and white line and a black and white rectangular with a black&#10;&#10;Description automatically generated">
            <a:extLst>
              <a:ext uri="{FF2B5EF4-FFF2-40B4-BE49-F238E27FC236}">
                <a16:creationId xmlns:a16="http://schemas.microsoft.com/office/drawing/2014/main" id="{4749F4B6-FD11-DB61-634D-88FEE8CB0E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61321" y="3656200"/>
            <a:ext cx="1314654" cy="4001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84636DA-2714-E7B7-6029-782BD79E62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34360" y="4366477"/>
            <a:ext cx="4584700" cy="40907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E504215-7ABD-8325-9B97-373B8C26ED63}"/>
              </a:ext>
            </a:extLst>
          </p:cNvPr>
          <p:cNvSpPr txBox="1"/>
          <p:nvPr/>
        </p:nvSpPr>
        <p:spPr>
          <a:xfrm>
            <a:off x="4853834" y="4417124"/>
            <a:ext cx="2712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6935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Nyní se budeme zabývat s problémy v 3D prostoru. Provedeme několik výpočtů pro kartézské souřadnice, abychom pak přešli k prostoru popsanému sférickými souřadnicemi.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3D kartézském prostoru pouze generalizujeme naše předešlé výpočty k porozumění reálnějších situací. Na rozdíl od 1D problémů, </a:t>
            </a:r>
            <a:r>
              <a:rPr lang="cs-CZ" sz="1200" u="sng" dirty="0">
                <a:cs typeface="Times New Roman"/>
              </a:rPr>
              <a:t>v 3D již budou výsledné stavy degenerované – což nastává, když uvažovaný potenciál vykazuje symetrii</a:t>
            </a:r>
            <a:r>
              <a:rPr lang="cs-CZ" sz="1200" dirty="0">
                <a:cs typeface="Times New Roman"/>
              </a:rPr>
              <a:t>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Obecný postup je následující: nejdříve budeme separovat proměnné.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Časově závislá SR ve 3D pro částici bez spinu o hmotnosti </a:t>
            </a:r>
            <a:r>
              <a:rPr lang="cs-CZ" sz="1200" i="1" dirty="0">
                <a:cs typeface="Times New Roman"/>
              </a:rPr>
              <a:t>m </a:t>
            </a:r>
            <a:r>
              <a:rPr lang="cs-CZ" sz="1200" dirty="0">
                <a:cs typeface="Times New Roman"/>
              </a:rPr>
              <a:t>vypadá následovně: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 operátor	      je </a:t>
            </a:r>
            <a:r>
              <a:rPr lang="cs-CZ" sz="1200" dirty="0" err="1">
                <a:cs typeface="Times New Roman"/>
              </a:rPr>
              <a:t>Laplacián</a:t>
            </a:r>
            <a:r>
              <a:rPr lang="cs-CZ" sz="1200" dirty="0">
                <a:cs typeface="Times New Roman"/>
              </a:rPr>
              <a:t> definovaný následovně: 						Pro časově nezávislý potenciál </a:t>
            </a:r>
            <a:r>
              <a:rPr lang="cs-CZ" sz="1200" i="1" dirty="0">
                <a:cs typeface="Times New Roman"/>
              </a:rPr>
              <a:t>V</a:t>
            </a:r>
            <a:r>
              <a:rPr lang="cs-CZ" sz="1200" dirty="0">
                <a:cs typeface="Times New Roman"/>
              </a:rPr>
              <a:t> je řešením následující vlnová funkce, jak už jsme si ukázali: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       je řešení časově nezávislé SR: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Kterou známe ve tvaru: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Obecné řešení této rovnice je náročné, ovšem pro případ, kdy můžeme rozdělit potenciál do součtu tří nezávislých členů: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můžeme použít techniku separace proměnných. Tedy rozdělíme SR do tří nezávislých 1D SR rovnic: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564581" y="526606"/>
            <a:ext cx="1261581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B28AE-D146-7BF4-5068-02D17562E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263" y="2716297"/>
            <a:ext cx="4653395" cy="562587"/>
          </a:xfrm>
          <a:prstGeom prst="rect">
            <a:avLst/>
          </a:prstGeom>
        </p:spPr>
      </p:pic>
      <p:pic>
        <p:nvPicPr>
          <p:cNvPr id="7" name="Picture 6" descr="A black and white symbols&#10;&#10;Description automatically generated with medium confidence">
            <a:extLst>
              <a:ext uri="{FF2B5EF4-FFF2-40B4-BE49-F238E27FC236}">
                <a16:creationId xmlns:a16="http://schemas.microsoft.com/office/drawing/2014/main" id="{D9237071-965D-AD72-A9BC-3B951E09A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1" y="3366655"/>
            <a:ext cx="282286" cy="230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6EB9B4-2825-A933-5787-60622FBFC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4245" y="3353325"/>
            <a:ext cx="2422236" cy="251978"/>
          </a:xfrm>
          <a:prstGeom prst="rect">
            <a:avLst/>
          </a:prstGeom>
        </p:spPr>
      </p:pic>
      <p:pic>
        <p:nvPicPr>
          <p:cNvPr id="12" name="Picture 11" descr="A group of math symbols&#10;&#10;Description automatically generated">
            <a:extLst>
              <a:ext uri="{FF2B5EF4-FFF2-40B4-BE49-F238E27FC236}">
                <a16:creationId xmlns:a16="http://schemas.microsoft.com/office/drawing/2014/main" id="{D7B8E9AB-3826-214C-C9FE-F92E6CE0A2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6497" y="3819074"/>
            <a:ext cx="2611005" cy="354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5196B6-81BE-0427-9678-AA6EC6613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2" y="4288899"/>
            <a:ext cx="805294" cy="214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D2FBF8-55D5-C3A6-3AB7-80A14AD9E7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8644" y="4253961"/>
            <a:ext cx="4539691" cy="499366"/>
          </a:xfrm>
          <a:prstGeom prst="rect">
            <a:avLst/>
          </a:prstGeom>
        </p:spPr>
      </p:pic>
      <p:pic>
        <p:nvPicPr>
          <p:cNvPr id="18" name="Picture 17" descr="A black and orange symbols&#10;&#10;Description automatically generated with medium confidence">
            <a:extLst>
              <a:ext uri="{FF2B5EF4-FFF2-40B4-BE49-F238E27FC236}">
                <a16:creationId xmlns:a16="http://schemas.microsoft.com/office/drawing/2014/main" id="{0E38B454-1218-FBD3-05A6-A6F907C4E0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4175" y="4831772"/>
            <a:ext cx="858483" cy="2464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D5927D-D3E3-CB8C-74A9-5F9A265BD0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6412" y="5456012"/>
            <a:ext cx="3015095" cy="2723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9DF2E5-F912-CD6D-A655-0E961C7C5E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0271" y="6053845"/>
            <a:ext cx="3163455" cy="3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této rovnici pak jednotlivé členy můžeme zapsat následovně (pro všechny prostorové složky):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protože jsme rozdělili potenciál do tří členů, můžeme výslednou vlnovou funkci zapsat následovně: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Vložením tohoto předpokládaného řešení do původní 3D SR pak: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jako vždy při separaci proměnných: každý výraz v hranatých závorkách je vždy závislý jen na jedné prostorové proměnné. A protože celý výraz je roven energii E, pak každá hranatá závorka je rovna složce energie, např.: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Ve výsledku: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 následujícím výkladu si tak zobecníme některé dříve uvažované 1D případy.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626927" y="526606"/>
            <a:ext cx="1199236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number and a line&#10;&#10;Description automatically generated with medium confidence">
            <a:extLst>
              <a:ext uri="{FF2B5EF4-FFF2-40B4-BE49-F238E27FC236}">
                <a16:creationId xmlns:a16="http://schemas.microsoft.com/office/drawing/2014/main" id="{41BBA7AB-DE7B-9919-9674-202FF4CDF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419" y="1201392"/>
            <a:ext cx="1927003" cy="522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FFA7E2-FE96-3E1A-D3A2-123622FB8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419" y="2056711"/>
            <a:ext cx="2331761" cy="267277"/>
          </a:xfrm>
          <a:prstGeom prst="rect">
            <a:avLst/>
          </a:prstGeom>
        </p:spPr>
      </p:pic>
      <p:pic>
        <p:nvPicPr>
          <p:cNvPr id="10" name="Picture 9" descr="A math equations and numbers&#10;&#10;Description automatically generated with medium confidence">
            <a:extLst>
              <a:ext uri="{FF2B5EF4-FFF2-40B4-BE49-F238E27FC236}">
                <a16:creationId xmlns:a16="http://schemas.microsoft.com/office/drawing/2014/main" id="{B389F5C9-C51E-4689-B80E-472A251E3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325" y="2656875"/>
            <a:ext cx="4913350" cy="1199960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3D2FCD4-1644-A2D0-0E24-A045B3C25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4977" y="4368756"/>
            <a:ext cx="2677968" cy="546214"/>
          </a:xfrm>
          <a:prstGeom prst="rect">
            <a:avLst/>
          </a:prstGeom>
        </p:spPr>
      </p:pic>
      <p:pic>
        <p:nvPicPr>
          <p:cNvPr id="15" name="Picture 14" descr="A black and blue plus and a black and blue plus&#10;&#10;Description automatically generated">
            <a:extLst>
              <a:ext uri="{FF2B5EF4-FFF2-40B4-BE49-F238E27FC236}">
                <a16:creationId xmlns:a16="http://schemas.microsoft.com/office/drawing/2014/main" id="{0BFC0F56-155E-85B4-6D6E-8193361410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857" y="4990989"/>
            <a:ext cx="1672936" cy="260234"/>
          </a:xfrm>
          <a:prstGeom prst="rect">
            <a:avLst/>
          </a:prstGeom>
        </p:spPr>
      </p:pic>
      <p:pic>
        <p:nvPicPr>
          <p:cNvPr id="2" name="Picture 1" descr="A red stamp with text&#10;&#10;Description automatically generated">
            <a:extLst>
              <a:ext uri="{FF2B5EF4-FFF2-40B4-BE49-F238E27FC236}">
                <a16:creationId xmlns:a16="http://schemas.microsoft.com/office/drawing/2014/main" id="{7A0837FD-C10A-045F-F7A5-835DCE83E6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563"/>
          <a:stretch/>
        </p:blipFill>
        <p:spPr>
          <a:xfrm rot="2737194">
            <a:off x="6701287" y="2780634"/>
            <a:ext cx="901056" cy="4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72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Případ volné částice: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Pro tento případ je potenciál pro všechny složky v prostoru nulový a tedy pro x-ovou složku můžeme psát: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		a tedy				      Normalizované řešení jsou planární vlny: 	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Vyjdeme-li z předchozích vztahů pro obecné 3D problémy, pak:	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Celková energie pak je: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Přičemž platí: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A protože, celkový počet možných orientací výsledného vlnového vektoru pro danou velikost je nekonečný, tak i energie této částice je nekonečně degenerována.	  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Celkové řešení, i s časově závislým faktorem, je pak: 									(                     )   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606145" y="526606"/>
            <a:ext cx="1220018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5" name="Picture 4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09A58C53-7327-E201-94E5-4596B5623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440" y="1634025"/>
            <a:ext cx="1691119" cy="536863"/>
          </a:xfrm>
          <a:prstGeom prst="rect">
            <a:avLst/>
          </a:prstGeom>
        </p:spPr>
      </p:pic>
      <p:pic>
        <p:nvPicPr>
          <p:cNvPr id="7" name="Picture 6" descr="A black and white text&#10;&#10;Description automatically generated">
            <a:extLst>
              <a:ext uri="{FF2B5EF4-FFF2-40B4-BE49-F238E27FC236}">
                <a16:creationId xmlns:a16="http://schemas.microsoft.com/office/drawing/2014/main" id="{4C19A967-3E01-5FDE-AE7E-C29B4084B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54" y="2265219"/>
            <a:ext cx="1216891" cy="250536"/>
          </a:xfrm>
          <a:prstGeom prst="rect">
            <a:avLst/>
          </a:prstGeom>
        </p:spPr>
      </p:pic>
      <p:pic>
        <p:nvPicPr>
          <p:cNvPr id="10" name="Picture 9" descr="A math equation with square and square symbols&#10;&#10;Description automatically generated with medium confidence">
            <a:extLst>
              <a:ext uri="{FF2B5EF4-FFF2-40B4-BE49-F238E27FC236}">
                <a16:creationId xmlns:a16="http://schemas.microsoft.com/office/drawing/2014/main" id="{D37C8F50-2880-4437-2ED9-9A8F8FD93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219" y="2170888"/>
            <a:ext cx="1440007" cy="516072"/>
          </a:xfrm>
          <a:prstGeom prst="rect">
            <a:avLst/>
          </a:prstGeom>
        </p:spPr>
      </p:pic>
      <p:pic>
        <p:nvPicPr>
          <p:cNvPr id="12" name="Picture 11" descr="A number and letter in black&#10;&#10;Description automatically generated with medium confidence">
            <a:extLst>
              <a:ext uri="{FF2B5EF4-FFF2-40B4-BE49-F238E27FC236}">
                <a16:creationId xmlns:a16="http://schemas.microsoft.com/office/drawing/2014/main" id="{ECCC9D20-7FAD-6FC4-F1DA-B89ECFDB2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8702" y="2246327"/>
            <a:ext cx="1451841" cy="309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804575-C3EC-D5D9-9059-602C062F16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7094" y="2948499"/>
            <a:ext cx="4129809" cy="349984"/>
          </a:xfrm>
          <a:prstGeom prst="rect">
            <a:avLst/>
          </a:prstGeom>
        </p:spPr>
      </p:pic>
      <p:pic>
        <p:nvPicPr>
          <p:cNvPr id="16" name="Picture 15" descr="A math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E75DAFFA-FCCF-4C7D-F590-BCCA9638F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6894" y="3451107"/>
            <a:ext cx="3579091" cy="480891"/>
          </a:xfrm>
          <a:prstGeom prst="rect">
            <a:avLst/>
          </a:prstGeom>
        </p:spPr>
      </p:pic>
      <p:pic>
        <p:nvPicPr>
          <p:cNvPr id="18" name="Picture 17" descr="A math equation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6A0C0EAE-9D43-6AAB-9A63-F2BEDB48F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5749" y="3988544"/>
            <a:ext cx="2410691" cy="3906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AB84E3-3FAB-32BC-4D45-E131D5C8F7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9921" y="4954980"/>
            <a:ext cx="3579092" cy="378278"/>
          </a:xfrm>
          <a:prstGeom prst="rect">
            <a:avLst/>
          </a:prstGeom>
        </p:spPr>
      </p:pic>
      <p:pic>
        <p:nvPicPr>
          <p:cNvPr id="23" name="Picture 22" descr="A black and white image of a mathematical equation&#10;&#10;Description automatically generated">
            <a:extLst>
              <a:ext uri="{FF2B5EF4-FFF2-40B4-BE49-F238E27FC236}">
                <a16:creationId xmlns:a16="http://schemas.microsoft.com/office/drawing/2014/main" id="{7507D12C-DE48-3716-BC70-C88ABA80C6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8052" y="5047525"/>
            <a:ext cx="672294" cy="19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24"/>
          <p:cNvSpPr txBox="1"/>
          <p:nvPr/>
        </p:nvSpPr>
        <p:spPr>
          <a:xfrm>
            <a:off x="0" y="65627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291B6E-D12D-DC4E-BC65-6ADDCA3E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0655" cy="83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5E210-9774-4CB5-5B80-286039038AC0}"/>
              </a:ext>
            </a:extLst>
          </p:cNvPr>
          <p:cNvSpPr txBox="1"/>
          <p:nvPr/>
        </p:nvSpPr>
        <p:spPr>
          <a:xfrm>
            <a:off x="341760" y="601228"/>
            <a:ext cx="84844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cs typeface="Times New Roman"/>
              </a:rPr>
              <a:t>3D problematika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u="sng" dirty="0">
                <a:cs typeface="Times New Roman"/>
              </a:rPr>
              <a:t>Případ volné částice:</a:t>
            </a: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Uvedená vlnová funkce									samozřejmě není </a:t>
            </a:r>
            <a:r>
              <a:rPr lang="cs-CZ" sz="1200" dirty="0" err="1">
                <a:cs typeface="Times New Roman"/>
              </a:rPr>
              <a:t>normalizovatelná</a:t>
            </a:r>
            <a:r>
              <a:rPr lang="cs-CZ" sz="1200" dirty="0">
                <a:cs typeface="Times New Roman"/>
              </a:rPr>
              <a:t> na jedničku, ale na delta funkci: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Což v </a:t>
            </a:r>
            <a:r>
              <a:rPr lang="cs-CZ" sz="1200" dirty="0" err="1">
                <a:cs typeface="Times New Roman"/>
              </a:rPr>
              <a:t>Diracově</a:t>
            </a:r>
            <a:r>
              <a:rPr lang="cs-CZ" sz="1200" dirty="0">
                <a:cs typeface="Times New Roman"/>
              </a:rPr>
              <a:t> symbolice můžeme napsat jako: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 err="1">
                <a:cs typeface="Times New Roman"/>
              </a:rPr>
              <a:t>Normalizovatelnou</a:t>
            </a:r>
            <a:r>
              <a:rPr lang="cs-CZ" sz="1200" dirty="0">
                <a:cs typeface="Times New Roman"/>
              </a:rPr>
              <a:t> vlnovou funkci částice, kterou lze popsat v limitě i klasický případ jsme si již dříve uváděli ve formě vlnového klubka, pro 3D případ zde tedy: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r>
              <a:rPr lang="cs-CZ" sz="1200" dirty="0">
                <a:cs typeface="Times New Roman"/>
              </a:rPr>
              <a:t>Kde		   je Fourierova transformace                     : </a:t>
            </a: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  <a:p>
            <a:endParaRPr lang="cs-CZ" sz="1200" dirty="0"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FDBDC-979C-2746-4759-B6374396270A}"/>
              </a:ext>
            </a:extLst>
          </p:cNvPr>
          <p:cNvSpPr/>
          <p:nvPr/>
        </p:nvSpPr>
        <p:spPr>
          <a:xfrm>
            <a:off x="7585363" y="526606"/>
            <a:ext cx="1240799" cy="4001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E3995-B962-F33B-0EBA-7B4E632C2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174" y="1277724"/>
            <a:ext cx="3118983" cy="329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512733-C327-F8B0-1DD5-2FBCD0B17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872" y="1663057"/>
            <a:ext cx="5611091" cy="439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FE635-CB52-7716-7F21-11B253B9C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563" y="2365525"/>
            <a:ext cx="2896177" cy="302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4859A6-C089-018E-559C-801D41E8B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036" y="3290120"/>
            <a:ext cx="5265928" cy="491698"/>
          </a:xfrm>
          <a:prstGeom prst="rect">
            <a:avLst/>
          </a:prstGeom>
        </p:spPr>
      </p:pic>
      <p:pic>
        <p:nvPicPr>
          <p:cNvPr id="13" name="Picture 12" descr="A group of black symbols&#10;&#10;Description automatically generated">
            <a:extLst>
              <a:ext uri="{FF2B5EF4-FFF2-40B4-BE49-F238E27FC236}">
                <a16:creationId xmlns:a16="http://schemas.microsoft.com/office/drawing/2014/main" id="{F03879C2-14B3-D451-7759-ED885620B9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621" y="3871957"/>
            <a:ext cx="549564" cy="297305"/>
          </a:xfrm>
          <a:prstGeom prst="rect">
            <a:avLst/>
          </a:prstGeom>
        </p:spPr>
      </p:pic>
      <p:pic>
        <p:nvPicPr>
          <p:cNvPr id="15" name="Picture 14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70355546-F21F-81FA-AE41-108BB9A8D4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2759" y="4002326"/>
            <a:ext cx="3140364" cy="495847"/>
          </a:xfrm>
          <a:prstGeom prst="rect">
            <a:avLst/>
          </a:prstGeom>
        </p:spPr>
      </p:pic>
      <p:pic>
        <p:nvPicPr>
          <p:cNvPr id="17" name="Picture 16" descr="A black and white image of a smiley face&#10;&#10;Description automatically generated">
            <a:extLst>
              <a:ext uri="{FF2B5EF4-FFF2-40B4-BE49-F238E27FC236}">
                <a16:creationId xmlns:a16="http://schemas.microsoft.com/office/drawing/2014/main" id="{8F680509-51CC-A7CC-9DC0-F2152342A0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5781" y="3952512"/>
            <a:ext cx="549564" cy="2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36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103252</TotalTime>
  <Words>5905</Words>
  <Application>Microsoft Macintosh PowerPoint</Application>
  <PresentationFormat>On-screen Show (4:3)</PresentationFormat>
  <Paragraphs>897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Streamer breakdown from laboratory micro-discharges to upper atmosphere luminous events </dc:title>
  <dc:creator>t</dc:creator>
  <cp:lastModifiedBy>Tomáš Hoder</cp:lastModifiedBy>
  <cp:revision>1705</cp:revision>
  <dcterms:created xsi:type="dcterms:W3CDTF">2014-10-07T21:06:07Z</dcterms:created>
  <dcterms:modified xsi:type="dcterms:W3CDTF">2023-12-01T15:23:25Z</dcterms:modified>
</cp:coreProperties>
</file>