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329" r:id="rId3"/>
    <p:sldId id="340" r:id="rId4"/>
    <p:sldId id="328" r:id="rId5"/>
    <p:sldId id="290" r:id="rId6"/>
    <p:sldId id="293" r:id="rId7"/>
    <p:sldId id="335" r:id="rId8"/>
    <p:sldId id="299" r:id="rId9"/>
    <p:sldId id="310" r:id="rId10"/>
    <p:sldId id="306" r:id="rId11"/>
    <p:sldId id="336" r:id="rId12"/>
    <p:sldId id="331" r:id="rId13"/>
    <p:sldId id="309" r:id="rId14"/>
    <p:sldId id="337" r:id="rId15"/>
    <p:sldId id="321" r:id="rId16"/>
    <p:sldId id="322" r:id="rId17"/>
    <p:sldId id="317" r:id="rId18"/>
    <p:sldId id="333" r:id="rId19"/>
    <p:sldId id="323" r:id="rId20"/>
    <p:sldId id="339" r:id="rId21"/>
    <p:sldId id="318" r:id="rId22"/>
    <p:sldId id="326" r:id="rId23"/>
    <p:sldId id="327" r:id="rId24"/>
    <p:sldId id="319" r:id="rId25"/>
    <p:sldId id="294" r:id="rId26"/>
    <p:sldId id="334" r:id="rId27"/>
    <p:sldId id="325" r:id="rId28"/>
  </p:sldIdLst>
  <p:sldSz cx="9144000" cy="6858000" type="screen4x3"/>
  <p:notesSz cx="6797675" cy="9928225"/>
  <p:defaultTextStyle>
    <a:defPPr>
      <a:defRPr lang="nb-NO"/>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87" autoAdjust="0"/>
    <p:restoredTop sz="94277" autoAdjust="0"/>
  </p:normalViewPr>
  <p:slideViewPr>
    <p:cSldViewPr>
      <p:cViewPr varScale="1">
        <p:scale>
          <a:sx n="108" d="100"/>
          <a:sy n="108" d="100"/>
        </p:scale>
        <p:origin x="14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image" Target="../media/image28.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image" Target="../media/image27.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image" Target="../media/image33.emf"/><Relationship Id="rId5" Type="http://schemas.openxmlformats.org/officeDocument/2006/relationships/image" Target="../media/image37.emf"/><Relationship Id="rId4" Type="http://schemas.openxmlformats.org/officeDocument/2006/relationships/image" Target="../media/image36.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8.emf"/><Relationship Id="rId7" Type="http://schemas.openxmlformats.org/officeDocument/2006/relationships/image" Target="../media/image41.emf"/><Relationship Id="rId2" Type="http://schemas.openxmlformats.org/officeDocument/2006/relationships/image" Target="../media/image34.emf"/><Relationship Id="rId1" Type="http://schemas.openxmlformats.org/officeDocument/2006/relationships/image" Target="../media/image33.emf"/><Relationship Id="rId6" Type="http://schemas.openxmlformats.org/officeDocument/2006/relationships/image" Target="../media/image40.emf"/><Relationship Id="rId5" Type="http://schemas.openxmlformats.org/officeDocument/2006/relationships/image" Target="../media/image27.emf"/><Relationship Id="rId4" Type="http://schemas.openxmlformats.org/officeDocument/2006/relationships/image" Target="../media/image39.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image" Target="../media/image42.emf"/><Relationship Id="rId4" Type="http://schemas.openxmlformats.org/officeDocument/2006/relationships/image" Target="../media/image45.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4.emf"/><Relationship Id="rId1" Type="http://schemas.openxmlformats.org/officeDocument/2006/relationships/image" Target="../media/image43.emf"/><Relationship Id="rId5" Type="http://schemas.openxmlformats.org/officeDocument/2006/relationships/image" Target="../media/image47.emf"/><Relationship Id="rId4" Type="http://schemas.openxmlformats.org/officeDocument/2006/relationships/image" Target="../media/image45.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48.emf"/><Relationship Id="rId5" Type="http://schemas.openxmlformats.org/officeDocument/2006/relationships/image" Target="../media/image52.emf"/><Relationship Id="rId4" Type="http://schemas.openxmlformats.org/officeDocument/2006/relationships/image" Target="../media/image51.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image" Target="../media/image53.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5.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5" Type="http://schemas.openxmlformats.org/officeDocument/2006/relationships/image" Target="../media/image11.emf"/><Relationship Id="rId4"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image" Target="../media/image5.emf"/><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5.emf"/><Relationship Id="rId1" Type="http://schemas.openxmlformats.org/officeDocument/2006/relationships/image" Target="../media/image23.emf"/><Relationship Id="rId5" Type="http://schemas.openxmlformats.org/officeDocument/2006/relationships/image" Target="../media/image26.emf"/><Relationship Id="rId4" Type="http://schemas.openxmlformats.org/officeDocument/2006/relationships/image" Target="../media/image2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a:extLst>
              <a:ext uri="{FF2B5EF4-FFF2-40B4-BE49-F238E27FC236}">
                <a16:creationId xmlns:a16="http://schemas.microsoft.com/office/drawing/2014/main" id="{21E9E735-0F89-394E-A144-27F547B96ED2}"/>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DF234369-F0BA-EE48-9C42-712F08F9F9A2}"/>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3C1D0E13-4BC9-3345-A4B6-974A5982DF86}"/>
              </a:ext>
            </a:extLst>
          </p:cNvPr>
          <p:cNvSpPr>
            <a:spLocks noGrp="1" noChangeArrowheads="1"/>
          </p:cNvSpPr>
          <p:nvPr>
            <p:ph type="sldNum" sz="quarter" idx="12"/>
          </p:nvPr>
        </p:nvSpPr>
        <p:spPr>
          <a:ln/>
        </p:spPr>
        <p:txBody>
          <a:bodyPr/>
          <a:lstStyle>
            <a:lvl1pPr>
              <a:defRPr/>
            </a:lvl1pPr>
          </a:lstStyle>
          <a:p>
            <a:pPr>
              <a:defRPr/>
            </a:pPr>
            <a:fld id="{E8A2D489-E022-0B48-B748-85535164E4B6}" type="slidenum">
              <a:rPr lang="nb-NO" altLang="cs-CZ"/>
              <a:pPr>
                <a:defRPr/>
              </a:pPr>
              <a:t>‹#›</a:t>
            </a:fld>
            <a:endParaRPr lang="nb-NO" altLang="cs-CZ"/>
          </a:p>
        </p:txBody>
      </p:sp>
    </p:spTree>
    <p:extLst>
      <p:ext uri="{BB962C8B-B14F-4D97-AF65-F5344CB8AC3E}">
        <p14:creationId xmlns:p14="http://schemas.microsoft.com/office/powerpoint/2010/main" val="87910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83B16C73-F92A-A94B-B65D-4E6C2FD68CB2}"/>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982F8747-8C95-CE48-BFB9-4F083D35681C}"/>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853590B7-C5A1-2D47-9817-124A41C4A5DA}"/>
              </a:ext>
            </a:extLst>
          </p:cNvPr>
          <p:cNvSpPr>
            <a:spLocks noGrp="1" noChangeArrowheads="1"/>
          </p:cNvSpPr>
          <p:nvPr>
            <p:ph type="sldNum" sz="quarter" idx="12"/>
          </p:nvPr>
        </p:nvSpPr>
        <p:spPr>
          <a:ln/>
        </p:spPr>
        <p:txBody>
          <a:bodyPr/>
          <a:lstStyle>
            <a:lvl1pPr>
              <a:defRPr/>
            </a:lvl1pPr>
          </a:lstStyle>
          <a:p>
            <a:pPr>
              <a:defRPr/>
            </a:pPr>
            <a:fld id="{4844D878-F1D6-7E43-890E-61452BA1E3BA}" type="slidenum">
              <a:rPr lang="nb-NO" altLang="cs-CZ"/>
              <a:pPr>
                <a:defRPr/>
              </a:pPr>
              <a:t>‹#›</a:t>
            </a:fld>
            <a:endParaRPr lang="nb-NO" altLang="cs-CZ"/>
          </a:p>
        </p:txBody>
      </p:sp>
    </p:spTree>
    <p:extLst>
      <p:ext uri="{BB962C8B-B14F-4D97-AF65-F5344CB8AC3E}">
        <p14:creationId xmlns:p14="http://schemas.microsoft.com/office/powerpoint/2010/main" val="270700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E9B012F3-B851-2345-943D-950000E79E78}"/>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112E3E10-77D6-5B4C-92E4-4F24EC542C87}"/>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FC8EE2A2-25AA-7040-BD20-9AEA74DB02CA}"/>
              </a:ext>
            </a:extLst>
          </p:cNvPr>
          <p:cNvSpPr>
            <a:spLocks noGrp="1" noChangeArrowheads="1"/>
          </p:cNvSpPr>
          <p:nvPr>
            <p:ph type="sldNum" sz="quarter" idx="12"/>
          </p:nvPr>
        </p:nvSpPr>
        <p:spPr>
          <a:ln/>
        </p:spPr>
        <p:txBody>
          <a:bodyPr/>
          <a:lstStyle>
            <a:lvl1pPr>
              <a:defRPr/>
            </a:lvl1pPr>
          </a:lstStyle>
          <a:p>
            <a:pPr>
              <a:defRPr/>
            </a:pPr>
            <a:fld id="{06973B43-B033-7C4E-B166-AEF54E2B479E}" type="slidenum">
              <a:rPr lang="nb-NO" altLang="cs-CZ"/>
              <a:pPr>
                <a:defRPr/>
              </a:pPr>
              <a:t>‹#›</a:t>
            </a:fld>
            <a:endParaRPr lang="nb-NO" altLang="cs-CZ"/>
          </a:p>
        </p:txBody>
      </p:sp>
    </p:spTree>
    <p:extLst>
      <p:ext uri="{BB962C8B-B14F-4D97-AF65-F5344CB8AC3E}">
        <p14:creationId xmlns:p14="http://schemas.microsoft.com/office/powerpoint/2010/main" val="414429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753A921-F73E-0347-ABBF-6F5706AE8B81}"/>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41944D31-24BB-7E4D-957C-9859CBCCE071}"/>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C9FC93EB-A4AC-2C43-B6F2-196FD5FC3CE3}"/>
              </a:ext>
            </a:extLst>
          </p:cNvPr>
          <p:cNvSpPr>
            <a:spLocks noGrp="1" noChangeArrowheads="1"/>
          </p:cNvSpPr>
          <p:nvPr>
            <p:ph type="sldNum" sz="quarter" idx="12"/>
          </p:nvPr>
        </p:nvSpPr>
        <p:spPr>
          <a:ln/>
        </p:spPr>
        <p:txBody>
          <a:bodyPr/>
          <a:lstStyle>
            <a:lvl1pPr>
              <a:defRPr/>
            </a:lvl1pPr>
          </a:lstStyle>
          <a:p>
            <a:pPr>
              <a:defRPr/>
            </a:pPr>
            <a:fld id="{2284B821-818D-4D48-9179-5F9F0D41F420}" type="slidenum">
              <a:rPr lang="nb-NO" altLang="cs-CZ"/>
              <a:pPr>
                <a:defRPr/>
              </a:pPr>
              <a:t>‹#›</a:t>
            </a:fld>
            <a:endParaRPr lang="nb-NO" altLang="cs-CZ"/>
          </a:p>
        </p:txBody>
      </p:sp>
    </p:spTree>
    <p:extLst>
      <p:ext uri="{BB962C8B-B14F-4D97-AF65-F5344CB8AC3E}">
        <p14:creationId xmlns:p14="http://schemas.microsoft.com/office/powerpoint/2010/main" val="16486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a:extLst>
              <a:ext uri="{FF2B5EF4-FFF2-40B4-BE49-F238E27FC236}">
                <a16:creationId xmlns:a16="http://schemas.microsoft.com/office/drawing/2014/main" id="{F8AACAE1-5710-F74B-8719-65EE4B15E38F}"/>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BFA3CB0B-55F8-6340-AB0E-6B20260B87BF}"/>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F92DF8DC-9425-4844-B90E-6D0CBFB914BA}"/>
              </a:ext>
            </a:extLst>
          </p:cNvPr>
          <p:cNvSpPr>
            <a:spLocks noGrp="1" noChangeArrowheads="1"/>
          </p:cNvSpPr>
          <p:nvPr>
            <p:ph type="sldNum" sz="quarter" idx="12"/>
          </p:nvPr>
        </p:nvSpPr>
        <p:spPr>
          <a:ln/>
        </p:spPr>
        <p:txBody>
          <a:bodyPr/>
          <a:lstStyle>
            <a:lvl1pPr>
              <a:defRPr/>
            </a:lvl1pPr>
          </a:lstStyle>
          <a:p>
            <a:pPr>
              <a:defRPr/>
            </a:pPr>
            <a:fld id="{2EC7E91F-845A-1C44-8C0D-A72A08C4BAC8}" type="slidenum">
              <a:rPr lang="nb-NO" altLang="cs-CZ"/>
              <a:pPr>
                <a:defRPr/>
              </a:pPr>
              <a:t>‹#›</a:t>
            </a:fld>
            <a:endParaRPr lang="nb-NO" altLang="cs-CZ"/>
          </a:p>
        </p:txBody>
      </p:sp>
    </p:spTree>
    <p:extLst>
      <p:ext uri="{BB962C8B-B14F-4D97-AF65-F5344CB8AC3E}">
        <p14:creationId xmlns:p14="http://schemas.microsoft.com/office/powerpoint/2010/main" val="323822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C0240296-B44E-2442-88AD-7DA45098041F}"/>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2039B57D-2374-8649-82DE-596FE7D02953}"/>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9BC1C1F4-9A9F-DB4D-B5A6-C1E1CBFE7154}"/>
              </a:ext>
            </a:extLst>
          </p:cNvPr>
          <p:cNvSpPr>
            <a:spLocks noGrp="1" noChangeArrowheads="1"/>
          </p:cNvSpPr>
          <p:nvPr>
            <p:ph type="sldNum" sz="quarter" idx="12"/>
          </p:nvPr>
        </p:nvSpPr>
        <p:spPr>
          <a:ln/>
        </p:spPr>
        <p:txBody>
          <a:bodyPr/>
          <a:lstStyle>
            <a:lvl1pPr>
              <a:defRPr/>
            </a:lvl1pPr>
          </a:lstStyle>
          <a:p>
            <a:pPr>
              <a:defRPr/>
            </a:pPr>
            <a:fld id="{85C7E51B-C844-F940-ABE1-D64B520C3122}" type="slidenum">
              <a:rPr lang="nb-NO" altLang="cs-CZ"/>
              <a:pPr>
                <a:defRPr/>
              </a:pPr>
              <a:t>‹#›</a:t>
            </a:fld>
            <a:endParaRPr lang="nb-NO" altLang="cs-CZ"/>
          </a:p>
        </p:txBody>
      </p:sp>
    </p:spTree>
    <p:extLst>
      <p:ext uri="{BB962C8B-B14F-4D97-AF65-F5344CB8AC3E}">
        <p14:creationId xmlns:p14="http://schemas.microsoft.com/office/powerpoint/2010/main" val="115499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33A2AAF1-EF69-D642-B143-C17137EE4921}"/>
              </a:ext>
            </a:extLst>
          </p:cNvPr>
          <p:cNvSpPr>
            <a:spLocks noGrp="1" noChangeArrowheads="1"/>
          </p:cNvSpPr>
          <p:nvPr>
            <p:ph type="dt" sz="half" idx="10"/>
          </p:nvPr>
        </p:nvSpPr>
        <p:spPr>
          <a:ln/>
        </p:spPr>
        <p:txBody>
          <a:bodyPr/>
          <a:lstStyle>
            <a:lvl1pPr>
              <a:defRPr/>
            </a:lvl1pPr>
          </a:lstStyle>
          <a:p>
            <a:pPr>
              <a:defRPr/>
            </a:pPr>
            <a:endParaRPr lang="nb-NO"/>
          </a:p>
        </p:txBody>
      </p:sp>
      <p:sp>
        <p:nvSpPr>
          <p:cNvPr id="8" name="Rectangle 5">
            <a:extLst>
              <a:ext uri="{FF2B5EF4-FFF2-40B4-BE49-F238E27FC236}">
                <a16:creationId xmlns:a16="http://schemas.microsoft.com/office/drawing/2014/main" id="{6542986C-7B06-5F4F-A9AD-14D95CF1616D}"/>
              </a:ext>
            </a:extLst>
          </p:cNvPr>
          <p:cNvSpPr>
            <a:spLocks noGrp="1" noChangeArrowheads="1"/>
          </p:cNvSpPr>
          <p:nvPr>
            <p:ph type="ftr" sz="quarter" idx="11"/>
          </p:nvPr>
        </p:nvSpPr>
        <p:spPr>
          <a:ln/>
        </p:spPr>
        <p:txBody>
          <a:bodyPr/>
          <a:lstStyle>
            <a:lvl1pPr>
              <a:defRPr/>
            </a:lvl1pPr>
          </a:lstStyle>
          <a:p>
            <a:pPr>
              <a:defRPr/>
            </a:pPr>
            <a:endParaRPr lang="nb-NO"/>
          </a:p>
        </p:txBody>
      </p:sp>
      <p:sp>
        <p:nvSpPr>
          <p:cNvPr id="9" name="Rectangle 6">
            <a:extLst>
              <a:ext uri="{FF2B5EF4-FFF2-40B4-BE49-F238E27FC236}">
                <a16:creationId xmlns:a16="http://schemas.microsoft.com/office/drawing/2014/main" id="{87741952-C7A1-324E-ACFB-0B4938AF7497}"/>
              </a:ext>
            </a:extLst>
          </p:cNvPr>
          <p:cNvSpPr>
            <a:spLocks noGrp="1" noChangeArrowheads="1"/>
          </p:cNvSpPr>
          <p:nvPr>
            <p:ph type="sldNum" sz="quarter" idx="12"/>
          </p:nvPr>
        </p:nvSpPr>
        <p:spPr>
          <a:ln/>
        </p:spPr>
        <p:txBody>
          <a:bodyPr/>
          <a:lstStyle>
            <a:lvl1pPr>
              <a:defRPr/>
            </a:lvl1pPr>
          </a:lstStyle>
          <a:p>
            <a:pPr>
              <a:defRPr/>
            </a:pPr>
            <a:fld id="{8280005E-CAB7-864A-9EAE-7F0EAFCDF33D}" type="slidenum">
              <a:rPr lang="nb-NO" altLang="cs-CZ"/>
              <a:pPr>
                <a:defRPr/>
              </a:pPr>
              <a:t>‹#›</a:t>
            </a:fld>
            <a:endParaRPr lang="nb-NO" altLang="cs-CZ"/>
          </a:p>
        </p:txBody>
      </p:sp>
    </p:spTree>
    <p:extLst>
      <p:ext uri="{BB962C8B-B14F-4D97-AF65-F5344CB8AC3E}">
        <p14:creationId xmlns:p14="http://schemas.microsoft.com/office/powerpoint/2010/main" val="104410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a:extLst>
              <a:ext uri="{FF2B5EF4-FFF2-40B4-BE49-F238E27FC236}">
                <a16:creationId xmlns:a16="http://schemas.microsoft.com/office/drawing/2014/main" id="{7DBB4596-6FE9-C44F-B539-93A8C12EEEAB}"/>
              </a:ext>
            </a:extLst>
          </p:cNvPr>
          <p:cNvSpPr>
            <a:spLocks noGrp="1" noChangeArrowheads="1"/>
          </p:cNvSpPr>
          <p:nvPr>
            <p:ph type="dt" sz="half" idx="10"/>
          </p:nvPr>
        </p:nvSpPr>
        <p:spPr>
          <a:ln/>
        </p:spPr>
        <p:txBody>
          <a:bodyPr/>
          <a:lstStyle>
            <a:lvl1pPr>
              <a:defRPr/>
            </a:lvl1pPr>
          </a:lstStyle>
          <a:p>
            <a:pPr>
              <a:defRPr/>
            </a:pPr>
            <a:endParaRPr lang="nb-NO"/>
          </a:p>
        </p:txBody>
      </p:sp>
      <p:sp>
        <p:nvSpPr>
          <p:cNvPr id="4" name="Rectangle 5">
            <a:extLst>
              <a:ext uri="{FF2B5EF4-FFF2-40B4-BE49-F238E27FC236}">
                <a16:creationId xmlns:a16="http://schemas.microsoft.com/office/drawing/2014/main" id="{A8392620-340E-0443-BBB5-FDBD2A1E71A2}"/>
              </a:ext>
            </a:extLst>
          </p:cNvPr>
          <p:cNvSpPr>
            <a:spLocks noGrp="1" noChangeArrowheads="1"/>
          </p:cNvSpPr>
          <p:nvPr>
            <p:ph type="ftr" sz="quarter" idx="11"/>
          </p:nvPr>
        </p:nvSpPr>
        <p:spPr>
          <a:ln/>
        </p:spPr>
        <p:txBody>
          <a:bodyPr/>
          <a:lstStyle>
            <a:lvl1pPr>
              <a:defRPr/>
            </a:lvl1pPr>
          </a:lstStyle>
          <a:p>
            <a:pPr>
              <a:defRPr/>
            </a:pPr>
            <a:endParaRPr lang="nb-NO"/>
          </a:p>
        </p:txBody>
      </p:sp>
      <p:sp>
        <p:nvSpPr>
          <p:cNvPr id="5" name="Rectangle 6">
            <a:extLst>
              <a:ext uri="{FF2B5EF4-FFF2-40B4-BE49-F238E27FC236}">
                <a16:creationId xmlns:a16="http://schemas.microsoft.com/office/drawing/2014/main" id="{A1A95BF8-077C-8F4C-98DA-9D5722FAB46E}"/>
              </a:ext>
            </a:extLst>
          </p:cNvPr>
          <p:cNvSpPr>
            <a:spLocks noGrp="1" noChangeArrowheads="1"/>
          </p:cNvSpPr>
          <p:nvPr>
            <p:ph type="sldNum" sz="quarter" idx="12"/>
          </p:nvPr>
        </p:nvSpPr>
        <p:spPr>
          <a:ln/>
        </p:spPr>
        <p:txBody>
          <a:bodyPr/>
          <a:lstStyle>
            <a:lvl1pPr>
              <a:defRPr/>
            </a:lvl1pPr>
          </a:lstStyle>
          <a:p>
            <a:pPr>
              <a:defRPr/>
            </a:pPr>
            <a:fld id="{87B79B1F-A1BA-AF43-92E4-6507C31FE6C1}" type="slidenum">
              <a:rPr lang="nb-NO" altLang="cs-CZ"/>
              <a:pPr>
                <a:defRPr/>
              </a:pPr>
              <a:t>‹#›</a:t>
            </a:fld>
            <a:endParaRPr lang="nb-NO" altLang="cs-CZ"/>
          </a:p>
        </p:txBody>
      </p:sp>
    </p:spTree>
    <p:extLst>
      <p:ext uri="{BB962C8B-B14F-4D97-AF65-F5344CB8AC3E}">
        <p14:creationId xmlns:p14="http://schemas.microsoft.com/office/powerpoint/2010/main" val="406012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63150E3-DB97-2549-A999-7DE0ADEA2F10}"/>
              </a:ext>
            </a:extLst>
          </p:cNvPr>
          <p:cNvSpPr>
            <a:spLocks noGrp="1" noChangeArrowheads="1"/>
          </p:cNvSpPr>
          <p:nvPr>
            <p:ph type="dt" sz="half" idx="10"/>
          </p:nvPr>
        </p:nvSpPr>
        <p:spPr>
          <a:ln/>
        </p:spPr>
        <p:txBody>
          <a:bodyPr/>
          <a:lstStyle>
            <a:lvl1pPr>
              <a:defRPr/>
            </a:lvl1pPr>
          </a:lstStyle>
          <a:p>
            <a:pPr>
              <a:defRPr/>
            </a:pPr>
            <a:endParaRPr lang="nb-NO"/>
          </a:p>
        </p:txBody>
      </p:sp>
      <p:sp>
        <p:nvSpPr>
          <p:cNvPr id="3" name="Rectangle 5">
            <a:extLst>
              <a:ext uri="{FF2B5EF4-FFF2-40B4-BE49-F238E27FC236}">
                <a16:creationId xmlns:a16="http://schemas.microsoft.com/office/drawing/2014/main" id="{89C5F16B-C46C-6C46-9AF4-441CE1B210CF}"/>
              </a:ext>
            </a:extLst>
          </p:cNvPr>
          <p:cNvSpPr>
            <a:spLocks noGrp="1" noChangeArrowheads="1"/>
          </p:cNvSpPr>
          <p:nvPr>
            <p:ph type="ftr" sz="quarter" idx="11"/>
          </p:nvPr>
        </p:nvSpPr>
        <p:spPr>
          <a:ln/>
        </p:spPr>
        <p:txBody>
          <a:bodyPr/>
          <a:lstStyle>
            <a:lvl1pPr>
              <a:defRPr/>
            </a:lvl1pPr>
          </a:lstStyle>
          <a:p>
            <a:pPr>
              <a:defRPr/>
            </a:pPr>
            <a:endParaRPr lang="nb-NO"/>
          </a:p>
        </p:txBody>
      </p:sp>
      <p:sp>
        <p:nvSpPr>
          <p:cNvPr id="4" name="Rectangle 6">
            <a:extLst>
              <a:ext uri="{FF2B5EF4-FFF2-40B4-BE49-F238E27FC236}">
                <a16:creationId xmlns:a16="http://schemas.microsoft.com/office/drawing/2014/main" id="{7F40CA8A-BD9D-D745-98CE-AA0C2F3A0C0C}"/>
              </a:ext>
            </a:extLst>
          </p:cNvPr>
          <p:cNvSpPr>
            <a:spLocks noGrp="1" noChangeArrowheads="1"/>
          </p:cNvSpPr>
          <p:nvPr>
            <p:ph type="sldNum" sz="quarter" idx="12"/>
          </p:nvPr>
        </p:nvSpPr>
        <p:spPr>
          <a:ln/>
        </p:spPr>
        <p:txBody>
          <a:bodyPr/>
          <a:lstStyle>
            <a:lvl1pPr>
              <a:defRPr/>
            </a:lvl1pPr>
          </a:lstStyle>
          <a:p>
            <a:pPr>
              <a:defRPr/>
            </a:pPr>
            <a:fld id="{D1E0B00C-0733-E547-961A-C2D54489A845}" type="slidenum">
              <a:rPr lang="nb-NO" altLang="cs-CZ"/>
              <a:pPr>
                <a:defRPr/>
              </a:pPr>
              <a:t>‹#›</a:t>
            </a:fld>
            <a:endParaRPr lang="nb-NO" altLang="cs-CZ"/>
          </a:p>
        </p:txBody>
      </p:sp>
    </p:spTree>
    <p:extLst>
      <p:ext uri="{BB962C8B-B14F-4D97-AF65-F5344CB8AC3E}">
        <p14:creationId xmlns:p14="http://schemas.microsoft.com/office/powerpoint/2010/main" val="91849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AD3454F2-4924-C44C-9019-5B45824B1C9B}"/>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3894FE16-8087-D248-91F6-18D916E229A4}"/>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562D7FF3-1C42-FD44-8FD0-3B47272BCD76}"/>
              </a:ext>
            </a:extLst>
          </p:cNvPr>
          <p:cNvSpPr>
            <a:spLocks noGrp="1" noChangeArrowheads="1"/>
          </p:cNvSpPr>
          <p:nvPr>
            <p:ph type="sldNum" sz="quarter" idx="12"/>
          </p:nvPr>
        </p:nvSpPr>
        <p:spPr>
          <a:ln/>
        </p:spPr>
        <p:txBody>
          <a:bodyPr/>
          <a:lstStyle>
            <a:lvl1pPr>
              <a:defRPr/>
            </a:lvl1pPr>
          </a:lstStyle>
          <a:p>
            <a:pPr>
              <a:defRPr/>
            </a:pPr>
            <a:fld id="{E298EA74-7391-B544-844B-A9500064F5E8}" type="slidenum">
              <a:rPr lang="nb-NO" altLang="cs-CZ"/>
              <a:pPr>
                <a:defRPr/>
              </a:pPr>
              <a:t>‹#›</a:t>
            </a:fld>
            <a:endParaRPr lang="nb-NO" altLang="cs-CZ"/>
          </a:p>
        </p:txBody>
      </p:sp>
    </p:spTree>
    <p:extLst>
      <p:ext uri="{BB962C8B-B14F-4D97-AF65-F5344CB8AC3E}">
        <p14:creationId xmlns:p14="http://schemas.microsoft.com/office/powerpoint/2010/main" val="399163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400469E2-1B00-504B-BFD5-14755B4E3C49}"/>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5DB1813A-3B8E-1044-B405-630306BFFE0E}"/>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0D7B1E2C-8ADA-A94B-A19F-82FE9441E690}"/>
              </a:ext>
            </a:extLst>
          </p:cNvPr>
          <p:cNvSpPr>
            <a:spLocks noGrp="1" noChangeArrowheads="1"/>
          </p:cNvSpPr>
          <p:nvPr>
            <p:ph type="sldNum" sz="quarter" idx="12"/>
          </p:nvPr>
        </p:nvSpPr>
        <p:spPr>
          <a:ln/>
        </p:spPr>
        <p:txBody>
          <a:bodyPr/>
          <a:lstStyle>
            <a:lvl1pPr>
              <a:defRPr/>
            </a:lvl1pPr>
          </a:lstStyle>
          <a:p>
            <a:pPr>
              <a:defRPr/>
            </a:pPr>
            <a:fld id="{071C36A8-388D-C744-87B2-F562FF013AC5}" type="slidenum">
              <a:rPr lang="nb-NO" altLang="cs-CZ"/>
              <a:pPr>
                <a:defRPr/>
              </a:pPr>
              <a:t>‹#›</a:t>
            </a:fld>
            <a:endParaRPr lang="nb-NO" altLang="cs-CZ"/>
          </a:p>
        </p:txBody>
      </p:sp>
    </p:spTree>
    <p:extLst>
      <p:ext uri="{BB962C8B-B14F-4D97-AF65-F5344CB8AC3E}">
        <p14:creationId xmlns:p14="http://schemas.microsoft.com/office/powerpoint/2010/main" val="553503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06D7852-2DC3-914B-A50F-315F54B61C3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b-NO" altLang="cs-CZ"/>
              <a:t>Click to edit Master title style</a:t>
            </a:r>
          </a:p>
        </p:txBody>
      </p:sp>
      <p:sp>
        <p:nvSpPr>
          <p:cNvPr id="1027" name="Rectangle 3">
            <a:extLst>
              <a:ext uri="{FF2B5EF4-FFF2-40B4-BE49-F238E27FC236}">
                <a16:creationId xmlns:a16="http://schemas.microsoft.com/office/drawing/2014/main" id="{BFFA3823-6278-6540-B733-678EFA027AB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cs-CZ"/>
              <a:t>Click to edit Master text styles</a:t>
            </a:r>
          </a:p>
          <a:p>
            <a:pPr lvl="1"/>
            <a:r>
              <a:rPr lang="nb-NO" altLang="cs-CZ"/>
              <a:t>Second level</a:t>
            </a:r>
          </a:p>
          <a:p>
            <a:pPr lvl="2"/>
            <a:r>
              <a:rPr lang="nb-NO" altLang="cs-CZ"/>
              <a:t>Third level</a:t>
            </a:r>
          </a:p>
          <a:p>
            <a:pPr lvl="3"/>
            <a:r>
              <a:rPr lang="nb-NO" altLang="cs-CZ"/>
              <a:t>Fourth level</a:t>
            </a:r>
          </a:p>
          <a:p>
            <a:pPr lvl="4"/>
            <a:r>
              <a:rPr lang="nb-NO" altLang="cs-CZ"/>
              <a:t>Fifth level</a:t>
            </a:r>
          </a:p>
        </p:txBody>
      </p:sp>
      <p:sp>
        <p:nvSpPr>
          <p:cNvPr id="1028" name="Rectangle 4">
            <a:extLst>
              <a:ext uri="{FF2B5EF4-FFF2-40B4-BE49-F238E27FC236}">
                <a16:creationId xmlns:a16="http://schemas.microsoft.com/office/drawing/2014/main" id="{8D33F6C9-F9B1-4240-B8D0-5C92CDDACD5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b-NO"/>
          </a:p>
        </p:txBody>
      </p:sp>
      <p:sp>
        <p:nvSpPr>
          <p:cNvPr id="1029" name="Rectangle 5">
            <a:extLst>
              <a:ext uri="{FF2B5EF4-FFF2-40B4-BE49-F238E27FC236}">
                <a16:creationId xmlns:a16="http://schemas.microsoft.com/office/drawing/2014/main" id="{E5CC7F24-A0A0-4E45-B3F4-2C1A180C1BE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b-NO"/>
          </a:p>
        </p:txBody>
      </p:sp>
      <p:sp>
        <p:nvSpPr>
          <p:cNvPr id="1030" name="Rectangle 6">
            <a:extLst>
              <a:ext uri="{FF2B5EF4-FFF2-40B4-BE49-F238E27FC236}">
                <a16:creationId xmlns:a16="http://schemas.microsoft.com/office/drawing/2014/main" id="{8D160F9C-94A2-ED49-8844-3491700C3DC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B341131-BBA7-6B40-80A2-0FE7D97AE648}" type="slidenum">
              <a:rPr lang="nb-NO" altLang="cs-CZ"/>
              <a:pPr>
                <a:defRPr/>
              </a:pPr>
              <a:t>‹#›</a:t>
            </a:fld>
            <a:endParaRPr lang="nb-NO"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zelka.jiri@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24.e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5.e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5.emf"/><Relationship Id="rId4" Type="http://schemas.openxmlformats.org/officeDocument/2006/relationships/image" Target="../media/image23.emf"/><Relationship Id="rId9"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7.emf"/><Relationship Id="rId5" Type="http://schemas.openxmlformats.org/officeDocument/2006/relationships/oleObject" Target="../embeddings/oleObject27.bin"/><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9.emf"/><Relationship Id="rId5" Type="http://schemas.openxmlformats.org/officeDocument/2006/relationships/oleObject" Target="../embeddings/oleObject29.bin"/><Relationship Id="rId4" Type="http://schemas.openxmlformats.org/officeDocument/2006/relationships/image" Target="../media/image28.emf"/></Relationships>
</file>

<file path=ppt/slides/_rels/slide14.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1.emf"/><Relationship Id="rId5" Type="http://schemas.openxmlformats.org/officeDocument/2006/relationships/oleObject" Target="../embeddings/oleObject32.bin"/><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8" Type="http://schemas.openxmlformats.org/officeDocument/2006/relationships/image" Target="../media/image35.emf"/><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37.e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4.emf"/><Relationship Id="rId11" Type="http://schemas.openxmlformats.org/officeDocument/2006/relationships/oleObject" Target="../embeddings/oleObject38.bin"/><Relationship Id="rId5" Type="http://schemas.openxmlformats.org/officeDocument/2006/relationships/oleObject" Target="../embeddings/oleObject35.bin"/><Relationship Id="rId10" Type="http://schemas.openxmlformats.org/officeDocument/2006/relationships/image" Target="../media/image36.emf"/><Relationship Id="rId4" Type="http://schemas.openxmlformats.org/officeDocument/2006/relationships/image" Target="../media/image33.emf"/><Relationship Id="rId9" Type="http://schemas.openxmlformats.org/officeDocument/2006/relationships/oleObject" Target="../embeddings/oleObject37.bin"/></Relationships>
</file>

<file path=ppt/slides/_rels/slide16.xml.rels><?xml version="1.0" encoding="UTF-8" standalone="yes"?>
<Relationships xmlns="http://schemas.openxmlformats.org/package/2006/relationships"><Relationship Id="rId8" Type="http://schemas.openxmlformats.org/officeDocument/2006/relationships/image" Target="../media/image38.emf"/><Relationship Id="rId13" Type="http://schemas.openxmlformats.org/officeDocument/2006/relationships/oleObject" Target="../embeddings/oleObject44.bin"/><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27.emf"/><Relationship Id="rId2" Type="http://schemas.openxmlformats.org/officeDocument/2006/relationships/slideLayout" Target="../slideLayouts/slideLayout7.xml"/><Relationship Id="rId16" Type="http://schemas.openxmlformats.org/officeDocument/2006/relationships/image" Target="../media/image41.emf"/><Relationship Id="rId1" Type="http://schemas.openxmlformats.org/officeDocument/2006/relationships/vmlDrawing" Target="../drawings/vmlDrawing13.vml"/><Relationship Id="rId6" Type="http://schemas.openxmlformats.org/officeDocument/2006/relationships/image" Target="../media/image34.emf"/><Relationship Id="rId11" Type="http://schemas.openxmlformats.org/officeDocument/2006/relationships/oleObject" Target="../embeddings/oleObject43.bin"/><Relationship Id="rId5" Type="http://schemas.openxmlformats.org/officeDocument/2006/relationships/oleObject" Target="../embeddings/oleObject40.bin"/><Relationship Id="rId15" Type="http://schemas.openxmlformats.org/officeDocument/2006/relationships/oleObject" Target="../embeddings/oleObject45.bin"/><Relationship Id="rId10" Type="http://schemas.openxmlformats.org/officeDocument/2006/relationships/image" Target="../media/image39.emf"/><Relationship Id="rId4" Type="http://schemas.openxmlformats.org/officeDocument/2006/relationships/image" Target="../media/image33.emf"/><Relationship Id="rId9" Type="http://schemas.openxmlformats.org/officeDocument/2006/relationships/oleObject" Target="../embeddings/oleObject42.bin"/><Relationship Id="rId14" Type="http://schemas.openxmlformats.org/officeDocument/2006/relationships/image" Target="../media/image40.e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oleObject" Target="../embeddings/oleObject46.bin"/><Relationship Id="rId7" Type="http://schemas.openxmlformats.org/officeDocument/2006/relationships/image" Target="../media/image43.e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8.bin"/><Relationship Id="rId11" Type="http://schemas.openxmlformats.org/officeDocument/2006/relationships/image" Target="../media/image45.emf"/><Relationship Id="rId5" Type="http://schemas.openxmlformats.org/officeDocument/2006/relationships/oleObject" Target="../embeddings/oleObject47.bin"/><Relationship Id="rId10" Type="http://schemas.openxmlformats.org/officeDocument/2006/relationships/oleObject" Target="../embeddings/oleObject50.bin"/><Relationship Id="rId4" Type="http://schemas.openxmlformats.org/officeDocument/2006/relationships/image" Target="../media/image42.emf"/><Relationship Id="rId9" Type="http://schemas.openxmlformats.org/officeDocument/2006/relationships/image" Target="../media/image44.emf"/></Relationships>
</file>

<file path=ppt/slides/_rels/slide18.xml.rels><?xml version="1.0" encoding="UTF-8" standalone="yes"?>
<Relationships xmlns="http://schemas.openxmlformats.org/package/2006/relationships"><Relationship Id="rId8" Type="http://schemas.openxmlformats.org/officeDocument/2006/relationships/image" Target="../media/image46.emf"/><Relationship Id="rId3" Type="http://schemas.openxmlformats.org/officeDocument/2006/relationships/oleObject" Target="../embeddings/oleObject51.bin"/><Relationship Id="rId7" Type="http://schemas.openxmlformats.org/officeDocument/2006/relationships/oleObject" Target="../embeddings/oleObject53.bin"/><Relationship Id="rId12" Type="http://schemas.openxmlformats.org/officeDocument/2006/relationships/image" Target="../media/image47.e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44.emf"/><Relationship Id="rId11" Type="http://schemas.openxmlformats.org/officeDocument/2006/relationships/oleObject" Target="../embeddings/oleObject55.bin"/><Relationship Id="rId5" Type="http://schemas.openxmlformats.org/officeDocument/2006/relationships/oleObject" Target="../embeddings/oleObject52.bin"/><Relationship Id="rId10" Type="http://schemas.openxmlformats.org/officeDocument/2006/relationships/image" Target="../media/image45.emf"/><Relationship Id="rId4" Type="http://schemas.openxmlformats.org/officeDocument/2006/relationships/image" Target="../media/image43.emf"/><Relationship Id="rId9" Type="http://schemas.openxmlformats.org/officeDocument/2006/relationships/oleObject" Target="../embeddings/oleObject54.bin"/></Relationships>
</file>

<file path=ppt/slides/_rels/slide19.xml.rels><?xml version="1.0" encoding="UTF-8" standalone="yes"?>
<Relationships xmlns="http://schemas.openxmlformats.org/package/2006/relationships"><Relationship Id="rId8" Type="http://schemas.openxmlformats.org/officeDocument/2006/relationships/image" Target="../media/image50.e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image" Target="../media/image52.e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49.emf"/><Relationship Id="rId11" Type="http://schemas.openxmlformats.org/officeDocument/2006/relationships/oleObject" Target="../embeddings/oleObject60.bin"/><Relationship Id="rId5" Type="http://schemas.openxmlformats.org/officeDocument/2006/relationships/oleObject" Target="../embeddings/oleObject57.bin"/><Relationship Id="rId10" Type="http://schemas.openxmlformats.org/officeDocument/2006/relationships/image" Target="../media/image51.emf"/><Relationship Id="rId4" Type="http://schemas.openxmlformats.org/officeDocument/2006/relationships/image" Target="../media/image48.emf"/><Relationship Id="rId9" Type="http://schemas.openxmlformats.org/officeDocument/2006/relationships/oleObject" Target="../embeddings/oleObject59.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4.emf"/><Relationship Id="rId5" Type="http://schemas.openxmlformats.org/officeDocument/2006/relationships/oleObject" Target="../embeddings/oleObject62.bin"/><Relationship Id="rId4" Type="http://schemas.openxmlformats.org/officeDocument/2006/relationships/image" Target="../media/image5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55.emf"/></Relationships>
</file>

<file path=ppt/slides/_rels/slide23.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58.emf"/></Relationships>
</file>

<file path=ppt/slides/_rels/slide26.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image" Target="../media/image60.png"/><Relationship Id="rId1" Type="http://schemas.openxmlformats.org/officeDocument/2006/relationships/slideLayout" Target="../slideLayouts/slideLayout7.xml"/><Relationship Id="rId4" Type="http://schemas.openxmlformats.org/officeDocument/2006/relationships/image" Target="../media/image62.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emf"/><Relationship Id="rId3" Type="http://schemas.openxmlformats.org/officeDocument/2006/relationships/image" Target="../media/image6.png"/><Relationship Id="rId7" Type="http://schemas.openxmlformats.org/officeDocument/2006/relationships/image" Target="../media/image8.emf"/><Relationship Id="rId12"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0.emf"/><Relationship Id="rId5" Type="http://schemas.openxmlformats.org/officeDocument/2006/relationships/image" Target="../media/image7.e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oleObject" Target="../embeddings/oleObject16.bin"/><Relationship Id="rId18" Type="http://schemas.openxmlformats.org/officeDocument/2006/relationships/image" Target="../media/image21.emf"/><Relationship Id="rId3" Type="http://schemas.openxmlformats.org/officeDocument/2006/relationships/oleObject" Target="../embeddings/oleObject12.bin"/><Relationship Id="rId7" Type="http://schemas.openxmlformats.org/officeDocument/2006/relationships/image" Target="../media/image16.emf"/><Relationship Id="rId12" Type="http://schemas.openxmlformats.org/officeDocument/2006/relationships/image" Target="../media/image18.emf"/><Relationship Id="rId17" Type="http://schemas.openxmlformats.org/officeDocument/2006/relationships/oleObject" Target="../embeddings/oleObject18.bin"/><Relationship Id="rId2" Type="http://schemas.openxmlformats.org/officeDocument/2006/relationships/slideLayout" Target="../slideLayouts/slideLayout7.xml"/><Relationship Id="rId16" Type="http://schemas.openxmlformats.org/officeDocument/2006/relationships/image" Target="../media/image20.emf"/><Relationship Id="rId20" Type="http://schemas.openxmlformats.org/officeDocument/2006/relationships/image" Target="../media/image22.emf"/><Relationship Id="rId1" Type="http://schemas.openxmlformats.org/officeDocument/2006/relationships/vmlDrawing" Target="../drawings/vmlDrawing6.vml"/><Relationship Id="rId6" Type="http://schemas.openxmlformats.org/officeDocument/2006/relationships/oleObject" Target="../embeddings/oleObject13.bin"/><Relationship Id="rId11" Type="http://schemas.openxmlformats.org/officeDocument/2006/relationships/oleObject" Target="../embeddings/oleObject15.bin"/><Relationship Id="rId5" Type="http://schemas.openxmlformats.org/officeDocument/2006/relationships/image" Target="../media/image14.png"/><Relationship Id="rId15" Type="http://schemas.openxmlformats.org/officeDocument/2006/relationships/oleObject" Target="../embeddings/oleObject17.bin"/><Relationship Id="rId10" Type="http://schemas.openxmlformats.org/officeDocument/2006/relationships/image" Target="../media/image17.emf"/><Relationship Id="rId19" Type="http://schemas.openxmlformats.org/officeDocument/2006/relationships/oleObject" Target="../embeddings/oleObject19.bin"/><Relationship Id="rId4" Type="http://schemas.openxmlformats.org/officeDocument/2006/relationships/image" Target="../media/image5.emf"/><Relationship Id="rId9" Type="http://schemas.openxmlformats.org/officeDocument/2006/relationships/oleObject" Target="../embeddings/oleObject14.bin"/><Relationship Id="rId14" Type="http://schemas.openxmlformats.org/officeDocument/2006/relationships/image" Target="../media/image1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FF8F8689-01F8-C945-8810-722D6CC0F045}"/>
              </a:ext>
            </a:extLst>
          </p:cNvPr>
          <p:cNvSpPr txBox="1">
            <a:spLocks noChangeArrowheads="1"/>
          </p:cNvSpPr>
          <p:nvPr/>
        </p:nvSpPr>
        <p:spPr bwMode="auto">
          <a:xfrm>
            <a:off x="1208088" y="481013"/>
            <a:ext cx="6300787" cy="831850"/>
          </a:xfrm>
          <a:prstGeom prst="rect">
            <a:avLst/>
          </a:prstGeom>
          <a:solidFill>
            <a:srgbClr val="66FFFF"/>
          </a:solidFill>
          <a:ln w="9525">
            <a:solidFill>
              <a:schemeClr val="hlink"/>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b="1"/>
              <a:t>DNA coby poly</a:t>
            </a:r>
            <a:r>
              <a:rPr lang="de-CH" altLang="cs-CZ" sz="2400" b="1"/>
              <a:t>elektrolyt</a:t>
            </a:r>
            <a:r>
              <a:rPr lang="cs-CZ" altLang="cs-CZ" sz="2400" b="1"/>
              <a:t>: </a:t>
            </a:r>
            <a:endParaRPr lang="de-CH" altLang="cs-CZ" sz="2400" b="1"/>
          </a:p>
          <a:p>
            <a:pPr algn="ctr" eaLnBrk="1" hangingPunct="1">
              <a:spcBef>
                <a:spcPct val="0"/>
              </a:spcBef>
              <a:buFontTx/>
              <a:buNone/>
            </a:pPr>
            <a:r>
              <a:rPr lang="cs-CZ" altLang="cs-CZ" sz="2400" b="1"/>
              <a:t>Man</a:t>
            </a:r>
            <a:r>
              <a:rPr lang="de-CH" altLang="cs-CZ" sz="2400" b="1"/>
              <a:t>n</a:t>
            </a:r>
            <a:r>
              <a:rPr lang="cs-CZ" altLang="cs-CZ" sz="2400" b="1"/>
              <a:t>ingova teorie kondenzace protiiontů</a:t>
            </a:r>
            <a:r>
              <a:rPr lang="cs-CZ" altLang="cs-CZ" sz="2400"/>
              <a:t> </a:t>
            </a:r>
            <a:endParaRPr lang="fr-FR" altLang="cs-CZ" sz="2400"/>
          </a:p>
        </p:txBody>
      </p:sp>
      <p:sp>
        <p:nvSpPr>
          <p:cNvPr id="2051" name="Text Box 3">
            <a:extLst>
              <a:ext uri="{FF2B5EF4-FFF2-40B4-BE49-F238E27FC236}">
                <a16:creationId xmlns:a16="http://schemas.microsoft.com/office/drawing/2014/main" id="{E4A688C7-DAC6-B042-88C7-A2BE57D657BE}"/>
              </a:ext>
            </a:extLst>
          </p:cNvPr>
          <p:cNvSpPr txBox="1">
            <a:spLocks noChangeArrowheads="1"/>
          </p:cNvSpPr>
          <p:nvPr/>
        </p:nvSpPr>
        <p:spPr bwMode="auto">
          <a:xfrm>
            <a:off x="468313" y="5842000"/>
            <a:ext cx="8208962" cy="925513"/>
          </a:xfrm>
          <a:prstGeom prst="rect">
            <a:avLst/>
          </a:prstGeom>
          <a:solidFill>
            <a:srgbClr val="66FFFF"/>
          </a:solidFill>
          <a:ln w="9525">
            <a:solidFill>
              <a:schemeClr val="hlink"/>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latin typeface="Times New Roman" panose="02020603050405020304" pitchFamily="18" charset="0"/>
                <a:cs typeface="Times New Roman" panose="02020603050405020304" pitchFamily="18" charset="0"/>
              </a:rPr>
              <a:t>Manning, G. S. (1978).</a:t>
            </a:r>
            <a:r>
              <a:rPr lang="en-US" altLang="cs-CZ" sz="1800">
                <a:latin typeface="Times New Roman" panose="02020603050405020304" pitchFamily="18" charset="0"/>
                <a:cs typeface="Times New Roman" panose="02020603050405020304" pitchFamily="18" charset="0"/>
              </a:rPr>
              <a:t> "The molecular theory of polyelectrolyte solutions with aplications to the electrostatic properties of polynulceotides." </a:t>
            </a:r>
            <a:r>
              <a:rPr lang="en-US" altLang="cs-CZ" sz="1800" i="1">
                <a:latin typeface="Times New Roman" panose="02020603050405020304" pitchFamily="18" charset="0"/>
                <a:cs typeface="Times New Roman" panose="02020603050405020304" pitchFamily="18" charset="0"/>
              </a:rPr>
              <a:t>Quart. Rev. Biophys.</a:t>
            </a:r>
            <a:r>
              <a:rPr lang="en-US" altLang="cs-CZ" sz="1800">
                <a:latin typeface="Times New Roman" panose="02020603050405020304" pitchFamily="18" charset="0"/>
                <a:cs typeface="Times New Roman" panose="02020603050405020304" pitchFamily="18" charset="0"/>
              </a:rPr>
              <a:t> </a:t>
            </a:r>
            <a:r>
              <a:rPr lang="en-US" altLang="cs-CZ" sz="1800" b="1">
                <a:latin typeface="Times New Roman" panose="02020603050405020304" pitchFamily="18" charset="0"/>
                <a:cs typeface="Times New Roman" panose="02020603050405020304" pitchFamily="18" charset="0"/>
              </a:rPr>
              <a:t>11:</a:t>
            </a:r>
            <a:r>
              <a:rPr lang="en-US" altLang="cs-CZ" sz="1800">
                <a:latin typeface="Times New Roman" panose="02020603050405020304" pitchFamily="18" charset="0"/>
                <a:cs typeface="Times New Roman" panose="02020603050405020304" pitchFamily="18" charset="0"/>
              </a:rPr>
              <a:t> 179-246.</a:t>
            </a:r>
          </a:p>
        </p:txBody>
      </p:sp>
      <p:sp>
        <p:nvSpPr>
          <p:cNvPr id="2052" name="Text Box 5">
            <a:extLst>
              <a:ext uri="{FF2B5EF4-FFF2-40B4-BE49-F238E27FC236}">
                <a16:creationId xmlns:a16="http://schemas.microsoft.com/office/drawing/2014/main" id="{42A3F761-5A1E-6448-A8DD-1A5A93E074AA}"/>
              </a:ext>
            </a:extLst>
          </p:cNvPr>
          <p:cNvSpPr txBox="1">
            <a:spLocks noChangeArrowheads="1"/>
          </p:cNvSpPr>
          <p:nvPr/>
        </p:nvSpPr>
        <p:spPr bwMode="auto">
          <a:xfrm>
            <a:off x="611560" y="4581128"/>
            <a:ext cx="74168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cs-CZ" sz="1800" dirty="0">
                <a:cs typeface="Times New Roman" pitchFamily="18" charset="0"/>
              </a:rPr>
              <a:t>Prof. Jiří Kozelka, Biofyzikální Laboratoř, Ústav fyziky kondenzovaných látek, </a:t>
            </a:r>
            <a:r>
              <a:rPr lang="cs-CZ" sz="1800" dirty="0" err="1">
                <a:cs typeface="Times New Roman" pitchFamily="18" charset="0"/>
              </a:rPr>
              <a:t>PřF</a:t>
            </a:r>
            <a:r>
              <a:rPr lang="cs-CZ" sz="1800" dirty="0">
                <a:cs typeface="Times New Roman" pitchFamily="18" charset="0"/>
              </a:rPr>
              <a:t> MU, Kotlářská 2, </a:t>
            </a:r>
            <a:r>
              <a:rPr lang="cs-CZ" sz="1800" dirty="0">
                <a:cs typeface="Times New Roman" pitchFamily="18" charset="0"/>
                <a:hlinkClick r:id="rId2"/>
              </a:rPr>
              <a:t>kozelka.jiri@gmail.com</a:t>
            </a:r>
            <a:endParaRPr lang="cs-CZ" sz="1800" dirty="0">
              <a:cs typeface="Times New Roman" pitchFamily="18" charset="0"/>
            </a:endParaRPr>
          </a:p>
        </p:txBody>
      </p:sp>
      <p:sp>
        <p:nvSpPr>
          <p:cNvPr id="5" name="Rectangle 4">
            <a:extLst>
              <a:ext uri="{FF2B5EF4-FFF2-40B4-BE49-F238E27FC236}">
                <a16:creationId xmlns:a16="http://schemas.microsoft.com/office/drawing/2014/main" id="{3C65108B-722E-8B4C-A924-1F2B905EC057}"/>
              </a:ext>
            </a:extLst>
          </p:cNvPr>
          <p:cNvSpPr>
            <a:spLocks noChangeArrowheads="1"/>
          </p:cNvSpPr>
          <p:nvPr/>
        </p:nvSpPr>
        <p:spPr bwMode="auto">
          <a:xfrm>
            <a:off x="1511709" y="2473364"/>
            <a:ext cx="5616575" cy="1569660"/>
          </a:xfrm>
          <a:prstGeom prst="rect">
            <a:avLst/>
          </a:prstGeom>
          <a:noFill/>
          <a:ln w="9525">
            <a:noFill/>
            <a:miter lim="800000"/>
            <a:headEnd/>
            <a:tailEnd/>
          </a:ln>
          <a:effectLst/>
        </p:spPr>
        <p:txBody>
          <a:bodyPr>
            <a:spAutoFit/>
          </a:bodyPr>
          <a:lstStyle/>
          <a:p>
            <a:pPr algn="ctr"/>
            <a:r>
              <a:rPr lang="cs-CZ" sz="2400" dirty="0"/>
              <a:t>F</a:t>
            </a:r>
            <a:r>
              <a:rPr lang="de-CH" sz="2400" dirty="0"/>
              <a:t>5351</a:t>
            </a:r>
            <a:r>
              <a:rPr lang="cs-CZ" sz="2400" dirty="0"/>
              <a:t> Základy molekulární biofyziky</a:t>
            </a:r>
          </a:p>
          <a:p>
            <a:pPr algn="ctr"/>
            <a:r>
              <a:rPr lang="cs-CZ" sz="2400" dirty="0"/>
              <a:t>Masarykova Univerzita</a:t>
            </a:r>
          </a:p>
          <a:p>
            <a:pPr algn="ctr"/>
            <a:r>
              <a:rPr lang="cs-CZ" sz="2400" dirty="0"/>
              <a:t>Podzimní semestr </a:t>
            </a:r>
            <a:r>
              <a:rPr lang="de-CH" sz="2400"/>
              <a:t>2024</a:t>
            </a:r>
            <a:endParaRPr lang="de-CH" sz="2400" dirty="0"/>
          </a:p>
          <a:p>
            <a:pPr algn="ctr"/>
            <a:r>
              <a:rPr lang="de-CH" dirty="0"/>
              <a:t>29.11.2024</a:t>
            </a:r>
            <a:endParaRPr lang="fr-F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06D15E7E-AE32-394A-809D-7D6FDDB3E8B0}"/>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graphicFrame>
        <p:nvGraphicFramePr>
          <p:cNvPr id="10243" name="Object 3">
            <a:extLst>
              <a:ext uri="{FF2B5EF4-FFF2-40B4-BE49-F238E27FC236}">
                <a16:creationId xmlns:a16="http://schemas.microsoft.com/office/drawing/2014/main" id="{4D33086A-F2AE-D346-BFE3-88402E67844C}"/>
              </a:ext>
            </a:extLst>
          </p:cNvPr>
          <p:cNvGraphicFramePr>
            <a:graphicFrameLocks noChangeAspect="1"/>
          </p:cNvGraphicFramePr>
          <p:nvPr/>
        </p:nvGraphicFramePr>
        <p:xfrm>
          <a:off x="0" y="2349500"/>
          <a:ext cx="6373813" cy="1149350"/>
        </p:xfrm>
        <a:graphic>
          <a:graphicData uri="http://schemas.openxmlformats.org/presentationml/2006/ole">
            <mc:AlternateContent xmlns:mc="http://schemas.openxmlformats.org/markup-compatibility/2006">
              <mc:Choice xmlns:v="urn:schemas-microsoft-com:vml" Requires="v">
                <p:oleObj spid="_x0000_s10379" name="Equation" r:id="rId3" imgW="64947800" imgH="11696700" progId="Equation.DSMT4">
                  <p:embed/>
                </p:oleObj>
              </mc:Choice>
              <mc:Fallback>
                <p:oleObj name="Equation" r:id="rId3" imgW="64947800" imgH="116967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49500"/>
                        <a:ext cx="6373813"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Text Box 4">
            <a:extLst>
              <a:ext uri="{FF2B5EF4-FFF2-40B4-BE49-F238E27FC236}">
                <a16:creationId xmlns:a16="http://schemas.microsoft.com/office/drawing/2014/main" id="{16038743-2495-FA43-8A57-B64EAAF1A229}"/>
              </a:ext>
            </a:extLst>
          </p:cNvPr>
          <p:cNvSpPr txBox="1">
            <a:spLocks noChangeArrowheads="1"/>
          </p:cNvSpPr>
          <p:nvPr/>
        </p:nvSpPr>
        <p:spPr bwMode="auto">
          <a:xfrm>
            <a:off x="-46038" y="188913"/>
            <a:ext cx="919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sp>
        <p:nvSpPr>
          <p:cNvPr id="86021" name="Text Box 5">
            <a:extLst>
              <a:ext uri="{FF2B5EF4-FFF2-40B4-BE49-F238E27FC236}">
                <a16:creationId xmlns:a16="http://schemas.microsoft.com/office/drawing/2014/main" id="{3017BBE4-37A5-EB40-BBCA-529E169F2976}"/>
              </a:ext>
            </a:extLst>
          </p:cNvPr>
          <p:cNvSpPr txBox="1">
            <a:spLocks noChangeArrowheads="1"/>
          </p:cNvSpPr>
          <p:nvPr/>
        </p:nvSpPr>
        <p:spPr bwMode="auto">
          <a:xfrm>
            <a:off x="5788025" y="1625600"/>
            <a:ext cx="3355975" cy="831850"/>
          </a:xfrm>
          <a:prstGeom prst="rect">
            <a:avLst/>
          </a:prstGeom>
          <a:solidFill>
            <a:schemeClr val="accent1"/>
          </a:solidFill>
          <a:ln w="9525">
            <a:solidFill>
              <a:schemeClr val="accent2"/>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00"/>
                </a:solidFill>
                <a:latin typeface="Times New Roman" panose="02020603050405020304" pitchFamily="18" charset="0"/>
              </a:rPr>
              <a:t>Sum has become a simple</a:t>
            </a:r>
          </a:p>
          <a:p>
            <a:pPr eaLnBrk="1" hangingPunct="1">
              <a:spcBef>
                <a:spcPct val="0"/>
              </a:spcBef>
              <a:buFontTx/>
              <a:buNone/>
            </a:pPr>
            <a:r>
              <a:rPr lang="de-CH" altLang="cs-CZ" sz="2400">
                <a:solidFill>
                  <a:srgbClr val="FF0000"/>
                </a:solidFill>
                <a:latin typeface="Times New Roman" panose="02020603050405020304" pitchFamily="18" charset="0"/>
              </a:rPr>
              <a:t>logarithmic term!</a:t>
            </a:r>
            <a:endParaRPr lang="fr-FR" altLang="cs-CZ" sz="2400">
              <a:solidFill>
                <a:srgbClr val="FF0000"/>
              </a:solidFill>
              <a:latin typeface="Times New Roman" panose="02020603050405020304" pitchFamily="18" charset="0"/>
            </a:endParaRPr>
          </a:p>
        </p:txBody>
      </p:sp>
      <p:sp>
        <p:nvSpPr>
          <p:cNvPr id="10246" name="Text Box 6">
            <a:extLst>
              <a:ext uri="{FF2B5EF4-FFF2-40B4-BE49-F238E27FC236}">
                <a16:creationId xmlns:a16="http://schemas.microsoft.com/office/drawing/2014/main" id="{A46C6EDE-C342-F943-A925-E5B120E93D74}"/>
              </a:ext>
            </a:extLst>
          </p:cNvPr>
          <p:cNvSpPr txBox="1">
            <a:spLocks noChangeArrowheads="1"/>
          </p:cNvSpPr>
          <p:nvPr/>
        </p:nvSpPr>
        <p:spPr bwMode="auto">
          <a:xfrm>
            <a:off x="534352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a:p>
        </p:txBody>
      </p:sp>
      <p:graphicFrame>
        <p:nvGraphicFramePr>
          <p:cNvPr id="10247" name="Object 8">
            <a:extLst>
              <a:ext uri="{FF2B5EF4-FFF2-40B4-BE49-F238E27FC236}">
                <a16:creationId xmlns:a16="http://schemas.microsoft.com/office/drawing/2014/main" id="{94BF494E-73F1-1F45-86BD-F0B6BE7DC370}"/>
              </a:ext>
            </a:extLst>
          </p:cNvPr>
          <p:cNvGraphicFramePr>
            <a:graphicFrameLocks noChangeAspect="1"/>
          </p:cNvGraphicFramePr>
          <p:nvPr/>
        </p:nvGraphicFramePr>
        <p:xfrm>
          <a:off x="0" y="1052513"/>
          <a:ext cx="4895850" cy="1146175"/>
        </p:xfrm>
        <a:graphic>
          <a:graphicData uri="http://schemas.openxmlformats.org/presentationml/2006/ole">
            <mc:AlternateContent xmlns:mc="http://schemas.openxmlformats.org/markup-compatibility/2006">
              <mc:Choice xmlns:v="urn:schemas-microsoft-com:vml" Requires="v">
                <p:oleObj spid="_x0000_s10380" name="Equation" r:id="rId5" imgW="50025300" imgH="11696700" progId="Equation.DSMT4">
                  <p:embed/>
                </p:oleObj>
              </mc:Choice>
              <mc:Fallback>
                <p:oleObj name="Equation" r:id="rId5" imgW="50025300" imgH="116967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052513"/>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6031" name="Object 15">
            <a:extLst>
              <a:ext uri="{FF2B5EF4-FFF2-40B4-BE49-F238E27FC236}">
                <a16:creationId xmlns:a16="http://schemas.microsoft.com/office/drawing/2014/main" id="{2B035E34-E17E-AD4E-9E84-1E12C8E605AE}"/>
              </a:ext>
            </a:extLst>
          </p:cNvPr>
          <p:cNvGraphicFramePr>
            <a:graphicFrameLocks noChangeAspect="1"/>
          </p:cNvGraphicFramePr>
          <p:nvPr/>
        </p:nvGraphicFramePr>
        <p:xfrm>
          <a:off x="1547813" y="5861050"/>
          <a:ext cx="7383462" cy="996950"/>
        </p:xfrm>
        <a:graphic>
          <a:graphicData uri="http://schemas.openxmlformats.org/presentationml/2006/ole">
            <mc:AlternateContent xmlns:mc="http://schemas.openxmlformats.org/markup-compatibility/2006">
              <mc:Choice xmlns:v="urn:schemas-microsoft-com:vml" Requires="v">
                <p:oleObj spid="_x0000_s10381" name="Equation" r:id="rId7" imgW="73723500" imgH="9944100" progId="Equation.DSMT4">
                  <p:embed/>
                </p:oleObj>
              </mc:Choice>
              <mc:Fallback>
                <p:oleObj name="Equation" r:id="rId7" imgW="73723500" imgH="994410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5861050"/>
                        <a:ext cx="7383462"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6">
            <a:extLst>
              <a:ext uri="{FF2B5EF4-FFF2-40B4-BE49-F238E27FC236}">
                <a16:creationId xmlns:a16="http://schemas.microsoft.com/office/drawing/2014/main" id="{9EC800A6-B45F-C447-B93B-CB88E86A6191}"/>
              </a:ext>
            </a:extLst>
          </p:cNvPr>
          <p:cNvGrpSpPr>
            <a:grpSpLocks/>
          </p:cNvGrpSpPr>
          <p:nvPr/>
        </p:nvGrpSpPr>
        <p:grpSpPr bwMode="auto">
          <a:xfrm>
            <a:off x="592138" y="4581525"/>
            <a:ext cx="7311295" cy="1200922"/>
            <a:chOff x="1292" y="2312"/>
            <a:chExt cx="4826" cy="876"/>
          </a:xfrm>
        </p:grpSpPr>
        <p:sp>
          <p:nvSpPr>
            <p:cNvPr id="10252" name="Text Box 17">
              <a:extLst>
                <a:ext uri="{FF2B5EF4-FFF2-40B4-BE49-F238E27FC236}">
                  <a16:creationId xmlns:a16="http://schemas.microsoft.com/office/drawing/2014/main" id="{F28C8BE8-CAEB-F246-8A1A-CC4F019B8318}"/>
                </a:ext>
              </a:extLst>
            </p:cNvPr>
            <p:cNvSpPr txBox="1">
              <a:spLocks noChangeArrowheads="1"/>
            </p:cNvSpPr>
            <p:nvPr/>
          </p:nvSpPr>
          <p:spPr bwMode="auto">
            <a:xfrm>
              <a:off x="3098" y="2312"/>
              <a:ext cx="3020"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dirty="0">
                  <a:latin typeface="Symbol" pitchFamily="2" charset="2"/>
                </a:rPr>
                <a:t>x</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is</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the</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dimensionless</a:t>
              </a:r>
              <a:r>
                <a:rPr lang="de-CH" altLang="cs-CZ" sz="2400" dirty="0">
                  <a:latin typeface="Times New Roman" panose="02020603050405020304" pitchFamily="18" charset="0"/>
                  <a:cs typeface="Times New Roman" panose="02020603050405020304" pitchFamily="18" charset="0"/>
                </a:rPr>
                <a:t> «Manning </a:t>
              </a:r>
              <a:r>
                <a:rPr lang="de-CH" altLang="cs-CZ" sz="2400" dirty="0" err="1">
                  <a:latin typeface="Times New Roman" panose="02020603050405020304" pitchFamily="18" charset="0"/>
                  <a:cs typeface="Times New Roman" panose="02020603050405020304" pitchFamily="18" charset="0"/>
                </a:rPr>
                <a:t>structural</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factor</a:t>
              </a:r>
              <a:r>
                <a:rPr lang="de-CH" altLang="cs-CZ" sz="2400" dirty="0">
                  <a:latin typeface="Times New Roman" panose="02020603050405020304" pitchFamily="18" charset="0"/>
                  <a:cs typeface="Times New Roman" panose="02020603050405020304" pitchFamily="18" charset="0"/>
                </a:rPr>
                <a:t>» proportional </a:t>
              </a:r>
              <a:r>
                <a:rPr lang="de-CH" altLang="cs-CZ" sz="2400" dirty="0" err="1">
                  <a:latin typeface="Times New Roman" panose="02020603050405020304" pitchFamily="18" charset="0"/>
                  <a:cs typeface="Times New Roman" panose="02020603050405020304" pitchFamily="18" charset="0"/>
                </a:rPr>
                <a:t>to</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charge</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density</a:t>
              </a:r>
              <a:endParaRPr lang="fr-FR" altLang="cs-CZ" sz="2400" dirty="0">
                <a:latin typeface="Symbol" pitchFamily="2" charset="2"/>
              </a:endParaRPr>
            </a:p>
          </p:txBody>
        </p:sp>
        <p:graphicFrame>
          <p:nvGraphicFramePr>
            <p:cNvPr id="10253" name="Object 18">
              <a:extLst>
                <a:ext uri="{FF2B5EF4-FFF2-40B4-BE49-F238E27FC236}">
                  <a16:creationId xmlns:a16="http://schemas.microsoft.com/office/drawing/2014/main" id="{F72183C9-656F-4C4E-BF90-A718281CA3BD}"/>
                </a:ext>
              </a:extLst>
            </p:cNvPr>
            <p:cNvGraphicFramePr>
              <a:graphicFrameLocks noChangeAspect="1"/>
            </p:cNvGraphicFramePr>
            <p:nvPr/>
          </p:nvGraphicFramePr>
          <p:xfrm>
            <a:off x="1292" y="2341"/>
            <a:ext cx="1678" cy="667"/>
          </p:xfrm>
          <a:graphic>
            <a:graphicData uri="http://schemas.openxmlformats.org/presentationml/2006/ole">
              <mc:AlternateContent xmlns:mc="http://schemas.openxmlformats.org/markup-compatibility/2006">
                <mc:Choice xmlns:v="urn:schemas-microsoft-com:vml" Requires="v">
                  <p:oleObj spid="_x0000_s10382" name="Equation" r:id="rId9" imgW="24282400" imgH="9652000" progId="Equation.DSMT4">
                    <p:embed/>
                  </p:oleObj>
                </mc:Choice>
                <mc:Fallback>
                  <p:oleObj name="Equation" r:id="rId9" imgW="24282400" imgH="9652000" progId="Equation.DSMT4">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2" y="2341"/>
                          <a:ext cx="1678" cy="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86036" name="Object 20">
            <a:extLst>
              <a:ext uri="{FF2B5EF4-FFF2-40B4-BE49-F238E27FC236}">
                <a16:creationId xmlns:a16="http://schemas.microsoft.com/office/drawing/2014/main" id="{2782CAA8-C0BD-0148-8DCC-E40FC9ED5CC8}"/>
              </a:ext>
            </a:extLst>
          </p:cNvPr>
          <p:cNvGraphicFramePr>
            <a:graphicFrameLocks noChangeAspect="1"/>
          </p:cNvGraphicFramePr>
          <p:nvPr/>
        </p:nvGraphicFramePr>
        <p:xfrm>
          <a:off x="1258888" y="3644900"/>
          <a:ext cx="4295775" cy="1060450"/>
        </p:xfrm>
        <a:graphic>
          <a:graphicData uri="http://schemas.openxmlformats.org/presentationml/2006/ole">
            <mc:AlternateContent xmlns:mc="http://schemas.openxmlformats.org/markup-compatibility/2006">
              <mc:Choice xmlns:v="urn:schemas-microsoft-com:vml" Requires="v">
                <p:oleObj spid="_x0000_s10383" name="Equation" r:id="rId11" imgW="43891200" imgH="10820400" progId="Equation.DSMT4">
                  <p:embed/>
                </p:oleObj>
              </mc:Choice>
              <mc:Fallback>
                <p:oleObj name="Equation" r:id="rId11" imgW="43891200" imgH="10820400" progId="Equation.DSMT4">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58888" y="3644900"/>
                        <a:ext cx="4295775"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6037" name="Rectangle 21">
            <a:extLst>
              <a:ext uri="{FF2B5EF4-FFF2-40B4-BE49-F238E27FC236}">
                <a16:creationId xmlns:a16="http://schemas.microsoft.com/office/drawing/2014/main" id="{9FFC4B34-769D-2043-A939-89DE5C243BB0}"/>
              </a:ext>
            </a:extLst>
          </p:cNvPr>
          <p:cNvSpPr>
            <a:spLocks noChangeArrowheads="1"/>
          </p:cNvSpPr>
          <p:nvPr/>
        </p:nvSpPr>
        <p:spPr bwMode="auto">
          <a:xfrm>
            <a:off x="3203575" y="3644900"/>
            <a:ext cx="576263" cy="93662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603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3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60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P spid="860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9DB9C44-F6D9-AF47-A0A2-47C7F7D7C005}"/>
              </a:ext>
            </a:extLst>
          </p:cNvPr>
          <p:cNvSpPr>
            <a:spLocks noChangeArrowheads="1"/>
          </p:cNvSpPr>
          <p:nvPr/>
        </p:nvSpPr>
        <p:spPr bwMode="auto">
          <a:xfrm>
            <a:off x="250825" y="333375"/>
            <a:ext cx="8642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chemeClr val="hlink"/>
                </a:solidFill>
                <a:latin typeface="Times New Roman" panose="02020603050405020304" pitchFamily="18" charset="0"/>
              </a:rPr>
              <a:t>Cvičení 4: </a:t>
            </a:r>
            <a:r>
              <a:rPr lang="de-CH" altLang="cs-CZ" sz="2400" b="1">
                <a:solidFill>
                  <a:schemeClr val="hlink"/>
                </a:solidFill>
                <a:latin typeface="Times New Roman" panose="02020603050405020304" pitchFamily="18" charset="0"/>
              </a:rPr>
              <a:t>Vypo</a:t>
            </a:r>
            <a:r>
              <a:rPr lang="cs-CZ" altLang="cs-CZ" sz="2400" b="1">
                <a:solidFill>
                  <a:schemeClr val="hlink"/>
                </a:solidFill>
                <a:latin typeface="Times New Roman" panose="02020603050405020304" pitchFamily="18" charset="0"/>
              </a:rPr>
              <a:t>čtěte </a:t>
            </a:r>
            <a:r>
              <a:rPr lang="de-CH" altLang="cs-CZ" sz="2400" b="1">
                <a:solidFill>
                  <a:schemeClr val="hlink"/>
                </a:solidFill>
                <a:latin typeface="Symbol" pitchFamily="2" charset="2"/>
              </a:rPr>
              <a:t>x</a:t>
            </a:r>
            <a:r>
              <a:rPr lang="de-CH" altLang="cs-CZ" sz="2400" b="1">
                <a:solidFill>
                  <a:schemeClr val="hlink"/>
                </a:solidFill>
                <a:latin typeface="Times New Roman" panose="02020603050405020304" pitchFamily="18" charset="0"/>
                <a:cs typeface="Times New Roman" panose="02020603050405020304" pitchFamily="18" charset="0"/>
              </a:rPr>
              <a:t> pro dvoj</a:t>
            </a:r>
            <a:r>
              <a:rPr lang="cs-CZ" altLang="cs-CZ" sz="2400" b="1">
                <a:solidFill>
                  <a:schemeClr val="hlink"/>
                </a:solidFill>
                <a:latin typeface="Times New Roman" panose="02020603050405020304" pitchFamily="18" charset="0"/>
                <a:cs typeface="Times New Roman" panose="02020603050405020304" pitchFamily="18" charset="0"/>
              </a:rPr>
              <a:t>šroubovicovou DNA (b </a:t>
            </a:r>
            <a:r>
              <a:rPr lang="de-CH" altLang="cs-CZ" sz="2400" b="1">
                <a:solidFill>
                  <a:schemeClr val="hlink"/>
                </a:solidFill>
                <a:latin typeface="Times New Roman" panose="02020603050405020304" pitchFamily="18" charset="0"/>
                <a:cs typeface="Times New Roman" panose="02020603050405020304" pitchFamily="18" charset="0"/>
              </a:rPr>
              <a:t>= 1.7 </a:t>
            </a:r>
            <a:r>
              <a:rPr lang="en-US" altLang="cs-CZ" sz="2400" b="1">
                <a:solidFill>
                  <a:schemeClr val="hlink"/>
                </a:solidFill>
                <a:latin typeface="Times New Roman" panose="02020603050405020304" pitchFamily="18" charset="0"/>
                <a:cs typeface="Times New Roman" panose="02020603050405020304" pitchFamily="18" charset="0"/>
              </a:rPr>
              <a:t>Å)</a:t>
            </a:r>
            <a:r>
              <a:rPr lang="cs-CZ" altLang="cs-CZ" sz="2400" b="1">
                <a:solidFill>
                  <a:schemeClr val="hlink"/>
                </a:solidFill>
                <a:latin typeface="Times New Roman" panose="02020603050405020304" pitchFamily="18" charset="0"/>
              </a:rPr>
              <a:t> </a:t>
            </a:r>
            <a:endParaRPr lang="de-CH" altLang="cs-CZ" sz="2400" b="1">
              <a:solidFill>
                <a:schemeClr val="hlink"/>
              </a:solidFill>
              <a:latin typeface="Times New Roman" panose="02020603050405020304" pitchFamily="18" charset="0"/>
            </a:endParaRPr>
          </a:p>
          <a:p>
            <a:pPr eaLnBrk="1" hangingPunct="1">
              <a:spcBef>
                <a:spcPct val="0"/>
              </a:spcBef>
              <a:buFontTx/>
              <a:buNone/>
            </a:pPr>
            <a:r>
              <a:rPr lang="de-CH" altLang="cs-CZ" sz="2400" b="1">
                <a:solidFill>
                  <a:schemeClr val="hlink"/>
                </a:solidFill>
                <a:latin typeface="Times New Roman" panose="02020603050405020304" pitchFamily="18" charset="0"/>
              </a:rPr>
              <a:t>při</a:t>
            </a:r>
            <a:r>
              <a:rPr lang="cs-CZ" altLang="cs-CZ" sz="2400" b="1">
                <a:solidFill>
                  <a:schemeClr val="hlink"/>
                </a:solidFill>
                <a:latin typeface="Times New Roman" panose="02020603050405020304" pitchFamily="18" charset="0"/>
              </a:rPr>
              <a:t> 25 °C</a:t>
            </a:r>
            <a:endParaRPr lang="fr-FR" altLang="cs-CZ" sz="2400" b="1">
              <a:solidFill>
                <a:schemeClr val="hlink"/>
              </a:solidFill>
              <a:latin typeface="Times New Roman" panose="02020603050405020304" pitchFamily="18" charset="0"/>
            </a:endParaRPr>
          </a:p>
        </p:txBody>
      </p:sp>
      <p:graphicFrame>
        <p:nvGraphicFramePr>
          <p:cNvPr id="11267" name="Object 3">
            <a:extLst>
              <a:ext uri="{FF2B5EF4-FFF2-40B4-BE49-F238E27FC236}">
                <a16:creationId xmlns:a16="http://schemas.microsoft.com/office/drawing/2014/main" id="{DD90DB8A-4DC7-6D41-933A-2C07140CF98F}"/>
              </a:ext>
            </a:extLst>
          </p:cNvPr>
          <p:cNvGraphicFramePr>
            <a:graphicFrameLocks noChangeAspect="1"/>
          </p:cNvGraphicFramePr>
          <p:nvPr/>
        </p:nvGraphicFramePr>
        <p:xfrm>
          <a:off x="611188" y="981075"/>
          <a:ext cx="2541587" cy="914400"/>
        </p:xfrm>
        <a:graphic>
          <a:graphicData uri="http://schemas.openxmlformats.org/presentationml/2006/ole">
            <mc:AlternateContent xmlns:mc="http://schemas.openxmlformats.org/markup-compatibility/2006">
              <mc:Choice xmlns:v="urn:schemas-microsoft-com:vml" Requires="v">
                <p:oleObj spid="_x0000_s11297" name="Equation" r:id="rId3" imgW="24282400" imgH="9652000" progId="Equation.DSMT4">
                  <p:embed/>
                </p:oleObj>
              </mc:Choice>
              <mc:Fallback>
                <p:oleObj name="Equation" r:id="rId3" imgW="24282400" imgH="96520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981075"/>
                        <a:ext cx="25415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Rectangle 4">
            <a:extLst>
              <a:ext uri="{FF2B5EF4-FFF2-40B4-BE49-F238E27FC236}">
                <a16:creationId xmlns:a16="http://schemas.microsoft.com/office/drawing/2014/main" id="{48C85D13-C2CE-9746-9D81-AE6D0D8B84F7}"/>
              </a:ext>
            </a:extLst>
          </p:cNvPr>
          <p:cNvSpPr>
            <a:spLocks noChangeArrowheads="1"/>
          </p:cNvSpPr>
          <p:nvPr/>
        </p:nvSpPr>
        <p:spPr bwMode="auto">
          <a:xfrm>
            <a:off x="539750" y="1268413"/>
            <a:ext cx="792163" cy="431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1269" name="Text Box 5">
            <a:extLst>
              <a:ext uri="{FF2B5EF4-FFF2-40B4-BE49-F238E27FC236}">
                <a16:creationId xmlns:a16="http://schemas.microsoft.com/office/drawing/2014/main" id="{CC2B6C4A-8D1F-6B46-BD4D-42972ECCF3C8}"/>
              </a:ext>
            </a:extLst>
          </p:cNvPr>
          <p:cNvSpPr txBox="1">
            <a:spLocks noChangeArrowheads="1"/>
          </p:cNvSpPr>
          <p:nvPr/>
        </p:nvSpPr>
        <p:spPr bwMode="auto">
          <a:xfrm>
            <a:off x="179388" y="5516563"/>
            <a:ext cx="8748712"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 = 1.38x10</a:t>
            </a:r>
            <a:r>
              <a:rPr lang="de-CH" altLang="cs-CZ" sz="2000" baseline="30000">
                <a:latin typeface="Times New Roman" panose="02020603050405020304" pitchFamily="18" charset="0"/>
                <a:cs typeface="Times New Roman" panose="02020603050405020304" pitchFamily="18" charset="0"/>
              </a:rPr>
              <a:t>-23</a:t>
            </a:r>
            <a:r>
              <a:rPr lang="de-CH" altLang="cs-CZ" sz="2000">
                <a:latin typeface="Times New Roman" panose="02020603050405020304" pitchFamily="18" charset="0"/>
                <a:cs typeface="Times New Roman" panose="02020603050405020304" pitchFamily="18" charset="0"/>
              </a:rPr>
              <a:t> J.K</a:t>
            </a:r>
            <a:r>
              <a:rPr lang="de-CH" altLang="cs-CZ" sz="2000" baseline="30000">
                <a:latin typeface="Times New Roman" panose="02020603050405020304" pitchFamily="18" charset="0"/>
                <a:cs typeface="Times New Roman" panose="02020603050405020304" pitchFamily="18" charset="0"/>
              </a:rPr>
              <a:t>-1</a:t>
            </a:r>
            <a:r>
              <a:rPr lang="de-CH" altLang="cs-CZ" sz="2000">
                <a:latin typeface="Times New Roman" panose="02020603050405020304" pitchFamily="18" charset="0"/>
                <a:cs typeface="Times New Roman" panose="02020603050405020304" pitchFamily="18" charset="0"/>
              </a:rPr>
              <a:t>  	 </a:t>
            </a:r>
            <a:r>
              <a:rPr lang="de-CH" altLang="cs-CZ" sz="2000">
                <a:solidFill>
                  <a:srgbClr val="0000FF"/>
                </a:solidFill>
                <a:latin typeface="Times New Roman" panose="02020603050405020304" pitchFamily="18" charset="0"/>
                <a:cs typeface="Times New Roman" panose="02020603050405020304" pitchFamily="18" charset="0"/>
              </a:rPr>
              <a:t>T</a:t>
            </a:r>
            <a:r>
              <a:rPr lang="de-CH" altLang="cs-CZ" sz="2000">
                <a:latin typeface="Times New Roman" panose="02020603050405020304" pitchFamily="18" charset="0"/>
                <a:cs typeface="Times New Roman" panose="02020603050405020304" pitchFamily="18" charset="0"/>
              </a:rPr>
              <a:t> = 298 K 		</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 9.0x10</a:t>
            </a:r>
            <a:r>
              <a:rPr lang="de-CH" altLang="cs-CZ" sz="2000" baseline="30000">
                <a:latin typeface="Times New Roman" panose="02020603050405020304" pitchFamily="18" charset="0"/>
                <a:cs typeface="Times New Roman" panose="02020603050405020304" pitchFamily="18" charset="0"/>
              </a:rPr>
              <a:t>9</a:t>
            </a:r>
            <a:r>
              <a:rPr lang="de-CH" altLang="cs-CZ" sz="2000">
                <a:latin typeface="Times New Roman" panose="02020603050405020304" pitchFamily="18" charset="0"/>
                <a:cs typeface="Times New Roman" panose="02020603050405020304" pitchFamily="18" charset="0"/>
              </a:rPr>
              <a:t> Nm</a:t>
            </a:r>
            <a:r>
              <a:rPr lang="de-CH" altLang="cs-CZ" sz="2000" baseline="30000">
                <a:latin typeface="Times New Roman" panose="02020603050405020304" pitchFamily="18" charset="0"/>
                <a:cs typeface="Times New Roman" panose="02020603050405020304" pitchFamily="18" charset="0"/>
              </a:rPr>
              <a:t>2</a:t>
            </a:r>
            <a:r>
              <a:rPr lang="de-CH" altLang="cs-CZ" sz="2000">
                <a:latin typeface="Times New Roman" panose="02020603050405020304" pitchFamily="18" charset="0"/>
                <a:cs typeface="Times New Roman" panose="02020603050405020304" pitchFamily="18" charset="0"/>
              </a:rPr>
              <a:t>C</a:t>
            </a:r>
            <a:r>
              <a:rPr lang="de-CH" altLang="cs-CZ" sz="2000" baseline="30000">
                <a:latin typeface="Times New Roman" panose="02020603050405020304" pitchFamily="18" charset="0"/>
                <a:cs typeface="Times New Roman" panose="02020603050405020304" pitchFamily="18" charset="0"/>
              </a:rPr>
              <a:t>-2	 </a:t>
            </a:r>
            <a:r>
              <a:rPr lang="de-CH" altLang="cs-CZ" sz="2000">
                <a:solidFill>
                  <a:srgbClr val="0000FF"/>
                </a:solidFill>
                <a:latin typeface="Symbol" pitchFamily="2" charset="2"/>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a:t>
            </a:r>
            <a:r>
              <a:rPr lang="cs-CZ" altLang="cs-CZ" sz="2000">
                <a:latin typeface="Times New Roman" panose="02020603050405020304" pitchFamily="18" charset="0"/>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78</a:t>
            </a:r>
            <a:r>
              <a:rPr lang="de-CH" altLang="cs-CZ" sz="2000" baseline="30000">
                <a:latin typeface="Times New Roman" panose="02020603050405020304" pitchFamily="18" charset="0"/>
                <a:cs typeface="Times New Roman" panose="02020603050405020304" pitchFamily="18" charset="0"/>
              </a:rPr>
              <a:t> 	</a:t>
            </a:r>
            <a:r>
              <a:rPr lang="cs-CZ" altLang="cs-CZ" sz="2000">
                <a:latin typeface="Times New Roman" panose="02020603050405020304" pitchFamily="18" charset="0"/>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q</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 1.60x10</a:t>
            </a:r>
            <a:r>
              <a:rPr lang="de-CH" altLang="cs-CZ" sz="2000" baseline="30000">
                <a:latin typeface="Times New Roman" panose="02020603050405020304" pitchFamily="18" charset="0"/>
                <a:cs typeface="Times New Roman" panose="02020603050405020304" pitchFamily="18" charset="0"/>
              </a:rPr>
              <a:t>-19</a:t>
            </a:r>
            <a:r>
              <a:rPr lang="de-CH" altLang="cs-CZ" sz="2000">
                <a:latin typeface="Times New Roman" panose="02020603050405020304" pitchFamily="18" charset="0"/>
                <a:cs typeface="Times New Roman" panose="02020603050405020304" pitchFamily="18" charset="0"/>
              </a:rPr>
              <a:t> C			</a:t>
            </a:r>
          </a:p>
        </p:txBody>
      </p:sp>
      <p:sp>
        <p:nvSpPr>
          <p:cNvPr id="11270" name="Text Box 6">
            <a:extLst>
              <a:ext uri="{FF2B5EF4-FFF2-40B4-BE49-F238E27FC236}">
                <a16:creationId xmlns:a16="http://schemas.microsoft.com/office/drawing/2014/main" id="{C13CF892-C3E5-F04C-8372-1A93CD195B81}"/>
              </a:ext>
            </a:extLst>
          </p:cNvPr>
          <p:cNvSpPr txBox="1">
            <a:spLocks noChangeArrowheads="1"/>
          </p:cNvSpPr>
          <p:nvPr/>
        </p:nvSpPr>
        <p:spPr bwMode="auto">
          <a:xfrm>
            <a:off x="1619250" y="2997200"/>
            <a:ext cx="5010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4.2  (single-stranded DNA: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2.1)</a:t>
            </a:r>
            <a:endParaRPr lang="fr-FR" altLang="cs-CZ" sz="2400">
              <a:latin typeface="Times New Roman" panose="02020603050405020304" pitchFamily="18" charset="0"/>
              <a:cs typeface="Times New Roman" panose="02020603050405020304" pitchFamily="18" charset="0"/>
            </a:endParaRPr>
          </a:p>
        </p:txBody>
      </p:sp>
      <p:sp>
        <p:nvSpPr>
          <p:cNvPr id="128007" name="Rectangle 7">
            <a:extLst>
              <a:ext uri="{FF2B5EF4-FFF2-40B4-BE49-F238E27FC236}">
                <a16:creationId xmlns:a16="http://schemas.microsoft.com/office/drawing/2014/main" id="{8C0FEB47-27D8-6944-95E2-F4AA376A427D}"/>
              </a:ext>
            </a:extLst>
          </p:cNvPr>
          <p:cNvSpPr>
            <a:spLocks noChangeArrowheads="1"/>
          </p:cNvSpPr>
          <p:nvPr/>
        </p:nvSpPr>
        <p:spPr bwMode="auto">
          <a:xfrm>
            <a:off x="1258888" y="2420938"/>
            <a:ext cx="6121400" cy="1584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8007"/>
                                        </p:tgtEl>
                                      </p:cBhvr>
                                    </p:animEffect>
                                    <p:set>
                                      <p:cBhvr>
                                        <p:cTn id="7" dur="1" fill="hold">
                                          <p:stCondLst>
                                            <p:cond delay="1999"/>
                                          </p:stCondLst>
                                        </p:cTn>
                                        <p:tgtEl>
                                          <p:spTgt spid="1280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C46DE04C-66AC-1844-96EA-C6E0FEB398B3}"/>
              </a:ext>
            </a:extLst>
          </p:cNvPr>
          <p:cNvSpPr txBox="1">
            <a:spLocks noChangeArrowheads="1"/>
          </p:cNvSpPr>
          <p:nvPr/>
        </p:nvSpPr>
        <p:spPr bwMode="auto">
          <a:xfrm>
            <a:off x="5459413" y="31638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cs-CZ" sz="2400">
              <a:latin typeface="Times New Roman" panose="02020603050405020304" pitchFamily="18" charset="0"/>
              <a:cs typeface="Times New Roman" panose="02020603050405020304" pitchFamily="18" charset="0"/>
            </a:endParaRPr>
          </a:p>
        </p:txBody>
      </p:sp>
      <p:grpSp>
        <p:nvGrpSpPr>
          <p:cNvPr id="2" name="Group 3">
            <a:extLst>
              <a:ext uri="{FF2B5EF4-FFF2-40B4-BE49-F238E27FC236}">
                <a16:creationId xmlns:a16="http://schemas.microsoft.com/office/drawing/2014/main" id="{55C37F06-C061-4047-8D79-203698B55993}"/>
              </a:ext>
            </a:extLst>
          </p:cNvPr>
          <p:cNvGrpSpPr>
            <a:grpSpLocks/>
          </p:cNvGrpSpPr>
          <p:nvPr/>
        </p:nvGrpSpPr>
        <p:grpSpPr bwMode="auto">
          <a:xfrm>
            <a:off x="2700338" y="4868863"/>
            <a:ext cx="355600" cy="457200"/>
            <a:chOff x="1973" y="2462"/>
            <a:chExt cx="224" cy="288"/>
          </a:xfrm>
        </p:grpSpPr>
        <p:sp>
          <p:nvSpPr>
            <p:cNvPr id="12385" name="Text Box 4">
              <a:extLst>
                <a:ext uri="{FF2B5EF4-FFF2-40B4-BE49-F238E27FC236}">
                  <a16:creationId xmlns:a16="http://schemas.microsoft.com/office/drawing/2014/main" id="{917FAF84-F0DA-234D-80B4-F975A140D53F}"/>
                </a:ext>
              </a:extLst>
            </p:cNvPr>
            <p:cNvSpPr txBox="1">
              <a:spLocks noChangeArrowheads="1"/>
            </p:cNvSpPr>
            <p:nvPr/>
          </p:nvSpPr>
          <p:spPr bwMode="auto">
            <a:xfrm>
              <a:off x="1973" y="2462"/>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6" name="Oval 5">
              <a:extLst>
                <a:ext uri="{FF2B5EF4-FFF2-40B4-BE49-F238E27FC236}">
                  <a16:creationId xmlns:a16="http://schemas.microsoft.com/office/drawing/2014/main" id="{47C6FACC-AC75-1A4F-8B2B-63F015628EB6}"/>
                </a:ext>
              </a:extLst>
            </p:cNvPr>
            <p:cNvSpPr>
              <a:spLocks noChangeArrowheads="1"/>
            </p:cNvSpPr>
            <p:nvPr/>
          </p:nvSpPr>
          <p:spPr bwMode="auto">
            <a:xfrm>
              <a:off x="1985" y="2494"/>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3" name="Group 6">
            <a:extLst>
              <a:ext uri="{FF2B5EF4-FFF2-40B4-BE49-F238E27FC236}">
                <a16:creationId xmlns:a16="http://schemas.microsoft.com/office/drawing/2014/main" id="{30B52646-1CFB-A744-BB31-E3D67A6237C1}"/>
              </a:ext>
            </a:extLst>
          </p:cNvPr>
          <p:cNvGrpSpPr>
            <a:grpSpLocks/>
          </p:cNvGrpSpPr>
          <p:nvPr/>
        </p:nvGrpSpPr>
        <p:grpSpPr bwMode="auto">
          <a:xfrm>
            <a:off x="5003800" y="1125538"/>
            <a:ext cx="355600" cy="457200"/>
            <a:chOff x="3276" y="1795"/>
            <a:chExt cx="224" cy="288"/>
          </a:xfrm>
        </p:grpSpPr>
        <p:sp>
          <p:nvSpPr>
            <p:cNvPr id="12383" name="Text Box 7">
              <a:extLst>
                <a:ext uri="{FF2B5EF4-FFF2-40B4-BE49-F238E27FC236}">
                  <a16:creationId xmlns:a16="http://schemas.microsoft.com/office/drawing/2014/main" id="{CC88937F-7E0F-4B44-B89A-D331D226019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4" name="Oval 8">
              <a:extLst>
                <a:ext uri="{FF2B5EF4-FFF2-40B4-BE49-F238E27FC236}">
                  <a16:creationId xmlns:a16="http://schemas.microsoft.com/office/drawing/2014/main" id="{94D6EA35-47B1-3445-A6E2-A07FE11D7903}"/>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4" name="Group 9">
            <a:extLst>
              <a:ext uri="{FF2B5EF4-FFF2-40B4-BE49-F238E27FC236}">
                <a16:creationId xmlns:a16="http://schemas.microsoft.com/office/drawing/2014/main" id="{E6FBF50C-5E4A-394B-8B94-9409C521EA02}"/>
              </a:ext>
            </a:extLst>
          </p:cNvPr>
          <p:cNvGrpSpPr>
            <a:grpSpLocks/>
          </p:cNvGrpSpPr>
          <p:nvPr/>
        </p:nvGrpSpPr>
        <p:grpSpPr bwMode="auto">
          <a:xfrm>
            <a:off x="4284663" y="5589588"/>
            <a:ext cx="355600" cy="457200"/>
            <a:chOff x="2959" y="2339"/>
            <a:chExt cx="224" cy="288"/>
          </a:xfrm>
        </p:grpSpPr>
        <p:sp>
          <p:nvSpPr>
            <p:cNvPr id="12381" name="Text Box 10">
              <a:extLst>
                <a:ext uri="{FF2B5EF4-FFF2-40B4-BE49-F238E27FC236}">
                  <a16:creationId xmlns:a16="http://schemas.microsoft.com/office/drawing/2014/main" id="{5C3D956B-9857-7C4B-9E4B-8C74BD6F7D8F}"/>
                </a:ext>
              </a:extLst>
            </p:cNvPr>
            <p:cNvSpPr txBox="1">
              <a:spLocks noChangeArrowheads="1"/>
            </p:cNvSpPr>
            <p:nvPr/>
          </p:nvSpPr>
          <p:spPr bwMode="auto">
            <a:xfrm>
              <a:off x="2959" y="2339"/>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2" name="Oval 11">
              <a:extLst>
                <a:ext uri="{FF2B5EF4-FFF2-40B4-BE49-F238E27FC236}">
                  <a16:creationId xmlns:a16="http://schemas.microsoft.com/office/drawing/2014/main" id="{D8979F45-DB3D-9447-A80E-49D7E7450F20}"/>
                </a:ext>
              </a:extLst>
            </p:cNvPr>
            <p:cNvSpPr>
              <a:spLocks noChangeArrowheads="1"/>
            </p:cNvSpPr>
            <p:nvPr/>
          </p:nvSpPr>
          <p:spPr bwMode="auto">
            <a:xfrm>
              <a:off x="2971" y="2371"/>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5" name="Group 12">
            <a:extLst>
              <a:ext uri="{FF2B5EF4-FFF2-40B4-BE49-F238E27FC236}">
                <a16:creationId xmlns:a16="http://schemas.microsoft.com/office/drawing/2014/main" id="{C7466647-8882-4145-8971-260D9FE91765}"/>
              </a:ext>
            </a:extLst>
          </p:cNvPr>
          <p:cNvGrpSpPr>
            <a:grpSpLocks/>
          </p:cNvGrpSpPr>
          <p:nvPr/>
        </p:nvGrpSpPr>
        <p:grpSpPr bwMode="auto">
          <a:xfrm>
            <a:off x="755650" y="5949950"/>
            <a:ext cx="355600" cy="457200"/>
            <a:chOff x="1235" y="1841"/>
            <a:chExt cx="224" cy="288"/>
          </a:xfrm>
        </p:grpSpPr>
        <p:sp>
          <p:nvSpPr>
            <p:cNvPr id="12379" name="Text Box 13">
              <a:extLst>
                <a:ext uri="{FF2B5EF4-FFF2-40B4-BE49-F238E27FC236}">
                  <a16:creationId xmlns:a16="http://schemas.microsoft.com/office/drawing/2014/main" id="{0E26B7E1-2FE6-2640-9C81-FDC24DC07B2E}"/>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0" name="Oval 14">
              <a:extLst>
                <a:ext uri="{FF2B5EF4-FFF2-40B4-BE49-F238E27FC236}">
                  <a16:creationId xmlns:a16="http://schemas.microsoft.com/office/drawing/2014/main" id="{0C006CDF-2067-4F47-98B4-E0B222F33E6A}"/>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6" name="Group 15">
            <a:extLst>
              <a:ext uri="{FF2B5EF4-FFF2-40B4-BE49-F238E27FC236}">
                <a16:creationId xmlns:a16="http://schemas.microsoft.com/office/drawing/2014/main" id="{DA83A47B-160F-C340-AB2F-689BEB16EEC4}"/>
              </a:ext>
            </a:extLst>
          </p:cNvPr>
          <p:cNvGrpSpPr>
            <a:grpSpLocks/>
          </p:cNvGrpSpPr>
          <p:nvPr/>
        </p:nvGrpSpPr>
        <p:grpSpPr bwMode="auto">
          <a:xfrm>
            <a:off x="2411413" y="260350"/>
            <a:ext cx="355600" cy="457200"/>
            <a:chOff x="373" y="1841"/>
            <a:chExt cx="224" cy="288"/>
          </a:xfrm>
        </p:grpSpPr>
        <p:sp>
          <p:nvSpPr>
            <p:cNvPr id="12377" name="Text Box 16">
              <a:extLst>
                <a:ext uri="{FF2B5EF4-FFF2-40B4-BE49-F238E27FC236}">
                  <a16:creationId xmlns:a16="http://schemas.microsoft.com/office/drawing/2014/main" id="{F7C719D7-C879-7744-8380-EB6A74798CB4}"/>
                </a:ext>
              </a:extLst>
            </p:cNvPr>
            <p:cNvSpPr txBox="1">
              <a:spLocks noChangeArrowheads="1"/>
            </p:cNvSpPr>
            <p:nvPr/>
          </p:nvSpPr>
          <p:spPr bwMode="auto">
            <a:xfrm>
              <a:off x="373"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78" name="Oval 17">
              <a:extLst>
                <a:ext uri="{FF2B5EF4-FFF2-40B4-BE49-F238E27FC236}">
                  <a16:creationId xmlns:a16="http://schemas.microsoft.com/office/drawing/2014/main" id="{A7A8CD25-F4CA-E149-AE11-1346D24F9DB8}"/>
                </a:ext>
              </a:extLst>
            </p:cNvPr>
            <p:cNvSpPr>
              <a:spLocks noChangeArrowheads="1"/>
            </p:cNvSpPr>
            <p:nvPr/>
          </p:nvSpPr>
          <p:spPr bwMode="auto">
            <a:xfrm>
              <a:off x="385"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7" name="Group 18">
            <a:extLst>
              <a:ext uri="{FF2B5EF4-FFF2-40B4-BE49-F238E27FC236}">
                <a16:creationId xmlns:a16="http://schemas.microsoft.com/office/drawing/2014/main" id="{B823EFB3-8BCD-3645-8783-5EF2E61E227B}"/>
              </a:ext>
            </a:extLst>
          </p:cNvPr>
          <p:cNvGrpSpPr>
            <a:grpSpLocks/>
          </p:cNvGrpSpPr>
          <p:nvPr/>
        </p:nvGrpSpPr>
        <p:grpSpPr bwMode="auto">
          <a:xfrm>
            <a:off x="0" y="2636838"/>
            <a:ext cx="288925" cy="288925"/>
            <a:chOff x="930" y="346"/>
            <a:chExt cx="182" cy="182"/>
          </a:xfrm>
        </p:grpSpPr>
        <p:sp>
          <p:nvSpPr>
            <p:cNvPr id="12375" name="Oval 19">
              <a:extLst>
                <a:ext uri="{FF2B5EF4-FFF2-40B4-BE49-F238E27FC236}">
                  <a16:creationId xmlns:a16="http://schemas.microsoft.com/office/drawing/2014/main" id="{C8DD81C4-4CC8-D74A-ADDB-86BC43D67BDF}"/>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6" name="Line 20">
              <a:extLst>
                <a:ext uri="{FF2B5EF4-FFF2-40B4-BE49-F238E27FC236}">
                  <a16:creationId xmlns:a16="http://schemas.microsoft.com/office/drawing/2014/main" id="{13327525-B3C9-7F4E-9FE3-2777A66894AA}"/>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8" name="Group 21">
            <a:extLst>
              <a:ext uri="{FF2B5EF4-FFF2-40B4-BE49-F238E27FC236}">
                <a16:creationId xmlns:a16="http://schemas.microsoft.com/office/drawing/2014/main" id="{C5FF9658-8FCC-7941-9B4F-05C1636D9C58}"/>
              </a:ext>
            </a:extLst>
          </p:cNvPr>
          <p:cNvGrpSpPr>
            <a:grpSpLocks/>
          </p:cNvGrpSpPr>
          <p:nvPr/>
        </p:nvGrpSpPr>
        <p:grpSpPr bwMode="auto">
          <a:xfrm>
            <a:off x="2916238" y="1557338"/>
            <a:ext cx="288925" cy="288925"/>
            <a:chOff x="930" y="346"/>
            <a:chExt cx="182" cy="182"/>
          </a:xfrm>
        </p:grpSpPr>
        <p:sp>
          <p:nvSpPr>
            <p:cNvPr id="12373" name="Oval 22">
              <a:extLst>
                <a:ext uri="{FF2B5EF4-FFF2-40B4-BE49-F238E27FC236}">
                  <a16:creationId xmlns:a16="http://schemas.microsoft.com/office/drawing/2014/main" id="{E44E0E34-676B-034C-BDBC-4471C1A4794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4" name="Line 23">
              <a:extLst>
                <a:ext uri="{FF2B5EF4-FFF2-40B4-BE49-F238E27FC236}">
                  <a16:creationId xmlns:a16="http://schemas.microsoft.com/office/drawing/2014/main" id="{5596F03B-CD6A-5847-8776-6C22339F222E}"/>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9" name="Group 24">
            <a:extLst>
              <a:ext uri="{FF2B5EF4-FFF2-40B4-BE49-F238E27FC236}">
                <a16:creationId xmlns:a16="http://schemas.microsoft.com/office/drawing/2014/main" id="{2CAC383E-DA93-BE45-8193-BA1ABC89DC6A}"/>
              </a:ext>
            </a:extLst>
          </p:cNvPr>
          <p:cNvGrpSpPr>
            <a:grpSpLocks/>
          </p:cNvGrpSpPr>
          <p:nvPr/>
        </p:nvGrpSpPr>
        <p:grpSpPr bwMode="auto">
          <a:xfrm>
            <a:off x="8459788" y="2781300"/>
            <a:ext cx="288925" cy="288925"/>
            <a:chOff x="930" y="346"/>
            <a:chExt cx="182" cy="182"/>
          </a:xfrm>
        </p:grpSpPr>
        <p:sp>
          <p:nvSpPr>
            <p:cNvPr id="12371" name="Oval 25">
              <a:extLst>
                <a:ext uri="{FF2B5EF4-FFF2-40B4-BE49-F238E27FC236}">
                  <a16:creationId xmlns:a16="http://schemas.microsoft.com/office/drawing/2014/main" id="{71C5FAFA-24EA-3E45-B4FE-71DDB291A58A}"/>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12372" name="Line 26">
              <a:extLst>
                <a:ext uri="{FF2B5EF4-FFF2-40B4-BE49-F238E27FC236}">
                  <a16:creationId xmlns:a16="http://schemas.microsoft.com/office/drawing/2014/main" id="{8B6856E4-5A28-C848-B8B9-0700D9DFE135}"/>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0" name="Group 27">
            <a:extLst>
              <a:ext uri="{FF2B5EF4-FFF2-40B4-BE49-F238E27FC236}">
                <a16:creationId xmlns:a16="http://schemas.microsoft.com/office/drawing/2014/main" id="{39E8CF9F-E1B1-D349-8228-CCA06EAB69B9}"/>
              </a:ext>
            </a:extLst>
          </p:cNvPr>
          <p:cNvGrpSpPr>
            <a:grpSpLocks/>
          </p:cNvGrpSpPr>
          <p:nvPr/>
        </p:nvGrpSpPr>
        <p:grpSpPr bwMode="auto">
          <a:xfrm>
            <a:off x="1331913" y="4508500"/>
            <a:ext cx="288925" cy="288925"/>
            <a:chOff x="930" y="346"/>
            <a:chExt cx="182" cy="182"/>
          </a:xfrm>
        </p:grpSpPr>
        <p:sp>
          <p:nvSpPr>
            <p:cNvPr id="12369" name="Oval 28">
              <a:extLst>
                <a:ext uri="{FF2B5EF4-FFF2-40B4-BE49-F238E27FC236}">
                  <a16:creationId xmlns:a16="http://schemas.microsoft.com/office/drawing/2014/main" id="{BC79782D-1A21-C648-948A-DF80EBD1342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0" name="Line 29">
              <a:extLst>
                <a:ext uri="{FF2B5EF4-FFF2-40B4-BE49-F238E27FC236}">
                  <a16:creationId xmlns:a16="http://schemas.microsoft.com/office/drawing/2014/main" id="{AA13607D-4925-F54F-8450-BE38219E5BB5}"/>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1" name="Group 30">
            <a:extLst>
              <a:ext uri="{FF2B5EF4-FFF2-40B4-BE49-F238E27FC236}">
                <a16:creationId xmlns:a16="http://schemas.microsoft.com/office/drawing/2014/main" id="{5BD665F4-51E3-9943-86E8-522C4D5B86BA}"/>
              </a:ext>
            </a:extLst>
          </p:cNvPr>
          <p:cNvGrpSpPr>
            <a:grpSpLocks/>
          </p:cNvGrpSpPr>
          <p:nvPr/>
        </p:nvGrpSpPr>
        <p:grpSpPr bwMode="auto">
          <a:xfrm>
            <a:off x="8604250" y="4941888"/>
            <a:ext cx="288925" cy="288925"/>
            <a:chOff x="930" y="346"/>
            <a:chExt cx="182" cy="182"/>
          </a:xfrm>
        </p:grpSpPr>
        <p:sp>
          <p:nvSpPr>
            <p:cNvPr id="12367" name="Oval 31">
              <a:extLst>
                <a:ext uri="{FF2B5EF4-FFF2-40B4-BE49-F238E27FC236}">
                  <a16:creationId xmlns:a16="http://schemas.microsoft.com/office/drawing/2014/main" id="{47B025FA-5790-7949-A74A-D05C8C7BBE2E}"/>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8" name="Line 32">
              <a:extLst>
                <a:ext uri="{FF2B5EF4-FFF2-40B4-BE49-F238E27FC236}">
                  <a16:creationId xmlns:a16="http://schemas.microsoft.com/office/drawing/2014/main" id="{90485F3C-4D82-B649-B7AD-8DC2FFCF3863}"/>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2" name="Group 33">
            <a:extLst>
              <a:ext uri="{FF2B5EF4-FFF2-40B4-BE49-F238E27FC236}">
                <a16:creationId xmlns:a16="http://schemas.microsoft.com/office/drawing/2014/main" id="{3AC2D9AF-D407-E944-9750-57434A395C67}"/>
              </a:ext>
            </a:extLst>
          </p:cNvPr>
          <p:cNvGrpSpPr>
            <a:grpSpLocks/>
          </p:cNvGrpSpPr>
          <p:nvPr/>
        </p:nvGrpSpPr>
        <p:grpSpPr bwMode="auto">
          <a:xfrm>
            <a:off x="6443663" y="5661025"/>
            <a:ext cx="288925" cy="288925"/>
            <a:chOff x="930" y="346"/>
            <a:chExt cx="182" cy="182"/>
          </a:xfrm>
        </p:grpSpPr>
        <p:sp>
          <p:nvSpPr>
            <p:cNvPr id="12365" name="Oval 34">
              <a:extLst>
                <a:ext uri="{FF2B5EF4-FFF2-40B4-BE49-F238E27FC236}">
                  <a16:creationId xmlns:a16="http://schemas.microsoft.com/office/drawing/2014/main" id="{FC559252-D2BD-C74E-ABD7-07000131C3B4}"/>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6" name="Line 35">
              <a:extLst>
                <a:ext uri="{FF2B5EF4-FFF2-40B4-BE49-F238E27FC236}">
                  <a16:creationId xmlns:a16="http://schemas.microsoft.com/office/drawing/2014/main" id="{3E25B3E5-86EF-1046-978A-A22314EB1D2D}"/>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3" name="Group 36">
            <a:extLst>
              <a:ext uri="{FF2B5EF4-FFF2-40B4-BE49-F238E27FC236}">
                <a16:creationId xmlns:a16="http://schemas.microsoft.com/office/drawing/2014/main" id="{A771E67A-A6A8-BC4E-B9BB-C63D8D14118A}"/>
              </a:ext>
            </a:extLst>
          </p:cNvPr>
          <p:cNvGrpSpPr>
            <a:grpSpLocks/>
          </p:cNvGrpSpPr>
          <p:nvPr/>
        </p:nvGrpSpPr>
        <p:grpSpPr bwMode="auto">
          <a:xfrm>
            <a:off x="4356100" y="836613"/>
            <a:ext cx="288925" cy="288925"/>
            <a:chOff x="930" y="346"/>
            <a:chExt cx="182" cy="182"/>
          </a:xfrm>
        </p:grpSpPr>
        <p:sp>
          <p:nvSpPr>
            <p:cNvPr id="12363" name="Oval 37">
              <a:extLst>
                <a:ext uri="{FF2B5EF4-FFF2-40B4-BE49-F238E27FC236}">
                  <a16:creationId xmlns:a16="http://schemas.microsoft.com/office/drawing/2014/main" id="{87FB0218-D642-F445-9F52-08F8E89ACB27}"/>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4" name="Line 38">
              <a:extLst>
                <a:ext uri="{FF2B5EF4-FFF2-40B4-BE49-F238E27FC236}">
                  <a16:creationId xmlns:a16="http://schemas.microsoft.com/office/drawing/2014/main" id="{42CDC467-D7EB-F04E-B064-D62A73880861}"/>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4" name="Group 39">
            <a:extLst>
              <a:ext uri="{FF2B5EF4-FFF2-40B4-BE49-F238E27FC236}">
                <a16:creationId xmlns:a16="http://schemas.microsoft.com/office/drawing/2014/main" id="{8190244C-C91B-5049-887F-DC5CF1E03152}"/>
              </a:ext>
            </a:extLst>
          </p:cNvPr>
          <p:cNvGrpSpPr>
            <a:grpSpLocks/>
          </p:cNvGrpSpPr>
          <p:nvPr/>
        </p:nvGrpSpPr>
        <p:grpSpPr bwMode="auto">
          <a:xfrm>
            <a:off x="3348038" y="5516563"/>
            <a:ext cx="288925" cy="288925"/>
            <a:chOff x="930" y="346"/>
            <a:chExt cx="182" cy="182"/>
          </a:xfrm>
        </p:grpSpPr>
        <p:sp>
          <p:nvSpPr>
            <p:cNvPr id="12361" name="Oval 40">
              <a:extLst>
                <a:ext uri="{FF2B5EF4-FFF2-40B4-BE49-F238E27FC236}">
                  <a16:creationId xmlns:a16="http://schemas.microsoft.com/office/drawing/2014/main" id="{00729F4B-8B42-A640-92E7-9A5598A0BD22}"/>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2" name="Line 41">
              <a:extLst>
                <a:ext uri="{FF2B5EF4-FFF2-40B4-BE49-F238E27FC236}">
                  <a16:creationId xmlns:a16="http://schemas.microsoft.com/office/drawing/2014/main" id="{18186321-4EDA-1C45-BDB1-E1239BEB2634}"/>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5" name="Group 42">
            <a:extLst>
              <a:ext uri="{FF2B5EF4-FFF2-40B4-BE49-F238E27FC236}">
                <a16:creationId xmlns:a16="http://schemas.microsoft.com/office/drawing/2014/main" id="{EF1E3D7D-3662-C647-80E3-1CF09B30600F}"/>
              </a:ext>
            </a:extLst>
          </p:cNvPr>
          <p:cNvGrpSpPr>
            <a:grpSpLocks/>
          </p:cNvGrpSpPr>
          <p:nvPr/>
        </p:nvGrpSpPr>
        <p:grpSpPr bwMode="auto">
          <a:xfrm>
            <a:off x="1547813" y="2708275"/>
            <a:ext cx="288925" cy="288925"/>
            <a:chOff x="930" y="346"/>
            <a:chExt cx="182" cy="182"/>
          </a:xfrm>
        </p:grpSpPr>
        <p:sp>
          <p:nvSpPr>
            <p:cNvPr id="12359" name="Oval 43">
              <a:extLst>
                <a:ext uri="{FF2B5EF4-FFF2-40B4-BE49-F238E27FC236}">
                  <a16:creationId xmlns:a16="http://schemas.microsoft.com/office/drawing/2014/main" id="{49D3DF39-BC7D-0645-84CE-22448A1BAC70}"/>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0" name="Line 44">
              <a:extLst>
                <a:ext uri="{FF2B5EF4-FFF2-40B4-BE49-F238E27FC236}">
                  <a16:creationId xmlns:a16="http://schemas.microsoft.com/office/drawing/2014/main" id="{8F1C2357-2618-444D-8064-FA2DFD15405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6" name="Group 45">
            <a:extLst>
              <a:ext uri="{FF2B5EF4-FFF2-40B4-BE49-F238E27FC236}">
                <a16:creationId xmlns:a16="http://schemas.microsoft.com/office/drawing/2014/main" id="{F2F8F9AE-2913-E54D-B202-EFEF38413E58}"/>
              </a:ext>
            </a:extLst>
          </p:cNvPr>
          <p:cNvGrpSpPr>
            <a:grpSpLocks/>
          </p:cNvGrpSpPr>
          <p:nvPr/>
        </p:nvGrpSpPr>
        <p:grpSpPr bwMode="auto">
          <a:xfrm>
            <a:off x="7019925" y="3933825"/>
            <a:ext cx="288925" cy="287338"/>
            <a:chOff x="930" y="346"/>
            <a:chExt cx="182" cy="182"/>
          </a:xfrm>
        </p:grpSpPr>
        <p:sp>
          <p:nvSpPr>
            <p:cNvPr id="12357" name="Oval 46">
              <a:extLst>
                <a:ext uri="{FF2B5EF4-FFF2-40B4-BE49-F238E27FC236}">
                  <a16:creationId xmlns:a16="http://schemas.microsoft.com/office/drawing/2014/main" id="{401B4DA1-8382-4043-9068-D27B5E27B03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58" name="Line 47">
              <a:extLst>
                <a:ext uri="{FF2B5EF4-FFF2-40B4-BE49-F238E27FC236}">
                  <a16:creationId xmlns:a16="http://schemas.microsoft.com/office/drawing/2014/main" id="{CD9FF8AD-5C9C-A943-93A7-8619BAF0966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7" name="Group 48">
            <a:extLst>
              <a:ext uri="{FF2B5EF4-FFF2-40B4-BE49-F238E27FC236}">
                <a16:creationId xmlns:a16="http://schemas.microsoft.com/office/drawing/2014/main" id="{DFC18E7F-56A7-4649-9915-627F3135C624}"/>
              </a:ext>
            </a:extLst>
          </p:cNvPr>
          <p:cNvGrpSpPr>
            <a:grpSpLocks/>
          </p:cNvGrpSpPr>
          <p:nvPr/>
        </p:nvGrpSpPr>
        <p:grpSpPr bwMode="auto">
          <a:xfrm>
            <a:off x="5651500" y="1557338"/>
            <a:ext cx="288925" cy="288925"/>
            <a:chOff x="930" y="346"/>
            <a:chExt cx="182" cy="182"/>
          </a:xfrm>
        </p:grpSpPr>
        <p:sp>
          <p:nvSpPr>
            <p:cNvPr id="12355" name="Oval 49">
              <a:extLst>
                <a:ext uri="{FF2B5EF4-FFF2-40B4-BE49-F238E27FC236}">
                  <a16:creationId xmlns:a16="http://schemas.microsoft.com/office/drawing/2014/main" id="{B8B58A99-F141-8749-B494-1A7DA6B906C8}"/>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12356" name="Line 50">
              <a:extLst>
                <a:ext uri="{FF2B5EF4-FFF2-40B4-BE49-F238E27FC236}">
                  <a16:creationId xmlns:a16="http://schemas.microsoft.com/office/drawing/2014/main" id="{CDFA5A29-CD5D-2447-90F7-D32DC55CF396}"/>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8" name="Group 51">
            <a:extLst>
              <a:ext uri="{FF2B5EF4-FFF2-40B4-BE49-F238E27FC236}">
                <a16:creationId xmlns:a16="http://schemas.microsoft.com/office/drawing/2014/main" id="{452091AC-BCE1-724B-AA22-43CCF7A521F5}"/>
              </a:ext>
            </a:extLst>
          </p:cNvPr>
          <p:cNvGrpSpPr>
            <a:grpSpLocks/>
          </p:cNvGrpSpPr>
          <p:nvPr/>
        </p:nvGrpSpPr>
        <p:grpSpPr bwMode="auto">
          <a:xfrm>
            <a:off x="3924300" y="3932238"/>
            <a:ext cx="288925" cy="288925"/>
            <a:chOff x="930" y="346"/>
            <a:chExt cx="182" cy="182"/>
          </a:xfrm>
        </p:grpSpPr>
        <p:sp>
          <p:nvSpPr>
            <p:cNvPr id="12353" name="Oval 52">
              <a:extLst>
                <a:ext uri="{FF2B5EF4-FFF2-40B4-BE49-F238E27FC236}">
                  <a16:creationId xmlns:a16="http://schemas.microsoft.com/office/drawing/2014/main" id="{56912825-F15E-C445-BF7F-0913AFFC453A}"/>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54" name="Line 53">
              <a:extLst>
                <a:ext uri="{FF2B5EF4-FFF2-40B4-BE49-F238E27FC236}">
                  <a16:creationId xmlns:a16="http://schemas.microsoft.com/office/drawing/2014/main" id="{D9F7098A-3A28-FD46-AA66-CA4074193D14}"/>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9" name="Group 54">
            <a:extLst>
              <a:ext uri="{FF2B5EF4-FFF2-40B4-BE49-F238E27FC236}">
                <a16:creationId xmlns:a16="http://schemas.microsoft.com/office/drawing/2014/main" id="{853A5EE4-A43D-8D40-BA3D-F0914E8129A6}"/>
              </a:ext>
            </a:extLst>
          </p:cNvPr>
          <p:cNvGrpSpPr>
            <a:grpSpLocks/>
          </p:cNvGrpSpPr>
          <p:nvPr/>
        </p:nvGrpSpPr>
        <p:grpSpPr bwMode="auto">
          <a:xfrm>
            <a:off x="5364163" y="2565400"/>
            <a:ext cx="355600" cy="457200"/>
            <a:chOff x="3276" y="1795"/>
            <a:chExt cx="224" cy="288"/>
          </a:xfrm>
        </p:grpSpPr>
        <p:sp>
          <p:nvSpPr>
            <p:cNvPr id="12351" name="Text Box 55">
              <a:extLst>
                <a:ext uri="{FF2B5EF4-FFF2-40B4-BE49-F238E27FC236}">
                  <a16:creationId xmlns:a16="http://schemas.microsoft.com/office/drawing/2014/main" id="{CF428450-2ED0-794D-A996-BF20761BE9F0}"/>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52" name="Oval 56">
              <a:extLst>
                <a:ext uri="{FF2B5EF4-FFF2-40B4-BE49-F238E27FC236}">
                  <a16:creationId xmlns:a16="http://schemas.microsoft.com/office/drawing/2014/main" id="{68BEE425-D1E2-5F41-9CF3-875066F3568C}"/>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0" name="Group 57">
            <a:extLst>
              <a:ext uri="{FF2B5EF4-FFF2-40B4-BE49-F238E27FC236}">
                <a16:creationId xmlns:a16="http://schemas.microsoft.com/office/drawing/2014/main" id="{755F03D2-471D-1D4D-B48A-28A2DF5908D7}"/>
              </a:ext>
            </a:extLst>
          </p:cNvPr>
          <p:cNvGrpSpPr>
            <a:grpSpLocks/>
          </p:cNvGrpSpPr>
          <p:nvPr/>
        </p:nvGrpSpPr>
        <p:grpSpPr bwMode="auto">
          <a:xfrm>
            <a:off x="7524750" y="5949950"/>
            <a:ext cx="355600" cy="457200"/>
            <a:chOff x="3276" y="1795"/>
            <a:chExt cx="224" cy="288"/>
          </a:xfrm>
        </p:grpSpPr>
        <p:sp>
          <p:nvSpPr>
            <p:cNvPr id="12349" name="Text Box 58">
              <a:extLst>
                <a:ext uri="{FF2B5EF4-FFF2-40B4-BE49-F238E27FC236}">
                  <a16:creationId xmlns:a16="http://schemas.microsoft.com/office/drawing/2014/main" id="{AB1DCFB7-8953-3A43-8A0E-43B9231B5E56}"/>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50" name="Oval 59">
              <a:extLst>
                <a:ext uri="{FF2B5EF4-FFF2-40B4-BE49-F238E27FC236}">
                  <a16:creationId xmlns:a16="http://schemas.microsoft.com/office/drawing/2014/main" id="{6B78FF2E-120E-B047-9A12-7D1905A6295D}"/>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1" name="Group 60">
            <a:extLst>
              <a:ext uri="{FF2B5EF4-FFF2-40B4-BE49-F238E27FC236}">
                <a16:creationId xmlns:a16="http://schemas.microsoft.com/office/drawing/2014/main" id="{CFDF7456-4D56-9D46-B69B-CE8BADE2C4DD}"/>
              </a:ext>
            </a:extLst>
          </p:cNvPr>
          <p:cNvGrpSpPr>
            <a:grpSpLocks/>
          </p:cNvGrpSpPr>
          <p:nvPr/>
        </p:nvGrpSpPr>
        <p:grpSpPr bwMode="auto">
          <a:xfrm>
            <a:off x="250825" y="1484313"/>
            <a:ext cx="355600" cy="457200"/>
            <a:chOff x="3276" y="1795"/>
            <a:chExt cx="224" cy="288"/>
          </a:xfrm>
        </p:grpSpPr>
        <p:sp>
          <p:nvSpPr>
            <p:cNvPr id="12347" name="Text Box 61">
              <a:extLst>
                <a:ext uri="{FF2B5EF4-FFF2-40B4-BE49-F238E27FC236}">
                  <a16:creationId xmlns:a16="http://schemas.microsoft.com/office/drawing/2014/main" id="{C6B43D76-DA3C-D14F-B42D-6F13B49D33E9}"/>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8" name="Oval 62">
              <a:extLst>
                <a:ext uri="{FF2B5EF4-FFF2-40B4-BE49-F238E27FC236}">
                  <a16:creationId xmlns:a16="http://schemas.microsoft.com/office/drawing/2014/main" id="{3DF20701-F125-2144-B9D7-7B07751A3F41}"/>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2" name="Group 63">
            <a:extLst>
              <a:ext uri="{FF2B5EF4-FFF2-40B4-BE49-F238E27FC236}">
                <a16:creationId xmlns:a16="http://schemas.microsoft.com/office/drawing/2014/main" id="{36A8FCD7-6557-F242-BCF7-D3A421980E54}"/>
              </a:ext>
            </a:extLst>
          </p:cNvPr>
          <p:cNvGrpSpPr>
            <a:grpSpLocks/>
          </p:cNvGrpSpPr>
          <p:nvPr/>
        </p:nvGrpSpPr>
        <p:grpSpPr bwMode="auto">
          <a:xfrm>
            <a:off x="3563938" y="1989138"/>
            <a:ext cx="355600" cy="457200"/>
            <a:chOff x="3276" y="1795"/>
            <a:chExt cx="224" cy="288"/>
          </a:xfrm>
        </p:grpSpPr>
        <p:sp>
          <p:nvSpPr>
            <p:cNvPr id="12345" name="Text Box 64">
              <a:extLst>
                <a:ext uri="{FF2B5EF4-FFF2-40B4-BE49-F238E27FC236}">
                  <a16:creationId xmlns:a16="http://schemas.microsoft.com/office/drawing/2014/main" id="{C2EBBE61-2C3A-EF48-BA51-391CE0617E3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6" name="Oval 65">
              <a:extLst>
                <a:ext uri="{FF2B5EF4-FFF2-40B4-BE49-F238E27FC236}">
                  <a16:creationId xmlns:a16="http://schemas.microsoft.com/office/drawing/2014/main" id="{506391DE-8AF7-7744-B92E-2B1CE1B39156}"/>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3" name="Group 66">
            <a:extLst>
              <a:ext uri="{FF2B5EF4-FFF2-40B4-BE49-F238E27FC236}">
                <a16:creationId xmlns:a16="http://schemas.microsoft.com/office/drawing/2014/main" id="{77D522D5-322B-B840-AC62-D7BB1AD4A774}"/>
              </a:ext>
            </a:extLst>
          </p:cNvPr>
          <p:cNvGrpSpPr>
            <a:grpSpLocks/>
          </p:cNvGrpSpPr>
          <p:nvPr/>
        </p:nvGrpSpPr>
        <p:grpSpPr bwMode="auto">
          <a:xfrm>
            <a:off x="5795963" y="4221163"/>
            <a:ext cx="355600" cy="457200"/>
            <a:chOff x="3276" y="1795"/>
            <a:chExt cx="224" cy="288"/>
          </a:xfrm>
        </p:grpSpPr>
        <p:sp>
          <p:nvSpPr>
            <p:cNvPr id="12343" name="Text Box 67">
              <a:extLst>
                <a:ext uri="{FF2B5EF4-FFF2-40B4-BE49-F238E27FC236}">
                  <a16:creationId xmlns:a16="http://schemas.microsoft.com/office/drawing/2014/main" id="{37EC4143-38AD-D34F-9038-56F7BEF02B1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4" name="Oval 68">
              <a:extLst>
                <a:ext uri="{FF2B5EF4-FFF2-40B4-BE49-F238E27FC236}">
                  <a16:creationId xmlns:a16="http://schemas.microsoft.com/office/drawing/2014/main" id="{8FDE8305-C508-4E4D-B604-C97897018CB2}"/>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4" name="Group 69">
            <a:extLst>
              <a:ext uri="{FF2B5EF4-FFF2-40B4-BE49-F238E27FC236}">
                <a16:creationId xmlns:a16="http://schemas.microsoft.com/office/drawing/2014/main" id="{B096D12E-10B7-2E47-B51F-76362A8FDDD4}"/>
              </a:ext>
            </a:extLst>
          </p:cNvPr>
          <p:cNvGrpSpPr>
            <a:grpSpLocks/>
          </p:cNvGrpSpPr>
          <p:nvPr/>
        </p:nvGrpSpPr>
        <p:grpSpPr bwMode="auto">
          <a:xfrm>
            <a:off x="0" y="5229225"/>
            <a:ext cx="355600" cy="457200"/>
            <a:chOff x="1235" y="1841"/>
            <a:chExt cx="224" cy="288"/>
          </a:xfrm>
        </p:grpSpPr>
        <p:sp>
          <p:nvSpPr>
            <p:cNvPr id="12341" name="Text Box 70">
              <a:extLst>
                <a:ext uri="{FF2B5EF4-FFF2-40B4-BE49-F238E27FC236}">
                  <a16:creationId xmlns:a16="http://schemas.microsoft.com/office/drawing/2014/main" id="{FB29324B-723F-6948-BA8D-007DECF003F8}"/>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2" name="Oval 71">
              <a:extLst>
                <a:ext uri="{FF2B5EF4-FFF2-40B4-BE49-F238E27FC236}">
                  <a16:creationId xmlns:a16="http://schemas.microsoft.com/office/drawing/2014/main" id="{114CC20E-9CBC-2D4D-B729-CA8A740E9378}"/>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5" name="Group 72">
            <a:extLst>
              <a:ext uri="{FF2B5EF4-FFF2-40B4-BE49-F238E27FC236}">
                <a16:creationId xmlns:a16="http://schemas.microsoft.com/office/drawing/2014/main" id="{9CEDC947-0B36-FD44-B7A9-6B2C809CBDB8}"/>
              </a:ext>
            </a:extLst>
          </p:cNvPr>
          <p:cNvGrpSpPr>
            <a:grpSpLocks/>
          </p:cNvGrpSpPr>
          <p:nvPr/>
        </p:nvGrpSpPr>
        <p:grpSpPr bwMode="auto">
          <a:xfrm>
            <a:off x="6804025" y="333375"/>
            <a:ext cx="355600" cy="457200"/>
            <a:chOff x="3276" y="1795"/>
            <a:chExt cx="224" cy="288"/>
          </a:xfrm>
        </p:grpSpPr>
        <p:sp>
          <p:nvSpPr>
            <p:cNvPr id="12339" name="Text Box 73">
              <a:extLst>
                <a:ext uri="{FF2B5EF4-FFF2-40B4-BE49-F238E27FC236}">
                  <a16:creationId xmlns:a16="http://schemas.microsoft.com/office/drawing/2014/main" id="{020333DB-13A4-8141-8511-476F31915554}"/>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0" name="Oval 74">
              <a:extLst>
                <a:ext uri="{FF2B5EF4-FFF2-40B4-BE49-F238E27FC236}">
                  <a16:creationId xmlns:a16="http://schemas.microsoft.com/office/drawing/2014/main" id="{74C76499-BEC8-8E48-BCB4-3F47C26C0FE2}"/>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sp>
        <p:nvSpPr>
          <p:cNvPr id="117835" name="Text Box 75">
            <a:extLst>
              <a:ext uri="{FF2B5EF4-FFF2-40B4-BE49-F238E27FC236}">
                <a16:creationId xmlns:a16="http://schemas.microsoft.com/office/drawing/2014/main" id="{BDA8BB4E-34A8-AE46-911E-121336185C56}"/>
              </a:ext>
            </a:extLst>
          </p:cNvPr>
          <p:cNvSpPr txBox="1">
            <a:spLocks noChangeArrowheads="1"/>
          </p:cNvSpPr>
          <p:nvPr/>
        </p:nvSpPr>
        <p:spPr bwMode="auto">
          <a:xfrm>
            <a:off x="684213" y="2133600"/>
            <a:ext cx="68103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cs typeface="Times New Roman" panose="02020603050405020304" pitchFamily="18" charset="0"/>
                <a:sym typeface="Symbol" pitchFamily="2" charset="2"/>
              </a:rPr>
              <a:t>A </a:t>
            </a:r>
            <a:r>
              <a:rPr lang="de-CH" altLang="cs-CZ" sz="1800" b="1">
                <a:latin typeface="Times New Roman" panose="02020603050405020304" pitchFamily="18" charset="0"/>
              </a:rPr>
              <a:t>fraction</a:t>
            </a:r>
            <a:r>
              <a:rPr lang="de-CH" altLang="cs-CZ" sz="1800" b="1">
                <a:latin typeface="Times New Roman" panose="02020603050405020304" pitchFamily="18" charset="0"/>
                <a:sym typeface="Symbol" pitchFamily="2" charset="2"/>
              </a:rPr>
              <a:t> </a:t>
            </a:r>
            <a:r>
              <a:rPr lang="de-CH" altLang="cs-CZ" sz="1800" b="1">
                <a:solidFill>
                  <a:srgbClr val="FF0000"/>
                </a:solidFill>
                <a:sym typeface="Symbol" pitchFamily="2" charset="2"/>
              </a:rPr>
              <a:t></a:t>
            </a:r>
            <a:r>
              <a:rPr lang="de-CH" altLang="cs-CZ" sz="1800" b="1">
                <a:latin typeface="Times New Roman" panose="02020603050405020304" pitchFamily="18" charset="0"/>
                <a:sym typeface="Symbol" pitchFamily="2" charset="2"/>
              </a:rPr>
              <a:t> of positive counterions „condenses“ within a volume </a:t>
            </a:r>
            <a:r>
              <a:rPr lang="de-CH" altLang="cs-CZ" sz="1800" b="1">
                <a:solidFill>
                  <a:srgbClr val="FF0000"/>
                </a:solidFill>
                <a:latin typeface="Times New Roman" panose="02020603050405020304" pitchFamily="18" charset="0"/>
                <a:sym typeface="Symbol" pitchFamily="2" charset="2"/>
              </a:rPr>
              <a:t>V</a:t>
            </a:r>
            <a:r>
              <a:rPr lang="de-CH" altLang="cs-CZ" sz="1800" b="1" baseline="-25000">
                <a:solidFill>
                  <a:srgbClr val="FF0000"/>
                </a:solidFill>
                <a:latin typeface="Times New Roman" panose="02020603050405020304" pitchFamily="18" charset="0"/>
                <a:sym typeface="Symbol" pitchFamily="2" charset="2"/>
              </a:rPr>
              <a:t>P</a:t>
            </a:r>
            <a:endParaRPr lang="fr-FR" altLang="cs-CZ" sz="1800" b="1" baseline="-25000">
              <a:solidFill>
                <a:srgbClr val="FF0000"/>
              </a:solidFill>
              <a:latin typeface="Times New Roman" panose="02020603050405020304" pitchFamily="18" charset="0"/>
              <a:sym typeface="Symbol" pitchFamily="2" charset="2"/>
            </a:endParaRPr>
          </a:p>
        </p:txBody>
      </p:sp>
      <p:grpSp>
        <p:nvGrpSpPr>
          <p:cNvPr id="26" name="Group 76">
            <a:extLst>
              <a:ext uri="{FF2B5EF4-FFF2-40B4-BE49-F238E27FC236}">
                <a16:creationId xmlns:a16="http://schemas.microsoft.com/office/drawing/2014/main" id="{110E87A6-D02C-AD45-8517-BD8B5AA2D0BB}"/>
              </a:ext>
            </a:extLst>
          </p:cNvPr>
          <p:cNvGrpSpPr>
            <a:grpSpLocks/>
          </p:cNvGrpSpPr>
          <p:nvPr/>
        </p:nvGrpSpPr>
        <p:grpSpPr bwMode="auto">
          <a:xfrm>
            <a:off x="0" y="2565400"/>
            <a:ext cx="9178925" cy="1871663"/>
            <a:chOff x="0" y="1616"/>
            <a:chExt cx="5782" cy="1179"/>
          </a:xfrm>
        </p:grpSpPr>
        <p:sp>
          <p:nvSpPr>
            <p:cNvPr id="12337" name="Line 77">
              <a:extLst>
                <a:ext uri="{FF2B5EF4-FFF2-40B4-BE49-F238E27FC236}">
                  <a16:creationId xmlns:a16="http://schemas.microsoft.com/office/drawing/2014/main" id="{F1D4E898-F5BB-624F-90AC-2963ABBD375A}"/>
                </a:ext>
              </a:extLst>
            </p:cNvPr>
            <p:cNvSpPr>
              <a:spLocks noChangeShapeType="1"/>
            </p:cNvSpPr>
            <p:nvPr/>
          </p:nvSpPr>
          <p:spPr bwMode="auto">
            <a:xfrm>
              <a:off x="0" y="1616"/>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12338" name="Line 78">
              <a:extLst>
                <a:ext uri="{FF2B5EF4-FFF2-40B4-BE49-F238E27FC236}">
                  <a16:creationId xmlns:a16="http://schemas.microsoft.com/office/drawing/2014/main" id="{2FF27DFD-7470-6548-8FB9-60ED11F7B7E3}"/>
                </a:ext>
              </a:extLst>
            </p:cNvPr>
            <p:cNvSpPr>
              <a:spLocks noChangeShapeType="1"/>
            </p:cNvSpPr>
            <p:nvPr/>
          </p:nvSpPr>
          <p:spPr bwMode="auto">
            <a:xfrm>
              <a:off x="22" y="2795"/>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317" name="Text Box 81">
            <a:extLst>
              <a:ext uri="{FF2B5EF4-FFF2-40B4-BE49-F238E27FC236}">
                <a16:creationId xmlns:a16="http://schemas.microsoft.com/office/drawing/2014/main" id="{86874BCD-44F0-EB4B-BE8E-7EA120DD3E3D}"/>
              </a:ext>
            </a:extLst>
          </p:cNvPr>
          <p:cNvSpPr txBox="1">
            <a:spLocks noChangeArrowheads="1"/>
          </p:cNvSpPr>
          <p:nvPr/>
        </p:nvSpPr>
        <p:spPr bwMode="auto">
          <a:xfrm>
            <a:off x="5416550" y="517842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pSp>
        <p:nvGrpSpPr>
          <p:cNvPr id="27" name="Group 83">
            <a:extLst>
              <a:ext uri="{FF2B5EF4-FFF2-40B4-BE49-F238E27FC236}">
                <a16:creationId xmlns:a16="http://schemas.microsoft.com/office/drawing/2014/main" id="{F9ED6BDE-9E23-B74D-A38D-D6EA72DD1F62}"/>
              </a:ext>
            </a:extLst>
          </p:cNvPr>
          <p:cNvGrpSpPr>
            <a:grpSpLocks/>
          </p:cNvGrpSpPr>
          <p:nvPr/>
        </p:nvGrpSpPr>
        <p:grpSpPr bwMode="auto">
          <a:xfrm>
            <a:off x="4572000" y="2565400"/>
            <a:ext cx="720725" cy="1871663"/>
            <a:chOff x="2880" y="1616"/>
            <a:chExt cx="454" cy="1179"/>
          </a:xfrm>
        </p:grpSpPr>
        <p:sp>
          <p:nvSpPr>
            <p:cNvPr id="12335" name="Rectangle 84">
              <a:extLst>
                <a:ext uri="{FF2B5EF4-FFF2-40B4-BE49-F238E27FC236}">
                  <a16:creationId xmlns:a16="http://schemas.microsoft.com/office/drawing/2014/main" id="{B4E441D0-16AC-8F40-897A-A19600CD042A}"/>
                </a:ext>
              </a:extLst>
            </p:cNvPr>
            <p:cNvSpPr>
              <a:spLocks noChangeArrowheads="1"/>
            </p:cNvSpPr>
            <p:nvPr/>
          </p:nvSpPr>
          <p:spPr bwMode="auto">
            <a:xfrm>
              <a:off x="2880" y="1616"/>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a:t>
              </a:r>
              <a:endParaRPr lang="fr-FR" altLang="cs-CZ" sz="2800" b="1" baseline="-25000">
                <a:solidFill>
                  <a:srgbClr val="FF0000"/>
                </a:solidFill>
                <a:latin typeface="Times New Roman" panose="02020603050405020304" pitchFamily="18" charset="0"/>
                <a:cs typeface="Times New Roman" panose="02020603050405020304" pitchFamily="18" charset="0"/>
              </a:endParaRPr>
            </a:p>
          </p:txBody>
        </p:sp>
        <p:sp>
          <p:nvSpPr>
            <p:cNvPr id="12336" name="Rectangle 85">
              <a:extLst>
                <a:ext uri="{FF2B5EF4-FFF2-40B4-BE49-F238E27FC236}">
                  <a16:creationId xmlns:a16="http://schemas.microsoft.com/office/drawing/2014/main" id="{7C680AE8-3CF2-4741-9904-6EDA2A46583E}"/>
                </a:ext>
              </a:extLst>
            </p:cNvPr>
            <p:cNvSpPr>
              <a:spLocks noChangeArrowheads="1"/>
            </p:cNvSpPr>
            <p:nvPr/>
          </p:nvSpPr>
          <p:spPr bwMode="auto">
            <a:xfrm>
              <a:off x="2880" y="2432"/>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7846" name="Text Box 86">
            <a:extLst>
              <a:ext uri="{FF2B5EF4-FFF2-40B4-BE49-F238E27FC236}">
                <a16:creationId xmlns:a16="http://schemas.microsoft.com/office/drawing/2014/main" id="{2DBFC65E-FA09-F846-933B-134FAB02AC91}"/>
              </a:ext>
            </a:extLst>
          </p:cNvPr>
          <p:cNvSpPr txBox="1">
            <a:spLocks noChangeArrowheads="1"/>
          </p:cNvSpPr>
          <p:nvPr/>
        </p:nvSpPr>
        <p:spPr bwMode="auto">
          <a:xfrm>
            <a:off x="3132138" y="4797425"/>
            <a:ext cx="416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Loss in entropy </a:t>
            </a:r>
            <a:r>
              <a:rPr lang="de-CH" altLang="cs-CZ" sz="1800" b="1">
                <a:latin typeface="Symbol" pitchFamily="2" charset="2"/>
                <a:sym typeface="Symbol" pitchFamily="2" charset="2"/>
              </a:rPr>
              <a:t>D</a:t>
            </a:r>
            <a:r>
              <a:rPr lang="de-CH" altLang="cs-CZ" sz="1800" b="1">
                <a:latin typeface="Times New Roman" panose="02020603050405020304" pitchFamily="18" charset="0"/>
                <a:sym typeface="Symbol" pitchFamily="2" charset="2"/>
              </a:rPr>
              <a:t>S, since order increases</a:t>
            </a:r>
            <a:endParaRPr lang="fr-FR" altLang="cs-CZ" sz="1800" b="1">
              <a:latin typeface="Times New Roman" panose="02020603050405020304" pitchFamily="18" charset="0"/>
              <a:sym typeface="Symbol" pitchFamily="2" charset="2"/>
            </a:endParaRPr>
          </a:p>
        </p:txBody>
      </p:sp>
      <p:sp>
        <p:nvSpPr>
          <p:cNvPr id="12320" name="Text Box 89">
            <a:extLst>
              <a:ext uri="{FF2B5EF4-FFF2-40B4-BE49-F238E27FC236}">
                <a16:creationId xmlns:a16="http://schemas.microsoft.com/office/drawing/2014/main" id="{FC098CAA-CFE1-2B45-A3E7-92665B825FCF}"/>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grpSp>
        <p:nvGrpSpPr>
          <p:cNvPr id="12321" name="Group 90">
            <a:extLst>
              <a:ext uri="{FF2B5EF4-FFF2-40B4-BE49-F238E27FC236}">
                <a16:creationId xmlns:a16="http://schemas.microsoft.com/office/drawing/2014/main" id="{88D76EF5-EEAD-C548-A013-B7C8CCD4FA37}"/>
              </a:ext>
            </a:extLst>
          </p:cNvPr>
          <p:cNvGrpSpPr>
            <a:grpSpLocks/>
          </p:cNvGrpSpPr>
          <p:nvPr/>
        </p:nvGrpSpPr>
        <p:grpSpPr bwMode="auto">
          <a:xfrm>
            <a:off x="0" y="3068638"/>
            <a:ext cx="9178925" cy="874712"/>
            <a:chOff x="0" y="1933"/>
            <a:chExt cx="5782" cy="551"/>
          </a:xfrm>
        </p:grpSpPr>
        <p:graphicFrame>
          <p:nvGraphicFramePr>
            <p:cNvPr id="12332" name="Object 91">
              <a:extLst>
                <a:ext uri="{FF2B5EF4-FFF2-40B4-BE49-F238E27FC236}">
                  <a16:creationId xmlns:a16="http://schemas.microsoft.com/office/drawing/2014/main" id="{F0EA6E3E-B625-0A41-992A-45050EA286F5}"/>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12437" name="CS ChemDraw Drawing" r:id="rId3" imgW="16764000" imgH="1612900" progId="ChemDraw.Document.4.5">
                    <p:embed/>
                  </p:oleObj>
                </mc:Choice>
                <mc:Fallback>
                  <p:oleObj name="CS ChemDraw Drawing" r:id="rId3" imgW="16764000" imgH="1612900" progId="ChemDraw.Document.4.5">
                    <p:embed/>
                    <p:pic>
                      <p:nvPicPr>
                        <p:cNvPr id="0" name="Object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333" name="Line 92">
              <a:extLst>
                <a:ext uri="{FF2B5EF4-FFF2-40B4-BE49-F238E27FC236}">
                  <a16:creationId xmlns:a16="http://schemas.microsoft.com/office/drawing/2014/main" id="{45388210-5CB1-4B4D-974D-A927D4090CE1}"/>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334" name="Line 93">
              <a:extLst>
                <a:ext uri="{FF2B5EF4-FFF2-40B4-BE49-F238E27FC236}">
                  <a16:creationId xmlns:a16="http://schemas.microsoft.com/office/drawing/2014/main" id="{F576146C-F2FE-2C4E-A387-803AF07C32EB}"/>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322" name="Text Box 94">
            <a:extLst>
              <a:ext uri="{FF2B5EF4-FFF2-40B4-BE49-F238E27FC236}">
                <a16:creationId xmlns:a16="http://schemas.microsoft.com/office/drawing/2014/main" id="{C8B2C5DD-D3F4-2246-A8BC-57740AA74906}"/>
              </a:ext>
            </a:extLst>
          </p:cNvPr>
          <p:cNvSpPr txBox="1">
            <a:spLocks noChangeArrowheads="1"/>
          </p:cNvSpPr>
          <p:nvPr/>
        </p:nvSpPr>
        <p:spPr bwMode="auto">
          <a:xfrm>
            <a:off x="2535238" y="229711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7855" name="Line 95">
            <a:extLst>
              <a:ext uri="{FF2B5EF4-FFF2-40B4-BE49-F238E27FC236}">
                <a16:creationId xmlns:a16="http://schemas.microsoft.com/office/drawing/2014/main" id="{8BC84A34-87D0-D54A-A8D0-A382AAB321EE}"/>
              </a:ext>
            </a:extLst>
          </p:cNvPr>
          <p:cNvSpPr>
            <a:spLocks noChangeShapeType="1"/>
          </p:cNvSpPr>
          <p:nvPr/>
        </p:nvSpPr>
        <p:spPr bwMode="auto">
          <a:xfrm>
            <a:off x="4859338" y="2492375"/>
            <a:ext cx="73025"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29" name="Group 100">
            <a:extLst>
              <a:ext uri="{FF2B5EF4-FFF2-40B4-BE49-F238E27FC236}">
                <a16:creationId xmlns:a16="http://schemas.microsoft.com/office/drawing/2014/main" id="{462CB950-47E4-CA49-8FF2-290D1FF80A4C}"/>
              </a:ext>
            </a:extLst>
          </p:cNvPr>
          <p:cNvGrpSpPr>
            <a:grpSpLocks/>
          </p:cNvGrpSpPr>
          <p:nvPr/>
        </p:nvGrpSpPr>
        <p:grpSpPr bwMode="auto">
          <a:xfrm>
            <a:off x="3132138" y="73025"/>
            <a:ext cx="936625" cy="908050"/>
            <a:chOff x="1973" y="46"/>
            <a:chExt cx="590" cy="572"/>
          </a:xfrm>
        </p:grpSpPr>
        <p:sp>
          <p:nvSpPr>
            <p:cNvPr id="12330" name="Text Box 98">
              <a:extLst>
                <a:ext uri="{FF2B5EF4-FFF2-40B4-BE49-F238E27FC236}">
                  <a16:creationId xmlns:a16="http://schemas.microsoft.com/office/drawing/2014/main" id="{B96E4220-1873-4C4F-8284-493BA74C9130}"/>
                </a:ext>
              </a:extLst>
            </p:cNvPr>
            <p:cNvSpPr txBox="1">
              <a:spLocks noChangeArrowheads="1"/>
            </p:cNvSpPr>
            <p:nvPr/>
          </p:nvSpPr>
          <p:spPr bwMode="auto">
            <a:xfrm>
              <a:off x="2006" y="70"/>
              <a:ext cx="55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b="1">
                  <a:solidFill>
                    <a:schemeClr val="hlink"/>
                  </a:solidFill>
                  <a:latin typeface="Times New Roman" panose="02020603050405020304" pitchFamily="18" charset="0"/>
                </a:rPr>
                <a:t>c</a:t>
              </a:r>
              <a:r>
                <a:rPr lang="cs-CZ" altLang="cs-CZ" b="1" baseline="-25000">
                  <a:solidFill>
                    <a:schemeClr val="hlink"/>
                  </a:solidFill>
                  <a:latin typeface="Times New Roman" panose="02020603050405020304" pitchFamily="18" charset="0"/>
                </a:rPr>
                <a:t>bulk</a:t>
              </a:r>
              <a:endParaRPr lang="cs-CZ" altLang="cs-CZ" b="1">
                <a:solidFill>
                  <a:schemeClr val="hlink"/>
                </a:solidFill>
                <a:latin typeface="Times New Roman" panose="02020603050405020304" pitchFamily="18" charset="0"/>
              </a:endParaRPr>
            </a:p>
          </p:txBody>
        </p:sp>
        <p:sp>
          <p:nvSpPr>
            <p:cNvPr id="12331" name="Oval 99">
              <a:extLst>
                <a:ext uri="{FF2B5EF4-FFF2-40B4-BE49-F238E27FC236}">
                  <a16:creationId xmlns:a16="http://schemas.microsoft.com/office/drawing/2014/main" id="{AAF28435-86EB-1242-8BF7-DAA0B8F3D411}"/>
                </a:ext>
              </a:extLst>
            </p:cNvPr>
            <p:cNvSpPr>
              <a:spLocks noChangeArrowheads="1"/>
            </p:cNvSpPr>
            <p:nvPr/>
          </p:nvSpPr>
          <p:spPr bwMode="auto">
            <a:xfrm>
              <a:off x="1973" y="46"/>
              <a:ext cx="590" cy="572"/>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7861" name="Line 101">
            <a:extLst>
              <a:ext uri="{FF2B5EF4-FFF2-40B4-BE49-F238E27FC236}">
                <a16:creationId xmlns:a16="http://schemas.microsoft.com/office/drawing/2014/main" id="{12381DC7-1D5C-624A-95DC-7D68856F9AE2}"/>
              </a:ext>
            </a:extLst>
          </p:cNvPr>
          <p:cNvSpPr>
            <a:spLocks noChangeShapeType="1"/>
          </p:cNvSpPr>
          <p:nvPr/>
        </p:nvSpPr>
        <p:spPr bwMode="auto">
          <a:xfrm flipH="1">
            <a:off x="5076825" y="1349375"/>
            <a:ext cx="790575" cy="1223963"/>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17863" name="Text Box 103">
            <a:extLst>
              <a:ext uri="{FF2B5EF4-FFF2-40B4-BE49-F238E27FC236}">
                <a16:creationId xmlns:a16="http://schemas.microsoft.com/office/drawing/2014/main" id="{C30E32FF-F95C-E749-A156-F3D86D597DF1}"/>
              </a:ext>
            </a:extLst>
          </p:cNvPr>
          <p:cNvSpPr txBox="1">
            <a:spLocks noChangeArrowheads="1"/>
          </p:cNvSpPr>
          <p:nvPr/>
        </p:nvSpPr>
        <p:spPr bwMode="auto">
          <a:xfrm>
            <a:off x="4356100" y="836613"/>
            <a:ext cx="4465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b="1">
                <a:solidFill>
                  <a:schemeClr val="hlink"/>
                </a:solidFill>
                <a:latin typeface="Times New Roman" panose="02020603050405020304" pitchFamily="18" charset="0"/>
              </a:rPr>
              <a:t>c</a:t>
            </a:r>
            <a:r>
              <a:rPr lang="cs-CZ" altLang="cs-CZ" b="1" baseline="-25000">
                <a:solidFill>
                  <a:schemeClr val="hlink"/>
                </a:solidFill>
                <a:latin typeface="Times New Roman" panose="02020603050405020304" pitchFamily="18" charset="0"/>
              </a:rPr>
              <a:t>local</a:t>
            </a:r>
            <a:r>
              <a:rPr lang="cs-CZ" altLang="cs-CZ" b="1">
                <a:solidFill>
                  <a:schemeClr val="hlink"/>
                </a:solidFill>
                <a:latin typeface="Times New Roman" panose="02020603050405020304" pitchFamily="18" charset="0"/>
              </a:rPr>
              <a:t>= n</a:t>
            </a:r>
            <a:r>
              <a:rPr lang="cs-CZ" altLang="cs-CZ" b="1" baseline="-25000">
                <a:solidFill>
                  <a:schemeClr val="hlink"/>
                </a:solidFill>
                <a:latin typeface="Times New Roman" panose="02020603050405020304" pitchFamily="18" charset="0"/>
              </a:rPr>
              <a:t>P</a:t>
            </a:r>
            <a:r>
              <a:rPr lang="cs-CZ" altLang="cs-CZ" b="1">
                <a:solidFill>
                  <a:schemeClr val="hlink"/>
                </a:solidFill>
                <a:latin typeface="Times New Roman" panose="02020603050405020304" pitchFamily="18" charset="0"/>
                <a:sym typeface="Symbol" pitchFamily="2" charset="2"/>
              </a:rPr>
              <a:t>(</a:t>
            </a:r>
            <a:r>
              <a:rPr lang="de-CH" altLang="cs-CZ" b="1">
                <a:solidFill>
                  <a:schemeClr val="hlink"/>
                </a:solidFill>
                <a:latin typeface="Times New Roman" panose="02020603050405020304" pitchFamily="18" charset="0"/>
                <a:sym typeface="Symbol" pitchFamily="2" charset="2"/>
              </a:rPr>
              <a:t>n</a:t>
            </a:r>
            <a:r>
              <a:rPr lang="de-CH" altLang="cs-CZ" b="1" baseline="-25000">
                <a:solidFill>
                  <a:schemeClr val="hlink"/>
                </a:solidFill>
                <a:latin typeface="Times New Roman" panose="02020603050405020304" pitchFamily="18" charset="0"/>
                <a:sym typeface="Symbol" pitchFamily="2" charset="2"/>
              </a:rPr>
              <a:t>P</a:t>
            </a:r>
            <a:r>
              <a:rPr lang="cs-CZ" altLang="cs-CZ" b="1">
                <a:solidFill>
                  <a:schemeClr val="hlink"/>
                </a:solidFill>
                <a:latin typeface="Times New Roman" panose="02020603050405020304" pitchFamily="18" charset="0"/>
                <a:sym typeface="Symbol" pitchFamily="2" charset="2"/>
              </a:rPr>
              <a:t>V</a:t>
            </a:r>
            <a:r>
              <a:rPr lang="de-CH" altLang="cs-CZ" b="1" baseline="-25000">
                <a:solidFill>
                  <a:schemeClr val="hlink"/>
                </a:solidFill>
                <a:latin typeface="Times New Roman" panose="02020603050405020304" pitchFamily="18" charset="0"/>
                <a:sym typeface="Symbol" pitchFamily="2" charset="2"/>
              </a:rPr>
              <a:t>P</a:t>
            </a:r>
            <a:r>
              <a:rPr lang="de-CH" altLang="cs-CZ" b="1">
                <a:solidFill>
                  <a:schemeClr val="hlink"/>
                </a:solidFill>
                <a:latin typeface="Times New Roman" panose="02020603050405020304" pitchFamily="18" charset="0"/>
                <a:sym typeface="Symbol" pitchFamily="2" charset="2"/>
              </a:rPr>
              <a:t>)</a:t>
            </a:r>
            <a:r>
              <a:rPr lang="cs-CZ" altLang="cs-CZ" b="1" baseline="30000">
                <a:solidFill>
                  <a:schemeClr val="hlink"/>
                </a:solidFill>
                <a:latin typeface="Times New Roman" panose="02020603050405020304" pitchFamily="18" charset="0"/>
                <a:sym typeface="Symbol" pitchFamily="2" charset="2"/>
              </a:rPr>
              <a:t>-1</a:t>
            </a:r>
            <a:r>
              <a:rPr lang="de-CH" altLang="cs-CZ" b="1" baseline="30000">
                <a:solidFill>
                  <a:schemeClr val="hlink"/>
                </a:solidFill>
                <a:latin typeface="Times New Roman" panose="02020603050405020304" pitchFamily="18" charset="0"/>
                <a:sym typeface="Symbol" pitchFamily="2" charset="2"/>
              </a:rPr>
              <a:t> </a:t>
            </a:r>
            <a:r>
              <a:rPr lang="de-CH" altLang="cs-CZ" b="1">
                <a:solidFill>
                  <a:schemeClr val="hlink"/>
                </a:solidFill>
                <a:latin typeface="Times New Roman" panose="02020603050405020304" pitchFamily="18" charset="0"/>
                <a:sym typeface="Symbol" pitchFamily="2" charset="2"/>
              </a:rPr>
              <a:t>= V</a:t>
            </a:r>
            <a:r>
              <a:rPr lang="de-CH" altLang="cs-CZ" b="1" baseline="-25000">
                <a:solidFill>
                  <a:schemeClr val="hlink"/>
                </a:solidFill>
                <a:latin typeface="Times New Roman" panose="02020603050405020304" pitchFamily="18" charset="0"/>
                <a:sym typeface="Symbol" pitchFamily="2" charset="2"/>
              </a:rPr>
              <a:t>P</a:t>
            </a:r>
            <a:r>
              <a:rPr lang="de-CH" altLang="cs-CZ" b="1" baseline="30000">
                <a:solidFill>
                  <a:schemeClr val="hlink"/>
                </a:solidFill>
                <a:latin typeface="Times New Roman" panose="02020603050405020304" pitchFamily="18" charset="0"/>
                <a:sym typeface="Symbol" pitchFamily="2" charset="2"/>
              </a:rPr>
              <a:t>-1</a:t>
            </a:r>
          </a:p>
        </p:txBody>
      </p:sp>
      <p:sp>
        <p:nvSpPr>
          <p:cNvPr id="12327" name="Text Box 105">
            <a:extLst>
              <a:ext uri="{FF2B5EF4-FFF2-40B4-BE49-F238E27FC236}">
                <a16:creationId xmlns:a16="http://schemas.microsoft.com/office/drawing/2014/main" id="{BB0EC0E4-B6E2-6247-9297-944084110FDD}"/>
              </a:ext>
            </a:extLst>
          </p:cNvPr>
          <p:cNvSpPr txBox="1">
            <a:spLocks noChangeArrowheads="1"/>
          </p:cNvSpPr>
          <p:nvPr/>
        </p:nvSpPr>
        <p:spPr bwMode="auto">
          <a:xfrm>
            <a:off x="6424613" y="8572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aphicFrame>
        <p:nvGraphicFramePr>
          <p:cNvPr id="12328" name="Object 106">
            <a:extLst>
              <a:ext uri="{FF2B5EF4-FFF2-40B4-BE49-F238E27FC236}">
                <a16:creationId xmlns:a16="http://schemas.microsoft.com/office/drawing/2014/main" id="{79A21D04-13EA-224B-99EC-5EB28671ED69}"/>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438" name="Rovnice" r:id="rId5" imgW="2628900" imgH="4978400" progId="Equation.3">
                  <p:embed/>
                </p:oleObj>
              </mc:Choice>
              <mc:Fallback>
                <p:oleObj name="Rovnice" r:id="rId5" imgW="2628900" imgH="4978400" progId="Equation.3">
                  <p:embed/>
                  <p:pic>
                    <p:nvPicPr>
                      <p:cNvPr id="0" name="Object 1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329" name="Text Box 107">
            <a:extLst>
              <a:ext uri="{FF2B5EF4-FFF2-40B4-BE49-F238E27FC236}">
                <a16:creationId xmlns:a16="http://schemas.microsoft.com/office/drawing/2014/main" id="{05EAD1B5-34EB-E845-BCE4-DF44AEC2D123}"/>
              </a:ext>
            </a:extLst>
          </p:cNvPr>
          <p:cNvSpPr txBox="1">
            <a:spLocks noChangeArrowheads="1"/>
          </p:cNvSpPr>
          <p:nvPr/>
        </p:nvSpPr>
        <p:spPr bwMode="auto">
          <a:xfrm>
            <a:off x="6280150" y="8572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3.05556E-6 2.25434E-6 L -0.00382 -0.14867 " pathEditMode="relative" rAng="0" ptsTypes="AA">
                                      <p:cBhvr>
                                        <p:cTn id="6" dur="2000" fill="hold"/>
                                        <p:tgtEl>
                                          <p:spTgt spid="2"/>
                                        </p:tgtEl>
                                        <p:attrNameLst>
                                          <p:attrName>ppt_x</p:attrName>
                                          <p:attrName>ppt_y</p:attrName>
                                        </p:attrNameLst>
                                      </p:cBhvr>
                                      <p:rCtr x="-191" y="-7445"/>
                                    </p:animMotion>
                                  </p:childTnLst>
                                </p:cTn>
                              </p:par>
                              <p:par>
                                <p:cTn id="7" presetID="0" presetClass="path" presetSubtype="0" accel="50000" decel="50000" fill="hold" nodeType="withEffect">
                                  <p:stCondLst>
                                    <p:cond delay="0"/>
                                  </p:stCondLst>
                                  <p:childTnLst>
                                    <p:animMotion origin="layout" path="M -8.33333E-7 1.15607E-6 L 0.08281 -0.02289 " pathEditMode="relative" rAng="0" ptsTypes="AA">
                                      <p:cBhvr>
                                        <p:cTn id="8" dur="2000" fill="hold"/>
                                        <p:tgtEl>
                                          <p:spTgt spid="4"/>
                                        </p:tgtEl>
                                        <p:attrNameLst>
                                          <p:attrName>ppt_x</p:attrName>
                                          <p:attrName>ppt_y</p:attrName>
                                        </p:attrNameLst>
                                      </p:cBhvr>
                                      <p:rCtr x="4132" y="-1156"/>
                                    </p:animMotion>
                                  </p:childTnLst>
                                </p:cTn>
                              </p:par>
                              <p:par>
                                <p:cTn id="9" presetID="0" presetClass="path" presetSubtype="0" accel="50000" decel="50000" fill="hold" nodeType="withEffect">
                                  <p:stCondLst>
                                    <p:cond delay="0"/>
                                  </p:stCondLst>
                                  <p:childTnLst>
                                    <p:animMotion origin="layout" path="M -0.00364 -0.00185 L -0.0467 -0.29734 " pathEditMode="relative" rAng="0" ptsTypes="AA">
                                      <p:cBhvr>
                                        <p:cTn id="10" dur="2000" fill="hold"/>
                                        <p:tgtEl>
                                          <p:spTgt spid="5"/>
                                        </p:tgtEl>
                                        <p:attrNameLst>
                                          <p:attrName>ppt_x</p:attrName>
                                          <p:attrName>ppt_y</p:attrName>
                                        </p:attrNameLst>
                                      </p:cBhvr>
                                      <p:rCtr x="-2153" y="-14775"/>
                                    </p:animMotion>
                                  </p:childTnLst>
                                </p:cTn>
                              </p:par>
                              <p:par>
                                <p:cTn id="11" presetID="0" presetClass="path" presetSubtype="0" accel="50000" decel="50000" fill="hold" nodeType="withEffect">
                                  <p:stCondLst>
                                    <p:cond delay="0"/>
                                  </p:stCondLst>
                                  <p:childTnLst>
                                    <p:animMotion origin="layout" path="M 2.77778E-7 -3.87283E-6 L -0.17691 0.34428 " pathEditMode="relative" rAng="0" ptsTypes="AA">
                                      <p:cBhvr>
                                        <p:cTn id="12" dur="2000" fill="hold"/>
                                        <p:tgtEl>
                                          <p:spTgt spid="6"/>
                                        </p:tgtEl>
                                        <p:attrNameLst>
                                          <p:attrName>ppt_x</p:attrName>
                                          <p:attrName>ppt_y</p:attrName>
                                        </p:attrNameLst>
                                      </p:cBhvr>
                                      <p:rCtr x="-8854" y="17202"/>
                                    </p:animMotion>
                                  </p:childTnLst>
                                </p:cTn>
                              </p:par>
                              <p:par>
                                <p:cTn id="13" presetID="0" presetClass="path" presetSubtype="0" accel="50000" decel="50000" fill="hold" nodeType="withEffect">
                                  <p:stCondLst>
                                    <p:cond delay="0"/>
                                  </p:stCondLst>
                                  <p:childTnLst>
                                    <p:animMotion origin="layout" path="M 5.55556E-7 -8.67052E-7 L -0.11024 -0.18867 " pathEditMode="relative" rAng="0" ptsTypes="AA">
                                      <p:cBhvr>
                                        <p:cTn id="14" dur="2000" fill="hold"/>
                                        <p:tgtEl>
                                          <p:spTgt spid="15"/>
                                        </p:tgtEl>
                                        <p:attrNameLst>
                                          <p:attrName>ppt_x</p:attrName>
                                          <p:attrName>ppt_y</p:attrName>
                                        </p:attrNameLst>
                                      </p:cBhvr>
                                      <p:rCtr x="-5521" y="-9434"/>
                                    </p:animMotion>
                                  </p:childTnLst>
                                </p:cTn>
                              </p:par>
                              <p:par>
                                <p:cTn id="15" presetID="0" presetClass="path" presetSubtype="0" accel="50000" decel="50000" fill="hold" nodeType="withEffect">
                                  <p:stCondLst>
                                    <p:cond delay="0"/>
                                  </p:stCondLst>
                                  <p:childTnLst>
                                    <p:animMotion origin="layout" path="M -5.55556E-7 -4.07407E-6 L 0.16927 -0.30439 " pathEditMode="relative" rAng="0" ptsTypes="AA">
                                      <p:cBhvr>
                                        <p:cTn id="16" dur="2000" fill="hold"/>
                                        <p:tgtEl>
                                          <p:spTgt spid="7"/>
                                        </p:tgtEl>
                                        <p:attrNameLst>
                                          <p:attrName>ppt_x</p:attrName>
                                          <p:attrName>ppt_y</p:attrName>
                                        </p:attrNameLst>
                                      </p:cBhvr>
                                      <p:rCtr x="8455" y="-15231"/>
                                    </p:animMotion>
                                  </p:childTnLst>
                                </p:cTn>
                              </p:par>
                              <p:par>
                                <p:cTn id="17" presetID="0" presetClass="path" presetSubtype="0" accel="50000" decel="50000" fill="hold" nodeType="withEffect">
                                  <p:stCondLst>
                                    <p:cond delay="0"/>
                                  </p:stCondLst>
                                  <p:childTnLst>
                                    <p:animMotion origin="layout" path="M -3.61111E-6 4.10405E-6 L 0.06302 -0.05249 " pathEditMode="relative" rAng="0" ptsTypes="AA">
                                      <p:cBhvr>
                                        <p:cTn id="18" dur="2000" fill="hold"/>
                                        <p:tgtEl>
                                          <p:spTgt spid="8"/>
                                        </p:tgtEl>
                                        <p:attrNameLst>
                                          <p:attrName>ppt_x</p:attrName>
                                          <p:attrName>ppt_y</p:attrName>
                                        </p:attrNameLst>
                                      </p:cBhvr>
                                      <p:rCtr x="3142" y="-2636"/>
                                    </p:animMotion>
                                  </p:childTnLst>
                                </p:cTn>
                              </p:par>
                              <p:par>
                                <p:cTn id="19" presetID="0" presetClass="path" presetSubtype="0" accel="50000" decel="50000" fill="hold" nodeType="withEffect">
                                  <p:stCondLst>
                                    <p:cond delay="0"/>
                                  </p:stCondLst>
                                  <p:childTnLst>
                                    <p:animMotion origin="layout" path="M -2.22222E-6 -0.00023 L -0.35434 -0.34613 " pathEditMode="relative" rAng="0" ptsTypes="AA">
                                      <p:cBhvr>
                                        <p:cTn id="20" dur="2000" fill="hold"/>
                                        <p:tgtEl>
                                          <p:spTgt spid="9"/>
                                        </p:tgtEl>
                                        <p:attrNameLst>
                                          <p:attrName>ppt_x</p:attrName>
                                          <p:attrName>ppt_y</p:attrName>
                                        </p:attrNameLst>
                                      </p:cBhvr>
                                      <p:rCtr x="-17726" y="-17295"/>
                                    </p:animMotion>
                                  </p:childTnLst>
                                </p:cTn>
                              </p:par>
                              <p:par>
                                <p:cTn id="21" presetID="0" presetClass="path" presetSubtype="0" accel="50000" decel="50000" fill="hold" nodeType="withEffect">
                                  <p:stCondLst>
                                    <p:cond delay="0"/>
                                  </p:stCondLst>
                                  <p:childTnLst>
                                    <p:animMotion origin="layout" path="M -1.38889E-6 -2.02312E-6 L 0.18108 -0.10913 " pathEditMode="relative" rAng="0" ptsTypes="AA">
                                      <p:cBhvr>
                                        <p:cTn id="22" dur="2000" fill="hold"/>
                                        <p:tgtEl>
                                          <p:spTgt spid="13"/>
                                        </p:tgtEl>
                                        <p:attrNameLst>
                                          <p:attrName>ppt_x</p:attrName>
                                          <p:attrName>ppt_y</p:attrName>
                                        </p:attrNameLst>
                                      </p:cBhvr>
                                      <p:rCtr x="9045" y="-5457"/>
                                    </p:animMotion>
                                  </p:childTnLst>
                                </p:cTn>
                              </p:par>
                              <p:par>
                                <p:cTn id="23" presetID="0" presetClass="path" presetSubtype="0" accel="50000" decel="50000" fill="hold" nodeType="withEffect">
                                  <p:stCondLst>
                                    <p:cond delay="0"/>
                                  </p:stCondLst>
                                  <p:childTnLst>
                                    <p:animMotion origin="layout" path="M -0.03178 0.02291 L -0.3625 -0.02963 " pathEditMode="relative" rAng="0" ptsTypes="AA">
                                      <p:cBhvr>
                                        <p:cTn id="24" dur="2000" fill="hold"/>
                                        <p:tgtEl>
                                          <p:spTgt spid="14"/>
                                        </p:tgtEl>
                                        <p:attrNameLst>
                                          <p:attrName>ppt_x</p:attrName>
                                          <p:attrName>ppt_y</p:attrName>
                                        </p:attrNameLst>
                                      </p:cBhvr>
                                      <p:rCtr x="-16545" y="-2639"/>
                                    </p:animMotion>
                                  </p:childTnLst>
                                </p:cTn>
                              </p:par>
                              <p:par>
                                <p:cTn id="25" presetID="0" presetClass="path" presetSubtype="0" accel="50000" decel="50000" fill="hold" nodeType="withEffect">
                                  <p:stCondLst>
                                    <p:cond delay="0"/>
                                  </p:stCondLst>
                                  <p:childTnLst>
                                    <p:animMotion origin="layout" path="M 2.22222E-6 -2.60116E-6 L -0.22049 0.34613 " pathEditMode="relative" rAng="0" ptsTypes="AA">
                                      <p:cBhvr>
                                        <p:cTn id="26" dur="2000" fill="hold"/>
                                        <p:tgtEl>
                                          <p:spTgt spid="18"/>
                                        </p:tgtEl>
                                        <p:attrNameLst>
                                          <p:attrName>ppt_x</p:attrName>
                                          <p:attrName>ppt_y</p:attrName>
                                        </p:attrNameLst>
                                      </p:cBhvr>
                                      <p:rCtr x="-11024" y="17295"/>
                                    </p:animMotion>
                                  </p:childTnLst>
                                </p:cTn>
                              </p:par>
                              <p:par>
                                <p:cTn id="27" presetID="0" presetClass="path" presetSubtype="0" accel="50000" decel="50000" fill="hold" nodeType="withEffect">
                                  <p:stCondLst>
                                    <p:cond delay="0"/>
                                  </p:stCondLst>
                                  <p:childTnLst>
                                    <p:animMotion origin="layout" path="M -8.33333E-7 1.6763E-6 L 0.03142 0.17826 " pathEditMode="relative" rAng="0" ptsTypes="AA">
                                      <p:cBhvr>
                                        <p:cTn id="28" dur="2000" fill="hold"/>
                                        <p:tgtEl>
                                          <p:spTgt spid="10"/>
                                        </p:tgtEl>
                                        <p:attrNameLst>
                                          <p:attrName>ppt_x</p:attrName>
                                          <p:attrName>ppt_y</p:attrName>
                                        </p:attrNameLst>
                                      </p:cBhvr>
                                      <p:rCtr x="1563" y="8902"/>
                                    </p:animMotion>
                                  </p:childTnLst>
                                </p:cTn>
                              </p:par>
                              <p:par>
                                <p:cTn id="29" presetID="0" presetClass="path" presetSubtype="0" accel="50000" decel="50000" fill="hold" nodeType="withEffect">
                                  <p:stCondLst>
                                    <p:cond delay="0"/>
                                  </p:stCondLst>
                                  <p:childTnLst>
                                    <p:animMotion origin="layout" path="M 2.77778E-7 4.81481E-6 L -0.27569 0.04189 " pathEditMode="relative" rAng="0" ptsTypes="AA">
                                      <p:cBhvr>
                                        <p:cTn id="30" dur="2000" fill="hold"/>
                                        <p:tgtEl>
                                          <p:spTgt spid="11"/>
                                        </p:tgtEl>
                                        <p:attrNameLst>
                                          <p:attrName>ppt_x</p:attrName>
                                          <p:attrName>ppt_y</p:attrName>
                                        </p:attrNameLst>
                                      </p:cBhvr>
                                      <p:rCtr x="-13785" y="2083"/>
                                    </p:animMotion>
                                  </p:childTnLst>
                                </p:cTn>
                              </p:par>
                              <p:par>
                                <p:cTn id="31" presetID="0" presetClass="path" presetSubtype="0" accel="50000" decel="50000" fill="hold" nodeType="withEffect">
                                  <p:stCondLst>
                                    <p:cond delay="0"/>
                                  </p:stCondLst>
                                  <p:childTnLst>
                                    <p:animMotion origin="layout" path="M 3.05556E-6 -3.06358E-6 L 0.10243 0.18867 " pathEditMode="relative" rAng="0" ptsTypes="AA">
                                      <p:cBhvr>
                                        <p:cTn id="32" dur="2000" fill="hold"/>
                                        <p:tgtEl>
                                          <p:spTgt spid="16"/>
                                        </p:tgtEl>
                                        <p:attrNameLst>
                                          <p:attrName>ppt_x</p:attrName>
                                          <p:attrName>ppt_y</p:attrName>
                                        </p:attrNameLst>
                                      </p:cBhvr>
                                      <p:rCtr x="5122" y="9434"/>
                                    </p:animMotion>
                                  </p:childTnLst>
                                </p:cTn>
                              </p:par>
                              <p:par>
                                <p:cTn id="33" presetID="0" presetClass="path" presetSubtype="0" accel="50000" decel="50000" fill="hold" nodeType="withEffect">
                                  <p:stCondLst>
                                    <p:cond delay="0"/>
                                  </p:stCondLst>
                                  <p:childTnLst>
                                    <p:animMotion origin="layout" path="M -3.61111E-6 8.67052E-7 L -0.23628 0.11537 " pathEditMode="relative" rAng="0" ptsTypes="AA">
                                      <p:cBhvr>
                                        <p:cTn id="34" dur="2000" fill="hold"/>
                                        <p:tgtEl>
                                          <p:spTgt spid="12"/>
                                        </p:tgtEl>
                                        <p:attrNameLst>
                                          <p:attrName>ppt_x</p:attrName>
                                          <p:attrName>ppt_y</p:attrName>
                                        </p:attrNameLst>
                                      </p:cBhvr>
                                      <p:rCtr x="-11823" y="5757"/>
                                    </p:animMotion>
                                  </p:childTnLst>
                                </p:cTn>
                              </p:par>
                              <p:par>
                                <p:cTn id="35" presetID="0" presetClass="path" presetSubtype="0" accel="50000" decel="50000" fill="hold" nodeType="withEffect">
                                  <p:stCondLst>
                                    <p:cond delay="0"/>
                                  </p:stCondLst>
                                  <p:childTnLst>
                                    <p:animMotion origin="layout" path="M -1.66667E-6 -4.91329E-6 L -0.14184 0.22012 " pathEditMode="relative" ptsTypes="AA">
                                      <p:cBhvr>
                                        <p:cTn id="36" dur="2000" fill="hold"/>
                                        <p:tgtEl>
                                          <p:spTgt spid="3"/>
                                        </p:tgtEl>
                                        <p:attrNameLst>
                                          <p:attrName>ppt_x</p:attrName>
                                          <p:attrName>ppt_y</p:attrName>
                                        </p:attrNameLst>
                                      </p:cBhvr>
                                    </p:animMotion>
                                  </p:childTnLst>
                                </p:cTn>
                              </p:par>
                              <p:par>
                                <p:cTn id="37" presetID="0" presetClass="path" presetSubtype="0" accel="50000" decel="50000" fill="hold" nodeType="withEffect">
                                  <p:stCondLst>
                                    <p:cond delay="0"/>
                                  </p:stCondLst>
                                  <p:childTnLst>
                                    <p:animMotion origin="layout" path="M -4.16667E-6 5.37572E-6 L 0.2599 -0.12601 " pathEditMode="relative" ptsTypes="AA">
                                      <p:cBhvr>
                                        <p:cTn id="38" dur="2000" fill="hold"/>
                                        <p:tgtEl>
                                          <p:spTgt spid="17"/>
                                        </p:tgtEl>
                                        <p:attrNameLst>
                                          <p:attrName>ppt_x</p:attrName>
                                          <p:attrName>ppt_y</p:attrName>
                                        </p:attrNameLst>
                                      </p:cBhvr>
                                    </p:animMotion>
                                  </p:childTnLst>
                                </p:cTn>
                              </p:par>
                              <p:par>
                                <p:cTn id="39" presetID="0" presetClass="path" presetSubtype="0" accel="50000" decel="50000" fill="hold" nodeType="withEffect">
                                  <p:stCondLst>
                                    <p:cond delay="0"/>
                                  </p:stCondLst>
                                  <p:childTnLst>
                                    <p:animMotion origin="layout" path="M -1.66667E-6 -4.91329E-6 L -0.14184 0.22012 " pathEditMode="relative" ptsTypes="AA">
                                      <p:cBhvr>
                                        <p:cTn id="40" dur="2000" fill="hold"/>
                                        <p:tgtEl>
                                          <p:spTgt spid="19"/>
                                        </p:tgtEl>
                                        <p:attrNameLst>
                                          <p:attrName>ppt_x</p:attrName>
                                          <p:attrName>ppt_y</p:attrName>
                                        </p:attrNameLst>
                                      </p:cBhvr>
                                    </p:animMotion>
                                  </p:childTnLst>
                                </p:cTn>
                              </p:par>
                              <p:par>
                                <p:cTn id="41" presetID="0" presetClass="path" presetSubtype="0" accel="50000" decel="50000" fill="hold" nodeType="withEffect">
                                  <p:stCondLst>
                                    <p:cond delay="0"/>
                                  </p:stCondLst>
                                  <p:childTnLst>
                                    <p:animMotion origin="layout" path="M -1.11111E-6 -4.39306E-6 L 0.075 -0.28508 " pathEditMode="relative" rAng="0" ptsTypes="AA">
                                      <p:cBhvr>
                                        <p:cTn id="42" dur="2000" fill="hold"/>
                                        <p:tgtEl>
                                          <p:spTgt spid="20"/>
                                        </p:tgtEl>
                                        <p:attrNameLst>
                                          <p:attrName>ppt_x</p:attrName>
                                          <p:attrName>ppt_y</p:attrName>
                                        </p:attrNameLst>
                                      </p:cBhvr>
                                      <p:rCtr x="3750" y="-14266"/>
                                    </p:animMotion>
                                  </p:childTnLst>
                                </p:cTn>
                              </p:par>
                              <p:par>
                                <p:cTn id="43" presetID="0" presetClass="path" presetSubtype="0" accel="50000" decel="50000" fill="hold" nodeType="withEffect">
                                  <p:stCondLst>
                                    <p:cond delay="0"/>
                                  </p:stCondLst>
                                  <p:childTnLst>
                                    <p:animMotion origin="layout" path="M 0.36233 0.07376 L 0.58698 0.17642 " pathEditMode="relative" rAng="0" ptsTypes="AA">
                                      <p:cBhvr>
                                        <p:cTn id="44" dur="2000" fill="hold"/>
                                        <p:tgtEl>
                                          <p:spTgt spid="21"/>
                                        </p:tgtEl>
                                        <p:attrNameLst>
                                          <p:attrName>ppt_x</p:attrName>
                                          <p:attrName>ppt_y</p:attrName>
                                        </p:attrNameLst>
                                      </p:cBhvr>
                                      <p:rCtr x="11233" y="5133"/>
                                    </p:animMotion>
                                  </p:childTnLst>
                                </p:cTn>
                              </p:par>
                              <p:par>
                                <p:cTn id="45" presetID="0" presetClass="path" presetSubtype="0" accel="50000" decel="50000" fill="hold" nodeType="withEffect">
                                  <p:stCondLst>
                                    <p:cond delay="0"/>
                                  </p:stCondLst>
                                  <p:childTnLst>
                                    <p:animMotion origin="layout" path="M -0.36597 -0.07538 L -0.13767 -0.04393 " pathEditMode="relative" rAng="0" ptsTypes="AA">
                                      <p:cBhvr>
                                        <p:cTn id="46" dur="2000" fill="hold"/>
                                        <p:tgtEl>
                                          <p:spTgt spid="22"/>
                                        </p:tgtEl>
                                        <p:attrNameLst>
                                          <p:attrName>ppt_x</p:attrName>
                                          <p:attrName>ppt_y</p:attrName>
                                        </p:attrNameLst>
                                      </p:cBhvr>
                                      <p:rCtr x="11406" y="1572"/>
                                    </p:animMotion>
                                  </p:childTnLst>
                                </p:cTn>
                              </p:par>
                              <p:par>
                                <p:cTn id="47" presetID="0" presetClass="path" presetSubtype="0" accel="50000" decel="50000" fill="hold" nodeType="withEffect">
                                  <p:stCondLst>
                                    <p:cond delay="0"/>
                                  </p:stCondLst>
                                  <p:childTnLst>
                                    <p:animMotion origin="layout" path="M 4.72222E-6 2.13873E-6 L 0.12604 -0.05434 " pathEditMode="relative" rAng="0" ptsTypes="AA">
                                      <p:cBhvr>
                                        <p:cTn id="48" dur="2000" fill="hold"/>
                                        <p:tgtEl>
                                          <p:spTgt spid="23"/>
                                        </p:tgtEl>
                                        <p:attrNameLst>
                                          <p:attrName>ppt_x</p:attrName>
                                          <p:attrName>ppt_y</p:attrName>
                                        </p:attrNameLst>
                                      </p:cBhvr>
                                      <p:rCtr x="6302" y="-2728"/>
                                    </p:animMotion>
                                  </p:childTnLst>
                                </p:cTn>
                              </p:par>
                              <p:par>
                                <p:cTn id="49" presetID="0" presetClass="path" presetSubtype="0" accel="50000" decel="50000" fill="hold" nodeType="withEffect">
                                  <p:stCondLst>
                                    <p:cond delay="0"/>
                                  </p:stCondLst>
                                  <p:childTnLst>
                                    <p:animMotion origin="layout" path="M -4.44444E-6 -3.33333E-6 L 0.22865 -0.03333 " pathEditMode="relative" rAng="0" ptsTypes="AA">
                                      <p:cBhvr>
                                        <p:cTn id="50" dur="2000" fill="hold"/>
                                        <p:tgtEl>
                                          <p:spTgt spid="24"/>
                                        </p:tgtEl>
                                        <p:attrNameLst>
                                          <p:attrName>ppt_x</p:attrName>
                                          <p:attrName>ppt_y</p:attrName>
                                        </p:attrNameLst>
                                      </p:cBhvr>
                                      <p:rCtr x="11424" y="-1667"/>
                                    </p:animMotion>
                                  </p:childTnLst>
                                </p:cTn>
                              </p:par>
                              <p:par>
                                <p:cTn id="51" presetID="0" presetClass="path" presetSubtype="0" accel="50000" decel="50000" fill="hold" nodeType="withEffect">
                                  <p:stCondLst>
                                    <p:cond delay="0"/>
                                  </p:stCondLst>
                                  <p:childTnLst>
                                    <p:animMotion origin="layout" path="M -1.66667E-6 2.89017E-7 L 0.0908 0.32324 " pathEditMode="relative" rAng="0" ptsTypes="AA">
                                      <p:cBhvr>
                                        <p:cTn id="52" dur="2000" fill="hold"/>
                                        <p:tgtEl>
                                          <p:spTgt spid="25"/>
                                        </p:tgtEl>
                                        <p:attrNameLst>
                                          <p:attrName>ppt_x</p:attrName>
                                          <p:attrName>ppt_y</p:attrName>
                                        </p:attrNameLst>
                                      </p:cBhvr>
                                      <p:rCtr x="4531" y="16162"/>
                                    </p:animMotion>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78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17855"/>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7846"/>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786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17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35" grpId="0"/>
      <p:bldP spid="117846" grpId="0"/>
      <p:bldP spid="1178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B65F0B1-F226-F243-BFE1-CE16A6B1969A}"/>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89091" name="Text Box 3">
            <a:extLst>
              <a:ext uri="{FF2B5EF4-FFF2-40B4-BE49-F238E27FC236}">
                <a16:creationId xmlns:a16="http://schemas.microsoft.com/office/drawing/2014/main" id="{B8419F17-F004-D84D-B620-43FDF4E3FA42}"/>
              </a:ext>
            </a:extLst>
          </p:cNvPr>
          <p:cNvSpPr txBox="1">
            <a:spLocks noChangeArrowheads="1"/>
          </p:cNvSpPr>
          <p:nvPr/>
        </p:nvSpPr>
        <p:spPr bwMode="auto">
          <a:xfrm>
            <a:off x="900113" y="2492375"/>
            <a:ext cx="7424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c</a:t>
            </a:r>
            <a:r>
              <a:rPr lang="de-CH" altLang="cs-CZ" sz="2400" baseline="-25000">
                <a:latin typeface="Times New Roman" panose="02020603050405020304" pitchFamily="18" charset="0"/>
                <a:cs typeface="Times New Roman" panose="02020603050405020304" pitchFamily="18" charset="0"/>
              </a:rPr>
              <a:t>bulk</a:t>
            </a:r>
            <a:r>
              <a:rPr lang="de-CH" altLang="cs-CZ" sz="2400">
                <a:latin typeface="Times New Roman" panose="02020603050405020304" pitchFamily="18" charset="0"/>
                <a:cs typeface="Times New Roman" panose="02020603050405020304" pitchFamily="18" charset="0"/>
              </a:rPr>
              <a:t> = c = concentration [mol/L] of univalent salt</a:t>
            </a:r>
            <a:r>
              <a:rPr lang="de-CH" altLang="cs-CZ" sz="2400">
                <a:latin typeface="Times New Roman" panose="02020603050405020304" pitchFamily="18" charset="0"/>
              </a:rPr>
              <a:t> </a:t>
            </a:r>
            <a:r>
              <a:rPr lang="de-CH" altLang="cs-CZ" sz="2400">
                <a:solidFill>
                  <a:srgbClr val="FF0066"/>
                </a:solidFill>
                <a:latin typeface="Times New Roman" panose="02020603050405020304" pitchFamily="18" charset="0"/>
              </a:rPr>
              <a:t>KNOWN</a:t>
            </a:r>
            <a:endParaRPr lang="de-CH" altLang="cs-CZ" sz="2400">
              <a:solidFill>
                <a:srgbClr val="FF0066"/>
              </a:solidFill>
              <a:latin typeface="Times New Roman" panose="02020603050405020304" pitchFamily="18" charset="0"/>
              <a:cs typeface="Times New Roman" panose="02020603050405020304" pitchFamily="18" charset="0"/>
            </a:endParaRPr>
          </a:p>
        </p:txBody>
      </p:sp>
      <p:sp>
        <p:nvSpPr>
          <p:cNvPr id="89094" name="Text Box 6">
            <a:extLst>
              <a:ext uri="{FF2B5EF4-FFF2-40B4-BE49-F238E27FC236}">
                <a16:creationId xmlns:a16="http://schemas.microsoft.com/office/drawing/2014/main" id="{6DB3200C-1098-5247-98B7-AD60B9484E0F}"/>
              </a:ext>
            </a:extLst>
          </p:cNvPr>
          <p:cNvSpPr txBox="1">
            <a:spLocks noChangeArrowheads="1"/>
          </p:cNvSpPr>
          <p:nvPr/>
        </p:nvSpPr>
        <p:spPr bwMode="auto">
          <a:xfrm>
            <a:off x="900113" y="4437063"/>
            <a:ext cx="7735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Let‘s minimize the total free energy with respect to </a:t>
            </a:r>
            <a:r>
              <a:rPr lang="de-CH" altLang="cs-CZ" sz="2800">
                <a:solidFill>
                  <a:srgbClr val="FF0000"/>
                </a:solidFill>
                <a:latin typeface="Symbol" pitchFamily="2" charset="2"/>
              </a:rPr>
              <a:t>q</a:t>
            </a:r>
            <a:endParaRPr lang="fr-FR" altLang="cs-CZ" sz="2400">
              <a:latin typeface="Symbol" pitchFamily="2" charset="2"/>
            </a:endParaRPr>
          </a:p>
        </p:txBody>
      </p:sp>
      <p:sp>
        <p:nvSpPr>
          <p:cNvPr id="13317" name="Text Box 12">
            <a:extLst>
              <a:ext uri="{FF2B5EF4-FFF2-40B4-BE49-F238E27FC236}">
                <a16:creationId xmlns:a16="http://schemas.microsoft.com/office/drawing/2014/main" id="{51A55168-2170-F944-9D00-BE16005F01C7}"/>
              </a:ext>
            </a:extLst>
          </p:cNvPr>
          <p:cNvSpPr txBox="1">
            <a:spLocks noChangeArrowheads="1"/>
          </p:cNvSpPr>
          <p:nvPr/>
        </p:nvSpPr>
        <p:spPr bwMode="auto">
          <a:xfrm>
            <a:off x="1476375" y="0"/>
            <a:ext cx="55324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Mixing entropy term dependent on </a:t>
            </a:r>
            <a:r>
              <a:rPr lang="de-CH" altLang="cs-CZ" sz="2800">
                <a:solidFill>
                  <a:srgbClr val="FF0000"/>
                </a:solidFill>
                <a:latin typeface="Symbol" pitchFamily="2" charset="2"/>
              </a:rPr>
              <a:t>q</a:t>
            </a:r>
            <a:r>
              <a:rPr lang="de-CH" altLang="cs-CZ" sz="2800" baseline="30000">
                <a:solidFill>
                  <a:srgbClr val="FF0000"/>
                </a:solidFill>
                <a:latin typeface="Symbol" pitchFamily="2" charset="2"/>
              </a:rPr>
              <a:t>*</a:t>
            </a:r>
            <a:endParaRPr lang="fr-FR" altLang="cs-CZ" sz="2800" baseline="30000">
              <a:solidFill>
                <a:srgbClr val="FF0000"/>
              </a:solidFill>
              <a:latin typeface="Symbol" pitchFamily="2" charset="2"/>
            </a:endParaRPr>
          </a:p>
        </p:txBody>
      </p:sp>
      <p:sp>
        <p:nvSpPr>
          <p:cNvPr id="89102" name="Text Box 14">
            <a:extLst>
              <a:ext uri="{FF2B5EF4-FFF2-40B4-BE49-F238E27FC236}">
                <a16:creationId xmlns:a16="http://schemas.microsoft.com/office/drawing/2014/main" id="{773C8E24-C0C7-D24F-91AF-2DBB76B9F957}"/>
              </a:ext>
            </a:extLst>
          </p:cNvPr>
          <p:cNvSpPr txBox="1">
            <a:spLocks noChangeArrowheads="1"/>
          </p:cNvSpPr>
          <p:nvPr/>
        </p:nvSpPr>
        <p:spPr bwMode="auto">
          <a:xfrm>
            <a:off x="1258888" y="3933825"/>
            <a:ext cx="6808787" cy="457200"/>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66"/>
                </a:solidFill>
                <a:latin typeface="Times New Roman" panose="02020603050405020304" pitchFamily="18" charset="0"/>
                <a:cs typeface="Times New Roman" panose="02020603050405020304" pitchFamily="18" charset="0"/>
              </a:rPr>
              <a:t>V</a:t>
            </a:r>
            <a:r>
              <a:rPr lang="de-CH" altLang="cs-CZ" sz="2400" baseline="-25000">
                <a:solidFill>
                  <a:srgbClr val="FF0066"/>
                </a:solidFill>
                <a:latin typeface="Times New Roman" panose="02020603050405020304" pitchFamily="18" charset="0"/>
                <a:cs typeface="Times New Roman" panose="02020603050405020304" pitchFamily="18" charset="0"/>
              </a:rPr>
              <a:t>p</a:t>
            </a:r>
            <a:r>
              <a:rPr lang="de-CH" altLang="cs-CZ" sz="2400">
                <a:solidFill>
                  <a:srgbClr val="FF0066"/>
                </a:solidFill>
                <a:latin typeface="Times New Roman" panose="02020603050405020304" pitchFamily="18" charset="0"/>
                <a:cs typeface="Times New Roman" panose="02020603050405020304" pitchFamily="18" charset="0"/>
              </a:rPr>
              <a:t> UNKNOWN → HOPELESS CALCULATION???</a:t>
            </a:r>
            <a:endParaRPr lang="fr-FR" altLang="cs-CZ" sz="1800" i="1"/>
          </a:p>
        </p:txBody>
      </p:sp>
      <p:sp>
        <p:nvSpPr>
          <p:cNvPr id="89103" name="Text Box 15">
            <a:extLst>
              <a:ext uri="{FF2B5EF4-FFF2-40B4-BE49-F238E27FC236}">
                <a16:creationId xmlns:a16="http://schemas.microsoft.com/office/drawing/2014/main" id="{67901B46-FEA0-0C4D-BD95-1800EC4DE704}"/>
              </a:ext>
            </a:extLst>
          </p:cNvPr>
          <p:cNvSpPr txBox="1">
            <a:spLocks noChangeArrowheads="1"/>
          </p:cNvSpPr>
          <p:nvPr/>
        </p:nvSpPr>
        <p:spPr bwMode="auto">
          <a:xfrm>
            <a:off x="19050" y="3068638"/>
            <a:ext cx="897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V</a:t>
            </a:r>
            <a:r>
              <a:rPr lang="de-CH" altLang="cs-CZ" sz="2400" baseline="-25000">
                <a:latin typeface="Times New Roman" panose="02020603050405020304" pitchFamily="18" charset="0"/>
              </a:rPr>
              <a:t>P </a:t>
            </a:r>
            <a:r>
              <a:rPr lang="de-CH" altLang="cs-CZ" sz="2400">
                <a:latin typeface="Times New Roman" panose="02020603050405020304" pitchFamily="18" charset="0"/>
              </a:rPr>
              <a:t>[L/mol] = volume to which the </a:t>
            </a:r>
            <a:r>
              <a:rPr lang="de-CH" altLang="cs-CZ" sz="2400">
                <a:latin typeface="Symbol" pitchFamily="2" charset="2"/>
              </a:rPr>
              <a:t>q </a:t>
            </a:r>
            <a:r>
              <a:rPr lang="de-CH" altLang="cs-CZ" sz="2400">
                <a:latin typeface="Times New Roman" panose="02020603050405020304" pitchFamily="18" charset="0"/>
                <a:cs typeface="Times New Roman" panose="02020603050405020304" pitchFamily="18" charset="0"/>
              </a:rPr>
              <a:t>counterions/phosphate are confined</a:t>
            </a:r>
            <a:endParaRPr lang="fr-FR" altLang="cs-CZ" sz="2400">
              <a:latin typeface="Times New Roman" panose="02020603050405020304" pitchFamily="18" charset="0"/>
              <a:cs typeface="Times New Roman" panose="02020603050405020304" pitchFamily="18" charset="0"/>
            </a:endParaRPr>
          </a:p>
        </p:txBody>
      </p:sp>
      <p:sp>
        <p:nvSpPr>
          <p:cNvPr id="13320" name="Text Box 16">
            <a:extLst>
              <a:ext uri="{FF2B5EF4-FFF2-40B4-BE49-F238E27FC236}">
                <a16:creationId xmlns:a16="http://schemas.microsoft.com/office/drawing/2014/main" id="{FE6FE030-212B-9641-AADA-2CAC93C555ED}"/>
              </a:ext>
            </a:extLst>
          </p:cNvPr>
          <p:cNvSpPr txBox="1">
            <a:spLocks noChangeArrowheads="1"/>
          </p:cNvSpPr>
          <p:nvPr/>
        </p:nvSpPr>
        <p:spPr bwMode="auto">
          <a:xfrm>
            <a:off x="1384300" y="47450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89106" name="Object 18">
            <a:extLst>
              <a:ext uri="{FF2B5EF4-FFF2-40B4-BE49-F238E27FC236}">
                <a16:creationId xmlns:a16="http://schemas.microsoft.com/office/drawing/2014/main" id="{CA059C9A-12BB-1A4D-8189-C79C72D33F1A}"/>
              </a:ext>
            </a:extLst>
          </p:cNvPr>
          <p:cNvGraphicFramePr>
            <a:graphicFrameLocks noChangeAspect="1"/>
          </p:cNvGraphicFramePr>
          <p:nvPr/>
        </p:nvGraphicFramePr>
        <p:xfrm>
          <a:off x="3348038" y="5013325"/>
          <a:ext cx="2143125" cy="482600"/>
        </p:xfrm>
        <a:graphic>
          <a:graphicData uri="http://schemas.openxmlformats.org/presentationml/2006/ole">
            <mc:AlternateContent xmlns:mc="http://schemas.openxmlformats.org/markup-compatibility/2006">
              <mc:Choice xmlns:v="urn:schemas-microsoft-com:vml" Requires="v">
                <p:oleObj spid="_x0000_s13405" name="Equation" r:id="rId3" imgW="20777200" imgH="4686300" progId="Equation.DSMT4">
                  <p:embed/>
                </p:oleObj>
              </mc:Choice>
              <mc:Fallback>
                <p:oleObj name="Equation" r:id="rId3" imgW="20777200" imgH="4686300" progId="Equation.DSMT4">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5013325"/>
                        <a:ext cx="2143125"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22" name="Text Box 20">
            <a:extLst>
              <a:ext uri="{FF2B5EF4-FFF2-40B4-BE49-F238E27FC236}">
                <a16:creationId xmlns:a16="http://schemas.microsoft.com/office/drawing/2014/main" id="{294813EA-79BD-6F4C-8CEB-C06BB9F3B069}"/>
              </a:ext>
            </a:extLst>
          </p:cNvPr>
          <p:cNvSpPr txBox="1">
            <a:spLocks noChangeArrowheads="1"/>
          </p:cNvSpPr>
          <p:nvPr/>
        </p:nvSpPr>
        <p:spPr bwMode="auto">
          <a:xfrm>
            <a:off x="179388" y="6308725"/>
            <a:ext cx="8840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baseline="30000">
                <a:solidFill>
                  <a:srgbClr val="FF0000"/>
                </a:solidFill>
                <a:latin typeface="Symbol" pitchFamily="2" charset="2"/>
              </a:rPr>
              <a:t>*</a:t>
            </a:r>
            <a:r>
              <a:rPr lang="de-CH" altLang="cs-CZ" sz="2000">
                <a:solidFill>
                  <a:srgbClr val="FF0000"/>
                </a:solidFill>
                <a:latin typeface="Symbol" pitchFamily="2" charset="2"/>
              </a:rPr>
              <a:t> </a:t>
            </a:r>
            <a:r>
              <a:rPr lang="de-CH" altLang="cs-CZ" sz="2000">
                <a:solidFill>
                  <a:srgbClr val="FF0000"/>
                </a:solidFill>
                <a:latin typeface="Times New Roman" panose="02020603050405020304" pitchFamily="18" charset="0"/>
              </a:rPr>
              <a:t>i.e., loss in entropy when the fraction </a:t>
            </a:r>
            <a:r>
              <a:rPr lang="de-CH" altLang="cs-CZ" sz="2000">
                <a:solidFill>
                  <a:srgbClr val="FF0000"/>
                </a:solidFill>
                <a:latin typeface="Symbol" pitchFamily="2" charset="2"/>
              </a:rPr>
              <a:t>q</a:t>
            </a:r>
            <a:r>
              <a:rPr lang="de-CH" altLang="cs-CZ" sz="2000">
                <a:solidFill>
                  <a:srgbClr val="FF0000"/>
                </a:solidFill>
                <a:latin typeface="Times New Roman" panose="02020603050405020304" pitchFamily="18" charset="0"/>
              </a:rPr>
              <a:t> of counterions associates with each segment</a:t>
            </a:r>
            <a:endParaRPr lang="fr-FR" altLang="cs-CZ" sz="2000">
              <a:solidFill>
                <a:srgbClr val="FF0000"/>
              </a:solidFill>
              <a:latin typeface="Symbol" pitchFamily="2" charset="2"/>
            </a:endParaRPr>
          </a:p>
        </p:txBody>
      </p:sp>
      <p:graphicFrame>
        <p:nvGraphicFramePr>
          <p:cNvPr id="13323" name="Object 21">
            <a:extLst>
              <a:ext uri="{FF2B5EF4-FFF2-40B4-BE49-F238E27FC236}">
                <a16:creationId xmlns:a16="http://schemas.microsoft.com/office/drawing/2014/main" id="{F2742B7F-7B6F-3041-8FAC-B10BDC6F804C}"/>
              </a:ext>
            </a:extLst>
          </p:cNvPr>
          <p:cNvGraphicFramePr>
            <a:graphicFrameLocks noChangeAspect="1"/>
          </p:cNvGraphicFramePr>
          <p:nvPr/>
        </p:nvGraphicFramePr>
        <p:xfrm>
          <a:off x="2284413" y="657225"/>
          <a:ext cx="5006975" cy="865188"/>
        </p:xfrm>
        <a:graphic>
          <a:graphicData uri="http://schemas.openxmlformats.org/presentationml/2006/ole">
            <mc:AlternateContent xmlns:mc="http://schemas.openxmlformats.org/markup-compatibility/2006">
              <mc:Choice xmlns:v="urn:schemas-microsoft-com:vml" Requires="v">
                <p:oleObj spid="_x0000_s13406" name="Rovnice" r:id="rId5" imgW="60858400" imgH="10528300" progId="Equation.3">
                  <p:embed/>
                </p:oleObj>
              </mc:Choice>
              <mc:Fallback>
                <p:oleObj name="Rovnice" r:id="rId5" imgW="60858400" imgH="10528300" progId="Equation.3">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4413" y="657225"/>
                        <a:ext cx="5006975" cy="865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25">
            <a:extLst>
              <a:ext uri="{FF2B5EF4-FFF2-40B4-BE49-F238E27FC236}">
                <a16:creationId xmlns:a16="http://schemas.microsoft.com/office/drawing/2014/main" id="{4133F0C5-5D72-4E4F-8C1D-15A43F6ECFD5}"/>
              </a:ext>
            </a:extLst>
          </p:cNvPr>
          <p:cNvGrpSpPr>
            <a:grpSpLocks/>
          </p:cNvGrpSpPr>
          <p:nvPr/>
        </p:nvGrpSpPr>
        <p:grpSpPr bwMode="auto">
          <a:xfrm>
            <a:off x="2195513" y="1341438"/>
            <a:ext cx="6081712" cy="798512"/>
            <a:chOff x="567" y="935"/>
            <a:chExt cx="3831" cy="503"/>
          </a:xfrm>
        </p:grpSpPr>
        <p:sp>
          <p:nvSpPr>
            <p:cNvPr id="13327" name="AutoShape 22">
              <a:extLst>
                <a:ext uri="{FF2B5EF4-FFF2-40B4-BE49-F238E27FC236}">
                  <a16:creationId xmlns:a16="http://schemas.microsoft.com/office/drawing/2014/main" id="{61A402E2-1A3F-4542-90FB-EBC34478324D}"/>
                </a:ext>
              </a:extLst>
            </p:cNvPr>
            <p:cNvSpPr>
              <a:spLocks/>
            </p:cNvSpPr>
            <p:nvPr/>
          </p:nvSpPr>
          <p:spPr bwMode="auto">
            <a:xfrm rot="5400000">
              <a:off x="1360" y="822"/>
              <a:ext cx="46" cy="272"/>
            </a:xfrm>
            <a:prstGeom prst="rightBrace">
              <a:avLst>
                <a:gd name="adj1" fmla="val 49275"/>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3328" name="Line 23">
              <a:extLst>
                <a:ext uri="{FF2B5EF4-FFF2-40B4-BE49-F238E27FC236}">
                  <a16:creationId xmlns:a16="http://schemas.microsoft.com/office/drawing/2014/main" id="{88632EF9-4982-DC41-9803-F089CFD3749E}"/>
                </a:ext>
              </a:extLst>
            </p:cNvPr>
            <p:cNvSpPr>
              <a:spLocks noChangeShapeType="1"/>
            </p:cNvSpPr>
            <p:nvPr/>
          </p:nvSpPr>
          <p:spPr bwMode="auto">
            <a:xfrm flipV="1">
              <a:off x="1383" y="1026"/>
              <a:ext cx="0" cy="181"/>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3329" name="Text Box 24">
              <a:extLst>
                <a:ext uri="{FF2B5EF4-FFF2-40B4-BE49-F238E27FC236}">
                  <a16:creationId xmlns:a16="http://schemas.microsoft.com/office/drawing/2014/main" id="{8A02CAE2-7E97-3643-BF74-73AEEA5AE15A}"/>
                </a:ext>
              </a:extLst>
            </p:cNvPr>
            <p:cNvSpPr txBox="1">
              <a:spLocks noChangeArrowheads="1"/>
            </p:cNvSpPr>
            <p:nvPr/>
          </p:nvSpPr>
          <p:spPr bwMode="auto">
            <a:xfrm>
              <a:off x="567" y="1207"/>
              <a:ext cx="38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a:solidFill>
                    <a:schemeClr val="hlink"/>
                  </a:solidFill>
                  <a:latin typeface="Times New Roman" panose="02020603050405020304" pitchFamily="18" charset="0"/>
                </a:rPr>
                <a:t>number of moles of couterions that is confined from c</a:t>
              </a:r>
              <a:r>
                <a:rPr lang="cs-CZ" altLang="cs-CZ" sz="1800" baseline="-25000">
                  <a:solidFill>
                    <a:schemeClr val="hlink"/>
                  </a:solidFill>
                  <a:latin typeface="Times New Roman" panose="02020603050405020304" pitchFamily="18" charset="0"/>
                </a:rPr>
                <a:t>bulk</a:t>
              </a:r>
              <a:r>
                <a:rPr lang="cs-CZ" altLang="cs-CZ" sz="1800">
                  <a:solidFill>
                    <a:schemeClr val="hlink"/>
                  </a:solidFill>
                  <a:latin typeface="Times New Roman" panose="02020603050405020304" pitchFamily="18" charset="0"/>
                </a:rPr>
                <a:t> to c</a:t>
              </a:r>
              <a:r>
                <a:rPr lang="cs-CZ" altLang="cs-CZ" sz="1800" baseline="-25000">
                  <a:solidFill>
                    <a:schemeClr val="hlink"/>
                  </a:solidFill>
                  <a:latin typeface="Times New Roman" panose="02020603050405020304" pitchFamily="18" charset="0"/>
                </a:rPr>
                <a:t>local</a:t>
              </a:r>
              <a:endParaRPr lang="cs-CZ" altLang="cs-CZ" sz="1800">
                <a:solidFill>
                  <a:schemeClr val="hlink"/>
                </a:solidFill>
                <a:latin typeface="Times New Roman" panose="02020603050405020304" pitchFamily="18" charset="0"/>
              </a:endParaRPr>
            </a:p>
          </p:txBody>
        </p:sp>
      </p:grpSp>
      <p:graphicFrame>
        <p:nvGraphicFramePr>
          <p:cNvPr id="89114" name="Object 26">
            <a:extLst>
              <a:ext uri="{FF2B5EF4-FFF2-40B4-BE49-F238E27FC236}">
                <a16:creationId xmlns:a16="http://schemas.microsoft.com/office/drawing/2014/main" id="{E9717A20-CD0F-E843-8F3F-564C9582E31A}"/>
              </a:ext>
            </a:extLst>
          </p:cNvPr>
          <p:cNvGraphicFramePr>
            <a:graphicFrameLocks noChangeAspect="1"/>
          </p:cNvGraphicFramePr>
          <p:nvPr/>
        </p:nvGraphicFramePr>
        <p:xfrm>
          <a:off x="336550" y="5445125"/>
          <a:ext cx="8434388" cy="1069975"/>
        </p:xfrm>
        <a:graphic>
          <a:graphicData uri="http://schemas.openxmlformats.org/presentationml/2006/ole">
            <mc:AlternateContent xmlns:mc="http://schemas.openxmlformats.org/markup-compatibility/2006">
              <mc:Choice xmlns:v="urn:schemas-microsoft-com:vml" Requires="v">
                <p:oleObj spid="_x0000_s13407" name="Equation" r:id="rId7" imgW="83096100" imgH="10528300" progId="Equation.3">
                  <p:embed/>
                </p:oleObj>
              </mc:Choice>
              <mc:Fallback>
                <p:oleObj name="Equation" r:id="rId7" imgW="83096100" imgH="10528300"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550" y="5445125"/>
                        <a:ext cx="8434388"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15" name="Rectangle 27">
            <a:extLst>
              <a:ext uri="{FF2B5EF4-FFF2-40B4-BE49-F238E27FC236}">
                <a16:creationId xmlns:a16="http://schemas.microsoft.com/office/drawing/2014/main" id="{181C800B-2458-D549-B508-8FD5E6AAE502}"/>
              </a:ext>
            </a:extLst>
          </p:cNvPr>
          <p:cNvSpPr>
            <a:spLocks noChangeArrowheads="1"/>
          </p:cNvSpPr>
          <p:nvPr/>
        </p:nvSpPr>
        <p:spPr bwMode="auto">
          <a:xfrm>
            <a:off x="0" y="2924175"/>
            <a:ext cx="1511300" cy="7207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91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910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909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910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8911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9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094" grpId="0"/>
      <p:bldP spid="89102" grpId="0" animBg="1"/>
      <p:bldP spid="89103" grpId="0"/>
      <p:bldP spid="891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9832CFA-E59D-7E43-A9D4-87FC941A0C6C}"/>
              </a:ext>
            </a:extLst>
          </p:cNvPr>
          <p:cNvSpPr>
            <a:spLocks noChangeArrowheads="1"/>
          </p:cNvSpPr>
          <p:nvPr/>
        </p:nvSpPr>
        <p:spPr bwMode="auto">
          <a:xfrm>
            <a:off x="539750" y="260350"/>
            <a:ext cx="828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chemeClr val="hlink"/>
                </a:solidFill>
                <a:latin typeface="Times New Roman" panose="02020603050405020304" pitchFamily="18" charset="0"/>
              </a:rPr>
              <a:t>Cvičení 5: </a:t>
            </a:r>
            <a:r>
              <a:rPr lang="de-CH" altLang="cs-CZ" sz="2400" b="1">
                <a:solidFill>
                  <a:schemeClr val="hlink"/>
                </a:solidFill>
                <a:latin typeface="Times New Roman" panose="02020603050405020304" pitchFamily="18" charset="0"/>
              </a:rPr>
              <a:t>Vypo</a:t>
            </a:r>
            <a:r>
              <a:rPr lang="cs-CZ" altLang="cs-CZ" sz="2400" b="1">
                <a:solidFill>
                  <a:schemeClr val="hlink"/>
                </a:solidFill>
                <a:latin typeface="Times New Roman" panose="02020603050405020304" pitchFamily="18" charset="0"/>
              </a:rPr>
              <a:t>čtěte první derivaci následují funkc</a:t>
            </a:r>
            <a:r>
              <a:rPr lang="de-CH" altLang="cs-CZ" sz="2400" b="1">
                <a:solidFill>
                  <a:schemeClr val="hlink"/>
                </a:solidFill>
                <a:latin typeface="Times New Roman" panose="02020603050405020304" pitchFamily="18" charset="0"/>
              </a:rPr>
              <a:t>e</a:t>
            </a:r>
            <a:r>
              <a:rPr lang="cs-CZ" altLang="cs-CZ" sz="2400" b="1">
                <a:solidFill>
                  <a:schemeClr val="hlink"/>
                </a:solidFill>
                <a:latin typeface="Times New Roman" panose="02020603050405020304" pitchFamily="18" charset="0"/>
              </a:rPr>
              <a:t> podle x :</a:t>
            </a:r>
            <a:endParaRPr lang="fr-FR" altLang="cs-CZ" sz="2400" b="1">
              <a:solidFill>
                <a:schemeClr val="hlink"/>
              </a:solidFill>
              <a:latin typeface="Times New Roman" panose="02020603050405020304" pitchFamily="18" charset="0"/>
            </a:endParaRPr>
          </a:p>
        </p:txBody>
      </p:sp>
      <p:graphicFrame>
        <p:nvGraphicFramePr>
          <p:cNvPr id="14339" name="Object 3">
            <a:extLst>
              <a:ext uri="{FF2B5EF4-FFF2-40B4-BE49-F238E27FC236}">
                <a16:creationId xmlns:a16="http://schemas.microsoft.com/office/drawing/2014/main" id="{DBD0FC68-C11B-6042-A1EC-B76177917B59}"/>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4418" name="Rovnice" r:id="rId3" imgW="2628900" imgH="4978400" progId="Equation.3">
                  <p:embed/>
                </p:oleObj>
              </mc:Choice>
              <mc:Fallback>
                <p:oleObj name="Rovnice" r:id="rId3" imgW="2628900" imgH="49784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0" name="Object 4">
            <a:extLst>
              <a:ext uri="{FF2B5EF4-FFF2-40B4-BE49-F238E27FC236}">
                <a16:creationId xmlns:a16="http://schemas.microsoft.com/office/drawing/2014/main" id="{19A50EF8-8D68-9949-8962-8CA147258E8A}"/>
              </a:ext>
            </a:extLst>
          </p:cNvPr>
          <p:cNvGraphicFramePr>
            <a:graphicFrameLocks noChangeAspect="1"/>
          </p:cNvGraphicFramePr>
          <p:nvPr/>
        </p:nvGraphicFramePr>
        <p:xfrm>
          <a:off x="1116013" y="3789363"/>
          <a:ext cx="6048375" cy="2181225"/>
        </p:xfrm>
        <a:graphic>
          <a:graphicData uri="http://schemas.openxmlformats.org/presentationml/2006/ole">
            <mc:AlternateContent xmlns:mc="http://schemas.openxmlformats.org/markup-compatibility/2006">
              <mc:Choice xmlns:v="urn:schemas-microsoft-com:vml" Requires="v">
                <p:oleObj spid="_x0000_s14419" name="Rovnice" r:id="rId5" imgW="50317400" imgH="18135600" progId="Equation.3">
                  <p:embed/>
                </p:oleObj>
              </mc:Choice>
              <mc:Fallback>
                <p:oleObj name="Rovnice" r:id="rId5" imgW="50317400" imgH="18135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13" y="3789363"/>
                        <a:ext cx="6048375" cy="2181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1" name="Object 5">
            <a:extLst>
              <a:ext uri="{FF2B5EF4-FFF2-40B4-BE49-F238E27FC236}">
                <a16:creationId xmlns:a16="http://schemas.microsoft.com/office/drawing/2014/main" id="{CD32CA33-26D4-EB4D-8ADE-B9CE55756B54}"/>
              </a:ext>
            </a:extLst>
          </p:cNvPr>
          <p:cNvGraphicFramePr>
            <a:graphicFrameLocks noChangeAspect="1"/>
          </p:cNvGraphicFramePr>
          <p:nvPr/>
        </p:nvGraphicFramePr>
        <p:xfrm>
          <a:off x="2411413" y="1412875"/>
          <a:ext cx="3024187" cy="1090613"/>
        </p:xfrm>
        <a:graphic>
          <a:graphicData uri="http://schemas.openxmlformats.org/presentationml/2006/ole">
            <mc:AlternateContent xmlns:mc="http://schemas.openxmlformats.org/markup-compatibility/2006">
              <mc:Choice xmlns:v="urn:schemas-microsoft-com:vml" Requires="v">
                <p:oleObj spid="_x0000_s14420" name="Rovnice" r:id="rId7" imgW="25158700" imgH="9067800" progId="Equation.3">
                  <p:embed/>
                </p:oleObj>
              </mc:Choice>
              <mc:Fallback>
                <p:oleObj name="Rovnice" r:id="rId7" imgW="25158700" imgH="9067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413" y="1412875"/>
                        <a:ext cx="3024187" cy="1090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9030" name="Rectangle 6">
            <a:extLst>
              <a:ext uri="{FF2B5EF4-FFF2-40B4-BE49-F238E27FC236}">
                <a16:creationId xmlns:a16="http://schemas.microsoft.com/office/drawing/2014/main" id="{E8CF09E3-9CB5-8B4C-886E-4BBEC043DD62}"/>
              </a:ext>
            </a:extLst>
          </p:cNvPr>
          <p:cNvSpPr>
            <a:spLocks noChangeArrowheads="1"/>
          </p:cNvSpPr>
          <p:nvPr/>
        </p:nvSpPr>
        <p:spPr bwMode="auto">
          <a:xfrm>
            <a:off x="900113" y="3357563"/>
            <a:ext cx="6480175" cy="287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9030"/>
                                        </p:tgtEl>
                                      </p:cBhvr>
                                    </p:animEffect>
                                    <p:set>
                                      <p:cBhvr>
                                        <p:cTn id="7" dur="1" fill="hold">
                                          <p:stCondLst>
                                            <p:cond delay="1999"/>
                                          </p:stCondLst>
                                        </p:cTn>
                                        <p:tgtEl>
                                          <p:spTgt spid="1290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7">
            <a:extLst>
              <a:ext uri="{FF2B5EF4-FFF2-40B4-BE49-F238E27FC236}">
                <a16:creationId xmlns:a16="http://schemas.microsoft.com/office/drawing/2014/main" id="{0C19E9D0-5FA4-9C42-B5A3-3CB492A0C547}"/>
              </a:ext>
            </a:extLst>
          </p:cNvPr>
          <p:cNvSpPr>
            <a:spLocks noChangeArrowheads="1"/>
          </p:cNvSpPr>
          <p:nvPr/>
        </p:nvSpPr>
        <p:spPr bwMode="auto">
          <a:xfrm>
            <a:off x="468313" y="2997200"/>
            <a:ext cx="7848600" cy="863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63" name="Text Box 2">
            <a:extLst>
              <a:ext uri="{FF2B5EF4-FFF2-40B4-BE49-F238E27FC236}">
                <a16:creationId xmlns:a16="http://schemas.microsoft.com/office/drawing/2014/main" id="{24986221-5673-BA4F-8FFB-3D21F765824C}"/>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15364" name="Text Box 4">
            <a:extLst>
              <a:ext uri="{FF2B5EF4-FFF2-40B4-BE49-F238E27FC236}">
                <a16:creationId xmlns:a16="http://schemas.microsoft.com/office/drawing/2014/main" id="{7668D013-D6BC-1248-8D0F-910DF02DA0F7}"/>
              </a:ext>
            </a:extLst>
          </p:cNvPr>
          <p:cNvSpPr txBox="1">
            <a:spLocks noChangeArrowheads="1"/>
          </p:cNvSpPr>
          <p:nvPr/>
        </p:nvSpPr>
        <p:spPr bwMode="auto">
          <a:xfrm>
            <a:off x="2484438" y="0"/>
            <a:ext cx="4608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Minimizing total free energy</a:t>
            </a:r>
            <a:endParaRPr lang="fr-FR" altLang="cs-CZ" sz="2400">
              <a:latin typeface="Times New Roman" panose="02020603050405020304" pitchFamily="18" charset="0"/>
            </a:endParaRPr>
          </a:p>
        </p:txBody>
      </p:sp>
      <p:graphicFrame>
        <p:nvGraphicFramePr>
          <p:cNvPr id="104457" name="Object 9">
            <a:extLst>
              <a:ext uri="{FF2B5EF4-FFF2-40B4-BE49-F238E27FC236}">
                <a16:creationId xmlns:a16="http://schemas.microsoft.com/office/drawing/2014/main" id="{5BFE3AEC-6B2B-1A48-98BF-6AFE70A770B3}"/>
              </a:ext>
            </a:extLst>
          </p:cNvPr>
          <p:cNvGraphicFramePr>
            <a:graphicFrameLocks noChangeAspect="1"/>
          </p:cNvGraphicFramePr>
          <p:nvPr/>
        </p:nvGraphicFramePr>
        <p:xfrm>
          <a:off x="2819400" y="3789363"/>
          <a:ext cx="2760663" cy="889000"/>
        </p:xfrm>
        <a:graphic>
          <a:graphicData uri="http://schemas.openxmlformats.org/presentationml/2006/ole">
            <mc:AlternateContent xmlns:mc="http://schemas.openxmlformats.org/markup-compatibility/2006">
              <mc:Choice xmlns:v="urn:schemas-microsoft-com:vml" Requires="v">
                <p:oleObj spid="_x0000_s15515" name="Equation" r:id="rId3" imgW="35394900" imgH="11404600" progId="Equation.DSMT4">
                  <p:embed/>
                </p:oleObj>
              </mc:Choice>
              <mc:Fallback>
                <p:oleObj name="Equation" r:id="rId3" imgW="35394900" imgH="1140460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789363"/>
                        <a:ext cx="2760663"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4458" name="Object 10">
            <a:extLst>
              <a:ext uri="{FF2B5EF4-FFF2-40B4-BE49-F238E27FC236}">
                <a16:creationId xmlns:a16="http://schemas.microsoft.com/office/drawing/2014/main" id="{318AD00A-1C80-6444-BF42-742A1CF836A7}"/>
              </a:ext>
            </a:extLst>
          </p:cNvPr>
          <p:cNvGraphicFramePr>
            <a:graphicFrameLocks noChangeAspect="1"/>
          </p:cNvGraphicFramePr>
          <p:nvPr/>
        </p:nvGraphicFramePr>
        <p:xfrm>
          <a:off x="7308850" y="3687763"/>
          <a:ext cx="1584325" cy="893762"/>
        </p:xfrm>
        <a:graphic>
          <a:graphicData uri="http://schemas.openxmlformats.org/presentationml/2006/ole">
            <mc:AlternateContent xmlns:mc="http://schemas.openxmlformats.org/markup-compatibility/2006">
              <mc:Choice xmlns:v="urn:schemas-microsoft-com:vml" Requires="v">
                <p:oleObj spid="_x0000_s15516" name="Equation" r:id="rId5" imgW="18135600" imgH="10236200" progId="Equation.DSMT4">
                  <p:embed/>
                </p:oleObj>
              </mc:Choice>
              <mc:Fallback>
                <p:oleObj name="Equation" r:id="rId5" imgW="18135600" imgH="1023620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08850" y="3687763"/>
                        <a:ext cx="1584325" cy="89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5">
            <a:extLst>
              <a:ext uri="{FF2B5EF4-FFF2-40B4-BE49-F238E27FC236}">
                <a16:creationId xmlns:a16="http://schemas.microsoft.com/office/drawing/2014/main" id="{8DA27EE6-72F3-9C44-ACB7-24919945FA94}"/>
              </a:ext>
            </a:extLst>
          </p:cNvPr>
          <p:cNvGrpSpPr>
            <a:grpSpLocks/>
          </p:cNvGrpSpPr>
          <p:nvPr/>
        </p:nvGrpSpPr>
        <p:grpSpPr bwMode="auto">
          <a:xfrm>
            <a:off x="2627313" y="3213100"/>
            <a:ext cx="2303462" cy="1295400"/>
            <a:chOff x="476" y="2795"/>
            <a:chExt cx="1451" cy="816"/>
          </a:xfrm>
        </p:grpSpPr>
        <p:sp>
          <p:nvSpPr>
            <p:cNvPr id="15387" name="Oval 11">
              <a:extLst>
                <a:ext uri="{FF2B5EF4-FFF2-40B4-BE49-F238E27FC236}">
                  <a16:creationId xmlns:a16="http://schemas.microsoft.com/office/drawing/2014/main" id="{34E197F2-42BD-C54E-A8F0-DF3F85F33D73}"/>
                </a:ext>
              </a:extLst>
            </p:cNvPr>
            <p:cNvSpPr>
              <a:spLocks noChangeArrowheads="1"/>
            </p:cNvSpPr>
            <p:nvPr/>
          </p:nvSpPr>
          <p:spPr bwMode="auto">
            <a:xfrm>
              <a:off x="1610" y="2795"/>
              <a:ext cx="317" cy="272"/>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8" name="Oval 12">
              <a:extLst>
                <a:ext uri="{FF2B5EF4-FFF2-40B4-BE49-F238E27FC236}">
                  <a16:creationId xmlns:a16="http://schemas.microsoft.com/office/drawing/2014/main" id="{DD9C253F-7A4B-3D4F-A088-EFBCF80F52BE}"/>
                </a:ext>
              </a:extLst>
            </p:cNvPr>
            <p:cNvSpPr>
              <a:spLocks noChangeArrowheads="1"/>
            </p:cNvSpPr>
            <p:nvPr/>
          </p:nvSpPr>
          <p:spPr bwMode="auto">
            <a:xfrm>
              <a:off x="476" y="3339"/>
              <a:ext cx="317" cy="272"/>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9" name="Line 14">
              <a:extLst>
                <a:ext uri="{FF2B5EF4-FFF2-40B4-BE49-F238E27FC236}">
                  <a16:creationId xmlns:a16="http://schemas.microsoft.com/office/drawing/2014/main" id="{9D868258-5628-434C-88D3-ABD6BDA6DF95}"/>
                </a:ext>
              </a:extLst>
            </p:cNvPr>
            <p:cNvSpPr>
              <a:spLocks noChangeShapeType="1"/>
            </p:cNvSpPr>
            <p:nvPr/>
          </p:nvSpPr>
          <p:spPr bwMode="auto">
            <a:xfrm flipV="1">
              <a:off x="657" y="2976"/>
              <a:ext cx="953" cy="36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grpSp>
        <p:nvGrpSpPr>
          <p:cNvPr id="3" name="Group 19">
            <a:extLst>
              <a:ext uri="{FF2B5EF4-FFF2-40B4-BE49-F238E27FC236}">
                <a16:creationId xmlns:a16="http://schemas.microsoft.com/office/drawing/2014/main" id="{BF2287DD-7667-8649-AA2F-64400432DD17}"/>
              </a:ext>
            </a:extLst>
          </p:cNvPr>
          <p:cNvGrpSpPr>
            <a:grpSpLocks/>
          </p:cNvGrpSpPr>
          <p:nvPr/>
        </p:nvGrpSpPr>
        <p:grpSpPr bwMode="auto">
          <a:xfrm>
            <a:off x="4427538" y="2636838"/>
            <a:ext cx="3240087" cy="1728787"/>
            <a:chOff x="1610" y="2478"/>
            <a:chExt cx="2041" cy="1089"/>
          </a:xfrm>
        </p:grpSpPr>
        <p:sp>
          <p:nvSpPr>
            <p:cNvPr id="15384" name="Oval 16">
              <a:extLst>
                <a:ext uri="{FF2B5EF4-FFF2-40B4-BE49-F238E27FC236}">
                  <a16:creationId xmlns:a16="http://schemas.microsoft.com/office/drawing/2014/main" id="{E256AB75-4E47-1D49-B093-8A02CA09791A}"/>
                </a:ext>
              </a:extLst>
            </p:cNvPr>
            <p:cNvSpPr>
              <a:spLocks noChangeArrowheads="1"/>
            </p:cNvSpPr>
            <p:nvPr/>
          </p:nvSpPr>
          <p:spPr bwMode="auto">
            <a:xfrm>
              <a:off x="3334" y="3294"/>
              <a:ext cx="317" cy="273"/>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5" name="Oval 17">
              <a:extLst>
                <a:ext uri="{FF2B5EF4-FFF2-40B4-BE49-F238E27FC236}">
                  <a16:creationId xmlns:a16="http://schemas.microsoft.com/office/drawing/2014/main" id="{503D4B0F-6B1B-E047-A6C8-502F58929A9A}"/>
                </a:ext>
              </a:extLst>
            </p:cNvPr>
            <p:cNvSpPr>
              <a:spLocks noChangeArrowheads="1"/>
            </p:cNvSpPr>
            <p:nvPr/>
          </p:nvSpPr>
          <p:spPr bwMode="auto">
            <a:xfrm>
              <a:off x="1610" y="2478"/>
              <a:ext cx="317" cy="273"/>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6" name="Line 18">
              <a:extLst>
                <a:ext uri="{FF2B5EF4-FFF2-40B4-BE49-F238E27FC236}">
                  <a16:creationId xmlns:a16="http://schemas.microsoft.com/office/drawing/2014/main" id="{67E491B3-9B1B-5244-A1FB-2247021F43F8}"/>
                </a:ext>
              </a:extLst>
            </p:cNvPr>
            <p:cNvSpPr>
              <a:spLocks noChangeShapeType="1"/>
            </p:cNvSpPr>
            <p:nvPr/>
          </p:nvSpPr>
          <p:spPr bwMode="auto">
            <a:xfrm flipH="1" flipV="1">
              <a:off x="1927" y="2614"/>
              <a:ext cx="1452" cy="725"/>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04470" name="Text Box 22">
            <a:extLst>
              <a:ext uri="{FF2B5EF4-FFF2-40B4-BE49-F238E27FC236}">
                <a16:creationId xmlns:a16="http://schemas.microsoft.com/office/drawing/2014/main" id="{67FEE519-55E7-6C45-A3F4-6D0CD535C1F4}"/>
              </a:ext>
            </a:extLst>
          </p:cNvPr>
          <p:cNvSpPr txBox="1">
            <a:spLocks noChangeArrowheads="1"/>
          </p:cNvSpPr>
          <p:nvPr/>
        </p:nvSpPr>
        <p:spPr bwMode="auto">
          <a:xfrm>
            <a:off x="179388" y="6237288"/>
            <a:ext cx="546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From Debye-Hückel Theory of electrolytes</a:t>
            </a:r>
            <a:endParaRPr lang="fr-FR" altLang="cs-CZ" sz="2400">
              <a:latin typeface="Times New Roman" panose="02020603050405020304" pitchFamily="18" charset="0"/>
            </a:endParaRPr>
          </a:p>
        </p:txBody>
      </p:sp>
      <p:graphicFrame>
        <p:nvGraphicFramePr>
          <p:cNvPr id="15370" name="Object 29">
            <a:extLst>
              <a:ext uri="{FF2B5EF4-FFF2-40B4-BE49-F238E27FC236}">
                <a16:creationId xmlns:a16="http://schemas.microsoft.com/office/drawing/2014/main" id="{47D0D960-EDE3-7541-924B-7DFEA904F730}"/>
              </a:ext>
            </a:extLst>
          </p:cNvPr>
          <p:cNvGraphicFramePr>
            <a:graphicFrameLocks noChangeAspect="1"/>
          </p:cNvGraphicFramePr>
          <p:nvPr/>
        </p:nvGraphicFramePr>
        <p:xfrm>
          <a:off x="409575" y="476250"/>
          <a:ext cx="8435975" cy="1069975"/>
        </p:xfrm>
        <a:graphic>
          <a:graphicData uri="http://schemas.openxmlformats.org/presentationml/2006/ole">
            <mc:AlternateContent xmlns:mc="http://schemas.openxmlformats.org/markup-compatibility/2006">
              <mc:Choice xmlns:v="urn:schemas-microsoft-com:vml" Requires="v">
                <p:oleObj spid="_x0000_s15517" name="Equation" r:id="rId7" imgW="83096100" imgH="10528300" progId="Equation.3">
                  <p:embed/>
                </p:oleObj>
              </mc:Choice>
              <mc:Fallback>
                <p:oleObj name="Equation" r:id="rId7" imgW="83096100" imgH="10528300" progId="Equation.3">
                  <p:embed/>
                  <p:pic>
                    <p:nvPicPr>
                      <p:cNvPr id="0" name="Object 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575" y="476250"/>
                        <a:ext cx="8435975"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478" name="Object 30">
            <a:extLst>
              <a:ext uri="{FF2B5EF4-FFF2-40B4-BE49-F238E27FC236}">
                <a16:creationId xmlns:a16="http://schemas.microsoft.com/office/drawing/2014/main" id="{F0C0DD45-BDD2-604E-B85C-B356D1BC29B5}"/>
              </a:ext>
            </a:extLst>
          </p:cNvPr>
          <p:cNvGraphicFramePr>
            <a:graphicFrameLocks noChangeAspect="1"/>
          </p:cNvGraphicFramePr>
          <p:nvPr/>
        </p:nvGraphicFramePr>
        <p:xfrm>
          <a:off x="1547813" y="1557338"/>
          <a:ext cx="6757987" cy="2044700"/>
        </p:xfrm>
        <a:graphic>
          <a:graphicData uri="http://schemas.openxmlformats.org/presentationml/2006/ole">
            <mc:AlternateContent xmlns:mc="http://schemas.openxmlformats.org/markup-compatibility/2006">
              <mc:Choice xmlns:v="urn:schemas-microsoft-com:vml" Requires="v">
                <p:oleObj spid="_x0000_s15518" name="Rovnice" r:id="rId9" imgW="69634100" imgH="21069300" progId="Equation.3">
                  <p:embed/>
                </p:oleObj>
              </mc:Choice>
              <mc:Fallback>
                <p:oleObj name="Rovnice" r:id="rId9" imgW="69634100" imgH="21069300" progId="Equation.3">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813" y="1557338"/>
                        <a:ext cx="6757987" cy="204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479" name="Object 31">
            <a:extLst>
              <a:ext uri="{FF2B5EF4-FFF2-40B4-BE49-F238E27FC236}">
                <a16:creationId xmlns:a16="http://schemas.microsoft.com/office/drawing/2014/main" id="{40D708D0-5DAC-6846-8C05-A738172D3F11}"/>
              </a:ext>
            </a:extLst>
          </p:cNvPr>
          <p:cNvGraphicFramePr>
            <a:graphicFrameLocks noChangeAspect="1"/>
          </p:cNvGraphicFramePr>
          <p:nvPr/>
        </p:nvGraphicFramePr>
        <p:xfrm>
          <a:off x="25400" y="1493838"/>
          <a:ext cx="1450975" cy="998537"/>
        </p:xfrm>
        <a:graphic>
          <a:graphicData uri="http://schemas.openxmlformats.org/presentationml/2006/ole">
            <mc:AlternateContent xmlns:mc="http://schemas.openxmlformats.org/markup-compatibility/2006">
              <mc:Choice xmlns:v="urn:schemas-microsoft-com:vml" Requires="v">
                <p:oleObj spid="_x0000_s15519" name="Rovnice" r:id="rId11" imgW="13169900" imgH="9067800" progId="Equation.3">
                  <p:embed/>
                </p:oleObj>
              </mc:Choice>
              <mc:Fallback>
                <p:oleObj name="Rovnice" r:id="rId11" imgW="13169900" imgH="9067800" progId="Equation.3">
                  <p:embed/>
                  <p:pic>
                    <p:nvPicPr>
                      <p:cNvPr id="0" name="Object 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400" y="1493838"/>
                        <a:ext cx="1450975"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4480" name="Rectangle 32">
            <a:extLst>
              <a:ext uri="{FF2B5EF4-FFF2-40B4-BE49-F238E27FC236}">
                <a16:creationId xmlns:a16="http://schemas.microsoft.com/office/drawing/2014/main" id="{CCB392E0-D281-1346-AA23-495C1D26C913}"/>
              </a:ext>
            </a:extLst>
          </p:cNvPr>
          <p:cNvSpPr>
            <a:spLocks noChangeArrowheads="1"/>
          </p:cNvSpPr>
          <p:nvPr/>
        </p:nvSpPr>
        <p:spPr bwMode="auto">
          <a:xfrm>
            <a:off x="1582737" y="1546225"/>
            <a:ext cx="7561263" cy="3590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15374" name="Rectangle 33">
            <a:extLst>
              <a:ext uri="{FF2B5EF4-FFF2-40B4-BE49-F238E27FC236}">
                <a16:creationId xmlns:a16="http://schemas.microsoft.com/office/drawing/2014/main" id="{A7F2C4AB-C4D4-294C-90D9-DB6B336F324A}"/>
              </a:ext>
            </a:extLst>
          </p:cNvPr>
          <p:cNvSpPr>
            <a:spLocks noChangeArrowheads="1"/>
          </p:cNvSpPr>
          <p:nvPr/>
        </p:nvSpPr>
        <p:spPr bwMode="auto">
          <a:xfrm>
            <a:off x="0" y="6092825"/>
            <a:ext cx="69850" cy="73025"/>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4483" name="Text Box 35">
            <a:extLst>
              <a:ext uri="{FF2B5EF4-FFF2-40B4-BE49-F238E27FC236}">
                <a16:creationId xmlns:a16="http://schemas.microsoft.com/office/drawing/2014/main" id="{E04CEE72-51F3-024F-BBB3-7862A4E1ADEA}"/>
              </a:ext>
            </a:extLst>
          </p:cNvPr>
          <p:cNvSpPr txBox="1">
            <a:spLocks noChangeArrowheads="1"/>
          </p:cNvSpPr>
          <p:nvPr/>
        </p:nvSpPr>
        <p:spPr bwMode="auto">
          <a:xfrm>
            <a:off x="1979613" y="1773238"/>
            <a:ext cx="69548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b="1">
                <a:solidFill>
                  <a:schemeClr val="hlink"/>
                </a:solidFill>
              </a:rPr>
              <a:t>Cvi</a:t>
            </a:r>
            <a:r>
              <a:rPr lang="cs-CZ" altLang="cs-CZ" sz="2000" b="1">
                <a:solidFill>
                  <a:schemeClr val="hlink"/>
                </a:solidFill>
              </a:rPr>
              <a:t>čení 6: vypočtěte derivaci. Naznačte postup výpočtu.</a:t>
            </a:r>
          </a:p>
        </p:txBody>
      </p:sp>
      <p:grpSp>
        <p:nvGrpSpPr>
          <p:cNvPr id="4" name="Group 41">
            <a:extLst>
              <a:ext uri="{FF2B5EF4-FFF2-40B4-BE49-F238E27FC236}">
                <a16:creationId xmlns:a16="http://schemas.microsoft.com/office/drawing/2014/main" id="{3CADAA37-C83F-0841-9480-CA0AD0FE8FB3}"/>
              </a:ext>
            </a:extLst>
          </p:cNvPr>
          <p:cNvGrpSpPr>
            <a:grpSpLocks/>
          </p:cNvGrpSpPr>
          <p:nvPr/>
        </p:nvGrpSpPr>
        <p:grpSpPr bwMode="auto">
          <a:xfrm>
            <a:off x="539750" y="4292600"/>
            <a:ext cx="4968875" cy="1158875"/>
            <a:chOff x="340" y="2704"/>
            <a:chExt cx="3130" cy="730"/>
          </a:xfrm>
        </p:grpSpPr>
        <p:sp>
          <p:nvSpPr>
            <p:cNvPr id="15381" name="Oval 37">
              <a:extLst>
                <a:ext uri="{FF2B5EF4-FFF2-40B4-BE49-F238E27FC236}">
                  <a16:creationId xmlns:a16="http://schemas.microsoft.com/office/drawing/2014/main" id="{886B977F-332E-3343-937F-EC801784BB0D}"/>
                </a:ext>
              </a:extLst>
            </p:cNvPr>
            <p:cNvSpPr>
              <a:spLocks noChangeArrowheads="1"/>
            </p:cNvSpPr>
            <p:nvPr/>
          </p:nvSpPr>
          <p:spPr bwMode="auto">
            <a:xfrm>
              <a:off x="3198" y="2704"/>
              <a:ext cx="272" cy="227"/>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2" name="Line 39">
              <a:extLst>
                <a:ext uri="{FF2B5EF4-FFF2-40B4-BE49-F238E27FC236}">
                  <a16:creationId xmlns:a16="http://schemas.microsoft.com/office/drawing/2014/main" id="{E3B48F05-6159-C44D-A06E-5581AB9137EC}"/>
                </a:ext>
              </a:extLst>
            </p:cNvPr>
            <p:cNvSpPr>
              <a:spLocks noChangeShapeType="1"/>
            </p:cNvSpPr>
            <p:nvPr/>
          </p:nvSpPr>
          <p:spPr bwMode="auto">
            <a:xfrm flipV="1">
              <a:off x="2154" y="2840"/>
              <a:ext cx="1044" cy="409"/>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83" name="Text Box 40">
              <a:extLst>
                <a:ext uri="{FF2B5EF4-FFF2-40B4-BE49-F238E27FC236}">
                  <a16:creationId xmlns:a16="http://schemas.microsoft.com/office/drawing/2014/main" id="{C2CA85EC-F6E3-704C-B474-B4914DF782CA}"/>
                </a:ext>
              </a:extLst>
            </p:cNvPr>
            <p:cNvSpPr txBox="1">
              <a:spLocks noChangeArrowheads="1"/>
            </p:cNvSpPr>
            <p:nvPr/>
          </p:nvSpPr>
          <p:spPr bwMode="auto">
            <a:xfrm>
              <a:off x="340" y="3203"/>
              <a:ext cx="18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solidFill>
                    <a:schemeClr val="hlink"/>
                  </a:solidFill>
                </a:rPr>
                <a:t>Dependence of </a:t>
              </a:r>
              <a:r>
                <a:rPr lang="de-CH" altLang="cs-CZ" sz="1800" b="1">
                  <a:solidFill>
                    <a:schemeClr val="hlink"/>
                  </a:solidFill>
                  <a:latin typeface="Symbol" pitchFamily="2" charset="2"/>
                </a:rPr>
                <a:t>D</a:t>
              </a:r>
              <a:r>
                <a:rPr lang="de-CH" altLang="cs-CZ" sz="1800" b="1">
                  <a:solidFill>
                    <a:schemeClr val="hlink"/>
                  </a:solidFill>
                </a:rPr>
                <a:t>G</a:t>
              </a:r>
              <a:r>
                <a:rPr lang="de-CH" altLang="cs-CZ" sz="1800" b="1" baseline="-25000">
                  <a:solidFill>
                    <a:schemeClr val="hlink"/>
                  </a:solidFill>
                </a:rPr>
                <a:t>el</a:t>
              </a:r>
              <a:r>
                <a:rPr lang="de-CH" altLang="cs-CZ" sz="1800" b="1">
                  <a:solidFill>
                    <a:schemeClr val="hlink"/>
                  </a:solidFill>
                </a:rPr>
                <a:t> on c</a:t>
              </a:r>
              <a:r>
                <a:rPr lang="de-CH" altLang="cs-CZ" sz="1800" b="1"/>
                <a:t> </a:t>
              </a:r>
              <a:endParaRPr lang="cs-CZ" altLang="cs-CZ" sz="1800" b="1"/>
            </a:p>
          </p:txBody>
        </p:sp>
      </p:grpSp>
      <p:grpSp>
        <p:nvGrpSpPr>
          <p:cNvPr id="5" name="Group 44">
            <a:extLst>
              <a:ext uri="{FF2B5EF4-FFF2-40B4-BE49-F238E27FC236}">
                <a16:creationId xmlns:a16="http://schemas.microsoft.com/office/drawing/2014/main" id="{D86C47AC-24CE-CA46-B33A-1C30C85C3742}"/>
              </a:ext>
            </a:extLst>
          </p:cNvPr>
          <p:cNvGrpSpPr>
            <a:grpSpLocks/>
          </p:cNvGrpSpPr>
          <p:nvPr/>
        </p:nvGrpSpPr>
        <p:grpSpPr bwMode="auto">
          <a:xfrm>
            <a:off x="5508625" y="2133600"/>
            <a:ext cx="2998788" cy="3027363"/>
            <a:chOff x="3470" y="1344"/>
            <a:chExt cx="1889" cy="1907"/>
          </a:xfrm>
        </p:grpSpPr>
        <p:sp>
          <p:nvSpPr>
            <p:cNvPr id="15378" name="Oval 38">
              <a:extLst>
                <a:ext uri="{FF2B5EF4-FFF2-40B4-BE49-F238E27FC236}">
                  <a16:creationId xmlns:a16="http://schemas.microsoft.com/office/drawing/2014/main" id="{92BA554B-7381-AE44-9EA3-867022A293CF}"/>
                </a:ext>
              </a:extLst>
            </p:cNvPr>
            <p:cNvSpPr>
              <a:spLocks noChangeArrowheads="1"/>
            </p:cNvSpPr>
            <p:nvPr/>
          </p:nvSpPr>
          <p:spPr bwMode="auto">
            <a:xfrm>
              <a:off x="4694" y="1344"/>
              <a:ext cx="272" cy="227"/>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79" name="Line 42">
              <a:extLst>
                <a:ext uri="{FF2B5EF4-FFF2-40B4-BE49-F238E27FC236}">
                  <a16:creationId xmlns:a16="http://schemas.microsoft.com/office/drawing/2014/main" id="{517895B8-8781-4649-8151-30BA4E041B85}"/>
                </a:ext>
              </a:extLst>
            </p:cNvPr>
            <p:cNvSpPr>
              <a:spLocks noChangeShapeType="1"/>
            </p:cNvSpPr>
            <p:nvPr/>
          </p:nvSpPr>
          <p:spPr bwMode="auto">
            <a:xfrm flipV="1">
              <a:off x="4150" y="1525"/>
              <a:ext cx="635" cy="1451"/>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80" name="Text Box 43">
              <a:extLst>
                <a:ext uri="{FF2B5EF4-FFF2-40B4-BE49-F238E27FC236}">
                  <a16:creationId xmlns:a16="http://schemas.microsoft.com/office/drawing/2014/main" id="{7BA07493-44C0-DE48-8098-03F7DF9C61DC}"/>
                </a:ext>
              </a:extLst>
            </p:cNvPr>
            <p:cNvSpPr txBox="1">
              <a:spLocks noChangeArrowheads="1"/>
            </p:cNvSpPr>
            <p:nvPr/>
          </p:nvSpPr>
          <p:spPr bwMode="auto">
            <a:xfrm>
              <a:off x="3470" y="3020"/>
              <a:ext cx="18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solidFill>
                    <a:schemeClr val="hlink"/>
                  </a:solidFill>
                </a:rPr>
                <a:t>Dependence of </a:t>
              </a:r>
              <a:r>
                <a:rPr lang="de-CH" altLang="cs-CZ" sz="1800" b="1">
                  <a:solidFill>
                    <a:schemeClr val="hlink"/>
                  </a:solidFill>
                  <a:latin typeface="Symbol" pitchFamily="2" charset="2"/>
                </a:rPr>
                <a:t>D</a:t>
              </a:r>
              <a:r>
                <a:rPr lang="de-CH" altLang="cs-CZ" sz="1800" b="1">
                  <a:solidFill>
                    <a:schemeClr val="hlink"/>
                  </a:solidFill>
                </a:rPr>
                <a:t>G</a:t>
              </a:r>
              <a:r>
                <a:rPr lang="de-CH" altLang="cs-CZ" sz="1800" b="1" baseline="-25000">
                  <a:solidFill>
                    <a:schemeClr val="hlink"/>
                  </a:solidFill>
                </a:rPr>
                <a:t>mix</a:t>
              </a:r>
              <a:r>
                <a:rPr lang="de-CH" altLang="cs-CZ" sz="1800" b="1">
                  <a:solidFill>
                    <a:schemeClr val="hlink"/>
                  </a:solidFill>
                </a:rPr>
                <a:t> on c</a:t>
              </a:r>
              <a:endParaRPr lang="cs-CZ" altLang="cs-CZ" sz="1800" b="1">
                <a:solidFill>
                  <a:schemeClr val="hlink"/>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8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nodeType="clickEffect">
                                  <p:stCondLst>
                                    <p:cond delay="0"/>
                                  </p:stCondLst>
                                  <p:childTnLst>
                                    <p:animEffect transition="out" filter="fade">
                                      <p:cBhvr>
                                        <p:cTn id="14" dur="500"/>
                                        <p:tgtEl>
                                          <p:spTgt spid="104480"/>
                                        </p:tgtEl>
                                      </p:cBhvr>
                                    </p:animEffect>
                                    <p:set>
                                      <p:cBhvr>
                                        <p:cTn id="15" dur="1" fill="hold">
                                          <p:stCondLst>
                                            <p:cond delay="499"/>
                                          </p:stCondLst>
                                        </p:cTn>
                                        <p:tgtEl>
                                          <p:spTgt spid="104480"/>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04483"/>
                                        </p:tgtEl>
                                      </p:cBhvr>
                                    </p:animEffect>
                                    <p:set>
                                      <p:cBhvr>
                                        <p:cTn id="18" dur="1" fill="hold">
                                          <p:stCondLst>
                                            <p:cond delay="499"/>
                                          </p:stCondLst>
                                        </p:cTn>
                                        <p:tgtEl>
                                          <p:spTgt spid="104483"/>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0447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445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4470">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0445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83" grpId="0"/>
      <p:bldP spid="10448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27" name="Rectangle 31">
            <a:extLst>
              <a:ext uri="{FF2B5EF4-FFF2-40B4-BE49-F238E27FC236}">
                <a16:creationId xmlns:a16="http://schemas.microsoft.com/office/drawing/2014/main" id="{34CF39D5-241F-AD49-93AD-D21BFE556D88}"/>
              </a:ext>
            </a:extLst>
          </p:cNvPr>
          <p:cNvSpPr>
            <a:spLocks noChangeArrowheads="1"/>
          </p:cNvSpPr>
          <p:nvPr/>
        </p:nvSpPr>
        <p:spPr bwMode="auto">
          <a:xfrm>
            <a:off x="2843213" y="1125538"/>
            <a:ext cx="431800" cy="360362"/>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6" name="Rectangle 30">
            <a:extLst>
              <a:ext uri="{FF2B5EF4-FFF2-40B4-BE49-F238E27FC236}">
                <a16:creationId xmlns:a16="http://schemas.microsoft.com/office/drawing/2014/main" id="{7FA42094-43E2-6F45-9A25-548949646985}"/>
              </a:ext>
            </a:extLst>
          </p:cNvPr>
          <p:cNvSpPr>
            <a:spLocks noChangeArrowheads="1"/>
          </p:cNvSpPr>
          <p:nvPr/>
        </p:nvSpPr>
        <p:spPr bwMode="auto">
          <a:xfrm>
            <a:off x="971550" y="1339850"/>
            <a:ext cx="431800" cy="360363"/>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6388" name="Text Box 2">
            <a:extLst>
              <a:ext uri="{FF2B5EF4-FFF2-40B4-BE49-F238E27FC236}">
                <a16:creationId xmlns:a16="http://schemas.microsoft.com/office/drawing/2014/main" id="{3BE1B156-5EED-B448-971F-688D270F7197}"/>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graphicFrame>
        <p:nvGraphicFramePr>
          <p:cNvPr id="106503" name="Object 7">
            <a:extLst>
              <a:ext uri="{FF2B5EF4-FFF2-40B4-BE49-F238E27FC236}">
                <a16:creationId xmlns:a16="http://schemas.microsoft.com/office/drawing/2014/main" id="{276F7446-A42F-C44F-83C4-C8E664CFD06F}"/>
              </a:ext>
            </a:extLst>
          </p:cNvPr>
          <p:cNvGraphicFramePr>
            <a:graphicFrameLocks noChangeAspect="1"/>
          </p:cNvGraphicFramePr>
          <p:nvPr/>
        </p:nvGraphicFramePr>
        <p:xfrm>
          <a:off x="684213" y="1052513"/>
          <a:ext cx="2760662" cy="889000"/>
        </p:xfrm>
        <a:graphic>
          <a:graphicData uri="http://schemas.openxmlformats.org/presentationml/2006/ole">
            <mc:AlternateContent xmlns:mc="http://schemas.openxmlformats.org/markup-compatibility/2006">
              <mc:Choice xmlns:v="urn:schemas-microsoft-com:vml" Requires="v">
                <p:oleObj spid="_x0000_s16592" name="Equation" r:id="rId3" imgW="35394900" imgH="11404600" progId="Equation.DSMT4">
                  <p:embed/>
                </p:oleObj>
              </mc:Choice>
              <mc:Fallback>
                <p:oleObj name="Equation" r:id="rId3" imgW="35394900" imgH="114046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052513"/>
                        <a:ext cx="2760662"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6504" name="Object 8">
            <a:extLst>
              <a:ext uri="{FF2B5EF4-FFF2-40B4-BE49-F238E27FC236}">
                <a16:creationId xmlns:a16="http://schemas.microsoft.com/office/drawing/2014/main" id="{D0EE30FE-6EC2-9A41-9413-4830EB26981F}"/>
              </a:ext>
            </a:extLst>
          </p:cNvPr>
          <p:cNvGraphicFramePr>
            <a:graphicFrameLocks noChangeAspect="1"/>
          </p:cNvGraphicFramePr>
          <p:nvPr/>
        </p:nvGraphicFramePr>
        <p:xfrm>
          <a:off x="5580063" y="1052513"/>
          <a:ext cx="1584325" cy="893762"/>
        </p:xfrm>
        <a:graphic>
          <a:graphicData uri="http://schemas.openxmlformats.org/presentationml/2006/ole">
            <mc:AlternateContent xmlns:mc="http://schemas.openxmlformats.org/markup-compatibility/2006">
              <mc:Choice xmlns:v="urn:schemas-microsoft-com:vml" Requires="v">
                <p:oleObj spid="_x0000_s16593" name="Equation" r:id="rId5" imgW="18135600" imgH="10236200" progId="Equation.DSMT4">
                  <p:embed/>
                </p:oleObj>
              </mc:Choice>
              <mc:Fallback>
                <p:oleObj name="Equation" r:id="rId5" imgW="18135600" imgH="102362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0063" y="1052513"/>
                        <a:ext cx="1584325" cy="89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6505" name="Object 9">
            <a:extLst>
              <a:ext uri="{FF2B5EF4-FFF2-40B4-BE49-F238E27FC236}">
                <a16:creationId xmlns:a16="http://schemas.microsoft.com/office/drawing/2014/main" id="{0EA82B3C-A7C9-8144-9D08-AE8E2B06916F}"/>
              </a:ext>
            </a:extLst>
          </p:cNvPr>
          <p:cNvGraphicFramePr>
            <a:graphicFrameLocks noChangeAspect="1"/>
          </p:cNvGraphicFramePr>
          <p:nvPr>
            <p:extLst>
              <p:ext uri="{D42A27DB-BD31-4B8C-83A1-F6EECF244321}">
                <p14:modId xmlns:p14="http://schemas.microsoft.com/office/powerpoint/2010/main" val="2651598181"/>
              </p:ext>
            </p:extLst>
          </p:nvPr>
        </p:nvGraphicFramePr>
        <p:xfrm>
          <a:off x="468313" y="2133600"/>
          <a:ext cx="7885112" cy="1101725"/>
        </p:xfrm>
        <a:graphic>
          <a:graphicData uri="http://schemas.openxmlformats.org/presentationml/2006/ole">
            <mc:AlternateContent xmlns:mc="http://schemas.openxmlformats.org/markup-compatibility/2006">
              <mc:Choice xmlns:v="urn:schemas-microsoft-com:vml" Requires="v">
                <p:oleObj spid="_x0000_s16594" name="Equation" r:id="rId7" imgW="75488800" imgH="10528300" progId="Equation.DSMT4">
                  <p:embed/>
                </p:oleObj>
              </mc:Choice>
              <mc:Fallback>
                <p:oleObj name="Equation" r:id="rId7" imgW="75488800" imgH="105283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313" y="2133600"/>
                        <a:ext cx="7885112"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24">
            <a:extLst>
              <a:ext uri="{FF2B5EF4-FFF2-40B4-BE49-F238E27FC236}">
                <a16:creationId xmlns:a16="http://schemas.microsoft.com/office/drawing/2014/main" id="{21B5C036-C104-4342-AB59-1A7A13F5CDC6}"/>
              </a:ext>
            </a:extLst>
          </p:cNvPr>
          <p:cNvGrpSpPr>
            <a:grpSpLocks/>
          </p:cNvGrpSpPr>
          <p:nvPr/>
        </p:nvGrpSpPr>
        <p:grpSpPr bwMode="auto">
          <a:xfrm>
            <a:off x="755650" y="4005263"/>
            <a:ext cx="2089150" cy="576262"/>
            <a:chOff x="657" y="2523"/>
            <a:chExt cx="1316" cy="363"/>
          </a:xfrm>
        </p:grpSpPr>
        <p:sp>
          <p:nvSpPr>
            <p:cNvPr id="16401" name="Line 19">
              <a:extLst>
                <a:ext uri="{FF2B5EF4-FFF2-40B4-BE49-F238E27FC236}">
                  <a16:creationId xmlns:a16="http://schemas.microsoft.com/office/drawing/2014/main" id="{5107DC1D-454C-DB45-A398-3B0CE96617CA}"/>
                </a:ext>
              </a:extLst>
            </p:cNvPr>
            <p:cNvSpPr>
              <a:spLocks noChangeShapeType="1"/>
            </p:cNvSpPr>
            <p:nvPr/>
          </p:nvSpPr>
          <p:spPr bwMode="auto">
            <a:xfrm rot="20131533" flipV="1">
              <a:off x="1610" y="2568"/>
              <a:ext cx="363" cy="31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6402" name="Line 20">
              <a:extLst>
                <a:ext uri="{FF2B5EF4-FFF2-40B4-BE49-F238E27FC236}">
                  <a16:creationId xmlns:a16="http://schemas.microsoft.com/office/drawing/2014/main" id="{C9D81558-6922-4A4E-8900-B5B679F39D6A}"/>
                </a:ext>
              </a:extLst>
            </p:cNvPr>
            <p:cNvSpPr>
              <a:spLocks noChangeShapeType="1"/>
            </p:cNvSpPr>
            <p:nvPr/>
          </p:nvSpPr>
          <p:spPr bwMode="auto">
            <a:xfrm rot="20131533" flipV="1">
              <a:off x="657" y="2523"/>
              <a:ext cx="363" cy="31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grpSp>
      <p:graphicFrame>
        <p:nvGraphicFramePr>
          <p:cNvPr id="106517" name="Object 21">
            <a:extLst>
              <a:ext uri="{FF2B5EF4-FFF2-40B4-BE49-F238E27FC236}">
                <a16:creationId xmlns:a16="http://schemas.microsoft.com/office/drawing/2014/main" id="{BF0CD440-0087-4647-A4EF-6087426AA77E}"/>
              </a:ext>
            </a:extLst>
          </p:cNvPr>
          <p:cNvGraphicFramePr>
            <a:graphicFrameLocks noChangeAspect="1"/>
          </p:cNvGraphicFramePr>
          <p:nvPr/>
        </p:nvGraphicFramePr>
        <p:xfrm>
          <a:off x="900113" y="3716338"/>
          <a:ext cx="7615237" cy="1128712"/>
        </p:xfrm>
        <a:graphic>
          <a:graphicData uri="http://schemas.openxmlformats.org/presentationml/2006/ole">
            <mc:AlternateContent xmlns:mc="http://schemas.openxmlformats.org/markup-compatibility/2006">
              <mc:Choice xmlns:v="urn:schemas-microsoft-com:vml" Requires="v">
                <p:oleObj spid="_x0000_s16595" name="Rovnice" r:id="rId9" imgW="71094600" imgH="10528300" progId="Equation.3">
                  <p:embed/>
                </p:oleObj>
              </mc:Choice>
              <mc:Fallback>
                <p:oleObj name="Rovnice" r:id="rId9" imgW="71094600" imgH="10528300" progId="Equation.3">
                  <p:embed/>
                  <p:pic>
                    <p:nvPicPr>
                      <p:cNvPr id="0" name="Object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0113" y="3716338"/>
                        <a:ext cx="7615237" cy="1128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4" name="Object 22">
            <a:extLst>
              <a:ext uri="{FF2B5EF4-FFF2-40B4-BE49-F238E27FC236}">
                <a16:creationId xmlns:a16="http://schemas.microsoft.com/office/drawing/2014/main" id="{F9CB3F80-153D-6A4B-813B-B41D77CEA1C7}"/>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6596" name="Rovnice" r:id="rId11" imgW="2628900" imgH="4978400" progId="Equation.3">
                  <p:embed/>
                </p:oleObj>
              </mc:Choice>
              <mc:Fallback>
                <p:oleObj name="Rovnice" r:id="rId11" imgW="2628900" imgH="4978400" progId="Equation.3">
                  <p:embed/>
                  <p:pic>
                    <p:nvPicPr>
                      <p:cNvPr id="0" name="Object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519" name="Object 23">
            <a:extLst>
              <a:ext uri="{FF2B5EF4-FFF2-40B4-BE49-F238E27FC236}">
                <a16:creationId xmlns:a16="http://schemas.microsoft.com/office/drawing/2014/main" id="{F54E40A9-EAD4-8E41-975D-4E95791142B7}"/>
              </a:ext>
            </a:extLst>
          </p:cNvPr>
          <p:cNvGraphicFramePr>
            <a:graphicFrameLocks noChangeAspect="1"/>
          </p:cNvGraphicFramePr>
          <p:nvPr/>
        </p:nvGraphicFramePr>
        <p:xfrm>
          <a:off x="971550" y="5084763"/>
          <a:ext cx="7345363" cy="1165225"/>
        </p:xfrm>
        <a:graphic>
          <a:graphicData uri="http://schemas.openxmlformats.org/presentationml/2006/ole">
            <mc:AlternateContent xmlns:mc="http://schemas.openxmlformats.org/markup-compatibility/2006">
              <mc:Choice xmlns:v="urn:schemas-microsoft-com:vml" Requires="v">
                <p:oleObj spid="_x0000_s16597" name="Rovnice" r:id="rId13" imgW="66408300" imgH="10528300" progId="Equation.3">
                  <p:embed/>
                </p:oleObj>
              </mc:Choice>
              <mc:Fallback>
                <p:oleObj name="Rovnice" r:id="rId13" imgW="66408300" imgH="10528300" progId="Equation.3">
                  <p:embed/>
                  <p:pic>
                    <p:nvPicPr>
                      <p:cNvPr id="0" name="Object 2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508476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6" name="Object 25">
            <a:extLst>
              <a:ext uri="{FF2B5EF4-FFF2-40B4-BE49-F238E27FC236}">
                <a16:creationId xmlns:a16="http://schemas.microsoft.com/office/drawing/2014/main" id="{EA834FA3-1B5F-1D4A-909B-95C5AEFDD7F1}"/>
              </a:ext>
            </a:extLst>
          </p:cNvPr>
          <p:cNvGraphicFramePr>
            <a:graphicFrameLocks noChangeAspect="1"/>
          </p:cNvGraphicFramePr>
          <p:nvPr/>
        </p:nvGraphicFramePr>
        <p:xfrm>
          <a:off x="250825" y="0"/>
          <a:ext cx="7561263" cy="1111250"/>
        </p:xfrm>
        <a:graphic>
          <a:graphicData uri="http://schemas.openxmlformats.org/presentationml/2006/ole">
            <mc:AlternateContent xmlns:mc="http://schemas.openxmlformats.org/markup-compatibility/2006">
              <mc:Choice xmlns:v="urn:schemas-microsoft-com:vml" Requires="v">
                <p:oleObj spid="_x0000_s16598" name="Rovnice" r:id="rId15" imgW="71678800" imgH="10528300" progId="Equation.3">
                  <p:embed/>
                </p:oleObj>
              </mc:Choice>
              <mc:Fallback>
                <p:oleObj name="Rovnice" r:id="rId15" imgW="71678800" imgH="10528300" progId="Equation.3">
                  <p:embed/>
                  <p:pic>
                    <p:nvPicPr>
                      <p:cNvPr id="0" name="Object 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0825" y="0"/>
                        <a:ext cx="7561263"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7" name="Oval 26">
            <a:extLst>
              <a:ext uri="{FF2B5EF4-FFF2-40B4-BE49-F238E27FC236}">
                <a16:creationId xmlns:a16="http://schemas.microsoft.com/office/drawing/2014/main" id="{B179612B-2D57-824B-8CEF-07309EA14194}"/>
              </a:ext>
            </a:extLst>
          </p:cNvPr>
          <p:cNvSpPr>
            <a:spLocks noChangeArrowheads="1"/>
          </p:cNvSpPr>
          <p:nvPr/>
        </p:nvSpPr>
        <p:spPr bwMode="auto">
          <a:xfrm>
            <a:off x="4356100" y="620713"/>
            <a:ext cx="576263" cy="50482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3" name="Oval 27">
            <a:extLst>
              <a:ext uri="{FF2B5EF4-FFF2-40B4-BE49-F238E27FC236}">
                <a16:creationId xmlns:a16="http://schemas.microsoft.com/office/drawing/2014/main" id="{E4216AC6-C7DA-CC47-A005-0DBAF66EDFCC}"/>
              </a:ext>
            </a:extLst>
          </p:cNvPr>
          <p:cNvSpPr>
            <a:spLocks noChangeArrowheads="1"/>
          </p:cNvSpPr>
          <p:nvPr/>
        </p:nvSpPr>
        <p:spPr bwMode="auto">
          <a:xfrm>
            <a:off x="612775" y="1125538"/>
            <a:ext cx="863600" cy="719137"/>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6399" name="Oval 28">
            <a:extLst>
              <a:ext uri="{FF2B5EF4-FFF2-40B4-BE49-F238E27FC236}">
                <a16:creationId xmlns:a16="http://schemas.microsoft.com/office/drawing/2014/main" id="{01BA1C27-FA4E-0042-B97A-7FAD7229B222}"/>
              </a:ext>
            </a:extLst>
          </p:cNvPr>
          <p:cNvSpPr>
            <a:spLocks noChangeArrowheads="1"/>
          </p:cNvSpPr>
          <p:nvPr/>
        </p:nvSpPr>
        <p:spPr bwMode="auto">
          <a:xfrm>
            <a:off x="4356100" y="0"/>
            <a:ext cx="576263" cy="504825"/>
          </a:xfrm>
          <a:prstGeom prst="ellipse">
            <a:avLst/>
          </a:prstGeom>
          <a:noFill/>
          <a:ln w="28575">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5" name="Oval 29">
            <a:extLst>
              <a:ext uri="{FF2B5EF4-FFF2-40B4-BE49-F238E27FC236}">
                <a16:creationId xmlns:a16="http://schemas.microsoft.com/office/drawing/2014/main" id="{D628386C-232D-AF4F-BABC-E8DB250CB2F3}"/>
              </a:ext>
            </a:extLst>
          </p:cNvPr>
          <p:cNvSpPr>
            <a:spLocks noChangeArrowheads="1"/>
          </p:cNvSpPr>
          <p:nvPr/>
        </p:nvSpPr>
        <p:spPr bwMode="auto">
          <a:xfrm>
            <a:off x="5364163" y="1196975"/>
            <a:ext cx="576262" cy="504825"/>
          </a:xfrm>
          <a:prstGeom prst="ellipse">
            <a:avLst/>
          </a:prstGeom>
          <a:noFill/>
          <a:ln w="28575">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11" name="Group 10">
            <a:extLst>
              <a:ext uri="{FF2B5EF4-FFF2-40B4-BE49-F238E27FC236}">
                <a16:creationId xmlns:a16="http://schemas.microsoft.com/office/drawing/2014/main" id="{6FE2DB77-2FBD-F747-8F40-23A837EE4EFE}"/>
              </a:ext>
            </a:extLst>
          </p:cNvPr>
          <p:cNvGrpSpPr/>
          <p:nvPr/>
        </p:nvGrpSpPr>
        <p:grpSpPr>
          <a:xfrm>
            <a:off x="2270186" y="2047875"/>
            <a:ext cx="6245164" cy="2682803"/>
            <a:chOff x="2270186" y="2047875"/>
            <a:chExt cx="6245164" cy="2682803"/>
          </a:xfrm>
        </p:grpSpPr>
        <p:sp>
          <p:nvSpPr>
            <p:cNvPr id="3" name="Oval 2">
              <a:extLst>
                <a:ext uri="{FF2B5EF4-FFF2-40B4-BE49-F238E27FC236}">
                  <a16:creationId xmlns:a16="http://schemas.microsoft.com/office/drawing/2014/main" id="{46A6F20A-4379-4442-8EA8-702841D8C5E3}"/>
                </a:ext>
              </a:extLst>
            </p:cNvPr>
            <p:cNvSpPr/>
            <p:nvPr/>
          </p:nvSpPr>
          <p:spPr>
            <a:xfrm>
              <a:off x="7956376" y="2047875"/>
              <a:ext cx="558974" cy="87706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Oval 19">
              <a:extLst>
                <a:ext uri="{FF2B5EF4-FFF2-40B4-BE49-F238E27FC236}">
                  <a16:creationId xmlns:a16="http://schemas.microsoft.com/office/drawing/2014/main" id="{54458F06-3C18-C442-8609-4A288548B34D}"/>
                </a:ext>
              </a:extLst>
            </p:cNvPr>
            <p:cNvSpPr/>
            <p:nvPr/>
          </p:nvSpPr>
          <p:spPr>
            <a:xfrm>
              <a:off x="2270186" y="3853609"/>
              <a:ext cx="558974" cy="87706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Straight Arrow Connector 4">
              <a:extLst>
                <a:ext uri="{FF2B5EF4-FFF2-40B4-BE49-F238E27FC236}">
                  <a16:creationId xmlns:a16="http://schemas.microsoft.com/office/drawing/2014/main" id="{EC54FE14-0562-F943-8BD5-828EF5741FFD}"/>
                </a:ext>
              </a:extLst>
            </p:cNvPr>
            <p:cNvCxnSpPr>
              <a:cxnSpLocks/>
            </p:cNvCxnSpPr>
            <p:nvPr/>
          </p:nvCxnSpPr>
          <p:spPr>
            <a:xfrm flipH="1">
              <a:off x="2780668" y="2924944"/>
              <a:ext cx="5455195" cy="1055066"/>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0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65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52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650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65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06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27" grpId="0" animBg="1"/>
      <p:bldP spid="106526" grpId="0" animBg="1"/>
      <p:bldP spid="106523" grpId="0" animBg="1"/>
      <p:bldP spid="1065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9">
            <a:extLst>
              <a:ext uri="{FF2B5EF4-FFF2-40B4-BE49-F238E27FC236}">
                <a16:creationId xmlns:a16="http://schemas.microsoft.com/office/drawing/2014/main" id="{4C771F53-042A-BF4A-9719-CA528358BD2E}"/>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pSp>
        <p:nvGrpSpPr>
          <p:cNvPr id="17411" name="Group 10">
            <a:extLst>
              <a:ext uri="{FF2B5EF4-FFF2-40B4-BE49-F238E27FC236}">
                <a16:creationId xmlns:a16="http://schemas.microsoft.com/office/drawing/2014/main" id="{7A854197-0C2C-A740-B55E-B8F4AC31F0B9}"/>
              </a:ext>
            </a:extLst>
          </p:cNvPr>
          <p:cNvGrpSpPr>
            <a:grpSpLocks/>
          </p:cNvGrpSpPr>
          <p:nvPr/>
        </p:nvGrpSpPr>
        <p:grpSpPr bwMode="auto">
          <a:xfrm>
            <a:off x="0" y="4964113"/>
            <a:ext cx="9021763" cy="1920875"/>
            <a:chOff x="0" y="2840"/>
            <a:chExt cx="5683" cy="1210"/>
          </a:xfrm>
        </p:grpSpPr>
        <p:sp>
          <p:nvSpPr>
            <p:cNvPr id="17423" name="Text Box 11">
              <a:extLst>
                <a:ext uri="{FF2B5EF4-FFF2-40B4-BE49-F238E27FC236}">
                  <a16:creationId xmlns:a16="http://schemas.microsoft.com/office/drawing/2014/main" id="{717D7D50-AC50-724A-AB1D-F14575F7B084}"/>
                </a:ext>
              </a:extLst>
            </p:cNvPr>
            <p:cNvSpPr txBox="1">
              <a:spLocks noChangeArrowheads="1"/>
            </p:cNvSpPr>
            <p:nvPr/>
          </p:nvSpPr>
          <p:spPr bwMode="auto">
            <a:xfrm>
              <a:off x="0" y="2840"/>
              <a:ext cx="4649" cy="12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  Boltzmann‘s constant	</a:t>
              </a:r>
              <a:r>
                <a:rPr lang="de-CH" altLang="cs-CZ" sz="2000">
                  <a:solidFill>
                    <a:srgbClr val="0000FF"/>
                  </a:solidFill>
                  <a:latin typeface="Symbol" pitchFamily="2" charset="2"/>
                </a:rPr>
                <a:t>x</a:t>
              </a:r>
              <a:r>
                <a:rPr lang="de-CH" altLang="cs-CZ" sz="2000">
                  <a:latin typeface="Times New Roman" panose="02020603050405020304" pitchFamily="18" charset="0"/>
                  <a:cs typeface="Times New Roman" panose="02020603050405020304" pitchFamily="18" charset="0"/>
                </a:rPr>
                <a:t> dimensionless charge density of polymer</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electrostatic constant	</a:t>
              </a:r>
              <a:r>
                <a:rPr lang="de-CH" altLang="cs-CZ" sz="2000">
                  <a:solidFill>
                    <a:srgbClr val="0000FF"/>
                  </a:solidFill>
                  <a:latin typeface="Times New Roman" panose="02020603050405020304" pitchFamily="18" charset="0"/>
                  <a:cs typeface="Times New Roman" panose="02020603050405020304" pitchFamily="18" charset="0"/>
                </a:rPr>
                <a:t>c</a:t>
              </a:r>
              <a:r>
                <a:rPr lang="de-CH" altLang="cs-CZ" sz="2000">
                  <a:latin typeface="Times New Roman" panose="02020603050405020304" pitchFamily="18" charset="0"/>
                  <a:cs typeface="Times New Roman" panose="02020603050405020304" pitchFamily="18" charset="0"/>
                </a:rPr>
                <a:t> concentration of univalent electrolyte</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q</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electron charge	</a:t>
              </a:r>
              <a:r>
                <a:rPr lang="de-CH" altLang="cs-CZ" sz="2000">
                  <a:solidFill>
                    <a:srgbClr val="0000FF"/>
                  </a:solidFill>
                  <a:latin typeface="Symbol" pitchFamily="2" charset="2"/>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dielectric coefficient of electrolyte</a:t>
              </a:r>
            </a:p>
            <a:p>
              <a:pPr eaLnBrk="1" hangingPunct="1">
                <a:spcBef>
                  <a:spcPct val="0"/>
                </a:spcBef>
                <a:buFontTx/>
                <a:buNone/>
              </a:pPr>
              <a:r>
                <a:rPr lang="de-CH" altLang="cs-CZ" sz="2000">
                  <a:latin typeface="Symbol" pitchFamily="2" charset="2"/>
                  <a:cs typeface="Times New Roman" panose="02020603050405020304" pitchFamily="18" charset="0"/>
                </a:rPr>
                <a:t>e</a:t>
              </a:r>
              <a:r>
                <a:rPr lang="de-CH" altLang="cs-CZ" sz="2000" baseline="-25000">
                  <a:latin typeface="Symbol" pitchFamily="2" charset="2"/>
                  <a:cs typeface="Times New Roman" panose="02020603050405020304" pitchFamily="18" charset="0"/>
                </a:rPr>
                <a:t>0</a:t>
              </a:r>
              <a:r>
                <a:rPr lang="de-CH" altLang="cs-CZ" sz="2000">
                  <a:latin typeface="Times New Roman" panose="02020603050405020304" pitchFamily="18" charset="0"/>
                  <a:cs typeface="Times New Roman" panose="02020603050405020304" pitchFamily="18" charset="0"/>
                </a:rPr>
                <a:t> vacuum permittivity	</a:t>
              </a:r>
              <a:r>
                <a:rPr lang="de-CH" altLang="cs-CZ" sz="2000">
                  <a:solidFill>
                    <a:srgbClr val="0000FF"/>
                  </a:solidFill>
                  <a:latin typeface="Times New Roman" panose="02020603050405020304" pitchFamily="18" charset="0"/>
                  <a:cs typeface="Times New Roman" panose="02020603050405020304" pitchFamily="18" charset="0"/>
                </a:rPr>
                <a:t>T</a:t>
              </a:r>
              <a:r>
                <a:rPr lang="de-CH" altLang="cs-CZ" sz="2000">
                  <a:latin typeface="Times New Roman" panose="02020603050405020304" pitchFamily="18" charset="0"/>
                  <a:cs typeface="Times New Roman" panose="02020603050405020304" pitchFamily="18" charset="0"/>
                </a:rPr>
                <a:t> absolute temperature</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L</a:t>
              </a:r>
              <a:r>
                <a:rPr lang="de-CH" altLang="cs-CZ" sz="2000" baseline="-25000">
                  <a:latin typeface="Times New Roman" panose="02020603050405020304" pitchFamily="18" charset="0"/>
                  <a:cs typeface="Times New Roman" panose="02020603050405020304" pitchFamily="18" charset="0"/>
                </a:rPr>
                <a:t>AV</a:t>
              </a:r>
              <a:r>
                <a:rPr lang="de-CH" altLang="cs-CZ" sz="2000">
                  <a:latin typeface="Times New Roman" panose="02020603050405020304" pitchFamily="18" charset="0"/>
                  <a:cs typeface="Times New Roman" panose="02020603050405020304" pitchFamily="18" charset="0"/>
                </a:rPr>
                <a:t> Avogadro‘s number	</a:t>
              </a:r>
              <a:r>
                <a:rPr lang="de-CH" altLang="cs-CZ" sz="2000">
                  <a:solidFill>
                    <a:srgbClr val="FF0000"/>
                  </a:solidFill>
                  <a:latin typeface="Symbol" pitchFamily="2" charset="2"/>
                  <a:cs typeface="Times New Roman" panose="02020603050405020304" pitchFamily="18" charset="0"/>
                </a:rPr>
                <a:t>q</a:t>
              </a:r>
              <a:r>
                <a:rPr lang="de-CH" altLang="cs-CZ" sz="2000">
                  <a:latin typeface="Symbol" pitchFamily="2" charset="2"/>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fraction of counterions condensed</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			</a:t>
              </a:r>
              <a:r>
                <a:rPr lang="de-CH" altLang="cs-CZ" sz="2000">
                  <a:solidFill>
                    <a:srgbClr val="FF0000"/>
                  </a:solidFill>
                  <a:latin typeface="Times New Roman" panose="02020603050405020304" pitchFamily="18" charset="0"/>
                  <a:cs typeface="Times New Roman" panose="02020603050405020304" pitchFamily="18" charset="0"/>
                </a:rPr>
                <a:t>V</a:t>
              </a:r>
              <a:r>
                <a:rPr lang="de-CH" altLang="cs-CZ" sz="2000" baseline="-25000">
                  <a:solidFill>
                    <a:srgbClr val="FF0000"/>
                  </a:solidFill>
                  <a:latin typeface="Times New Roman" panose="02020603050405020304" pitchFamily="18" charset="0"/>
                  <a:cs typeface="Times New Roman" panose="02020603050405020304" pitchFamily="18" charset="0"/>
                </a:rPr>
                <a:t>P</a:t>
              </a:r>
              <a:r>
                <a:rPr lang="de-CH" altLang="cs-CZ" sz="2000">
                  <a:latin typeface="Times New Roman" panose="02020603050405020304" pitchFamily="18" charset="0"/>
                  <a:cs typeface="Times New Roman" panose="02020603050405020304" pitchFamily="18" charset="0"/>
                </a:rPr>
                <a:t> volume to which </a:t>
              </a:r>
              <a:r>
                <a:rPr lang="de-CH" altLang="cs-CZ" sz="2000">
                  <a:solidFill>
                    <a:srgbClr val="FF0000"/>
                  </a:solidFill>
                  <a:latin typeface="Symbol" pitchFamily="2" charset="2"/>
                  <a:cs typeface="Times New Roman" panose="02020603050405020304" pitchFamily="18" charset="0"/>
                </a:rPr>
                <a:t>q</a:t>
              </a:r>
              <a:r>
                <a:rPr lang="de-CH" altLang="cs-CZ" sz="2000">
                  <a:latin typeface="Times New Roman" panose="02020603050405020304" pitchFamily="18" charset="0"/>
                  <a:cs typeface="Times New Roman" panose="02020603050405020304" pitchFamily="18" charset="0"/>
                </a:rPr>
                <a:t> counerions condense</a:t>
              </a:r>
              <a:endParaRPr lang="fr-FR" altLang="cs-CZ" sz="2000">
                <a:latin typeface="Times New Roman" panose="02020603050405020304" pitchFamily="18" charset="0"/>
                <a:cs typeface="Times New Roman" panose="02020603050405020304" pitchFamily="18" charset="0"/>
              </a:endParaRPr>
            </a:p>
          </p:txBody>
        </p:sp>
        <p:graphicFrame>
          <p:nvGraphicFramePr>
            <p:cNvPr id="17424" name="Object 12">
              <a:extLst>
                <a:ext uri="{FF2B5EF4-FFF2-40B4-BE49-F238E27FC236}">
                  <a16:creationId xmlns:a16="http://schemas.microsoft.com/office/drawing/2014/main" id="{8F31A2DA-B18E-7743-9BD8-CF454A6ED131}"/>
                </a:ext>
              </a:extLst>
            </p:cNvPr>
            <p:cNvGraphicFramePr>
              <a:graphicFrameLocks noChangeAspect="1"/>
            </p:cNvGraphicFramePr>
            <p:nvPr/>
          </p:nvGraphicFramePr>
          <p:xfrm>
            <a:off x="4649" y="2886"/>
            <a:ext cx="116" cy="716"/>
          </p:xfrm>
          <a:graphic>
            <a:graphicData uri="http://schemas.openxmlformats.org/presentationml/2006/ole">
              <mc:AlternateContent xmlns:mc="http://schemas.openxmlformats.org/markup-compatibility/2006">
                <mc:Choice xmlns:v="urn:schemas-microsoft-com:vml" Requires="v">
                  <p:oleObj spid="_x0000_s17563" name="CS ChemDraw Drawing" r:id="rId3" imgW="825500" imgH="5080000" progId="ChemDraw.Document.4.5">
                    <p:embed/>
                  </p:oleObj>
                </mc:Choice>
                <mc:Fallback>
                  <p:oleObj name="CS ChemDraw Drawing" r:id="rId3" imgW="825500" imgH="5080000" progId="ChemDraw.Document.4.5">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9" y="2886"/>
                          <a:ext cx="116" cy="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5" name="Object 13">
              <a:extLst>
                <a:ext uri="{FF2B5EF4-FFF2-40B4-BE49-F238E27FC236}">
                  <a16:creationId xmlns:a16="http://schemas.microsoft.com/office/drawing/2014/main" id="{CB9A8055-6424-2947-8E6D-B73B951B1F6E}"/>
                </a:ext>
              </a:extLst>
            </p:cNvPr>
            <p:cNvGraphicFramePr>
              <a:graphicFrameLocks noChangeAspect="1"/>
            </p:cNvGraphicFramePr>
            <p:nvPr/>
          </p:nvGraphicFramePr>
          <p:xfrm>
            <a:off x="4694" y="3612"/>
            <a:ext cx="67" cy="409"/>
          </p:xfrm>
          <a:graphic>
            <a:graphicData uri="http://schemas.openxmlformats.org/presentationml/2006/ole">
              <mc:AlternateContent xmlns:mc="http://schemas.openxmlformats.org/markup-compatibility/2006">
                <mc:Choice xmlns:v="urn:schemas-microsoft-com:vml" Requires="v">
                  <p:oleObj spid="_x0000_s17564" name="CS ChemDraw Drawing" r:id="rId5" imgW="825500" imgH="5080000" progId="ChemDraw.Document.4.5">
                    <p:embed/>
                  </p:oleObj>
                </mc:Choice>
                <mc:Fallback>
                  <p:oleObj name="CS ChemDraw Drawing" r:id="rId5" imgW="825500" imgH="5080000" progId="ChemDraw.Document.4.5">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4" y="3612"/>
                          <a:ext cx="67" cy="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26" name="Text Box 14">
              <a:extLst>
                <a:ext uri="{FF2B5EF4-FFF2-40B4-BE49-F238E27FC236}">
                  <a16:creationId xmlns:a16="http://schemas.microsoft.com/office/drawing/2014/main" id="{87A58EA1-E312-3346-AFEC-4DA10A70CCD2}"/>
                </a:ext>
              </a:extLst>
            </p:cNvPr>
            <p:cNvSpPr txBox="1">
              <a:spLocks noChangeArrowheads="1"/>
            </p:cNvSpPr>
            <p:nvPr/>
          </p:nvSpPr>
          <p:spPr bwMode="auto">
            <a:xfrm>
              <a:off x="4942" y="3089"/>
              <a:ext cx="614"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rgbClr val="0000FF"/>
                  </a:solidFill>
                  <a:latin typeface="Times New Roman" panose="02020603050405020304" pitchFamily="18" charset="0"/>
                  <a:cs typeface="Times New Roman" panose="02020603050405020304" pitchFamily="18" charset="0"/>
                </a:rPr>
                <a:t>knowns</a:t>
              </a:r>
              <a:endParaRPr lang="fr-FR" altLang="cs-CZ" sz="2000">
                <a:solidFill>
                  <a:srgbClr val="0000FF"/>
                </a:solidFill>
                <a:latin typeface="Times New Roman" panose="02020603050405020304" pitchFamily="18" charset="0"/>
                <a:cs typeface="Times New Roman" panose="02020603050405020304" pitchFamily="18" charset="0"/>
              </a:endParaRPr>
            </a:p>
          </p:txBody>
        </p:sp>
        <p:sp>
          <p:nvSpPr>
            <p:cNvPr id="17427" name="Text Box 15">
              <a:extLst>
                <a:ext uri="{FF2B5EF4-FFF2-40B4-BE49-F238E27FC236}">
                  <a16:creationId xmlns:a16="http://schemas.microsoft.com/office/drawing/2014/main" id="{C089EDD5-05B9-F340-91A0-9313F34657E1}"/>
                </a:ext>
              </a:extLst>
            </p:cNvPr>
            <p:cNvSpPr txBox="1">
              <a:spLocks noChangeArrowheads="1"/>
            </p:cNvSpPr>
            <p:nvPr/>
          </p:nvSpPr>
          <p:spPr bwMode="auto">
            <a:xfrm>
              <a:off x="4909" y="3702"/>
              <a:ext cx="774"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rgbClr val="FF0000"/>
                  </a:solidFill>
                  <a:latin typeface="Times New Roman" panose="02020603050405020304" pitchFamily="18" charset="0"/>
                  <a:cs typeface="Times New Roman" panose="02020603050405020304" pitchFamily="18" charset="0"/>
                </a:rPr>
                <a:t>unknowns</a:t>
              </a:r>
              <a:endParaRPr lang="fr-FR" altLang="cs-CZ" sz="1800" baseline="-25000">
                <a:solidFill>
                  <a:srgbClr val="FF0000"/>
                </a:solidFill>
              </a:endParaRPr>
            </a:p>
          </p:txBody>
        </p:sp>
      </p:grpSp>
      <p:sp>
        <p:nvSpPr>
          <p:cNvPr id="100373" name="Text Box 21">
            <a:extLst>
              <a:ext uri="{FF2B5EF4-FFF2-40B4-BE49-F238E27FC236}">
                <a16:creationId xmlns:a16="http://schemas.microsoft.com/office/drawing/2014/main" id="{1A75B2D4-9B40-D541-8FF0-5A77558ED0AA}"/>
              </a:ext>
            </a:extLst>
          </p:cNvPr>
          <p:cNvSpPr txBox="1">
            <a:spLocks noChangeArrowheads="1"/>
          </p:cNvSpPr>
          <p:nvPr/>
        </p:nvSpPr>
        <p:spPr bwMode="auto">
          <a:xfrm>
            <a:off x="179388" y="1484313"/>
            <a:ext cx="2879725" cy="12493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a:latin typeface="Times New Roman" panose="02020603050405020304" pitchFamily="18" charset="0"/>
              </a:rPr>
              <a:t>We want to know </a:t>
            </a:r>
            <a:r>
              <a:rPr lang="en-US" altLang="cs-CZ" sz="2400">
                <a:latin typeface="Symbol" pitchFamily="2" charset="2"/>
              </a:rPr>
              <a:t>q </a:t>
            </a:r>
            <a:r>
              <a:rPr lang="en-US" altLang="cs-CZ" sz="2400">
                <a:latin typeface="Times New Roman" panose="02020603050405020304" pitchFamily="18" charset="0"/>
              </a:rPr>
              <a:t>at the low concentration</a:t>
            </a:r>
          </a:p>
          <a:p>
            <a:pPr algn="ctr" eaLnBrk="1" hangingPunct="1">
              <a:spcBef>
                <a:spcPct val="0"/>
              </a:spcBef>
              <a:buFontTx/>
              <a:buNone/>
            </a:pPr>
            <a:r>
              <a:rPr lang="en-US" altLang="cs-CZ" sz="2400">
                <a:latin typeface="Times New Roman" panose="02020603050405020304" pitchFamily="18" charset="0"/>
              </a:rPr>
              <a:t>limit, </a:t>
            </a:r>
            <a:r>
              <a:rPr lang="de-CH" altLang="cs-CZ" sz="2800">
                <a:latin typeface="Times New Roman" panose="02020603050405020304" pitchFamily="18" charset="0"/>
              </a:rPr>
              <a:t>c→0</a:t>
            </a:r>
            <a:endParaRPr lang="fr-FR" altLang="cs-CZ" sz="2800">
              <a:latin typeface="Times New Roman" panose="02020603050405020304" pitchFamily="18" charset="0"/>
            </a:endParaRPr>
          </a:p>
        </p:txBody>
      </p:sp>
      <p:graphicFrame>
        <p:nvGraphicFramePr>
          <p:cNvPr id="100375" name="Object 23">
            <a:extLst>
              <a:ext uri="{FF2B5EF4-FFF2-40B4-BE49-F238E27FC236}">
                <a16:creationId xmlns:a16="http://schemas.microsoft.com/office/drawing/2014/main" id="{A41A17CB-E311-5D4D-9110-550E0B31BF5B}"/>
              </a:ext>
            </a:extLst>
          </p:cNvPr>
          <p:cNvGraphicFramePr>
            <a:graphicFrameLocks noChangeAspect="1"/>
          </p:cNvGraphicFramePr>
          <p:nvPr/>
        </p:nvGraphicFramePr>
        <p:xfrm>
          <a:off x="1116013" y="2924175"/>
          <a:ext cx="5994400" cy="538163"/>
        </p:xfrm>
        <a:graphic>
          <a:graphicData uri="http://schemas.openxmlformats.org/presentationml/2006/ole">
            <mc:AlternateContent xmlns:mc="http://schemas.openxmlformats.org/markup-compatibility/2006">
              <mc:Choice xmlns:v="urn:schemas-microsoft-com:vml" Requires="v">
                <p:oleObj spid="_x0000_s17565" name="Equation" r:id="rId6" imgW="54711600" imgH="4686300" progId="Equation.DSMT4">
                  <p:embed/>
                </p:oleObj>
              </mc:Choice>
              <mc:Fallback>
                <p:oleObj name="Equation" r:id="rId6" imgW="54711600" imgH="4686300" progId="Equation.DSMT4">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2924175"/>
                        <a:ext cx="5994400" cy="538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376" name="Object 24">
            <a:extLst>
              <a:ext uri="{FF2B5EF4-FFF2-40B4-BE49-F238E27FC236}">
                <a16:creationId xmlns:a16="http://schemas.microsoft.com/office/drawing/2014/main" id="{38DA7E11-4BCB-6A40-851E-80C6FD216C8A}"/>
              </a:ext>
            </a:extLst>
          </p:cNvPr>
          <p:cNvGraphicFramePr>
            <a:graphicFrameLocks noChangeAspect="1"/>
          </p:cNvGraphicFramePr>
          <p:nvPr/>
        </p:nvGraphicFramePr>
        <p:xfrm>
          <a:off x="3276600" y="3976688"/>
          <a:ext cx="1646238" cy="604837"/>
        </p:xfrm>
        <a:graphic>
          <a:graphicData uri="http://schemas.openxmlformats.org/presentationml/2006/ole">
            <mc:AlternateContent xmlns:mc="http://schemas.openxmlformats.org/markup-compatibility/2006">
              <mc:Choice xmlns:v="urn:schemas-microsoft-com:vml" Requires="v">
                <p:oleObj spid="_x0000_s17566" name="Equation" r:id="rId8" imgW="14338300" imgH="5270500" progId="Equation.DSMT4">
                  <p:embed/>
                </p:oleObj>
              </mc:Choice>
              <mc:Fallback>
                <p:oleObj name="Equation" r:id="rId8" imgW="14338300" imgH="5270500" progId="Equation.DSMT4">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6600" y="3976688"/>
                        <a:ext cx="1646238" cy="60483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5" name="Text Box 25">
            <a:extLst>
              <a:ext uri="{FF2B5EF4-FFF2-40B4-BE49-F238E27FC236}">
                <a16:creationId xmlns:a16="http://schemas.microsoft.com/office/drawing/2014/main" id="{20E3E7D0-B654-1545-861C-B13F2121F0A3}"/>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00382" name="Text Box 30">
            <a:extLst>
              <a:ext uri="{FF2B5EF4-FFF2-40B4-BE49-F238E27FC236}">
                <a16:creationId xmlns:a16="http://schemas.microsoft.com/office/drawing/2014/main" id="{E32ED567-12B2-EC4C-834B-D6444832B6B7}"/>
              </a:ext>
            </a:extLst>
          </p:cNvPr>
          <p:cNvSpPr txBox="1">
            <a:spLocks noChangeArrowheads="1"/>
          </p:cNvSpPr>
          <p:nvPr/>
        </p:nvSpPr>
        <p:spPr bwMode="auto">
          <a:xfrm>
            <a:off x="6875463" y="1211263"/>
            <a:ext cx="2268537" cy="15700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a:t>
            </a:r>
            <a:r>
              <a:rPr lang="de-CH" altLang="cs-CZ" sz="2400">
                <a:solidFill>
                  <a:srgbClr val="FF0000"/>
                </a:solidFill>
                <a:latin typeface="Times New Roman" panose="02020603050405020304" pitchFamily="18" charset="0"/>
              </a:rPr>
              <a:t>Singular terms containing ln c</a:t>
            </a:r>
          </a:p>
          <a:p>
            <a:pPr algn="ctr" eaLnBrk="1" hangingPunct="1">
              <a:spcBef>
                <a:spcPct val="0"/>
              </a:spcBef>
              <a:buFontTx/>
              <a:buNone/>
            </a:pPr>
            <a:r>
              <a:rPr lang="de-CH" altLang="cs-CZ" sz="2400">
                <a:solidFill>
                  <a:srgbClr val="FF0000"/>
                </a:solidFill>
                <a:latin typeface="Times New Roman" panose="02020603050405020304" pitchFamily="18" charset="0"/>
              </a:rPr>
              <a:t>must vanish!</a:t>
            </a:r>
            <a:endParaRPr lang="fr-FR" altLang="cs-CZ" sz="2400">
              <a:solidFill>
                <a:srgbClr val="FF0000"/>
              </a:solidFill>
              <a:latin typeface="Times New Roman" panose="02020603050405020304" pitchFamily="18" charset="0"/>
            </a:endParaRPr>
          </a:p>
        </p:txBody>
      </p:sp>
      <p:sp>
        <p:nvSpPr>
          <p:cNvPr id="17417" name="Text Box 37">
            <a:extLst>
              <a:ext uri="{FF2B5EF4-FFF2-40B4-BE49-F238E27FC236}">
                <a16:creationId xmlns:a16="http://schemas.microsoft.com/office/drawing/2014/main" id="{4D414FF8-D508-F340-B128-8B5824026217}"/>
              </a:ext>
            </a:extLst>
          </p:cNvPr>
          <p:cNvSpPr txBox="1">
            <a:spLocks noChangeArrowheads="1"/>
          </p:cNvSpPr>
          <p:nvPr/>
        </p:nvSpPr>
        <p:spPr bwMode="auto">
          <a:xfrm>
            <a:off x="7432675" y="3089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00391" name="Text Box 39">
            <a:extLst>
              <a:ext uri="{FF2B5EF4-FFF2-40B4-BE49-F238E27FC236}">
                <a16:creationId xmlns:a16="http://schemas.microsoft.com/office/drawing/2014/main" id="{5C0E9C8A-2FC4-BA48-8295-69209F0E577C}"/>
              </a:ext>
            </a:extLst>
          </p:cNvPr>
          <p:cNvSpPr txBox="1">
            <a:spLocks noChangeArrowheads="1"/>
          </p:cNvSpPr>
          <p:nvPr/>
        </p:nvSpPr>
        <p:spPr bwMode="auto">
          <a:xfrm>
            <a:off x="323850" y="3716338"/>
            <a:ext cx="1979613" cy="1187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Now we have got a second equation</a:t>
            </a:r>
            <a:r>
              <a:rPr lang="de-CH" altLang="cs-CZ" sz="2400">
                <a:solidFill>
                  <a:srgbClr val="FF0000"/>
                </a:solidFill>
                <a:latin typeface="Times New Roman" panose="02020603050405020304" pitchFamily="18" charset="0"/>
              </a:rPr>
              <a:t>!</a:t>
            </a:r>
            <a:endParaRPr lang="fr-FR" altLang="cs-CZ" sz="2400">
              <a:solidFill>
                <a:srgbClr val="FF0000"/>
              </a:solidFill>
              <a:latin typeface="Times New Roman" panose="02020603050405020304" pitchFamily="18" charset="0"/>
            </a:endParaRPr>
          </a:p>
        </p:txBody>
      </p:sp>
      <p:graphicFrame>
        <p:nvGraphicFramePr>
          <p:cNvPr id="17419" name="Object 40">
            <a:extLst>
              <a:ext uri="{FF2B5EF4-FFF2-40B4-BE49-F238E27FC236}">
                <a16:creationId xmlns:a16="http://schemas.microsoft.com/office/drawing/2014/main" id="{03288DF1-744A-C84A-A35E-9910BD502C10}"/>
              </a:ext>
            </a:extLst>
          </p:cNvPr>
          <p:cNvGraphicFramePr>
            <a:graphicFrameLocks noChangeAspect="1"/>
          </p:cNvGraphicFramePr>
          <p:nvPr/>
        </p:nvGraphicFramePr>
        <p:xfrm>
          <a:off x="250825" y="188913"/>
          <a:ext cx="7345363" cy="1165225"/>
        </p:xfrm>
        <a:graphic>
          <a:graphicData uri="http://schemas.openxmlformats.org/presentationml/2006/ole">
            <mc:AlternateContent xmlns:mc="http://schemas.openxmlformats.org/markup-compatibility/2006">
              <mc:Choice xmlns:v="urn:schemas-microsoft-com:vml" Requires="v">
                <p:oleObj spid="_x0000_s17567" name="Rovnice" r:id="rId10" imgW="66408300" imgH="10528300" progId="Equation.3">
                  <p:embed/>
                </p:oleObj>
              </mc:Choice>
              <mc:Fallback>
                <p:oleObj name="Rovnice" r:id="rId10" imgW="66408300" imgH="10528300" progId="Equation.3">
                  <p:embed/>
                  <p:pic>
                    <p:nvPicPr>
                      <p:cNvPr id="0" name="Object 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18891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3" name="Group 41">
            <a:extLst>
              <a:ext uri="{FF2B5EF4-FFF2-40B4-BE49-F238E27FC236}">
                <a16:creationId xmlns:a16="http://schemas.microsoft.com/office/drawing/2014/main" id="{5D95945F-776C-D44F-A3CD-C5193556B0EF}"/>
              </a:ext>
            </a:extLst>
          </p:cNvPr>
          <p:cNvGrpSpPr>
            <a:grpSpLocks/>
          </p:cNvGrpSpPr>
          <p:nvPr/>
        </p:nvGrpSpPr>
        <p:grpSpPr bwMode="auto">
          <a:xfrm>
            <a:off x="3779838" y="1484313"/>
            <a:ext cx="3024187" cy="1323975"/>
            <a:chOff x="2381" y="935"/>
            <a:chExt cx="1905" cy="834"/>
          </a:xfrm>
        </p:grpSpPr>
        <p:sp>
          <p:nvSpPr>
            <p:cNvPr id="17421" name="Text Box 17">
              <a:extLst>
                <a:ext uri="{FF2B5EF4-FFF2-40B4-BE49-F238E27FC236}">
                  <a16:creationId xmlns:a16="http://schemas.microsoft.com/office/drawing/2014/main" id="{8F4347BB-8072-C54C-9060-1575DEAD617B}"/>
                </a:ext>
              </a:extLst>
            </p:cNvPr>
            <p:cNvSpPr txBox="1">
              <a:spLocks noChangeArrowheads="1"/>
            </p:cNvSpPr>
            <p:nvPr/>
          </p:nvSpPr>
          <p:spPr bwMode="auto">
            <a:xfrm>
              <a:off x="2381" y="935"/>
              <a:ext cx="1043" cy="8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dirty="0">
                  <a:latin typeface="Symbol" pitchFamily="2" charset="2"/>
                </a:rPr>
                <a:t>x(1-</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Symbol" pitchFamily="2" charset="2"/>
                  <a:cs typeface="Times New Roman" panose="02020603050405020304" pitchFamily="18" charset="0"/>
                </a:rPr>
                <a:t>q</a:t>
              </a:r>
              <a:r>
                <a:rPr lang="de-CH" altLang="cs-CZ" sz="2400" dirty="0">
                  <a:latin typeface="Symbol" pitchFamily="2" charset="2"/>
                  <a:cs typeface="Times New Roman" panose="02020603050405020304" pitchFamily="18" charset="0"/>
                </a:rPr>
                <a:t>)</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Times New Roman" panose="02020603050405020304" pitchFamily="18" charset="0"/>
                </a:rPr>
                <a:t>ln</a:t>
              </a:r>
              <a:r>
                <a:rPr lang="de-CH" altLang="cs-CZ" sz="2400" dirty="0">
                  <a:latin typeface="Times New Roman" panose="02020603050405020304" pitchFamily="18" charset="0"/>
                </a:rPr>
                <a:t> c</a:t>
              </a:r>
              <a:endParaRPr lang="fr-FR" altLang="cs-CZ" sz="28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p:txBody>
        </p:sp>
        <p:sp>
          <p:nvSpPr>
            <p:cNvPr id="17422" name="Text Box 36">
              <a:extLst>
                <a:ext uri="{FF2B5EF4-FFF2-40B4-BE49-F238E27FC236}">
                  <a16:creationId xmlns:a16="http://schemas.microsoft.com/office/drawing/2014/main" id="{78771172-3EAC-9A4D-8564-4739650F6EF6}"/>
                </a:ext>
              </a:extLst>
            </p:cNvPr>
            <p:cNvSpPr txBox="1">
              <a:spLocks noChangeArrowheads="1"/>
            </p:cNvSpPr>
            <p:nvPr/>
          </p:nvSpPr>
          <p:spPr bwMode="auto">
            <a:xfrm>
              <a:off x="3787" y="935"/>
              <a:ext cx="499" cy="8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latin typeface="Times New Roman" panose="02020603050405020304" pitchFamily="18" charset="0"/>
                </a:rPr>
                <a:t>ln c</a:t>
              </a:r>
              <a:endParaRPr lang="fr-FR" altLang="cs-CZ" sz="2800" b="1">
                <a:latin typeface="Times New Roman" panose="02020603050405020304" pitchFamily="18" charset="0"/>
                <a:cs typeface="Times New Roman" panose="02020603050405020304" pitchFamily="18" charset="0"/>
              </a:endParaRP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8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037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39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03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3" grpId="0" animBg="1"/>
      <p:bldP spid="100382" grpId="0" animBg="1"/>
      <p:bldP spid="1003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776FF591-2298-2E4B-A634-C65B7E5EFADD}"/>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8435" name="Text Box 9">
            <a:extLst>
              <a:ext uri="{FF2B5EF4-FFF2-40B4-BE49-F238E27FC236}">
                <a16:creationId xmlns:a16="http://schemas.microsoft.com/office/drawing/2014/main" id="{D8FDB012-6F1C-F84E-A68D-FE0D9A79F728}"/>
              </a:ext>
            </a:extLst>
          </p:cNvPr>
          <p:cNvSpPr txBox="1">
            <a:spLocks noChangeArrowheads="1"/>
          </p:cNvSpPr>
          <p:nvPr/>
        </p:nvSpPr>
        <p:spPr bwMode="auto">
          <a:xfrm>
            <a:off x="179388" y="1484313"/>
            <a:ext cx="2879725" cy="12493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a:latin typeface="Times New Roman" panose="02020603050405020304" pitchFamily="18" charset="0"/>
              </a:rPr>
              <a:t>We want to know </a:t>
            </a:r>
            <a:r>
              <a:rPr lang="en-US" altLang="cs-CZ" sz="2400">
                <a:latin typeface="Symbol" pitchFamily="2" charset="2"/>
              </a:rPr>
              <a:t>q </a:t>
            </a:r>
            <a:r>
              <a:rPr lang="en-US" altLang="cs-CZ" sz="2400">
                <a:latin typeface="Times New Roman" panose="02020603050405020304" pitchFamily="18" charset="0"/>
              </a:rPr>
              <a:t>at the low concentration</a:t>
            </a:r>
          </a:p>
          <a:p>
            <a:pPr algn="ctr" eaLnBrk="1" hangingPunct="1">
              <a:spcBef>
                <a:spcPct val="0"/>
              </a:spcBef>
              <a:buFontTx/>
              <a:buNone/>
            </a:pPr>
            <a:r>
              <a:rPr lang="en-US" altLang="cs-CZ" sz="2400">
                <a:latin typeface="Times New Roman" panose="02020603050405020304" pitchFamily="18" charset="0"/>
              </a:rPr>
              <a:t>limit, </a:t>
            </a:r>
            <a:r>
              <a:rPr lang="de-CH" altLang="cs-CZ" sz="2800">
                <a:latin typeface="Times New Roman" panose="02020603050405020304" pitchFamily="18" charset="0"/>
              </a:rPr>
              <a:t>c→0</a:t>
            </a:r>
            <a:endParaRPr lang="fr-FR" altLang="cs-CZ" sz="2800">
              <a:latin typeface="Times New Roman" panose="02020603050405020304" pitchFamily="18" charset="0"/>
            </a:endParaRPr>
          </a:p>
        </p:txBody>
      </p:sp>
      <p:graphicFrame>
        <p:nvGraphicFramePr>
          <p:cNvPr id="18436" name="Object 10">
            <a:extLst>
              <a:ext uri="{FF2B5EF4-FFF2-40B4-BE49-F238E27FC236}">
                <a16:creationId xmlns:a16="http://schemas.microsoft.com/office/drawing/2014/main" id="{C8BF529C-1B94-334D-8AC7-41694C162154}"/>
              </a:ext>
            </a:extLst>
          </p:cNvPr>
          <p:cNvGraphicFramePr>
            <a:graphicFrameLocks noChangeAspect="1"/>
          </p:cNvGraphicFramePr>
          <p:nvPr/>
        </p:nvGraphicFramePr>
        <p:xfrm>
          <a:off x="1116013" y="2924175"/>
          <a:ext cx="5994400" cy="538163"/>
        </p:xfrm>
        <a:graphic>
          <a:graphicData uri="http://schemas.openxmlformats.org/presentationml/2006/ole">
            <mc:AlternateContent xmlns:mc="http://schemas.openxmlformats.org/markup-compatibility/2006">
              <mc:Choice xmlns:v="urn:schemas-microsoft-com:vml" Requires="v">
                <p:oleObj spid="_x0000_s18586" name="Equation" r:id="rId3" imgW="54711600" imgH="4686300" progId="Equation.DSMT4">
                  <p:embed/>
                </p:oleObj>
              </mc:Choice>
              <mc:Fallback>
                <p:oleObj name="Equation" r:id="rId3" imgW="54711600" imgH="4686300" progId="Equation.DSMT4">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924175"/>
                        <a:ext cx="5994400" cy="538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891" name="Object 11">
            <a:extLst>
              <a:ext uri="{FF2B5EF4-FFF2-40B4-BE49-F238E27FC236}">
                <a16:creationId xmlns:a16="http://schemas.microsoft.com/office/drawing/2014/main" id="{E15BB4A8-54A1-C244-A57F-7605C2F2A786}"/>
              </a:ext>
            </a:extLst>
          </p:cNvPr>
          <p:cNvGraphicFramePr>
            <a:graphicFrameLocks noChangeAspect="1"/>
          </p:cNvGraphicFramePr>
          <p:nvPr/>
        </p:nvGraphicFramePr>
        <p:xfrm>
          <a:off x="3276600" y="3976688"/>
          <a:ext cx="1646238" cy="604837"/>
        </p:xfrm>
        <a:graphic>
          <a:graphicData uri="http://schemas.openxmlformats.org/presentationml/2006/ole">
            <mc:AlternateContent xmlns:mc="http://schemas.openxmlformats.org/markup-compatibility/2006">
              <mc:Choice xmlns:v="urn:schemas-microsoft-com:vml" Requires="v">
                <p:oleObj spid="_x0000_s18587" name="Equation" r:id="rId5" imgW="14338300" imgH="5270500" progId="Equation.DSMT4">
                  <p:embed/>
                </p:oleObj>
              </mc:Choice>
              <mc:Fallback>
                <p:oleObj name="Equation" r:id="rId5" imgW="14338300" imgH="5270500"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976688"/>
                        <a:ext cx="1646238" cy="60483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8" name="Text Box 12">
            <a:extLst>
              <a:ext uri="{FF2B5EF4-FFF2-40B4-BE49-F238E27FC236}">
                <a16:creationId xmlns:a16="http://schemas.microsoft.com/office/drawing/2014/main" id="{57D3F080-0749-8345-844A-27FC3A08235A}"/>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aphicFrame>
        <p:nvGraphicFramePr>
          <p:cNvPr id="122893" name="Object 13">
            <a:extLst>
              <a:ext uri="{FF2B5EF4-FFF2-40B4-BE49-F238E27FC236}">
                <a16:creationId xmlns:a16="http://schemas.microsoft.com/office/drawing/2014/main" id="{6B0D36F5-9196-8141-B98E-74FE8BB8BE6A}"/>
              </a:ext>
            </a:extLst>
          </p:cNvPr>
          <p:cNvGraphicFramePr>
            <a:graphicFrameLocks noChangeAspect="1"/>
          </p:cNvGraphicFramePr>
          <p:nvPr/>
        </p:nvGraphicFramePr>
        <p:xfrm>
          <a:off x="5724525" y="3716338"/>
          <a:ext cx="2889250" cy="1141412"/>
        </p:xfrm>
        <a:graphic>
          <a:graphicData uri="http://schemas.openxmlformats.org/presentationml/2006/ole">
            <mc:AlternateContent xmlns:mc="http://schemas.openxmlformats.org/markup-compatibility/2006">
              <mc:Choice xmlns:v="urn:schemas-microsoft-com:vml" Requires="v">
                <p:oleObj spid="_x0000_s18588" name="Equation" r:id="rId7" imgW="25158700" imgH="9944100" progId="Equation.DSMT4">
                  <p:embed/>
                </p:oleObj>
              </mc:Choice>
              <mc:Fallback>
                <p:oleObj name="Equation" r:id="rId7" imgW="25158700" imgH="9944100"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4525" y="3716338"/>
                        <a:ext cx="2889250" cy="11414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42" name="Text Box 18">
            <a:extLst>
              <a:ext uri="{FF2B5EF4-FFF2-40B4-BE49-F238E27FC236}">
                <a16:creationId xmlns:a16="http://schemas.microsoft.com/office/drawing/2014/main" id="{DBB7F026-DF8D-1742-8F24-D2C65C477525}"/>
              </a:ext>
            </a:extLst>
          </p:cNvPr>
          <p:cNvSpPr txBox="1">
            <a:spLocks noChangeArrowheads="1"/>
          </p:cNvSpPr>
          <p:nvPr/>
        </p:nvSpPr>
        <p:spPr bwMode="auto">
          <a:xfrm>
            <a:off x="7432675" y="3089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8443" name="Text Box 19">
            <a:extLst>
              <a:ext uri="{FF2B5EF4-FFF2-40B4-BE49-F238E27FC236}">
                <a16:creationId xmlns:a16="http://schemas.microsoft.com/office/drawing/2014/main" id="{61B65750-8FE6-DF4F-A66B-7C2379CF53FD}"/>
              </a:ext>
            </a:extLst>
          </p:cNvPr>
          <p:cNvSpPr txBox="1">
            <a:spLocks noChangeArrowheads="1"/>
          </p:cNvSpPr>
          <p:nvPr/>
        </p:nvSpPr>
        <p:spPr bwMode="auto">
          <a:xfrm>
            <a:off x="323850" y="3716338"/>
            <a:ext cx="1979613" cy="1187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Now we have got a second equation</a:t>
            </a:r>
            <a:r>
              <a:rPr lang="de-CH" altLang="cs-CZ" sz="2400">
                <a:solidFill>
                  <a:srgbClr val="FF0000"/>
                </a:solidFill>
                <a:latin typeface="Times New Roman" panose="02020603050405020304" pitchFamily="18" charset="0"/>
              </a:rPr>
              <a:t>!</a:t>
            </a:r>
            <a:endParaRPr lang="fr-FR" altLang="cs-CZ" sz="2400">
              <a:solidFill>
                <a:srgbClr val="FF0000"/>
              </a:solidFill>
              <a:latin typeface="Times New Roman" panose="02020603050405020304" pitchFamily="18" charset="0"/>
            </a:endParaRPr>
          </a:p>
        </p:txBody>
      </p:sp>
      <p:graphicFrame>
        <p:nvGraphicFramePr>
          <p:cNvPr id="18444" name="Object 20">
            <a:extLst>
              <a:ext uri="{FF2B5EF4-FFF2-40B4-BE49-F238E27FC236}">
                <a16:creationId xmlns:a16="http://schemas.microsoft.com/office/drawing/2014/main" id="{E14AF050-2243-B844-B541-CCEF2B3A12C2}"/>
              </a:ext>
            </a:extLst>
          </p:cNvPr>
          <p:cNvGraphicFramePr>
            <a:graphicFrameLocks noChangeAspect="1"/>
          </p:cNvGraphicFramePr>
          <p:nvPr/>
        </p:nvGraphicFramePr>
        <p:xfrm>
          <a:off x="250825" y="188913"/>
          <a:ext cx="7345363" cy="1165225"/>
        </p:xfrm>
        <a:graphic>
          <a:graphicData uri="http://schemas.openxmlformats.org/presentationml/2006/ole">
            <mc:AlternateContent xmlns:mc="http://schemas.openxmlformats.org/markup-compatibility/2006">
              <mc:Choice xmlns:v="urn:schemas-microsoft-com:vml" Requires="v">
                <p:oleObj spid="_x0000_s18589" name="Rovnice" r:id="rId9" imgW="66408300" imgH="10528300" progId="Equation.3">
                  <p:embed/>
                </p:oleObj>
              </mc:Choice>
              <mc:Fallback>
                <p:oleObj name="Rovnice" r:id="rId9" imgW="66408300" imgH="10528300" progId="Equation.3">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825" y="18891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5" name="Rectangle 22">
            <a:extLst>
              <a:ext uri="{FF2B5EF4-FFF2-40B4-BE49-F238E27FC236}">
                <a16:creationId xmlns:a16="http://schemas.microsoft.com/office/drawing/2014/main" id="{68A766A6-191D-9D44-AE79-C219FF0AA98E}"/>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aphicFrame>
        <p:nvGraphicFramePr>
          <p:cNvPr id="122901" name="Object 21">
            <a:extLst>
              <a:ext uri="{FF2B5EF4-FFF2-40B4-BE49-F238E27FC236}">
                <a16:creationId xmlns:a16="http://schemas.microsoft.com/office/drawing/2014/main" id="{CDD13980-1FF1-204A-B6CF-9EA75115D072}"/>
              </a:ext>
            </a:extLst>
          </p:cNvPr>
          <p:cNvGraphicFramePr>
            <a:graphicFrameLocks noChangeAspect="1"/>
          </p:cNvGraphicFramePr>
          <p:nvPr/>
        </p:nvGraphicFramePr>
        <p:xfrm>
          <a:off x="3348038" y="3716338"/>
          <a:ext cx="1439862" cy="1131887"/>
        </p:xfrm>
        <a:graphic>
          <a:graphicData uri="http://schemas.openxmlformats.org/presentationml/2006/ole">
            <mc:AlternateContent xmlns:mc="http://schemas.openxmlformats.org/markup-compatibility/2006">
              <mc:Choice xmlns:v="urn:schemas-microsoft-com:vml" Requires="v">
                <p:oleObj spid="_x0000_s18590" name="Equation" r:id="rId11" imgW="12293600" imgH="9652000" progId="Equation.3">
                  <p:embed/>
                </p:oleObj>
              </mc:Choice>
              <mc:Fallback>
                <p:oleObj name="Equation" r:id="rId11" imgW="12293600" imgH="9652000" progId="Equation.3">
                  <p:embed/>
                  <p:pic>
                    <p:nvPicPr>
                      <p:cNvPr id="0"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48038" y="3716338"/>
                        <a:ext cx="1439862" cy="1131887"/>
                      </a:xfrm>
                      <a:prstGeom prst="rect">
                        <a:avLst/>
                      </a:prstGeom>
                      <a:solidFill>
                        <a:srgbClr val="F5FB11"/>
                      </a:solidFill>
                      <a:ln w="9525">
                        <a:solidFill>
                          <a:schemeClr val="tx1"/>
                        </a:solidFill>
                        <a:miter lim="800000"/>
                        <a:headEnd/>
                        <a:tailEnd/>
                      </a:ln>
                    </p:spPr>
                  </p:pic>
                </p:oleObj>
              </mc:Fallback>
            </mc:AlternateContent>
          </a:graphicData>
        </a:graphic>
      </p:graphicFrame>
      <p:sp>
        <p:nvSpPr>
          <p:cNvPr id="122903" name="Text Box 23">
            <a:extLst>
              <a:ext uri="{FF2B5EF4-FFF2-40B4-BE49-F238E27FC236}">
                <a16:creationId xmlns:a16="http://schemas.microsoft.com/office/drawing/2014/main" id="{BCCE2638-FDB4-894B-A52D-2E905BC2CF5F}"/>
              </a:ext>
            </a:extLst>
          </p:cNvPr>
          <p:cNvSpPr txBox="1">
            <a:spLocks noChangeArrowheads="1"/>
          </p:cNvSpPr>
          <p:nvPr/>
        </p:nvSpPr>
        <p:spPr bwMode="auto">
          <a:xfrm>
            <a:off x="250825" y="5226050"/>
            <a:ext cx="849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Symbol" pitchFamily="2" charset="2"/>
              </a:rPr>
              <a:t>x</a:t>
            </a:r>
            <a:r>
              <a:rPr lang="de-CH" altLang="cs-CZ" sz="2400">
                <a:latin typeface="Symbol" pitchFamily="2" charset="2"/>
              </a:rPr>
              <a:t> &lt; 1 </a:t>
            </a:r>
            <a:r>
              <a:rPr lang="de-CH" altLang="cs-CZ" sz="2400">
                <a:latin typeface="Symbol" pitchFamily="2" charset="2"/>
                <a:sym typeface="Symbol" pitchFamily="2" charset="2"/>
              </a:rPr>
              <a:t> q &lt; 0 </a:t>
            </a:r>
            <a:r>
              <a:rPr lang="de-CH" altLang="cs-CZ" sz="2400">
                <a:latin typeface="Times New Roman" panose="02020603050405020304" pitchFamily="18" charset="0"/>
                <a:sym typeface="Symbol" pitchFamily="2" charset="2"/>
              </a:rPr>
              <a:t>no association of counterions</a:t>
            </a:r>
            <a:endParaRPr lang="de-CH" altLang="cs-CZ" sz="2400">
              <a:latin typeface="Symbol" pitchFamily="2" charset="2"/>
              <a:sym typeface="Symbol" pitchFamily="2" charset="2"/>
            </a:endParaRPr>
          </a:p>
        </p:txBody>
      </p:sp>
      <p:sp>
        <p:nvSpPr>
          <p:cNvPr id="122904" name="Text Box 24">
            <a:extLst>
              <a:ext uri="{FF2B5EF4-FFF2-40B4-BE49-F238E27FC236}">
                <a16:creationId xmlns:a16="http://schemas.microsoft.com/office/drawing/2014/main" id="{AAEFB037-D5E8-3941-9999-4525A1E80330}"/>
              </a:ext>
            </a:extLst>
          </p:cNvPr>
          <p:cNvSpPr txBox="1">
            <a:spLocks noChangeArrowheads="1"/>
          </p:cNvSpPr>
          <p:nvPr/>
        </p:nvSpPr>
        <p:spPr bwMode="auto">
          <a:xfrm>
            <a:off x="323850" y="5876925"/>
            <a:ext cx="849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Symbol" pitchFamily="2" charset="2"/>
              </a:rPr>
              <a:t>x</a:t>
            </a:r>
            <a:r>
              <a:rPr lang="de-CH" altLang="cs-CZ" sz="2400">
                <a:latin typeface="Symbol" pitchFamily="2" charset="2"/>
              </a:rPr>
              <a:t> &gt; 1 </a:t>
            </a:r>
            <a:r>
              <a:rPr lang="de-CH" altLang="cs-CZ" sz="2400">
                <a:latin typeface="Symbol" pitchFamily="2" charset="2"/>
                <a:sym typeface="Symbol" pitchFamily="2" charset="2"/>
              </a:rPr>
              <a:t> q &gt; 0 </a:t>
            </a:r>
            <a:r>
              <a:rPr lang="de-CH" altLang="cs-CZ" sz="2400">
                <a:latin typeface="Times New Roman" panose="02020603050405020304" pitchFamily="18" charset="0"/>
                <a:sym typeface="Symbol" pitchFamily="2" charset="2"/>
              </a:rPr>
              <a:t>association of counterions</a:t>
            </a:r>
            <a:endParaRPr lang="de-CH" altLang="cs-CZ" sz="2400">
              <a:latin typeface="Symbol" pitchFamily="2" charset="2"/>
              <a:sym typeface="Symbol" pitchFamily="2" charset="2"/>
            </a:endParaRPr>
          </a:p>
        </p:txBody>
      </p:sp>
      <p:sp>
        <p:nvSpPr>
          <p:cNvPr id="122905" name="Text Box 25">
            <a:extLst>
              <a:ext uri="{FF2B5EF4-FFF2-40B4-BE49-F238E27FC236}">
                <a16:creationId xmlns:a16="http://schemas.microsoft.com/office/drawing/2014/main" id="{2E379E13-D562-CF49-8209-94878EAC4479}"/>
              </a:ext>
            </a:extLst>
          </p:cNvPr>
          <p:cNvSpPr txBox="1">
            <a:spLocks noChangeArrowheads="1"/>
          </p:cNvSpPr>
          <p:nvPr/>
        </p:nvSpPr>
        <p:spPr bwMode="auto">
          <a:xfrm>
            <a:off x="5724525" y="5013325"/>
            <a:ext cx="3419475" cy="15525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76% of the negative charge of the phosphates is neutralized by condensed counterions!</a:t>
            </a:r>
            <a:endParaRPr lang="fr-FR" altLang="cs-CZ" sz="2400">
              <a:solidFill>
                <a:srgbClr val="FF0000"/>
              </a:solidFill>
              <a:latin typeface="Times New Roman" panose="02020603050405020304" pitchFamily="18" charset="0"/>
            </a:endParaRPr>
          </a:p>
        </p:txBody>
      </p:sp>
      <p:grpSp>
        <p:nvGrpSpPr>
          <p:cNvPr id="25" name="Group 41">
            <a:extLst>
              <a:ext uri="{FF2B5EF4-FFF2-40B4-BE49-F238E27FC236}">
                <a16:creationId xmlns:a16="http://schemas.microsoft.com/office/drawing/2014/main" id="{95356A98-BEA8-4F4C-9EBD-9A44D88BB553}"/>
              </a:ext>
            </a:extLst>
          </p:cNvPr>
          <p:cNvGrpSpPr>
            <a:grpSpLocks/>
          </p:cNvGrpSpPr>
          <p:nvPr/>
        </p:nvGrpSpPr>
        <p:grpSpPr bwMode="auto">
          <a:xfrm>
            <a:off x="3779838" y="1484313"/>
            <a:ext cx="3024187" cy="1323975"/>
            <a:chOff x="2381" y="935"/>
            <a:chExt cx="1905" cy="834"/>
          </a:xfrm>
        </p:grpSpPr>
        <p:sp>
          <p:nvSpPr>
            <p:cNvPr id="27" name="Text Box 17">
              <a:extLst>
                <a:ext uri="{FF2B5EF4-FFF2-40B4-BE49-F238E27FC236}">
                  <a16:creationId xmlns:a16="http://schemas.microsoft.com/office/drawing/2014/main" id="{652F42D8-B781-6442-9CA1-A535C4FC916D}"/>
                </a:ext>
              </a:extLst>
            </p:cNvPr>
            <p:cNvSpPr txBox="1">
              <a:spLocks noChangeArrowheads="1"/>
            </p:cNvSpPr>
            <p:nvPr/>
          </p:nvSpPr>
          <p:spPr bwMode="auto">
            <a:xfrm>
              <a:off x="2381" y="935"/>
              <a:ext cx="1043" cy="8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dirty="0">
                  <a:latin typeface="Symbol" pitchFamily="2" charset="2"/>
                </a:rPr>
                <a:t>x(1-</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Symbol" pitchFamily="2" charset="2"/>
                  <a:cs typeface="Times New Roman" panose="02020603050405020304" pitchFamily="18" charset="0"/>
                </a:rPr>
                <a:t>q</a:t>
              </a:r>
              <a:r>
                <a:rPr lang="de-CH" altLang="cs-CZ" sz="2400" dirty="0">
                  <a:latin typeface="Symbol" pitchFamily="2" charset="2"/>
                  <a:cs typeface="Times New Roman" panose="02020603050405020304" pitchFamily="18" charset="0"/>
                </a:rPr>
                <a:t>)</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Times New Roman" panose="02020603050405020304" pitchFamily="18" charset="0"/>
                </a:rPr>
                <a:t>ln</a:t>
              </a:r>
              <a:r>
                <a:rPr lang="de-CH" altLang="cs-CZ" sz="2400" dirty="0">
                  <a:latin typeface="Times New Roman" panose="02020603050405020304" pitchFamily="18" charset="0"/>
                </a:rPr>
                <a:t> c</a:t>
              </a:r>
              <a:endParaRPr lang="fr-FR" altLang="cs-CZ" sz="28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p:txBody>
        </p:sp>
        <p:sp>
          <p:nvSpPr>
            <p:cNvPr id="28" name="Text Box 36">
              <a:extLst>
                <a:ext uri="{FF2B5EF4-FFF2-40B4-BE49-F238E27FC236}">
                  <a16:creationId xmlns:a16="http://schemas.microsoft.com/office/drawing/2014/main" id="{434B3855-EF66-FD41-B7A6-E3772BA67471}"/>
                </a:ext>
              </a:extLst>
            </p:cNvPr>
            <p:cNvSpPr txBox="1">
              <a:spLocks noChangeArrowheads="1"/>
            </p:cNvSpPr>
            <p:nvPr/>
          </p:nvSpPr>
          <p:spPr bwMode="auto">
            <a:xfrm>
              <a:off x="3787" y="935"/>
              <a:ext cx="499" cy="8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latin typeface="Times New Roman" panose="02020603050405020304" pitchFamily="18" charset="0"/>
                </a:rPr>
                <a:t>ln c</a:t>
              </a:r>
              <a:endParaRPr lang="fr-FR" altLang="cs-CZ" sz="2800" b="1">
                <a:latin typeface="Times New Roman" panose="02020603050405020304" pitchFamily="18" charset="0"/>
                <a:cs typeface="Times New Roman" panose="02020603050405020304" pitchFamily="18" charset="0"/>
              </a:endParaRP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p:txBody>
        </p:sp>
      </p:grpSp>
      <p:sp>
        <p:nvSpPr>
          <p:cNvPr id="29" name="Text Box 30">
            <a:extLst>
              <a:ext uri="{FF2B5EF4-FFF2-40B4-BE49-F238E27FC236}">
                <a16:creationId xmlns:a16="http://schemas.microsoft.com/office/drawing/2014/main" id="{C213F64B-8DA1-5E42-87D1-37E4243CF377}"/>
              </a:ext>
            </a:extLst>
          </p:cNvPr>
          <p:cNvSpPr txBox="1">
            <a:spLocks noChangeArrowheads="1"/>
          </p:cNvSpPr>
          <p:nvPr/>
        </p:nvSpPr>
        <p:spPr bwMode="auto">
          <a:xfrm>
            <a:off x="6875463" y="1211263"/>
            <a:ext cx="2268537" cy="15700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a:t>
            </a:r>
            <a:r>
              <a:rPr lang="de-CH" altLang="cs-CZ" sz="2400">
                <a:solidFill>
                  <a:srgbClr val="FF0000"/>
                </a:solidFill>
                <a:latin typeface="Times New Roman" panose="02020603050405020304" pitchFamily="18" charset="0"/>
              </a:rPr>
              <a:t>Singular terms containing ln c</a:t>
            </a:r>
          </a:p>
          <a:p>
            <a:pPr algn="ctr" eaLnBrk="1" hangingPunct="1">
              <a:spcBef>
                <a:spcPct val="0"/>
              </a:spcBef>
              <a:buFontTx/>
              <a:buNone/>
            </a:pPr>
            <a:r>
              <a:rPr lang="de-CH" altLang="cs-CZ" sz="2400">
                <a:solidFill>
                  <a:srgbClr val="FF0000"/>
                </a:solidFill>
                <a:latin typeface="Times New Roman" panose="02020603050405020304" pitchFamily="18" charset="0"/>
              </a:rPr>
              <a:t>must vanish!</a:t>
            </a:r>
            <a:endParaRPr lang="fr-FR" altLang="cs-CZ" sz="240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22891"/>
                                        </p:tgtEl>
                                        <p:attrNameLst>
                                          <p:attrName>style.visibility</p:attrName>
                                        </p:attrNameLst>
                                      </p:cBhvr>
                                      <p:to>
                                        <p:strVal val="hidden"/>
                                      </p:to>
                                    </p:set>
                                  </p:childTnLst>
                                </p:cTn>
                              </p:par>
                              <p:par>
                                <p:cTn id="7" presetID="55" presetClass="entr" presetSubtype="0" fill="hold" nodeType="withEffect">
                                  <p:stCondLst>
                                    <p:cond delay="0"/>
                                  </p:stCondLst>
                                  <p:childTnLst>
                                    <p:set>
                                      <p:cBhvr>
                                        <p:cTn id="8" dur="1" fill="hold">
                                          <p:stCondLst>
                                            <p:cond delay="0"/>
                                          </p:stCondLst>
                                        </p:cTn>
                                        <p:tgtEl>
                                          <p:spTgt spid="122901"/>
                                        </p:tgtEl>
                                        <p:attrNameLst>
                                          <p:attrName>style.visibility</p:attrName>
                                        </p:attrNameLst>
                                      </p:cBhvr>
                                      <p:to>
                                        <p:strVal val="visible"/>
                                      </p:to>
                                    </p:set>
                                    <p:anim calcmode="lin" valueType="num">
                                      <p:cBhvr>
                                        <p:cTn id="9" dur="1000" fill="hold"/>
                                        <p:tgtEl>
                                          <p:spTgt spid="122901"/>
                                        </p:tgtEl>
                                        <p:attrNameLst>
                                          <p:attrName>ppt_w</p:attrName>
                                        </p:attrNameLst>
                                      </p:cBhvr>
                                      <p:tavLst>
                                        <p:tav tm="0">
                                          <p:val>
                                            <p:strVal val="#ppt_w*0.70"/>
                                          </p:val>
                                        </p:tav>
                                        <p:tav tm="100000">
                                          <p:val>
                                            <p:strVal val="#ppt_w"/>
                                          </p:val>
                                        </p:tav>
                                      </p:tavLst>
                                    </p:anim>
                                    <p:anim calcmode="lin" valueType="num">
                                      <p:cBhvr>
                                        <p:cTn id="10" dur="1000" fill="hold"/>
                                        <p:tgtEl>
                                          <p:spTgt spid="122901"/>
                                        </p:tgtEl>
                                        <p:attrNameLst>
                                          <p:attrName>ppt_h</p:attrName>
                                        </p:attrNameLst>
                                      </p:cBhvr>
                                      <p:tavLst>
                                        <p:tav tm="0">
                                          <p:val>
                                            <p:strVal val="#ppt_h"/>
                                          </p:val>
                                        </p:tav>
                                        <p:tav tm="100000">
                                          <p:val>
                                            <p:strVal val="#ppt_h"/>
                                          </p:val>
                                        </p:tav>
                                      </p:tavLst>
                                    </p:anim>
                                    <p:animEffect transition="in" filter="fade">
                                      <p:cBhvr>
                                        <p:cTn id="11" dur="1000"/>
                                        <p:tgtEl>
                                          <p:spTgt spid="12290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290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290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2289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2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3" grpId="0"/>
      <p:bldP spid="122904" grpId="0"/>
      <p:bldP spid="12290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9">
            <a:extLst>
              <a:ext uri="{FF2B5EF4-FFF2-40B4-BE49-F238E27FC236}">
                <a16:creationId xmlns:a16="http://schemas.microsoft.com/office/drawing/2014/main" id="{F1FF88AA-CAF0-AE4F-BA02-A11D5B8A7BCC}"/>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9459" name="Text Box 22">
            <a:extLst>
              <a:ext uri="{FF2B5EF4-FFF2-40B4-BE49-F238E27FC236}">
                <a16:creationId xmlns:a16="http://schemas.microsoft.com/office/drawing/2014/main" id="{C3F6EE31-BEF3-244B-9437-0F9930C383CA}"/>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9460" name="Text Box 25">
            <a:extLst>
              <a:ext uri="{FF2B5EF4-FFF2-40B4-BE49-F238E27FC236}">
                <a16:creationId xmlns:a16="http://schemas.microsoft.com/office/drawing/2014/main" id="{265F0827-2596-7144-93B6-A932067A7EF4}"/>
              </a:ext>
            </a:extLst>
          </p:cNvPr>
          <p:cNvSpPr txBox="1">
            <a:spLocks noChangeArrowheads="1"/>
          </p:cNvSpPr>
          <p:nvPr/>
        </p:nvSpPr>
        <p:spPr bwMode="auto">
          <a:xfrm>
            <a:off x="158750" y="1365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9461" name="Text Box 26">
            <a:extLst>
              <a:ext uri="{FF2B5EF4-FFF2-40B4-BE49-F238E27FC236}">
                <a16:creationId xmlns:a16="http://schemas.microsoft.com/office/drawing/2014/main" id="{37196DFE-9ABC-9B41-969D-492CB41F1066}"/>
              </a:ext>
            </a:extLst>
          </p:cNvPr>
          <p:cNvSpPr txBox="1">
            <a:spLocks noChangeArrowheads="1"/>
          </p:cNvSpPr>
          <p:nvPr/>
        </p:nvSpPr>
        <p:spPr bwMode="auto">
          <a:xfrm>
            <a:off x="250825" y="0"/>
            <a:ext cx="86899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chemeClr val="accent2"/>
                </a:solidFill>
                <a:latin typeface="Times New Roman" panose="02020603050405020304" pitchFamily="18" charset="0"/>
              </a:rPr>
              <a:t>Now we can determine V</a:t>
            </a:r>
            <a:r>
              <a:rPr lang="de-CH" altLang="cs-CZ" sz="2800" baseline="-25000">
                <a:solidFill>
                  <a:schemeClr val="accent2"/>
                </a:solidFill>
                <a:latin typeface="Times New Roman" panose="02020603050405020304" pitchFamily="18" charset="0"/>
              </a:rPr>
              <a:t>P</a:t>
            </a:r>
            <a:r>
              <a:rPr lang="de-CH" altLang="cs-CZ" sz="2800">
                <a:solidFill>
                  <a:schemeClr val="accent2"/>
                </a:solidFill>
                <a:latin typeface="Times New Roman" panose="02020603050405020304" pitchFamily="18" charset="0"/>
              </a:rPr>
              <a:t>, the volume to which the </a:t>
            </a:r>
          </a:p>
          <a:p>
            <a:pPr eaLnBrk="1" hangingPunct="1">
              <a:spcBef>
                <a:spcPct val="0"/>
              </a:spcBef>
              <a:buFontTx/>
              <a:buNone/>
            </a:pPr>
            <a:r>
              <a:rPr lang="el-GR" altLang="cs-CZ" sz="2800">
                <a:solidFill>
                  <a:schemeClr val="accent2"/>
                </a:solidFill>
                <a:latin typeface="Times New Roman" panose="02020603050405020304" pitchFamily="18" charset="0"/>
                <a:cs typeface="Times New Roman" panose="02020603050405020304" pitchFamily="18" charset="0"/>
              </a:rPr>
              <a:t>θ</a:t>
            </a:r>
            <a:r>
              <a:rPr lang="de-CH" altLang="cs-CZ" sz="2800">
                <a:solidFill>
                  <a:schemeClr val="accent2"/>
                </a:solidFill>
                <a:latin typeface="Times New Roman" panose="02020603050405020304" pitchFamily="18" charset="0"/>
                <a:cs typeface="Times New Roman" panose="02020603050405020304" pitchFamily="18" charset="0"/>
              </a:rPr>
              <a:t> counterions/nucleotide condense in double-stranded DNA</a:t>
            </a:r>
            <a:endParaRPr lang="el-GR" altLang="cs-CZ" sz="2800">
              <a:solidFill>
                <a:schemeClr val="accent2"/>
              </a:solidFill>
              <a:latin typeface="Times New Roman" panose="02020603050405020304" pitchFamily="18" charset="0"/>
              <a:cs typeface="Times New Roman" panose="02020603050405020304" pitchFamily="18" charset="0"/>
            </a:endParaRPr>
          </a:p>
        </p:txBody>
      </p:sp>
      <p:graphicFrame>
        <p:nvGraphicFramePr>
          <p:cNvPr id="19462" name="Object 32">
            <a:extLst>
              <a:ext uri="{FF2B5EF4-FFF2-40B4-BE49-F238E27FC236}">
                <a16:creationId xmlns:a16="http://schemas.microsoft.com/office/drawing/2014/main" id="{5EF4E0BC-0E6E-CC4C-B454-C16C5F86FBE3}"/>
              </a:ext>
            </a:extLst>
          </p:cNvPr>
          <p:cNvGraphicFramePr>
            <a:graphicFrameLocks noChangeAspect="1"/>
          </p:cNvGraphicFramePr>
          <p:nvPr/>
        </p:nvGraphicFramePr>
        <p:xfrm>
          <a:off x="611188" y="765175"/>
          <a:ext cx="7345362" cy="1747838"/>
        </p:xfrm>
        <a:graphic>
          <a:graphicData uri="http://schemas.openxmlformats.org/presentationml/2006/ole">
            <mc:AlternateContent xmlns:mc="http://schemas.openxmlformats.org/markup-compatibility/2006">
              <mc:Choice xmlns:v="urn:schemas-microsoft-com:vml" Requires="v">
                <p:oleObj spid="_x0000_s19603" name="Rovnice" r:id="rId3" imgW="66408300" imgH="15798800" progId="Equation.3">
                  <p:embed/>
                </p:oleObj>
              </mc:Choice>
              <mc:Fallback>
                <p:oleObj name="Rovnice" r:id="rId3" imgW="66408300" imgH="15798800" progId="Equation.3">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765175"/>
                        <a:ext cx="7345362" cy="174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49">
            <a:extLst>
              <a:ext uri="{FF2B5EF4-FFF2-40B4-BE49-F238E27FC236}">
                <a16:creationId xmlns:a16="http://schemas.microsoft.com/office/drawing/2014/main" id="{16435B70-D850-8B41-9DE0-D3A6D48BC134}"/>
              </a:ext>
            </a:extLst>
          </p:cNvPr>
          <p:cNvGrpSpPr>
            <a:grpSpLocks/>
          </p:cNvGrpSpPr>
          <p:nvPr/>
        </p:nvGrpSpPr>
        <p:grpSpPr bwMode="auto">
          <a:xfrm>
            <a:off x="5795963" y="1773238"/>
            <a:ext cx="3182937" cy="396875"/>
            <a:chOff x="3651" y="1117"/>
            <a:chExt cx="2005" cy="250"/>
          </a:xfrm>
        </p:grpSpPr>
        <p:sp>
          <p:nvSpPr>
            <p:cNvPr id="19471" name="Line 38">
              <a:extLst>
                <a:ext uri="{FF2B5EF4-FFF2-40B4-BE49-F238E27FC236}">
                  <a16:creationId xmlns:a16="http://schemas.microsoft.com/office/drawing/2014/main" id="{29BBAFBB-7E7C-7040-8231-215599286C3D}"/>
                </a:ext>
              </a:extLst>
            </p:cNvPr>
            <p:cNvSpPr>
              <a:spLocks noChangeShapeType="1"/>
            </p:cNvSpPr>
            <p:nvPr/>
          </p:nvSpPr>
          <p:spPr bwMode="auto">
            <a:xfrm flipH="1">
              <a:off x="3651" y="1253"/>
              <a:ext cx="227" cy="91"/>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472" name="Text Box 39">
              <a:extLst>
                <a:ext uri="{FF2B5EF4-FFF2-40B4-BE49-F238E27FC236}">
                  <a16:creationId xmlns:a16="http://schemas.microsoft.com/office/drawing/2014/main" id="{2FE9C073-FAC1-7244-A411-38CF979D1E7B}"/>
                </a:ext>
              </a:extLst>
            </p:cNvPr>
            <p:cNvSpPr txBox="1">
              <a:spLocks noChangeArrowheads="1"/>
            </p:cNvSpPr>
            <p:nvPr/>
          </p:nvSpPr>
          <p:spPr bwMode="auto">
            <a:xfrm>
              <a:off x="3878" y="1117"/>
              <a:ext cx="177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chemeClr val="hlink"/>
                  </a:solidFill>
                  <a:latin typeface="Times New Roman" panose="02020603050405020304" pitchFamily="18" charset="0"/>
                </a:rPr>
                <a:t>base of natural logarithms</a:t>
              </a:r>
              <a:endParaRPr lang="cs-CZ" altLang="cs-CZ" sz="2000">
                <a:solidFill>
                  <a:schemeClr val="hlink"/>
                </a:solidFill>
                <a:latin typeface="Times New Roman" panose="02020603050405020304" pitchFamily="18" charset="0"/>
              </a:endParaRPr>
            </a:p>
          </p:txBody>
        </p:sp>
      </p:grpSp>
      <p:graphicFrame>
        <p:nvGraphicFramePr>
          <p:cNvPr id="107562" name="Object 42">
            <a:extLst>
              <a:ext uri="{FF2B5EF4-FFF2-40B4-BE49-F238E27FC236}">
                <a16:creationId xmlns:a16="http://schemas.microsoft.com/office/drawing/2014/main" id="{7019B352-2AE7-1F43-B0E8-9BAB3E9C9FA9}"/>
              </a:ext>
            </a:extLst>
          </p:cNvPr>
          <p:cNvGraphicFramePr>
            <a:graphicFrameLocks noChangeAspect="1"/>
          </p:cNvGraphicFramePr>
          <p:nvPr/>
        </p:nvGraphicFramePr>
        <p:xfrm>
          <a:off x="17463" y="1844675"/>
          <a:ext cx="9126537" cy="1084263"/>
        </p:xfrm>
        <a:graphic>
          <a:graphicData uri="http://schemas.openxmlformats.org/presentationml/2006/ole">
            <mc:AlternateContent xmlns:mc="http://schemas.openxmlformats.org/markup-compatibility/2006">
              <mc:Choice xmlns:v="urn:schemas-microsoft-com:vml" Requires="v">
                <p:oleObj spid="_x0000_s19604" name="Rovnice" r:id="rId5" imgW="90995500" imgH="10820400" progId="Equation.3">
                  <p:embed/>
                </p:oleObj>
              </mc:Choice>
              <mc:Fallback>
                <p:oleObj name="Rovnice" r:id="rId5" imgW="90995500" imgH="10820400" progId="Equation.3">
                  <p:embed/>
                  <p:pic>
                    <p:nvPicPr>
                      <p:cNvPr id="0" name="Object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63" y="1844675"/>
                        <a:ext cx="9126537" cy="1084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 name="Group 48">
            <a:extLst>
              <a:ext uri="{FF2B5EF4-FFF2-40B4-BE49-F238E27FC236}">
                <a16:creationId xmlns:a16="http://schemas.microsoft.com/office/drawing/2014/main" id="{4113E91A-9B6C-9C4B-8EDE-9798280AA5AE}"/>
              </a:ext>
            </a:extLst>
          </p:cNvPr>
          <p:cNvGrpSpPr>
            <a:grpSpLocks/>
          </p:cNvGrpSpPr>
          <p:nvPr/>
        </p:nvGrpSpPr>
        <p:grpSpPr bwMode="auto">
          <a:xfrm>
            <a:off x="250825" y="1989138"/>
            <a:ext cx="7345363" cy="863600"/>
            <a:chOff x="158" y="1253"/>
            <a:chExt cx="4627" cy="544"/>
          </a:xfrm>
        </p:grpSpPr>
        <p:sp>
          <p:nvSpPr>
            <p:cNvPr id="19469" name="Line 43">
              <a:extLst>
                <a:ext uri="{FF2B5EF4-FFF2-40B4-BE49-F238E27FC236}">
                  <a16:creationId xmlns:a16="http://schemas.microsoft.com/office/drawing/2014/main" id="{D33AC3A0-A23F-9148-8AC0-EA0F119D162D}"/>
                </a:ext>
              </a:extLst>
            </p:cNvPr>
            <p:cNvSpPr>
              <a:spLocks noChangeShapeType="1"/>
            </p:cNvSpPr>
            <p:nvPr/>
          </p:nvSpPr>
          <p:spPr bwMode="auto">
            <a:xfrm flipV="1">
              <a:off x="158" y="1253"/>
              <a:ext cx="998" cy="499"/>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9470" name="Line 44">
              <a:extLst>
                <a:ext uri="{FF2B5EF4-FFF2-40B4-BE49-F238E27FC236}">
                  <a16:creationId xmlns:a16="http://schemas.microsoft.com/office/drawing/2014/main" id="{5D9BE027-1932-594F-BF33-369E746D21E0}"/>
                </a:ext>
              </a:extLst>
            </p:cNvPr>
            <p:cNvSpPr>
              <a:spLocks noChangeShapeType="1"/>
            </p:cNvSpPr>
            <p:nvPr/>
          </p:nvSpPr>
          <p:spPr bwMode="auto">
            <a:xfrm flipV="1">
              <a:off x="3787" y="1298"/>
              <a:ext cx="998" cy="499"/>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grpSp>
      <p:graphicFrame>
        <p:nvGraphicFramePr>
          <p:cNvPr id="107565" name="Object 45">
            <a:extLst>
              <a:ext uri="{FF2B5EF4-FFF2-40B4-BE49-F238E27FC236}">
                <a16:creationId xmlns:a16="http://schemas.microsoft.com/office/drawing/2014/main" id="{40CA913E-7F7E-674F-ABFE-8C3F9A9087AB}"/>
              </a:ext>
            </a:extLst>
          </p:cNvPr>
          <p:cNvGraphicFramePr>
            <a:graphicFrameLocks noChangeAspect="1"/>
          </p:cNvGraphicFramePr>
          <p:nvPr>
            <p:extLst>
              <p:ext uri="{D42A27DB-BD31-4B8C-83A1-F6EECF244321}">
                <p14:modId xmlns:p14="http://schemas.microsoft.com/office/powerpoint/2010/main" val="3794070810"/>
              </p:ext>
            </p:extLst>
          </p:nvPr>
        </p:nvGraphicFramePr>
        <p:xfrm>
          <a:off x="2051050" y="2997200"/>
          <a:ext cx="5076825" cy="1055688"/>
        </p:xfrm>
        <a:graphic>
          <a:graphicData uri="http://schemas.openxmlformats.org/presentationml/2006/ole">
            <mc:AlternateContent xmlns:mc="http://schemas.openxmlformats.org/markup-compatibility/2006">
              <mc:Choice xmlns:v="urn:schemas-microsoft-com:vml" Requires="v">
                <p:oleObj spid="_x0000_s19605" name="Rovnice" r:id="rId7" imgW="50609500" imgH="10528300" progId="Equation.3">
                  <p:embed/>
                </p:oleObj>
              </mc:Choice>
              <mc:Fallback>
                <p:oleObj name="Rovnice" r:id="rId7" imgW="50609500" imgH="10528300" progId="Equation.3">
                  <p:embed/>
                  <p:pic>
                    <p:nvPicPr>
                      <p:cNvPr id="0" name="Object 4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050" y="2997200"/>
                        <a:ext cx="5076825"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66" name="Object 46">
            <a:extLst>
              <a:ext uri="{FF2B5EF4-FFF2-40B4-BE49-F238E27FC236}">
                <a16:creationId xmlns:a16="http://schemas.microsoft.com/office/drawing/2014/main" id="{BFF7BD8E-6350-D542-B33E-B152971665BF}"/>
              </a:ext>
            </a:extLst>
          </p:cNvPr>
          <p:cNvGraphicFramePr>
            <a:graphicFrameLocks noChangeAspect="1"/>
          </p:cNvGraphicFramePr>
          <p:nvPr>
            <p:extLst>
              <p:ext uri="{D42A27DB-BD31-4B8C-83A1-F6EECF244321}">
                <p14:modId xmlns:p14="http://schemas.microsoft.com/office/powerpoint/2010/main" val="1509164344"/>
              </p:ext>
            </p:extLst>
          </p:nvPr>
        </p:nvGraphicFramePr>
        <p:xfrm>
          <a:off x="2916238" y="4437112"/>
          <a:ext cx="3316287" cy="1055687"/>
        </p:xfrm>
        <a:graphic>
          <a:graphicData uri="http://schemas.openxmlformats.org/presentationml/2006/ole">
            <mc:AlternateContent xmlns:mc="http://schemas.openxmlformats.org/markup-compatibility/2006">
              <mc:Choice xmlns:v="urn:schemas-microsoft-com:vml" Requires="v">
                <p:oleObj spid="_x0000_s19606" name="Rovnice" r:id="rId9" imgW="33058100" imgH="10528300" progId="Equation.3">
                  <p:embed/>
                </p:oleObj>
              </mc:Choice>
              <mc:Fallback>
                <p:oleObj name="Rovnice" r:id="rId9" imgW="33058100" imgH="10528300" progId="Equation.3">
                  <p:embed/>
                  <p:pic>
                    <p:nvPicPr>
                      <p:cNvPr id="0" name="Object 4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16238" y="4437112"/>
                        <a:ext cx="3316287" cy="1055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67" name="Object 47">
            <a:extLst>
              <a:ext uri="{FF2B5EF4-FFF2-40B4-BE49-F238E27FC236}">
                <a16:creationId xmlns:a16="http://schemas.microsoft.com/office/drawing/2014/main" id="{19A33815-EC4B-D446-95A3-4928A54201D9}"/>
              </a:ext>
            </a:extLst>
          </p:cNvPr>
          <p:cNvGraphicFramePr>
            <a:graphicFrameLocks noChangeAspect="1"/>
          </p:cNvGraphicFramePr>
          <p:nvPr/>
        </p:nvGraphicFramePr>
        <p:xfrm>
          <a:off x="2555875" y="5516563"/>
          <a:ext cx="3395663" cy="1120775"/>
        </p:xfrm>
        <a:graphic>
          <a:graphicData uri="http://schemas.openxmlformats.org/presentationml/2006/ole">
            <mc:AlternateContent xmlns:mc="http://schemas.openxmlformats.org/markup-compatibility/2006">
              <mc:Choice xmlns:v="urn:schemas-microsoft-com:vml" Requires="v">
                <p:oleObj spid="_x0000_s19607" name="Rovnice" r:id="rId11" imgW="31889700" imgH="10528300" progId="Equation.3">
                  <p:embed/>
                </p:oleObj>
              </mc:Choice>
              <mc:Fallback>
                <p:oleObj name="Rovnice" r:id="rId11" imgW="31889700" imgH="10528300" progId="Equation.3">
                  <p:embed/>
                  <p:pic>
                    <p:nvPicPr>
                      <p:cNvPr id="0" name="Object 4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55875" y="5516563"/>
                        <a:ext cx="3395663"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 name="Group 5">
            <a:extLst>
              <a:ext uri="{FF2B5EF4-FFF2-40B4-BE49-F238E27FC236}">
                <a16:creationId xmlns:a16="http://schemas.microsoft.com/office/drawing/2014/main" id="{0327D82B-1ECD-F84F-837D-DB09FC45E5CA}"/>
              </a:ext>
            </a:extLst>
          </p:cNvPr>
          <p:cNvGrpSpPr/>
          <p:nvPr/>
        </p:nvGrpSpPr>
        <p:grpSpPr>
          <a:xfrm>
            <a:off x="2051844" y="3645024"/>
            <a:ext cx="1152004" cy="595176"/>
            <a:chOff x="2051844" y="3645024"/>
            <a:chExt cx="1152004" cy="595176"/>
          </a:xfrm>
        </p:grpSpPr>
        <p:sp>
          <p:nvSpPr>
            <p:cNvPr id="4" name="Right Brace 3">
              <a:extLst>
                <a:ext uri="{FF2B5EF4-FFF2-40B4-BE49-F238E27FC236}">
                  <a16:creationId xmlns:a16="http://schemas.microsoft.com/office/drawing/2014/main" id="{ED17C2B4-2C61-5B45-B4C4-11CD89EAC08B}"/>
                </a:ext>
              </a:extLst>
            </p:cNvPr>
            <p:cNvSpPr/>
            <p:nvPr/>
          </p:nvSpPr>
          <p:spPr>
            <a:xfrm rot="5400000">
              <a:off x="2515133" y="3181735"/>
              <a:ext cx="225425" cy="115200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TextBox 4">
              <a:extLst>
                <a:ext uri="{FF2B5EF4-FFF2-40B4-BE49-F238E27FC236}">
                  <a16:creationId xmlns:a16="http://schemas.microsoft.com/office/drawing/2014/main" id="{6ED29CB1-9296-BB43-BA69-E09C329CAD18}"/>
                </a:ext>
              </a:extLst>
            </p:cNvPr>
            <p:cNvSpPr txBox="1"/>
            <p:nvPr/>
          </p:nvSpPr>
          <p:spPr>
            <a:xfrm>
              <a:off x="2380514" y="3778535"/>
              <a:ext cx="535724" cy="461665"/>
            </a:xfrm>
            <a:prstGeom prst="rect">
              <a:avLst/>
            </a:prstGeom>
            <a:noFill/>
          </p:spPr>
          <p:txBody>
            <a:bodyPr wrap="none" rtlCol="0">
              <a:spAutoFit/>
            </a:bodyPr>
            <a:lstStyle/>
            <a:p>
              <a:r>
                <a:rPr lang="fr-FR" dirty="0">
                  <a:solidFill>
                    <a:srgbClr val="FF0000"/>
                  </a:solidFill>
                </a:rPr>
                <a:t>=1</a:t>
              </a:r>
            </a:p>
          </p:txBody>
        </p:sp>
      </p:grpSp>
      <p:grpSp>
        <p:nvGrpSpPr>
          <p:cNvPr id="7" name="Group 6">
            <a:extLst>
              <a:ext uri="{FF2B5EF4-FFF2-40B4-BE49-F238E27FC236}">
                <a16:creationId xmlns:a16="http://schemas.microsoft.com/office/drawing/2014/main" id="{0F102281-6D7E-2C41-A0F5-D2947B2620C6}"/>
              </a:ext>
            </a:extLst>
          </p:cNvPr>
          <p:cNvGrpSpPr/>
          <p:nvPr/>
        </p:nvGrpSpPr>
        <p:grpSpPr>
          <a:xfrm>
            <a:off x="3275856" y="3922863"/>
            <a:ext cx="3384489" cy="574773"/>
            <a:chOff x="3275856" y="3922863"/>
            <a:chExt cx="3384489" cy="574773"/>
          </a:xfrm>
        </p:grpSpPr>
        <p:sp>
          <p:nvSpPr>
            <p:cNvPr id="19" name="Right Brace 18">
              <a:extLst>
                <a:ext uri="{FF2B5EF4-FFF2-40B4-BE49-F238E27FC236}">
                  <a16:creationId xmlns:a16="http://schemas.microsoft.com/office/drawing/2014/main" id="{12EA32C1-B999-0A42-AD55-08D8E0B03961}"/>
                </a:ext>
              </a:extLst>
            </p:cNvPr>
            <p:cNvSpPr/>
            <p:nvPr/>
          </p:nvSpPr>
          <p:spPr>
            <a:xfrm rot="5400000">
              <a:off x="4854992" y="2343727"/>
              <a:ext cx="226217" cy="3384489"/>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TextBox 19">
              <a:extLst>
                <a:ext uri="{FF2B5EF4-FFF2-40B4-BE49-F238E27FC236}">
                  <a16:creationId xmlns:a16="http://schemas.microsoft.com/office/drawing/2014/main" id="{05EC20EE-F2AC-B542-AAC1-D90CF4DA985F}"/>
                </a:ext>
              </a:extLst>
            </p:cNvPr>
            <p:cNvSpPr txBox="1"/>
            <p:nvPr/>
          </p:nvSpPr>
          <p:spPr>
            <a:xfrm>
              <a:off x="4811637" y="4035971"/>
              <a:ext cx="535724" cy="461665"/>
            </a:xfrm>
            <a:prstGeom prst="rect">
              <a:avLst/>
            </a:prstGeom>
            <a:noFill/>
          </p:spPr>
          <p:txBody>
            <a:bodyPr wrap="none" rtlCol="0">
              <a:spAutoFit/>
            </a:bodyPr>
            <a:lstStyle/>
            <a:p>
              <a:r>
                <a:rPr lang="fr-FR" dirty="0">
                  <a:solidFill>
                    <a:srgbClr val="FF0000"/>
                  </a:solidFill>
                </a:rPr>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075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07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8">
            <a:extLst>
              <a:ext uri="{FF2B5EF4-FFF2-40B4-BE49-F238E27FC236}">
                <a16:creationId xmlns:a16="http://schemas.microsoft.com/office/drawing/2014/main" id="{266CA4E5-135D-4245-A270-F36FF1A6B56E}"/>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sp>
        <p:nvSpPr>
          <p:cNvPr id="3075" name="Text Box 10">
            <a:extLst>
              <a:ext uri="{FF2B5EF4-FFF2-40B4-BE49-F238E27FC236}">
                <a16:creationId xmlns:a16="http://schemas.microsoft.com/office/drawing/2014/main" id="{2937B147-A370-2248-AB01-0366217FCBCD}"/>
              </a:ext>
            </a:extLst>
          </p:cNvPr>
          <p:cNvSpPr txBox="1">
            <a:spLocks noChangeArrowheads="1"/>
          </p:cNvSpPr>
          <p:nvPr/>
        </p:nvSpPr>
        <p:spPr bwMode="auto">
          <a:xfrm>
            <a:off x="0" y="908050"/>
            <a:ext cx="898048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dirty="0">
                <a:latin typeface="Times New Roman" panose="02020603050405020304" pitchFamily="18" charset="0"/>
              </a:rPr>
              <a:t>Double-</a:t>
            </a:r>
            <a:r>
              <a:rPr lang="de-CH" altLang="cs-CZ" sz="1800" b="1" dirty="0" err="1">
                <a:latin typeface="Times New Roman" panose="02020603050405020304" pitchFamily="18" charset="0"/>
              </a:rPr>
              <a:t>stranded</a:t>
            </a:r>
            <a:r>
              <a:rPr lang="de-CH" altLang="cs-CZ" sz="1800" b="1" dirty="0">
                <a:latin typeface="Times New Roman" panose="02020603050405020304" pitchFamily="18" charset="0"/>
              </a:rPr>
              <a:t> DNA </a:t>
            </a:r>
            <a:r>
              <a:rPr lang="de-CH" altLang="cs-CZ" sz="1800" b="1" dirty="0" err="1">
                <a:latin typeface="Times New Roman" panose="02020603050405020304" pitchFamily="18" charset="0"/>
              </a:rPr>
              <a:t>can</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be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considered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as</a:t>
            </a:r>
            <a:r>
              <a:rPr lang="de-CH" altLang="cs-CZ" sz="1800" b="1" dirty="0">
                <a:latin typeface="Times New Roman" panose="02020603050405020304" pitchFamily="18" charset="0"/>
              </a:rPr>
              <a:t> a </a:t>
            </a:r>
            <a:r>
              <a:rPr lang="de-CH" altLang="cs-CZ" sz="1800" b="1" dirty="0" err="1">
                <a:latin typeface="Times New Roman" panose="02020603050405020304" pitchFamily="18" charset="0"/>
              </a:rPr>
              <a:t>long</a:t>
            </a:r>
            <a:r>
              <a:rPr lang="de-CH" altLang="cs-CZ" sz="1800" b="1" dirty="0">
                <a:latin typeface="Times New Roman" panose="02020603050405020304" pitchFamily="18" charset="0"/>
              </a:rPr>
              <a:t> linear </a:t>
            </a:r>
            <a:r>
              <a:rPr lang="de-CH" altLang="cs-CZ" sz="1800" b="1" dirty="0" err="1">
                <a:latin typeface="Times New Roman" panose="02020603050405020304" pitchFamily="18" charset="0"/>
              </a:rPr>
              <a:t>rod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composed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of</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segments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carrying</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one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unit</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charge</a:t>
            </a:r>
            <a:r>
              <a:rPr lang="de-CH" altLang="cs-CZ" sz="1800" b="1" dirty="0">
                <a:latin typeface="Times New Roman" panose="02020603050405020304" pitchFamily="18" charset="0"/>
              </a:rPr>
              <a:t>. The </a:t>
            </a:r>
            <a:r>
              <a:rPr lang="de-CH" altLang="cs-CZ" sz="1800" b="1" dirty="0" err="1">
                <a:latin typeface="Times New Roman" panose="02020603050405020304" pitchFamily="18" charset="0"/>
              </a:rPr>
              <a:t>segments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repel</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other</a:t>
            </a:r>
            <a:r>
              <a:rPr lang="de-CH" altLang="cs-CZ" sz="1800" b="1" dirty="0">
                <a:latin typeface="Times New Roman" panose="02020603050405020304" pitchFamily="18" charset="0"/>
              </a:rPr>
              <a:t>. The </a:t>
            </a:r>
            <a:r>
              <a:rPr lang="de-CH" altLang="cs-CZ" sz="1800" b="1" dirty="0" err="1">
                <a:latin typeface="Times New Roman" panose="02020603050405020304" pitchFamily="18" charset="0"/>
              </a:rPr>
              <a:t>repulsion</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is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diminished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if</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positively</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charged</a:t>
            </a:r>
            <a:r>
              <a:rPr lang="de-CH" altLang="cs-CZ" sz="1800" b="1" dirty="0">
                <a:latin typeface="Times New Roman" panose="02020603050405020304" pitchFamily="18" charset="0"/>
              </a:rPr>
              <a:t> counter-</a:t>
            </a:r>
            <a:r>
              <a:rPr lang="de-CH" altLang="cs-CZ" sz="1800" b="1" dirty="0" err="1">
                <a:latin typeface="Times New Roman" panose="02020603050405020304" pitchFamily="18" charset="0"/>
              </a:rPr>
              <a:t>ions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associate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with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segment</a:t>
            </a:r>
            <a:r>
              <a:rPr lang="de-CH" altLang="cs-CZ" sz="1800" b="1" dirty="0">
                <a:latin typeface="Times New Roman" panose="02020603050405020304" pitchFamily="18" charset="0"/>
              </a:rPr>
              <a:t> on </a:t>
            </a:r>
            <a:r>
              <a:rPr lang="de-CH" altLang="cs-CZ" sz="1800" b="1" dirty="0" err="1">
                <a:latin typeface="Times New Roman" panose="02020603050405020304" pitchFamily="18" charset="0"/>
              </a:rPr>
              <a:t>the</a:t>
            </a:r>
            <a:r>
              <a:rPr lang="de-CH" altLang="cs-CZ" sz="1800" b="1" dirty="0">
                <a:latin typeface="Times New Roman" panose="02020603050405020304" pitchFamily="18" charset="0"/>
              </a:rPr>
              <a:t> DNA </a:t>
            </a:r>
            <a:r>
              <a:rPr lang="de-CH" altLang="cs-CZ" sz="1800" b="1" dirty="0" err="1">
                <a:latin typeface="Times New Roman" panose="02020603050405020304" pitchFamily="18" charset="0"/>
              </a:rPr>
              <a:t>surface</a:t>
            </a:r>
            <a:r>
              <a:rPr lang="de-CH" altLang="cs-CZ" sz="1800" b="1" dirty="0">
                <a:latin typeface="Times New Roman" panose="02020603050405020304" pitchFamily="18" charset="0"/>
              </a:rPr>
              <a:t>.</a:t>
            </a:r>
            <a:endParaRPr lang="fr-FR" altLang="cs-CZ" sz="1800" b="1" dirty="0">
              <a:latin typeface="Times New Roman" panose="02020603050405020304" pitchFamily="18" charset="0"/>
            </a:endParaRPr>
          </a:p>
        </p:txBody>
      </p:sp>
      <p:grpSp>
        <p:nvGrpSpPr>
          <p:cNvPr id="3076" name="Group 4">
            <a:extLst>
              <a:ext uri="{FF2B5EF4-FFF2-40B4-BE49-F238E27FC236}">
                <a16:creationId xmlns:a16="http://schemas.microsoft.com/office/drawing/2014/main" id="{9E3C8A65-1EEF-F449-849C-85DEB1253253}"/>
              </a:ext>
            </a:extLst>
          </p:cNvPr>
          <p:cNvGrpSpPr>
            <a:grpSpLocks/>
          </p:cNvGrpSpPr>
          <p:nvPr/>
        </p:nvGrpSpPr>
        <p:grpSpPr bwMode="auto">
          <a:xfrm>
            <a:off x="0" y="3068638"/>
            <a:ext cx="9178925" cy="874712"/>
            <a:chOff x="0" y="1933"/>
            <a:chExt cx="5782" cy="551"/>
          </a:xfrm>
        </p:grpSpPr>
        <p:graphicFrame>
          <p:nvGraphicFramePr>
            <p:cNvPr id="3086" name="Object 5">
              <a:extLst>
                <a:ext uri="{FF2B5EF4-FFF2-40B4-BE49-F238E27FC236}">
                  <a16:creationId xmlns:a16="http://schemas.microsoft.com/office/drawing/2014/main" id="{01875626-6877-E34E-AE74-5229DF92664A}"/>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3116" name="CS ChemDraw Drawing" r:id="rId3" imgW="16764000" imgH="1612900" progId="ChemDraw.Document.6.0">
                    <p:embed/>
                  </p:oleObj>
                </mc:Choice>
                <mc:Fallback>
                  <p:oleObj name="CS ChemDraw Drawing" r:id="rId3" imgW="16764000" imgH="1612900" progId="ChemDraw.Document.6.0">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7" name="Line 6">
              <a:extLst>
                <a:ext uri="{FF2B5EF4-FFF2-40B4-BE49-F238E27FC236}">
                  <a16:creationId xmlns:a16="http://schemas.microsoft.com/office/drawing/2014/main" id="{7A337D92-7703-9F42-B76E-4110146FE179}"/>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88" name="Line 7">
              <a:extLst>
                <a:ext uri="{FF2B5EF4-FFF2-40B4-BE49-F238E27FC236}">
                  <a16:creationId xmlns:a16="http://schemas.microsoft.com/office/drawing/2014/main" id="{09B81B57-3977-4548-88AA-22939D8C84D9}"/>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3" name="Group 21">
            <a:extLst>
              <a:ext uri="{FF2B5EF4-FFF2-40B4-BE49-F238E27FC236}">
                <a16:creationId xmlns:a16="http://schemas.microsoft.com/office/drawing/2014/main" id="{2740AFF4-BAC8-7E40-96CE-C6D8A8D3C720}"/>
              </a:ext>
            </a:extLst>
          </p:cNvPr>
          <p:cNvGrpSpPr>
            <a:grpSpLocks/>
          </p:cNvGrpSpPr>
          <p:nvPr/>
        </p:nvGrpSpPr>
        <p:grpSpPr bwMode="auto">
          <a:xfrm>
            <a:off x="1979613" y="2420938"/>
            <a:ext cx="3384550" cy="1584325"/>
            <a:chOff x="1247" y="1525"/>
            <a:chExt cx="2132" cy="998"/>
          </a:xfrm>
        </p:grpSpPr>
        <p:sp>
          <p:nvSpPr>
            <p:cNvPr id="3084" name="Oval 13">
              <a:extLst>
                <a:ext uri="{FF2B5EF4-FFF2-40B4-BE49-F238E27FC236}">
                  <a16:creationId xmlns:a16="http://schemas.microsoft.com/office/drawing/2014/main" id="{C0CB9119-3AE1-B440-AC0A-BCC66D8E1F59}"/>
                </a:ext>
              </a:extLst>
            </p:cNvPr>
            <p:cNvSpPr>
              <a:spLocks noChangeArrowheads="1"/>
            </p:cNvSpPr>
            <p:nvPr/>
          </p:nvSpPr>
          <p:spPr bwMode="auto">
            <a:xfrm>
              <a:off x="1383" y="1888"/>
              <a:ext cx="635" cy="63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3085" name="Text Box 14">
              <a:extLst>
                <a:ext uri="{FF2B5EF4-FFF2-40B4-BE49-F238E27FC236}">
                  <a16:creationId xmlns:a16="http://schemas.microsoft.com/office/drawing/2014/main" id="{6A342EB7-BF6B-9243-AEE7-48F1309A25B1}"/>
                </a:ext>
              </a:extLst>
            </p:cNvPr>
            <p:cNvSpPr txBox="1">
              <a:spLocks noChangeArrowheads="1"/>
            </p:cNvSpPr>
            <p:nvPr/>
          </p:nvSpPr>
          <p:spPr bwMode="auto">
            <a:xfrm>
              <a:off x="1247" y="1525"/>
              <a:ext cx="21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00"/>
                  </a:solidFill>
                </a:rPr>
                <a:t>1 segment: charge -1e</a:t>
              </a:r>
              <a:endParaRPr lang="cs-CZ" altLang="cs-CZ" sz="2400">
                <a:solidFill>
                  <a:srgbClr val="FF0000"/>
                </a:solidFill>
              </a:endParaRPr>
            </a:p>
          </p:txBody>
        </p:sp>
      </p:grpSp>
      <p:grpSp>
        <p:nvGrpSpPr>
          <p:cNvPr id="4" name="Group 20">
            <a:extLst>
              <a:ext uri="{FF2B5EF4-FFF2-40B4-BE49-F238E27FC236}">
                <a16:creationId xmlns:a16="http://schemas.microsoft.com/office/drawing/2014/main" id="{8FD60E58-FA47-1943-808C-D4A47F9C0A3A}"/>
              </a:ext>
            </a:extLst>
          </p:cNvPr>
          <p:cNvGrpSpPr>
            <a:grpSpLocks/>
          </p:cNvGrpSpPr>
          <p:nvPr/>
        </p:nvGrpSpPr>
        <p:grpSpPr bwMode="auto">
          <a:xfrm>
            <a:off x="3238500" y="3860800"/>
            <a:ext cx="1117600" cy="1008063"/>
            <a:chOff x="2040" y="2432"/>
            <a:chExt cx="704" cy="635"/>
          </a:xfrm>
        </p:grpSpPr>
        <p:sp>
          <p:nvSpPr>
            <p:cNvPr id="3080" name="Line 11">
              <a:extLst>
                <a:ext uri="{FF2B5EF4-FFF2-40B4-BE49-F238E27FC236}">
                  <a16:creationId xmlns:a16="http://schemas.microsoft.com/office/drawing/2014/main" id="{9EEA842B-7D5B-4D4F-9F04-E6F882E01444}"/>
                </a:ext>
              </a:extLst>
            </p:cNvPr>
            <p:cNvSpPr>
              <a:spLocks noChangeShapeType="1"/>
            </p:cNvSpPr>
            <p:nvPr/>
          </p:nvSpPr>
          <p:spPr bwMode="auto">
            <a:xfrm>
              <a:off x="2154" y="2840"/>
              <a:ext cx="454"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3081" name="Group 19">
              <a:extLst>
                <a:ext uri="{FF2B5EF4-FFF2-40B4-BE49-F238E27FC236}">
                  <a16:creationId xmlns:a16="http://schemas.microsoft.com/office/drawing/2014/main" id="{10DAA04D-94F1-1E48-9B1C-37D4021D4176}"/>
                </a:ext>
              </a:extLst>
            </p:cNvPr>
            <p:cNvGrpSpPr>
              <a:grpSpLocks/>
            </p:cNvGrpSpPr>
            <p:nvPr/>
          </p:nvGrpSpPr>
          <p:grpSpPr bwMode="auto">
            <a:xfrm>
              <a:off x="2040" y="2432"/>
              <a:ext cx="704" cy="635"/>
              <a:chOff x="2040" y="2432"/>
              <a:chExt cx="704" cy="635"/>
            </a:xfrm>
          </p:grpSpPr>
          <p:sp>
            <p:nvSpPr>
              <p:cNvPr id="3082" name="Text Box 12">
                <a:extLst>
                  <a:ext uri="{FF2B5EF4-FFF2-40B4-BE49-F238E27FC236}">
                    <a16:creationId xmlns:a16="http://schemas.microsoft.com/office/drawing/2014/main" id="{A053AF63-2B1A-5F45-83B7-0336726A5CA8}"/>
                  </a:ext>
                </a:extLst>
              </p:cNvPr>
              <p:cNvSpPr txBox="1">
                <a:spLocks noChangeArrowheads="1"/>
              </p:cNvSpPr>
              <p:nvPr/>
            </p:nvSpPr>
            <p:spPr bwMode="auto">
              <a:xfrm>
                <a:off x="2040" y="2581"/>
                <a:ext cx="7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dirty="0"/>
                  <a:t>b = 1.7 </a:t>
                </a:r>
                <a:r>
                  <a:rPr lang="en-US" altLang="cs-CZ" sz="1800" dirty="0" err="1">
                    <a:latin typeface="Times New Roman" panose="02020603050405020304" pitchFamily="18" charset="0"/>
                    <a:cs typeface="Times New Roman" panose="02020603050405020304" pitchFamily="18" charset="0"/>
                  </a:rPr>
                  <a:t>Å</a:t>
                </a:r>
                <a:endParaRPr lang="en-US" altLang="cs-CZ" sz="1800" dirty="0">
                  <a:latin typeface="Times New Roman" panose="02020603050405020304" pitchFamily="18" charset="0"/>
                  <a:cs typeface="Times New Roman" panose="02020603050405020304" pitchFamily="18" charset="0"/>
                </a:endParaRPr>
              </a:p>
            </p:txBody>
          </p:sp>
          <p:sp>
            <p:nvSpPr>
              <p:cNvPr id="3083" name="Oval 15">
                <a:extLst>
                  <a:ext uri="{FF2B5EF4-FFF2-40B4-BE49-F238E27FC236}">
                    <a16:creationId xmlns:a16="http://schemas.microsoft.com/office/drawing/2014/main" id="{38EC7267-C1F6-C048-B434-9C4A348D2EE4}"/>
                  </a:ext>
                </a:extLst>
              </p:cNvPr>
              <p:cNvSpPr>
                <a:spLocks noChangeArrowheads="1"/>
              </p:cNvSpPr>
              <p:nvPr/>
            </p:nvSpPr>
            <p:spPr bwMode="auto">
              <a:xfrm>
                <a:off x="2064" y="2432"/>
                <a:ext cx="635" cy="63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grpSp>
      <p:sp>
        <p:nvSpPr>
          <p:cNvPr id="114704" name="Text Box 16">
            <a:extLst>
              <a:ext uri="{FF2B5EF4-FFF2-40B4-BE49-F238E27FC236}">
                <a16:creationId xmlns:a16="http://schemas.microsoft.com/office/drawing/2014/main" id="{3D25FEEF-4B8A-8546-B2F3-43EC010A2095}"/>
              </a:ext>
            </a:extLst>
          </p:cNvPr>
          <p:cNvSpPr txBox="1">
            <a:spLocks noChangeArrowheads="1"/>
          </p:cNvSpPr>
          <p:nvPr/>
        </p:nvSpPr>
        <p:spPr bwMode="auto">
          <a:xfrm>
            <a:off x="34924" y="4941888"/>
            <a:ext cx="89455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dirty="0">
                <a:solidFill>
                  <a:srgbClr val="FF0000"/>
                </a:solidFill>
              </a:rPr>
              <a:t>The </a:t>
            </a:r>
            <a:r>
              <a:rPr lang="de-CH" altLang="cs-CZ" sz="2000" dirty="0" err="1">
                <a:solidFill>
                  <a:srgbClr val="FF0000"/>
                </a:solidFill>
              </a:rPr>
              <a:t>distance</a:t>
            </a:r>
            <a:r>
              <a:rPr lang="de-CH" altLang="cs-CZ" sz="2000" dirty="0">
                <a:solidFill>
                  <a:srgbClr val="FF0000"/>
                </a:solidFill>
              </a:rPr>
              <a:t> </a:t>
            </a:r>
            <a:r>
              <a:rPr lang="de-CH" altLang="cs-CZ" sz="2000" dirty="0"/>
              <a:t>b</a:t>
            </a:r>
            <a:r>
              <a:rPr lang="de-CH" altLang="cs-CZ" sz="2000" dirty="0">
                <a:solidFill>
                  <a:srgbClr val="FF0000"/>
                </a:solidFill>
              </a:rPr>
              <a:t> </a:t>
            </a:r>
            <a:r>
              <a:rPr lang="de-CH" altLang="cs-CZ" sz="2000" dirty="0" err="1">
                <a:solidFill>
                  <a:srgbClr val="FF0000"/>
                </a:solidFill>
              </a:rPr>
              <a:t>between</a:t>
            </a:r>
            <a:r>
              <a:rPr lang="de-CH" altLang="cs-CZ" sz="2000" dirty="0">
                <a:solidFill>
                  <a:srgbClr val="FF0000"/>
                </a:solidFill>
              </a:rPr>
              <a:t> </a:t>
            </a:r>
            <a:r>
              <a:rPr lang="de-CH" altLang="cs-CZ" sz="2000" dirty="0" err="1">
                <a:solidFill>
                  <a:srgbClr val="FF0000"/>
                </a:solidFill>
              </a:rPr>
              <a:t>segments</a:t>
            </a:r>
            <a:r>
              <a:rPr lang="de-CH" altLang="cs-CZ" sz="2000" dirty="0">
                <a:solidFill>
                  <a:srgbClr val="FF0000"/>
                </a:solidFill>
              </a:rPr>
              <a:t> </a:t>
            </a:r>
            <a:r>
              <a:rPr lang="de-CH" altLang="cs-CZ" sz="2000" dirty="0" err="1">
                <a:solidFill>
                  <a:srgbClr val="FF0000"/>
                </a:solidFill>
              </a:rPr>
              <a:t>harboring</a:t>
            </a:r>
            <a:r>
              <a:rPr lang="de-CH" altLang="cs-CZ" sz="2000" dirty="0">
                <a:solidFill>
                  <a:srgbClr val="FF0000"/>
                </a:solidFill>
              </a:rPr>
              <a:t> a </a:t>
            </a:r>
            <a:r>
              <a:rPr lang="de-CH" altLang="cs-CZ" sz="2000" dirty="0" err="1">
                <a:solidFill>
                  <a:srgbClr val="FF0000"/>
                </a:solidFill>
              </a:rPr>
              <a:t>unit</a:t>
            </a:r>
            <a:r>
              <a:rPr lang="de-CH" altLang="cs-CZ" sz="2000" dirty="0">
                <a:solidFill>
                  <a:srgbClr val="FF0000"/>
                </a:solidFill>
              </a:rPr>
              <a:t> </a:t>
            </a:r>
            <a:r>
              <a:rPr lang="de-CH" altLang="cs-CZ" sz="2000" dirty="0" err="1">
                <a:solidFill>
                  <a:srgbClr val="FF0000"/>
                </a:solidFill>
              </a:rPr>
              <a:t>charge</a:t>
            </a:r>
            <a:r>
              <a:rPr lang="de-CH" altLang="cs-CZ" sz="2000" dirty="0">
                <a:solidFill>
                  <a:srgbClr val="FF0000"/>
                </a:solidFill>
              </a:rPr>
              <a:t> </a:t>
            </a:r>
            <a:r>
              <a:rPr lang="de-CH" altLang="cs-CZ" sz="2000" dirty="0"/>
              <a:t>(1 </a:t>
            </a:r>
            <a:r>
              <a:rPr lang="de-CH" altLang="cs-CZ" sz="2000" dirty="0" err="1">
                <a:sym typeface="Symbol" pitchFamily="2" charset="2"/>
              </a:rPr>
              <a:t>q</a:t>
            </a:r>
            <a:r>
              <a:rPr lang="de-CH" altLang="cs-CZ" sz="2000" baseline="-25000" dirty="0" err="1">
                <a:sym typeface="Symbol" pitchFamily="2" charset="2"/>
              </a:rPr>
              <a:t>e</a:t>
            </a:r>
            <a:r>
              <a:rPr lang="de-CH" altLang="cs-CZ" sz="2000" dirty="0">
                <a:sym typeface="Symbol" pitchFamily="2" charset="2"/>
              </a:rPr>
              <a:t>=</a:t>
            </a:r>
            <a:r>
              <a:rPr lang="de-CH" altLang="cs-CZ" sz="2000" dirty="0">
                <a:cs typeface="Times New Roman" panose="02020603050405020304" pitchFamily="18" charset="0"/>
              </a:rPr>
              <a:t>1.60x10</a:t>
            </a:r>
            <a:r>
              <a:rPr lang="de-CH" altLang="cs-CZ" sz="2000" baseline="30000" dirty="0">
                <a:cs typeface="Times New Roman" panose="02020603050405020304" pitchFamily="18" charset="0"/>
              </a:rPr>
              <a:t>-19 </a:t>
            </a:r>
            <a:r>
              <a:rPr lang="de-CH" altLang="cs-CZ" sz="2000" dirty="0">
                <a:cs typeface="Times New Roman" panose="02020603050405020304" pitchFamily="18" charset="0"/>
              </a:rPr>
              <a:t>C</a:t>
            </a:r>
            <a:r>
              <a:rPr lang="de-CH" altLang="cs-CZ" sz="2000" dirty="0">
                <a:sym typeface="Symbol" pitchFamily="2" charset="2"/>
              </a:rPr>
              <a:t>) </a:t>
            </a:r>
            <a:r>
              <a:rPr lang="de-CH" altLang="cs-CZ" sz="2000" dirty="0" err="1">
                <a:solidFill>
                  <a:srgbClr val="FF0000"/>
                </a:solidFill>
              </a:rPr>
              <a:t>defines</a:t>
            </a:r>
            <a:r>
              <a:rPr lang="de-CH" altLang="cs-CZ" sz="2000" dirty="0">
                <a:solidFill>
                  <a:srgbClr val="FF0000"/>
                </a:solidFill>
              </a:rPr>
              <a:t> </a:t>
            </a:r>
            <a:r>
              <a:rPr lang="de-CH" altLang="cs-CZ" sz="2000" dirty="0" err="1">
                <a:solidFill>
                  <a:srgbClr val="FF0000"/>
                </a:solidFill>
              </a:rPr>
              <a:t>the</a:t>
            </a:r>
            <a:r>
              <a:rPr lang="de-CH" altLang="cs-CZ" sz="2000" dirty="0">
                <a:solidFill>
                  <a:srgbClr val="FF0000"/>
                </a:solidFill>
              </a:rPr>
              <a:t> </a:t>
            </a:r>
            <a:r>
              <a:rPr lang="de-CH" altLang="cs-CZ" sz="2000" u="sng" dirty="0" err="1">
                <a:solidFill>
                  <a:srgbClr val="FF0000"/>
                </a:solidFill>
              </a:rPr>
              <a:t>charge</a:t>
            </a:r>
            <a:r>
              <a:rPr lang="de-CH" altLang="cs-CZ" sz="2000" u="sng" dirty="0">
                <a:solidFill>
                  <a:srgbClr val="FF0000"/>
                </a:solidFill>
              </a:rPr>
              <a:t> </a:t>
            </a:r>
            <a:r>
              <a:rPr lang="de-CH" altLang="cs-CZ" sz="2000" u="sng" dirty="0" err="1">
                <a:solidFill>
                  <a:srgbClr val="FF0000"/>
                </a:solidFill>
              </a:rPr>
              <a:t>density</a:t>
            </a:r>
            <a:r>
              <a:rPr lang="de-CH" altLang="cs-CZ" sz="2000" dirty="0">
                <a:solidFill>
                  <a:srgbClr val="FF0000"/>
                </a:solidFill>
              </a:rPr>
              <a:t> </a:t>
            </a:r>
            <a:r>
              <a:rPr lang="de-CH" altLang="cs-CZ" sz="2000" dirty="0" err="1">
                <a:solidFill>
                  <a:srgbClr val="FF0000"/>
                </a:solidFill>
              </a:rPr>
              <a:t>of</a:t>
            </a:r>
            <a:r>
              <a:rPr lang="de-CH" altLang="cs-CZ" sz="2000" dirty="0">
                <a:solidFill>
                  <a:srgbClr val="FF0000"/>
                </a:solidFill>
              </a:rPr>
              <a:t> </a:t>
            </a:r>
            <a:r>
              <a:rPr lang="de-CH" altLang="cs-CZ" sz="2000" dirty="0" err="1">
                <a:solidFill>
                  <a:srgbClr val="FF0000"/>
                </a:solidFill>
              </a:rPr>
              <a:t>the</a:t>
            </a:r>
            <a:r>
              <a:rPr lang="de-CH" altLang="cs-CZ" sz="2000" dirty="0">
                <a:solidFill>
                  <a:srgbClr val="FF0000"/>
                </a:solidFill>
              </a:rPr>
              <a:t> polymer.</a:t>
            </a:r>
          </a:p>
          <a:p>
            <a:pPr eaLnBrk="1" hangingPunct="1">
              <a:spcBef>
                <a:spcPct val="0"/>
              </a:spcBef>
              <a:buFontTx/>
              <a:buNone/>
            </a:pPr>
            <a:endParaRPr lang="de-CH" altLang="cs-CZ" sz="2000" dirty="0">
              <a:solidFill>
                <a:srgbClr val="FF0000"/>
              </a:solidFill>
            </a:endParaRPr>
          </a:p>
          <a:p>
            <a:pPr eaLnBrk="1" hangingPunct="1">
              <a:spcBef>
                <a:spcPct val="0"/>
              </a:spcBef>
              <a:buNone/>
            </a:pPr>
            <a:r>
              <a:rPr lang="de-CH" altLang="cs-CZ" sz="2000" dirty="0" err="1">
                <a:solidFill>
                  <a:srgbClr val="FF0000"/>
                </a:solidFill>
              </a:rPr>
              <a:t>For</a:t>
            </a:r>
            <a:r>
              <a:rPr lang="de-CH" altLang="cs-CZ" sz="2000" dirty="0">
                <a:solidFill>
                  <a:srgbClr val="FF0000"/>
                </a:solidFill>
              </a:rPr>
              <a:t> single-</a:t>
            </a:r>
            <a:r>
              <a:rPr lang="de-CH" altLang="cs-CZ" sz="2000" dirty="0" err="1">
                <a:solidFill>
                  <a:srgbClr val="FF0000"/>
                </a:solidFill>
              </a:rPr>
              <a:t>stranded</a:t>
            </a:r>
            <a:r>
              <a:rPr lang="de-CH" altLang="cs-CZ" sz="2000" dirty="0">
                <a:solidFill>
                  <a:srgbClr val="FF0000"/>
                </a:solidFill>
              </a:rPr>
              <a:t> DNA, </a:t>
            </a:r>
            <a:r>
              <a:rPr lang="de-CH" altLang="cs-CZ" sz="2000" dirty="0"/>
              <a:t>b = 3.4 </a:t>
            </a:r>
            <a:r>
              <a:rPr lang="en-US" altLang="cs-CZ" sz="2000" dirty="0" err="1">
                <a:latin typeface="Times New Roman" panose="02020603050405020304" pitchFamily="18" charset="0"/>
                <a:cs typeface="Times New Roman" panose="02020603050405020304" pitchFamily="18" charset="0"/>
              </a:rPr>
              <a:t>Å</a:t>
            </a:r>
            <a:endParaRPr lang="en-US" altLang="cs-CZ" sz="2000" dirty="0">
              <a:latin typeface="Times New Roman" panose="02020603050405020304" pitchFamily="18" charset="0"/>
              <a:cs typeface="Times New Roman" panose="02020603050405020304" pitchFamily="18" charset="0"/>
            </a:endParaRPr>
          </a:p>
          <a:p>
            <a:pPr eaLnBrk="1" hangingPunct="1">
              <a:spcBef>
                <a:spcPct val="0"/>
              </a:spcBef>
              <a:buNone/>
            </a:pPr>
            <a:r>
              <a:rPr lang="de-CH" altLang="cs-CZ" sz="2000" dirty="0" err="1">
                <a:solidFill>
                  <a:srgbClr val="FF0000"/>
                </a:solidFill>
              </a:rPr>
              <a:t>For</a:t>
            </a:r>
            <a:r>
              <a:rPr lang="de-CH" altLang="cs-CZ" sz="2000" dirty="0">
                <a:solidFill>
                  <a:srgbClr val="FF0000"/>
                </a:solidFill>
              </a:rPr>
              <a:t> double-</a:t>
            </a:r>
            <a:r>
              <a:rPr lang="de-CH" altLang="cs-CZ" sz="2000" dirty="0" err="1">
                <a:solidFill>
                  <a:srgbClr val="FF0000"/>
                </a:solidFill>
              </a:rPr>
              <a:t>stranded</a:t>
            </a:r>
            <a:r>
              <a:rPr lang="de-CH" altLang="cs-CZ" sz="2000" dirty="0">
                <a:solidFill>
                  <a:srgbClr val="FF0000"/>
                </a:solidFill>
              </a:rPr>
              <a:t> DNA, </a:t>
            </a:r>
            <a:r>
              <a:rPr lang="de-CH" altLang="cs-CZ" sz="2000" dirty="0"/>
              <a:t>b =1.7 </a:t>
            </a:r>
            <a:r>
              <a:rPr lang="en-US" altLang="cs-CZ" sz="2000" dirty="0" err="1">
                <a:latin typeface="Times New Roman" panose="02020603050405020304" pitchFamily="18" charset="0"/>
                <a:cs typeface="Times New Roman" panose="02020603050405020304" pitchFamily="18" charset="0"/>
              </a:rPr>
              <a:t>Å</a:t>
            </a:r>
            <a:endParaRPr lang="en-US" altLang="cs-CZ" sz="2000" dirty="0">
              <a:latin typeface="Times New Roman" panose="02020603050405020304" pitchFamily="18" charset="0"/>
              <a:cs typeface="Times New Roman" panose="02020603050405020304" pitchFamily="18" charset="0"/>
            </a:endParaRPr>
          </a:p>
          <a:p>
            <a:pPr eaLnBrk="1" hangingPunct="1">
              <a:spcBef>
                <a:spcPct val="0"/>
              </a:spcBef>
              <a:buFontTx/>
              <a:buNone/>
            </a:pPr>
            <a:endParaRPr lang="de-CH" altLang="cs-CZ"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7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0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314D7854-427D-2049-BF50-ABC4081393BF}"/>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33123" name="Text Box 3">
            <a:extLst>
              <a:ext uri="{FF2B5EF4-FFF2-40B4-BE49-F238E27FC236}">
                <a16:creationId xmlns:a16="http://schemas.microsoft.com/office/drawing/2014/main" id="{2091CDDD-146C-C04A-99A2-548BC1EC0885}"/>
              </a:ext>
            </a:extLst>
          </p:cNvPr>
          <p:cNvSpPr txBox="1">
            <a:spLocks noChangeArrowheads="1"/>
          </p:cNvSpPr>
          <p:nvPr/>
        </p:nvSpPr>
        <p:spPr bwMode="auto">
          <a:xfrm>
            <a:off x="250825" y="5241925"/>
            <a:ext cx="8893175" cy="161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k</a:t>
            </a:r>
            <a:r>
              <a:rPr lang="de-CH" altLang="cs-CZ" sz="2000" dirty="0">
                <a:latin typeface="Times New Roman" panose="02020603050405020304" pitchFamily="18" charset="0"/>
                <a:cs typeface="Times New Roman" panose="02020603050405020304" pitchFamily="18" charset="0"/>
              </a:rPr>
              <a:t> = 1.38x10</a:t>
            </a:r>
            <a:r>
              <a:rPr lang="de-CH" altLang="cs-CZ" sz="2000" baseline="30000" dirty="0">
                <a:latin typeface="Times New Roman" panose="02020603050405020304" pitchFamily="18" charset="0"/>
                <a:cs typeface="Times New Roman" panose="02020603050405020304" pitchFamily="18" charset="0"/>
              </a:rPr>
              <a:t>-23</a:t>
            </a:r>
            <a:r>
              <a:rPr lang="de-CH" altLang="cs-CZ" sz="2000" dirty="0">
                <a:latin typeface="Times New Roman" panose="02020603050405020304" pitchFamily="18" charset="0"/>
                <a:cs typeface="Times New Roman" panose="02020603050405020304" pitchFamily="18" charset="0"/>
              </a:rPr>
              <a:t> J.K</a:t>
            </a:r>
            <a:r>
              <a:rPr lang="de-CH" altLang="cs-CZ" sz="2000" baseline="30000" dirty="0">
                <a:latin typeface="Times New Roman" panose="02020603050405020304" pitchFamily="18" charset="0"/>
                <a:cs typeface="Times New Roman" panose="02020603050405020304" pitchFamily="18" charset="0"/>
              </a:rPr>
              <a:t>-1</a:t>
            </a:r>
            <a:r>
              <a:rPr lang="de-CH" altLang="cs-CZ" sz="2000" dirty="0">
                <a:latin typeface="Times New Roman" panose="02020603050405020304" pitchFamily="18" charset="0"/>
                <a:cs typeface="Times New Roman" panose="02020603050405020304" pitchFamily="18" charset="0"/>
              </a:rPr>
              <a:t>  	 </a:t>
            </a:r>
            <a:r>
              <a:rPr lang="de-CH" altLang="cs-CZ" sz="2000" dirty="0">
                <a:latin typeface="Symbol" pitchFamily="2" charset="2"/>
                <a:cs typeface="Times New Roman" panose="02020603050405020304" pitchFamily="18" charset="0"/>
              </a:rPr>
              <a:t>e</a:t>
            </a:r>
            <a:r>
              <a:rPr lang="de-CH" altLang="cs-CZ" sz="2000" baseline="-25000" dirty="0">
                <a:latin typeface="Symbol" pitchFamily="2" charset="2"/>
                <a:cs typeface="Times New Roman" panose="02020603050405020304" pitchFamily="18" charset="0"/>
              </a:rPr>
              <a:t>0</a:t>
            </a:r>
            <a:r>
              <a:rPr lang="de-CH" altLang="cs-CZ" sz="2000" dirty="0">
                <a:latin typeface="Times New Roman" panose="02020603050405020304" pitchFamily="18" charset="0"/>
                <a:cs typeface="Times New Roman" panose="02020603050405020304" pitchFamily="18" charset="0"/>
              </a:rPr>
              <a:t> = 8.85x10</a:t>
            </a:r>
            <a:r>
              <a:rPr lang="de-CH" altLang="cs-CZ" sz="2000" baseline="30000" dirty="0">
                <a:latin typeface="Times New Roman" panose="02020603050405020304" pitchFamily="18" charset="0"/>
                <a:cs typeface="Times New Roman" panose="02020603050405020304" pitchFamily="18" charset="0"/>
              </a:rPr>
              <a:t>-12</a:t>
            </a:r>
            <a:r>
              <a:rPr lang="de-CH" altLang="cs-CZ" sz="2000" dirty="0">
                <a:latin typeface="Times New Roman" panose="02020603050405020304" pitchFamily="18" charset="0"/>
                <a:cs typeface="Times New Roman" panose="02020603050405020304" pitchFamily="18" charset="0"/>
              </a:rPr>
              <a:t> C</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N</a:t>
            </a:r>
            <a:r>
              <a:rPr lang="de-CH" altLang="cs-CZ" sz="2000" baseline="30000" dirty="0">
                <a:latin typeface="Times New Roman" panose="02020603050405020304" pitchFamily="18" charset="0"/>
                <a:cs typeface="Times New Roman" panose="02020603050405020304" pitchFamily="18" charset="0"/>
              </a:rPr>
              <a:t>-1</a:t>
            </a:r>
            <a:r>
              <a:rPr lang="de-CH" altLang="cs-CZ" sz="2000" dirty="0">
                <a:latin typeface="Times New Roman" panose="02020603050405020304" pitchFamily="18" charset="0"/>
                <a:cs typeface="Times New Roman" panose="02020603050405020304" pitchFamily="18" charset="0"/>
              </a:rPr>
              <a:t>m</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 		DNA in </a:t>
            </a:r>
            <a:r>
              <a:rPr lang="de-CH" altLang="cs-CZ" sz="2000" dirty="0" err="1">
                <a:latin typeface="Times New Roman" panose="02020603050405020304" pitchFamily="18" charset="0"/>
                <a:cs typeface="Times New Roman" panose="02020603050405020304" pitchFamily="18" charset="0"/>
              </a:rPr>
              <a:t>water</a:t>
            </a:r>
            <a:r>
              <a:rPr lang="de-CH" altLang="cs-CZ" sz="2000" dirty="0">
                <a:latin typeface="Times New Roman" panose="02020603050405020304" pitchFamily="18" charset="0"/>
                <a:cs typeface="Times New Roman" panose="02020603050405020304" pitchFamily="18" charset="0"/>
              </a:rPr>
              <a:t> at 25°C</a:t>
            </a:r>
          </a:p>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k</a:t>
            </a:r>
            <a:r>
              <a:rPr lang="de-CH" altLang="cs-CZ" sz="2000" baseline="-25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9.0x10</a:t>
            </a:r>
            <a:r>
              <a:rPr lang="de-CH" altLang="cs-CZ" sz="2000" baseline="30000" dirty="0">
                <a:latin typeface="Times New Roman" panose="02020603050405020304" pitchFamily="18" charset="0"/>
                <a:cs typeface="Times New Roman" panose="02020603050405020304" pitchFamily="18" charset="0"/>
              </a:rPr>
              <a:t>9</a:t>
            </a:r>
            <a:r>
              <a:rPr lang="de-CH" altLang="cs-CZ" sz="2000" dirty="0">
                <a:latin typeface="Times New Roman" panose="02020603050405020304" pitchFamily="18" charset="0"/>
                <a:cs typeface="Times New Roman" panose="02020603050405020304" pitchFamily="18" charset="0"/>
              </a:rPr>
              <a:t> Nm</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C</a:t>
            </a:r>
            <a:r>
              <a:rPr lang="de-CH" altLang="cs-CZ" sz="2000" baseline="30000" dirty="0">
                <a:latin typeface="Times New Roman" panose="02020603050405020304" pitchFamily="18" charset="0"/>
                <a:cs typeface="Times New Roman" panose="02020603050405020304" pitchFamily="18" charset="0"/>
              </a:rPr>
              <a:t>-2	 </a:t>
            </a:r>
            <a:r>
              <a:rPr lang="de-CH" altLang="cs-CZ" sz="2000" dirty="0">
                <a:latin typeface="Times New Roman" panose="02020603050405020304" pitchFamily="18" charset="0"/>
                <a:cs typeface="Times New Roman" panose="02020603050405020304" pitchFamily="18" charset="0"/>
              </a:rPr>
              <a:t>L</a:t>
            </a:r>
            <a:r>
              <a:rPr lang="de-CH" altLang="cs-CZ" sz="2000" baseline="-25000" dirty="0">
                <a:latin typeface="Times New Roman" panose="02020603050405020304" pitchFamily="18" charset="0"/>
                <a:cs typeface="Times New Roman" panose="02020603050405020304" pitchFamily="18" charset="0"/>
              </a:rPr>
              <a:t>AV</a:t>
            </a:r>
            <a:r>
              <a:rPr lang="de-CH" altLang="cs-CZ" sz="2000" dirty="0">
                <a:latin typeface="Times New Roman" panose="02020603050405020304" pitchFamily="18" charset="0"/>
                <a:cs typeface="Times New Roman" panose="02020603050405020304" pitchFamily="18" charset="0"/>
              </a:rPr>
              <a:t> = 6.02x10</a:t>
            </a:r>
            <a:r>
              <a:rPr lang="de-CH" altLang="cs-CZ" sz="2000" baseline="30000" dirty="0">
                <a:latin typeface="Times New Roman" panose="02020603050405020304" pitchFamily="18" charset="0"/>
                <a:cs typeface="Times New Roman" panose="02020603050405020304" pitchFamily="18" charset="0"/>
              </a:rPr>
              <a:t>23</a:t>
            </a:r>
            <a:r>
              <a:rPr lang="de-CH" altLang="cs-CZ" sz="2000" dirty="0">
                <a:latin typeface="Times New Roman" panose="02020603050405020304" pitchFamily="18" charset="0"/>
                <a:cs typeface="Times New Roman" panose="02020603050405020304" pitchFamily="18" charset="0"/>
              </a:rPr>
              <a:t> mole</a:t>
            </a:r>
            <a:r>
              <a:rPr lang="de-CH" altLang="cs-CZ" sz="2000" baseline="30000" dirty="0">
                <a:latin typeface="Times New Roman" panose="02020603050405020304" pitchFamily="18" charset="0"/>
                <a:cs typeface="Times New Roman" panose="02020603050405020304" pitchFamily="18" charset="0"/>
              </a:rPr>
              <a:t>-1		 </a:t>
            </a:r>
            <a:r>
              <a:rPr lang="de-CH" altLang="cs-CZ" sz="2000" dirty="0">
                <a:solidFill>
                  <a:srgbClr val="0000FF"/>
                </a:solidFill>
                <a:latin typeface="Symbol" pitchFamily="2" charset="2"/>
              </a:rPr>
              <a:t>x</a:t>
            </a:r>
            <a:r>
              <a:rPr lang="de-CH" altLang="cs-CZ" sz="2000" dirty="0">
                <a:latin typeface="Times New Roman" panose="02020603050405020304" pitchFamily="18" charset="0"/>
                <a:cs typeface="Times New Roman" panose="02020603050405020304" pitchFamily="18" charset="0"/>
              </a:rPr>
              <a:t> = 4.2</a:t>
            </a:r>
          </a:p>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q</a:t>
            </a:r>
            <a:r>
              <a:rPr lang="de-CH" altLang="cs-CZ" sz="2000" baseline="-25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1.60x10</a:t>
            </a:r>
            <a:r>
              <a:rPr lang="de-CH" altLang="cs-CZ" sz="2000" baseline="30000" dirty="0">
                <a:latin typeface="Times New Roman" panose="02020603050405020304" pitchFamily="18" charset="0"/>
                <a:cs typeface="Times New Roman" panose="02020603050405020304" pitchFamily="18" charset="0"/>
              </a:rPr>
              <a:t>-19</a:t>
            </a:r>
            <a:r>
              <a:rPr lang="de-CH" altLang="cs-CZ" sz="2000" dirty="0">
                <a:latin typeface="Times New Roman" panose="02020603050405020304" pitchFamily="18" charset="0"/>
                <a:cs typeface="Times New Roman" panose="02020603050405020304" pitchFamily="18" charset="0"/>
              </a:rPr>
              <a:t> C		</a:t>
            </a:r>
            <a:r>
              <a:rPr lang="de-CH" altLang="cs-CZ" sz="2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2.718</a:t>
            </a:r>
            <a:r>
              <a:rPr lang="fr-FR" altLang="cs-CZ" sz="2000" dirty="0">
                <a:latin typeface="Times New Roman" panose="02020603050405020304" pitchFamily="18" charset="0"/>
                <a:cs typeface="Times New Roman" panose="02020603050405020304" pitchFamily="18" charset="0"/>
              </a:rPr>
              <a:t>			</a:t>
            </a:r>
            <a:r>
              <a:rPr lang="de-CH" altLang="cs-CZ" sz="2000" dirty="0" err="1">
                <a:solidFill>
                  <a:srgbClr val="0000FF"/>
                </a:solidFill>
                <a:latin typeface="Symbol" pitchFamily="2" charset="2"/>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=78</a:t>
            </a:r>
          </a:p>
          <a:p>
            <a:pPr eaLnBrk="1" hangingPunct="1">
              <a:spcBef>
                <a:spcPct val="0"/>
              </a:spcBef>
              <a:buFontTx/>
              <a:buNone/>
            </a:pPr>
            <a:r>
              <a:rPr lang="de-CH" altLang="cs-CZ" sz="2000" dirty="0">
                <a:latin typeface="Times New Roman" panose="02020603050405020304" pitchFamily="18" charset="0"/>
                <a:cs typeface="Times New Roman" panose="02020603050405020304" pitchFamily="18" charset="0"/>
              </a:rPr>
              <a:t>							</a:t>
            </a:r>
            <a:r>
              <a:rPr lang="de-CH" altLang="cs-CZ" sz="2000" dirty="0">
                <a:solidFill>
                  <a:srgbClr val="0000FF"/>
                </a:solidFill>
                <a:latin typeface="Times New Roman" panose="02020603050405020304" pitchFamily="18" charset="0"/>
                <a:cs typeface="Times New Roman" panose="02020603050405020304" pitchFamily="18" charset="0"/>
              </a:rPr>
              <a:t>T</a:t>
            </a:r>
            <a:r>
              <a:rPr lang="de-CH" altLang="cs-CZ" sz="2000" dirty="0">
                <a:latin typeface="Times New Roman" panose="02020603050405020304" pitchFamily="18" charset="0"/>
                <a:cs typeface="Times New Roman" panose="02020603050405020304" pitchFamily="18" charset="0"/>
              </a:rPr>
              <a:t> = 298 K</a:t>
            </a:r>
          </a:p>
          <a:p>
            <a:pPr eaLnBrk="1" hangingPunct="1">
              <a:spcBef>
                <a:spcPct val="0"/>
              </a:spcBef>
              <a:buFontTx/>
              <a:buNone/>
            </a:pPr>
            <a:r>
              <a:rPr lang="de-CH" altLang="cs-CZ" sz="2000" dirty="0">
                <a:latin typeface="Times New Roman" panose="02020603050405020304" pitchFamily="18" charset="0"/>
                <a:cs typeface="Times New Roman" panose="02020603050405020304" pitchFamily="18" charset="0"/>
              </a:rPr>
              <a:t>							</a:t>
            </a:r>
            <a:r>
              <a:rPr lang="de-CH" altLang="cs-CZ" sz="2000" dirty="0" err="1">
                <a:solidFill>
                  <a:srgbClr val="FF0000"/>
                </a:solidFill>
                <a:latin typeface="Symbol" pitchFamily="2" charset="2"/>
                <a:cs typeface="Times New Roman" panose="02020603050405020304" pitchFamily="18" charset="0"/>
              </a:rPr>
              <a:t>q</a:t>
            </a:r>
            <a:r>
              <a:rPr lang="de-CH" altLang="cs-CZ" sz="2000" dirty="0">
                <a:latin typeface="Symbol" pitchFamily="2" charset="2"/>
                <a:cs typeface="Times New Roman" panose="02020603050405020304" pitchFamily="18" charset="0"/>
              </a:rPr>
              <a:t> </a:t>
            </a:r>
            <a:r>
              <a:rPr lang="de-CH" altLang="cs-CZ" sz="2000" dirty="0">
                <a:latin typeface="Times New Roman" panose="02020603050405020304" pitchFamily="18" charset="0"/>
                <a:cs typeface="Times New Roman" panose="02020603050405020304" pitchFamily="18" charset="0"/>
              </a:rPr>
              <a:t>= 0.76</a:t>
            </a:r>
          </a:p>
        </p:txBody>
      </p:sp>
      <p:sp>
        <p:nvSpPr>
          <p:cNvPr id="20484" name="Text Box 4">
            <a:extLst>
              <a:ext uri="{FF2B5EF4-FFF2-40B4-BE49-F238E27FC236}">
                <a16:creationId xmlns:a16="http://schemas.microsoft.com/office/drawing/2014/main" id="{2E4145E0-16CE-554B-B1BA-D030330E5C19}"/>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20485" name="Text Box 5">
            <a:extLst>
              <a:ext uri="{FF2B5EF4-FFF2-40B4-BE49-F238E27FC236}">
                <a16:creationId xmlns:a16="http://schemas.microsoft.com/office/drawing/2014/main" id="{D6D6BE8B-AD07-D447-859C-DE9AAA468062}"/>
              </a:ext>
            </a:extLst>
          </p:cNvPr>
          <p:cNvSpPr txBox="1">
            <a:spLocks noChangeArrowheads="1"/>
          </p:cNvSpPr>
          <p:nvPr/>
        </p:nvSpPr>
        <p:spPr bwMode="auto">
          <a:xfrm>
            <a:off x="158750" y="1365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20486" name="Object 8">
            <a:extLst>
              <a:ext uri="{FF2B5EF4-FFF2-40B4-BE49-F238E27FC236}">
                <a16:creationId xmlns:a16="http://schemas.microsoft.com/office/drawing/2014/main" id="{EA5DD773-3584-624B-8A07-6D5F5DF5C016}"/>
              </a:ext>
            </a:extLst>
          </p:cNvPr>
          <p:cNvGraphicFramePr>
            <a:graphicFrameLocks noChangeAspect="1"/>
          </p:cNvGraphicFramePr>
          <p:nvPr/>
        </p:nvGraphicFramePr>
        <p:xfrm>
          <a:off x="0" y="1916113"/>
          <a:ext cx="8912225" cy="1120775"/>
        </p:xfrm>
        <a:graphic>
          <a:graphicData uri="http://schemas.openxmlformats.org/presentationml/2006/ole">
            <mc:AlternateContent xmlns:mc="http://schemas.openxmlformats.org/markup-compatibility/2006">
              <mc:Choice xmlns:v="urn:schemas-microsoft-com:vml" Requires="v">
                <p:oleObj spid="_x0000_s20543" name="Rovnice" r:id="rId3" imgW="83680300" imgH="10528300" progId="Equation.3">
                  <p:embed/>
                </p:oleObj>
              </mc:Choice>
              <mc:Fallback>
                <p:oleObj name="Rovnice" r:id="rId3" imgW="83680300" imgH="105283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16113"/>
                        <a:ext cx="8912225"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7" name="Text Box 9">
            <a:extLst>
              <a:ext uri="{FF2B5EF4-FFF2-40B4-BE49-F238E27FC236}">
                <a16:creationId xmlns:a16="http://schemas.microsoft.com/office/drawing/2014/main" id="{2241E1CD-2444-D140-B719-08EEB5A8CB0A}"/>
              </a:ext>
            </a:extLst>
          </p:cNvPr>
          <p:cNvSpPr txBox="1">
            <a:spLocks noChangeArrowheads="1"/>
          </p:cNvSpPr>
          <p:nvPr/>
        </p:nvSpPr>
        <p:spPr bwMode="auto">
          <a:xfrm>
            <a:off x="611188" y="3716338"/>
            <a:ext cx="677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b="1">
                <a:latin typeface="Times New Roman" panose="02020603050405020304" pitchFamily="18" charset="0"/>
              </a:rPr>
              <a:t>= </a:t>
            </a:r>
            <a:r>
              <a:rPr lang="de-CH" altLang="cs-CZ" sz="2400">
                <a:latin typeface="Times New Roman" panose="02020603050405020304" pitchFamily="18" charset="0"/>
              </a:rPr>
              <a:t>6.46x10</a:t>
            </a:r>
            <a:r>
              <a:rPr lang="de-CH" altLang="cs-CZ" sz="2400" baseline="30000">
                <a:latin typeface="Times New Roman" panose="02020603050405020304" pitchFamily="18" charset="0"/>
              </a:rPr>
              <a:t>26</a:t>
            </a:r>
            <a:r>
              <a:rPr lang="de-CH" altLang="cs-CZ" sz="2400">
                <a:latin typeface="Times New Roman" panose="02020603050405020304" pitchFamily="18" charset="0"/>
              </a:rPr>
              <a:t>L</a:t>
            </a:r>
            <a:r>
              <a:rPr lang="de-CH" altLang="cs-CZ" sz="2400" baseline="-25000">
                <a:latin typeface="Times New Roman" panose="02020603050405020304" pitchFamily="18" charset="0"/>
              </a:rPr>
              <a:t>AV</a:t>
            </a:r>
            <a:r>
              <a:rPr lang="de-CH" altLang="cs-CZ" sz="2400" baseline="30000">
                <a:latin typeface="Times New Roman" panose="02020603050405020304" pitchFamily="18" charset="0"/>
              </a:rPr>
              <a:t>-1</a:t>
            </a:r>
            <a:r>
              <a:rPr lang="de-CH" altLang="cs-CZ" sz="2400">
                <a:latin typeface="Times New Roman" panose="02020603050405020304" pitchFamily="18" charset="0"/>
              </a:rPr>
              <a:t> </a:t>
            </a:r>
            <a:r>
              <a:rPr lang="de-CH" altLang="cs-CZ" sz="2400">
                <a:latin typeface="Times New Roman" panose="02020603050405020304" pitchFamily="18" charset="0"/>
                <a:cs typeface="Times New Roman" panose="02020603050405020304" pitchFamily="18" charset="0"/>
              </a:rPr>
              <a:t>Å</a:t>
            </a:r>
            <a:r>
              <a:rPr lang="de-CH" altLang="cs-CZ" sz="2400" baseline="30000">
                <a:latin typeface="Times New Roman" panose="02020603050405020304" pitchFamily="18" charset="0"/>
                <a:cs typeface="Times New Roman" panose="02020603050405020304" pitchFamily="18" charset="0"/>
              </a:rPr>
              <a:t>3</a:t>
            </a:r>
            <a:r>
              <a:rPr lang="de-CH" altLang="cs-CZ" sz="2400">
                <a:latin typeface="Times New Roman" panose="02020603050405020304" pitchFamily="18" charset="0"/>
                <a:cs typeface="Times New Roman" panose="02020603050405020304" pitchFamily="18" charset="0"/>
              </a:rPr>
              <a:t>/nucleotide = 1073 Å</a:t>
            </a:r>
            <a:r>
              <a:rPr lang="de-CH" altLang="cs-CZ" sz="2400" baseline="30000">
                <a:latin typeface="Times New Roman" panose="02020603050405020304" pitchFamily="18" charset="0"/>
                <a:cs typeface="Times New Roman" panose="02020603050405020304" pitchFamily="18" charset="0"/>
              </a:rPr>
              <a:t>3</a:t>
            </a:r>
            <a:r>
              <a:rPr lang="de-CH" altLang="cs-CZ" sz="2400">
                <a:latin typeface="Times New Roman" panose="02020603050405020304" pitchFamily="18" charset="0"/>
                <a:cs typeface="Times New Roman" panose="02020603050405020304" pitchFamily="18" charset="0"/>
              </a:rPr>
              <a:t>/nucleotide</a:t>
            </a:r>
            <a:r>
              <a:rPr lang="de-CH" altLang="cs-CZ" sz="1800"/>
              <a:t> </a:t>
            </a:r>
          </a:p>
        </p:txBody>
      </p:sp>
      <p:graphicFrame>
        <p:nvGraphicFramePr>
          <p:cNvPr id="20488" name="Object 15">
            <a:extLst>
              <a:ext uri="{FF2B5EF4-FFF2-40B4-BE49-F238E27FC236}">
                <a16:creationId xmlns:a16="http://schemas.microsoft.com/office/drawing/2014/main" id="{382867C2-A594-FD4A-84A0-50440742A7F8}"/>
              </a:ext>
            </a:extLst>
          </p:cNvPr>
          <p:cNvGraphicFramePr>
            <a:graphicFrameLocks noChangeAspect="1"/>
          </p:cNvGraphicFramePr>
          <p:nvPr/>
        </p:nvGraphicFramePr>
        <p:xfrm>
          <a:off x="2771775" y="115888"/>
          <a:ext cx="3395663" cy="1120775"/>
        </p:xfrm>
        <a:graphic>
          <a:graphicData uri="http://schemas.openxmlformats.org/presentationml/2006/ole">
            <mc:AlternateContent xmlns:mc="http://schemas.openxmlformats.org/markup-compatibility/2006">
              <mc:Choice xmlns:v="urn:schemas-microsoft-com:vml" Requires="v">
                <p:oleObj spid="_x0000_s20544" name="Rovnice" r:id="rId5" imgW="31889700" imgH="10528300" progId="Equation.3">
                  <p:embed/>
                </p:oleObj>
              </mc:Choice>
              <mc:Fallback>
                <p:oleObj name="Rovnice" r:id="rId5" imgW="31889700" imgH="1052830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775" y="115888"/>
                        <a:ext cx="3395663"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36" name="Rectangle 16">
            <a:extLst>
              <a:ext uri="{FF2B5EF4-FFF2-40B4-BE49-F238E27FC236}">
                <a16:creationId xmlns:a16="http://schemas.microsoft.com/office/drawing/2014/main" id="{0E39B6F1-5CFD-C648-BF46-74108B9E2BD8}"/>
              </a:ext>
            </a:extLst>
          </p:cNvPr>
          <p:cNvSpPr>
            <a:spLocks noChangeArrowheads="1"/>
          </p:cNvSpPr>
          <p:nvPr/>
        </p:nvSpPr>
        <p:spPr bwMode="auto">
          <a:xfrm>
            <a:off x="0" y="1773238"/>
            <a:ext cx="91440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33137" name="Rectangle 17">
            <a:extLst>
              <a:ext uri="{FF2B5EF4-FFF2-40B4-BE49-F238E27FC236}">
                <a16:creationId xmlns:a16="http://schemas.microsoft.com/office/drawing/2014/main" id="{BDD145A8-8BCD-9C47-AECB-047BE51FB7BA}"/>
              </a:ext>
            </a:extLst>
          </p:cNvPr>
          <p:cNvSpPr>
            <a:spLocks noChangeArrowheads="1"/>
          </p:cNvSpPr>
          <p:nvPr/>
        </p:nvSpPr>
        <p:spPr bwMode="auto">
          <a:xfrm>
            <a:off x="0" y="3284538"/>
            <a:ext cx="91440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xit" presetSubtype="0" fill="hold" grpId="0" nodeType="clickEffect">
                                  <p:stCondLst>
                                    <p:cond delay="0"/>
                                  </p:stCondLst>
                                  <p:childTnLst>
                                    <p:animEffect transition="out" filter="fade">
                                      <p:cBhvr>
                                        <p:cTn id="10" dur="2000"/>
                                        <p:tgtEl>
                                          <p:spTgt spid="133136"/>
                                        </p:tgtEl>
                                      </p:cBhvr>
                                    </p:animEffect>
                                    <p:set>
                                      <p:cBhvr>
                                        <p:cTn id="11" dur="1" fill="hold">
                                          <p:stCondLst>
                                            <p:cond delay="1999"/>
                                          </p:stCondLst>
                                        </p:cTn>
                                        <p:tgtEl>
                                          <p:spTgt spid="133136"/>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xit" presetSubtype="0" fill="hold" grpId="0" nodeType="clickEffect">
                                  <p:stCondLst>
                                    <p:cond delay="0"/>
                                  </p:stCondLst>
                                  <p:childTnLst>
                                    <p:animEffect transition="out" filter="fade">
                                      <p:cBhvr>
                                        <p:cTn id="15" dur="2000"/>
                                        <p:tgtEl>
                                          <p:spTgt spid="133137"/>
                                        </p:tgtEl>
                                      </p:cBhvr>
                                    </p:animEffect>
                                    <p:set>
                                      <p:cBhvr>
                                        <p:cTn id="16" dur="1" fill="hold">
                                          <p:stCondLst>
                                            <p:cond delay="1999"/>
                                          </p:stCondLst>
                                        </p:cTn>
                                        <p:tgtEl>
                                          <p:spTgt spid="1331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36" grpId="0" animBg="1"/>
      <p:bldP spid="1331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506" name="Text Box 3">
            <a:extLst>
              <a:ext uri="{FF2B5EF4-FFF2-40B4-BE49-F238E27FC236}">
                <a16:creationId xmlns:a16="http://schemas.microsoft.com/office/drawing/2014/main" id="{7B4EC41F-ADF9-2D40-99E6-4C5BD41DBCA0}"/>
              </a:ext>
            </a:extLst>
          </p:cNvPr>
          <p:cNvSpPr txBox="1">
            <a:spLocks noChangeArrowheads="1"/>
          </p:cNvSpPr>
          <p:nvPr/>
        </p:nvSpPr>
        <p:spPr bwMode="auto">
          <a:xfrm>
            <a:off x="7720013" y="430688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1507" name="Text Box 6">
            <a:extLst>
              <a:ext uri="{FF2B5EF4-FFF2-40B4-BE49-F238E27FC236}">
                <a16:creationId xmlns:a16="http://schemas.microsoft.com/office/drawing/2014/main" id="{84319DE2-EB71-7A4F-9C34-D0C795A3C4E2}"/>
              </a:ext>
            </a:extLst>
          </p:cNvPr>
          <p:cNvSpPr txBox="1">
            <a:spLocks noChangeArrowheads="1"/>
          </p:cNvSpPr>
          <p:nvPr/>
        </p:nvSpPr>
        <p:spPr bwMode="auto">
          <a:xfrm>
            <a:off x="5416550" y="33702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101384" name="Text Box 8">
            <a:extLst>
              <a:ext uri="{FF2B5EF4-FFF2-40B4-BE49-F238E27FC236}">
                <a16:creationId xmlns:a16="http://schemas.microsoft.com/office/drawing/2014/main" id="{FAECA918-EE9F-B34F-91EB-92188B2D098C}"/>
              </a:ext>
            </a:extLst>
          </p:cNvPr>
          <p:cNvSpPr txBox="1">
            <a:spLocks noChangeArrowheads="1"/>
          </p:cNvSpPr>
          <p:nvPr/>
        </p:nvSpPr>
        <p:spPr bwMode="auto">
          <a:xfrm>
            <a:off x="241300" y="6230938"/>
            <a:ext cx="8902700" cy="36671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latin typeface="Times New Roman" panose="02020603050405020304" pitchFamily="18" charset="0"/>
                <a:cs typeface="Times New Roman" panose="02020603050405020304" pitchFamily="18" charset="0"/>
              </a:rPr>
              <a:t>Counterion Condensation Theory: Manning, G. S. (1978) </a:t>
            </a:r>
            <a:r>
              <a:rPr lang="en-US" altLang="cs-CZ" sz="1800" i="1">
                <a:latin typeface="Times New Roman" panose="02020603050405020304" pitchFamily="18" charset="0"/>
                <a:cs typeface="Times New Roman" panose="02020603050405020304" pitchFamily="18" charset="0"/>
              </a:rPr>
              <a:t>Quart. Rev. Biophys.</a:t>
            </a:r>
            <a:r>
              <a:rPr lang="en-US" altLang="cs-CZ" sz="1800">
                <a:latin typeface="Times New Roman" panose="02020603050405020304" pitchFamily="18" charset="0"/>
                <a:cs typeface="Times New Roman" panose="02020603050405020304" pitchFamily="18" charset="0"/>
              </a:rPr>
              <a:t> </a:t>
            </a:r>
            <a:r>
              <a:rPr lang="en-US" altLang="cs-CZ" sz="1800" b="1">
                <a:latin typeface="Times New Roman" panose="02020603050405020304" pitchFamily="18" charset="0"/>
                <a:cs typeface="Times New Roman" panose="02020603050405020304" pitchFamily="18" charset="0"/>
              </a:rPr>
              <a:t>11:</a:t>
            </a:r>
            <a:r>
              <a:rPr lang="en-US" altLang="cs-CZ" sz="1800">
                <a:latin typeface="Times New Roman" panose="02020603050405020304" pitchFamily="18" charset="0"/>
                <a:cs typeface="Times New Roman" panose="02020603050405020304" pitchFamily="18" charset="0"/>
              </a:rPr>
              <a:t> 179-246</a:t>
            </a:r>
            <a:endParaRPr lang="fr-FR" altLang="cs-CZ" sz="2000" b="1">
              <a:latin typeface="Times New Roman" panose="02020603050405020304" pitchFamily="18" charset="0"/>
              <a:cs typeface="Times New Roman" panose="02020603050405020304" pitchFamily="18" charset="0"/>
            </a:endParaRPr>
          </a:p>
        </p:txBody>
      </p:sp>
      <p:grpSp>
        <p:nvGrpSpPr>
          <p:cNvPr id="21509" name="Group 30">
            <a:extLst>
              <a:ext uri="{FF2B5EF4-FFF2-40B4-BE49-F238E27FC236}">
                <a16:creationId xmlns:a16="http://schemas.microsoft.com/office/drawing/2014/main" id="{590BE39F-352E-FB44-8D60-467A84787DDA}"/>
              </a:ext>
            </a:extLst>
          </p:cNvPr>
          <p:cNvGrpSpPr>
            <a:grpSpLocks/>
          </p:cNvGrpSpPr>
          <p:nvPr/>
        </p:nvGrpSpPr>
        <p:grpSpPr bwMode="auto">
          <a:xfrm>
            <a:off x="1187450" y="3781425"/>
            <a:ext cx="7056438" cy="2016125"/>
            <a:chOff x="748" y="2382"/>
            <a:chExt cx="4445" cy="1270"/>
          </a:xfrm>
        </p:grpSpPr>
        <p:sp>
          <p:nvSpPr>
            <p:cNvPr id="21516" name="Text Box 9">
              <a:extLst>
                <a:ext uri="{FF2B5EF4-FFF2-40B4-BE49-F238E27FC236}">
                  <a16:creationId xmlns:a16="http://schemas.microsoft.com/office/drawing/2014/main" id="{B422286D-A388-1941-B565-6A87BE49CD40}"/>
                </a:ext>
              </a:extLst>
            </p:cNvPr>
            <p:cNvSpPr txBox="1">
              <a:spLocks noChangeArrowheads="1"/>
            </p:cNvSpPr>
            <p:nvPr/>
          </p:nvSpPr>
          <p:spPr bwMode="auto">
            <a:xfrm>
              <a:off x="748" y="2881"/>
              <a:ext cx="4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20 </a:t>
              </a:r>
              <a:r>
                <a:rPr lang="en-US" altLang="cs-CZ" sz="2400" b="1">
                  <a:latin typeface="Times New Roman" panose="02020603050405020304" pitchFamily="18" charset="0"/>
                  <a:cs typeface="Times New Roman" panose="02020603050405020304" pitchFamily="18" charset="0"/>
                </a:rPr>
                <a:t>Å</a:t>
              </a:r>
            </a:p>
          </p:txBody>
        </p:sp>
        <p:sp>
          <p:nvSpPr>
            <p:cNvPr id="21517" name="Text Box 10">
              <a:extLst>
                <a:ext uri="{FF2B5EF4-FFF2-40B4-BE49-F238E27FC236}">
                  <a16:creationId xmlns:a16="http://schemas.microsoft.com/office/drawing/2014/main" id="{6B5DE7B5-07E4-0F4A-BFC0-6706C6EDBE90}"/>
                </a:ext>
              </a:extLst>
            </p:cNvPr>
            <p:cNvSpPr txBox="1">
              <a:spLocks noChangeArrowheads="1"/>
            </p:cNvSpPr>
            <p:nvPr/>
          </p:nvSpPr>
          <p:spPr bwMode="auto">
            <a:xfrm>
              <a:off x="803" y="2382"/>
              <a:ext cx="3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7 </a:t>
              </a:r>
              <a:r>
                <a:rPr lang="en-US" altLang="cs-CZ" sz="2400" b="1">
                  <a:latin typeface="Times New Roman" panose="02020603050405020304" pitchFamily="18" charset="0"/>
                  <a:cs typeface="Times New Roman" panose="02020603050405020304" pitchFamily="18" charset="0"/>
                </a:rPr>
                <a:t>Å</a:t>
              </a:r>
            </a:p>
          </p:txBody>
        </p:sp>
        <p:sp>
          <p:nvSpPr>
            <p:cNvPr id="21518" name="Text Box 11">
              <a:extLst>
                <a:ext uri="{FF2B5EF4-FFF2-40B4-BE49-F238E27FC236}">
                  <a16:creationId xmlns:a16="http://schemas.microsoft.com/office/drawing/2014/main" id="{386A2C00-B3AB-3244-B0E0-B55131E1C5C2}"/>
                </a:ext>
              </a:extLst>
            </p:cNvPr>
            <p:cNvSpPr txBox="1">
              <a:spLocks noChangeArrowheads="1"/>
            </p:cNvSpPr>
            <p:nvPr/>
          </p:nvSpPr>
          <p:spPr bwMode="auto">
            <a:xfrm>
              <a:off x="848" y="3335"/>
              <a:ext cx="3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7 </a:t>
              </a:r>
              <a:r>
                <a:rPr lang="en-US" altLang="cs-CZ" sz="2400" b="1">
                  <a:latin typeface="Times New Roman" panose="02020603050405020304" pitchFamily="18" charset="0"/>
                  <a:cs typeface="Times New Roman" panose="02020603050405020304" pitchFamily="18" charset="0"/>
                </a:rPr>
                <a:t>Å</a:t>
              </a:r>
            </a:p>
          </p:txBody>
        </p:sp>
        <p:grpSp>
          <p:nvGrpSpPr>
            <p:cNvPr id="21519" name="Group 29">
              <a:extLst>
                <a:ext uri="{FF2B5EF4-FFF2-40B4-BE49-F238E27FC236}">
                  <a16:creationId xmlns:a16="http://schemas.microsoft.com/office/drawing/2014/main" id="{175C3E99-2568-4641-99F3-EC12368F4B2D}"/>
                </a:ext>
              </a:extLst>
            </p:cNvPr>
            <p:cNvGrpSpPr>
              <a:grpSpLocks/>
            </p:cNvGrpSpPr>
            <p:nvPr/>
          </p:nvGrpSpPr>
          <p:grpSpPr bwMode="auto">
            <a:xfrm>
              <a:off x="1337" y="2382"/>
              <a:ext cx="3856" cy="1270"/>
              <a:chOff x="1337" y="2114"/>
              <a:chExt cx="3856" cy="1270"/>
            </a:xfrm>
          </p:grpSpPr>
          <p:grpSp>
            <p:nvGrpSpPr>
              <p:cNvPr id="21520" name="Group 17">
                <a:extLst>
                  <a:ext uri="{FF2B5EF4-FFF2-40B4-BE49-F238E27FC236}">
                    <a16:creationId xmlns:a16="http://schemas.microsoft.com/office/drawing/2014/main" id="{CDD900C1-E7FE-D240-A4D2-E1A3B13ABA50}"/>
                  </a:ext>
                </a:extLst>
              </p:cNvPr>
              <p:cNvGrpSpPr>
                <a:grpSpLocks/>
              </p:cNvGrpSpPr>
              <p:nvPr/>
            </p:nvGrpSpPr>
            <p:grpSpPr bwMode="auto">
              <a:xfrm>
                <a:off x="1337" y="2114"/>
                <a:ext cx="3856" cy="1270"/>
                <a:chOff x="476" y="1979"/>
                <a:chExt cx="3856" cy="1270"/>
              </a:xfrm>
            </p:grpSpPr>
            <p:sp>
              <p:nvSpPr>
                <p:cNvPr id="21522" name="Oval 18">
                  <a:extLst>
                    <a:ext uri="{FF2B5EF4-FFF2-40B4-BE49-F238E27FC236}">
                      <a16:creationId xmlns:a16="http://schemas.microsoft.com/office/drawing/2014/main" id="{3C84C7AD-5E05-6F43-AC2E-A1E6333B58DC}"/>
                    </a:ext>
                  </a:extLst>
                </p:cNvPr>
                <p:cNvSpPr>
                  <a:spLocks noChangeArrowheads="1"/>
                </p:cNvSpPr>
                <p:nvPr/>
              </p:nvSpPr>
              <p:spPr bwMode="auto">
                <a:xfrm>
                  <a:off x="793" y="1979"/>
                  <a:ext cx="681" cy="1270"/>
                </a:xfrm>
                <a:prstGeom prst="ellipse">
                  <a:avLst/>
                </a:prstGeom>
                <a:solidFill>
                  <a:srgbClr val="FF7C8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3" name="Oval 19">
                  <a:extLst>
                    <a:ext uri="{FF2B5EF4-FFF2-40B4-BE49-F238E27FC236}">
                      <a16:creationId xmlns:a16="http://schemas.microsoft.com/office/drawing/2014/main" id="{B4CB0717-0701-B248-8F93-FDCF5E6A4209}"/>
                    </a:ext>
                  </a:extLst>
                </p:cNvPr>
                <p:cNvSpPr>
                  <a:spLocks noChangeArrowheads="1"/>
                </p:cNvSpPr>
                <p:nvPr/>
              </p:nvSpPr>
              <p:spPr bwMode="auto">
                <a:xfrm>
                  <a:off x="975" y="2296"/>
                  <a:ext cx="317" cy="635"/>
                </a:xfrm>
                <a:prstGeom prst="ellipse">
                  <a:avLst/>
                </a:prstGeom>
                <a:solidFill>
                  <a:schemeClr val="hlink"/>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4" name="Oval 20">
                  <a:extLst>
                    <a:ext uri="{FF2B5EF4-FFF2-40B4-BE49-F238E27FC236}">
                      <a16:creationId xmlns:a16="http://schemas.microsoft.com/office/drawing/2014/main" id="{9089CDA5-72C8-1745-ACE2-F0FB94B15074}"/>
                    </a:ext>
                  </a:extLst>
                </p:cNvPr>
                <p:cNvSpPr>
                  <a:spLocks noChangeArrowheads="1"/>
                </p:cNvSpPr>
                <p:nvPr/>
              </p:nvSpPr>
              <p:spPr bwMode="auto">
                <a:xfrm>
                  <a:off x="3651" y="1979"/>
                  <a:ext cx="681" cy="127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5" name="Line 21">
                  <a:extLst>
                    <a:ext uri="{FF2B5EF4-FFF2-40B4-BE49-F238E27FC236}">
                      <a16:creationId xmlns:a16="http://schemas.microsoft.com/office/drawing/2014/main" id="{34918368-F676-0F4B-B2FE-FBD161071F45}"/>
                    </a:ext>
                  </a:extLst>
                </p:cNvPr>
                <p:cNvSpPr>
                  <a:spLocks noChangeShapeType="1"/>
                </p:cNvSpPr>
                <p:nvPr/>
              </p:nvSpPr>
              <p:spPr bwMode="auto">
                <a:xfrm>
                  <a:off x="1111" y="1979"/>
                  <a:ext cx="290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6" name="Line 22">
                  <a:extLst>
                    <a:ext uri="{FF2B5EF4-FFF2-40B4-BE49-F238E27FC236}">
                      <a16:creationId xmlns:a16="http://schemas.microsoft.com/office/drawing/2014/main" id="{7486E771-834F-6A47-94D4-0D1708C4985D}"/>
                    </a:ext>
                  </a:extLst>
                </p:cNvPr>
                <p:cNvSpPr>
                  <a:spLocks noChangeShapeType="1"/>
                </p:cNvSpPr>
                <p:nvPr/>
              </p:nvSpPr>
              <p:spPr bwMode="auto">
                <a:xfrm>
                  <a:off x="1156" y="3249"/>
                  <a:ext cx="28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7" name="Line 23">
                  <a:extLst>
                    <a:ext uri="{FF2B5EF4-FFF2-40B4-BE49-F238E27FC236}">
                      <a16:creationId xmlns:a16="http://schemas.microsoft.com/office/drawing/2014/main" id="{4CDAE7F3-FB93-6E48-A814-11AA2E6F1F63}"/>
                    </a:ext>
                  </a:extLst>
                </p:cNvPr>
                <p:cNvSpPr>
                  <a:spLocks noChangeShapeType="1"/>
                </p:cNvSpPr>
                <p:nvPr/>
              </p:nvSpPr>
              <p:spPr bwMode="auto">
                <a:xfrm flipV="1">
                  <a:off x="476" y="2296"/>
                  <a:ext cx="0" cy="63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1528" name="Line 24">
                  <a:extLst>
                    <a:ext uri="{FF2B5EF4-FFF2-40B4-BE49-F238E27FC236}">
                      <a16:creationId xmlns:a16="http://schemas.microsoft.com/office/drawing/2014/main" id="{AA79E4BD-4786-854F-81E8-3FC5931760BF}"/>
                    </a:ext>
                  </a:extLst>
                </p:cNvPr>
                <p:cNvSpPr>
                  <a:spLocks noChangeShapeType="1"/>
                </p:cNvSpPr>
                <p:nvPr/>
              </p:nvSpPr>
              <p:spPr bwMode="auto">
                <a:xfrm flipV="1">
                  <a:off x="476" y="1979"/>
                  <a:ext cx="0" cy="31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1529" name="Line 25">
                  <a:extLst>
                    <a:ext uri="{FF2B5EF4-FFF2-40B4-BE49-F238E27FC236}">
                      <a16:creationId xmlns:a16="http://schemas.microsoft.com/office/drawing/2014/main" id="{A2204D9D-9D86-3C4A-8B8C-BCB8B1308B6B}"/>
                    </a:ext>
                  </a:extLst>
                </p:cNvPr>
                <p:cNvSpPr>
                  <a:spLocks noChangeShapeType="1"/>
                </p:cNvSpPr>
                <p:nvPr/>
              </p:nvSpPr>
              <p:spPr bwMode="auto">
                <a:xfrm flipH="1">
                  <a:off x="476" y="2931"/>
                  <a:ext cx="0" cy="31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1521" name="Oval 26">
                <a:extLst>
                  <a:ext uri="{FF2B5EF4-FFF2-40B4-BE49-F238E27FC236}">
                    <a16:creationId xmlns:a16="http://schemas.microsoft.com/office/drawing/2014/main" id="{04678800-4B4B-BE48-9DD2-EAC192914D3B}"/>
                  </a:ext>
                </a:extLst>
              </p:cNvPr>
              <p:cNvSpPr>
                <a:spLocks noChangeArrowheads="1"/>
              </p:cNvSpPr>
              <p:nvPr/>
            </p:nvSpPr>
            <p:spPr bwMode="auto">
              <a:xfrm>
                <a:off x="4422" y="2114"/>
                <a:ext cx="681" cy="127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grpSp>
      <p:grpSp>
        <p:nvGrpSpPr>
          <p:cNvPr id="21510" name="Group 31">
            <a:extLst>
              <a:ext uri="{FF2B5EF4-FFF2-40B4-BE49-F238E27FC236}">
                <a16:creationId xmlns:a16="http://schemas.microsoft.com/office/drawing/2014/main" id="{7842CD97-1152-EF4B-9FCF-FE00202BFEA2}"/>
              </a:ext>
            </a:extLst>
          </p:cNvPr>
          <p:cNvGrpSpPr>
            <a:grpSpLocks/>
          </p:cNvGrpSpPr>
          <p:nvPr/>
        </p:nvGrpSpPr>
        <p:grpSpPr bwMode="auto">
          <a:xfrm>
            <a:off x="2124075" y="3781425"/>
            <a:ext cx="1008063" cy="2016125"/>
            <a:chOff x="1338" y="2382"/>
            <a:chExt cx="635" cy="1270"/>
          </a:xfrm>
        </p:grpSpPr>
        <p:sp>
          <p:nvSpPr>
            <p:cNvPr id="21512" name="Line 15">
              <a:extLst>
                <a:ext uri="{FF2B5EF4-FFF2-40B4-BE49-F238E27FC236}">
                  <a16:creationId xmlns:a16="http://schemas.microsoft.com/office/drawing/2014/main" id="{B4902D65-4C4B-C44B-AB24-D415142A7595}"/>
                </a:ext>
              </a:extLst>
            </p:cNvPr>
            <p:cNvSpPr>
              <a:spLocks noChangeShapeType="1"/>
            </p:cNvSpPr>
            <p:nvPr/>
          </p:nvSpPr>
          <p:spPr bwMode="auto">
            <a:xfrm flipH="1">
              <a:off x="1338" y="238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3" name="Line 16">
              <a:extLst>
                <a:ext uri="{FF2B5EF4-FFF2-40B4-BE49-F238E27FC236}">
                  <a16:creationId xmlns:a16="http://schemas.microsoft.com/office/drawing/2014/main" id="{CD757905-1A19-9F4B-8BEA-123B06F646A7}"/>
                </a:ext>
              </a:extLst>
            </p:cNvPr>
            <p:cNvSpPr>
              <a:spLocks noChangeShapeType="1"/>
            </p:cNvSpPr>
            <p:nvPr/>
          </p:nvSpPr>
          <p:spPr bwMode="auto">
            <a:xfrm flipH="1">
              <a:off x="1338" y="365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4" name="Line 13">
              <a:extLst>
                <a:ext uri="{FF2B5EF4-FFF2-40B4-BE49-F238E27FC236}">
                  <a16:creationId xmlns:a16="http://schemas.microsoft.com/office/drawing/2014/main" id="{7E5192DC-20F6-A74E-8DCF-72253701350A}"/>
                </a:ext>
              </a:extLst>
            </p:cNvPr>
            <p:cNvSpPr>
              <a:spLocks noChangeShapeType="1"/>
            </p:cNvSpPr>
            <p:nvPr/>
          </p:nvSpPr>
          <p:spPr bwMode="auto">
            <a:xfrm flipH="1">
              <a:off x="1338" y="2699"/>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5" name="Line 14">
              <a:extLst>
                <a:ext uri="{FF2B5EF4-FFF2-40B4-BE49-F238E27FC236}">
                  <a16:creationId xmlns:a16="http://schemas.microsoft.com/office/drawing/2014/main" id="{B3747DAC-59B0-6C4B-9C00-F3F67D5B9CDB}"/>
                </a:ext>
              </a:extLst>
            </p:cNvPr>
            <p:cNvSpPr>
              <a:spLocks noChangeShapeType="1"/>
            </p:cNvSpPr>
            <p:nvPr/>
          </p:nvSpPr>
          <p:spPr bwMode="auto">
            <a:xfrm flipH="1">
              <a:off x="1338" y="3334"/>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1511" name="Text Box 28">
            <a:extLst>
              <a:ext uri="{FF2B5EF4-FFF2-40B4-BE49-F238E27FC236}">
                <a16:creationId xmlns:a16="http://schemas.microsoft.com/office/drawing/2014/main" id="{04599F3F-10C1-424C-9F48-1EDFFAD04390}"/>
              </a:ext>
            </a:extLst>
          </p:cNvPr>
          <p:cNvSpPr txBox="1">
            <a:spLocks noChangeArrowheads="1"/>
          </p:cNvSpPr>
          <p:nvPr/>
        </p:nvSpPr>
        <p:spPr bwMode="auto">
          <a:xfrm>
            <a:off x="468313" y="188913"/>
            <a:ext cx="8667750"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The volume to which the condensed univalent counter-cations</a:t>
            </a: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are confined, V</a:t>
            </a:r>
            <a:r>
              <a:rPr lang="de-CH" altLang="cs-CZ" sz="2400" b="1" baseline="-25000">
                <a:latin typeface="Times New Roman" panose="02020603050405020304" pitchFamily="18" charset="0"/>
                <a:cs typeface="Times New Roman" panose="02020603050405020304" pitchFamily="18" charset="0"/>
              </a:rPr>
              <a:t>P</a:t>
            </a:r>
          </a:p>
          <a:p>
            <a:pPr eaLnBrk="1" hangingPunct="1">
              <a:spcBef>
                <a:spcPct val="0"/>
              </a:spcBef>
              <a:buFontTx/>
              <a:buNone/>
            </a:pPr>
            <a:endParaRPr lang="de-CH" altLang="cs-CZ" sz="2400" b="1" baseline="-25000">
              <a:latin typeface="Times New Roman" panose="02020603050405020304" pitchFamily="18" charset="0"/>
              <a:cs typeface="Times New Roman" panose="02020603050405020304" pitchFamily="18" charset="0"/>
            </a:endParaRP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Per mole: 646 cm</a:t>
            </a:r>
            <a:r>
              <a:rPr lang="de-CH" altLang="cs-CZ" sz="2400" b="1" baseline="30000">
                <a:latin typeface="Times New Roman" panose="02020603050405020304" pitchFamily="18" charset="0"/>
                <a:cs typeface="Times New Roman" panose="02020603050405020304" pitchFamily="18" charset="0"/>
              </a:rPr>
              <a:t>3</a:t>
            </a:r>
            <a:endParaRPr lang="de-CH" altLang="cs-CZ" sz="2400" b="1">
              <a:latin typeface="Times New Roman" panose="02020603050405020304" pitchFamily="18" charset="0"/>
              <a:cs typeface="Times New Roman" panose="02020603050405020304" pitchFamily="18" charset="0"/>
            </a:endParaRPr>
          </a:p>
          <a:p>
            <a:pPr eaLnBrk="1" hangingPunct="1">
              <a:spcBef>
                <a:spcPct val="0"/>
              </a:spcBef>
              <a:buFontTx/>
              <a:buNone/>
            </a:pPr>
            <a:endParaRPr lang="de-CH" altLang="cs-CZ" sz="2400" b="1">
              <a:latin typeface="Times New Roman" panose="02020603050405020304" pitchFamily="18" charset="0"/>
              <a:cs typeface="Times New Roman" panose="02020603050405020304" pitchFamily="18" charset="0"/>
            </a:endParaRP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Per nucleotide: 1073 </a:t>
            </a:r>
            <a:r>
              <a:rPr lang="en-US" altLang="cs-CZ" sz="2400" b="1">
                <a:latin typeface="Times New Roman" panose="02020603050405020304" pitchFamily="18" charset="0"/>
                <a:cs typeface="Times New Roman" panose="02020603050405020304" pitchFamily="18" charset="0"/>
              </a:rPr>
              <a:t>Å</a:t>
            </a:r>
            <a:r>
              <a:rPr lang="en-US" altLang="cs-CZ" sz="2400" b="1" baseline="30000">
                <a:latin typeface="Times New Roman" panose="02020603050405020304" pitchFamily="18" charset="0"/>
                <a:cs typeface="Times New Roman" panose="02020603050405020304" pitchFamily="18" charset="0"/>
              </a:rPr>
              <a:t>3</a:t>
            </a:r>
          </a:p>
          <a:p>
            <a:pPr eaLnBrk="1" hangingPunct="1">
              <a:spcBef>
                <a:spcPct val="0"/>
              </a:spcBef>
              <a:buFontTx/>
              <a:buNone/>
            </a:pPr>
            <a:endParaRPr lang="en-US" altLang="cs-CZ" sz="2400" b="1" baseline="3000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cs-CZ" sz="2400" b="1">
                <a:latin typeface="Times New Roman" panose="02020603050405020304" pitchFamily="18" charset="0"/>
                <a:cs typeface="Times New Roman" panose="02020603050405020304" pitchFamily="18" charset="0"/>
              </a:rPr>
              <a:t>This corresponds to a layer of ~7 Å around the DNA double-helix</a:t>
            </a:r>
          </a:p>
          <a:p>
            <a:pPr eaLnBrk="1" hangingPunct="1">
              <a:spcBef>
                <a:spcPct val="0"/>
              </a:spcBef>
              <a:buFontTx/>
              <a:buNone/>
            </a:pPr>
            <a:r>
              <a:rPr lang="en-US" altLang="cs-CZ" sz="2400" b="1">
                <a:latin typeface="Times New Roman" panose="02020603050405020304" pitchFamily="18" charset="0"/>
                <a:cs typeface="Times New Roman" panose="02020603050405020304" pitchFamily="18" charset="0"/>
              </a:rPr>
              <a:t>(which corresponds </a:t>
            </a:r>
            <a:r>
              <a:rPr lang="en-US" altLang="cs-CZ" sz="1800" b="1"/>
              <a:t>~</a:t>
            </a:r>
            <a:r>
              <a:rPr lang="en-US" altLang="cs-CZ" sz="2400" b="1">
                <a:latin typeface="Times New Roman" panose="02020603050405020304" pitchFamily="18" charset="0"/>
                <a:cs typeface="Times New Roman" panose="02020603050405020304" pitchFamily="18" charset="0"/>
              </a:rPr>
              <a:t>to a cylinder with a diameter of 20 Å)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9">
            <a:extLst>
              <a:ext uri="{FF2B5EF4-FFF2-40B4-BE49-F238E27FC236}">
                <a16:creationId xmlns:a16="http://schemas.microsoft.com/office/drawing/2014/main" id="{6A6E50CA-6A10-5245-9ECF-77AC37BF85F2}"/>
              </a:ext>
            </a:extLst>
          </p:cNvPr>
          <p:cNvSpPr txBox="1">
            <a:spLocks noChangeArrowheads="1"/>
          </p:cNvSpPr>
          <p:nvPr/>
        </p:nvSpPr>
        <p:spPr bwMode="auto">
          <a:xfrm>
            <a:off x="0" y="0"/>
            <a:ext cx="9144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700" b="1" i="1"/>
              <a:t>Experimental and theoretical results supporting the Counterion Condensation Theory</a:t>
            </a:r>
            <a:endParaRPr lang="fr-FR" altLang="cs-CZ" sz="1700" b="1" i="1"/>
          </a:p>
        </p:txBody>
      </p:sp>
      <p:sp>
        <p:nvSpPr>
          <p:cNvPr id="22531" name="Text Box 10">
            <a:extLst>
              <a:ext uri="{FF2B5EF4-FFF2-40B4-BE49-F238E27FC236}">
                <a16:creationId xmlns:a16="http://schemas.microsoft.com/office/drawing/2014/main" id="{4800BCB0-73C6-C441-AA1F-717EA925CEF6}"/>
              </a:ext>
            </a:extLst>
          </p:cNvPr>
          <p:cNvSpPr txBox="1">
            <a:spLocks noChangeArrowheads="1"/>
          </p:cNvSpPr>
          <p:nvPr/>
        </p:nvSpPr>
        <p:spPr bwMode="auto">
          <a:xfrm>
            <a:off x="-92075" y="568325"/>
            <a:ext cx="9236075"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600" b="1">
                <a:solidFill>
                  <a:srgbClr val="003399"/>
                </a:solidFill>
              </a:rPr>
              <a:t>1. Titration of Carboxymethylcellulose </a:t>
            </a:r>
            <a:r>
              <a:rPr lang="de-CH" altLang="cs-CZ" sz="1800" b="1">
                <a:solidFill>
                  <a:srgbClr val="003399"/>
                </a:solidFill>
              </a:rPr>
              <a:t>(CMC)</a:t>
            </a:r>
            <a:r>
              <a:rPr lang="de-CH" altLang="cs-CZ" sz="1800" b="1" i="1">
                <a:solidFill>
                  <a:srgbClr val="003399"/>
                </a:solidFill>
              </a:rPr>
              <a:t> </a:t>
            </a:r>
            <a:r>
              <a:rPr lang="de-CH" altLang="cs-CZ" sz="1600" b="1">
                <a:solidFill>
                  <a:srgbClr val="003399"/>
                </a:solidFill>
              </a:rPr>
              <a:t>with different hydroxides monitored by ultrasonic absorption</a:t>
            </a:r>
            <a:endParaRPr lang="fr-FR" altLang="cs-CZ" sz="1600" b="1">
              <a:solidFill>
                <a:srgbClr val="003399"/>
              </a:solidFill>
            </a:endParaRPr>
          </a:p>
        </p:txBody>
      </p:sp>
      <p:sp>
        <p:nvSpPr>
          <p:cNvPr id="22532" name="Text Box 12">
            <a:extLst>
              <a:ext uri="{FF2B5EF4-FFF2-40B4-BE49-F238E27FC236}">
                <a16:creationId xmlns:a16="http://schemas.microsoft.com/office/drawing/2014/main" id="{ABB12E8B-DA69-2541-BCE1-F536A24B673E}"/>
              </a:ext>
            </a:extLst>
          </p:cNvPr>
          <p:cNvSpPr txBox="1">
            <a:spLocks noChangeArrowheads="1"/>
          </p:cNvSpPr>
          <p:nvPr/>
        </p:nvSpPr>
        <p:spPr bwMode="auto">
          <a:xfrm>
            <a:off x="7956550" y="23495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t>CMC</a:t>
            </a:r>
            <a:endParaRPr lang="fr-FR" altLang="cs-CZ" sz="1800"/>
          </a:p>
        </p:txBody>
      </p:sp>
      <p:sp>
        <p:nvSpPr>
          <p:cNvPr id="22533" name="Line 13">
            <a:extLst>
              <a:ext uri="{FF2B5EF4-FFF2-40B4-BE49-F238E27FC236}">
                <a16:creationId xmlns:a16="http://schemas.microsoft.com/office/drawing/2014/main" id="{2826F799-7EAB-EC46-BCAA-6C18F6ABE4CC}"/>
              </a:ext>
            </a:extLst>
          </p:cNvPr>
          <p:cNvSpPr>
            <a:spLocks noChangeShapeType="1"/>
          </p:cNvSpPr>
          <p:nvPr/>
        </p:nvSpPr>
        <p:spPr bwMode="auto">
          <a:xfrm>
            <a:off x="3851275" y="4581525"/>
            <a:ext cx="0"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34" name="Text Box 14">
            <a:extLst>
              <a:ext uri="{FF2B5EF4-FFF2-40B4-BE49-F238E27FC236}">
                <a16:creationId xmlns:a16="http://schemas.microsoft.com/office/drawing/2014/main" id="{23469A5C-0214-A246-8FEA-6547C2E0CC37}"/>
              </a:ext>
            </a:extLst>
          </p:cNvPr>
          <p:cNvSpPr txBox="1">
            <a:spLocks noChangeArrowheads="1"/>
          </p:cNvSpPr>
          <p:nvPr/>
        </p:nvSpPr>
        <p:spPr bwMode="auto">
          <a:xfrm>
            <a:off x="3851275" y="4652963"/>
            <a:ext cx="510857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15000"/>
              </a:lnSpc>
              <a:spcBef>
                <a:spcPct val="0"/>
              </a:spcBef>
              <a:buFontTx/>
              <a:buNone/>
            </a:pPr>
            <a:r>
              <a:rPr lang="de-CH" altLang="cs-CZ" sz="1800" b="1"/>
              <a:t>Titration with XOH; X = Na, K, Li, N(CH</a:t>
            </a:r>
            <a:r>
              <a:rPr lang="de-CH" altLang="cs-CZ" sz="1800" b="1" baseline="-25000"/>
              <a:t>3</a:t>
            </a:r>
            <a:r>
              <a:rPr lang="de-CH" altLang="cs-CZ" sz="1800" b="1"/>
              <a:t>)</a:t>
            </a:r>
            <a:r>
              <a:rPr lang="de-CH" altLang="cs-CZ" sz="1800" b="1" baseline="-25000"/>
              <a:t>4</a:t>
            </a:r>
            <a:r>
              <a:rPr lang="de-CH" altLang="cs-CZ" sz="1800" b="1"/>
              <a:t>…….</a:t>
            </a:r>
            <a:endParaRPr lang="fr-FR" altLang="cs-CZ" sz="1800" b="1"/>
          </a:p>
        </p:txBody>
      </p:sp>
      <p:sp>
        <p:nvSpPr>
          <p:cNvPr id="22535" name="Text Box 15">
            <a:extLst>
              <a:ext uri="{FF2B5EF4-FFF2-40B4-BE49-F238E27FC236}">
                <a16:creationId xmlns:a16="http://schemas.microsoft.com/office/drawing/2014/main" id="{7FFFAD09-B3D9-584C-9EB4-706FF40A2B14}"/>
              </a:ext>
            </a:extLst>
          </p:cNvPr>
          <p:cNvSpPr txBox="1">
            <a:spLocks noChangeArrowheads="1"/>
          </p:cNvSpPr>
          <p:nvPr/>
        </p:nvSpPr>
        <p:spPr bwMode="auto">
          <a:xfrm>
            <a:off x="250825" y="5392738"/>
            <a:ext cx="88931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t>Upon titration, the </a:t>
            </a:r>
            <a:r>
              <a:rPr lang="de-CH" altLang="cs-CZ" sz="1800">
                <a:solidFill>
                  <a:srgbClr val="FF0000"/>
                </a:solidFill>
              </a:rPr>
              <a:t>COOH groups</a:t>
            </a:r>
            <a:r>
              <a:rPr lang="de-CH" altLang="cs-CZ" sz="1800"/>
              <a:t> are successively deprotonated, become </a:t>
            </a:r>
            <a:r>
              <a:rPr lang="de-CH" altLang="cs-CZ" sz="1800">
                <a:solidFill>
                  <a:srgbClr val="FF0000"/>
                </a:solidFill>
              </a:rPr>
              <a:t>COO</a:t>
            </a:r>
            <a:r>
              <a:rPr lang="de-CH" altLang="cs-CZ" sz="1800" baseline="30000">
                <a:solidFill>
                  <a:srgbClr val="FF0000"/>
                </a:solidFill>
              </a:rPr>
              <a:t>-</a:t>
            </a:r>
            <a:r>
              <a:rPr lang="de-CH" altLang="cs-CZ" sz="1800">
                <a:solidFill>
                  <a:srgbClr val="FF0000"/>
                </a:solidFill>
              </a:rPr>
              <a:t>,</a:t>
            </a:r>
            <a:r>
              <a:rPr lang="de-CH" altLang="cs-CZ" sz="1800"/>
              <a:t> and the negative charge density increases. This modifies the structure of the water layer at the surface of the polymer, which can be monitored by measuring the absorption of ultrasound. If there is no association of cations with the polyanion, the structure of the water layer should be independent of the cation.</a:t>
            </a:r>
            <a:endParaRPr lang="fr-FR" altLang="cs-CZ" sz="1800"/>
          </a:p>
        </p:txBody>
      </p:sp>
      <p:graphicFrame>
        <p:nvGraphicFramePr>
          <p:cNvPr id="22536" name="Object 16">
            <a:extLst>
              <a:ext uri="{FF2B5EF4-FFF2-40B4-BE49-F238E27FC236}">
                <a16:creationId xmlns:a16="http://schemas.microsoft.com/office/drawing/2014/main" id="{EE95FA1E-937A-2F49-98DB-6A22D442E612}"/>
              </a:ext>
            </a:extLst>
          </p:cNvPr>
          <p:cNvGraphicFramePr>
            <a:graphicFrameLocks noChangeAspect="1"/>
          </p:cNvGraphicFramePr>
          <p:nvPr/>
        </p:nvGraphicFramePr>
        <p:xfrm>
          <a:off x="1476375" y="1268413"/>
          <a:ext cx="6096000" cy="3429000"/>
        </p:xfrm>
        <a:graphic>
          <a:graphicData uri="http://schemas.openxmlformats.org/presentationml/2006/ole">
            <mc:AlternateContent xmlns:mc="http://schemas.openxmlformats.org/markup-compatibility/2006">
              <mc:Choice xmlns:v="urn:schemas-microsoft-com:vml" Requires="v">
                <p:oleObj spid="_x0000_s22562" name="CS ChemDraw Drawing" r:id="rId3" imgW="34861500" imgH="19608800" progId="ChemDraw.Document.4.5">
                  <p:embed/>
                </p:oleObj>
              </mc:Choice>
              <mc:Fallback>
                <p:oleObj name="CS ChemDraw Drawing" r:id="rId3" imgW="34861500" imgH="19608800" progId="ChemDraw.Document.4.5">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1268413"/>
                        <a:ext cx="6096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manning">
            <a:extLst>
              <a:ext uri="{FF2B5EF4-FFF2-40B4-BE49-F238E27FC236}">
                <a16:creationId xmlns:a16="http://schemas.microsoft.com/office/drawing/2014/main" id="{05805522-922D-2848-A725-1CC607645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0"/>
            <a:ext cx="4438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Line 5">
            <a:extLst>
              <a:ext uri="{FF2B5EF4-FFF2-40B4-BE49-F238E27FC236}">
                <a16:creationId xmlns:a16="http://schemas.microsoft.com/office/drawing/2014/main" id="{D49B2DC5-6EC5-8140-B473-BF419939D819}"/>
              </a:ext>
            </a:extLst>
          </p:cNvPr>
          <p:cNvSpPr>
            <a:spLocks noChangeShapeType="1"/>
          </p:cNvSpPr>
          <p:nvPr/>
        </p:nvSpPr>
        <p:spPr bwMode="auto">
          <a:xfrm flipV="1">
            <a:off x="1692275" y="4508500"/>
            <a:ext cx="1223963" cy="433388"/>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556" name="Text Box 6">
            <a:extLst>
              <a:ext uri="{FF2B5EF4-FFF2-40B4-BE49-F238E27FC236}">
                <a16:creationId xmlns:a16="http://schemas.microsoft.com/office/drawing/2014/main" id="{BB0541D5-7BCF-1148-9F39-1192C6515AA8}"/>
              </a:ext>
            </a:extLst>
          </p:cNvPr>
          <p:cNvSpPr txBox="1">
            <a:spLocks noChangeArrowheads="1"/>
          </p:cNvSpPr>
          <p:nvPr/>
        </p:nvSpPr>
        <p:spPr bwMode="auto">
          <a:xfrm>
            <a:off x="52388" y="3284538"/>
            <a:ext cx="24320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accent2"/>
                </a:solidFill>
                <a:sym typeface="Symbol" pitchFamily="2" charset="2"/>
              </a:rPr>
              <a:t> &lt; 1:</a:t>
            </a:r>
            <a:r>
              <a:rPr lang="fr-FR" altLang="cs-CZ" sz="1800" b="1">
                <a:sym typeface="Symbol" pitchFamily="2" charset="2"/>
              </a:rPr>
              <a:t> </a:t>
            </a:r>
            <a:r>
              <a:rPr lang="fr-FR" altLang="cs-CZ" sz="1800" b="1">
                <a:solidFill>
                  <a:schemeClr val="accent2"/>
                </a:solidFill>
                <a:sym typeface="Symbol" pitchFamily="2" charset="2"/>
              </a:rPr>
              <a:t>no difference between the various hydroxides  no association between the counterions and the polymer </a:t>
            </a:r>
            <a:endParaRPr lang="fr-FR" altLang="cs-CZ" sz="1800">
              <a:sym typeface="Symbol" pitchFamily="2" charset="2"/>
            </a:endParaRPr>
          </a:p>
        </p:txBody>
      </p:sp>
      <p:sp>
        <p:nvSpPr>
          <p:cNvPr id="23557" name="Text Box 7">
            <a:extLst>
              <a:ext uri="{FF2B5EF4-FFF2-40B4-BE49-F238E27FC236}">
                <a16:creationId xmlns:a16="http://schemas.microsoft.com/office/drawing/2014/main" id="{11147999-4782-E347-B28E-8B31E174A4B9}"/>
              </a:ext>
            </a:extLst>
          </p:cNvPr>
          <p:cNvSpPr txBox="1">
            <a:spLocks noChangeArrowheads="1"/>
          </p:cNvSpPr>
          <p:nvPr/>
        </p:nvSpPr>
        <p:spPr bwMode="auto">
          <a:xfrm>
            <a:off x="6443663" y="908050"/>
            <a:ext cx="2700337"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rgbClr val="FF0000"/>
                </a:solidFill>
                <a:sym typeface="Symbol" pitchFamily="2" charset="2"/>
              </a:rPr>
              <a:t> &gt; 1: great differences between the various hydroxides  association between the counterions and the polymer, as predicted by the Manning theory</a:t>
            </a:r>
            <a:endParaRPr lang="fr-FR" altLang="cs-CZ" sz="1800">
              <a:solidFill>
                <a:srgbClr val="FF0000"/>
              </a:solidFill>
              <a:sym typeface="Symbol" pitchFamily="2" charset="2"/>
            </a:endParaRPr>
          </a:p>
        </p:txBody>
      </p:sp>
      <p:sp>
        <p:nvSpPr>
          <p:cNvPr id="23558" name="Text Box 9">
            <a:extLst>
              <a:ext uri="{FF2B5EF4-FFF2-40B4-BE49-F238E27FC236}">
                <a16:creationId xmlns:a16="http://schemas.microsoft.com/office/drawing/2014/main" id="{4AC2C529-7AB1-934F-9203-6AF46901C7A6}"/>
              </a:ext>
            </a:extLst>
          </p:cNvPr>
          <p:cNvSpPr txBox="1">
            <a:spLocks noChangeArrowheads="1"/>
          </p:cNvSpPr>
          <p:nvPr/>
        </p:nvSpPr>
        <p:spPr bwMode="auto">
          <a:xfrm>
            <a:off x="-20638" y="6019800"/>
            <a:ext cx="2647951"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400" b="1"/>
              <a:t>R. Zana et al., J. Chim. Phys, 68, 1258-1266 (1971)</a:t>
            </a:r>
            <a:endParaRPr lang="fr-FR" altLang="cs-CZ" sz="14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2" name="Rectangle 52">
            <a:extLst>
              <a:ext uri="{FF2B5EF4-FFF2-40B4-BE49-F238E27FC236}">
                <a16:creationId xmlns:a16="http://schemas.microsoft.com/office/drawing/2014/main" id="{3F2C2C34-05D8-D24A-96B8-268E7127B4C5}"/>
              </a:ext>
            </a:extLst>
          </p:cNvPr>
          <p:cNvSpPr>
            <a:spLocks noChangeArrowheads="1"/>
          </p:cNvSpPr>
          <p:nvPr/>
        </p:nvSpPr>
        <p:spPr bwMode="auto">
          <a:xfrm>
            <a:off x="611188" y="6453188"/>
            <a:ext cx="5832475" cy="333375"/>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2451" name="Rectangle 51">
            <a:extLst>
              <a:ext uri="{FF2B5EF4-FFF2-40B4-BE49-F238E27FC236}">
                <a16:creationId xmlns:a16="http://schemas.microsoft.com/office/drawing/2014/main" id="{9BBF2CA9-CF69-4A44-9D61-72FCD19C2698}"/>
              </a:ext>
            </a:extLst>
          </p:cNvPr>
          <p:cNvSpPr>
            <a:spLocks noChangeArrowheads="1"/>
          </p:cNvSpPr>
          <p:nvPr/>
        </p:nvSpPr>
        <p:spPr bwMode="auto">
          <a:xfrm>
            <a:off x="7235825" y="6165850"/>
            <a:ext cx="1728788" cy="287338"/>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580" name="Text Box 11">
            <a:extLst>
              <a:ext uri="{FF2B5EF4-FFF2-40B4-BE49-F238E27FC236}">
                <a16:creationId xmlns:a16="http://schemas.microsoft.com/office/drawing/2014/main" id="{9686626B-1F9C-4545-A06C-8C7BE1BEDB21}"/>
              </a:ext>
            </a:extLst>
          </p:cNvPr>
          <p:cNvSpPr txBox="1">
            <a:spLocks noChangeArrowheads="1"/>
          </p:cNvSpPr>
          <p:nvPr/>
        </p:nvSpPr>
        <p:spPr bwMode="auto">
          <a:xfrm>
            <a:off x="592138" y="5197475"/>
            <a:ext cx="875506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Radial distribution of Na</a:t>
            </a:r>
            <a:r>
              <a:rPr lang="de-CH" altLang="cs-CZ" sz="2000" baseline="30000">
                <a:latin typeface="Times New Roman" panose="02020603050405020304" pitchFamily="18" charset="0"/>
                <a:cs typeface="Times New Roman" panose="02020603050405020304" pitchFamily="18" charset="0"/>
              </a:rPr>
              <a:t>+</a:t>
            </a:r>
            <a:r>
              <a:rPr lang="de-CH" altLang="cs-CZ" sz="2000">
                <a:latin typeface="Times New Roman" panose="02020603050405020304" pitchFamily="18" charset="0"/>
                <a:cs typeface="Times New Roman" panose="02020603050405020304" pitchFamily="18" charset="0"/>
              </a:rPr>
              <a:t> counterions around a DNA duplex 12 base-pairs long,</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from a  molecular dynamics simulation  (Yang et al., </a:t>
            </a:r>
            <a:r>
              <a:rPr lang="fr-FR" altLang="cs-CZ" sz="2000" u="sng">
                <a:latin typeface="Times New Roman" panose="02020603050405020304" pitchFamily="18" charset="0"/>
                <a:cs typeface="Times New Roman" panose="02020603050405020304" pitchFamily="18" charset="0"/>
              </a:rPr>
              <a:t>J. Am. Chem. Soc.</a:t>
            </a:r>
            <a:r>
              <a:rPr lang="fr-FR" altLang="cs-CZ" sz="2000">
                <a:latin typeface="Times New Roman" panose="02020603050405020304" pitchFamily="18" charset="0"/>
                <a:cs typeface="Times New Roman" panose="02020603050405020304" pitchFamily="18" charset="0"/>
              </a:rPr>
              <a:t> 1997, </a:t>
            </a:r>
          </a:p>
          <a:p>
            <a:pPr eaLnBrk="1" hangingPunct="1">
              <a:spcBef>
                <a:spcPct val="0"/>
              </a:spcBef>
              <a:buFontTx/>
              <a:buNone/>
            </a:pPr>
            <a:r>
              <a:rPr lang="fr-FR" altLang="cs-CZ" sz="2000" b="1">
                <a:latin typeface="Times New Roman" panose="02020603050405020304" pitchFamily="18" charset="0"/>
                <a:cs typeface="Times New Roman" panose="02020603050405020304" pitchFamily="18" charset="0"/>
              </a:rPr>
              <a:t>119</a:t>
            </a:r>
            <a:r>
              <a:rPr lang="fr-FR" altLang="cs-CZ" sz="2000">
                <a:latin typeface="Times New Roman" panose="02020603050405020304" pitchFamily="18" charset="0"/>
                <a:cs typeface="Times New Roman" panose="02020603050405020304" pitchFamily="18" charset="0"/>
              </a:rPr>
              <a:t>, 59-69). The calculation predicts 82% of the phosphate charge to be neutralized,</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with cations moving within a radius of 15 </a:t>
            </a:r>
            <a:r>
              <a:rPr lang="en-US" altLang="cs-CZ" sz="2000">
                <a:latin typeface="Times New Roman" panose="02020603050405020304" pitchFamily="18" charset="0"/>
                <a:cs typeface="Times New Roman" panose="02020603050405020304" pitchFamily="18" charset="0"/>
              </a:rPr>
              <a:t>Å from the helix axis. Manning theory</a:t>
            </a:r>
          </a:p>
          <a:p>
            <a:pPr eaLnBrk="1" hangingPunct="1">
              <a:spcBef>
                <a:spcPct val="0"/>
              </a:spcBef>
              <a:buFontTx/>
              <a:buNone/>
            </a:pPr>
            <a:r>
              <a:rPr lang="en-US" altLang="cs-CZ" sz="2000">
                <a:latin typeface="Times New Roman" panose="02020603050405020304" pitchFamily="18" charset="0"/>
                <a:cs typeface="Times New Roman" panose="02020603050405020304" pitchFamily="18" charset="0"/>
              </a:rPr>
              <a:t>predicts 76% of cations within 17 Å from the helix axis.</a:t>
            </a:r>
          </a:p>
        </p:txBody>
      </p:sp>
      <p:sp>
        <p:nvSpPr>
          <p:cNvPr id="24581" name="Text Box 3">
            <a:extLst>
              <a:ext uri="{FF2B5EF4-FFF2-40B4-BE49-F238E27FC236}">
                <a16:creationId xmlns:a16="http://schemas.microsoft.com/office/drawing/2014/main" id="{ADC4389B-5585-9845-9AC5-106550A66C1A}"/>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4582" name="Text Box 6">
            <a:extLst>
              <a:ext uri="{FF2B5EF4-FFF2-40B4-BE49-F238E27FC236}">
                <a16:creationId xmlns:a16="http://schemas.microsoft.com/office/drawing/2014/main" id="{0BEAD95E-9DAA-1947-9872-690FEEE5E762}"/>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4583" name="Rectangle 13">
            <a:extLst>
              <a:ext uri="{FF2B5EF4-FFF2-40B4-BE49-F238E27FC236}">
                <a16:creationId xmlns:a16="http://schemas.microsoft.com/office/drawing/2014/main" id="{15EF785D-E9DD-8A4A-AD2A-2FE21A31003D}"/>
              </a:ext>
            </a:extLst>
          </p:cNvPr>
          <p:cNvSpPr>
            <a:spLocks noChangeArrowheads="1"/>
          </p:cNvSpPr>
          <p:nvPr/>
        </p:nvSpPr>
        <p:spPr bwMode="auto">
          <a:xfrm>
            <a:off x="0" y="0"/>
            <a:ext cx="9429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600" b="1">
                <a:solidFill>
                  <a:srgbClr val="003399"/>
                </a:solidFill>
              </a:rPr>
              <a:t>2. Molecular dynamics simulations of a solvated DNA duplex</a:t>
            </a:r>
            <a:r>
              <a:rPr lang="de-CH" altLang="cs-CZ" sz="1600">
                <a:solidFill>
                  <a:srgbClr val="003399"/>
                </a:solidFill>
              </a:rPr>
              <a:t>  </a:t>
            </a:r>
            <a:endParaRPr lang="fr-FR" altLang="cs-CZ" sz="1600">
              <a:solidFill>
                <a:srgbClr val="003399"/>
              </a:solidFill>
            </a:endParaRPr>
          </a:p>
        </p:txBody>
      </p:sp>
      <p:sp>
        <p:nvSpPr>
          <p:cNvPr id="24584" name="Text Box 48">
            <a:extLst>
              <a:ext uri="{FF2B5EF4-FFF2-40B4-BE49-F238E27FC236}">
                <a16:creationId xmlns:a16="http://schemas.microsoft.com/office/drawing/2014/main" id="{95AB074A-5AB4-064B-8746-516F88D4D49A}"/>
              </a:ext>
            </a:extLst>
          </p:cNvPr>
          <p:cNvSpPr txBox="1">
            <a:spLocks noChangeArrowheads="1"/>
          </p:cNvSpPr>
          <p:nvPr/>
        </p:nvSpPr>
        <p:spPr bwMode="auto">
          <a:xfrm>
            <a:off x="7935913" y="4648200"/>
            <a:ext cx="493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t>[</a:t>
            </a:r>
            <a:r>
              <a:rPr lang="de-CH" altLang="cs-CZ" sz="2000">
                <a:cs typeface="Arial" panose="020B0604020202020204" pitchFamily="34" charset="0"/>
              </a:rPr>
              <a:t>Å]</a:t>
            </a:r>
          </a:p>
        </p:txBody>
      </p:sp>
      <p:sp>
        <p:nvSpPr>
          <p:cNvPr id="24585" name="Text Box 49">
            <a:extLst>
              <a:ext uri="{FF2B5EF4-FFF2-40B4-BE49-F238E27FC236}">
                <a16:creationId xmlns:a16="http://schemas.microsoft.com/office/drawing/2014/main" id="{70D0516E-CB52-0B47-A1B1-93011FDD3681}"/>
              </a:ext>
            </a:extLst>
          </p:cNvPr>
          <p:cNvSpPr txBox="1">
            <a:spLocks noChangeArrowheads="1"/>
          </p:cNvSpPr>
          <p:nvPr/>
        </p:nvSpPr>
        <p:spPr bwMode="auto">
          <a:xfrm>
            <a:off x="8027988" y="550863"/>
            <a:ext cx="1069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200"/>
              <a:t>% phosphate</a:t>
            </a:r>
          </a:p>
          <a:p>
            <a:pPr eaLnBrk="1" hangingPunct="1">
              <a:spcBef>
                <a:spcPct val="0"/>
              </a:spcBef>
              <a:buFontTx/>
              <a:buNone/>
            </a:pPr>
            <a:r>
              <a:rPr lang="de-CH" altLang="cs-CZ" sz="1200"/>
              <a:t>charge</a:t>
            </a:r>
            <a:endParaRPr lang="de-CH" altLang="cs-CZ" sz="1200">
              <a:cs typeface="Arial" panose="020B0604020202020204" pitchFamily="34" charset="0"/>
            </a:endParaRPr>
          </a:p>
        </p:txBody>
      </p:sp>
      <p:pic>
        <p:nvPicPr>
          <p:cNvPr id="24586" name="Picture 10">
            <a:extLst>
              <a:ext uri="{FF2B5EF4-FFF2-40B4-BE49-F238E27FC236}">
                <a16:creationId xmlns:a16="http://schemas.microsoft.com/office/drawing/2014/main" id="{725F0BF0-161F-9E43-A850-1FEA2F69F3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592138"/>
            <a:ext cx="6840538"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9">
            <a:extLst>
              <a:ext uri="{FF2B5EF4-FFF2-40B4-BE49-F238E27FC236}">
                <a16:creationId xmlns:a16="http://schemas.microsoft.com/office/drawing/2014/main" id="{BF8DA83D-4907-4944-B171-989B393AB094}"/>
              </a:ext>
            </a:extLst>
          </p:cNvPr>
          <p:cNvGrpSpPr>
            <a:grpSpLocks/>
          </p:cNvGrpSpPr>
          <p:nvPr/>
        </p:nvGrpSpPr>
        <p:grpSpPr bwMode="auto">
          <a:xfrm>
            <a:off x="4140200" y="2492375"/>
            <a:ext cx="4897438" cy="1057275"/>
            <a:chOff x="748" y="2356"/>
            <a:chExt cx="3085" cy="666"/>
          </a:xfrm>
        </p:grpSpPr>
        <p:sp>
          <p:nvSpPr>
            <p:cNvPr id="24588" name="Text Box 30">
              <a:extLst>
                <a:ext uri="{FF2B5EF4-FFF2-40B4-BE49-F238E27FC236}">
                  <a16:creationId xmlns:a16="http://schemas.microsoft.com/office/drawing/2014/main" id="{3D354C7F-9B5F-CA44-85A8-AD657EC49B12}"/>
                </a:ext>
              </a:extLst>
            </p:cNvPr>
            <p:cNvSpPr txBox="1">
              <a:spLocks noChangeArrowheads="1"/>
            </p:cNvSpPr>
            <p:nvPr/>
          </p:nvSpPr>
          <p:spPr bwMode="auto">
            <a:xfrm>
              <a:off x="748" y="2568"/>
              <a:ext cx="36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20 </a:t>
              </a:r>
              <a:r>
                <a:rPr lang="en-US" altLang="cs-CZ" sz="1600" b="1">
                  <a:latin typeface="Times New Roman" panose="02020603050405020304" pitchFamily="18" charset="0"/>
                  <a:cs typeface="Times New Roman" panose="02020603050405020304" pitchFamily="18" charset="0"/>
                </a:rPr>
                <a:t>Å</a:t>
              </a:r>
            </a:p>
          </p:txBody>
        </p:sp>
        <p:sp>
          <p:nvSpPr>
            <p:cNvPr id="24589" name="Text Box 31">
              <a:extLst>
                <a:ext uri="{FF2B5EF4-FFF2-40B4-BE49-F238E27FC236}">
                  <a16:creationId xmlns:a16="http://schemas.microsoft.com/office/drawing/2014/main" id="{8DE47167-8851-9946-ADF2-1F701A5A380C}"/>
                </a:ext>
              </a:extLst>
            </p:cNvPr>
            <p:cNvSpPr txBox="1">
              <a:spLocks noChangeArrowheads="1"/>
            </p:cNvSpPr>
            <p:nvPr/>
          </p:nvSpPr>
          <p:spPr bwMode="auto">
            <a:xfrm>
              <a:off x="786" y="2356"/>
              <a:ext cx="3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7 </a:t>
              </a:r>
              <a:r>
                <a:rPr lang="en-US" altLang="cs-CZ" sz="1600" b="1">
                  <a:latin typeface="Times New Roman" panose="02020603050405020304" pitchFamily="18" charset="0"/>
                  <a:cs typeface="Times New Roman" panose="02020603050405020304" pitchFamily="18" charset="0"/>
                </a:rPr>
                <a:t>Å</a:t>
              </a:r>
            </a:p>
          </p:txBody>
        </p:sp>
        <p:sp>
          <p:nvSpPr>
            <p:cNvPr id="24590" name="Text Box 32">
              <a:extLst>
                <a:ext uri="{FF2B5EF4-FFF2-40B4-BE49-F238E27FC236}">
                  <a16:creationId xmlns:a16="http://schemas.microsoft.com/office/drawing/2014/main" id="{47D15971-8BDE-C945-9FD3-94BB41603AF4}"/>
                </a:ext>
              </a:extLst>
            </p:cNvPr>
            <p:cNvSpPr txBox="1">
              <a:spLocks noChangeArrowheads="1"/>
            </p:cNvSpPr>
            <p:nvPr/>
          </p:nvSpPr>
          <p:spPr bwMode="auto">
            <a:xfrm>
              <a:off x="817" y="2810"/>
              <a:ext cx="3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7 </a:t>
              </a:r>
              <a:r>
                <a:rPr lang="en-US" altLang="cs-CZ" sz="1600" b="1">
                  <a:latin typeface="Times New Roman" panose="02020603050405020304" pitchFamily="18" charset="0"/>
                  <a:cs typeface="Times New Roman" panose="02020603050405020304" pitchFamily="18" charset="0"/>
                </a:rPr>
                <a:t>Å</a:t>
              </a:r>
            </a:p>
          </p:txBody>
        </p:sp>
        <p:grpSp>
          <p:nvGrpSpPr>
            <p:cNvPr id="24591" name="Group 33">
              <a:extLst>
                <a:ext uri="{FF2B5EF4-FFF2-40B4-BE49-F238E27FC236}">
                  <a16:creationId xmlns:a16="http://schemas.microsoft.com/office/drawing/2014/main" id="{5FB2EE2B-C53A-AA42-867C-9BD055F071E2}"/>
                </a:ext>
              </a:extLst>
            </p:cNvPr>
            <p:cNvGrpSpPr>
              <a:grpSpLocks/>
            </p:cNvGrpSpPr>
            <p:nvPr/>
          </p:nvGrpSpPr>
          <p:grpSpPr bwMode="auto">
            <a:xfrm>
              <a:off x="1157" y="2382"/>
              <a:ext cx="2676" cy="640"/>
              <a:chOff x="476" y="1979"/>
              <a:chExt cx="3856" cy="1270"/>
            </a:xfrm>
          </p:grpSpPr>
          <p:sp>
            <p:nvSpPr>
              <p:cNvPr id="24598" name="Oval 34">
                <a:extLst>
                  <a:ext uri="{FF2B5EF4-FFF2-40B4-BE49-F238E27FC236}">
                    <a16:creationId xmlns:a16="http://schemas.microsoft.com/office/drawing/2014/main" id="{0A2E50B0-9656-E14E-80BA-FCA319D254DD}"/>
                  </a:ext>
                </a:extLst>
              </p:cNvPr>
              <p:cNvSpPr>
                <a:spLocks noChangeArrowheads="1"/>
              </p:cNvSpPr>
              <p:nvPr/>
            </p:nvSpPr>
            <p:spPr bwMode="auto">
              <a:xfrm>
                <a:off x="793" y="1979"/>
                <a:ext cx="681" cy="1270"/>
              </a:xfrm>
              <a:prstGeom prst="ellipse">
                <a:avLst/>
              </a:prstGeom>
              <a:solidFill>
                <a:srgbClr val="FF7C8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599" name="Oval 35">
                <a:extLst>
                  <a:ext uri="{FF2B5EF4-FFF2-40B4-BE49-F238E27FC236}">
                    <a16:creationId xmlns:a16="http://schemas.microsoft.com/office/drawing/2014/main" id="{08DEE40C-1AC0-774E-87FD-4FF40AECAA91}"/>
                  </a:ext>
                </a:extLst>
              </p:cNvPr>
              <p:cNvSpPr>
                <a:spLocks noChangeArrowheads="1"/>
              </p:cNvSpPr>
              <p:nvPr/>
            </p:nvSpPr>
            <p:spPr bwMode="auto">
              <a:xfrm>
                <a:off x="975" y="2296"/>
                <a:ext cx="317" cy="635"/>
              </a:xfrm>
              <a:prstGeom prst="ellipse">
                <a:avLst/>
              </a:prstGeom>
              <a:solidFill>
                <a:schemeClr val="hlink"/>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600" name="Oval 36">
                <a:extLst>
                  <a:ext uri="{FF2B5EF4-FFF2-40B4-BE49-F238E27FC236}">
                    <a16:creationId xmlns:a16="http://schemas.microsoft.com/office/drawing/2014/main" id="{3C3B126C-C21A-8E44-B354-D4FF8952044C}"/>
                  </a:ext>
                </a:extLst>
              </p:cNvPr>
              <p:cNvSpPr>
                <a:spLocks noChangeArrowheads="1"/>
              </p:cNvSpPr>
              <p:nvPr/>
            </p:nvSpPr>
            <p:spPr bwMode="auto">
              <a:xfrm>
                <a:off x="3651" y="1979"/>
                <a:ext cx="681" cy="127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601" name="Line 37">
                <a:extLst>
                  <a:ext uri="{FF2B5EF4-FFF2-40B4-BE49-F238E27FC236}">
                    <a16:creationId xmlns:a16="http://schemas.microsoft.com/office/drawing/2014/main" id="{A9DF25DA-BC0E-5042-BDFD-FB5AD525E85F}"/>
                  </a:ext>
                </a:extLst>
              </p:cNvPr>
              <p:cNvSpPr>
                <a:spLocks noChangeShapeType="1"/>
              </p:cNvSpPr>
              <p:nvPr/>
            </p:nvSpPr>
            <p:spPr bwMode="auto">
              <a:xfrm>
                <a:off x="1111" y="1979"/>
                <a:ext cx="290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4602" name="Line 38">
                <a:extLst>
                  <a:ext uri="{FF2B5EF4-FFF2-40B4-BE49-F238E27FC236}">
                    <a16:creationId xmlns:a16="http://schemas.microsoft.com/office/drawing/2014/main" id="{5471093F-A33B-624E-B394-8A6D7808844C}"/>
                  </a:ext>
                </a:extLst>
              </p:cNvPr>
              <p:cNvSpPr>
                <a:spLocks noChangeShapeType="1"/>
              </p:cNvSpPr>
              <p:nvPr/>
            </p:nvSpPr>
            <p:spPr bwMode="auto">
              <a:xfrm>
                <a:off x="1156" y="3249"/>
                <a:ext cx="28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4603" name="Line 39">
                <a:extLst>
                  <a:ext uri="{FF2B5EF4-FFF2-40B4-BE49-F238E27FC236}">
                    <a16:creationId xmlns:a16="http://schemas.microsoft.com/office/drawing/2014/main" id="{CB1F0FD2-C679-A343-8370-54E293C1CFB3}"/>
                  </a:ext>
                </a:extLst>
              </p:cNvPr>
              <p:cNvSpPr>
                <a:spLocks noChangeShapeType="1"/>
              </p:cNvSpPr>
              <p:nvPr/>
            </p:nvSpPr>
            <p:spPr bwMode="auto">
              <a:xfrm flipV="1">
                <a:off x="476" y="2296"/>
                <a:ext cx="0" cy="63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604" name="Line 40">
                <a:extLst>
                  <a:ext uri="{FF2B5EF4-FFF2-40B4-BE49-F238E27FC236}">
                    <a16:creationId xmlns:a16="http://schemas.microsoft.com/office/drawing/2014/main" id="{948EEF19-F50C-BF41-B129-04365F283DC8}"/>
                  </a:ext>
                </a:extLst>
              </p:cNvPr>
              <p:cNvSpPr>
                <a:spLocks noChangeShapeType="1"/>
              </p:cNvSpPr>
              <p:nvPr/>
            </p:nvSpPr>
            <p:spPr bwMode="auto">
              <a:xfrm flipV="1">
                <a:off x="476" y="1979"/>
                <a:ext cx="0" cy="31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605" name="Line 41">
                <a:extLst>
                  <a:ext uri="{FF2B5EF4-FFF2-40B4-BE49-F238E27FC236}">
                    <a16:creationId xmlns:a16="http://schemas.microsoft.com/office/drawing/2014/main" id="{5B7A1F4B-F3A8-A94B-86B3-6491A18EA0BB}"/>
                  </a:ext>
                </a:extLst>
              </p:cNvPr>
              <p:cNvSpPr>
                <a:spLocks noChangeShapeType="1"/>
              </p:cNvSpPr>
              <p:nvPr/>
            </p:nvSpPr>
            <p:spPr bwMode="auto">
              <a:xfrm flipH="1">
                <a:off x="476" y="2931"/>
                <a:ext cx="0" cy="31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4592" name="Oval 42">
              <a:extLst>
                <a:ext uri="{FF2B5EF4-FFF2-40B4-BE49-F238E27FC236}">
                  <a16:creationId xmlns:a16="http://schemas.microsoft.com/office/drawing/2014/main" id="{C6E18925-9231-E34F-B9F8-B6F9C63849E8}"/>
                </a:ext>
              </a:extLst>
            </p:cNvPr>
            <p:cNvSpPr>
              <a:spLocks noChangeArrowheads="1"/>
            </p:cNvSpPr>
            <p:nvPr/>
          </p:nvSpPr>
          <p:spPr bwMode="auto">
            <a:xfrm>
              <a:off x="3298" y="2382"/>
              <a:ext cx="473" cy="64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24593" name="Group 43">
              <a:extLst>
                <a:ext uri="{FF2B5EF4-FFF2-40B4-BE49-F238E27FC236}">
                  <a16:creationId xmlns:a16="http://schemas.microsoft.com/office/drawing/2014/main" id="{F0DDA917-1988-6F42-BFB0-F0AF6BFC85B8}"/>
                </a:ext>
              </a:extLst>
            </p:cNvPr>
            <p:cNvGrpSpPr>
              <a:grpSpLocks/>
            </p:cNvGrpSpPr>
            <p:nvPr/>
          </p:nvGrpSpPr>
          <p:grpSpPr bwMode="auto">
            <a:xfrm>
              <a:off x="1157" y="2382"/>
              <a:ext cx="441" cy="640"/>
              <a:chOff x="1338" y="2382"/>
              <a:chExt cx="635" cy="1270"/>
            </a:xfrm>
          </p:grpSpPr>
          <p:sp>
            <p:nvSpPr>
              <p:cNvPr id="24594" name="Line 44">
                <a:extLst>
                  <a:ext uri="{FF2B5EF4-FFF2-40B4-BE49-F238E27FC236}">
                    <a16:creationId xmlns:a16="http://schemas.microsoft.com/office/drawing/2014/main" id="{19C61988-7E67-6B4D-9A4D-AD843E824605}"/>
                  </a:ext>
                </a:extLst>
              </p:cNvPr>
              <p:cNvSpPr>
                <a:spLocks noChangeShapeType="1"/>
              </p:cNvSpPr>
              <p:nvPr/>
            </p:nvSpPr>
            <p:spPr bwMode="auto">
              <a:xfrm flipH="1">
                <a:off x="1338" y="238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5" name="Line 45">
                <a:extLst>
                  <a:ext uri="{FF2B5EF4-FFF2-40B4-BE49-F238E27FC236}">
                    <a16:creationId xmlns:a16="http://schemas.microsoft.com/office/drawing/2014/main" id="{D7530646-4D08-D04E-9432-23D6765E0CC1}"/>
                  </a:ext>
                </a:extLst>
              </p:cNvPr>
              <p:cNvSpPr>
                <a:spLocks noChangeShapeType="1"/>
              </p:cNvSpPr>
              <p:nvPr/>
            </p:nvSpPr>
            <p:spPr bwMode="auto">
              <a:xfrm flipH="1">
                <a:off x="1338" y="365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6" name="Line 46">
                <a:extLst>
                  <a:ext uri="{FF2B5EF4-FFF2-40B4-BE49-F238E27FC236}">
                    <a16:creationId xmlns:a16="http://schemas.microsoft.com/office/drawing/2014/main" id="{15BBA73B-B509-6548-AB75-2EC33CD446EA}"/>
                  </a:ext>
                </a:extLst>
              </p:cNvPr>
              <p:cNvSpPr>
                <a:spLocks noChangeShapeType="1"/>
              </p:cNvSpPr>
              <p:nvPr/>
            </p:nvSpPr>
            <p:spPr bwMode="auto">
              <a:xfrm flipH="1">
                <a:off x="1338" y="2699"/>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7" name="Line 47">
                <a:extLst>
                  <a:ext uri="{FF2B5EF4-FFF2-40B4-BE49-F238E27FC236}">
                    <a16:creationId xmlns:a16="http://schemas.microsoft.com/office/drawing/2014/main" id="{B0DDD076-9221-7342-8794-8BCA280DD74C}"/>
                  </a:ext>
                </a:extLst>
              </p:cNvPr>
              <p:cNvSpPr>
                <a:spLocks noChangeShapeType="1"/>
              </p:cNvSpPr>
              <p:nvPr/>
            </p:nvSpPr>
            <p:spPr bwMode="auto">
              <a:xfrm flipH="1">
                <a:off x="1338" y="3334"/>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2" grpId="0" animBg="1"/>
      <p:bldP spid="10245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8">
            <a:extLst>
              <a:ext uri="{FF2B5EF4-FFF2-40B4-BE49-F238E27FC236}">
                <a16:creationId xmlns:a16="http://schemas.microsoft.com/office/drawing/2014/main" id="{47FD3A88-5BAD-4949-8DF3-C7848D1A706F}"/>
              </a:ext>
            </a:extLst>
          </p:cNvPr>
          <p:cNvGraphicFramePr>
            <a:graphicFrameLocks noChangeAspect="1"/>
          </p:cNvGraphicFramePr>
          <p:nvPr/>
        </p:nvGraphicFramePr>
        <p:xfrm>
          <a:off x="684213" y="1341438"/>
          <a:ext cx="2232025" cy="1081087"/>
        </p:xfrm>
        <a:graphic>
          <a:graphicData uri="http://schemas.openxmlformats.org/presentationml/2006/ole">
            <mc:AlternateContent xmlns:mc="http://schemas.openxmlformats.org/markup-compatibility/2006">
              <mc:Choice xmlns:v="urn:schemas-microsoft-com:vml" Requires="v">
                <p:oleObj spid="_x0000_s25633" name="Equation" r:id="rId3" imgW="14630400" imgH="5270500" progId="Equation.DSMT4">
                  <p:embed/>
                </p:oleObj>
              </mc:Choice>
              <mc:Fallback>
                <p:oleObj name="Equation" r:id="rId3" imgW="14630400" imgH="527050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341438"/>
                        <a:ext cx="2232025" cy="1081087"/>
                      </a:xfrm>
                      <a:prstGeom prst="rect">
                        <a:avLst/>
                      </a:pr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5603" name="Group 9">
            <a:extLst>
              <a:ext uri="{FF2B5EF4-FFF2-40B4-BE49-F238E27FC236}">
                <a16:creationId xmlns:a16="http://schemas.microsoft.com/office/drawing/2014/main" id="{0B5E1250-778B-B545-9B68-955696293BD7}"/>
              </a:ext>
            </a:extLst>
          </p:cNvPr>
          <p:cNvGrpSpPr>
            <a:grpSpLocks/>
          </p:cNvGrpSpPr>
          <p:nvPr/>
        </p:nvGrpSpPr>
        <p:grpSpPr bwMode="auto">
          <a:xfrm>
            <a:off x="85725" y="3573463"/>
            <a:ext cx="9094788" cy="2868612"/>
            <a:chOff x="68" y="2440"/>
            <a:chExt cx="5729" cy="1807"/>
          </a:xfrm>
        </p:grpSpPr>
        <p:sp>
          <p:nvSpPr>
            <p:cNvPr id="25606" name="Text Box 10">
              <a:extLst>
                <a:ext uri="{FF2B5EF4-FFF2-40B4-BE49-F238E27FC236}">
                  <a16:creationId xmlns:a16="http://schemas.microsoft.com/office/drawing/2014/main" id="{331F8D09-EB4F-7B4A-9C04-CEB7D731F5B6}"/>
                </a:ext>
              </a:extLst>
            </p:cNvPr>
            <p:cNvSpPr txBox="1">
              <a:spLocks noChangeArrowheads="1"/>
            </p:cNvSpPr>
            <p:nvPr/>
          </p:nvSpPr>
          <p:spPr bwMode="auto">
            <a:xfrm>
              <a:off x="68" y="2440"/>
              <a:ext cx="5651" cy="1444"/>
            </a:xfrm>
            <a:prstGeom prst="rect">
              <a:avLst/>
            </a:prstGeom>
            <a:solidFill>
              <a:schemeClr val="accent1"/>
            </a:solidFill>
            <a:ln w="9525">
              <a:solidFill>
                <a:srgbClr val="FF0000"/>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Symbol" pitchFamily="2" charset="2"/>
                <a:buChar char="q"/>
              </a:pPr>
              <a:r>
                <a:rPr lang="en-US" altLang="cs-CZ" sz="2400">
                  <a:latin typeface="Times New Roman" panose="02020603050405020304" pitchFamily="18" charset="0"/>
                </a:rPr>
                <a:t> = fraction of monovalent cations predicted by Counterion </a:t>
              </a:r>
            </a:p>
            <a:p>
              <a:pPr eaLnBrk="1" hangingPunct="1">
                <a:spcBef>
                  <a:spcPct val="0"/>
                </a:spcBef>
                <a:buFont typeface="Symbol" pitchFamily="2" charset="2"/>
                <a:buNone/>
              </a:pPr>
              <a:r>
                <a:rPr lang="en-US" altLang="cs-CZ" sz="2400">
                  <a:latin typeface="Times New Roman" panose="02020603050405020304" pitchFamily="18" charset="0"/>
                </a:rPr>
                <a:t>Condensation Theory to condense on each unit charge of the poly-anion</a:t>
              </a:r>
              <a:endParaRPr lang="fr-FR" altLang="cs-CZ" sz="2400">
                <a:latin typeface="Times New Roman" panose="02020603050405020304" pitchFamily="18" charset="0"/>
              </a:endParaRPr>
            </a:p>
            <a:p>
              <a:pPr eaLnBrk="1" hangingPunct="1">
                <a:spcBef>
                  <a:spcPct val="0"/>
                </a:spcBef>
                <a:buFontTx/>
                <a:buNone/>
              </a:pPr>
              <a:endParaRPr lang="en-US" altLang="cs-CZ" sz="2400">
                <a:latin typeface="Times New Roman" panose="02020603050405020304" pitchFamily="18" charset="0"/>
              </a:endParaRPr>
            </a:p>
            <a:p>
              <a:pPr eaLnBrk="1" hangingPunct="1">
                <a:spcBef>
                  <a:spcPct val="0"/>
                </a:spcBef>
                <a:buFontTx/>
                <a:buNone/>
              </a:pPr>
              <a:r>
                <a:rPr lang="en-US" altLang="cs-CZ" sz="2400">
                  <a:latin typeface="Times New Roman" panose="02020603050405020304" pitchFamily="18" charset="0"/>
                </a:rPr>
                <a:t>If </a:t>
              </a:r>
              <a:r>
                <a:rPr lang="en-US" altLang="cs-CZ" sz="2400">
                  <a:latin typeface="Symbol" pitchFamily="2" charset="2"/>
                </a:rPr>
                <a:t>x &gt; 1 </a:t>
              </a:r>
              <a:r>
                <a:rPr lang="en-US" altLang="cs-CZ" sz="2400">
                  <a:latin typeface="Times New Roman" panose="02020603050405020304" pitchFamily="18" charset="0"/>
                  <a:cs typeface="Times New Roman" panose="02020603050405020304" pitchFamily="18" charset="0"/>
                </a:rPr>
                <a:t>then a fraction of 1-</a:t>
              </a:r>
              <a:r>
                <a:rPr lang="el-GR" altLang="cs-CZ" sz="2400">
                  <a:latin typeface="Times New Roman" panose="02020603050405020304" pitchFamily="18" charset="0"/>
                  <a:cs typeface="Times New Roman" panose="02020603050405020304" pitchFamily="18" charset="0"/>
                </a:rPr>
                <a:t>ξ</a:t>
              </a:r>
              <a:r>
                <a:rPr lang="de-CH" altLang="cs-CZ" sz="2400" baseline="30000">
                  <a:latin typeface="Times New Roman" panose="02020603050405020304" pitchFamily="18" charset="0"/>
                  <a:cs typeface="Times New Roman" panose="02020603050405020304" pitchFamily="18" charset="0"/>
                </a:rPr>
                <a:t>-1</a:t>
              </a:r>
              <a:r>
                <a:rPr lang="de-CH" altLang="cs-CZ" sz="2400">
                  <a:latin typeface="Times New Roman" panose="02020603050405020304" pitchFamily="18" charset="0"/>
                  <a:cs typeface="Times New Roman" panose="02020603050405020304" pitchFamily="18" charset="0"/>
                </a:rPr>
                <a:t> counterions condense at each unit charge</a:t>
              </a:r>
            </a:p>
            <a:p>
              <a:pPr eaLnBrk="1" hangingPunct="1">
                <a:spcBef>
                  <a:spcPct val="0"/>
                </a:spcBef>
                <a:buFontTx/>
                <a:buNone/>
              </a:pPr>
              <a:endParaRPr lang="de-CH" altLang="cs-CZ" sz="240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cs-CZ" sz="2400">
                  <a:latin typeface="Times New Roman" panose="02020603050405020304" pitchFamily="18" charset="0"/>
                </a:rPr>
                <a:t>If </a:t>
              </a:r>
              <a:r>
                <a:rPr lang="en-US" altLang="cs-CZ" sz="2400">
                  <a:latin typeface="Symbol" pitchFamily="2" charset="2"/>
                </a:rPr>
                <a:t>x &lt;1 </a:t>
              </a:r>
              <a:r>
                <a:rPr lang="en-US" altLang="cs-CZ" sz="2400">
                  <a:latin typeface="Times New Roman" panose="02020603050405020304" pitchFamily="18" charset="0"/>
                  <a:cs typeface="Times New Roman" panose="02020603050405020304" pitchFamily="18" charset="0"/>
                </a:rPr>
                <a:t>, there is no counterion condensation.</a:t>
              </a:r>
              <a:endParaRPr lang="el-GR" altLang="cs-CZ" sz="2400">
                <a:latin typeface="Times New Roman" panose="02020603050405020304" pitchFamily="18" charset="0"/>
                <a:cs typeface="Times New Roman" panose="02020603050405020304" pitchFamily="18" charset="0"/>
              </a:endParaRPr>
            </a:p>
          </p:txBody>
        </p:sp>
        <p:sp>
          <p:nvSpPr>
            <p:cNvPr id="25607" name="Text Box 11">
              <a:extLst>
                <a:ext uri="{FF2B5EF4-FFF2-40B4-BE49-F238E27FC236}">
                  <a16:creationId xmlns:a16="http://schemas.microsoft.com/office/drawing/2014/main" id="{8C84C6B9-5673-B04B-8B44-DA1703CC171C}"/>
                </a:ext>
              </a:extLst>
            </p:cNvPr>
            <p:cNvSpPr txBox="1">
              <a:spLocks noChangeArrowheads="1"/>
            </p:cNvSpPr>
            <p:nvPr/>
          </p:nvSpPr>
          <p:spPr bwMode="auto">
            <a:xfrm>
              <a:off x="385" y="3959"/>
              <a:ext cx="54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duplex DNA in H</a:t>
              </a:r>
              <a:r>
                <a:rPr lang="de-CH" altLang="cs-CZ" sz="2400" baseline="-25000">
                  <a:latin typeface="Times New Roman" panose="02020603050405020304" pitchFamily="18" charset="0"/>
                  <a:cs typeface="Times New Roman" panose="02020603050405020304" pitchFamily="18" charset="0"/>
                </a:rPr>
                <a:t>2</a:t>
              </a:r>
              <a:r>
                <a:rPr lang="de-CH" altLang="cs-CZ" sz="2400">
                  <a:latin typeface="Times New Roman" panose="02020603050405020304" pitchFamily="18" charset="0"/>
                  <a:cs typeface="Times New Roman" panose="02020603050405020304" pitchFamily="18" charset="0"/>
                </a:rPr>
                <a:t>O at 298 K: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4.2  single-stranded DNA: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2.1</a:t>
              </a:r>
              <a:endParaRPr lang="fr-FR" altLang="cs-CZ" sz="2400">
                <a:latin typeface="Times New Roman" panose="02020603050405020304" pitchFamily="18" charset="0"/>
                <a:cs typeface="Times New Roman" panose="02020603050405020304" pitchFamily="18" charset="0"/>
              </a:endParaRPr>
            </a:p>
          </p:txBody>
        </p:sp>
      </p:grpSp>
      <p:sp>
        <p:nvSpPr>
          <p:cNvPr id="25604" name="Text Box 15">
            <a:extLst>
              <a:ext uri="{FF2B5EF4-FFF2-40B4-BE49-F238E27FC236}">
                <a16:creationId xmlns:a16="http://schemas.microsoft.com/office/drawing/2014/main" id="{2BC488DC-55BB-4B45-804A-ADB1C4A87FB5}"/>
              </a:ext>
            </a:extLst>
          </p:cNvPr>
          <p:cNvSpPr txBox="1">
            <a:spLocks noChangeArrowheads="1"/>
          </p:cNvSpPr>
          <p:nvPr/>
        </p:nvSpPr>
        <p:spPr bwMode="auto">
          <a:xfrm>
            <a:off x="3598863" y="1412875"/>
            <a:ext cx="5545137" cy="955675"/>
          </a:xfrm>
          <a:prstGeom prst="rect">
            <a:avLst/>
          </a:prstGeom>
          <a:solidFill>
            <a:srgbClr val="F5FB1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Symbol" pitchFamily="2" charset="2"/>
              <a:buNone/>
            </a:pPr>
            <a:r>
              <a:rPr lang="en-US" altLang="cs-CZ" sz="2800">
                <a:latin typeface="Times New Roman" panose="02020603050405020304" pitchFamily="18" charset="0"/>
              </a:rPr>
              <a:t>In a diluted solution of counterions, </a:t>
            </a:r>
          </a:p>
          <a:p>
            <a:pPr eaLnBrk="1" hangingPunct="1">
              <a:spcBef>
                <a:spcPct val="0"/>
              </a:spcBef>
              <a:buFont typeface="Symbol" pitchFamily="2" charset="2"/>
              <a:buNone/>
            </a:pPr>
            <a:r>
              <a:rPr lang="en-US" altLang="cs-CZ" sz="2800">
                <a:latin typeface="Symbol" pitchFamily="2" charset="2"/>
              </a:rPr>
              <a:t>q</a:t>
            </a:r>
            <a:r>
              <a:rPr lang="en-US" altLang="cs-CZ" sz="2800">
                <a:latin typeface="Times New Roman" panose="02020603050405020304" pitchFamily="18" charset="0"/>
              </a:rPr>
              <a:t> is concentration-independent!</a:t>
            </a:r>
            <a:endParaRPr lang="fr-FR" altLang="cs-CZ" sz="2800" i="1"/>
          </a:p>
        </p:txBody>
      </p:sp>
      <p:sp>
        <p:nvSpPr>
          <p:cNvPr id="25605" name="Text Box 19">
            <a:extLst>
              <a:ext uri="{FF2B5EF4-FFF2-40B4-BE49-F238E27FC236}">
                <a16:creationId xmlns:a16="http://schemas.microsoft.com/office/drawing/2014/main" id="{AD0CC444-FD61-4645-9053-DE8FE46416AA}"/>
              </a:ext>
            </a:extLst>
          </p:cNvPr>
          <p:cNvSpPr txBox="1">
            <a:spLocks noChangeArrowheads="1"/>
          </p:cNvSpPr>
          <p:nvPr/>
        </p:nvSpPr>
        <p:spPr bwMode="auto">
          <a:xfrm>
            <a:off x="3635375" y="333375"/>
            <a:ext cx="2736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3600">
                <a:solidFill>
                  <a:srgbClr val="FF0000"/>
                </a:solidFill>
                <a:latin typeface="Times New Roman" panose="02020603050405020304" pitchFamily="18" charset="0"/>
              </a:rPr>
              <a:t>Remember:</a:t>
            </a:r>
            <a:endParaRPr lang="fr-FR" altLang="cs-CZ" sz="3600">
              <a:solidFill>
                <a:srgbClr val="FF0000"/>
              </a:solidFill>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a:extLst>
              <a:ext uri="{FF2B5EF4-FFF2-40B4-BE49-F238E27FC236}">
                <a16:creationId xmlns:a16="http://schemas.microsoft.com/office/drawing/2014/main" id="{A5C40565-2BBC-6F49-BA4C-154D488E65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0"/>
            <a:ext cx="8353425" cy="681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a:extLst>
              <a:ext uri="{FF2B5EF4-FFF2-40B4-BE49-F238E27FC236}">
                <a16:creationId xmlns:a16="http://schemas.microsoft.com/office/drawing/2014/main" id="{855A5DD8-BA2E-C944-94A2-B78B61298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16338"/>
            <a:ext cx="914400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6">
            <a:extLst>
              <a:ext uri="{FF2B5EF4-FFF2-40B4-BE49-F238E27FC236}">
                <a16:creationId xmlns:a16="http://schemas.microsoft.com/office/drawing/2014/main" id="{F30600EA-0215-5343-9F47-DCF757217F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0"/>
            <a:ext cx="4410075"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7">
            <a:extLst>
              <a:ext uri="{FF2B5EF4-FFF2-40B4-BE49-F238E27FC236}">
                <a16:creationId xmlns:a16="http://schemas.microsoft.com/office/drawing/2014/main" id="{B46C5D25-0C6C-574D-91F9-121E7E4A6E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908050"/>
            <a:ext cx="2554288"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8">
            <a:extLst>
              <a:ext uri="{FF2B5EF4-FFF2-40B4-BE49-F238E27FC236}">
                <a16:creationId xmlns:a16="http://schemas.microsoft.com/office/drawing/2014/main" id="{F92AD668-A865-E548-B484-54C300D400CA}"/>
              </a:ext>
            </a:extLst>
          </p:cNvPr>
          <p:cNvSpPr>
            <a:spLocks noChangeArrowheads="1"/>
          </p:cNvSpPr>
          <p:nvPr/>
        </p:nvSpPr>
        <p:spPr bwMode="auto">
          <a:xfrm>
            <a:off x="1908175" y="6553200"/>
            <a:ext cx="47545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400" i="1"/>
              <a:t>http://matematika-online-a.kvalitne.cz/derivace-funkce.htm</a:t>
            </a:r>
          </a:p>
        </p:txBody>
      </p:sp>
      <p:sp>
        <p:nvSpPr>
          <p:cNvPr id="27654" name="Text Box 10">
            <a:extLst>
              <a:ext uri="{FF2B5EF4-FFF2-40B4-BE49-F238E27FC236}">
                <a16:creationId xmlns:a16="http://schemas.microsoft.com/office/drawing/2014/main" id="{9E22B2E6-A045-A142-AE0E-C7440DCE9370}"/>
              </a:ext>
            </a:extLst>
          </p:cNvPr>
          <p:cNvSpPr txBox="1">
            <a:spLocks noChangeArrowheads="1"/>
          </p:cNvSpPr>
          <p:nvPr/>
        </p:nvSpPr>
        <p:spPr bwMode="auto">
          <a:xfrm>
            <a:off x="4932363" y="4076700"/>
            <a:ext cx="1052512"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i="1"/>
              <a:t>(a</a:t>
            </a:r>
            <a:r>
              <a:rPr lang="de-CH" altLang="cs-CZ" sz="1800" b="1" i="1" baseline="30000"/>
              <a:t>x</a:t>
            </a:r>
            <a:r>
              <a:rPr lang="de-CH" altLang="cs-CZ" sz="1800" b="1" i="1"/>
              <a:t>)</a:t>
            </a:r>
            <a:r>
              <a:rPr lang="de-CH" altLang="cs-CZ" sz="1800" b="1" i="1" baseline="30000"/>
              <a:t> </a:t>
            </a:r>
            <a:r>
              <a:rPr lang="de-CH" altLang="cs-CZ" sz="1800" b="1" i="1"/>
              <a:t>*</a:t>
            </a:r>
            <a:r>
              <a:rPr lang="de-CH" altLang="cs-CZ" sz="1800" b="1" i="1" baseline="30000"/>
              <a:t> </a:t>
            </a:r>
            <a:r>
              <a:rPr lang="de-CH" altLang="cs-CZ" sz="1800" b="1" i="1"/>
              <a:t>lna</a:t>
            </a:r>
            <a:endParaRPr lang="cs-CZ" altLang="cs-CZ" sz="1800" b="1"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8">
            <a:extLst>
              <a:ext uri="{FF2B5EF4-FFF2-40B4-BE49-F238E27FC236}">
                <a16:creationId xmlns:a16="http://schemas.microsoft.com/office/drawing/2014/main" id="{5F67B9C1-539F-034E-BC2E-9BBBD03B6A42}"/>
              </a:ext>
            </a:extLst>
          </p:cNvPr>
          <p:cNvSpPr txBox="1">
            <a:spLocks noChangeArrowheads="1"/>
          </p:cNvSpPr>
          <p:nvPr/>
        </p:nvSpPr>
        <p:spPr bwMode="auto">
          <a:xfrm>
            <a:off x="295100" y="260648"/>
            <a:ext cx="84288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b="1" dirty="0">
                <a:latin typeface="Times New Roman" panose="02020603050405020304" pitchFamily="18" charset="0"/>
                <a:sym typeface="Symbol" pitchFamily="2" charset="2"/>
              </a:rPr>
              <a:t>Before we continue, let us learn about two definitions:</a:t>
            </a:r>
          </a:p>
        </p:txBody>
      </p:sp>
      <p:sp>
        <p:nvSpPr>
          <p:cNvPr id="3" name="Text Box 48">
            <a:extLst>
              <a:ext uri="{FF2B5EF4-FFF2-40B4-BE49-F238E27FC236}">
                <a16:creationId xmlns:a16="http://schemas.microsoft.com/office/drawing/2014/main" id="{C5538C8C-93CE-C946-9FAC-27B0304FB1BA}"/>
              </a:ext>
            </a:extLst>
          </p:cNvPr>
          <p:cNvSpPr txBox="1">
            <a:spLocks noChangeArrowheads="1"/>
          </p:cNvSpPr>
          <p:nvPr/>
        </p:nvSpPr>
        <p:spPr bwMode="auto">
          <a:xfrm>
            <a:off x="301370" y="1085835"/>
            <a:ext cx="866057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u="sng" dirty="0">
                <a:latin typeface="Times New Roman" panose="02020603050405020304" pitchFamily="18" charset="0"/>
                <a:sym typeface="Symbol" pitchFamily="2" charset="2"/>
              </a:rPr>
              <a:t>Bjerrum* length </a:t>
            </a:r>
            <a:r>
              <a:rPr lang="en-US" altLang="cs-CZ" sz="2400" i="1" u="sng" dirty="0" err="1">
                <a:latin typeface="Times New Roman" panose="02020603050405020304" pitchFamily="18" charset="0"/>
                <a:sym typeface="Symbol" pitchFamily="2" charset="2"/>
              </a:rPr>
              <a:t>l</a:t>
            </a:r>
            <a:r>
              <a:rPr lang="en-US" altLang="cs-CZ" sz="2400" i="1" u="sng" baseline="-25000" dirty="0" err="1">
                <a:latin typeface="Times New Roman" panose="02020603050405020304" pitchFamily="18" charset="0"/>
                <a:sym typeface="Symbol" pitchFamily="2" charset="2"/>
              </a:rPr>
              <a:t>B</a:t>
            </a:r>
            <a:r>
              <a:rPr lang="en-US" altLang="cs-CZ" sz="2400" u="sng" dirty="0">
                <a:latin typeface="Times New Roman" panose="02020603050405020304" pitchFamily="18" charset="0"/>
                <a:sym typeface="Symbol" pitchFamily="2" charset="2"/>
              </a:rPr>
              <a:t>: </a:t>
            </a:r>
            <a:r>
              <a:rPr lang="en-US" altLang="cs-CZ" sz="2400" dirty="0">
                <a:latin typeface="Times New Roman" panose="02020603050405020304" pitchFamily="18" charset="0"/>
                <a:sym typeface="Symbol" pitchFamily="2" charset="2"/>
              </a:rPr>
              <a:t>the distance between two elementary charges (</a:t>
            </a:r>
            <a:r>
              <a:rPr lang="en-US" altLang="cs-CZ" sz="2400" i="1" dirty="0" err="1">
                <a:latin typeface="Times New Roman" panose="02020603050405020304" pitchFamily="18" charset="0"/>
                <a:sym typeface="Symbol" pitchFamily="2" charset="2"/>
              </a:rPr>
              <a:t>q</a:t>
            </a:r>
            <a:r>
              <a:rPr lang="en-US" altLang="cs-CZ" sz="2400" i="1" baseline="-25000" dirty="0" err="1">
                <a:latin typeface="Times New Roman" panose="02020603050405020304" pitchFamily="18" charset="0"/>
                <a:sym typeface="Symbol" pitchFamily="2" charset="2"/>
              </a:rPr>
              <a:t>e</a:t>
            </a: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which their repulsion energy is equal to the thermal energy </a:t>
            </a:r>
            <a:r>
              <a:rPr lang="en-US" altLang="cs-CZ" sz="2400" i="1" dirty="0" err="1">
                <a:latin typeface="Times New Roman" panose="02020603050405020304" pitchFamily="18" charset="0"/>
                <a:sym typeface="Symbol" pitchFamily="2" charset="2"/>
              </a:rPr>
              <a:t>k</a:t>
            </a:r>
            <a:r>
              <a:rPr lang="en-US" altLang="cs-CZ" sz="2400" i="1" baseline="-25000" dirty="0" err="1">
                <a:latin typeface="Times New Roman" panose="02020603050405020304" pitchFamily="18" charset="0"/>
                <a:sym typeface="Symbol" pitchFamily="2" charset="2"/>
              </a:rPr>
              <a:t>B</a:t>
            </a:r>
            <a:r>
              <a:rPr lang="en-US" altLang="cs-CZ" sz="2400" i="1" dirty="0" err="1">
                <a:latin typeface="Times New Roman" panose="02020603050405020304" pitchFamily="18" charset="0"/>
                <a:sym typeface="Symbol" pitchFamily="2" charset="2"/>
              </a:rPr>
              <a:t>T</a:t>
            </a:r>
            <a:endParaRPr lang="en-US" altLang="cs-CZ" sz="2400" i="1" dirty="0">
              <a:latin typeface="Times New Roman" panose="02020603050405020304" pitchFamily="18" charset="0"/>
              <a:sym typeface="Symbol" pitchFamily="2" charset="2"/>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B9E25D2-24B4-5040-B078-462D65B30505}"/>
                  </a:ext>
                </a:extLst>
              </p:cNvPr>
              <p:cNvSpPr txBox="1"/>
              <p:nvPr/>
            </p:nvSpPr>
            <p:spPr>
              <a:xfrm>
                <a:off x="4114800" y="2971800"/>
                <a:ext cx="1522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CH" b="0" i="1" smtClean="0">
                          <a:latin typeface="Cambria Math" panose="02040503050406030204" pitchFamily="18" charset="0"/>
                        </a:rPr>
                        <m:t> </m:t>
                      </m:r>
                    </m:oMath>
                  </m:oMathPara>
                </a14:m>
                <a:endParaRPr lang="fr-FR" dirty="0"/>
              </a:p>
            </p:txBody>
          </p:sp>
        </mc:Choice>
        <mc:Fallback xmlns="">
          <p:sp>
            <p:nvSpPr>
              <p:cNvPr id="4" name="TextBox 3">
                <a:extLst>
                  <a:ext uri="{FF2B5EF4-FFF2-40B4-BE49-F238E27FC236}">
                    <a16:creationId xmlns:a16="http://schemas.microsoft.com/office/drawing/2014/main" id="{EB9E25D2-24B4-5040-B078-462D65B30505}"/>
                  </a:ext>
                </a:extLst>
              </p:cNvPr>
              <p:cNvSpPr txBox="1">
                <a:spLocks noRot="1" noChangeAspect="1" noMove="1" noResize="1" noEditPoints="1" noAdjustHandles="1" noChangeArrowheads="1" noChangeShapeType="1" noTextEdit="1"/>
              </p:cNvSpPr>
              <p:nvPr/>
            </p:nvSpPr>
            <p:spPr>
              <a:xfrm>
                <a:off x="4114800" y="2971800"/>
                <a:ext cx="152286" cy="369332"/>
              </a:xfrm>
              <a:prstGeom prst="rect">
                <a:avLst/>
              </a:prstGeom>
              <a:blipFill>
                <a:blip r:embed="rId2"/>
                <a:stretch>
                  <a:fillRect l="-83333" t="-3333" r="-66667" b="-366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DE11914-7EAD-D14D-8121-CDD324497C74}"/>
                  </a:ext>
                </a:extLst>
              </p:cNvPr>
              <p:cNvSpPr txBox="1"/>
              <p:nvPr/>
            </p:nvSpPr>
            <p:spPr>
              <a:xfrm>
                <a:off x="2537099" y="2573553"/>
                <a:ext cx="4392488" cy="9350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den>
                      </m:f>
                      <m:r>
                        <a:rPr lang="en-US" sz="2800" i="1">
                          <a:latin typeface="Cambria Math" panose="02040503050406030204" pitchFamily="18" charset="0"/>
                        </a:rPr>
                        <m:t>⟹</m:t>
                      </m:r>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den>
                      </m:f>
                    </m:oMath>
                  </m:oMathPara>
                </a14:m>
                <a:endParaRPr lang="fr-FR" sz="2800" dirty="0"/>
              </a:p>
            </p:txBody>
          </p:sp>
        </mc:Choice>
        <mc:Fallback xmlns="">
          <p:sp>
            <p:nvSpPr>
              <p:cNvPr id="5" name="TextBox 4">
                <a:extLst>
                  <a:ext uri="{FF2B5EF4-FFF2-40B4-BE49-F238E27FC236}">
                    <a16:creationId xmlns:a16="http://schemas.microsoft.com/office/drawing/2014/main" id="{5DE11914-7EAD-D14D-8121-CDD324497C74}"/>
                  </a:ext>
                </a:extLst>
              </p:cNvPr>
              <p:cNvSpPr txBox="1">
                <a:spLocks noRot="1" noChangeAspect="1" noMove="1" noResize="1" noEditPoints="1" noAdjustHandles="1" noChangeArrowheads="1" noChangeShapeType="1" noTextEdit="1"/>
              </p:cNvSpPr>
              <p:nvPr/>
            </p:nvSpPr>
            <p:spPr>
              <a:xfrm>
                <a:off x="2537099" y="2573553"/>
                <a:ext cx="4392488" cy="935064"/>
              </a:xfrm>
              <a:prstGeom prst="rect">
                <a:avLst/>
              </a:prstGeom>
              <a:blipFill>
                <a:blip r:embed="rId3"/>
                <a:stretch>
                  <a:fillRect b="-6757"/>
                </a:stretch>
              </a:blipFill>
            </p:spPr>
            <p:txBody>
              <a:bodyPr/>
              <a:lstStyle/>
              <a:p>
                <a:r>
                  <a:rPr lang="fr-FR">
                    <a:noFill/>
                  </a:rPr>
                  <a:t> </a:t>
                </a:r>
              </a:p>
            </p:txBody>
          </p:sp>
        </mc:Fallback>
      </mc:AlternateContent>
      <p:sp>
        <p:nvSpPr>
          <p:cNvPr id="6" name="Text Box 48">
            <a:extLst>
              <a:ext uri="{FF2B5EF4-FFF2-40B4-BE49-F238E27FC236}">
                <a16:creationId xmlns:a16="http://schemas.microsoft.com/office/drawing/2014/main" id="{C8588F5C-ED5B-C046-B56B-6DED194CAF3F}"/>
              </a:ext>
            </a:extLst>
          </p:cNvPr>
          <p:cNvSpPr txBox="1">
            <a:spLocks noChangeArrowheads="1"/>
          </p:cNvSpPr>
          <p:nvPr/>
        </p:nvSpPr>
        <p:spPr bwMode="auto">
          <a:xfrm>
            <a:off x="323528" y="3875564"/>
            <a:ext cx="863841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US" altLang="cs-CZ" sz="2400" u="sng" dirty="0">
                <a:latin typeface="Times New Roman" panose="02020603050405020304" pitchFamily="18" charset="0"/>
                <a:sym typeface="Symbol" pitchFamily="2" charset="2"/>
              </a:rPr>
              <a:t>Manning** structural parameter </a:t>
            </a:r>
            <a:r>
              <a:rPr lang="de-CH" altLang="cs-CZ" sz="2400" u="sng" dirty="0">
                <a:latin typeface="Symbol" pitchFamily="2" charset="2"/>
              </a:rPr>
              <a:t>x</a:t>
            </a:r>
            <a:r>
              <a:rPr lang="en-US" altLang="cs-CZ" sz="2400" u="sng" dirty="0">
                <a:latin typeface="Times New Roman" panose="02020603050405020304" pitchFamily="18" charset="0"/>
                <a:sym typeface="Symbol" pitchFamily="2" charset="2"/>
              </a:rPr>
              <a:t>: </a:t>
            </a:r>
            <a:r>
              <a:rPr lang="en-US" altLang="cs-CZ" sz="2400" dirty="0">
                <a:latin typeface="Times New Roman" panose="02020603050405020304" pitchFamily="18" charset="0"/>
                <a:sym typeface="Symbol" pitchFamily="2" charset="2"/>
              </a:rPr>
              <a:t>the ratio between </a:t>
            </a:r>
            <a:r>
              <a:rPr lang="en-US" altLang="cs-CZ" sz="2400" i="1" dirty="0" err="1">
                <a:latin typeface="Times New Roman" panose="02020603050405020304" pitchFamily="18" charset="0"/>
                <a:sym typeface="Symbol" pitchFamily="2" charset="2"/>
              </a:rPr>
              <a:t>l</a:t>
            </a:r>
            <a:r>
              <a:rPr lang="en-US" altLang="cs-CZ" sz="2400" i="1" baseline="-25000" dirty="0" err="1">
                <a:latin typeface="Times New Roman" panose="02020603050405020304" pitchFamily="18" charset="0"/>
                <a:sym typeface="Symbol" pitchFamily="2" charset="2"/>
              </a:rPr>
              <a:t>B</a:t>
            </a:r>
            <a:r>
              <a:rPr lang="en-US" altLang="cs-CZ" sz="2400" dirty="0">
                <a:latin typeface="Times New Roman" panose="02020603050405020304" pitchFamily="18" charset="0"/>
                <a:sym typeface="Symbol" pitchFamily="2" charset="2"/>
              </a:rPr>
              <a:t> and </a:t>
            </a:r>
            <a:r>
              <a:rPr lang="en-US" altLang="cs-CZ" sz="2400" i="1" dirty="0">
                <a:latin typeface="Times New Roman" panose="02020603050405020304" pitchFamily="18" charset="0"/>
                <a:sym typeface="Symbol" pitchFamily="2" charset="2"/>
              </a:rPr>
              <a:t>b</a:t>
            </a:r>
            <a:r>
              <a:rPr lang="en-US" altLang="cs-CZ" sz="2400" dirty="0">
                <a:latin typeface="Times New Roman" panose="02020603050405020304" pitchFamily="18" charset="0"/>
                <a:sym typeface="Symbol" pitchFamily="2" charset="2"/>
              </a:rPr>
              <a:t>, that is, the product of the Bjerrum length (a constant </a:t>
            </a:r>
            <a:r>
              <a:rPr lang="cs-CZ" sz="2400" dirty="0">
                <a:solidFill>
                  <a:srgbClr val="222222"/>
                </a:solidFill>
                <a:ea typeface="Times New Roman" panose="02020603050405020304" pitchFamily="18" charset="0"/>
              </a:rPr>
              <a:t>[</a:t>
            </a:r>
            <a:r>
              <a:rPr lang="en-US" altLang="cs-CZ" sz="2400" dirty="0" err="1">
                <a:latin typeface="Times New Roman" panose="02020603050405020304" pitchFamily="18" charset="0"/>
                <a:cs typeface="Times New Roman" panose="02020603050405020304" pitchFamily="18" charset="0"/>
              </a:rPr>
              <a:t>Å</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sym typeface="Symbol" pitchFamily="2" charset="2"/>
              </a:rPr>
              <a:t>) and the linear charge density (</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cs typeface="Times New Roman" panose="02020603050405020304" pitchFamily="18" charset="0"/>
              </a:rPr>
              <a:t>Å</a:t>
            </a:r>
            <a:r>
              <a:rPr lang="en-US" altLang="cs-CZ" sz="2400" baseline="30000" dirty="0">
                <a:latin typeface="Times New Roman" panose="02020603050405020304" pitchFamily="18" charset="0"/>
                <a:cs typeface="Times New Roman" panose="02020603050405020304" pitchFamily="18" charset="0"/>
              </a:rPr>
              <a:t>-1</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sym typeface="Symbol" pitchFamily="2" charset="2"/>
              </a:rPr>
              <a:t>). </a:t>
            </a:r>
            <a:r>
              <a:rPr lang="en-US" altLang="cs-CZ" sz="2400" b="1" dirty="0">
                <a:latin typeface="Times New Roman" panose="02020603050405020304" pitchFamily="18" charset="0"/>
                <a:sym typeface="Symbol" pitchFamily="2" charset="2"/>
              </a:rPr>
              <a:t>It is thus a dimensionless parameter proportional to the charge density</a:t>
            </a:r>
            <a:r>
              <a:rPr lang="en-US" altLang="cs-CZ" sz="2400" dirty="0">
                <a:latin typeface="Times New Roman" panose="02020603050405020304" pitchFamily="18" charset="0"/>
                <a:sym typeface="Symbol" pitchFamily="2" charset="2"/>
              </a:rPr>
              <a:t>.</a:t>
            </a:r>
            <a:endParaRPr lang="en-US" altLang="cs-CZ" sz="2400" i="1" dirty="0">
              <a:latin typeface="Times New Roman" panose="02020603050405020304" pitchFamily="18" charset="0"/>
              <a:sym typeface="Symbol" pitchFamily="2" charset="2"/>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F78393-9876-6844-9E43-C94E2884D624}"/>
                  </a:ext>
                </a:extLst>
              </p:cNvPr>
              <p:cNvSpPr txBox="1"/>
              <p:nvPr/>
            </p:nvSpPr>
            <p:spPr>
              <a:xfrm>
                <a:off x="2843808" y="5445224"/>
                <a:ext cx="3565745" cy="9350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de-CH" altLang="cs-CZ" sz="2800" dirty="0" smtClean="0">
                          <a:latin typeface="Symbol" pitchFamily="2" charset="2"/>
                        </a:rPr>
                        <m:t>x</m:t>
                      </m:r>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num>
                        <m:den>
                          <m:r>
                            <a:rPr lang="de-CH" sz="2800" b="0" i="1" smtClean="0">
                              <a:latin typeface="Cambria Math" panose="02040503050406030204" pitchFamily="18" charset="0"/>
                            </a:rPr>
                            <m:t>𝑏</m:t>
                          </m:r>
                        </m:den>
                      </m:f>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r>
                            <a:rPr lang="de-CH" sz="2800" b="0" i="1" smtClean="0">
                              <a:latin typeface="Cambria Math" panose="02040503050406030204" pitchFamily="18" charset="0"/>
                            </a:rPr>
                            <m:t>𝑏</m:t>
                          </m:r>
                        </m:den>
                      </m:f>
                    </m:oMath>
                  </m:oMathPara>
                </a14:m>
                <a:endParaRPr lang="fr-FR" sz="2800" dirty="0"/>
              </a:p>
            </p:txBody>
          </p:sp>
        </mc:Choice>
        <mc:Fallback xmlns="">
          <p:sp>
            <p:nvSpPr>
              <p:cNvPr id="8" name="TextBox 7">
                <a:extLst>
                  <a:ext uri="{FF2B5EF4-FFF2-40B4-BE49-F238E27FC236}">
                    <a16:creationId xmlns:a16="http://schemas.microsoft.com/office/drawing/2014/main" id="{7FF78393-9876-6844-9E43-C94E2884D624}"/>
                  </a:ext>
                </a:extLst>
              </p:cNvPr>
              <p:cNvSpPr txBox="1">
                <a:spLocks noRot="1" noChangeAspect="1" noMove="1" noResize="1" noEditPoints="1" noAdjustHandles="1" noChangeArrowheads="1" noChangeShapeType="1" noTextEdit="1"/>
              </p:cNvSpPr>
              <p:nvPr/>
            </p:nvSpPr>
            <p:spPr>
              <a:xfrm>
                <a:off x="2843808" y="5445224"/>
                <a:ext cx="3565745" cy="935064"/>
              </a:xfrm>
              <a:prstGeom prst="rect">
                <a:avLst/>
              </a:prstGeom>
              <a:blipFill>
                <a:blip r:embed="rId4"/>
                <a:stretch>
                  <a:fillRect b="-6757"/>
                </a:stretch>
              </a:blipFill>
            </p:spPr>
            <p:txBody>
              <a:bodyPr/>
              <a:lstStyle/>
              <a:p>
                <a:r>
                  <a:rPr lang="fr-FR">
                    <a:noFill/>
                  </a:rPr>
                  <a:t> </a:t>
                </a:r>
              </a:p>
            </p:txBody>
          </p:sp>
        </mc:Fallback>
      </mc:AlternateContent>
      <p:sp>
        <p:nvSpPr>
          <p:cNvPr id="9" name="TextBox 8">
            <a:extLst>
              <a:ext uri="{FF2B5EF4-FFF2-40B4-BE49-F238E27FC236}">
                <a16:creationId xmlns:a16="http://schemas.microsoft.com/office/drawing/2014/main" id="{B4FFA36E-CECC-8044-AE24-80A71EFA6490}"/>
              </a:ext>
            </a:extLst>
          </p:cNvPr>
          <p:cNvSpPr txBox="1"/>
          <p:nvPr/>
        </p:nvSpPr>
        <p:spPr>
          <a:xfrm>
            <a:off x="107504" y="3554432"/>
            <a:ext cx="6199133" cy="369332"/>
          </a:xfrm>
          <a:prstGeom prst="rect">
            <a:avLst/>
          </a:prstGeom>
          <a:noFill/>
        </p:spPr>
        <p:txBody>
          <a:bodyPr wrap="none" rtlCol="0">
            <a:spAutoFit/>
          </a:bodyPr>
          <a:lstStyle/>
          <a:p>
            <a:r>
              <a:rPr lang="fr-FR" sz="1800" b="1" dirty="0"/>
              <a:t>*Niels </a:t>
            </a:r>
            <a:r>
              <a:rPr lang="fr-FR" sz="1800" b="1" dirty="0" err="1"/>
              <a:t>Jannicksen</a:t>
            </a:r>
            <a:r>
              <a:rPr lang="fr-FR" sz="1800" b="1" dirty="0"/>
              <a:t> </a:t>
            </a:r>
            <a:r>
              <a:rPr lang="fr-FR" sz="1800" b="1" dirty="0" err="1"/>
              <a:t>Bjerrum</a:t>
            </a:r>
            <a:r>
              <a:rPr lang="fr-FR" sz="1800" b="1" dirty="0"/>
              <a:t> (1879-1958), </a:t>
            </a:r>
            <a:r>
              <a:rPr lang="fr-FR" sz="1800" b="1" dirty="0" err="1"/>
              <a:t>dánský</a:t>
            </a:r>
            <a:r>
              <a:rPr lang="fr-FR" sz="1800" b="1" dirty="0"/>
              <a:t> </a:t>
            </a:r>
            <a:r>
              <a:rPr lang="fr-FR" sz="1800" b="1" dirty="0" err="1"/>
              <a:t>chemik</a:t>
            </a:r>
            <a:endParaRPr lang="fr-FR" sz="1800" b="1" dirty="0"/>
          </a:p>
        </p:txBody>
      </p:sp>
      <p:sp>
        <p:nvSpPr>
          <p:cNvPr id="10" name="TextBox 9">
            <a:extLst>
              <a:ext uri="{FF2B5EF4-FFF2-40B4-BE49-F238E27FC236}">
                <a16:creationId xmlns:a16="http://schemas.microsoft.com/office/drawing/2014/main" id="{CAF21473-5725-5740-A92F-C85784CD47B6}"/>
              </a:ext>
            </a:extLst>
          </p:cNvPr>
          <p:cNvSpPr txBox="1"/>
          <p:nvPr/>
        </p:nvSpPr>
        <p:spPr>
          <a:xfrm>
            <a:off x="99134" y="6482421"/>
            <a:ext cx="8832290" cy="369332"/>
          </a:xfrm>
          <a:prstGeom prst="rect">
            <a:avLst/>
          </a:prstGeom>
          <a:noFill/>
        </p:spPr>
        <p:txBody>
          <a:bodyPr wrap="none" rtlCol="0">
            <a:spAutoFit/>
          </a:bodyPr>
          <a:lstStyle/>
          <a:p>
            <a:r>
              <a:rPr lang="fr-FR" sz="1800" b="1" dirty="0"/>
              <a:t>** Gerald S. Manning, </a:t>
            </a:r>
            <a:r>
              <a:rPr lang="fr-FR" sz="1800" b="1"/>
              <a:t>professor</a:t>
            </a:r>
            <a:r>
              <a:rPr lang="fr-FR" sz="1800" b="1" dirty="0"/>
              <a:t> </a:t>
            </a:r>
            <a:r>
              <a:rPr lang="fr-FR" sz="1800" b="1" dirty="0" err="1"/>
              <a:t>emeritus</a:t>
            </a:r>
            <a:r>
              <a:rPr lang="fr-FR" sz="1800" b="1" dirty="0"/>
              <a:t>, </a:t>
            </a:r>
            <a:r>
              <a:rPr lang="fr-FR" sz="1800" b="1" dirty="0" err="1"/>
              <a:t>Rutgers</a:t>
            </a:r>
            <a:r>
              <a:rPr lang="fr-FR" sz="1800" b="1" dirty="0"/>
              <a:t> </a:t>
            </a:r>
            <a:r>
              <a:rPr lang="fr-FR" sz="1800" b="1" dirty="0" err="1"/>
              <a:t>University</a:t>
            </a:r>
            <a:r>
              <a:rPr lang="fr-FR" sz="1800" b="1" dirty="0"/>
              <a:t>, New Jersey, USA</a:t>
            </a:r>
          </a:p>
        </p:txBody>
      </p:sp>
    </p:spTree>
    <p:extLst>
      <p:ext uri="{BB962C8B-B14F-4D97-AF65-F5344CB8AC3E}">
        <p14:creationId xmlns:p14="http://schemas.microsoft.com/office/powerpoint/2010/main" val="16395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230BA74-ACDB-8444-8A45-42027177987D}"/>
              </a:ext>
            </a:extLst>
          </p:cNvPr>
          <p:cNvSpPr txBox="1">
            <a:spLocks noChangeArrowheads="1"/>
          </p:cNvSpPr>
          <p:nvPr/>
        </p:nvSpPr>
        <p:spPr bwMode="auto">
          <a:xfrm>
            <a:off x="5459413" y="31638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cs-CZ" sz="2400">
              <a:latin typeface="Times New Roman" panose="02020603050405020304" pitchFamily="18" charset="0"/>
              <a:cs typeface="Times New Roman" panose="02020603050405020304" pitchFamily="18" charset="0"/>
            </a:endParaRPr>
          </a:p>
        </p:txBody>
      </p:sp>
      <p:grpSp>
        <p:nvGrpSpPr>
          <p:cNvPr id="2" name="Group 3">
            <a:extLst>
              <a:ext uri="{FF2B5EF4-FFF2-40B4-BE49-F238E27FC236}">
                <a16:creationId xmlns:a16="http://schemas.microsoft.com/office/drawing/2014/main" id="{B1B30CAE-61F3-B845-BFEF-E39FA4B64DB8}"/>
              </a:ext>
            </a:extLst>
          </p:cNvPr>
          <p:cNvGrpSpPr>
            <a:grpSpLocks/>
          </p:cNvGrpSpPr>
          <p:nvPr/>
        </p:nvGrpSpPr>
        <p:grpSpPr bwMode="auto">
          <a:xfrm>
            <a:off x="2700338" y="4868863"/>
            <a:ext cx="355600" cy="457200"/>
            <a:chOff x="1973" y="2462"/>
            <a:chExt cx="224" cy="288"/>
          </a:xfrm>
        </p:grpSpPr>
        <p:sp>
          <p:nvSpPr>
            <p:cNvPr id="4192" name="Text Box 4">
              <a:extLst>
                <a:ext uri="{FF2B5EF4-FFF2-40B4-BE49-F238E27FC236}">
                  <a16:creationId xmlns:a16="http://schemas.microsoft.com/office/drawing/2014/main" id="{29473BAB-1D70-C548-93B2-7AD528476D16}"/>
                </a:ext>
              </a:extLst>
            </p:cNvPr>
            <p:cNvSpPr txBox="1">
              <a:spLocks noChangeArrowheads="1"/>
            </p:cNvSpPr>
            <p:nvPr/>
          </p:nvSpPr>
          <p:spPr bwMode="auto">
            <a:xfrm>
              <a:off x="1973" y="2462"/>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93" name="Oval 5">
              <a:extLst>
                <a:ext uri="{FF2B5EF4-FFF2-40B4-BE49-F238E27FC236}">
                  <a16:creationId xmlns:a16="http://schemas.microsoft.com/office/drawing/2014/main" id="{43703CC4-9851-0D41-A260-06890BE8C5F5}"/>
                </a:ext>
              </a:extLst>
            </p:cNvPr>
            <p:cNvSpPr>
              <a:spLocks noChangeArrowheads="1"/>
            </p:cNvSpPr>
            <p:nvPr/>
          </p:nvSpPr>
          <p:spPr bwMode="auto">
            <a:xfrm>
              <a:off x="1985" y="2494"/>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3" name="Group 6">
            <a:extLst>
              <a:ext uri="{FF2B5EF4-FFF2-40B4-BE49-F238E27FC236}">
                <a16:creationId xmlns:a16="http://schemas.microsoft.com/office/drawing/2014/main" id="{74D2389A-687D-CA4D-9294-A3B5B12C2DD8}"/>
              </a:ext>
            </a:extLst>
          </p:cNvPr>
          <p:cNvGrpSpPr>
            <a:grpSpLocks/>
          </p:cNvGrpSpPr>
          <p:nvPr/>
        </p:nvGrpSpPr>
        <p:grpSpPr bwMode="auto">
          <a:xfrm>
            <a:off x="5003800" y="1125538"/>
            <a:ext cx="355600" cy="457200"/>
            <a:chOff x="3276" y="1795"/>
            <a:chExt cx="224" cy="288"/>
          </a:xfrm>
        </p:grpSpPr>
        <p:sp>
          <p:nvSpPr>
            <p:cNvPr id="4190" name="Text Box 7">
              <a:extLst>
                <a:ext uri="{FF2B5EF4-FFF2-40B4-BE49-F238E27FC236}">
                  <a16:creationId xmlns:a16="http://schemas.microsoft.com/office/drawing/2014/main" id="{45BEA902-504B-594C-8AFD-05F3F1C690FB}"/>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91" name="Oval 8">
              <a:extLst>
                <a:ext uri="{FF2B5EF4-FFF2-40B4-BE49-F238E27FC236}">
                  <a16:creationId xmlns:a16="http://schemas.microsoft.com/office/drawing/2014/main" id="{9BE6AEBF-EADC-4544-A1D6-F26E0A5F62C3}"/>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4" name="Group 9">
            <a:extLst>
              <a:ext uri="{FF2B5EF4-FFF2-40B4-BE49-F238E27FC236}">
                <a16:creationId xmlns:a16="http://schemas.microsoft.com/office/drawing/2014/main" id="{9E93ECBC-E51E-334E-95E0-F1256FED8657}"/>
              </a:ext>
            </a:extLst>
          </p:cNvPr>
          <p:cNvGrpSpPr>
            <a:grpSpLocks/>
          </p:cNvGrpSpPr>
          <p:nvPr/>
        </p:nvGrpSpPr>
        <p:grpSpPr bwMode="auto">
          <a:xfrm>
            <a:off x="4284663" y="5589588"/>
            <a:ext cx="355600" cy="457200"/>
            <a:chOff x="2959" y="2339"/>
            <a:chExt cx="224" cy="288"/>
          </a:xfrm>
        </p:grpSpPr>
        <p:sp>
          <p:nvSpPr>
            <p:cNvPr id="4188" name="Text Box 10">
              <a:extLst>
                <a:ext uri="{FF2B5EF4-FFF2-40B4-BE49-F238E27FC236}">
                  <a16:creationId xmlns:a16="http://schemas.microsoft.com/office/drawing/2014/main" id="{749427A7-6A15-7142-BEF8-7E77B5F37403}"/>
                </a:ext>
              </a:extLst>
            </p:cNvPr>
            <p:cNvSpPr txBox="1">
              <a:spLocks noChangeArrowheads="1"/>
            </p:cNvSpPr>
            <p:nvPr/>
          </p:nvSpPr>
          <p:spPr bwMode="auto">
            <a:xfrm>
              <a:off x="2959" y="2339"/>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9" name="Oval 11">
              <a:extLst>
                <a:ext uri="{FF2B5EF4-FFF2-40B4-BE49-F238E27FC236}">
                  <a16:creationId xmlns:a16="http://schemas.microsoft.com/office/drawing/2014/main" id="{DD40F214-8846-E541-A80E-F2068969E3BE}"/>
                </a:ext>
              </a:extLst>
            </p:cNvPr>
            <p:cNvSpPr>
              <a:spLocks noChangeArrowheads="1"/>
            </p:cNvSpPr>
            <p:nvPr/>
          </p:nvSpPr>
          <p:spPr bwMode="auto">
            <a:xfrm>
              <a:off x="2971" y="2371"/>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5" name="Group 12">
            <a:extLst>
              <a:ext uri="{FF2B5EF4-FFF2-40B4-BE49-F238E27FC236}">
                <a16:creationId xmlns:a16="http://schemas.microsoft.com/office/drawing/2014/main" id="{AD3DC3FF-F37A-6E42-A330-7C18D44A15F2}"/>
              </a:ext>
            </a:extLst>
          </p:cNvPr>
          <p:cNvGrpSpPr>
            <a:grpSpLocks/>
          </p:cNvGrpSpPr>
          <p:nvPr/>
        </p:nvGrpSpPr>
        <p:grpSpPr bwMode="auto">
          <a:xfrm>
            <a:off x="755650" y="5949950"/>
            <a:ext cx="355600" cy="457200"/>
            <a:chOff x="1235" y="1841"/>
            <a:chExt cx="224" cy="288"/>
          </a:xfrm>
        </p:grpSpPr>
        <p:sp>
          <p:nvSpPr>
            <p:cNvPr id="4186" name="Text Box 13">
              <a:extLst>
                <a:ext uri="{FF2B5EF4-FFF2-40B4-BE49-F238E27FC236}">
                  <a16:creationId xmlns:a16="http://schemas.microsoft.com/office/drawing/2014/main" id="{3F7CF82E-B093-6F49-BB5F-FE8666F3B1F9}"/>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7" name="Oval 14">
              <a:extLst>
                <a:ext uri="{FF2B5EF4-FFF2-40B4-BE49-F238E27FC236}">
                  <a16:creationId xmlns:a16="http://schemas.microsoft.com/office/drawing/2014/main" id="{40C305B1-272B-DC40-BCEE-9D0C8896E725}"/>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6" name="Group 15">
            <a:extLst>
              <a:ext uri="{FF2B5EF4-FFF2-40B4-BE49-F238E27FC236}">
                <a16:creationId xmlns:a16="http://schemas.microsoft.com/office/drawing/2014/main" id="{9E6FD3DC-9A0B-2A4F-9894-D41D989BB25A}"/>
              </a:ext>
            </a:extLst>
          </p:cNvPr>
          <p:cNvGrpSpPr>
            <a:grpSpLocks/>
          </p:cNvGrpSpPr>
          <p:nvPr/>
        </p:nvGrpSpPr>
        <p:grpSpPr bwMode="auto">
          <a:xfrm>
            <a:off x="2411413" y="260350"/>
            <a:ext cx="355600" cy="457200"/>
            <a:chOff x="373" y="1841"/>
            <a:chExt cx="224" cy="288"/>
          </a:xfrm>
        </p:grpSpPr>
        <p:sp>
          <p:nvSpPr>
            <p:cNvPr id="4184" name="Text Box 16">
              <a:extLst>
                <a:ext uri="{FF2B5EF4-FFF2-40B4-BE49-F238E27FC236}">
                  <a16:creationId xmlns:a16="http://schemas.microsoft.com/office/drawing/2014/main" id="{BB5D4CE7-0FBB-364F-B37A-3279326E5C86}"/>
                </a:ext>
              </a:extLst>
            </p:cNvPr>
            <p:cNvSpPr txBox="1">
              <a:spLocks noChangeArrowheads="1"/>
            </p:cNvSpPr>
            <p:nvPr/>
          </p:nvSpPr>
          <p:spPr bwMode="auto">
            <a:xfrm>
              <a:off x="373"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5" name="Oval 17">
              <a:extLst>
                <a:ext uri="{FF2B5EF4-FFF2-40B4-BE49-F238E27FC236}">
                  <a16:creationId xmlns:a16="http://schemas.microsoft.com/office/drawing/2014/main" id="{D106E54A-6A01-0642-A9DA-038EB49D7D84}"/>
                </a:ext>
              </a:extLst>
            </p:cNvPr>
            <p:cNvSpPr>
              <a:spLocks noChangeArrowheads="1"/>
            </p:cNvSpPr>
            <p:nvPr/>
          </p:nvSpPr>
          <p:spPr bwMode="auto">
            <a:xfrm>
              <a:off x="385"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7" name="Group 18">
            <a:extLst>
              <a:ext uri="{FF2B5EF4-FFF2-40B4-BE49-F238E27FC236}">
                <a16:creationId xmlns:a16="http://schemas.microsoft.com/office/drawing/2014/main" id="{7A3DD6E5-E616-064D-A5B5-EEEADA4B3536}"/>
              </a:ext>
            </a:extLst>
          </p:cNvPr>
          <p:cNvGrpSpPr>
            <a:grpSpLocks/>
          </p:cNvGrpSpPr>
          <p:nvPr/>
        </p:nvGrpSpPr>
        <p:grpSpPr bwMode="auto">
          <a:xfrm>
            <a:off x="0" y="2636838"/>
            <a:ext cx="288925" cy="288925"/>
            <a:chOff x="930" y="346"/>
            <a:chExt cx="182" cy="182"/>
          </a:xfrm>
        </p:grpSpPr>
        <p:sp>
          <p:nvSpPr>
            <p:cNvPr id="4182" name="Oval 19">
              <a:extLst>
                <a:ext uri="{FF2B5EF4-FFF2-40B4-BE49-F238E27FC236}">
                  <a16:creationId xmlns:a16="http://schemas.microsoft.com/office/drawing/2014/main" id="{C05B642C-8B19-3F44-9ADA-71DFF04F4D3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83" name="Line 20">
              <a:extLst>
                <a:ext uri="{FF2B5EF4-FFF2-40B4-BE49-F238E27FC236}">
                  <a16:creationId xmlns:a16="http://schemas.microsoft.com/office/drawing/2014/main" id="{35A78A3D-B148-6243-8351-BC8AB54A6C02}"/>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8" name="Group 21">
            <a:extLst>
              <a:ext uri="{FF2B5EF4-FFF2-40B4-BE49-F238E27FC236}">
                <a16:creationId xmlns:a16="http://schemas.microsoft.com/office/drawing/2014/main" id="{3F1F0A68-519C-A446-A8C8-6CE49E0BC272}"/>
              </a:ext>
            </a:extLst>
          </p:cNvPr>
          <p:cNvGrpSpPr>
            <a:grpSpLocks/>
          </p:cNvGrpSpPr>
          <p:nvPr/>
        </p:nvGrpSpPr>
        <p:grpSpPr bwMode="auto">
          <a:xfrm>
            <a:off x="2916238" y="1557338"/>
            <a:ext cx="288925" cy="288925"/>
            <a:chOff x="930" y="346"/>
            <a:chExt cx="182" cy="182"/>
          </a:xfrm>
        </p:grpSpPr>
        <p:sp>
          <p:nvSpPr>
            <p:cNvPr id="4180" name="Oval 22">
              <a:extLst>
                <a:ext uri="{FF2B5EF4-FFF2-40B4-BE49-F238E27FC236}">
                  <a16:creationId xmlns:a16="http://schemas.microsoft.com/office/drawing/2014/main" id="{B0AEC797-2C77-B840-8B42-4DD90AFA2BA3}"/>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81" name="Line 23">
              <a:extLst>
                <a:ext uri="{FF2B5EF4-FFF2-40B4-BE49-F238E27FC236}">
                  <a16:creationId xmlns:a16="http://schemas.microsoft.com/office/drawing/2014/main" id="{A81C94D8-BA42-F147-9D52-1DF375972AB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9" name="Group 24">
            <a:extLst>
              <a:ext uri="{FF2B5EF4-FFF2-40B4-BE49-F238E27FC236}">
                <a16:creationId xmlns:a16="http://schemas.microsoft.com/office/drawing/2014/main" id="{4416FDB3-82BE-A945-8B2C-69B8BF436489}"/>
              </a:ext>
            </a:extLst>
          </p:cNvPr>
          <p:cNvGrpSpPr>
            <a:grpSpLocks/>
          </p:cNvGrpSpPr>
          <p:nvPr/>
        </p:nvGrpSpPr>
        <p:grpSpPr bwMode="auto">
          <a:xfrm>
            <a:off x="8459788" y="2781300"/>
            <a:ext cx="288925" cy="288925"/>
            <a:chOff x="930" y="346"/>
            <a:chExt cx="182" cy="182"/>
          </a:xfrm>
        </p:grpSpPr>
        <p:sp>
          <p:nvSpPr>
            <p:cNvPr id="4178" name="Oval 25">
              <a:extLst>
                <a:ext uri="{FF2B5EF4-FFF2-40B4-BE49-F238E27FC236}">
                  <a16:creationId xmlns:a16="http://schemas.microsoft.com/office/drawing/2014/main" id="{AC3D0A0D-1C70-994A-A411-C52F683A7291}"/>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4179" name="Line 26">
              <a:extLst>
                <a:ext uri="{FF2B5EF4-FFF2-40B4-BE49-F238E27FC236}">
                  <a16:creationId xmlns:a16="http://schemas.microsoft.com/office/drawing/2014/main" id="{CF5B46DA-42B7-7347-92DC-644DEAF31C7B}"/>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0" name="Group 27">
            <a:extLst>
              <a:ext uri="{FF2B5EF4-FFF2-40B4-BE49-F238E27FC236}">
                <a16:creationId xmlns:a16="http://schemas.microsoft.com/office/drawing/2014/main" id="{789E015A-0AE9-3142-ADE5-4134B35AD898}"/>
              </a:ext>
            </a:extLst>
          </p:cNvPr>
          <p:cNvGrpSpPr>
            <a:grpSpLocks/>
          </p:cNvGrpSpPr>
          <p:nvPr/>
        </p:nvGrpSpPr>
        <p:grpSpPr bwMode="auto">
          <a:xfrm>
            <a:off x="1331913" y="4508500"/>
            <a:ext cx="288925" cy="288925"/>
            <a:chOff x="930" y="346"/>
            <a:chExt cx="182" cy="182"/>
          </a:xfrm>
        </p:grpSpPr>
        <p:sp>
          <p:nvSpPr>
            <p:cNvPr id="4176" name="Oval 28">
              <a:extLst>
                <a:ext uri="{FF2B5EF4-FFF2-40B4-BE49-F238E27FC236}">
                  <a16:creationId xmlns:a16="http://schemas.microsoft.com/office/drawing/2014/main" id="{F8710E78-3B72-414B-A2C5-4769538EC81B}"/>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7" name="Line 29">
              <a:extLst>
                <a:ext uri="{FF2B5EF4-FFF2-40B4-BE49-F238E27FC236}">
                  <a16:creationId xmlns:a16="http://schemas.microsoft.com/office/drawing/2014/main" id="{35BA173A-DBEF-494D-ACBA-FBD20AA4D827}"/>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1" name="Group 30">
            <a:extLst>
              <a:ext uri="{FF2B5EF4-FFF2-40B4-BE49-F238E27FC236}">
                <a16:creationId xmlns:a16="http://schemas.microsoft.com/office/drawing/2014/main" id="{87B125D2-0536-DE41-9847-221F8F04859F}"/>
              </a:ext>
            </a:extLst>
          </p:cNvPr>
          <p:cNvGrpSpPr>
            <a:grpSpLocks/>
          </p:cNvGrpSpPr>
          <p:nvPr/>
        </p:nvGrpSpPr>
        <p:grpSpPr bwMode="auto">
          <a:xfrm>
            <a:off x="8604250" y="4941888"/>
            <a:ext cx="288925" cy="288925"/>
            <a:chOff x="930" y="346"/>
            <a:chExt cx="182" cy="182"/>
          </a:xfrm>
        </p:grpSpPr>
        <p:sp>
          <p:nvSpPr>
            <p:cNvPr id="4174" name="Oval 31">
              <a:extLst>
                <a:ext uri="{FF2B5EF4-FFF2-40B4-BE49-F238E27FC236}">
                  <a16:creationId xmlns:a16="http://schemas.microsoft.com/office/drawing/2014/main" id="{D8AAE63C-5A61-0944-B4E4-58A3561EF89A}"/>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5" name="Line 32">
              <a:extLst>
                <a:ext uri="{FF2B5EF4-FFF2-40B4-BE49-F238E27FC236}">
                  <a16:creationId xmlns:a16="http://schemas.microsoft.com/office/drawing/2014/main" id="{AE47CA9B-939A-1746-8EF6-0E9E2E220BEE}"/>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2" name="Group 33">
            <a:extLst>
              <a:ext uri="{FF2B5EF4-FFF2-40B4-BE49-F238E27FC236}">
                <a16:creationId xmlns:a16="http://schemas.microsoft.com/office/drawing/2014/main" id="{18316378-0D57-AC48-8D0A-858DB426289F}"/>
              </a:ext>
            </a:extLst>
          </p:cNvPr>
          <p:cNvGrpSpPr>
            <a:grpSpLocks/>
          </p:cNvGrpSpPr>
          <p:nvPr/>
        </p:nvGrpSpPr>
        <p:grpSpPr bwMode="auto">
          <a:xfrm>
            <a:off x="6443663" y="5661025"/>
            <a:ext cx="288925" cy="288925"/>
            <a:chOff x="930" y="346"/>
            <a:chExt cx="182" cy="182"/>
          </a:xfrm>
        </p:grpSpPr>
        <p:sp>
          <p:nvSpPr>
            <p:cNvPr id="4172" name="Oval 34">
              <a:extLst>
                <a:ext uri="{FF2B5EF4-FFF2-40B4-BE49-F238E27FC236}">
                  <a16:creationId xmlns:a16="http://schemas.microsoft.com/office/drawing/2014/main" id="{B9EC1F71-2644-5647-A06D-60FD0674DEF7}"/>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3" name="Line 35">
              <a:extLst>
                <a:ext uri="{FF2B5EF4-FFF2-40B4-BE49-F238E27FC236}">
                  <a16:creationId xmlns:a16="http://schemas.microsoft.com/office/drawing/2014/main" id="{DC40D123-1EA0-CC47-9D75-EFEF53E2A916}"/>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3" name="Group 36">
            <a:extLst>
              <a:ext uri="{FF2B5EF4-FFF2-40B4-BE49-F238E27FC236}">
                <a16:creationId xmlns:a16="http://schemas.microsoft.com/office/drawing/2014/main" id="{37060050-5685-D844-AD65-308EB1927C46}"/>
              </a:ext>
            </a:extLst>
          </p:cNvPr>
          <p:cNvGrpSpPr>
            <a:grpSpLocks/>
          </p:cNvGrpSpPr>
          <p:nvPr/>
        </p:nvGrpSpPr>
        <p:grpSpPr bwMode="auto">
          <a:xfrm>
            <a:off x="4356100" y="836613"/>
            <a:ext cx="288925" cy="288925"/>
            <a:chOff x="930" y="346"/>
            <a:chExt cx="182" cy="182"/>
          </a:xfrm>
        </p:grpSpPr>
        <p:sp>
          <p:nvSpPr>
            <p:cNvPr id="4170" name="Oval 37">
              <a:extLst>
                <a:ext uri="{FF2B5EF4-FFF2-40B4-BE49-F238E27FC236}">
                  <a16:creationId xmlns:a16="http://schemas.microsoft.com/office/drawing/2014/main" id="{446CE03D-9898-D441-8988-78722C2B46CA}"/>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1" name="Line 38">
              <a:extLst>
                <a:ext uri="{FF2B5EF4-FFF2-40B4-BE49-F238E27FC236}">
                  <a16:creationId xmlns:a16="http://schemas.microsoft.com/office/drawing/2014/main" id="{07729D6F-5F2A-4748-BFD3-F3DED49BD8CE}"/>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4" name="Group 39">
            <a:extLst>
              <a:ext uri="{FF2B5EF4-FFF2-40B4-BE49-F238E27FC236}">
                <a16:creationId xmlns:a16="http://schemas.microsoft.com/office/drawing/2014/main" id="{27FAE201-E206-3049-8646-AC842EC6AA4F}"/>
              </a:ext>
            </a:extLst>
          </p:cNvPr>
          <p:cNvGrpSpPr>
            <a:grpSpLocks/>
          </p:cNvGrpSpPr>
          <p:nvPr/>
        </p:nvGrpSpPr>
        <p:grpSpPr bwMode="auto">
          <a:xfrm>
            <a:off x="3348038" y="5516563"/>
            <a:ext cx="288925" cy="288925"/>
            <a:chOff x="930" y="346"/>
            <a:chExt cx="182" cy="182"/>
          </a:xfrm>
        </p:grpSpPr>
        <p:sp>
          <p:nvSpPr>
            <p:cNvPr id="4168" name="Oval 40">
              <a:extLst>
                <a:ext uri="{FF2B5EF4-FFF2-40B4-BE49-F238E27FC236}">
                  <a16:creationId xmlns:a16="http://schemas.microsoft.com/office/drawing/2014/main" id="{86998EC8-7507-B24D-9108-D719505E2EB1}"/>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9" name="Line 41">
              <a:extLst>
                <a:ext uri="{FF2B5EF4-FFF2-40B4-BE49-F238E27FC236}">
                  <a16:creationId xmlns:a16="http://schemas.microsoft.com/office/drawing/2014/main" id="{FFA4D10D-237F-D44A-AA9D-00EC4A1FBFC6}"/>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5" name="Group 42">
            <a:extLst>
              <a:ext uri="{FF2B5EF4-FFF2-40B4-BE49-F238E27FC236}">
                <a16:creationId xmlns:a16="http://schemas.microsoft.com/office/drawing/2014/main" id="{78A4F027-E017-E648-85DD-193D504D1ACC}"/>
              </a:ext>
            </a:extLst>
          </p:cNvPr>
          <p:cNvGrpSpPr>
            <a:grpSpLocks/>
          </p:cNvGrpSpPr>
          <p:nvPr/>
        </p:nvGrpSpPr>
        <p:grpSpPr bwMode="auto">
          <a:xfrm>
            <a:off x="1547813" y="2708275"/>
            <a:ext cx="288925" cy="288925"/>
            <a:chOff x="930" y="346"/>
            <a:chExt cx="182" cy="182"/>
          </a:xfrm>
        </p:grpSpPr>
        <p:sp>
          <p:nvSpPr>
            <p:cNvPr id="4166" name="Oval 43">
              <a:extLst>
                <a:ext uri="{FF2B5EF4-FFF2-40B4-BE49-F238E27FC236}">
                  <a16:creationId xmlns:a16="http://schemas.microsoft.com/office/drawing/2014/main" id="{2490C14D-FC82-7141-A54E-4A3DF97CF23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7" name="Line 44">
              <a:extLst>
                <a:ext uri="{FF2B5EF4-FFF2-40B4-BE49-F238E27FC236}">
                  <a16:creationId xmlns:a16="http://schemas.microsoft.com/office/drawing/2014/main" id="{27EBE89C-3F14-D94B-AA35-B87AA972B4C8}"/>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6" name="Group 45">
            <a:extLst>
              <a:ext uri="{FF2B5EF4-FFF2-40B4-BE49-F238E27FC236}">
                <a16:creationId xmlns:a16="http://schemas.microsoft.com/office/drawing/2014/main" id="{6ECF5E5D-B3CB-6B46-877F-4A9959450601}"/>
              </a:ext>
            </a:extLst>
          </p:cNvPr>
          <p:cNvGrpSpPr>
            <a:grpSpLocks/>
          </p:cNvGrpSpPr>
          <p:nvPr/>
        </p:nvGrpSpPr>
        <p:grpSpPr bwMode="auto">
          <a:xfrm>
            <a:off x="7019925" y="3933825"/>
            <a:ext cx="288925" cy="287338"/>
            <a:chOff x="930" y="346"/>
            <a:chExt cx="182" cy="182"/>
          </a:xfrm>
        </p:grpSpPr>
        <p:sp>
          <p:nvSpPr>
            <p:cNvPr id="4164" name="Oval 46">
              <a:extLst>
                <a:ext uri="{FF2B5EF4-FFF2-40B4-BE49-F238E27FC236}">
                  <a16:creationId xmlns:a16="http://schemas.microsoft.com/office/drawing/2014/main" id="{19E925B2-D248-CD4D-8BB4-5686F189CAE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5" name="Line 47">
              <a:extLst>
                <a:ext uri="{FF2B5EF4-FFF2-40B4-BE49-F238E27FC236}">
                  <a16:creationId xmlns:a16="http://schemas.microsoft.com/office/drawing/2014/main" id="{117906D4-93E8-A74E-82A8-8256068B7607}"/>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7" name="Group 48">
            <a:extLst>
              <a:ext uri="{FF2B5EF4-FFF2-40B4-BE49-F238E27FC236}">
                <a16:creationId xmlns:a16="http://schemas.microsoft.com/office/drawing/2014/main" id="{87D7587A-FFAF-194C-816B-64D375812840}"/>
              </a:ext>
            </a:extLst>
          </p:cNvPr>
          <p:cNvGrpSpPr>
            <a:grpSpLocks/>
          </p:cNvGrpSpPr>
          <p:nvPr/>
        </p:nvGrpSpPr>
        <p:grpSpPr bwMode="auto">
          <a:xfrm>
            <a:off x="5651500" y="1557338"/>
            <a:ext cx="288925" cy="288925"/>
            <a:chOff x="930" y="346"/>
            <a:chExt cx="182" cy="182"/>
          </a:xfrm>
        </p:grpSpPr>
        <p:sp>
          <p:nvSpPr>
            <p:cNvPr id="4162" name="Oval 49">
              <a:extLst>
                <a:ext uri="{FF2B5EF4-FFF2-40B4-BE49-F238E27FC236}">
                  <a16:creationId xmlns:a16="http://schemas.microsoft.com/office/drawing/2014/main" id="{075E10D0-2740-B142-9459-F7E31F82A388}"/>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4163" name="Line 50">
              <a:extLst>
                <a:ext uri="{FF2B5EF4-FFF2-40B4-BE49-F238E27FC236}">
                  <a16:creationId xmlns:a16="http://schemas.microsoft.com/office/drawing/2014/main" id="{3C02E69A-55B7-3C49-B52F-1DA3A7104AF5}"/>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8" name="Group 51">
            <a:extLst>
              <a:ext uri="{FF2B5EF4-FFF2-40B4-BE49-F238E27FC236}">
                <a16:creationId xmlns:a16="http://schemas.microsoft.com/office/drawing/2014/main" id="{2B40CBB2-2D6F-C748-B681-F840BF9B0D43}"/>
              </a:ext>
            </a:extLst>
          </p:cNvPr>
          <p:cNvGrpSpPr>
            <a:grpSpLocks/>
          </p:cNvGrpSpPr>
          <p:nvPr/>
        </p:nvGrpSpPr>
        <p:grpSpPr bwMode="auto">
          <a:xfrm>
            <a:off x="3924300" y="3932238"/>
            <a:ext cx="288925" cy="288925"/>
            <a:chOff x="930" y="346"/>
            <a:chExt cx="182" cy="182"/>
          </a:xfrm>
        </p:grpSpPr>
        <p:sp>
          <p:nvSpPr>
            <p:cNvPr id="4160" name="Oval 52">
              <a:extLst>
                <a:ext uri="{FF2B5EF4-FFF2-40B4-BE49-F238E27FC236}">
                  <a16:creationId xmlns:a16="http://schemas.microsoft.com/office/drawing/2014/main" id="{F83770CB-8C7B-1640-BE5A-F2E815F0A1C6}"/>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1" name="Line 53">
              <a:extLst>
                <a:ext uri="{FF2B5EF4-FFF2-40B4-BE49-F238E27FC236}">
                  <a16:creationId xmlns:a16="http://schemas.microsoft.com/office/drawing/2014/main" id="{7EFD8D1B-EB8E-A644-9BC1-C5EAE53CE919}"/>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9" name="Group 54">
            <a:extLst>
              <a:ext uri="{FF2B5EF4-FFF2-40B4-BE49-F238E27FC236}">
                <a16:creationId xmlns:a16="http://schemas.microsoft.com/office/drawing/2014/main" id="{189D4649-5FD3-704A-AAAD-8356AF2A5477}"/>
              </a:ext>
            </a:extLst>
          </p:cNvPr>
          <p:cNvGrpSpPr>
            <a:grpSpLocks/>
          </p:cNvGrpSpPr>
          <p:nvPr/>
        </p:nvGrpSpPr>
        <p:grpSpPr bwMode="auto">
          <a:xfrm>
            <a:off x="5364163" y="2565400"/>
            <a:ext cx="355600" cy="457200"/>
            <a:chOff x="3276" y="1795"/>
            <a:chExt cx="224" cy="288"/>
          </a:xfrm>
        </p:grpSpPr>
        <p:sp>
          <p:nvSpPr>
            <p:cNvPr id="4158" name="Text Box 55">
              <a:extLst>
                <a:ext uri="{FF2B5EF4-FFF2-40B4-BE49-F238E27FC236}">
                  <a16:creationId xmlns:a16="http://schemas.microsoft.com/office/drawing/2014/main" id="{B1248664-09E3-A741-87FC-16479388D85D}"/>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9" name="Oval 56">
              <a:extLst>
                <a:ext uri="{FF2B5EF4-FFF2-40B4-BE49-F238E27FC236}">
                  <a16:creationId xmlns:a16="http://schemas.microsoft.com/office/drawing/2014/main" id="{35471CC3-F24B-D641-BE31-D5C82E3A0DD9}"/>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0" name="Group 57">
            <a:extLst>
              <a:ext uri="{FF2B5EF4-FFF2-40B4-BE49-F238E27FC236}">
                <a16:creationId xmlns:a16="http://schemas.microsoft.com/office/drawing/2014/main" id="{924BEEEC-4D45-F44E-9A0B-5051378D6111}"/>
              </a:ext>
            </a:extLst>
          </p:cNvPr>
          <p:cNvGrpSpPr>
            <a:grpSpLocks/>
          </p:cNvGrpSpPr>
          <p:nvPr/>
        </p:nvGrpSpPr>
        <p:grpSpPr bwMode="auto">
          <a:xfrm>
            <a:off x="7524750" y="5949950"/>
            <a:ext cx="355600" cy="457200"/>
            <a:chOff x="3276" y="1795"/>
            <a:chExt cx="224" cy="288"/>
          </a:xfrm>
        </p:grpSpPr>
        <p:sp>
          <p:nvSpPr>
            <p:cNvPr id="4156" name="Text Box 58">
              <a:extLst>
                <a:ext uri="{FF2B5EF4-FFF2-40B4-BE49-F238E27FC236}">
                  <a16:creationId xmlns:a16="http://schemas.microsoft.com/office/drawing/2014/main" id="{7D8DB3D2-964F-3544-AFC3-59F2D4CEBD4C}"/>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7" name="Oval 59">
              <a:extLst>
                <a:ext uri="{FF2B5EF4-FFF2-40B4-BE49-F238E27FC236}">
                  <a16:creationId xmlns:a16="http://schemas.microsoft.com/office/drawing/2014/main" id="{794F8E76-0B82-F345-A1F7-60C5EA3EA0EC}"/>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1" name="Group 60">
            <a:extLst>
              <a:ext uri="{FF2B5EF4-FFF2-40B4-BE49-F238E27FC236}">
                <a16:creationId xmlns:a16="http://schemas.microsoft.com/office/drawing/2014/main" id="{9216C0DF-92B7-254C-BA2F-C94D00CEDE2A}"/>
              </a:ext>
            </a:extLst>
          </p:cNvPr>
          <p:cNvGrpSpPr>
            <a:grpSpLocks/>
          </p:cNvGrpSpPr>
          <p:nvPr/>
        </p:nvGrpSpPr>
        <p:grpSpPr bwMode="auto">
          <a:xfrm>
            <a:off x="250825" y="1484313"/>
            <a:ext cx="355600" cy="457200"/>
            <a:chOff x="3276" y="1795"/>
            <a:chExt cx="224" cy="288"/>
          </a:xfrm>
        </p:grpSpPr>
        <p:sp>
          <p:nvSpPr>
            <p:cNvPr id="4154" name="Text Box 61">
              <a:extLst>
                <a:ext uri="{FF2B5EF4-FFF2-40B4-BE49-F238E27FC236}">
                  <a16:creationId xmlns:a16="http://schemas.microsoft.com/office/drawing/2014/main" id="{54A01684-2F9F-0C4A-8301-5DA056C3CF29}"/>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5" name="Oval 62">
              <a:extLst>
                <a:ext uri="{FF2B5EF4-FFF2-40B4-BE49-F238E27FC236}">
                  <a16:creationId xmlns:a16="http://schemas.microsoft.com/office/drawing/2014/main" id="{2BE7382A-A958-AA4F-8731-94D965E9E1C5}"/>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2" name="Group 63">
            <a:extLst>
              <a:ext uri="{FF2B5EF4-FFF2-40B4-BE49-F238E27FC236}">
                <a16:creationId xmlns:a16="http://schemas.microsoft.com/office/drawing/2014/main" id="{C9B9880F-4305-7843-A123-DD69FD6A8ED2}"/>
              </a:ext>
            </a:extLst>
          </p:cNvPr>
          <p:cNvGrpSpPr>
            <a:grpSpLocks/>
          </p:cNvGrpSpPr>
          <p:nvPr/>
        </p:nvGrpSpPr>
        <p:grpSpPr bwMode="auto">
          <a:xfrm>
            <a:off x="3563938" y="1989138"/>
            <a:ext cx="355600" cy="457200"/>
            <a:chOff x="3276" y="1795"/>
            <a:chExt cx="224" cy="288"/>
          </a:xfrm>
        </p:grpSpPr>
        <p:sp>
          <p:nvSpPr>
            <p:cNvPr id="4152" name="Text Box 64">
              <a:extLst>
                <a:ext uri="{FF2B5EF4-FFF2-40B4-BE49-F238E27FC236}">
                  <a16:creationId xmlns:a16="http://schemas.microsoft.com/office/drawing/2014/main" id="{93F40334-E982-004F-A911-E22C311F80CB}"/>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3" name="Oval 65">
              <a:extLst>
                <a:ext uri="{FF2B5EF4-FFF2-40B4-BE49-F238E27FC236}">
                  <a16:creationId xmlns:a16="http://schemas.microsoft.com/office/drawing/2014/main" id="{335E3F76-B079-394D-91B0-33D958039E3F}"/>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3" name="Group 66">
            <a:extLst>
              <a:ext uri="{FF2B5EF4-FFF2-40B4-BE49-F238E27FC236}">
                <a16:creationId xmlns:a16="http://schemas.microsoft.com/office/drawing/2014/main" id="{16B86D68-5AAA-FB47-AC6C-0BE396123372}"/>
              </a:ext>
            </a:extLst>
          </p:cNvPr>
          <p:cNvGrpSpPr>
            <a:grpSpLocks/>
          </p:cNvGrpSpPr>
          <p:nvPr/>
        </p:nvGrpSpPr>
        <p:grpSpPr bwMode="auto">
          <a:xfrm>
            <a:off x="5795963" y="4221163"/>
            <a:ext cx="355600" cy="457200"/>
            <a:chOff x="3276" y="1795"/>
            <a:chExt cx="224" cy="288"/>
          </a:xfrm>
        </p:grpSpPr>
        <p:sp>
          <p:nvSpPr>
            <p:cNvPr id="4150" name="Text Box 67">
              <a:extLst>
                <a:ext uri="{FF2B5EF4-FFF2-40B4-BE49-F238E27FC236}">
                  <a16:creationId xmlns:a16="http://schemas.microsoft.com/office/drawing/2014/main" id="{690AAEF8-DAA7-7B46-ACF8-EC899024FDD3}"/>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1" name="Oval 68">
              <a:extLst>
                <a:ext uri="{FF2B5EF4-FFF2-40B4-BE49-F238E27FC236}">
                  <a16:creationId xmlns:a16="http://schemas.microsoft.com/office/drawing/2014/main" id="{83B19304-B3C2-6B49-8002-E455CFED7E7F}"/>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4" name="Group 69">
            <a:extLst>
              <a:ext uri="{FF2B5EF4-FFF2-40B4-BE49-F238E27FC236}">
                <a16:creationId xmlns:a16="http://schemas.microsoft.com/office/drawing/2014/main" id="{CB379292-3111-9D49-B9E8-97FC09926C26}"/>
              </a:ext>
            </a:extLst>
          </p:cNvPr>
          <p:cNvGrpSpPr>
            <a:grpSpLocks/>
          </p:cNvGrpSpPr>
          <p:nvPr/>
        </p:nvGrpSpPr>
        <p:grpSpPr bwMode="auto">
          <a:xfrm>
            <a:off x="0" y="5229225"/>
            <a:ext cx="355600" cy="457200"/>
            <a:chOff x="1235" y="1841"/>
            <a:chExt cx="224" cy="288"/>
          </a:xfrm>
        </p:grpSpPr>
        <p:sp>
          <p:nvSpPr>
            <p:cNvPr id="4148" name="Text Box 70">
              <a:extLst>
                <a:ext uri="{FF2B5EF4-FFF2-40B4-BE49-F238E27FC236}">
                  <a16:creationId xmlns:a16="http://schemas.microsoft.com/office/drawing/2014/main" id="{A2CC9C98-3926-684E-A8B2-EA3D736CBC7F}"/>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49" name="Oval 71">
              <a:extLst>
                <a:ext uri="{FF2B5EF4-FFF2-40B4-BE49-F238E27FC236}">
                  <a16:creationId xmlns:a16="http://schemas.microsoft.com/office/drawing/2014/main" id="{A213080E-B657-BC45-A05E-A67FCBD7E3B5}"/>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5" name="Group 72">
            <a:extLst>
              <a:ext uri="{FF2B5EF4-FFF2-40B4-BE49-F238E27FC236}">
                <a16:creationId xmlns:a16="http://schemas.microsoft.com/office/drawing/2014/main" id="{1BB6F168-F99E-5D43-86AE-5E9F49F62ED8}"/>
              </a:ext>
            </a:extLst>
          </p:cNvPr>
          <p:cNvGrpSpPr>
            <a:grpSpLocks/>
          </p:cNvGrpSpPr>
          <p:nvPr/>
        </p:nvGrpSpPr>
        <p:grpSpPr bwMode="auto">
          <a:xfrm>
            <a:off x="6804025" y="333375"/>
            <a:ext cx="355600" cy="457200"/>
            <a:chOff x="3276" y="1795"/>
            <a:chExt cx="224" cy="288"/>
          </a:xfrm>
        </p:grpSpPr>
        <p:sp>
          <p:nvSpPr>
            <p:cNvPr id="4146" name="Text Box 73">
              <a:extLst>
                <a:ext uri="{FF2B5EF4-FFF2-40B4-BE49-F238E27FC236}">
                  <a16:creationId xmlns:a16="http://schemas.microsoft.com/office/drawing/2014/main" id="{E9274B09-4BB6-4049-A9B0-04106FDF52B6}"/>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47" name="Oval 74">
              <a:extLst>
                <a:ext uri="{FF2B5EF4-FFF2-40B4-BE49-F238E27FC236}">
                  <a16:creationId xmlns:a16="http://schemas.microsoft.com/office/drawing/2014/main" id="{B210E98E-4357-4245-AC61-7357D7394906}"/>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sp>
        <p:nvSpPr>
          <p:cNvPr id="113739" name="Text Box 75">
            <a:extLst>
              <a:ext uri="{FF2B5EF4-FFF2-40B4-BE49-F238E27FC236}">
                <a16:creationId xmlns:a16="http://schemas.microsoft.com/office/drawing/2014/main" id="{E4447A60-D4A7-B745-BB1B-DA66C56E9365}"/>
              </a:ext>
            </a:extLst>
          </p:cNvPr>
          <p:cNvSpPr txBox="1">
            <a:spLocks noChangeArrowheads="1"/>
          </p:cNvSpPr>
          <p:nvPr/>
        </p:nvSpPr>
        <p:spPr bwMode="auto">
          <a:xfrm>
            <a:off x="323850" y="2133600"/>
            <a:ext cx="84740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cs typeface="Times New Roman" panose="02020603050405020304" pitchFamily="18" charset="0"/>
                <a:sym typeface="Symbol" pitchFamily="2" charset="2"/>
              </a:rPr>
              <a:t>At each segment, a </a:t>
            </a:r>
            <a:r>
              <a:rPr lang="de-CH" altLang="cs-CZ" sz="1800" b="1">
                <a:latin typeface="Times New Roman" panose="02020603050405020304" pitchFamily="18" charset="0"/>
              </a:rPr>
              <a:t>fraction</a:t>
            </a:r>
            <a:r>
              <a:rPr lang="de-CH" altLang="cs-CZ" sz="1800" b="1">
                <a:latin typeface="Times New Roman" panose="02020603050405020304" pitchFamily="18" charset="0"/>
                <a:sym typeface="Symbol" pitchFamily="2" charset="2"/>
              </a:rPr>
              <a:t> </a:t>
            </a:r>
            <a:r>
              <a:rPr lang="de-CH" altLang="cs-CZ" sz="1800" b="1">
                <a:solidFill>
                  <a:srgbClr val="FF0000"/>
                </a:solidFill>
                <a:sym typeface="Symbol" pitchFamily="2" charset="2"/>
              </a:rPr>
              <a:t></a:t>
            </a:r>
            <a:r>
              <a:rPr lang="de-CH" altLang="cs-CZ" sz="1800" b="1">
                <a:latin typeface="Times New Roman" panose="02020603050405020304" pitchFamily="18" charset="0"/>
                <a:sym typeface="Symbol" pitchFamily="2" charset="2"/>
              </a:rPr>
              <a:t> of positive counterions „condenses“ within a volume </a:t>
            </a:r>
            <a:r>
              <a:rPr lang="de-CH" altLang="cs-CZ" sz="1800" b="1">
                <a:solidFill>
                  <a:srgbClr val="FF0000"/>
                </a:solidFill>
                <a:latin typeface="Times New Roman" panose="02020603050405020304" pitchFamily="18" charset="0"/>
                <a:sym typeface="Symbol" pitchFamily="2" charset="2"/>
              </a:rPr>
              <a:t>V</a:t>
            </a:r>
            <a:r>
              <a:rPr lang="de-CH" altLang="cs-CZ" sz="1800" b="1" baseline="-25000">
                <a:solidFill>
                  <a:srgbClr val="FF0000"/>
                </a:solidFill>
                <a:latin typeface="Times New Roman" panose="02020603050405020304" pitchFamily="18" charset="0"/>
                <a:sym typeface="Symbol" pitchFamily="2" charset="2"/>
              </a:rPr>
              <a:t>P</a:t>
            </a:r>
            <a:endParaRPr lang="fr-FR" altLang="cs-CZ" sz="1800" b="1" baseline="-25000">
              <a:solidFill>
                <a:srgbClr val="FF0000"/>
              </a:solidFill>
              <a:latin typeface="Times New Roman" panose="02020603050405020304" pitchFamily="18" charset="0"/>
              <a:sym typeface="Symbol" pitchFamily="2" charset="2"/>
            </a:endParaRPr>
          </a:p>
        </p:txBody>
      </p:sp>
      <p:grpSp>
        <p:nvGrpSpPr>
          <p:cNvPr id="26" name="Group 76">
            <a:extLst>
              <a:ext uri="{FF2B5EF4-FFF2-40B4-BE49-F238E27FC236}">
                <a16:creationId xmlns:a16="http://schemas.microsoft.com/office/drawing/2014/main" id="{C2E5A6AB-7C12-C24B-B459-39B7423015CF}"/>
              </a:ext>
            </a:extLst>
          </p:cNvPr>
          <p:cNvGrpSpPr>
            <a:grpSpLocks/>
          </p:cNvGrpSpPr>
          <p:nvPr/>
        </p:nvGrpSpPr>
        <p:grpSpPr bwMode="auto">
          <a:xfrm>
            <a:off x="0" y="2565400"/>
            <a:ext cx="9178925" cy="1871663"/>
            <a:chOff x="0" y="1616"/>
            <a:chExt cx="5782" cy="1179"/>
          </a:xfrm>
        </p:grpSpPr>
        <p:sp>
          <p:nvSpPr>
            <p:cNvPr id="4144" name="Line 77">
              <a:extLst>
                <a:ext uri="{FF2B5EF4-FFF2-40B4-BE49-F238E27FC236}">
                  <a16:creationId xmlns:a16="http://schemas.microsoft.com/office/drawing/2014/main" id="{927F1106-E6E0-0D4A-BA97-6CD5CCFADE93}"/>
                </a:ext>
              </a:extLst>
            </p:cNvPr>
            <p:cNvSpPr>
              <a:spLocks noChangeShapeType="1"/>
            </p:cNvSpPr>
            <p:nvPr/>
          </p:nvSpPr>
          <p:spPr bwMode="auto">
            <a:xfrm>
              <a:off x="0" y="1616"/>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4145" name="Line 78">
              <a:extLst>
                <a:ext uri="{FF2B5EF4-FFF2-40B4-BE49-F238E27FC236}">
                  <a16:creationId xmlns:a16="http://schemas.microsoft.com/office/drawing/2014/main" id="{EF0F224A-CA82-A74E-B2A5-8B44ED1CE6B1}"/>
                </a:ext>
              </a:extLst>
            </p:cNvPr>
            <p:cNvSpPr>
              <a:spLocks noChangeShapeType="1"/>
            </p:cNvSpPr>
            <p:nvPr/>
          </p:nvSpPr>
          <p:spPr bwMode="auto">
            <a:xfrm>
              <a:off x="22" y="2795"/>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4125" name="Text Box 81">
            <a:extLst>
              <a:ext uri="{FF2B5EF4-FFF2-40B4-BE49-F238E27FC236}">
                <a16:creationId xmlns:a16="http://schemas.microsoft.com/office/drawing/2014/main" id="{B394B552-5D2C-8F48-B4DF-B37B655A340B}"/>
              </a:ext>
            </a:extLst>
          </p:cNvPr>
          <p:cNvSpPr txBox="1">
            <a:spLocks noChangeArrowheads="1"/>
          </p:cNvSpPr>
          <p:nvPr/>
        </p:nvSpPr>
        <p:spPr bwMode="auto">
          <a:xfrm>
            <a:off x="5416550" y="517842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3746" name="Text Box 82">
            <a:extLst>
              <a:ext uri="{FF2B5EF4-FFF2-40B4-BE49-F238E27FC236}">
                <a16:creationId xmlns:a16="http://schemas.microsoft.com/office/drawing/2014/main" id="{404677E5-BA5F-6043-9E5A-0E0CA5311618}"/>
              </a:ext>
            </a:extLst>
          </p:cNvPr>
          <p:cNvSpPr txBox="1">
            <a:spLocks noChangeArrowheads="1"/>
          </p:cNvSpPr>
          <p:nvPr/>
        </p:nvSpPr>
        <p:spPr bwMode="auto">
          <a:xfrm>
            <a:off x="3506788" y="5926138"/>
            <a:ext cx="1393825"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a:latin typeface="Times New Roman" panose="02020603050405020304" pitchFamily="18" charset="0"/>
                <a:sym typeface="Symbol" pitchFamily="2" charset="2"/>
              </a:rPr>
              <a:t></a:t>
            </a:r>
            <a:r>
              <a:rPr lang="de-CH" altLang="cs-CZ" sz="1800" b="1">
                <a:latin typeface="Symbol" pitchFamily="2" charset="2"/>
                <a:sym typeface="Symbol" pitchFamily="2" charset="2"/>
              </a:rPr>
              <a:t> </a:t>
            </a:r>
          </a:p>
          <a:p>
            <a:pPr algn="ctr" eaLnBrk="1" hangingPunct="1">
              <a:spcBef>
                <a:spcPct val="0"/>
              </a:spcBef>
              <a:buFontTx/>
              <a:buNone/>
            </a:pPr>
            <a:r>
              <a:rPr lang="de-CH" altLang="cs-CZ" sz="2000" b="1">
                <a:latin typeface="Symbol" pitchFamily="2" charset="2"/>
                <a:sym typeface="Symbol" pitchFamily="2" charset="2"/>
              </a:rPr>
              <a:t>dD</a:t>
            </a:r>
            <a:r>
              <a:rPr lang="de-CH" altLang="cs-CZ" sz="2000" b="1">
                <a:latin typeface="Times New Roman" panose="02020603050405020304" pitchFamily="18" charset="0"/>
                <a:sym typeface="Symbol" pitchFamily="2" charset="2"/>
              </a:rPr>
              <a:t>G/</a:t>
            </a:r>
            <a:r>
              <a:rPr lang="de-CH" altLang="cs-CZ" sz="2000" b="1">
                <a:latin typeface="Symbol" pitchFamily="2" charset="2"/>
                <a:sym typeface="Symbol" pitchFamily="2" charset="2"/>
              </a:rPr>
              <a:t>d</a:t>
            </a:r>
            <a:r>
              <a:rPr lang="de-CH" altLang="cs-CZ" sz="2000" b="1">
                <a:solidFill>
                  <a:srgbClr val="FF0000"/>
                </a:solidFill>
                <a:sym typeface="Symbol" pitchFamily="2" charset="2"/>
              </a:rPr>
              <a:t> </a:t>
            </a:r>
            <a:r>
              <a:rPr lang="de-CH" altLang="cs-CZ" sz="2000" b="1">
                <a:latin typeface="Times New Roman" panose="02020603050405020304" pitchFamily="18" charset="0"/>
                <a:cs typeface="Times New Roman" panose="02020603050405020304" pitchFamily="18" charset="0"/>
                <a:sym typeface="Symbol" pitchFamily="2" charset="2"/>
              </a:rPr>
              <a:t>= 0</a:t>
            </a:r>
            <a:endParaRPr lang="fr-FR" altLang="cs-CZ" sz="2000" b="1">
              <a:latin typeface="Times New Roman" panose="02020603050405020304" pitchFamily="18" charset="0"/>
              <a:cs typeface="Times New Roman" panose="02020603050405020304" pitchFamily="18" charset="0"/>
              <a:sym typeface="Symbol" pitchFamily="2" charset="2"/>
            </a:endParaRPr>
          </a:p>
        </p:txBody>
      </p:sp>
      <p:grpSp>
        <p:nvGrpSpPr>
          <p:cNvPr id="27" name="Group 83">
            <a:extLst>
              <a:ext uri="{FF2B5EF4-FFF2-40B4-BE49-F238E27FC236}">
                <a16:creationId xmlns:a16="http://schemas.microsoft.com/office/drawing/2014/main" id="{213C6114-87D6-6B48-9912-A90C77B558C9}"/>
              </a:ext>
            </a:extLst>
          </p:cNvPr>
          <p:cNvGrpSpPr>
            <a:grpSpLocks/>
          </p:cNvGrpSpPr>
          <p:nvPr/>
        </p:nvGrpSpPr>
        <p:grpSpPr bwMode="auto">
          <a:xfrm>
            <a:off x="4572000" y="2565400"/>
            <a:ext cx="720725" cy="1871663"/>
            <a:chOff x="2880" y="1616"/>
            <a:chExt cx="454" cy="1179"/>
          </a:xfrm>
        </p:grpSpPr>
        <p:sp>
          <p:nvSpPr>
            <p:cNvPr id="4142" name="Rectangle 84">
              <a:extLst>
                <a:ext uri="{FF2B5EF4-FFF2-40B4-BE49-F238E27FC236}">
                  <a16:creationId xmlns:a16="http://schemas.microsoft.com/office/drawing/2014/main" id="{30680A87-DD7B-D04B-BD5E-109C2448391B}"/>
                </a:ext>
              </a:extLst>
            </p:cNvPr>
            <p:cNvSpPr>
              <a:spLocks noChangeArrowheads="1"/>
            </p:cNvSpPr>
            <p:nvPr/>
          </p:nvSpPr>
          <p:spPr bwMode="auto">
            <a:xfrm>
              <a:off x="2880" y="1616"/>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a:t>
              </a:r>
              <a:endParaRPr lang="fr-FR" altLang="cs-CZ" sz="2800" b="1" baseline="-25000">
                <a:solidFill>
                  <a:srgbClr val="FF0000"/>
                </a:solidFill>
                <a:latin typeface="Times New Roman" panose="02020603050405020304" pitchFamily="18" charset="0"/>
                <a:cs typeface="Times New Roman" panose="02020603050405020304" pitchFamily="18" charset="0"/>
              </a:endParaRPr>
            </a:p>
          </p:txBody>
        </p:sp>
        <p:sp>
          <p:nvSpPr>
            <p:cNvPr id="4143" name="Rectangle 85">
              <a:extLst>
                <a:ext uri="{FF2B5EF4-FFF2-40B4-BE49-F238E27FC236}">
                  <a16:creationId xmlns:a16="http://schemas.microsoft.com/office/drawing/2014/main" id="{3395A4E5-9091-F74A-A09B-1956E1227A2B}"/>
                </a:ext>
              </a:extLst>
            </p:cNvPr>
            <p:cNvSpPr>
              <a:spLocks noChangeArrowheads="1"/>
            </p:cNvSpPr>
            <p:nvPr/>
          </p:nvSpPr>
          <p:spPr bwMode="auto">
            <a:xfrm>
              <a:off x="2880" y="2432"/>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3751" name="Text Box 87">
            <a:extLst>
              <a:ext uri="{FF2B5EF4-FFF2-40B4-BE49-F238E27FC236}">
                <a16:creationId xmlns:a16="http://schemas.microsoft.com/office/drawing/2014/main" id="{4C0BB829-4830-3449-A340-890FC3D1BF71}"/>
              </a:ext>
            </a:extLst>
          </p:cNvPr>
          <p:cNvSpPr txBox="1">
            <a:spLocks noChangeArrowheads="1"/>
          </p:cNvSpPr>
          <p:nvPr/>
        </p:nvSpPr>
        <p:spPr bwMode="auto">
          <a:xfrm>
            <a:off x="6516688" y="5795963"/>
            <a:ext cx="2016125" cy="946150"/>
          </a:xfrm>
          <a:prstGeom prst="rect">
            <a:avLst/>
          </a:prstGeom>
          <a:solidFill>
            <a:srgbClr val="EDFA4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b="1">
                <a:latin typeface="Times New Roman" panose="02020603050405020304" pitchFamily="18" charset="0"/>
                <a:cs typeface="Times New Roman" panose="02020603050405020304" pitchFamily="18" charset="0"/>
                <a:sym typeface="Symbol" pitchFamily="2" charset="2"/>
              </a:rPr>
              <a:t>1 equation</a:t>
            </a:r>
          </a:p>
          <a:p>
            <a:pPr eaLnBrk="1" hangingPunct="1">
              <a:spcBef>
                <a:spcPct val="0"/>
              </a:spcBef>
              <a:buFontTx/>
              <a:buNone/>
            </a:pPr>
            <a:r>
              <a:rPr lang="de-CH" altLang="cs-CZ" sz="2800" b="1">
                <a:latin typeface="Times New Roman" panose="02020603050405020304" pitchFamily="18" charset="0"/>
                <a:cs typeface="Times New Roman" panose="02020603050405020304" pitchFamily="18" charset="0"/>
                <a:sym typeface="Symbol" pitchFamily="2" charset="2"/>
              </a:rPr>
              <a:t>2 unknowns</a:t>
            </a:r>
            <a:endParaRPr lang="fr-FR" altLang="cs-CZ" sz="2800" b="1">
              <a:latin typeface="Times New Roman" panose="02020603050405020304" pitchFamily="18" charset="0"/>
              <a:cs typeface="Times New Roman" panose="02020603050405020304" pitchFamily="18" charset="0"/>
              <a:sym typeface="Symbol" pitchFamily="2" charset="2"/>
            </a:endParaRPr>
          </a:p>
        </p:txBody>
      </p:sp>
      <p:sp>
        <p:nvSpPr>
          <p:cNvPr id="4129" name="Text Box 88">
            <a:extLst>
              <a:ext uri="{FF2B5EF4-FFF2-40B4-BE49-F238E27FC236}">
                <a16:creationId xmlns:a16="http://schemas.microsoft.com/office/drawing/2014/main" id="{0E532778-B45E-3040-8CD5-4275BA20D56F}"/>
              </a:ext>
            </a:extLst>
          </p:cNvPr>
          <p:cNvSpPr txBox="1">
            <a:spLocks noChangeArrowheads="1"/>
          </p:cNvSpPr>
          <p:nvPr/>
        </p:nvSpPr>
        <p:spPr bwMode="auto">
          <a:xfrm>
            <a:off x="3276600" y="0"/>
            <a:ext cx="2400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a:latin typeface="Times New Roman" panose="02020603050405020304" pitchFamily="18" charset="0"/>
                <a:sym typeface="Symbol" pitchFamily="2" charset="2"/>
              </a:rPr>
              <a:t>Univalent salt in water (e.g., NaCl)</a:t>
            </a:r>
            <a:endParaRPr lang="fr-FR" altLang="cs-CZ" sz="1800" b="1">
              <a:latin typeface="Times New Roman" panose="02020603050405020304" pitchFamily="18" charset="0"/>
              <a:sym typeface="Symbol" pitchFamily="2" charset="2"/>
            </a:endParaRPr>
          </a:p>
        </p:txBody>
      </p:sp>
      <p:sp>
        <p:nvSpPr>
          <p:cNvPr id="113753" name="Text Box 89">
            <a:extLst>
              <a:ext uri="{FF2B5EF4-FFF2-40B4-BE49-F238E27FC236}">
                <a16:creationId xmlns:a16="http://schemas.microsoft.com/office/drawing/2014/main" id="{E8CB430F-3818-AE41-AF59-201B2A1FD98E}"/>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grpSp>
        <p:nvGrpSpPr>
          <p:cNvPr id="28" name="Group 90">
            <a:extLst>
              <a:ext uri="{FF2B5EF4-FFF2-40B4-BE49-F238E27FC236}">
                <a16:creationId xmlns:a16="http://schemas.microsoft.com/office/drawing/2014/main" id="{981CD162-B508-A940-9486-8478458CCCE0}"/>
              </a:ext>
            </a:extLst>
          </p:cNvPr>
          <p:cNvGrpSpPr>
            <a:grpSpLocks/>
          </p:cNvGrpSpPr>
          <p:nvPr/>
        </p:nvGrpSpPr>
        <p:grpSpPr bwMode="auto">
          <a:xfrm>
            <a:off x="0" y="3068638"/>
            <a:ext cx="9178925" cy="874712"/>
            <a:chOff x="0" y="1933"/>
            <a:chExt cx="5782" cy="551"/>
          </a:xfrm>
        </p:grpSpPr>
        <p:graphicFrame>
          <p:nvGraphicFramePr>
            <p:cNvPr id="4139" name="Object 91">
              <a:extLst>
                <a:ext uri="{FF2B5EF4-FFF2-40B4-BE49-F238E27FC236}">
                  <a16:creationId xmlns:a16="http://schemas.microsoft.com/office/drawing/2014/main" id="{53FF53E4-62D3-1146-A0D4-624D15820665}"/>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4219" name="CS ChemDraw Drawing" r:id="rId3" imgW="16764000" imgH="1612900" progId="ChemDraw.Document.4.5">
                    <p:embed/>
                  </p:oleObj>
                </mc:Choice>
                <mc:Fallback>
                  <p:oleObj name="CS ChemDraw Drawing" r:id="rId3" imgW="16764000" imgH="1612900" progId="ChemDraw.Document.4.5">
                    <p:embed/>
                    <p:pic>
                      <p:nvPicPr>
                        <p:cNvPr id="0" name="Object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40" name="Line 92">
              <a:extLst>
                <a:ext uri="{FF2B5EF4-FFF2-40B4-BE49-F238E27FC236}">
                  <a16:creationId xmlns:a16="http://schemas.microsoft.com/office/drawing/2014/main" id="{C7E08CA6-7142-BB44-A5D0-A3A4EFEF17E6}"/>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141" name="Line 93">
              <a:extLst>
                <a:ext uri="{FF2B5EF4-FFF2-40B4-BE49-F238E27FC236}">
                  <a16:creationId xmlns:a16="http://schemas.microsoft.com/office/drawing/2014/main" id="{C79B673D-6000-7F46-A0C9-F3F9193C9F31}"/>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4132" name="Text Box 94">
            <a:extLst>
              <a:ext uri="{FF2B5EF4-FFF2-40B4-BE49-F238E27FC236}">
                <a16:creationId xmlns:a16="http://schemas.microsoft.com/office/drawing/2014/main" id="{9234339E-0D75-944F-82A7-731D06BDAD5E}"/>
              </a:ext>
            </a:extLst>
          </p:cNvPr>
          <p:cNvSpPr txBox="1">
            <a:spLocks noChangeArrowheads="1"/>
          </p:cNvSpPr>
          <p:nvPr/>
        </p:nvSpPr>
        <p:spPr bwMode="auto">
          <a:xfrm>
            <a:off x="2535238" y="229711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3759" name="Line 95">
            <a:extLst>
              <a:ext uri="{FF2B5EF4-FFF2-40B4-BE49-F238E27FC236}">
                <a16:creationId xmlns:a16="http://schemas.microsoft.com/office/drawing/2014/main" id="{35C78749-A2C5-334B-B5B1-7F3AE1C5373A}"/>
              </a:ext>
            </a:extLst>
          </p:cNvPr>
          <p:cNvSpPr>
            <a:spLocks noChangeShapeType="1"/>
          </p:cNvSpPr>
          <p:nvPr/>
        </p:nvSpPr>
        <p:spPr bwMode="auto">
          <a:xfrm>
            <a:off x="4859338" y="2492375"/>
            <a:ext cx="73025"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13760" name="Text Box 96">
            <a:extLst>
              <a:ext uri="{FF2B5EF4-FFF2-40B4-BE49-F238E27FC236}">
                <a16:creationId xmlns:a16="http://schemas.microsoft.com/office/drawing/2014/main" id="{FBCEC804-C7BB-EC41-BE29-AA7D72D44A3D}"/>
              </a:ext>
            </a:extLst>
          </p:cNvPr>
          <p:cNvSpPr txBox="1">
            <a:spLocks noChangeArrowheads="1"/>
          </p:cNvSpPr>
          <p:nvPr/>
        </p:nvSpPr>
        <p:spPr bwMode="auto">
          <a:xfrm>
            <a:off x="2843213" y="6223000"/>
            <a:ext cx="3038475" cy="519113"/>
          </a:xfrm>
          <a:prstGeom prst="rect">
            <a:avLst/>
          </a:prstGeom>
          <a:solidFill>
            <a:srgbClr val="EDFA4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b="1">
                <a:latin typeface="Symbol" pitchFamily="2" charset="2"/>
                <a:sym typeface="Symbol" pitchFamily="2" charset="2"/>
              </a:rPr>
              <a:t>dD</a:t>
            </a:r>
            <a:r>
              <a:rPr lang="de-CH" altLang="cs-CZ" sz="2800" b="1">
                <a:latin typeface="Times New Roman" panose="02020603050405020304" pitchFamily="18" charset="0"/>
                <a:sym typeface="Symbol" pitchFamily="2" charset="2"/>
              </a:rPr>
              <a:t>G(</a:t>
            </a:r>
            <a:r>
              <a:rPr lang="de-CH" altLang="cs-CZ" sz="2800" b="1">
                <a:solidFill>
                  <a:srgbClr val="FF0000"/>
                </a:solidFill>
                <a:sym typeface="Symbol" pitchFamily="2" charset="2"/>
              </a:rPr>
              <a:t></a:t>
            </a:r>
            <a:r>
              <a:rPr lang="de-CH" altLang="cs-CZ" sz="2800" b="1">
                <a:solidFill>
                  <a:srgbClr val="FF0000"/>
                </a:solidFill>
                <a:latin typeface="Times New Roman" panose="02020603050405020304" pitchFamily="18" charset="0"/>
                <a:sym typeface="Symbol" pitchFamily="2" charset="2"/>
              </a:rPr>
              <a:t>, </a:t>
            </a: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 </a:t>
            </a:r>
            <a:r>
              <a:rPr lang="de-CH" altLang="cs-CZ" sz="2800" b="1">
                <a:latin typeface="Times New Roman" panose="02020603050405020304" pitchFamily="18" charset="0"/>
                <a:sym typeface="Symbol" pitchFamily="2" charset="2"/>
              </a:rPr>
              <a:t>) /</a:t>
            </a:r>
            <a:r>
              <a:rPr lang="de-CH" altLang="cs-CZ" sz="2800" b="1">
                <a:latin typeface="Symbol" pitchFamily="2" charset="2"/>
                <a:sym typeface="Symbol" pitchFamily="2" charset="2"/>
              </a:rPr>
              <a:t>d</a:t>
            </a:r>
            <a:r>
              <a:rPr lang="de-CH" altLang="cs-CZ" sz="2800" b="1">
                <a:solidFill>
                  <a:srgbClr val="FF0000"/>
                </a:solidFill>
                <a:sym typeface="Symbol" pitchFamily="2" charset="2"/>
              </a:rPr>
              <a:t> </a:t>
            </a:r>
            <a:r>
              <a:rPr lang="de-CH" altLang="cs-CZ" sz="2800" b="1">
                <a:latin typeface="Times New Roman" panose="02020603050405020304" pitchFamily="18" charset="0"/>
                <a:cs typeface="Times New Roman" panose="02020603050405020304" pitchFamily="18" charset="0"/>
                <a:sym typeface="Symbol" pitchFamily="2" charset="2"/>
              </a:rPr>
              <a:t>= 0</a:t>
            </a:r>
            <a:endParaRPr lang="fr-FR" altLang="cs-CZ" sz="2800" b="1">
              <a:latin typeface="Times New Roman" panose="02020603050405020304" pitchFamily="18" charset="0"/>
              <a:cs typeface="Times New Roman" panose="02020603050405020304" pitchFamily="18" charset="0"/>
              <a:sym typeface="Symbol" pitchFamily="2" charset="2"/>
            </a:endParaRPr>
          </a:p>
        </p:txBody>
      </p:sp>
      <p:sp>
        <p:nvSpPr>
          <p:cNvPr id="113761" name="Text Box 97">
            <a:extLst>
              <a:ext uri="{FF2B5EF4-FFF2-40B4-BE49-F238E27FC236}">
                <a16:creationId xmlns:a16="http://schemas.microsoft.com/office/drawing/2014/main" id="{BB713756-3012-5345-9475-70B859D0E15B}"/>
              </a:ext>
            </a:extLst>
          </p:cNvPr>
          <p:cNvSpPr txBox="1">
            <a:spLocks noChangeArrowheads="1"/>
          </p:cNvSpPr>
          <p:nvPr/>
        </p:nvSpPr>
        <p:spPr bwMode="auto">
          <a:xfrm>
            <a:off x="2913063" y="4646613"/>
            <a:ext cx="4611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The charge of 1 segment is reduced to (-1+</a:t>
            </a:r>
            <a:r>
              <a:rPr lang="de-CH" altLang="cs-CZ" sz="1800" b="1">
                <a:latin typeface="Symbol" pitchFamily="2" charset="2"/>
                <a:sym typeface="Symbol" pitchFamily="2" charset="2"/>
              </a:rPr>
              <a:t>q</a:t>
            </a:r>
            <a:r>
              <a:rPr lang="de-CH" altLang="cs-CZ" sz="1800" b="1">
                <a:latin typeface="Times New Roman" panose="02020603050405020304" pitchFamily="18" charset="0"/>
                <a:sym typeface="Symbol" pitchFamily="2" charset="2"/>
              </a:rPr>
              <a:t>)e</a:t>
            </a:r>
            <a:endParaRPr lang="fr-FR" altLang="cs-CZ" sz="1800" b="1">
              <a:latin typeface="Times New Roman" panose="02020603050405020304" pitchFamily="18" charset="0"/>
              <a:sym typeface="Symbol" pitchFamily="2" charset="2"/>
            </a:endParaRPr>
          </a:p>
        </p:txBody>
      </p:sp>
      <p:sp>
        <p:nvSpPr>
          <p:cNvPr id="113743" name="Text Box 79">
            <a:extLst>
              <a:ext uri="{FF2B5EF4-FFF2-40B4-BE49-F238E27FC236}">
                <a16:creationId xmlns:a16="http://schemas.microsoft.com/office/drawing/2014/main" id="{5F852B41-1C4E-B349-B54C-C9CF03E06AB7}"/>
              </a:ext>
            </a:extLst>
          </p:cNvPr>
          <p:cNvSpPr txBox="1">
            <a:spLocks noChangeArrowheads="1"/>
          </p:cNvSpPr>
          <p:nvPr/>
        </p:nvSpPr>
        <p:spPr bwMode="auto">
          <a:xfrm>
            <a:off x="1835150" y="5006975"/>
            <a:ext cx="69195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dirty="0" err="1">
                <a:latin typeface="Times New Roman" panose="02020603050405020304" pitchFamily="18" charset="0"/>
                <a:sym typeface="Symbol" pitchFamily="2" charset="2"/>
              </a:rPr>
              <a:t>Gain</a:t>
            </a:r>
            <a:r>
              <a:rPr lang="de-CH" altLang="cs-CZ" sz="1800" b="1" dirty="0">
                <a:latin typeface="Times New Roman" panose="02020603050405020304" pitchFamily="18" charset="0"/>
                <a:sym typeface="Symbol" pitchFamily="2" charset="2"/>
              </a:rPr>
              <a:t> in </a:t>
            </a:r>
            <a:r>
              <a:rPr lang="de-CH" altLang="cs-CZ" sz="1800" b="1" dirty="0" err="1">
                <a:latin typeface="Times New Roman" panose="02020603050405020304" pitchFamily="18" charset="0"/>
                <a:sym typeface="Symbol" pitchFamily="2" charset="2"/>
              </a:rPr>
              <a:t>enthalpy</a:t>
            </a:r>
            <a:r>
              <a:rPr lang="de-CH" altLang="cs-CZ" sz="1800" b="1" dirty="0">
                <a:latin typeface="Times New Roman" panose="02020603050405020304" pitchFamily="18" charset="0"/>
                <a:sym typeface="Symbol" pitchFamily="2" charset="2"/>
              </a:rPr>
              <a:t>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H, </a:t>
            </a:r>
            <a:r>
              <a:rPr lang="de-CH" altLang="cs-CZ" sz="1800" b="1" dirty="0" err="1">
                <a:latin typeface="Times New Roman" panose="02020603050405020304" pitchFamily="18" charset="0"/>
                <a:sym typeface="Symbol" pitchFamily="2" charset="2"/>
              </a:rPr>
              <a:t>since</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repulsion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between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segments</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is</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diminished</a:t>
            </a:r>
            <a:endParaRPr lang="fr-FR" altLang="cs-CZ" sz="1800" b="1" dirty="0">
              <a:latin typeface="Times New Roman" panose="02020603050405020304" pitchFamily="18" charset="0"/>
              <a:sym typeface="Symbol" pitchFamily="2" charset="2"/>
            </a:endParaRPr>
          </a:p>
        </p:txBody>
      </p:sp>
      <p:sp>
        <p:nvSpPr>
          <p:cNvPr id="113750" name="Text Box 86">
            <a:extLst>
              <a:ext uri="{FF2B5EF4-FFF2-40B4-BE49-F238E27FC236}">
                <a16:creationId xmlns:a16="http://schemas.microsoft.com/office/drawing/2014/main" id="{D3E60323-2D6A-0D46-A5BD-8B37593DA26A}"/>
              </a:ext>
            </a:extLst>
          </p:cNvPr>
          <p:cNvSpPr txBox="1">
            <a:spLocks noChangeArrowheads="1"/>
          </p:cNvSpPr>
          <p:nvPr/>
        </p:nvSpPr>
        <p:spPr bwMode="auto">
          <a:xfrm>
            <a:off x="3132138" y="5295900"/>
            <a:ext cx="416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Loss in entropy </a:t>
            </a:r>
            <a:r>
              <a:rPr lang="de-CH" altLang="cs-CZ" sz="1800" b="1">
                <a:latin typeface="Symbol" pitchFamily="2" charset="2"/>
                <a:sym typeface="Symbol" pitchFamily="2" charset="2"/>
              </a:rPr>
              <a:t>D</a:t>
            </a:r>
            <a:r>
              <a:rPr lang="de-CH" altLang="cs-CZ" sz="1800" b="1">
                <a:latin typeface="Times New Roman" panose="02020603050405020304" pitchFamily="18" charset="0"/>
                <a:sym typeface="Symbol" pitchFamily="2" charset="2"/>
              </a:rPr>
              <a:t>S, since order increases</a:t>
            </a:r>
            <a:endParaRPr lang="fr-FR" altLang="cs-CZ" sz="1800" b="1">
              <a:latin typeface="Times New Roman" panose="02020603050405020304" pitchFamily="18" charset="0"/>
              <a:sym typeface="Symbol" pitchFamily="2" charset="2"/>
            </a:endParaRPr>
          </a:p>
        </p:txBody>
      </p:sp>
      <p:sp>
        <p:nvSpPr>
          <p:cNvPr id="113744" name="Text Box 80">
            <a:extLst>
              <a:ext uri="{FF2B5EF4-FFF2-40B4-BE49-F238E27FC236}">
                <a16:creationId xmlns:a16="http://schemas.microsoft.com/office/drawing/2014/main" id="{3F7777C7-E571-A848-9CDA-427CD0643E3E}"/>
              </a:ext>
            </a:extLst>
          </p:cNvPr>
          <p:cNvSpPr txBox="1">
            <a:spLocks noChangeArrowheads="1"/>
          </p:cNvSpPr>
          <p:nvPr/>
        </p:nvSpPr>
        <p:spPr bwMode="auto">
          <a:xfrm>
            <a:off x="1261209" y="5583238"/>
            <a:ext cx="70708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dirty="0">
                <a:latin typeface="Times New Roman" panose="02020603050405020304" pitchFamily="18" charset="0"/>
                <a:sym typeface="Symbol" pitchFamily="2" charset="2"/>
              </a:rPr>
              <a:t>Nature will „</a:t>
            </a:r>
            <a:r>
              <a:rPr lang="de-CH" altLang="cs-CZ" sz="1800" b="1" dirty="0" err="1">
                <a:latin typeface="Times New Roman" panose="02020603050405020304" pitchFamily="18" charset="0"/>
                <a:sym typeface="Symbol" pitchFamily="2" charset="2"/>
              </a:rPr>
              <a:t>choose</a:t>
            </a:r>
            <a:r>
              <a:rPr lang="de-CH" altLang="cs-CZ" sz="1800" b="1" dirty="0">
                <a:latin typeface="Times New Roman" panose="02020603050405020304" pitchFamily="18" charset="0"/>
                <a:sym typeface="Symbol" pitchFamily="2" charset="2"/>
              </a:rPr>
              <a:t>“ such a </a:t>
            </a:r>
            <a:r>
              <a:rPr lang="de-CH" altLang="cs-CZ" sz="1800" b="1" dirty="0" err="1">
                <a:latin typeface="Symbol" pitchFamily="2" charset="2"/>
                <a:sym typeface="Symbol" pitchFamily="2" charset="2"/>
              </a:rPr>
              <a:t>q</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fraction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that</a:t>
            </a:r>
            <a:r>
              <a:rPr lang="de-CH" altLang="cs-CZ" sz="1800" b="1" dirty="0">
                <a:latin typeface="Times New Roman" panose="02020603050405020304" pitchFamily="18" charset="0"/>
                <a:sym typeface="Symbol" pitchFamily="2" charset="2"/>
              </a:rPr>
              <a:t>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G =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H – T</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S </a:t>
            </a:r>
            <a:r>
              <a:rPr lang="de-CH" altLang="cs-CZ" sz="1800" b="1" dirty="0" err="1">
                <a:latin typeface="Times New Roman" panose="02020603050405020304" pitchFamily="18" charset="0"/>
                <a:sym typeface="Symbol" pitchFamily="2" charset="2"/>
              </a:rPr>
              <a:t>is</a:t>
            </a:r>
            <a:r>
              <a:rPr lang="de-CH" altLang="cs-CZ" sz="1800" b="1" dirty="0">
                <a:latin typeface="Times New Roman" panose="02020603050405020304" pitchFamily="18" charset="0"/>
                <a:sym typeface="Symbol" pitchFamily="2" charset="2"/>
              </a:rPr>
              <a:t> minimal</a:t>
            </a:r>
            <a:endParaRPr lang="de-CH" altLang="cs-CZ" sz="1800" b="1" dirty="0">
              <a:latin typeface="Times New Roman" panose="02020603050405020304" pitchFamily="18" charset="0"/>
              <a:cs typeface="Times New Roman" panose="02020603050405020304" pitchFamily="18" charset="0"/>
              <a:sym typeface="Symbol"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375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3.05556E-6 2.25434E-6 L -0.00382 -0.14867 " pathEditMode="relative" rAng="0" ptsTypes="AA">
                                      <p:cBhvr>
                                        <p:cTn id="12" dur="2000" fill="hold"/>
                                        <p:tgtEl>
                                          <p:spTgt spid="2"/>
                                        </p:tgtEl>
                                        <p:attrNameLst>
                                          <p:attrName>ppt_x</p:attrName>
                                          <p:attrName>ppt_y</p:attrName>
                                        </p:attrNameLst>
                                      </p:cBhvr>
                                      <p:rCtr x="-191" y="-7445"/>
                                    </p:animMotion>
                                  </p:childTnLst>
                                </p:cTn>
                              </p:par>
                              <p:par>
                                <p:cTn id="13" presetID="0" presetClass="path" presetSubtype="0" accel="50000" decel="50000" fill="hold" nodeType="withEffect">
                                  <p:stCondLst>
                                    <p:cond delay="0"/>
                                  </p:stCondLst>
                                  <p:childTnLst>
                                    <p:animMotion origin="layout" path="M -8.33333E-7 1.15607E-6 L 0.08281 -0.02289 " pathEditMode="relative" rAng="0" ptsTypes="AA">
                                      <p:cBhvr>
                                        <p:cTn id="14" dur="2000" fill="hold"/>
                                        <p:tgtEl>
                                          <p:spTgt spid="4"/>
                                        </p:tgtEl>
                                        <p:attrNameLst>
                                          <p:attrName>ppt_x</p:attrName>
                                          <p:attrName>ppt_y</p:attrName>
                                        </p:attrNameLst>
                                      </p:cBhvr>
                                      <p:rCtr x="4132" y="-1156"/>
                                    </p:animMotion>
                                  </p:childTnLst>
                                </p:cTn>
                              </p:par>
                              <p:par>
                                <p:cTn id="15" presetID="0" presetClass="path" presetSubtype="0" accel="50000" decel="50000" fill="hold" nodeType="withEffect">
                                  <p:stCondLst>
                                    <p:cond delay="0"/>
                                  </p:stCondLst>
                                  <p:childTnLst>
                                    <p:animMotion origin="layout" path="M -0.00364 -0.00185 L -0.0467 -0.29734 " pathEditMode="relative" rAng="0" ptsTypes="AA">
                                      <p:cBhvr>
                                        <p:cTn id="16" dur="2000" fill="hold"/>
                                        <p:tgtEl>
                                          <p:spTgt spid="5"/>
                                        </p:tgtEl>
                                        <p:attrNameLst>
                                          <p:attrName>ppt_x</p:attrName>
                                          <p:attrName>ppt_y</p:attrName>
                                        </p:attrNameLst>
                                      </p:cBhvr>
                                      <p:rCtr x="-2153" y="-14775"/>
                                    </p:animMotion>
                                  </p:childTnLst>
                                </p:cTn>
                              </p:par>
                              <p:par>
                                <p:cTn id="17" presetID="0" presetClass="path" presetSubtype="0" accel="50000" decel="50000" fill="hold" nodeType="withEffect">
                                  <p:stCondLst>
                                    <p:cond delay="0"/>
                                  </p:stCondLst>
                                  <p:childTnLst>
                                    <p:animMotion origin="layout" path="M 2.77778E-7 -3.87283E-6 L -0.17691 0.34428 " pathEditMode="relative" rAng="0" ptsTypes="AA">
                                      <p:cBhvr>
                                        <p:cTn id="18" dur="2000" fill="hold"/>
                                        <p:tgtEl>
                                          <p:spTgt spid="6"/>
                                        </p:tgtEl>
                                        <p:attrNameLst>
                                          <p:attrName>ppt_x</p:attrName>
                                          <p:attrName>ppt_y</p:attrName>
                                        </p:attrNameLst>
                                      </p:cBhvr>
                                      <p:rCtr x="-8854" y="17202"/>
                                    </p:animMotion>
                                  </p:childTnLst>
                                </p:cTn>
                              </p:par>
                              <p:par>
                                <p:cTn id="19" presetID="0" presetClass="path" presetSubtype="0" accel="50000" decel="50000" fill="hold" nodeType="withEffect">
                                  <p:stCondLst>
                                    <p:cond delay="0"/>
                                  </p:stCondLst>
                                  <p:childTnLst>
                                    <p:animMotion origin="layout" path="M 5.55556E-7 -8.67052E-7 L -0.11024 -0.18867 " pathEditMode="relative" rAng="0" ptsTypes="AA">
                                      <p:cBhvr>
                                        <p:cTn id="20" dur="2000" fill="hold"/>
                                        <p:tgtEl>
                                          <p:spTgt spid="15"/>
                                        </p:tgtEl>
                                        <p:attrNameLst>
                                          <p:attrName>ppt_x</p:attrName>
                                          <p:attrName>ppt_y</p:attrName>
                                        </p:attrNameLst>
                                      </p:cBhvr>
                                      <p:rCtr x="-5521" y="-9434"/>
                                    </p:animMotion>
                                  </p:childTnLst>
                                </p:cTn>
                              </p:par>
                              <p:par>
                                <p:cTn id="21" presetID="0" presetClass="path" presetSubtype="0" accel="50000" decel="50000" fill="hold" nodeType="withEffect">
                                  <p:stCondLst>
                                    <p:cond delay="0"/>
                                  </p:stCondLst>
                                  <p:childTnLst>
                                    <p:animMotion origin="layout" path="M -5.55556E-7 -4.07407E-6 L 0.16927 -0.30439 " pathEditMode="relative" rAng="0" ptsTypes="AA">
                                      <p:cBhvr>
                                        <p:cTn id="22" dur="2000" fill="hold"/>
                                        <p:tgtEl>
                                          <p:spTgt spid="7"/>
                                        </p:tgtEl>
                                        <p:attrNameLst>
                                          <p:attrName>ppt_x</p:attrName>
                                          <p:attrName>ppt_y</p:attrName>
                                        </p:attrNameLst>
                                      </p:cBhvr>
                                      <p:rCtr x="8455" y="-15231"/>
                                    </p:animMotion>
                                  </p:childTnLst>
                                </p:cTn>
                              </p:par>
                              <p:par>
                                <p:cTn id="23" presetID="0" presetClass="path" presetSubtype="0" accel="50000" decel="50000" fill="hold" nodeType="withEffect">
                                  <p:stCondLst>
                                    <p:cond delay="0"/>
                                  </p:stCondLst>
                                  <p:childTnLst>
                                    <p:animMotion origin="layout" path="M -3.61111E-6 4.10405E-6 L 0.06302 -0.05249 " pathEditMode="relative" rAng="0" ptsTypes="AA">
                                      <p:cBhvr>
                                        <p:cTn id="24" dur="2000" fill="hold"/>
                                        <p:tgtEl>
                                          <p:spTgt spid="8"/>
                                        </p:tgtEl>
                                        <p:attrNameLst>
                                          <p:attrName>ppt_x</p:attrName>
                                          <p:attrName>ppt_y</p:attrName>
                                        </p:attrNameLst>
                                      </p:cBhvr>
                                      <p:rCtr x="3142" y="-2636"/>
                                    </p:animMotion>
                                  </p:childTnLst>
                                </p:cTn>
                              </p:par>
                              <p:par>
                                <p:cTn id="25" presetID="0" presetClass="path" presetSubtype="0" accel="50000" decel="50000" fill="hold" nodeType="withEffect">
                                  <p:stCondLst>
                                    <p:cond delay="0"/>
                                  </p:stCondLst>
                                  <p:childTnLst>
                                    <p:animMotion origin="layout" path="M -2.22222E-6 -0.00023 L -0.35434 -0.34613 " pathEditMode="relative" rAng="0" ptsTypes="AA">
                                      <p:cBhvr>
                                        <p:cTn id="26" dur="2000" fill="hold"/>
                                        <p:tgtEl>
                                          <p:spTgt spid="9"/>
                                        </p:tgtEl>
                                        <p:attrNameLst>
                                          <p:attrName>ppt_x</p:attrName>
                                          <p:attrName>ppt_y</p:attrName>
                                        </p:attrNameLst>
                                      </p:cBhvr>
                                      <p:rCtr x="-17726" y="-17295"/>
                                    </p:animMotion>
                                  </p:childTnLst>
                                </p:cTn>
                              </p:par>
                              <p:par>
                                <p:cTn id="27" presetID="0" presetClass="path" presetSubtype="0" accel="50000" decel="50000" fill="hold" nodeType="withEffect">
                                  <p:stCondLst>
                                    <p:cond delay="0"/>
                                  </p:stCondLst>
                                  <p:childTnLst>
                                    <p:animMotion origin="layout" path="M -1.38889E-6 -2.02312E-6 L 0.18108 -0.10913 " pathEditMode="relative" rAng="0" ptsTypes="AA">
                                      <p:cBhvr>
                                        <p:cTn id="28" dur="2000" fill="hold"/>
                                        <p:tgtEl>
                                          <p:spTgt spid="13"/>
                                        </p:tgtEl>
                                        <p:attrNameLst>
                                          <p:attrName>ppt_x</p:attrName>
                                          <p:attrName>ppt_y</p:attrName>
                                        </p:attrNameLst>
                                      </p:cBhvr>
                                      <p:rCtr x="9045" y="-5457"/>
                                    </p:animMotion>
                                  </p:childTnLst>
                                </p:cTn>
                              </p:par>
                              <p:par>
                                <p:cTn id="29" presetID="0" presetClass="path" presetSubtype="0" accel="50000" decel="50000" fill="hold" nodeType="withEffect">
                                  <p:stCondLst>
                                    <p:cond delay="0"/>
                                  </p:stCondLst>
                                  <p:childTnLst>
                                    <p:animMotion origin="layout" path="M -0.03178 0.02291 L -0.3625 -0.02963 " pathEditMode="relative" rAng="0" ptsTypes="AA">
                                      <p:cBhvr>
                                        <p:cTn id="30" dur="2000" fill="hold"/>
                                        <p:tgtEl>
                                          <p:spTgt spid="14"/>
                                        </p:tgtEl>
                                        <p:attrNameLst>
                                          <p:attrName>ppt_x</p:attrName>
                                          <p:attrName>ppt_y</p:attrName>
                                        </p:attrNameLst>
                                      </p:cBhvr>
                                      <p:rCtr x="-16545" y="-2639"/>
                                    </p:animMotion>
                                  </p:childTnLst>
                                </p:cTn>
                              </p:par>
                              <p:par>
                                <p:cTn id="31" presetID="0" presetClass="path" presetSubtype="0" accel="50000" decel="50000" fill="hold" nodeType="withEffect">
                                  <p:stCondLst>
                                    <p:cond delay="0"/>
                                  </p:stCondLst>
                                  <p:childTnLst>
                                    <p:animMotion origin="layout" path="M 2.22222E-6 -2.60116E-6 L -0.22049 0.34613 " pathEditMode="relative" rAng="0" ptsTypes="AA">
                                      <p:cBhvr>
                                        <p:cTn id="32" dur="2000" fill="hold"/>
                                        <p:tgtEl>
                                          <p:spTgt spid="18"/>
                                        </p:tgtEl>
                                        <p:attrNameLst>
                                          <p:attrName>ppt_x</p:attrName>
                                          <p:attrName>ppt_y</p:attrName>
                                        </p:attrNameLst>
                                      </p:cBhvr>
                                      <p:rCtr x="-11024" y="17295"/>
                                    </p:animMotion>
                                  </p:childTnLst>
                                </p:cTn>
                              </p:par>
                              <p:par>
                                <p:cTn id="33" presetID="0" presetClass="path" presetSubtype="0" accel="50000" decel="50000" fill="hold" nodeType="withEffect">
                                  <p:stCondLst>
                                    <p:cond delay="0"/>
                                  </p:stCondLst>
                                  <p:childTnLst>
                                    <p:animMotion origin="layout" path="M -8.33333E-7 1.6763E-6 L 0.03142 0.17826 " pathEditMode="relative" rAng="0" ptsTypes="AA">
                                      <p:cBhvr>
                                        <p:cTn id="34" dur="2000" fill="hold"/>
                                        <p:tgtEl>
                                          <p:spTgt spid="10"/>
                                        </p:tgtEl>
                                        <p:attrNameLst>
                                          <p:attrName>ppt_x</p:attrName>
                                          <p:attrName>ppt_y</p:attrName>
                                        </p:attrNameLst>
                                      </p:cBhvr>
                                      <p:rCtr x="1563" y="8902"/>
                                    </p:animMotion>
                                  </p:childTnLst>
                                </p:cTn>
                              </p:par>
                              <p:par>
                                <p:cTn id="35" presetID="0" presetClass="path" presetSubtype="0" accel="50000" decel="50000" fill="hold" nodeType="withEffect">
                                  <p:stCondLst>
                                    <p:cond delay="0"/>
                                  </p:stCondLst>
                                  <p:childTnLst>
                                    <p:animMotion origin="layout" path="M 2.77778E-7 4.81481E-6 L -0.27569 0.04189 " pathEditMode="relative" rAng="0" ptsTypes="AA">
                                      <p:cBhvr>
                                        <p:cTn id="36" dur="2000" fill="hold"/>
                                        <p:tgtEl>
                                          <p:spTgt spid="11"/>
                                        </p:tgtEl>
                                        <p:attrNameLst>
                                          <p:attrName>ppt_x</p:attrName>
                                          <p:attrName>ppt_y</p:attrName>
                                        </p:attrNameLst>
                                      </p:cBhvr>
                                      <p:rCtr x="-13785" y="2083"/>
                                    </p:animMotion>
                                  </p:childTnLst>
                                </p:cTn>
                              </p:par>
                              <p:par>
                                <p:cTn id="37" presetID="0" presetClass="path" presetSubtype="0" accel="50000" decel="50000" fill="hold" nodeType="withEffect">
                                  <p:stCondLst>
                                    <p:cond delay="0"/>
                                  </p:stCondLst>
                                  <p:childTnLst>
                                    <p:animMotion origin="layout" path="M 3.05556E-6 -3.06358E-6 L 0.10243 0.18867 " pathEditMode="relative" rAng="0" ptsTypes="AA">
                                      <p:cBhvr>
                                        <p:cTn id="38" dur="2000" fill="hold"/>
                                        <p:tgtEl>
                                          <p:spTgt spid="16"/>
                                        </p:tgtEl>
                                        <p:attrNameLst>
                                          <p:attrName>ppt_x</p:attrName>
                                          <p:attrName>ppt_y</p:attrName>
                                        </p:attrNameLst>
                                      </p:cBhvr>
                                      <p:rCtr x="5122" y="9434"/>
                                    </p:animMotion>
                                  </p:childTnLst>
                                </p:cTn>
                              </p:par>
                              <p:par>
                                <p:cTn id="39" presetID="0" presetClass="path" presetSubtype="0" accel="50000" decel="50000" fill="hold" nodeType="withEffect">
                                  <p:stCondLst>
                                    <p:cond delay="0"/>
                                  </p:stCondLst>
                                  <p:childTnLst>
                                    <p:animMotion origin="layout" path="M -3.61111E-6 8.67052E-7 L -0.23628 0.11537 " pathEditMode="relative" rAng="0" ptsTypes="AA">
                                      <p:cBhvr>
                                        <p:cTn id="40" dur="2000" fill="hold"/>
                                        <p:tgtEl>
                                          <p:spTgt spid="12"/>
                                        </p:tgtEl>
                                        <p:attrNameLst>
                                          <p:attrName>ppt_x</p:attrName>
                                          <p:attrName>ppt_y</p:attrName>
                                        </p:attrNameLst>
                                      </p:cBhvr>
                                      <p:rCtr x="-11823" y="5757"/>
                                    </p:animMotion>
                                  </p:childTnLst>
                                </p:cTn>
                              </p:par>
                              <p:par>
                                <p:cTn id="41" presetID="0" presetClass="path" presetSubtype="0" accel="50000" decel="50000" fill="hold" nodeType="withEffect">
                                  <p:stCondLst>
                                    <p:cond delay="0"/>
                                  </p:stCondLst>
                                  <p:childTnLst>
                                    <p:animMotion origin="layout" path="M -1.66667E-6 -4.91329E-6 L -0.14184 0.22012 " pathEditMode="relative" ptsTypes="AA">
                                      <p:cBhvr>
                                        <p:cTn id="42" dur="2000" fill="hold"/>
                                        <p:tgtEl>
                                          <p:spTgt spid="3"/>
                                        </p:tgtEl>
                                        <p:attrNameLst>
                                          <p:attrName>ppt_x</p:attrName>
                                          <p:attrName>ppt_y</p:attrName>
                                        </p:attrNameLst>
                                      </p:cBhvr>
                                    </p:animMotion>
                                  </p:childTnLst>
                                </p:cTn>
                              </p:par>
                              <p:par>
                                <p:cTn id="43" presetID="0" presetClass="path" presetSubtype="0" accel="50000" decel="50000" fill="hold" nodeType="withEffect">
                                  <p:stCondLst>
                                    <p:cond delay="0"/>
                                  </p:stCondLst>
                                  <p:childTnLst>
                                    <p:animMotion origin="layout" path="M -4.16667E-6 5.37572E-6 L 0.2599 -0.12601 " pathEditMode="relative" ptsTypes="AA">
                                      <p:cBhvr>
                                        <p:cTn id="44" dur="2000" fill="hold"/>
                                        <p:tgtEl>
                                          <p:spTgt spid="17"/>
                                        </p:tgtEl>
                                        <p:attrNameLst>
                                          <p:attrName>ppt_x</p:attrName>
                                          <p:attrName>ppt_y</p:attrName>
                                        </p:attrNameLst>
                                      </p:cBhvr>
                                    </p:animMotion>
                                  </p:childTnLst>
                                </p:cTn>
                              </p:par>
                              <p:par>
                                <p:cTn id="45" presetID="0" presetClass="path" presetSubtype="0" accel="50000" decel="50000" fill="hold" nodeType="withEffect">
                                  <p:stCondLst>
                                    <p:cond delay="0"/>
                                  </p:stCondLst>
                                  <p:childTnLst>
                                    <p:animMotion origin="layout" path="M -1.66667E-6 -4.91329E-6 L -0.14184 0.22012 " pathEditMode="relative" ptsTypes="AA">
                                      <p:cBhvr>
                                        <p:cTn id="46" dur="2000" fill="hold"/>
                                        <p:tgtEl>
                                          <p:spTgt spid="19"/>
                                        </p:tgtEl>
                                        <p:attrNameLst>
                                          <p:attrName>ppt_x</p:attrName>
                                          <p:attrName>ppt_y</p:attrName>
                                        </p:attrNameLst>
                                      </p:cBhvr>
                                    </p:animMotion>
                                  </p:childTnLst>
                                </p:cTn>
                              </p:par>
                              <p:par>
                                <p:cTn id="47" presetID="0" presetClass="path" presetSubtype="0" accel="50000" decel="50000" fill="hold" nodeType="withEffect">
                                  <p:stCondLst>
                                    <p:cond delay="0"/>
                                  </p:stCondLst>
                                  <p:childTnLst>
                                    <p:animMotion origin="layout" path="M -1.11111E-6 -4.39306E-6 L 0.075 -0.28508 " pathEditMode="relative" rAng="0" ptsTypes="AA">
                                      <p:cBhvr>
                                        <p:cTn id="48" dur="2000" fill="hold"/>
                                        <p:tgtEl>
                                          <p:spTgt spid="20"/>
                                        </p:tgtEl>
                                        <p:attrNameLst>
                                          <p:attrName>ppt_x</p:attrName>
                                          <p:attrName>ppt_y</p:attrName>
                                        </p:attrNameLst>
                                      </p:cBhvr>
                                      <p:rCtr x="3750" y="-14266"/>
                                    </p:animMotion>
                                  </p:childTnLst>
                                </p:cTn>
                              </p:par>
                              <p:par>
                                <p:cTn id="49" presetID="0" presetClass="path" presetSubtype="0" accel="50000" decel="50000" fill="hold" nodeType="withEffect">
                                  <p:stCondLst>
                                    <p:cond delay="0"/>
                                  </p:stCondLst>
                                  <p:childTnLst>
                                    <p:animMotion origin="layout" path="M 0.36233 0.07376 L 0.58698 0.17642 " pathEditMode="relative" rAng="0" ptsTypes="AA">
                                      <p:cBhvr>
                                        <p:cTn id="50" dur="2000" fill="hold"/>
                                        <p:tgtEl>
                                          <p:spTgt spid="21"/>
                                        </p:tgtEl>
                                        <p:attrNameLst>
                                          <p:attrName>ppt_x</p:attrName>
                                          <p:attrName>ppt_y</p:attrName>
                                        </p:attrNameLst>
                                      </p:cBhvr>
                                      <p:rCtr x="11233" y="5133"/>
                                    </p:animMotion>
                                  </p:childTnLst>
                                </p:cTn>
                              </p:par>
                              <p:par>
                                <p:cTn id="51" presetID="0" presetClass="path" presetSubtype="0" accel="50000" decel="50000" fill="hold" nodeType="withEffect">
                                  <p:stCondLst>
                                    <p:cond delay="0"/>
                                  </p:stCondLst>
                                  <p:childTnLst>
                                    <p:animMotion origin="layout" path="M -0.36597 -0.07538 L -0.13767 -0.04393 " pathEditMode="relative" rAng="0" ptsTypes="AA">
                                      <p:cBhvr>
                                        <p:cTn id="52" dur="2000" fill="hold"/>
                                        <p:tgtEl>
                                          <p:spTgt spid="22"/>
                                        </p:tgtEl>
                                        <p:attrNameLst>
                                          <p:attrName>ppt_x</p:attrName>
                                          <p:attrName>ppt_y</p:attrName>
                                        </p:attrNameLst>
                                      </p:cBhvr>
                                      <p:rCtr x="11406" y="1572"/>
                                    </p:animMotion>
                                  </p:childTnLst>
                                </p:cTn>
                              </p:par>
                              <p:par>
                                <p:cTn id="53" presetID="0" presetClass="path" presetSubtype="0" accel="50000" decel="50000" fill="hold" nodeType="withEffect">
                                  <p:stCondLst>
                                    <p:cond delay="0"/>
                                  </p:stCondLst>
                                  <p:childTnLst>
                                    <p:animMotion origin="layout" path="M 4.72222E-6 2.13873E-6 L 0.12604 -0.05434 " pathEditMode="relative" rAng="0" ptsTypes="AA">
                                      <p:cBhvr>
                                        <p:cTn id="54" dur="2000" fill="hold"/>
                                        <p:tgtEl>
                                          <p:spTgt spid="23"/>
                                        </p:tgtEl>
                                        <p:attrNameLst>
                                          <p:attrName>ppt_x</p:attrName>
                                          <p:attrName>ppt_y</p:attrName>
                                        </p:attrNameLst>
                                      </p:cBhvr>
                                      <p:rCtr x="6302" y="-2728"/>
                                    </p:animMotion>
                                  </p:childTnLst>
                                </p:cTn>
                              </p:par>
                              <p:par>
                                <p:cTn id="55" presetID="0" presetClass="path" presetSubtype="0" accel="50000" decel="50000" fill="hold" nodeType="withEffect">
                                  <p:stCondLst>
                                    <p:cond delay="0"/>
                                  </p:stCondLst>
                                  <p:childTnLst>
                                    <p:animMotion origin="layout" path="M -4.44444E-6 -3.33333E-6 L 0.22865 -0.03333 " pathEditMode="relative" rAng="0" ptsTypes="AA">
                                      <p:cBhvr>
                                        <p:cTn id="56" dur="2000" fill="hold"/>
                                        <p:tgtEl>
                                          <p:spTgt spid="24"/>
                                        </p:tgtEl>
                                        <p:attrNameLst>
                                          <p:attrName>ppt_x</p:attrName>
                                          <p:attrName>ppt_y</p:attrName>
                                        </p:attrNameLst>
                                      </p:cBhvr>
                                      <p:rCtr x="11424" y="-1667"/>
                                    </p:animMotion>
                                  </p:childTnLst>
                                </p:cTn>
                              </p:par>
                              <p:par>
                                <p:cTn id="57" presetID="0" presetClass="path" presetSubtype="0" accel="50000" decel="50000" fill="hold" nodeType="withEffect">
                                  <p:stCondLst>
                                    <p:cond delay="0"/>
                                  </p:stCondLst>
                                  <p:childTnLst>
                                    <p:animMotion origin="layout" path="M -1.66667E-6 2.89017E-7 L 0.0908 0.32324 " pathEditMode="relative" rAng="0" ptsTypes="AA">
                                      <p:cBhvr>
                                        <p:cTn id="58" dur="2000" fill="hold"/>
                                        <p:tgtEl>
                                          <p:spTgt spid="25"/>
                                        </p:tgtEl>
                                        <p:attrNameLst>
                                          <p:attrName>ppt_x</p:attrName>
                                          <p:attrName>ppt_y</p:attrName>
                                        </p:attrNameLst>
                                      </p:cBhvr>
                                      <p:rCtr x="4531" y="16162"/>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373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3759"/>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3761"/>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3743"/>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13750"/>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13744"/>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13746"/>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xit" presetSubtype="0" fill="hold" grpId="1" nodeType="clickEffect">
                                  <p:stCondLst>
                                    <p:cond delay="0"/>
                                  </p:stCondLst>
                                  <p:childTnLst>
                                    <p:animEffect transition="out" filter="fade">
                                      <p:cBhvr>
                                        <p:cTn id="94" dur="2000"/>
                                        <p:tgtEl>
                                          <p:spTgt spid="113746"/>
                                        </p:tgtEl>
                                      </p:cBhvr>
                                    </p:animEffect>
                                    <p:set>
                                      <p:cBhvr>
                                        <p:cTn id="95" dur="1" fill="hold">
                                          <p:stCondLst>
                                            <p:cond delay="1999"/>
                                          </p:stCondLst>
                                        </p:cTn>
                                        <p:tgtEl>
                                          <p:spTgt spid="113746"/>
                                        </p:tgtEl>
                                        <p:attrNameLst>
                                          <p:attrName>style.visibility</p:attrName>
                                        </p:attrNameLst>
                                      </p:cBhvr>
                                      <p:to>
                                        <p:strVal val="hidden"/>
                                      </p:to>
                                    </p:set>
                                  </p:childTnLst>
                                </p:cTn>
                              </p:par>
                              <p:par>
                                <p:cTn id="96" presetID="55" presetClass="entr" presetSubtype="0" fill="hold" grpId="0" nodeType="withEffect">
                                  <p:stCondLst>
                                    <p:cond delay="0"/>
                                  </p:stCondLst>
                                  <p:childTnLst>
                                    <p:set>
                                      <p:cBhvr>
                                        <p:cTn id="97" dur="1" fill="hold">
                                          <p:stCondLst>
                                            <p:cond delay="0"/>
                                          </p:stCondLst>
                                        </p:cTn>
                                        <p:tgtEl>
                                          <p:spTgt spid="113760"/>
                                        </p:tgtEl>
                                        <p:attrNameLst>
                                          <p:attrName>style.visibility</p:attrName>
                                        </p:attrNameLst>
                                      </p:cBhvr>
                                      <p:to>
                                        <p:strVal val="visible"/>
                                      </p:to>
                                    </p:set>
                                    <p:anim calcmode="lin" valueType="num">
                                      <p:cBhvr>
                                        <p:cTn id="98" dur="500" fill="hold"/>
                                        <p:tgtEl>
                                          <p:spTgt spid="113760"/>
                                        </p:tgtEl>
                                        <p:attrNameLst>
                                          <p:attrName>ppt_w</p:attrName>
                                        </p:attrNameLst>
                                      </p:cBhvr>
                                      <p:tavLst>
                                        <p:tav tm="0">
                                          <p:val>
                                            <p:strVal val="#ppt_w*0.70"/>
                                          </p:val>
                                        </p:tav>
                                        <p:tav tm="100000">
                                          <p:val>
                                            <p:strVal val="#ppt_w"/>
                                          </p:val>
                                        </p:tav>
                                      </p:tavLst>
                                    </p:anim>
                                    <p:anim calcmode="lin" valueType="num">
                                      <p:cBhvr>
                                        <p:cTn id="99" dur="500" fill="hold"/>
                                        <p:tgtEl>
                                          <p:spTgt spid="113760"/>
                                        </p:tgtEl>
                                        <p:attrNameLst>
                                          <p:attrName>ppt_h</p:attrName>
                                        </p:attrNameLst>
                                      </p:cBhvr>
                                      <p:tavLst>
                                        <p:tav tm="0">
                                          <p:val>
                                            <p:strVal val="#ppt_h"/>
                                          </p:val>
                                        </p:tav>
                                        <p:tav tm="100000">
                                          <p:val>
                                            <p:strVal val="#ppt_h"/>
                                          </p:val>
                                        </p:tav>
                                      </p:tavLst>
                                    </p:anim>
                                    <p:animEffect transition="in" filter="fade">
                                      <p:cBhvr>
                                        <p:cTn id="100" dur="500"/>
                                        <p:tgtEl>
                                          <p:spTgt spid="113760"/>
                                        </p:tgtEl>
                                      </p:cBhvr>
                                    </p:animEffect>
                                  </p:childTnLst>
                                </p:cTn>
                              </p:par>
                              <p:par>
                                <p:cTn id="101" presetID="55" presetClass="entr" presetSubtype="0" fill="hold" grpId="0" nodeType="withEffect">
                                  <p:stCondLst>
                                    <p:cond delay="0"/>
                                  </p:stCondLst>
                                  <p:childTnLst>
                                    <p:set>
                                      <p:cBhvr>
                                        <p:cTn id="102" dur="1" fill="hold">
                                          <p:stCondLst>
                                            <p:cond delay="0"/>
                                          </p:stCondLst>
                                        </p:cTn>
                                        <p:tgtEl>
                                          <p:spTgt spid="113751"/>
                                        </p:tgtEl>
                                        <p:attrNameLst>
                                          <p:attrName>style.visibility</p:attrName>
                                        </p:attrNameLst>
                                      </p:cBhvr>
                                      <p:to>
                                        <p:strVal val="visible"/>
                                      </p:to>
                                    </p:set>
                                    <p:anim calcmode="lin" valueType="num">
                                      <p:cBhvr>
                                        <p:cTn id="103" dur="1000" fill="hold"/>
                                        <p:tgtEl>
                                          <p:spTgt spid="113751"/>
                                        </p:tgtEl>
                                        <p:attrNameLst>
                                          <p:attrName>ppt_w</p:attrName>
                                        </p:attrNameLst>
                                      </p:cBhvr>
                                      <p:tavLst>
                                        <p:tav tm="0">
                                          <p:val>
                                            <p:strVal val="#ppt_w*0.70"/>
                                          </p:val>
                                        </p:tav>
                                        <p:tav tm="100000">
                                          <p:val>
                                            <p:strVal val="#ppt_w"/>
                                          </p:val>
                                        </p:tav>
                                      </p:tavLst>
                                    </p:anim>
                                    <p:anim calcmode="lin" valueType="num">
                                      <p:cBhvr>
                                        <p:cTn id="104" dur="1000" fill="hold"/>
                                        <p:tgtEl>
                                          <p:spTgt spid="113751"/>
                                        </p:tgtEl>
                                        <p:attrNameLst>
                                          <p:attrName>ppt_h</p:attrName>
                                        </p:attrNameLst>
                                      </p:cBhvr>
                                      <p:tavLst>
                                        <p:tav tm="0">
                                          <p:val>
                                            <p:strVal val="#ppt_h"/>
                                          </p:val>
                                        </p:tav>
                                        <p:tav tm="100000">
                                          <p:val>
                                            <p:strVal val="#ppt_h"/>
                                          </p:val>
                                        </p:tav>
                                      </p:tavLst>
                                    </p:anim>
                                    <p:animEffect transition="in" filter="fade">
                                      <p:cBhvr>
                                        <p:cTn id="105" dur="1000"/>
                                        <p:tgtEl>
                                          <p:spTgt spid="113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39" grpId="0"/>
      <p:bldP spid="113746" grpId="0"/>
      <p:bldP spid="113746" grpId="1"/>
      <p:bldP spid="113751" grpId="0" animBg="1"/>
      <p:bldP spid="113753" grpId="0"/>
      <p:bldP spid="113760" grpId="0" animBg="1"/>
      <p:bldP spid="113761" grpId="0"/>
      <p:bldP spid="113743" grpId="0"/>
      <p:bldP spid="113750" grpId="0"/>
      <p:bldP spid="1137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a:extLst>
              <a:ext uri="{FF2B5EF4-FFF2-40B4-BE49-F238E27FC236}">
                <a16:creationId xmlns:a16="http://schemas.microsoft.com/office/drawing/2014/main" id="{6B4D308D-0A97-5C4E-AE48-9660717C4EE8}"/>
              </a:ext>
            </a:extLst>
          </p:cNvPr>
          <p:cNvSpPr>
            <a:spLocks noChangeShapeType="1"/>
          </p:cNvSpPr>
          <p:nvPr/>
        </p:nvSpPr>
        <p:spPr bwMode="auto">
          <a:xfrm>
            <a:off x="1223963"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3" name="Line 3">
            <a:extLst>
              <a:ext uri="{FF2B5EF4-FFF2-40B4-BE49-F238E27FC236}">
                <a16:creationId xmlns:a16="http://schemas.microsoft.com/office/drawing/2014/main" id="{B905CDAB-7729-7248-84E8-070754DE8348}"/>
              </a:ext>
            </a:extLst>
          </p:cNvPr>
          <p:cNvSpPr>
            <a:spLocks noChangeShapeType="1"/>
          </p:cNvSpPr>
          <p:nvPr/>
        </p:nvSpPr>
        <p:spPr bwMode="auto">
          <a:xfrm>
            <a:off x="2159000"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4" name="Line 4">
            <a:extLst>
              <a:ext uri="{FF2B5EF4-FFF2-40B4-BE49-F238E27FC236}">
                <a16:creationId xmlns:a16="http://schemas.microsoft.com/office/drawing/2014/main" id="{B768FD7A-2428-0446-A1D1-47C8513ABC3B}"/>
              </a:ext>
            </a:extLst>
          </p:cNvPr>
          <p:cNvSpPr>
            <a:spLocks noChangeShapeType="1"/>
          </p:cNvSpPr>
          <p:nvPr/>
        </p:nvSpPr>
        <p:spPr bwMode="auto">
          <a:xfrm>
            <a:off x="3097213"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5" name="Line 5">
            <a:extLst>
              <a:ext uri="{FF2B5EF4-FFF2-40B4-BE49-F238E27FC236}">
                <a16:creationId xmlns:a16="http://schemas.microsoft.com/office/drawing/2014/main" id="{85C875A4-7AF2-8D46-BB88-AED599008F81}"/>
              </a:ext>
            </a:extLst>
          </p:cNvPr>
          <p:cNvSpPr>
            <a:spLocks noChangeShapeType="1"/>
          </p:cNvSpPr>
          <p:nvPr/>
        </p:nvSpPr>
        <p:spPr bwMode="auto">
          <a:xfrm>
            <a:off x="4032250"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6" name="Line 6">
            <a:extLst>
              <a:ext uri="{FF2B5EF4-FFF2-40B4-BE49-F238E27FC236}">
                <a16:creationId xmlns:a16="http://schemas.microsoft.com/office/drawing/2014/main" id="{B0AF8703-D2B4-254A-8388-21F2D754E483}"/>
              </a:ext>
            </a:extLst>
          </p:cNvPr>
          <p:cNvSpPr>
            <a:spLocks noChangeShapeType="1"/>
          </p:cNvSpPr>
          <p:nvPr/>
        </p:nvSpPr>
        <p:spPr bwMode="auto">
          <a:xfrm>
            <a:off x="4967288"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7" name="Line 7">
            <a:extLst>
              <a:ext uri="{FF2B5EF4-FFF2-40B4-BE49-F238E27FC236}">
                <a16:creationId xmlns:a16="http://schemas.microsoft.com/office/drawing/2014/main" id="{110FE140-B84E-4F46-AB5D-DBC3B07B4462}"/>
              </a:ext>
            </a:extLst>
          </p:cNvPr>
          <p:cNvSpPr>
            <a:spLocks noChangeShapeType="1"/>
          </p:cNvSpPr>
          <p:nvPr/>
        </p:nvSpPr>
        <p:spPr bwMode="auto">
          <a:xfrm>
            <a:off x="5902325"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8" name="Line 8">
            <a:extLst>
              <a:ext uri="{FF2B5EF4-FFF2-40B4-BE49-F238E27FC236}">
                <a16:creationId xmlns:a16="http://schemas.microsoft.com/office/drawing/2014/main" id="{C43C676D-7C55-7841-894D-8AD6FCBD18BE}"/>
              </a:ext>
            </a:extLst>
          </p:cNvPr>
          <p:cNvSpPr>
            <a:spLocks noChangeShapeType="1"/>
          </p:cNvSpPr>
          <p:nvPr/>
        </p:nvSpPr>
        <p:spPr bwMode="auto">
          <a:xfrm>
            <a:off x="6840538"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9" name="Line 9">
            <a:extLst>
              <a:ext uri="{FF2B5EF4-FFF2-40B4-BE49-F238E27FC236}">
                <a16:creationId xmlns:a16="http://schemas.microsoft.com/office/drawing/2014/main" id="{9768BE8D-920C-DF46-B418-C9FFDC48470C}"/>
              </a:ext>
            </a:extLst>
          </p:cNvPr>
          <p:cNvSpPr>
            <a:spLocks noChangeShapeType="1"/>
          </p:cNvSpPr>
          <p:nvPr/>
        </p:nvSpPr>
        <p:spPr bwMode="auto">
          <a:xfrm>
            <a:off x="7775575"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0" name="Line 10">
            <a:extLst>
              <a:ext uri="{FF2B5EF4-FFF2-40B4-BE49-F238E27FC236}">
                <a16:creationId xmlns:a16="http://schemas.microsoft.com/office/drawing/2014/main" id="{541A936A-B08E-9A4A-83DF-8FE325928DAB}"/>
              </a:ext>
            </a:extLst>
          </p:cNvPr>
          <p:cNvSpPr>
            <a:spLocks noChangeShapeType="1"/>
          </p:cNvSpPr>
          <p:nvPr/>
        </p:nvSpPr>
        <p:spPr bwMode="auto">
          <a:xfrm>
            <a:off x="3095625"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1" name="Line 11">
            <a:extLst>
              <a:ext uri="{FF2B5EF4-FFF2-40B4-BE49-F238E27FC236}">
                <a16:creationId xmlns:a16="http://schemas.microsoft.com/office/drawing/2014/main" id="{511310FB-FB4D-0144-A9DD-5ABD71EAC991}"/>
              </a:ext>
            </a:extLst>
          </p:cNvPr>
          <p:cNvSpPr>
            <a:spLocks noChangeShapeType="1"/>
          </p:cNvSpPr>
          <p:nvPr/>
        </p:nvSpPr>
        <p:spPr bwMode="auto">
          <a:xfrm>
            <a:off x="2159000"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2" name="Line 12">
            <a:extLst>
              <a:ext uri="{FF2B5EF4-FFF2-40B4-BE49-F238E27FC236}">
                <a16:creationId xmlns:a16="http://schemas.microsoft.com/office/drawing/2014/main" id="{1521CAF3-AA3D-E948-8AB9-4CF7CF561D56}"/>
              </a:ext>
            </a:extLst>
          </p:cNvPr>
          <p:cNvSpPr>
            <a:spLocks noChangeShapeType="1"/>
          </p:cNvSpPr>
          <p:nvPr/>
        </p:nvSpPr>
        <p:spPr bwMode="auto">
          <a:xfrm>
            <a:off x="4032250"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3" name="Line 13">
            <a:extLst>
              <a:ext uri="{FF2B5EF4-FFF2-40B4-BE49-F238E27FC236}">
                <a16:creationId xmlns:a16="http://schemas.microsoft.com/office/drawing/2014/main" id="{4604C692-9203-A347-B2E8-285786B37170}"/>
              </a:ext>
            </a:extLst>
          </p:cNvPr>
          <p:cNvSpPr>
            <a:spLocks noChangeShapeType="1"/>
          </p:cNvSpPr>
          <p:nvPr/>
        </p:nvSpPr>
        <p:spPr bwMode="auto">
          <a:xfrm>
            <a:off x="4967288"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4" name="Line 14">
            <a:extLst>
              <a:ext uri="{FF2B5EF4-FFF2-40B4-BE49-F238E27FC236}">
                <a16:creationId xmlns:a16="http://schemas.microsoft.com/office/drawing/2014/main" id="{2834A1FD-B8AF-6541-B067-B54C3B517A80}"/>
              </a:ext>
            </a:extLst>
          </p:cNvPr>
          <p:cNvSpPr>
            <a:spLocks noChangeShapeType="1"/>
          </p:cNvSpPr>
          <p:nvPr/>
        </p:nvSpPr>
        <p:spPr bwMode="auto">
          <a:xfrm>
            <a:off x="5903913"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5" name="Line 15">
            <a:extLst>
              <a:ext uri="{FF2B5EF4-FFF2-40B4-BE49-F238E27FC236}">
                <a16:creationId xmlns:a16="http://schemas.microsoft.com/office/drawing/2014/main" id="{6090EB72-BD7A-E14F-AE2F-AD2D47467EE0}"/>
              </a:ext>
            </a:extLst>
          </p:cNvPr>
          <p:cNvSpPr>
            <a:spLocks noChangeShapeType="1"/>
          </p:cNvSpPr>
          <p:nvPr/>
        </p:nvSpPr>
        <p:spPr bwMode="auto">
          <a:xfrm>
            <a:off x="6840538"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6" name="Line 16">
            <a:extLst>
              <a:ext uri="{FF2B5EF4-FFF2-40B4-BE49-F238E27FC236}">
                <a16:creationId xmlns:a16="http://schemas.microsoft.com/office/drawing/2014/main" id="{4CAE7A21-CD35-8547-9684-0BDF180F617D}"/>
              </a:ext>
            </a:extLst>
          </p:cNvPr>
          <p:cNvSpPr>
            <a:spLocks noChangeShapeType="1"/>
          </p:cNvSpPr>
          <p:nvPr/>
        </p:nvSpPr>
        <p:spPr bwMode="auto">
          <a:xfrm>
            <a:off x="7775575"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7" name="Text Box 17">
            <a:extLst>
              <a:ext uri="{FF2B5EF4-FFF2-40B4-BE49-F238E27FC236}">
                <a16:creationId xmlns:a16="http://schemas.microsoft.com/office/drawing/2014/main" id="{50E9CC01-BC40-B04C-B75C-60B107A4A6C9}"/>
              </a:ext>
            </a:extLst>
          </p:cNvPr>
          <p:cNvSpPr txBox="1">
            <a:spLocks noChangeArrowheads="1"/>
          </p:cNvSpPr>
          <p:nvPr/>
        </p:nvSpPr>
        <p:spPr bwMode="auto">
          <a:xfrm>
            <a:off x="1511300"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38" name="Text Box 18">
            <a:extLst>
              <a:ext uri="{FF2B5EF4-FFF2-40B4-BE49-F238E27FC236}">
                <a16:creationId xmlns:a16="http://schemas.microsoft.com/office/drawing/2014/main" id="{4B8E1012-7E54-2241-8FD1-6630B8032419}"/>
              </a:ext>
            </a:extLst>
          </p:cNvPr>
          <p:cNvSpPr txBox="1">
            <a:spLocks noChangeArrowheads="1"/>
          </p:cNvSpPr>
          <p:nvPr/>
        </p:nvSpPr>
        <p:spPr bwMode="auto">
          <a:xfrm>
            <a:off x="244792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39" name="Text Box 19">
            <a:extLst>
              <a:ext uri="{FF2B5EF4-FFF2-40B4-BE49-F238E27FC236}">
                <a16:creationId xmlns:a16="http://schemas.microsoft.com/office/drawing/2014/main" id="{393A9A77-357E-DA4C-9892-7F65CFD98F9A}"/>
              </a:ext>
            </a:extLst>
          </p:cNvPr>
          <p:cNvSpPr txBox="1">
            <a:spLocks noChangeArrowheads="1"/>
          </p:cNvSpPr>
          <p:nvPr/>
        </p:nvSpPr>
        <p:spPr bwMode="auto">
          <a:xfrm>
            <a:off x="340677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0" name="Text Box 20">
            <a:extLst>
              <a:ext uri="{FF2B5EF4-FFF2-40B4-BE49-F238E27FC236}">
                <a16:creationId xmlns:a16="http://schemas.microsoft.com/office/drawing/2014/main" id="{8AC63F24-654E-0F4F-861D-9B3D0225F4A8}"/>
              </a:ext>
            </a:extLst>
          </p:cNvPr>
          <p:cNvSpPr txBox="1">
            <a:spLocks noChangeArrowheads="1"/>
          </p:cNvSpPr>
          <p:nvPr/>
        </p:nvSpPr>
        <p:spPr bwMode="auto">
          <a:xfrm>
            <a:off x="4319588"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1" name="Text Box 21">
            <a:extLst>
              <a:ext uri="{FF2B5EF4-FFF2-40B4-BE49-F238E27FC236}">
                <a16:creationId xmlns:a16="http://schemas.microsoft.com/office/drawing/2014/main" id="{6630C404-3EEE-4643-99E8-E7DE1EAE7970}"/>
              </a:ext>
            </a:extLst>
          </p:cNvPr>
          <p:cNvSpPr txBox="1">
            <a:spLocks noChangeArrowheads="1"/>
          </p:cNvSpPr>
          <p:nvPr/>
        </p:nvSpPr>
        <p:spPr bwMode="auto">
          <a:xfrm>
            <a:off x="5256213"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2" name="Text Box 22">
            <a:extLst>
              <a:ext uri="{FF2B5EF4-FFF2-40B4-BE49-F238E27FC236}">
                <a16:creationId xmlns:a16="http://schemas.microsoft.com/office/drawing/2014/main" id="{99C1BA3A-6199-0D4E-A577-3B21840DF376}"/>
              </a:ext>
            </a:extLst>
          </p:cNvPr>
          <p:cNvSpPr txBox="1">
            <a:spLocks noChangeArrowheads="1"/>
          </p:cNvSpPr>
          <p:nvPr/>
        </p:nvSpPr>
        <p:spPr bwMode="auto">
          <a:xfrm>
            <a:off x="6215063"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3" name="Text Box 23">
            <a:extLst>
              <a:ext uri="{FF2B5EF4-FFF2-40B4-BE49-F238E27FC236}">
                <a16:creationId xmlns:a16="http://schemas.microsoft.com/office/drawing/2014/main" id="{7FA618EA-C74B-CA45-B352-7A4B69CB18D9}"/>
              </a:ext>
            </a:extLst>
          </p:cNvPr>
          <p:cNvSpPr txBox="1">
            <a:spLocks noChangeArrowheads="1"/>
          </p:cNvSpPr>
          <p:nvPr/>
        </p:nvSpPr>
        <p:spPr bwMode="auto">
          <a:xfrm>
            <a:off x="712787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4" name="Text Box 24">
            <a:extLst>
              <a:ext uri="{FF2B5EF4-FFF2-40B4-BE49-F238E27FC236}">
                <a16:creationId xmlns:a16="http://schemas.microsoft.com/office/drawing/2014/main" id="{436532DA-5A65-EB43-B6F3-55C3A5A95B36}"/>
              </a:ext>
            </a:extLst>
          </p:cNvPr>
          <p:cNvSpPr txBox="1">
            <a:spLocks noChangeArrowheads="1"/>
          </p:cNvSpPr>
          <p:nvPr/>
        </p:nvSpPr>
        <p:spPr bwMode="auto">
          <a:xfrm>
            <a:off x="808672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5" name="Text Box 25">
            <a:extLst>
              <a:ext uri="{FF2B5EF4-FFF2-40B4-BE49-F238E27FC236}">
                <a16:creationId xmlns:a16="http://schemas.microsoft.com/office/drawing/2014/main" id="{F0914DB3-178E-D14C-AE0E-E0027CCC8F8D}"/>
              </a:ext>
            </a:extLst>
          </p:cNvPr>
          <p:cNvSpPr txBox="1">
            <a:spLocks noChangeArrowheads="1"/>
          </p:cNvSpPr>
          <p:nvPr/>
        </p:nvSpPr>
        <p:spPr bwMode="auto">
          <a:xfrm>
            <a:off x="285750" y="-7938"/>
            <a:ext cx="8462963" cy="579438"/>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a:latin typeface="Times New Roman" panose="02020603050405020304" pitchFamily="18" charset="0"/>
              </a:rPr>
              <a:t>Calculation of the electrostatic repulsion term </a:t>
            </a:r>
            <a:r>
              <a:rPr lang="de-CH" altLang="cs-CZ">
                <a:latin typeface="Symbol" pitchFamily="2" charset="2"/>
                <a:sym typeface="Symbol" pitchFamily="2" charset="2"/>
              </a:rPr>
              <a:t>D</a:t>
            </a:r>
            <a:r>
              <a:rPr lang="de-CH" altLang="cs-CZ">
                <a:latin typeface="Times New Roman" panose="02020603050405020304" pitchFamily="18" charset="0"/>
                <a:sym typeface="Symbol" pitchFamily="2" charset="2"/>
              </a:rPr>
              <a:t>G</a:t>
            </a:r>
            <a:r>
              <a:rPr lang="de-CH" altLang="cs-CZ" baseline="-25000">
                <a:latin typeface="Times New Roman" panose="02020603050405020304" pitchFamily="18" charset="0"/>
                <a:sym typeface="Symbol" pitchFamily="2" charset="2"/>
              </a:rPr>
              <a:t>el</a:t>
            </a:r>
            <a:endParaRPr lang="fr-FR" altLang="cs-CZ" baseline="-25000">
              <a:latin typeface="Times New Roman" panose="02020603050405020304" pitchFamily="18" charset="0"/>
              <a:sym typeface="Symbol" pitchFamily="2" charset="2"/>
            </a:endParaRPr>
          </a:p>
        </p:txBody>
      </p:sp>
      <p:sp>
        <p:nvSpPr>
          <p:cNvPr id="5146" name="Text Box 26">
            <a:extLst>
              <a:ext uri="{FF2B5EF4-FFF2-40B4-BE49-F238E27FC236}">
                <a16:creationId xmlns:a16="http://schemas.microsoft.com/office/drawing/2014/main" id="{509EBF76-7BFF-BF42-AB84-F6D59359FFEB}"/>
              </a:ext>
            </a:extLst>
          </p:cNvPr>
          <p:cNvSpPr txBox="1">
            <a:spLocks noChangeArrowheads="1"/>
          </p:cNvSpPr>
          <p:nvPr/>
        </p:nvSpPr>
        <p:spPr bwMode="auto">
          <a:xfrm>
            <a:off x="-323850" y="908050"/>
            <a:ext cx="9107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     </a:t>
            </a:r>
            <a:r>
              <a:rPr lang="de-CH" altLang="cs-CZ" sz="1800" b="1">
                <a:latin typeface="Times New Roman" panose="02020603050405020304" pitchFamily="18" charset="0"/>
              </a:rPr>
              <a:t>Phosphate N°:  </a:t>
            </a:r>
            <a:r>
              <a:rPr lang="de-CH" altLang="cs-CZ" sz="2400">
                <a:latin typeface="Times New Roman" panose="02020603050405020304" pitchFamily="18" charset="0"/>
              </a:rPr>
              <a:t>1	2	 3……………..s………………………n</a:t>
            </a:r>
            <a:r>
              <a:rPr lang="de-CH" altLang="cs-CZ" sz="2400" baseline="-25000">
                <a:latin typeface="Times New Roman" panose="02020603050405020304" pitchFamily="18" charset="0"/>
              </a:rPr>
              <a:t>p</a:t>
            </a:r>
            <a:endParaRPr lang="fr-FR" altLang="cs-CZ" sz="2400" baseline="-25000">
              <a:latin typeface="Times New Roman" panose="02020603050405020304" pitchFamily="18" charset="0"/>
            </a:endParaRPr>
          </a:p>
        </p:txBody>
      </p:sp>
      <p:sp>
        <p:nvSpPr>
          <p:cNvPr id="5147" name="Text Box 27">
            <a:extLst>
              <a:ext uri="{FF2B5EF4-FFF2-40B4-BE49-F238E27FC236}">
                <a16:creationId xmlns:a16="http://schemas.microsoft.com/office/drawing/2014/main" id="{93904045-E41A-924B-99EB-2ED7A9E81A2D}"/>
              </a:ext>
            </a:extLst>
          </p:cNvPr>
          <p:cNvSpPr txBox="1">
            <a:spLocks noChangeArrowheads="1"/>
          </p:cNvSpPr>
          <p:nvPr/>
        </p:nvSpPr>
        <p:spPr bwMode="auto">
          <a:xfrm>
            <a:off x="2159000" y="3213100"/>
            <a:ext cx="2854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sym typeface="Symbol" pitchFamily="2" charset="2"/>
              </a:rPr>
              <a:t>Each pair contributes:</a:t>
            </a:r>
            <a:endParaRPr lang="fr-FR" altLang="cs-CZ" sz="2400">
              <a:latin typeface="Times New Roman" panose="02020603050405020304" pitchFamily="18" charset="0"/>
            </a:endParaRPr>
          </a:p>
        </p:txBody>
      </p:sp>
      <p:sp>
        <p:nvSpPr>
          <p:cNvPr id="5148" name="Text Box 29">
            <a:extLst>
              <a:ext uri="{FF2B5EF4-FFF2-40B4-BE49-F238E27FC236}">
                <a16:creationId xmlns:a16="http://schemas.microsoft.com/office/drawing/2014/main" id="{89959468-B753-C247-AE86-7AC7DD1622F0}"/>
              </a:ext>
            </a:extLst>
          </p:cNvPr>
          <p:cNvSpPr txBox="1">
            <a:spLocks noChangeArrowheads="1"/>
          </p:cNvSpPr>
          <p:nvPr/>
        </p:nvSpPr>
        <p:spPr bwMode="auto">
          <a:xfrm>
            <a:off x="2014538" y="17478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latin typeface="Times New Roman" panose="02020603050405020304" pitchFamily="18" charset="0"/>
              </a:rPr>
              <a:t>b</a:t>
            </a:r>
            <a:endParaRPr lang="fr-FR" altLang="cs-CZ" sz="2400">
              <a:latin typeface="Times New Roman" panose="02020603050405020304" pitchFamily="18" charset="0"/>
            </a:endParaRPr>
          </a:p>
        </p:txBody>
      </p:sp>
      <p:grpSp>
        <p:nvGrpSpPr>
          <p:cNvPr id="2" name="Group 69">
            <a:extLst>
              <a:ext uri="{FF2B5EF4-FFF2-40B4-BE49-F238E27FC236}">
                <a16:creationId xmlns:a16="http://schemas.microsoft.com/office/drawing/2014/main" id="{F20E6035-7F22-9844-B06E-369C4087B1B4}"/>
              </a:ext>
            </a:extLst>
          </p:cNvPr>
          <p:cNvGrpSpPr>
            <a:grpSpLocks/>
          </p:cNvGrpSpPr>
          <p:nvPr/>
        </p:nvGrpSpPr>
        <p:grpSpPr bwMode="auto">
          <a:xfrm>
            <a:off x="34925" y="2133600"/>
            <a:ext cx="8242300" cy="2760663"/>
            <a:chOff x="22" y="1344"/>
            <a:chExt cx="5192" cy="1739"/>
          </a:xfrm>
        </p:grpSpPr>
        <p:sp>
          <p:nvSpPr>
            <p:cNvPr id="5197" name="Text Box 30">
              <a:extLst>
                <a:ext uri="{FF2B5EF4-FFF2-40B4-BE49-F238E27FC236}">
                  <a16:creationId xmlns:a16="http://schemas.microsoft.com/office/drawing/2014/main" id="{2BBA5C8A-E954-D344-878A-AE98579B01BD}"/>
                </a:ext>
              </a:extLst>
            </p:cNvPr>
            <p:cNvSpPr txBox="1">
              <a:spLocks noChangeArrowheads="1"/>
            </p:cNvSpPr>
            <p:nvPr/>
          </p:nvSpPr>
          <p:spPr bwMode="auto">
            <a:xfrm>
              <a:off x="22" y="2795"/>
              <a:ext cx="25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dirty="0">
                  <a:solidFill>
                    <a:srgbClr val="FF0000"/>
                  </a:solidFill>
                  <a:latin typeface="Times New Roman" panose="02020603050405020304" pitchFamily="18" charset="0"/>
                  <a:sym typeface="Symbol" pitchFamily="2" charset="2"/>
                </a:rPr>
                <a:t>|</a:t>
              </a:r>
              <a:r>
                <a:rPr lang="en-US" altLang="cs-CZ" sz="2400" dirty="0" err="1">
                  <a:solidFill>
                    <a:srgbClr val="FF0000"/>
                  </a:solidFill>
                  <a:latin typeface="Times New Roman" panose="02020603050405020304" pitchFamily="18" charset="0"/>
                  <a:sym typeface="Symbol" pitchFamily="2" charset="2"/>
                </a:rPr>
                <a:t>i</a:t>
              </a:r>
              <a:r>
                <a:rPr lang="en-US" altLang="cs-CZ" sz="2400" dirty="0">
                  <a:solidFill>
                    <a:srgbClr val="FF0000"/>
                  </a:solidFill>
                  <a:latin typeface="Times New Roman" panose="02020603050405020304" pitchFamily="18" charset="0"/>
                  <a:sym typeface="Symbol" pitchFamily="2" charset="2"/>
                </a:rPr>
                <a:t>-j| = 1: number of </a:t>
              </a:r>
              <a:r>
                <a:rPr lang="de-CH" altLang="cs-CZ" sz="2400" dirty="0" err="1">
                  <a:solidFill>
                    <a:srgbClr val="FF0000"/>
                  </a:solidFill>
                  <a:latin typeface="Times New Roman" panose="02020603050405020304" pitchFamily="18" charset="0"/>
                </a:rPr>
                <a:t>pairs</a:t>
              </a:r>
              <a:r>
                <a:rPr lang="de-CH" altLang="cs-CZ" sz="2400" dirty="0">
                  <a:solidFill>
                    <a:srgbClr val="FF0000"/>
                  </a:solidFill>
                  <a:latin typeface="Times New Roman" panose="02020603050405020304" pitchFamily="18" charset="0"/>
                </a:rPr>
                <a:t> = n</a:t>
              </a:r>
              <a:r>
                <a:rPr lang="de-CH" altLang="cs-CZ" sz="2400" baseline="-25000" dirty="0">
                  <a:solidFill>
                    <a:srgbClr val="FF0000"/>
                  </a:solidFill>
                  <a:latin typeface="Times New Roman" panose="02020603050405020304" pitchFamily="18" charset="0"/>
                </a:rPr>
                <a:t>p</a:t>
              </a:r>
              <a:r>
                <a:rPr lang="de-CH" altLang="cs-CZ" sz="2400" dirty="0">
                  <a:solidFill>
                    <a:srgbClr val="FF0000"/>
                  </a:solidFill>
                  <a:latin typeface="Times New Roman" panose="02020603050405020304" pitchFamily="18" charset="0"/>
                </a:rPr>
                <a:t>-1</a:t>
              </a:r>
              <a:endParaRPr lang="en-US" altLang="cs-CZ" sz="2400" dirty="0">
                <a:latin typeface="Times New Roman" panose="02020603050405020304" pitchFamily="18" charset="0"/>
                <a:sym typeface="Symbol" pitchFamily="2" charset="2"/>
              </a:endParaRPr>
            </a:p>
          </p:txBody>
        </p:sp>
        <p:sp>
          <p:nvSpPr>
            <p:cNvPr id="5198" name="Line 31">
              <a:extLst>
                <a:ext uri="{FF2B5EF4-FFF2-40B4-BE49-F238E27FC236}">
                  <a16:creationId xmlns:a16="http://schemas.microsoft.com/office/drawing/2014/main" id="{FAD5003E-27AB-564A-812E-00F0EC7F4A7D}"/>
                </a:ext>
              </a:extLst>
            </p:cNvPr>
            <p:cNvSpPr>
              <a:spLocks noChangeShapeType="1"/>
            </p:cNvSpPr>
            <p:nvPr/>
          </p:nvSpPr>
          <p:spPr bwMode="auto">
            <a:xfrm>
              <a:off x="226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9" name="Line 32">
              <a:extLst>
                <a:ext uri="{FF2B5EF4-FFF2-40B4-BE49-F238E27FC236}">
                  <a16:creationId xmlns:a16="http://schemas.microsoft.com/office/drawing/2014/main" id="{CC5A1199-31A8-0B4E-88B9-2B3C63926FF7}"/>
                </a:ext>
              </a:extLst>
            </p:cNvPr>
            <p:cNvSpPr>
              <a:spLocks noChangeShapeType="1"/>
            </p:cNvSpPr>
            <p:nvPr/>
          </p:nvSpPr>
          <p:spPr bwMode="auto">
            <a:xfrm>
              <a:off x="2856"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0" name="Line 33">
              <a:extLst>
                <a:ext uri="{FF2B5EF4-FFF2-40B4-BE49-F238E27FC236}">
                  <a16:creationId xmlns:a16="http://schemas.microsoft.com/office/drawing/2014/main" id="{F8924EE9-1EEA-194F-8464-9493C904264B}"/>
                </a:ext>
              </a:extLst>
            </p:cNvPr>
            <p:cNvSpPr>
              <a:spLocks noChangeShapeType="1"/>
            </p:cNvSpPr>
            <p:nvPr/>
          </p:nvSpPr>
          <p:spPr bwMode="auto">
            <a:xfrm>
              <a:off x="344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1" name="Line 34">
              <a:extLst>
                <a:ext uri="{FF2B5EF4-FFF2-40B4-BE49-F238E27FC236}">
                  <a16:creationId xmlns:a16="http://schemas.microsoft.com/office/drawing/2014/main" id="{B5998756-226F-224C-BE0D-BB261DA3F0A9}"/>
                </a:ext>
              </a:extLst>
            </p:cNvPr>
            <p:cNvSpPr>
              <a:spLocks noChangeShapeType="1"/>
            </p:cNvSpPr>
            <p:nvPr/>
          </p:nvSpPr>
          <p:spPr bwMode="auto">
            <a:xfrm>
              <a:off x="4036"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2" name="Line 35">
              <a:extLst>
                <a:ext uri="{FF2B5EF4-FFF2-40B4-BE49-F238E27FC236}">
                  <a16:creationId xmlns:a16="http://schemas.microsoft.com/office/drawing/2014/main" id="{FD1498E6-2E6C-C74C-BCE5-875FF2666F2A}"/>
                </a:ext>
              </a:extLst>
            </p:cNvPr>
            <p:cNvSpPr>
              <a:spLocks noChangeShapeType="1"/>
            </p:cNvSpPr>
            <p:nvPr/>
          </p:nvSpPr>
          <p:spPr bwMode="auto">
            <a:xfrm>
              <a:off x="4625"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3" name="Line 36">
              <a:extLst>
                <a:ext uri="{FF2B5EF4-FFF2-40B4-BE49-F238E27FC236}">
                  <a16:creationId xmlns:a16="http://schemas.microsoft.com/office/drawing/2014/main" id="{02CCCB2E-79FC-ED4C-839B-5E2EDFABC382}"/>
                </a:ext>
              </a:extLst>
            </p:cNvPr>
            <p:cNvSpPr>
              <a:spLocks noChangeShapeType="1"/>
            </p:cNvSpPr>
            <p:nvPr/>
          </p:nvSpPr>
          <p:spPr bwMode="auto">
            <a:xfrm>
              <a:off x="167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grpSp>
      <p:sp>
        <p:nvSpPr>
          <p:cNvPr id="5150" name="Line 37">
            <a:extLst>
              <a:ext uri="{FF2B5EF4-FFF2-40B4-BE49-F238E27FC236}">
                <a16:creationId xmlns:a16="http://schemas.microsoft.com/office/drawing/2014/main" id="{150FF440-E610-2B43-92D7-972F374A01B0}"/>
              </a:ext>
            </a:extLst>
          </p:cNvPr>
          <p:cNvSpPr>
            <a:spLocks noChangeShapeType="1"/>
          </p:cNvSpPr>
          <p:nvPr/>
        </p:nvSpPr>
        <p:spPr bwMode="auto">
          <a:xfrm>
            <a:off x="1727200" y="2133600"/>
            <a:ext cx="935038" cy="1588"/>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grpSp>
        <p:nvGrpSpPr>
          <p:cNvPr id="3" name="Group 38">
            <a:extLst>
              <a:ext uri="{FF2B5EF4-FFF2-40B4-BE49-F238E27FC236}">
                <a16:creationId xmlns:a16="http://schemas.microsoft.com/office/drawing/2014/main" id="{FAFA2B5F-5DFC-9F4E-8FBC-65933629A8BD}"/>
              </a:ext>
            </a:extLst>
          </p:cNvPr>
          <p:cNvGrpSpPr>
            <a:grpSpLocks/>
          </p:cNvGrpSpPr>
          <p:nvPr/>
        </p:nvGrpSpPr>
        <p:grpSpPr bwMode="auto">
          <a:xfrm>
            <a:off x="34925" y="2133600"/>
            <a:ext cx="8154988" cy="3121025"/>
            <a:chOff x="22" y="1344"/>
            <a:chExt cx="5137" cy="1966"/>
          </a:xfrm>
        </p:grpSpPr>
        <p:sp>
          <p:nvSpPr>
            <p:cNvPr id="5189" name="Text Box 39">
              <a:extLst>
                <a:ext uri="{FF2B5EF4-FFF2-40B4-BE49-F238E27FC236}">
                  <a16:creationId xmlns:a16="http://schemas.microsoft.com/office/drawing/2014/main" id="{99BAACEF-000D-1545-AA47-C44978F37D7E}"/>
                </a:ext>
              </a:extLst>
            </p:cNvPr>
            <p:cNvSpPr txBox="1">
              <a:spLocks noChangeArrowheads="1"/>
            </p:cNvSpPr>
            <p:nvPr/>
          </p:nvSpPr>
          <p:spPr bwMode="auto">
            <a:xfrm>
              <a:off x="22" y="3022"/>
              <a:ext cx="25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chemeClr val="accent2"/>
                  </a:solidFill>
                  <a:latin typeface="Times New Roman" panose="02020603050405020304" pitchFamily="18" charset="0"/>
                  <a:sym typeface="Symbol" pitchFamily="2" charset="2"/>
                </a:rPr>
                <a:t>|i-j| = 2: number of </a:t>
              </a:r>
              <a:r>
                <a:rPr lang="de-CH" altLang="cs-CZ" sz="2400">
                  <a:solidFill>
                    <a:schemeClr val="accent2"/>
                  </a:solidFill>
                  <a:latin typeface="Times New Roman" panose="02020603050405020304" pitchFamily="18" charset="0"/>
                </a:rPr>
                <a:t>pairs = n</a:t>
              </a:r>
              <a:r>
                <a:rPr lang="de-CH" altLang="cs-CZ" sz="2400" baseline="-25000">
                  <a:solidFill>
                    <a:schemeClr val="accent2"/>
                  </a:solidFill>
                  <a:latin typeface="Times New Roman" panose="02020603050405020304" pitchFamily="18" charset="0"/>
                </a:rPr>
                <a:t>p</a:t>
              </a:r>
              <a:r>
                <a:rPr lang="de-CH" altLang="cs-CZ" sz="2400">
                  <a:solidFill>
                    <a:schemeClr val="accent2"/>
                  </a:solidFill>
                  <a:latin typeface="Times New Roman" panose="02020603050405020304" pitchFamily="18" charset="0"/>
                </a:rPr>
                <a:t>-2</a:t>
              </a:r>
              <a:endParaRPr lang="fr-FR" altLang="cs-CZ" sz="2400">
                <a:solidFill>
                  <a:schemeClr val="accent2"/>
                </a:solidFill>
                <a:latin typeface="Times New Roman" panose="02020603050405020304" pitchFamily="18" charset="0"/>
              </a:endParaRPr>
            </a:p>
          </p:txBody>
        </p:sp>
        <p:sp>
          <p:nvSpPr>
            <p:cNvPr id="5190" name="Line 40">
              <a:extLst>
                <a:ext uri="{FF2B5EF4-FFF2-40B4-BE49-F238E27FC236}">
                  <a16:creationId xmlns:a16="http://schemas.microsoft.com/office/drawing/2014/main" id="{22E11977-5169-0F4F-9491-11D16DE3BB80}"/>
                </a:ext>
              </a:extLst>
            </p:cNvPr>
            <p:cNvSpPr>
              <a:spLocks noChangeShapeType="1"/>
            </p:cNvSpPr>
            <p:nvPr/>
          </p:nvSpPr>
          <p:spPr bwMode="auto">
            <a:xfrm flipV="1">
              <a:off x="1088"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1" name="Line 41">
              <a:extLst>
                <a:ext uri="{FF2B5EF4-FFF2-40B4-BE49-F238E27FC236}">
                  <a16:creationId xmlns:a16="http://schemas.microsoft.com/office/drawing/2014/main" id="{2BB83BDF-7027-1242-A881-13677497EB9E}"/>
                </a:ext>
              </a:extLst>
            </p:cNvPr>
            <p:cNvSpPr>
              <a:spLocks noChangeShapeType="1"/>
            </p:cNvSpPr>
            <p:nvPr/>
          </p:nvSpPr>
          <p:spPr bwMode="auto">
            <a:xfrm flipV="1">
              <a:off x="2267"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2" name="Line 42">
              <a:extLst>
                <a:ext uri="{FF2B5EF4-FFF2-40B4-BE49-F238E27FC236}">
                  <a16:creationId xmlns:a16="http://schemas.microsoft.com/office/drawing/2014/main" id="{012B855F-D98B-5040-8801-290B62ED8C1B}"/>
                </a:ext>
              </a:extLst>
            </p:cNvPr>
            <p:cNvSpPr>
              <a:spLocks noChangeShapeType="1"/>
            </p:cNvSpPr>
            <p:nvPr/>
          </p:nvSpPr>
          <p:spPr bwMode="auto">
            <a:xfrm flipV="1">
              <a:off x="3447"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3" name="Line 43">
              <a:extLst>
                <a:ext uri="{FF2B5EF4-FFF2-40B4-BE49-F238E27FC236}">
                  <a16:creationId xmlns:a16="http://schemas.microsoft.com/office/drawing/2014/main" id="{056171E2-E24C-7A48-9531-2231AA807F35}"/>
                </a:ext>
              </a:extLst>
            </p:cNvPr>
            <p:cNvSpPr>
              <a:spLocks noChangeShapeType="1"/>
            </p:cNvSpPr>
            <p:nvPr/>
          </p:nvSpPr>
          <p:spPr bwMode="auto">
            <a:xfrm flipV="1">
              <a:off x="1621"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4" name="Line 44">
              <a:extLst>
                <a:ext uri="{FF2B5EF4-FFF2-40B4-BE49-F238E27FC236}">
                  <a16:creationId xmlns:a16="http://schemas.microsoft.com/office/drawing/2014/main" id="{40419F79-EAE0-E846-8549-B8A876A179E6}"/>
                </a:ext>
              </a:extLst>
            </p:cNvPr>
            <p:cNvSpPr>
              <a:spLocks noChangeShapeType="1"/>
            </p:cNvSpPr>
            <p:nvPr/>
          </p:nvSpPr>
          <p:spPr bwMode="auto">
            <a:xfrm flipV="1">
              <a:off x="2800"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5" name="Line 45">
              <a:extLst>
                <a:ext uri="{FF2B5EF4-FFF2-40B4-BE49-F238E27FC236}">
                  <a16:creationId xmlns:a16="http://schemas.microsoft.com/office/drawing/2014/main" id="{E9B3FE57-70D4-7B4E-8C99-044C5031BD9C}"/>
                </a:ext>
              </a:extLst>
            </p:cNvPr>
            <p:cNvSpPr>
              <a:spLocks noChangeShapeType="1"/>
            </p:cNvSpPr>
            <p:nvPr/>
          </p:nvSpPr>
          <p:spPr bwMode="auto">
            <a:xfrm flipV="1">
              <a:off x="3980"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6" name="Text Box 46">
              <a:extLst>
                <a:ext uri="{FF2B5EF4-FFF2-40B4-BE49-F238E27FC236}">
                  <a16:creationId xmlns:a16="http://schemas.microsoft.com/office/drawing/2014/main" id="{05C4033D-EFC8-7E4F-81C8-E8445BB8A03C}"/>
                </a:ext>
              </a:extLst>
            </p:cNvPr>
            <p:cNvSpPr txBox="1">
              <a:spLocks noChangeArrowheads="1"/>
            </p:cNvSpPr>
            <p:nvPr/>
          </p:nvSpPr>
          <p:spPr bwMode="auto">
            <a:xfrm>
              <a:off x="1575" y="134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2b</a:t>
              </a:r>
              <a:endParaRPr lang="fr-FR" altLang="cs-CZ" sz="2400">
                <a:latin typeface="Times New Roman" panose="02020603050405020304" pitchFamily="18" charset="0"/>
              </a:endParaRPr>
            </a:p>
          </p:txBody>
        </p:sp>
      </p:grpSp>
      <p:sp>
        <p:nvSpPr>
          <p:cNvPr id="39983" name="Text Box 47">
            <a:extLst>
              <a:ext uri="{FF2B5EF4-FFF2-40B4-BE49-F238E27FC236}">
                <a16:creationId xmlns:a16="http://schemas.microsoft.com/office/drawing/2014/main" id="{ED67EBBA-67EB-104F-B1FE-67B6D52BAD68}"/>
              </a:ext>
            </a:extLst>
          </p:cNvPr>
          <p:cNvSpPr txBox="1">
            <a:spLocks noChangeArrowheads="1"/>
          </p:cNvSpPr>
          <p:nvPr/>
        </p:nvSpPr>
        <p:spPr bwMode="auto">
          <a:xfrm>
            <a:off x="69850" y="5156200"/>
            <a:ext cx="39052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a:r>
            <a:r>
              <a:rPr lang="en-US" altLang="cs-CZ" sz="2400" dirty="0" err="1">
                <a:latin typeface="Times New Roman" panose="02020603050405020304" pitchFamily="18" charset="0"/>
                <a:sym typeface="Symbol" pitchFamily="2" charset="2"/>
              </a:rPr>
              <a:t>i</a:t>
            </a:r>
            <a:r>
              <a:rPr lang="en-US" altLang="cs-CZ" sz="2400" dirty="0">
                <a:latin typeface="Times New Roman" panose="02020603050405020304" pitchFamily="18" charset="0"/>
                <a:sym typeface="Symbol" pitchFamily="2" charset="2"/>
              </a:rPr>
              <a:t>-j| = s: number of </a:t>
            </a:r>
            <a:r>
              <a:rPr lang="de-CH" altLang="cs-CZ" sz="2400" dirty="0" err="1">
                <a:latin typeface="Times New Roman" panose="02020603050405020304" pitchFamily="18" charset="0"/>
              </a:rPr>
              <a:t>pairs</a:t>
            </a:r>
            <a:r>
              <a:rPr lang="de-CH" altLang="cs-CZ" sz="2400" dirty="0">
                <a:latin typeface="Times New Roman" panose="02020603050405020304" pitchFamily="18" charset="0"/>
              </a:rPr>
              <a:t> = </a:t>
            </a:r>
            <a:r>
              <a:rPr lang="de-CH" altLang="cs-CZ" sz="2400" dirty="0" err="1">
                <a:latin typeface="Times New Roman" panose="02020603050405020304" pitchFamily="18" charset="0"/>
              </a:rPr>
              <a:t>n</a:t>
            </a:r>
            <a:r>
              <a:rPr lang="de-CH" altLang="cs-CZ" sz="2400" baseline="-25000" dirty="0" err="1">
                <a:latin typeface="Times New Roman" panose="02020603050405020304" pitchFamily="18" charset="0"/>
              </a:rPr>
              <a:t>p</a:t>
            </a:r>
            <a:r>
              <a:rPr lang="de-CH" altLang="cs-CZ" sz="2400" dirty="0">
                <a:latin typeface="Times New Roman" panose="02020603050405020304" pitchFamily="18" charset="0"/>
              </a:rPr>
              <a:t>-s</a:t>
            </a:r>
            <a:endParaRPr lang="fr-FR" altLang="cs-CZ" sz="2400" dirty="0">
              <a:latin typeface="Times New Roman" panose="02020603050405020304" pitchFamily="18" charset="0"/>
            </a:endParaRPr>
          </a:p>
        </p:txBody>
      </p:sp>
      <p:sp>
        <p:nvSpPr>
          <p:cNvPr id="39984" name="Text Box 48">
            <a:extLst>
              <a:ext uri="{FF2B5EF4-FFF2-40B4-BE49-F238E27FC236}">
                <a16:creationId xmlns:a16="http://schemas.microsoft.com/office/drawing/2014/main" id="{D36395A1-2FE7-2A4D-85C9-E33A50E09352}"/>
              </a:ext>
            </a:extLst>
          </p:cNvPr>
          <p:cNvSpPr txBox="1">
            <a:spLocks noChangeArrowheads="1"/>
          </p:cNvSpPr>
          <p:nvPr/>
        </p:nvSpPr>
        <p:spPr bwMode="auto">
          <a:xfrm>
            <a:off x="69850" y="6400800"/>
            <a:ext cx="3770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latin typeface="Times New Roman" panose="02020603050405020304" pitchFamily="18" charset="0"/>
                <a:sym typeface="Symbol" pitchFamily="2" charset="2"/>
              </a:rPr>
              <a:t>|i-j| &gt; s: interaction negligible</a:t>
            </a:r>
            <a:endParaRPr lang="fr-FR" altLang="cs-CZ" sz="2400">
              <a:latin typeface="Times New Roman" panose="02020603050405020304" pitchFamily="18" charset="0"/>
            </a:endParaRPr>
          </a:p>
        </p:txBody>
      </p:sp>
      <p:sp>
        <p:nvSpPr>
          <p:cNvPr id="39985" name="Text Box 49">
            <a:extLst>
              <a:ext uri="{FF2B5EF4-FFF2-40B4-BE49-F238E27FC236}">
                <a16:creationId xmlns:a16="http://schemas.microsoft.com/office/drawing/2014/main" id="{7ACB82B2-F0FD-C645-8093-E15275649463}"/>
              </a:ext>
            </a:extLst>
          </p:cNvPr>
          <p:cNvSpPr txBox="1">
            <a:spLocks noChangeArrowheads="1"/>
          </p:cNvSpPr>
          <p:nvPr/>
        </p:nvSpPr>
        <p:spPr bwMode="auto">
          <a:xfrm>
            <a:off x="3706813" y="3932238"/>
            <a:ext cx="123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if n</a:t>
            </a:r>
            <a:r>
              <a:rPr lang="de-CH" altLang="cs-CZ" sz="2400" baseline="-25000">
                <a:latin typeface="Times New Roman" panose="02020603050405020304" pitchFamily="18" charset="0"/>
              </a:rPr>
              <a:t>p</a:t>
            </a:r>
            <a:r>
              <a:rPr lang="de-CH" altLang="cs-CZ" sz="2400">
                <a:latin typeface="Times New Roman" panose="02020603050405020304" pitchFamily="18" charset="0"/>
              </a:rPr>
              <a:t>&gt;&gt; s</a:t>
            </a:r>
            <a:endParaRPr lang="fr-FR" altLang="cs-CZ" sz="2400" baseline="-25000">
              <a:latin typeface="Times New Roman" panose="02020603050405020304" pitchFamily="18" charset="0"/>
            </a:endParaRPr>
          </a:p>
        </p:txBody>
      </p:sp>
      <p:grpSp>
        <p:nvGrpSpPr>
          <p:cNvPr id="4" name="Group 50">
            <a:extLst>
              <a:ext uri="{FF2B5EF4-FFF2-40B4-BE49-F238E27FC236}">
                <a16:creationId xmlns:a16="http://schemas.microsoft.com/office/drawing/2014/main" id="{593BEF2A-7E5D-E847-8C82-09A006222E01}"/>
              </a:ext>
            </a:extLst>
          </p:cNvPr>
          <p:cNvGrpSpPr>
            <a:grpSpLocks/>
          </p:cNvGrpSpPr>
          <p:nvPr/>
        </p:nvGrpSpPr>
        <p:grpSpPr bwMode="auto">
          <a:xfrm>
            <a:off x="3706813" y="4437063"/>
            <a:ext cx="1081087" cy="1917700"/>
            <a:chOff x="2335" y="2795"/>
            <a:chExt cx="681" cy="1208"/>
          </a:xfrm>
        </p:grpSpPr>
        <p:sp>
          <p:nvSpPr>
            <p:cNvPr id="5186" name="Text Box 51">
              <a:extLst>
                <a:ext uri="{FF2B5EF4-FFF2-40B4-BE49-F238E27FC236}">
                  <a16:creationId xmlns:a16="http://schemas.microsoft.com/office/drawing/2014/main" id="{53633C3B-9704-1C4D-85F8-92B0E0BE14C1}"/>
                </a:ext>
              </a:extLst>
            </p:cNvPr>
            <p:cNvSpPr txBox="1">
              <a:spLocks noChangeArrowheads="1"/>
            </p:cNvSpPr>
            <p:nvPr/>
          </p:nvSpPr>
          <p:spPr bwMode="auto">
            <a:xfrm>
              <a:off x="2335" y="3715"/>
              <a:ext cx="68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  </a:t>
              </a:r>
              <a:r>
                <a:rPr lang="de-CH" altLang="cs-CZ" sz="2400">
                  <a:latin typeface="Times New Roman" panose="02020603050405020304" pitchFamily="18" charset="0"/>
                  <a:cs typeface="Times New Roman" panose="02020603050405020304" pitchFamily="18" charset="0"/>
                </a:rPr>
                <a:t>≈ </a:t>
              </a:r>
              <a:r>
                <a:rPr lang="de-CH" altLang="cs-CZ" sz="2400">
                  <a:latin typeface="Times New Roman" panose="02020603050405020304" pitchFamily="18" charset="0"/>
                </a:rPr>
                <a:t>n</a:t>
              </a:r>
              <a:r>
                <a:rPr lang="de-CH" altLang="cs-CZ" sz="2400" baseline="-25000">
                  <a:latin typeface="Times New Roman" panose="02020603050405020304" pitchFamily="18" charset="0"/>
                </a:rPr>
                <a:t>p</a:t>
              </a:r>
            </a:p>
          </p:txBody>
        </p:sp>
        <p:sp>
          <p:nvSpPr>
            <p:cNvPr id="5187" name="Text Box 52">
              <a:extLst>
                <a:ext uri="{FF2B5EF4-FFF2-40B4-BE49-F238E27FC236}">
                  <a16:creationId xmlns:a16="http://schemas.microsoft.com/office/drawing/2014/main" id="{2D76614E-E32E-0148-A97C-A1B4083DDC57}"/>
                </a:ext>
              </a:extLst>
            </p:cNvPr>
            <p:cNvSpPr txBox="1">
              <a:spLocks noChangeArrowheads="1"/>
            </p:cNvSpPr>
            <p:nvPr/>
          </p:nvSpPr>
          <p:spPr bwMode="auto">
            <a:xfrm>
              <a:off x="2426" y="2795"/>
              <a:ext cx="4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 </a:t>
              </a:r>
              <a:r>
                <a:rPr lang="de-CH" altLang="cs-CZ" sz="2400">
                  <a:latin typeface="Times New Roman" panose="02020603050405020304" pitchFamily="18" charset="0"/>
                </a:rPr>
                <a:t>n</a:t>
              </a:r>
              <a:r>
                <a:rPr lang="de-CH" altLang="cs-CZ" sz="2400" baseline="-25000">
                  <a:latin typeface="Times New Roman" panose="02020603050405020304" pitchFamily="18" charset="0"/>
                </a:rPr>
                <a:t>p</a:t>
              </a:r>
              <a:endParaRPr lang="fr-FR" altLang="cs-CZ" sz="2400" baseline="-25000">
                <a:latin typeface="Times New Roman" panose="02020603050405020304" pitchFamily="18" charset="0"/>
              </a:endParaRPr>
            </a:p>
          </p:txBody>
        </p:sp>
        <p:sp>
          <p:nvSpPr>
            <p:cNvPr id="5188" name="Text Box 53">
              <a:extLst>
                <a:ext uri="{FF2B5EF4-FFF2-40B4-BE49-F238E27FC236}">
                  <a16:creationId xmlns:a16="http://schemas.microsoft.com/office/drawing/2014/main" id="{5E845DAF-6239-0B43-8C7F-F7924F1F479A}"/>
                </a:ext>
              </a:extLst>
            </p:cNvPr>
            <p:cNvSpPr txBox="1">
              <a:spLocks noChangeArrowheads="1"/>
            </p:cNvSpPr>
            <p:nvPr/>
          </p:nvSpPr>
          <p:spPr bwMode="auto">
            <a:xfrm>
              <a:off x="2426" y="3037"/>
              <a:ext cx="4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rPr>
                <a:t>n</a:t>
              </a:r>
              <a:r>
                <a:rPr lang="de-CH" altLang="cs-CZ" sz="2400" baseline="-25000" dirty="0" err="1">
                  <a:latin typeface="Times New Roman" panose="02020603050405020304" pitchFamily="18" charset="0"/>
                </a:rPr>
                <a:t>p</a:t>
              </a:r>
              <a:endParaRPr lang="fr-FR" altLang="cs-CZ" sz="2400" baseline="-25000" dirty="0">
                <a:latin typeface="Times New Roman" panose="02020603050405020304" pitchFamily="18" charset="0"/>
              </a:endParaRPr>
            </a:p>
          </p:txBody>
        </p:sp>
      </p:grpSp>
      <p:sp>
        <p:nvSpPr>
          <p:cNvPr id="39990" name="Text Box 54">
            <a:extLst>
              <a:ext uri="{FF2B5EF4-FFF2-40B4-BE49-F238E27FC236}">
                <a16:creationId xmlns:a16="http://schemas.microsoft.com/office/drawing/2014/main" id="{F4F0BD90-6FDC-0B41-ABB0-19CA5E971CA5}"/>
              </a:ext>
            </a:extLst>
          </p:cNvPr>
          <p:cNvSpPr txBox="1">
            <a:spLocks noChangeArrowheads="1"/>
          </p:cNvSpPr>
          <p:nvPr/>
        </p:nvSpPr>
        <p:spPr bwMode="auto">
          <a:xfrm>
            <a:off x="3919538" y="6394450"/>
            <a:ext cx="1100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Symbol" pitchFamily="2" charset="2"/>
              </a:rPr>
              <a:t>D</a:t>
            </a:r>
            <a:r>
              <a:rPr lang="de-CH" altLang="cs-CZ" sz="2400">
                <a:latin typeface="Times New Roman" panose="02020603050405020304" pitchFamily="18" charset="0"/>
              </a:rPr>
              <a:t>G</a:t>
            </a:r>
            <a:r>
              <a:rPr lang="de-CH" altLang="cs-CZ" sz="2400" baseline="-25000">
                <a:latin typeface="Times New Roman" panose="02020603050405020304" pitchFamily="18" charset="0"/>
              </a:rPr>
              <a:t>ij</a:t>
            </a:r>
            <a:r>
              <a:rPr lang="de-CH" altLang="cs-CZ" sz="2400">
                <a:latin typeface="Times New Roman" panose="02020603050405020304" pitchFamily="18" charset="0"/>
              </a:rPr>
              <a:t>≈ 0</a:t>
            </a:r>
            <a:endParaRPr lang="fr-FR" altLang="cs-CZ" sz="2400">
              <a:latin typeface="Times New Roman" panose="02020603050405020304" pitchFamily="18" charset="0"/>
            </a:endParaRPr>
          </a:p>
        </p:txBody>
      </p:sp>
      <p:sp>
        <p:nvSpPr>
          <p:cNvPr id="5157" name="Text Box 55">
            <a:extLst>
              <a:ext uri="{FF2B5EF4-FFF2-40B4-BE49-F238E27FC236}">
                <a16:creationId xmlns:a16="http://schemas.microsoft.com/office/drawing/2014/main" id="{4E2EDF9E-0663-E845-8BFB-21B5538E72E2}"/>
              </a:ext>
            </a:extLst>
          </p:cNvPr>
          <p:cNvSpPr txBox="1">
            <a:spLocks noChangeArrowheads="1"/>
          </p:cNvSpPr>
          <p:nvPr/>
        </p:nvSpPr>
        <p:spPr bwMode="auto">
          <a:xfrm>
            <a:off x="122238" y="1290638"/>
            <a:ext cx="98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rPr>
              <a:t>Charge:</a:t>
            </a:r>
            <a:endParaRPr lang="fr-FR" altLang="cs-CZ" sz="1800" b="1">
              <a:latin typeface="Times New Roman" panose="02020603050405020304" pitchFamily="18" charset="0"/>
            </a:endParaRPr>
          </a:p>
        </p:txBody>
      </p:sp>
      <p:sp>
        <p:nvSpPr>
          <p:cNvPr id="5158" name="Text Box 56">
            <a:extLst>
              <a:ext uri="{FF2B5EF4-FFF2-40B4-BE49-F238E27FC236}">
                <a16:creationId xmlns:a16="http://schemas.microsoft.com/office/drawing/2014/main" id="{3418EC4B-74F0-EB49-AE8B-1092992664B0}"/>
              </a:ext>
            </a:extLst>
          </p:cNvPr>
          <p:cNvSpPr txBox="1">
            <a:spLocks noChangeArrowheads="1"/>
          </p:cNvSpPr>
          <p:nvPr/>
        </p:nvSpPr>
        <p:spPr bwMode="auto">
          <a:xfrm>
            <a:off x="5378450" y="48895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5159" name="Rectangle 57">
            <a:extLst>
              <a:ext uri="{FF2B5EF4-FFF2-40B4-BE49-F238E27FC236}">
                <a16:creationId xmlns:a16="http://schemas.microsoft.com/office/drawing/2014/main" id="{E12F4922-97BC-254F-9DC2-CA7C646E2547}"/>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0" name="Rectangle 58">
            <a:extLst>
              <a:ext uri="{FF2B5EF4-FFF2-40B4-BE49-F238E27FC236}">
                <a16:creationId xmlns:a16="http://schemas.microsoft.com/office/drawing/2014/main" id="{1FC81473-2755-A441-AE2A-0F4B9D92CE8F}"/>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1" name="Rectangle 59">
            <a:extLst>
              <a:ext uri="{FF2B5EF4-FFF2-40B4-BE49-F238E27FC236}">
                <a16:creationId xmlns:a16="http://schemas.microsoft.com/office/drawing/2014/main" id="{7F96124F-617D-B849-8045-0355CECA5B8D}"/>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2" name="Rectangle 60">
            <a:extLst>
              <a:ext uri="{FF2B5EF4-FFF2-40B4-BE49-F238E27FC236}">
                <a16:creationId xmlns:a16="http://schemas.microsoft.com/office/drawing/2014/main" id="{B759C2E4-B29A-EC4B-8DA3-FE98301CBA52}"/>
              </a:ext>
            </a:extLst>
          </p:cNvPr>
          <p:cNvSpPr>
            <a:spLocks noChangeArrowheads="1"/>
          </p:cNvSpPr>
          <p:nvPr/>
        </p:nvSpPr>
        <p:spPr bwMode="auto">
          <a:xfrm>
            <a:off x="-109538" y="316706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3" name="Rectangle 61">
            <a:extLst>
              <a:ext uri="{FF2B5EF4-FFF2-40B4-BE49-F238E27FC236}">
                <a16:creationId xmlns:a16="http://schemas.microsoft.com/office/drawing/2014/main" id="{9336573A-1223-BB48-9A23-99699D5FB7FD}"/>
              </a:ext>
            </a:extLst>
          </p:cNvPr>
          <p:cNvSpPr>
            <a:spLocks noChangeArrowheads="1"/>
          </p:cNvSpPr>
          <p:nvPr/>
        </p:nvSpPr>
        <p:spPr bwMode="auto">
          <a:xfrm>
            <a:off x="-109538" y="318611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4" name="Rectangle 62">
            <a:extLst>
              <a:ext uri="{FF2B5EF4-FFF2-40B4-BE49-F238E27FC236}">
                <a16:creationId xmlns:a16="http://schemas.microsoft.com/office/drawing/2014/main" id="{75B4350A-62F9-D749-9665-E1EEAC78CBA9}"/>
              </a:ext>
            </a:extLst>
          </p:cNvPr>
          <p:cNvSpPr>
            <a:spLocks noChangeArrowheads="1"/>
          </p:cNvSpPr>
          <p:nvPr/>
        </p:nvSpPr>
        <p:spPr bwMode="auto">
          <a:xfrm>
            <a:off x="-109538" y="316706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39999" name="Text Box 63">
            <a:extLst>
              <a:ext uri="{FF2B5EF4-FFF2-40B4-BE49-F238E27FC236}">
                <a16:creationId xmlns:a16="http://schemas.microsoft.com/office/drawing/2014/main" id="{0449F3B3-8F67-854F-885F-1186E9E70EF8}"/>
              </a:ext>
            </a:extLst>
          </p:cNvPr>
          <p:cNvSpPr txBox="1">
            <a:spLocks noChangeArrowheads="1"/>
          </p:cNvSpPr>
          <p:nvPr/>
        </p:nvSpPr>
        <p:spPr bwMode="auto">
          <a:xfrm>
            <a:off x="5219700" y="4302125"/>
            <a:ext cx="31813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75000"/>
              </a:lnSpc>
              <a:spcBef>
                <a:spcPct val="0"/>
              </a:spcBef>
              <a:buFontTx/>
              <a:buNone/>
            </a:pPr>
            <a:r>
              <a:rPr lang="de-CH" altLang="cs-CZ" sz="1800" dirty="0" err="1">
                <a:solidFill>
                  <a:schemeClr val="hlink"/>
                </a:solidFill>
                <a:latin typeface="Times New Roman" panose="02020603050405020304" pitchFamily="18" charset="0"/>
              </a:rPr>
              <a:t>r</a:t>
            </a:r>
            <a:r>
              <a:rPr lang="de-CH" altLang="cs-CZ" sz="1800" baseline="-25000" dirty="0" err="1">
                <a:solidFill>
                  <a:schemeClr val="hlink"/>
                </a:solidFill>
                <a:latin typeface="Times New Roman" panose="02020603050405020304" pitchFamily="18" charset="0"/>
              </a:rPr>
              <a:t>D</a:t>
            </a:r>
            <a:r>
              <a:rPr lang="de-CH" altLang="cs-CZ" sz="1800" dirty="0">
                <a:solidFill>
                  <a:schemeClr val="hlink"/>
                </a:solidFill>
                <a:latin typeface="Times New Roman" panose="02020603050405020304" pitchFamily="18" charset="0"/>
              </a:rPr>
              <a:t> = „Debye </a:t>
            </a:r>
            <a:r>
              <a:rPr lang="de-CH" altLang="cs-CZ" sz="1800" dirty="0" err="1">
                <a:solidFill>
                  <a:schemeClr val="hlink"/>
                </a:solidFill>
                <a:latin typeface="Times New Roman" panose="02020603050405020304" pitchFamily="18" charset="0"/>
              </a:rPr>
              <a:t>screening</a:t>
            </a:r>
            <a:r>
              <a:rPr lang="de-CH" altLang="cs-CZ" sz="1800" dirty="0">
                <a:solidFill>
                  <a:schemeClr val="hlink"/>
                </a:solidFill>
                <a:latin typeface="Times New Roman" panose="02020603050405020304" pitchFamily="18" charset="0"/>
              </a:rPr>
              <a:t> </a:t>
            </a:r>
            <a:r>
              <a:rPr lang="de-CH" altLang="cs-CZ" sz="1800" dirty="0" err="1">
                <a:solidFill>
                  <a:schemeClr val="hlink"/>
                </a:solidFill>
                <a:latin typeface="Times New Roman" panose="02020603050405020304" pitchFamily="18" charset="0"/>
              </a:rPr>
              <a:t>length</a:t>
            </a:r>
            <a:r>
              <a:rPr lang="de-CH" altLang="cs-CZ" sz="1800" dirty="0">
                <a:solidFill>
                  <a:schemeClr val="hlink"/>
                </a:solidFill>
                <a:latin typeface="Times New Roman" panose="02020603050405020304" pitchFamily="18" charset="0"/>
              </a:rPr>
              <a:t>“</a:t>
            </a:r>
          </a:p>
          <a:p>
            <a:pPr eaLnBrk="1" hangingPunct="1">
              <a:lnSpc>
                <a:spcPct val="75000"/>
              </a:lnSpc>
              <a:spcBef>
                <a:spcPct val="0"/>
              </a:spcBef>
              <a:buFontTx/>
              <a:buNone/>
            </a:pPr>
            <a:r>
              <a:rPr lang="de-CH" altLang="cs-CZ" sz="1800" dirty="0">
                <a:solidFill>
                  <a:schemeClr val="hlink"/>
                </a:solidFill>
                <a:latin typeface="Times New Roman" panose="02020603050405020304" pitchFamily="18" charset="0"/>
              </a:rPr>
              <a:t>proportional </a:t>
            </a:r>
            <a:r>
              <a:rPr lang="de-CH" altLang="cs-CZ" sz="1800" dirty="0" err="1">
                <a:solidFill>
                  <a:schemeClr val="hlink"/>
                </a:solidFill>
                <a:latin typeface="Times New Roman" panose="02020603050405020304" pitchFamily="18" charset="0"/>
              </a:rPr>
              <a:t>to</a:t>
            </a:r>
            <a:r>
              <a:rPr lang="de-CH" altLang="cs-CZ" sz="1800" dirty="0">
                <a:solidFill>
                  <a:schemeClr val="hlink"/>
                </a:solidFill>
                <a:latin typeface="Times New Roman" panose="02020603050405020304" pitchFamily="18" charset="0"/>
              </a:rPr>
              <a:t> c</a:t>
            </a:r>
            <a:r>
              <a:rPr lang="de-CH" altLang="cs-CZ" sz="1800" baseline="30000" dirty="0">
                <a:solidFill>
                  <a:schemeClr val="hlink"/>
                </a:solidFill>
                <a:latin typeface="Times New Roman" panose="02020603050405020304" pitchFamily="18" charset="0"/>
              </a:rPr>
              <a:t>-1/2</a:t>
            </a:r>
            <a:endParaRPr lang="de-CH" altLang="cs-CZ" sz="1800" dirty="0">
              <a:solidFill>
                <a:schemeClr val="hlink"/>
              </a:solidFill>
              <a:latin typeface="Times New Roman" panose="02020603050405020304" pitchFamily="18" charset="0"/>
            </a:endParaRPr>
          </a:p>
          <a:p>
            <a:pPr eaLnBrk="1" hangingPunct="1">
              <a:lnSpc>
                <a:spcPct val="75000"/>
              </a:lnSpc>
              <a:spcBef>
                <a:spcPct val="0"/>
              </a:spcBef>
              <a:buFontTx/>
              <a:buNone/>
            </a:pPr>
            <a:r>
              <a:rPr lang="de-CH" altLang="cs-CZ" sz="1800" dirty="0">
                <a:solidFill>
                  <a:schemeClr val="hlink"/>
                </a:solidFill>
                <a:latin typeface="Times New Roman" panose="02020603050405020304" pitchFamily="18" charset="0"/>
              </a:rPr>
              <a:t>c: </a:t>
            </a:r>
            <a:r>
              <a:rPr lang="de-CH" altLang="cs-CZ" sz="1800" dirty="0" err="1">
                <a:solidFill>
                  <a:schemeClr val="hlink"/>
                </a:solidFill>
                <a:latin typeface="Times New Roman" panose="02020603050405020304" pitchFamily="18" charset="0"/>
              </a:rPr>
              <a:t>concentration</a:t>
            </a:r>
            <a:r>
              <a:rPr lang="de-CH" altLang="cs-CZ" sz="1800" dirty="0">
                <a:solidFill>
                  <a:schemeClr val="hlink"/>
                </a:solidFill>
                <a:latin typeface="Times New Roman" panose="02020603050405020304" pitchFamily="18" charset="0"/>
              </a:rPr>
              <a:t> </a:t>
            </a:r>
            <a:r>
              <a:rPr lang="de-CH" altLang="cs-CZ" sz="1800" dirty="0" err="1">
                <a:solidFill>
                  <a:schemeClr val="hlink"/>
                </a:solidFill>
                <a:latin typeface="Times New Roman" panose="02020603050405020304" pitchFamily="18" charset="0"/>
              </a:rPr>
              <a:t>of</a:t>
            </a:r>
            <a:r>
              <a:rPr lang="de-CH" altLang="cs-CZ" sz="1800" dirty="0">
                <a:solidFill>
                  <a:schemeClr val="hlink"/>
                </a:solidFill>
                <a:latin typeface="Times New Roman" panose="02020603050405020304" pitchFamily="18" charset="0"/>
              </a:rPr>
              <a:t> univalent </a:t>
            </a:r>
            <a:r>
              <a:rPr lang="de-CH" altLang="cs-CZ" sz="1800" dirty="0" err="1">
                <a:solidFill>
                  <a:schemeClr val="hlink"/>
                </a:solidFill>
                <a:latin typeface="Times New Roman" panose="02020603050405020304" pitchFamily="18" charset="0"/>
              </a:rPr>
              <a:t>salt</a:t>
            </a:r>
            <a:endParaRPr lang="en-US" altLang="cs-CZ" sz="1800" dirty="0">
              <a:solidFill>
                <a:schemeClr val="hlink"/>
              </a:solidFill>
              <a:latin typeface="Times New Roman" panose="02020603050405020304" pitchFamily="18" charset="0"/>
              <a:cs typeface="Times New Roman" panose="02020603050405020304" pitchFamily="18" charset="0"/>
            </a:endParaRPr>
          </a:p>
        </p:txBody>
      </p:sp>
      <p:sp>
        <p:nvSpPr>
          <p:cNvPr id="5166" name="Text Box 64">
            <a:extLst>
              <a:ext uri="{FF2B5EF4-FFF2-40B4-BE49-F238E27FC236}">
                <a16:creationId xmlns:a16="http://schemas.microsoft.com/office/drawing/2014/main" id="{DF03B743-A8C4-CF4E-9362-EB2A6A1F06A0}"/>
              </a:ext>
            </a:extLst>
          </p:cNvPr>
          <p:cNvSpPr txBox="1">
            <a:spLocks noChangeArrowheads="1"/>
          </p:cNvSpPr>
          <p:nvPr/>
        </p:nvSpPr>
        <p:spPr bwMode="auto">
          <a:xfrm>
            <a:off x="250825" y="27813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 </a:t>
            </a:r>
            <a:r>
              <a:rPr lang="en-US" altLang="cs-CZ" sz="2400">
                <a:latin typeface="Times New Roman" panose="02020603050405020304" pitchFamily="18" charset="0"/>
              </a:rPr>
              <a:t>= q</a:t>
            </a:r>
            <a:r>
              <a:rPr lang="en-US" altLang="cs-CZ" sz="2400" baseline="-25000">
                <a:latin typeface="Times New Roman" panose="02020603050405020304" pitchFamily="18" charset="0"/>
              </a:rPr>
              <a:t>e</a:t>
            </a:r>
            <a:r>
              <a:rPr lang="de-CH" altLang="cs-CZ" sz="2400">
                <a:latin typeface="Times New Roman" panose="02020603050405020304" pitchFamily="18" charset="0"/>
                <a:sym typeface="Symbol" pitchFamily="2" charset="2"/>
              </a:rPr>
              <a:t>(</a:t>
            </a:r>
            <a:r>
              <a:rPr lang="en-US" altLang="cs-CZ" sz="2400">
                <a:latin typeface="Times New Roman" panose="02020603050405020304" pitchFamily="18" charset="0"/>
              </a:rPr>
              <a:t>1- </a:t>
            </a:r>
            <a:r>
              <a:rPr lang="de-CH" altLang="cs-CZ" sz="2400">
                <a:solidFill>
                  <a:srgbClr val="FF0000"/>
                </a:solidFill>
                <a:latin typeface="Times New Roman" panose="02020603050405020304" pitchFamily="18" charset="0"/>
                <a:sym typeface="Symbol" pitchFamily="2" charset="2"/>
              </a:rPr>
              <a:t></a:t>
            </a:r>
            <a:r>
              <a:rPr lang="de-CH" altLang="cs-CZ" sz="2400">
                <a:latin typeface="Times New Roman" panose="02020603050405020304" pitchFamily="18" charset="0"/>
                <a:sym typeface="Symbol" pitchFamily="2" charset="2"/>
              </a:rPr>
              <a:t>)</a:t>
            </a:r>
            <a:endParaRPr lang="fr-FR" altLang="cs-CZ" sz="2400">
              <a:latin typeface="Times New Roman" panose="02020603050405020304" pitchFamily="18" charset="0"/>
              <a:sym typeface="Symbol" pitchFamily="2" charset="2"/>
            </a:endParaRPr>
          </a:p>
        </p:txBody>
      </p:sp>
      <p:graphicFrame>
        <p:nvGraphicFramePr>
          <p:cNvPr id="5167" name="Object 65">
            <a:extLst>
              <a:ext uri="{FF2B5EF4-FFF2-40B4-BE49-F238E27FC236}">
                <a16:creationId xmlns:a16="http://schemas.microsoft.com/office/drawing/2014/main" id="{558DEE63-4D27-394C-99C0-6943B5319B62}"/>
              </a:ext>
            </a:extLst>
          </p:cNvPr>
          <p:cNvGraphicFramePr>
            <a:graphicFrameLocks noChangeAspect="1"/>
          </p:cNvGraphicFramePr>
          <p:nvPr/>
        </p:nvGraphicFramePr>
        <p:xfrm>
          <a:off x="4957763" y="2924175"/>
          <a:ext cx="3101975" cy="1060450"/>
        </p:xfrm>
        <a:graphic>
          <a:graphicData uri="http://schemas.openxmlformats.org/presentationml/2006/ole">
            <mc:AlternateContent xmlns:mc="http://schemas.openxmlformats.org/markup-compatibility/2006">
              <mc:Choice xmlns:v="urn:schemas-microsoft-com:vml" Requires="v">
                <p:oleObj spid="_x0000_s5256" name="Equation" r:id="rId3" imgW="34226500" imgH="11696700" progId="Equation.DSMT4">
                  <p:embed/>
                </p:oleObj>
              </mc:Choice>
              <mc:Fallback>
                <p:oleObj name="Equation" r:id="rId3" imgW="34226500" imgH="11696700" progId="Equation.DSMT4">
                  <p:embed/>
                  <p:pic>
                    <p:nvPicPr>
                      <p:cNvPr id="0" name="Object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7763" y="2924175"/>
                        <a:ext cx="3101975"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 name="Group 66">
            <a:extLst>
              <a:ext uri="{FF2B5EF4-FFF2-40B4-BE49-F238E27FC236}">
                <a16:creationId xmlns:a16="http://schemas.microsoft.com/office/drawing/2014/main" id="{D4C73A18-3ED8-FF46-801B-C664CE76E74B}"/>
              </a:ext>
            </a:extLst>
          </p:cNvPr>
          <p:cNvGrpSpPr>
            <a:grpSpLocks/>
          </p:cNvGrpSpPr>
          <p:nvPr/>
        </p:nvGrpSpPr>
        <p:grpSpPr bwMode="auto">
          <a:xfrm>
            <a:off x="4568825" y="4822825"/>
            <a:ext cx="4540250" cy="1630363"/>
            <a:chOff x="2878" y="3022"/>
            <a:chExt cx="2860" cy="1027"/>
          </a:xfrm>
        </p:grpSpPr>
        <p:graphicFrame>
          <p:nvGraphicFramePr>
            <p:cNvPr id="5184" name="Object 67">
              <a:extLst>
                <a:ext uri="{FF2B5EF4-FFF2-40B4-BE49-F238E27FC236}">
                  <a16:creationId xmlns:a16="http://schemas.microsoft.com/office/drawing/2014/main" id="{CF7ED230-2525-594D-8029-6B9E6E6269CF}"/>
                </a:ext>
              </a:extLst>
            </p:cNvPr>
            <p:cNvGraphicFramePr>
              <a:graphicFrameLocks noChangeAspect="1"/>
            </p:cNvGraphicFramePr>
            <p:nvPr/>
          </p:nvGraphicFramePr>
          <p:xfrm>
            <a:off x="2878" y="3385"/>
            <a:ext cx="2860" cy="664"/>
          </p:xfrm>
          <a:graphic>
            <a:graphicData uri="http://schemas.openxmlformats.org/presentationml/2006/ole">
              <mc:AlternateContent xmlns:mc="http://schemas.openxmlformats.org/markup-compatibility/2006">
                <mc:Choice xmlns:v="urn:schemas-microsoft-com:vml" Requires="v">
                  <p:oleObj spid="_x0000_s5257" name="Equation" r:id="rId5" imgW="50609500" imgH="11696700" progId="Equation.DSMT4">
                    <p:embed/>
                  </p:oleObj>
                </mc:Choice>
                <mc:Fallback>
                  <p:oleObj name="Equation" r:id="rId5" imgW="50609500" imgH="11696700" progId="Equation.DSMT4">
                    <p:embed/>
                    <p:pic>
                      <p:nvPicPr>
                        <p:cNvPr id="0" name="Object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8" y="3385"/>
                          <a:ext cx="2860" cy="664"/>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85" name="Text Box 68">
              <a:extLst>
                <a:ext uri="{FF2B5EF4-FFF2-40B4-BE49-F238E27FC236}">
                  <a16:creationId xmlns:a16="http://schemas.microsoft.com/office/drawing/2014/main" id="{FA46F5F3-3C07-9F44-8994-11B7672B9C02}"/>
                </a:ext>
              </a:extLst>
            </p:cNvPr>
            <p:cNvSpPr txBox="1">
              <a:spLocks noChangeArrowheads="1"/>
            </p:cNvSpPr>
            <p:nvPr/>
          </p:nvSpPr>
          <p:spPr bwMode="auto">
            <a:xfrm>
              <a:off x="3446" y="3022"/>
              <a:ext cx="16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sym typeface="Symbol" pitchFamily="2" charset="2"/>
                </a:rPr>
                <a:t>All pairs contribute:</a:t>
              </a:r>
              <a:endParaRPr lang="fr-FR" altLang="cs-CZ" sz="2400">
                <a:latin typeface="Times New Roman" panose="02020603050405020304" pitchFamily="18" charset="0"/>
                <a:sym typeface="Symbol" pitchFamily="2" charset="2"/>
              </a:endParaRPr>
            </a:p>
          </p:txBody>
        </p:sp>
      </p:grpSp>
      <p:sp>
        <p:nvSpPr>
          <p:cNvPr id="40008" name="Rectangle 72">
            <a:extLst>
              <a:ext uri="{FF2B5EF4-FFF2-40B4-BE49-F238E27FC236}">
                <a16:creationId xmlns:a16="http://schemas.microsoft.com/office/drawing/2014/main" id="{1E439132-F964-214C-89E1-1BBFE8538107}"/>
              </a:ext>
            </a:extLst>
          </p:cNvPr>
          <p:cNvSpPr>
            <a:spLocks noChangeArrowheads="1"/>
          </p:cNvSpPr>
          <p:nvPr/>
        </p:nvSpPr>
        <p:spPr bwMode="auto">
          <a:xfrm>
            <a:off x="4500563" y="5372100"/>
            <a:ext cx="4643437" cy="11525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6" name="Group 84">
            <a:extLst>
              <a:ext uri="{FF2B5EF4-FFF2-40B4-BE49-F238E27FC236}">
                <a16:creationId xmlns:a16="http://schemas.microsoft.com/office/drawing/2014/main" id="{42F5FD1D-F262-EF47-A824-04BB2E88C7A5}"/>
              </a:ext>
            </a:extLst>
          </p:cNvPr>
          <p:cNvGrpSpPr>
            <a:grpSpLocks/>
          </p:cNvGrpSpPr>
          <p:nvPr/>
        </p:nvGrpSpPr>
        <p:grpSpPr bwMode="auto">
          <a:xfrm>
            <a:off x="5940425" y="3860800"/>
            <a:ext cx="1223963" cy="460375"/>
            <a:chOff x="3742" y="2432"/>
            <a:chExt cx="771" cy="290"/>
          </a:xfrm>
        </p:grpSpPr>
        <p:sp>
          <p:nvSpPr>
            <p:cNvPr id="5182" name="AutoShape 73">
              <a:extLst>
                <a:ext uri="{FF2B5EF4-FFF2-40B4-BE49-F238E27FC236}">
                  <a16:creationId xmlns:a16="http://schemas.microsoft.com/office/drawing/2014/main" id="{C7B30414-506F-7249-9104-543A36CAC3A7}"/>
                </a:ext>
              </a:extLst>
            </p:cNvPr>
            <p:cNvSpPr>
              <a:spLocks/>
            </p:cNvSpPr>
            <p:nvPr/>
          </p:nvSpPr>
          <p:spPr bwMode="auto">
            <a:xfrm rot="-5400000">
              <a:off x="4082" y="2092"/>
              <a:ext cx="91" cy="771"/>
            </a:xfrm>
            <a:prstGeom prst="leftBrace">
              <a:avLst>
                <a:gd name="adj1" fmla="val 70604"/>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83" name="Text Box 75">
              <a:extLst>
                <a:ext uri="{FF2B5EF4-FFF2-40B4-BE49-F238E27FC236}">
                  <a16:creationId xmlns:a16="http://schemas.microsoft.com/office/drawing/2014/main" id="{87564743-1AB2-CB49-9334-2DABD99467F0}"/>
                </a:ext>
              </a:extLst>
            </p:cNvPr>
            <p:cNvSpPr txBox="1">
              <a:spLocks noChangeArrowheads="1"/>
            </p:cNvSpPr>
            <p:nvPr/>
          </p:nvSpPr>
          <p:spPr bwMode="auto">
            <a:xfrm>
              <a:off x="3775" y="2491"/>
              <a:ext cx="6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chemeClr val="hlink"/>
                  </a:solidFill>
                  <a:latin typeface="Times New Roman" panose="02020603050405020304" pitchFamily="18" charset="0"/>
                </a:rPr>
                <a:t>Coulomb</a:t>
              </a:r>
              <a:endParaRPr lang="cs-CZ" altLang="cs-CZ" sz="1800">
                <a:solidFill>
                  <a:schemeClr val="hlink"/>
                </a:solidFill>
                <a:latin typeface="Times New Roman" panose="02020603050405020304" pitchFamily="18" charset="0"/>
              </a:endParaRPr>
            </a:p>
          </p:txBody>
        </p:sp>
      </p:grpSp>
      <p:grpSp>
        <p:nvGrpSpPr>
          <p:cNvPr id="7" name="Group 85">
            <a:extLst>
              <a:ext uri="{FF2B5EF4-FFF2-40B4-BE49-F238E27FC236}">
                <a16:creationId xmlns:a16="http://schemas.microsoft.com/office/drawing/2014/main" id="{3645F267-EF76-A448-9434-2A1AEFCF5BDA}"/>
              </a:ext>
            </a:extLst>
          </p:cNvPr>
          <p:cNvGrpSpPr>
            <a:grpSpLocks/>
          </p:cNvGrpSpPr>
          <p:nvPr/>
        </p:nvGrpSpPr>
        <p:grpSpPr bwMode="auto">
          <a:xfrm>
            <a:off x="7235825" y="3789363"/>
            <a:ext cx="1651000" cy="596900"/>
            <a:chOff x="4558" y="2387"/>
            <a:chExt cx="1040" cy="376"/>
          </a:xfrm>
        </p:grpSpPr>
        <p:sp>
          <p:nvSpPr>
            <p:cNvPr id="5180" name="AutoShape 74">
              <a:extLst>
                <a:ext uri="{FF2B5EF4-FFF2-40B4-BE49-F238E27FC236}">
                  <a16:creationId xmlns:a16="http://schemas.microsoft.com/office/drawing/2014/main" id="{4E434626-0BCF-8D45-9F81-B5D41F6BE518}"/>
                </a:ext>
              </a:extLst>
            </p:cNvPr>
            <p:cNvSpPr>
              <a:spLocks/>
            </p:cNvSpPr>
            <p:nvPr/>
          </p:nvSpPr>
          <p:spPr bwMode="auto">
            <a:xfrm rot="-5400000">
              <a:off x="4830" y="2161"/>
              <a:ext cx="91" cy="544"/>
            </a:xfrm>
            <a:prstGeom prst="leftBrace">
              <a:avLst>
                <a:gd name="adj1" fmla="val 49817"/>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81" name="Text Box 76">
              <a:extLst>
                <a:ext uri="{FF2B5EF4-FFF2-40B4-BE49-F238E27FC236}">
                  <a16:creationId xmlns:a16="http://schemas.microsoft.com/office/drawing/2014/main" id="{F4051E3C-355D-6545-9BEF-3B26858BDADD}"/>
                </a:ext>
              </a:extLst>
            </p:cNvPr>
            <p:cNvSpPr txBox="1">
              <a:spLocks noChangeArrowheads="1"/>
            </p:cNvSpPr>
            <p:nvPr/>
          </p:nvSpPr>
          <p:spPr bwMode="auto">
            <a:xfrm>
              <a:off x="4558" y="2481"/>
              <a:ext cx="1040"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65000"/>
                </a:lnSpc>
                <a:spcBef>
                  <a:spcPct val="0"/>
                </a:spcBef>
                <a:buFontTx/>
                <a:buNone/>
              </a:pPr>
              <a:r>
                <a:rPr lang="de-CH" altLang="cs-CZ" sz="1800">
                  <a:solidFill>
                    <a:schemeClr val="hlink"/>
                  </a:solidFill>
                  <a:latin typeface="Times New Roman" panose="02020603050405020304" pitchFamily="18" charset="0"/>
                </a:rPr>
                <a:t>Debye-Hückel</a:t>
              </a:r>
            </a:p>
            <a:p>
              <a:pPr eaLnBrk="1" hangingPunct="1">
                <a:lnSpc>
                  <a:spcPct val="65000"/>
                </a:lnSpc>
                <a:spcBef>
                  <a:spcPct val="0"/>
                </a:spcBef>
                <a:buFontTx/>
                <a:buNone/>
              </a:pPr>
              <a:r>
                <a:rPr lang="de-CH" altLang="cs-CZ" sz="1800">
                  <a:solidFill>
                    <a:schemeClr val="hlink"/>
                  </a:solidFill>
                  <a:latin typeface="Times New Roman" panose="02020603050405020304" pitchFamily="18" charset="0"/>
                </a:rPr>
                <a:t>screening factor</a:t>
              </a:r>
              <a:endParaRPr lang="cs-CZ" altLang="cs-CZ" sz="1800">
                <a:solidFill>
                  <a:schemeClr val="hlink"/>
                </a:solidFill>
                <a:latin typeface="Times New Roman" panose="02020603050405020304" pitchFamily="18" charset="0"/>
              </a:endParaRPr>
            </a:p>
          </p:txBody>
        </p:sp>
      </p:grpSp>
      <p:grpSp>
        <p:nvGrpSpPr>
          <p:cNvPr id="8" name="Group 86">
            <a:extLst>
              <a:ext uri="{FF2B5EF4-FFF2-40B4-BE49-F238E27FC236}">
                <a16:creationId xmlns:a16="http://schemas.microsoft.com/office/drawing/2014/main" id="{7983CC87-49DF-5348-B234-8ADB6079D006}"/>
              </a:ext>
            </a:extLst>
          </p:cNvPr>
          <p:cNvGrpSpPr>
            <a:grpSpLocks/>
          </p:cNvGrpSpPr>
          <p:nvPr/>
        </p:nvGrpSpPr>
        <p:grpSpPr bwMode="auto">
          <a:xfrm>
            <a:off x="4643438" y="3573463"/>
            <a:ext cx="1800225" cy="438150"/>
            <a:chOff x="2925" y="2251"/>
            <a:chExt cx="1134" cy="276"/>
          </a:xfrm>
        </p:grpSpPr>
        <p:sp>
          <p:nvSpPr>
            <p:cNvPr id="5177" name="Oval 77">
              <a:extLst>
                <a:ext uri="{FF2B5EF4-FFF2-40B4-BE49-F238E27FC236}">
                  <a16:creationId xmlns:a16="http://schemas.microsoft.com/office/drawing/2014/main" id="{F619C961-6071-7B40-92B9-368DCDD7E44B}"/>
                </a:ext>
              </a:extLst>
            </p:cNvPr>
            <p:cNvSpPr>
              <a:spLocks noChangeArrowheads="1"/>
            </p:cNvSpPr>
            <p:nvPr/>
          </p:nvSpPr>
          <p:spPr bwMode="auto">
            <a:xfrm>
              <a:off x="3878" y="2251"/>
              <a:ext cx="181" cy="181"/>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78" name="Line 78">
              <a:extLst>
                <a:ext uri="{FF2B5EF4-FFF2-40B4-BE49-F238E27FC236}">
                  <a16:creationId xmlns:a16="http://schemas.microsoft.com/office/drawing/2014/main" id="{7BD47E14-4CEC-5A4A-BDF8-8EEA6BC9CA44}"/>
                </a:ext>
              </a:extLst>
            </p:cNvPr>
            <p:cNvSpPr>
              <a:spLocks noChangeShapeType="1"/>
            </p:cNvSpPr>
            <p:nvPr/>
          </p:nvSpPr>
          <p:spPr bwMode="auto">
            <a:xfrm flipV="1">
              <a:off x="3606" y="2341"/>
              <a:ext cx="227" cy="46"/>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179" name="Text Box 79">
              <a:extLst>
                <a:ext uri="{FF2B5EF4-FFF2-40B4-BE49-F238E27FC236}">
                  <a16:creationId xmlns:a16="http://schemas.microsoft.com/office/drawing/2014/main" id="{E9A4D3C9-E2D2-B047-B31F-B8A743F68B23}"/>
                </a:ext>
              </a:extLst>
            </p:cNvPr>
            <p:cNvSpPr txBox="1">
              <a:spLocks noChangeArrowheads="1"/>
            </p:cNvSpPr>
            <p:nvPr/>
          </p:nvSpPr>
          <p:spPr bwMode="auto">
            <a:xfrm>
              <a:off x="2925" y="2296"/>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rgbClr val="FF0000"/>
                  </a:solidFill>
                  <a:latin typeface="Times New Roman" panose="02020603050405020304" pitchFamily="18" charset="0"/>
                </a:rPr>
                <a:t>efekt vody</a:t>
              </a:r>
              <a:endParaRPr lang="cs-CZ" altLang="cs-CZ" sz="1800">
                <a:solidFill>
                  <a:srgbClr val="FF0000"/>
                </a:solidFill>
                <a:latin typeface="Times New Roman" panose="02020603050405020304" pitchFamily="18" charset="0"/>
              </a:endParaRPr>
            </a:p>
          </p:txBody>
        </p:sp>
      </p:grpSp>
      <p:grpSp>
        <p:nvGrpSpPr>
          <p:cNvPr id="9" name="Group 87">
            <a:extLst>
              <a:ext uri="{FF2B5EF4-FFF2-40B4-BE49-F238E27FC236}">
                <a16:creationId xmlns:a16="http://schemas.microsoft.com/office/drawing/2014/main" id="{762B4A2A-523D-3A44-8786-8ECBF24E39F0}"/>
              </a:ext>
            </a:extLst>
          </p:cNvPr>
          <p:cNvGrpSpPr>
            <a:grpSpLocks/>
          </p:cNvGrpSpPr>
          <p:nvPr/>
        </p:nvGrpSpPr>
        <p:grpSpPr bwMode="auto">
          <a:xfrm>
            <a:off x="7235825" y="2276475"/>
            <a:ext cx="1781175" cy="1584325"/>
            <a:chOff x="4558" y="1434"/>
            <a:chExt cx="1122" cy="998"/>
          </a:xfrm>
        </p:grpSpPr>
        <p:sp>
          <p:nvSpPr>
            <p:cNvPr id="5174" name="Text Box 80">
              <a:extLst>
                <a:ext uri="{FF2B5EF4-FFF2-40B4-BE49-F238E27FC236}">
                  <a16:creationId xmlns:a16="http://schemas.microsoft.com/office/drawing/2014/main" id="{D650AC09-16AA-2D4D-933D-88F50F84D9D7}"/>
                </a:ext>
              </a:extLst>
            </p:cNvPr>
            <p:cNvSpPr txBox="1">
              <a:spLocks noChangeArrowheads="1"/>
            </p:cNvSpPr>
            <p:nvPr/>
          </p:nvSpPr>
          <p:spPr bwMode="auto">
            <a:xfrm>
              <a:off x="5032" y="1434"/>
              <a:ext cx="6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rgbClr val="FF0000"/>
                  </a:solidFill>
                  <a:latin typeface="Times New Roman" panose="02020603050405020304" pitchFamily="18" charset="0"/>
                </a:rPr>
                <a:t>efekt soli</a:t>
              </a:r>
              <a:endParaRPr lang="cs-CZ" altLang="cs-CZ" sz="1800">
                <a:solidFill>
                  <a:srgbClr val="FF0000"/>
                </a:solidFill>
                <a:latin typeface="Times New Roman" panose="02020603050405020304" pitchFamily="18" charset="0"/>
              </a:endParaRPr>
            </a:p>
          </p:txBody>
        </p:sp>
        <p:sp>
          <p:nvSpPr>
            <p:cNvPr id="5175" name="Oval 81">
              <a:extLst>
                <a:ext uri="{FF2B5EF4-FFF2-40B4-BE49-F238E27FC236}">
                  <a16:creationId xmlns:a16="http://schemas.microsoft.com/office/drawing/2014/main" id="{FB97D3F5-5A92-AD44-9ECB-901CF3D2911C}"/>
                </a:ext>
              </a:extLst>
            </p:cNvPr>
            <p:cNvSpPr>
              <a:spLocks noChangeArrowheads="1"/>
            </p:cNvSpPr>
            <p:nvPr/>
          </p:nvSpPr>
          <p:spPr bwMode="auto">
            <a:xfrm>
              <a:off x="4558" y="1797"/>
              <a:ext cx="635" cy="63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76" name="Line 83">
              <a:extLst>
                <a:ext uri="{FF2B5EF4-FFF2-40B4-BE49-F238E27FC236}">
                  <a16:creationId xmlns:a16="http://schemas.microsoft.com/office/drawing/2014/main" id="{81DBFDB0-230E-8540-8CC1-E62FE09DBBE2}"/>
                </a:ext>
              </a:extLst>
            </p:cNvPr>
            <p:cNvSpPr>
              <a:spLocks noChangeShapeType="1"/>
            </p:cNvSpPr>
            <p:nvPr/>
          </p:nvSpPr>
          <p:spPr bwMode="auto">
            <a:xfrm flipH="1">
              <a:off x="5148" y="1661"/>
              <a:ext cx="181" cy="227"/>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98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98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98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99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00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83" grpId="0"/>
      <p:bldP spid="39984" grpId="0"/>
      <p:bldP spid="39985" grpId="0"/>
      <p:bldP spid="39990" grpId="0"/>
      <p:bldP spid="39999" grpId="0"/>
      <p:bldP spid="4000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D34C2057-E6DF-6C4C-9597-76C0CD1D130A}"/>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graphicFrame>
        <p:nvGraphicFramePr>
          <p:cNvPr id="71683" name="Object 3">
            <a:extLst>
              <a:ext uri="{FF2B5EF4-FFF2-40B4-BE49-F238E27FC236}">
                <a16:creationId xmlns:a16="http://schemas.microsoft.com/office/drawing/2014/main" id="{3383D06C-92CF-F440-A8F4-1667C9BB163D}"/>
              </a:ext>
            </a:extLst>
          </p:cNvPr>
          <p:cNvGraphicFramePr>
            <a:graphicFrameLocks noChangeAspect="1"/>
          </p:cNvGraphicFramePr>
          <p:nvPr/>
        </p:nvGraphicFramePr>
        <p:xfrm>
          <a:off x="984250" y="2463800"/>
          <a:ext cx="5053013" cy="1149350"/>
        </p:xfrm>
        <a:graphic>
          <a:graphicData uri="http://schemas.openxmlformats.org/presentationml/2006/ole">
            <mc:AlternateContent xmlns:mc="http://schemas.openxmlformats.org/markup-compatibility/2006">
              <mc:Choice xmlns:v="urn:schemas-microsoft-com:vml" Requires="v">
                <p:oleObj spid="_x0000_s6207" name="Equation" r:id="rId3" imgW="51498500" imgH="11696700" progId="Equation.DSMT4">
                  <p:embed/>
                </p:oleObj>
              </mc:Choice>
              <mc:Fallback>
                <p:oleObj name="Equation" r:id="rId3" imgW="51498500" imgH="116967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50" y="2463800"/>
                        <a:ext cx="5053013"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Text Box 4">
            <a:extLst>
              <a:ext uri="{FF2B5EF4-FFF2-40B4-BE49-F238E27FC236}">
                <a16:creationId xmlns:a16="http://schemas.microsoft.com/office/drawing/2014/main" id="{8107C0A3-BC85-5140-9722-18C705EA92D1}"/>
              </a:ext>
            </a:extLst>
          </p:cNvPr>
          <p:cNvSpPr txBox="1">
            <a:spLocks noChangeArrowheads="1"/>
          </p:cNvSpPr>
          <p:nvPr/>
        </p:nvSpPr>
        <p:spPr bwMode="auto">
          <a:xfrm>
            <a:off x="-46038" y="188913"/>
            <a:ext cx="919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sp>
        <p:nvSpPr>
          <p:cNvPr id="6149" name="Text Box 6">
            <a:extLst>
              <a:ext uri="{FF2B5EF4-FFF2-40B4-BE49-F238E27FC236}">
                <a16:creationId xmlns:a16="http://schemas.microsoft.com/office/drawing/2014/main" id="{7E671709-8A6E-E549-8A2F-ED7447EE823E}"/>
              </a:ext>
            </a:extLst>
          </p:cNvPr>
          <p:cNvSpPr txBox="1">
            <a:spLocks noChangeArrowheads="1"/>
          </p:cNvSpPr>
          <p:nvPr/>
        </p:nvSpPr>
        <p:spPr bwMode="auto">
          <a:xfrm>
            <a:off x="534352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a:p>
        </p:txBody>
      </p:sp>
      <p:graphicFrame>
        <p:nvGraphicFramePr>
          <p:cNvPr id="6150" name="Object 8">
            <a:extLst>
              <a:ext uri="{FF2B5EF4-FFF2-40B4-BE49-F238E27FC236}">
                <a16:creationId xmlns:a16="http://schemas.microsoft.com/office/drawing/2014/main" id="{9251AC66-44CC-374A-A9B7-651BF26F6280}"/>
              </a:ext>
            </a:extLst>
          </p:cNvPr>
          <p:cNvGraphicFramePr>
            <a:graphicFrameLocks noChangeAspect="1"/>
          </p:cNvGraphicFramePr>
          <p:nvPr/>
        </p:nvGraphicFramePr>
        <p:xfrm>
          <a:off x="323850" y="908050"/>
          <a:ext cx="4895850" cy="1146175"/>
        </p:xfrm>
        <a:graphic>
          <a:graphicData uri="http://schemas.openxmlformats.org/presentationml/2006/ole">
            <mc:AlternateContent xmlns:mc="http://schemas.openxmlformats.org/markup-compatibility/2006">
              <mc:Choice xmlns:v="urn:schemas-microsoft-com:vml" Requires="v">
                <p:oleObj spid="_x0000_s6208" name="Equation" r:id="rId5" imgW="50025300" imgH="11696700" progId="Equation.DSMT4">
                  <p:embed/>
                </p:oleObj>
              </mc:Choice>
              <mc:Fallback>
                <p:oleObj name="Equation" r:id="rId5" imgW="50025300" imgH="116967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908050"/>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00" name="Text Box 20">
            <a:extLst>
              <a:ext uri="{FF2B5EF4-FFF2-40B4-BE49-F238E27FC236}">
                <a16:creationId xmlns:a16="http://schemas.microsoft.com/office/drawing/2014/main" id="{48015003-9BA0-8046-A7A9-C9F826128C55}"/>
              </a:ext>
            </a:extLst>
          </p:cNvPr>
          <p:cNvSpPr txBox="1">
            <a:spLocks noChangeArrowheads="1"/>
          </p:cNvSpPr>
          <p:nvPr/>
        </p:nvSpPr>
        <p:spPr bwMode="auto">
          <a:xfrm>
            <a:off x="3708400" y="3573463"/>
            <a:ext cx="3736975" cy="466725"/>
          </a:xfrm>
          <a:prstGeom prst="rect">
            <a:avLst/>
          </a:prstGeom>
          <a:solidFill>
            <a:srgbClr val="66FFFF"/>
          </a:solidFill>
          <a:ln w="9525">
            <a:solidFill>
              <a:schemeClr val="tx1"/>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chemeClr val="accent2"/>
                </a:solidFill>
                <a:latin typeface="Times New Roman" panose="02020603050405020304" pitchFamily="18" charset="0"/>
                <a:cs typeface="Times New Roman" panose="02020603050405020304" pitchFamily="18" charset="0"/>
              </a:rPr>
              <a:t>Looks like a Taylor series</a:t>
            </a:r>
            <a:r>
              <a:rPr lang="de-CH" altLang="cs-CZ" sz="2400">
                <a:latin typeface="Times New Roman" panose="02020603050405020304" pitchFamily="18" charset="0"/>
                <a:cs typeface="Times New Roman" panose="02020603050405020304" pitchFamily="18" charset="0"/>
              </a:rPr>
              <a:t>….</a:t>
            </a:r>
            <a:endParaRPr lang="fr-FR" altLang="cs-CZ" sz="2400">
              <a:latin typeface="Times New Roman" panose="02020603050405020304" pitchFamily="18" charset="0"/>
              <a:cs typeface="Times New Roman" panose="02020603050405020304" pitchFamily="18" charset="0"/>
            </a:endParaRPr>
          </a:p>
        </p:txBody>
      </p:sp>
      <p:grpSp>
        <p:nvGrpSpPr>
          <p:cNvPr id="2" name="Group 25">
            <a:extLst>
              <a:ext uri="{FF2B5EF4-FFF2-40B4-BE49-F238E27FC236}">
                <a16:creationId xmlns:a16="http://schemas.microsoft.com/office/drawing/2014/main" id="{ADD34379-08E4-A849-BA71-A90438DD73A8}"/>
              </a:ext>
            </a:extLst>
          </p:cNvPr>
          <p:cNvGrpSpPr>
            <a:grpSpLocks/>
          </p:cNvGrpSpPr>
          <p:nvPr/>
        </p:nvGrpSpPr>
        <p:grpSpPr bwMode="auto">
          <a:xfrm>
            <a:off x="323850" y="5949950"/>
            <a:ext cx="7940675" cy="635000"/>
            <a:chOff x="146" y="2931"/>
            <a:chExt cx="5002" cy="400"/>
          </a:xfrm>
        </p:grpSpPr>
        <p:pic>
          <p:nvPicPr>
            <p:cNvPr id="6155" name="Picture 22" descr="f(a)+\frac {f'(a)}{1!} (x-a)+ \frac{f''(a)}{2!} (x-a)^2+\frac{f^{(3)}(a)}{3!}(x-a)^3+ \cdots. ">
              <a:extLst>
                <a:ext uri="{FF2B5EF4-FFF2-40B4-BE49-F238E27FC236}">
                  <a16:creationId xmlns:a16="http://schemas.microsoft.com/office/drawing/2014/main" id="{F3109AC1-E12E-EF42-84EF-008E933081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8" y="2931"/>
              <a:ext cx="4400"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Text Box 24">
              <a:extLst>
                <a:ext uri="{FF2B5EF4-FFF2-40B4-BE49-F238E27FC236}">
                  <a16:creationId xmlns:a16="http://schemas.microsoft.com/office/drawing/2014/main" id="{A523913D-8FBF-2249-8045-F0775F422781}"/>
                </a:ext>
              </a:extLst>
            </p:cNvPr>
            <p:cNvSpPr txBox="1">
              <a:spLocks noChangeArrowheads="1"/>
            </p:cNvSpPr>
            <p:nvPr/>
          </p:nvSpPr>
          <p:spPr bwMode="auto">
            <a:xfrm>
              <a:off x="146" y="2988"/>
              <a:ext cx="55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i="1"/>
                <a:t>f(x) =</a:t>
              </a:r>
              <a:endParaRPr lang="cs-CZ" altLang="cs-CZ" sz="2400" i="1"/>
            </a:p>
          </p:txBody>
        </p:sp>
      </p:grpSp>
      <p:sp>
        <p:nvSpPr>
          <p:cNvPr id="71707" name="Text Box 27">
            <a:extLst>
              <a:ext uri="{FF2B5EF4-FFF2-40B4-BE49-F238E27FC236}">
                <a16:creationId xmlns:a16="http://schemas.microsoft.com/office/drawing/2014/main" id="{A8445AF6-554B-FF43-83CB-26AE396C1D7B}"/>
              </a:ext>
            </a:extLst>
          </p:cNvPr>
          <p:cNvSpPr txBox="1">
            <a:spLocks noChangeArrowheads="1"/>
          </p:cNvSpPr>
          <p:nvPr/>
        </p:nvSpPr>
        <p:spPr bwMode="auto">
          <a:xfrm>
            <a:off x="395288" y="4365625"/>
            <a:ext cx="6457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1: </a:t>
            </a:r>
            <a:r>
              <a:rPr lang="de-CH" altLang="cs-CZ" sz="1800" b="1">
                <a:solidFill>
                  <a:schemeClr val="hlink"/>
                </a:solidFill>
              </a:rPr>
              <a:t>odvo</a:t>
            </a:r>
            <a:r>
              <a:rPr lang="cs-CZ" altLang="cs-CZ" sz="1800" b="1">
                <a:solidFill>
                  <a:schemeClr val="hlink"/>
                </a:solidFill>
              </a:rPr>
              <a:t>ďte Taylorův rozvoj pro funkci f</a:t>
            </a:r>
            <a:r>
              <a:rPr lang="de-CH" altLang="cs-CZ" sz="1800" b="1">
                <a:solidFill>
                  <a:schemeClr val="hlink"/>
                </a:solidFill>
              </a:rPr>
              <a:t>(x)=ln(1+x)</a:t>
            </a:r>
          </a:p>
          <a:p>
            <a:pPr eaLnBrk="1" hangingPunct="1">
              <a:spcBef>
                <a:spcPct val="0"/>
              </a:spcBef>
              <a:buFontTx/>
              <a:buNone/>
            </a:pPr>
            <a:r>
              <a:rPr lang="de-CH" altLang="cs-CZ" sz="1800" b="1">
                <a:solidFill>
                  <a:schemeClr val="hlink"/>
                </a:solidFill>
              </a:rPr>
              <a:t>(vy</a:t>
            </a:r>
            <a:r>
              <a:rPr lang="cs-CZ" altLang="cs-CZ" sz="1800" b="1">
                <a:solidFill>
                  <a:schemeClr val="hlink"/>
                </a:solidFill>
              </a:rPr>
              <a:t>žadováno je řešení, nikoliv jen výsledek)</a:t>
            </a:r>
            <a:endParaRPr lang="fr-FR" altLang="cs-CZ" sz="1800" b="1">
              <a:solidFill>
                <a:schemeClr val="hlink"/>
              </a:solidFill>
            </a:endParaRPr>
          </a:p>
        </p:txBody>
      </p:sp>
      <p:sp>
        <p:nvSpPr>
          <p:cNvPr id="71709" name="Text Box 29">
            <a:extLst>
              <a:ext uri="{FF2B5EF4-FFF2-40B4-BE49-F238E27FC236}">
                <a16:creationId xmlns:a16="http://schemas.microsoft.com/office/drawing/2014/main" id="{3AD1F383-F022-A243-924D-7E2CFCFC649A}"/>
              </a:ext>
            </a:extLst>
          </p:cNvPr>
          <p:cNvSpPr txBox="1">
            <a:spLocks noChangeArrowheads="1"/>
          </p:cNvSpPr>
          <p:nvPr/>
        </p:nvSpPr>
        <p:spPr bwMode="auto">
          <a:xfrm>
            <a:off x="323850" y="5300663"/>
            <a:ext cx="2012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b="1">
                <a:solidFill>
                  <a:schemeClr val="hlink"/>
                </a:solidFill>
              </a:rPr>
              <a:t>Taylorův rozvoj </a:t>
            </a:r>
            <a:r>
              <a:rPr lang="de-CH" altLang="cs-CZ" sz="1800" b="1">
                <a:solidFill>
                  <a:schemeClr val="hlink"/>
                </a:solidFill>
              </a:rPr>
              <a:t>:</a:t>
            </a:r>
            <a:endParaRPr lang="fr-FR" altLang="cs-CZ" sz="1800" b="1">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0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0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7" grpId="0"/>
      <p:bldP spid="7170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a:extLst>
              <a:ext uri="{FF2B5EF4-FFF2-40B4-BE49-F238E27FC236}">
                <a16:creationId xmlns:a16="http://schemas.microsoft.com/office/drawing/2014/main" id="{6937D0DA-6DCF-0147-BA33-02BFC50B4DF7}"/>
              </a:ext>
            </a:extLst>
          </p:cNvPr>
          <p:cNvGrpSpPr>
            <a:grpSpLocks/>
          </p:cNvGrpSpPr>
          <p:nvPr/>
        </p:nvGrpSpPr>
        <p:grpSpPr bwMode="auto">
          <a:xfrm>
            <a:off x="395288" y="188913"/>
            <a:ext cx="7940675" cy="635000"/>
            <a:chOff x="146" y="2931"/>
            <a:chExt cx="5002" cy="400"/>
          </a:xfrm>
        </p:grpSpPr>
        <p:pic>
          <p:nvPicPr>
            <p:cNvPr id="7183" name="Picture 5" descr="f(a)+\frac {f'(a)}{1!} (x-a)+ \frac{f''(a)}{2!} (x-a)^2+\frac{f^{(3)}(a)}{3!}(x-a)^3+ \cdots. ">
              <a:extLst>
                <a:ext uri="{FF2B5EF4-FFF2-40B4-BE49-F238E27FC236}">
                  <a16:creationId xmlns:a16="http://schemas.microsoft.com/office/drawing/2014/main" id="{00CD7A8B-9643-2541-9386-ABE5EABE5C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 y="2931"/>
              <a:ext cx="4400"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4" name="Text Box 6">
              <a:extLst>
                <a:ext uri="{FF2B5EF4-FFF2-40B4-BE49-F238E27FC236}">
                  <a16:creationId xmlns:a16="http://schemas.microsoft.com/office/drawing/2014/main" id="{C84C5B8D-D86B-A14E-957B-9AE9B19F168A}"/>
                </a:ext>
              </a:extLst>
            </p:cNvPr>
            <p:cNvSpPr txBox="1">
              <a:spLocks noChangeArrowheads="1"/>
            </p:cNvSpPr>
            <p:nvPr/>
          </p:nvSpPr>
          <p:spPr bwMode="auto">
            <a:xfrm>
              <a:off x="146" y="2988"/>
              <a:ext cx="55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i="1"/>
                <a:t>f(x) =</a:t>
              </a:r>
              <a:endParaRPr lang="cs-CZ" altLang="cs-CZ" sz="2400" i="1"/>
            </a:p>
          </p:txBody>
        </p:sp>
      </p:grpSp>
      <p:graphicFrame>
        <p:nvGraphicFramePr>
          <p:cNvPr id="7171" name="Object 8">
            <a:extLst>
              <a:ext uri="{FF2B5EF4-FFF2-40B4-BE49-F238E27FC236}">
                <a16:creationId xmlns:a16="http://schemas.microsoft.com/office/drawing/2014/main" id="{B94F9FFF-E6DC-204E-B600-29B8F155770C}"/>
              </a:ext>
            </a:extLst>
          </p:cNvPr>
          <p:cNvGraphicFramePr>
            <a:graphicFrameLocks noChangeAspect="1"/>
          </p:cNvGraphicFramePr>
          <p:nvPr/>
        </p:nvGraphicFramePr>
        <p:xfrm>
          <a:off x="684213" y="1196975"/>
          <a:ext cx="2160587" cy="1346200"/>
        </p:xfrm>
        <a:graphic>
          <a:graphicData uri="http://schemas.openxmlformats.org/presentationml/2006/ole">
            <mc:AlternateContent xmlns:mc="http://schemas.openxmlformats.org/markup-compatibility/2006">
              <mc:Choice xmlns:v="urn:schemas-microsoft-com:vml" Requires="v">
                <p:oleObj spid="_x0000_s7310" name="Rovnice" r:id="rId4" imgW="22529800" imgH="14046200" progId="Equation.3">
                  <p:embed/>
                </p:oleObj>
              </mc:Choice>
              <mc:Fallback>
                <p:oleObj name="Rovnice" r:id="rId4" imgW="22529800" imgH="140462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1196975"/>
                        <a:ext cx="2160587"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2" name="Object 9">
            <a:extLst>
              <a:ext uri="{FF2B5EF4-FFF2-40B4-BE49-F238E27FC236}">
                <a16:creationId xmlns:a16="http://schemas.microsoft.com/office/drawing/2014/main" id="{FC80922D-82F7-194B-9B12-0E1139FD0DB7}"/>
              </a:ext>
            </a:extLst>
          </p:cNvPr>
          <p:cNvGraphicFramePr>
            <a:graphicFrameLocks noChangeAspect="1"/>
          </p:cNvGraphicFramePr>
          <p:nvPr/>
        </p:nvGraphicFramePr>
        <p:xfrm>
          <a:off x="3924300" y="836613"/>
          <a:ext cx="2328863" cy="1908175"/>
        </p:xfrm>
        <a:graphic>
          <a:graphicData uri="http://schemas.openxmlformats.org/presentationml/2006/ole">
            <mc:AlternateContent xmlns:mc="http://schemas.openxmlformats.org/markup-compatibility/2006">
              <mc:Choice xmlns:v="urn:schemas-microsoft-com:vml" Requires="v">
                <p:oleObj spid="_x0000_s7311" name="Rovnice" r:id="rId6" imgW="24282400" imgH="19900900" progId="Equation.3">
                  <p:embed/>
                </p:oleObj>
              </mc:Choice>
              <mc:Fallback>
                <p:oleObj name="Rovnice" r:id="rId6" imgW="24282400" imgH="199009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4300" y="836613"/>
                        <a:ext cx="2328863" cy="190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10">
            <a:extLst>
              <a:ext uri="{FF2B5EF4-FFF2-40B4-BE49-F238E27FC236}">
                <a16:creationId xmlns:a16="http://schemas.microsoft.com/office/drawing/2014/main" id="{6D228352-ACBC-694B-8E4B-C00F1A2D3F64}"/>
              </a:ext>
            </a:extLst>
          </p:cNvPr>
          <p:cNvGraphicFramePr>
            <a:graphicFrameLocks noChangeAspect="1"/>
          </p:cNvGraphicFramePr>
          <p:nvPr/>
        </p:nvGraphicFramePr>
        <p:xfrm>
          <a:off x="611188" y="3357563"/>
          <a:ext cx="5470525" cy="925512"/>
        </p:xfrm>
        <a:graphic>
          <a:graphicData uri="http://schemas.openxmlformats.org/presentationml/2006/ole">
            <mc:AlternateContent xmlns:mc="http://schemas.openxmlformats.org/markup-compatibility/2006">
              <mc:Choice xmlns:v="urn:schemas-microsoft-com:vml" Requires="v">
                <p:oleObj spid="_x0000_s7312" name="Rovnice" r:id="rId8" imgW="57048400" imgH="9652000" progId="Equation.3">
                  <p:embed/>
                </p:oleObj>
              </mc:Choice>
              <mc:Fallback>
                <p:oleObj name="Rovnice" r:id="rId8" imgW="57048400" imgH="96520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1188" y="3357563"/>
                        <a:ext cx="5470525" cy="925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4" name="Text Box 11">
            <a:extLst>
              <a:ext uri="{FF2B5EF4-FFF2-40B4-BE49-F238E27FC236}">
                <a16:creationId xmlns:a16="http://schemas.microsoft.com/office/drawing/2014/main" id="{95ADDC43-E2F8-E54C-86A0-9B656475DAF7}"/>
              </a:ext>
            </a:extLst>
          </p:cNvPr>
          <p:cNvSpPr txBox="1">
            <a:spLocks noChangeArrowheads="1"/>
          </p:cNvSpPr>
          <p:nvPr/>
        </p:nvSpPr>
        <p:spPr bwMode="auto">
          <a:xfrm>
            <a:off x="592138" y="2944813"/>
            <a:ext cx="134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with a=0:</a:t>
            </a:r>
            <a:endParaRPr lang="cs-CZ" altLang="cs-CZ" sz="2400">
              <a:latin typeface="Times New Roman" panose="02020603050405020304" pitchFamily="18" charset="0"/>
            </a:endParaRPr>
          </a:p>
        </p:txBody>
      </p:sp>
      <p:sp>
        <p:nvSpPr>
          <p:cNvPr id="7175" name="Text Box 12">
            <a:extLst>
              <a:ext uri="{FF2B5EF4-FFF2-40B4-BE49-F238E27FC236}">
                <a16:creationId xmlns:a16="http://schemas.microsoft.com/office/drawing/2014/main" id="{CBCAE0D9-51B1-9C45-A901-AF98275321BF}"/>
              </a:ext>
            </a:extLst>
          </p:cNvPr>
          <p:cNvSpPr txBox="1">
            <a:spLocks noChangeArrowheads="1"/>
          </p:cNvSpPr>
          <p:nvPr/>
        </p:nvSpPr>
        <p:spPr bwMode="auto">
          <a:xfrm>
            <a:off x="684213" y="4292600"/>
            <a:ext cx="801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with </a:t>
            </a:r>
            <a:endParaRPr lang="cs-CZ" altLang="cs-CZ" sz="2400">
              <a:latin typeface="Times New Roman" panose="02020603050405020304" pitchFamily="18" charset="0"/>
            </a:endParaRPr>
          </a:p>
        </p:txBody>
      </p:sp>
      <p:graphicFrame>
        <p:nvGraphicFramePr>
          <p:cNvPr id="7176" name="Object 13">
            <a:extLst>
              <a:ext uri="{FF2B5EF4-FFF2-40B4-BE49-F238E27FC236}">
                <a16:creationId xmlns:a16="http://schemas.microsoft.com/office/drawing/2014/main" id="{DEC133B4-6E85-2B40-9509-73E4A3BAABFC}"/>
              </a:ext>
            </a:extLst>
          </p:cNvPr>
          <p:cNvGraphicFramePr>
            <a:graphicFrameLocks noChangeAspect="1"/>
          </p:cNvGraphicFramePr>
          <p:nvPr/>
        </p:nvGraphicFramePr>
        <p:xfrm>
          <a:off x="1547813" y="4221163"/>
          <a:ext cx="1728787" cy="468312"/>
        </p:xfrm>
        <a:graphic>
          <a:graphicData uri="http://schemas.openxmlformats.org/presentationml/2006/ole">
            <mc:AlternateContent xmlns:mc="http://schemas.openxmlformats.org/markup-compatibility/2006">
              <mc:Choice xmlns:v="urn:schemas-microsoft-com:vml" Requires="v">
                <p:oleObj spid="_x0000_s7313" name="Rovnice" r:id="rId10" imgW="17259300" imgH="4686300" progId="Equation.3">
                  <p:embed/>
                </p:oleObj>
              </mc:Choice>
              <mc:Fallback>
                <p:oleObj name="Rovnice" r:id="rId10" imgW="17259300" imgH="46863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47813" y="4221163"/>
                        <a:ext cx="1728787"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7" name="Object 14">
            <a:extLst>
              <a:ext uri="{FF2B5EF4-FFF2-40B4-BE49-F238E27FC236}">
                <a16:creationId xmlns:a16="http://schemas.microsoft.com/office/drawing/2014/main" id="{B266BC91-5B7D-DD4F-AB91-38282995B721}"/>
              </a:ext>
            </a:extLst>
          </p:cNvPr>
          <p:cNvGraphicFramePr>
            <a:graphicFrameLocks noChangeAspect="1"/>
          </p:cNvGraphicFramePr>
          <p:nvPr/>
        </p:nvGraphicFramePr>
        <p:xfrm>
          <a:off x="684213" y="5013325"/>
          <a:ext cx="6423025" cy="925513"/>
        </p:xfrm>
        <a:graphic>
          <a:graphicData uri="http://schemas.openxmlformats.org/presentationml/2006/ole">
            <mc:AlternateContent xmlns:mc="http://schemas.openxmlformats.org/markup-compatibility/2006">
              <mc:Choice xmlns:v="urn:schemas-microsoft-com:vml" Requires="v">
                <p:oleObj spid="_x0000_s7314" name="Rovnice" r:id="rId12" imgW="67005200" imgH="9652000" progId="Equation.3">
                  <p:embed/>
                </p:oleObj>
              </mc:Choice>
              <mc:Fallback>
                <p:oleObj name="Rovnice" r:id="rId12" imgW="67005200" imgH="9652000" progId="Equation.3">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4213" y="5013325"/>
                        <a:ext cx="6423025"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8" name="Text Box 17">
            <a:extLst>
              <a:ext uri="{FF2B5EF4-FFF2-40B4-BE49-F238E27FC236}">
                <a16:creationId xmlns:a16="http://schemas.microsoft.com/office/drawing/2014/main" id="{99EF2D47-58CF-554A-9391-7C2D9099312D}"/>
              </a:ext>
            </a:extLst>
          </p:cNvPr>
          <p:cNvSpPr txBox="1">
            <a:spLocks noChangeArrowheads="1"/>
          </p:cNvSpPr>
          <p:nvPr/>
        </p:nvSpPr>
        <p:spPr bwMode="auto">
          <a:xfrm>
            <a:off x="6443663" y="3357563"/>
            <a:ext cx="18526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rPr>
              <a:t>series converges</a:t>
            </a:r>
          </a:p>
          <a:p>
            <a:pPr eaLnBrk="1" hangingPunct="1">
              <a:spcBef>
                <a:spcPct val="0"/>
              </a:spcBef>
              <a:buFontTx/>
              <a:buNone/>
            </a:pPr>
            <a:r>
              <a:rPr lang="de-CH" altLang="cs-CZ" sz="2000">
                <a:latin typeface="Times New Roman" panose="02020603050405020304" pitchFamily="18" charset="0"/>
              </a:rPr>
              <a:t>for  x</a:t>
            </a:r>
            <a:r>
              <a:rPr lang="cs-CZ" altLang="cs-CZ" sz="2000">
                <a:latin typeface="Times New Roman" panose="02020603050405020304" pitchFamily="18" charset="0"/>
              </a:rPr>
              <a:t>&lt;0</a:t>
            </a:r>
          </a:p>
        </p:txBody>
      </p:sp>
      <p:sp>
        <p:nvSpPr>
          <p:cNvPr id="126992" name="Rectangle 16">
            <a:extLst>
              <a:ext uri="{FF2B5EF4-FFF2-40B4-BE49-F238E27FC236}">
                <a16:creationId xmlns:a16="http://schemas.microsoft.com/office/drawing/2014/main" id="{C9229273-A944-8F4C-BA79-69FEC663A418}"/>
              </a:ext>
            </a:extLst>
          </p:cNvPr>
          <p:cNvSpPr>
            <a:spLocks noChangeArrowheads="1"/>
          </p:cNvSpPr>
          <p:nvPr/>
        </p:nvSpPr>
        <p:spPr bwMode="auto">
          <a:xfrm>
            <a:off x="468313" y="908050"/>
            <a:ext cx="8135937" cy="2449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4" name="Rectangle 18">
            <a:extLst>
              <a:ext uri="{FF2B5EF4-FFF2-40B4-BE49-F238E27FC236}">
                <a16:creationId xmlns:a16="http://schemas.microsoft.com/office/drawing/2014/main" id="{53482EE5-FE86-2842-A98F-7AD8F03302D4}"/>
              </a:ext>
            </a:extLst>
          </p:cNvPr>
          <p:cNvSpPr>
            <a:spLocks noChangeArrowheads="1"/>
          </p:cNvSpPr>
          <p:nvPr/>
        </p:nvSpPr>
        <p:spPr bwMode="auto">
          <a:xfrm>
            <a:off x="323850" y="4221163"/>
            <a:ext cx="8135938" cy="79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5" name="Rectangle 19">
            <a:extLst>
              <a:ext uri="{FF2B5EF4-FFF2-40B4-BE49-F238E27FC236}">
                <a16:creationId xmlns:a16="http://schemas.microsoft.com/office/drawing/2014/main" id="{F842DAA0-493A-0547-BB50-BFF549AD645B}"/>
              </a:ext>
            </a:extLst>
          </p:cNvPr>
          <p:cNvSpPr>
            <a:spLocks noChangeArrowheads="1"/>
          </p:cNvSpPr>
          <p:nvPr/>
        </p:nvSpPr>
        <p:spPr bwMode="auto">
          <a:xfrm>
            <a:off x="539750" y="5084763"/>
            <a:ext cx="8135938" cy="79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6" name="Rectangle 20">
            <a:extLst>
              <a:ext uri="{FF2B5EF4-FFF2-40B4-BE49-F238E27FC236}">
                <a16:creationId xmlns:a16="http://schemas.microsoft.com/office/drawing/2014/main" id="{C529ABED-FA3D-494B-B254-A68D66701879}"/>
              </a:ext>
            </a:extLst>
          </p:cNvPr>
          <p:cNvSpPr>
            <a:spLocks noChangeArrowheads="1"/>
          </p:cNvSpPr>
          <p:nvPr/>
        </p:nvSpPr>
        <p:spPr bwMode="auto">
          <a:xfrm>
            <a:off x="611188" y="3429000"/>
            <a:ext cx="8135937" cy="792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6992"/>
                                        </p:tgtEl>
                                      </p:cBhvr>
                                    </p:animEffect>
                                    <p:set>
                                      <p:cBhvr>
                                        <p:cTn id="7" dur="1" fill="hold">
                                          <p:stCondLst>
                                            <p:cond delay="1999"/>
                                          </p:stCondLst>
                                        </p:cTn>
                                        <p:tgtEl>
                                          <p:spTgt spid="12699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0" nodeType="clickEffect">
                                  <p:stCondLst>
                                    <p:cond delay="0"/>
                                  </p:stCondLst>
                                  <p:childTnLst>
                                    <p:animEffect transition="out" filter="fade">
                                      <p:cBhvr>
                                        <p:cTn id="11" dur="2000"/>
                                        <p:tgtEl>
                                          <p:spTgt spid="126996"/>
                                        </p:tgtEl>
                                      </p:cBhvr>
                                    </p:animEffect>
                                    <p:set>
                                      <p:cBhvr>
                                        <p:cTn id="12" dur="1" fill="hold">
                                          <p:stCondLst>
                                            <p:cond delay="1999"/>
                                          </p:stCondLst>
                                        </p:cTn>
                                        <p:tgtEl>
                                          <p:spTgt spid="12699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0" nodeType="clickEffect">
                                  <p:stCondLst>
                                    <p:cond delay="0"/>
                                  </p:stCondLst>
                                  <p:childTnLst>
                                    <p:animEffect transition="out" filter="fade">
                                      <p:cBhvr>
                                        <p:cTn id="16" dur="2000"/>
                                        <p:tgtEl>
                                          <p:spTgt spid="126994"/>
                                        </p:tgtEl>
                                      </p:cBhvr>
                                    </p:animEffect>
                                    <p:set>
                                      <p:cBhvr>
                                        <p:cTn id="17" dur="1" fill="hold">
                                          <p:stCondLst>
                                            <p:cond delay="1999"/>
                                          </p:stCondLst>
                                        </p:cTn>
                                        <p:tgtEl>
                                          <p:spTgt spid="126994"/>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grpId="0" nodeType="clickEffect">
                                  <p:stCondLst>
                                    <p:cond delay="0"/>
                                  </p:stCondLst>
                                  <p:childTnLst>
                                    <p:animEffect transition="out" filter="fade">
                                      <p:cBhvr>
                                        <p:cTn id="21" dur="2000"/>
                                        <p:tgtEl>
                                          <p:spTgt spid="126995"/>
                                        </p:tgtEl>
                                      </p:cBhvr>
                                    </p:animEffect>
                                    <p:set>
                                      <p:cBhvr>
                                        <p:cTn id="22" dur="1" fill="hold">
                                          <p:stCondLst>
                                            <p:cond delay="1999"/>
                                          </p:stCondLst>
                                        </p:cTn>
                                        <p:tgtEl>
                                          <p:spTgt spid="1269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2" grpId="0" animBg="1"/>
      <p:bldP spid="126994" grpId="0" animBg="1"/>
      <p:bldP spid="126995" grpId="0" animBg="1"/>
      <p:bldP spid="12699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5A15C90F-F864-464C-88C4-68BA7F461937}"/>
              </a:ext>
            </a:extLst>
          </p:cNvPr>
          <p:cNvSpPr>
            <a:spLocks noChangeArrowheads="1"/>
          </p:cNvSpPr>
          <p:nvPr/>
        </p:nvSpPr>
        <p:spPr bwMode="auto">
          <a:xfrm>
            <a:off x="1403350" y="163513"/>
            <a:ext cx="6321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nb-NO" altLang="cs-CZ" sz="2400" b="1">
                <a:latin typeface="Times New Roman" panose="02020603050405020304" pitchFamily="18" charset="0"/>
                <a:cs typeface="Times New Roman" panose="02020603050405020304" pitchFamily="18" charset="0"/>
              </a:rPr>
              <a:t>List of Taylor series of some common functions</a:t>
            </a:r>
            <a:endParaRPr lang="nb-NO" altLang="cs-CZ" sz="2400">
              <a:latin typeface="Times New Roman" panose="02020603050405020304" pitchFamily="18" charset="0"/>
              <a:cs typeface="Times New Roman" panose="02020603050405020304" pitchFamily="18" charset="0"/>
            </a:endParaRPr>
          </a:p>
        </p:txBody>
      </p:sp>
      <p:pic>
        <p:nvPicPr>
          <p:cNvPr id="8195" name="Picture 13" descr="\sqrt{x+1} = \sum_{n=0}^\infty \frac{(-1)^n(2n)!}{(1-2n)n!^24^n}x^n \quad\mbox{ for } |x|&lt;1">
            <a:extLst>
              <a:ext uri="{FF2B5EF4-FFF2-40B4-BE49-F238E27FC236}">
                <a16:creationId xmlns:a16="http://schemas.microsoft.com/office/drawing/2014/main" id="{D1B44FA5-6121-2B45-949C-8745919DD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3141663"/>
            <a:ext cx="6192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14" descr="\mathrm{e}^{x} = \sum^{\infin}_{n=0} \frac{x^n}{n!}\quad\mbox{ for all } x">
            <a:extLst>
              <a:ext uri="{FF2B5EF4-FFF2-40B4-BE49-F238E27FC236}">
                <a16:creationId xmlns:a16="http://schemas.microsoft.com/office/drawing/2014/main" id="{F1AD0495-C853-6347-A380-1B35F51136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908050"/>
            <a:ext cx="316706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15" descr="\ln(1+x) = \sum^{\infin}_{n=0} \frac{(-1)^n}{n+1} x^{n+1}\quad\mbox{ for } \left| x \right| &lt; 1">
            <a:extLst>
              <a:ext uri="{FF2B5EF4-FFF2-40B4-BE49-F238E27FC236}">
                <a16:creationId xmlns:a16="http://schemas.microsoft.com/office/drawing/2014/main" id="{26306392-8AD6-1C45-BA10-C910E72303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2133600"/>
            <a:ext cx="53990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6" descr="\frac{x^m}{1-x} = \sum^{\infin}_{n=m} x^n\quad\mbox{ for } \left| x \right| &lt; 1">
            <a:extLst>
              <a:ext uri="{FF2B5EF4-FFF2-40B4-BE49-F238E27FC236}">
                <a16:creationId xmlns:a16="http://schemas.microsoft.com/office/drawing/2014/main" id="{44350FCE-46A7-ED47-8E79-571BFEA156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4581525"/>
            <a:ext cx="4392612"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Text Box 19">
            <a:extLst>
              <a:ext uri="{FF2B5EF4-FFF2-40B4-BE49-F238E27FC236}">
                <a16:creationId xmlns:a16="http://schemas.microsoft.com/office/drawing/2014/main" id="{72E21C17-4CCE-064F-8911-76DB16D7FE95}"/>
              </a:ext>
            </a:extLst>
          </p:cNvPr>
          <p:cNvSpPr txBox="1">
            <a:spLocks noChangeArrowheads="1"/>
          </p:cNvSpPr>
          <p:nvPr/>
        </p:nvSpPr>
        <p:spPr bwMode="auto">
          <a:xfrm>
            <a:off x="2411413" y="6165850"/>
            <a:ext cx="4286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latin typeface="Times New Roman" panose="02020603050405020304" pitchFamily="18" charset="0"/>
                <a:cs typeface="Times New Roman" panose="02020603050405020304" pitchFamily="18" charset="0"/>
              </a:rPr>
              <a:t>http://en.wikipedia.org/wiki/Taylor_series</a:t>
            </a:r>
          </a:p>
        </p:txBody>
      </p:sp>
      <p:sp>
        <p:nvSpPr>
          <p:cNvPr id="78868" name="Rectangle 20">
            <a:extLst>
              <a:ext uri="{FF2B5EF4-FFF2-40B4-BE49-F238E27FC236}">
                <a16:creationId xmlns:a16="http://schemas.microsoft.com/office/drawing/2014/main" id="{61ED2C91-6672-5544-A5DA-A7719922177C}"/>
              </a:ext>
            </a:extLst>
          </p:cNvPr>
          <p:cNvSpPr>
            <a:spLocks noChangeArrowheads="1"/>
          </p:cNvSpPr>
          <p:nvPr/>
        </p:nvSpPr>
        <p:spPr bwMode="auto">
          <a:xfrm>
            <a:off x="1979613" y="2060575"/>
            <a:ext cx="5905500" cy="1008063"/>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78869" name="Rectangle 21">
            <a:extLst>
              <a:ext uri="{FF2B5EF4-FFF2-40B4-BE49-F238E27FC236}">
                <a16:creationId xmlns:a16="http://schemas.microsoft.com/office/drawing/2014/main" id="{563173A3-CE3B-F640-ACE3-49C597FF7C9F}"/>
              </a:ext>
            </a:extLst>
          </p:cNvPr>
          <p:cNvSpPr>
            <a:spLocks noChangeArrowheads="1"/>
          </p:cNvSpPr>
          <p:nvPr/>
        </p:nvSpPr>
        <p:spPr bwMode="auto">
          <a:xfrm>
            <a:off x="2124075" y="836613"/>
            <a:ext cx="3527425" cy="10795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8" grpId="0" animBg="1"/>
      <p:bldP spid="7886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C09C4DFF-B4FC-C644-96BC-8234CC73D713}"/>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sp>
        <p:nvSpPr>
          <p:cNvPr id="9219" name="Text Box 4">
            <a:extLst>
              <a:ext uri="{FF2B5EF4-FFF2-40B4-BE49-F238E27FC236}">
                <a16:creationId xmlns:a16="http://schemas.microsoft.com/office/drawing/2014/main" id="{71459F10-2877-A346-BB38-D3290D1381CB}"/>
              </a:ext>
            </a:extLst>
          </p:cNvPr>
          <p:cNvSpPr txBox="1">
            <a:spLocks noChangeArrowheads="1"/>
          </p:cNvSpPr>
          <p:nvPr/>
        </p:nvSpPr>
        <p:spPr bwMode="auto">
          <a:xfrm>
            <a:off x="-46038" y="0"/>
            <a:ext cx="9190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graphicFrame>
        <p:nvGraphicFramePr>
          <p:cNvPr id="9220" name="Object 7">
            <a:extLst>
              <a:ext uri="{FF2B5EF4-FFF2-40B4-BE49-F238E27FC236}">
                <a16:creationId xmlns:a16="http://schemas.microsoft.com/office/drawing/2014/main" id="{9338A585-C9DF-164A-A9CE-2F3047A49EE4}"/>
              </a:ext>
            </a:extLst>
          </p:cNvPr>
          <p:cNvGraphicFramePr>
            <a:graphicFrameLocks noChangeAspect="1"/>
          </p:cNvGraphicFramePr>
          <p:nvPr/>
        </p:nvGraphicFramePr>
        <p:xfrm>
          <a:off x="323850" y="620713"/>
          <a:ext cx="4895850" cy="1146175"/>
        </p:xfrm>
        <a:graphic>
          <a:graphicData uri="http://schemas.openxmlformats.org/presentationml/2006/ole">
            <mc:AlternateContent xmlns:mc="http://schemas.openxmlformats.org/markup-compatibility/2006">
              <mc:Choice xmlns:v="urn:schemas-microsoft-com:vml" Requires="v">
                <p:oleObj spid="_x0000_s9440" name="Equation" r:id="rId3" imgW="50025300" imgH="11696700" progId="Equation.DSMT4">
                  <p:embed/>
                </p:oleObj>
              </mc:Choice>
              <mc:Fallback>
                <p:oleObj name="Equation" r:id="rId3" imgW="50025300" imgH="116967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620713"/>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90121" name="Picture 9" descr="\ln(1+x) = \sum^{\infin}_{n=0} \frac{(-1)^n}{n+1} x^{n+1}\quad\mbox{ for } \left| x \right| &lt; 1">
            <a:extLst>
              <a:ext uri="{FF2B5EF4-FFF2-40B4-BE49-F238E27FC236}">
                <a16:creationId xmlns:a16="http://schemas.microsoft.com/office/drawing/2014/main" id="{F7AB99C7-BEA0-ED4E-8A1B-3D052D0E65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3644900"/>
            <a:ext cx="53990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11">
            <a:extLst>
              <a:ext uri="{FF2B5EF4-FFF2-40B4-BE49-F238E27FC236}">
                <a16:creationId xmlns:a16="http://schemas.microsoft.com/office/drawing/2014/main" id="{C9954738-8A78-E947-960D-F51556C6FE04}"/>
              </a:ext>
            </a:extLst>
          </p:cNvPr>
          <p:cNvSpPr txBox="1">
            <a:spLocks noChangeArrowheads="1"/>
          </p:cNvSpPr>
          <p:nvPr/>
        </p:nvSpPr>
        <p:spPr bwMode="auto">
          <a:xfrm>
            <a:off x="447675" y="49609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90126" name="Object 14">
            <a:extLst>
              <a:ext uri="{FF2B5EF4-FFF2-40B4-BE49-F238E27FC236}">
                <a16:creationId xmlns:a16="http://schemas.microsoft.com/office/drawing/2014/main" id="{9F2D9E9B-FB76-C747-9489-879A5994CB91}"/>
              </a:ext>
            </a:extLst>
          </p:cNvPr>
          <p:cNvGraphicFramePr>
            <a:graphicFrameLocks noChangeAspect="1"/>
          </p:cNvGraphicFramePr>
          <p:nvPr/>
        </p:nvGraphicFramePr>
        <p:xfrm>
          <a:off x="0" y="1844675"/>
          <a:ext cx="5138738" cy="1265238"/>
        </p:xfrm>
        <a:graphic>
          <a:graphicData uri="http://schemas.openxmlformats.org/presentationml/2006/ole">
            <mc:AlternateContent xmlns:mc="http://schemas.openxmlformats.org/markup-compatibility/2006">
              <mc:Choice xmlns:v="urn:schemas-microsoft-com:vml" Requires="v">
                <p:oleObj spid="_x0000_s9441" name="Equation" r:id="rId6" imgW="52374800" imgH="12877800" progId="Equation.DSMT4">
                  <p:embed/>
                </p:oleObj>
              </mc:Choice>
              <mc:Fallback>
                <p:oleObj name="Equation" r:id="rId6" imgW="52374800" imgH="12877800"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844675"/>
                        <a:ext cx="5138738" cy="126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90127" name="Picture 15" descr="\mathrm{e}^{x} = \sum^{\infin}_{n=0} \frac{x^n}{n!}\quad\mbox{ for all } x">
            <a:extLst>
              <a:ext uri="{FF2B5EF4-FFF2-40B4-BE49-F238E27FC236}">
                <a16:creationId xmlns:a16="http://schemas.microsoft.com/office/drawing/2014/main" id="{6FC00442-088D-E740-B81E-E2E0BC241E3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388" y="4724400"/>
            <a:ext cx="316706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0129" name="Object 17">
            <a:extLst>
              <a:ext uri="{FF2B5EF4-FFF2-40B4-BE49-F238E27FC236}">
                <a16:creationId xmlns:a16="http://schemas.microsoft.com/office/drawing/2014/main" id="{2F8EB4C4-C5F7-2A43-AB6E-46B0AD58773E}"/>
              </a:ext>
            </a:extLst>
          </p:cNvPr>
          <p:cNvGraphicFramePr>
            <a:graphicFrameLocks noChangeAspect="1"/>
          </p:cNvGraphicFramePr>
          <p:nvPr/>
        </p:nvGraphicFramePr>
        <p:xfrm>
          <a:off x="179388" y="5949950"/>
          <a:ext cx="3040062" cy="517525"/>
        </p:xfrm>
        <a:graphic>
          <a:graphicData uri="http://schemas.openxmlformats.org/presentationml/2006/ole">
            <mc:AlternateContent xmlns:mc="http://schemas.openxmlformats.org/markup-compatibility/2006">
              <mc:Choice xmlns:v="urn:schemas-microsoft-com:vml" Requires="v">
                <p:oleObj spid="_x0000_s9442" name="Equation" r:id="rId9" imgW="27495500" imgH="4686300" progId="Equation.DSMT4">
                  <p:embed/>
                </p:oleObj>
              </mc:Choice>
              <mc:Fallback>
                <p:oleObj name="Equation" r:id="rId9" imgW="27495500" imgH="468630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388" y="5949950"/>
                        <a:ext cx="30400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26">
            <a:extLst>
              <a:ext uri="{FF2B5EF4-FFF2-40B4-BE49-F238E27FC236}">
                <a16:creationId xmlns:a16="http://schemas.microsoft.com/office/drawing/2014/main" id="{A875CB2B-155E-AF49-B461-90C01E5545FA}"/>
              </a:ext>
            </a:extLst>
          </p:cNvPr>
          <p:cNvGrpSpPr>
            <a:grpSpLocks/>
          </p:cNvGrpSpPr>
          <p:nvPr/>
        </p:nvGrpSpPr>
        <p:grpSpPr bwMode="auto">
          <a:xfrm>
            <a:off x="3635375" y="5630863"/>
            <a:ext cx="5508625" cy="1227137"/>
            <a:chOff x="2290" y="3547"/>
            <a:chExt cx="3470" cy="773"/>
          </a:xfrm>
        </p:grpSpPr>
        <p:graphicFrame>
          <p:nvGraphicFramePr>
            <p:cNvPr id="9238" name="Object 16">
              <a:extLst>
                <a:ext uri="{FF2B5EF4-FFF2-40B4-BE49-F238E27FC236}">
                  <a16:creationId xmlns:a16="http://schemas.microsoft.com/office/drawing/2014/main" id="{46D23A1B-FF2A-2D48-A5EA-0395BC41EF9A}"/>
                </a:ext>
              </a:extLst>
            </p:cNvPr>
            <p:cNvGraphicFramePr>
              <a:graphicFrameLocks noChangeAspect="1"/>
            </p:cNvGraphicFramePr>
            <p:nvPr/>
          </p:nvGraphicFramePr>
          <p:xfrm>
            <a:off x="2290" y="3547"/>
            <a:ext cx="2138" cy="773"/>
          </p:xfrm>
          <a:graphic>
            <a:graphicData uri="http://schemas.openxmlformats.org/presentationml/2006/ole">
              <mc:AlternateContent xmlns:mc="http://schemas.openxmlformats.org/markup-compatibility/2006">
                <mc:Choice xmlns:v="urn:schemas-microsoft-com:vml" Requires="v">
                  <p:oleObj spid="_x0000_s9443" name="Equation" r:id="rId11" imgW="30721300" imgH="11112500" progId="Equation.DSMT4">
                    <p:embed/>
                  </p:oleObj>
                </mc:Choice>
                <mc:Fallback>
                  <p:oleObj name="Equation" r:id="rId11" imgW="30721300" imgH="11112500" progId="Equation.DSMT4">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90" y="3547"/>
                          <a:ext cx="2138" cy="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9" name="Object 18">
              <a:extLst>
                <a:ext uri="{FF2B5EF4-FFF2-40B4-BE49-F238E27FC236}">
                  <a16:creationId xmlns:a16="http://schemas.microsoft.com/office/drawing/2014/main" id="{EF9F5548-133F-1644-A987-DDCD6A95780B}"/>
                </a:ext>
              </a:extLst>
            </p:cNvPr>
            <p:cNvGraphicFramePr>
              <a:graphicFrameLocks noChangeAspect="1"/>
            </p:cNvGraphicFramePr>
            <p:nvPr/>
          </p:nvGraphicFramePr>
          <p:xfrm>
            <a:off x="4581" y="3793"/>
            <a:ext cx="1179" cy="312"/>
          </p:xfrm>
          <a:graphic>
            <a:graphicData uri="http://schemas.openxmlformats.org/presentationml/2006/ole">
              <mc:AlternateContent xmlns:mc="http://schemas.openxmlformats.org/markup-compatibility/2006">
                <mc:Choice xmlns:v="urn:schemas-microsoft-com:vml" Requires="v">
                  <p:oleObj spid="_x0000_s9444" name="Equation" r:id="rId13" imgW="19900900" imgH="5270500" progId="Equation.DSMT4">
                    <p:embed/>
                  </p:oleObj>
                </mc:Choice>
                <mc:Fallback>
                  <p:oleObj name="Equation" r:id="rId13" imgW="19900900" imgH="5270500" progId="Equation.DSMT4">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81" y="3793"/>
                          <a:ext cx="1179" cy="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3" name="Group 24">
            <a:extLst>
              <a:ext uri="{FF2B5EF4-FFF2-40B4-BE49-F238E27FC236}">
                <a16:creationId xmlns:a16="http://schemas.microsoft.com/office/drawing/2014/main" id="{FA1DE378-7975-304A-A541-F42309D2F57B}"/>
              </a:ext>
            </a:extLst>
          </p:cNvPr>
          <p:cNvGrpSpPr>
            <a:grpSpLocks/>
          </p:cNvGrpSpPr>
          <p:nvPr/>
        </p:nvGrpSpPr>
        <p:grpSpPr bwMode="auto">
          <a:xfrm>
            <a:off x="5148263" y="1916113"/>
            <a:ext cx="3995737" cy="860425"/>
            <a:chOff x="3243" y="1189"/>
            <a:chExt cx="2517" cy="542"/>
          </a:xfrm>
        </p:grpSpPr>
        <p:graphicFrame>
          <p:nvGraphicFramePr>
            <p:cNvPr id="9236" name="Object 20">
              <a:extLst>
                <a:ext uri="{FF2B5EF4-FFF2-40B4-BE49-F238E27FC236}">
                  <a16:creationId xmlns:a16="http://schemas.microsoft.com/office/drawing/2014/main" id="{F8797FC5-B25C-EB4D-AE46-8CA4D70B66B1}"/>
                </a:ext>
              </a:extLst>
            </p:cNvPr>
            <p:cNvGraphicFramePr>
              <a:graphicFrameLocks noChangeAspect="1"/>
            </p:cNvGraphicFramePr>
            <p:nvPr/>
          </p:nvGraphicFramePr>
          <p:xfrm>
            <a:off x="4581" y="1189"/>
            <a:ext cx="1179" cy="472"/>
          </p:xfrm>
          <a:graphic>
            <a:graphicData uri="http://schemas.openxmlformats.org/presentationml/2006/ole">
              <mc:AlternateContent xmlns:mc="http://schemas.openxmlformats.org/markup-compatibility/2006">
                <mc:Choice xmlns:v="urn:schemas-microsoft-com:vml" Requires="v">
                  <p:oleObj spid="_x0000_s9445" name="Equation" r:id="rId15" imgW="19011900" imgH="7607300" progId="Equation.DSMT4">
                    <p:embed/>
                  </p:oleObj>
                </mc:Choice>
                <mc:Fallback>
                  <p:oleObj name="Equation" r:id="rId15" imgW="19011900" imgH="7607300" progId="Equation.DSMT4">
                    <p:embed/>
                    <p:pic>
                      <p:nvPicPr>
                        <p:cNvPr id="0" name="Object 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81" y="1189"/>
                          <a:ext cx="1179" cy="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7" name="Object 23">
              <a:extLst>
                <a:ext uri="{FF2B5EF4-FFF2-40B4-BE49-F238E27FC236}">
                  <a16:creationId xmlns:a16="http://schemas.microsoft.com/office/drawing/2014/main" id="{892CB1E9-6278-8A43-9657-3D865245ED22}"/>
                </a:ext>
              </a:extLst>
            </p:cNvPr>
            <p:cNvGraphicFramePr>
              <a:graphicFrameLocks noChangeAspect="1"/>
            </p:cNvGraphicFramePr>
            <p:nvPr/>
          </p:nvGraphicFramePr>
          <p:xfrm>
            <a:off x="3243" y="1207"/>
            <a:ext cx="1179" cy="524"/>
          </p:xfrm>
          <a:graphic>
            <a:graphicData uri="http://schemas.openxmlformats.org/presentationml/2006/ole">
              <mc:AlternateContent xmlns:mc="http://schemas.openxmlformats.org/markup-compatibility/2006">
                <mc:Choice xmlns:v="urn:schemas-microsoft-com:vml" Requires="v">
                  <p:oleObj spid="_x0000_s9446" name="Equation" r:id="rId17" imgW="18427700" imgH="8191500" progId="Equation.DSMT4">
                    <p:embed/>
                  </p:oleObj>
                </mc:Choice>
                <mc:Fallback>
                  <p:oleObj name="Equation" r:id="rId17" imgW="18427700" imgH="8191500" progId="Equation.DSMT4">
                    <p:embed/>
                    <p:pic>
                      <p:nvPicPr>
                        <p:cNvPr id="0" name="Object 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43" y="1207"/>
                          <a:ext cx="1179" cy="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90137" name="Object 25">
            <a:extLst>
              <a:ext uri="{FF2B5EF4-FFF2-40B4-BE49-F238E27FC236}">
                <a16:creationId xmlns:a16="http://schemas.microsoft.com/office/drawing/2014/main" id="{03AF8F9C-FB3F-CB43-8EEE-50505B76C508}"/>
              </a:ext>
            </a:extLst>
          </p:cNvPr>
          <p:cNvGraphicFramePr>
            <a:graphicFrameLocks noChangeAspect="1"/>
          </p:cNvGraphicFramePr>
          <p:nvPr/>
        </p:nvGraphicFramePr>
        <p:xfrm>
          <a:off x="4067175" y="4508500"/>
          <a:ext cx="4365625" cy="1066800"/>
        </p:xfrm>
        <a:graphic>
          <a:graphicData uri="http://schemas.openxmlformats.org/presentationml/2006/ole">
            <mc:AlternateContent xmlns:mc="http://schemas.openxmlformats.org/markup-compatibility/2006">
              <mc:Choice xmlns:v="urn:schemas-microsoft-com:vml" Requires="v">
                <p:oleObj spid="_x0000_s9447" name="Equation" r:id="rId19" imgW="39497000" imgH="9652000" progId="Equation.DSMT4">
                  <p:embed/>
                </p:oleObj>
              </mc:Choice>
              <mc:Fallback>
                <p:oleObj name="Equation" r:id="rId19" imgW="39497000" imgH="9652000" progId="Equation.DSMT4">
                  <p:embed/>
                  <p:pic>
                    <p:nvPicPr>
                      <p:cNvPr id="0" name="Object 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67175" y="4508500"/>
                        <a:ext cx="43656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 name="Group 37">
            <a:extLst>
              <a:ext uri="{FF2B5EF4-FFF2-40B4-BE49-F238E27FC236}">
                <a16:creationId xmlns:a16="http://schemas.microsoft.com/office/drawing/2014/main" id="{8FA731F5-9A3D-CE41-B9D3-738376F0E394}"/>
              </a:ext>
            </a:extLst>
          </p:cNvPr>
          <p:cNvGrpSpPr>
            <a:grpSpLocks/>
          </p:cNvGrpSpPr>
          <p:nvPr/>
        </p:nvGrpSpPr>
        <p:grpSpPr bwMode="auto">
          <a:xfrm>
            <a:off x="5580063" y="1341438"/>
            <a:ext cx="3067050" cy="647700"/>
            <a:chOff x="3515" y="845"/>
            <a:chExt cx="1932" cy="408"/>
          </a:xfrm>
        </p:grpSpPr>
        <p:sp>
          <p:nvSpPr>
            <p:cNvPr id="9234" name="Text Box 5">
              <a:extLst>
                <a:ext uri="{FF2B5EF4-FFF2-40B4-BE49-F238E27FC236}">
                  <a16:creationId xmlns:a16="http://schemas.microsoft.com/office/drawing/2014/main" id="{21259065-1DE3-C149-B230-52895123020C}"/>
                </a:ext>
              </a:extLst>
            </p:cNvPr>
            <p:cNvSpPr txBox="1">
              <a:spLocks noChangeArrowheads="1"/>
            </p:cNvSpPr>
            <p:nvPr/>
          </p:nvSpPr>
          <p:spPr bwMode="auto">
            <a:xfrm>
              <a:off x="3515" y="845"/>
              <a:ext cx="19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2: vypočtěte sumu</a:t>
              </a:r>
              <a:endParaRPr lang="fr-FR" altLang="cs-CZ" sz="1800" b="1">
                <a:solidFill>
                  <a:schemeClr val="hlink"/>
                </a:solidFill>
              </a:endParaRPr>
            </a:p>
          </p:txBody>
        </p:sp>
        <p:sp>
          <p:nvSpPr>
            <p:cNvPr id="9235" name="Line 36">
              <a:extLst>
                <a:ext uri="{FF2B5EF4-FFF2-40B4-BE49-F238E27FC236}">
                  <a16:creationId xmlns:a16="http://schemas.microsoft.com/office/drawing/2014/main" id="{A070994A-BFE0-9E44-A76C-3C9516DFAAE0}"/>
                </a:ext>
              </a:extLst>
            </p:cNvPr>
            <p:cNvSpPr>
              <a:spLocks noChangeShapeType="1"/>
            </p:cNvSpPr>
            <p:nvPr/>
          </p:nvSpPr>
          <p:spPr bwMode="auto">
            <a:xfrm>
              <a:off x="4332" y="1117"/>
              <a:ext cx="0" cy="136"/>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90150" name="Text Box 38">
            <a:extLst>
              <a:ext uri="{FF2B5EF4-FFF2-40B4-BE49-F238E27FC236}">
                <a16:creationId xmlns:a16="http://schemas.microsoft.com/office/drawing/2014/main" id="{2C0E3926-5A2C-4943-9330-D3E6F2AD3544}"/>
              </a:ext>
            </a:extLst>
          </p:cNvPr>
          <p:cNvSpPr txBox="1">
            <a:spLocks noChangeArrowheads="1"/>
          </p:cNvSpPr>
          <p:nvPr/>
        </p:nvSpPr>
        <p:spPr bwMode="auto">
          <a:xfrm>
            <a:off x="5219700" y="227647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b="1">
                <a:solidFill>
                  <a:schemeClr val="hlink"/>
                </a:solidFill>
              </a:rPr>
              <a:t>=</a:t>
            </a:r>
          </a:p>
        </p:txBody>
      </p:sp>
      <p:sp>
        <p:nvSpPr>
          <p:cNvPr id="90151" name="Rectangle 39">
            <a:extLst>
              <a:ext uri="{FF2B5EF4-FFF2-40B4-BE49-F238E27FC236}">
                <a16:creationId xmlns:a16="http://schemas.microsoft.com/office/drawing/2014/main" id="{D6B6DAC9-F281-9D4F-8A7A-5E2D7CE5DDA7}"/>
              </a:ext>
            </a:extLst>
          </p:cNvPr>
          <p:cNvSpPr>
            <a:spLocks noChangeArrowheads="1"/>
          </p:cNvSpPr>
          <p:nvPr/>
        </p:nvSpPr>
        <p:spPr bwMode="auto">
          <a:xfrm>
            <a:off x="5795963" y="5734050"/>
            <a:ext cx="3348037" cy="1123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90153" name="Text Box 41">
            <a:extLst>
              <a:ext uri="{FF2B5EF4-FFF2-40B4-BE49-F238E27FC236}">
                <a16:creationId xmlns:a16="http://schemas.microsoft.com/office/drawing/2014/main" id="{6169FD82-4DCE-EA40-AC94-EDA9188D8246}"/>
              </a:ext>
            </a:extLst>
          </p:cNvPr>
          <p:cNvSpPr txBox="1">
            <a:spLocks noChangeArrowheads="1"/>
          </p:cNvSpPr>
          <p:nvPr/>
        </p:nvSpPr>
        <p:spPr bwMode="auto">
          <a:xfrm>
            <a:off x="6076950" y="6021388"/>
            <a:ext cx="2660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3: zjednodušte</a:t>
            </a:r>
          </a:p>
          <a:p>
            <a:pPr eaLnBrk="1" hangingPunct="1">
              <a:spcBef>
                <a:spcPct val="0"/>
              </a:spcBef>
              <a:buFontTx/>
              <a:buNone/>
            </a:pPr>
            <a:r>
              <a:rPr lang="cs-CZ" altLang="cs-CZ" sz="1800" b="1">
                <a:solidFill>
                  <a:schemeClr val="hlink"/>
                </a:solidFill>
              </a:rPr>
              <a:t>(r</a:t>
            </a:r>
            <a:r>
              <a:rPr lang="cs-CZ" altLang="cs-CZ" sz="1800" b="1" baseline="-25000">
                <a:solidFill>
                  <a:schemeClr val="hlink"/>
                </a:solidFill>
              </a:rPr>
              <a:t>D</a:t>
            </a:r>
            <a:r>
              <a:rPr lang="de-CH" altLang="cs-CZ" sz="1800" b="1">
                <a:solidFill>
                  <a:schemeClr val="hlink"/>
                </a:solidFill>
                <a:cs typeface="Arial" panose="020B0604020202020204" pitchFamily="34" charset="0"/>
              </a:rPr>
              <a:t>&gt;&gt;b</a:t>
            </a:r>
            <a:r>
              <a:rPr lang="cs-CZ" altLang="cs-CZ" sz="1800" b="1">
                <a:solidFill>
                  <a:schemeClr val="hlink"/>
                </a:solidFill>
                <a:cs typeface="Arial" panose="020B0604020202020204" pitchFamily="34" charset="0"/>
              </a:rPr>
              <a:t>)</a:t>
            </a:r>
            <a:endParaRPr lang="de-CH" altLang="cs-CZ" sz="1800" b="1">
              <a:solidFill>
                <a:schemeClr val="hlink"/>
              </a:solidFill>
              <a:cs typeface="Arial" panose="020B0604020202020204" pitchFamily="34" charset="0"/>
            </a:endParaRPr>
          </a:p>
        </p:txBody>
      </p:sp>
      <p:sp>
        <p:nvSpPr>
          <p:cNvPr id="90155" name="Rectangle 43">
            <a:extLst>
              <a:ext uri="{FF2B5EF4-FFF2-40B4-BE49-F238E27FC236}">
                <a16:creationId xmlns:a16="http://schemas.microsoft.com/office/drawing/2014/main" id="{78522B91-8CCE-754F-8C54-8F023C284BEA}"/>
              </a:ext>
            </a:extLst>
          </p:cNvPr>
          <p:cNvSpPr>
            <a:spLocks noChangeArrowheads="1"/>
          </p:cNvSpPr>
          <p:nvPr/>
        </p:nvSpPr>
        <p:spPr bwMode="auto">
          <a:xfrm>
            <a:off x="5508625" y="1989138"/>
            <a:ext cx="3635375" cy="1008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1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0" presetClass="exit" presetSubtype="0" fill="hold" grpId="1" nodeType="withEffect">
                                  <p:stCondLst>
                                    <p:cond delay="0"/>
                                  </p:stCondLst>
                                  <p:childTnLst>
                                    <p:animEffect transition="out" filter="fade">
                                      <p:cBhvr>
                                        <p:cTn id="20" dur="500"/>
                                        <p:tgtEl>
                                          <p:spTgt spid="90150"/>
                                        </p:tgtEl>
                                      </p:cBhvr>
                                    </p:animEffect>
                                    <p:set>
                                      <p:cBhvr>
                                        <p:cTn id="21" dur="1" fill="hold">
                                          <p:stCondLst>
                                            <p:cond delay="499"/>
                                          </p:stCondLst>
                                        </p:cTn>
                                        <p:tgtEl>
                                          <p:spTgt spid="90150"/>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90155"/>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90127"/>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90137"/>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90129"/>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90153"/>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xit" presetSubtype="0" fill="hold" grpId="0" nodeType="clickEffect">
                                  <p:stCondLst>
                                    <p:cond delay="0"/>
                                  </p:stCondLst>
                                  <p:childTnLst>
                                    <p:animEffect transition="out" filter="fade">
                                      <p:cBhvr>
                                        <p:cTn id="47" dur="2000"/>
                                        <p:tgtEl>
                                          <p:spTgt spid="90151"/>
                                        </p:tgtEl>
                                      </p:cBhvr>
                                    </p:animEffect>
                                    <p:set>
                                      <p:cBhvr>
                                        <p:cTn id="48" dur="1" fill="hold">
                                          <p:stCondLst>
                                            <p:cond delay="1999"/>
                                          </p:stCondLst>
                                        </p:cTn>
                                        <p:tgtEl>
                                          <p:spTgt spid="90151"/>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90153"/>
                                        </p:tgtEl>
                                      </p:cBhvr>
                                    </p:animEffect>
                                    <p:set>
                                      <p:cBhvr>
                                        <p:cTn id="51" dur="1" fill="hold">
                                          <p:stCondLst>
                                            <p:cond delay="499"/>
                                          </p:stCondLst>
                                        </p:cTn>
                                        <p:tgtEl>
                                          <p:spTgt spid="901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50" grpId="0"/>
      <p:bldP spid="90150" grpId="1"/>
      <p:bldP spid="90151" grpId="0" animBg="1"/>
      <p:bldP spid="90153" grpId="0"/>
      <p:bldP spid="90153" grpId="1"/>
      <p:bldP spid="9015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13171</TotalTime>
  <Words>1688</Words>
  <Application>Microsoft Macintosh PowerPoint</Application>
  <PresentationFormat>On-screen Show (4:3)</PresentationFormat>
  <Paragraphs>232</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5" baseType="lpstr">
      <vt:lpstr>Arial</vt:lpstr>
      <vt:lpstr>Cambria Math</vt:lpstr>
      <vt:lpstr>Symbol</vt:lpstr>
      <vt:lpstr>Times New Roman</vt:lpstr>
      <vt:lpstr>Default Design</vt:lpstr>
      <vt:lpstr>CS ChemDraw Drawing</vt:lpstr>
      <vt:lpstr>Equation</vt:lpstr>
      <vt:lpstr>Rovnice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IT-avd, UiB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jko042</dc:creator>
  <cp:lastModifiedBy>Microsoft Office User</cp:lastModifiedBy>
  <cp:revision>218</cp:revision>
  <dcterms:created xsi:type="dcterms:W3CDTF">2006-06-05T10:53:25Z</dcterms:created>
  <dcterms:modified xsi:type="dcterms:W3CDTF">2024-11-29T09:56:28Z</dcterms:modified>
</cp:coreProperties>
</file>