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9" r:id="rId2"/>
    <p:sldId id="330" r:id="rId3"/>
    <p:sldId id="331" r:id="rId4"/>
    <p:sldId id="332" r:id="rId5"/>
    <p:sldId id="305" r:id="rId6"/>
    <p:sldId id="306" r:id="rId7"/>
    <p:sldId id="308" r:id="rId8"/>
    <p:sldId id="312" r:id="rId9"/>
    <p:sldId id="347" r:id="rId10"/>
    <p:sldId id="338" r:id="rId11"/>
    <p:sldId id="344" r:id="rId12"/>
    <p:sldId id="348" r:id="rId13"/>
    <p:sldId id="316" r:id="rId14"/>
    <p:sldId id="315" r:id="rId15"/>
    <p:sldId id="307" r:id="rId16"/>
    <p:sldId id="310" r:id="rId17"/>
    <p:sldId id="317" r:id="rId18"/>
    <p:sldId id="318" r:id="rId19"/>
    <p:sldId id="319" r:id="rId20"/>
    <p:sldId id="320" r:id="rId21"/>
    <p:sldId id="321" r:id="rId22"/>
    <p:sldId id="328" r:id="rId23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845420"/>
    <a:srgbClr val="826022"/>
    <a:srgbClr val="814E23"/>
    <a:srgbClr val="633C1B"/>
    <a:srgbClr val="FFFF00"/>
    <a:srgbClr val="884D1C"/>
    <a:srgbClr val="C01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0" autoAdjust="0"/>
    <p:restoredTop sz="94624" autoAdjust="0"/>
  </p:normalViewPr>
  <p:slideViewPr>
    <p:cSldViewPr>
      <p:cViewPr varScale="1">
        <p:scale>
          <a:sx n="115" d="100"/>
          <a:sy n="115" d="100"/>
        </p:scale>
        <p:origin x="3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22C05-5F93-4240-80B3-E87F3EEA221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EFB64-5199-FC4E-B904-12B2BA8F6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36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34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564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310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051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288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278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331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379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391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425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62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06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47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970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04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07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75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24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623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84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96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FB64-5199-FC4E-B904-12B2BA8F6CA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85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A55AA-913A-4974-B30D-1B31121C733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42ACB-C282-4585-B7A1-B80025CD142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D79A4-D69E-451A-9088-463CCD9DD78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F9BD4-DACE-4566-A7C0-80BDB7776B4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1DF2-A895-4C80-B595-CC6DDAFEE5F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BB133-A960-4AD7-94D6-4585D5894F2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5204D-FC9E-4B26-B832-C3E7D407285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5B4C6-69B9-46C8-A2B1-F5EDB8C9588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88CB6-72C4-4A67-BDBC-5AE0A326609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685C1-224C-412A-B9F8-AEDEBC60271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CB913-6088-4A99-8842-3072D1B4FD1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9E4EE77-54B0-4B6D-B631-2254081EB014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zelka.jir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50825" y="6156325"/>
            <a:ext cx="889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>
                <a:cs typeface="Times New Roman" pitchFamily="18" charset="0"/>
              </a:rPr>
              <a:t>Prof. Jiří Kozelka, Biofyzikální Laboratoř, Ústav fyziky kondenzovaných látek, PřF MU, Kotlářská 2, </a:t>
            </a:r>
            <a:r>
              <a:rPr lang="cs-CZ" sz="2000">
                <a:cs typeface="Times New Roman" pitchFamily="18" charset="0"/>
                <a:hlinkClick r:id="rId3"/>
              </a:rPr>
              <a:t>kozelka.jiri@gmail.com</a:t>
            </a:r>
            <a:endParaRPr lang="cs-CZ" sz="2000">
              <a:cs typeface="Times New Roman" pitchFamily="18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473925" y="3573463"/>
            <a:ext cx="4045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fr-FR" sz="2400" dirty="0"/>
              <a:t>Vitam</a:t>
            </a:r>
            <a:r>
              <a:rPr lang="cs-CZ" sz="2400" dirty="0" err="1"/>
              <a:t>ín</a:t>
            </a:r>
            <a:r>
              <a:rPr lang="cs-CZ" sz="2400" dirty="0"/>
              <a:t> A, biofyzika vidění</a:t>
            </a:r>
          </a:p>
          <a:p>
            <a:pPr marL="342900" indent="-342900" algn="ctr"/>
            <a:endParaRPr lang="cs-CZ" sz="2400" dirty="0"/>
          </a:p>
          <a:p>
            <a:pPr marL="342900" indent="-342900" algn="ctr"/>
            <a:r>
              <a:rPr lang="de-CH" sz="2400" dirty="0"/>
              <a:t>6.12.2024</a:t>
            </a:r>
            <a:endParaRPr lang="cs-CZ" sz="2400" dirty="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692275" y="1844675"/>
            <a:ext cx="5616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dirty="0"/>
              <a:t>F</a:t>
            </a:r>
            <a:r>
              <a:rPr lang="de-CH" sz="2400" dirty="0"/>
              <a:t>5351</a:t>
            </a:r>
            <a:r>
              <a:rPr lang="cs-CZ" sz="2400" dirty="0"/>
              <a:t> Základy molekulární biofyziky</a:t>
            </a:r>
          </a:p>
          <a:p>
            <a:pPr algn="ctr"/>
            <a:r>
              <a:rPr lang="cs-CZ" sz="2400" dirty="0"/>
              <a:t>Masarykova Univerzita</a:t>
            </a:r>
          </a:p>
          <a:p>
            <a:pPr algn="ctr"/>
            <a:r>
              <a:rPr lang="cs-CZ" sz="2400" dirty="0"/>
              <a:t>Podzimní semestr </a:t>
            </a:r>
            <a:r>
              <a:rPr lang="de-CH" sz="2400" dirty="0"/>
              <a:t>2024</a:t>
            </a:r>
            <a:endParaRPr lang="fr-FR" sz="2400" dirty="0"/>
          </a:p>
        </p:txBody>
      </p:sp>
      <p:pic>
        <p:nvPicPr>
          <p:cNvPr id="95237" name="Picture 5" descr="OPVK_MU_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0"/>
            <a:ext cx="5084763" cy="112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317" y="0"/>
            <a:chExt cx="5443" cy="4247"/>
          </a:xfrm>
        </p:grpSpPr>
        <p:grpSp>
          <p:nvGrpSpPr>
            <p:cNvPr id="107523" name="Group 3"/>
            <p:cNvGrpSpPr>
              <a:grpSpLocks/>
            </p:cNvGrpSpPr>
            <p:nvPr/>
          </p:nvGrpSpPr>
          <p:grpSpPr bwMode="auto">
            <a:xfrm>
              <a:off x="317" y="0"/>
              <a:ext cx="5443" cy="4247"/>
              <a:chOff x="159" y="0"/>
              <a:chExt cx="5443" cy="4247"/>
            </a:xfrm>
          </p:grpSpPr>
          <p:pic>
            <p:nvPicPr>
              <p:cNvPr id="10752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741"/>
                <a:ext cx="5261" cy="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7525" name="Text Box 5"/>
              <p:cNvSpPr txBox="1">
                <a:spLocks noChangeArrowheads="1"/>
              </p:cNvSpPr>
              <p:nvPr/>
            </p:nvSpPr>
            <p:spPr bwMode="auto">
              <a:xfrm>
                <a:off x="159" y="0"/>
                <a:ext cx="54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cs-CZ" sz="1800">
                    <a:solidFill>
                      <a:schemeClr val="accent2"/>
                    </a:solidFill>
                  </a:rPr>
                  <a:t>Konformační změna rodopsinu umožní vazbu s transducinem a jeho aktivaci.</a:t>
                </a:r>
                <a:r>
                  <a:rPr lang="cs-CZ" sz="1800"/>
                  <a:t> </a:t>
                </a:r>
                <a:endParaRPr lang="fr-FR" sz="1800"/>
              </a:p>
            </p:txBody>
          </p:sp>
          <p:sp>
            <p:nvSpPr>
              <p:cNvPr id="107526" name="Oval 6"/>
              <p:cNvSpPr>
                <a:spLocks noChangeArrowheads="1"/>
              </p:cNvSpPr>
              <p:nvPr/>
            </p:nvSpPr>
            <p:spPr bwMode="auto">
              <a:xfrm rot="-19277549">
                <a:off x="4967" y="1480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527" name="Oval 7"/>
              <p:cNvSpPr>
                <a:spLocks noChangeArrowheads="1"/>
              </p:cNvSpPr>
              <p:nvPr/>
            </p:nvSpPr>
            <p:spPr bwMode="auto">
              <a:xfrm rot="-19277549">
                <a:off x="5012" y="1706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528" name="Rectangle 8"/>
              <p:cNvSpPr>
                <a:spLocks noChangeArrowheads="1"/>
              </p:cNvSpPr>
              <p:nvPr/>
            </p:nvSpPr>
            <p:spPr bwMode="auto">
              <a:xfrm>
                <a:off x="4967" y="1797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529" name="Oval 9"/>
              <p:cNvSpPr>
                <a:spLocks noChangeArrowheads="1"/>
              </p:cNvSpPr>
              <p:nvPr/>
            </p:nvSpPr>
            <p:spPr bwMode="auto">
              <a:xfrm rot="-1581713">
                <a:off x="5012" y="1616"/>
                <a:ext cx="136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07530" name="Rectangle 10"/>
            <p:cNvSpPr>
              <a:spLocks noChangeArrowheads="1"/>
            </p:cNvSpPr>
            <p:nvPr/>
          </p:nvSpPr>
          <p:spPr bwMode="auto">
            <a:xfrm>
              <a:off x="2018" y="1434"/>
              <a:ext cx="635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531" name="Rectangle 11"/>
            <p:cNvSpPr>
              <a:spLocks noChangeArrowheads="1"/>
            </p:cNvSpPr>
            <p:nvPr/>
          </p:nvSpPr>
          <p:spPr bwMode="auto">
            <a:xfrm>
              <a:off x="3425" y="1162"/>
              <a:ext cx="952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7532" name="Group 12"/>
          <p:cNvGrpSpPr>
            <a:grpSpLocks/>
          </p:cNvGrpSpPr>
          <p:nvPr/>
        </p:nvGrpSpPr>
        <p:grpSpPr bwMode="auto">
          <a:xfrm>
            <a:off x="8667750" y="1196975"/>
            <a:ext cx="476250" cy="1223963"/>
            <a:chOff x="5460" y="754"/>
            <a:chExt cx="300" cy="771"/>
          </a:xfrm>
        </p:grpSpPr>
        <p:sp>
          <p:nvSpPr>
            <p:cNvPr id="107533" name="Text Box 13"/>
            <p:cNvSpPr txBox="1">
              <a:spLocks noChangeArrowheads="1"/>
            </p:cNvSpPr>
            <p:nvPr/>
          </p:nvSpPr>
          <p:spPr bwMode="auto">
            <a:xfrm>
              <a:off x="5460" y="754"/>
              <a:ext cx="3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/>
                <a:t>RK</a:t>
              </a:r>
              <a:endParaRPr lang="fr-FR" sz="1600"/>
            </a:p>
          </p:txBody>
        </p:sp>
        <p:sp>
          <p:nvSpPr>
            <p:cNvPr id="107534" name="Line 14"/>
            <p:cNvSpPr>
              <a:spLocks noChangeShapeType="1"/>
            </p:cNvSpPr>
            <p:nvPr/>
          </p:nvSpPr>
          <p:spPr bwMode="auto">
            <a:xfrm>
              <a:off x="5602" y="935"/>
              <a:ext cx="0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2555875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 dirty="0" err="1"/>
              <a:t>Nakanishi</a:t>
            </a:r>
            <a:r>
              <a:rPr lang="fr-FR" sz="1400" b="0" dirty="0"/>
              <a:t>, K. </a:t>
            </a:r>
            <a:r>
              <a:rPr lang="fr-FR" sz="1400" b="0" i="1" dirty="0"/>
              <a:t>Pure </a:t>
            </a:r>
            <a:r>
              <a:rPr lang="fr-FR" sz="1400" b="0" i="1" dirty="0" err="1"/>
              <a:t>Appl</a:t>
            </a:r>
            <a:r>
              <a:rPr lang="fr-FR" sz="1400" b="0" i="1" dirty="0"/>
              <a:t>. </a:t>
            </a:r>
            <a:r>
              <a:rPr lang="fr-FR" sz="1400" b="0" i="1" dirty="0" err="1"/>
              <a:t>Chem</a:t>
            </a:r>
            <a:r>
              <a:rPr lang="fr-FR" sz="1400" b="0" i="1" dirty="0"/>
              <a:t>.</a:t>
            </a:r>
            <a:r>
              <a:rPr lang="fr-FR" sz="1400" b="0" dirty="0"/>
              <a:t> </a:t>
            </a:r>
            <a:r>
              <a:rPr lang="fr-FR" sz="1400" dirty="0"/>
              <a:t>1991</a:t>
            </a:r>
            <a:r>
              <a:rPr lang="fr-FR" sz="1400" b="0" dirty="0"/>
              <a:t>, </a:t>
            </a:r>
            <a:r>
              <a:rPr lang="fr-FR" sz="1400" b="0" i="1" dirty="0"/>
              <a:t>63</a:t>
            </a:r>
            <a:r>
              <a:rPr lang="fr-FR" sz="1400" b="0" dirty="0"/>
              <a:t>, 161-170.</a:t>
            </a:r>
          </a:p>
        </p:txBody>
      </p:sp>
      <p:pic>
        <p:nvPicPr>
          <p:cNvPr id="10753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058" y="2420938"/>
            <a:ext cx="387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250825" y="260350"/>
            <a:ext cx="59055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CC6600"/>
                </a:solidFill>
              </a:rPr>
              <a:t>Konformační změna rodopsinu vytvoří na </a:t>
            </a:r>
            <a:r>
              <a:rPr lang="cs-CZ" sz="1600" dirty="0" err="1">
                <a:solidFill>
                  <a:srgbClr val="CC6600"/>
                </a:solidFill>
              </a:rPr>
              <a:t>carboxylovém</a:t>
            </a:r>
            <a:r>
              <a:rPr lang="cs-CZ" sz="1600" dirty="0">
                <a:solidFill>
                  <a:srgbClr val="CC6600"/>
                </a:solidFill>
              </a:rPr>
              <a:t> terminálu vazebné místo pro rodopsin-kinázu (RK), která tam </a:t>
            </a:r>
            <a:r>
              <a:rPr lang="cs-CZ" sz="1600" dirty="0" err="1">
                <a:solidFill>
                  <a:srgbClr val="CC6600"/>
                </a:solidFill>
              </a:rPr>
              <a:t>forsforyluje</a:t>
            </a:r>
            <a:r>
              <a:rPr lang="cs-CZ" sz="1600" dirty="0">
                <a:solidFill>
                  <a:srgbClr val="CC6600"/>
                </a:solidFill>
              </a:rPr>
              <a:t> aminokyseliny serin a </a:t>
            </a:r>
            <a:r>
              <a:rPr lang="cs-CZ" sz="1600" dirty="0" err="1">
                <a:solidFill>
                  <a:srgbClr val="CC6600"/>
                </a:solidFill>
              </a:rPr>
              <a:t>threonin</a:t>
            </a:r>
            <a:r>
              <a:rPr lang="cs-CZ" sz="1600" dirty="0">
                <a:solidFill>
                  <a:srgbClr val="CC6600"/>
                </a:solidFill>
              </a:rPr>
              <a:t>. </a:t>
            </a:r>
            <a:r>
              <a:rPr lang="cs-CZ" sz="1600" dirty="0" err="1">
                <a:solidFill>
                  <a:srgbClr val="7030A0"/>
                </a:solidFill>
              </a:rPr>
              <a:t>Fosforylovaná</a:t>
            </a:r>
            <a:r>
              <a:rPr lang="cs-CZ" sz="1600" dirty="0">
                <a:solidFill>
                  <a:srgbClr val="7030A0"/>
                </a:solidFill>
              </a:rPr>
              <a:t> forma Meta II má vysokou afinitu pro protein </a:t>
            </a:r>
            <a:r>
              <a:rPr lang="cs-CZ" sz="1600" dirty="0" err="1">
                <a:solidFill>
                  <a:srgbClr val="7030A0"/>
                </a:solidFill>
              </a:rPr>
              <a:t>arrestin</a:t>
            </a:r>
            <a:r>
              <a:rPr lang="cs-CZ" sz="1600" dirty="0">
                <a:solidFill>
                  <a:srgbClr val="7030A0"/>
                </a:solidFill>
              </a:rPr>
              <a:t>, tento inhibitor zablokuje přístup dalším molekulám </a:t>
            </a:r>
            <a:r>
              <a:rPr lang="cs-CZ" sz="1600" dirty="0" err="1">
                <a:solidFill>
                  <a:srgbClr val="7030A0"/>
                </a:solidFill>
              </a:rPr>
              <a:t>transducinu</a:t>
            </a:r>
            <a:r>
              <a:rPr lang="cs-CZ" sz="1600" dirty="0">
                <a:solidFill>
                  <a:srgbClr val="7030A0"/>
                </a:solidFill>
              </a:rPr>
              <a:t>. Mezitím se ale stačilo </a:t>
            </a:r>
            <a:r>
              <a:rPr lang="cs-CZ" sz="1600" dirty="0">
                <a:solidFill>
                  <a:srgbClr val="7030A0"/>
                </a:solidFill>
                <a:sym typeface="Symbol" pitchFamily="18" charset="2"/>
              </a:rPr>
              <a:t>100 molekul </a:t>
            </a:r>
            <a:r>
              <a:rPr lang="cs-CZ" sz="1600" dirty="0" err="1">
                <a:solidFill>
                  <a:srgbClr val="7030A0"/>
                </a:solidFill>
                <a:sym typeface="Symbol" pitchFamily="18" charset="2"/>
              </a:rPr>
              <a:t>transducinu</a:t>
            </a:r>
            <a:r>
              <a:rPr lang="cs-CZ" sz="1600" dirty="0">
                <a:solidFill>
                  <a:srgbClr val="7030A0"/>
                </a:solidFill>
                <a:sym typeface="Symbol" pitchFamily="18" charset="2"/>
              </a:rPr>
              <a:t> aktivovat (=zesílení signálu).</a:t>
            </a:r>
          </a:p>
        </p:txBody>
      </p:sp>
      <p:grpSp>
        <p:nvGrpSpPr>
          <p:cNvPr id="107538" name="Group 18"/>
          <p:cNvGrpSpPr>
            <a:grpSpLocks/>
          </p:cNvGrpSpPr>
          <p:nvPr/>
        </p:nvGrpSpPr>
        <p:grpSpPr bwMode="auto">
          <a:xfrm>
            <a:off x="5614988" y="1916113"/>
            <a:ext cx="1177925" cy="985837"/>
            <a:chOff x="3537" y="1207"/>
            <a:chExt cx="742" cy="621"/>
          </a:xfrm>
        </p:grpSpPr>
        <p:sp>
          <p:nvSpPr>
            <p:cNvPr id="107539" name="Text Box 19"/>
            <p:cNvSpPr txBox="1">
              <a:spLocks noChangeArrowheads="1"/>
            </p:cNvSpPr>
            <p:nvPr/>
          </p:nvSpPr>
          <p:spPr bwMode="auto">
            <a:xfrm>
              <a:off x="3537" y="161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GDP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sp>
          <p:nvSpPr>
            <p:cNvPr id="107540" name="Text Box 20"/>
            <p:cNvSpPr txBox="1">
              <a:spLocks noChangeArrowheads="1"/>
            </p:cNvSpPr>
            <p:nvPr/>
          </p:nvSpPr>
          <p:spPr bwMode="auto">
            <a:xfrm>
              <a:off x="3900" y="1207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GTP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graphicFrame>
          <p:nvGraphicFramePr>
            <p:cNvPr id="107541" name="Object 21"/>
            <p:cNvGraphicFramePr>
              <a:graphicFrameLocks noChangeAspect="1"/>
            </p:cNvGraphicFramePr>
            <p:nvPr/>
          </p:nvGraphicFramePr>
          <p:xfrm>
            <a:off x="3886" y="1363"/>
            <a:ext cx="377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32" name="CS ChemDraw Drawing" r:id="rId6" imgW="598932" imgH="617601" progId="ChemDraw.Document.6.0">
                    <p:embed/>
                  </p:oleObj>
                </mc:Choice>
                <mc:Fallback>
                  <p:oleObj name="CS ChemDraw Drawing" r:id="rId6" imgW="598932" imgH="617601" progId="ChemDraw.Document.6.0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" y="1363"/>
                          <a:ext cx="377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542" name="Group 22"/>
          <p:cNvGrpSpPr>
            <a:grpSpLocks/>
          </p:cNvGrpSpPr>
          <p:nvPr/>
        </p:nvGrpSpPr>
        <p:grpSpPr bwMode="auto">
          <a:xfrm>
            <a:off x="6300788" y="981075"/>
            <a:ext cx="1222375" cy="1727200"/>
            <a:chOff x="3969" y="618"/>
            <a:chExt cx="770" cy="1088"/>
          </a:xfrm>
        </p:grpSpPr>
        <p:sp>
          <p:nvSpPr>
            <p:cNvPr id="107543" name="Oval 23"/>
            <p:cNvSpPr>
              <a:spLocks noChangeArrowheads="1"/>
            </p:cNvSpPr>
            <p:nvPr/>
          </p:nvSpPr>
          <p:spPr bwMode="auto">
            <a:xfrm rot="-1356250">
              <a:off x="3969" y="618"/>
              <a:ext cx="770" cy="10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7544" name="Oval 24"/>
            <p:cNvSpPr>
              <a:spLocks noChangeArrowheads="1"/>
            </p:cNvSpPr>
            <p:nvPr/>
          </p:nvSpPr>
          <p:spPr bwMode="auto">
            <a:xfrm>
              <a:off x="4195" y="1525"/>
              <a:ext cx="499" cy="18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6372225" y="1628775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/>
              <a:t>arrestin</a:t>
            </a:r>
            <a:endParaRPr lang="fr-FR" sz="1800"/>
          </a:p>
        </p:txBody>
      </p:sp>
      <p:grpSp>
        <p:nvGrpSpPr>
          <p:cNvPr id="107546" name="Group 26"/>
          <p:cNvGrpSpPr>
            <a:grpSpLocks/>
          </p:cNvGrpSpPr>
          <p:nvPr/>
        </p:nvGrpSpPr>
        <p:grpSpPr bwMode="auto">
          <a:xfrm>
            <a:off x="7740650" y="549275"/>
            <a:ext cx="1403350" cy="1008063"/>
            <a:chOff x="4876" y="346"/>
            <a:chExt cx="884" cy="635"/>
          </a:xfrm>
        </p:grpSpPr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>
              <a:off x="4876" y="34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800">
                  <a:solidFill>
                    <a:srgbClr val="85371F"/>
                  </a:solidFill>
                </a:rPr>
                <a:t>fosforylace</a:t>
              </a:r>
              <a:endParaRPr lang="fr-FR" sz="1800">
                <a:solidFill>
                  <a:srgbClr val="85371F"/>
                </a:solidFill>
              </a:endParaRPr>
            </a:p>
          </p:txBody>
        </p:sp>
        <p:sp>
          <p:nvSpPr>
            <p:cNvPr id="107548" name="Line 28"/>
            <p:cNvSpPr>
              <a:spLocks noChangeShapeType="1"/>
            </p:cNvSpPr>
            <p:nvPr/>
          </p:nvSpPr>
          <p:spPr bwMode="auto">
            <a:xfrm flipH="1">
              <a:off x="5148" y="572"/>
              <a:ext cx="227" cy="409"/>
            </a:xfrm>
            <a:prstGeom prst="line">
              <a:avLst/>
            </a:prstGeom>
            <a:noFill/>
            <a:ln w="38100">
              <a:solidFill>
                <a:srgbClr val="85371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7999E-C2FB-2D4C-914F-AE8E983632F4}"/>
              </a:ext>
            </a:extLst>
          </p:cNvPr>
          <p:cNvGrpSpPr/>
          <p:nvPr/>
        </p:nvGrpSpPr>
        <p:grpSpPr>
          <a:xfrm>
            <a:off x="7734575" y="1484312"/>
            <a:ext cx="365817" cy="720552"/>
            <a:chOff x="7734575" y="1484312"/>
            <a:chExt cx="365817" cy="7205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B8777B-2E35-4347-954E-7614DFBEFCF6}"/>
                </a:ext>
              </a:extLst>
            </p:cNvPr>
            <p:cNvSpPr/>
            <p:nvPr/>
          </p:nvSpPr>
          <p:spPr bwMode="auto">
            <a:xfrm>
              <a:off x="7734575" y="1484312"/>
              <a:ext cx="227358" cy="139601"/>
            </a:xfrm>
            <a:prstGeom prst="ellipse">
              <a:avLst/>
            </a:prstGeom>
            <a:noFill/>
            <a:ln w="9525" cap="flat" cmpd="sng" algn="ctr">
              <a:solidFill>
                <a:srgbClr val="FF0000">
                  <a:alpha val="92549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B4E253F-6833-BA4E-8B0E-4DE0D2B34A9F}"/>
                </a:ext>
              </a:extLst>
            </p:cNvPr>
            <p:cNvSpPr/>
            <p:nvPr/>
          </p:nvSpPr>
          <p:spPr bwMode="auto">
            <a:xfrm>
              <a:off x="7873034" y="2065263"/>
              <a:ext cx="227358" cy="139601"/>
            </a:xfrm>
            <a:prstGeom prst="ellipse">
              <a:avLst/>
            </a:prstGeom>
            <a:noFill/>
            <a:ln w="9525" cap="flat" cmpd="sng" algn="ctr">
              <a:solidFill>
                <a:srgbClr val="FF0000">
                  <a:alpha val="92549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04FC091-F2CD-D949-ACC9-7DD3F5397FA3}"/>
                </a:ext>
              </a:extLst>
            </p:cNvPr>
            <p:cNvSpPr/>
            <p:nvPr/>
          </p:nvSpPr>
          <p:spPr bwMode="auto">
            <a:xfrm>
              <a:off x="7812360" y="1844824"/>
              <a:ext cx="227358" cy="139601"/>
            </a:xfrm>
            <a:prstGeom prst="ellipse">
              <a:avLst/>
            </a:prstGeom>
            <a:noFill/>
            <a:ln w="9525" cap="flat" cmpd="sng" algn="ctr">
              <a:solidFill>
                <a:srgbClr val="FF0000">
                  <a:alpha val="92549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1A51EF5-5EC1-1C47-999A-9345C3725C39}"/>
                </a:ext>
              </a:extLst>
            </p:cNvPr>
            <p:cNvSpPr/>
            <p:nvPr/>
          </p:nvSpPr>
          <p:spPr bwMode="auto">
            <a:xfrm>
              <a:off x="7817917" y="1705223"/>
              <a:ext cx="227358" cy="139601"/>
            </a:xfrm>
            <a:prstGeom prst="ellipse">
              <a:avLst/>
            </a:prstGeom>
            <a:noFill/>
            <a:ln w="9525" cap="flat" cmpd="sng" algn="ctr">
              <a:solidFill>
                <a:srgbClr val="FF0000">
                  <a:alpha val="92549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5" grpId="0"/>
      <p:bldP spid="1075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909"/>
            <a:ext cx="914400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7" name="Line 3"/>
          <p:cNvSpPr>
            <a:spLocks noChangeShapeType="1"/>
          </p:cNvSpPr>
          <p:nvPr/>
        </p:nvSpPr>
        <p:spPr bwMode="auto">
          <a:xfrm flipV="1">
            <a:off x="4067175" y="352789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6227763" y="2519834"/>
            <a:ext cx="144462" cy="144462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 flipH="1">
            <a:off x="7524750" y="2521421"/>
            <a:ext cx="431800" cy="71438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916238" y="3600921"/>
            <a:ext cx="5437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 dirty="0"/>
              <a:t>Meta II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267744" y="2076386"/>
            <a:ext cx="30243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900" dirty="0"/>
              <a:t>Rhodopsin-Meta II váže protein </a:t>
            </a:r>
            <a:r>
              <a:rPr lang="cs-CZ" sz="900" dirty="0" err="1"/>
              <a:t>transducin</a:t>
            </a:r>
            <a:r>
              <a:rPr lang="cs-CZ" sz="900" dirty="0"/>
              <a:t>. Na něm se touto vazbou zvýhodní výměna GDP za GTP,</a:t>
            </a:r>
          </a:p>
          <a:p>
            <a:r>
              <a:rPr lang="cs-CZ" sz="900" dirty="0"/>
              <a:t>výměnou se </a:t>
            </a:r>
            <a:r>
              <a:rPr lang="cs-CZ" sz="900" dirty="0" err="1"/>
              <a:t>transducin</a:t>
            </a:r>
            <a:r>
              <a:rPr lang="cs-CZ" sz="900" dirty="0"/>
              <a:t> aktivuje a získá vazebné</a:t>
            </a:r>
          </a:p>
          <a:p>
            <a:r>
              <a:rPr lang="cs-CZ" sz="900" dirty="0"/>
              <a:t>místo pro enzym </a:t>
            </a:r>
            <a:r>
              <a:rPr lang="cs-CZ" sz="900" dirty="0" err="1"/>
              <a:t>fosfodiesterázu</a:t>
            </a:r>
            <a:r>
              <a:rPr lang="cs-CZ" sz="900" dirty="0"/>
              <a:t> PDE. PDE aktivovaný vazbou na </a:t>
            </a:r>
            <a:r>
              <a:rPr lang="cs-CZ" sz="900" dirty="0" err="1"/>
              <a:t>transducin</a:t>
            </a:r>
            <a:r>
              <a:rPr lang="cs-CZ" sz="900" dirty="0"/>
              <a:t> hydrolyzuje</a:t>
            </a:r>
          </a:p>
          <a:p>
            <a:r>
              <a:rPr lang="cs-CZ" sz="900" dirty="0" err="1"/>
              <a:t>cGMP</a:t>
            </a:r>
            <a:r>
              <a:rPr lang="cs-CZ" sz="900" dirty="0"/>
              <a:t> na GMP.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60088" y="0"/>
            <a:ext cx="2207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0" dirty="0" err="1">
                <a:latin typeface="Arial Unicode MS" pitchFamily="34" charset="-128"/>
              </a:rPr>
              <a:t>R.H.Kramer</a:t>
            </a:r>
            <a:r>
              <a:rPr lang="cs-CZ" sz="1200" b="0" dirty="0">
                <a:latin typeface="Arial Unicode MS" pitchFamily="34" charset="-128"/>
              </a:rPr>
              <a:t>, E. </a:t>
            </a:r>
            <a:r>
              <a:rPr lang="cs-CZ" sz="1200" b="0" dirty="0" err="1">
                <a:latin typeface="Arial Unicode MS" pitchFamily="34" charset="-128"/>
              </a:rPr>
              <a:t>Molokanova</a:t>
            </a:r>
            <a:r>
              <a:rPr lang="cs-CZ" sz="1200" b="0" dirty="0">
                <a:latin typeface="Arial Unicode MS" pitchFamily="34" charset="-128"/>
              </a:rPr>
              <a:t>, </a:t>
            </a:r>
          </a:p>
          <a:p>
            <a:r>
              <a:rPr lang="cs-CZ" sz="1200" b="0" dirty="0">
                <a:latin typeface="Arial Unicode MS" pitchFamily="34" charset="-128"/>
              </a:rPr>
              <a:t>J. Exp. </a:t>
            </a:r>
            <a:r>
              <a:rPr lang="cs-CZ" sz="1200" b="0" dirty="0" err="1">
                <a:latin typeface="Arial Unicode MS" pitchFamily="34" charset="-128"/>
              </a:rPr>
              <a:t>Biol</a:t>
            </a:r>
            <a:r>
              <a:rPr lang="cs-CZ" sz="1200" b="0" dirty="0">
                <a:latin typeface="Arial Unicode MS" pitchFamily="34" charset="-128"/>
              </a:rPr>
              <a:t>. 204, 2921 (2001)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6EACA1-810B-3144-89BB-3A809B44F225}"/>
              </a:ext>
            </a:extLst>
          </p:cNvPr>
          <p:cNvCxnSpPr>
            <a:cxnSpLocks/>
          </p:cNvCxnSpPr>
          <p:nvPr/>
        </p:nvCxnSpPr>
        <p:spPr bwMode="auto">
          <a:xfrm>
            <a:off x="2267744" y="3744416"/>
            <a:ext cx="57606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CC095D2-0FCE-B649-BD51-288389D17A10}"/>
              </a:ext>
            </a:extLst>
          </p:cNvPr>
          <p:cNvSpPr/>
          <p:nvPr/>
        </p:nvSpPr>
        <p:spPr bwMode="auto">
          <a:xfrm>
            <a:off x="5508104" y="2808312"/>
            <a:ext cx="2016646" cy="10081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C3D055-8853-944D-A662-71D6B5775E35}"/>
              </a:ext>
            </a:extLst>
          </p:cNvPr>
          <p:cNvGrpSpPr/>
          <p:nvPr/>
        </p:nvGrpSpPr>
        <p:grpSpPr>
          <a:xfrm>
            <a:off x="2484438" y="4797152"/>
            <a:ext cx="6680541" cy="2054673"/>
            <a:chOff x="2484438" y="4797152"/>
            <a:chExt cx="6680541" cy="20546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9BAE77-9EF0-4A46-AC83-80406E0C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38" y="4797152"/>
              <a:ext cx="2743341" cy="205467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47E87B-5515-C942-9CA0-5FA2AE6012ED}"/>
                </a:ext>
              </a:extLst>
            </p:cNvPr>
            <p:cNvSpPr txBox="1"/>
            <p:nvPr/>
          </p:nvSpPr>
          <p:spPr>
            <a:xfrm>
              <a:off x="4331321" y="6215940"/>
              <a:ext cx="1176783" cy="492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cGMP</a:t>
              </a:r>
              <a:endParaRPr lang="fr-FR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F4F3EB-37AC-2D41-9331-B7D5ED44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00" y="4862768"/>
              <a:ext cx="3067496" cy="1865037"/>
            </a:xfrm>
            <a:prstGeom prst="rect">
              <a:avLst/>
            </a:prstGeom>
          </p:spPr>
        </p:pic>
        <p:graphicFrame>
          <p:nvGraphicFramePr>
            <p:cNvPr id="17" name="Object 28">
              <a:extLst>
                <a:ext uri="{FF2B5EF4-FFF2-40B4-BE49-F238E27FC236}">
                  <a16:creationId xmlns:a16="http://schemas.microsoft.com/office/drawing/2014/main" id="{206492D0-4433-BA42-B7EB-822A749685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430680"/>
                </p:ext>
              </p:extLst>
            </p:nvPr>
          </p:nvGraphicFramePr>
          <p:xfrm>
            <a:off x="5292725" y="5868441"/>
            <a:ext cx="792163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50" name="CS ChemDraw Drawing" r:id="rId7" imgW="537480" imgH="201600" progId="">
                    <p:embed/>
                  </p:oleObj>
                </mc:Choice>
                <mc:Fallback>
                  <p:oleObj name="CS ChemDraw Drawing" r:id="rId7" imgW="537480" imgH="201600" progId="">
                    <p:embed/>
                    <p:pic>
                      <p:nvPicPr>
                        <p:cNvPr id="24581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725" y="5868441"/>
                          <a:ext cx="792163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165E04-5073-DA45-A89E-F0E138AD0DCB}"/>
                </a:ext>
              </a:extLst>
            </p:cNvPr>
            <p:cNvSpPr txBox="1"/>
            <p:nvPr/>
          </p:nvSpPr>
          <p:spPr>
            <a:xfrm>
              <a:off x="8172400" y="6165304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5’-GMP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1D5517-8948-ED40-9583-79B1973E2125}"/>
              </a:ext>
            </a:extLst>
          </p:cNvPr>
          <p:cNvCxnSpPr>
            <a:cxnSpLocks/>
            <a:endCxn id="17" idx="0"/>
          </p:cNvCxnSpPr>
          <p:nvPr/>
        </p:nvCxnSpPr>
        <p:spPr bwMode="auto">
          <a:xfrm flipH="1">
            <a:off x="5688806" y="3845284"/>
            <a:ext cx="611190" cy="202315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ight Arrow 14">
            <a:extLst>
              <a:ext uri="{FF2B5EF4-FFF2-40B4-BE49-F238E27FC236}">
                <a16:creationId xmlns:a16="http://schemas.microsoft.com/office/drawing/2014/main" id="{2F3F501F-AE72-7440-8CD5-B33C99103C96}"/>
              </a:ext>
            </a:extLst>
          </p:cNvPr>
          <p:cNvSpPr/>
          <p:nvPr/>
        </p:nvSpPr>
        <p:spPr bwMode="auto">
          <a:xfrm>
            <a:off x="5220072" y="5868441"/>
            <a:ext cx="1152153" cy="29686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9CE16-586C-E24A-934C-52E1D3040A3C}"/>
              </a:ext>
            </a:extLst>
          </p:cNvPr>
          <p:cNvGrpSpPr/>
          <p:nvPr/>
        </p:nvGrpSpPr>
        <p:grpSpPr>
          <a:xfrm>
            <a:off x="3059832" y="5373216"/>
            <a:ext cx="4400872" cy="986626"/>
            <a:chOff x="3059832" y="5373216"/>
            <a:chExt cx="4400872" cy="98662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A51AFC-4155-6C45-A825-FA51D0AEAB6B}"/>
                </a:ext>
              </a:extLst>
            </p:cNvPr>
            <p:cNvSpPr txBox="1"/>
            <p:nvPr/>
          </p:nvSpPr>
          <p:spPr>
            <a:xfrm>
              <a:off x="6952116" y="5507787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5’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1E8B1D-5F75-4D40-A5C7-0EC3E9005D83}"/>
                </a:ext>
              </a:extLst>
            </p:cNvPr>
            <p:cNvSpPr txBox="1"/>
            <p:nvPr/>
          </p:nvSpPr>
          <p:spPr>
            <a:xfrm>
              <a:off x="7104516" y="602128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3’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23F723-8A57-234E-A73E-F5B6937E4E19}"/>
                </a:ext>
              </a:extLst>
            </p:cNvPr>
            <p:cNvSpPr txBox="1"/>
            <p:nvPr/>
          </p:nvSpPr>
          <p:spPr>
            <a:xfrm>
              <a:off x="3059832" y="5373216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5’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268CDD-1E20-8C49-8667-7EB66C732189}"/>
                </a:ext>
              </a:extLst>
            </p:cNvPr>
            <p:cNvSpPr txBox="1"/>
            <p:nvPr/>
          </p:nvSpPr>
          <p:spPr>
            <a:xfrm>
              <a:off x="3275856" y="589875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3’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AA0F8D-DD95-8849-9AF3-35959DF236FC}"/>
              </a:ext>
            </a:extLst>
          </p:cNvPr>
          <p:cNvCxnSpPr/>
          <p:nvPr/>
        </p:nvCxnSpPr>
        <p:spPr bwMode="auto">
          <a:xfrm flipV="1">
            <a:off x="4067175" y="3600921"/>
            <a:ext cx="1901825" cy="647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98DDD0-9F5C-6444-B6FF-5929C86F69E0}"/>
              </a:ext>
            </a:extLst>
          </p:cNvPr>
          <p:cNvCxnSpPr/>
          <p:nvPr/>
        </p:nvCxnSpPr>
        <p:spPr bwMode="auto">
          <a:xfrm>
            <a:off x="2411760" y="2276872"/>
            <a:ext cx="23042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A038B4-63F4-3845-B92F-4CDF2337806C}"/>
              </a:ext>
            </a:extLst>
          </p:cNvPr>
          <p:cNvCxnSpPr>
            <a:cxnSpLocks/>
          </p:cNvCxnSpPr>
          <p:nvPr/>
        </p:nvCxnSpPr>
        <p:spPr bwMode="auto">
          <a:xfrm>
            <a:off x="2339752" y="2420888"/>
            <a:ext cx="25799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0B7843-086F-FC4C-92A8-BCD46129DC14}"/>
              </a:ext>
            </a:extLst>
          </p:cNvPr>
          <p:cNvCxnSpPr>
            <a:cxnSpLocks/>
          </p:cNvCxnSpPr>
          <p:nvPr/>
        </p:nvCxnSpPr>
        <p:spPr bwMode="auto">
          <a:xfrm>
            <a:off x="4716016" y="2276872"/>
            <a:ext cx="43204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65"/>
            <a:ext cx="914400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7" name="Line 3"/>
          <p:cNvSpPr>
            <a:spLocks noChangeShapeType="1"/>
          </p:cNvSpPr>
          <p:nvPr/>
        </p:nvSpPr>
        <p:spPr bwMode="auto">
          <a:xfrm flipV="1">
            <a:off x="4067175" y="352789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6227763" y="2519834"/>
            <a:ext cx="144462" cy="144462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 flipH="1">
            <a:off x="7524750" y="2521421"/>
            <a:ext cx="431800" cy="71438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916238" y="3600921"/>
            <a:ext cx="5437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 dirty="0"/>
              <a:t>Meta II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484438" y="2159471"/>
            <a:ext cx="283282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00" dirty="0"/>
              <a:t>Rhodopsin-Meta II váže </a:t>
            </a:r>
            <a:r>
              <a:rPr lang="cs-CZ" sz="900" dirty="0" err="1"/>
              <a:t>Transducin</a:t>
            </a:r>
            <a:r>
              <a:rPr lang="cs-CZ" sz="900" dirty="0"/>
              <a:t>. Na něm se</a:t>
            </a:r>
          </a:p>
          <a:p>
            <a:r>
              <a:rPr lang="cs-CZ" sz="900" dirty="0"/>
              <a:t>touto vazbou zvýhodní výměna GDP za GTP,</a:t>
            </a:r>
          </a:p>
          <a:p>
            <a:r>
              <a:rPr lang="cs-CZ" sz="900" dirty="0"/>
              <a:t>výměnou se </a:t>
            </a:r>
            <a:r>
              <a:rPr lang="cs-CZ" sz="900" dirty="0" err="1"/>
              <a:t>transducin</a:t>
            </a:r>
            <a:r>
              <a:rPr lang="cs-CZ" sz="900" dirty="0"/>
              <a:t> aktivuje a získá vazebné</a:t>
            </a:r>
          </a:p>
          <a:p>
            <a:r>
              <a:rPr lang="cs-CZ" sz="900" dirty="0"/>
              <a:t>místo pro PDE. PDE aktivovaný </a:t>
            </a:r>
            <a:r>
              <a:rPr lang="cs-CZ" sz="900" dirty="0" err="1"/>
              <a:t>transducinem</a:t>
            </a:r>
            <a:endParaRPr lang="cs-CZ" sz="900" dirty="0"/>
          </a:p>
          <a:p>
            <a:r>
              <a:rPr lang="cs-CZ" sz="900" dirty="0"/>
              <a:t>hydrolyzuje </a:t>
            </a:r>
            <a:r>
              <a:rPr lang="cs-CZ" sz="900" dirty="0" err="1"/>
              <a:t>cGMP</a:t>
            </a:r>
            <a:r>
              <a:rPr lang="cs-CZ" sz="900" dirty="0"/>
              <a:t> na GMP.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60088" y="0"/>
            <a:ext cx="2207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0" dirty="0" err="1">
                <a:latin typeface="Arial Unicode MS" pitchFamily="34" charset="-128"/>
              </a:rPr>
              <a:t>R.H.Kramer</a:t>
            </a:r>
            <a:r>
              <a:rPr lang="cs-CZ" sz="1200" b="0" dirty="0">
                <a:latin typeface="Arial Unicode MS" pitchFamily="34" charset="-128"/>
              </a:rPr>
              <a:t>, E. </a:t>
            </a:r>
            <a:r>
              <a:rPr lang="cs-CZ" sz="1200" b="0" dirty="0" err="1">
                <a:latin typeface="Arial Unicode MS" pitchFamily="34" charset="-128"/>
              </a:rPr>
              <a:t>Molokanova</a:t>
            </a:r>
            <a:r>
              <a:rPr lang="cs-CZ" sz="1200" b="0" dirty="0">
                <a:latin typeface="Arial Unicode MS" pitchFamily="34" charset="-128"/>
              </a:rPr>
              <a:t>, </a:t>
            </a:r>
          </a:p>
          <a:p>
            <a:r>
              <a:rPr lang="cs-CZ" sz="1200" b="0" dirty="0">
                <a:latin typeface="Arial Unicode MS" pitchFamily="34" charset="-128"/>
              </a:rPr>
              <a:t>J. Exp. </a:t>
            </a:r>
            <a:r>
              <a:rPr lang="cs-CZ" sz="1200" b="0" dirty="0" err="1">
                <a:latin typeface="Arial Unicode MS" pitchFamily="34" charset="-128"/>
              </a:rPr>
              <a:t>Biol</a:t>
            </a:r>
            <a:r>
              <a:rPr lang="cs-CZ" sz="1200" b="0" dirty="0">
                <a:latin typeface="Arial Unicode MS" pitchFamily="34" charset="-128"/>
              </a:rPr>
              <a:t>. 204, 2921 (2001)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6EACA1-810B-3144-89BB-3A809B44F225}"/>
              </a:ext>
            </a:extLst>
          </p:cNvPr>
          <p:cNvCxnSpPr>
            <a:cxnSpLocks/>
          </p:cNvCxnSpPr>
          <p:nvPr/>
        </p:nvCxnSpPr>
        <p:spPr bwMode="auto">
          <a:xfrm>
            <a:off x="2267744" y="3744416"/>
            <a:ext cx="57606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CC095D2-0FCE-B649-BD51-288389D17A10}"/>
              </a:ext>
            </a:extLst>
          </p:cNvPr>
          <p:cNvSpPr/>
          <p:nvPr/>
        </p:nvSpPr>
        <p:spPr bwMode="auto">
          <a:xfrm>
            <a:off x="5508104" y="2808312"/>
            <a:ext cx="2016646" cy="10081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A834BD94-5615-1D4F-894C-0FEAA1E0E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0" y="5151462"/>
            <a:ext cx="9115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/>
              <a:t>Při nedostatku </a:t>
            </a:r>
            <a:r>
              <a:rPr lang="cs-CZ" sz="1600" dirty="0" err="1"/>
              <a:t>cGMP</a:t>
            </a:r>
            <a:r>
              <a:rPr lang="cs-CZ" sz="1600" dirty="0"/>
              <a:t> (    ) se uzavře „</a:t>
            </a:r>
            <a:r>
              <a:rPr lang="cs-CZ" sz="1600" dirty="0" err="1"/>
              <a:t>Cyclic</a:t>
            </a:r>
            <a:r>
              <a:rPr lang="cs-CZ" sz="1600" dirty="0"/>
              <a:t> </a:t>
            </a:r>
            <a:r>
              <a:rPr lang="cs-CZ" sz="1600" dirty="0" err="1"/>
              <a:t>nucleotide-gated</a:t>
            </a:r>
            <a:r>
              <a:rPr lang="cs-CZ" sz="1600" dirty="0"/>
              <a:t> </a:t>
            </a:r>
            <a:r>
              <a:rPr lang="cs-CZ" sz="1600" dirty="0" err="1"/>
              <a:t>channel</a:t>
            </a:r>
            <a:r>
              <a:rPr lang="cs-CZ" sz="1600" dirty="0"/>
              <a:t>“ (CNG </a:t>
            </a:r>
            <a:r>
              <a:rPr lang="cs-CZ" sz="1600" dirty="0" err="1"/>
              <a:t>channel</a:t>
            </a:r>
            <a:r>
              <a:rPr lang="cs-CZ" sz="1600" dirty="0"/>
              <a:t>)</a:t>
            </a:r>
          </a:p>
          <a:p>
            <a:r>
              <a:rPr lang="cs-CZ" sz="1600" dirty="0"/>
              <a:t> a stane neprůchodným pro kationty (Na</a:t>
            </a:r>
            <a:r>
              <a:rPr lang="cs-CZ" sz="1600" baseline="30000" dirty="0"/>
              <a:t>+</a:t>
            </a:r>
            <a:r>
              <a:rPr lang="cs-CZ" sz="1600" dirty="0"/>
              <a:t>/K</a:t>
            </a:r>
            <a:r>
              <a:rPr lang="cs-CZ" sz="1600" baseline="30000" dirty="0"/>
              <a:t>+</a:t>
            </a:r>
            <a:r>
              <a:rPr lang="cs-CZ" sz="1600" dirty="0"/>
              <a:t>/Ca</a:t>
            </a:r>
            <a:r>
              <a:rPr lang="cs-CZ" sz="1600" baseline="30000" dirty="0"/>
              <a:t>2+</a:t>
            </a:r>
            <a:r>
              <a:rPr lang="cs-CZ" sz="1600" dirty="0"/>
              <a:t>), membrána se </a:t>
            </a:r>
            <a:r>
              <a:rPr lang="cs-CZ" sz="1600" dirty="0" err="1"/>
              <a:t>hyperpolarizuje</a:t>
            </a:r>
            <a:r>
              <a:rPr lang="cs-CZ" sz="1600" dirty="0"/>
              <a:t>. </a:t>
            </a:r>
            <a:r>
              <a:rPr lang="cs-CZ" sz="1600" dirty="0">
                <a:solidFill>
                  <a:srgbClr val="FF0000"/>
                </a:solidFill>
              </a:rPr>
              <a:t>To je </a:t>
            </a:r>
          </a:p>
          <a:p>
            <a:r>
              <a:rPr lang="cs-CZ" sz="1600" dirty="0">
                <a:solidFill>
                  <a:srgbClr val="FF0000"/>
                </a:solidFill>
              </a:rPr>
              <a:t>signál, který se dále vede do mozku.</a:t>
            </a:r>
          </a:p>
          <a:p>
            <a:r>
              <a:rPr lang="cs-CZ" sz="1600" dirty="0"/>
              <a:t>Ochuzení ionty Ca</a:t>
            </a:r>
            <a:r>
              <a:rPr lang="cs-CZ" sz="1600" baseline="30000" dirty="0"/>
              <a:t>2+</a:t>
            </a:r>
            <a:r>
              <a:rPr lang="cs-CZ" sz="1600" dirty="0"/>
              <a:t> má další efekt: Ca</a:t>
            </a:r>
            <a:r>
              <a:rPr lang="cs-CZ" sz="1600" baseline="30000" dirty="0"/>
              <a:t>2+</a:t>
            </a:r>
            <a:r>
              <a:rPr lang="cs-CZ" sz="1600" dirty="0"/>
              <a:t> přestane bránit GCAP (</a:t>
            </a:r>
            <a:r>
              <a:rPr lang="cs-CZ" sz="1600" dirty="0" err="1"/>
              <a:t>Guanylate</a:t>
            </a:r>
            <a:r>
              <a:rPr lang="cs-CZ" sz="1600" dirty="0"/>
              <a:t> </a:t>
            </a:r>
            <a:r>
              <a:rPr lang="cs-CZ" sz="1600" dirty="0" err="1"/>
              <a:t>Cyclase-Activating</a:t>
            </a:r>
            <a:r>
              <a:rPr lang="cs-CZ" sz="1600" dirty="0"/>
              <a:t> Protein) v aktivaci enzymu </a:t>
            </a:r>
            <a:r>
              <a:rPr lang="cs-CZ" sz="1600" dirty="0" err="1"/>
              <a:t>Guanylate</a:t>
            </a:r>
            <a:r>
              <a:rPr lang="cs-CZ" sz="1600" dirty="0"/>
              <a:t> </a:t>
            </a:r>
            <a:r>
              <a:rPr lang="cs-CZ" sz="1600" dirty="0" err="1"/>
              <a:t>Cyclase</a:t>
            </a:r>
            <a:r>
              <a:rPr lang="cs-CZ" sz="1600" dirty="0"/>
              <a:t> (GC), ten tak znovu začne produkovat </a:t>
            </a:r>
            <a:r>
              <a:rPr lang="cs-CZ" sz="1600" dirty="0" err="1"/>
              <a:t>cGMP</a:t>
            </a:r>
            <a:r>
              <a:rPr lang="cs-CZ" sz="1600" dirty="0"/>
              <a:t>, což světelný vzruch ukončí.</a:t>
            </a:r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id="{097767BF-CF28-E244-8E4D-CC0879436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5229200"/>
            <a:ext cx="144016" cy="144017"/>
          </a:xfrm>
          <a:prstGeom prst="ellipse">
            <a:avLst/>
          </a:prstGeom>
          <a:solidFill>
            <a:srgbClr val="C010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2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3851275" y="908050"/>
          <a:ext cx="4138613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3" name="CS ChemDraw Drawing" r:id="rId4" imgW="4139184" imgH="3528441" progId="ChemDraw.Document.6.0">
                  <p:embed/>
                </p:oleObj>
              </mc:Choice>
              <mc:Fallback>
                <p:oleObj name="CS ChemDraw Drawing" r:id="rId4" imgW="4139184" imgH="3528441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908050"/>
                        <a:ext cx="4138613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835150" y="188913"/>
            <a:ext cx="5087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>
                <a:solidFill>
                  <a:schemeClr val="hlink"/>
                </a:solidFill>
              </a:rPr>
              <a:t>Jak je tvořen cis-11-retinal z vitamínu A?</a:t>
            </a:r>
            <a:endParaRPr lang="fr-FR" sz="2000">
              <a:solidFill>
                <a:schemeClr val="hlink"/>
              </a:solidFill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0" y="2636838"/>
            <a:ext cx="478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Oxidací vitamínu A vzniká all-trans-retinal.</a:t>
            </a:r>
            <a:endParaRPr lang="fr-FR" sz="180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0" y="5229225"/>
            <a:ext cx="40671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Izomerizace all-trans-retinalu na cis-11-retinal je ale energeticky nevýhodná (</a:t>
            </a:r>
            <a:r>
              <a:rPr lang="de-CH" sz="1800">
                <a:latin typeface="Symbol" pitchFamily="18" charset="2"/>
              </a:rPr>
              <a:t>D</a:t>
            </a:r>
            <a:r>
              <a:rPr lang="de-CH" sz="1800"/>
              <a:t>G</a:t>
            </a:r>
            <a:r>
              <a:rPr lang="de-CH" sz="1800" baseline="30000"/>
              <a:t>0</a:t>
            </a:r>
            <a:r>
              <a:rPr lang="de-CH" sz="1800"/>
              <a:t> </a:t>
            </a:r>
            <a:r>
              <a:rPr lang="de-CH" sz="1800">
                <a:sym typeface="Symbol" pitchFamily="18" charset="2"/>
              </a:rPr>
              <a:t>=</a:t>
            </a:r>
            <a:r>
              <a:rPr lang="de-CH" sz="1800"/>
              <a:t> </a:t>
            </a:r>
            <a:r>
              <a:rPr lang="cs-CZ" sz="1800"/>
              <a:t>+</a:t>
            </a:r>
            <a:r>
              <a:rPr lang="de-CH" sz="1800"/>
              <a:t>4 kcal/mol</a:t>
            </a:r>
            <a:r>
              <a:rPr lang="cs-CZ" sz="1800"/>
              <a:t>).</a:t>
            </a:r>
            <a:endParaRPr lang="de-CH" sz="1800"/>
          </a:p>
          <a:p>
            <a:r>
              <a:rPr lang="de-CH" sz="1800"/>
              <a:t>Jak bu</a:t>
            </a:r>
            <a:r>
              <a:rPr lang="cs-CZ" sz="1800"/>
              <a:t>ňka syntetizuje energeticky nevýhodnou konfiguraci?</a:t>
            </a:r>
            <a:endParaRPr lang="fr-FR" sz="180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4643438" y="5038725"/>
          <a:ext cx="3362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4" name="CS ChemDraw Drawing" r:id="rId6" imgW="3362325" imgH="1818513" progId="ChemDraw.Document.6.0">
                  <p:embed/>
                </p:oleObj>
              </mc:Choice>
              <mc:Fallback>
                <p:oleObj name="CS ChemDraw Drawing" r:id="rId6" imgW="3362325" imgH="1818513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038725"/>
                        <a:ext cx="336232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5867400" y="4365625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084888" y="4508500"/>
            <a:ext cx="208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>
                <a:latin typeface="Symbol" pitchFamily="18" charset="2"/>
              </a:rPr>
              <a:t>D</a:t>
            </a:r>
            <a:r>
              <a:rPr lang="de-CH" sz="1800"/>
              <a:t>G</a:t>
            </a:r>
            <a:r>
              <a:rPr lang="de-CH" sz="1800" baseline="30000"/>
              <a:t>0</a:t>
            </a:r>
            <a:r>
              <a:rPr lang="de-CH" sz="1800"/>
              <a:t> </a:t>
            </a:r>
            <a:r>
              <a:rPr lang="de-CH" sz="1800">
                <a:sym typeface="Symbol" pitchFamily="18" charset="2"/>
              </a:rPr>
              <a:t>=</a:t>
            </a:r>
            <a:r>
              <a:rPr lang="de-CH" sz="1800"/>
              <a:t> </a:t>
            </a:r>
            <a:r>
              <a:rPr lang="cs-CZ" sz="1800"/>
              <a:t>+</a:t>
            </a:r>
            <a:r>
              <a:rPr lang="de-CH" sz="1800"/>
              <a:t>4 kcal/mol</a:t>
            </a:r>
            <a:endParaRPr lang="fr-FR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27025" y="614363"/>
          <a:ext cx="8489950" cy="557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6" name="CS ChemDraw Drawing" r:id="rId4" imgW="9393174" imgH="6168771" progId="ChemDraw.Document.6.0">
                  <p:embed/>
                </p:oleObj>
              </mc:Choice>
              <mc:Fallback>
                <p:oleObj name="CS ChemDraw Drawing" r:id="rId4" imgW="9393174" imgH="616877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614363"/>
                        <a:ext cx="8489950" cy="557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971550" y="38100"/>
            <a:ext cx="743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/>
              <a:t>Biosynthesis of 11-cis-retinal, the chromophore of visual pigments</a:t>
            </a:r>
            <a:endParaRPr lang="fr-FR" sz="18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848350" y="34496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200" b="0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364163" y="37179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200" b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292725" y="3716338"/>
            <a:ext cx="3686175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400" b="0"/>
              <a:t>Hydrolysis:      </a:t>
            </a:r>
            <a:r>
              <a:rPr lang="de-CH" sz="1400" b="0">
                <a:latin typeface="Symbol" pitchFamily="18" charset="2"/>
              </a:rPr>
              <a:t>D</a:t>
            </a:r>
            <a:r>
              <a:rPr lang="de-CH" sz="1400" b="0"/>
              <a:t>G</a:t>
            </a:r>
            <a:r>
              <a:rPr lang="de-CH" sz="1400" b="0" baseline="30000"/>
              <a:t>0</a:t>
            </a:r>
            <a:r>
              <a:rPr lang="de-CH" sz="1400" b="0"/>
              <a:t> </a:t>
            </a:r>
            <a:r>
              <a:rPr lang="de-CH" sz="1400" b="0">
                <a:sym typeface="Symbol" pitchFamily="18" charset="2"/>
              </a:rPr>
              <a:t></a:t>
            </a:r>
            <a:r>
              <a:rPr lang="de-CH" sz="1400" b="0"/>
              <a:t> -5 kcal/mol  exergonic</a:t>
            </a:r>
          </a:p>
          <a:p>
            <a:r>
              <a:rPr lang="de-CH" sz="1400" b="0"/>
              <a:t>Isomerization: </a:t>
            </a:r>
            <a:r>
              <a:rPr lang="de-CH" sz="1400" b="0">
                <a:latin typeface="Symbol" pitchFamily="18" charset="2"/>
              </a:rPr>
              <a:t>D</a:t>
            </a:r>
            <a:r>
              <a:rPr lang="de-CH" sz="1400" b="0"/>
              <a:t>G</a:t>
            </a:r>
            <a:r>
              <a:rPr lang="de-CH" sz="1400" b="0" baseline="30000"/>
              <a:t>0</a:t>
            </a:r>
            <a:r>
              <a:rPr lang="de-CH" sz="1400" b="0"/>
              <a:t> </a:t>
            </a:r>
            <a:r>
              <a:rPr lang="de-CH" sz="1400" b="0">
                <a:sym typeface="Symbol" pitchFamily="18" charset="2"/>
              </a:rPr>
              <a:t>=</a:t>
            </a:r>
            <a:r>
              <a:rPr lang="de-CH" sz="1400" b="0"/>
              <a:t> +4 kcal/mol endergonic</a:t>
            </a:r>
          </a:p>
          <a:p>
            <a:r>
              <a:rPr lang="de-CH" sz="1400" b="0"/>
              <a:t>Total         :      </a:t>
            </a:r>
            <a:r>
              <a:rPr lang="de-CH" sz="1400" b="0">
                <a:latin typeface="Symbol" pitchFamily="18" charset="2"/>
              </a:rPr>
              <a:t>D</a:t>
            </a:r>
            <a:r>
              <a:rPr lang="de-CH" sz="1400" b="0"/>
              <a:t>G</a:t>
            </a:r>
            <a:r>
              <a:rPr lang="de-CH" sz="1400" b="0" baseline="30000"/>
              <a:t>0</a:t>
            </a:r>
            <a:r>
              <a:rPr lang="de-CH" sz="1400" b="0"/>
              <a:t> </a:t>
            </a:r>
            <a:r>
              <a:rPr lang="de-CH" sz="1400" b="0">
                <a:sym typeface="Symbol" pitchFamily="18" charset="2"/>
              </a:rPr>
              <a:t></a:t>
            </a:r>
            <a:r>
              <a:rPr lang="de-CH" sz="1400" b="0"/>
              <a:t> -1 kcal/mol  exergonic</a:t>
            </a:r>
            <a:endParaRPr lang="fr-FR" sz="1400" b="0"/>
          </a:p>
        </p:txBody>
      </p:sp>
      <p:grpSp>
        <p:nvGrpSpPr>
          <p:cNvPr id="67591" name="Group 7"/>
          <p:cNvGrpSpPr>
            <a:grpSpLocks/>
          </p:cNvGrpSpPr>
          <p:nvPr/>
        </p:nvGrpSpPr>
        <p:grpSpPr bwMode="auto">
          <a:xfrm>
            <a:off x="519113" y="3644900"/>
            <a:ext cx="3260725" cy="601663"/>
            <a:chOff x="327" y="2296"/>
            <a:chExt cx="2054" cy="379"/>
          </a:xfrm>
        </p:grpSpPr>
        <p:sp>
          <p:nvSpPr>
            <p:cNvPr id="67592" name="Rectangle 8"/>
            <p:cNvSpPr>
              <a:spLocks noChangeArrowheads="1"/>
            </p:cNvSpPr>
            <p:nvPr/>
          </p:nvSpPr>
          <p:spPr bwMode="auto">
            <a:xfrm>
              <a:off x="1701" y="2296"/>
              <a:ext cx="680" cy="1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593" name="Text Box 9"/>
            <p:cNvSpPr txBox="1">
              <a:spLocks noChangeArrowheads="1"/>
            </p:cNvSpPr>
            <p:nvPr/>
          </p:nvSpPr>
          <p:spPr bwMode="auto">
            <a:xfrm>
              <a:off x="327" y="2477"/>
              <a:ext cx="842" cy="19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400" b="0"/>
                <a:t>Energy source</a:t>
              </a:r>
              <a:endParaRPr lang="fr-FR" sz="1400" b="0"/>
            </a:p>
          </p:txBody>
        </p:sp>
        <p:sp>
          <p:nvSpPr>
            <p:cNvPr id="67594" name="Line 10"/>
            <p:cNvSpPr>
              <a:spLocks noChangeShapeType="1"/>
            </p:cNvSpPr>
            <p:nvPr/>
          </p:nvSpPr>
          <p:spPr bwMode="auto">
            <a:xfrm flipV="1">
              <a:off x="1156" y="2387"/>
              <a:ext cx="545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779838" y="6154738"/>
            <a:ext cx="53641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400" b="0">
                <a:solidFill>
                  <a:srgbClr val="FF0000"/>
                </a:solidFill>
              </a:rPr>
              <a:t>The energy for the unfavorable isomerization of all-trans-retinol to 11-cis-retinol comes from phospholipid esters of the retinal membrane</a:t>
            </a:r>
            <a:endParaRPr lang="fr-FR" sz="1400" b="0">
              <a:solidFill>
                <a:srgbClr val="FF0000"/>
              </a:solidFill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0" y="6092825"/>
            <a:ext cx="3779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b="0"/>
              <a:t>See: R. R. Rando, </a:t>
            </a:r>
            <a:r>
              <a:rPr lang="fr-FR" sz="1400" b="0"/>
              <a:t>The Chemistry of Vitamin A and Vision</a:t>
            </a:r>
            <a:r>
              <a:rPr lang="cs-CZ" sz="1400" b="0"/>
              <a:t>, </a:t>
            </a:r>
            <a:r>
              <a:rPr lang="fr-FR" sz="1400" b="0"/>
              <a:t>Angew.Chem.Int.Ed. 29, </a:t>
            </a:r>
            <a:r>
              <a:rPr lang="cs-CZ" sz="1400" b="0"/>
              <a:t>4</a:t>
            </a:r>
            <a:r>
              <a:rPr lang="fr-FR" sz="1400" b="0"/>
              <a:t>61-480 (1990)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771775" y="3860800"/>
            <a:ext cx="2222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0"/>
              <a:t>1. </a:t>
            </a:r>
            <a:r>
              <a:rPr lang="de-CH" sz="1400" b="0"/>
              <a:t>Hydrol</a:t>
            </a:r>
            <a:r>
              <a:rPr lang="cs-CZ" sz="1400" b="0"/>
              <a:t>ýza esteru</a:t>
            </a:r>
            <a:endParaRPr lang="de-CH" sz="1400" b="0"/>
          </a:p>
          <a:p>
            <a:r>
              <a:rPr lang="cs-CZ" sz="1400" b="0"/>
              <a:t>2. </a:t>
            </a:r>
            <a:r>
              <a:rPr lang="de-CH" sz="1400" b="0"/>
              <a:t>I</a:t>
            </a:r>
            <a:r>
              <a:rPr lang="cs-CZ" sz="1400" b="0"/>
              <a:t>z</a:t>
            </a:r>
            <a:r>
              <a:rPr lang="de-CH" sz="1400" b="0"/>
              <a:t>omer</a:t>
            </a:r>
            <a:r>
              <a:rPr lang="cs-CZ" sz="1400" b="0"/>
              <a:t>ace na vazbě 11</a:t>
            </a:r>
            <a:endParaRPr 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250825" y="188913"/>
            <a:ext cx="85693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Jak je možné, že 11-cis-retinal, který absorbuje v oblasti UV, slouží jako čidlo pro viditelné světlo, a to různých barev?</a:t>
            </a:r>
            <a:endParaRPr lang="fr-FR" sz="1800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395288" y="1125538"/>
            <a:ext cx="44640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solidFill>
                  <a:srgbClr val="A93A31"/>
                </a:solidFill>
              </a:rPr>
              <a:t>11-cis-retinal:	 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380 nm</a:t>
            </a:r>
            <a:endParaRPr lang="cs-CZ" sz="1600">
              <a:solidFill>
                <a:srgbClr val="A93A31"/>
              </a:solidFill>
            </a:endParaRPr>
          </a:p>
          <a:p>
            <a:endParaRPr lang="cs-CZ" sz="1600">
              <a:solidFill>
                <a:srgbClr val="A93A31"/>
              </a:solidFill>
            </a:endParaRPr>
          </a:p>
          <a:p>
            <a:r>
              <a:rPr lang="cs-CZ" sz="1600">
                <a:solidFill>
                  <a:srgbClr val="A93A31"/>
                </a:solidFill>
              </a:rPr>
              <a:t>Rodopsin</a:t>
            </a:r>
            <a:r>
              <a:rPr lang="cs-CZ" sz="1600"/>
              <a:t> v tyčinkách: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</a:t>
            </a:r>
            <a:r>
              <a:rPr lang="de-CH" sz="1600"/>
              <a:t>498</a:t>
            </a:r>
            <a:r>
              <a:rPr lang="cs-CZ" sz="1600"/>
              <a:t> nm</a:t>
            </a:r>
          </a:p>
          <a:p>
            <a:pPr>
              <a:lnSpc>
                <a:spcPct val="20000"/>
              </a:lnSpc>
            </a:pPr>
            <a:endParaRPr lang="cs-CZ" sz="1600"/>
          </a:p>
          <a:p>
            <a:r>
              <a:rPr lang="cs-CZ" sz="1600">
                <a:solidFill>
                  <a:srgbClr val="A93A31"/>
                </a:solidFill>
              </a:rPr>
              <a:t>Jodopsin</a:t>
            </a:r>
            <a:r>
              <a:rPr lang="cs-CZ" sz="1600"/>
              <a:t> v čípcích</a:t>
            </a:r>
          </a:p>
          <a:p>
            <a:r>
              <a:rPr lang="cs-CZ" sz="1600"/>
              <a:t>Červený:		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5</a:t>
            </a:r>
            <a:r>
              <a:rPr lang="de-CH" sz="1600"/>
              <a:t>64</a:t>
            </a:r>
            <a:r>
              <a:rPr lang="cs-CZ" sz="1600"/>
              <a:t>nm</a:t>
            </a:r>
          </a:p>
          <a:p>
            <a:r>
              <a:rPr lang="cs-CZ" sz="1600"/>
              <a:t>Zelený:		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53</a:t>
            </a:r>
            <a:r>
              <a:rPr lang="de-CH" sz="1600"/>
              <a:t>4</a:t>
            </a:r>
            <a:r>
              <a:rPr lang="cs-CZ" sz="1600"/>
              <a:t> nm</a:t>
            </a:r>
          </a:p>
          <a:p>
            <a:r>
              <a:rPr lang="cs-CZ" sz="1600"/>
              <a:t>Modrý:			</a:t>
            </a:r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 42</a:t>
            </a:r>
            <a:r>
              <a:rPr lang="de-CH" sz="1600"/>
              <a:t>0</a:t>
            </a:r>
            <a:r>
              <a:rPr lang="cs-CZ" sz="1600"/>
              <a:t> nm</a:t>
            </a:r>
            <a:endParaRPr lang="fr-FR" sz="1800" b="0"/>
          </a:p>
        </p:txBody>
      </p:sp>
      <p:pic>
        <p:nvPicPr>
          <p:cNvPr id="59407" name="Picture 15" descr="410px-Cone-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028950"/>
            <a:ext cx="6084888" cy="382905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BB39E1-D6A8-EF49-A7F9-3E743F2C7216}"/>
              </a:ext>
            </a:extLst>
          </p:cNvPr>
          <p:cNvSpPr txBox="1"/>
          <p:nvPr/>
        </p:nvSpPr>
        <p:spPr>
          <a:xfrm>
            <a:off x="5148064" y="5322694"/>
            <a:ext cx="37863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697F0-526C-EE4C-A14F-CA61365FCADF}"/>
              </a:ext>
            </a:extLst>
          </p:cNvPr>
          <p:cNvSpPr txBox="1"/>
          <p:nvPr/>
        </p:nvSpPr>
        <p:spPr>
          <a:xfrm>
            <a:off x="7092280" y="5322694"/>
            <a:ext cx="33214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endParaRPr lang="fr-F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8E7E3-944F-EA4A-940E-B482EFBB9C0E}"/>
              </a:ext>
            </a:extLst>
          </p:cNvPr>
          <p:cNvSpPr txBox="1"/>
          <p:nvPr/>
        </p:nvSpPr>
        <p:spPr>
          <a:xfrm>
            <a:off x="6688130" y="5394702"/>
            <a:ext cx="33214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179388" y="188913"/>
            <a:ext cx="85693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1. část odpovědi: 11-cis-retinal je k opsinu vázán přes amino-skupinu lysinu 2</a:t>
            </a:r>
            <a:r>
              <a:rPr lang="de-CH" sz="1800"/>
              <a:t>9</a:t>
            </a:r>
            <a:r>
              <a:rPr lang="cs-CZ" sz="1800"/>
              <a:t>6 tvorbou tzv. Schiffovy báze:</a:t>
            </a:r>
            <a:endParaRPr lang="fr-FR" sz="1800"/>
          </a:p>
        </p:txBody>
      </p:sp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2555875" y="836613"/>
          <a:ext cx="3168650" cy="22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4" name="Image" r:id="rId4" imgW="4939683" imgH="3441270" progId="Photoshop.Image.9">
                  <p:embed/>
                </p:oleObj>
              </mc:Choice>
              <mc:Fallback>
                <p:oleObj name="Image" r:id="rId4" imgW="4939683" imgH="3441270" progId="Photoshop.Image.9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836613"/>
                        <a:ext cx="3168650" cy="220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95288" y="3213100"/>
            <a:ext cx="8569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/>
              <a:t>pK</a:t>
            </a:r>
            <a:r>
              <a:rPr lang="de-CH" sz="1800" baseline="-25000"/>
              <a:t>a</a:t>
            </a:r>
            <a:r>
              <a:rPr lang="de-CH" sz="1800"/>
              <a:t> protonovan</a:t>
            </a:r>
            <a:r>
              <a:rPr lang="cs-CZ" sz="1800"/>
              <a:t>é Schiffovy báze silně závisí na okolí v molekule. </a:t>
            </a:r>
            <a:endParaRPr lang="de-CH" sz="1800"/>
          </a:p>
          <a:p>
            <a:pPr>
              <a:lnSpc>
                <a:spcPct val="90000"/>
              </a:lnSpc>
            </a:pPr>
            <a:r>
              <a:rPr lang="cs-CZ" sz="1800"/>
              <a:t>V rodopsinu a jodopsinech je Schiffova báze protonovaná.</a:t>
            </a:r>
          </a:p>
          <a:p>
            <a:pPr>
              <a:lnSpc>
                <a:spcPct val="90000"/>
              </a:lnSpc>
            </a:pPr>
            <a:endParaRPr lang="cs-CZ" sz="1800"/>
          </a:p>
          <a:p>
            <a:pPr>
              <a:lnSpc>
                <a:spcPct val="90000"/>
              </a:lnSpc>
            </a:pPr>
            <a:r>
              <a:rPr lang="cs-CZ" sz="1800"/>
              <a:t>Vytvořením Schiffovy báze se podstatně změní absorpční spektrum 11-cis-retinalu.</a:t>
            </a:r>
            <a:endParaRPr lang="fr-FR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23850" y="188913"/>
            <a:ext cx="85693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Jednoduchý model pro rodopsin/jodopsiny:  Schiffova báze z reakce 11-cis-retinalu s n-butylaminem:</a:t>
            </a:r>
            <a:endParaRPr lang="fr-FR" sz="1800"/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1763713" y="1125538"/>
          <a:ext cx="5541962" cy="476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" name="CS ChemDraw Drawing" r:id="rId4" imgW="5542407" imgH="4761357" progId="ChemDraw.Document.6.0">
                  <p:embed/>
                </p:oleObj>
              </mc:Choice>
              <mc:Fallback>
                <p:oleObj name="CS ChemDraw Drawing" r:id="rId4" imgW="5542407" imgH="4761357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25538"/>
                        <a:ext cx="5541962" cy="476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771775" y="6066423"/>
            <a:ext cx="1511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err="1">
                <a:latin typeface="Symbol" pitchFamily="18" charset="2"/>
              </a:rPr>
              <a:t>l</a:t>
            </a:r>
            <a:r>
              <a:rPr lang="cs-CZ" sz="1600" baseline="-25000" dirty="0" err="1"/>
              <a:t>max</a:t>
            </a:r>
            <a:r>
              <a:rPr lang="cs-CZ" sz="1600" dirty="0"/>
              <a:t>=  440 </a:t>
            </a:r>
            <a:r>
              <a:rPr lang="cs-CZ" sz="1600" dirty="0" err="1"/>
              <a:t>nm</a:t>
            </a:r>
            <a:endParaRPr lang="de-CH" sz="1600" dirty="0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771775" y="285273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latin typeface="Symbol" pitchFamily="18" charset="2"/>
              </a:rPr>
              <a:t>l</a:t>
            </a:r>
            <a:r>
              <a:rPr lang="cs-CZ" sz="1600" baseline="-25000"/>
              <a:t>max</a:t>
            </a:r>
            <a:r>
              <a:rPr lang="cs-CZ" sz="1600"/>
              <a:t>= </a:t>
            </a:r>
            <a:r>
              <a:rPr lang="de-CH" sz="1600"/>
              <a:t>380</a:t>
            </a:r>
            <a:r>
              <a:rPr lang="cs-CZ" sz="1600"/>
              <a:t> nm</a:t>
            </a:r>
            <a:endParaRPr lang="fr-FR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79388" y="60325"/>
            <a:ext cx="86407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/>
              <a:t>2</a:t>
            </a:r>
            <a:r>
              <a:rPr lang="cs-CZ" sz="1800"/>
              <a:t>. část odpovědi: elektronové přechody v protonované Schiffově bázi budou záviset na elektrostatických interakcích s okolím. Výpočty skupiny B. Honiga ukázaly, že batochromní posun absorpce Schiffovy báze v rodopsinu může pocházet z interakce s negativně nabitou skupinou v okolí chromoforu.</a:t>
            </a:r>
          </a:p>
          <a:p>
            <a:pPr>
              <a:lnSpc>
                <a:spcPct val="30000"/>
              </a:lnSpc>
            </a:pPr>
            <a:endParaRPr lang="cs-CZ" sz="1800"/>
          </a:p>
          <a:p>
            <a:pPr>
              <a:lnSpc>
                <a:spcPct val="90000"/>
              </a:lnSpc>
            </a:pPr>
            <a:r>
              <a:rPr lang="cs-CZ" sz="1800"/>
              <a:t>Pokusy s deriváty 11-cis-retinalu</a:t>
            </a:r>
            <a:r>
              <a:rPr lang="de-CH" sz="1800"/>
              <a:t> a 9-cis-retinalu</a:t>
            </a:r>
            <a:r>
              <a:rPr lang="cs-CZ" sz="1800"/>
              <a:t>, kde konjugovaný systém dvojných vazeb byl na různých místech přerušen, umožnily předpovědět, kde se negativní náboj musí nacházet.</a:t>
            </a:r>
            <a:endParaRPr lang="fr-FR" sz="1800"/>
          </a:p>
        </p:txBody>
      </p: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971550" y="2222500"/>
            <a:ext cx="8150225" cy="4411663"/>
            <a:chOff x="612" y="1400"/>
            <a:chExt cx="5134" cy="2779"/>
          </a:xfrm>
        </p:grpSpPr>
        <p:pic>
          <p:nvPicPr>
            <p:cNvPr id="7270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1400"/>
              <a:ext cx="5134" cy="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793" y="2160"/>
              <a:ext cx="72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2608" y="2205"/>
              <a:ext cx="726" cy="2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4241" y="2160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4" name="Rectangle 10"/>
            <p:cNvSpPr>
              <a:spLocks noChangeArrowheads="1"/>
            </p:cNvSpPr>
            <p:nvPr/>
          </p:nvSpPr>
          <p:spPr bwMode="auto">
            <a:xfrm>
              <a:off x="748" y="3657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5" name="Rectangle 11"/>
            <p:cNvSpPr>
              <a:spLocks noChangeArrowheads="1"/>
            </p:cNvSpPr>
            <p:nvPr/>
          </p:nvSpPr>
          <p:spPr bwMode="auto">
            <a:xfrm>
              <a:off x="2517" y="3612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6" name="Rectangle 12"/>
            <p:cNvSpPr>
              <a:spLocks noChangeArrowheads="1"/>
            </p:cNvSpPr>
            <p:nvPr/>
          </p:nvSpPr>
          <p:spPr bwMode="auto">
            <a:xfrm>
              <a:off x="4332" y="3657"/>
              <a:ext cx="1043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A3893E-5510-F64F-884D-188538346343}"/>
              </a:ext>
            </a:extLst>
          </p:cNvPr>
          <p:cNvGrpSpPr/>
          <p:nvPr/>
        </p:nvGrpSpPr>
        <p:grpSpPr>
          <a:xfrm>
            <a:off x="0" y="3357563"/>
            <a:ext cx="1768475" cy="647700"/>
            <a:chOff x="0" y="3357563"/>
            <a:chExt cx="1768475" cy="647700"/>
          </a:xfrm>
        </p:grpSpPr>
        <p:sp>
          <p:nvSpPr>
            <p:cNvPr id="72718" name="Rectangle 14"/>
            <p:cNvSpPr>
              <a:spLocks noChangeArrowheads="1"/>
            </p:cNvSpPr>
            <p:nvPr/>
          </p:nvSpPr>
          <p:spPr bwMode="auto">
            <a:xfrm>
              <a:off x="0" y="3357563"/>
              <a:ext cx="17684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dirty="0" err="1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cs-CZ" sz="1600" baseline="-25000" dirty="0" err="1">
                  <a:solidFill>
                    <a:schemeClr val="accent2"/>
                  </a:solidFill>
                </a:rPr>
                <a:t>max</a:t>
              </a:r>
              <a:r>
                <a:rPr lang="cs-CZ" sz="1600" dirty="0">
                  <a:solidFill>
                    <a:schemeClr val="accent2"/>
                  </a:solidFill>
                </a:rPr>
                <a:t>(</a:t>
              </a:r>
              <a:r>
                <a:rPr lang="cs-CZ" sz="1600" dirty="0" err="1">
                  <a:solidFill>
                    <a:schemeClr val="accent2"/>
                  </a:solidFill>
                </a:rPr>
                <a:t>R</a:t>
              </a:r>
              <a:r>
                <a:rPr lang="cs-CZ" sz="1600" dirty="0">
                  <a:solidFill>
                    <a:schemeClr val="accent2"/>
                  </a:solidFill>
                </a:rPr>
                <a:t> </a:t>
              </a:r>
              <a:r>
                <a:rPr lang="de-CH" sz="1600" dirty="0">
                  <a:solidFill>
                    <a:schemeClr val="accent2"/>
                  </a:solidFill>
                </a:rPr>
                <a:t>= </a:t>
              </a:r>
              <a:r>
                <a:rPr lang="de-CH" sz="1600" dirty="0" err="1">
                  <a:solidFill>
                    <a:schemeClr val="accent2"/>
                  </a:solidFill>
                </a:rPr>
                <a:t>n</a:t>
              </a:r>
              <a:r>
                <a:rPr lang="de-CH" sz="1600" dirty="0">
                  <a:solidFill>
                    <a:schemeClr val="accent2"/>
                  </a:solidFill>
                </a:rPr>
                <a:t>-butyl)</a:t>
              </a:r>
              <a:endParaRPr lang="fr-FR" sz="1600" dirty="0">
                <a:solidFill>
                  <a:schemeClr val="accent2"/>
                </a:solidFill>
              </a:endParaRPr>
            </a:p>
          </p:txBody>
        </p:sp>
        <p:sp>
          <p:nvSpPr>
            <p:cNvPr id="72719" name="Line 15"/>
            <p:cNvSpPr>
              <a:spLocks noChangeShapeType="1"/>
            </p:cNvSpPr>
            <p:nvPr/>
          </p:nvSpPr>
          <p:spPr bwMode="auto">
            <a:xfrm>
              <a:off x="900113" y="3716338"/>
              <a:ext cx="647700" cy="2889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BC8405-631E-DF47-8FDD-069E72DFC7D5}"/>
              </a:ext>
            </a:extLst>
          </p:cNvPr>
          <p:cNvGrpSpPr/>
          <p:nvPr/>
        </p:nvGrpSpPr>
        <p:grpSpPr>
          <a:xfrm>
            <a:off x="0" y="4221163"/>
            <a:ext cx="1908175" cy="481012"/>
            <a:chOff x="0" y="4221163"/>
            <a:chExt cx="1908175" cy="481012"/>
          </a:xfrm>
        </p:grpSpPr>
        <p:sp>
          <p:nvSpPr>
            <p:cNvPr id="72720" name="Rectangle 16"/>
            <p:cNvSpPr>
              <a:spLocks noChangeArrowheads="1"/>
            </p:cNvSpPr>
            <p:nvPr/>
          </p:nvSpPr>
          <p:spPr bwMode="auto">
            <a:xfrm>
              <a:off x="0" y="4365625"/>
              <a:ext cx="1631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dirty="0" err="1">
                  <a:solidFill>
                    <a:schemeClr val="hlink"/>
                  </a:solidFill>
                  <a:latin typeface="Symbol" pitchFamily="18" charset="2"/>
                </a:rPr>
                <a:t>l</a:t>
              </a:r>
              <a:r>
                <a:rPr lang="cs-CZ" sz="1600" baseline="-25000" dirty="0" err="1">
                  <a:solidFill>
                    <a:schemeClr val="hlink"/>
                  </a:solidFill>
                </a:rPr>
                <a:t>max</a:t>
              </a:r>
              <a:r>
                <a:rPr lang="cs-CZ" sz="1600" dirty="0">
                  <a:solidFill>
                    <a:schemeClr val="hlink"/>
                  </a:solidFill>
                </a:rPr>
                <a:t>(</a:t>
              </a:r>
              <a:r>
                <a:rPr lang="cs-CZ" sz="1600" dirty="0" err="1">
                  <a:solidFill>
                    <a:schemeClr val="hlink"/>
                  </a:solidFill>
                </a:rPr>
                <a:t>R</a:t>
              </a:r>
              <a:r>
                <a:rPr lang="cs-CZ" sz="1600" dirty="0">
                  <a:solidFill>
                    <a:schemeClr val="hlink"/>
                  </a:solidFill>
                </a:rPr>
                <a:t> </a:t>
              </a:r>
              <a:r>
                <a:rPr lang="de-CH" sz="1600" dirty="0">
                  <a:solidFill>
                    <a:schemeClr val="hlink"/>
                  </a:solidFill>
                </a:rPr>
                <a:t>= </a:t>
              </a:r>
              <a:r>
                <a:rPr lang="de-CH" sz="1600" dirty="0" err="1">
                  <a:solidFill>
                    <a:schemeClr val="hlink"/>
                  </a:solidFill>
                </a:rPr>
                <a:t>opsin</a:t>
              </a:r>
              <a:r>
                <a:rPr lang="de-CH" sz="1600" dirty="0">
                  <a:solidFill>
                    <a:schemeClr val="hlink"/>
                  </a:solidFill>
                </a:rPr>
                <a:t>)</a:t>
              </a:r>
              <a:endParaRPr lang="fr-FR" sz="1600" dirty="0">
                <a:solidFill>
                  <a:schemeClr val="hlink"/>
                </a:solidFill>
              </a:endParaRPr>
            </a:p>
          </p:txBody>
        </p:sp>
        <p:sp>
          <p:nvSpPr>
            <p:cNvPr id="72722" name="Line 18"/>
            <p:cNvSpPr>
              <a:spLocks noChangeShapeType="1"/>
            </p:cNvSpPr>
            <p:nvPr/>
          </p:nvSpPr>
          <p:spPr bwMode="auto">
            <a:xfrm flipV="1">
              <a:off x="1692275" y="4221163"/>
              <a:ext cx="215900" cy="36036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A50738-59DB-AA4F-911B-B3318A8C4AB7}"/>
              </a:ext>
            </a:extLst>
          </p:cNvPr>
          <p:cNvGrpSpPr/>
          <p:nvPr/>
        </p:nvGrpSpPr>
        <p:grpSpPr>
          <a:xfrm>
            <a:off x="2323790" y="3909881"/>
            <a:ext cx="1684819" cy="1312994"/>
            <a:chOff x="2323790" y="3909881"/>
            <a:chExt cx="1684819" cy="1312994"/>
          </a:xfrm>
        </p:grpSpPr>
        <p:grpSp>
          <p:nvGrpSpPr>
            <p:cNvPr id="72728" name="Group 24"/>
            <p:cNvGrpSpPr>
              <a:grpSpLocks/>
            </p:cNvGrpSpPr>
            <p:nvPr/>
          </p:nvGrpSpPr>
          <p:grpSpPr bwMode="auto">
            <a:xfrm>
              <a:off x="2440159" y="4294188"/>
              <a:ext cx="1568450" cy="928687"/>
              <a:chOff x="1519" y="2705"/>
              <a:chExt cx="988" cy="585"/>
            </a:xfrm>
          </p:grpSpPr>
          <p:grpSp>
            <p:nvGrpSpPr>
              <p:cNvPr id="72726" name="Group 22"/>
              <p:cNvGrpSpPr>
                <a:grpSpLocks/>
              </p:cNvGrpSpPr>
              <p:nvPr/>
            </p:nvGrpSpPr>
            <p:grpSpPr bwMode="auto">
              <a:xfrm>
                <a:off x="1519" y="2886"/>
                <a:ext cx="988" cy="404"/>
                <a:chOff x="1655" y="2931"/>
                <a:chExt cx="988" cy="404"/>
              </a:xfrm>
            </p:grpSpPr>
            <p:sp>
              <p:nvSpPr>
                <p:cNvPr id="72723" name="Rectangle 19"/>
                <p:cNvSpPr>
                  <a:spLocks noChangeArrowheads="1"/>
                </p:cNvSpPr>
                <p:nvPr/>
              </p:nvSpPr>
              <p:spPr bwMode="auto">
                <a:xfrm>
                  <a:off x="1655" y="2931"/>
                  <a:ext cx="988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CH" sz="1800">
                      <a:solidFill>
                        <a:srgbClr val="FF0000"/>
                      </a:solidFill>
                      <a:latin typeface="Symbol" pitchFamily="18" charset="2"/>
                      <a:sym typeface="Symbol" pitchFamily="18" charset="2"/>
                    </a:rPr>
                    <a:t>D</a:t>
                  </a:r>
                  <a:r>
                    <a:rPr lang="cs-CZ" sz="1800">
                      <a:solidFill>
                        <a:srgbClr val="FF0000"/>
                      </a:solidFill>
                      <a:latin typeface="Symbol" pitchFamily="18" charset="2"/>
                      <a:sym typeface="Symbol" pitchFamily="18" charset="2"/>
                    </a:rPr>
                    <a:t></a:t>
                  </a:r>
                  <a:r>
                    <a:rPr lang="de-CH" sz="1800">
                      <a:solidFill>
                        <a:srgbClr val="FF0000"/>
                      </a:solidFill>
                      <a:latin typeface="Symbol" pitchFamily="18" charset="2"/>
                      <a:sym typeface="Symbol" pitchFamily="18" charset="2"/>
                    </a:rPr>
                    <a:t> </a:t>
                  </a:r>
                  <a:r>
                    <a:rPr lang="de-CH" sz="1800">
                      <a:solidFill>
                        <a:srgbClr val="FF0000"/>
                      </a:solidFill>
                      <a:sym typeface="Symbol" pitchFamily="18" charset="2"/>
                    </a:rPr>
                    <a:t>(cm</a:t>
                  </a:r>
                  <a:r>
                    <a:rPr lang="de-CH" sz="1800" baseline="30000">
                      <a:solidFill>
                        <a:srgbClr val="FF0000"/>
                      </a:solidFill>
                      <a:sym typeface="Symbol" pitchFamily="18" charset="2"/>
                    </a:rPr>
                    <a:t>-1</a:t>
                  </a:r>
                  <a:r>
                    <a:rPr lang="de-CH" sz="1800">
                      <a:solidFill>
                        <a:srgbClr val="FF0000"/>
                      </a:solidFill>
                      <a:sym typeface="Symbol" pitchFamily="18" charset="2"/>
                    </a:rPr>
                    <a:t>)</a:t>
                  </a:r>
                  <a:endParaRPr lang="cs-CZ" sz="1800">
                    <a:solidFill>
                      <a:srgbClr val="FF0000"/>
                    </a:solidFill>
                    <a:sym typeface="Symbol" pitchFamily="18" charset="2"/>
                  </a:endParaRPr>
                </a:p>
                <a:p>
                  <a:r>
                    <a:rPr lang="de-CH" sz="1800">
                      <a:solidFill>
                        <a:srgbClr val="FF0000"/>
                      </a:solidFill>
                      <a:sym typeface="Symbol" pitchFamily="18" charset="2"/>
                    </a:rPr>
                    <a:t>„opsin shift“</a:t>
                  </a:r>
                  <a:endParaRPr lang="cs-CZ" sz="180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727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746" y="2931"/>
                  <a:ext cx="195" cy="1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40000"/>
                    </a:lnSpc>
                  </a:pPr>
                  <a:r>
                    <a:rPr lang="fr-FR" sz="1800">
                      <a:solidFill>
                        <a:srgbClr val="FF0000"/>
                      </a:solidFill>
                      <a:sym typeface="Symbol" pitchFamily="18" charset="2"/>
                    </a:rPr>
                    <a:t></a:t>
                  </a:r>
                </a:p>
              </p:txBody>
            </p:sp>
          </p:grpSp>
          <p:sp>
            <p:nvSpPr>
              <p:cNvPr id="72727" name="Line 23"/>
              <p:cNvSpPr>
                <a:spLocks noChangeShapeType="1"/>
              </p:cNvSpPr>
              <p:nvPr/>
            </p:nvSpPr>
            <p:spPr bwMode="auto">
              <a:xfrm flipV="1">
                <a:off x="1610" y="2705"/>
                <a:ext cx="0" cy="1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2730" name="Oval 26"/>
            <p:cNvSpPr>
              <a:spLocks noChangeArrowheads="1"/>
            </p:cNvSpPr>
            <p:nvPr/>
          </p:nvSpPr>
          <p:spPr bwMode="auto">
            <a:xfrm>
              <a:off x="2323790" y="3909881"/>
              <a:ext cx="649288" cy="3587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2734" name="Group 30"/>
          <p:cNvGrpSpPr>
            <a:grpSpLocks/>
          </p:cNvGrpSpPr>
          <p:nvPr/>
        </p:nvGrpSpPr>
        <p:grpSpPr bwMode="auto">
          <a:xfrm>
            <a:off x="2274888" y="2420938"/>
            <a:ext cx="3592512" cy="3370262"/>
            <a:chOff x="1433" y="1525"/>
            <a:chExt cx="2263" cy="2123"/>
          </a:xfrm>
        </p:grpSpPr>
        <p:sp>
          <p:nvSpPr>
            <p:cNvPr id="72735" name="Text Box 31"/>
            <p:cNvSpPr txBox="1">
              <a:spLocks noChangeArrowheads="1"/>
            </p:cNvSpPr>
            <p:nvPr/>
          </p:nvSpPr>
          <p:spPr bwMode="auto">
            <a:xfrm>
              <a:off x="3288" y="3475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15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2736" name="Text Box 32"/>
            <p:cNvSpPr txBox="1">
              <a:spLocks noChangeArrowheads="1"/>
            </p:cNvSpPr>
            <p:nvPr/>
          </p:nvSpPr>
          <p:spPr bwMode="auto">
            <a:xfrm>
              <a:off x="3474" y="3294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14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2737" name="Text Box 33"/>
            <p:cNvSpPr txBox="1">
              <a:spLocks noChangeArrowheads="1"/>
            </p:cNvSpPr>
            <p:nvPr/>
          </p:nvSpPr>
          <p:spPr bwMode="auto">
            <a:xfrm>
              <a:off x="3157" y="3022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11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2738" name="Text Box 34"/>
            <p:cNvSpPr txBox="1">
              <a:spLocks noChangeArrowheads="1"/>
            </p:cNvSpPr>
            <p:nvPr/>
          </p:nvSpPr>
          <p:spPr bwMode="auto">
            <a:xfrm>
              <a:off x="1433" y="1525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11</a:t>
              </a:r>
              <a:endParaRPr lang="fr-FR" sz="1200">
                <a:solidFill>
                  <a:srgbClr val="FF0000"/>
                </a:solidFill>
              </a:endParaRPr>
            </a:p>
          </p:txBody>
        </p:sp>
      </p:grpSp>
      <p:sp>
        <p:nvSpPr>
          <p:cNvPr id="72739" name="Rectangle 35"/>
          <p:cNvSpPr>
            <a:spLocks noChangeArrowheads="1"/>
          </p:cNvSpPr>
          <p:nvPr/>
        </p:nvSpPr>
        <p:spPr bwMode="auto">
          <a:xfrm>
            <a:off x="1476375" y="6553200"/>
            <a:ext cx="559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Honig, B</a:t>
            </a:r>
            <a:r>
              <a:rPr lang="cs-CZ" sz="1400" b="0"/>
              <a:t>, </a:t>
            </a:r>
            <a:r>
              <a:rPr lang="fr-FR" sz="1400" b="0"/>
              <a:t> Nakanishi, K</a:t>
            </a:r>
            <a:r>
              <a:rPr lang="cs-CZ" sz="1400" b="0"/>
              <a:t>., et al.,</a:t>
            </a:r>
            <a:r>
              <a:rPr lang="fr-FR" sz="1400" b="0"/>
              <a:t>. </a:t>
            </a:r>
            <a:r>
              <a:rPr lang="fr-FR" sz="1400" b="0" i="1"/>
              <a:t>J.  Am. Chem. Soc.</a:t>
            </a:r>
            <a:r>
              <a:rPr lang="fr-FR" sz="1400" b="0"/>
              <a:t> </a:t>
            </a:r>
            <a:r>
              <a:rPr lang="fr-FR" sz="1400"/>
              <a:t>1979</a:t>
            </a:r>
            <a:r>
              <a:rPr lang="fr-FR" sz="1400" b="0"/>
              <a:t>, </a:t>
            </a:r>
            <a:r>
              <a:rPr lang="fr-FR" sz="1400" b="0" i="1"/>
              <a:t>101</a:t>
            </a:r>
            <a:r>
              <a:rPr lang="fr-FR" sz="1400" b="0"/>
              <a:t>, 7084.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79388" y="60325"/>
            <a:ext cx="864076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 dirty="0" err="1"/>
              <a:t>Nejv</a:t>
            </a:r>
            <a:r>
              <a:rPr lang="cs-CZ" sz="1800" dirty="0" err="1"/>
              <a:t>ětší</a:t>
            </a:r>
            <a:r>
              <a:rPr lang="cs-CZ" sz="1800" dirty="0"/>
              <a:t> </a:t>
            </a:r>
            <a:r>
              <a:rPr lang="de-CH" sz="1800" dirty="0"/>
              <a:t> „</a:t>
            </a:r>
            <a:r>
              <a:rPr lang="de-CH" sz="1800" dirty="0" err="1"/>
              <a:t>opsin</a:t>
            </a:r>
            <a:r>
              <a:rPr lang="de-CH" sz="1800" dirty="0"/>
              <a:t> </a:t>
            </a:r>
            <a:r>
              <a:rPr lang="de-CH" sz="1800" dirty="0" err="1"/>
              <a:t>shifts</a:t>
            </a:r>
            <a:r>
              <a:rPr lang="de-CH" sz="1800" dirty="0"/>
              <a:t>“ </a:t>
            </a:r>
            <a:r>
              <a:rPr lang="de-CH" sz="1800" dirty="0" err="1"/>
              <a:t>jsou</a:t>
            </a:r>
            <a:r>
              <a:rPr lang="de-CH" sz="1800" dirty="0"/>
              <a:t> </a:t>
            </a:r>
            <a:r>
              <a:rPr lang="de-CH" sz="1800" dirty="0" err="1"/>
              <a:t>pozorov</a:t>
            </a:r>
            <a:r>
              <a:rPr lang="cs-CZ" sz="1800" dirty="0" err="1"/>
              <a:t>ány</a:t>
            </a:r>
            <a:r>
              <a:rPr lang="cs-CZ" sz="1800" dirty="0"/>
              <a:t> pro deriváty, kde chromofor je omezen na fragment mezi C</a:t>
            </a:r>
            <a:r>
              <a:rPr lang="cs-CZ" sz="1800" baseline="-25000" dirty="0"/>
              <a:t>13 </a:t>
            </a:r>
            <a:r>
              <a:rPr lang="cs-CZ" sz="1800" dirty="0"/>
              <a:t>a N</a:t>
            </a:r>
            <a:r>
              <a:rPr lang="cs-CZ" sz="1800" baseline="30000" dirty="0"/>
              <a:t>+</a:t>
            </a:r>
            <a:r>
              <a:rPr lang="cs-CZ" sz="1800" dirty="0"/>
              <a:t>. Negativní náboj v opsinu, který způsobuje „opsin shift“, se tedy musí nacházet v blízkosti tohoto fragmentu.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B. </a:t>
            </a:r>
            <a:r>
              <a:rPr lang="cs-CZ" sz="1800" dirty="0" err="1"/>
              <a:t>Honig</a:t>
            </a:r>
            <a:r>
              <a:rPr lang="cs-CZ" sz="1800" dirty="0"/>
              <a:t> a K. </a:t>
            </a:r>
            <a:r>
              <a:rPr lang="cs-CZ" sz="1800" dirty="0" err="1"/>
              <a:t>Nakanishi</a:t>
            </a:r>
            <a:r>
              <a:rPr lang="cs-CZ" sz="1800" dirty="0"/>
              <a:t> pomocí výpočtů vyvinuli tzv. „</a:t>
            </a:r>
            <a:r>
              <a:rPr lang="cs-CZ" sz="1800" dirty="0" err="1"/>
              <a:t>External</a:t>
            </a:r>
            <a:r>
              <a:rPr lang="cs-CZ" sz="1800" dirty="0"/>
              <a:t> point-</a:t>
            </a:r>
            <a:r>
              <a:rPr lang="cs-CZ" sz="1800" dirty="0" err="1"/>
              <a:t>charge</a:t>
            </a:r>
            <a:r>
              <a:rPr lang="cs-CZ" sz="1800" dirty="0"/>
              <a:t> model“, kde se nachází náboj -1 e </a:t>
            </a:r>
            <a:r>
              <a:rPr lang="cs-CZ" sz="1800" dirty="0">
                <a:sym typeface="Symbol" pitchFamily="18" charset="2"/>
              </a:rPr>
              <a:t>3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cs-CZ" sz="1800" dirty="0">
                <a:cs typeface="Times New Roman" pitchFamily="18" charset="0"/>
              </a:rPr>
              <a:t> od atomu C</a:t>
            </a:r>
            <a:r>
              <a:rPr lang="cs-CZ" sz="1800" baseline="-25000" dirty="0">
                <a:cs typeface="Times New Roman" pitchFamily="18" charset="0"/>
              </a:rPr>
              <a:t>12</a:t>
            </a:r>
            <a:r>
              <a:rPr lang="cs-CZ" sz="1800" dirty="0"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971550" y="2222500"/>
            <a:ext cx="8150225" cy="4411663"/>
            <a:chOff x="612" y="1400"/>
            <a:chExt cx="5134" cy="2779"/>
          </a:xfrm>
        </p:grpSpPr>
        <p:pic>
          <p:nvPicPr>
            <p:cNvPr id="737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1400"/>
              <a:ext cx="5134" cy="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793" y="2160"/>
              <a:ext cx="72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2608" y="2205"/>
              <a:ext cx="726" cy="2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4241" y="2160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748" y="3657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2517" y="3612"/>
              <a:ext cx="771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38" name="Rectangle 10"/>
            <p:cNvSpPr>
              <a:spLocks noChangeArrowheads="1"/>
            </p:cNvSpPr>
            <p:nvPr/>
          </p:nvSpPr>
          <p:spPr bwMode="auto">
            <a:xfrm>
              <a:off x="4332" y="3657"/>
              <a:ext cx="1043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3357563"/>
            <a:ext cx="176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cs-CZ" sz="1600" baseline="-25000">
                <a:solidFill>
                  <a:schemeClr val="accent2"/>
                </a:solidFill>
              </a:rPr>
              <a:t>max</a:t>
            </a:r>
            <a:r>
              <a:rPr lang="cs-CZ" sz="1600">
                <a:solidFill>
                  <a:schemeClr val="accent2"/>
                </a:solidFill>
              </a:rPr>
              <a:t>(R </a:t>
            </a:r>
            <a:r>
              <a:rPr lang="de-CH" sz="1600">
                <a:solidFill>
                  <a:schemeClr val="accent2"/>
                </a:solidFill>
              </a:rPr>
              <a:t>= n-butyl)</a:t>
            </a:r>
            <a:endParaRPr lang="fr-FR" sz="1600">
              <a:solidFill>
                <a:schemeClr val="accent2"/>
              </a:solidFill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900113" y="3716338"/>
            <a:ext cx="647700" cy="288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0" y="4365625"/>
            <a:ext cx="163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cs-CZ" sz="1600" baseline="-25000">
                <a:solidFill>
                  <a:schemeClr val="hlink"/>
                </a:solidFill>
              </a:rPr>
              <a:t>max</a:t>
            </a:r>
            <a:r>
              <a:rPr lang="cs-CZ" sz="1600">
                <a:solidFill>
                  <a:schemeClr val="hlink"/>
                </a:solidFill>
              </a:rPr>
              <a:t>(R </a:t>
            </a:r>
            <a:r>
              <a:rPr lang="de-CH" sz="1600">
                <a:solidFill>
                  <a:schemeClr val="hlink"/>
                </a:solidFill>
              </a:rPr>
              <a:t>= opsin)</a:t>
            </a:r>
            <a:endParaRPr lang="fr-FR" sz="1600">
              <a:solidFill>
                <a:schemeClr val="hlink"/>
              </a:solidFill>
            </a:endParaRP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V="1">
            <a:off x="1692275" y="4221163"/>
            <a:ext cx="215900" cy="360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2411413" y="4294188"/>
            <a:ext cx="1568450" cy="928687"/>
            <a:chOff x="1519" y="2705"/>
            <a:chExt cx="988" cy="585"/>
          </a:xfrm>
        </p:grpSpPr>
        <p:grpSp>
          <p:nvGrpSpPr>
            <p:cNvPr id="73744" name="Group 16"/>
            <p:cNvGrpSpPr>
              <a:grpSpLocks/>
            </p:cNvGrpSpPr>
            <p:nvPr/>
          </p:nvGrpSpPr>
          <p:grpSpPr bwMode="auto">
            <a:xfrm>
              <a:off x="1519" y="2886"/>
              <a:ext cx="988" cy="404"/>
              <a:chOff x="1655" y="2931"/>
              <a:chExt cx="988" cy="404"/>
            </a:xfrm>
          </p:grpSpPr>
          <p:sp>
            <p:nvSpPr>
              <p:cNvPr id="73745" name="Rectangle 17"/>
              <p:cNvSpPr>
                <a:spLocks noChangeArrowheads="1"/>
              </p:cNvSpPr>
              <p:nvPr/>
            </p:nvSpPr>
            <p:spPr bwMode="auto">
              <a:xfrm>
                <a:off x="1655" y="2931"/>
                <a:ext cx="9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CH" sz="180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D</a:t>
                </a:r>
                <a:r>
                  <a:rPr lang="cs-CZ" sz="180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</a:t>
                </a:r>
                <a:r>
                  <a:rPr lang="de-CH" sz="180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de-CH" sz="1800">
                    <a:solidFill>
                      <a:srgbClr val="FF0000"/>
                    </a:solidFill>
                    <a:sym typeface="Symbol" pitchFamily="18" charset="2"/>
                  </a:rPr>
                  <a:t>(cm</a:t>
                </a:r>
                <a:r>
                  <a:rPr lang="de-CH" sz="1800" baseline="30000">
                    <a:solidFill>
                      <a:srgbClr val="FF0000"/>
                    </a:solidFill>
                    <a:sym typeface="Symbol" pitchFamily="18" charset="2"/>
                  </a:rPr>
                  <a:t>-1</a:t>
                </a:r>
                <a:r>
                  <a:rPr lang="de-CH" sz="1800">
                    <a:solidFill>
                      <a:srgbClr val="FF0000"/>
                    </a:solidFill>
                    <a:sym typeface="Symbol" pitchFamily="18" charset="2"/>
                  </a:rPr>
                  <a:t>)</a:t>
                </a:r>
                <a:endParaRPr lang="cs-CZ" sz="180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r>
                  <a:rPr lang="de-CH" sz="1800">
                    <a:solidFill>
                      <a:srgbClr val="FF0000"/>
                    </a:solidFill>
                    <a:sym typeface="Symbol" pitchFamily="18" charset="2"/>
                  </a:rPr>
                  <a:t>„opsin shift“</a:t>
                </a:r>
                <a:endParaRPr lang="cs-CZ" sz="1800">
                  <a:solidFill>
                    <a:srgbClr val="FF0000"/>
                  </a:solidFill>
                  <a:sym typeface="Symbol" pitchFamily="18" charset="2"/>
                </a:endParaRPr>
              </a:p>
            </p:txBody>
          </p:sp>
          <p:sp>
            <p:nvSpPr>
              <p:cNvPr id="73746" name="Text Box 18"/>
              <p:cNvSpPr txBox="1">
                <a:spLocks noChangeArrowheads="1"/>
              </p:cNvSpPr>
              <p:nvPr/>
            </p:nvSpPr>
            <p:spPr bwMode="auto">
              <a:xfrm>
                <a:off x="1746" y="2931"/>
                <a:ext cx="19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40000"/>
                  </a:lnSpc>
                </a:pPr>
                <a:r>
                  <a:rPr lang="fr-FR" sz="1800">
                    <a:solidFill>
                      <a:srgbClr val="FF0000"/>
                    </a:solidFill>
                    <a:sym typeface="Symbol" pitchFamily="18" charset="2"/>
                  </a:rPr>
                  <a:t></a:t>
                </a:r>
              </a:p>
            </p:txBody>
          </p:sp>
        </p:grpSp>
        <p:sp>
          <p:nvSpPr>
            <p:cNvPr id="73747" name="Line 19"/>
            <p:cNvSpPr>
              <a:spLocks noChangeShapeType="1"/>
            </p:cNvSpPr>
            <p:nvPr/>
          </p:nvSpPr>
          <p:spPr bwMode="auto">
            <a:xfrm flipV="1">
              <a:off x="1610" y="2705"/>
              <a:ext cx="0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3748" name="Group 20"/>
          <p:cNvGrpSpPr>
            <a:grpSpLocks/>
          </p:cNvGrpSpPr>
          <p:nvPr/>
        </p:nvGrpSpPr>
        <p:grpSpPr bwMode="auto">
          <a:xfrm>
            <a:off x="4930775" y="5013325"/>
            <a:ext cx="4213225" cy="1584325"/>
            <a:chOff x="3106" y="3158"/>
            <a:chExt cx="2654" cy="998"/>
          </a:xfrm>
        </p:grpSpPr>
        <p:sp>
          <p:nvSpPr>
            <p:cNvPr id="73749" name="Oval 21"/>
            <p:cNvSpPr>
              <a:spLocks noChangeArrowheads="1"/>
            </p:cNvSpPr>
            <p:nvPr/>
          </p:nvSpPr>
          <p:spPr bwMode="auto">
            <a:xfrm>
              <a:off x="3106" y="3930"/>
              <a:ext cx="409" cy="2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0" name="Oval 22"/>
            <p:cNvSpPr>
              <a:spLocks noChangeArrowheads="1"/>
            </p:cNvSpPr>
            <p:nvPr/>
          </p:nvSpPr>
          <p:spPr bwMode="auto">
            <a:xfrm>
              <a:off x="4921" y="3929"/>
              <a:ext cx="409" cy="2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1" name="Oval 23"/>
            <p:cNvSpPr>
              <a:spLocks noChangeArrowheads="1"/>
            </p:cNvSpPr>
            <p:nvPr/>
          </p:nvSpPr>
          <p:spPr bwMode="auto">
            <a:xfrm rot="2282415">
              <a:off x="3207" y="3197"/>
              <a:ext cx="725" cy="5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2" name="Oval 24"/>
            <p:cNvSpPr>
              <a:spLocks noChangeArrowheads="1"/>
            </p:cNvSpPr>
            <p:nvPr/>
          </p:nvSpPr>
          <p:spPr bwMode="auto">
            <a:xfrm rot="2282415">
              <a:off x="5035" y="3158"/>
              <a:ext cx="725" cy="5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3765" name="Group 37"/>
          <p:cNvGrpSpPr>
            <a:grpSpLocks/>
          </p:cNvGrpSpPr>
          <p:nvPr/>
        </p:nvGrpSpPr>
        <p:grpSpPr bwMode="auto">
          <a:xfrm>
            <a:off x="2274888" y="2420938"/>
            <a:ext cx="3592512" cy="3370262"/>
            <a:chOff x="1433" y="1525"/>
            <a:chExt cx="2263" cy="2123"/>
          </a:xfrm>
        </p:grpSpPr>
        <p:sp>
          <p:nvSpPr>
            <p:cNvPr id="73753" name="Text Box 25"/>
            <p:cNvSpPr txBox="1">
              <a:spLocks noChangeArrowheads="1"/>
            </p:cNvSpPr>
            <p:nvPr/>
          </p:nvSpPr>
          <p:spPr bwMode="auto">
            <a:xfrm>
              <a:off x="3288" y="3475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15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3754" name="Text Box 26"/>
            <p:cNvSpPr txBox="1">
              <a:spLocks noChangeArrowheads="1"/>
            </p:cNvSpPr>
            <p:nvPr/>
          </p:nvSpPr>
          <p:spPr bwMode="auto">
            <a:xfrm>
              <a:off x="3474" y="3294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14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3755" name="Text Box 27"/>
            <p:cNvSpPr txBox="1">
              <a:spLocks noChangeArrowheads="1"/>
            </p:cNvSpPr>
            <p:nvPr/>
          </p:nvSpPr>
          <p:spPr bwMode="auto">
            <a:xfrm>
              <a:off x="3157" y="3022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11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73764" name="Text Box 36"/>
            <p:cNvSpPr txBox="1">
              <a:spLocks noChangeArrowheads="1"/>
            </p:cNvSpPr>
            <p:nvPr/>
          </p:nvSpPr>
          <p:spPr bwMode="auto">
            <a:xfrm>
              <a:off x="1433" y="1525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rgbClr val="FF0000"/>
                  </a:solidFill>
                </a:rPr>
                <a:t>11</a:t>
              </a:r>
              <a:endParaRPr lang="fr-FR" sz="1200">
                <a:solidFill>
                  <a:srgbClr val="FF0000"/>
                </a:solidFill>
              </a:endParaRPr>
            </a:p>
          </p:txBody>
        </p:sp>
      </p:grp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1476375" y="6553200"/>
            <a:ext cx="559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Honig, B</a:t>
            </a:r>
            <a:r>
              <a:rPr lang="cs-CZ" sz="1400" b="0"/>
              <a:t>, </a:t>
            </a:r>
            <a:r>
              <a:rPr lang="fr-FR" sz="1400" b="0"/>
              <a:t> Nakanishi, K</a:t>
            </a:r>
            <a:r>
              <a:rPr lang="cs-CZ" sz="1400" b="0"/>
              <a:t>., et al.,</a:t>
            </a:r>
            <a:r>
              <a:rPr lang="fr-FR" sz="1400" b="0"/>
              <a:t>. </a:t>
            </a:r>
            <a:r>
              <a:rPr lang="fr-FR" sz="1400" b="0" i="1"/>
              <a:t>J.  Am. Chem. Soc.</a:t>
            </a:r>
            <a:r>
              <a:rPr lang="fr-FR" sz="1400" b="0"/>
              <a:t> </a:t>
            </a:r>
            <a:r>
              <a:rPr lang="fr-FR" sz="1400"/>
              <a:t>1979</a:t>
            </a:r>
            <a:r>
              <a:rPr lang="fr-FR" sz="1400" b="0"/>
              <a:t>, </a:t>
            </a:r>
            <a:r>
              <a:rPr lang="fr-FR" sz="1400" b="0" i="1"/>
              <a:t>101</a:t>
            </a:r>
            <a:r>
              <a:rPr lang="fr-FR" sz="1400" b="0"/>
              <a:t>, 7084.</a:t>
            </a:r>
          </a:p>
        </p:txBody>
      </p:sp>
      <p:sp>
        <p:nvSpPr>
          <p:cNvPr id="32" name="Oval 26">
            <a:extLst>
              <a:ext uri="{FF2B5EF4-FFF2-40B4-BE49-F238E27FC236}">
                <a16:creationId xmlns:a16="http://schemas.microsoft.com/office/drawing/2014/main" id="{B52EB34C-D84D-1C43-AC80-E629FAA8A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790" y="3909881"/>
            <a:ext cx="649288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BDD7A2E-A37E-6741-B92E-F468271FE066}"/>
              </a:ext>
            </a:extLst>
          </p:cNvPr>
          <p:cNvGrpSpPr/>
          <p:nvPr/>
        </p:nvGrpSpPr>
        <p:grpSpPr>
          <a:xfrm>
            <a:off x="0" y="0"/>
            <a:ext cx="9144000" cy="6926362"/>
            <a:chOff x="0" y="0"/>
            <a:chExt cx="9144000" cy="6926362"/>
          </a:xfrm>
        </p:grpSpPr>
        <p:sp>
          <p:nvSpPr>
            <p:cNvPr id="96258" name="Oval 2"/>
            <p:cNvSpPr>
              <a:spLocks noChangeArrowheads="1"/>
            </p:cNvSpPr>
            <p:nvPr/>
          </p:nvSpPr>
          <p:spPr bwMode="auto">
            <a:xfrm>
              <a:off x="4427538" y="5516563"/>
              <a:ext cx="431800" cy="28733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59" name="Text Box 3"/>
            <p:cNvSpPr txBox="1">
              <a:spLocks noChangeArrowheads="1"/>
            </p:cNvSpPr>
            <p:nvPr/>
          </p:nvSpPr>
          <p:spPr bwMode="auto">
            <a:xfrm>
              <a:off x="4624388" y="4889500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cs-CZ" sz="1800" b="0"/>
            </a:p>
          </p:txBody>
        </p:sp>
        <p:sp>
          <p:nvSpPr>
            <p:cNvPr id="96260" name="Oval 4"/>
            <p:cNvSpPr>
              <a:spLocks noChangeArrowheads="1"/>
            </p:cNvSpPr>
            <p:nvPr/>
          </p:nvSpPr>
          <p:spPr bwMode="auto">
            <a:xfrm>
              <a:off x="8604250" y="5302250"/>
              <a:ext cx="360363" cy="28733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6261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4890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b="0"/>
                <a:t>Vitamin A</a:t>
              </a:r>
              <a:endParaRPr lang="fr-FR" sz="2400" b="0"/>
            </a:p>
          </p:txBody>
        </p:sp>
        <p:graphicFrame>
          <p:nvGraphicFramePr>
            <p:cNvPr id="9626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7305778"/>
                </p:ext>
              </p:extLst>
            </p:nvPr>
          </p:nvGraphicFramePr>
          <p:xfrm>
            <a:off x="3851275" y="1989138"/>
            <a:ext cx="2879725" cy="155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40" name="CS ChemDraw Drawing" r:id="rId4" imgW="3368802" imgH="1818513" progId="ChemDraw.Document.6.0">
                    <p:embed/>
                  </p:oleObj>
                </mc:Choice>
                <mc:Fallback>
                  <p:oleObj name="CS ChemDraw Drawing" r:id="rId4" imgW="3368802" imgH="1818513" progId="ChemDraw.Document.6.0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275" y="1989138"/>
                          <a:ext cx="2879725" cy="155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2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7365268"/>
                </p:ext>
              </p:extLst>
            </p:nvPr>
          </p:nvGraphicFramePr>
          <p:xfrm>
            <a:off x="3708400" y="188913"/>
            <a:ext cx="3455988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41" name="CS ChemDraw Drawing" r:id="rId6" imgW="4145280" imgH="1222248" progId="ChemDraw.Document.6.0">
                    <p:embed/>
                  </p:oleObj>
                </mc:Choice>
                <mc:Fallback>
                  <p:oleObj name="CS ChemDraw Drawing" r:id="rId6" imgW="4145280" imgH="1222248" progId="ChemDraw.Document.6.0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400" y="188913"/>
                          <a:ext cx="3455988" cy="1020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468313" y="1341438"/>
              <a:ext cx="84455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 b="0"/>
                <a:t>Vitamín A je výchozí látkou pro syntézu 11-cis-retinalu, chromoforu, který používají téměř všechny organizmy k zachycování zrakových vjemů.</a:t>
              </a:r>
              <a:endParaRPr lang="de-CH" sz="1600" b="0"/>
            </a:p>
          </p:txBody>
        </p: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0" y="3455988"/>
              <a:ext cx="9144000" cy="3470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 b="0" dirty="0"/>
                <a:t>11-cis-retinal je chromoforem, který používají jak tyčinky, tak čípky lidského oka k zachycení světelných vjemů. Pří absorpci fotonu dojde k izomerizaci na trans-izomer. Tato reakce je sama o sobě energeticky výhodná (</a:t>
              </a:r>
              <a:r>
                <a:rPr lang="de-CH" sz="1600" b="0" dirty="0">
                  <a:latin typeface="Symbol" pitchFamily="18" charset="2"/>
                </a:rPr>
                <a:t>D</a:t>
              </a:r>
              <a:r>
                <a:rPr lang="de-CH" sz="1600" b="0" dirty="0"/>
                <a:t>G</a:t>
              </a:r>
              <a:r>
                <a:rPr lang="de-CH" sz="1600" b="0" baseline="30000" dirty="0"/>
                <a:t>0</a:t>
              </a:r>
              <a:r>
                <a:rPr lang="de-CH" sz="1600" b="0" dirty="0"/>
                <a:t> </a:t>
              </a:r>
              <a:r>
                <a:rPr lang="de-CH" sz="1600" b="0" dirty="0">
                  <a:sym typeface="Symbol" pitchFamily="18" charset="2"/>
                </a:rPr>
                <a:t>=</a:t>
              </a:r>
              <a:r>
                <a:rPr lang="de-CH" sz="1600" b="0" dirty="0"/>
                <a:t> </a:t>
              </a:r>
              <a:r>
                <a:rPr lang="cs-CZ" sz="1600" b="0" dirty="0"/>
                <a:t>-</a:t>
              </a:r>
              <a:r>
                <a:rPr lang="de-CH" sz="1600" b="0" dirty="0"/>
                <a:t>4 kcal/</a:t>
              </a:r>
              <a:r>
                <a:rPr lang="de-CH" sz="1600" b="0" dirty="0" err="1"/>
                <a:t>mol</a:t>
              </a:r>
              <a:r>
                <a:rPr lang="cs-CZ" sz="1600" b="0" dirty="0"/>
                <a:t>), avšak </a:t>
              </a:r>
              <a:r>
                <a:rPr lang="cs-CZ" sz="1600" b="0" dirty="0" err="1"/>
                <a:t>retinal</a:t>
              </a:r>
              <a:r>
                <a:rPr lang="cs-CZ" sz="1600" b="0" dirty="0"/>
                <a:t> je zakotven v proteinu zvaném opsin, který konformaci </a:t>
              </a:r>
              <a:r>
                <a:rPr lang="cs-CZ" sz="1600" b="0" dirty="0" err="1"/>
                <a:t>all</a:t>
              </a:r>
              <a:r>
                <a:rPr lang="cs-CZ" sz="1600" b="0" dirty="0"/>
                <a:t>-trans znevýhodňuje. Výhodná konformační změna </a:t>
              </a:r>
              <a:r>
                <a:rPr lang="cs-CZ" sz="1600" b="0" dirty="0" err="1"/>
                <a:t>retinalu</a:t>
              </a:r>
              <a:r>
                <a:rPr lang="cs-CZ" sz="1600" b="0" dirty="0"/>
                <a:t> je tedy spojena s energeticky nevýhodnou změnou konformace proteinu (výsledná </a:t>
              </a:r>
              <a:r>
                <a:rPr lang="de-CH" sz="1600" b="0" dirty="0">
                  <a:latin typeface="Symbol" pitchFamily="18" charset="2"/>
                </a:rPr>
                <a:t>D</a:t>
              </a:r>
              <a:r>
                <a:rPr lang="de-CH" sz="1600" b="0" dirty="0"/>
                <a:t>G</a:t>
              </a:r>
              <a:r>
                <a:rPr lang="de-CH" sz="1600" b="0" baseline="30000" dirty="0"/>
                <a:t>0</a:t>
              </a:r>
              <a:r>
                <a:rPr lang="cs-CZ" sz="1600" b="0" dirty="0"/>
                <a:t> je přibližně +35 kcal/mol</a:t>
              </a:r>
              <a:r>
                <a:rPr lang="de-CH" sz="1600" b="0" dirty="0"/>
                <a:t>, </a:t>
              </a:r>
              <a:r>
                <a:rPr lang="de-CH" sz="1600" b="0" dirty="0" err="1"/>
                <a:t>proto</a:t>
              </a:r>
              <a:r>
                <a:rPr lang="de-CH" sz="1600" b="0" dirty="0"/>
                <a:t> je </a:t>
              </a:r>
              <a:r>
                <a:rPr lang="de-CH" sz="1600" b="0" dirty="0" err="1"/>
                <a:t>zapot</a:t>
              </a:r>
              <a:r>
                <a:rPr lang="cs-CZ" sz="1600" b="0" dirty="0" err="1"/>
                <a:t>řebí</a:t>
              </a:r>
              <a:r>
                <a:rPr lang="cs-CZ" sz="1600" b="0" dirty="0"/>
                <a:t> energie fotonu).</a:t>
              </a:r>
              <a:r>
                <a:rPr lang="cs-CZ" sz="1600" b="0" baseline="30000" dirty="0"/>
                <a:t>1</a:t>
              </a:r>
              <a:r>
                <a:rPr lang="cs-CZ" sz="1600" b="0" dirty="0"/>
                <a:t> Relaxace této napjaté struktury nastartuje řadu signálních procesů, které vedou k elektrickému signálu v mozku. </a:t>
              </a:r>
            </a:p>
            <a:p>
              <a:r>
                <a:rPr lang="cs-CZ" sz="1600" b="0" dirty="0"/>
                <a:t>V dnešní přednášce se pokusíme objasnit tři problémy:</a:t>
              </a:r>
            </a:p>
            <a:p>
              <a:pPr>
                <a:lnSpc>
                  <a:spcPct val="20000"/>
                </a:lnSpc>
              </a:pPr>
              <a:endParaRPr lang="cs-CZ" sz="1600" b="0" dirty="0"/>
            </a:p>
            <a:p>
              <a:pPr>
                <a:lnSpc>
                  <a:spcPct val="90000"/>
                </a:lnSpc>
              </a:pPr>
              <a:r>
                <a:rPr lang="cs-CZ" sz="1600" dirty="0"/>
                <a:t>1. Jak probíhají první fáze přenosu světelného vzruchu?</a:t>
              </a:r>
              <a:endParaRPr lang="fr-FR" sz="1600" dirty="0"/>
            </a:p>
            <a:p>
              <a:pPr>
                <a:lnSpc>
                  <a:spcPct val="30000"/>
                </a:lnSpc>
              </a:pPr>
              <a:endParaRPr lang="cs-CZ" sz="1600" dirty="0"/>
            </a:p>
            <a:p>
              <a:pPr>
                <a:lnSpc>
                  <a:spcPct val="90000"/>
                </a:lnSpc>
              </a:pPr>
              <a:r>
                <a:rPr lang="cs-CZ" sz="1600" dirty="0"/>
                <a:t>2. Odkud pochází energie k biosyntéze energeticky nevýhodné konformace 11-cis-retinalu? Oxidací vitaminu A vzniká retinol ve své konformaci </a:t>
              </a:r>
              <a:r>
                <a:rPr lang="cs-CZ" sz="1600" dirty="0" err="1"/>
                <a:t>all</a:t>
              </a:r>
              <a:r>
                <a:rPr lang="cs-CZ" sz="1600" dirty="0"/>
                <a:t>-trans. </a:t>
              </a:r>
            </a:p>
            <a:p>
              <a:pPr>
                <a:lnSpc>
                  <a:spcPct val="30000"/>
                </a:lnSpc>
              </a:pPr>
              <a:endParaRPr lang="cs-CZ" sz="1800" dirty="0"/>
            </a:p>
            <a:p>
              <a:pPr>
                <a:lnSpc>
                  <a:spcPct val="90000"/>
                </a:lnSpc>
              </a:pPr>
              <a:r>
                <a:rPr lang="cs-CZ" sz="1600" dirty="0"/>
                <a:t>3. Jak je možné, že tentýž chromofor, 11-cis-retinal, který sám absorbuje v oblasti UV, slouží jako čidlo pro viditelné světlo, a to různých barev?</a:t>
              </a:r>
              <a:endParaRPr lang="fr-FR" sz="1600" dirty="0"/>
            </a:p>
            <a:p>
              <a:pPr>
                <a:lnSpc>
                  <a:spcPct val="20000"/>
                </a:lnSpc>
              </a:pPr>
              <a:endParaRPr lang="cs-CZ" sz="1800" dirty="0"/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0" y="3068638"/>
              <a:ext cx="43100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400" b="0" baseline="30000"/>
                <a:t>1 </a:t>
              </a:r>
              <a:r>
                <a:rPr lang="fr-FR" sz="1400" b="0"/>
                <a:t>Nakanishi, K. </a:t>
              </a:r>
              <a:r>
                <a:rPr lang="fr-FR" sz="1400" b="0" i="1"/>
                <a:t>Pure Appl. Chem.</a:t>
              </a:r>
              <a:r>
                <a:rPr lang="fr-FR" sz="1400" b="0"/>
                <a:t> </a:t>
              </a:r>
              <a:r>
                <a:rPr lang="fr-FR" sz="1400"/>
                <a:t>1991</a:t>
              </a:r>
              <a:r>
                <a:rPr lang="fr-FR" sz="1400" b="0"/>
                <a:t>, </a:t>
              </a:r>
              <a:r>
                <a:rPr lang="fr-FR" sz="1400" b="0" i="1"/>
                <a:t>63</a:t>
              </a:r>
              <a:r>
                <a:rPr lang="fr-FR" sz="1400" b="0"/>
                <a:t>, 161-170.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9ACA850-C0B5-494D-A0DD-29F4E0988526}"/>
                </a:ext>
              </a:extLst>
            </p:cNvPr>
            <p:cNvSpPr txBox="1"/>
            <p:nvPr/>
          </p:nvSpPr>
          <p:spPr>
            <a:xfrm>
              <a:off x="6084168" y="227687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79388" y="60325"/>
            <a:ext cx="864076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/>
              <a:t>Nejv</a:t>
            </a:r>
            <a:r>
              <a:rPr lang="cs-CZ" sz="1800"/>
              <a:t>ětší </a:t>
            </a:r>
            <a:r>
              <a:rPr lang="de-CH" sz="1800"/>
              <a:t> „opsin shifts“ jsou pozorov</a:t>
            </a:r>
            <a:r>
              <a:rPr lang="cs-CZ" sz="1800"/>
              <a:t>ány pro deriváty, kde chromofor je omezen na fragment C</a:t>
            </a:r>
            <a:r>
              <a:rPr lang="cs-CZ" sz="1800" baseline="-25000"/>
              <a:t>14</a:t>
            </a:r>
            <a:r>
              <a:rPr lang="cs-CZ" sz="1800"/>
              <a:t>-N</a:t>
            </a:r>
            <a:r>
              <a:rPr lang="cs-CZ" sz="1800" baseline="30000"/>
              <a:t>+</a:t>
            </a:r>
            <a:r>
              <a:rPr lang="cs-CZ" sz="1800"/>
              <a:t>. Negativní náboj v opsinu, který způsobuje „opsin shift“, se tedy musí nacházet v blízkosti tohoto fragmentu.</a:t>
            </a:r>
          </a:p>
          <a:p>
            <a:pPr>
              <a:lnSpc>
                <a:spcPct val="90000"/>
              </a:lnSpc>
            </a:pPr>
            <a:r>
              <a:rPr lang="cs-CZ" sz="1800"/>
              <a:t>B. Honig a K. Nakanishi pomocí výpočtů vyvinuli tzv. „External point-charge model“, kde se nachází náboj -1 e </a:t>
            </a:r>
            <a:r>
              <a:rPr lang="cs-CZ" sz="1800">
                <a:sym typeface="Symbol" pitchFamily="18" charset="2"/>
              </a:rPr>
              <a:t>3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cs-CZ" sz="1800">
                <a:cs typeface="Times New Roman" pitchFamily="18" charset="0"/>
              </a:rPr>
              <a:t> od atomu C</a:t>
            </a:r>
            <a:r>
              <a:rPr lang="cs-CZ" sz="1800" baseline="-25000">
                <a:cs typeface="Times New Roman" pitchFamily="18" charset="0"/>
              </a:rPr>
              <a:t>12</a:t>
            </a:r>
            <a:r>
              <a:rPr lang="cs-CZ" sz="1800">
                <a:cs typeface="Times New Roman" pitchFamily="18" charset="0"/>
              </a:rPr>
              <a:t>.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1476375" y="6553200"/>
            <a:ext cx="559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Honig, B</a:t>
            </a:r>
            <a:r>
              <a:rPr lang="cs-CZ" sz="1400" b="0"/>
              <a:t>, </a:t>
            </a:r>
            <a:r>
              <a:rPr lang="fr-FR" sz="1400" b="0"/>
              <a:t> Nakanishi, K</a:t>
            </a:r>
            <a:r>
              <a:rPr lang="cs-CZ" sz="1400" b="0"/>
              <a:t>., et al.,</a:t>
            </a:r>
            <a:r>
              <a:rPr lang="fr-FR" sz="1400" b="0"/>
              <a:t>. </a:t>
            </a:r>
            <a:r>
              <a:rPr lang="fr-FR" sz="1400" b="0" i="1"/>
              <a:t>J.  Am. Chem. Soc.</a:t>
            </a:r>
            <a:r>
              <a:rPr lang="fr-FR" sz="1400" b="0"/>
              <a:t> </a:t>
            </a:r>
            <a:r>
              <a:rPr lang="fr-FR" sz="1400"/>
              <a:t>1979</a:t>
            </a:r>
            <a:r>
              <a:rPr lang="fr-FR" sz="1400" b="0"/>
              <a:t>, </a:t>
            </a:r>
            <a:r>
              <a:rPr lang="fr-FR" sz="1400" b="0" i="1"/>
              <a:t>101</a:t>
            </a:r>
            <a:r>
              <a:rPr lang="fr-FR" sz="1400" b="0"/>
              <a:t>, 7084.</a:t>
            </a:r>
          </a:p>
        </p:txBody>
      </p:sp>
      <p:pic>
        <p:nvPicPr>
          <p:cNvPr id="74783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773238"/>
            <a:ext cx="5903912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179388" y="2276475"/>
            <a:ext cx="45370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/>
              <a:t>Podle modelu optimalizovaného pro hovězí rodopsin 11-cis-retinal nemůže být planární (jak by vyžadovala optimalizace </a:t>
            </a:r>
            <a:r>
              <a:rPr lang="cs-CZ" sz="1800">
                <a:latin typeface="Symbol" pitchFamily="18" charset="2"/>
              </a:rPr>
              <a:t>p</a:t>
            </a:r>
            <a:r>
              <a:rPr lang="cs-CZ" sz="1800"/>
              <a:t>-systému), ale musí ležet zhruba ve dvou rovinách vzájemně pootočených kolem vazby C</a:t>
            </a:r>
            <a:r>
              <a:rPr lang="cs-CZ" sz="1800" baseline="-25000"/>
              <a:t>12</a:t>
            </a:r>
            <a:r>
              <a:rPr lang="cs-CZ" sz="1800"/>
              <a:t>-C</a:t>
            </a:r>
            <a:r>
              <a:rPr lang="cs-CZ" sz="1800" baseline="-25000"/>
              <a:t>13</a:t>
            </a:r>
            <a:r>
              <a:rPr lang="cs-CZ" sz="1800"/>
              <a:t>.</a:t>
            </a:r>
            <a:endParaRPr lang="en-US" sz="1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86" name="Rectangle 34"/>
          <p:cNvSpPr>
            <a:spLocks noChangeArrowheads="1"/>
          </p:cNvSpPr>
          <p:nvPr/>
        </p:nvSpPr>
        <p:spPr bwMode="auto">
          <a:xfrm>
            <a:off x="395288" y="5013325"/>
            <a:ext cx="45370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>
                <a:solidFill>
                  <a:srgbClr val="FF0000"/>
                </a:solidFill>
              </a:rPr>
              <a:t>Krystalová struktura hovězího rodopsinu byla zjištěna o 20 let později...</a:t>
            </a:r>
            <a:endParaRPr lang="en-US" sz="1800" baseline="-25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6156325" y="2154238"/>
            <a:ext cx="581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/>
              <a:t>metyl</a:t>
            </a:r>
          </a:p>
        </p:txBody>
      </p:sp>
      <p:sp>
        <p:nvSpPr>
          <p:cNvPr id="74788" name="Text Box 36"/>
          <p:cNvSpPr txBox="1">
            <a:spLocks noChangeArrowheads="1"/>
          </p:cNvSpPr>
          <p:nvPr/>
        </p:nvSpPr>
        <p:spPr bwMode="auto">
          <a:xfrm>
            <a:off x="6300788" y="4292600"/>
            <a:ext cx="581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/>
              <a:t>metyl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F88_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9096375" cy="6419850"/>
          </a:xfrm>
          <a:prstGeom prst="rect">
            <a:avLst/>
          </a:prstGeom>
          <a:noFill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-1" y="83344"/>
            <a:ext cx="90963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b="0" dirty="0"/>
              <a:t>X-</a:t>
            </a:r>
            <a:r>
              <a:rPr lang="de-CH" sz="1800" b="0" dirty="0" err="1"/>
              <a:t>ray</a:t>
            </a:r>
            <a:r>
              <a:rPr lang="de-CH" sz="1800" b="0" dirty="0"/>
              <a:t> </a:t>
            </a:r>
            <a:r>
              <a:rPr lang="de-CH" sz="1800" b="0" dirty="0" err="1"/>
              <a:t>structure</a:t>
            </a:r>
            <a:r>
              <a:rPr lang="de-CH" sz="1800" b="0" dirty="0"/>
              <a:t> </a:t>
            </a:r>
            <a:r>
              <a:rPr lang="de-CH" sz="1800" b="0" dirty="0" err="1"/>
              <a:t>of</a:t>
            </a:r>
            <a:r>
              <a:rPr lang="de-CH" sz="1800" b="0" dirty="0"/>
              <a:t> bovine </a:t>
            </a:r>
            <a:r>
              <a:rPr lang="de-CH" sz="1800" b="0" dirty="0" err="1"/>
              <a:t>rhodopsin,Palczewski</a:t>
            </a:r>
            <a:r>
              <a:rPr lang="de-CH" sz="1800" b="0" dirty="0"/>
              <a:t> et al., </a:t>
            </a:r>
            <a:r>
              <a:rPr lang="fr-FR" sz="1800" b="0" dirty="0"/>
              <a:t>Science </a:t>
            </a:r>
            <a:r>
              <a:rPr lang="fr-FR" sz="1800" dirty="0"/>
              <a:t>289: </a:t>
            </a:r>
            <a:r>
              <a:rPr lang="fr-FR" sz="1800" b="0" dirty="0"/>
              <a:t>739-745 (2000)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148263" y="4149725"/>
            <a:ext cx="3041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 b="0"/>
              <a:t>11-</a:t>
            </a:r>
            <a:r>
              <a:rPr lang="de-CH" sz="1800" b="0" i="1"/>
              <a:t>cis</a:t>
            </a:r>
            <a:r>
              <a:rPr lang="de-CH" sz="1800" b="0"/>
              <a:t>-retinal bound to K296</a:t>
            </a:r>
            <a:endParaRPr lang="fr-FR" sz="1800" b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211638" y="5157788"/>
            <a:ext cx="2559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 b="0"/>
              <a:t>NZ atom of lysine K296</a:t>
            </a:r>
            <a:endParaRPr lang="fr-FR" sz="1800" b="0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 flipV="1">
            <a:off x="3276600" y="4868863"/>
            <a:ext cx="935038" cy="504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84213" y="2133600"/>
            <a:ext cx="1835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800" b="0"/>
              <a:t>Glutamate E113</a:t>
            </a:r>
            <a:endParaRPr lang="fr-FR" sz="1800" b="0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V="1">
            <a:off x="1979613" y="3357563"/>
            <a:ext cx="2232025" cy="503237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767138" y="2852738"/>
            <a:ext cx="51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>
                <a:solidFill>
                  <a:srgbClr val="FFFF00"/>
                </a:solidFill>
              </a:rPr>
              <a:t>C</a:t>
            </a:r>
            <a:r>
              <a:rPr lang="cs-CZ" sz="1800" baseline="-25000" dirty="0">
                <a:solidFill>
                  <a:srgbClr val="FFFF00"/>
                </a:solidFill>
              </a:rPr>
              <a:t>12</a:t>
            </a:r>
            <a:endParaRPr lang="fr-FR" sz="1800" baseline="-25000" dirty="0">
              <a:solidFill>
                <a:srgbClr val="FFFF00"/>
              </a:solidFill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943225" y="32131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>
                <a:solidFill>
                  <a:srgbClr val="FFFF00"/>
                </a:solidFill>
              </a:rPr>
              <a:t>6</a:t>
            </a:r>
            <a:r>
              <a:rPr lang="en-US" sz="1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Å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447675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800" b="0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1168" y="5653439"/>
            <a:ext cx="9050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srgbClr val="FFFF00"/>
                </a:solidFill>
              </a:rPr>
              <a:t>Umístění negativně nabité skupiny (E113) zhruba odpovídá strukturnímu modelu předpovězenému </a:t>
            </a:r>
            <a:r>
              <a:rPr lang="cs-CZ" sz="2000" dirty="0" err="1">
                <a:solidFill>
                  <a:srgbClr val="FFFF00"/>
                </a:solidFill>
              </a:rPr>
              <a:t>Honigem</a:t>
            </a:r>
            <a:r>
              <a:rPr lang="cs-CZ" sz="2000" dirty="0">
                <a:solidFill>
                  <a:srgbClr val="FFFF00"/>
                </a:solidFill>
              </a:rPr>
              <a:t> </a:t>
            </a:r>
            <a:r>
              <a:rPr lang="de-CH" sz="2000" dirty="0">
                <a:solidFill>
                  <a:srgbClr val="FFFF00"/>
                </a:solidFill>
              </a:rPr>
              <a:t>&amp; </a:t>
            </a:r>
            <a:r>
              <a:rPr lang="de-CH" sz="2000" dirty="0" err="1">
                <a:solidFill>
                  <a:srgbClr val="FFFF00"/>
                </a:solidFill>
              </a:rPr>
              <a:t>Nakanishim</a:t>
            </a:r>
            <a:r>
              <a:rPr lang="cs-CZ" sz="2000" dirty="0">
                <a:solidFill>
                  <a:srgbClr val="FFFF00"/>
                </a:solidFill>
              </a:rPr>
              <a:t>, i když vzdálenost od C12 je delší, než předpovězeno.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84CBE9B-7AC8-C74B-AD7A-0A8C46BD5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694"/>
            <a:ext cx="893762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 dirty="0">
                <a:solidFill>
                  <a:srgbClr val="FFFF00"/>
                </a:solidFill>
              </a:rPr>
              <a:t>Molekula  11-cis-retinalu leží zhruba ve dvou rovinách, jak předpovězeno výpočty </a:t>
            </a:r>
            <a:r>
              <a:rPr lang="cs-CZ" sz="1800" dirty="0" err="1">
                <a:solidFill>
                  <a:srgbClr val="FFFF00"/>
                </a:solidFill>
              </a:rPr>
              <a:t>Honiga</a:t>
            </a:r>
            <a:r>
              <a:rPr lang="cs-CZ" sz="1800" dirty="0">
                <a:solidFill>
                  <a:srgbClr val="FFFF00"/>
                </a:solidFill>
              </a:rPr>
              <a:t> a </a:t>
            </a:r>
            <a:r>
              <a:rPr lang="cs-CZ" sz="1800" dirty="0" err="1">
                <a:solidFill>
                  <a:srgbClr val="FFFF00"/>
                </a:solidFill>
              </a:rPr>
              <a:t>Nakanishiho</a:t>
            </a:r>
            <a:r>
              <a:rPr lang="cs-CZ" sz="1800" dirty="0">
                <a:solidFill>
                  <a:srgbClr val="FFFF00"/>
                </a:solidFill>
              </a:rPr>
              <a:t>. Obě roviny jsou ale vůči sobě pootočeny rotací kolem vazby C</a:t>
            </a:r>
            <a:r>
              <a:rPr lang="cs-CZ" sz="1800" baseline="-25000" dirty="0">
                <a:solidFill>
                  <a:srgbClr val="FFFF00"/>
                </a:solidFill>
              </a:rPr>
              <a:t>11</a:t>
            </a:r>
            <a:r>
              <a:rPr lang="cs-CZ" sz="1800" dirty="0">
                <a:solidFill>
                  <a:srgbClr val="FFFF00"/>
                </a:solidFill>
              </a:rPr>
              <a:t>-C</a:t>
            </a:r>
            <a:r>
              <a:rPr lang="cs-CZ" sz="1800" baseline="-25000" dirty="0">
                <a:solidFill>
                  <a:srgbClr val="FFFF00"/>
                </a:solidFill>
              </a:rPr>
              <a:t>12</a:t>
            </a:r>
            <a:r>
              <a:rPr lang="cs-CZ" sz="1800" dirty="0">
                <a:solidFill>
                  <a:srgbClr val="FFFF00"/>
                </a:solidFill>
              </a:rPr>
              <a:t>, a ne kolem vazby C</a:t>
            </a:r>
            <a:r>
              <a:rPr lang="cs-CZ" sz="1800" baseline="-25000" dirty="0">
                <a:solidFill>
                  <a:srgbClr val="FFFF00"/>
                </a:solidFill>
              </a:rPr>
              <a:t>12</a:t>
            </a:r>
            <a:r>
              <a:rPr lang="cs-CZ" sz="1800" dirty="0">
                <a:solidFill>
                  <a:srgbClr val="FFFF00"/>
                </a:solidFill>
              </a:rPr>
              <a:t>-C</a:t>
            </a:r>
            <a:r>
              <a:rPr lang="cs-CZ" sz="1800" baseline="-25000" dirty="0">
                <a:solidFill>
                  <a:srgbClr val="FFFF00"/>
                </a:solidFill>
              </a:rPr>
              <a:t>13</a:t>
            </a:r>
            <a:r>
              <a:rPr lang="cs-CZ" sz="1800" dirty="0">
                <a:solidFill>
                  <a:srgbClr val="FFFF00"/>
                </a:solidFill>
              </a:rPr>
              <a:t>, jak předpovězeno.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5F3F999-5025-6142-9901-C1F8CC2C8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499" y="2564904"/>
            <a:ext cx="51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>
                <a:solidFill>
                  <a:srgbClr val="FFFF00"/>
                </a:solidFill>
              </a:rPr>
              <a:t>C</a:t>
            </a:r>
            <a:r>
              <a:rPr lang="cs-CZ" sz="1800" baseline="-25000" dirty="0">
                <a:solidFill>
                  <a:srgbClr val="FFFF00"/>
                </a:solidFill>
              </a:rPr>
              <a:t>11</a:t>
            </a:r>
            <a:endParaRPr lang="fr-FR" sz="1800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92138" y="568325"/>
            <a:ext cx="82280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Cvičení</a:t>
            </a:r>
          </a:p>
          <a:p>
            <a:endParaRPr lang="cs-CZ" sz="1800"/>
          </a:p>
          <a:p>
            <a:r>
              <a:rPr lang="cs-CZ" sz="1800" b="0"/>
              <a:t>Jak uvedeno na začátku prezentace, konformační změna rodopsinu po absorpci fotonu a izomerizaci retinalu je spojená s </a:t>
            </a:r>
            <a:r>
              <a:rPr lang="de-CH" sz="1800" b="0">
                <a:latin typeface="Symbol" pitchFamily="18" charset="2"/>
              </a:rPr>
              <a:t>D</a:t>
            </a:r>
            <a:r>
              <a:rPr lang="de-CH" sz="1800" b="0"/>
              <a:t>G</a:t>
            </a:r>
            <a:r>
              <a:rPr lang="de-CH" sz="1800" b="0" baseline="-25000"/>
              <a:t>0</a:t>
            </a:r>
            <a:r>
              <a:rPr lang="cs-CZ" sz="1800" b="0"/>
              <a:t>  přibližně +35 kcal/mol. Stačí energie fotonu na nabuzení této energeticky nevýhodné konformace?</a:t>
            </a:r>
          </a:p>
          <a:p>
            <a:r>
              <a:rPr lang="cs-CZ" sz="1800" b="0"/>
              <a:t>Vypočtěte energii fotonu pro vlnovou délku 500 nm v jednotkách kcal/mol.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914400" y="234950"/>
            <a:ext cx="7927951" cy="5892962"/>
            <a:chOff x="340" y="210"/>
            <a:chExt cx="5125" cy="3834"/>
          </a:xfrm>
        </p:grpSpPr>
        <p:pic>
          <p:nvPicPr>
            <p:cNvPr id="97284" name="Picture 4" descr="rhodops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210"/>
              <a:ext cx="5125" cy="3834"/>
            </a:xfrm>
            <a:prstGeom prst="rect">
              <a:avLst/>
            </a:prstGeom>
            <a:noFill/>
          </p:spPr>
        </p:pic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2064" y="981"/>
              <a:ext cx="1179" cy="317"/>
            </a:xfrm>
            <a:prstGeom prst="rect">
              <a:avLst/>
            </a:prstGeom>
            <a:solidFill>
              <a:srgbClr val="A5CB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2064" y="1979"/>
              <a:ext cx="1179" cy="317"/>
            </a:xfrm>
            <a:prstGeom prst="rect">
              <a:avLst/>
            </a:prstGeom>
            <a:solidFill>
              <a:srgbClr val="A3CD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2064" y="2613"/>
              <a:ext cx="997" cy="227"/>
            </a:xfrm>
            <a:prstGeom prst="rect">
              <a:avLst/>
            </a:prstGeom>
            <a:solidFill>
              <a:srgbClr val="A5CB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134062" y="6166338"/>
            <a:ext cx="7182354" cy="5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Konformační změna vyvolaná absorpcí fotonu umožní připojení opsinu na G-protein </a:t>
            </a:r>
            <a:r>
              <a:rPr lang="cs-CZ" sz="1600" dirty="0" err="1"/>
              <a:t>transducin</a:t>
            </a:r>
            <a:r>
              <a:rPr lang="cs-CZ" sz="1600" dirty="0"/>
              <a:t>. To je první fáze signální kaskády (viz dále).</a:t>
            </a:r>
            <a:endParaRPr lang="de-CH" sz="1600" dirty="0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247843" y="3162987"/>
            <a:ext cx="911134" cy="348905"/>
          </a:xfrm>
          <a:prstGeom prst="rect">
            <a:avLst/>
          </a:prstGeom>
          <a:solidFill>
            <a:srgbClr val="A93A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1896692" y="3023117"/>
            <a:ext cx="1192673" cy="348905"/>
          </a:xfrm>
          <a:prstGeom prst="rect">
            <a:avLst/>
          </a:prstGeom>
          <a:solidFill>
            <a:srgbClr val="A93A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841750" y="0"/>
            <a:ext cx="530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0"/>
              <a:t>upraveno podle http://www.sas.upenn.edu/~tareilaj/retinalandrhodopsin.html</a:t>
            </a:r>
          </a:p>
        </p:txBody>
      </p:sp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2916238" y="5356225"/>
          <a:ext cx="259238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1" name="CS ChemDraw Drawing" r:id="rId5" imgW="2301120" imgH="700560" progId="ChemDraw.Document.6.0">
                  <p:embed/>
                </p:oleObj>
              </mc:Choice>
              <mc:Fallback>
                <p:oleObj name="CS ChemDraw Drawing" r:id="rId5" imgW="2301120" imgH="700560" progId="ChemDraw.Document.6.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356225"/>
                        <a:ext cx="2592387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5003800" y="5084763"/>
          <a:ext cx="15621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2" name="Image" r:id="rId7" imgW="1561492" imgH="295238" progId="Photoshop.Image.9">
                  <p:embed/>
                </p:oleObj>
              </mc:Choice>
              <mc:Fallback>
                <p:oleObj name="Image" r:id="rId7" imgW="1561492" imgH="295238" progId="Photoshop.Image.9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084763"/>
                        <a:ext cx="15621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1331913" y="5056188"/>
            <a:ext cx="1655762" cy="581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600">
                <a:solidFill>
                  <a:schemeClr val="accent2"/>
                </a:solidFill>
              </a:rPr>
              <a:t>all-trans retinol</a:t>
            </a:r>
          </a:p>
          <a:p>
            <a:r>
              <a:rPr lang="de-CH" sz="1600">
                <a:solidFill>
                  <a:schemeClr val="accent2"/>
                </a:solidFill>
              </a:rPr>
              <a:t>(vitamine A)</a:t>
            </a:r>
            <a:endParaRPr lang="fr-FR" sz="1600">
              <a:solidFill>
                <a:schemeClr val="accent2"/>
              </a:solidFill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3635375" y="260350"/>
            <a:ext cx="1657350" cy="1081088"/>
          </a:xfrm>
          <a:prstGeom prst="rect">
            <a:avLst/>
          </a:prstGeom>
          <a:solidFill>
            <a:srgbClr val="AAD6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97296" name="Object 16"/>
          <p:cNvGraphicFramePr>
            <a:graphicFrameLocks noChangeAspect="1"/>
          </p:cNvGraphicFramePr>
          <p:nvPr/>
        </p:nvGraphicFramePr>
        <p:xfrm>
          <a:off x="4111625" y="1112838"/>
          <a:ext cx="6762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3" name="Image" r:id="rId9" imgW="676012" imgH="228269" progId="Photoshop.Image.9">
                  <p:embed/>
                </p:oleObj>
              </mc:Choice>
              <mc:Fallback>
                <p:oleObj name="Image" r:id="rId9" imgW="676012" imgH="228269" progId="Photoshop.Image.9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5" y="1112838"/>
                        <a:ext cx="67627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5435600" y="5445125"/>
            <a:ext cx="3211513" cy="581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accent2"/>
                </a:solidFill>
              </a:rPr>
              <a:t>enzym:</a:t>
            </a:r>
          </a:p>
          <a:p>
            <a:r>
              <a:rPr lang="de-CH" sz="1600">
                <a:solidFill>
                  <a:schemeClr val="accent2"/>
                </a:solidFill>
              </a:rPr>
              <a:t>all-trans retinol dehydrogenase</a:t>
            </a:r>
          </a:p>
        </p:txBody>
      </p:sp>
      <p:grpSp>
        <p:nvGrpSpPr>
          <p:cNvPr id="97298" name="Group 18"/>
          <p:cNvGrpSpPr>
            <a:grpSpLocks/>
          </p:cNvGrpSpPr>
          <p:nvPr/>
        </p:nvGrpSpPr>
        <p:grpSpPr bwMode="auto">
          <a:xfrm>
            <a:off x="6877050" y="3860800"/>
            <a:ext cx="1633538" cy="1373188"/>
            <a:chOff x="4332" y="2432"/>
            <a:chExt cx="1029" cy="865"/>
          </a:xfrm>
        </p:grpSpPr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>
              <a:off x="4332" y="2432"/>
              <a:ext cx="13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auto">
            <a:xfrm>
              <a:off x="4377" y="2931"/>
              <a:ext cx="984" cy="3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šíření vzruchu</a:t>
              </a:r>
            </a:p>
            <a:p>
              <a:r>
                <a:rPr lang="cs-CZ" sz="1600">
                  <a:solidFill>
                    <a:schemeClr val="accent2"/>
                  </a:solidFill>
                </a:rPr>
                <a:t>jak?   (1)</a:t>
              </a:r>
              <a:endParaRPr lang="fr-FR" sz="1600">
                <a:solidFill>
                  <a:schemeClr val="accent2"/>
                </a:solidFill>
              </a:endParaRPr>
            </a:p>
          </p:txBody>
        </p:sp>
      </p:grpSp>
      <p:grpSp>
        <p:nvGrpSpPr>
          <p:cNvPr id="97301" name="Group 21"/>
          <p:cNvGrpSpPr>
            <a:grpSpLocks/>
          </p:cNvGrpSpPr>
          <p:nvPr/>
        </p:nvGrpSpPr>
        <p:grpSpPr bwMode="auto">
          <a:xfrm>
            <a:off x="852411" y="4169328"/>
            <a:ext cx="1565276" cy="830263"/>
            <a:chOff x="579" y="2614"/>
            <a:chExt cx="986" cy="523"/>
          </a:xfrm>
        </p:grpSpPr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1202" y="275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7303" name="Text Box 23"/>
            <p:cNvSpPr txBox="1">
              <a:spLocks noChangeArrowheads="1"/>
            </p:cNvSpPr>
            <p:nvPr/>
          </p:nvSpPr>
          <p:spPr bwMode="auto">
            <a:xfrm>
              <a:off x="579" y="2614"/>
              <a:ext cx="582" cy="52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dirty="0">
                  <a:solidFill>
                    <a:schemeClr val="accent2"/>
                  </a:solidFill>
                </a:rPr>
                <a:t>energie</a:t>
              </a:r>
            </a:p>
            <a:p>
              <a:r>
                <a:rPr lang="cs-CZ" sz="1600" dirty="0">
                  <a:solidFill>
                    <a:schemeClr val="accent2"/>
                  </a:solidFill>
                </a:rPr>
                <a:t>odkud?</a:t>
              </a:r>
            </a:p>
            <a:p>
              <a:r>
                <a:rPr lang="cs-CZ" sz="1600" dirty="0">
                  <a:solidFill>
                    <a:schemeClr val="accent2"/>
                  </a:solidFill>
                </a:rPr>
                <a:t>(2)</a:t>
              </a:r>
              <a:endParaRPr lang="fr-FR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" name="Text Box 8">
            <a:extLst>
              <a:ext uri="{FF2B5EF4-FFF2-40B4-BE49-F238E27FC236}">
                <a16:creationId xmlns:a16="http://schemas.microsoft.com/office/drawing/2014/main" id="{C3CB4732-E2C1-5B4B-8FB3-888F50687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816" y="260648"/>
            <a:ext cx="7249616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/>
              <a:t>V tyčinkách i čípcích je 11-cis-retinal zakotven v proteinu zvaném opsin. </a:t>
            </a:r>
            <a:endParaRPr lang="de-CH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539750" y="44450"/>
            <a:ext cx="8207375" cy="6813550"/>
            <a:chOff x="340" y="28"/>
            <a:chExt cx="5170" cy="4292"/>
          </a:xfrm>
        </p:grpSpPr>
        <p:grpSp>
          <p:nvGrpSpPr>
            <p:cNvPr id="98307" name="Group 3"/>
            <p:cNvGrpSpPr>
              <a:grpSpLocks/>
            </p:cNvGrpSpPr>
            <p:nvPr/>
          </p:nvGrpSpPr>
          <p:grpSpPr bwMode="auto">
            <a:xfrm>
              <a:off x="340" y="28"/>
              <a:ext cx="5125" cy="3834"/>
              <a:chOff x="340" y="210"/>
              <a:chExt cx="5125" cy="3834"/>
            </a:xfrm>
          </p:grpSpPr>
          <p:pic>
            <p:nvPicPr>
              <p:cNvPr id="98308" name="Picture 4" descr="rhodops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0" y="210"/>
                <a:ext cx="5125" cy="3834"/>
              </a:xfrm>
              <a:prstGeom prst="rect">
                <a:avLst/>
              </a:prstGeom>
              <a:noFill/>
            </p:spPr>
          </p:pic>
          <p:sp>
            <p:nvSpPr>
              <p:cNvPr id="98309" name="Rectangle 5"/>
              <p:cNvSpPr>
                <a:spLocks noChangeArrowheads="1"/>
              </p:cNvSpPr>
              <p:nvPr/>
            </p:nvSpPr>
            <p:spPr bwMode="auto">
              <a:xfrm>
                <a:off x="2064" y="981"/>
                <a:ext cx="1179" cy="317"/>
              </a:xfrm>
              <a:prstGeom prst="rect">
                <a:avLst/>
              </a:prstGeom>
              <a:solidFill>
                <a:srgbClr val="A5CB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8310" name="Rectangle 6"/>
              <p:cNvSpPr>
                <a:spLocks noChangeArrowheads="1"/>
              </p:cNvSpPr>
              <p:nvPr/>
            </p:nvSpPr>
            <p:spPr bwMode="auto">
              <a:xfrm>
                <a:off x="2064" y="1979"/>
                <a:ext cx="1179" cy="317"/>
              </a:xfrm>
              <a:prstGeom prst="rect">
                <a:avLst/>
              </a:prstGeom>
              <a:solidFill>
                <a:srgbClr val="A3CDF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8311" name="Rectangle 7"/>
              <p:cNvSpPr>
                <a:spLocks noChangeArrowheads="1"/>
              </p:cNvSpPr>
              <p:nvPr/>
            </p:nvSpPr>
            <p:spPr bwMode="auto">
              <a:xfrm>
                <a:off x="2064" y="2613"/>
                <a:ext cx="997" cy="227"/>
              </a:xfrm>
              <a:prstGeom prst="rect">
                <a:avLst/>
              </a:prstGeom>
              <a:solidFill>
                <a:srgbClr val="A5CBF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8312" name="Rectangle 8"/>
            <p:cNvSpPr>
              <a:spLocks noChangeArrowheads="1"/>
            </p:cNvSpPr>
            <p:nvPr/>
          </p:nvSpPr>
          <p:spPr bwMode="auto">
            <a:xfrm>
              <a:off x="1202" y="1933"/>
              <a:ext cx="589" cy="227"/>
            </a:xfrm>
            <a:prstGeom prst="rect">
              <a:avLst/>
            </a:prstGeom>
            <a:solidFill>
              <a:srgbClr val="A93A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13" name="Rectangle 9"/>
            <p:cNvSpPr>
              <a:spLocks noChangeArrowheads="1"/>
            </p:cNvSpPr>
            <p:nvPr/>
          </p:nvSpPr>
          <p:spPr bwMode="auto">
            <a:xfrm>
              <a:off x="975" y="1842"/>
              <a:ext cx="771" cy="227"/>
            </a:xfrm>
            <a:prstGeom prst="rect">
              <a:avLst/>
            </a:prstGeom>
            <a:solidFill>
              <a:srgbClr val="A93A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1610" y="2341"/>
              <a:ext cx="1996" cy="1497"/>
            </a:xfrm>
            <a:prstGeom prst="rect">
              <a:avLst/>
            </a:prstGeom>
            <a:solidFill>
              <a:srgbClr val="A5CB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15" name="Rectangle 11"/>
            <p:cNvSpPr>
              <a:spLocks noChangeArrowheads="1"/>
            </p:cNvSpPr>
            <p:nvPr/>
          </p:nvSpPr>
          <p:spPr bwMode="auto">
            <a:xfrm>
              <a:off x="1247" y="2478"/>
              <a:ext cx="2948" cy="1315"/>
            </a:xfrm>
            <a:prstGeom prst="rect">
              <a:avLst/>
            </a:prstGeom>
            <a:solidFill>
              <a:srgbClr val="A5CB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16" name="Rectangle 12"/>
            <p:cNvSpPr>
              <a:spLocks noChangeArrowheads="1"/>
            </p:cNvSpPr>
            <p:nvPr/>
          </p:nvSpPr>
          <p:spPr bwMode="auto">
            <a:xfrm>
              <a:off x="340" y="3702"/>
              <a:ext cx="5125" cy="618"/>
            </a:xfrm>
            <a:prstGeom prst="rect">
              <a:avLst/>
            </a:prstGeom>
            <a:solidFill>
              <a:srgbClr val="A5CBF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98317" name="Group 13"/>
            <p:cNvGrpSpPr>
              <a:grpSpLocks/>
            </p:cNvGrpSpPr>
            <p:nvPr/>
          </p:nvGrpSpPr>
          <p:grpSpPr bwMode="auto">
            <a:xfrm>
              <a:off x="385" y="2024"/>
              <a:ext cx="3636" cy="711"/>
              <a:chOff x="385" y="2024"/>
              <a:chExt cx="3636" cy="711"/>
            </a:xfrm>
          </p:grpSpPr>
          <p:sp>
            <p:nvSpPr>
              <p:cNvPr id="98318" name="Line 14"/>
              <p:cNvSpPr>
                <a:spLocks noChangeShapeType="1"/>
              </p:cNvSpPr>
              <p:nvPr/>
            </p:nvSpPr>
            <p:spPr bwMode="auto">
              <a:xfrm flipV="1">
                <a:off x="476" y="2024"/>
                <a:ext cx="363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319" name="Text Box 15"/>
              <p:cNvSpPr txBox="1">
                <a:spLocks noChangeArrowheads="1"/>
              </p:cNvSpPr>
              <p:nvPr/>
            </p:nvSpPr>
            <p:spPr bwMode="auto">
              <a:xfrm>
                <a:off x="385" y="2523"/>
                <a:ext cx="36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1600"/>
                  <a:t>Opsin + 11-cis-retinal = „oční pigment“ („visual pigment“)</a:t>
                </a:r>
                <a:endParaRPr lang="fr-FR" sz="1600"/>
              </a:p>
            </p:txBody>
          </p:sp>
        </p:grpSp>
        <p:sp>
          <p:nvSpPr>
            <p:cNvPr id="98320" name="Text Box 16"/>
            <p:cNvSpPr txBox="1">
              <a:spLocks noChangeArrowheads="1"/>
            </p:cNvSpPr>
            <p:nvPr/>
          </p:nvSpPr>
          <p:spPr bwMode="auto">
            <a:xfrm>
              <a:off x="385" y="2795"/>
              <a:ext cx="5125" cy="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/>
                <a:t>Lidská sítnice obsahuje 4 různé oční</a:t>
              </a:r>
              <a:r>
                <a:rPr lang="de-CH" sz="1600"/>
                <a:t> </a:t>
              </a:r>
              <a:r>
                <a:rPr lang="cs-CZ" sz="1600"/>
                <a:t>pigmenty:</a:t>
              </a:r>
            </a:p>
            <a:p>
              <a:pPr>
                <a:lnSpc>
                  <a:spcPct val="20000"/>
                </a:lnSpc>
              </a:pPr>
              <a:endParaRPr lang="cs-CZ" sz="1600"/>
            </a:p>
            <a:p>
              <a:r>
                <a:rPr lang="cs-CZ" sz="1600">
                  <a:solidFill>
                    <a:srgbClr val="A93A31"/>
                  </a:solidFill>
                </a:rPr>
                <a:t>Rhodopsin</a:t>
              </a:r>
              <a:r>
                <a:rPr lang="cs-CZ" sz="1600"/>
                <a:t> v tyčinkách, </a:t>
              </a:r>
              <a:r>
                <a:rPr lang="cs-CZ" sz="1600">
                  <a:latin typeface="Symbol" pitchFamily="18" charset="2"/>
                </a:rPr>
                <a:t>l</a:t>
              </a:r>
              <a:r>
                <a:rPr lang="cs-CZ" sz="1600" baseline="-25000"/>
                <a:t>max</a:t>
              </a:r>
              <a:r>
                <a:rPr lang="cs-CZ" sz="1600"/>
                <a:t>=  500 nm(krystalová struktura známa)</a:t>
              </a:r>
            </a:p>
            <a:p>
              <a:pPr>
                <a:lnSpc>
                  <a:spcPct val="20000"/>
                </a:lnSpc>
              </a:pPr>
              <a:endParaRPr lang="cs-CZ" sz="1600"/>
            </a:p>
            <a:p>
              <a:r>
                <a:rPr lang="cs-CZ" sz="1600">
                  <a:solidFill>
                    <a:srgbClr val="A93A31"/>
                  </a:solidFill>
                </a:rPr>
                <a:t>Jodopsin</a:t>
              </a:r>
              <a:r>
                <a:rPr lang="cs-CZ" sz="1600"/>
                <a:t> v čípcích</a:t>
              </a:r>
            </a:p>
            <a:p>
              <a:r>
                <a:rPr lang="cs-CZ" sz="1600"/>
                <a:t>Červený, </a:t>
              </a:r>
              <a:r>
                <a:rPr lang="cs-CZ" sz="1600">
                  <a:latin typeface="Symbol" pitchFamily="18" charset="2"/>
                </a:rPr>
                <a:t>l</a:t>
              </a:r>
              <a:r>
                <a:rPr lang="cs-CZ" sz="1600" baseline="-25000"/>
                <a:t>max</a:t>
              </a:r>
              <a:r>
                <a:rPr lang="cs-CZ" sz="1600"/>
                <a:t>=  557 nm</a:t>
              </a:r>
            </a:p>
            <a:p>
              <a:r>
                <a:rPr lang="cs-CZ" sz="1600"/>
                <a:t>Zelený, </a:t>
              </a:r>
              <a:r>
                <a:rPr lang="cs-CZ" sz="1600">
                  <a:latin typeface="Symbol" pitchFamily="18" charset="2"/>
                </a:rPr>
                <a:t>l</a:t>
              </a:r>
              <a:r>
                <a:rPr lang="cs-CZ" sz="1600" baseline="-25000"/>
                <a:t>max</a:t>
              </a:r>
              <a:r>
                <a:rPr lang="cs-CZ" sz="1600"/>
                <a:t>=  530 nm</a:t>
              </a:r>
            </a:p>
            <a:p>
              <a:r>
                <a:rPr lang="cs-CZ" sz="1600"/>
                <a:t>Modrý, </a:t>
              </a:r>
              <a:r>
                <a:rPr lang="cs-CZ" sz="1600">
                  <a:latin typeface="Symbol" pitchFamily="18" charset="2"/>
                </a:rPr>
                <a:t>l</a:t>
              </a:r>
              <a:r>
                <a:rPr lang="cs-CZ" sz="1600" baseline="-25000"/>
                <a:t>max</a:t>
              </a:r>
              <a:r>
                <a:rPr lang="cs-CZ" sz="1600"/>
                <a:t>=  425 nm</a:t>
              </a:r>
            </a:p>
            <a:p>
              <a:r>
                <a:rPr lang="cs-CZ" sz="1600"/>
                <a:t>(struktura jodopsinů je podobná struktuře rhodopsinu, ale zatím přesně neurčena)</a:t>
              </a:r>
            </a:p>
            <a:p>
              <a:r>
                <a:rPr lang="cs-CZ" sz="1600">
                  <a:solidFill>
                    <a:schemeClr val="accent2"/>
                  </a:solidFill>
                </a:rPr>
                <a:t>Většina studií mechanismu byla zatím věnována rhodopsinu.</a:t>
              </a:r>
              <a:endParaRPr lang="fr-FR" sz="1600">
                <a:solidFill>
                  <a:schemeClr val="accent2"/>
                </a:solidFill>
              </a:endParaRPr>
            </a:p>
          </p:txBody>
        </p:sp>
      </p:grp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3348038" y="44450"/>
            <a:ext cx="1655762" cy="1125538"/>
          </a:xfrm>
          <a:prstGeom prst="rect">
            <a:avLst/>
          </a:prstGeom>
          <a:solidFill>
            <a:srgbClr val="AAD6F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98322" name="Object 18"/>
          <p:cNvGraphicFramePr>
            <a:graphicFrameLocks noChangeAspect="1"/>
          </p:cNvGraphicFramePr>
          <p:nvPr/>
        </p:nvGraphicFramePr>
        <p:xfrm>
          <a:off x="3851275" y="908050"/>
          <a:ext cx="6762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1" name="Image" r:id="rId5" imgW="676012" imgH="228269" progId="Photoshop.Image.9">
                  <p:embed/>
                </p:oleObj>
              </mc:Choice>
              <mc:Fallback>
                <p:oleObj name="Image" r:id="rId5" imgW="676012" imgH="228269" progId="Photoshop.Image.9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908050"/>
                        <a:ext cx="67627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23" name="Group 19"/>
          <p:cNvGrpSpPr>
            <a:grpSpLocks/>
          </p:cNvGrpSpPr>
          <p:nvPr/>
        </p:nvGrpSpPr>
        <p:grpSpPr bwMode="auto">
          <a:xfrm>
            <a:off x="4427538" y="4797425"/>
            <a:ext cx="3960812" cy="1511300"/>
            <a:chOff x="2789" y="3022"/>
            <a:chExt cx="2495" cy="952"/>
          </a:xfrm>
        </p:grpSpPr>
        <p:sp>
          <p:nvSpPr>
            <p:cNvPr id="98324" name="AutoShape 20"/>
            <p:cNvSpPr>
              <a:spLocks/>
            </p:cNvSpPr>
            <p:nvPr/>
          </p:nvSpPr>
          <p:spPr bwMode="auto">
            <a:xfrm>
              <a:off x="2789" y="3022"/>
              <a:ext cx="91" cy="952"/>
            </a:xfrm>
            <a:prstGeom prst="rightBrace">
              <a:avLst>
                <a:gd name="adj1" fmla="val 8717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325" name="Text Box 21"/>
            <p:cNvSpPr txBox="1">
              <a:spLocks noChangeArrowheads="1"/>
            </p:cNvSpPr>
            <p:nvPr/>
          </p:nvSpPr>
          <p:spPr bwMode="auto">
            <a:xfrm>
              <a:off x="2913" y="3231"/>
              <a:ext cx="237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Jakým způsobem reguluje opsin vlnovou délku absorpce retinalu?   (3)</a:t>
              </a:r>
              <a:endParaRPr lang="fr-FR" sz="16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5292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Rodopsin a </a:t>
            </a:r>
            <a:r>
              <a:rPr lang="cs-CZ" sz="1800" dirty="0" err="1"/>
              <a:t>jodopsiny</a:t>
            </a:r>
            <a:r>
              <a:rPr lang="cs-CZ" sz="1800" dirty="0"/>
              <a:t> jsou membránové proteiny. V tyčinkách je rodopsin zakotven v membráně </a:t>
            </a:r>
            <a:r>
              <a:rPr lang="cs-CZ" sz="1800" dirty="0">
                <a:solidFill>
                  <a:srgbClr val="FF0000"/>
                </a:solidFill>
              </a:rPr>
              <a:t>disků</a:t>
            </a:r>
            <a:r>
              <a:rPr lang="cs-CZ" sz="1800" dirty="0"/>
              <a:t>, v čípcích jsou </a:t>
            </a:r>
            <a:r>
              <a:rPr lang="cs-CZ" sz="1800" dirty="0" err="1"/>
              <a:t>jodopsiny</a:t>
            </a:r>
            <a:r>
              <a:rPr lang="cs-CZ" sz="1800" dirty="0"/>
              <a:t> zakotveny v </a:t>
            </a:r>
            <a:r>
              <a:rPr lang="cs-CZ" sz="1800" dirty="0">
                <a:solidFill>
                  <a:schemeClr val="folHlink"/>
                </a:solidFill>
              </a:rPr>
              <a:t>průchozí plazmové membráně</a:t>
            </a:r>
            <a:r>
              <a:rPr lang="cs-CZ" sz="1800" dirty="0"/>
              <a:t> </a:t>
            </a:r>
            <a:endParaRPr lang="fr-FR" sz="1800" dirty="0"/>
          </a:p>
        </p:txBody>
      </p:sp>
      <p:pic>
        <p:nvPicPr>
          <p:cNvPr id="57350" name="Picture 6" descr="Ok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412875"/>
            <a:ext cx="3328988" cy="5445125"/>
          </a:xfrm>
          <a:prstGeom prst="rect">
            <a:avLst/>
          </a:prstGeom>
          <a:noFill/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95288" y="188913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>
                <a:solidFill>
                  <a:schemeClr val="accent2"/>
                </a:solidFill>
              </a:rPr>
              <a:t>Rodopsin a jodopsiny jsou membránové proteiny</a:t>
            </a:r>
            <a:r>
              <a:rPr lang="cs-CZ" sz="2400"/>
              <a:t> </a:t>
            </a:r>
            <a:endParaRPr lang="fr-FR" sz="2400"/>
          </a:p>
        </p:txBody>
      </p:sp>
      <p:grpSp>
        <p:nvGrpSpPr>
          <p:cNvPr id="57355" name="Group 11"/>
          <p:cNvGrpSpPr>
            <a:grpSpLocks/>
          </p:cNvGrpSpPr>
          <p:nvPr/>
        </p:nvGrpSpPr>
        <p:grpSpPr bwMode="auto">
          <a:xfrm>
            <a:off x="5795963" y="1844675"/>
            <a:ext cx="2663825" cy="2665413"/>
            <a:chOff x="3651" y="1162"/>
            <a:chExt cx="1678" cy="1679"/>
          </a:xfrm>
        </p:grpSpPr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3651" y="1162"/>
              <a:ext cx="635" cy="14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4740" y="1797"/>
              <a:ext cx="589" cy="1044"/>
            </a:xfrm>
            <a:prstGeom prst="rect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83" name="Group 15"/>
          <p:cNvGrpSpPr>
            <a:grpSpLocks/>
          </p:cNvGrpSpPr>
          <p:nvPr/>
        </p:nvGrpSpPr>
        <p:grpSpPr bwMode="auto">
          <a:xfrm>
            <a:off x="179388" y="-34304"/>
            <a:ext cx="8640762" cy="6775451"/>
            <a:chOff x="159" y="-21"/>
            <a:chExt cx="5443" cy="4268"/>
          </a:xfrm>
        </p:grpSpPr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" y="741"/>
              <a:ext cx="5261" cy="3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159" y="-21"/>
              <a:ext cx="54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800" dirty="0">
                  <a:solidFill>
                    <a:schemeClr val="accent2"/>
                  </a:solidFill>
                </a:rPr>
                <a:t>Konformační změna rodopsinu umožní vazbu s </a:t>
              </a:r>
              <a:r>
                <a:rPr lang="cs-CZ" sz="1800" dirty="0" err="1">
                  <a:solidFill>
                    <a:schemeClr val="accent2"/>
                  </a:solidFill>
                </a:rPr>
                <a:t>transducinem</a:t>
              </a:r>
              <a:r>
                <a:rPr lang="cs-CZ" sz="1800" dirty="0">
                  <a:solidFill>
                    <a:schemeClr val="accent2"/>
                  </a:solidFill>
                </a:rPr>
                <a:t> a jeho aktivaci.</a:t>
              </a:r>
              <a:r>
                <a:rPr lang="cs-CZ" sz="1800" dirty="0"/>
                <a:t> </a:t>
              </a:r>
              <a:endParaRPr lang="fr-FR" sz="1800" dirty="0"/>
            </a:p>
          </p:txBody>
        </p:sp>
        <p:sp>
          <p:nvSpPr>
            <p:cNvPr id="58377" name="Oval 9"/>
            <p:cNvSpPr>
              <a:spLocks noChangeArrowheads="1"/>
            </p:cNvSpPr>
            <p:nvPr/>
          </p:nvSpPr>
          <p:spPr bwMode="auto">
            <a:xfrm rot="-19277549">
              <a:off x="4967" y="1480"/>
              <a:ext cx="136" cy="18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378" name="Oval 10"/>
            <p:cNvSpPr>
              <a:spLocks noChangeArrowheads="1"/>
            </p:cNvSpPr>
            <p:nvPr/>
          </p:nvSpPr>
          <p:spPr bwMode="auto">
            <a:xfrm rot="-19277549">
              <a:off x="5012" y="1706"/>
              <a:ext cx="136" cy="18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4967" y="1797"/>
              <a:ext cx="13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381" name="Oval 13"/>
            <p:cNvSpPr>
              <a:spLocks noChangeArrowheads="1"/>
            </p:cNvSpPr>
            <p:nvPr/>
          </p:nvSpPr>
          <p:spPr bwMode="auto">
            <a:xfrm rot="-1581713">
              <a:off x="5012" y="1616"/>
              <a:ext cx="136" cy="18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8386" name="Group 18"/>
          <p:cNvGrpSpPr>
            <a:grpSpLocks/>
          </p:cNvGrpSpPr>
          <p:nvPr/>
        </p:nvGrpSpPr>
        <p:grpSpPr bwMode="auto">
          <a:xfrm>
            <a:off x="4067175" y="4293396"/>
            <a:ext cx="3095625" cy="1344613"/>
            <a:chOff x="2608" y="2750"/>
            <a:chExt cx="1950" cy="847"/>
          </a:xfrm>
        </p:grpSpPr>
        <p:sp>
          <p:nvSpPr>
            <p:cNvPr id="58384" name="Line 16"/>
            <p:cNvSpPr>
              <a:spLocks noChangeShapeType="1"/>
            </p:cNvSpPr>
            <p:nvPr/>
          </p:nvSpPr>
          <p:spPr bwMode="auto">
            <a:xfrm flipV="1">
              <a:off x="3651" y="2750"/>
              <a:ext cx="907" cy="6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8385" name="Text Box 17"/>
            <p:cNvSpPr txBox="1">
              <a:spLocks noChangeArrowheads="1"/>
            </p:cNvSpPr>
            <p:nvPr/>
          </p:nvSpPr>
          <p:spPr bwMode="auto">
            <a:xfrm>
              <a:off x="2608" y="3385"/>
              <a:ext cx="16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Fotoizomerizace retinalu</a:t>
              </a:r>
              <a:endParaRPr lang="fr-FR" sz="1600">
                <a:solidFill>
                  <a:schemeClr val="accent2"/>
                </a:solidFill>
              </a:endParaRPr>
            </a:p>
          </p:txBody>
        </p:sp>
      </p:grpSp>
      <p:grpSp>
        <p:nvGrpSpPr>
          <p:cNvPr id="58389" name="Group 21"/>
          <p:cNvGrpSpPr>
            <a:grpSpLocks/>
          </p:cNvGrpSpPr>
          <p:nvPr/>
        </p:nvGrpSpPr>
        <p:grpSpPr bwMode="auto">
          <a:xfrm>
            <a:off x="2122488" y="692946"/>
            <a:ext cx="5292725" cy="1511300"/>
            <a:chOff x="1292" y="482"/>
            <a:chExt cx="3334" cy="952"/>
          </a:xfrm>
        </p:grpSpPr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1292" y="482"/>
              <a:ext cx="3334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 dirty="0" err="1">
                  <a:solidFill>
                    <a:schemeClr val="accent2"/>
                  </a:solidFill>
                </a:rPr>
                <a:t>Fotoizomerizace</a:t>
              </a:r>
              <a:r>
                <a:rPr lang="cs-CZ" sz="1600" dirty="0">
                  <a:solidFill>
                    <a:schemeClr val="accent2"/>
                  </a:solidFill>
                </a:rPr>
                <a:t> </a:t>
              </a:r>
              <a:r>
                <a:rPr lang="cs-CZ" sz="1600" dirty="0" err="1">
                  <a:solidFill>
                    <a:schemeClr val="accent2"/>
                  </a:solidFill>
                </a:rPr>
                <a:t>retinalu</a:t>
              </a:r>
              <a:r>
                <a:rPr lang="cs-CZ" sz="1600" dirty="0">
                  <a:solidFill>
                    <a:schemeClr val="accent2"/>
                  </a:solidFill>
                </a:rPr>
                <a:t> způsobí konformační změnu rodopsinu. T</a:t>
              </a:r>
              <a:r>
                <a:rPr lang="de-CH" sz="1600" dirty="0" err="1">
                  <a:solidFill>
                    <a:schemeClr val="accent2"/>
                  </a:solidFill>
                </a:rPr>
                <a:t>ou</a:t>
              </a:r>
              <a:r>
                <a:rPr lang="cs-CZ" sz="1600" dirty="0">
                  <a:solidFill>
                    <a:schemeClr val="accent2"/>
                  </a:solidFill>
                </a:rPr>
                <a:t> se obnaží smyčka spojující šroubovice, na kterou se může vázat G-protein </a:t>
              </a:r>
              <a:r>
                <a:rPr lang="cs-CZ" sz="1600" dirty="0" err="1">
                  <a:solidFill>
                    <a:schemeClr val="accent2"/>
                  </a:solidFill>
                </a:rPr>
                <a:t>transducin</a:t>
              </a:r>
              <a:r>
                <a:rPr lang="cs-CZ" sz="1600" dirty="0">
                  <a:solidFill>
                    <a:schemeClr val="accent2"/>
                  </a:solidFill>
                </a:rPr>
                <a:t>.</a:t>
              </a:r>
              <a:endParaRPr lang="fr-FR" sz="1600" dirty="0">
                <a:solidFill>
                  <a:schemeClr val="accent2"/>
                </a:solidFill>
              </a:endParaRPr>
            </a:p>
          </p:txBody>
        </p:sp>
        <p:sp>
          <p:nvSpPr>
            <p:cNvPr id="58388" name="Line 20"/>
            <p:cNvSpPr>
              <a:spLocks noChangeShapeType="1"/>
            </p:cNvSpPr>
            <p:nvPr/>
          </p:nvSpPr>
          <p:spPr bwMode="auto">
            <a:xfrm>
              <a:off x="4195" y="981"/>
              <a:ext cx="182" cy="45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2914650" y="2204246"/>
            <a:ext cx="1008063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5075238" y="1772446"/>
            <a:ext cx="15113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2482850" y="6480971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 flipH="1" flipV="1">
            <a:off x="2843213" y="4509296"/>
            <a:ext cx="1223962" cy="935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E5C93-D162-E74E-9529-279DBAF645AD}"/>
              </a:ext>
            </a:extLst>
          </p:cNvPr>
          <p:cNvGrpSpPr/>
          <p:nvPr/>
        </p:nvGrpSpPr>
        <p:grpSpPr>
          <a:xfrm>
            <a:off x="2699792" y="2420146"/>
            <a:ext cx="3672408" cy="720601"/>
            <a:chOff x="2699792" y="2492375"/>
            <a:chExt cx="3672408" cy="720601"/>
          </a:xfrm>
        </p:grpSpPr>
        <p:sp>
          <p:nvSpPr>
            <p:cNvPr id="3" name="Curved Right Arrow 2">
              <a:extLst>
                <a:ext uri="{FF2B5EF4-FFF2-40B4-BE49-F238E27FC236}">
                  <a16:creationId xmlns:a16="http://schemas.microsoft.com/office/drawing/2014/main" id="{44552FCC-9BD9-7546-BBDA-9B7C4460BFF2}"/>
                </a:ext>
              </a:extLst>
            </p:cNvPr>
            <p:cNvSpPr/>
            <p:nvPr/>
          </p:nvSpPr>
          <p:spPr bwMode="auto">
            <a:xfrm>
              <a:off x="2699792" y="2854201"/>
              <a:ext cx="288032" cy="358775"/>
            </a:xfrm>
            <a:prstGeom prst="curved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64F02FA-9760-9C41-8BEC-E03A561E5886}"/>
                </a:ext>
              </a:extLst>
            </p:cNvPr>
            <p:cNvCxnSpPr/>
            <p:nvPr/>
          </p:nvCxnSpPr>
          <p:spPr bwMode="auto">
            <a:xfrm>
              <a:off x="2914650" y="2492375"/>
              <a:ext cx="3457550" cy="4003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D6445C9-EE89-9940-AD97-E861B43AC11A}"/>
              </a:ext>
            </a:extLst>
          </p:cNvPr>
          <p:cNvSpPr txBox="1"/>
          <p:nvPr/>
        </p:nvSpPr>
        <p:spPr>
          <a:xfrm>
            <a:off x="-36512" y="393283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FF0000"/>
                </a:solidFill>
              </a:rPr>
              <a:t>Membrána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25" name="Picture 23">
            <a:extLst>
              <a:ext uri="{FF2B5EF4-FFF2-40B4-BE49-F238E27FC236}">
                <a16:creationId xmlns:a16="http://schemas.microsoft.com/office/drawing/2014/main" id="{BB2445C0-1E9A-7D45-9E1F-B9867D323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0138" y="1052513"/>
            <a:ext cx="1225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317" y="0"/>
            <a:chExt cx="5443" cy="4247"/>
          </a:xfrm>
        </p:grpSpPr>
        <p:grpSp>
          <p:nvGrpSpPr>
            <p:cNvPr id="60418" name="Group 2"/>
            <p:cNvGrpSpPr>
              <a:grpSpLocks/>
            </p:cNvGrpSpPr>
            <p:nvPr/>
          </p:nvGrpSpPr>
          <p:grpSpPr bwMode="auto">
            <a:xfrm>
              <a:off x="317" y="0"/>
              <a:ext cx="5443" cy="4247"/>
              <a:chOff x="159" y="0"/>
              <a:chExt cx="5443" cy="4247"/>
            </a:xfrm>
          </p:grpSpPr>
          <p:pic>
            <p:nvPicPr>
              <p:cNvPr id="6041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741"/>
                <a:ext cx="5261" cy="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0420" name="Text Box 4"/>
              <p:cNvSpPr txBox="1">
                <a:spLocks noChangeArrowheads="1"/>
              </p:cNvSpPr>
              <p:nvPr/>
            </p:nvSpPr>
            <p:spPr bwMode="auto">
              <a:xfrm>
                <a:off x="159" y="0"/>
                <a:ext cx="54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cs-CZ" sz="1800">
                    <a:solidFill>
                      <a:schemeClr val="accent2"/>
                    </a:solidFill>
                  </a:rPr>
                  <a:t>Konformační změna rodopsinu umožní vazbu s transducinem a jeho aktivaci.</a:t>
                </a:r>
                <a:r>
                  <a:rPr lang="cs-CZ" sz="1800"/>
                  <a:t> </a:t>
                </a:r>
                <a:endParaRPr lang="fr-FR" sz="1800"/>
              </a:p>
            </p:txBody>
          </p:sp>
          <p:sp>
            <p:nvSpPr>
              <p:cNvPr id="60421" name="Oval 5"/>
              <p:cNvSpPr>
                <a:spLocks noChangeArrowheads="1"/>
              </p:cNvSpPr>
              <p:nvPr/>
            </p:nvSpPr>
            <p:spPr bwMode="auto">
              <a:xfrm rot="-19277549">
                <a:off x="4967" y="1480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22" name="Oval 6"/>
              <p:cNvSpPr>
                <a:spLocks noChangeArrowheads="1"/>
              </p:cNvSpPr>
              <p:nvPr/>
            </p:nvSpPr>
            <p:spPr bwMode="auto">
              <a:xfrm rot="-19277549">
                <a:off x="5012" y="1706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4967" y="1797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auto">
              <a:xfrm rot="-1581713">
                <a:off x="5012" y="1616"/>
                <a:ext cx="136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2360" y="1207"/>
              <a:ext cx="635" cy="3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zesílení signálu</a:t>
              </a:r>
              <a:endParaRPr lang="cs-CZ" dirty="0"/>
            </a:p>
          </p:txBody>
        </p:sp>
        <p:sp>
          <p:nvSpPr>
            <p:cNvPr id="60432" name="Rectangle 16"/>
            <p:cNvSpPr>
              <a:spLocks noChangeArrowheads="1"/>
            </p:cNvSpPr>
            <p:nvPr/>
          </p:nvSpPr>
          <p:spPr bwMode="auto">
            <a:xfrm>
              <a:off x="3425" y="1162"/>
              <a:ext cx="952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0444" name="Group 28"/>
          <p:cNvGrpSpPr>
            <a:grpSpLocks/>
          </p:cNvGrpSpPr>
          <p:nvPr/>
        </p:nvGrpSpPr>
        <p:grpSpPr bwMode="auto">
          <a:xfrm>
            <a:off x="1727200" y="333375"/>
            <a:ext cx="5724525" cy="2568575"/>
            <a:chOff x="1247" y="210"/>
            <a:chExt cx="3606" cy="1618"/>
          </a:xfrm>
        </p:grpSpPr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1247" y="210"/>
              <a:ext cx="3606" cy="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Jako všechny G-proteiny obsahuje </a:t>
              </a:r>
              <a:r>
                <a:rPr lang="cs-CZ" sz="1600" dirty="0" err="1">
                  <a:solidFill>
                    <a:srgbClr val="FF0000"/>
                  </a:solidFill>
                </a:rPr>
                <a:t>transducin</a:t>
              </a:r>
              <a:r>
                <a:rPr lang="cs-CZ" sz="1600" dirty="0">
                  <a:solidFill>
                    <a:srgbClr val="FF0000"/>
                  </a:solidFill>
                </a:rPr>
                <a:t> vazebné místo pro GDP nebo GTP. V neaktivní formě je vázán na GDP. Vazba na aktivovanou formu rodopsinu („Meta II“) umožní výměnu GDP za GTP. Takto aktivovaný </a:t>
              </a:r>
              <a:r>
                <a:rPr lang="cs-CZ" sz="1600" dirty="0" err="1">
                  <a:solidFill>
                    <a:srgbClr val="FF0000"/>
                  </a:solidFill>
                </a:rPr>
                <a:t>transducin</a:t>
              </a:r>
              <a:r>
                <a:rPr lang="cs-CZ" sz="1600" dirty="0">
                  <a:solidFill>
                    <a:srgbClr val="FF0000"/>
                  </a:solidFill>
                </a:rPr>
                <a:t> se odpojí a na obnaženou smyčku se může navázat další molekula neaktivního </a:t>
              </a:r>
              <a:r>
                <a:rPr lang="cs-CZ" sz="1600" dirty="0" err="1">
                  <a:solidFill>
                    <a:srgbClr val="FF0000"/>
                  </a:solidFill>
                </a:rPr>
                <a:t>transducinu</a:t>
              </a:r>
              <a:r>
                <a:rPr lang="cs-CZ" sz="1600" dirty="0">
                  <a:solidFill>
                    <a:srgbClr val="FF0000"/>
                  </a:solidFill>
                </a:rPr>
                <a:t>.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sp>
          <p:nvSpPr>
            <p:cNvPr id="60446" name="Text Box 30"/>
            <p:cNvSpPr txBox="1">
              <a:spLocks noChangeArrowheads="1"/>
            </p:cNvSpPr>
            <p:nvPr/>
          </p:nvSpPr>
          <p:spPr bwMode="auto">
            <a:xfrm>
              <a:off x="3696" y="161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GDP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sp>
          <p:nvSpPr>
            <p:cNvPr id="60447" name="Text Box 31"/>
            <p:cNvSpPr txBox="1">
              <a:spLocks noChangeArrowheads="1"/>
            </p:cNvSpPr>
            <p:nvPr/>
          </p:nvSpPr>
          <p:spPr bwMode="auto">
            <a:xfrm>
              <a:off x="4059" y="1207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GTP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60448" name="Object 32"/>
            <p:cNvGraphicFramePr>
              <a:graphicFrameLocks noChangeAspect="1"/>
            </p:cNvGraphicFramePr>
            <p:nvPr/>
          </p:nvGraphicFramePr>
          <p:xfrm>
            <a:off x="4045" y="1363"/>
            <a:ext cx="377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37" name="CS ChemDraw Drawing" r:id="rId5" imgW="598932" imgH="617601" progId="ChemDraw.Document.6.0">
                    <p:embed/>
                  </p:oleObj>
                </mc:Choice>
                <mc:Fallback>
                  <p:oleObj name="CS ChemDraw Drawing" r:id="rId5" imgW="598932" imgH="617601" progId="ChemDraw.Document.6.0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5" y="1363"/>
                          <a:ext cx="377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2555875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AA1FD8-E500-A749-AF82-F3BDB3AB3CEE}"/>
              </a:ext>
            </a:extLst>
          </p:cNvPr>
          <p:cNvCxnSpPr>
            <a:cxnSpLocks/>
          </p:cNvCxnSpPr>
          <p:nvPr/>
        </p:nvCxnSpPr>
        <p:spPr bwMode="auto">
          <a:xfrm>
            <a:off x="4283968" y="1844824"/>
            <a:ext cx="0" cy="2714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79A7F68-36CC-2A4F-9D63-A324096B8297}"/>
              </a:ext>
            </a:extLst>
          </p:cNvPr>
          <p:cNvSpPr/>
          <p:nvPr/>
        </p:nvSpPr>
        <p:spPr bwMode="auto">
          <a:xfrm>
            <a:off x="3275856" y="1844824"/>
            <a:ext cx="1944216" cy="5270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3">
            <a:extLst>
              <a:ext uri="{FF2B5EF4-FFF2-40B4-BE49-F238E27FC236}">
                <a16:creationId xmlns:a16="http://schemas.microsoft.com/office/drawing/2014/main" id="{75EFC07E-84C5-D140-8508-A03208B1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0138" y="1052513"/>
            <a:ext cx="1225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179388" y="0"/>
            <a:ext cx="8640762" cy="6742113"/>
            <a:chOff x="317" y="0"/>
            <a:chExt cx="5443" cy="4247"/>
          </a:xfrm>
        </p:grpSpPr>
        <p:grpSp>
          <p:nvGrpSpPr>
            <p:cNvPr id="64515" name="Group 3"/>
            <p:cNvGrpSpPr>
              <a:grpSpLocks/>
            </p:cNvGrpSpPr>
            <p:nvPr/>
          </p:nvGrpSpPr>
          <p:grpSpPr bwMode="auto">
            <a:xfrm>
              <a:off x="317" y="0"/>
              <a:ext cx="5443" cy="4247"/>
              <a:chOff x="159" y="0"/>
              <a:chExt cx="5443" cy="4247"/>
            </a:xfrm>
          </p:grpSpPr>
          <p:pic>
            <p:nvPicPr>
              <p:cNvPr id="645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741"/>
                <a:ext cx="5261" cy="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4517" name="Text Box 5"/>
              <p:cNvSpPr txBox="1">
                <a:spLocks noChangeArrowheads="1"/>
              </p:cNvSpPr>
              <p:nvPr/>
            </p:nvSpPr>
            <p:spPr bwMode="auto">
              <a:xfrm>
                <a:off x="159" y="0"/>
                <a:ext cx="54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cs-CZ" sz="1800">
                    <a:solidFill>
                      <a:schemeClr val="accent2"/>
                    </a:solidFill>
                  </a:rPr>
                  <a:t>Konformační změna rodopsinu umožní vazbu s transducinem a jeho aktivaci.</a:t>
                </a:r>
                <a:r>
                  <a:rPr lang="cs-CZ" sz="1800"/>
                  <a:t> </a:t>
                </a:r>
                <a:endParaRPr lang="fr-FR" sz="1800"/>
              </a:p>
            </p:txBody>
          </p:sp>
          <p:sp>
            <p:nvSpPr>
              <p:cNvPr id="64518" name="Oval 6"/>
              <p:cNvSpPr>
                <a:spLocks noChangeArrowheads="1"/>
              </p:cNvSpPr>
              <p:nvPr/>
            </p:nvSpPr>
            <p:spPr bwMode="auto">
              <a:xfrm rot="-19277549">
                <a:off x="4967" y="1480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19" name="Oval 7"/>
              <p:cNvSpPr>
                <a:spLocks noChangeArrowheads="1"/>
              </p:cNvSpPr>
              <p:nvPr/>
            </p:nvSpPr>
            <p:spPr bwMode="auto">
              <a:xfrm rot="-19277549">
                <a:off x="5012" y="1706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20" name="Rectangle 8"/>
              <p:cNvSpPr>
                <a:spLocks noChangeArrowheads="1"/>
              </p:cNvSpPr>
              <p:nvPr/>
            </p:nvSpPr>
            <p:spPr bwMode="auto">
              <a:xfrm>
                <a:off x="4967" y="1797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21" name="Oval 9"/>
              <p:cNvSpPr>
                <a:spLocks noChangeArrowheads="1"/>
              </p:cNvSpPr>
              <p:nvPr/>
            </p:nvSpPr>
            <p:spPr bwMode="auto">
              <a:xfrm rot="-1581713">
                <a:off x="5012" y="1616"/>
                <a:ext cx="136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4522" name="Rectangle 10"/>
            <p:cNvSpPr>
              <a:spLocks noChangeArrowheads="1"/>
            </p:cNvSpPr>
            <p:nvPr/>
          </p:nvSpPr>
          <p:spPr bwMode="auto">
            <a:xfrm>
              <a:off x="2018" y="1434"/>
              <a:ext cx="635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3425" y="1162"/>
              <a:ext cx="952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4536" name="Group 24"/>
          <p:cNvGrpSpPr>
            <a:grpSpLocks/>
          </p:cNvGrpSpPr>
          <p:nvPr/>
        </p:nvGrpSpPr>
        <p:grpSpPr bwMode="auto">
          <a:xfrm>
            <a:off x="5614988" y="1916113"/>
            <a:ext cx="1177925" cy="985837"/>
            <a:chOff x="3537" y="1207"/>
            <a:chExt cx="742" cy="621"/>
          </a:xfrm>
        </p:grpSpPr>
        <p:sp>
          <p:nvSpPr>
            <p:cNvPr id="64526" name="Text Box 14"/>
            <p:cNvSpPr txBox="1">
              <a:spLocks noChangeArrowheads="1"/>
            </p:cNvSpPr>
            <p:nvPr/>
          </p:nvSpPr>
          <p:spPr bwMode="auto">
            <a:xfrm>
              <a:off x="3537" y="161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GDP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sp>
          <p:nvSpPr>
            <p:cNvPr id="64527" name="Text Box 15"/>
            <p:cNvSpPr txBox="1">
              <a:spLocks noChangeArrowheads="1"/>
            </p:cNvSpPr>
            <p:nvPr/>
          </p:nvSpPr>
          <p:spPr bwMode="auto">
            <a:xfrm>
              <a:off x="3900" y="1207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GTP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graphicFrame>
          <p:nvGraphicFramePr>
            <p:cNvPr id="64528" name="Object 16"/>
            <p:cNvGraphicFramePr>
              <a:graphicFrameLocks noChangeAspect="1"/>
            </p:cNvGraphicFramePr>
            <p:nvPr/>
          </p:nvGraphicFramePr>
          <p:xfrm>
            <a:off x="3886" y="1363"/>
            <a:ext cx="377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18" name="CS ChemDraw Drawing" r:id="rId5" imgW="598932" imgH="617601" progId="ChemDraw.Document.6.0">
                    <p:embed/>
                  </p:oleObj>
                </mc:Choice>
                <mc:Fallback>
                  <p:oleObj name="CS ChemDraw Drawing" r:id="rId5" imgW="598932" imgH="617601" progId="ChemDraw.Document.6.0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" y="1363"/>
                          <a:ext cx="377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8667750" y="1196975"/>
            <a:ext cx="476250" cy="1223963"/>
            <a:chOff x="5460" y="754"/>
            <a:chExt cx="300" cy="771"/>
          </a:xfrm>
        </p:grpSpPr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5460" y="754"/>
              <a:ext cx="3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/>
                <a:t>RK</a:t>
              </a:r>
              <a:endParaRPr lang="fr-FR" sz="1600"/>
            </a:p>
          </p:txBody>
        </p:sp>
        <p:sp>
          <p:nvSpPr>
            <p:cNvPr id="64532" name="Line 20"/>
            <p:cNvSpPr>
              <a:spLocks noChangeShapeType="1"/>
            </p:cNvSpPr>
            <p:nvPr/>
          </p:nvSpPr>
          <p:spPr bwMode="auto">
            <a:xfrm>
              <a:off x="5602" y="935"/>
              <a:ext cx="0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2555875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pic>
        <p:nvPicPr>
          <p:cNvPr id="64535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0138" y="1052513"/>
            <a:ext cx="1225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9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56650" y="2565400"/>
            <a:ext cx="3873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250825" y="260350"/>
            <a:ext cx="5905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 dirty="0">
                <a:solidFill>
                  <a:srgbClr val="CC6600"/>
                </a:solidFill>
              </a:rPr>
              <a:t>Konformační změna rodopsinu vytvoří na </a:t>
            </a:r>
            <a:r>
              <a:rPr lang="cs-CZ" sz="1600" dirty="0" err="1">
                <a:solidFill>
                  <a:srgbClr val="CC6600"/>
                </a:solidFill>
              </a:rPr>
              <a:t>carboxylovém</a:t>
            </a:r>
            <a:r>
              <a:rPr lang="cs-CZ" sz="1600" dirty="0">
                <a:solidFill>
                  <a:srgbClr val="CC6600"/>
                </a:solidFill>
              </a:rPr>
              <a:t> terminálu vazebné místo pro rodopsin-kinázu (RK), která tam </a:t>
            </a:r>
            <a:r>
              <a:rPr lang="cs-CZ" sz="1600" dirty="0" err="1">
                <a:solidFill>
                  <a:srgbClr val="CC6600"/>
                </a:solidFill>
              </a:rPr>
              <a:t>forsforyluje</a:t>
            </a:r>
            <a:r>
              <a:rPr lang="cs-CZ" sz="1600" dirty="0">
                <a:solidFill>
                  <a:srgbClr val="CC6600"/>
                </a:solidFill>
              </a:rPr>
              <a:t> aminokyseliny serin a </a:t>
            </a:r>
            <a:r>
              <a:rPr lang="cs-CZ" sz="1600" dirty="0" err="1">
                <a:solidFill>
                  <a:srgbClr val="CC6600"/>
                </a:solidFill>
              </a:rPr>
              <a:t>threonin</a:t>
            </a:r>
            <a:r>
              <a:rPr lang="cs-CZ" sz="1600" dirty="0">
                <a:solidFill>
                  <a:srgbClr val="CC6600"/>
                </a:solidFill>
              </a:rPr>
              <a:t>. </a:t>
            </a:r>
            <a:endParaRPr lang="cs-CZ" sz="1600" dirty="0">
              <a:solidFill>
                <a:srgbClr val="CC6600"/>
              </a:solidFill>
              <a:sym typeface="Symbol" pitchFamily="18" charset="2"/>
            </a:endParaRPr>
          </a:p>
        </p:txBody>
      </p:sp>
      <p:grpSp>
        <p:nvGrpSpPr>
          <p:cNvPr id="64541" name="Group 29"/>
          <p:cNvGrpSpPr>
            <a:grpSpLocks/>
          </p:cNvGrpSpPr>
          <p:nvPr/>
        </p:nvGrpSpPr>
        <p:grpSpPr bwMode="auto">
          <a:xfrm>
            <a:off x="7740650" y="549275"/>
            <a:ext cx="1403350" cy="1008063"/>
            <a:chOff x="4876" y="346"/>
            <a:chExt cx="884" cy="635"/>
          </a:xfrm>
        </p:grpSpPr>
        <p:sp>
          <p:nvSpPr>
            <p:cNvPr id="64538" name="Text Box 26"/>
            <p:cNvSpPr txBox="1">
              <a:spLocks noChangeArrowheads="1"/>
            </p:cNvSpPr>
            <p:nvPr/>
          </p:nvSpPr>
          <p:spPr bwMode="auto">
            <a:xfrm>
              <a:off x="4876" y="34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800">
                  <a:solidFill>
                    <a:srgbClr val="85371F"/>
                  </a:solidFill>
                </a:rPr>
                <a:t>fosforylace</a:t>
              </a:r>
              <a:endParaRPr lang="fr-FR" sz="1800">
                <a:solidFill>
                  <a:srgbClr val="85371F"/>
                </a:solidFill>
              </a:endParaRPr>
            </a:p>
          </p:txBody>
        </p:sp>
        <p:sp>
          <p:nvSpPr>
            <p:cNvPr id="64540" name="Line 28"/>
            <p:cNvSpPr>
              <a:spLocks noChangeShapeType="1"/>
            </p:cNvSpPr>
            <p:nvPr/>
          </p:nvSpPr>
          <p:spPr bwMode="auto">
            <a:xfrm flipH="1">
              <a:off x="5148" y="572"/>
              <a:ext cx="227" cy="409"/>
            </a:xfrm>
            <a:prstGeom prst="line">
              <a:avLst/>
            </a:prstGeom>
            <a:noFill/>
            <a:ln w="38100">
              <a:solidFill>
                <a:srgbClr val="85371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0138 L -0.10087 -0.022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184945" y="0"/>
            <a:ext cx="8640762" cy="6742113"/>
            <a:chOff x="317" y="0"/>
            <a:chExt cx="5443" cy="4247"/>
          </a:xfrm>
        </p:grpSpPr>
        <p:grpSp>
          <p:nvGrpSpPr>
            <p:cNvPr id="101379" name="Group 3"/>
            <p:cNvGrpSpPr>
              <a:grpSpLocks/>
            </p:cNvGrpSpPr>
            <p:nvPr/>
          </p:nvGrpSpPr>
          <p:grpSpPr bwMode="auto">
            <a:xfrm>
              <a:off x="317" y="0"/>
              <a:ext cx="5443" cy="4247"/>
              <a:chOff x="159" y="0"/>
              <a:chExt cx="5443" cy="4247"/>
            </a:xfrm>
          </p:grpSpPr>
          <p:pic>
            <p:nvPicPr>
              <p:cNvPr id="10138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" y="741"/>
                <a:ext cx="5261" cy="3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1381" name="Text Box 5"/>
              <p:cNvSpPr txBox="1">
                <a:spLocks noChangeArrowheads="1"/>
              </p:cNvSpPr>
              <p:nvPr/>
            </p:nvSpPr>
            <p:spPr bwMode="auto">
              <a:xfrm>
                <a:off x="159" y="0"/>
                <a:ext cx="544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cs-CZ" sz="1800">
                    <a:solidFill>
                      <a:schemeClr val="accent2"/>
                    </a:solidFill>
                  </a:rPr>
                  <a:t>Konformační změna rodopsinu umožní vazbu s transducinem a jeho aktivaci.</a:t>
                </a:r>
                <a:r>
                  <a:rPr lang="cs-CZ" sz="1800"/>
                  <a:t> </a:t>
                </a:r>
                <a:endParaRPr lang="fr-FR" sz="1800"/>
              </a:p>
            </p:txBody>
          </p:sp>
          <p:sp>
            <p:nvSpPr>
              <p:cNvPr id="101382" name="Oval 6"/>
              <p:cNvSpPr>
                <a:spLocks noChangeArrowheads="1"/>
              </p:cNvSpPr>
              <p:nvPr/>
            </p:nvSpPr>
            <p:spPr bwMode="auto">
              <a:xfrm rot="-19277549">
                <a:off x="4967" y="1480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383" name="Oval 7"/>
              <p:cNvSpPr>
                <a:spLocks noChangeArrowheads="1"/>
              </p:cNvSpPr>
              <p:nvPr/>
            </p:nvSpPr>
            <p:spPr bwMode="auto">
              <a:xfrm rot="-19277549">
                <a:off x="5012" y="1706"/>
                <a:ext cx="136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384" name="Rectangle 8"/>
              <p:cNvSpPr>
                <a:spLocks noChangeArrowheads="1"/>
              </p:cNvSpPr>
              <p:nvPr/>
            </p:nvSpPr>
            <p:spPr bwMode="auto">
              <a:xfrm>
                <a:off x="4967" y="1797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385" name="Oval 9"/>
              <p:cNvSpPr>
                <a:spLocks noChangeArrowheads="1"/>
              </p:cNvSpPr>
              <p:nvPr/>
            </p:nvSpPr>
            <p:spPr bwMode="auto">
              <a:xfrm rot="-1581713">
                <a:off x="5012" y="1616"/>
                <a:ext cx="136" cy="18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2018" y="1434"/>
              <a:ext cx="635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>
              <a:off x="3425" y="1162"/>
              <a:ext cx="952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1393" name="Group 17"/>
          <p:cNvGrpSpPr>
            <a:grpSpLocks/>
          </p:cNvGrpSpPr>
          <p:nvPr/>
        </p:nvGrpSpPr>
        <p:grpSpPr bwMode="auto">
          <a:xfrm>
            <a:off x="8667750" y="1196975"/>
            <a:ext cx="476250" cy="1223963"/>
            <a:chOff x="5460" y="754"/>
            <a:chExt cx="300" cy="771"/>
          </a:xfrm>
        </p:grpSpPr>
        <p:sp>
          <p:nvSpPr>
            <p:cNvPr id="101394" name="Text Box 18"/>
            <p:cNvSpPr txBox="1">
              <a:spLocks noChangeArrowheads="1"/>
            </p:cNvSpPr>
            <p:nvPr/>
          </p:nvSpPr>
          <p:spPr bwMode="auto">
            <a:xfrm>
              <a:off x="5460" y="754"/>
              <a:ext cx="3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/>
                <a:t>RK</a:t>
              </a:r>
              <a:endParaRPr lang="fr-FR" sz="1600"/>
            </a:p>
          </p:txBody>
        </p:sp>
        <p:sp>
          <p:nvSpPr>
            <p:cNvPr id="101395" name="Line 19"/>
            <p:cNvSpPr>
              <a:spLocks noChangeShapeType="1"/>
            </p:cNvSpPr>
            <p:nvPr/>
          </p:nvSpPr>
          <p:spPr bwMode="auto">
            <a:xfrm>
              <a:off x="5602" y="935"/>
              <a:ext cx="0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2555875" y="6553200"/>
            <a:ext cx="421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0"/>
              <a:t>Nakanishi, K. </a:t>
            </a:r>
            <a:r>
              <a:rPr lang="fr-FR" sz="1400" b="0" i="1"/>
              <a:t>Pure Appl. Chem.</a:t>
            </a:r>
            <a:r>
              <a:rPr lang="fr-FR" sz="1400" b="0"/>
              <a:t> </a:t>
            </a:r>
            <a:r>
              <a:rPr lang="fr-FR" sz="1400"/>
              <a:t>1991</a:t>
            </a:r>
            <a:r>
              <a:rPr lang="fr-FR" sz="1400" b="0"/>
              <a:t>, </a:t>
            </a:r>
            <a:r>
              <a:rPr lang="fr-FR" sz="1400" b="0" i="1"/>
              <a:t>63</a:t>
            </a:r>
            <a:r>
              <a:rPr lang="fr-FR" sz="1400" b="0"/>
              <a:t>, 161-170.</a:t>
            </a:r>
          </a:p>
        </p:txBody>
      </p:sp>
      <p:pic>
        <p:nvPicPr>
          <p:cNvPr id="10138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058" y="2420938"/>
            <a:ext cx="387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250825" y="260350"/>
            <a:ext cx="5905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solidFill>
                  <a:srgbClr val="CC6600"/>
                </a:solidFill>
              </a:rPr>
              <a:t>Konformační změna rodopsinu vytvoří na carboxylovém terminálu vazebné místo pro rodopsin-kinázu (RK), která tam forsforyluje aminokyseliny serin a threonin. </a:t>
            </a:r>
            <a:endParaRPr lang="cs-CZ" sz="1600">
              <a:solidFill>
                <a:srgbClr val="CC6600"/>
              </a:solidFill>
              <a:sym typeface="Symbol" pitchFamily="18" charset="2"/>
            </a:endParaRPr>
          </a:p>
        </p:txBody>
      </p:sp>
      <p:grpSp>
        <p:nvGrpSpPr>
          <p:cNvPr id="101399" name="Group 23"/>
          <p:cNvGrpSpPr>
            <a:grpSpLocks/>
          </p:cNvGrpSpPr>
          <p:nvPr/>
        </p:nvGrpSpPr>
        <p:grpSpPr bwMode="auto">
          <a:xfrm>
            <a:off x="5614988" y="1916113"/>
            <a:ext cx="1177925" cy="985837"/>
            <a:chOff x="3537" y="1207"/>
            <a:chExt cx="742" cy="621"/>
          </a:xfrm>
        </p:grpSpPr>
        <p:sp>
          <p:nvSpPr>
            <p:cNvPr id="101400" name="Text Box 24"/>
            <p:cNvSpPr txBox="1">
              <a:spLocks noChangeArrowheads="1"/>
            </p:cNvSpPr>
            <p:nvPr/>
          </p:nvSpPr>
          <p:spPr bwMode="auto">
            <a:xfrm>
              <a:off x="3537" y="161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GDP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sp>
          <p:nvSpPr>
            <p:cNvPr id="101401" name="Text Box 25"/>
            <p:cNvSpPr txBox="1">
              <a:spLocks noChangeArrowheads="1"/>
            </p:cNvSpPr>
            <p:nvPr/>
          </p:nvSpPr>
          <p:spPr bwMode="auto">
            <a:xfrm>
              <a:off x="3900" y="1207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F0000"/>
                  </a:solidFill>
                </a:rPr>
                <a:t>GTP</a:t>
              </a:r>
              <a:endParaRPr lang="fr-FR" sz="1600">
                <a:solidFill>
                  <a:srgbClr val="FF0000"/>
                </a:solidFill>
              </a:endParaRPr>
            </a:p>
          </p:txBody>
        </p:sp>
        <p:graphicFrame>
          <p:nvGraphicFramePr>
            <p:cNvPr id="101402" name="Object 26"/>
            <p:cNvGraphicFramePr>
              <a:graphicFrameLocks noChangeAspect="1"/>
            </p:cNvGraphicFramePr>
            <p:nvPr/>
          </p:nvGraphicFramePr>
          <p:xfrm>
            <a:off x="3886" y="1363"/>
            <a:ext cx="377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33" name="CS ChemDraw Drawing" r:id="rId6" imgW="598932" imgH="617601" progId="ChemDraw.Document.6.0">
                    <p:embed/>
                  </p:oleObj>
                </mc:Choice>
                <mc:Fallback>
                  <p:oleObj name="CS ChemDraw Drawing" r:id="rId6" imgW="598932" imgH="617601" progId="ChemDraw.Document.6.0">
                    <p:embed/>
                    <p:pic>
                      <p:nvPicPr>
                        <p:cNvPr id="101402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" y="1363"/>
                          <a:ext cx="377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417" name="Group 41"/>
          <p:cNvGrpSpPr>
            <a:grpSpLocks/>
          </p:cNvGrpSpPr>
          <p:nvPr/>
        </p:nvGrpSpPr>
        <p:grpSpPr bwMode="auto">
          <a:xfrm>
            <a:off x="7740650" y="549275"/>
            <a:ext cx="1403350" cy="1008063"/>
            <a:chOff x="4876" y="346"/>
            <a:chExt cx="884" cy="635"/>
          </a:xfrm>
        </p:grpSpPr>
        <p:sp>
          <p:nvSpPr>
            <p:cNvPr id="101418" name="Text Box 42"/>
            <p:cNvSpPr txBox="1">
              <a:spLocks noChangeArrowheads="1"/>
            </p:cNvSpPr>
            <p:nvPr/>
          </p:nvSpPr>
          <p:spPr bwMode="auto">
            <a:xfrm>
              <a:off x="4876" y="34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800">
                  <a:solidFill>
                    <a:srgbClr val="85371F"/>
                  </a:solidFill>
                </a:rPr>
                <a:t>fosforylace</a:t>
              </a:r>
              <a:endParaRPr lang="fr-FR" sz="1800">
                <a:solidFill>
                  <a:srgbClr val="85371F"/>
                </a:solidFill>
              </a:endParaRPr>
            </a:p>
          </p:txBody>
        </p:sp>
        <p:sp>
          <p:nvSpPr>
            <p:cNvPr id="101419" name="Line 43"/>
            <p:cNvSpPr>
              <a:spLocks noChangeShapeType="1"/>
            </p:cNvSpPr>
            <p:nvPr/>
          </p:nvSpPr>
          <p:spPr bwMode="auto">
            <a:xfrm flipH="1">
              <a:off x="5148" y="572"/>
              <a:ext cx="227" cy="409"/>
            </a:xfrm>
            <a:prstGeom prst="line">
              <a:avLst/>
            </a:prstGeom>
            <a:noFill/>
            <a:ln w="38100">
              <a:solidFill>
                <a:srgbClr val="85371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E28567B-D345-7642-886D-D17448213A8C}"/>
              </a:ext>
            </a:extLst>
          </p:cNvPr>
          <p:cNvGrpSpPr/>
          <p:nvPr/>
        </p:nvGrpSpPr>
        <p:grpSpPr>
          <a:xfrm>
            <a:off x="7734575" y="1484312"/>
            <a:ext cx="365817" cy="720552"/>
            <a:chOff x="7734575" y="1484312"/>
            <a:chExt cx="365817" cy="72055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1EED1F8-7D54-BD42-9F9D-7417293E59AD}"/>
                </a:ext>
              </a:extLst>
            </p:cNvPr>
            <p:cNvSpPr/>
            <p:nvPr/>
          </p:nvSpPr>
          <p:spPr bwMode="auto">
            <a:xfrm>
              <a:off x="7734575" y="1484312"/>
              <a:ext cx="227358" cy="139601"/>
            </a:xfrm>
            <a:prstGeom prst="ellipse">
              <a:avLst/>
            </a:prstGeom>
            <a:noFill/>
            <a:ln w="9525" cap="flat" cmpd="sng" algn="ctr">
              <a:solidFill>
                <a:srgbClr val="FF0000">
                  <a:alpha val="92549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291F9FD-4590-3842-B17E-CA485F13D4EF}"/>
                </a:ext>
              </a:extLst>
            </p:cNvPr>
            <p:cNvSpPr/>
            <p:nvPr/>
          </p:nvSpPr>
          <p:spPr bwMode="auto">
            <a:xfrm>
              <a:off x="7873034" y="2065263"/>
              <a:ext cx="227358" cy="139601"/>
            </a:xfrm>
            <a:prstGeom prst="ellipse">
              <a:avLst/>
            </a:prstGeom>
            <a:noFill/>
            <a:ln w="9525" cap="flat" cmpd="sng" algn="ctr">
              <a:solidFill>
                <a:srgbClr val="FF0000">
                  <a:alpha val="92549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A732511-BF2D-BF4D-B82B-E1A8FF179BD9}"/>
                </a:ext>
              </a:extLst>
            </p:cNvPr>
            <p:cNvSpPr/>
            <p:nvPr/>
          </p:nvSpPr>
          <p:spPr bwMode="auto">
            <a:xfrm>
              <a:off x="7812360" y="1844824"/>
              <a:ext cx="227358" cy="139601"/>
            </a:xfrm>
            <a:prstGeom prst="ellipse">
              <a:avLst/>
            </a:prstGeom>
            <a:noFill/>
            <a:ln w="9525" cap="flat" cmpd="sng" algn="ctr">
              <a:solidFill>
                <a:srgbClr val="FF0000">
                  <a:alpha val="92549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99A84C-A2A6-BC4F-B4F5-BBE49C44ED62}"/>
                </a:ext>
              </a:extLst>
            </p:cNvPr>
            <p:cNvSpPr/>
            <p:nvPr/>
          </p:nvSpPr>
          <p:spPr bwMode="auto">
            <a:xfrm>
              <a:off x="7817917" y="1705223"/>
              <a:ext cx="227358" cy="139601"/>
            </a:xfrm>
            <a:prstGeom prst="ellipse">
              <a:avLst/>
            </a:prstGeom>
            <a:noFill/>
            <a:ln w="9525" cap="flat" cmpd="sng" algn="ctr">
              <a:solidFill>
                <a:srgbClr val="FF0000">
                  <a:alpha val="92549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039840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15787</TotalTime>
  <Words>1860</Words>
  <Application>Microsoft Macintosh PowerPoint</Application>
  <PresentationFormat>On-screen Show (4:3)</PresentationFormat>
  <Paragraphs>204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Calibri</vt:lpstr>
      <vt:lpstr>Symbol</vt:lpstr>
      <vt:lpstr>Times New Roman</vt:lpstr>
      <vt:lpstr>Modèle par défaut</vt:lpstr>
      <vt:lpstr>CS ChemDraw Drawing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UMR 8601 CNRS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Jiri Kozelka</dc:creator>
  <cp:lastModifiedBy>Microsoft Office User</cp:lastModifiedBy>
  <cp:revision>182</cp:revision>
  <dcterms:created xsi:type="dcterms:W3CDTF">2011-11-10T15:34:56Z</dcterms:created>
  <dcterms:modified xsi:type="dcterms:W3CDTF">2024-12-05T12:49:33Z</dcterms:modified>
</cp:coreProperties>
</file>