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95" r:id="rId3"/>
    <p:sldId id="313" r:id="rId4"/>
    <p:sldId id="257" r:id="rId5"/>
    <p:sldId id="294" r:id="rId6"/>
    <p:sldId id="297" r:id="rId7"/>
    <p:sldId id="305" r:id="rId8"/>
    <p:sldId id="306" r:id="rId9"/>
    <p:sldId id="307" r:id="rId10"/>
    <p:sldId id="309" r:id="rId11"/>
    <p:sldId id="308" r:id="rId12"/>
    <p:sldId id="296" r:id="rId13"/>
    <p:sldId id="312" r:id="rId14"/>
    <p:sldId id="302" r:id="rId15"/>
    <p:sldId id="299" r:id="rId16"/>
    <p:sldId id="268" r:id="rId17"/>
    <p:sldId id="275" r:id="rId18"/>
    <p:sldId id="267" r:id="rId19"/>
    <p:sldId id="266" r:id="rId20"/>
    <p:sldId id="300" r:id="rId21"/>
    <p:sldId id="269" r:id="rId22"/>
    <p:sldId id="270" r:id="rId23"/>
    <p:sldId id="272" r:id="rId24"/>
    <p:sldId id="271" r:id="rId25"/>
    <p:sldId id="310" r:id="rId26"/>
    <p:sldId id="273" r:id="rId27"/>
    <p:sldId id="274" r:id="rId28"/>
    <p:sldId id="284" r:id="rId29"/>
    <p:sldId id="285" r:id="rId30"/>
    <p:sldId id="286" r:id="rId31"/>
    <p:sldId id="287" r:id="rId32"/>
    <p:sldId id="288" r:id="rId33"/>
    <p:sldId id="289" r:id="rId34"/>
    <p:sldId id="283" r:id="rId35"/>
    <p:sldId id="259" r:id="rId36"/>
    <p:sldId id="314" r:id="rId37"/>
    <p:sldId id="315" r:id="rId38"/>
    <p:sldId id="292" r:id="rId39"/>
    <p:sldId id="291" r:id="rId40"/>
    <p:sldId id="311" r:id="rId41"/>
    <p:sldId id="258" r:id="rId42"/>
    <p:sldId id="260" r:id="rId43"/>
    <p:sldId id="261" r:id="rId44"/>
    <p:sldId id="262" r:id="rId45"/>
    <p:sldId id="264" r:id="rId46"/>
    <p:sldId id="265" r:id="rId47"/>
    <p:sldId id="276" r:id="rId48"/>
    <p:sldId id="277" r:id="rId49"/>
    <p:sldId id="278" r:id="rId50"/>
    <p:sldId id="279" r:id="rId51"/>
    <p:sldId id="280" r:id="rId52"/>
    <p:sldId id="281" r:id="rId53"/>
    <p:sldId id="282" r:id="rId54"/>
    <p:sldId id="301" r:id="rId55"/>
    <p:sldId id="316" r:id="rId56"/>
    <p:sldId id="317" r:id="rId57"/>
    <p:sldId id="318" r:id="rId58"/>
    <p:sldId id="319" r:id="rId59"/>
    <p:sldId id="320" r:id="rId60"/>
    <p:sldId id="263" r:id="rId61"/>
    <p:sldId id="321" r:id="rId62"/>
    <p:sldId id="322" r:id="rId63"/>
    <p:sldId id="323" r:id="rId64"/>
    <p:sldId id="324" r:id="rId65"/>
    <p:sldId id="325" r:id="rId66"/>
    <p:sldId id="326" r:id="rId67"/>
    <p:sldId id="327" r:id="rId68"/>
    <p:sldId id="328" r:id="rId69"/>
    <p:sldId id="329" r:id="rId70"/>
    <p:sldId id="330" r:id="rId71"/>
    <p:sldId id="293" r:id="rId72"/>
    <p:sldId id="290" r:id="rId73"/>
    <p:sldId id="341" r:id="rId74"/>
    <p:sldId id="342" r:id="rId75"/>
    <p:sldId id="331" r:id="rId76"/>
    <p:sldId id="332" r:id="rId77"/>
    <p:sldId id="333" r:id="rId78"/>
    <p:sldId id="335" r:id="rId79"/>
    <p:sldId id="336" r:id="rId80"/>
    <p:sldId id="337" r:id="rId81"/>
    <p:sldId id="338" r:id="rId82"/>
    <p:sldId id="339" r:id="rId83"/>
    <p:sldId id="340" r:id="rId84"/>
    <p:sldId id="334"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A9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36"/>
    <p:restoredTop sz="94350"/>
  </p:normalViewPr>
  <p:slideViewPr>
    <p:cSldViewPr snapToGrid="0" snapToObjects="1">
      <p:cViewPr varScale="1">
        <p:scale>
          <a:sx n="103" d="100"/>
          <a:sy n="103" d="100"/>
        </p:scale>
        <p:origin x="176" y="456"/>
      </p:cViewPr>
      <p:guideLst>
        <p:guide orient="horz" pos="2160"/>
        <p:guide pos="3840"/>
      </p:guideLst>
    </p:cSldViewPr>
  </p:slideViewPr>
  <p:notesTextViewPr>
    <p:cViewPr>
      <p:scale>
        <a:sx n="1" d="1"/>
        <a:sy n="1" d="1"/>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96F46-A19A-F242-9D8F-EA7274A6E7A4}" type="datetimeFigureOut">
              <a:rPr lang="en-US" smtClean="0"/>
              <a:t>1/31/25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B9F70-39C4-5042-BA2F-3B571F03DFE9}" type="slidenum">
              <a:rPr lang="en-US" smtClean="0"/>
              <a:t>‹#›</a:t>
            </a:fld>
            <a:endParaRPr lang="en-US"/>
          </a:p>
        </p:txBody>
      </p:sp>
    </p:spTree>
    <p:extLst>
      <p:ext uri="{BB962C8B-B14F-4D97-AF65-F5344CB8AC3E}">
        <p14:creationId xmlns:p14="http://schemas.microsoft.com/office/powerpoint/2010/main" val="179421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B9F70-39C4-5042-BA2F-3B571F03DFE9}" type="slidenum">
              <a:rPr lang="en-US" smtClean="0"/>
              <a:t>33</a:t>
            </a:fld>
            <a:endParaRPr lang="en-US"/>
          </a:p>
        </p:txBody>
      </p:sp>
    </p:spTree>
    <p:extLst>
      <p:ext uri="{BB962C8B-B14F-4D97-AF65-F5344CB8AC3E}">
        <p14:creationId xmlns:p14="http://schemas.microsoft.com/office/powerpoint/2010/main" val="35475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FB9F70-39C4-5042-BA2F-3B571F03DFE9}" type="slidenum">
              <a:rPr lang="en-US" smtClean="0"/>
              <a:t>50</a:t>
            </a:fld>
            <a:endParaRPr lang="en-US"/>
          </a:p>
        </p:txBody>
      </p:sp>
    </p:spTree>
    <p:extLst>
      <p:ext uri="{BB962C8B-B14F-4D97-AF65-F5344CB8AC3E}">
        <p14:creationId xmlns:p14="http://schemas.microsoft.com/office/powerpoint/2010/main" val="47267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6EDDF9-2A86-8746-B19B-412D2B2720C9}" type="datetime1">
              <a:rPr lang="cs-CZ" smtClean="0"/>
              <a:t>31.01.2025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48512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7904CF-7BFD-5E4A-B344-682811354156}" type="datetime1">
              <a:rPr lang="cs-CZ" smtClean="0"/>
              <a:t>31.01.2025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05132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BF730-D5C7-724B-9955-BA3E841A3339}" type="datetime1">
              <a:rPr lang="cs-CZ" smtClean="0"/>
              <a:t>31.01.2025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9774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9EB0F-0A67-1944-8D00-3B046A48A1A1}" type="datetime1">
              <a:rPr lang="cs-CZ" smtClean="0"/>
              <a:t>31.01.2025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65872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82A8F2-1861-914E-8243-C2CD4D9DECFB}" type="datetime1">
              <a:rPr lang="cs-CZ" smtClean="0"/>
              <a:t>31.01.2025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71825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58DBE-4B81-DA49-8D71-222EF988239A}" type="datetime1">
              <a:rPr lang="cs-CZ" smtClean="0"/>
              <a:t>31.01.2025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53042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9B85D8-25CF-B244-AB98-BB16D7A9F698}" type="datetime1">
              <a:rPr lang="cs-CZ" smtClean="0"/>
              <a:t>31.01.2025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491823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2BE52C-A0B7-4F4B-9944-8516570A808F}" type="datetime1">
              <a:rPr lang="cs-CZ" smtClean="0"/>
              <a:t>31.01.2025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19941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BC3B7-9889-7741-BB04-411B2143BEE9}" type="datetime1">
              <a:rPr lang="cs-CZ" smtClean="0"/>
              <a:t>31.01.2025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2610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398E5-C4AF-074E-9FF5-8FB699B5FA11}" type="datetime1">
              <a:rPr lang="cs-CZ" smtClean="0"/>
              <a:t>31.01.2025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200562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651283-A754-6B49-B1F3-C71B706EEC58}" type="datetime1">
              <a:rPr lang="cs-CZ" smtClean="0"/>
              <a:t>31.01.2025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136AB-FE87-7745-83B7-89C59D2D0AD2}" type="slidenum">
              <a:rPr lang="en-US" smtClean="0"/>
              <a:t>‹#›</a:t>
            </a:fld>
            <a:endParaRPr lang="en-US"/>
          </a:p>
        </p:txBody>
      </p:sp>
    </p:spTree>
    <p:extLst>
      <p:ext uri="{BB962C8B-B14F-4D97-AF65-F5344CB8AC3E}">
        <p14:creationId xmlns:p14="http://schemas.microsoft.com/office/powerpoint/2010/main" val="160911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F59F4-E498-0440-8371-8CFC8D874910}" type="datetime1">
              <a:rPr lang="cs-CZ" smtClean="0"/>
              <a:t>31.01.2025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136AB-FE87-7745-83B7-89C59D2D0AD2}" type="slidenum">
              <a:rPr lang="en-US" smtClean="0"/>
              <a:t>‹#›</a:t>
            </a:fld>
            <a:endParaRPr lang="en-US"/>
          </a:p>
        </p:txBody>
      </p:sp>
    </p:spTree>
    <p:extLst>
      <p:ext uri="{BB962C8B-B14F-4D97-AF65-F5344CB8AC3E}">
        <p14:creationId xmlns:p14="http://schemas.microsoft.com/office/powerpoint/2010/main" val="1484557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youtu.be/lkfpqGWzHCE"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nature.com/nature/journal/v441/n709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muni.cz/"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9817" y="1853514"/>
            <a:ext cx="9489989" cy="2523768"/>
          </a:xfrm>
          <a:prstGeom prst="rect">
            <a:avLst/>
          </a:prstGeom>
          <a:noFill/>
        </p:spPr>
        <p:txBody>
          <a:bodyPr wrap="square" rtlCol="0">
            <a:spAutoFit/>
          </a:bodyPr>
          <a:lstStyle/>
          <a:p>
            <a:pPr algn="ctr"/>
            <a:endParaRPr lang="en-US" dirty="0"/>
          </a:p>
          <a:p>
            <a:pPr algn="ctr"/>
            <a:r>
              <a:rPr lang="en-US" sz="3200" b="1" dirty="0"/>
              <a:t>How I See Optimal Presentation</a:t>
            </a:r>
          </a:p>
          <a:p>
            <a:pPr algn="ctr"/>
            <a:endParaRPr lang="en-US" dirty="0"/>
          </a:p>
          <a:p>
            <a:pPr algn="ctr"/>
            <a:endParaRPr lang="en-US" dirty="0"/>
          </a:p>
          <a:p>
            <a:pPr algn="ctr"/>
            <a:endParaRPr lang="en-US" dirty="0"/>
          </a:p>
          <a:p>
            <a:pPr algn="ctr"/>
            <a:endParaRPr lang="en-US" dirty="0"/>
          </a:p>
          <a:p>
            <a:pPr algn="ctr"/>
            <a:r>
              <a:rPr lang="en-US" dirty="0"/>
              <a:t>Karel </a:t>
            </a:r>
            <a:r>
              <a:rPr lang="en-US" dirty="0" err="1"/>
              <a:t>Kubíček</a:t>
            </a:r>
            <a:endParaRPr lang="en-US" dirty="0"/>
          </a:p>
          <a:p>
            <a:pPr algn="ctr"/>
            <a:endParaRPr lang="en-US" dirty="0"/>
          </a:p>
        </p:txBody>
      </p:sp>
      <p:sp>
        <p:nvSpPr>
          <p:cNvPr id="5" name="Slide Number Placeholder 4"/>
          <p:cNvSpPr>
            <a:spLocks noGrp="1"/>
          </p:cNvSpPr>
          <p:nvPr>
            <p:ph type="sldNum" sz="quarter" idx="12"/>
          </p:nvPr>
        </p:nvSpPr>
        <p:spPr/>
        <p:txBody>
          <a:bodyPr/>
          <a:lstStyle/>
          <a:p>
            <a:fld id="{5D7136AB-FE87-7745-83B7-89C59D2D0AD2}" type="slidenum">
              <a:rPr lang="en-US" smtClean="0"/>
              <a:t>1</a:t>
            </a:fld>
            <a:endParaRPr lang="en-US"/>
          </a:p>
        </p:txBody>
      </p:sp>
    </p:spTree>
    <p:extLst>
      <p:ext uri="{BB962C8B-B14F-4D97-AF65-F5344CB8AC3E}">
        <p14:creationId xmlns:p14="http://schemas.microsoft.com/office/powerpoint/2010/main" val="324034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0150"/>
          <a:stretch/>
        </p:blipFill>
        <p:spPr>
          <a:xfrm>
            <a:off x="1278066" y="2335427"/>
            <a:ext cx="9635868" cy="3848159"/>
          </a:xfrm>
          <a:prstGeom prst="rect">
            <a:avLst/>
          </a:prstGeom>
        </p:spPr>
      </p:pic>
      <p:sp>
        <p:nvSpPr>
          <p:cNvPr id="6" name="TextBox 5"/>
          <p:cNvSpPr txBox="1"/>
          <p:nvPr/>
        </p:nvSpPr>
        <p:spPr>
          <a:xfrm>
            <a:off x="1528719" y="481914"/>
            <a:ext cx="9134561" cy="769441"/>
          </a:xfrm>
          <a:prstGeom prst="rect">
            <a:avLst/>
          </a:prstGeom>
          <a:noFill/>
        </p:spPr>
        <p:txBody>
          <a:bodyPr wrap="square" rtlCol="0">
            <a:spAutoFit/>
          </a:bodyPr>
          <a:lstStyle/>
          <a:p>
            <a:pPr algn="ctr"/>
            <a:r>
              <a:rPr lang="en-US" sz="4400" b="1" dirty="0">
                <a:solidFill>
                  <a:srgbClr val="0BA9C2"/>
                </a:solidFill>
              </a:rPr>
              <a:t>How to overcome anxiety</a:t>
            </a:r>
          </a:p>
        </p:txBody>
      </p:sp>
    </p:spTree>
    <p:extLst>
      <p:ext uri="{BB962C8B-B14F-4D97-AF65-F5344CB8AC3E}">
        <p14:creationId xmlns:p14="http://schemas.microsoft.com/office/powerpoint/2010/main" val="85632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237" y="183718"/>
            <a:ext cx="8664349" cy="6490564"/>
          </a:xfrm>
          <a:prstGeom prst="rect">
            <a:avLst/>
          </a:prstGeom>
        </p:spPr>
      </p:pic>
    </p:spTree>
    <p:extLst>
      <p:ext uri="{BB962C8B-B14F-4D97-AF65-F5344CB8AC3E}">
        <p14:creationId xmlns:p14="http://schemas.microsoft.com/office/powerpoint/2010/main" val="77525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533" y="256224"/>
            <a:ext cx="8309576" cy="6366998"/>
          </a:xfrm>
          <a:prstGeom prst="rect">
            <a:avLst/>
          </a:prstGeom>
        </p:spPr>
      </p:pic>
    </p:spTree>
    <p:extLst>
      <p:ext uri="{BB962C8B-B14F-4D97-AF65-F5344CB8AC3E}">
        <p14:creationId xmlns:p14="http://schemas.microsoft.com/office/powerpoint/2010/main" val="30161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0"/>
            <a:ext cx="8539829" cy="6858000"/>
          </a:xfrm>
          <a:prstGeom prst="rect">
            <a:avLst/>
          </a:prstGeom>
        </p:spPr>
      </p:pic>
      <p:sp>
        <p:nvSpPr>
          <p:cNvPr id="6" name="Oval 5"/>
          <p:cNvSpPr/>
          <p:nvPr/>
        </p:nvSpPr>
        <p:spPr>
          <a:xfrm>
            <a:off x="6820929" y="2261283"/>
            <a:ext cx="2743201" cy="5066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201" y="162585"/>
            <a:ext cx="8571597" cy="6532829"/>
          </a:xfrm>
          <a:prstGeom prst="rect">
            <a:avLst/>
          </a:prstGeom>
        </p:spPr>
      </p:pic>
      <p:sp>
        <p:nvSpPr>
          <p:cNvPr id="6" name="Oval 5"/>
          <p:cNvSpPr/>
          <p:nvPr/>
        </p:nvSpPr>
        <p:spPr>
          <a:xfrm>
            <a:off x="1721922" y="5237018"/>
            <a:ext cx="3123210" cy="4037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5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452" y="427782"/>
            <a:ext cx="8593095" cy="6002436"/>
          </a:xfrm>
          <a:prstGeom prst="rect">
            <a:avLst/>
          </a:prstGeom>
        </p:spPr>
      </p:pic>
    </p:spTree>
    <p:extLst>
      <p:ext uri="{BB962C8B-B14F-4D97-AF65-F5344CB8AC3E}">
        <p14:creationId xmlns:p14="http://schemas.microsoft.com/office/powerpoint/2010/main" val="160926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0571" y="899886"/>
            <a:ext cx="11292115" cy="4031873"/>
          </a:xfrm>
          <a:prstGeom prst="rect">
            <a:avLst/>
          </a:prstGeom>
          <a:noFill/>
        </p:spPr>
        <p:txBody>
          <a:bodyPr wrap="square" rtlCol="0">
            <a:spAutoFit/>
          </a:bodyPr>
          <a:lstStyle/>
          <a:p>
            <a:r>
              <a:rPr lang="en-US" sz="3200" dirty="0"/>
              <a:t>Depending on whether you are going to speak to experts in your field or to broad audience, your talk should reflect that</a:t>
            </a:r>
          </a:p>
          <a:p>
            <a:endParaRPr lang="en-US" sz="3200" dirty="0"/>
          </a:p>
          <a:p>
            <a:r>
              <a:rPr lang="en-US" sz="3200" dirty="0"/>
              <a:t>You do not need to explain the experts all technical details!</a:t>
            </a:r>
          </a:p>
          <a:p>
            <a:r>
              <a:rPr lang="en-US" sz="3200" dirty="0"/>
              <a:t>All others may need / want to know what do you mean when saying:</a:t>
            </a:r>
          </a:p>
          <a:p>
            <a:endParaRPr lang="en-US" sz="3200" dirty="0"/>
          </a:p>
          <a:p>
            <a:pPr algn="ctr"/>
            <a:r>
              <a:rPr lang="en-US" sz="3200" dirty="0"/>
              <a:t> “from the pictures / graph / gel it is obvious …”</a:t>
            </a:r>
          </a:p>
        </p:txBody>
      </p:sp>
      <p:sp>
        <p:nvSpPr>
          <p:cNvPr id="5" name="Slide Number Placeholder 4"/>
          <p:cNvSpPr>
            <a:spLocks noGrp="1"/>
          </p:cNvSpPr>
          <p:nvPr>
            <p:ph type="sldNum" sz="quarter" idx="12"/>
          </p:nvPr>
        </p:nvSpPr>
        <p:spPr/>
        <p:txBody>
          <a:bodyPr/>
          <a:lstStyle/>
          <a:p>
            <a:fld id="{5D7136AB-FE87-7745-83B7-89C59D2D0AD2}" type="slidenum">
              <a:rPr lang="en-US" smtClean="0"/>
              <a:t>16</a:t>
            </a:fld>
            <a:endParaRPr lang="en-US"/>
          </a:p>
        </p:txBody>
      </p:sp>
    </p:spTree>
    <p:extLst>
      <p:ext uri="{BB962C8B-B14F-4D97-AF65-F5344CB8AC3E}">
        <p14:creationId xmlns:p14="http://schemas.microsoft.com/office/powerpoint/2010/main" val="1874760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8629" y="682163"/>
            <a:ext cx="11176000" cy="5509200"/>
          </a:xfrm>
          <a:prstGeom prst="rect">
            <a:avLst/>
          </a:prstGeom>
          <a:noFill/>
        </p:spPr>
        <p:txBody>
          <a:bodyPr wrap="square" rtlCol="0">
            <a:spAutoFit/>
          </a:bodyPr>
          <a:lstStyle/>
          <a:p>
            <a:r>
              <a:rPr lang="en-US" sz="3200" dirty="0"/>
              <a:t>Find out if audience includes </a:t>
            </a:r>
          </a:p>
          <a:p>
            <a:endParaRPr lang="en-US" sz="3200" dirty="0"/>
          </a:p>
          <a:p>
            <a:r>
              <a:rPr lang="en-US" sz="3200" dirty="0"/>
              <a:t>• many non-experts: include basics, simple pictures </a:t>
            </a:r>
          </a:p>
          <a:p>
            <a:endParaRPr lang="en-US" sz="3200" dirty="0"/>
          </a:p>
          <a:p>
            <a:r>
              <a:rPr lang="en-US" sz="3200" dirty="0"/>
              <a:t>• mostly theorists: 	explain which quantity are you measuring, </a:t>
            </a:r>
          </a:p>
          <a:p>
            <a:r>
              <a:rPr lang="en-US" sz="3200" dirty="0"/>
              <a:t>				skip experimental details </a:t>
            </a:r>
          </a:p>
          <a:p>
            <a:endParaRPr lang="en-US" sz="3200" dirty="0"/>
          </a:p>
          <a:p>
            <a:r>
              <a:rPr lang="en-US" sz="3200" dirty="0"/>
              <a:t>• people who have done work relevant to yours </a:t>
            </a:r>
          </a:p>
          <a:p>
            <a:r>
              <a:rPr lang="en-US" sz="3200" dirty="0"/>
              <a:t>				</a:t>
            </a:r>
            <a:r>
              <a:rPr lang="en-US" sz="3200" b="1" dirty="0">
                <a:solidFill>
                  <a:srgbClr val="FF0000"/>
                </a:solidFill>
              </a:rPr>
              <a:t>Be sure to mention their work</a:t>
            </a:r>
          </a:p>
          <a:p>
            <a:endParaRPr lang="en-US" sz="3200" dirty="0"/>
          </a:p>
          <a:p>
            <a:r>
              <a:rPr lang="en-US" sz="3200" dirty="0"/>
              <a:t>• “friendly” competitors: be generous </a:t>
            </a:r>
          </a:p>
        </p:txBody>
      </p:sp>
      <p:sp>
        <p:nvSpPr>
          <p:cNvPr id="5" name="Slide Number Placeholder 4"/>
          <p:cNvSpPr>
            <a:spLocks noGrp="1"/>
          </p:cNvSpPr>
          <p:nvPr>
            <p:ph type="sldNum" sz="quarter" idx="12"/>
          </p:nvPr>
        </p:nvSpPr>
        <p:spPr/>
        <p:txBody>
          <a:bodyPr/>
          <a:lstStyle/>
          <a:p>
            <a:fld id="{5D7136AB-FE87-7745-83B7-89C59D2D0AD2}" type="slidenum">
              <a:rPr lang="en-US" smtClean="0"/>
              <a:t>17</a:t>
            </a:fld>
            <a:endParaRPr lang="en-US"/>
          </a:p>
        </p:txBody>
      </p:sp>
    </p:spTree>
    <p:extLst>
      <p:ext uri="{BB962C8B-B14F-4D97-AF65-F5344CB8AC3E}">
        <p14:creationId xmlns:p14="http://schemas.microsoft.com/office/powerpoint/2010/main" val="1972155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572" y="2032000"/>
            <a:ext cx="10160000" cy="2062103"/>
          </a:xfrm>
          <a:prstGeom prst="rect">
            <a:avLst/>
          </a:prstGeom>
          <a:noFill/>
        </p:spPr>
        <p:txBody>
          <a:bodyPr wrap="square" rtlCol="0">
            <a:spAutoFit/>
          </a:bodyPr>
          <a:lstStyle/>
          <a:p>
            <a:r>
              <a:rPr lang="en-US" sz="3200" dirty="0"/>
              <a:t>We may not be experts at public speaking... </a:t>
            </a:r>
          </a:p>
          <a:p>
            <a:endParaRPr lang="en-US" sz="3200" dirty="0">
              <a:effectLst/>
            </a:endParaRPr>
          </a:p>
          <a:p>
            <a:endParaRPr lang="en-US" sz="3200" dirty="0">
              <a:effectLst/>
            </a:endParaRPr>
          </a:p>
          <a:p>
            <a:endParaRPr lang="en-US" sz="3200" dirty="0"/>
          </a:p>
        </p:txBody>
      </p:sp>
      <p:sp>
        <p:nvSpPr>
          <p:cNvPr id="2" name="Slide Number Placeholder 1"/>
          <p:cNvSpPr>
            <a:spLocks noGrp="1"/>
          </p:cNvSpPr>
          <p:nvPr>
            <p:ph type="sldNum" sz="quarter" idx="12"/>
          </p:nvPr>
        </p:nvSpPr>
        <p:spPr/>
        <p:txBody>
          <a:bodyPr/>
          <a:lstStyle/>
          <a:p>
            <a:fld id="{5D7136AB-FE87-7745-83B7-89C59D2D0AD2}" type="slidenum">
              <a:rPr lang="en-US" smtClean="0"/>
              <a:t>18</a:t>
            </a:fld>
            <a:endParaRPr lang="en-US"/>
          </a:p>
        </p:txBody>
      </p:sp>
    </p:spTree>
    <p:extLst>
      <p:ext uri="{BB962C8B-B14F-4D97-AF65-F5344CB8AC3E}">
        <p14:creationId xmlns:p14="http://schemas.microsoft.com/office/powerpoint/2010/main" val="1107738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572" y="2032000"/>
            <a:ext cx="10160000" cy="2554545"/>
          </a:xfrm>
          <a:prstGeom prst="rect">
            <a:avLst/>
          </a:prstGeom>
          <a:noFill/>
        </p:spPr>
        <p:txBody>
          <a:bodyPr wrap="square" rtlCol="0">
            <a:spAutoFit/>
          </a:bodyPr>
          <a:lstStyle/>
          <a:p>
            <a:r>
              <a:rPr lang="en-US" sz="3200" dirty="0"/>
              <a:t>We may not be experts at public speaking... </a:t>
            </a:r>
          </a:p>
          <a:p>
            <a:endParaRPr lang="en-US" sz="3200" dirty="0">
              <a:effectLst/>
            </a:endParaRPr>
          </a:p>
          <a:p>
            <a:endParaRPr lang="en-US" sz="3200" dirty="0">
              <a:effectLst/>
            </a:endParaRPr>
          </a:p>
          <a:p>
            <a:pPr algn="r"/>
            <a:r>
              <a:rPr lang="en-US" sz="3200" dirty="0"/>
              <a:t>… but we are all experts at listening to talks </a:t>
            </a:r>
            <a:endParaRPr lang="en-US" sz="3200" dirty="0">
              <a:effectLst/>
            </a:endParaRPr>
          </a:p>
          <a:p>
            <a:endParaRPr lang="en-US" sz="3200" dirty="0"/>
          </a:p>
        </p:txBody>
      </p:sp>
      <p:sp>
        <p:nvSpPr>
          <p:cNvPr id="5" name="Slide Number Placeholder 4"/>
          <p:cNvSpPr>
            <a:spLocks noGrp="1"/>
          </p:cNvSpPr>
          <p:nvPr>
            <p:ph type="sldNum" sz="quarter" idx="12"/>
          </p:nvPr>
        </p:nvSpPr>
        <p:spPr/>
        <p:txBody>
          <a:bodyPr/>
          <a:lstStyle/>
          <a:p>
            <a:fld id="{5D7136AB-FE87-7745-83B7-89C59D2D0AD2}" type="slidenum">
              <a:rPr lang="en-US" smtClean="0"/>
              <a:t>19</a:t>
            </a:fld>
            <a:endParaRPr lang="en-US"/>
          </a:p>
        </p:txBody>
      </p:sp>
    </p:spTree>
    <p:extLst>
      <p:ext uri="{BB962C8B-B14F-4D97-AF65-F5344CB8AC3E}">
        <p14:creationId xmlns:p14="http://schemas.microsoft.com/office/powerpoint/2010/main" val="12692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47133" y="24706"/>
            <a:ext cx="11701849" cy="2585323"/>
          </a:xfrm>
          <a:prstGeom prst="rect">
            <a:avLst/>
          </a:prstGeom>
          <a:noFill/>
        </p:spPr>
        <p:txBody>
          <a:bodyPr wrap="square" rtlCol="0">
            <a:spAutoFit/>
          </a:bodyPr>
          <a:lstStyle/>
          <a:p>
            <a:pPr algn="ctr"/>
            <a:r>
              <a:rPr lang="en-US" sz="3600" b="1" dirty="0">
                <a:solidFill>
                  <a:srgbClr val="FF0000"/>
                </a:solidFill>
              </a:rPr>
              <a:t>Searching for Gender Equality — International Women’s Day</a:t>
            </a:r>
          </a:p>
          <a:p>
            <a:pPr algn="ctr"/>
            <a:endParaRPr lang="en-US" sz="3600" b="1" dirty="0"/>
          </a:p>
          <a:p>
            <a:r>
              <a:rPr lang="en-US" sz="3600" b="1" dirty="0">
                <a:hlinkClick r:id="rId2"/>
              </a:rPr>
              <a:t>https://youtu.be/lkfpqGWzHCE</a:t>
            </a:r>
            <a:endParaRPr lang="en-US" sz="3600" b="1" dirty="0"/>
          </a:p>
          <a:p>
            <a:endParaRPr lang="en-US" sz="3600" b="1" dirty="0"/>
          </a:p>
          <a:p>
            <a:pPr algn="ct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042" t="20540" r="7268" b="39820"/>
          <a:stretch/>
        </p:blipFill>
        <p:spPr>
          <a:xfrm>
            <a:off x="3875901" y="4139513"/>
            <a:ext cx="8316099" cy="27184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523" y="691979"/>
            <a:ext cx="4003459" cy="4114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72" y="1896982"/>
            <a:ext cx="3097425" cy="4804881"/>
          </a:xfrm>
          <a:prstGeom prst="rect">
            <a:avLst/>
          </a:prstGeom>
        </p:spPr>
      </p:pic>
    </p:spTree>
    <p:extLst>
      <p:ext uri="{BB962C8B-B14F-4D97-AF65-F5344CB8AC3E}">
        <p14:creationId xmlns:p14="http://schemas.microsoft.com/office/powerpoint/2010/main" val="186584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496" y="305199"/>
            <a:ext cx="6661008" cy="6247601"/>
          </a:xfrm>
          <a:prstGeom prst="rect">
            <a:avLst/>
          </a:prstGeom>
        </p:spPr>
      </p:pic>
    </p:spTree>
    <p:extLst>
      <p:ext uri="{BB962C8B-B14F-4D97-AF65-F5344CB8AC3E}">
        <p14:creationId xmlns:p14="http://schemas.microsoft.com/office/powerpoint/2010/main" val="107136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143" y="624114"/>
            <a:ext cx="11117943" cy="5016758"/>
          </a:xfrm>
          <a:prstGeom prst="rect">
            <a:avLst/>
          </a:prstGeom>
          <a:noFill/>
        </p:spPr>
        <p:txBody>
          <a:bodyPr wrap="square" rtlCol="0">
            <a:spAutoFit/>
          </a:bodyPr>
          <a:lstStyle/>
          <a:p>
            <a:r>
              <a:rPr lang="en-US" sz="3200" dirty="0"/>
              <a:t>Check:</a:t>
            </a:r>
          </a:p>
          <a:p>
            <a:endParaRPr lang="en-US" sz="3200" dirty="0"/>
          </a:p>
          <a:p>
            <a:pPr marL="400050" indent="-400050">
              <a:buAutoNum type="romanLcParenR"/>
            </a:pPr>
            <a:r>
              <a:rPr lang="en-US" sz="3200" dirty="0"/>
              <a:t>The room – size, acoustic, lights, screen size …</a:t>
            </a:r>
          </a:p>
          <a:p>
            <a:pPr marL="400050" indent="-400050">
              <a:buAutoNum type="romanLcParenR"/>
            </a:pPr>
            <a:endParaRPr lang="en-US" sz="3200" dirty="0"/>
          </a:p>
          <a:p>
            <a:pPr marL="400050" indent="-400050">
              <a:buAutoNum type="romanLcParenR"/>
            </a:pPr>
            <a:r>
              <a:rPr lang="en-US" sz="3200" dirty="0"/>
              <a:t>Beamer – resolution, colors, brightness / contrast</a:t>
            </a:r>
          </a:p>
          <a:p>
            <a:pPr marL="400050" indent="-400050">
              <a:buAutoNum type="romanLcParenR"/>
            </a:pPr>
            <a:endParaRPr lang="en-US" sz="3200" dirty="0"/>
          </a:p>
          <a:p>
            <a:pPr marL="400050" indent="-400050">
              <a:buAutoNum type="romanLcParenR"/>
            </a:pPr>
            <a:r>
              <a:rPr lang="en-US" sz="3200" dirty="0"/>
              <a:t>Technique available – 	not everywhere you are welcome to 					use your notebook (ERC – Acrobat XY, 					USB stick communicating with 						Windows XY …)</a:t>
            </a:r>
          </a:p>
        </p:txBody>
      </p:sp>
      <p:sp>
        <p:nvSpPr>
          <p:cNvPr id="5" name="Slide Number Placeholder 4"/>
          <p:cNvSpPr>
            <a:spLocks noGrp="1"/>
          </p:cNvSpPr>
          <p:nvPr>
            <p:ph type="sldNum" sz="quarter" idx="12"/>
          </p:nvPr>
        </p:nvSpPr>
        <p:spPr/>
        <p:txBody>
          <a:bodyPr/>
          <a:lstStyle/>
          <a:p>
            <a:fld id="{5D7136AB-FE87-7745-83B7-89C59D2D0AD2}" type="slidenum">
              <a:rPr lang="en-US" smtClean="0"/>
              <a:t>21</a:t>
            </a:fld>
            <a:endParaRPr lang="en-US"/>
          </a:p>
        </p:txBody>
      </p:sp>
    </p:spTree>
    <p:extLst>
      <p:ext uri="{BB962C8B-B14F-4D97-AF65-F5344CB8AC3E}">
        <p14:creationId xmlns:p14="http://schemas.microsoft.com/office/powerpoint/2010/main" val="648446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87" y="827307"/>
            <a:ext cx="12046857" cy="6001643"/>
          </a:xfrm>
          <a:prstGeom prst="rect">
            <a:avLst/>
          </a:prstGeom>
          <a:noFill/>
        </p:spPr>
        <p:txBody>
          <a:bodyPr wrap="square" rtlCol="0">
            <a:spAutoFit/>
          </a:bodyPr>
          <a:lstStyle/>
          <a:p>
            <a:r>
              <a:rPr lang="en-US" sz="3200" b="1" dirty="0"/>
              <a:t>Use a Sans Serif font: </a:t>
            </a:r>
          </a:p>
          <a:p>
            <a:r>
              <a:rPr lang="en-US" sz="3200" b="1" dirty="0">
                <a:latin typeface="Arial" charset="0"/>
                <a:ea typeface="Arial" charset="0"/>
                <a:cs typeface="Arial" charset="0"/>
              </a:rPr>
              <a:t>	</a:t>
            </a:r>
            <a:r>
              <a:rPr lang="en-US" sz="3200" dirty="0">
                <a:latin typeface="Arial" charset="0"/>
                <a:ea typeface="Arial" charset="0"/>
                <a:cs typeface="Arial" charset="0"/>
              </a:rPr>
              <a:t>This font is Arial. </a:t>
            </a:r>
            <a:endParaRPr lang="en-US" sz="3200" dirty="0">
              <a:effectLst/>
              <a:latin typeface="Arial" charset="0"/>
              <a:ea typeface="Arial" charset="0"/>
              <a:cs typeface="Arial" charset="0"/>
            </a:endParaRPr>
          </a:p>
          <a:p>
            <a:pPr lvl="2"/>
            <a:r>
              <a:rPr lang="en-US" sz="3200" dirty="0">
                <a:latin typeface="Comic Sans MS" charset="0"/>
                <a:ea typeface="Comic Sans MS" charset="0"/>
                <a:cs typeface="Comic Sans MS" charset="0"/>
              </a:rPr>
              <a:t>This font is Comic Sans.</a:t>
            </a:r>
            <a:r>
              <a:rPr lang="en-US" sz="3200" dirty="0"/>
              <a:t> </a:t>
            </a:r>
            <a:endParaRPr lang="en-US" sz="3200" dirty="0">
              <a:effectLst/>
            </a:endParaRPr>
          </a:p>
          <a:p>
            <a:pPr lvl="2"/>
            <a:r>
              <a:rPr lang="en-US" sz="3200" dirty="0">
                <a:latin typeface="Trebuchet MS" charset="0"/>
                <a:ea typeface="Trebuchet MS" charset="0"/>
                <a:cs typeface="Trebuchet MS" charset="0"/>
              </a:rPr>
              <a:t>This font is Trebuchet. </a:t>
            </a:r>
            <a:endParaRPr lang="en-US" sz="3200" dirty="0">
              <a:effectLst/>
              <a:latin typeface="Trebuchet MS" charset="0"/>
              <a:ea typeface="Trebuchet MS" charset="0"/>
              <a:cs typeface="Trebuchet MS" charset="0"/>
            </a:endParaRPr>
          </a:p>
          <a:p>
            <a:endParaRPr lang="en-US" sz="3200" dirty="0"/>
          </a:p>
          <a:p>
            <a:endParaRPr lang="en-US" sz="3200" dirty="0"/>
          </a:p>
          <a:p>
            <a:r>
              <a:rPr lang="en-US" sz="3200" b="1" dirty="0">
                <a:latin typeface="Times" charset="0"/>
                <a:ea typeface="Times" charset="0"/>
                <a:cs typeface="Times" charset="0"/>
              </a:rPr>
              <a:t>Serif fonts take longer to read... </a:t>
            </a:r>
            <a:endParaRPr lang="en-US" sz="3200" b="1" dirty="0">
              <a:effectLst/>
              <a:latin typeface="Times" charset="0"/>
              <a:ea typeface="Times" charset="0"/>
              <a:cs typeface="Times" charset="0"/>
            </a:endParaRPr>
          </a:p>
          <a:p>
            <a:pPr lvl="2"/>
            <a:r>
              <a:rPr lang="en-US" sz="3200" dirty="0">
                <a:latin typeface="Times New Roman" charset="0"/>
                <a:ea typeface="Times New Roman" charset="0"/>
                <a:cs typeface="Times New Roman" charset="0"/>
              </a:rPr>
              <a:t>This font is Times New Roman. </a:t>
            </a:r>
            <a:endParaRPr lang="en-US" sz="3200" dirty="0">
              <a:effectLst/>
              <a:latin typeface="Times New Roman" charset="0"/>
              <a:ea typeface="Times New Roman" charset="0"/>
              <a:cs typeface="Times New Roman" charset="0"/>
            </a:endParaRPr>
          </a:p>
          <a:p>
            <a:pPr lvl="2"/>
            <a:r>
              <a:rPr lang="en-US" sz="3200" dirty="0">
                <a:latin typeface="Courier" charset="0"/>
                <a:ea typeface="Courier" charset="0"/>
                <a:cs typeface="Courier" charset="0"/>
              </a:rPr>
              <a:t>This font is Courier (monospace=fixed-width, 					e.g., good for alignments)</a:t>
            </a:r>
          </a:p>
          <a:p>
            <a:pPr lvl="2"/>
            <a:r>
              <a:rPr lang="en-US" sz="3200" dirty="0"/>
              <a:t> </a:t>
            </a:r>
            <a:r>
              <a:rPr lang="en-US" sz="3200" dirty="0">
                <a:latin typeface="Didot" charset="0"/>
                <a:ea typeface="Didot" charset="0"/>
                <a:cs typeface="Didot" charset="0"/>
              </a:rPr>
              <a:t>This font is </a:t>
            </a:r>
            <a:r>
              <a:rPr lang="en-US" sz="3200" dirty="0" err="1">
                <a:latin typeface="Didot" charset="0"/>
                <a:ea typeface="Didot" charset="0"/>
                <a:cs typeface="Didot" charset="0"/>
              </a:rPr>
              <a:t>Didot</a:t>
            </a:r>
            <a:r>
              <a:rPr lang="en-US" sz="3200" dirty="0">
                <a:latin typeface="Didot" charset="0"/>
                <a:ea typeface="Didot" charset="0"/>
                <a:cs typeface="Didot" charset="0"/>
              </a:rPr>
              <a:t>. </a:t>
            </a:r>
            <a:endParaRPr lang="en-US" sz="3200" dirty="0">
              <a:effectLst/>
              <a:latin typeface="Didot" charset="0"/>
              <a:ea typeface="Didot" charset="0"/>
              <a:cs typeface="Didot" charset="0"/>
            </a:endParaRPr>
          </a:p>
          <a:p>
            <a:endParaRPr lang="en-US" sz="3200" dirty="0"/>
          </a:p>
        </p:txBody>
      </p:sp>
      <p:sp>
        <p:nvSpPr>
          <p:cNvPr id="5" name="Slide Number Placeholder 4"/>
          <p:cNvSpPr>
            <a:spLocks noGrp="1"/>
          </p:cNvSpPr>
          <p:nvPr>
            <p:ph type="sldNum" sz="quarter" idx="12"/>
          </p:nvPr>
        </p:nvSpPr>
        <p:spPr/>
        <p:txBody>
          <a:bodyPr/>
          <a:lstStyle/>
          <a:p>
            <a:fld id="{5D7136AB-FE87-7745-83B7-89C59D2D0AD2}" type="slidenum">
              <a:rPr lang="en-US" smtClean="0"/>
              <a:t>22</a:t>
            </a:fld>
            <a:endParaRPr lang="en-US"/>
          </a:p>
        </p:txBody>
      </p:sp>
    </p:spTree>
    <p:extLst>
      <p:ext uri="{BB962C8B-B14F-4D97-AF65-F5344CB8AC3E}">
        <p14:creationId xmlns:p14="http://schemas.microsoft.com/office/powerpoint/2010/main" val="11422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1030" y="2206171"/>
            <a:ext cx="9289142" cy="1569660"/>
          </a:xfrm>
          <a:prstGeom prst="rect">
            <a:avLst/>
          </a:prstGeom>
          <a:noFill/>
        </p:spPr>
        <p:txBody>
          <a:bodyPr wrap="square" rtlCol="0">
            <a:spAutoFit/>
          </a:bodyPr>
          <a:lstStyle/>
          <a:p>
            <a:r>
              <a:rPr lang="en-US" sz="3200" dirty="0"/>
              <a:t>AVOID USING ALL </a:t>
            </a:r>
            <a:r>
              <a:rPr lang="en-US" sz="3200"/>
              <a:t>CAPITAL LETTERS</a:t>
            </a:r>
          </a:p>
          <a:p>
            <a:pPr algn="ctr"/>
            <a:r>
              <a:rPr lang="en-US" sz="3200" dirty="0"/>
              <a:t> BECAUSE IT’S REALLY HARD TO READ! </a:t>
            </a:r>
            <a:endParaRPr lang="en-US" sz="3200" dirty="0">
              <a:effectLst/>
            </a:endParaRPr>
          </a:p>
          <a:p>
            <a:endParaRPr lang="en-US" sz="3200" dirty="0"/>
          </a:p>
        </p:txBody>
      </p:sp>
      <p:sp>
        <p:nvSpPr>
          <p:cNvPr id="5" name="Slide Number Placeholder 4"/>
          <p:cNvSpPr>
            <a:spLocks noGrp="1"/>
          </p:cNvSpPr>
          <p:nvPr>
            <p:ph type="sldNum" sz="quarter" idx="12"/>
          </p:nvPr>
        </p:nvSpPr>
        <p:spPr/>
        <p:txBody>
          <a:bodyPr/>
          <a:lstStyle/>
          <a:p>
            <a:fld id="{5D7136AB-FE87-7745-83B7-89C59D2D0AD2}" type="slidenum">
              <a:rPr lang="en-US" smtClean="0"/>
              <a:t>23</a:t>
            </a:fld>
            <a:endParaRPr lang="en-US"/>
          </a:p>
        </p:txBody>
      </p:sp>
    </p:spTree>
    <p:extLst>
      <p:ext uri="{BB962C8B-B14F-4D97-AF65-F5344CB8AC3E}">
        <p14:creationId xmlns:p14="http://schemas.microsoft.com/office/powerpoint/2010/main" val="914510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544"/>
            <a:ext cx="4561114" cy="60814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841829"/>
            <a:ext cx="7721600" cy="5791200"/>
          </a:xfrm>
          <a:prstGeom prst="rect">
            <a:avLst/>
          </a:prstGeom>
        </p:spPr>
      </p:pic>
      <p:sp>
        <p:nvSpPr>
          <p:cNvPr id="6" name="Rectangle 5"/>
          <p:cNvSpPr/>
          <p:nvPr/>
        </p:nvSpPr>
        <p:spPr>
          <a:xfrm>
            <a:off x="5370285" y="1944913"/>
            <a:ext cx="2743201" cy="114662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3601" y="1625601"/>
            <a:ext cx="2474686" cy="164011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5D7136AB-FE87-7745-83B7-89C59D2D0AD2}" type="slidenum">
              <a:rPr lang="en-US" smtClean="0"/>
              <a:t>24</a:t>
            </a:fld>
            <a:endParaRPr lang="en-US"/>
          </a:p>
        </p:txBody>
      </p:sp>
    </p:spTree>
    <p:extLst>
      <p:ext uri="{BB962C8B-B14F-4D97-AF65-F5344CB8AC3E}">
        <p14:creationId xmlns:p14="http://schemas.microsoft.com/office/powerpoint/2010/main" val="90122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9433905" cy="6858000"/>
          </a:xfrm>
          <a:prstGeom prst="rect">
            <a:avLst/>
          </a:prstGeom>
        </p:spPr>
      </p:pic>
    </p:spTree>
    <p:extLst>
      <p:ext uri="{BB962C8B-B14F-4D97-AF65-F5344CB8AC3E}">
        <p14:creationId xmlns:p14="http://schemas.microsoft.com/office/powerpoint/2010/main" val="838605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515" y="87084"/>
            <a:ext cx="11103429" cy="6617196"/>
          </a:xfrm>
          <a:prstGeom prst="rect">
            <a:avLst/>
          </a:prstGeom>
          <a:noFill/>
        </p:spPr>
        <p:txBody>
          <a:bodyPr wrap="square" rtlCol="0">
            <a:spAutoFit/>
          </a:bodyPr>
          <a:lstStyle/>
          <a:p>
            <a:r>
              <a:rPr lang="en-US" sz="3200" dirty="0"/>
              <a:t>What a good presentation cannot do </a:t>
            </a:r>
          </a:p>
          <a:p>
            <a:endParaRPr lang="en-US" sz="3200" dirty="0"/>
          </a:p>
          <a:p>
            <a:r>
              <a:rPr lang="en-US" sz="3200" dirty="0"/>
              <a:t>There is no substitute for </a:t>
            </a:r>
          </a:p>
          <a:p>
            <a:r>
              <a:rPr lang="en-US" sz="3200" dirty="0"/>
              <a:t> • good data (let’s assume you got some)</a:t>
            </a:r>
          </a:p>
          <a:p>
            <a:r>
              <a:rPr lang="en-US" sz="3200" dirty="0"/>
              <a:t> • knowledge of the subject area </a:t>
            </a:r>
          </a:p>
          <a:p>
            <a:endParaRPr lang="en-US" sz="2400" dirty="0"/>
          </a:p>
          <a:p>
            <a:r>
              <a:rPr lang="en-US" sz="3200" dirty="0"/>
              <a:t>Most scientific audiences will figure out quickly if you don’t know what you are talking about In preparing your talk, think about </a:t>
            </a:r>
          </a:p>
          <a:p>
            <a:endParaRPr lang="en-US" sz="2400" dirty="0"/>
          </a:p>
          <a:p>
            <a:r>
              <a:rPr lang="en-US" sz="3200" dirty="0"/>
              <a:t>• precedents</a:t>
            </a:r>
            <a:br>
              <a:rPr lang="en-US" sz="3200" dirty="0"/>
            </a:br>
            <a:r>
              <a:rPr lang="en-US" sz="3200" dirty="0"/>
              <a:t>• possible questions from the audience </a:t>
            </a:r>
          </a:p>
          <a:p>
            <a:endParaRPr lang="en-US" sz="2400" dirty="0"/>
          </a:p>
          <a:p>
            <a:r>
              <a:rPr lang="en-US" sz="3200" dirty="0"/>
              <a:t>You should be able to say something sensible in response to almost every question </a:t>
            </a:r>
          </a:p>
        </p:txBody>
      </p:sp>
      <p:sp>
        <p:nvSpPr>
          <p:cNvPr id="5" name="Slide Number Placeholder 4"/>
          <p:cNvSpPr>
            <a:spLocks noGrp="1"/>
          </p:cNvSpPr>
          <p:nvPr>
            <p:ph type="sldNum" sz="quarter" idx="12"/>
          </p:nvPr>
        </p:nvSpPr>
        <p:spPr/>
        <p:txBody>
          <a:bodyPr/>
          <a:lstStyle/>
          <a:p>
            <a:fld id="{5D7136AB-FE87-7745-83B7-89C59D2D0AD2}" type="slidenum">
              <a:rPr lang="en-US" smtClean="0"/>
              <a:t>26</a:t>
            </a:fld>
            <a:endParaRPr lang="en-US"/>
          </a:p>
        </p:txBody>
      </p:sp>
    </p:spTree>
    <p:extLst>
      <p:ext uri="{BB962C8B-B14F-4D97-AF65-F5344CB8AC3E}">
        <p14:creationId xmlns:p14="http://schemas.microsoft.com/office/powerpoint/2010/main" val="18386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0915"/>
            <a:ext cx="12192000" cy="6001643"/>
          </a:xfrm>
          <a:prstGeom prst="rect">
            <a:avLst/>
          </a:prstGeom>
          <a:noFill/>
        </p:spPr>
        <p:txBody>
          <a:bodyPr wrap="square" rtlCol="0">
            <a:spAutoFit/>
          </a:bodyPr>
          <a:lstStyle/>
          <a:p>
            <a:r>
              <a:rPr lang="en-US" sz="3200" dirty="0"/>
              <a:t>Talks are the most important way to </a:t>
            </a:r>
            <a:r>
              <a:rPr lang="en-US" sz="3200"/>
              <a:t>demonstrate that</a:t>
            </a:r>
          </a:p>
          <a:p>
            <a:r>
              <a:rPr lang="en-US" sz="3200" dirty="0"/>
              <a:t> </a:t>
            </a:r>
          </a:p>
          <a:p>
            <a:r>
              <a:rPr lang="en-US" sz="3200" dirty="0"/>
              <a:t>• you have done excellent work</a:t>
            </a:r>
            <a:br>
              <a:rPr lang="en-US" sz="3200" dirty="0"/>
            </a:br>
            <a:r>
              <a:rPr lang="en-US" sz="3200" dirty="0"/>
              <a:t>• you understand the scientific background and motivation of your work</a:t>
            </a:r>
            <a:br>
              <a:rPr lang="en-US" sz="3200" dirty="0"/>
            </a:br>
            <a:r>
              <a:rPr lang="en-US" sz="3200" dirty="0"/>
              <a:t>• you can develop ideas and perspectives for future work </a:t>
            </a:r>
          </a:p>
          <a:p>
            <a:endParaRPr lang="en-US" sz="3200" dirty="0"/>
          </a:p>
          <a:p>
            <a:endParaRPr lang="en-US" sz="3200" dirty="0"/>
          </a:p>
          <a:p>
            <a:r>
              <a:rPr lang="en-US" sz="3200" dirty="0"/>
              <a:t>Talks are decisive factors in </a:t>
            </a:r>
          </a:p>
          <a:p>
            <a:endParaRPr lang="en-US" sz="3200" dirty="0"/>
          </a:p>
          <a:p>
            <a:r>
              <a:rPr lang="en-US" sz="3200" dirty="0"/>
              <a:t>• job appointments and promotions </a:t>
            </a:r>
          </a:p>
          <a:p>
            <a:r>
              <a:rPr lang="en-US" sz="3200" dirty="0"/>
              <a:t>• funding</a:t>
            </a:r>
            <a:br>
              <a:rPr lang="en-US" sz="3200" dirty="0"/>
            </a:br>
            <a:r>
              <a:rPr lang="en-US" sz="3200" dirty="0"/>
              <a:t>• recognition for the work you do </a:t>
            </a:r>
          </a:p>
        </p:txBody>
      </p:sp>
      <p:sp>
        <p:nvSpPr>
          <p:cNvPr id="5" name="Slide Number Placeholder 4"/>
          <p:cNvSpPr>
            <a:spLocks noGrp="1"/>
          </p:cNvSpPr>
          <p:nvPr>
            <p:ph type="sldNum" sz="quarter" idx="12"/>
          </p:nvPr>
        </p:nvSpPr>
        <p:spPr/>
        <p:txBody>
          <a:bodyPr/>
          <a:lstStyle/>
          <a:p>
            <a:fld id="{5D7136AB-FE87-7745-83B7-89C59D2D0AD2}" type="slidenum">
              <a:rPr lang="en-US" smtClean="0"/>
              <a:t>27</a:t>
            </a:fld>
            <a:endParaRPr lang="en-US"/>
          </a:p>
        </p:txBody>
      </p:sp>
    </p:spTree>
    <p:extLst>
      <p:ext uri="{BB962C8B-B14F-4D97-AF65-F5344CB8AC3E}">
        <p14:creationId xmlns:p14="http://schemas.microsoft.com/office/powerpoint/2010/main" val="1461718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881" y="261257"/>
            <a:ext cx="11839697" cy="5509200"/>
          </a:xfrm>
          <a:prstGeom prst="rect">
            <a:avLst/>
          </a:prstGeom>
          <a:noFill/>
        </p:spPr>
        <p:txBody>
          <a:bodyPr wrap="square" rtlCol="0">
            <a:spAutoFit/>
          </a:bodyPr>
          <a:lstStyle/>
          <a:p>
            <a:r>
              <a:rPr lang="en-US" sz="3200" b="1" dirty="0">
                <a:solidFill>
                  <a:srgbClr val="0070C0"/>
                </a:solidFill>
              </a:rPr>
              <a:t>Motivation</a:t>
            </a:r>
          </a:p>
          <a:p>
            <a:r>
              <a:rPr lang="en-US" sz="3200" dirty="0"/>
              <a:t>In a few words: 	</a:t>
            </a:r>
            <a:r>
              <a:rPr lang="en-US" sz="3200" b="1" dirty="0"/>
              <a:t>Why should the audience be interested in what you 			have to say? </a:t>
            </a:r>
          </a:p>
          <a:p>
            <a:endParaRPr lang="en-US" sz="3200" dirty="0"/>
          </a:p>
          <a:p>
            <a:r>
              <a:rPr lang="en-US" sz="3200" b="1" dirty="0">
                <a:solidFill>
                  <a:srgbClr val="0070C0"/>
                </a:solidFill>
              </a:rPr>
              <a:t>Coworkers</a:t>
            </a:r>
            <a:r>
              <a:rPr lang="en-US" sz="3200" dirty="0"/>
              <a:t> </a:t>
            </a:r>
          </a:p>
          <a:p>
            <a:r>
              <a:rPr lang="en-US" sz="3200" dirty="0"/>
              <a:t>make sure list is complete</a:t>
            </a:r>
          </a:p>
          <a:p>
            <a:r>
              <a:rPr lang="en-US" sz="3200" dirty="0"/>
              <a:t>highlight key people</a:t>
            </a:r>
            <a:br>
              <a:rPr lang="en-US" sz="3200" dirty="0"/>
            </a:br>
            <a:r>
              <a:rPr lang="en-US" sz="3200" dirty="0"/>
              <a:t>mention in beginning no chance to forget later</a:t>
            </a:r>
          </a:p>
          <a:p>
            <a:endParaRPr lang="en-US" sz="3200" dirty="0"/>
          </a:p>
          <a:p>
            <a:r>
              <a:rPr lang="en-US" sz="3200" b="1" dirty="0">
                <a:solidFill>
                  <a:srgbClr val="0070C0"/>
                </a:solidFill>
              </a:rPr>
              <a:t>Outline</a:t>
            </a:r>
            <a:r>
              <a:rPr lang="en-US" sz="3200" b="1" dirty="0"/>
              <a:t> </a:t>
            </a:r>
          </a:p>
          <a:p>
            <a:r>
              <a:rPr lang="en-US" sz="3200" dirty="0"/>
              <a:t>For long talks, diverse topics: repeat to keep audience oriented </a:t>
            </a:r>
          </a:p>
        </p:txBody>
      </p:sp>
      <p:sp>
        <p:nvSpPr>
          <p:cNvPr id="6" name="Slide Number Placeholder 5"/>
          <p:cNvSpPr>
            <a:spLocks noGrp="1"/>
          </p:cNvSpPr>
          <p:nvPr>
            <p:ph type="sldNum" sz="quarter" idx="12"/>
          </p:nvPr>
        </p:nvSpPr>
        <p:spPr/>
        <p:txBody>
          <a:bodyPr/>
          <a:lstStyle/>
          <a:p>
            <a:fld id="{5D7136AB-FE87-7745-83B7-89C59D2D0AD2}" type="slidenum">
              <a:rPr lang="en-US" smtClean="0"/>
              <a:t>28</a:t>
            </a:fld>
            <a:endParaRPr lang="en-US"/>
          </a:p>
        </p:txBody>
      </p:sp>
    </p:spTree>
    <p:extLst>
      <p:ext uri="{BB962C8B-B14F-4D97-AF65-F5344CB8AC3E}">
        <p14:creationId xmlns:p14="http://schemas.microsoft.com/office/powerpoint/2010/main" val="803912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5643" y="1140031"/>
            <a:ext cx="10877797" cy="4524315"/>
          </a:xfrm>
          <a:prstGeom prst="rect">
            <a:avLst/>
          </a:prstGeom>
          <a:noFill/>
        </p:spPr>
        <p:txBody>
          <a:bodyPr wrap="square" rtlCol="0">
            <a:spAutoFit/>
          </a:bodyPr>
          <a:lstStyle/>
          <a:p>
            <a:r>
              <a:rPr lang="en-US" sz="3200" b="1" dirty="0">
                <a:solidFill>
                  <a:srgbClr val="0070C0"/>
                </a:solidFill>
              </a:rPr>
              <a:t>Conclusion </a:t>
            </a:r>
          </a:p>
          <a:p>
            <a:r>
              <a:rPr lang="en-US" sz="3200" dirty="0"/>
              <a:t>• restrict to a few key points</a:t>
            </a:r>
            <a:br>
              <a:rPr lang="en-US" sz="3200" dirty="0"/>
            </a:br>
            <a:r>
              <a:rPr lang="en-US" sz="3200" dirty="0"/>
              <a:t>• indicate if conclusion is tentative </a:t>
            </a:r>
          </a:p>
          <a:p>
            <a:endParaRPr lang="en-US" sz="3200" dirty="0"/>
          </a:p>
          <a:p>
            <a:endParaRPr lang="en-US" sz="3200" dirty="0"/>
          </a:p>
          <a:p>
            <a:r>
              <a:rPr lang="en-US" sz="3200" b="1" dirty="0">
                <a:solidFill>
                  <a:srgbClr val="0070C0"/>
                </a:solidFill>
              </a:rPr>
              <a:t>Outlook </a:t>
            </a:r>
          </a:p>
          <a:p>
            <a:r>
              <a:rPr lang="en-US" sz="3200" dirty="0"/>
              <a:t>• further exciting experiments you are about to do</a:t>
            </a:r>
          </a:p>
          <a:p>
            <a:r>
              <a:rPr lang="en-US" sz="3200" dirty="0"/>
              <a:t> (or could do with more money / right position) </a:t>
            </a:r>
          </a:p>
          <a:p>
            <a:endParaRPr lang="en-US" sz="3200" dirty="0"/>
          </a:p>
        </p:txBody>
      </p:sp>
      <p:sp>
        <p:nvSpPr>
          <p:cNvPr id="6" name="Slide Number Placeholder 5"/>
          <p:cNvSpPr>
            <a:spLocks noGrp="1"/>
          </p:cNvSpPr>
          <p:nvPr>
            <p:ph type="sldNum" sz="quarter" idx="12"/>
          </p:nvPr>
        </p:nvSpPr>
        <p:spPr/>
        <p:txBody>
          <a:bodyPr/>
          <a:lstStyle/>
          <a:p>
            <a:fld id="{5D7136AB-FE87-7745-83B7-89C59D2D0AD2}" type="slidenum">
              <a:rPr lang="en-US" smtClean="0"/>
              <a:t>29</a:t>
            </a:fld>
            <a:endParaRPr lang="en-US"/>
          </a:p>
        </p:txBody>
      </p:sp>
    </p:spTree>
    <p:extLst>
      <p:ext uri="{BB962C8B-B14F-4D97-AF65-F5344CB8AC3E}">
        <p14:creationId xmlns:p14="http://schemas.microsoft.com/office/powerpoint/2010/main" val="189172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136AB-FE87-7745-83B7-89C59D2D0AD2}" type="slidenum">
              <a:rPr lang="en-US" smtClean="0"/>
              <a:t>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779" y="-33540"/>
            <a:ext cx="7385222" cy="68915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828"/>
            <a:ext cx="5364120" cy="2139141"/>
          </a:xfrm>
          <a:prstGeom prst="rect">
            <a:avLst/>
          </a:prstGeom>
        </p:spPr>
      </p:pic>
    </p:spTree>
    <p:extLst>
      <p:ext uri="{BB962C8B-B14F-4D97-AF65-F5344CB8AC3E}">
        <p14:creationId xmlns:p14="http://schemas.microsoft.com/office/powerpoint/2010/main" val="599911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7517" y="581891"/>
            <a:ext cx="10462161" cy="2554545"/>
          </a:xfrm>
          <a:prstGeom prst="rect">
            <a:avLst/>
          </a:prstGeom>
          <a:noFill/>
        </p:spPr>
        <p:txBody>
          <a:bodyPr wrap="square" rtlCol="0">
            <a:spAutoFit/>
          </a:bodyPr>
          <a:lstStyle/>
          <a:p>
            <a:r>
              <a:rPr lang="en-US" sz="3200" dirty="0"/>
              <a:t>Structure of a good talk</a:t>
            </a:r>
          </a:p>
          <a:p>
            <a:endParaRPr lang="en-US" sz="3200" dirty="0"/>
          </a:p>
          <a:p>
            <a:endParaRPr lang="en-US" sz="3200" dirty="0"/>
          </a:p>
          <a:p>
            <a:endParaRPr lang="en-US" sz="3200" dirty="0"/>
          </a:p>
          <a:p>
            <a:r>
              <a:rPr lang="en-US" sz="3200" dirty="0"/>
              <a:t>Start broad -&gt; get specific -&gt; End broad</a:t>
            </a:r>
          </a:p>
        </p:txBody>
      </p:sp>
      <p:sp>
        <p:nvSpPr>
          <p:cNvPr id="6" name="Rectangle 5"/>
          <p:cNvSpPr/>
          <p:nvPr/>
        </p:nvSpPr>
        <p:spPr>
          <a:xfrm>
            <a:off x="2196935" y="4096987"/>
            <a:ext cx="6887688" cy="475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p:cNvSpPr/>
          <p:nvPr/>
        </p:nvSpPr>
        <p:spPr>
          <a:xfrm rot="9000000">
            <a:off x="8312727" y="3675413"/>
            <a:ext cx="2125683" cy="17931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p:cNvSpPr/>
          <p:nvPr/>
        </p:nvSpPr>
        <p:spPr>
          <a:xfrm rot="12600000">
            <a:off x="1589316" y="3675412"/>
            <a:ext cx="2125683" cy="179317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5D7136AB-FE87-7745-83B7-89C59D2D0AD2}" type="slidenum">
              <a:rPr lang="en-US" smtClean="0"/>
              <a:t>30</a:t>
            </a:fld>
            <a:endParaRPr lang="en-US"/>
          </a:p>
        </p:txBody>
      </p:sp>
    </p:spTree>
    <p:extLst>
      <p:ext uri="{BB962C8B-B14F-4D97-AF65-F5344CB8AC3E}">
        <p14:creationId xmlns:p14="http://schemas.microsoft.com/office/powerpoint/2010/main" val="543917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1262" y="593766"/>
            <a:ext cx="11067803" cy="5016758"/>
          </a:xfrm>
          <a:prstGeom prst="rect">
            <a:avLst/>
          </a:prstGeom>
          <a:noFill/>
        </p:spPr>
        <p:txBody>
          <a:bodyPr wrap="square" rtlCol="0">
            <a:spAutoFit/>
          </a:bodyPr>
          <a:lstStyle/>
          <a:p>
            <a:endParaRPr lang="en-US" sz="3200" dirty="0"/>
          </a:p>
          <a:p>
            <a:endParaRPr lang="en-US" sz="3200" dirty="0"/>
          </a:p>
          <a:p>
            <a:r>
              <a:rPr lang="en-US" sz="3200" dirty="0"/>
              <a:t>Go into depth, but then use your me slide to make transitions </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6" name="Rectangle 5"/>
          <p:cNvSpPr/>
          <p:nvPr/>
        </p:nvSpPr>
        <p:spPr>
          <a:xfrm>
            <a:off x="2196935" y="4096987"/>
            <a:ext cx="6887688" cy="475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5D7136AB-FE87-7745-83B7-89C59D2D0AD2}" type="slidenum">
              <a:rPr lang="en-US" smtClean="0"/>
              <a:t>31</a:t>
            </a:fld>
            <a:endParaRPr lang="en-US"/>
          </a:p>
        </p:txBody>
      </p:sp>
    </p:spTree>
    <p:extLst>
      <p:ext uri="{BB962C8B-B14F-4D97-AF65-F5344CB8AC3E}">
        <p14:creationId xmlns:p14="http://schemas.microsoft.com/office/powerpoint/2010/main" val="1926405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1262" y="593767"/>
            <a:ext cx="11067803" cy="5016758"/>
          </a:xfrm>
          <a:prstGeom prst="rect">
            <a:avLst/>
          </a:prstGeom>
          <a:noFill/>
        </p:spPr>
        <p:txBody>
          <a:bodyPr wrap="square" rtlCol="0">
            <a:spAutoFit/>
          </a:bodyPr>
          <a:lstStyle/>
          <a:p>
            <a:endParaRPr lang="en-US" sz="3200" dirty="0"/>
          </a:p>
          <a:p>
            <a:endParaRPr lang="en-US" sz="3200" dirty="0"/>
          </a:p>
          <a:p>
            <a:r>
              <a:rPr lang="en-US" sz="3200" dirty="0"/>
              <a:t>Go into depth, but then use your me slide to make transitions </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6" name="Rectangle 5"/>
          <p:cNvSpPr/>
          <p:nvPr/>
        </p:nvSpPr>
        <p:spPr>
          <a:xfrm>
            <a:off x="2196935" y="4096987"/>
            <a:ext cx="6887688" cy="475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3"/>
          <p:cNvSpPr/>
          <p:nvPr/>
        </p:nvSpPr>
        <p:spPr>
          <a:xfrm rot="10800000">
            <a:off x="2196935" y="4521139"/>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p:cNvSpPr/>
          <p:nvPr/>
        </p:nvSpPr>
        <p:spPr>
          <a:xfrm rot="10800000">
            <a:off x="2776847" y="4332660"/>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p:cNvSpPr/>
          <p:nvPr/>
        </p:nvSpPr>
        <p:spPr>
          <a:xfrm rot="10800000">
            <a:off x="3572308" y="4468049"/>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p:cNvSpPr/>
          <p:nvPr/>
        </p:nvSpPr>
        <p:spPr>
          <a:xfrm rot="10800000">
            <a:off x="4367768" y="4240438"/>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p:cNvSpPr/>
          <p:nvPr/>
        </p:nvSpPr>
        <p:spPr>
          <a:xfrm rot="10800000">
            <a:off x="5005079" y="4530176"/>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p:cNvSpPr/>
          <p:nvPr/>
        </p:nvSpPr>
        <p:spPr>
          <a:xfrm rot="10800000">
            <a:off x="6286372" y="4452330"/>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rot="10800000">
            <a:off x="8653522" y="4498394"/>
            <a:ext cx="431101" cy="1080348"/>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71969" y="4096987"/>
            <a:ext cx="2114921" cy="1477328"/>
          </a:xfrm>
          <a:prstGeom prst="rect">
            <a:avLst/>
          </a:prstGeom>
          <a:noFill/>
        </p:spPr>
        <p:txBody>
          <a:bodyPr wrap="square" rtlCol="0">
            <a:spAutoFit/>
          </a:bodyPr>
          <a:lstStyle/>
          <a:p>
            <a:r>
              <a:rPr lang="en-US" dirty="0"/>
              <a:t>Nontechnical</a:t>
            </a:r>
          </a:p>
          <a:p>
            <a:endParaRPr lang="en-US" dirty="0"/>
          </a:p>
          <a:p>
            <a:r>
              <a:rPr lang="en-US" dirty="0"/>
              <a:t>General technical</a:t>
            </a:r>
          </a:p>
          <a:p>
            <a:endParaRPr lang="en-US" dirty="0"/>
          </a:p>
          <a:p>
            <a:r>
              <a:rPr lang="en-US" dirty="0"/>
              <a:t>Specialist</a:t>
            </a:r>
          </a:p>
        </p:txBody>
      </p:sp>
      <p:cxnSp>
        <p:nvCxnSpPr>
          <p:cNvPr id="13" name="Straight Arrow Connector 12"/>
          <p:cNvCxnSpPr/>
          <p:nvPr/>
        </p:nvCxnSpPr>
        <p:spPr>
          <a:xfrm>
            <a:off x="225631" y="4240438"/>
            <a:ext cx="35254" cy="129224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5D7136AB-FE87-7745-83B7-89C59D2D0AD2}" type="slidenum">
              <a:rPr lang="en-US" smtClean="0"/>
              <a:t>32</a:t>
            </a:fld>
            <a:endParaRPr lang="en-US"/>
          </a:p>
        </p:txBody>
      </p:sp>
    </p:spTree>
    <p:extLst>
      <p:ext uri="{BB962C8B-B14F-4D97-AF65-F5344CB8AC3E}">
        <p14:creationId xmlns:p14="http://schemas.microsoft.com/office/powerpoint/2010/main" val="174922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928" y="1199474"/>
            <a:ext cx="6803571" cy="5658526"/>
          </a:xfrm>
          <a:prstGeom prst="rect">
            <a:avLst/>
          </a:prstGeom>
        </p:spPr>
      </p:pic>
      <p:sp>
        <p:nvSpPr>
          <p:cNvPr id="6" name="TextBox 5"/>
          <p:cNvSpPr txBox="1"/>
          <p:nvPr/>
        </p:nvSpPr>
        <p:spPr>
          <a:xfrm>
            <a:off x="273132" y="368135"/>
            <a:ext cx="10865923" cy="1077218"/>
          </a:xfrm>
          <a:prstGeom prst="rect">
            <a:avLst/>
          </a:prstGeom>
          <a:noFill/>
        </p:spPr>
        <p:txBody>
          <a:bodyPr wrap="square" rtlCol="0">
            <a:spAutoFit/>
          </a:bodyPr>
          <a:lstStyle/>
          <a:p>
            <a:r>
              <a:rPr lang="en-US" sz="3200" dirty="0"/>
              <a:t>Audience attention increases as you signal the end of the talk </a:t>
            </a:r>
            <a:endParaRPr lang="en-US" sz="3200" dirty="0">
              <a:effectLst/>
            </a:endParaRPr>
          </a:p>
          <a:p>
            <a:endParaRPr lang="en-US" sz="3200" dirty="0"/>
          </a:p>
        </p:txBody>
      </p:sp>
      <p:sp>
        <p:nvSpPr>
          <p:cNvPr id="7" name="Oval 6"/>
          <p:cNvSpPr/>
          <p:nvPr/>
        </p:nvSpPr>
        <p:spPr>
          <a:xfrm>
            <a:off x="7671459" y="2386939"/>
            <a:ext cx="1330037" cy="2386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5D7136AB-FE87-7745-83B7-89C59D2D0AD2}" type="slidenum">
              <a:rPr lang="en-US" smtClean="0"/>
              <a:t>33</a:t>
            </a:fld>
            <a:endParaRPr lang="en-US"/>
          </a:p>
        </p:txBody>
      </p:sp>
    </p:spTree>
    <p:extLst>
      <p:ext uri="{BB962C8B-B14F-4D97-AF65-F5344CB8AC3E}">
        <p14:creationId xmlns:p14="http://schemas.microsoft.com/office/powerpoint/2010/main" val="109312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891" y="498764"/>
            <a:ext cx="11091553" cy="5878532"/>
          </a:xfrm>
          <a:prstGeom prst="rect">
            <a:avLst/>
          </a:prstGeom>
          <a:noFill/>
        </p:spPr>
        <p:txBody>
          <a:bodyPr wrap="square" rtlCol="0">
            <a:spAutoFit/>
          </a:bodyPr>
          <a:lstStyle/>
          <a:p>
            <a:r>
              <a:rPr lang="en-US" sz="3200" b="1" dirty="0">
                <a:solidFill>
                  <a:srgbClr val="0070C0"/>
                </a:solidFill>
              </a:rPr>
              <a:t>Time your talk!</a:t>
            </a:r>
          </a:p>
          <a:p>
            <a:endParaRPr lang="en-US" sz="3200" dirty="0"/>
          </a:p>
          <a:p>
            <a:endParaRPr lang="en-US" sz="3200" dirty="0"/>
          </a:p>
          <a:p>
            <a:pPr algn="just"/>
            <a:r>
              <a:rPr lang="en-US" sz="3200" b="1" dirty="0">
                <a:solidFill>
                  <a:srgbClr val="FF0000"/>
                </a:solidFill>
              </a:rPr>
              <a:t>Running over your allotted time is a mark of incompetence</a:t>
            </a:r>
            <a:r>
              <a:rPr lang="en-US" sz="3200" dirty="0"/>
              <a:t>, and displaying your incompetence is a poor way to get someone to read your paper.  Remember that talking to an audience takes longer than talking to a mirror.</a:t>
            </a:r>
          </a:p>
          <a:p>
            <a:pPr algn="just"/>
            <a:endParaRPr lang="en-US" sz="3200" dirty="0"/>
          </a:p>
          <a:p>
            <a:r>
              <a:rPr lang="en-US" sz="3200" dirty="0"/>
              <a:t>Rule #X: 	</a:t>
            </a:r>
            <a:r>
              <a:rPr lang="en-US" sz="4400" b="1" dirty="0"/>
              <a:t>practice, practice, practice</a:t>
            </a:r>
          </a:p>
          <a:p>
            <a:br>
              <a:rPr lang="en-US" sz="4400" b="1" dirty="0"/>
            </a:br>
            <a:r>
              <a:rPr lang="en-US" sz="3200" dirty="0"/>
              <a:t>Watch time, skip nonessential transparencies if necessary </a:t>
            </a:r>
          </a:p>
        </p:txBody>
      </p:sp>
      <p:sp>
        <p:nvSpPr>
          <p:cNvPr id="6" name="Slide Number Placeholder 5"/>
          <p:cNvSpPr>
            <a:spLocks noGrp="1"/>
          </p:cNvSpPr>
          <p:nvPr>
            <p:ph type="sldNum" sz="quarter" idx="12"/>
          </p:nvPr>
        </p:nvSpPr>
        <p:spPr/>
        <p:txBody>
          <a:bodyPr/>
          <a:lstStyle/>
          <a:p>
            <a:fld id="{5D7136AB-FE87-7745-83B7-89C59D2D0AD2}" type="slidenum">
              <a:rPr lang="en-US" smtClean="0"/>
              <a:t>34</a:t>
            </a:fld>
            <a:endParaRPr lang="en-US"/>
          </a:p>
        </p:txBody>
      </p:sp>
    </p:spTree>
    <p:extLst>
      <p:ext uri="{BB962C8B-B14F-4D97-AF65-F5344CB8AC3E}">
        <p14:creationId xmlns:p14="http://schemas.microsoft.com/office/powerpoint/2010/main" val="125595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136AB-FE87-7745-83B7-89C59D2D0AD2}" type="slidenum">
              <a:rPr lang="en-US" smtClean="0"/>
              <a:t>35</a:t>
            </a:fld>
            <a:endParaRPr lang="en-US"/>
          </a:p>
        </p:txBody>
      </p:sp>
      <p:sp>
        <p:nvSpPr>
          <p:cNvPr id="5" name="TextBox 4"/>
          <p:cNvSpPr txBox="1"/>
          <p:nvPr/>
        </p:nvSpPr>
        <p:spPr>
          <a:xfrm>
            <a:off x="106876" y="926273"/>
            <a:ext cx="11958451" cy="5016758"/>
          </a:xfrm>
          <a:prstGeom prst="rect">
            <a:avLst/>
          </a:prstGeom>
          <a:noFill/>
        </p:spPr>
        <p:txBody>
          <a:bodyPr wrap="square" rtlCol="0">
            <a:spAutoFit/>
          </a:bodyPr>
          <a:lstStyle/>
          <a:p>
            <a:r>
              <a:rPr lang="en-US" sz="3200" b="1" dirty="0"/>
              <a:t>You are now thinking:  </a:t>
            </a:r>
          </a:p>
          <a:p>
            <a:endParaRPr lang="en-US" sz="3200" dirty="0"/>
          </a:p>
          <a:p>
            <a:pPr algn="just"/>
            <a:r>
              <a:rPr lang="en-US" sz="3200" dirty="0"/>
              <a:t>	"All those dull speakers I've listened to should use these 	rules, but I don't need them because my talks are interesting."  </a:t>
            </a:r>
          </a:p>
          <a:p>
            <a:pPr algn="just"/>
            <a:endParaRPr lang="en-US" sz="3200" dirty="0"/>
          </a:p>
          <a:p>
            <a:pPr algn="just"/>
            <a:r>
              <a:rPr lang="en-US" sz="3200" dirty="0"/>
              <a:t>All those dull speakers are now thinking exactly the same thing.</a:t>
            </a:r>
          </a:p>
          <a:p>
            <a:pPr algn="just"/>
            <a:r>
              <a:rPr lang="en-US" sz="3200" dirty="0"/>
              <a:t>Read the rules again with the proper humility.  They apply to everyone.</a:t>
            </a:r>
          </a:p>
          <a:p>
            <a:endParaRPr lang="en-US" sz="3200" dirty="0"/>
          </a:p>
          <a:p>
            <a:pPr algn="ctr"/>
            <a:r>
              <a:rPr lang="en-US" sz="3200" b="1" dirty="0">
                <a:solidFill>
                  <a:srgbClr val="0070C0"/>
                </a:solidFill>
              </a:rPr>
              <a:t>        "The only wisdom we can hope to acquire </a:t>
            </a:r>
          </a:p>
          <a:p>
            <a:pPr algn="ctr"/>
            <a:r>
              <a:rPr lang="en-US" sz="3200" b="1" dirty="0">
                <a:solidFill>
                  <a:srgbClr val="0070C0"/>
                </a:solidFill>
              </a:rPr>
              <a:t>        Is the wisdom of humility:  humility is endless."</a:t>
            </a:r>
          </a:p>
        </p:txBody>
      </p:sp>
    </p:spTree>
    <p:extLst>
      <p:ext uri="{BB962C8B-B14F-4D97-AF65-F5344CB8AC3E}">
        <p14:creationId xmlns:p14="http://schemas.microsoft.com/office/powerpoint/2010/main" val="800668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755" y="3429000"/>
            <a:ext cx="4580766"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249" y="0"/>
            <a:ext cx="4573751" cy="3429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46" y="3429000"/>
            <a:ext cx="3988469" cy="3429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746" y="0"/>
            <a:ext cx="4568508" cy="3429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7" y="3429000"/>
            <a:ext cx="4591373" cy="342900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6710"/>
          <a:stretch/>
        </p:blipFill>
        <p:spPr>
          <a:xfrm>
            <a:off x="-18928" y="0"/>
            <a:ext cx="3822617" cy="3429000"/>
          </a:xfrm>
          <a:prstGeom prst="rect">
            <a:avLst/>
          </a:prstGeom>
        </p:spPr>
      </p:pic>
      <p:sp>
        <p:nvSpPr>
          <p:cNvPr id="12" name="TextBox 11"/>
          <p:cNvSpPr txBox="1"/>
          <p:nvPr/>
        </p:nvSpPr>
        <p:spPr>
          <a:xfrm>
            <a:off x="9002530" y="4912667"/>
            <a:ext cx="2522414" cy="461665"/>
          </a:xfrm>
          <a:prstGeom prst="rect">
            <a:avLst/>
          </a:prstGeom>
          <a:solidFill>
            <a:schemeClr val="bg1">
              <a:lumMod val="65000"/>
            </a:schemeClr>
          </a:solidFill>
        </p:spPr>
        <p:txBody>
          <a:bodyPr wrap="square" rtlCol="0">
            <a:spAutoFit/>
          </a:bodyPr>
          <a:lstStyle/>
          <a:p>
            <a:r>
              <a:rPr lang="en-US" sz="2400" b="1" dirty="0">
                <a:solidFill>
                  <a:schemeClr val="bg1"/>
                </a:solidFill>
              </a:rPr>
              <a:t>Facial Expressions</a:t>
            </a:r>
          </a:p>
        </p:txBody>
      </p:sp>
    </p:spTree>
    <p:extLst>
      <p:ext uri="{BB962C8B-B14F-4D97-AF65-F5344CB8AC3E}">
        <p14:creationId xmlns:p14="http://schemas.microsoft.com/office/powerpoint/2010/main" val="178590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755" y="3429000"/>
            <a:ext cx="4580766"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249" y="0"/>
            <a:ext cx="4573751" cy="3429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546" y="3429000"/>
            <a:ext cx="3988469" cy="3429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746" y="0"/>
            <a:ext cx="4568508" cy="3429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7" y="3429000"/>
            <a:ext cx="4591373" cy="342900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6710"/>
          <a:stretch/>
        </p:blipFill>
        <p:spPr>
          <a:xfrm>
            <a:off x="-18928" y="0"/>
            <a:ext cx="3822617" cy="3429000"/>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840" r="20016"/>
          <a:stretch/>
        </p:blipFill>
        <p:spPr>
          <a:xfrm>
            <a:off x="2384854" y="0"/>
            <a:ext cx="7241060" cy="6858000"/>
          </a:xfrm>
          <a:prstGeom prst="rect">
            <a:avLst/>
          </a:prstGeom>
        </p:spPr>
      </p:pic>
    </p:spTree>
    <p:extLst>
      <p:ext uri="{BB962C8B-B14F-4D97-AF65-F5344CB8AC3E}">
        <p14:creationId xmlns:p14="http://schemas.microsoft.com/office/powerpoint/2010/main" val="1208424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136AB-FE87-7745-83B7-89C59D2D0AD2}" type="slidenum">
              <a:rPr lang="en-US" smtClean="0"/>
              <a:t>38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38278" y="-301822"/>
            <a:ext cx="6053676" cy="7834168"/>
          </a:xfrm>
          <a:prstGeom prst="rect">
            <a:avLst/>
          </a:prstGeom>
        </p:spPr>
      </p:pic>
      <p:sp>
        <p:nvSpPr>
          <p:cNvPr id="7" name="TextBox 6"/>
          <p:cNvSpPr txBox="1"/>
          <p:nvPr/>
        </p:nvSpPr>
        <p:spPr>
          <a:xfrm>
            <a:off x="561974" y="209550"/>
            <a:ext cx="5114925" cy="584775"/>
          </a:xfrm>
          <a:prstGeom prst="rect">
            <a:avLst/>
          </a:prstGeom>
          <a:noFill/>
        </p:spPr>
        <p:txBody>
          <a:bodyPr wrap="square" rtlCol="0">
            <a:spAutoFit/>
          </a:bodyPr>
          <a:lstStyle/>
          <a:p>
            <a:r>
              <a:rPr lang="en-US" sz="3200" dirty="0"/>
              <a:t>Here you can see a graph! </a:t>
            </a:r>
          </a:p>
        </p:txBody>
      </p:sp>
    </p:spTree>
    <p:extLst>
      <p:ext uri="{BB962C8B-B14F-4D97-AF65-F5344CB8AC3E}">
        <p14:creationId xmlns:p14="http://schemas.microsoft.com/office/powerpoint/2010/main" val="178483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136AB-FE87-7745-83B7-89C59D2D0AD2}" type="slidenum">
              <a:rPr lang="en-US" smtClean="0"/>
              <a:t>39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75" y="558164"/>
            <a:ext cx="8543925" cy="5980748"/>
          </a:xfrm>
          <a:prstGeom prst="rect">
            <a:avLst/>
          </a:prstGeom>
        </p:spPr>
      </p:pic>
    </p:spTree>
    <p:extLst>
      <p:ext uri="{BB962C8B-B14F-4D97-AF65-F5344CB8AC3E}">
        <p14:creationId xmlns:p14="http://schemas.microsoft.com/office/powerpoint/2010/main" val="89541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627" y="10004"/>
            <a:ext cx="11034584" cy="6370975"/>
          </a:xfrm>
          <a:prstGeom prst="rect">
            <a:avLst/>
          </a:prstGeom>
          <a:noFill/>
        </p:spPr>
        <p:txBody>
          <a:bodyPr wrap="square" rtlCol="0">
            <a:spAutoFit/>
          </a:bodyPr>
          <a:lstStyle/>
          <a:p>
            <a:r>
              <a:rPr lang="en-US" sz="3600" b="1" dirty="0"/>
              <a:t>Outline of this talk</a:t>
            </a:r>
          </a:p>
          <a:p>
            <a:endParaRPr lang="en-US" sz="3600" b="1" dirty="0"/>
          </a:p>
          <a:p>
            <a:pPr marL="342900" indent="-342900">
              <a:buAutoNum type="arabicParenR"/>
            </a:pPr>
            <a:r>
              <a:rPr lang="en-US" sz="2400" dirty="0"/>
              <a:t>Introduction</a:t>
            </a:r>
          </a:p>
          <a:p>
            <a:pPr marL="342900" indent="-342900">
              <a:buAutoNum type="arabicParenR"/>
            </a:pPr>
            <a:endParaRPr lang="en-US" sz="2400" dirty="0"/>
          </a:p>
          <a:p>
            <a:pPr marL="342900" indent="-342900">
              <a:buAutoNum type="arabicParenR"/>
            </a:pPr>
            <a:r>
              <a:rPr lang="en-US" sz="2400" dirty="0"/>
              <a:t>Who are you going to talk to?</a:t>
            </a:r>
          </a:p>
          <a:p>
            <a:pPr marL="342900" indent="-342900">
              <a:buAutoNum type="arabicParenR"/>
            </a:pPr>
            <a:endParaRPr lang="en-US" sz="2400" dirty="0"/>
          </a:p>
          <a:p>
            <a:pPr marL="342900" indent="-342900">
              <a:buAutoNum type="arabicParenR"/>
            </a:pPr>
            <a:r>
              <a:rPr lang="en-US" sz="2400" dirty="0"/>
              <a:t>Where are you going to give the talk?</a:t>
            </a:r>
          </a:p>
          <a:p>
            <a:pPr marL="342900" indent="-342900">
              <a:buAutoNum type="arabicParenR"/>
            </a:pPr>
            <a:endParaRPr lang="en-US" sz="2400" dirty="0"/>
          </a:p>
          <a:p>
            <a:pPr marL="342900" indent="-342900">
              <a:buAutoNum type="arabicParenR"/>
            </a:pPr>
            <a:r>
              <a:rPr lang="en-US" sz="2400" dirty="0"/>
              <a:t>General rules – fonts, colors, sizes, sans serifs etc.</a:t>
            </a:r>
          </a:p>
          <a:p>
            <a:pPr marL="342900" indent="-342900">
              <a:buAutoNum type="arabicParenR"/>
            </a:pPr>
            <a:endParaRPr lang="en-US" sz="2400" dirty="0"/>
          </a:p>
          <a:p>
            <a:pPr marL="342900" indent="-342900">
              <a:buAutoNum type="arabicParenR"/>
            </a:pPr>
            <a:r>
              <a:rPr lang="en-US" sz="2400" b="1" dirty="0">
                <a:solidFill>
                  <a:srgbClr val="FF0000"/>
                </a:solidFill>
              </a:rPr>
              <a:t>Timing / practicing</a:t>
            </a:r>
          </a:p>
          <a:p>
            <a:pPr marL="342900" indent="-342900">
              <a:buAutoNum type="arabicParenR"/>
            </a:pPr>
            <a:endParaRPr lang="en-US" sz="2400" dirty="0"/>
          </a:p>
          <a:p>
            <a:pPr marL="342900" indent="-342900">
              <a:buAutoNum type="arabicParenR"/>
            </a:pPr>
            <a:r>
              <a:rPr lang="en-US" sz="2400" dirty="0"/>
              <a:t>Description of gel, description of graph, of anything …</a:t>
            </a:r>
          </a:p>
          <a:p>
            <a:pPr marL="342900" indent="-342900">
              <a:buAutoNum type="arabicParenR"/>
            </a:pPr>
            <a:endParaRPr lang="en-US" sz="2400" dirty="0"/>
          </a:p>
          <a:p>
            <a:pPr marL="342900" indent="-342900">
              <a:buAutoNum type="arabicParenR"/>
            </a:pPr>
            <a:r>
              <a:rPr lang="en-US" sz="2400" dirty="0"/>
              <a:t>Structure of your talk - Intro, Goals, Methods, Results, Conclusion, Take Home Message, Acknowledgment</a:t>
            </a:r>
          </a:p>
        </p:txBody>
      </p:sp>
      <p:sp>
        <p:nvSpPr>
          <p:cNvPr id="5" name="Slide Number Placeholder 4"/>
          <p:cNvSpPr>
            <a:spLocks noGrp="1"/>
          </p:cNvSpPr>
          <p:nvPr>
            <p:ph type="sldNum" sz="quarter" idx="12"/>
          </p:nvPr>
        </p:nvSpPr>
        <p:spPr/>
        <p:txBody>
          <a:bodyPr/>
          <a:lstStyle/>
          <a:p>
            <a:fld id="{5D7136AB-FE87-7745-83B7-89C59D2D0AD2}" type="slidenum">
              <a:rPr lang="en-US" smtClean="0"/>
              <a:t>4</a:t>
            </a:fld>
            <a:endParaRPr lang="en-US"/>
          </a:p>
        </p:txBody>
      </p:sp>
    </p:spTree>
    <p:extLst>
      <p:ext uri="{BB962C8B-B14F-4D97-AF65-F5344CB8AC3E}">
        <p14:creationId xmlns:p14="http://schemas.microsoft.com/office/powerpoint/2010/main" val="1337466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2192000" cy="6608000"/>
          </a:xfrm>
          <a:prstGeom prst="rect">
            <a:avLst/>
          </a:prstGeom>
        </p:spPr>
      </p:pic>
    </p:spTree>
    <p:extLst>
      <p:ext uri="{BB962C8B-B14F-4D97-AF65-F5344CB8AC3E}">
        <p14:creationId xmlns:p14="http://schemas.microsoft.com/office/powerpoint/2010/main" val="271651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1790143"/>
              </p:ext>
            </p:extLst>
          </p:nvPr>
        </p:nvGraphicFramePr>
        <p:xfrm>
          <a:off x="1970213" y="914399"/>
          <a:ext cx="7791624" cy="4559648"/>
        </p:xfrm>
        <a:graphic>
          <a:graphicData uri="http://schemas.openxmlformats.org/drawingml/2006/table">
            <a:tbl>
              <a:tblPr firstRow="1" bandRow="1">
                <a:tableStyleId>{5C22544A-7EE6-4342-B048-85BDC9FD1C3A}</a:tableStyleId>
              </a:tblPr>
              <a:tblGrid>
                <a:gridCol w="1298604">
                  <a:extLst>
                    <a:ext uri="{9D8B030D-6E8A-4147-A177-3AD203B41FA5}">
                      <a16:colId xmlns:a16="http://schemas.microsoft.com/office/drawing/2014/main" val="20000"/>
                    </a:ext>
                  </a:extLst>
                </a:gridCol>
                <a:gridCol w="1298604">
                  <a:extLst>
                    <a:ext uri="{9D8B030D-6E8A-4147-A177-3AD203B41FA5}">
                      <a16:colId xmlns:a16="http://schemas.microsoft.com/office/drawing/2014/main" val="20001"/>
                    </a:ext>
                  </a:extLst>
                </a:gridCol>
                <a:gridCol w="1298604">
                  <a:extLst>
                    <a:ext uri="{9D8B030D-6E8A-4147-A177-3AD203B41FA5}">
                      <a16:colId xmlns:a16="http://schemas.microsoft.com/office/drawing/2014/main" val="20002"/>
                    </a:ext>
                  </a:extLst>
                </a:gridCol>
                <a:gridCol w="1298604">
                  <a:extLst>
                    <a:ext uri="{9D8B030D-6E8A-4147-A177-3AD203B41FA5}">
                      <a16:colId xmlns:a16="http://schemas.microsoft.com/office/drawing/2014/main" val="20003"/>
                    </a:ext>
                  </a:extLst>
                </a:gridCol>
                <a:gridCol w="1298604">
                  <a:extLst>
                    <a:ext uri="{9D8B030D-6E8A-4147-A177-3AD203B41FA5}">
                      <a16:colId xmlns:a16="http://schemas.microsoft.com/office/drawing/2014/main" val="20004"/>
                    </a:ext>
                  </a:extLst>
                </a:gridCol>
                <a:gridCol w="1298604">
                  <a:extLst>
                    <a:ext uri="{9D8B030D-6E8A-4147-A177-3AD203B41FA5}">
                      <a16:colId xmlns:a16="http://schemas.microsoft.com/office/drawing/2014/main" val="20005"/>
                    </a:ext>
                  </a:extLst>
                </a:gridCol>
              </a:tblGrid>
              <a:tr h="569956">
                <a:tc>
                  <a:txBody>
                    <a:bodyPr/>
                    <a:lstStyle/>
                    <a:p>
                      <a:pPr algn="ctr"/>
                      <a:endParaRPr lang="en-US" sz="2400" dirty="0"/>
                    </a:p>
                  </a:txBody>
                  <a:tcPr/>
                </a:tc>
                <a:tc>
                  <a:txBody>
                    <a:bodyPr/>
                    <a:lstStyle/>
                    <a:p>
                      <a:pPr algn="ctr"/>
                      <a:r>
                        <a:rPr lang="en-US" sz="2400" dirty="0"/>
                        <a:t>Age</a:t>
                      </a:r>
                    </a:p>
                  </a:txBody>
                  <a:tcPr/>
                </a:tc>
                <a:tc>
                  <a:txBody>
                    <a:bodyPr/>
                    <a:lstStyle/>
                    <a:p>
                      <a:pPr algn="ctr"/>
                      <a:r>
                        <a:rPr lang="en-US" sz="2400" dirty="0"/>
                        <a:t>Height</a:t>
                      </a:r>
                    </a:p>
                  </a:txBody>
                  <a:tcPr/>
                </a:tc>
                <a:tc>
                  <a:txBody>
                    <a:bodyPr/>
                    <a:lstStyle/>
                    <a:p>
                      <a:pPr algn="ctr"/>
                      <a:r>
                        <a:rPr lang="en-US" sz="2400" dirty="0"/>
                        <a:t>Weight</a:t>
                      </a:r>
                    </a:p>
                  </a:txBody>
                  <a:tcPr/>
                </a:tc>
                <a:tc>
                  <a:txBody>
                    <a:bodyPr/>
                    <a:lstStyle/>
                    <a:p>
                      <a:pPr algn="ctr"/>
                      <a:r>
                        <a:rPr lang="en-US" sz="2400" dirty="0"/>
                        <a:t>Gender</a:t>
                      </a:r>
                    </a:p>
                  </a:txBody>
                  <a:tcPr/>
                </a:tc>
                <a:tc>
                  <a:txBody>
                    <a:bodyPr/>
                    <a:lstStyle/>
                    <a:p>
                      <a:pPr algn="ctr"/>
                      <a:r>
                        <a:rPr lang="en-US" sz="2400" dirty="0"/>
                        <a:t>Budget</a:t>
                      </a:r>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ctr"/>
                      <a:r>
                        <a:rPr lang="en-US" sz="2400" dirty="0"/>
                        <a:t>38</a:t>
                      </a:r>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ctr"/>
                      <a:r>
                        <a:rPr lang="en-US" sz="2400" dirty="0"/>
                        <a:t>11.3</a:t>
                      </a:r>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ctr"/>
                      <a:r>
                        <a:rPr lang="en-US" sz="2400" dirty="0"/>
                        <a:t>42</a:t>
                      </a:r>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ctr"/>
                      <a:r>
                        <a:rPr lang="en-US" sz="2400" dirty="0"/>
                        <a:t>12</a:t>
                      </a:r>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ctr"/>
                      <a:r>
                        <a:rPr lang="en-US" sz="2400" dirty="0"/>
                        <a:t>31</a:t>
                      </a:r>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ctr"/>
                      <a:r>
                        <a:rPr lang="en-US" sz="2400" dirty="0"/>
                        <a:t>12.5</a:t>
                      </a:r>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ctr"/>
                      <a:r>
                        <a:rPr lang="en-US" sz="2400" dirty="0"/>
                        <a:t>5</a:t>
                      </a:r>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ctr"/>
                      <a:r>
                        <a:rPr lang="en-US" sz="2400" dirty="0"/>
                        <a:t>0.1</a:t>
                      </a:r>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ctr"/>
                      <a:r>
                        <a:rPr lang="en-US" sz="2400" dirty="0"/>
                        <a:t>6</a:t>
                      </a:r>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ctr"/>
                      <a:r>
                        <a:rPr lang="en-US" sz="2400" dirty="0"/>
                        <a:t>0.3</a:t>
                      </a:r>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ctr"/>
                      <a:r>
                        <a:rPr lang="en-US" sz="2400" dirty="0"/>
                        <a:t>50</a:t>
                      </a:r>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ctr"/>
                      <a:r>
                        <a:rPr lang="en-US" sz="2400" dirty="0"/>
                        <a:t>13.4</a:t>
                      </a:r>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ctr"/>
                      <a:r>
                        <a:rPr lang="en-US" sz="2400" dirty="0"/>
                        <a:t>39</a:t>
                      </a:r>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ctr"/>
                      <a:r>
                        <a:rPr lang="en-US" sz="2400" dirty="0"/>
                        <a:t>15.89</a:t>
                      </a:r>
                    </a:p>
                  </a:txBody>
                  <a:tcPr/>
                </a:tc>
                <a:extLst>
                  <a:ext uri="{0D108BD9-81ED-4DB2-BD59-A6C34878D82A}">
                    <a16:rowId xmlns:a16="http://schemas.microsoft.com/office/drawing/2014/main" val="10007"/>
                  </a:ext>
                </a:extLst>
              </a:tr>
            </a:tbl>
          </a:graphicData>
        </a:graphic>
      </p:graphicFrame>
      <p:cxnSp>
        <p:nvCxnSpPr>
          <p:cNvPr id="6" name="Straight Connector 5"/>
          <p:cNvCxnSpPr/>
          <p:nvPr/>
        </p:nvCxnSpPr>
        <p:spPr>
          <a:xfrm flipV="1">
            <a:off x="1544595" y="481914"/>
            <a:ext cx="9094573" cy="5276335"/>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5D7136AB-FE87-7745-83B7-89C59D2D0AD2}" type="slidenum">
              <a:rPr lang="en-US" smtClean="0"/>
              <a:t>41</a:t>
            </a:fld>
            <a:endParaRPr lang="en-US"/>
          </a:p>
        </p:txBody>
      </p:sp>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spTree>
    <p:extLst>
      <p:ext uri="{BB962C8B-B14F-4D97-AF65-F5344CB8AC3E}">
        <p14:creationId xmlns:p14="http://schemas.microsoft.com/office/powerpoint/2010/main" val="1813063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03833261"/>
              </p:ext>
            </p:extLst>
          </p:nvPr>
        </p:nvGraphicFramePr>
        <p:xfrm>
          <a:off x="1970213" y="1582055"/>
          <a:ext cx="7791624" cy="4559648"/>
        </p:xfrm>
        <a:graphic>
          <a:graphicData uri="http://schemas.openxmlformats.org/drawingml/2006/table">
            <a:tbl>
              <a:tblPr firstRow="1" bandRow="1">
                <a:tableStyleId>{5C22544A-7EE6-4342-B048-85BDC9FD1C3A}</a:tableStyleId>
              </a:tblPr>
              <a:tblGrid>
                <a:gridCol w="1298604">
                  <a:extLst>
                    <a:ext uri="{9D8B030D-6E8A-4147-A177-3AD203B41FA5}">
                      <a16:colId xmlns:a16="http://schemas.microsoft.com/office/drawing/2014/main" val="20000"/>
                    </a:ext>
                  </a:extLst>
                </a:gridCol>
                <a:gridCol w="1298604">
                  <a:extLst>
                    <a:ext uri="{9D8B030D-6E8A-4147-A177-3AD203B41FA5}">
                      <a16:colId xmlns:a16="http://schemas.microsoft.com/office/drawing/2014/main" val="20001"/>
                    </a:ext>
                  </a:extLst>
                </a:gridCol>
                <a:gridCol w="1298604">
                  <a:extLst>
                    <a:ext uri="{9D8B030D-6E8A-4147-A177-3AD203B41FA5}">
                      <a16:colId xmlns:a16="http://schemas.microsoft.com/office/drawing/2014/main" val="20002"/>
                    </a:ext>
                  </a:extLst>
                </a:gridCol>
                <a:gridCol w="1298604">
                  <a:extLst>
                    <a:ext uri="{9D8B030D-6E8A-4147-A177-3AD203B41FA5}">
                      <a16:colId xmlns:a16="http://schemas.microsoft.com/office/drawing/2014/main" val="20003"/>
                    </a:ext>
                  </a:extLst>
                </a:gridCol>
                <a:gridCol w="1298604">
                  <a:extLst>
                    <a:ext uri="{9D8B030D-6E8A-4147-A177-3AD203B41FA5}">
                      <a16:colId xmlns:a16="http://schemas.microsoft.com/office/drawing/2014/main" val="20004"/>
                    </a:ext>
                  </a:extLst>
                </a:gridCol>
                <a:gridCol w="1298604">
                  <a:extLst>
                    <a:ext uri="{9D8B030D-6E8A-4147-A177-3AD203B41FA5}">
                      <a16:colId xmlns:a16="http://schemas.microsoft.com/office/drawing/2014/main" val="20005"/>
                    </a:ext>
                  </a:extLst>
                </a:gridCol>
              </a:tblGrid>
              <a:tr h="569956">
                <a:tc>
                  <a:txBody>
                    <a:bodyPr/>
                    <a:lstStyle/>
                    <a:p>
                      <a:pPr algn="ctr"/>
                      <a:endParaRPr lang="en-US" sz="2400" dirty="0"/>
                    </a:p>
                  </a:txBody>
                  <a:tcPr/>
                </a:tc>
                <a:tc>
                  <a:txBody>
                    <a:bodyPr/>
                    <a:lstStyle/>
                    <a:p>
                      <a:pPr algn="ctr"/>
                      <a:r>
                        <a:rPr lang="en-US" sz="2400" dirty="0"/>
                        <a:t>Age</a:t>
                      </a:r>
                    </a:p>
                  </a:txBody>
                  <a:tcPr/>
                </a:tc>
                <a:tc>
                  <a:txBody>
                    <a:bodyPr/>
                    <a:lstStyle/>
                    <a:p>
                      <a:pPr algn="ctr"/>
                      <a:r>
                        <a:rPr lang="en-US" sz="2400" dirty="0"/>
                        <a:t>Height</a:t>
                      </a:r>
                    </a:p>
                  </a:txBody>
                  <a:tcPr/>
                </a:tc>
                <a:tc>
                  <a:txBody>
                    <a:bodyPr/>
                    <a:lstStyle/>
                    <a:p>
                      <a:pPr algn="ctr"/>
                      <a:r>
                        <a:rPr lang="en-US" sz="2400" dirty="0"/>
                        <a:t>Weight</a:t>
                      </a:r>
                    </a:p>
                  </a:txBody>
                  <a:tcPr/>
                </a:tc>
                <a:tc>
                  <a:txBody>
                    <a:bodyPr/>
                    <a:lstStyle/>
                    <a:p>
                      <a:pPr algn="ctr"/>
                      <a:r>
                        <a:rPr lang="en-US" sz="2400" dirty="0"/>
                        <a:t>Gender</a:t>
                      </a:r>
                    </a:p>
                  </a:txBody>
                  <a:tcPr/>
                </a:tc>
                <a:tc>
                  <a:txBody>
                    <a:bodyPr/>
                    <a:lstStyle/>
                    <a:p>
                      <a:pPr algn="ctr"/>
                      <a:r>
                        <a:rPr lang="en-US" sz="2400" dirty="0"/>
                        <a:t>Budget</a:t>
                      </a:r>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ctr"/>
                      <a:r>
                        <a:rPr lang="en-US" sz="2400" dirty="0"/>
                        <a:t>38</a:t>
                      </a:r>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ctr"/>
                      <a:r>
                        <a:rPr lang="en-US" sz="2400" dirty="0"/>
                        <a:t>11.3</a:t>
                      </a:r>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ctr"/>
                      <a:r>
                        <a:rPr lang="en-US" sz="2400" dirty="0"/>
                        <a:t>42</a:t>
                      </a:r>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ctr"/>
                      <a:r>
                        <a:rPr lang="en-US" sz="2400" dirty="0"/>
                        <a:t>12</a:t>
                      </a:r>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ctr"/>
                      <a:r>
                        <a:rPr lang="en-US" sz="2400" dirty="0"/>
                        <a:t>31</a:t>
                      </a:r>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ctr"/>
                      <a:r>
                        <a:rPr lang="en-US" sz="2400" dirty="0"/>
                        <a:t>12.5</a:t>
                      </a:r>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ctr"/>
                      <a:r>
                        <a:rPr lang="en-US" sz="2400" dirty="0"/>
                        <a:t>5</a:t>
                      </a:r>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ctr"/>
                      <a:r>
                        <a:rPr lang="en-US" sz="2400" dirty="0"/>
                        <a:t>0.1</a:t>
                      </a:r>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ctr"/>
                      <a:r>
                        <a:rPr lang="en-US" sz="2400" dirty="0"/>
                        <a:t>6</a:t>
                      </a:r>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ctr"/>
                      <a:r>
                        <a:rPr lang="en-US" sz="2400" dirty="0"/>
                        <a:t>0.3</a:t>
                      </a:r>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ctr"/>
                      <a:r>
                        <a:rPr lang="en-US" sz="2400" dirty="0"/>
                        <a:t>50</a:t>
                      </a:r>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ctr"/>
                      <a:r>
                        <a:rPr lang="en-US" sz="2400" dirty="0"/>
                        <a:t>13.4</a:t>
                      </a:r>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ctr"/>
                      <a:r>
                        <a:rPr lang="en-US" sz="2400" dirty="0"/>
                        <a:t>39</a:t>
                      </a:r>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ctr"/>
                      <a:r>
                        <a:rPr lang="en-US" sz="2400" dirty="0"/>
                        <a:t>15.89</a:t>
                      </a:r>
                    </a:p>
                  </a:txBody>
                  <a:tcPr/>
                </a:tc>
                <a:extLst>
                  <a:ext uri="{0D108BD9-81ED-4DB2-BD59-A6C34878D82A}">
                    <a16:rowId xmlns:a16="http://schemas.microsoft.com/office/drawing/2014/main" val="10007"/>
                  </a:ext>
                </a:extLst>
              </a:tr>
            </a:tbl>
          </a:graphicData>
        </a:graphic>
      </p:graphicFrame>
      <p:sp>
        <p:nvSpPr>
          <p:cNvPr id="3" name="Freeform 2"/>
          <p:cNvSpPr/>
          <p:nvPr/>
        </p:nvSpPr>
        <p:spPr>
          <a:xfrm>
            <a:off x="4049599" y="2148114"/>
            <a:ext cx="217600" cy="3933371"/>
          </a:xfrm>
          <a:custGeom>
            <a:avLst/>
            <a:gdLst>
              <a:gd name="connsiteX0" fmla="*/ 217600 w 217600"/>
              <a:gd name="connsiteY0" fmla="*/ 0 h 3788228"/>
              <a:gd name="connsiteX1" fmla="*/ 203086 w 217600"/>
              <a:gd name="connsiteY1" fmla="*/ 1567542 h 3788228"/>
              <a:gd name="connsiteX2" fmla="*/ 130514 w 217600"/>
              <a:gd name="connsiteY2" fmla="*/ 1683657 h 3788228"/>
              <a:gd name="connsiteX3" fmla="*/ 43429 w 217600"/>
              <a:gd name="connsiteY3" fmla="*/ 1712685 h 3788228"/>
              <a:gd name="connsiteX4" fmla="*/ 14400 w 217600"/>
              <a:gd name="connsiteY4" fmla="*/ 2351314 h 3788228"/>
              <a:gd name="connsiteX5" fmla="*/ 28914 w 217600"/>
              <a:gd name="connsiteY5" fmla="*/ 2540000 h 3788228"/>
              <a:gd name="connsiteX6" fmla="*/ 72457 w 217600"/>
              <a:gd name="connsiteY6" fmla="*/ 2554514 h 3788228"/>
              <a:gd name="connsiteX7" fmla="*/ 174057 w 217600"/>
              <a:gd name="connsiteY7" fmla="*/ 2612571 h 3788228"/>
              <a:gd name="connsiteX8" fmla="*/ 203086 w 217600"/>
              <a:gd name="connsiteY8" fmla="*/ 2656114 h 3788228"/>
              <a:gd name="connsiteX9" fmla="*/ 217600 w 217600"/>
              <a:gd name="connsiteY9" fmla="*/ 2699657 h 3788228"/>
              <a:gd name="connsiteX10" fmla="*/ 203086 w 217600"/>
              <a:gd name="connsiteY10" fmla="*/ 3106057 h 3788228"/>
              <a:gd name="connsiteX11" fmla="*/ 217600 w 217600"/>
              <a:gd name="connsiteY11" fmla="*/ 3367314 h 3788228"/>
              <a:gd name="connsiteX12" fmla="*/ 203086 w 217600"/>
              <a:gd name="connsiteY12" fmla="*/ 3468914 h 3788228"/>
              <a:gd name="connsiteX13" fmla="*/ 188572 w 217600"/>
              <a:gd name="connsiteY13" fmla="*/ 3526971 h 3788228"/>
              <a:gd name="connsiteX14" fmla="*/ 188572 w 217600"/>
              <a:gd name="connsiteY14" fmla="*/ 3788228 h 378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00" h="3788228">
                <a:moveTo>
                  <a:pt x="217600" y="0"/>
                </a:moveTo>
                <a:cubicBezTo>
                  <a:pt x="212762" y="522514"/>
                  <a:pt x="216832" y="1045186"/>
                  <a:pt x="203086" y="1567542"/>
                </a:cubicBezTo>
                <a:cubicBezTo>
                  <a:pt x="201452" y="1629652"/>
                  <a:pt x="180755" y="1661328"/>
                  <a:pt x="130514" y="1683657"/>
                </a:cubicBezTo>
                <a:cubicBezTo>
                  <a:pt x="102553" y="1696084"/>
                  <a:pt x="43429" y="1712685"/>
                  <a:pt x="43429" y="1712685"/>
                </a:cubicBezTo>
                <a:cubicBezTo>
                  <a:pt x="-32687" y="1941022"/>
                  <a:pt x="14400" y="1785592"/>
                  <a:pt x="14400" y="2351314"/>
                </a:cubicBezTo>
                <a:cubicBezTo>
                  <a:pt x="14400" y="2414395"/>
                  <a:pt x="11584" y="2479346"/>
                  <a:pt x="28914" y="2540000"/>
                </a:cubicBezTo>
                <a:cubicBezTo>
                  <a:pt x="33117" y="2554711"/>
                  <a:pt x="58395" y="2548487"/>
                  <a:pt x="72457" y="2554514"/>
                </a:cubicBezTo>
                <a:cubicBezTo>
                  <a:pt x="124020" y="2576612"/>
                  <a:pt x="130326" y="2583417"/>
                  <a:pt x="174057" y="2612571"/>
                </a:cubicBezTo>
                <a:cubicBezTo>
                  <a:pt x="183733" y="2627085"/>
                  <a:pt x="195285" y="2640512"/>
                  <a:pt x="203086" y="2656114"/>
                </a:cubicBezTo>
                <a:cubicBezTo>
                  <a:pt x="209928" y="2669798"/>
                  <a:pt x="217600" y="2684358"/>
                  <a:pt x="217600" y="2699657"/>
                </a:cubicBezTo>
                <a:cubicBezTo>
                  <a:pt x="217600" y="2835210"/>
                  <a:pt x="207924" y="2970590"/>
                  <a:pt x="203086" y="3106057"/>
                </a:cubicBezTo>
                <a:cubicBezTo>
                  <a:pt x="207924" y="3193143"/>
                  <a:pt x="217600" y="3280094"/>
                  <a:pt x="217600" y="3367314"/>
                </a:cubicBezTo>
                <a:cubicBezTo>
                  <a:pt x="217600" y="3401524"/>
                  <a:pt x="209206" y="3435255"/>
                  <a:pt x="203086" y="3468914"/>
                </a:cubicBezTo>
                <a:cubicBezTo>
                  <a:pt x="199518" y="3488540"/>
                  <a:pt x="189478" y="3507044"/>
                  <a:pt x="188572" y="3526971"/>
                </a:cubicBezTo>
                <a:cubicBezTo>
                  <a:pt x="184618" y="3613967"/>
                  <a:pt x="188572" y="3701142"/>
                  <a:pt x="188572" y="378822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9316282" y="2293256"/>
            <a:ext cx="234118" cy="3730171"/>
          </a:xfrm>
          <a:custGeom>
            <a:avLst/>
            <a:gdLst>
              <a:gd name="connsiteX0" fmla="*/ 190575 w 234118"/>
              <a:gd name="connsiteY0" fmla="*/ 0 h 3730171"/>
              <a:gd name="connsiteX1" fmla="*/ 161547 w 234118"/>
              <a:gd name="connsiteY1" fmla="*/ 420914 h 3730171"/>
              <a:gd name="connsiteX2" fmla="*/ 132518 w 234118"/>
              <a:gd name="connsiteY2" fmla="*/ 478971 h 3730171"/>
              <a:gd name="connsiteX3" fmla="*/ 103489 w 234118"/>
              <a:gd name="connsiteY3" fmla="*/ 522514 h 3730171"/>
              <a:gd name="connsiteX4" fmla="*/ 59947 w 234118"/>
              <a:gd name="connsiteY4" fmla="*/ 551543 h 3730171"/>
              <a:gd name="connsiteX5" fmla="*/ 45432 w 234118"/>
              <a:gd name="connsiteY5" fmla="*/ 957943 h 3730171"/>
              <a:gd name="connsiteX6" fmla="*/ 88975 w 234118"/>
              <a:gd name="connsiteY6" fmla="*/ 986971 h 3730171"/>
              <a:gd name="connsiteX7" fmla="*/ 118004 w 234118"/>
              <a:gd name="connsiteY7" fmla="*/ 1030514 h 3730171"/>
              <a:gd name="connsiteX8" fmla="*/ 147032 w 234118"/>
              <a:gd name="connsiteY8" fmla="*/ 1117600 h 3730171"/>
              <a:gd name="connsiteX9" fmla="*/ 176061 w 234118"/>
              <a:gd name="connsiteY9" fmla="*/ 1161143 h 3730171"/>
              <a:gd name="connsiteX10" fmla="*/ 190575 w 234118"/>
              <a:gd name="connsiteY10" fmla="*/ 1233714 h 3730171"/>
              <a:gd name="connsiteX11" fmla="*/ 205089 w 234118"/>
              <a:gd name="connsiteY11" fmla="*/ 1291771 h 3730171"/>
              <a:gd name="connsiteX12" fmla="*/ 190575 w 234118"/>
              <a:gd name="connsiteY12" fmla="*/ 1451429 h 3730171"/>
              <a:gd name="connsiteX13" fmla="*/ 176061 w 234118"/>
              <a:gd name="connsiteY13" fmla="*/ 1494971 h 3730171"/>
              <a:gd name="connsiteX14" fmla="*/ 132518 w 234118"/>
              <a:gd name="connsiteY14" fmla="*/ 1524000 h 3730171"/>
              <a:gd name="connsiteX15" fmla="*/ 74461 w 234118"/>
              <a:gd name="connsiteY15" fmla="*/ 1596571 h 3730171"/>
              <a:gd name="connsiteX16" fmla="*/ 59947 w 234118"/>
              <a:gd name="connsiteY16" fmla="*/ 1640114 h 3730171"/>
              <a:gd name="connsiteX17" fmla="*/ 30918 w 234118"/>
              <a:gd name="connsiteY17" fmla="*/ 1683657 h 3730171"/>
              <a:gd name="connsiteX18" fmla="*/ 45432 w 234118"/>
              <a:gd name="connsiteY18" fmla="*/ 2714171 h 3730171"/>
              <a:gd name="connsiteX19" fmla="*/ 132518 w 234118"/>
              <a:gd name="connsiteY19" fmla="*/ 2772229 h 3730171"/>
              <a:gd name="connsiteX20" fmla="*/ 176061 w 234118"/>
              <a:gd name="connsiteY20" fmla="*/ 2786743 h 3730171"/>
              <a:gd name="connsiteX21" fmla="*/ 205089 w 234118"/>
              <a:gd name="connsiteY21" fmla="*/ 2830286 h 3730171"/>
              <a:gd name="connsiteX22" fmla="*/ 234118 w 234118"/>
              <a:gd name="connsiteY22" fmla="*/ 2917371 h 3730171"/>
              <a:gd name="connsiteX23" fmla="*/ 219604 w 234118"/>
              <a:gd name="connsiteY23" fmla="*/ 3730171 h 373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18" h="3730171">
                <a:moveTo>
                  <a:pt x="190575" y="0"/>
                </a:moveTo>
                <a:cubicBezTo>
                  <a:pt x="188064" y="65277"/>
                  <a:pt x="214338" y="297736"/>
                  <a:pt x="161547" y="420914"/>
                </a:cubicBezTo>
                <a:cubicBezTo>
                  <a:pt x="153024" y="440801"/>
                  <a:pt x="143253" y="460185"/>
                  <a:pt x="132518" y="478971"/>
                </a:cubicBezTo>
                <a:cubicBezTo>
                  <a:pt x="123863" y="494117"/>
                  <a:pt x="115824" y="510179"/>
                  <a:pt x="103489" y="522514"/>
                </a:cubicBezTo>
                <a:cubicBezTo>
                  <a:pt x="91154" y="534849"/>
                  <a:pt x="74461" y="541867"/>
                  <a:pt x="59947" y="551543"/>
                </a:cubicBezTo>
                <a:cubicBezTo>
                  <a:pt x="-31379" y="688531"/>
                  <a:pt x="-3429" y="628130"/>
                  <a:pt x="45432" y="957943"/>
                </a:cubicBezTo>
                <a:cubicBezTo>
                  <a:pt x="47988" y="975199"/>
                  <a:pt x="74461" y="977295"/>
                  <a:pt x="88975" y="986971"/>
                </a:cubicBezTo>
                <a:cubicBezTo>
                  <a:pt x="98651" y="1001485"/>
                  <a:pt x="110919" y="1014573"/>
                  <a:pt x="118004" y="1030514"/>
                </a:cubicBezTo>
                <a:cubicBezTo>
                  <a:pt x="130431" y="1058476"/>
                  <a:pt x="130059" y="1092140"/>
                  <a:pt x="147032" y="1117600"/>
                </a:cubicBezTo>
                <a:lnTo>
                  <a:pt x="176061" y="1161143"/>
                </a:lnTo>
                <a:cubicBezTo>
                  <a:pt x="180899" y="1185333"/>
                  <a:pt x="185224" y="1209632"/>
                  <a:pt x="190575" y="1233714"/>
                </a:cubicBezTo>
                <a:cubicBezTo>
                  <a:pt x="194902" y="1253187"/>
                  <a:pt x="205089" y="1271823"/>
                  <a:pt x="205089" y="1291771"/>
                </a:cubicBezTo>
                <a:cubicBezTo>
                  <a:pt x="205089" y="1345210"/>
                  <a:pt x="198132" y="1398527"/>
                  <a:pt x="190575" y="1451429"/>
                </a:cubicBezTo>
                <a:cubicBezTo>
                  <a:pt x="188411" y="1466574"/>
                  <a:pt x="185618" y="1483024"/>
                  <a:pt x="176061" y="1494971"/>
                </a:cubicBezTo>
                <a:cubicBezTo>
                  <a:pt x="165164" y="1508593"/>
                  <a:pt x="147032" y="1514324"/>
                  <a:pt x="132518" y="1524000"/>
                </a:cubicBezTo>
                <a:cubicBezTo>
                  <a:pt x="96037" y="1633447"/>
                  <a:pt x="149491" y="1502784"/>
                  <a:pt x="74461" y="1596571"/>
                </a:cubicBezTo>
                <a:cubicBezTo>
                  <a:pt x="64904" y="1608518"/>
                  <a:pt x="66789" y="1626430"/>
                  <a:pt x="59947" y="1640114"/>
                </a:cubicBezTo>
                <a:cubicBezTo>
                  <a:pt x="52146" y="1655716"/>
                  <a:pt x="40594" y="1669143"/>
                  <a:pt x="30918" y="1683657"/>
                </a:cubicBezTo>
                <a:cubicBezTo>
                  <a:pt x="35756" y="2027162"/>
                  <a:pt x="13507" y="2372119"/>
                  <a:pt x="45432" y="2714171"/>
                </a:cubicBezTo>
                <a:cubicBezTo>
                  <a:pt x="48674" y="2748908"/>
                  <a:pt x="99420" y="2761197"/>
                  <a:pt x="132518" y="2772229"/>
                </a:cubicBezTo>
                <a:lnTo>
                  <a:pt x="176061" y="2786743"/>
                </a:lnTo>
                <a:cubicBezTo>
                  <a:pt x="185737" y="2801257"/>
                  <a:pt x="198004" y="2814346"/>
                  <a:pt x="205089" y="2830286"/>
                </a:cubicBezTo>
                <a:cubicBezTo>
                  <a:pt x="217516" y="2858247"/>
                  <a:pt x="234118" y="2917371"/>
                  <a:pt x="234118" y="2917371"/>
                </a:cubicBezTo>
                <a:cubicBezTo>
                  <a:pt x="218913" y="3662431"/>
                  <a:pt x="219604" y="3391455"/>
                  <a:pt x="219604" y="3730171"/>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sp>
        <p:nvSpPr>
          <p:cNvPr id="9" name="Slide Number Placeholder 8"/>
          <p:cNvSpPr>
            <a:spLocks noGrp="1"/>
          </p:cNvSpPr>
          <p:nvPr>
            <p:ph type="sldNum" sz="quarter" idx="12"/>
          </p:nvPr>
        </p:nvSpPr>
        <p:spPr/>
        <p:txBody>
          <a:bodyPr/>
          <a:lstStyle/>
          <a:p>
            <a:fld id="{5D7136AB-FE87-7745-83B7-89C59D2D0AD2}" type="slidenum">
              <a:rPr lang="en-US" smtClean="0"/>
              <a:t>42</a:t>
            </a:fld>
            <a:endParaRPr lang="en-US"/>
          </a:p>
        </p:txBody>
      </p:sp>
    </p:spTree>
    <p:extLst>
      <p:ext uri="{BB962C8B-B14F-4D97-AF65-F5344CB8AC3E}">
        <p14:creationId xmlns:p14="http://schemas.microsoft.com/office/powerpoint/2010/main" val="2068614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3116573"/>
              </p:ext>
            </p:extLst>
          </p:nvPr>
        </p:nvGraphicFramePr>
        <p:xfrm>
          <a:off x="435427" y="1233712"/>
          <a:ext cx="10755086" cy="4812652"/>
        </p:xfrm>
        <a:graphic>
          <a:graphicData uri="http://schemas.openxmlformats.org/drawingml/2006/table">
            <a:tbl>
              <a:tblPr firstRow="1" bandRow="1">
                <a:tableStyleId>{5C22544A-7EE6-4342-B048-85BDC9FD1C3A}</a:tableStyleId>
              </a:tblPr>
              <a:tblGrid>
                <a:gridCol w="1163560">
                  <a:extLst>
                    <a:ext uri="{9D8B030D-6E8A-4147-A177-3AD203B41FA5}">
                      <a16:colId xmlns:a16="http://schemas.microsoft.com/office/drawing/2014/main" val="20000"/>
                    </a:ext>
                  </a:extLst>
                </a:gridCol>
                <a:gridCol w="1024592">
                  <a:extLst>
                    <a:ext uri="{9D8B030D-6E8A-4147-A177-3AD203B41FA5}">
                      <a16:colId xmlns:a16="http://schemas.microsoft.com/office/drawing/2014/main" val="20001"/>
                    </a:ext>
                  </a:extLst>
                </a:gridCol>
                <a:gridCol w="395392">
                  <a:extLst>
                    <a:ext uri="{9D8B030D-6E8A-4147-A177-3AD203B41FA5}">
                      <a16:colId xmlns:a16="http://schemas.microsoft.com/office/drawing/2014/main" val="20002"/>
                    </a:ext>
                  </a:extLst>
                </a:gridCol>
                <a:gridCol w="2126481">
                  <a:extLst>
                    <a:ext uri="{9D8B030D-6E8A-4147-A177-3AD203B41FA5}">
                      <a16:colId xmlns:a16="http://schemas.microsoft.com/office/drawing/2014/main" val="20003"/>
                    </a:ext>
                  </a:extLst>
                </a:gridCol>
                <a:gridCol w="2162091">
                  <a:extLst>
                    <a:ext uri="{9D8B030D-6E8A-4147-A177-3AD203B41FA5}">
                      <a16:colId xmlns:a16="http://schemas.microsoft.com/office/drawing/2014/main" val="20004"/>
                    </a:ext>
                  </a:extLst>
                </a:gridCol>
                <a:gridCol w="2068686">
                  <a:extLst>
                    <a:ext uri="{9D8B030D-6E8A-4147-A177-3AD203B41FA5}">
                      <a16:colId xmlns:a16="http://schemas.microsoft.com/office/drawing/2014/main" val="20005"/>
                    </a:ext>
                  </a:extLst>
                </a:gridCol>
                <a:gridCol w="1421188">
                  <a:extLst>
                    <a:ext uri="{9D8B030D-6E8A-4147-A177-3AD203B41FA5}">
                      <a16:colId xmlns:a16="http://schemas.microsoft.com/office/drawing/2014/main" val="20006"/>
                    </a:ext>
                  </a:extLst>
                </a:gridCol>
                <a:gridCol w="393096">
                  <a:extLst>
                    <a:ext uri="{9D8B030D-6E8A-4147-A177-3AD203B41FA5}">
                      <a16:colId xmlns:a16="http://schemas.microsoft.com/office/drawing/2014/main" val="20007"/>
                    </a:ext>
                  </a:extLst>
                </a:gridCol>
              </a:tblGrid>
              <a:tr h="569956">
                <a:tc>
                  <a:txBody>
                    <a:bodyPr/>
                    <a:lstStyle/>
                    <a:p>
                      <a:pPr algn="ctr"/>
                      <a:endParaRPr lang="en-US" sz="2400" dirty="0"/>
                    </a:p>
                  </a:txBody>
                  <a:tcPr/>
                </a:tc>
                <a:tc gridSpan="2">
                  <a:txBody>
                    <a:bodyPr/>
                    <a:lstStyle/>
                    <a:p>
                      <a:pPr algn="ctr"/>
                      <a:r>
                        <a:rPr lang="en-US" sz="2400" dirty="0"/>
                        <a:t>Age</a:t>
                      </a:r>
                    </a:p>
                    <a:p>
                      <a:pPr algn="ctr"/>
                      <a:r>
                        <a:rPr lang="en-US" sz="2400" dirty="0"/>
                        <a:t>[years]</a:t>
                      </a:r>
                    </a:p>
                  </a:txBody>
                  <a:tcPr/>
                </a:tc>
                <a:tc hMerge="1">
                  <a:txBody>
                    <a:bodyPr/>
                    <a:lstStyle/>
                    <a:p>
                      <a:pPr algn="ctr"/>
                      <a:endParaRPr lang="en-US" sz="2400" dirty="0"/>
                    </a:p>
                  </a:txBody>
                  <a:tcPr/>
                </a:tc>
                <a:tc>
                  <a:txBody>
                    <a:bodyPr/>
                    <a:lstStyle/>
                    <a:p>
                      <a:pPr algn="ctr"/>
                      <a:r>
                        <a:rPr lang="en-US" sz="2400" dirty="0"/>
                        <a:t>Height</a:t>
                      </a:r>
                    </a:p>
                    <a:p>
                      <a:pPr algn="ctr"/>
                      <a:r>
                        <a:rPr lang="en-US" sz="2400" dirty="0"/>
                        <a:t>[cm]</a:t>
                      </a:r>
                    </a:p>
                  </a:txBody>
                  <a:tcPr/>
                </a:tc>
                <a:tc>
                  <a:txBody>
                    <a:bodyPr/>
                    <a:lstStyle/>
                    <a:p>
                      <a:pPr algn="ctr"/>
                      <a:r>
                        <a:rPr lang="en-US" sz="2400" dirty="0"/>
                        <a:t>Weight</a:t>
                      </a:r>
                    </a:p>
                    <a:p>
                      <a:pPr algn="ctr"/>
                      <a:r>
                        <a:rPr lang="en-US" sz="2400" dirty="0"/>
                        <a:t>[kg]</a:t>
                      </a:r>
                    </a:p>
                  </a:txBody>
                  <a:tcPr/>
                </a:tc>
                <a:tc>
                  <a:txBody>
                    <a:bodyPr/>
                    <a:lstStyle/>
                    <a:p>
                      <a:pPr algn="ctr"/>
                      <a:r>
                        <a:rPr lang="en-US" sz="2400" dirty="0"/>
                        <a:t>Gender</a:t>
                      </a:r>
                    </a:p>
                  </a:txBody>
                  <a:tcPr/>
                </a:tc>
                <a:tc gridSpan="2">
                  <a:txBody>
                    <a:bodyPr/>
                    <a:lstStyle/>
                    <a:p>
                      <a:pPr algn="ctr"/>
                      <a:r>
                        <a:rPr lang="en-US" sz="2400" dirty="0"/>
                        <a:t>Budget</a:t>
                      </a:r>
                    </a:p>
                    <a:p>
                      <a:pPr algn="ctr"/>
                      <a:r>
                        <a:rPr lang="en-US" sz="2400" dirty="0"/>
                        <a:t>[</a:t>
                      </a:r>
                      <a:r>
                        <a:rPr lang="en-US" sz="2400" dirty="0" err="1"/>
                        <a:t>MKč</a:t>
                      </a:r>
                      <a:r>
                        <a:rPr lang="en-US" sz="2400" dirty="0"/>
                        <a:t>]</a:t>
                      </a:r>
                    </a:p>
                  </a:txBody>
                  <a:tcPr/>
                </a:tc>
                <a:tc hMerge="1">
                  <a:txBody>
                    <a:bodyPr/>
                    <a:lstStyle/>
                    <a:p>
                      <a:pPr algn="ctr"/>
                      <a:endParaRPr lang="en-US" sz="2400" dirty="0"/>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r"/>
                      <a:r>
                        <a:rPr lang="en-US" sz="2400" dirty="0"/>
                        <a:t>38</a:t>
                      </a:r>
                    </a:p>
                  </a:txBody>
                  <a:tcPr/>
                </a:tc>
                <a:tc>
                  <a:txBody>
                    <a:bodyPr/>
                    <a:lstStyle/>
                    <a:p>
                      <a:pPr algn="ctr"/>
                      <a:endParaRPr lang="en-US" sz="2400" dirty="0"/>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r"/>
                      <a:r>
                        <a:rPr lang="en-US" sz="2400" dirty="0"/>
                        <a:t>11.3</a:t>
                      </a:r>
                    </a:p>
                  </a:txBody>
                  <a:tcPr/>
                </a:tc>
                <a:tc>
                  <a:txBody>
                    <a:bodyPr/>
                    <a:lstStyle/>
                    <a:p>
                      <a:pPr algn="r"/>
                      <a:endParaRPr lang="en-US" sz="2400" dirty="0"/>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r"/>
                      <a:r>
                        <a:rPr lang="en-US" sz="2400" dirty="0"/>
                        <a:t>42</a:t>
                      </a:r>
                    </a:p>
                  </a:txBody>
                  <a:tcPr/>
                </a:tc>
                <a:tc>
                  <a:txBody>
                    <a:bodyPr/>
                    <a:lstStyle/>
                    <a:p>
                      <a:pPr algn="ctr"/>
                      <a:endParaRPr lang="en-US" sz="2400" dirty="0"/>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r"/>
                      <a:r>
                        <a:rPr lang="en-US" sz="2400" dirty="0"/>
                        <a:t>12.0</a:t>
                      </a:r>
                    </a:p>
                  </a:txBody>
                  <a:tcPr/>
                </a:tc>
                <a:tc>
                  <a:txBody>
                    <a:bodyPr/>
                    <a:lstStyle/>
                    <a:p>
                      <a:pPr algn="r"/>
                      <a:endParaRPr lang="en-US" sz="2400" dirty="0"/>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r"/>
                      <a:r>
                        <a:rPr lang="en-US" sz="2400" dirty="0"/>
                        <a:t>31</a:t>
                      </a:r>
                    </a:p>
                  </a:txBody>
                  <a:tcPr/>
                </a:tc>
                <a:tc>
                  <a:txBody>
                    <a:bodyPr/>
                    <a:lstStyle/>
                    <a:p>
                      <a:pPr algn="ctr"/>
                      <a:endParaRPr lang="en-US" sz="2400" dirty="0"/>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r"/>
                      <a:r>
                        <a:rPr lang="en-US" sz="2400" dirty="0"/>
                        <a:t>12.5</a:t>
                      </a:r>
                    </a:p>
                  </a:txBody>
                  <a:tcPr/>
                </a:tc>
                <a:tc>
                  <a:txBody>
                    <a:bodyPr/>
                    <a:lstStyle/>
                    <a:p>
                      <a:pPr algn="r"/>
                      <a:endParaRPr lang="en-US" sz="2400" dirty="0"/>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r"/>
                      <a:r>
                        <a:rPr lang="en-US" sz="2400" dirty="0"/>
                        <a:t>5</a:t>
                      </a:r>
                    </a:p>
                  </a:txBody>
                  <a:tcPr/>
                </a:tc>
                <a:tc>
                  <a:txBody>
                    <a:bodyPr/>
                    <a:lstStyle/>
                    <a:p>
                      <a:pPr algn="ctr"/>
                      <a:endParaRPr lang="en-US" sz="2400" dirty="0"/>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r"/>
                      <a:r>
                        <a:rPr lang="en-US" sz="2400" dirty="0"/>
                        <a:t>0.1</a:t>
                      </a:r>
                    </a:p>
                  </a:txBody>
                  <a:tcPr/>
                </a:tc>
                <a:tc>
                  <a:txBody>
                    <a:bodyPr/>
                    <a:lstStyle/>
                    <a:p>
                      <a:pPr algn="r"/>
                      <a:endParaRPr lang="en-US" sz="2400" dirty="0"/>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r"/>
                      <a:r>
                        <a:rPr lang="en-US" sz="2400" dirty="0"/>
                        <a:t>6</a:t>
                      </a:r>
                    </a:p>
                  </a:txBody>
                  <a:tcPr/>
                </a:tc>
                <a:tc>
                  <a:txBody>
                    <a:bodyPr/>
                    <a:lstStyle/>
                    <a:p>
                      <a:pPr algn="ctr"/>
                      <a:endParaRPr lang="en-US" sz="2400" dirty="0"/>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r"/>
                      <a:r>
                        <a:rPr lang="en-US" sz="2400" dirty="0"/>
                        <a:t>0.3</a:t>
                      </a:r>
                    </a:p>
                  </a:txBody>
                  <a:tcPr/>
                </a:tc>
                <a:tc>
                  <a:txBody>
                    <a:bodyPr/>
                    <a:lstStyle/>
                    <a:p>
                      <a:pPr algn="r"/>
                      <a:endParaRPr lang="en-US" sz="2400" dirty="0"/>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r"/>
                      <a:r>
                        <a:rPr lang="en-US" sz="2400" dirty="0"/>
                        <a:t>50</a:t>
                      </a:r>
                    </a:p>
                  </a:txBody>
                  <a:tcPr/>
                </a:tc>
                <a:tc>
                  <a:txBody>
                    <a:bodyPr/>
                    <a:lstStyle/>
                    <a:p>
                      <a:pPr algn="ctr"/>
                      <a:endParaRPr lang="en-US" sz="2400" dirty="0"/>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r"/>
                      <a:r>
                        <a:rPr lang="en-US" sz="2400" dirty="0"/>
                        <a:t>13.4</a:t>
                      </a:r>
                    </a:p>
                  </a:txBody>
                  <a:tcPr/>
                </a:tc>
                <a:tc>
                  <a:txBody>
                    <a:bodyPr/>
                    <a:lstStyle/>
                    <a:p>
                      <a:pPr algn="r"/>
                      <a:endParaRPr lang="en-US" sz="2400" dirty="0"/>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r"/>
                      <a:r>
                        <a:rPr lang="en-US" sz="2400" dirty="0"/>
                        <a:t>39</a:t>
                      </a:r>
                    </a:p>
                  </a:txBody>
                  <a:tcPr/>
                </a:tc>
                <a:tc>
                  <a:txBody>
                    <a:bodyPr/>
                    <a:lstStyle/>
                    <a:p>
                      <a:pPr algn="ctr"/>
                      <a:endParaRPr lang="en-US" sz="2400" dirty="0"/>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r"/>
                      <a:r>
                        <a:rPr lang="en-US" sz="2400" dirty="0"/>
                        <a:t>15.9</a:t>
                      </a:r>
                    </a:p>
                  </a:txBody>
                  <a:tcPr/>
                </a:tc>
                <a:tc>
                  <a:txBody>
                    <a:bodyPr/>
                    <a:lstStyle/>
                    <a:p>
                      <a:pPr algn="r"/>
                      <a:endParaRPr lang="en-US" sz="2400" dirty="0"/>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sp>
        <p:nvSpPr>
          <p:cNvPr id="11" name="Rectangle 10"/>
          <p:cNvSpPr/>
          <p:nvPr/>
        </p:nvSpPr>
        <p:spPr>
          <a:xfrm>
            <a:off x="1698171" y="1596571"/>
            <a:ext cx="9216572" cy="55154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5D7136AB-FE87-7745-83B7-89C59D2D0AD2}" type="slidenum">
              <a:rPr lang="en-US" smtClean="0"/>
              <a:t>43</a:t>
            </a:fld>
            <a:endParaRPr lang="en-US"/>
          </a:p>
        </p:txBody>
      </p:sp>
    </p:spTree>
    <p:extLst>
      <p:ext uri="{BB962C8B-B14F-4D97-AF65-F5344CB8AC3E}">
        <p14:creationId xmlns:p14="http://schemas.microsoft.com/office/powerpoint/2010/main" val="557125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3116573"/>
              </p:ext>
            </p:extLst>
          </p:nvPr>
        </p:nvGraphicFramePr>
        <p:xfrm>
          <a:off x="435427" y="1233712"/>
          <a:ext cx="10755086" cy="4812652"/>
        </p:xfrm>
        <a:graphic>
          <a:graphicData uri="http://schemas.openxmlformats.org/drawingml/2006/table">
            <a:tbl>
              <a:tblPr firstRow="1" bandRow="1">
                <a:tableStyleId>{5C22544A-7EE6-4342-B048-85BDC9FD1C3A}</a:tableStyleId>
              </a:tblPr>
              <a:tblGrid>
                <a:gridCol w="1163560">
                  <a:extLst>
                    <a:ext uri="{9D8B030D-6E8A-4147-A177-3AD203B41FA5}">
                      <a16:colId xmlns:a16="http://schemas.microsoft.com/office/drawing/2014/main" val="20000"/>
                    </a:ext>
                  </a:extLst>
                </a:gridCol>
                <a:gridCol w="1024592">
                  <a:extLst>
                    <a:ext uri="{9D8B030D-6E8A-4147-A177-3AD203B41FA5}">
                      <a16:colId xmlns:a16="http://schemas.microsoft.com/office/drawing/2014/main" val="20001"/>
                    </a:ext>
                  </a:extLst>
                </a:gridCol>
                <a:gridCol w="395392">
                  <a:extLst>
                    <a:ext uri="{9D8B030D-6E8A-4147-A177-3AD203B41FA5}">
                      <a16:colId xmlns:a16="http://schemas.microsoft.com/office/drawing/2014/main" val="20002"/>
                    </a:ext>
                  </a:extLst>
                </a:gridCol>
                <a:gridCol w="2126481">
                  <a:extLst>
                    <a:ext uri="{9D8B030D-6E8A-4147-A177-3AD203B41FA5}">
                      <a16:colId xmlns:a16="http://schemas.microsoft.com/office/drawing/2014/main" val="20003"/>
                    </a:ext>
                  </a:extLst>
                </a:gridCol>
                <a:gridCol w="2162091">
                  <a:extLst>
                    <a:ext uri="{9D8B030D-6E8A-4147-A177-3AD203B41FA5}">
                      <a16:colId xmlns:a16="http://schemas.microsoft.com/office/drawing/2014/main" val="20004"/>
                    </a:ext>
                  </a:extLst>
                </a:gridCol>
                <a:gridCol w="2068686">
                  <a:extLst>
                    <a:ext uri="{9D8B030D-6E8A-4147-A177-3AD203B41FA5}">
                      <a16:colId xmlns:a16="http://schemas.microsoft.com/office/drawing/2014/main" val="20005"/>
                    </a:ext>
                  </a:extLst>
                </a:gridCol>
                <a:gridCol w="1421188">
                  <a:extLst>
                    <a:ext uri="{9D8B030D-6E8A-4147-A177-3AD203B41FA5}">
                      <a16:colId xmlns:a16="http://schemas.microsoft.com/office/drawing/2014/main" val="20006"/>
                    </a:ext>
                  </a:extLst>
                </a:gridCol>
                <a:gridCol w="393096">
                  <a:extLst>
                    <a:ext uri="{9D8B030D-6E8A-4147-A177-3AD203B41FA5}">
                      <a16:colId xmlns:a16="http://schemas.microsoft.com/office/drawing/2014/main" val="20007"/>
                    </a:ext>
                  </a:extLst>
                </a:gridCol>
              </a:tblGrid>
              <a:tr h="569956">
                <a:tc>
                  <a:txBody>
                    <a:bodyPr/>
                    <a:lstStyle/>
                    <a:p>
                      <a:pPr algn="ctr"/>
                      <a:endParaRPr lang="en-US" sz="2400" dirty="0"/>
                    </a:p>
                  </a:txBody>
                  <a:tcPr/>
                </a:tc>
                <a:tc gridSpan="2">
                  <a:txBody>
                    <a:bodyPr/>
                    <a:lstStyle/>
                    <a:p>
                      <a:pPr algn="ctr"/>
                      <a:r>
                        <a:rPr lang="en-US" sz="2400" dirty="0"/>
                        <a:t>Age</a:t>
                      </a:r>
                    </a:p>
                    <a:p>
                      <a:pPr algn="ctr"/>
                      <a:r>
                        <a:rPr lang="en-US" sz="2400" dirty="0"/>
                        <a:t>[years]</a:t>
                      </a:r>
                    </a:p>
                  </a:txBody>
                  <a:tcPr/>
                </a:tc>
                <a:tc hMerge="1">
                  <a:txBody>
                    <a:bodyPr/>
                    <a:lstStyle/>
                    <a:p>
                      <a:pPr algn="ctr"/>
                      <a:endParaRPr lang="en-US" sz="2400" dirty="0"/>
                    </a:p>
                  </a:txBody>
                  <a:tcPr/>
                </a:tc>
                <a:tc>
                  <a:txBody>
                    <a:bodyPr/>
                    <a:lstStyle/>
                    <a:p>
                      <a:pPr algn="ctr"/>
                      <a:r>
                        <a:rPr lang="en-US" sz="2400" dirty="0"/>
                        <a:t>Height</a:t>
                      </a:r>
                    </a:p>
                    <a:p>
                      <a:pPr algn="ctr"/>
                      <a:r>
                        <a:rPr lang="en-US" sz="2400" dirty="0"/>
                        <a:t>[cm]</a:t>
                      </a:r>
                    </a:p>
                  </a:txBody>
                  <a:tcPr/>
                </a:tc>
                <a:tc>
                  <a:txBody>
                    <a:bodyPr/>
                    <a:lstStyle/>
                    <a:p>
                      <a:pPr algn="ctr"/>
                      <a:r>
                        <a:rPr lang="en-US" sz="2400" dirty="0"/>
                        <a:t>Weight</a:t>
                      </a:r>
                    </a:p>
                    <a:p>
                      <a:pPr algn="ctr"/>
                      <a:r>
                        <a:rPr lang="en-US" sz="2400" dirty="0"/>
                        <a:t>[kg]</a:t>
                      </a:r>
                    </a:p>
                  </a:txBody>
                  <a:tcPr/>
                </a:tc>
                <a:tc>
                  <a:txBody>
                    <a:bodyPr/>
                    <a:lstStyle/>
                    <a:p>
                      <a:pPr algn="ctr"/>
                      <a:r>
                        <a:rPr lang="en-US" sz="2400" dirty="0"/>
                        <a:t>Gender</a:t>
                      </a:r>
                    </a:p>
                  </a:txBody>
                  <a:tcPr/>
                </a:tc>
                <a:tc gridSpan="2">
                  <a:txBody>
                    <a:bodyPr/>
                    <a:lstStyle/>
                    <a:p>
                      <a:pPr algn="ctr"/>
                      <a:r>
                        <a:rPr lang="en-US" sz="2400" dirty="0"/>
                        <a:t>Budget</a:t>
                      </a:r>
                    </a:p>
                    <a:p>
                      <a:pPr algn="ctr"/>
                      <a:r>
                        <a:rPr lang="en-US" sz="2400" dirty="0"/>
                        <a:t>[</a:t>
                      </a:r>
                      <a:r>
                        <a:rPr lang="en-US" sz="2400" dirty="0" err="1"/>
                        <a:t>MKč</a:t>
                      </a:r>
                      <a:r>
                        <a:rPr lang="en-US" sz="2400" dirty="0"/>
                        <a:t>]</a:t>
                      </a:r>
                    </a:p>
                  </a:txBody>
                  <a:tcPr/>
                </a:tc>
                <a:tc hMerge="1">
                  <a:txBody>
                    <a:bodyPr/>
                    <a:lstStyle/>
                    <a:p>
                      <a:pPr algn="ctr"/>
                      <a:endParaRPr lang="en-US" sz="2400" dirty="0"/>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r"/>
                      <a:r>
                        <a:rPr lang="en-US" sz="2400" dirty="0"/>
                        <a:t>38</a:t>
                      </a:r>
                    </a:p>
                  </a:txBody>
                  <a:tcPr/>
                </a:tc>
                <a:tc>
                  <a:txBody>
                    <a:bodyPr/>
                    <a:lstStyle/>
                    <a:p>
                      <a:pPr algn="ctr"/>
                      <a:endParaRPr lang="en-US" sz="2400" dirty="0"/>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r"/>
                      <a:r>
                        <a:rPr lang="en-US" sz="2400" dirty="0"/>
                        <a:t>11.3</a:t>
                      </a:r>
                    </a:p>
                  </a:txBody>
                  <a:tcPr/>
                </a:tc>
                <a:tc>
                  <a:txBody>
                    <a:bodyPr/>
                    <a:lstStyle/>
                    <a:p>
                      <a:pPr algn="r"/>
                      <a:endParaRPr lang="en-US" sz="2400" dirty="0"/>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r"/>
                      <a:r>
                        <a:rPr lang="en-US" sz="2400" dirty="0"/>
                        <a:t>42</a:t>
                      </a:r>
                    </a:p>
                  </a:txBody>
                  <a:tcPr/>
                </a:tc>
                <a:tc>
                  <a:txBody>
                    <a:bodyPr/>
                    <a:lstStyle/>
                    <a:p>
                      <a:pPr algn="ctr"/>
                      <a:endParaRPr lang="en-US" sz="2400" dirty="0"/>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r"/>
                      <a:r>
                        <a:rPr lang="en-US" sz="2400" dirty="0"/>
                        <a:t>12.0</a:t>
                      </a:r>
                    </a:p>
                  </a:txBody>
                  <a:tcPr/>
                </a:tc>
                <a:tc>
                  <a:txBody>
                    <a:bodyPr/>
                    <a:lstStyle/>
                    <a:p>
                      <a:pPr algn="r"/>
                      <a:endParaRPr lang="en-US" sz="2400" dirty="0"/>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r"/>
                      <a:r>
                        <a:rPr lang="en-US" sz="2400" dirty="0"/>
                        <a:t>31</a:t>
                      </a:r>
                    </a:p>
                  </a:txBody>
                  <a:tcPr/>
                </a:tc>
                <a:tc>
                  <a:txBody>
                    <a:bodyPr/>
                    <a:lstStyle/>
                    <a:p>
                      <a:pPr algn="ctr"/>
                      <a:endParaRPr lang="en-US" sz="2400" dirty="0"/>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r"/>
                      <a:r>
                        <a:rPr lang="en-US" sz="2400" dirty="0"/>
                        <a:t>12.5</a:t>
                      </a:r>
                    </a:p>
                  </a:txBody>
                  <a:tcPr/>
                </a:tc>
                <a:tc>
                  <a:txBody>
                    <a:bodyPr/>
                    <a:lstStyle/>
                    <a:p>
                      <a:pPr algn="r"/>
                      <a:endParaRPr lang="en-US" sz="2400" dirty="0"/>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r"/>
                      <a:r>
                        <a:rPr lang="en-US" sz="2400" dirty="0"/>
                        <a:t>5</a:t>
                      </a:r>
                    </a:p>
                  </a:txBody>
                  <a:tcPr/>
                </a:tc>
                <a:tc>
                  <a:txBody>
                    <a:bodyPr/>
                    <a:lstStyle/>
                    <a:p>
                      <a:pPr algn="ctr"/>
                      <a:endParaRPr lang="en-US" sz="2400" dirty="0"/>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r"/>
                      <a:r>
                        <a:rPr lang="en-US" sz="2400" dirty="0"/>
                        <a:t>0.1</a:t>
                      </a:r>
                    </a:p>
                  </a:txBody>
                  <a:tcPr/>
                </a:tc>
                <a:tc>
                  <a:txBody>
                    <a:bodyPr/>
                    <a:lstStyle/>
                    <a:p>
                      <a:pPr algn="r"/>
                      <a:endParaRPr lang="en-US" sz="2400" dirty="0"/>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r"/>
                      <a:r>
                        <a:rPr lang="en-US" sz="2400" dirty="0"/>
                        <a:t>6</a:t>
                      </a:r>
                    </a:p>
                  </a:txBody>
                  <a:tcPr/>
                </a:tc>
                <a:tc>
                  <a:txBody>
                    <a:bodyPr/>
                    <a:lstStyle/>
                    <a:p>
                      <a:pPr algn="ctr"/>
                      <a:endParaRPr lang="en-US" sz="2400" dirty="0"/>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r"/>
                      <a:r>
                        <a:rPr lang="en-US" sz="2400" dirty="0"/>
                        <a:t>0.3</a:t>
                      </a:r>
                    </a:p>
                  </a:txBody>
                  <a:tcPr/>
                </a:tc>
                <a:tc>
                  <a:txBody>
                    <a:bodyPr/>
                    <a:lstStyle/>
                    <a:p>
                      <a:pPr algn="r"/>
                      <a:endParaRPr lang="en-US" sz="2400" dirty="0"/>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r"/>
                      <a:r>
                        <a:rPr lang="en-US" sz="2400" dirty="0"/>
                        <a:t>50</a:t>
                      </a:r>
                    </a:p>
                  </a:txBody>
                  <a:tcPr/>
                </a:tc>
                <a:tc>
                  <a:txBody>
                    <a:bodyPr/>
                    <a:lstStyle/>
                    <a:p>
                      <a:pPr algn="ctr"/>
                      <a:endParaRPr lang="en-US" sz="2400" dirty="0"/>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r"/>
                      <a:r>
                        <a:rPr lang="en-US" sz="2400" dirty="0"/>
                        <a:t>13.4</a:t>
                      </a:r>
                    </a:p>
                  </a:txBody>
                  <a:tcPr/>
                </a:tc>
                <a:tc>
                  <a:txBody>
                    <a:bodyPr/>
                    <a:lstStyle/>
                    <a:p>
                      <a:pPr algn="r"/>
                      <a:endParaRPr lang="en-US" sz="2400" dirty="0"/>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r"/>
                      <a:r>
                        <a:rPr lang="en-US" sz="2400" dirty="0"/>
                        <a:t>39</a:t>
                      </a:r>
                    </a:p>
                  </a:txBody>
                  <a:tcPr/>
                </a:tc>
                <a:tc>
                  <a:txBody>
                    <a:bodyPr/>
                    <a:lstStyle/>
                    <a:p>
                      <a:pPr algn="ctr"/>
                      <a:endParaRPr lang="en-US" sz="2400" dirty="0"/>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r"/>
                      <a:r>
                        <a:rPr lang="en-US" sz="2400" dirty="0"/>
                        <a:t>15.9</a:t>
                      </a:r>
                    </a:p>
                  </a:txBody>
                  <a:tcPr/>
                </a:tc>
                <a:tc>
                  <a:txBody>
                    <a:bodyPr/>
                    <a:lstStyle/>
                    <a:p>
                      <a:pPr algn="r"/>
                      <a:endParaRPr lang="en-US" sz="2400" dirty="0"/>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cxnSp>
        <p:nvCxnSpPr>
          <p:cNvPr id="6" name="Straight Connector 5"/>
          <p:cNvCxnSpPr/>
          <p:nvPr/>
        </p:nvCxnSpPr>
        <p:spPr>
          <a:xfrm flipV="1">
            <a:off x="10784114" y="2104572"/>
            <a:ext cx="14515" cy="3941792"/>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05314" y="1995715"/>
            <a:ext cx="14515" cy="3941792"/>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5D7136AB-FE87-7745-83B7-89C59D2D0AD2}" type="slidenum">
              <a:rPr lang="en-US" smtClean="0"/>
              <a:t>44</a:t>
            </a:fld>
            <a:endParaRPr lang="en-US"/>
          </a:p>
        </p:txBody>
      </p:sp>
    </p:spTree>
    <p:extLst>
      <p:ext uri="{BB962C8B-B14F-4D97-AF65-F5344CB8AC3E}">
        <p14:creationId xmlns:p14="http://schemas.microsoft.com/office/powerpoint/2010/main" val="184113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3116573"/>
              </p:ext>
            </p:extLst>
          </p:nvPr>
        </p:nvGraphicFramePr>
        <p:xfrm>
          <a:off x="435427" y="1233712"/>
          <a:ext cx="10755086" cy="4812652"/>
        </p:xfrm>
        <a:graphic>
          <a:graphicData uri="http://schemas.openxmlformats.org/drawingml/2006/table">
            <a:tbl>
              <a:tblPr firstRow="1" bandRow="1">
                <a:tableStyleId>{5C22544A-7EE6-4342-B048-85BDC9FD1C3A}</a:tableStyleId>
              </a:tblPr>
              <a:tblGrid>
                <a:gridCol w="1163560">
                  <a:extLst>
                    <a:ext uri="{9D8B030D-6E8A-4147-A177-3AD203B41FA5}">
                      <a16:colId xmlns:a16="http://schemas.microsoft.com/office/drawing/2014/main" val="20000"/>
                    </a:ext>
                  </a:extLst>
                </a:gridCol>
                <a:gridCol w="1024592">
                  <a:extLst>
                    <a:ext uri="{9D8B030D-6E8A-4147-A177-3AD203B41FA5}">
                      <a16:colId xmlns:a16="http://schemas.microsoft.com/office/drawing/2014/main" val="20001"/>
                    </a:ext>
                  </a:extLst>
                </a:gridCol>
                <a:gridCol w="395392">
                  <a:extLst>
                    <a:ext uri="{9D8B030D-6E8A-4147-A177-3AD203B41FA5}">
                      <a16:colId xmlns:a16="http://schemas.microsoft.com/office/drawing/2014/main" val="20002"/>
                    </a:ext>
                  </a:extLst>
                </a:gridCol>
                <a:gridCol w="2126481">
                  <a:extLst>
                    <a:ext uri="{9D8B030D-6E8A-4147-A177-3AD203B41FA5}">
                      <a16:colId xmlns:a16="http://schemas.microsoft.com/office/drawing/2014/main" val="20003"/>
                    </a:ext>
                  </a:extLst>
                </a:gridCol>
                <a:gridCol w="2162091">
                  <a:extLst>
                    <a:ext uri="{9D8B030D-6E8A-4147-A177-3AD203B41FA5}">
                      <a16:colId xmlns:a16="http://schemas.microsoft.com/office/drawing/2014/main" val="20004"/>
                    </a:ext>
                  </a:extLst>
                </a:gridCol>
                <a:gridCol w="2068686">
                  <a:extLst>
                    <a:ext uri="{9D8B030D-6E8A-4147-A177-3AD203B41FA5}">
                      <a16:colId xmlns:a16="http://schemas.microsoft.com/office/drawing/2014/main" val="20005"/>
                    </a:ext>
                  </a:extLst>
                </a:gridCol>
                <a:gridCol w="1421188">
                  <a:extLst>
                    <a:ext uri="{9D8B030D-6E8A-4147-A177-3AD203B41FA5}">
                      <a16:colId xmlns:a16="http://schemas.microsoft.com/office/drawing/2014/main" val="20006"/>
                    </a:ext>
                  </a:extLst>
                </a:gridCol>
                <a:gridCol w="393096">
                  <a:extLst>
                    <a:ext uri="{9D8B030D-6E8A-4147-A177-3AD203B41FA5}">
                      <a16:colId xmlns:a16="http://schemas.microsoft.com/office/drawing/2014/main" val="20007"/>
                    </a:ext>
                  </a:extLst>
                </a:gridCol>
              </a:tblGrid>
              <a:tr h="569956">
                <a:tc>
                  <a:txBody>
                    <a:bodyPr/>
                    <a:lstStyle/>
                    <a:p>
                      <a:pPr algn="ctr"/>
                      <a:endParaRPr lang="en-US" sz="2400" dirty="0"/>
                    </a:p>
                  </a:txBody>
                  <a:tcPr/>
                </a:tc>
                <a:tc gridSpan="2">
                  <a:txBody>
                    <a:bodyPr/>
                    <a:lstStyle/>
                    <a:p>
                      <a:pPr algn="ctr"/>
                      <a:r>
                        <a:rPr lang="en-US" sz="2400" dirty="0"/>
                        <a:t>Age</a:t>
                      </a:r>
                    </a:p>
                    <a:p>
                      <a:pPr algn="ctr"/>
                      <a:r>
                        <a:rPr lang="en-US" sz="2400" dirty="0"/>
                        <a:t>[years]</a:t>
                      </a:r>
                    </a:p>
                  </a:txBody>
                  <a:tcPr/>
                </a:tc>
                <a:tc hMerge="1">
                  <a:txBody>
                    <a:bodyPr/>
                    <a:lstStyle/>
                    <a:p>
                      <a:pPr algn="ctr"/>
                      <a:endParaRPr lang="en-US" sz="2400" dirty="0"/>
                    </a:p>
                  </a:txBody>
                  <a:tcPr/>
                </a:tc>
                <a:tc>
                  <a:txBody>
                    <a:bodyPr/>
                    <a:lstStyle/>
                    <a:p>
                      <a:pPr algn="ctr"/>
                      <a:r>
                        <a:rPr lang="en-US" sz="2400" dirty="0"/>
                        <a:t>Height</a:t>
                      </a:r>
                    </a:p>
                    <a:p>
                      <a:pPr algn="ctr"/>
                      <a:r>
                        <a:rPr lang="en-US" sz="2400" dirty="0"/>
                        <a:t>[cm]</a:t>
                      </a:r>
                    </a:p>
                  </a:txBody>
                  <a:tcPr/>
                </a:tc>
                <a:tc>
                  <a:txBody>
                    <a:bodyPr/>
                    <a:lstStyle/>
                    <a:p>
                      <a:pPr algn="ctr"/>
                      <a:r>
                        <a:rPr lang="en-US" sz="2400" dirty="0"/>
                        <a:t>Weight</a:t>
                      </a:r>
                    </a:p>
                    <a:p>
                      <a:pPr algn="ctr"/>
                      <a:r>
                        <a:rPr lang="en-US" sz="2400" dirty="0"/>
                        <a:t>[kg]</a:t>
                      </a:r>
                    </a:p>
                  </a:txBody>
                  <a:tcPr/>
                </a:tc>
                <a:tc>
                  <a:txBody>
                    <a:bodyPr/>
                    <a:lstStyle/>
                    <a:p>
                      <a:pPr algn="ctr"/>
                      <a:r>
                        <a:rPr lang="en-US" sz="2400" dirty="0"/>
                        <a:t>Gender</a:t>
                      </a:r>
                    </a:p>
                  </a:txBody>
                  <a:tcPr/>
                </a:tc>
                <a:tc gridSpan="2">
                  <a:txBody>
                    <a:bodyPr/>
                    <a:lstStyle/>
                    <a:p>
                      <a:pPr algn="ctr"/>
                      <a:r>
                        <a:rPr lang="en-US" sz="2400" dirty="0"/>
                        <a:t>Budget</a:t>
                      </a:r>
                    </a:p>
                    <a:p>
                      <a:pPr algn="ctr"/>
                      <a:r>
                        <a:rPr lang="en-US" sz="2400" dirty="0"/>
                        <a:t>[</a:t>
                      </a:r>
                      <a:r>
                        <a:rPr lang="en-US" sz="2400" dirty="0" err="1"/>
                        <a:t>MKč</a:t>
                      </a:r>
                      <a:r>
                        <a:rPr lang="en-US" sz="2400" dirty="0"/>
                        <a:t>]</a:t>
                      </a:r>
                    </a:p>
                  </a:txBody>
                  <a:tcPr/>
                </a:tc>
                <a:tc hMerge="1">
                  <a:txBody>
                    <a:bodyPr/>
                    <a:lstStyle/>
                    <a:p>
                      <a:pPr algn="ctr"/>
                      <a:endParaRPr lang="en-US" sz="2400" dirty="0"/>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r"/>
                      <a:r>
                        <a:rPr lang="en-US" sz="2400" dirty="0"/>
                        <a:t>38</a:t>
                      </a:r>
                    </a:p>
                  </a:txBody>
                  <a:tcPr/>
                </a:tc>
                <a:tc>
                  <a:txBody>
                    <a:bodyPr/>
                    <a:lstStyle/>
                    <a:p>
                      <a:pPr algn="ctr"/>
                      <a:endParaRPr lang="en-US" sz="2400" dirty="0"/>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r"/>
                      <a:r>
                        <a:rPr lang="en-US" sz="2400" dirty="0"/>
                        <a:t>11.3</a:t>
                      </a:r>
                    </a:p>
                  </a:txBody>
                  <a:tcPr/>
                </a:tc>
                <a:tc>
                  <a:txBody>
                    <a:bodyPr/>
                    <a:lstStyle/>
                    <a:p>
                      <a:pPr algn="r"/>
                      <a:endParaRPr lang="en-US" sz="2400" dirty="0"/>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r"/>
                      <a:r>
                        <a:rPr lang="en-US" sz="2400" dirty="0"/>
                        <a:t>42</a:t>
                      </a:r>
                    </a:p>
                  </a:txBody>
                  <a:tcPr/>
                </a:tc>
                <a:tc>
                  <a:txBody>
                    <a:bodyPr/>
                    <a:lstStyle/>
                    <a:p>
                      <a:pPr algn="ctr"/>
                      <a:endParaRPr lang="en-US" sz="2400" dirty="0"/>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r"/>
                      <a:r>
                        <a:rPr lang="en-US" sz="2400" dirty="0"/>
                        <a:t>12.0</a:t>
                      </a:r>
                    </a:p>
                  </a:txBody>
                  <a:tcPr/>
                </a:tc>
                <a:tc>
                  <a:txBody>
                    <a:bodyPr/>
                    <a:lstStyle/>
                    <a:p>
                      <a:pPr algn="r"/>
                      <a:endParaRPr lang="en-US" sz="2400" dirty="0"/>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r"/>
                      <a:r>
                        <a:rPr lang="en-US" sz="2400" dirty="0"/>
                        <a:t>31</a:t>
                      </a:r>
                    </a:p>
                  </a:txBody>
                  <a:tcPr/>
                </a:tc>
                <a:tc>
                  <a:txBody>
                    <a:bodyPr/>
                    <a:lstStyle/>
                    <a:p>
                      <a:pPr algn="ctr"/>
                      <a:endParaRPr lang="en-US" sz="2400" dirty="0"/>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r"/>
                      <a:r>
                        <a:rPr lang="en-US" sz="2400" dirty="0"/>
                        <a:t>12.5</a:t>
                      </a:r>
                    </a:p>
                  </a:txBody>
                  <a:tcPr/>
                </a:tc>
                <a:tc>
                  <a:txBody>
                    <a:bodyPr/>
                    <a:lstStyle/>
                    <a:p>
                      <a:pPr algn="r"/>
                      <a:endParaRPr lang="en-US" sz="2400" dirty="0"/>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r"/>
                      <a:r>
                        <a:rPr lang="en-US" sz="2400" dirty="0"/>
                        <a:t>5</a:t>
                      </a:r>
                    </a:p>
                  </a:txBody>
                  <a:tcPr/>
                </a:tc>
                <a:tc>
                  <a:txBody>
                    <a:bodyPr/>
                    <a:lstStyle/>
                    <a:p>
                      <a:pPr algn="ctr"/>
                      <a:endParaRPr lang="en-US" sz="2400" dirty="0"/>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r"/>
                      <a:r>
                        <a:rPr lang="en-US" sz="2400" dirty="0"/>
                        <a:t>0.1</a:t>
                      </a:r>
                    </a:p>
                  </a:txBody>
                  <a:tcPr/>
                </a:tc>
                <a:tc>
                  <a:txBody>
                    <a:bodyPr/>
                    <a:lstStyle/>
                    <a:p>
                      <a:pPr algn="r"/>
                      <a:endParaRPr lang="en-US" sz="2400" dirty="0"/>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r"/>
                      <a:r>
                        <a:rPr lang="en-US" sz="2400" dirty="0"/>
                        <a:t>6</a:t>
                      </a:r>
                    </a:p>
                  </a:txBody>
                  <a:tcPr/>
                </a:tc>
                <a:tc>
                  <a:txBody>
                    <a:bodyPr/>
                    <a:lstStyle/>
                    <a:p>
                      <a:pPr algn="ctr"/>
                      <a:endParaRPr lang="en-US" sz="2400" dirty="0"/>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r"/>
                      <a:r>
                        <a:rPr lang="en-US" sz="2400" dirty="0"/>
                        <a:t>0.3</a:t>
                      </a:r>
                    </a:p>
                  </a:txBody>
                  <a:tcPr/>
                </a:tc>
                <a:tc>
                  <a:txBody>
                    <a:bodyPr/>
                    <a:lstStyle/>
                    <a:p>
                      <a:pPr algn="r"/>
                      <a:endParaRPr lang="en-US" sz="2400" dirty="0"/>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r"/>
                      <a:r>
                        <a:rPr lang="en-US" sz="2400" dirty="0"/>
                        <a:t>50</a:t>
                      </a:r>
                    </a:p>
                  </a:txBody>
                  <a:tcPr/>
                </a:tc>
                <a:tc>
                  <a:txBody>
                    <a:bodyPr/>
                    <a:lstStyle/>
                    <a:p>
                      <a:pPr algn="ctr"/>
                      <a:endParaRPr lang="en-US" sz="2400" dirty="0"/>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r"/>
                      <a:r>
                        <a:rPr lang="en-US" sz="2400" dirty="0"/>
                        <a:t>13.4</a:t>
                      </a:r>
                    </a:p>
                  </a:txBody>
                  <a:tcPr/>
                </a:tc>
                <a:tc>
                  <a:txBody>
                    <a:bodyPr/>
                    <a:lstStyle/>
                    <a:p>
                      <a:pPr algn="r"/>
                      <a:endParaRPr lang="en-US" sz="2400" dirty="0"/>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r"/>
                      <a:r>
                        <a:rPr lang="en-US" sz="2400" dirty="0"/>
                        <a:t>39</a:t>
                      </a:r>
                    </a:p>
                  </a:txBody>
                  <a:tcPr/>
                </a:tc>
                <a:tc>
                  <a:txBody>
                    <a:bodyPr/>
                    <a:lstStyle/>
                    <a:p>
                      <a:pPr algn="ctr"/>
                      <a:endParaRPr lang="en-US" sz="2400" dirty="0"/>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r"/>
                      <a:r>
                        <a:rPr lang="en-US" sz="2400" dirty="0"/>
                        <a:t>15.9</a:t>
                      </a:r>
                    </a:p>
                  </a:txBody>
                  <a:tcPr/>
                </a:tc>
                <a:tc>
                  <a:txBody>
                    <a:bodyPr/>
                    <a:lstStyle/>
                    <a:p>
                      <a:pPr algn="r"/>
                      <a:endParaRPr lang="en-US" sz="2400" dirty="0"/>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sp>
        <p:nvSpPr>
          <p:cNvPr id="7" name="Rectangle 6"/>
          <p:cNvSpPr/>
          <p:nvPr/>
        </p:nvSpPr>
        <p:spPr>
          <a:xfrm flipV="1">
            <a:off x="9637485" y="3817256"/>
            <a:ext cx="1306286" cy="1045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1603827" y="3817256"/>
            <a:ext cx="1306286" cy="1045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D7136AB-FE87-7745-83B7-89C59D2D0AD2}" type="slidenum">
              <a:rPr lang="en-US" smtClean="0"/>
              <a:t>45</a:t>
            </a:fld>
            <a:endParaRPr lang="en-US"/>
          </a:p>
        </p:txBody>
      </p:sp>
    </p:spTree>
    <p:extLst>
      <p:ext uri="{BB962C8B-B14F-4D97-AF65-F5344CB8AC3E}">
        <p14:creationId xmlns:p14="http://schemas.microsoft.com/office/powerpoint/2010/main" val="2004721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1329475"/>
              </p:ext>
            </p:extLst>
          </p:nvPr>
        </p:nvGraphicFramePr>
        <p:xfrm>
          <a:off x="435427" y="1233712"/>
          <a:ext cx="10697030" cy="4812652"/>
        </p:xfrm>
        <a:graphic>
          <a:graphicData uri="http://schemas.openxmlformats.org/drawingml/2006/table">
            <a:tbl>
              <a:tblPr firstRow="1" bandRow="1">
                <a:tableStyleId>{5C22544A-7EE6-4342-B048-85BDC9FD1C3A}</a:tableStyleId>
              </a:tblPr>
              <a:tblGrid>
                <a:gridCol w="1163560">
                  <a:extLst>
                    <a:ext uri="{9D8B030D-6E8A-4147-A177-3AD203B41FA5}">
                      <a16:colId xmlns:a16="http://schemas.microsoft.com/office/drawing/2014/main" val="20000"/>
                    </a:ext>
                  </a:extLst>
                </a:gridCol>
                <a:gridCol w="1024592">
                  <a:extLst>
                    <a:ext uri="{9D8B030D-6E8A-4147-A177-3AD203B41FA5}">
                      <a16:colId xmlns:a16="http://schemas.microsoft.com/office/drawing/2014/main" val="20001"/>
                    </a:ext>
                  </a:extLst>
                </a:gridCol>
                <a:gridCol w="395392">
                  <a:extLst>
                    <a:ext uri="{9D8B030D-6E8A-4147-A177-3AD203B41FA5}">
                      <a16:colId xmlns:a16="http://schemas.microsoft.com/office/drawing/2014/main" val="20002"/>
                    </a:ext>
                  </a:extLst>
                </a:gridCol>
                <a:gridCol w="2126481">
                  <a:extLst>
                    <a:ext uri="{9D8B030D-6E8A-4147-A177-3AD203B41FA5}">
                      <a16:colId xmlns:a16="http://schemas.microsoft.com/office/drawing/2014/main" val="20003"/>
                    </a:ext>
                  </a:extLst>
                </a:gridCol>
                <a:gridCol w="2162091">
                  <a:extLst>
                    <a:ext uri="{9D8B030D-6E8A-4147-A177-3AD203B41FA5}">
                      <a16:colId xmlns:a16="http://schemas.microsoft.com/office/drawing/2014/main" val="20004"/>
                    </a:ext>
                  </a:extLst>
                </a:gridCol>
                <a:gridCol w="2068686">
                  <a:extLst>
                    <a:ext uri="{9D8B030D-6E8A-4147-A177-3AD203B41FA5}">
                      <a16:colId xmlns:a16="http://schemas.microsoft.com/office/drawing/2014/main" val="20005"/>
                    </a:ext>
                  </a:extLst>
                </a:gridCol>
                <a:gridCol w="1001485">
                  <a:extLst>
                    <a:ext uri="{9D8B030D-6E8A-4147-A177-3AD203B41FA5}">
                      <a16:colId xmlns:a16="http://schemas.microsoft.com/office/drawing/2014/main" val="20006"/>
                    </a:ext>
                  </a:extLst>
                </a:gridCol>
                <a:gridCol w="754743">
                  <a:extLst>
                    <a:ext uri="{9D8B030D-6E8A-4147-A177-3AD203B41FA5}">
                      <a16:colId xmlns:a16="http://schemas.microsoft.com/office/drawing/2014/main" val="20007"/>
                    </a:ext>
                  </a:extLst>
                </a:gridCol>
              </a:tblGrid>
              <a:tr h="569956">
                <a:tc>
                  <a:txBody>
                    <a:bodyPr/>
                    <a:lstStyle/>
                    <a:p>
                      <a:pPr algn="ctr"/>
                      <a:endParaRPr lang="en-US" sz="2400" dirty="0"/>
                    </a:p>
                  </a:txBody>
                  <a:tcPr/>
                </a:tc>
                <a:tc gridSpan="2">
                  <a:txBody>
                    <a:bodyPr/>
                    <a:lstStyle/>
                    <a:p>
                      <a:pPr algn="ctr"/>
                      <a:r>
                        <a:rPr lang="en-US" sz="2400" dirty="0"/>
                        <a:t>Age</a:t>
                      </a:r>
                    </a:p>
                    <a:p>
                      <a:pPr algn="ctr"/>
                      <a:r>
                        <a:rPr lang="en-US" sz="2400" dirty="0"/>
                        <a:t>[years]</a:t>
                      </a:r>
                    </a:p>
                  </a:txBody>
                  <a:tcPr/>
                </a:tc>
                <a:tc hMerge="1">
                  <a:txBody>
                    <a:bodyPr/>
                    <a:lstStyle/>
                    <a:p>
                      <a:pPr algn="ctr"/>
                      <a:endParaRPr lang="en-US" sz="2400" dirty="0"/>
                    </a:p>
                  </a:txBody>
                  <a:tcPr/>
                </a:tc>
                <a:tc>
                  <a:txBody>
                    <a:bodyPr/>
                    <a:lstStyle/>
                    <a:p>
                      <a:pPr algn="ctr"/>
                      <a:r>
                        <a:rPr lang="en-US" sz="2400" dirty="0"/>
                        <a:t>Height</a:t>
                      </a:r>
                    </a:p>
                    <a:p>
                      <a:pPr algn="ctr"/>
                      <a:r>
                        <a:rPr lang="en-US" sz="2400" dirty="0"/>
                        <a:t>[cm]</a:t>
                      </a:r>
                    </a:p>
                  </a:txBody>
                  <a:tcPr/>
                </a:tc>
                <a:tc>
                  <a:txBody>
                    <a:bodyPr/>
                    <a:lstStyle/>
                    <a:p>
                      <a:pPr algn="ctr"/>
                      <a:r>
                        <a:rPr lang="en-US" sz="2400" dirty="0"/>
                        <a:t>Weight</a:t>
                      </a:r>
                    </a:p>
                    <a:p>
                      <a:pPr algn="ctr"/>
                      <a:r>
                        <a:rPr lang="en-US" sz="2400" dirty="0"/>
                        <a:t>[kg]</a:t>
                      </a:r>
                    </a:p>
                  </a:txBody>
                  <a:tcPr/>
                </a:tc>
                <a:tc>
                  <a:txBody>
                    <a:bodyPr/>
                    <a:lstStyle/>
                    <a:p>
                      <a:pPr algn="ctr"/>
                      <a:r>
                        <a:rPr lang="en-US" sz="2400" dirty="0"/>
                        <a:t>Gender</a:t>
                      </a:r>
                    </a:p>
                  </a:txBody>
                  <a:tcPr/>
                </a:tc>
                <a:tc gridSpan="2">
                  <a:txBody>
                    <a:bodyPr/>
                    <a:lstStyle/>
                    <a:p>
                      <a:pPr algn="ctr"/>
                      <a:r>
                        <a:rPr lang="en-US" sz="2400" dirty="0"/>
                        <a:t>Budget</a:t>
                      </a:r>
                    </a:p>
                    <a:p>
                      <a:pPr algn="ctr"/>
                      <a:r>
                        <a:rPr lang="en-US" sz="2400" dirty="0"/>
                        <a:t>[</a:t>
                      </a:r>
                      <a:r>
                        <a:rPr lang="en-US" sz="2400" dirty="0" err="1"/>
                        <a:t>MKč</a:t>
                      </a:r>
                      <a:r>
                        <a:rPr lang="en-US" sz="2400" dirty="0"/>
                        <a:t>]</a:t>
                      </a:r>
                    </a:p>
                  </a:txBody>
                  <a:tcPr/>
                </a:tc>
                <a:tc hMerge="1">
                  <a:txBody>
                    <a:bodyPr/>
                    <a:lstStyle/>
                    <a:p>
                      <a:pPr algn="ctr"/>
                      <a:endParaRPr lang="en-US" sz="2400" dirty="0"/>
                    </a:p>
                  </a:txBody>
                  <a:tcPr/>
                </a:tc>
                <a:extLst>
                  <a:ext uri="{0D108BD9-81ED-4DB2-BD59-A6C34878D82A}">
                    <a16:rowId xmlns:a16="http://schemas.microsoft.com/office/drawing/2014/main" val="10000"/>
                  </a:ext>
                </a:extLst>
              </a:tr>
              <a:tr h="569956">
                <a:tc>
                  <a:txBody>
                    <a:bodyPr/>
                    <a:lstStyle/>
                    <a:p>
                      <a:pPr algn="l"/>
                      <a:r>
                        <a:rPr lang="en-US" sz="2400" dirty="0"/>
                        <a:t>Pavel</a:t>
                      </a:r>
                    </a:p>
                  </a:txBody>
                  <a:tcPr/>
                </a:tc>
                <a:tc>
                  <a:txBody>
                    <a:bodyPr/>
                    <a:lstStyle/>
                    <a:p>
                      <a:pPr algn="r"/>
                      <a:r>
                        <a:rPr lang="en-US" sz="2400" dirty="0"/>
                        <a:t>38</a:t>
                      </a:r>
                    </a:p>
                  </a:txBody>
                  <a:tcPr/>
                </a:tc>
                <a:tc>
                  <a:txBody>
                    <a:bodyPr/>
                    <a:lstStyle/>
                    <a:p>
                      <a:pPr algn="ctr"/>
                      <a:endParaRPr lang="en-US" sz="2400" dirty="0"/>
                    </a:p>
                  </a:txBody>
                  <a:tcPr/>
                </a:tc>
                <a:tc>
                  <a:txBody>
                    <a:bodyPr/>
                    <a:lstStyle/>
                    <a:p>
                      <a:pPr algn="ctr"/>
                      <a:r>
                        <a:rPr lang="en-US" sz="2400" dirty="0"/>
                        <a:t>183</a:t>
                      </a:r>
                    </a:p>
                  </a:txBody>
                  <a:tcPr/>
                </a:tc>
                <a:tc>
                  <a:txBody>
                    <a:bodyPr/>
                    <a:lstStyle/>
                    <a:p>
                      <a:pPr algn="ctr"/>
                      <a:r>
                        <a:rPr lang="en-US" sz="2400" dirty="0"/>
                        <a:t>90</a:t>
                      </a:r>
                    </a:p>
                  </a:txBody>
                  <a:tcPr/>
                </a:tc>
                <a:tc>
                  <a:txBody>
                    <a:bodyPr/>
                    <a:lstStyle/>
                    <a:p>
                      <a:pPr algn="ctr"/>
                      <a:r>
                        <a:rPr lang="en-US" sz="2400" dirty="0"/>
                        <a:t>M</a:t>
                      </a:r>
                    </a:p>
                  </a:txBody>
                  <a:tcPr/>
                </a:tc>
                <a:tc>
                  <a:txBody>
                    <a:bodyPr/>
                    <a:lstStyle/>
                    <a:p>
                      <a:pPr algn="r"/>
                      <a:r>
                        <a:rPr lang="en-US" sz="2400" dirty="0"/>
                        <a:t>11</a:t>
                      </a:r>
                    </a:p>
                  </a:txBody>
                  <a:tcPr/>
                </a:tc>
                <a:tc>
                  <a:txBody>
                    <a:bodyPr/>
                    <a:lstStyle/>
                    <a:p>
                      <a:pPr algn="l"/>
                      <a:r>
                        <a:rPr lang="en-US" sz="2400" dirty="0"/>
                        <a:t>.3</a:t>
                      </a:r>
                    </a:p>
                  </a:txBody>
                  <a:tcPr/>
                </a:tc>
                <a:extLst>
                  <a:ext uri="{0D108BD9-81ED-4DB2-BD59-A6C34878D82A}">
                    <a16:rowId xmlns:a16="http://schemas.microsoft.com/office/drawing/2014/main" val="10001"/>
                  </a:ext>
                </a:extLst>
              </a:tr>
              <a:tr h="569956">
                <a:tc>
                  <a:txBody>
                    <a:bodyPr/>
                    <a:lstStyle/>
                    <a:p>
                      <a:pPr algn="l"/>
                      <a:r>
                        <a:rPr lang="en-US" sz="2400" dirty="0"/>
                        <a:t>Petr</a:t>
                      </a:r>
                    </a:p>
                  </a:txBody>
                  <a:tcPr/>
                </a:tc>
                <a:tc>
                  <a:txBody>
                    <a:bodyPr/>
                    <a:lstStyle/>
                    <a:p>
                      <a:pPr algn="r"/>
                      <a:r>
                        <a:rPr lang="en-US" sz="2400" dirty="0"/>
                        <a:t>42</a:t>
                      </a:r>
                    </a:p>
                  </a:txBody>
                  <a:tcPr/>
                </a:tc>
                <a:tc>
                  <a:txBody>
                    <a:bodyPr/>
                    <a:lstStyle/>
                    <a:p>
                      <a:pPr algn="ctr"/>
                      <a:endParaRPr lang="en-US" sz="2400" dirty="0"/>
                    </a:p>
                  </a:txBody>
                  <a:tcPr/>
                </a:tc>
                <a:tc>
                  <a:txBody>
                    <a:bodyPr/>
                    <a:lstStyle/>
                    <a:p>
                      <a:pPr algn="ctr"/>
                      <a:r>
                        <a:rPr lang="en-US" sz="2400" dirty="0"/>
                        <a:t>175</a:t>
                      </a:r>
                    </a:p>
                  </a:txBody>
                  <a:tcPr/>
                </a:tc>
                <a:tc>
                  <a:txBody>
                    <a:bodyPr/>
                    <a:lstStyle/>
                    <a:p>
                      <a:pPr algn="ctr"/>
                      <a:r>
                        <a:rPr lang="en-US" sz="2400" dirty="0"/>
                        <a:t>85</a:t>
                      </a:r>
                    </a:p>
                  </a:txBody>
                  <a:tcPr/>
                </a:tc>
                <a:tc>
                  <a:txBody>
                    <a:bodyPr/>
                    <a:lstStyle/>
                    <a:p>
                      <a:pPr algn="ctr"/>
                      <a:r>
                        <a:rPr lang="en-US" sz="2400" dirty="0"/>
                        <a:t>M</a:t>
                      </a:r>
                    </a:p>
                  </a:txBody>
                  <a:tcPr/>
                </a:tc>
                <a:tc>
                  <a:txBody>
                    <a:bodyPr/>
                    <a:lstStyle/>
                    <a:p>
                      <a:pPr algn="r"/>
                      <a:r>
                        <a:rPr lang="en-US" sz="2400" dirty="0"/>
                        <a:t>12</a:t>
                      </a:r>
                    </a:p>
                  </a:txBody>
                  <a:tcPr/>
                </a:tc>
                <a:tc>
                  <a:txBody>
                    <a:bodyPr/>
                    <a:lstStyle/>
                    <a:p>
                      <a:pPr algn="r"/>
                      <a:endParaRPr lang="en-US" sz="2400" dirty="0"/>
                    </a:p>
                  </a:txBody>
                  <a:tcPr/>
                </a:tc>
                <a:extLst>
                  <a:ext uri="{0D108BD9-81ED-4DB2-BD59-A6C34878D82A}">
                    <a16:rowId xmlns:a16="http://schemas.microsoft.com/office/drawing/2014/main" val="10002"/>
                  </a:ext>
                </a:extLst>
              </a:tr>
              <a:tr h="569956">
                <a:tc>
                  <a:txBody>
                    <a:bodyPr/>
                    <a:lstStyle/>
                    <a:p>
                      <a:pPr algn="l"/>
                      <a:r>
                        <a:rPr lang="en-US" sz="2400" dirty="0"/>
                        <a:t>Irena</a:t>
                      </a:r>
                    </a:p>
                  </a:txBody>
                  <a:tcPr/>
                </a:tc>
                <a:tc>
                  <a:txBody>
                    <a:bodyPr/>
                    <a:lstStyle/>
                    <a:p>
                      <a:pPr algn="r"/>
                      <a:r>
                        <a:rPr lang="en-US" sz="2400" dirty="0"/>
                        <a:t>31</a:t>
                      </a:r>
                    </a:p>
                  </a:txBody>
                  <a:tcPr/>
                </a:tc>
                <a:tc>
                  <a:txBody>
                    <a:bodyPr/>
                    <a:lstStyle/>
                    <a:p>
                      <a:pPr algn="ctr"/>
                      <a:endParaRPr lang="en-US" sz="2400" dirty="0"/>
                    </a:p>
                  </a:txBody>
                  <a:tcPr/>
                </a:tc>
                <a:tc>
                  <a:txBody>
                    <a:bodyPr/>
                    <a:lstStyle/>
                    <a:p>
                      <a:pPr algn="ctr"/>
                      <a:r>
                        <a:rPr lang="en-US" sz="2400" dirty="0"/>
                        <a:t>176</a:t>
                      </a:r>
                    </a:p>
                  </a:txBody>
                  <a:tcPr/>
                </a:tc>
                <a:tc>
                  <a:txBody>
                    <a:bodyPr/>
                    <a:lstStyle/>
                    <a:p>
                      <a:pPr algn="ctr"/>
                      <a:r>
                        <a:rPr lang="en-US" sz="2400" dirty="0"/>
                        <a:t>75</a:t>
                      </a:r>
                    </a:p>
                  </a:txBody>
                  <a:tcPr/>
                </a:tc>
                <a:tc>
                  <a:txBody>
                    <a:bodyPr/>
                    <a:lstStyle/>
                    <a:p>
                      <a:pPr algn="ctr"/>
                      <a:r>
                        <a:rPr lang="en-US" sz="2400" dirty="0"/>
                        <a:t>F</a:t>
                      </a:r>
                    </a:p>
                  </a:txBody>
                  <a:tcPr/>
                </a:tc>
                <a:tc>
                  <a:txBody>
                    <a:bodyPr/>
                    <a:lstStyle/>
                    <a:p>
                      <a:pPr algn="r"/>
                      <a:r>
                        <a:rPr lang="en-US" sz="2400" dirty="0"/>
                        <a:t>12</a:t>
                      </a:r>
                    </a:p>
                  </a:txBody>
                  <a:tcPr/>
                </a:tc>
                <a:tc>
                  <a:txBody>
                    <a:bodyPr/>
                    <a:lstStyle/>
                    <a:p>
                      <a:pPr algn="l"/>
                      <a:r>
                        <a:rPr lang="en-US" sz="2400" dirty="0"/>
                        <a:t>.5</a:t>
                      </a:r>
                    </a:p>
                  </a:txBody>
                  <a:tcPr/>
                </a:tc>
                <a:extLst>
                  <a:ext uri="{0D108BD9-81ED-4DB2-BD59-A6C34878D82A}">
                    <a16:rowId xmlns:a16="http://schemas.microsoft.com/office/drawing/2014/main" val="10003"/>
                  </a:ext>
                </a:extLst>
              </a:tr>
              <a:tr h="569956">
                <a:tc>
                  <a:txBody>
                    <a:bodyPr/>
                    <a:lstStyle/>
                    <a:p>
                      <a:pPr algn="l"/>
                      <a:r>
                        <a:rPr lang="en-US" sz="2400" dirty="0"/>
                        <a:t>Jaroslav</a:t>
                      </a:r>
                    </a:p>
                  </a:txBody>
                  <a:tcPr/>
                </a:tc>
                <a:tc>
                  <a:txBody>
                    <a:bodyPr/>
                    <a:lstStyle/>
                    <a:p>
                      <a:pPr algn="r"/>
                      <a:r>
                        <a:rPr lang="en-US" sz="2400" dirty="0"/>
                        <a:t>5</a:t>
                      </a:r>
                    </a:p>
                  </a:txBody>
                  <a:tcPr/>
                </a:tc>
                <a:tc>
                  <a:txBody>
                    <a:bodyPr/>
                    <a:lstStyle/>
                    <a:p>
                      <a:pPr algn="ctr"/>
                      <a:endParaRPr lang="en-US" sz="2400" dirty="0"/>
                    </a:p>
                  </a:txBody>
                  <a:tcPr/>
                </a:tc>
                <a:tc>
                  <a:txBody>
                    <a:bodyPr/>
                    <a:lstStyle/>
                    <a:p>
                      <a:pPr algn="ctr"/>
                      <a:r>
                        <a:rPr lang="en-US" sz="2400" dirty="0"/>
                        <a:t>100</a:t>
                      </a:r>
                    </a:p>
                  </a:txBody>
                  <a:tcPr/>
                </a:tc>
                <a:tc>
                  <a:txBody>
                    <a:bodyPr/>
                    <a:lstStyle/>
                    <a:p>
                      <a:pPr algn="ctr"/>
                      <a:r>
                        <a:rPr lang="en-US" sz="2400" dirty="0"/>
                        <a:t>27</a:t>
                      </a:r>
                    </a:p>
                  </a:txBody>
                  <a:tcPr/>
                </a:tc>
                <a:tc>
                  <a:txBody>
                    <a:bodyPr/>
                    <a:lstStyle/>
                    <a:p>
                      <a:pPr algn="ctr"/>
                      <a:r>
                        <a:rPr lang="en-US" sz="2400" dirty="0"/>
                        <a:t>M</a:t>
                      </a:r>
                    </a:p>
                  </a:txBody>
                  <a:tcPr/>
                </a:tc>
                <a:tc>
                  <a:txBody>
                    <a:bodyPr/>
                    <a:lstStyle/>
                    <a:p>
                      <a:pPr algn="r"/>
                      <a:endParaRPr lang="en-US" sz="2400" dirty="0"/>
                    </a:p>
                  </a:txBody>
                  <a:tcPr/>
                </a:tc>
                <a:tc>
                  <a:txBody>
                    <a:bodyPr/>
                    <a:lstStyle/>
                    <a:p>
                      <a:pPr algn="l"/>
                      <a:r>
                        <a:rPr lang="en-US" sz="2400" dirty="0"/>
                        <a:t>.1</a:t>
                      </a:r>
                    </a:p>
                  </a:txBody>
                  <a:tcPr/>
                </a:tc>
                <a:extLst>
                  <a:ext uri="{0D108BD9-81ED-4DB2-BD59-A6C34878D82A}">
                    <a16:rowId xmlns:a16="http://schemas.microsoft.com/office/drawing/2014/main" val="10004"/>
                  </a:ext>
                </a:extLst>
              </a:tr>
              <a:tr h="569956">
                <a:tc>
                  <a:txBody>
                    <a:bodyPr/>
                    <a:lstStyle/>
                    <a:p>
                      <a:pPr algn="l"/>
                      <a:r>
                        <a:rPr lang="en-US" sz="2400" dirty="0" err="1"/>
                        <a:t>Jiří</a:t>
                      </a:r>
                      <a:endParaRPr lang="en-US" sz="2400" dirty="0"/>
                    </a:p>
                  </a:txBody>
                  <a:tcPr/>
                </a:tc>
                <a:tc>
                  <a:txBody>
                    <a:bodyPr/>
                    <a:lstStyle/>
                    <a:p>
                      <a:pPr algn="r"/>
                      <a:r>
                        <a:rPr lang="en-US" sz="2400" dirty="0"/>
                        <a:t>6</a:t>
                      </a:r>
                    </a:p>
                  </a:txBody>
                  <a:tcPr/>
                </a:tc>
                <a:tc>
                  <a:txBody>
                    <a:bodyPr/>
                    <a:lstStyle/>
                    <a:p>
                      <a:pPr algn="ctr"/>
                      <a:endParaRPr lang="en-US" sz="2400" dirty="0"/>
                    </a:p>
                  </a:txBody>
                  <a:tcPr/>
                </a:tc>
                <a:tc>
                  <a:txBody>
                    <a:bodyPr/>
                    <a:lstStyle/>
                    <a:p>
                      <a:pPr algn="ctr"/>
                      <a:r>
                        <a:rPr lang="en-US" sz="2400" dirty="0"/>
                        <a:t>110</a:t>
                      </a:r>
                    </a:p>
                  </a:txBody>
                  <a:tcPr/>
                </a:tc>
                <a:tc>
                  <a:txBody>
                    <a:bodyPr/>
                    <a:lstStyle/>
                    <a:p>
                      <a:pPr algn="ctr"/>
                      <a:r>
                        <a:rPr lang="en-US" sz="2400" dirty="0"/>
                        <a:t>30</a:t>
                      </a:r>
                    </a:p>
                  </a:txBody>
                  <a:tcPr/>
                </a:tc>
                <a:tc>
                  <a:txBody>
                    <a:bodyPr/>
                    <a:lstStyle/>
                    <a:p>
                      <a:pPr algn="ctr"/>
                      <a:r>
                        <a:rPr lang="en-US" sz="2400" dirty="0"/>
                        <a:t>M</a:t>
                      </a:r>
                    </a:p>
                  </a:txBody>
                  <a:tcPr/>
                </a:tc>
                <a:tc>
                  <a:txBody>
                    <a:bodyPr/>
                    <a:lstStyle/>
                    <a:p>
                      <a:pPr algn="r"/>
                      <a:endParaRPr lang="en-US" sz="2400" dirty="0"/>
                    </a:p>
                  </a:txBody>
                  <a:tcPr/>
                </a:tc>
                <a:tc>
                  <a:txBody>
                    <a:bodyPr/>
                    <a:lstStyle/>
                    <a:p>
                      <a:pPr algn="l"/>
                      <a:r>
                        <a:rPr lang="en-US" sz="2400" dirty="0"/>
                        <a:t>.3</a:t>
                      </a:r>
                    </a:p>
                  </a:txBody>
                  <a:tcPr/>
                </a:tc>
                <a:extLst>
                  <a:ext uri="{0D108BD9-81ED-4DB2-BD59-A6C34878D82A}">
                    <a16:rowId xmlns:a16="http://schemas.microsoft.com/office/drawing/2014/main" val="10005"/>
                  </a:ext>
                </a:extLst>
              </a:tr>
              <a:tr h="569956">
                <a:tc>
                  <a:txBody>
                    <a:bodyPr/>
                    <a:lstStyle/>
                    <a:p>
                      <a:pPr algn="l"/>
                      <a:r>
                        <a:rPr lang="en-US" sz="2400" dirty="0" err="1"/>
                        <a:t>Mikuláš</a:t>
                      </a:r>
                      <a:endParaRPr lang="en-US" sz="2400" dirty="0"/>
                    </a:p>
                  </a:txBody>
                  <a:tcPr/>
                </a:tc>
                <a:tc>
                  <a:txBody>
                    <a:bodyPr/>
                    <a:lstStyle/>
                    <a:p>
                      <a:pPr algn="r"/>
                      <a:r>
                        <a:rPr lang="en-US" sz="2400" dirty="0"/>
                        <a:t>50</a:t>
                      </a:r>
                    </a:p>
                  </a:txBody>
                  <a:tcPr/>
                </a:tc>
                <a:tc>
                  <a:txBody>
                    <a:bodyPr/>
                    <a:lstStyle/>
                    <a:p>
                      <a:pPr algn="ctr"/>
                      <a:endParaRPr lang="en-US" sz="2400" dirty="0"/>
                    </a:p>
                  </a:txBody>
                  <a:tcPr/>
                </a:tc>
                <a:tc>
                  <a:txBody>
                    <a:bodyPr/>
                    <a:lstStyle/>
                    <a:p>
                      <a:pPr algn="ctr"/>
                      <a:r>
                        <a:rPr lang="en-US" sz="2400" dirty="0"/>
                        <a:t>165</a:t>
                      </a:r>
                    </a:p>
                  </a:txBody>
                  <a:tcPr/>
                </a:tc>
                <a:tc>
                  <a:txBody>
                    <a:bodyPr/>
                    <a:lstStyle/>
                    <a:p>
                      <a:pPr algn="ctr"/>
                      <a:r>
                        <a:rPr lang="en-US" sz="2400" dirty="0"/>
                        <a:t>80</a:t>
                      </a:r>
                    </a:p>
                  </a:txBody>
                  <a:tcPr/>
                </a:tc>
                <a:tc>
                  <a:txBody>
                    <a:bodyPr/>
                    <a:lstStyle/>
                    <a:p>
                      <a:pPr algn="ctr"/>
                      <a:r>
                        <a:rPr lang="en-US" sz="2400" dirty="0"/>
                        <a:t>M</a:t>
                      </a:r>
                    </a:p>
                  </a:txBody>
                  <a:tcPr/>
                </a:tc>
                <a:tc>
                  <a:txBody>
                    <a:bodyPr/>
                    <a:lstStyle/>
                    <a:p>
                      <a:pPr algn="r"/>
                      <a:r>
                        <a:rPr lang="en-US" sz="2400" dirty="0"/>
                        <a:t>13</a:t>
                      </a:r>
                    </a:p>
                  </a:txBody>
                  <a:tcPr/>
                </a:tc>
                <a:tc>
                  <a:txBody>
                    <a:bodyPr/>
                    <a:lstStyle/>
                    <a:p>
                      <a:pPr algn="l"/>
                      <a:r>
                        <a:rPr lang="en-US" sz="2400" dirty="0"/>
                        <a:t>.4</a:t>
                      </a:r>
                    </a:p>
                  </a:txBody>
                  <a:tcPr/>
                </a:tc>
                <a:extLst>
                  <a:ext uri="{0D108BD9-81ED-4DB2-BD59-A6C34878D82A}">
                    <a16:rowId xmlns:a16="http://schemas.microsoft.com/office/drawing/2014/main" val="10006"/>
                  </a:ext>
                </a:extLst>
              </a:tr>
              <a:tr h="569956">
                <a:tc>
                  <a:txBody>
                    <a:bodyPr/>
                    <a:lstStyle/>
                    <a:p>
                      <a:pPr algn="l"/>
                      <a:r>
                        <a:rPr lang="en-US" sz="2400" dirty="0"/>
                        <a:t>Karel</a:t>
                      </a:r>
                    </a:p>
                  </a:txBody>
                  <a:tcPr/>
                </a:tc>
                <a:tc>
                  <a:txBody>
                    <a:bodyPr/>
                    <a:lstStyle/>
                    <a:p>
                      <a:pPr algn="r"/>
                      <a:r>
                        <a:rPr lang="en-US" sz="2400" dirty="0"/>
                        <a:t>39</a:t>
                      </a:r>
                    </a:p>
                  </a:txBody>
                  <a:tcPr/>
                </a:tc>
                <a:tc>
                  <a:txBody>
                    <a:bodyPr/>
                    <a:lstStyle/>
                    <a:p>
                      <a:pPr algn="ctr"/>
                      <a:endParaRPr lang="en-US" sz="2400" dirty="0"/>
                    </a:p>
                  </a:txBody>
                  <a:tcPr/>
                </a:tc>
                <a:tc>
                  <a:txBody>
                    <a:bodyPr/>
                    <a:lstStyle/>
                    <a:p>
                      <a:pPr algn="ctr"/>
                      <a:r>
                        <a:rPr lang="en-US" sz="2400" dirty="0"/>
                        <a:t>185</a:t>
                      </a:r>
                    </a:p>
                  </a:txBody>
                  <a:tcPr/>
                </a:tc>
                <a:tc>
                  <a:txBody>
                    <a:bodyPr/>
                    <a:lstStyle/>
                    <a:p>
                      <a:pPr algn="ctr"/>
                      <a:r>
                        <a:rPr lang="en-US" sz="2400" dirty="0"/>
                        <a:t>81</a:t>
                      </a:r>
                    </a:p>
                  </a:txBody>
                  <a:tcPr/>
                </a:tc>
                <a:tc>
                  <a:txBody>
                    <a:bodyPr/>
                    <a:lstStyle/>
                    <a:p>
                      <a:pPr algn="ctr"/>
                      <a:r>
                        <a:rPr lang="en-US" sz="2400" dirty="0"/>
                        <a:t>M</a:t>
                      </a:r>
                    </a:p>
                  </a:txBody>
                  <a:tcPr/>
                </a:tc>
                <a:tc>
                  <a:txBody>
                    <a:bodyPr/>
                    <a:lstStyle/>
                    <a:p>
                      <a:pPr algn="r"/>
                      <a:r>
                        <a:rPr lang="en-US" sz="2400" dirty="0"/>
                        <a:t>15</a:t>
                      </a:r>
                    </a:p>
                  </a:txBody>
                  <a:tcPr/>
                </a:tc>
                <a:tc>
                  <a:txBody>
                    <a:bodyPr/>
                    <a:lstStyle/>
                    <a:p>
                      <a:pPr algn="l"/>
                      <a:r>
                        <a:rPr lang="en-US" sz="2400" dirty="0"/>
                        <a:t>.9</a:t>
                      </a:r>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435429" y="261257"/>
            <a:ext cx="7024914" cy="584775"/>
          </a:xfrm>
          <a:prstGeom prst="rect">
            <a:avLst/>
          </a:prstGeom>
          <a:noFill/>
        </p:spPr>
        <p:txBody>
          <a:bodyPr wrap="square" rtlCol="0">
            <a:spAutoFit/>
          </a:bodyPr>
          <a:lstStyle/>
          <a:p>
            <a:r>
              <a:rPr lang="en-US" sz="3200" dirty="0"/>
              <a:t>How to present a table</a:t>
            </a:r>
          </a:p>
        </p:txBody>
      </p:sp>
      <p:sp>
        <p:nvSpPr>
          <p:cNvPr id="7" name="Rectangle 6"/>
          <p:cNvSpPr/>
          <p:nvPr/>
        </p:nvSpPr>
        <p:spPr>
          <a:xfrm flipV="1">
            <a:off x="10014849" y="3817256"/>
            <a:ext cx="1306286" cy="1045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1603827" y="3817256"/>
            <a:ext cx="1306286" cy="10450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D7136AB-FE87-7745-83B7-89C59D2D0AD2}" type="slidenum">
              <a:rPr lang="en-US" smtClean="0"/>
              <a:t>46</a:t>
            </a:fld>
            <a:endParaRPr lang="en-US"/>
          </a:p>
        </p:txBody>
      </p:sp>
    </p:spTree>
    <p:extLst>
      <p:ext uri="{BB962C8B-B14F-4D97-AF65-F5344CB8AC3E}">
        <p14:creationId xmlns:p14="http://schemas.microsoft.com/office/powerpoint/2010/main" val="864066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83" y="2308761"/>
            <a:ext cx="4330700" cy="3048000"/>
          </a:xfrm>
          <a:prstGeom prst="rect">
            <a:avLst/>
          </a:prstGeom>
        </p:spPr>
      </p:pic>
      <p:sp>
        <p:nvSpPr>
          <p:cNvPr id="5" name="Rectangle 4"/>
          <p:cNvSpPr/>
          <p:nvPr/>
        </p:nvSpPr>
        <p:spPr>
          <a:xfrm flipV="1">
            <a:off x="700644" y="3431968"/>
            <a:ext cx="1246909" cy="30875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89517" y="2505694"/>
            <a:ext cx="6020790" cy="2677656"/>
          </a:xfrm>
          <a:prstGeom prst="rect">
            <a:avLst/>
          </a:prstGeom>
          <a:noFill/>
        </p:spPr>
        <p:txBody>
          <a:bodyPr wrap="square" rtlCol="0">
            <a:spAutoFit/>
          </a:bodyPr>
          <a:lstStyle/>
          <a:p>
            <a:pPr algn="just"/>
            <a:r>
              <a:rPr lang="en-US" sz="2400" dirty="0"/>
              <a:t>M</a:t>
            </a:r>
            <a:r>
              <a:rPr lang="en-US" sz="2400" baseline="-25000" dirty="0"/>
              <a:t>w</a:t>
            </a:r>
            <a:r>
              <a:rPr lang="en-US" sz="2400" dirty="0"/>
              <a:t> of my protein is ~80 </a:t>
            </a:r>
            <a:r>
              <a:rPr lang="en-US" sz="2400" dirty="0" err="1"/>
              <a:t>kDa</a:t>
            </a:r>
            <a:r>
              <a:rPr lang="en-US" sz="2400" dirty="0"/>
              <a:t>, here you can see the band of the protein and here presumably some degradation of it. As it is multi-domain protein, may be one of the domain is auto-cleaved, protein is tagged with SUMO (M</a:t>
            </a:r>
            <a:r>
              <a:rPr lang="en-US" sz="2400" baseline="-25000" dirty="0"/>
              <a:t>w</a:t>
            </a:r>
            <a:r>
              <a:rPr lang="en-US" sz="2400" dirty="0"/>
              <a:t>=XY), GST (M</a:t>
            </a:r>
            <a:r>
              <a:rPr lang="en-US" sz="2400" baseline="-25000" dirty="0"/>
              <a:t>w</a:t>
            </a:r>
            <a:r>
              <a:rPr lang="en-US" sz="2400" dirty="0"/>
              <a:t>=XY) etc. so it may be also some of these …</a:t>
            </a:r>
          </a:p>
        </p:txBody>
      </p:sp>
      <p:sp>
        <p:nvSpPr>
          <p:cNvPr id="7" name="Rectangle 6"/>
          <p:cNvSpPr/>
          <p:nvPr/>
        </p:nvSpPr>
        <p:spPr>
          <a:xfrm flipV="1">
            <a:off x="700643" y="4513267"/>
            <a:ext cx="1246909" cy="30875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5D7136AB-FE87-7745-83B7-89C59D2D0AD2}" type="slidenum">
              <a:rPr lang="en-US" smtClean="0"/>
              <a:t>47</a:t>
            </a:fld>
            <a:endParaRPr lang="en-US"/>
          </a:p>
        </p:txBody>
      </p:sp>
      <p:sp>
        <p:nvSpPr>
          <p:cNvPr id="9" name="TextBox 8"/>
          <p:cNvSpPr txBox="1"/>
          <p:nvPr/>
        </p:nvSpPr>
        <p:spPr>
          <a:xfrm>
            <a:off x="435429" y="261257"/>
            <a:ext cx="7024914" cy="584775"/>
          </a:xfrm>
          <a:prstGeom prst="rect">
            <a:avLst/>
          </a:prstGeom>
          <a:noFill/>
        </p:spPr>
        <p:txBody>
          <a:bodyPr wrap="square" rtlCol="0">
            <a:spAutoFit/>
          </a:bodyPr>
          <a:lstStyle/>
          <a:p>
            <a:r>
              <a:rPr lang="en-US" sz="3200" dirty="0"/>
              <a:t>How to present a gel</a:t>
            </a:r>
          </a:p>
        </p:txBody>
      </p:sp>
    </p:spTree>
    <p:extLst>
      <p:ext uri="{BB962C8B-B14F-4D97-AF65-F5344CB8AC3E}">
        <p14:creationId xmlns:p14="http://schemas.microsoft.com/office/powerpoint/2010/main" val="1928359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5" name="TextBox 4"/>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6" name="Rectangle 5"/>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8" name="TextBox 7"/>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9" name="Slide Number Placeholder 8"/>
          <p:cNvSpPr>
            <a:spLocks noGrp="1"/>
          </p:cNvSpPr>
          <p:nvPr>
            <p:ph type="sldNum" sz="quarter" idx="12"/>
          </p:nvPr>
        </p:nvSpPr>
        <p:spPr/>
        <p:txBody>
          <a:bodyPr/>
          <a:lstStyle/>
          <a:p>
            <a:fld id="{5D7136AB-FE87-7745-83B7-89C59D2D0AD2}" type="slidenum">
              <a:rPr lang="en-US" smtClean="0"/>
              <a:t>48</a:t>
            </a:fld>
            <a:endParaRPr lang="en-US"/>
          </a:p>
        </p:txBody>
      </p:sp>
    </p:spTree>
    <p:extLst>
      <p:ext uri="{BB962C8B-B14F-4D97-AF65-F5344CB8AC3E}">
        <p14:creationId xmlns:p14="http://schemas.microsoft.com/office/powerpoint/2010/main" val="624751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2" name="Rectangle 1"/>
          <p:cNvSpPr/>
          <p:nvPr/>
        </p:nvSpPr>
        <p:spPr>
          <a:xfrm>
            <a:off x="451262" y="2185060"/>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83283" y="2185060"/>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1153"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03174"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9" name="Rectangle 8"/>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11" name="TextBox 10"/>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3" name="TextBox 2"/>
          <p:cNvSpPr txBox="1"/>
          <p:nvPr/>
        </p:nvSpPr>
        <p:spPr>
          <a:xfrm>
            <a:off x="7148945" y="1828800"/>
            <a:ext cx="3384468" cy="369332"/>
          </a:xfrm>
          <a:prstGeom prst="rect">
            <a:avLst/>
          </a:prstGeom>
          <a:noFill/>
        </p:spPr>
        <p:txBody>
          <a:bodyPr wrap="square" rtlCol="0">
            <a:spAutoFit/>
          </a:bodyPr>
          <a:lstStyle/>
          <a:p>
            <a:pPr algn="ctr"/>
            <a:r>
              <a:rPr lang="en-US" dirty="0"/>
              <a:t>Anti-His – control</a:t>
            </a:r>
          </a:p>
        </p:txBody>
      </p:sp>
      <p:sp>
        <p:nvSpPr>
          <p:cNvPr id="12" name="Slide Number Placeholder 11"/>
          <p:cNvSpPr>
            <a:spLocks noGrp="1"/>
          </p:cNvSpPr>
          <p:nvPr>
            <p:ph type="sldNum" sz="quarter" idx="12"/>
          </p:nvPr>
        </p:nvSpPr>
        <p:spPr/>
        <p:txBody>
          <a:bodyPr/>
          <a:lstStyle/>
          <a:p>
            <a:fld id="{5D7136AB-FE87-7745-83B7-89C59D2D0AD2}" type="slidenum">
              <a:rPr lang="en-US" smtClean="0"/>
              <a:t>49</a:t>
            </a:fld>
            <a:endParaRPr lang="en-US"/>
          </a:p>
        </p:txBody>
      </p:sp>
    </p:spTree>
    <p:extLst>
      <p:ext uri="{BB962C8B-B14F-4D97-AF65-F5344CB8AC3E}">
        <p14:creationId xmlns:p14="http://schemas.microsoft.com/office/powerpoint/2010/main" val="58554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2264229"/>
            <a:ext cx="11596914" cy="1754326"/>
          </a:xfrm>
          <a:prstGeom prst="rect">
            <a:avLst/>
          </a:prstGeom>
          <a:noFill/>
        </p:spPr>
        <p:txBody>
          <a:bodyPr wrap="square" rtlCol="0">
            <a:spAutoFit/>
          </a:bodyPr>
          <a:lstStyle/>
          <a:p>
            <a:r>
              <a:rPr lang="en-US" sz="3600" b="1" dirty="0"/>
              <a:t>Make things as simple as possible, but not simpler</a:t>
            </a:r>
          </a:p>
          <a:p>
            <a:endParaRPr lang="en-US" sz="3600" b="1" dirty="0"/>
          </a:p>
          <a:p>
            <a:pPr algn="r"/>
            <a:r>
              <a:rPr lang="en-US" sz="3600" dirty="0"/>
              <a:t>Albert Einstein</a:t>
            </a:r>
          </a:p>
        </p:txBody>
      </p:sp>
    </p:spTree>
    <p:extLst>
      <p:ext uri="{BB962C8B-B14F-4D97-AF65-F5344CB8AC3E}">
        <p14:creationId xmlns:p14="http://schemas.microsoft.com/office/powerpoint/2010/main" val="1655847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2" name="Rectangle 1"/>
          <p:cNvSpPr/>
          <p:nvPr/>
        </p:nvSpPr>
        <p:spPr>
          <a:xfrm>
            <a:off x="451262" y="2185060"/>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1153"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03174"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9" name="Rectangle 8"/>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11" name="TextBox 10"/>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12" name="TextBox 11"/>
          <p:cNvSpPr txBox="1"/>
          <p:nvPr/>
        </p:nvSpPr>
        <p:spPr>
          <a:xfrm>
            <a:off x="7148945" y="1828800"/>
            <a:ext cx="3384468" cy="369332"/>
          </a:xfrm>
          <a:prstGeom prst="rect">
            <a:avLst/>
          </a:prstGeom>
          <a:noFill/>
        </p:spPr>
        <p:txBody>
          <a:bodyPr wrap="square" rtlCol="0">
            <a:spAutoFit/>
          </a:bodyPr>
          <a:lstStyle/>
          <a:p>
            <a:pPr algn="ctr"/>
            <a:r>
              <a:rPr lang="en-US" dirty="0"/>
              <a:t>Anti-His – control</a:t>
            </a:r>
          </a:p>
        </p:txBody>
      </p:sp>
      <p:sp>
        <p:nvSpPr>
          <p:cNvPr id="3" name="Slide Number Placeholder 2"/>
          <p:cNvSpPr>
            <a:spLocks noGrp="1"/>
          </p:cNvSpPr>
          <p:nvPr>
            <p:ph type="sldNum" sz="quarter" idx="12"/>
          </p:nvPr>
        </p:nvSpPr>
        <p:spPr/>
        <p:txBody>
          <a:bodyPr/>
          <a:lstStyle/>
          <a:p>
            <a:fld id="{5D7136AB-FE87-7745-83B7-89C59D2D0AD2}" type="slidenum">
              <a:rPr lang="en-US" smtClean="0"/>
              <a:t>50</a:t>
            </a:fld>
            <a:endParaRPr lang="en-US"/>
          </a:p>
        </p:txBody>
      </p:sp>
    </p:spTree>
    <p:extLst>
      <p:ext uri="{BB962C8B-B14F-4D97-AF65-F5344CB8AC3E}">
        <p14:creationId xmlns:p14="http://schemas.microsoft.com/office/powerpoint/2010/main" val="2022360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6" name="Rectangle 5"/>
          <p:cNvSpPr/>
          <p:nvPr/>
        </p:nvSpPr>
        <p:spPr>
          <a:xfrm>
            <a:off x="271153"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03174"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9" name="Rectangle 8"/>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11" name="TextBox 10"/>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12" name="TextBox 11"/>
          <p:cNvSpPr txBox="1"/>
          <p:nvPr/>
        </p:nvSpPr>
        <p:spPr>
          <a:xfrm>
            <a:off x="7148945" y="1828800"/>
            <a:ext cx="3384468" cy="369332"/>
          </a:xfrm>
          <a:prstGeom prst="rect">
            <a:avLst/>
          </a:prstGeom>
          <a:noFill/>
        </p:spPr>
        <p:txBody>
          <a:bodyPr wrap="square" rtlCol="0">
            <a:spAutoFit/>
          </a:bodyPr>
          <a:lstStyle/>
          <a:p>
            <a:pPr algn="ctr"/>
            <a:r>
              <a:rPr lang="en-US" dirty="0"/>
              <a:t>Anti-His – control</a:t>
            </a:r>
          </a:p>
        </p:txBody>
      </p:sp>
      <p:sp>
        <p:nvSpPr>
          <p:cNvPr id="3" name="Slide Number Placeholder 2"/>
          <p:cNvSpPr>
            <a:spLocks noGrp="1"/>
          </p:cNvSpPr>
          <p:nvPr>
            <p:ph type="sldNum" sz="quarter" idx="12"/>
          </p:nvPr>
        </p:nvSpPr>
        <p:spPr/>
        <p:txBody>
          <a:bodyPr/>
          <a:lstStyle/>
          <a:p>
            <a:fld id="{5D7136AB-FE87-7745-83B7-89C59D2D0AD2}" type="slidenum">
              <a:rPr lang="en-US" smtClean="0"/>
              <a:t>51</a:t>
            </a:fld>
            <a:endParaRPr lang="en-US"/>
          </a:p>
        </p:txBody>
      </p:sp>
    </p:spTree>
    <p:extLst>
      <p:ext uri="{BB962C8B-B14F-4D97-AF65-F5344CB8AC3E}">
        <p14:creationId xmlns:p14="http://schemas.microsoft.com/office/powerpoint/2010/main" val="716869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7" name="Rectangle 6"/>
          <p:cNvSpPr/>
          <p:nvPr/>
        </p:nvSpPr>
        <p:spPr>
          <a:xfrm>
            <a:off x="5603174" y="3942608"/>
            <a:ext cx="5047013"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9" name="Rectangle 8"/>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11" name="TextBox 10"/>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12" name="TextBox 11"/>
          <p:cNvSpPr txBox="1"/>
          <p:nvPr/>
        </p:nvSpPr>
        <p:spPr>
          <a:xfrm>
            <a:off x="7148945" y="1828800"/>
            <a:ext cx="3384468" cy="369332"/>
          </a:xfrm>
          <a:prstGeom prst="rect">
            <a:avLst/>
          </a:prstGeom>
          <a:noFill/>
        </p:spPr>
        <p:txBody>
          <a:bodyPr wrap="square" rtlCol="0">
            <a:spAutoFit/>
          </a:bodyPr>
          <a:lstStyle/>
          <a:p>
            <a:pPr algn="ctr"/>
            <a:r>
              <a:rPr lang="en-US" dirty="0"/>
              <a:t>Anti-His – control</a:t>
            </a:r>
          </a:p>
        </p:txBody>
      </p:sp>
      <p:sp>
        <p:nvSpPr>
          <p:cNvPr id="3" name="Slide Number Placeholder 2"/>
          <p:cNvSpPr>
            <a:spLocks noGrp="1"/>
          </p:cNvSpPr>
          <p:nvPr>
            <p:ph type="sldNum" sz="quarter" idx="12"/>
          </p:nvPr>
        </p:nvSpPr>
        <p:spPr/>
        <p:txBody>
          <a:bodyPr/>
          <a:lstStyle/>
          <a:p>
            <a:fld id="{5D7136AB-FE87-7745-83B7-89C59D2D0AD2}" type="slidenum">
              <a:rPr lang="en-US" smtClean="0"/>
              <a:t>52</a:t>
            </a:fld>
            <a:endParaRPr lang="en-US"/>
          </a:p>
        </p:txBody>
      </p:sp>
    </p:spTree>
    <p:extLst>
      <p:ext uri="{BB962C8B-B14F-4D97-AF65-F5344CB8AC3E}">
        <p14:creationId xmlns:p14="http://schemas.microsoft.com/office/powerpoint/2010/main" val="290144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70" y="708560"/>
            <a:ext cx="10094026" cy="5157843"/>
          </a:xfrm>
          <a:prstGeom prst="rect">
            <a:avLst/>
          </a:prstGeom>
        </p:spPr>
      </p:pic>
      <p:sp>
        <p:nvSpPr>
          <p:cNvPr id="8" name="TextBox 7"/>
          <p:cNvSpPr txBox="1"/>
          <p:nvPr/>
        </p:nvSpPr>
        <p:spPr>
          <a:xfrm>
            <a:off x="736270" y="6092042"/>
            <a:ext cx="10652166" cy="369332"/>
          </a:xfrm>
          <a:prstGeom prst="rect">
            <a:avLst/>
          </a:prstGeom>
          <a:noFill/>
        </p:spPr>
        <p:txBody>
          <a:bodyPr wrap="square" rtlCol="0">
            <a:spAutoFit/>
          </a:bodyPr>
          <a:lstStyle/>
          <a:p>
            <a:r>
              <a:rPr lang="en-US" b="1" dirty="0">
                <a:solidFill>
                  <a:srgbClr val="FF0000"/>
                </a:solidFill>
              </a:rPr>
              <a:t>Rtt103 – FLAG-tagged</a:t>
            </a:r>
            <a:r>
              <a:rPr lang="en-US" dirty="0"/>
              <a:t>, </a:t>
            </a:r>
            <a:r>
              <a:rPr lang="en-US" b="1" dirty="0">
                <a:solidFill>
                  <a:srgbClr val="0070C0"/>
                </a:solidFill>
              </a:rPr>
              <a:t>Trf4 – His-tagged</a:t>
            </a:r>
          </a:p>
        </p:txBody>
      </p:sp>
      <p:sp>
        <p:nvSpPr>
          <p:cNvPr id="9" name="Rectangle 8"/>
          <p:cNvSpPr/>
          <p:nvPr/>
        </p:nvSpPr>
        <p:spPr>
          <a:xfrm flipV="1">
            <a:off x="1662544" y="855022"/>
            <a:ext cx="3550723" cy="129441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96885" y="47505"/>
            <a:ext cx="10960924" cy="584775"/>
          </a:xfrm>
          <a:prstGeom prst="rect">
            <a:avLst/>
          </a:prstGeom>
          <a:noFill/>
        </p:spPr>
        <p:txBody>
          <a:bodyPr wrap="square" rtlCol="0">
            <a:spAutoFit/>
          </a:bodyPr>
          <a:lstStyle/>
          <a:p>
            <a:r>
              <a:rPr lang="en-US" sz="3200" b="1" dirty="0"/>
              <a:t>Does Trf4 interact with Rtt103?</a:t>
            </a:r>
          </a:p>
        </p:txBody>
      </p:sp>
      <p:sp>
        <p:nvSpPr>
          <p:cNvPr id="11" name="TextBox 10"/>
          <p:cNvSpPr txBox="1"/>
          <p:nvPr/>
        </p:nvSpPr>
        <p:spPr>
          <a:xfrm>
            <a:off x="890648" y="1317561"/>
            <a:ext cx="771896" cy="369332"/>
          </a:xfrm>
          <a:prstGeom prst="rect">
            <a:avLst/>
          </a:prstGeom>
          <a:noFill/>
        </p:spPr>
        <p:txBody>
          <a:bodyPr wrap="square" rtlCol="0">
            <a:spAutoFit/>
          </a:bodyPr>
          <a:lstStyle/>
          <a:p>
            <a:pPr algn="r"/>
            <a:r>
              <a:rPr lang="en-US" b="1" dirty="0">
                <a:solidFill>
                  <a:srgbClr val="0070C0"/>
                </a:solidFill>
              </a:rPr>
              <a:t>Trf4p</a:t>
            </a:r>
          </a:p>
        </p:txBody>
      </p:sp>
      <p:sp>
        <p:nvSpPr>
          <p:cNvPr id="12" name="TextBox 11"/>
          <p:cNvSpPr txBox="1"/>
          <p:nvPr/>
        </p:nvSpPr>
        <p:spPr>
          <a:xfrm>
            <a:off x="7148945" y="1828800"/>
            <a:ext cx="3384468" cy="369332"/>
          </a:xfrm>
          <a:prstGeom prst="rect">
            <a:avLst/>
          </a:prstGeom>
          <a:noFill/>
        </p:spPr>
        <p:txBody>
          <a:bodyPr wrap="square" rtlCol="0">
            <a:spAutoFit/>
          </a:bodyPr>
          <a:lstStyle/>
          <a:p>
            <a:pPr algn="ctr"/>
            <a:r>
              <a:rPr lang="en-US" dirty="0"/>
              <a:t>Anti-His – control</a:t>
            </a:r>
          </a:p>
        </p:txBody>
      </p:sp>
      <p:sp>
        <p:nvSpPr>
          <p:cNvPr id="3" name="Slide Number Placeholder 2"/>
          <p:cNvSpPr>
            <a:spLocks noGrp="1"/>
          </p:cNvSpPr>
          <p:nvPr>
            <p:ph type="sldNum" sz="quarter" idx="12"/>
          </p:nvPr>
        </p:nvSpPr>
        <p:spPr/>
        <p:txBody>
          <a:bodyPr/>
          <a:lstStyle/>
          <a:p>
            <a:fld id="{5D7136AB-FE87-7745-83B7-89C59D2D0AD2}" type="slidenum">
              <a:rPr lang="en-US" smtClean="0"/>
              <a:t>53</a:t>
            </a:fld>
            <a:endParaRPr lang="en-US"/>
          </a:p>
        </p:txBody>
      </p:sp>
      <p:sp>
        <p:nvSpPr>
          <p:cNvPr id="13" name="Rectangle 12"/>
          <p:cNvSpPr/>
          <p:nvPr/>
        </p:nvSpPr>
        <p:spPr>
          <a:xfrm flipV="1">
            <a:off x="5640778" y="2570343"/>
            <a:ext cx="5189518" cy="32048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058397" y="5405890"/>
            <a:ext cx="3847606" cy="369332"/>
          </a:xfrm>
          <a:prstGeom prst="rect">
            <a:avLst/>
          </a:prstGeom>
          <a:noFill/>
        </p:spPr>
        <p:txBody>
          <a:bodyPr wrap="square" rtlCol="0">
            <a:spAutoFit/>
          </a:bodyPr>
          <a:lstStyle/>
          <a:p>
            <a:r>
              <a:rPr lang="en-US" b="1" dirty="0">
                <a:solidFill>
                  <a:srgbClr val="FF0000"/>
                </a:solidFill>
              </a:rPr>
              <a:t>Yes, they do! (It’s obvious:-)</a:t>
            </a:r>
          </a:p>
        </p:txBody>
      </p:sp>
    </p:spTree>
    <p:extLst>
      <p:ext uri="{BB962C8B-B14F-4D97-AF65-F5344CB8AC3E}">
        <p14:creationId xmlns:p14="http://schemas.microsoft.com/office/powerpoint/2010/main" val="12150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045" y="556761"/>
            <a:ext cx="8195909" cy="5744477"/>
          </a:xfrm>
        </p:spPr>
      </p:pic>
    </p:spTree>
    <p:extLst>
      <p:ext uri="{BB962C8B-B14F-4D97-AF65-F5344CB8AC3E}">
        <p14:creationId xmlns:p14="http://schemas.microsoft.com/office/powerpoint/2010/main" val="1993888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8828" y="610333"/>
            <a:ext cx="8445056" cy="3970318"/>
          </a:xfrm>
          <a:prstGeom prst="rect">
            <a:avLst/>
          </a:prstGeom>
          <a:noFill/>
        </p:spPr>
        <p:txBody>
          <a:bodyPr wrap="square" rtlCol="0">
            <a:spAutoFit/>
          </a:bodyPr>
          <a:lstStyle/>
          <a:p>
            <a:r>
              <a:rPr lang="en-US" dirty="0"/>
              <a:t>“</a:t>
            </a:r>
            <a:r>
              <a:rPr lang="en-US" dirty="0" err="1"/>
              <a:t>Naše</a:t>
            </a:r>
            <a:r>
              <a:rPr lang="en-US" dirty="0"/>
              <a:t> </a:t>
            </a:r>
            <a:r>
              <a:rPr lang="en-US" dirty="0" err="1"/>
              <a:t>mládež</a:t>
            </a:r>
            <a:r>
              <a:rPr lang="en-US" dirty="0"/>
              <a:t> </a:t>
            </a:r>
            <a:r>
              <a:rPr lang="en-US" dirty="0" err="1"/>
              <a:t>miluje</a:t>
            </a:r>
            <a:r>
              <a:rPr lang="en-US" dirty="0"/>
              <a:t> </a:t>
            </a:r>
            <a:r>
              <a:rPr lang="en-US" dirty="0" err="1"/>
              <a:t>přepych</a:t>
            </a:r>
            <a:r>
              <a:rPr lang="en-US" dirty="0"/>
              <a:t>, je </a:t>
            </a:r>
            <a:r>
              <a:rPr lang="en-US" dirty="0" err="1"/>
              <a:t>špatně</a:t>
            </a:r>
            <a:r>
              <a:rPr lang="en-US" dirty="0"/>
              <a:t> </a:t>
            </a:r>
            <a:r>
              <a:rPr lang="en-US" dirty="0" err="1"/>
              <a:t>vychovaná</a:t>
            </a:r>
            <a:r>
              <a:rPr lang="en-US" dirty="0"/>
              <a:t>, </a:t>
            </a:r>
            <a:r>
              <a:rPr lang="en-US" dirty="0" err="1"/>
              <a:t>vysmívá</a:t>
            </a:r>
            <a:r>
              <a:rPr lang="en-US" dirty="0"/>
              <a:t> se </a:t>
            </a:r>
            <a:r>
              <a:rPr lang="en-US" dirty="0" err="1"/>
              <a:t>představeným</a:t>
            </a:r>
            <a:r>
              <a:rPr lang="en-US" dirty="0"/>
              <a:t> a </a:t>
            </a:r>
            <a:r>
              <a:rPr lang="en-US" dirty="0" err="1"/>
              <a:t>vůbec</a:t>
            </a:r>
            <a:r>
              <a:rPr lang="en-US" dirty="0"/>
              <a:t> </a:t>
            </a:r>
            <a:r>
              <a:rPr lang="en-US" dirty="0" err="1"/>
              <a:t>si</a:t>
            </a:r>
            <a:r>
              <a:rPr lang="en-US" dirty="0"/>
              <a:t> </a:t>
            </a:r>
            <a:r>
              <a:rPr lang="en-US" dirty="0" err="1"/>
              <a:t>neváží</a:t>
            </a:r>
            <a:r>
              <a:rPr lang="en-US" dirty="0"/>
              <a:t> </a:t>
            </a:r>
            <a:r>
              <a:rPr lang="en-US" dirty="0" err="1"/>
              <a:t>starých</a:t>
            </a:r>
            <a:r>
              <a:rPr lang="en-US" dirty="0"/>
              <a:t> </a:t>
            </a:r>
            <a:r>
              <a:rPr lang="en-US" dirty="0" err="1"/>
              <a:t>lidí</a:t>
            </a:r>
            <a:r>
              <a:rPr lang="en-US" dirty="0"/>
              <a:t>. </a:t>
            </a:r>
            <a:r>
              <a:rPr lang="en-US" dirty="0" err="1"/>
              <a:t>Děti</a:t>
            </a:r>
            <a:r>
              <a:rPr lang="en-US" dirty="0"/>
              <a:t> </a:t>
            </a:r>
            <a:r>
              <a:rPr lang="en-US" dirty="0" err="1"/>
              <a:t>jsou</a:t>
            </a:r>
            <a:r>
              <a:rPr lang="en-US" dirty="0"/>
              <a:t> </a:t>
            </a:r>
            <a:r>
              <a:rPr lang="en-US" dirty="0" err="1"/>
              <a:t>hotoví</a:t>
            </a:r>
            <a:r>
              <a:rPr lang="en-US" dirty="0"/>
              <a:t> </a:t>
            </a:r>
            <a:r>
              <a:rPr lang="en-US" dirty="0" err="1"/>
              <a:t>tyrani</a:t>
            </a:r>
            <a:r>
              <a:rPr lang="en-US" dirty="0"/>
              <a:t>. </a:t>
            </a:r>
            <a:r>
              <a:rPr lang="en-US" dirty="0" err="1"/>
              <a:t>Nepovstanou</a:t>
            </a:r>
            <a:r>
              <a:rPr lang="en-US" dirty="0"/>
              <a:t>, </a:t>
            </a:r>
            <a:r>
              <a:rPr lang="en-US" dirty="0" err="1"/>
              <a:t>když</a:t>
            </a:r>
            <a:r>
              <a:rPr lang="en-US" dirty="0"/>
              <a:t> do </a:t>
            </a:r>
            <a:r>
              <a:rPr lang="en-US" dirty="0" err="1"/>
              <a:t>místnosti</a:t>
            </a:r>
            <a:r>
              <a:rPr lang="en-US" dirty="0"/>
              <a:t> </a:t>
            </a:r>
            <a:r>
              <a:rPr lang="en-US" dirty="0" err="1"/>
              <a:t>vejde</a:t>
            </a:r>
            <a:r>
              <a:rPr lang="en-US" dirty="0"/>
              <a:t> </a:t>
            </a:r>
            <a:r>
              <a:rPr lang="en-US" dirty="0" err="1"/>
              <a:t>starší</a:t>
            </a:r>
            <a:r>
              <a:rPr lang="en-US" dirty="0"/>
              <a:t> </a:t>
            </a:r>
            <a:r>
              <a:rPr lang="en-US" dirty="0" err="1"/>
              <a:t>člověk</a:t>
            </a:r>
            <a:r>
              <a:rPr lang="en-US" dirty="0"/>
              <a:t>. </a:t>
            </a:r>
            <a:r>
              <a:rPr lang="en-US" dirty="0" err="1"/>
              <a:t>Odmlouvají</a:t>
            </a:r>
            <a:r>
              <a:rPr lang="en-US" dirty="0"/>
              <a:t> </a:t>
            </a:r>
            <a:r>
              <a:rPr lang="en-US" dirty="0" err="1"/>
              <a:t>rodičům</a:t>
            </a:r>
            <a:r>
              <a:rPr lang="en-US" dirty="0"/>
              <a:t>. </a:t>
            </a:r>
            <a:r>
              <a:rPr lang="en-US" dirty="0" err="1"/>
              <a:t>Řečeno</a:t>
            </a:r>
            <a:r>
              <a:rPr lang="en-US" dirty="0"/>
              <a:t> </a:t>
            </a:r>
            <a:r>
              <a:rPr lang="en-US" dirty="0" err="1"/>
              <a:t>jednoduše</a:t>
            </a:r>
            <a:r>
              <a:rPr lang="en-US" dirty="0"/>
              <a:t>: </a:t>
            </a:r>
            <a:r>
              <a:rPr lang="en-US" dirty="0" err="1"/>
              <a:t>jsou</a:t>
            </a:r>
            <a:r>
              <a:rPr lang="en-US" dirty="0"/>
              <a:t> </a:t>
            </a:r>
            <a:r>
              <a:rPr lang="en-US" dirty="0" err="1"/>
              <a:t>velmi</a:t>
            </a:r>
            <a:r>
              <a:rPr lang="en-US" dirty="0"/>
              <a:t> </a:t>
            </a:r>
            <a:r>
              <a:rPr lang="en-US" dirty="0" err="1"/>
              <a:t>špatní</a:t>
            </a:r>
            <a:r>
              <a:rPr lang="en-US" dirty="0"/>
              <a:t> …”</a:t>
            </a:r>
          </a:p>
          <a:p>
            <a:r>
              <a:rPr lang="en-US" dirty="0"/>
              <a:t>Seneca, </a:t>
            </a:r>
            <a:r>
              <a:rPr lang="en-US" dirty="0" err="1"/>
              <a:t>roku</a:t>
            </a:r>
            <a:r>
              <a:rPr lang="en-US" dirty="0"/>
              <a:t> 50 p. K.</a:t>
            </a:r>
          </a:p>
          <a:p>
            <a:endParaRPr lang="en-US" dirty="0"/>
          </a:p>
          <a:p>
            <a:endParaRPr lang="en-US" dirty="0"/>
          </a:p>
          <a:p>
            <a:r>
              <a:rPr lang="en-US" dirty="0"/>
              <a:t>“</a:t>
            </a:r>
            <a:r>
              <a:rPr lang="en-US" dirty="0" err="1"/>
              <a:t>Ztratil</a:t>
            </a:r>
            <a:r>
              <a:rPr lang="en-US" dirty="0"/>
              <a:t> </a:t>
            </a:r>
            <a:r>
              <a:rPr lang="en-US" dirty="0" err="1"/>
              <a:t>jsem</a:t>
            </a:r>
            <a:r>
              <a:rPr lang="en-US" dirty="0"/>
              <a:t> </a:t>
            </a:r>
            <a:r>
              <a:rPr lang="en-US" dirty="0" err="1"/>
              <a:t>všechny</a:t>
            </a:r>
            <a:r>
              <a:rPr lang="en-US" dirty="0"/>
              <a:t> </a:t>
            </a:r>
            <a:r>
              <a:rPr lang="en-US" dirty="0" err="1"/>
              <a:t>naděje</a:t>
            </a:r>
            <a:r>
              <a:rPr lang="en-US" dirty="0"/>
              <a:t>, </a:t>
            </a:r>
            <a:r>
              <a:rPr lang="en-US" dirty="0" err="1"/>
              <a:t>pokud</a:t>
            </a:r>
            <a:r>
              <a:rPr lang="en-US" dirty="0"/>
              <a:t> </a:t>
            </a:r>
            <a:r>
              <a:rPr lang="en-US" dirty="0" err="1"/>
              <a:t>jde</a:t>
            </a:r>
            <a:r>
              <a:rPr lang="en-US" dirty="0"/>
              <a:t> o </a:t>
            </a:r>
            <a:r>
              <a:rPr lang="en-US" dirty="0" err="1"/>
              <a:t>budoucnost</a:t>
            </a:r>
            <a:r>
              <a:rPr lang="en-US" dirty="0"/>
              <a:t> </a:t>
            </a:r>
            <a:r>
              <a:rPr lang="en-US" dirty="0" err="1"/>
              <a:t>naší</a:t>
            </a:r>
            <a:r>
              <a:rPr lang="en-US" dirty="0"/>
              <a:t> </a:t>
            </a:r>
            <a:r>
              <a:rPr lang="en-US" dirty="0" err="1"/>
              <a:t>země</a:t>
            </a:r>
            <a:r>
              <a:rPr lang="en-US" dirty="0"/>
              <a:t> </a:t>
            </a:r>
            <a:r>
              <a:rPr lang="en-US" dirty="0" err="1"/>
              <a:t>až</a:t>
            </a:r>
            <a:r>
              <a:rPr lang="en-US" dirty="0"/>
              <a:t> </a:t>
            </a:r>
            <a:r>
              <a:rPr lang="en-US" dirty="0" err="1"/>
              <a:t>dnešní</a:t>
            </a:r>
            <a:r>
              <a:rPr lang="en-US" dirty="0"/>
              <a:t> </a:t>
            </a:r>
            <a:r>
              <a:rPr lang="en-US" dirty="0" err="1"/>
              <a:t>mládež</a:t>
            </a:r>
            <a:r>
              <a:rPr lang="en-US" dirty="0"/>
              <a:t> </a:t>
            </a:r>
            <a:r>
              <a:rPr lang="en-US" dirty="0" err="1"/>
              <a:t>převezme</a:t>
            </a:r>
            <a:r>
              <a:rPr lang="en-US" dirty="0"/>
              <a:t> do </a:t>
            </a:r>
            <a:r>
              <a:rPr lang="en-US" dirty="0" err="1"/>
              <a:t>svých</a:t>
            </a:r>
            <a:r>
              <a:rPr lang="en-US" dirty="0"/>
              <a:t> </a:t>
            </a:r>
            <a:r>
              <a:rPr lang="en-US" dirty="0" err="1"/>
              <a:t>rukou</a:t>
            </a:r>
            <a:r>
              <a:rPr lang="en-US" dirty="0"/>
              <a:t> </a:t>
            </a:r>
            <a:r>
              <a:rPr lang="en-US" dirty="0" err="1"/>
              <a:t>otěže</a:t>
            </a:r>
            <a:r>
              <a:rPr lang="en-US" dirty="0"/>
              <a:t> </a:t>
            </a:r>
            <a:r>
              <a:rPr lang="en-US" dirty="0" err="1"/>
              <a:t>řízení</a:t>
            </a:r>
            <a:r>
              <a:rPr lang="en-US" dirty="0"/>
              <a:t>. Je to </a:t>
            </a:r>
            <a:r>
              <a:rPr lang="en-US" dirty="0" err="1"/>
              <a:t>mládež</a:t>
            </a:r>
            <a:r>
              <a:rPr lang="en-US" dirty="0"/>
              <a:t> </a:t>
            </a:r>
            <a:r>
              <a:rPr lang="en-US" dirty="0" err="1"/>
              <a:t>neukázněná</a:t>
            </a:r>
            <a:r>
              <a:rPr lang="en-US" dirty="0"/>
              <a:t>, </a:t>
            </a:r>
            <a:r>
              <a:rPr lang="en-US" dirty="0" err="1"/>
              <a:t>drzá</a:t>
            </a:r>
            <a:r>
              <a:rPr lang="en-US" dirty="0"/>
              <a:t> a </a:t>
            </a:r>
            <a:r>
              <a:rPr lang="en-US" dirty="0" err="1"/>
              <a:t>nesnesitelná</a:t>
            </a:r>
            <a:r>
              <a:rPr lang="en-US" dirty="0"/>
              <a:t>.”</a:t>
            </a:r>
          </a:p>
          <a:p>
            <a:r>
              <a:rPr lang="en-US" dirty="0" err="1"/>
              <a:t>Hesiodos</a:t>
            </a:r>
            <a:r>
              <a:rPr lang="en-US" dirty="0"/>
              <a:t>, 720 </a:t>
            </a:r>
            <a:r>
              <a:rPr lang="en-US" dirty="0" err="1"/>
              <a:t>př</a:t>
            </a:r>
            <a:r>
              <a:rPr lang="en-US" dirty="0"/>
              <a:t>. K.</a:t>
            </a:r>
          </a:p>
          <a:p>
            <a:endParaRPr lang="en-US" dirty="0"/>
          </a:p>
          <a:p>
            <a:endParaRPr lang="en-US" dirty="0"/>
          </a:p>
          <a:p>
            <a:r>
              <a:rPr lang="en-US" dirty="0"/>
              <a:t>“</a:t>
            </a:r>
            <a:r>
              <a:rPr lang="en-US" dirty="0" err="1"/>
              <a:t>Náš</a:t>
            </a:r>
            <a:r>
              <a:rPr lang="en-US" dirty="0"/>
              <a:t> </a:t>
            </a:r>
            <a:r>
              <a:rPr lang="en-US" dirty="0" err="1"/>
              <a:t>svět</a:t>
            </a:r>
            <a:r>
              <a:rPr lang="en-US" dirty="0"/>
              <a:t> je v </a:t>
            </a:r>
            <a:r>
              <a:rPr lang="en-US" dirty="0" err="1"/>
              <a:t>kritickém</a:t>
            </a:r>
            <a:r>
              <a:rPr lang="en-US" dirty="0"/>
              <a:t> </a:t>
            </a:r>
            <a:r>
              <a:rPr lang="en-US" dirty="0" err="1"/>
              <a:t>stavu</a:t>
            </a:r>
            <a:r>
              <a:rPr lang="en-US" dirty="0"/>
              <a:t>. </a:t>
            </a:r>
            <a:r>
              <a:rPr lang="en-US" dirty="0" err="1"/>
              <a:t>Děti</a:t>
            </a:r>
            <a:r>
              <a:rPr lang="en-US" dirty="0"/>
              <a:t> </a:t>
            </a:r>
            <a:r>
              <a:rPr lang="en-US" dirty="0" err="1"/>
              <a:t>neposlouchají</a:t>
            </a:r>
            <a:r>
              <a:rPr lang="en-US" dirty="0"/>
              <a:t> </a:t>
            </a:r>
            <a:r>
              <a:rPr lang="en-US" dirty="0" err="1"/>
              <a:t>rodiče</a:t>
            </a:r>
            <a:r>
              <a:rPr lang="en-US" dirty="0"/>
              <a:t>, </a:t>
            </a:r>
            <a:r>
              <a:rPr lang="en-US" dirty="0" err="1"/>
              <a:t>neučí</a:t>
            </a:r>
            <a:r>
              <a:rPr lang="en-US" dirty="0"/>
              <a:t> se, </a:t>
            </a:r>
            <a:r>
              <a:rPr lang="en-US" dirty="0" err="1"/>
              <a:t>nemají</a:t>
            </a:r>
            <a:r>
              <a:rPr lang="en-US" dirty="0"/>
              <a:t> </a:t>
            </a:r>
            <a:r>
              <a:rPr lang="en-US" dirty="0" err="1"/>
              <a:t>snahu</a:t>
            </a:r>
            <a:r>
              <a:rPr lang="en-US" dirty="0"/>
              <a:t> </a:t>
            </a:r>
            <a:r>
              <a:rPr lang="en-US" dirty="0" err="1"/>
              <a:t>po</a:t>
            </a:r>
            <a:r>
              <a:rPr lang="en-US" dirty="0"/>
              <a:t> </a:t>
            </a:r>
            <a:r>
              <a:rPr lang="en-US" dirty="0" err="1"/>
              <a:t>vzdělání</a:t>
            </a:r>
            <a:r>
              <a:rPr lang="en-US" dirty="0"/>
              <a:t>. </a:t>
            </a:r>
            <a:r>
              <a:rPr lang="en-US" dirty="0" err="1"/>
              <a:t>Konec</a:t>
            </a:r>
            <a:r>
              <a:rPr lang="en-US" dirty="0"/>
              <a:t> </a:t>
            </a:r>
            <a:r>
              <a:rPr lang="en-US" dirty="0" err="1"/>
              <a:t>světa</a:t>
            </a:r>
            <a:r>
              <a:rPr lang="en-US" dirty="0"/>
              <a:t> </a:t>
            </a:r>
            <a:r>
              <a:rPr lang="en-US" dirty="0" err="1"/>
              <a:t>není</a:t>
            </a:r>
            <a:r>
              <a:rPr lang="en-US" dirty="0"/>
              <a:t> </a:t>
            </a:r>
            <a:r>
              <a:rPr lang="en-US" dirty="0" err="1"/>
              <a:t>příliš</a:t>
            </a:r>
            <a:r>
              <a:rPr lang="en-US" dirty="0"/>
              <a:t> </a:t>
            </a:r>
            <a:r>
              <a:rPr lang="en-US" dirty="0" err="1"/>
              <a:t>daleko</a:t>
            </a:r>
            <a:r>
              <a:rPr lang="en-US" dirty="0"/>
              <a:t>.”</a:t>
            </a:r>
          </a:p>
          <a:p>
            <a:r>
              <a:rPr lang="en-US" dirty="0" err="1"/>
              <a:t>neznámý</a:t>
            </a:r>
            <a:r>
              <a:rPr lang="en-US" dirty="0"/>
              <a:t> </a:t>
            </a:r>
            <a:r>
              <a:rPr lang="en-US" dirty="0" err="1"/>
              <a:t>egyptský</a:t>
            </a:r>
            <a:r>
              <a:rPr lang="en-US" dirty="0"/>
              <a:t> </a:t>
            </a:r>
            <a:r>
              <a:rPr lang="en-US" dirty="0" err="1"/>
              <a:t>kněz</a:t>
            </a:r>
            <a:r>
              <a:rPr lang="en-US" dirty="0"/>
              <a:t>, 2000 </a:t>
            </a:r>
            <a:r>
              <a:rPr lang="en-US" dirty="0" err="1"/>
              <a:t>př.n.l</a:t>
            </a:r>
            <a:r>
              <a:rPr lang="en-US" dirty="0"/>
              <a:t>.</a:t>
            </a:r>
          </a:p>
        </p:txBody>
      </p:sp>
    </p:spTree>
    <p:extLst>
      <p:ext uri="{BB962C8B-B14F-4D97-AF65-F5344CB8AC3E}">
        <p14:creationId xmlns:p14="http://schemas.microsoft.com/office/powerpoint/2010/main" val="3242866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93624" y="1"/>
            <a:ext cx="6715085" cy="6254035"/>
            <a:chOff x="2184164" y="388044"/>
            <a:chExt cx="6715085" cy="6254035"/>
          </a:xfrm>
        </p:grpSpPr>
        <p:pic>
          <p:nvPicPr>
            <p:cNvPr id="4" name="Picture 3" descr="ambition_productiv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164" y="388044"/>
              <a:ext cx="6591606" cy="3443178"/>
            </a:xfrm>
            <a:prstGeom prst="rect">
              <a:avLst/>
            </a:prstGeom>
          </p:spPr>
        </p:pic>
        <p:pic>
          <p:nvPicPr>
            <p:cNvPr id="5" name="Picture 4" descr="productive_proc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898" y="3324823"/>
              <a:ext cx="4680534" cy="3317256"/>
            </a:xfrm>
            <a:prstGeom prst="rect">
              <a:avLst/>
            </a:prstGeom>
          </p:spPr>
        </p:pic>
        <p:sp>
          <p:nvSpPr>
            <p:cNvPr id="6" name="Rectangle 5"/>
            <p:cNvSpPr/>
            <p:nvPr/>
          </p:nvSpPr>
          <p:spPr>
            <a:xfrm>
              <a:off x="7129692" y="3324823"/>
              <a:ext cx="1769557" cy="9789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1710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LawsOfHer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44600"/>
            <a:ext cx="9144000" cy="4351802"/>
          </a:xfrm>
          <a:prstGeom prst="rect">
            <a:avLst/>
          </a:prstGeom>
        </p:spPr>
      </p:pic>
      <p:sp>
        <p:nvSpPr>
          <p:cNvPr id="5" name="Oval 4"/>
          <p:cNvSpPr/>
          <p:nvPr/>
        </p:nvSpPr>
        <p:spPr>
          <a:xfrm>
            <a:off x="4999030" y="1684460"/>
            <a:ext cx="2081489" cy="1322874"/>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146857" y="2445383"/>
            <a:ext cx="1825713" cy="194656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705838" y="3174898"/>
            <a:ext cx="1787971" cy="1058299"/>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384993" y="4400762"/>
            <a:ext cx="1587576" cy="73199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044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5118" y="61734"/>
            <a:ext cx="8934528" cy="6155533"/>
          </a:xfrm>
          <a:prstGeom prst="rect">
            <a:avLst/>
          </a:prstGeom>
          <a:noFill/>
        </p:spPr>
        <p:txBody>
          <a:bodyPr wrap="square" rtlCol="0">
            <a:spAutoFit/>
          </a:bodyPr>
          <a:lstStyle/>
          <a:p>
            <a:r>
              <a:rPr lang="en-US" sz="2800" b="1" dirty="0">
                <a:solidFill>
                  <a:srgbClr val="0000FF"/>
                </a:solidFill>
              </a:rPr>
              <a:t>What makes a good (PhD) student</a:t>
            </a:r>
          </a:p>
          <a:p>
            <a:pPr marL="342900" indent="-342900">
              <a:buFont typeface="+mj-lt"/>
              <a:buAutoNum type="alphaLcParenR"/>
            </a:pPr>
            <a:r>
              <a:rPr lang="en-US" dirty="0"/>
              <a:t>Choose a supervisor whose work you admire and who is well supported by grants and departmental infrastructure.</a:t>
            </a:r>
          </a:p>
          <a:p>
            <a:pPr marL="342900" indent="-342900">
              <a:buFont typeface="+mj-lt"/>
              <a:buAutoNum type="alphaLcParenR"/>
            </a:pPr>
            <a:r>
              <a:rPr lang="en-US" b="1" dirty="0"/>
              <a:t>Take responsibility for your project.</a:t>
            </a:r>
          </a:p>
          <a:p>
            <a:pPr marL="342900" indent="-342900">
              <a:buFont typeface="+mj-lt"/>
              <a:buAutoNum type="alphaLcParenR"/>
            </a:pPr>
            <a:r>
              <a:rPr lang="en-US" b="1" dirty="0"/>
              <a:t>Work hard </a:t>
            </a:r>
            <a:r>
              <a:rPr lang="en-US" dirty="0"/>
              <a:t>— long days all week and part of most weekends. If research is your passion this should be easy, and if it isn't, you are probably in the wrong field. Note who goes home with a full briefcase to work on at the end of the day. </a:t>
            </a:r>
            <a:r>
              <a:rPr lang="en-US" b="1" dirty="0"/>
              <a:t>This is a cause of success, not a consequence.</a:t>
            </a:r>
          </a:p>
          <a:p>
            <a:pPr marL="342900" indent="-342900">
              <a:buFont typeface="+mj-lt"/>
              <a:buAutoNum type="alphaLcParenR"/>
            </a:pPr>
            <a:r>
              <a:rPr lang="en-US" sz="1000" dirty="0">
                <a:solidFill>
                  <a:srgbClr val="FF0000"/>
                </a:solidFill>
              </a:rPr>
              <a:t>Take some weekends off, and decent holidays, so you don't burn out.</a:t>
            </a:r>
          </a:p>
          <a:p>
            <a:pPr marL="342900" indent="-342900">
              <a:buFont typeface="+mj-lt"/>
              <a:buAutoNum type="alphaLcParenR"/>
            </a:pPr>
            <a:r>
              <a:rPr lang="en-US" b="1" dirty="0"/>
              <a:t>Read the literature </a:t>
            </a:r>
            <a:r>
              <a:rPr lang="en-US" dirty="0"/>
              <a:t>in your immediate area, both current and past, and around it. You can't possibly make an original contribution to the literature unless you know what is already there.</a:t>
            </a:r>
          </a:p>
          <a:p>
            <a:pPr marL="342900" indent="-342900">
              <a:buFont typeface="+mj-lt"/>
              <a:buAutoNum type="alphaLcParenR"/>
            </a:pPr>
            <a:r>
              <a:rPr lang="en-US" b="1" dirty="0"/>
              <a:t>Plan your days and weeks </a:t>
            </a:r>
            <a:r>
              <a:rPr lang="en-US" dirty="0"/>
              <a:t>carefully to dovetail experiments so that you have a minimum amount of downtime.</a:t>
            </a:r>
          </a:p>
          <a:p>
            <a:pPr marL="342900" indent="-342900">
              <a:buFont typeface="+mj-lt"/>
              <a:buAutoNum type="alphaLcParenR"/>
            </a:pPr>
            <a:r>
              <a:rPr lang="en-US" dirty="0"/>
              <a:t>Keep a good lab book and write it up every day.</a:t>
            </a:r>
          </a:p>
          <a:p>
            <a:pPr marL="342900" indent="-342900">
              <a:buFont typeface="+mj-lt"/>
              <a:buAutoNum type="alphaLcParenR"/>
            </a:pPr>
            <a:r>
              <a:rPr lang="en-US" dirty="0"/>
              <a:t>Be creative. Think about what you are doing and why, and look for better ways to go. Don't see your PhD as just a road map laid out by your supervisor.</a:t>
            </a:r>
          </a:p>
          <a:p>
            <a:pPr marL="342900" indent="-342900">
              <a:buFont typeface="+mj-lt"/>
              <a:buAutoNum type="alphaLcParenR"/>
            </a:pPr>
            <a:r>
              <a:rPr lang="en-US" b="1" dirty="0"/>
              <a:t>Develop good writing skills</a:t>
            </a:r>
            <a:r>
              <a:rPr lang="en-US" dirty="0"/>
              <a:t>: they will make your scientific career immeasurably easier.</a:t>
            </a:r>
          </a:p>
          <a:p>
            <a:pPr marL="342900" indent="-342900">
              <a:buFont typeface="+mj-lt"/>
              <a:buAutoNum type="alphaLcParenR"/>
            </a:pPr>
            <a:r>
              <a:rPr lang="en-US" dirty="0"/>
              <a:t>To be successful you must be at least four of the following: </a:t>
            </a:r>
            <a:r>
              <a:rPr lang="en-US" b="1" i="1" dirty="0">
                <a:solidFill>
                  <a:srgbClr val="FF0000"/>
                </a:solidFill>
              </a:rPr>
              <a:t>smart</a:t>
            </a:r>
            <a:r>
              <a:rPr lang="en-US" i="1" dirty="0">
                <a:solidFill>
                  <a:srgbClr val="000000"/>
                </a:solidFill>
              </a:rPr>
              <a:t>,</a:t>
            </a:r>
            <a:r>
              <a:rPr lang="en-US" i="1" dirty="0">
                <a:solidFill>
                  <a:srgbClr val="FF0000"/>
                </a:solidFill>
              </a:rPr>
              <a:t> </a:t>
            </a:r>
            <a:r>
              <a:rPr lang="en-US" b="1" i="1" dirty="0">
                <a:solidFill>
                  <a:srgbClr val="FF0000"/>
                </a:solidFill>
              </a:rPr>
              <a:t>motivated</a:t>
            </a:r>
            <a:r>
              <a:rPr lang="en-US" i="1" dirty="0">
                <a:solidFill>
                  <a:srgbClr val="000000"/>
                </a:solidFill>
              </a:rPr>
              <a:t>, </a:t>
            </a:r>
            <a:r>
              <a:rPr lang="en-US" b="1" i="1" dirty="0">
                <a:solidFill>
                  <a:srgbClr val="FF0000"/>
                </a:solidFill>
              </a:rPr>
              <a:t>creative</a:t>
            </a:r>
            <a:r>
              <a:rPr lang="en-US" i="1" dirty="0">
                <a:solidFill>
                  <a:srgbClr val="000000"/>
                </a:solidFill>
              </a:rPr>
              <a:t>,</a:t>
            </a:r>
            <a:r>
              <a:rPr lang="en-US" i="1" dirty="0">
                <a:solidFill>
                  <a:srgbClr val="FF0000"/>
                </a:solidFill>
              </a:rPr>
              <a:t> </a:t>
            </a:r>
            <a:r>
              <a:rPr lang="en-US" b="1" i="1" dirty="0">
                <a:solidFill>
                  <a:srgbClr val="FF0000"/>
                </a:solidFill>
              </a:rPr>
              <a:t>hard-working</a:t>
            </a:r>
            <a:r>
              <a:rPr lang="en-US" i="1" dirty="0"/>
              <a:t>,</a:t>
            </a:r>
            <a:r>
              <a:rPr lang="en-US" i="1" dirty="0">
                <a:solidFill>
                  <a:srgbClr val="FF0000"/>
                </a:solidFill>
              </a:rPr>
              <a:t> </a:t>
            </a:r>
            <a:r>
              <a:rPr lang="en-US" b="1" i="1" dirty="0">
                <a:solidFill>
                  <a:srgbClr val="FF0000"/>
                </a:solidFill>
              </a:rPr>
              <a:t>skillful</a:t>
            </a:r>
            <a:r>
              <a:rPr lang="en-US" dirty="0"/>
              <a:t> and </a:t>
            </a:r>
            <a:r>
              <a:rPr lang="en-US" b="1" i="1" dirty="0">
                <a:solidFill>
                  <a:srgbClr val="FF0000"/>
                </a:solidFill>
              </a:rPr>
              <a:t>lucky</a:t>
            </a:r>
            <a:r>
              <a:rPr lang="en-US" dirty="0"/>
              <a:t>. </a:t>
            </a:r>
            <a:r>
              <a:rPr lang="en-US" b="1" dirty="0"/>
              <a:t>You can't depend on luck, so you had better focus on the others!</a:t>
            </a:r>
          </a:p>
          <a:p>
            <a:pPr algn="r"/>
            <a:r>
              <a:rPr lang="en-US" sz="1600" i="1" dirty="0">
                <a:hlinkClick r:id="rId2"/>
              </a:rPr>
              <a:t>Nature 441, 252 (10 May 2006) | 10.1038/nj7090-252b</a:t>
            </a:r>
            <a:endParaRPr lang="en-US" sz="1600" b="1" dirty="0"/>
          </a:p>
        </p:txBody>
      </p:sp>
    </p:spTree>
    <p:extLst>
      <p:ext uri="{BB962C8B-B14F-4D97-AF65-F5344CB8AC3E}">
        <p14:creationId xmlns:p14="http://schemas.microsoft.com/office/powerpoint/2010/main" val="1125999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2758" y="123469"/>
            <a:ext cx="8890428" cy="6247865"/>
          </a:xfrm>
          <a:prstGeom prst="rect">
            <a:avLst/>
          </a:prstGeom>
          <a:noFill/>
        </p:spPr>
        <p:txBody>
          <a:bodyPr wrap="square" rtlCol="0">
            <a:spAutoFit/>
          </a:bodyPr>
          <a:lstStyle/>
          <a:p>
            <a:r>
              <a:rPr lang="en-US" dirty="0"/>
              <a:t>Time management story to show/understand how </a:t>
            </a:r>
            <a:r>
              <a:rPr lang="en-US" b="1" dirty="0"/>
              <a:t>planning of tasks is the key </a:t>
            </a:r>
            <a:r>
              <a:rPr lang="en-US" dirty="0"/>
              <a:t>to time management.</a:t>
            </a:r>
          </a:p>
          <a:p>
            <a:endParaRPr lang="en-US" dirty="0"/>
          </a:p>
          <a:p>
            <a:r>
              <a:rPr lang="en-US" dirty="0"/>
              <a:t>Start with a </a:t>
            </a:r>
            <a:r>
              <a:rPr lang="en-US" b="1" dirty="0"/>
              <a:t>bucket</a:t>
            </a:r>
            <a:r>
              <a:rPr lang="en-US" dirty="0"/>
              <a:t>, some </a:t>
            </a:r>
            <a:r>
              <a:rPr lang="en-US" b="1" dirty="0"/>
              <a:t>big rocks </a:t>
            </a:r>
            <a:r>
              <a:rPr lang="en-US" dirty="0"/>
              <a:t>enough to fill it, some </a:t>
            </a:r>
            <a:r>
              <a:rPr lang="en-US" b="1" dirty="0"/>
              <a:t>small stones</a:t>
            </a:r>
            <a:r>
              <a:rPr lang="en-US" dirty="0"/>
              <a:t>, some </a:t>
            </a:r>
            <a:r>
              <a:rPr lang="en-US" b="1" dirty="0"/>
              <a:t>sand</a:t>
            </a:r>
            <a:r>
              <a:rPr lang="en-US" dirty="0"/>
              <a:t>, and </a:t>
            </a:r>
            <a:r>
              <a:rPr lang="en-US" b="1" dirty="0"/>
              <a:t>water</a:t>
            </a:r>
            <a:r>
              <a:rPr lang="en-US" dirty="0"/>
              <a:t>.</a:t>
            </a:r>
          </a:p>
          <a:p>
            <a:endParaRPr lang="en-US" dirty="0"/>
          </a:p>
          <a:p>
            <a:r>
              <a:rPr lang="en-US" dirty="0"/>
              <a:t>The bucket is your available time. The rocks, stones, sand and water are your tasks - a few big ones, some more medium-sized ones, and lots of small jobs and continuous demands and interruptions.</a:t>
            </a:r>
          </a:p>
          <a:p>
            <a:endParaRPr lang="en-US" dirty="0"/>
          </a:p>
          <a:p>
            <a:r>
              <a:rPr lang="en-US" dirty="0"/>
              <a:t>Put the big rocks in the bucket - is it full?</a:t>
            </a:r>
          </a:p>
          <a:p>
            <a:r>
              <a:rPr lang="en-US" dirty="0"/>
              <a:t>Put the small stones in around the big rocks - is it full?</a:t>
            </a:r>
          </a:p>
          <a:p>
            <a:r>
              <a:rPr lang="en-US" dirty="0"/>
              <a:t>Put the sand in and give it a shake - is it full?</a:t>
            </a:r>
          </a:p>
          <a:p>
            <a:r>
              <a:rPr lang="en-US" dirty="0"/>
              <a:t>Put the water in. Now it's full.</a:t>
            </a:r>
          </a:p>
          <a:p>
            <a:endParaRPr lang="en-US" dirty="0"/>
          </a:p>
          <a:p>
            <a:r>
              <a:rPr lang="en-US" dirty="0"/>
              <a:t>The point is: </a:t>
            </a:r>
            <a:r>
              <a:rPr lang="en-US" sz="2200" b="1" dirty="0">
                <a:solidFill>
                  <a:srgbClr val="FF0000"/>
                </a:solidFill>
              </a:rPr>
              <a:t>unless you put the big rocks in first, you won't get them in at all</a:t>
            </a:r>
            <a:r>
              <a:rPr lang="en-US" dirty="0"/>
              <a:t>.</a:t>
            </a:r>
          </a:p>
          <a:p>
            <a:endParaRPr lang="en-US" dirty="0"/>
          </a:p>
          <a:p>
            <a:r>
              <a:rPr lang="en-US" dirty="0"/>
              <a:t>In other words: Plan time-slots for your big issues before anything else, or the inevitable sand and water issues will fill up your days and you won't fit the big issues in.</a:t>
            </a:r>
          </a:p>
          <a:p>
            <a:endParaRPr lang="en-US" dirty="0"/>
          </a:p>
          <a:p>
            <a:r>
              <a:rPr lang="en-US" dirty="0"/>
              <a:t>Note that a big 'task' isn't necessarily a work task - it could be your child's sports-day, or a holiday.</a:t>
            </a:r>
          </a:p>
        </p:txBody>
      </p:sp>
    </p:spTree>
    <p:extLst>
      <p:ext uri="{BB962C8B-B14F-4D97-AF65-F5344CB8AC3E}">
        <p14:creationId xmlns:p14="http://schemas.microsoft.com/office/powerpoint/2010/main" val="153735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232" y="370703"/>
            <a:ext cx="9173207" cy="5846443"/>
          </a:xfrm>
          <a:prstGeom prst="rect">
            <a:avLst/>
          </a:prstGeom>
        </p:spPr>
      </p:pic>
    </p:spTree>
    <p:extLst>
      <p:ext uri="{BB962C8B-B14F-4D97-AF65-F5344CB8AC3E}">
        <p14:creationId xmlns:p14="http://schemas.microsoft.com/office/powerpoint/2010/main" val="2123694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Rocks-sm-greenertrees-n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057" y="158643"/>
            <a:ext cx="8168217" cy="6293675"/>
          </a:xfrm>
          <a:prstGeom prst="rect">
            <a:avLst/>
          </a:prstGeom>
        </p:spPr>
      </p:pic>
      <p:sp>
        <p:nvSpPr>
          <p:cNvPr id="5" name="TextBox 4"/>
          <p:cNvSpPr txBox="1"/>
          <p:nvPr/>
        </p:nvSpPr>
        <p:spPr>
          <a:xfrm>
            <a:off x="3402633" y="6490904"/>
            <a:ext cx="7274189" cy="338554"/>
          </a:xfrm>
          <a:prstGeom prst="rect">
            <a:avLst/>
          </a:prstGeom>
          <a:noFill/>
        </p:spPr>
        <p:txBody>
          <a:bodyPr wrap="square" rtlCol="0">
            <a:spAutoFit/>
          </a:bodyPr>
          <a:lstStyle/>
          <a:p>
            <a:pPr algn="r"/>
            <a:r>
              <a:rPr lang="en-US" sz="1600" dirty="0"/>
              <a:t>http://</a:t>
            </a:r>
            <a:r>
              <a:rPr lang="en-US" sz="1600" dirty="0" err="1"/>
              <a:t>www.visjonaer.com</a:t>
            </a:r>
            <a:r>
              <a:rPr lang="en-US" sz="1600" dirty="0"/>
              <a:t>/blog/put-the-big-rocks-in-first-in-the-jar-of-life</a:t>
            </a:r>
          </a:p>
        </p:txBody>
      </p:sp>
    </p:spTree>
    <p:extLst>
      <p:ext uri="{BB962C8B-B14F-4D97-AF65-F5344CB8AC3E}">
        <p14:creationId xmlns:p14="http://schemas.microsoft.com/office/powerpoint/2010/main" val="3789807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1" y="388044"/>
            <a:ext cx="11696700" cy="5016758"/>
          </a:xfrm>
          <a:prstGeom prst="rect">
            <a:avLst/>
          </a:prstGeom>
          <a:noFill/>
        </p:spPr>
        <p:txBody>
          <a:bodyPr wrap="square" rtlCol="0">
            <a:spAutoFit/>
          </a:bodyPr>
          <a:lstStyle/>
          <a:p>
            <a:r>
              <a:rPr lang="en-US" sz="4000" dirty="0" err="1"/>
              <a:t>Neumíš</a:t>
            </a:r>
            <a:r>
              <a:rPr lang="en-US" sz="4000" dirty="0"/>
              <a:t>?				</a:t>
            </a:r>
          </a:p>
          <a:p>
            <a:r>
              <a:rPr lang="en-US" sz="4000" dirty="0"/>
              <a:t>							</a:t>
            </a:r>
            <a:r>
              <a:rPr lang="en-US" sz="4000" dirty="0" err="1"/>
              <a:t>Naučíme</a:t>
            </a:r>
            <a:r>
              <a:rPr lang="en-US" sz="4000" dirty="0"/>
              <a:t> </a:t>
            </a:r>
            <a:r>
              <a:rPr lang="en-US" sz="4000" dirty="0" err="1"/>
              <a:t>Tě</a:t>
            </a:r>
            <a:r>
              <a:rPr lang="en-US" sz="4000" dirty="0"/>
              <a:t>!</a:t>
            </a:r>
          </a:p>
          <a:p>
            <a:endParaRPr lang="en-US" sz="4000" dirty="0"/>
          </a:p>
          <a:p>
            <a:r>
              <a:rPr lang="en-US" sz="4000" dirty="0" err="1"/>
              <a:t>Nemůžeš</a:t>
            </a:r>
            <a:r>
              <a:rPr lang="en-US" sz="4000" dirty="0"/>
              <a:t>? 			</a:t>
            </a:r>
          </a:p>
          <a:p>
            <a:r>
              <a:rPr lang="en-US" sz="4000" dirty="0"/>
              <a:t>							</a:t>
            </a:r>
            <a:r>
              <a:rPr lang="en-US" sz="4000" dirty="0" err="1"/>
              <a:t>Pomůžeme</a:t>
            </a:r>
            <a:r>
              <a:rPr lang="en-US" sz="4000" dirty="0"/>
              <a:t> Ti!</a:t>
            </a:r>
          </a:p>
          <a:p>
            <a:endParaRPr lang="en-US" sz="4000" dirty="0"/>
          </a:p>
          <a:p>
            <a:r>
              <a:rPr lang="en-US" sz="4000" dirty="0" err="1"/>
              <a:t>Nechceš</a:t>
            </a:r>
            <a:r>
              <a:rPr lang="en-US" sz="4000" dirty="0"/>
              <a:t>? </a:t>
            </a:r>
          </a:p>
          <a:p>
            <a:r>
              <a:rPr lang="en-US" sz="4000" dirty="0"/>
              <a:t>							</a:t>
            </a:r>
            <a:r>
              <a:rPr lang="en-US" sz="4000" dirty="0" err="1"/>
              <a:t>Nepotřebujeme</a:t>
            </a:r>
            <a:r>
              <a:rPr lang="en-US" sz="4000" dirty="0"/>
              <a:t> </a:t>
            </a:r>
            <a:r>
              <a:rPr lang="en-US" sz="4000" dirty="0" err="1"/>
              <a:t>Tě</a:t>
            </a:r>
            <a:r>
              <a:rPr lang="en-US" sz="4000" dirty="0"/>
              <a:t>!</a:t>
            </a:r>
          </a:p>
        </p:txBody>
      </p:sp>
    </p:spTree>
    <p:extLst>
      <p:ext uri="{BB962C8B-B14F-4D97-AF65-F5344CB8AC3E}">
        <p14:creationId xmlns:p14="http://schemas.microsoft.com/office/powerpoint/2010/main" val="3847051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v01.png"/>
          <p:cNvPicPr>
            <a:picLocks noChangeAspect="1"/>
          </p:cNvPicPr>
          <p:nvPr/>
        </p:nvPicPr>
        <p:blipFill rotWithShape="1">
          <a:blip r:embed="rId2">
            <a:extLst>
              <a:ext uri="{28A0092B-C50C-407E-A947-70E740481C1C}">
                <a14:useLocalDpi xmlns:a14="http://schemas.microsoft.com/office/drawing/2010/main" val="0"/>
              </a:ext>
            </a:extLst>
          </a:blip>
          <a:srcRect r="26694"/>
          <a:stretch/>
        </p:blipFill>
        <p:spPr>
          <a:xfrm>
            <a:off x="1859156" y="643799"/>
            <a:ext cx="4064461" cy="3862792"/>
          </a:xfrm>
          <a:prstGeom prst="rect">
            <a:avLst/>
          </a:prstGeom>
        </p:spPr>
      </p:pic>
      <p:pic>
        <p:nvPicPr>
          <p:cNvPr id="5" name="Picture 4" descr="cv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273" y="0"/>
            <a:ext cx="3399337" cy="6858000"/>
          </a:xfrm>
          <a:prstGeom prst="rect">
            <a:avLst/>
          </a:prstGeom>
        </p:spPr>
      </p:pic>
      <p:sp>
        <p:nvSpPr>
          <p:cNvPr id="6" name="Rectangle 5"/>
          <p:cNvSpPr/>
          <p:nvPr/>
        </p:nvSpPr>
        <p:spPr>
          <a:xfrm>
            <a:off x="6842382" y="1366970"/>
            <a:ext cx="2125589" cy="105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50434" y="1775126"/>
            <a:ext cx="2125589" cy="105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42383" y="2013243"/>
            <a:ext cx="1446458" cy="105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841491" y="2112728"/>
            <a:ext cx="1205858" cy="105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550433" y="2193178"/>
            <a:ext cx="1779152" cy="105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988424" y="1574760"/>
            <a:ext cx="2949733" cy="2003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42384" y="3438077"/>
            <a:ext cx="3095773" cy="2003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714683" y="2927962"/>
            <a:ext cx="2778259" cy="46602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89588" y="3205067"/>
            <a:ext cx="3624966" cy="60481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771823" y="4744709"/>
            <a:ext cx="1369647" cy="15874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988423" y="537969"/>
            <a:ext cx="2854628" cy="1968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417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v03.png"/>
          <p:cNvPicPr>
            <a:picLocks noChangeAspect="1"/>
          </p:cNvPicPr>
          <p:nvPr/>
        </p:nvPicPr>
        <p:blipFill rotWithShape="1">
          <a:blip r:embed="rId2">
            <a:extLst>
              <a:ext uri="{28A0092B-C50C-407E-A947-70E740481C1C}">
                <a14:useLocalDpi xmlns:a14="http://schemas.microsoft.com/office/drawing/2010/main" val="0"/>
              </a:ext>
            </a:extLst>
          </a:blip>
          <a:srcRect r="5188"/>
          <a:stretch/>
        </p:blipFill>
        <p:spPr>
          <a:xfrm>
            <a:off x="1585740" y="405682"/>
            <a:ext cx="4404303" cy="4436038"/>
          </a:xfrm>
          <a:prstGeom prst="rect">
            <a:avLst/>
          </a:prstGeom>
        </p:spPr>
      </p:pic>
      <p:sp>
        <p:nvSpPr>
          <p:cNvPr id="5" name="Rectangle 4"/>
          <p:cNvSpPr/>
          <p:nvPr/>
        </p:nvSpPr>
        <p:spPr>
          <a:xfrm>
            <a:off x="3125321" y="1266090"/>
            <a:ext cx="2270603" cy="27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25321" y="1704571"/>
            <a:ext cx="2270603" cy="27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25320" y="1981834"/>
            <a:ext cx="2864722" cy="27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888077" y="2533575"/>
            <a:ext cx="711948" cy="40320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888077" y="692845"/>
            <a:ext cx="711948" cy="40320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v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211" y="177787"/>
            <a:ext cx="3861740" cy="6618481"/>
          </a:xfrm>
          <a:prstGeom prst="rect">
            <a:avLst/>
          </a:prstGeom>
        </p:spPr>
      </p:pic>
      <p:sp>
        <p:nvSpPr>
          <p:cNvPr id="11" name="Oval 10"/>
          <p:cNvSpPr/>
          <p:nvPr/>
        </p:nvSpPr>
        <p:spPr>
          <a:xfrm>
            <a:off x="2948924" y="289638"/>
            <a:ext cx="711948" cy="3365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449520" y="43782"/>
            <a:ext cx="711948" cy="33652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634737" y="1614984"/>
            <a:ext cx="2270603" cy="27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260271" y="5705998"/>
            <a:ext cx="4321735" cy="67907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00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52047"/>
            <a:ext cx="9144000" cy="2428658"/>
          </a:xfrm>
          <a:prstGeom prst="rect">
            <a:avLst/>
          </a:prstGeom>
        </p:spPr>
      </p:pic>
      <p:sp>
        <p:nvSpPr>
          <p:cNvPr id="5" name="Oval 4"/>
          <p:cNvSpPr/>
          <p:nvPr/>
        </p:nvSpPr>
        <p:spPr>
          <a:xfrm>
            <a:off x="1444622" y="2001950"/>
            <a:ext cx="4454033" cy="212541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453413" y="2303039"/>
            <a:ext cx="1884990" cy="53673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5898654" y="2601653"/>
            <a:ext cx="1472920" cy="326309"/>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871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v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516" y="211659"/>
            <a:ext cx="5027326" cy="5487904"/>
          </a:xfrm>
          <a:prstGeom prst="rect">
            <a:avLst/>
          </a:prstGeom>
        </p:spPr>
      </p:pic>
      <p:sp>
        <p:nvSpPr>
          <p:cNvPr id="5" name="Oval 4"/>
          <p:cNvSpPr/>
          <p:nvPr/>
        </p:nvSpPr>
        <p:spPr>
          <a:xfrm>
            <a:off x="1850336" y="3414255"/>
            <a:ext cx="1614035" cy="53673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622588" y="2200921"/>
            <a:ext cx="4166875" cy="277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713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9216" y="256841"/>
            <a:ext cx="8468880" cy="5078314"/>
          </a:xfrm>
          <a:prstGeom prst="rect">
            <a:avLst/>
          </a:prstGeom>
          <a:noFill/>
        </p:spPr>
        <p:txBody>
          <a:bodyPr wrap="square" rtlCol="0">
            <a:spAutoFit/>
          </a:bodyPr>
          <a:lstStyle/>
          <a:p>
            <a:r>
              <a:rPr lang="en-US" dirty="0"/>
              <a:t>CV</a:t>
            </a:r>
          </a:p>
          <a:p>
            <a:pPr marL="285750" indent="-285750">
              <a:buFontTx/>
              <a:buChar char="-"/>
            </a:pPr>
            <a:r>
              <a:rPr lang="en-US" b="1" dirty="0">
                <a:solidFill>
                  <a:srgbClr val="0000FF"/>
                </a:solidFill>
              </a:rPr>
              <a:t>Why to write one</a:t>
            </a:r>
          </a:p>
          <a:p>
            <a:pPr lvl="1"/>
            <a:r>
              <a:rPr lang="en-US" b="1" dirty="0"/>
              <a:t>Apply for</a:t>
            </a:r>
          </a:p>
          <a:p>
            <a:pPr marL="1200150" lvl="2" indent="-285750">
              <a:buFontTx/>
              <a:buChar char="-"/>
            </a:pPr>
            <a:r>
              <a:rPr lang="en-US" dirty="0"/>
              <a:t>Job</a:t>
            </a:r>
          </a:p>
          <a:p>
            <a:pPr marL="1200150" lvl="2" indent="-285750">
              <a:buFontTx/>
              <a:buChar char="-"/>
            </a:pPr>
            <a:r>
              <a:rPr lang="en-US" dirty="0"/>
              <a:t>Funding</a:t>
            </a:r>
          </a:p>
          <a:p>
            <a:pPr marL="1200150" lvl="2" indent="-285750">
              <a:buFontTx/>
              <a:buChar char="-"/>
            </a:pPr>
            <a:r>
              <a:rPr lang="en-US" dirty="0"/>
              <a:t>Speculative application</a:t>
            </a:r>
          </a:p>
          <a:p>
            <a:pPr marL="1200150" lvl="2" indent="-285750">
              <a:buFontTx/>
              <a:buChar char="-"/>
            </a:pPr>
            <a:r>
              <a:rPr lang="en-US" dirty="0"/>
              <a:t>Collaboration</a:t>
            </a:r>
          </a:p>
          <a:p>
            <a:pPr marL="1200150" lvl="2" indent="-285750">
              <a:buFontTx/>
              <a:buChar char="-"/>
            </a:pPr>
            <a:r>
              <a:rPr lang="en-US" dirty="0"/>
              <a:t>People remember you</a:t>
            </a:r>
          </a:p>
          <a:p>
            <a:pPr marL="1200150" lvl="2" indent="-285750">
              <a:buFontTx/>
              <a:buChar char="-"/>
            </a:pPr>
            <a:r>
              <a:rPr lang="en-US" dirty="0"/>
              <a:t>Ask for supporting letter</a:t>
            </a:r>
          </a:p>
          <a:p>
            <a:pPr marL="1200150" lvl="2" indent="-285750">
              <a:buFontTx/>
              <a:buChar char="-"/>
            </a:pPr>
            <a:endParaRPr lang="en-US" dirty="0"/>
          </a:p>
          <a:p>
            <a:pPr lvl="2"/>
            <a:endParaRPr lang="en-US" dirty="0"/>
          </a:p>
          <a:p>
            <a:pPr marL="285750" indent="-285750">
              <a:buFontTx/>
              <a:buChar char="-"/>
            </a:pPr>
            <a:r>
              <a:rPr lang="en-US" b="1" dirty="0">
                <a:solidFill>
                  <a:srgbClr val="0000FF"/>
                </a:solidFill>
              </a:rPr>
              <a:t>What does the reader expect</a:t>
            </a:r>
          </a:p>
          <a:p>
            <a:r>
              <a:rPr lang="en-US" b="1" dirty="0"/>
              <a:t>	What you have</a:t>
            </a:r>
          </a:p>
          <a:p>
            <a:pPr marL="1200150" lvl="2" indent="-285750">
              <a:buFontTx/>
              <a:buChar char="-"/>
            </a:pPr>
            <a:r>
              <a:rPr lang="en-US" dirty="0"/>
              <a:t>Done</a:t>
            </a:r>
          </a:p>
          <a:p>
            <a:pPr marL="1200150" lvl="2" indent="-285750">
              <a:buFontTx/>
              <a:buChar char="-"/>
            </a:pPr>
            <a:r>
              <a:rPr lang="en-US" dirty="0"/>
              <a:t>Achieved</a:t>
            </a:r>
          </a:p>
          <a:p>
            <a:pPr marL="1200150" lvl="2" indent="-285750">
              <a:buFontTx/>
              <a:buChar char="-"/>
            </a:pPr>
            <a:endParaRPr lang="en-US" dirty="0"/>
          </a:p>
          <a:p>
            <a:r>
              <a:rPr lang="en-US" b="1" dirty="0">
                <a:solidFill>
                  <a:srgbClr val="FF0000"/>
                </a:solidFill>
              </a:rPr>
              <a:t>=&gt; Selected or Not?</a:t>
            </a:r>
          </a:p>
          <a:p>
            <a:pPr marL="285750" indent="-285750">
              <a:buFontTx/>
              <a:buChar char="-"/>
            </a:pPr>
            <a:endParaRPr lang="en-US" dirty="0"/>
          </a:p>
        </p:txBody>
      </p:sp>
    </p:spTree>
    <p:extLst>
      <p:ext uri="{BB962C8B-B14F-4D97-AF65-F5344CB8AC3E}">
        <p14:creationId xmlns:p14="http://schemas.microsoft.com/office/powerpoint/2010/main" val="3164230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6123" y="492279"/>
            <a:ext cx="7177501" cy="2862323"/>
          </a:xfrm>
          <a:prstGeom prst="rect">
            <a:avLst/>
          </a:prstGeom>
          <a:noFill/>
        </p:spPr>
        <p:txBody>
          <a:bodyPr wrap="square" rtlCol="0">
            <a:spAutoFit/>
          </a:bodyPr>
          <a:lstStyle/>
          <a:p>
            <a:r>
              <a:rPr lang="en-US" dirty="0"/>
              <a:t>Your CV is a </a:t>
            </a:r>
            <a:r>
              <a:rPr lang="en-US" b="1" dirty="0"/>
              <a:t>marketing</a:t>
            </a:r>
            <a:r>
              <a:rPr lang="en-US" dirty="0"/>
              <a:t> document, not just </a:t>
            </a:r>
            <a:r>
              <a:rPr lang="en-US" b="1" dirty="0"/>
              <a:t>information</a:t>
            </a:r>
            <a:r>
              <a:rPr lang="en-US" dirty="0"/>
              <a:t> record</a:t>
            </a:r>
          </a:p>
          <a:p>
            <a:endParaRPr lang="en-US" dirty="0"/>
          </a:p>
          <a:p>
            <a:r>
              <a:rPr lang="en-US" dirty="0"/>
              <a:t>“Students need to be reminded that the CV is a piece of personal marketing that has to engage the reader immediately”</a:t>
            </a:r>
          </a:p>
          <a:p>
            <a:endParaRPr lang="en-US" dirty="0"/>
          </a:p>
          <a:p>
            <a:endParaRPr lang="en-US" b="1" dirty="0"/>
          </a:p>
          <a:p>
            <a:r>
              <a:rPr lang="en-US" b="1" dirty="0"/>
              <a:t>How many CVs?</a:t>
            </a:r>
          </a:p>
          <a:p>
            <a:endParaRPr lang="en-US" dirty="0"/>
          </a:p>
          <a:p>
            <a:r>
              <a:rPr lang="en-US" dirty="0"/>
              <a:t>Each reader is looking for something different =&gt; shape your CV according to the position you’re applying for.</a:t>
            </a:r>
          </a:p>
        </p:txBody>
      </p:sp>
    </p:spTree>
    <p:extLst>
      <p:ext uri="{BB962C8B-B14F-4D97-AF65-F5344CB8AC3E}">
        <p14:creationId xmlns:p14="http://schemas.microsoft.com/office/powerpoint/2010/main" val="252399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6466" y="185496"/>
            <a:ext cx="8561631" cy="5355312"/>
          </a:xfrm>
          <a:prstGeom prst="rect">
            <a:avLst/>
          </a:prstGeom>
          <a:noFill/>
        </p:spPr>
        <p:txBody>
          <a:bodyPr wrap="square" rtlCol="0">
            <a:spAutoFit/>
          </a:bodyPr>
          <a:lstStyle/>
          <a:p>
            <a:r>
              <a:rPr lang="en-US" dirty="0"/>
              <a:t>CV –structure</a:t>
            </a:r>
          </a:p>
          <a:p>
            <a:endParaRPr lang="en-US" dirty="0"/>
          </a:p>
          <a:p>
            <a:r>
              <a:rPr lang="en-US" dirty="0"/>
              <a:t>University of Cambridge recommends </a:t>
            </a:r>
            <a:r>
              <a:rPr lang="en-US" b="1" dirty="0">
                <a:solidFill>
                  <a:srgbClr val="FF0000"/>
                </a:solidFill>
              </a:rPr>
              <a:t>NOT</a:t>
            </a:r>
            <a:r>
              <a:rPr lang="en-US" dirty="0">
                <a:solidFill>
                  <a:srgbClr val="FF0000"/>
                </a:solidFill>
              </a:rPr>
              <a:t> </a:t>
            </a:r>
            <a:r>
              <a:rPr lang="en-US" dirty="0"/>
              <a:t>to put Curriculum Vitae, rather your name</a:t>
            </a:r>
          </a:p>
          <a:p>
            <a:endParaRPr lang="en-US" dirty="0"/>
          </a:p>
          <a:p>
            <a:pPr marL="342900" indent="-342900">
              <a:buAutoNum type="arabicParenR"/>
            </a:pPr>
            <a:r>
              <a:rPr lang="en-US" dirty="0"/>
              <a:t>Name</a:t>
            </a:r>
          </a:p>
          <a:p>
            <a:pPr marL="342900" indent="-342900">
              <a:buAutoNum type="arabicParenR"/>
            </a:pPr>
            <a:r>
              <a:rPr lang="en-US" dirty="0"/>
              <a:t>Contacts				- something that is secure, stable, and reliable (and 						verifiable), “intelligent” contacts – </a:t>
            </a:r>
            <a:r>
              <a:rPr lang="en-US" dirty="0" err="1"/>
              <a:t>hchkrdtn@html</a:t>
            </a:r>
            <a:r>
              <a:rPr lang="en-US" dirty="0"/>
              <a:t>, 						</a:t>
            </a:r>
            <a:r>
              <a:rPr lang="en-US" dirty="0" err="1"/>
              <a:t>beruska@html</a:t>
            </a:r>
            <a:r>
              <a:rPr lang="en-US" dirty="0"/>
              <a:t>, </a:t>
            </a:r>
            <a:r>
              <a:rPr lang="en-US" dirty="0" err="1"/>
              <a:t>brouk@html</a:t>
            </a:r>
            <a:r>
              <a:rPr lang="en-US" dirty="0"/>
              <a:t>, 42353478@hmtl …</a:t>
            </a:r>
          </a:p>
          <a:p>
            <a:pPr marL="342900" indent="-342900">
              <a:buAutoNum type="arabicParenR"/>
            </a:pPr>
            <a:r>
              <a:rPr lang="en-US" dirty="0"/>
              <a:t>Education				- not before high-school degree</a:t>
            </a:r>
          </a:p>
          <a:p>
            <a:pPr marL="342900" indent="-342900">
              <a:buAutoNum type="arabicParenR"/>
            </a:pPr>
            <a:r>
              <a:rPr lang="en-US" dirty="0"/>
              <a:t>Employment / Work Experience</a:t>
            </a:r>
          </a:p>
          <a:p>
            <a:r>
              <a:rPr lang="en-US" dirty="0"/>
              <a:t>						- your roles, achievements</a:t>
            </a:r>
          </a:p>
          <a:p>
            <a:pPr marL="342900" indent="-342900">
              <a:buAutoNum type="arabicParenR"/>
            </a:pPr>
            <a:r>
              <a:rPr lang="en-US" dirty="0"/>
              <a:t>Additional Skills			- </a:t>
            </a:r>
            <a:r>
              <a:rPr lang="en-US" b="1" dirty="0">
                <a:solidFill>
                  <a:srgbClr val="FF0000"/>
                </a:solidFill>
              </a:rPr>
              <a:t>RELEVANT</a:t>
            </a:r>
            <a:r>
              <a:rPr lang="en-US" dirty="0">
                <a:solidFill>
                  <a:srgbClr val="FF0000"/>
                </a:solidFill>
              </a:rPr>
              <a:t> </a:t>
            </a:r>
            <a:r>
              <a:rPr lang="en-US" dirty="0"/>
              <a:t>to the position you’re applying for</a:t>
            </a:r>
          </a:p>
          <a:p>
            <a:pPr marL="342900" indent="-342900">
              <a:buAutoNum type="arabicParenR"/>
            </a:pPr>
            <a:r>
              <a:rPr lang="en-US" dirty="0"/>
              <a:t>Activities and Interests 	- what do you want to show – responsibility and sense of 						personality or motivations</a:t>
            </a:r>
          </a:p>
          <a:p>
            <a:pPr marL="342900" indent="-342900">
              <a:buAutoNum type="arabicParenR"/>
            </a:pPr>
            <a:r>
              <a:rPr lang="en-US" dirty="0"/>
              <a:t>References / Referees 	- their position and contacts – make sure they know (and 						agreed) about being referees for you</a:t>
            </a:r>
          </a:p>
          <a:p>
            <a:endParaRPr lang="en-US" dirty="0"/>
          </a:p>
          <a:p>
            <a:endParaRPr lang="en-US" dirty="0"/>
          </a:p>
        </p:txBody>
      </p:sp>
    </p:spTree>
    <p:extLst>
      <p:ext uri="{BB962C8B-B14F-4D97-AF65-F5344CB8AC3E}">
        <p14:creationId xmlns:p14="http://schemas.microsoft.com/office/powerpoint/2010/main" val="3730555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0849" y="242573"/>
            <a:ext cx="8654382" cy="3139321"/>
          </a:xfrm>
          <a:prstGeom prst="rect">
            <a:avLst/>
          </a:prstGeom>
          <a:noFill/>
        </p:spPr>
        <p:txBody>
          <a:bodyPr wrap="square" rtlCol="0">
            <a:spAutoFit/>
          </a:bodyPr>
          <a:lstStyle/>
          <a:p>
            <a:endParaRPr lang="en-US" dirty="0"/>
          </a:p>
          <a:p>
            <a:r>
              <a:rPr lang="en-US" dirty="0"/>
              <a:t>Most Frequent Mistakes (???)</a:t>
            </a:r>
          </a:p>
          <a:p>
            <a:endParaRPr lang="en-US" dirty="0"/>
          </a:p>
          <a:p>
            <a:pPr marL="285750" indent="-285750">
              <a:buFontTx/>
              <a:buChar char="-"/>
            </a:pPr>
            <a:r>
              <a:rPr lang="en-US" dirty="0"/>
              <a:t>Photo</a:t>
            </a:r>
          </a:p>
          <a:p>
            <a:pPr marL="285750" indent="-285750">
              <a:buFontTx/>
              <a:buChar char="-"/>
            </a:pPr>
            <a:r>
              <a:rPr lang="en-US" dirty="0"/>
              <a:t>Formatting</a:t>
            </a:r>
          </a:p>
          <a:p>
            <a:pPr marL="285750" indent="-285750">
              <a:buFontTx/>
              <a:buChar char="-"/>
            </a:pPr>
            <a:r>
              <a:rPr lang="en-US" dirty="0"/>
              <a:t>Structure – priorities – time or thematically organized</a:t>
            </a:r>
          </a:p>
          <a:p>
            <a:pPr marL="285750" indent="-285750">
              <a:buFontTx/>
              <a:buChar char="-"/>
            </a:pPr>
            <a:r>
              <a:rPr lang="en-US" dirty="0"/>
              <a:t>Typos</a:t>
            </a:r>
          </a:p>
          <a:p>
            <a:pPr marL="285750" indent="-285750">
              <a:buFontTx/>
              <a:buChar char="-"/>
            </a:pPr>
            <a:r>
              <a:rPr lang="en-US" dirty="0"/>
              <a:t>Rarely </a:t>
            </a:r>
            <a:r>
              <a:rPr lang="en-US" b="1" dirty="0"/>
              <a:t>Achievements / Awards / Recognitions</a:t>
            </a:r>
          </a:p>
          <a:p>
            <a:pPr marL="285750" indent="-285750">
              <a:buFontTx/>
              <a:buChar char="-"/>
            </a:pPr>
            <a:r>
              <a:rPr lang="en-US" dirty="0"/>
              <a:t>Qualification – tasks you’re able / experienced with</a:t>
            </a:r>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365843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128" y="1199725"/>
            <a:ext cx="8725744" cy="4458549"/>
          </a:xfrm>
          <a:prstGeom prst="rect">
            <a:avLst/>
          </a:prstGeom>
        </p:spPr>
      </p:pic>
    </p:spTree>
    <p:extLst>
      <p:ext uri="{BB962C8B-B14F-4D97-AF65-F5344CB8AC3E}">
        <p14:creationId xmlns:p14="http://schemas.microsoft.com/office/powerpoint/2010/main" val="1067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07 at 11.32.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424" y="0"/>
            <a:ext cx="4829577" cy="6858000"/>
          </a:xfrm>
          <a:prstGeom prst="rect">
            <a:avLst/>
          </a:prstGeom>
        </p:spPr>
      </p:pic>
      <p:pic>
        <p:nvPicPr>
          <p:cNvPr id="5" name="Picture 4" descr="Screen Shot 2015-05-07 at 11.29.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
            <a:ext cx="4253344" cy="4741333"/>
          </a:xfrm>
          <a:prstGeom prst="rect">
            <a:avLst/>
          </a:prstGeom>
        </p:spPr>
      </p:pic>
    </p:spTree>
    <p:extLst>
      <p:ext uri="{BB962C8B-B14F-4D97-AF65-F5344CB8AC3E}">
        <p14:creationId xmlns:p14="http://schemas.microsoft.com/office/powerpoint/2010/main" val="37826372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725" y="190755"/>
            <a:ext cx="11430000" cy="6217087"/>
          </a:xfrm>
          <a:prstGeom prst="rect">
            <a:avLst/>
          </a:prstGeom>
          <a:noFill/>
        </p:spPr>
        <p:txBody>
          <a:bodyPr wrap="square" rtlCol="0">
            <a:spAutoFit/>
          </a:bodyPr>
          <a:lstStyle/>
          <a:p>
            <a:pPr algn="ctr"/>
            <a:r>
              <a:rPr lang="en-US" sz="5400" b="1" dirty="0"/>
              <a:t>Practice makes the master!</a:t>
            </a:r>
          </a:p>
          <a:p>
            <a:endParaRPr lang="en-US" sz="3200" dirty="0"/>
          </a:p>
          <a:p>
            <a:endParaRPr lang="en-US" sz="3200" dirty="0"/>
          </a:p>
          <a:p>
            <a:r>
              <a:rPr lang="en-US" sz="3200" b="1" dirty="0"/>
              <a:t>Acknowledgement:</a:t>
            </a:r>
          </a:p>
          <a:p>
            <a:r>
              <a:rPr lang="en-US" sz="2400" dirty="0"/>
              <a:t>				Tomasz </a:t>
            </a:r>
            <a:r>
              <a:rPr lang="en-US" sz="2400" dirty="0" err="1"/>
              <a:t>Kabzinski</a:t>
            </a:r>
            <a:endParaRPr lang="en-US" sz="2400" dirty="0"/>
          </a:p>
          <a:p>
            <a:r>
              <a:rPr lang="en-US" sz="2400" dirty="0"/>
              <a:t>				</a:t>
            </a:r>
            <a:r>
              <a:rPr lang="en-US" sz="2400" dirty="0" err="1"/>
              <a:t>Magdaléna</a:t>
            </a:r>
            <a:r>
              <a:rPr lang="en-US" sz="2400" dirty="0"/>
              <a:t> </a:t>
            </a:r>
            <a:r>
              <a:rPr lang="en-US" sz="2400" dirty="0" err="1"/>
              <a:t>Krejčíková</a:t>
            </a:r>
            <a:endParaRPr lang="en-US" sz="2400" dirty="0"/>
          </a:p>
          <a:p>
            <a:r>
              <a:rPr lang="en-US" sz="2400" dirty="0"/>
              <a:t>				</a:t>
            </a:r>
            <a:r>
              <a:rPr lang="en-US" sz="2400" dirty="0" err="1"/>
              <a:t>Jiří</a:t>
            </a:r>
            <a:r>
              <a:rPr lang="en-US" sz="2400" dirty="0"/>
              <a:t> </a:t>
            </a:r>
            <a:r>
              <a:rPr lang="en-US" sz="2400" dirty="0" err="1"/>
              <a:t>Chaloupka</a:t>
            </a:r>
            <a:endParaRPr lang="en-US" sz="2400" dirty="0"/>
          </a:p>
          <a:p>
            <a:endParaRPr lang="en-US" sz="2400" dirty="0"/>
          </a:p>
          <a:p>
            <a:endParaRPr lang="en-US" sz="2400" dirty="0"/>
          </a:p>
          <a:p>
            <a:endParaRPr lang="en-US" sz="2400" dirty="0"/>
          </a:p>
          <a:p>
            <a:r>
              <a:rPr lang="en-US" sz="3200" b="1" dirty="0"/>
              <a:t>Materials used:</a:t>
            </a:r>
          </a:p>
          <a:p>
            <a:r>
              <a:rPr lang="en-US" sz="2400" dirty="0"/>
              <a:t>				Susan K. McConnell (Stanford University)</a:t>
            </a:r>
          </a:p>
          <a:p>
            <a:r>
              <a:rPr lang="en-US" sz="2400" dirty="0"/>
              <a:t>				Prof. </a:t>
            </a:r>
            <a:r>
              <a:rPr lang="en-US" sz="2400" dirty="0" err="1"/>
              <a:t>Keimer</a:t>
            </a:r>
            <a:r>
              <a:rPr lang="en-US" sz="2400" dirty="0"/>
              <a:t> (MPI Stuttgart)</a:t>
            </a:r>
          </a:p>
          <a:p>
            <a:r>
              <a:rPr lang="en-US" sz="2400" dirty="0"/>
              <a:t>				Leslie </a:t>
            </a:r>
            <a:r>
              <a:rPr lang="en-US" sz="2400" dirty="0" err="1"/>
              <a:t>Lamport</a:t>
            </a:r>
            <a:r>
              <a:rPr lang="en-US" sz="2400" dirty="0"/>
              <a:t>, 4 August 1979</a:t>
            </a:r>
          </a:p>
        </p:txBody>
      </p:sp>
    </p:spTree>
    <p:extLst>
      <p:ext uri="{BB962C8B-B14F-4D97-AF65-F5344CB8AC3E}">
        <p14:creationId xmlns:p14="http://schemas.microsoft.com/office/powerpoint/2010/main" val="1658778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7136AB-FE87-7745-83B7-89C59D2D0AD2}" type="slidenum">
              <a:rPr lang="en-US" smtClean="0"/>
              <a:t>72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5" y="231775"/>
            <a:ext cx="6124575" cy="6124575"/>
          </a:xfrm>
          <a:prstGeom prst="rect">
            <a:avLst/>
          </a:prstGeom>
        </p:spPr>
      </p:pic>
    </p:spTree>
    <p:extLst>
      <p:ext uri="{BB962C8B-B14F-4D97-AF65-F5344CB8AC3E}">
        <p14:creationId xmlns:p14="http://schemas.microsoft.com/office/powerpoint/2010/main" val="1556815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BE921A-4133-F08B-9DF2-FF1278BE9474}"/>
              </a:ext>
            </a:extLst>
          </p:cNvPr>
          <p:cNvSpPr txBox="1"/>
          <p:nvPr/>
        </p:nvSpPr>
        <p:spPr>
          <a:xfrm>
            <a:off x="192505" y="300789"/>
            <a:ext cx="11718758" cy="4585871"/>
          </a:xfrm>
          <a:prstGeom prst="rect">
            <a:avLst/>
          </a:prstGeom>
          <a:noFill/>
        </p:spPr>
        <p:txBody>
          <a:bodyPr wrap="square" rtlCol="0">
            <a:spAutoFit/>
          </a:bodyPr>
          <a:lstStyle/>
          <a:p>
            <a:r>
              <a:rPr lang="en-GB" sz="2800" b="1" dirty="0"/>
              <a:t>What Is a Motivation Letter?</a:t>
            </a:r>
          </a:p>
          <a:p>
            <a:endParaRPr lang="en-GB" dirty="0"/>
          </a:p>
          <a:p>
            <a:endParaRPr lang="en-GB" dirty="0"/>
          </a:p>
          <a:p>
            <a:pPr marL="342900" indent="-342900">
              <a:buFont typeface="Arial" panose="020B0604020202020204" pitchFamily="34" charset="0"/>
              <a:buChar char="•"/>
            </a:pPr>
            <a:r>
              <a:rPr lang="en-GB" sz="2400" dirty="0"/>
              <a:t>short letter that explains why you’re the perfect fit for a job.</a:t>
            </a:r>
          </a:p>
          <a:p>
            <a:pPr marL="342900" indent="-342900">
              <a:buFont typeface="Arial" panose="020B0604020202020204" pitchFamily="34" charset="0"/>
              <a:buChar char="•"/>
            </a:pPr>
            <a:r>
              <a:rPr lang="en-GB" sz="2400" dirty="0"/>
              <a:t>one page</a:t>
            </a:r>
          </a:p>
          <a:p>
            <a:pPr marL="342900" indent="-342900">
              <a:buFont typeface="Arial" panose="020B0604020202020204" pitchFamily="34" charset="0"/>
              <a:buChar char="•"/>
            </a:pPr>
            <a:r>
              <a:rPr lang="en-GB" sz="2400" dirty="0"/>
              <a:t>It’s chance to highlight achievements and showcase interests.</a:t>
            </a:r>
          </a:p>
          <a:p>
            <a:endParaRPr lang="en-GB" dirty="0"/>
          </a:p>
          <a:p>
            <a:endParaRPr lang="en-GB" dirty="0"/>
          </a:p>
          <a:p>
            <a:pPr marL="285750" indent="-285750">
              <a:buFont typeface="Arial" panose="020B0604020202020204" pitchFamily="34" charset="0"/>
              <a:buChar char="•"/>
            </a:pPr>
            <a:r>
              <a:rPr lang="en-GB" sz="2400" dirty="0"/>
              <a:t>for a job. </a:t>
            </a:r>
          </a:p>
          <a:p>
            <a:pPr marL="285750" indent="-285750">
              <a:buFont typeface="Arial" panose="020B0604020202020204" pitchFamily="34" charset="0"/>
              <a:buChar char="•"/>
            </a:pPr>
            <a:r>
              <a:rPr lang="en-GB" sz="2400" dirty="0"/>
              <a:t>applying to a college or university</a:t>
            </a:r>
          </a:p>
          <a:p>
            <a:pPr marL="285750" indent="-285750">
              <a:buFont typeface="Arial" panose="020B0604020202020204" pitchFamily="34" charset="0"/>
              <a:buChar char="•"/>
            </a:pPr>
            <a:r>
              <a:rPr lang="en-GB" sz="2400" dirty="0"/>
              <a:t>an educational program </a:t>
            </a:r>
          </a:p>
          <a:p>
            <a:pPr marL="285750" indent="-285750">
              <a:buFont typeface="Arial" panose="020B0604020202020204" pitchFamily="34" charset="0"/>
              <a:buChar char="•"/>
            </a:pPr>
            <a:r>
              <a:rPr lang="en-GB" sz="2400" dirty="0"/>
              <a:t>an internship </a:t>
            </a:r>
          </a:p>
          <a:p>
            <a:pPr marL="285750" indent="-285750">
              <a:buFont typeface="Arial" panose="020B0604020202020204" pitchFamily="34" charset="0"/>
              <a:buChar char="•"/>
            </a:pPr>
            <a:r>
              <a:rPr lang="en-GB" sz="2400" dirty="0"/>
              <a:t>or even a volunteer role</a:t>
            </a:r>
            <a:endParaRPr lang="en-CZ" sz="2400" dirty="0"/>
          </a:p>
        </p:txBody>
      </p:sp>
    </p:spTree>
    <p:extLst>
      <p:ext uri="{BB962C8B-B14F-4D97-AF65-F5344CB8AC3E}">
        <p14:creationId xmlns:p14="http://schemas.microsoft.com/office/powerpoint/2010/main" val="457286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30F4DC-6270-5C5D-910A-5D226D9274B1}"/>
              </a:ext>
            </a:extLst>
          </p:cNvPr>
          <p:cNvSpPr txBox="1"/>
          <p:nvPr/>
        </p:nvSpPr>
        <p:spPr>
          <a:xfrm>
            <a:off x="447174" y="421106"/>
            <a:ext cx="11297652" cy="5047536"/>
          </a:xfrm>
          <a:prstGeom prst="rect">
            <a:avLst/>
          </a:prstGeom>
          <a:noFill/>
        </p:spPr>
        <p:txBody>
          <a:bodyPr wrap="square" rtlCol="0">
            <a:spAutoFit/>
          </a:bodyPr>
          <a:lstStyle/>
          <a:p>
            <a:r>
              <a:rPr lang="en-GB" sz="2800" b="1" dirty="0"/>
              <a:t>Motivation Letter vs. Cover Letter</a:t>
            </a:r>
          </a:p>
          <a:p>
            <a:endParaRPr lang="en-GB" dirty="0"/>
          </a:p>
          <a:p>
            <a:pPr marL="285750" indent="-285750">
              <a:buFont typeface="Arial" panose="020B0604020202020204" pitchFamily="34" charset="0"/>
              <a:buChar char="•"/>
            </a:pPr>
            <a:r>
              <a:rPr lang="en-GB" dirty="0"/>
              <a:t>might seem pretty similar at first glance</a:t>
            </a:r>
          </a:p>
          <a:p>
            <a:pPr marL="285750" indent="-285750">
              <a:buFont typeface="Arial" panose="020B0604020202020204" pitchFamily="34" charset="0"/>
              <a:buChar char="•"/>
            </a:pPr>
            <a:r>
              <a:rPr lang="en-GB" dirty="0"/>
              <a:t>both are 1 page or less and go along with your resume and application</a:t>
            </a:r>
          </a:p>
          <a:p>
            <a:pPr marL="285750" indent="-285750">
              <a:buFont typeface="Arial" panose="020B0604020202020204" pitchFamily="34" charset="0"/>
              <a:buChar char="•"/>
            </a:pPr>
            <a:r>
              <a:rPr lang="en-GB" dirty="0"/>
              <a:t>to impress the hiring manager and make them seriously consider your application.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r>
              <a:rPr lang="en-GB" sz="2400" b="1" dirty="0">
                <a:solidFill>
                  <a:srgbClr val="0070C0"/>
                </a:solidFill>
              </a:rPr>
              <a:t>One key difference</a:t>
            </a:r>
          </a:p>
          <a:p>
            <a:endParaRPr lang="en-GB" dirty="0"/>
          </a:p>
          <a:p>
            <a:r>
              <a:rPr lang="en-GB" b="1" dirty="0">
                <a:solidFill>
                  <a:srgbClr val="FF0000"/>
                </a:solidFill>
              </a:rPr>
              <a:t>Cover letters </a:t>
            </a:r>
            <a:r>
              <a:rPr lang="en-GB" dirty="0"/>
              <a:t>dive into the nitty-gritty, with specific examples of how your education, skills, job experience, and achievements perfectly align with the job requirements. They concentrate on highlighting your work experience.</a:t>
            </a:r>
          </a:p>
          <a:p>
            <a:endParaRPr lang="en-GB" dirty="0"/>
          </a:p>
          <a:p>
            <a:r>
              <a:rPr lang="en-GB" b="1" dirty="0">
                <a:solidFill>
                  <a:srgbClr val="FF0000"/>
                </a:solidFill>
              </a:rPr>
              <a:t>Motivation letters</a:t>
            </a:r>
            <a:r>
              <a:rPr lang="en-GB" b="1" dirty="0"/>
              <a:t> </a:t>
            </a:r>
            <a:r>
              <a:rPr lang="en-GB" dirty="0"/>
              <a:t>take a broader approach. Instead of focusing on specifics, they showcase your interests, personality traits, and the reasons behind your application. They’re great when you don’t have much relevant experience to share. We’ll dig into this more in the next section.</a:t>
            </a:r>
          </a:p>
          <a:p>
            <a:endParaRPr lang="en-GB" dirty="0"/>
          </a:p>
        </p:txBody>
      </p:sp>
    </p:spTree>
    <p:extLst>
      <p:ext uri="{BB962C8B-B14F-4D97-AF65-F5344CB8AC3E}">
        <p14:creationId xmlns:p14="http://schemas.microsoft.com/office/powerpoint/2010/main" val="26471467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6617196"/>
          </a:xfrm>
          <a:prstGeom prst="rect">
            <a:avLst/>
          </a:prstGeom>
          <a:noFill/>
        </p:spPr>
        <p:txBody>
          <a:bodyPr wrap="square" rtlCol="0">
            <a:spAutoFit/>
          </a:bodyPr>
          <a:lstStyle/>
          <a:p>
            <a:r>
              <a:rPr lang="en-CZ" sz="2800" b="1" dirty="0"/>
              <a:t>Motivation letter</a:t>
            </a:r>
          </a:p>
          <a:p>
            <a:endParaRPr lang="en-GB" dirty="0"/>
          </a:p>
          <a:p>
            <a:pPr marL="285750" indent="-285750">
              <a:buFont typeface="Arial" panose="020B0604020202020204" pitchFamily="34" charset="0"/>
              <a:buChar char="•"/>
            </a:pPr>
            <a:r>
              <a:rPr lang="en-GB" sz="2400" dirty="0"/>
              <a:t>motivation letter is actually “part two” of your application</a:t>
            </a:r>
          </a:p>
          <a:p>
            <a:pPr marL="285750" indent="-285750">
              <a:buFont typeface="Arial" panose="020B0604020202020204" pitchFamily="34" charset="0"/>
              <a:buChar char="•"/>
            </a:pPr>
            <a:r>
              <a:rPr lang="en-GB" sz="2400" dirty="0"/>
              <a:t>CV is a summary of the facts (educational background and work experience) </a:t>
            </a:r>
          </a:p>
          <a:p>
            <a:pPr marL="285750" indent="-285750">
              <a:buFont typeface="Arial" panose="020B0604020202020204" pitchFamily="34" charset="0"/>
              <a:buChar char="•"/>
            </a:pPr>
            <a:r>
              <a:rPr lang="en-GB" sz="2400" dirty="0"/>
              <a:t>motivation letter allows to show a bit more of personality and indicate why you are suitable for the particular position</a:t>
            </a:r>
          </a:p>
          <a:p>
            <a:pPr marL="285750" indent="-285750">
              <a:buFont typeface="Arial" panose="020B0604020202020204" pitchFamily="34" charset="0"/>
              <a:buChar char="•"/>
            </a:pPr>
            <a:r>
              <a:rPr lang="en-GB" sz="2400" dirty="0"/>
              <a:t>make sure that your motivation letter supports your CV</a:t>
            </a:r>
          </a:p>
          <a:p>
            <a:pPr marL="285750" indent="-285750">
              <a:buFont typeface="Arial" panose="020B0604020202020204" pitchFamily="34" charset="0"/>
              <a:buChar char="•"/>
            </a:pPr>
            <a:r>
              <a:rPr lang="en-GB" sz="2400" dirty="0"/>
              <a:t>emphasise relevant information about skills and experience</a:t>
            </a:r>
          </a:p>
          <a:p>
            <a:pPr marL="285750" indent="-285750">
              <a:buFont typeface="Arial" panose="020B0604020202020204" pitchFamily="34" charset="0"/>
              <a:buChar char="•"/>
            </a:pPr>
            <a:endParaRPr lang="en-GB" sz="2400" dirty="0"/>
          </a:p>
          <a:p>
            <a:r>
              <a:rPr lang="en-GB" sz="2400" dirty="0"/>
              <a:t>Before you start, analyse the vacancy and make sure you have enough information to write a good and compelling motivation letter.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 e.g. LinkedIn can also help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algn="r"/>
            <a:r>
              <a:rPr lang="en-GB" sz="1200" dirty="0"/>
              <a:t>Radboud Universiteit</a:t>
            </a:r>
            <a:endParaRPr lang="en-CZ" sz="1200" dirty="0"/>
          </a:p>
          <a:p>
            <a:endParaRPr lang="en-CZ" dirty="0"/>
          </a:p>
        </p:txBody>
      </p:sp>
    </p:spTree>
    <p:extLst>
      <p:ext uri="{BB962C8B-B14F-4D97-AF65-F5344CB8AC3E}">
        <p14:creationId xmlns:p14="http://schemas.microsoft.com/office/powerpoint/2010/main" val="2945868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96253" y="0"/>
            <a:ext cx="11574379" cy="5909310"/>
          </a:xfrm>
          <a:prstGeom prst="rect">
            <a:avLst/>
          </a:prstGeom>
          <a:noFill/>
        </p:spPr>
        <p:txBody>
          <a:bodyPr wrap="square" rtlCol="0">
            <a:spAutoFit/>
          </a:bodyPr>
          <a:lstStyle/>
          <a:p>
            <a:endParaRPr lang="en-CZ" sz="2800" b="1" dirty="0"/>
          </a:p>
          <a:p>
            <a:r>
              <a:rPr lang="en-CZ" sz="2800" b="1" dirty="0"/>
              <a:t>General tips</a:t>
            </a:r>
          </a:p>
          <a:p>
            <a:endParaRPr lang="en-GB" dirty="0"/>
          </a:p>
          <a:p>
            <a:pPr marL="342900" indent="-342900">
              <a:buFont typeface="Arial" panose="020B0604020202020204" pitchFamily="34" charset="0"/>
              <a:buChar char="•"/>
            </a:pPr>
            <a:r>
              <a:rPr lang="en-GB" sz="2400" dirty="0"/>
              <a:t>Use short, active sentences - get to the point</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sz="2400" dirty="0"/>
              <a:t>Ensure your motivation letter is in line with your CV but avoid identical overlap. In your CV, you can mention aspects about which you provide further details in your motivation letter</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sz="2400" dirty="0"/>
              <a:t>Avoid negative/denying words</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sz="2400" dirty="0"/>
              <a:t>Carefully check the name and job position of the receiver</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sz="2400" dirty="0"/>
              <a:t>Write convincingly, but not obtrusively. Don’t draw conclusions in your text, but rather formulate your arguments in such a way that the receiver can reach the desired conclusion</a:t>
            </a:r>
          </a:p>
          <a:p>
            <a:pPr marL="342900" indent="-342900">
              <a:buFont typeface="Arial" panose="020B0604020202020204" pitchFamily="34" charset="0"/>
              <a:buChar char="•"/>
            </a:pPr>
            <a:endParaRPr lang="en-GB" sz="800" dirty="0"/>
          </a:p>
          <a:p>
            <a:pPr marL="342900" indent="-342900">
              <a:buFont typeface="Arial" panose="020B0604020202020204" pitchFamily="34" charset="0"/>
              <a:buChar char="•"/>
            </a:pPr>
            <a:r>
              <a:rPr lang="en-GB" sz="2400" dirty="0"/>
              <a:t>Try to imagine the perspective of the reader. They want to know “What's in it for me?” So don’t focus on what the company and/or the job position means to you</a:t>
            </a:r>
            <a:endParaRPr lang="en-CZ" dirty="0"/>
          </a:p>
        </p:txBody>
      </p:sp>
    </p:spTree>
    <p:extLst>
      <p:ext uri="{BB962C8B-B14F-4D97-AF65-F5344CB8AC3E}">
        <p14:creationId xmlns:p14="http://schemas.microsoft.com/office/powerpoint/2010/main" val="1452411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5786199"/>
          </a:xfrm>
          <a:prstGeom prst="rect">
            <a:avLst/>
          </a:prstGeom>
          <a:noFill/>
        </p:spPr>
        <p:txBody>
          <a:bodyPr wrap="square" rtlCol="0">
            <a:spAutoFit/>
          </a:bodyPr>
          <a:lstStyle/>
          <a:p>
            <a:r>
              <a:rPr lang="en-CZ" sz="2800" b="1" dirty="0"/>
              <a:t>General tips</a:t>
            </a:r>
          </a:p>
          <a:p>
            <a:endParaRPr lang="en-GB" dirty="0"/>
          </a:p>
          <a:p>
            <a:endParaRPr lang="en-GB" dirty="0"/>
          </a:p>
          <a:p>
            <a:pPr marL="285750" indent="-285750">
              <a:buFont typeface="Arial" panose="020B0604020202020204" pitchFamily="34" charset="0"/>
              <a:buChar char="•"/>
            </a:pPr>
            <a:r>
              <a:rPr lang="en-GB" sz="2400" dirty="0"/>
              <a:t>Customise your motivation letter for every application, delete, clarify or move items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Avoid abbreviations and technical jargon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Make sure there are no spelling mistakes in your motivation letter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 motivation letter should be a maximum of 1 A4 sized page about 2/3 filled with text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Always send your CV and motivation letter in PDF format and put your name in the title of your CV, motivation letter and email</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Have your motivation letter read by someone else before you send it.</a:t>
            </a:r>
          </a:p>
          <a:p>
            <a:endParaRPr lang="en-CZ" dirty="0"/>
          </a:p>
        </p:txBody>
      </p:sp>
    </p:spTree>
    <p:extLst>
      <p:ext uri="{BB962C8B-B14F-4D97-AF65-F5344CB8AC3E}">
        <p14:creationId xmlns:p14="http://schemas.microsoft.com/office/powerpoint/2010/main" val="21410714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4062651"/>
          </a:xfrm>
          <a:prstGeom prst="rect">
            <a:avLst/>
          </a:prstGeom>
          <a:noFill/>
        </p:spPr>
        <p:txBody>
          <a:bodyPr wrap="square" rtlCol="0">
            <a:spAutoFit/>
          </a:bodyPr>
          <a:lstStyle/>
          <a:p>
            <a:r>
              <a:rPr lang="en-GB" sz="2800" b="1" dirty="0"/>
              <a:t>Structure of the motivation letter</a:t>
            </a:r>
          </a:p>
          <a:p>
            <a:endParaRPr lang="en-GB" sz="2800" b="1" dirty="0"/>
          </a:p>
          <a:p>
            <a:pPr marL="342900" indent="-342900">
              <a:buFont typeface="Arial" panose="020B0604020202020204" pitchFamily="34" charset="0"/>
              <a:buChar char="•"/>
            </a:pPr>
            <a:r>
              <a:rPr lang="en-GB" sz="2400" dirty="0"/>
              <a:t>General info</a:t>
            </a:r>
          </a:p>
          <a:p>
            <a:pPr marL="285750" indent="-285750">
              <a:buFont typeface="Arial" panose="020B0604020202020204" pitchFamily="34" charset="0"/>
              <a:buChar char="•"/>
            </a:pPr>
            <a:endParaRPr lang="en-GB" b="1" dirty="0"/>
          </a:p>
          <a:p>
            <a:pPr marL="342900" indent="-342900">
              <a:buFont typeface="Arial" panose="020B0604020202020204" pitchFamily="34" charset="0"/>
              <a:buChar char="•"/>
            </a:pPr>
            <a:r>
              <a:rPr lang="en-GB" sz="2400" dirty="0"/>
              <a:t>Motivational paragraph</a:t>
            </a:r>
          </a:p>
          <a:p>
            <a:pPr marL="285750" indent="-285750">
              <a:buFont typeface="Arial" panose="020B0604020202020204" pitchFamily="34" charset="0"/>
              <a:buChar char="•"/>
            </a:pPr>
            <a:endParaRPr lang="en-GB" dirty="0"/>
          </a:p>
          <a:p>
            <a:pPr marL="342900" indent="-342900">
              <a:buFont typeface="Arial" panose="020B0604020202020204" pitchFamily="34" charset="0"/>
              <a:buChar char="•"/>
            </a:pPr>
            <a:r>
              <a:rPr lang="en-GB" sz="2400" dirty="0"/>
              <a:t>Paragraph(s) about yourself</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Conclusion of your motivational letter</a:t>
            </a:r>
          </a:p>
          <a:p>
            <a:endParaRPr lang="en-CZ" dirty="0"/>
          </a:p>
          <a:p>
            <a:endParaRPr lang="en-CZ" dirty="0"/>
          </a:p>
        </p:txBody>
      </p:sp>
    </p:spTree>
    <p:extLst>
      <p:ext uri="{BB962C8B-B14F-4D97-AF65-F5344CB8AC3E}">
        <p14:creationId xmlns:p14="http://schemas.microsoft.com/office/powerpoint/2010/main" val="3970112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4370427"/>
          </a:xfrm>
          <a:prstGeom prst="rect">
            <a:avLst/>
          </a:prstGeom>
          <a:noFill/>
        </p:spPr>
        <p:txBody>
          <a:bodyPr wrap="square" rtlCol="0">
            <a:spAutoFit/>
          </a:bodyPr>
          <a:lstStyle/>
          <a:p>
            <a:r>
              <a:rPr lang="en-GB" sz="2800" b="1" dirty="0"/>
              <a:t>Structure of the motivation letter</a:t>
            </a:r>
          </a:p>
          <a:p>
            <a:endParaRPr lang="en-GB" sz="2800" b="1" dirty="0"/>
          </a:p>
          <a:p>
            <a:pPr marL="342900" indent="-342900">
              <a:buFont typeface="Arial" panose="020B0604020202020204" pitchFamily="34" charset="0"/>
              <a:buChar char="•"/>
            </a:pPr>
            <a:r>
              <a:rPr lang="en-GB" sz="2400" dirty="0"/>
              <a:t>General info</a:t>
            </a:r>
          </a:p>
          <a:p>
            <a:endParaRPr lang="en-GB" b="1" dirty="0"/>
          </a:p>
          <a:p>
            <a:r>
              <a:rPr lang="en-GB" dirty="0"/>
              <a:t>Address details</a:t>
            </a:r>
          </a:p>
          <a:p>
            <a:endParaRPr lang="en-GB" dirty="0"/>
          </a:p>
          <a:p>
            <a:r>
              <a:rPr lang="en-GB" dirty="0"/>
              <a:t>Company details and contact person</a:t>
            </a:r>
          </a:p>
          <a:p>
            <a:endParaRPr lang="en-GB" dirty="0"/>
          </a:p>
          <a:p>
            <a:r>
              <a:rPr lang="en-GB" dirty="0"/>
              <a:t>Place and date</a:t>
            </a:r>
          </a:p>
          <a:p>
            <a:endParaRPr lang="en-GB" dirty="0"/>
          </a:p>
          <a:p>
            <a:r>
              <a:rPr lang="en-GB" dirty="0"/>
              <a:t>Subject</a:t>
            </a:r>
          </a:p>
          <a:p>
            <a:endParaRPr lang="en-GB" dirty="0"/>
          </a:p>
          <a:p>
            <a:r>
              <a:rPr lang="en-GB" dirty="0"/>
              <a:t>Dear Mrs __ or Mr __, </a:t>
            </a:r>
            <a:r>
              <a:rPr lang="en-GB" b="1" dirty="0">
                <a:solidFill>
                  <a:srgbClr val="FF0000"/>
                </a:solidFill>
              </a:rPr>
              <a:t>Make sure you have a name and do not send the letter to “Dear Mr/Mrs”</a:t>
            </a:r>
          </a:p>
          <a:p>
            <a:endParaRPr lang="en-CZ" dirty="0"/>
          </a:p>
        </p:txBody>
      </p:sp>
    </p:spTree>
    <p:extLst>
      <p:ext uri="{BB962C8B-B14F-4D97-AF65-F5344CB8AC3E}">
        <p14:creationId xmlns:p14="http://schemas.microsoft.com/office/powerpoint/2010/main" val="2892153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04" y="544855"/>
            <a:ext cx="9079391" cy="5768289"/>
          </a:xfrm>
          <a:prstGeom prst="rect">
            <a:avLst/>
          </a:prstGeom>
        </p:spPr>
      </p:pic>
    </p:spTree>
    <p:extLst>
      <p:ext uri="{BB962C8B-B14F-4D97-AF65-F5344CB8AC3E}">
        <p14:creationId xmlns:p14="http://schemas.microsoft.com/office/powerpoint/2010/main" val="769469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5755422"/>
          </a:xfrm>
          <a:prstGeom prst="rect">
            <a:avLst/>
          </a:prstGeom>
          <a:noFill/>
        </p:spPr>
        <p:txBody>
          <a:bodyPr wrap="square" rtlCol="0">
            <a:spAutoFit/>
          </a:bodyPr>
          <a:lstStyle/>
          <a:p>
            <a:r>
              <a:rPr lang="en-GB" sz="2800" b="1" dirty="0"/>
              <a:t>Structure of the motivation letter</a:t>
            </a:r>
          </a:p>
          <a:p>
            <a:endParaRPr lang="en-GB" sz="2800" b="1" dirty="0"/>
          </a:p>
          <a:p>
            <a:endParaRPr lang="en-GB" b="1" dirty="0"/>
          </a:p>
          <a:p>
            <a:pPr marL="342900" indent="-342900">
              <a:buFont typeface="Arial" panose="020B0604020202020204" pitchFamily="34" charset="0"/>
              <a:buChar char="•"/>
            </a:pPr>
            <a:r>
              <a:rPr lang="en-GB" sz="2400" dirty="0"/>
              <a:t>Motivational paragraph</a:t>
            </a:r>
          </a:p>
          <a:p>
            <a:endParaRPr lang="en-CZ" dirty="0"/>
          </a:p>
          <a:p>
            <a:r>
              <a:rPr lang="en-GB" dirty="0"/>
              <a:t>Choose a neutral opening or a real distinctive, compelling phrase if you have a talent for writing. (</a:t>
            </a:r>
            <a:r>
              <a:rPr lang="en-GB" dirty="0" err="1"/>
              <a:t>DeepL</a:t>
            </a:r>
            <a:r>
              <a:rPr lang="en-GB" dirty="0"/>
              <a:t>/Write, Grammarly, </a:t>
            </a:r>
            <a:r>
              <a:rPr lang="en-GB" dirty="0" err="1"/>
              <a:t>ChatGPT</a:t>
            </a:r>
            <a:r>
              <a:rPr lang="en-GB" dirty="0"/>
              <a:t> …)</a:t>
            </a:r>
          </a:p>
          <a:p>
            <a:endParaRPr lang="en-GB" dirty="0"/>
          </a:p>
          <a:p>
            <a:r>
              <a:rPr lang="en-GB" dirty="0"/>
              <a:t>Be sure to use wording that is right for you and is appropriate for the job position.</a:t>
            </a:r>
          </a:p>
          <a:p>
            <a:endParaRPr lang="en-GB" dirty="0"/>
          </a:p>
          <a:p>
            <a:r>
              <a:rPr lang="en-GB" b="1" dirty="0">
                <a:solidFill>
                  <a:srgbClr val="0070C0"/>
                </a:solidFill>
              </a:rPr>
              <a:t>Example:</a:t>
            </a:r>
          </a:p>
          <a:p>
            <a:r>
              <a:rPr lang="en-GB" dirty="0"/>
              <a:t>Hereby, I respond to the ___ vacancy which I found on the Faculty of Arts Career Services website. This vacancy caught my attention, because I see a great deal of similarity between the job requirements and my experiences.</a:t>
            </a:r>
          </a:p>
          <a:p>
            <a:endParaRPr lang="en-GB" dirty="0"/>
          </a:p>
          <a:p>
            <a:r>
              <a:rPr lang="en-GB" dirty="0"/>
              <a:t>If possible, refer to a previous contact moment that you may have had by phone or email.</a:t>
            </a:r>
          </a:p>
          <a:p>
            <a:r>
              <a:rPr lang="en-GB" b="1" dirty="0">
                <a:solidFill>
                  <a:srgbClr val="0070C0"/>
                </a:solidFill>
              </a:rPr>
              <a:t>Example:</a:t>
            </a:r>
          </a:p>
          <a:p>
            <a:r>
              <a:rPr lang="en-GB" dirty="0"/>
              <a:t>I would like to respond to the ___ vacancy which I found on the website </a:t>
            </a:r>
            <a:r>
              <a:rPr lang="en-GB" dirty="0">
                <a:hlinkClick r:id="rId2"/>
              </a:rPr>
              <a:t>www.muni.cz</a:t>
            </a:r>
            <a:r>
              <a:rPr lang="en-GB" dirty="0"/>
              <a:t>. Our phone call on [date] stoked my interest in the vacancy and has made me very enthusiastic about fulfilling this exiting job position.</a:t>
            </a:r>
            <a:endParaRPr lang="en-CZ" dirty="0"/>
          </a:p>
          <a:p>
            <a:endParaRPr lang="en-CZ" dirty="0"/>
          </a:p>
        </p:txBody>
      </p:sp>
    </p:spTree>
    <p:extLst>
      <p:ext uri="{BB962C8B-B14F-4D97-AF65-F5344CB8AC3E}">
        <p14:creationId xmlns:p14="http://schemas.microsoft.com/office/powerpoint/2010/main" val="3471744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4770537"/>
          </a:xfrm>
          <a:prstGeom prst="rect">
            <a:avLst/>
          </a:prstGeom>
          <a:noFill/>
        </p:spPr>
        <p:txBody>
          <a:bodyPr wrap="square" rtlCol="0">
            <a:spAutoFit/>
          </a:bodyPr>
          <a:lstStyle/>
          <a:p>
            <a:r>
              <a:rPr lang="en-GB" sz="2800" b="1" dirty="0"/>
              <a:t>Structure of the motivation letter</a:t>
            </a:r>
          </a:p>
          <a:p>
            <a:endParaRPr lang="en-GB" b="1" dirty="0"/>
          </a:p>
          <a:p>
            <a:endParaRPr lang="en-GB" b="1" dirty="0"/>
          </a:p>
          <a:p>
            <a:pPr marL="342900" indent="-342900">
              <a:buFont typeface="Arial" panose="020B0604020202020204" pitchFamily="34" charset="0"/>
              <a:buChar char="•"/>
            </a:pPr>
            <a:r>
              <a:rPr lang="en-GB" sz="2400" dirty="0"/>
              <a:t>Paragraph(s) about yourself</a:t>
            </a:r>
          </a:p>
          <a:p>
            <a:pPr marL="342900" indent="-342900">
              <a:buFont typeface="Arial" panose="020B0604020202020204" pitchFamily="34" charset="0"/>
              <a:buChar char="•"/>
            </a:pPr>
            <a:endParaRPr lang="en-GB" sz="2400" dirty="0"/>
          </a:p>
          <a:p>
            <a:r>
              <a:rPr lang="en-GB" sz="2400" dirty="0"/>
              <a:t>Convince the recipient that you are the right candidate. Explicitly argue and name</a:t>
            </a:r>
          </a:p>
          <a:p>
            <a:r>
              <a:rPr lang="en-GB" sz="2400" dirty="0"/>
              <a:t>characteristics, work experience, and skills which you possess and which match the requirements of the vacancy.</a:t>
            </a:r>
          </a:p>
          <a:p>
            <a:endParaRPr lang="en-GB" sz="2400" dirty="0"/>
          </a:p>
          <a:p>
            <a:r>
              <a:rPr lang="en-GB" sz="2400" dirty="0"/>
              <a:t>Writing these paragraphs is easiest if you have first made a list of the most important</a:t>
            </a:r>
          </a:p>
          <a:p>
            <a:r>
              <a:rPr lang="en-GB" sz="2400" dirty="0"/>
              <a:t>requirements of the job position and the desires of the company along with a list of your</a:t>
            </a:r>
          </a:p>
          <a:p>
            <a:r>
              <a:rPr lang="en-GB" sz="2400" dirty="0"/>
              <a:t>characteristics, experiences and skills that match the profile. Based on this scheme, you can “build” your argument.</a:t>
            </a:r>
          </a:p>
        </p:txBody>
      </p:sp>
    </p:spTree>
    <p:extLst>
      <p:ext uri="{BB962C8B-B14F-4D97-AF65-F5344CB8AC3E}">
        <p14:creationId xmlns:p14="http://schemas.microsoft.com/office/powerpoint/2010/main" val="2638305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5878532"/>
          </a:xfrm>
          <a:prstGeom prst="rect">
            <a:avLst/>
          </a:prstGeom>
          <a:noFill/>
        </p:spPr>
        <p:txBody>
          <a:bodyPr wrap="square" rtlCol="0">
            <a:spAutoFit/>
          </a:bodyPr>
          <a:lstStyle/>
          <a:p>
            <a:r>
              <a:rPr lang="en-GB" sz="2800" b="1" dirty="0"/>
              <a:t>Structure of the motivation letter</a:t>
            </a:r>
          </a:p>
          <a:p>
            <a:endParaRPr lang="en-GB" b="1" dirty="0"/>
          </a:p>
          <a:p>
            <a:endParaRPr lang="en-GB" b="1" dirty="0"/>
          </a:p>
          <a:p>
            <a:pPr marL="342900" indent="-342900">
              <a:buFont typeface="Arial" panose="020B0604020202020204" pitchFamily="34" charset="0"/>
              <a:buChar char="•"/>
            </a:pPr>
            <a:r>
              <a:rPr lang="en-GB" sz="2400" dirty="0"/>
              <a:t>Paragraph(s) about yourself</a:t>
            </a:r>
          </a:p>
          <a:p>
            <a:endParaRPr lang="en-GB" sz="2400" dirty="0"/>
          </a:p>
          <a:p>
            <a:r>
              <a:rPr lang="en-GB" sz="2400" b="1" dirty="0">
                <a:solidFill>
                  <a:srgbClr val="0070C0"/>
                </a:solidFill>
              </a:rPr>
              <a:t>Possible arguments:</a:t>
            </a:r>
          </a:p>
          <a:p>
            <a:endParaRPr lang="en-GB" sz="2400" dirty="0"/>
          </a:p>
          <a:p>
            <a:r>
              <a:rPr lang="en-GB" sz="2400" dirty="0"/>
              <a:t>I have the right education.</a:t>
            </a:r>
          </a:p>
          <a:p>
            <a:r>
              <a:rPr lang="en-GB" sz="2400" dirty="0"/>
              <a:t>I have relevant work experience.</a:t>
            </a:r>
          </a:p>
          <a:p>
            <a:r>
              <a:rPr lang="en-GB" sz="2400" dirty="0"/>
              <a:t>I have the right characteristics/attitude/mentality.</a:t>
            </a:r>
          </a:p>
          <a:p>
            <a:r>
              <a:rPr lang="en-GB" sz="2400" dirty="0"/>
              <a:t>I'm specifically interested in this job position / organisation because ...</a:t>
            </a:r>
          </a:p>
          <a:p>
            <a:endParaRPr lang="en-GB" sz="2400" dirty="0"/>
          </a:p>
          <a:p>
            <a:r>
              <a:rPr lang="en-GB" sz="2400" dirty="0"/>
              <a:t>Please note: you </a:t>
            </a:r>
            <a:r>
              <a:rPr lang="en-GB" sz="2400" b="1" dirty="0">
                <a:solidFill>
                  <a:srgbClr val="FF0000"/>
                </a:solidFill>
              </a:rPr>
              <a:t>may not be required </a:t>
            </a:r>
            <a:r>
              <a:rPr lang="en-GB" sz="2400" dirty="0"/>
              <a:t>to include a motivation letter with your CV, instead you may be asked to provide a short motivation. In this case, include the information from the “paragraphs about yourself”.</a:t>
            </a: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3858511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18E8E-39DB-7A65-7F3E-5E8C609FC41C}"/>
              </a:ext>
            </a:extLst>
          </p:cNvPr>
          <p:cNvSpPr txBox="1"/>
          <p:nvPr/>
        </p:nvSpPr>
        <p:spPr>
          <a:xfrm>
            <a:off x="312821" y="288758"/>
            <a:ext cx="11574379" cy="6032421"/>
          </a:xfrm>
          <a:prstGeom prst="rect">
            <a:avLst/>
          </a:prstGeom>
          <a:noFill/>
        </p:spPr>
        <p:txBody>
          <a:bodyPr wrap="square" rtlCol="0">
            <a:spAutoFit/>
          </a:bodyPr>
          <a:lstStyle/>
          <a:p>
            <a:r>
              <a:rPr lang="en-GB" sz="2800" b="1" dirty="0"/>
              <a:t>Structure of the motivation letter</a:t>
            </a:r>
          </a:p>
          <a:p>
            <a:endParaRPr lang="en-GB" sz="2800" b="1" dirty="0"/>
          </a:p>
          <a:p>
            <a:pPr marL="342900" indent="-342900">
              <a:buFont typeface="Arial" panose="020B0604020202020204" pitchFamily="34" charset="0"/>
              <a:buChar char="•"/>
            </a:pPr>
            <a:r>
              <a:rPr lang="en-GB" sz="2400" dirty="0"/>
              <a:t>Conclusion of your motivational letter</a:t>
            </a:r>
          </a:p>
          <a:p>
            <a:pPr marL="342900" indent="-342900">
              <a:buFont typeface="Arial" panose="020B0604020202020204" pitchFamily="34" charset="0"/>
              <a:buChar char="•"/>
            </a:pPr>
            <a:endParaRPr lang="en-GB" sz="2400" dirty="0"/>
          </a:p>
          <a:p>
            <a:r>
              <a:rPr lang="en-GB" sz="2400" dirty="0"/>
              <a:t>Briefly indicate your goal for this application - getting an invitation for a job interview. Also here you can choose a neutral conclusion or a distinctive and compelling phrase. Just make sure the writing style is consistent with the paragraphs above.</a:t>
            </a:r>
          </a:p>
          <a:p>
            <a:endParaRPr lang="en-GB" sz="2400" dirty="0"/>
          </a:p>
          <a:p>
            <a:r>
              <a:rPr lang="en-GB" sz="2400" b="1" dirty="0">
                <a:solidFill>
                  <a:srgbClr val="0070C0"/>
                </a:solidFill>
              </a:rPr>
              <a:t>Example:</a:t>
            </a:r>
          </a:p>
          <a:p>
            <a:r>
              <a:rPr lang="en-GB" sz="2400" dirty="0"/>
              <a:t>I would like to further clarify my motivation in a personal conversation. I look forward to your swift response.</a:t>
            </a:r>
          </a:p>
          <a:p>
            <a:endParaRPr lang="en-GB" sz="2400" dirty="0"/>
          </a:p>
          <a:p>
            <a:r>
              <a:rPr lang="en-GB" sz="2400" dirty="0"/>
              <a:t>Kind regards, Jan </a:t>
            </a:r>
            <a:r>
              <a:rPr lang="en-GB" sz="2400" dirty="0" err="1"/>
              <a:t>Novák</a:t>
            </a:r>
            <a:endParaRPr lang="en-GB" sz="2400" dirty="0"/>
          </a:p>
          <a:p>
            <a:endParaRPr lang="en-GB" sz="2400" dirty="0"/>
          </a:p>
          <a:p>
            <a:r>
              <a:rPr lang="en-GB" sz="2400" dirty="0"/>
              <a:t>Annex: Curriculum Vitae</a:t>
            </a:r>
          </a:p>
          <a:p>
            <a:endParaRPr lang="en-CZ" dirty="0"/>
          </a:p>
        </p:txBody>
      </p:sp>
    </p:spTree>
    <p:extLst>
      <p:ext uri="{BB962C8B-B14F-4D97-AF65-F5344CB8AC3E}">
        <p14:creationId xmlns:p14="http://schemas.microsoft.com/office/powerpoint/2010/main" val="2300050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FD4914-F1C2-89D9-9EA4-0F904B54E9C6}"/>
              </a:ext>
            </a:extLst>
          </p:cNvPr>
          <p:cNvSpPr txBox="1"/>
          <p:nvPr/>
        </p:nvSpPr>
        <p:spPr>
          <a:xfrm>
            <a:off x="360947" y="433137"/>
            <a:ext cx="11249527" cy="4401205"/>
          </a:xfrm>
          <a:prstGeom prst="rect">
            <a:avLst/>
          </a:prstGeom>
          <a:noFill/>
        </p:spPr>
        <p:txBody>
          <a:bodyPr wrap="square" rtlCol="0">
            <a:spAutoFit/>
          </a:bodyPr>
          <a:lstStyle/>
          <a:p>
            <a:r>
              <a:rPr lang="en-GB" sz="2800" b="1" dirty="0"/>
              <a:t>Proofread your motivation letter</a:t>
            </a:r>
          </a:p>
          <a:p>
            <a:endParaRPr lang="en-GB" dirty="0"/>
          </a:p>
          <a:p>
            <a:endParaRPr lang="en-GB" dirty="0"/>
          </a:p>
          <a:p>
            <a:r>
              <a:rPr lang="en-GB" dirty="0"/>
              <a:t>Proofread your motivation letter to make it more concise and professional. </a:t>
            </a:r>
          </a:p>
          <a:p>
            <a:endParaRPr lang="en-GB" dirty="0"/>
          </a:p>
          <a:p>
            <a:r>
              <a:rPr lang="en-GB" dirty="0"/>
              <a:t>Correct any spelling and grammatical errors and awkward phrasing. </a:t>
            </a:r>
          </a:p>
          <a:p>
            <a:endParaRPr lang="en-GB" dirty="0"/>
          </a:p>
          <a:p>
            <a:r>
              <a:rPr lang="en-GB" dirty="0"/>
              <a:t>Edit information already listed in your application form or resume to ensure your motivation letter contains only unique information.</a:t>
            </a:r>
          </a:p>
          <a:p>
            <a:endParaRPr lang="en-GB" dirty="0"/>
          </a:p>
          <a:p>
            <a:endParaRPr lang="en-GB" dirty="0"/>
          </a:p>
          <a:p>
            <a:r>
              <a:rPr lang="en-GB" dirty="0"/>
              <a:t>You may need to proofread your motivation letter </a:t>
            </a:r>
            <a:r>
              <a:rPr lang="en-GB" b="1" dirty="0">
                <a:solidFill>
                  <a:srgbClr val="FF0000"/>
                </a:solidFill>
              </a:rPr>
              <a:t>several times </a:t>
            </a:r>
            <a:r>
              <a:rPr lang="en-GB" dirty="0"/>
              <a:t>to identify all problem areas. If time permits, complete this step two days or more after writing your motivation letter as time away from your work allows you to view it more objectively. To help ensure your letter has </a:t>
            </a:r>
            <a:r>
              <a:rPr lang="en-GB" b="1" dirty="0">
                <a:solidFill>
                  <a:srgbClr val="FF0000"/>
                </a:solidFill>
              </a:rPr>
              <a:t>professional grammar and spelling</a:t>
            </a:r>
            <a:r>
              <a:rPr lang="en-GB" dirty="0"/>
              <a:t>, ask a trusted friend or family member to proofread your motivation letter after you.</a:t>
            </a:r>
            <a:endParaRPr lang="en-CZ" dirty="0"/>
          </a:p>
        </p:txBody>
      </p:sp>
    </p:spTree>
    <p:extLst>
      <p:ext uri="{BB962C8B-B14F-4D97-AF65-F5344CB8AC3E}">
        <p14:creationId xmlns:p14="http://schemas.microsoft.com/office/powerpoint/2010/main" val="145780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0"/>
            <a:ext cx="9224583" cy="6858000"/>
          </a:xfrm>
          <a:prstGeom prst="rect">
            <a:avLst/>
          </a:prstGeom>
        </p:spPr>
      </p:pic>
    </p:spTree>
    <p:extLst>
      <p:ext uri="{BB962C8B-B14F-4D97-AF65-F5344CB8AC3E}">
        <p14:creationId xmlns:p14="http://schemas.microsoft.com/office/powerpoint/2010/main" val="654411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1585</TotalTime>
  <Words>3546</Words>
  <Application>Microsoft Macintosh PowerPoint</Application>
  <PresentationFormat>Widescreen</PresentationFormat>
  <Paragraphs>785</Paragraphs>
  <Slides>84</Slides>
  <Notes>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Arial</vt:lpstr>
      <vt:lpstr>Calibri</vt:lpstr>
      <vt:lpstr>Calibri Light</vt:lpstr>
      <vt:lpstr>Comic Sans MS</vt:lpstr>
      <vt:lpstr>Courier</vt:lpstr>
      <vt:lpstr>Didot</vt:lpstr>
      <vt:lpstr>Times</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Karel Kubíček</cp:lastModifiedBy>
  <cp:revision>129</cp:revision>
  <dcterms:created xsi:type="dcterms:W3CDTF">2016-10-12T14:12:18Z</dcterms:created>
  <dcterms:modified xsi:type="dcterms:W3CDTF">2025-01-31T15:20:24Z</dcterms:modified>
</cp:coreProperties>
</file>