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0.png" ContentType="image/png"/>
  <Override PartName="/ppt/media/image4.png" ContentType="image/png"/>
  <Override PartName="/ppt/media/image42.jpeg" ContentType="image/jpeg"/>
  <Override PartName="/ppt/media/image6.png" ContentType="image/png"/>
  <Override PartName="/ppt/media/image18.png" ContentType="image/png"/>
  <Override PartName="/ppt/media/image86.png" ContentType="image/png"/>
  <Override PartName="/ppt/media/image36.png" ContentType="image/png"/>
  <Override PartName="/ppt/media/image108.png" ContentType="image/png"/>
  <Override PartName="/ppt/media/image11.png" ContentType="image/png"/>
  <Override PartName="/ppt/media/image7.png" ContentType="image/png"/>
  <Override PartName="/ppt/media/image16.png" ContentType="image/png"/>
  <Override PartName="/ppt/media/image84.png" ContentType="image/png"/>
  <Override PartName="/ppt/media/image37.png" ContentType="image/png"/>
  <Override PartName="/ppt/media/image109.png" ContentType="image/png"/>
  <Override PartName="/ppt/media/image127.png" ContentType="image/png"/>
  <Override PartName="/ppt/media/image30.png" ContentType="image/png"/>
  <Override PartName="/ppt/media/image8.png" ContentType="image/png"/>
  <Override PartName="/ppt/media/image38.png" ContentType="image/png"/>
  <Override PartName="/ppt/media/image1.png" ContentType="image/png"/>
  <Override PartName="/ppt/media/image81.png" ContentType="image/png"/>
  <Override PartName="/ppt/media/image13.png" ContentType="image/png"/>
  <Override PartName="/ppt/media/image39.png" ContentType="image/png"/>
  <Override PartName="/ppt/media/image5.png" ContentType="image/png"/>
  <Override PartName="/ppt/media/image17.png" ContentType="image/png"/>
  <Override PartName="/ppt/media/image34.png" ContentType="image/png"/>
  <Override PartName="/ppt/media/image48.gif" ContentType="image/gif"/>
  <Override PartName="/ppt/media/image102.png" ContentType="image/png"/>
  <Override PartName="/ppt/media/image40.png" ContentType="image/png"/>
  <Override PartName="/ppt/media/image137.png" ContentType="image/png"/>
  <Override PartName="/ppt/media/image41.png" ContentType="image/png"/>
  <Override PartName="/ppt/media/image138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01.png" ContentType="image/png"/>
  <Override PartName="/ppt/media/image103.png" ContentType="image/png"/>
  <Override PartName="/ppt/media/image35.png" ContentType="image/png"/>
  <Override PartName="/ppt/media/image49.gif" ContentType="image/gif"/>
  <Override PartName="/ppt/media/image132.png" ContentType="image/png"/>
  <Override PartName="/ppt/media/image46.png" ContentType="image/png"/>
  <Override PartName="/ppt/media/image139.png" ContentType="image/png"/>
  <Override PartName="/ppt/media/image45.png" ContentType="image/png"/>
  <Override PartName="/ppt/media/image131.png" ContentType="image/png"/>
  <Override PartName="/ppt/media/image129.png" ContentType="image/png"/>
  <Override PartName="/ppt/media/image32.png" ContentType="image/png"/>
  <Override PartName="/ppt/media/image143.png" ContentType="image/png"/>
  <Override PartName="/ppt/media/image51.png" ContentType="image/png"/>
  <Override PartName="/ppt/media/image44.png" ContentType="image/png"/>
  <Override PartName="/ppt/media/image130.png" ContentType="image/png"/>
  <Override PartName="/ppt/media/image79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142.png" ContentType="image/png"/>
  <Override PartName="/ppt/media/image56.png" ContentType="image/png"/>
  <Override PartName="/ppt/media/image141.png" ContentType="image/png"/>
  <Override PartName="/ppt/media/image55.png" ContentType="image/png"/>
  <Override PartName="/ppt/media/image140.png" ContentType="image/png"/>
  <Override PartName="/ppt/media/image89.png" ContentType="image/png"/>
  <Override PartName="/ppt/media/image54.png" ContentType="image/png"/>
  <Override PartName="/ppt/media/image53.png" ContentType="image/png"/>
  <Override PartName="/ppt/media/image50.gif" ContentType="image/gif"/>
  <Override PartName="/ppt/media/image43.png" ContentType="image/png"/>
  <Override PartName="/ppt/media/image52.png" ContentType="image/png"/>
  <Override PartName="/ppt/media/image47.gif" ContentType="image/gif"/>
  <Override PartName="/ppt/media/image33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80.png" ContentType="image/png"/>
  <Override PartName="/ppt/media/image94.png" ContentType="image/png"/>
  <Override PartName="/ppt/media/image26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93.png" ContentType="image/png"/>
  <Override PartName="/ppt/media/image25.png" ContentType="image/png"/>
  <Override PartName="/ppt/media/image92.png" ContentType="image/png"/>
  <Override PartName="/ppt/media/image24.png" ContentType="image/png"/>
  <Override PartName="/ppt/media/image10.jpeg" ContentType="image/jpeg"/>
  <Override PartName="/ppt/media/image111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59.png" ContentType="image/png"/>
  <Override PartName="/ppt/media/image110.png" ContentType="image/png"/>
  <Override PartName="/ppt/media/image90.png" ContentType="image/png"/>
  <Override PartName="/ppt/media/image22.png" ContentType="image/png"/>
  <Override PartName="/ppt/media/image119.png" ContentType="image/png"/>
  <Override PartName="/ppt/media/image91.png" ContentType="image/png"/>
  <Override PartName="/ppt/media/image23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1.png" ContentType="image/png"/>
  <Override PartName="/ppt/media/image85.gif" ContentType="image/gif"/>
  <Override PartName="/ppt/media/image88.png" ContentType="image/png"/>
  <Override PartName="/ppt/media/image19.png" ContentType="image/png"/>
  <Override PartName="/ppt/media/image87.png" ContentType="image/png"/>
  <Override PartName="/ppt/media/image27.png" ContentType="image/png"/>
  <Override PartName="/ppt/media/image95.png" ContentType="image/png"/>
  <Override PartName="/ppt/media/image28.png" ContentType="image/png"/>
  <Override PartName="/ppt/media/image96.png" ContentType="image/png"/>
  <Override PartName="/ppt/media/image29.png" ContentType="image/png"/>
  <Override PartName="/ppt/media/image97.png" ContentType="image/png"/>
  <Override PartName="/ppt/media/image98.png" ContentType="image/png"/>
  <Override PartName="/ppt/media/image99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46.xml.rels" ContentType="application/vnd.openxmlformats-package.relationships+xml"/>
  <Override PartName="/ppt/slides/_rels/slide52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20120" cy="951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rmAutofit/>
          </a:bodyPr>
          <a:p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Click to edit the title text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14B9CDF-BD82-4C0E-BE82-195447A7F80F}" type="slidenum">
              <a:rPr b="0" lang="en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gif"/><Relationship Id="rId2" Type="http://schemas.openxmlformats.org/officeDocument/2006/relationships/image" Target="../media/image48.gif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gif"/><Relationship Id="rId2" Type="http://schemas.openxmlformats.org/officeDocument/2006/relationships/image" Target="../media/image50.gif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gif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://stelweb.asu.cas.cz/~skarka/Ukol_PerAnalyza.tar.gz" TargetMode="External"/><Relationship Id="rId2" Type="http://schemas.openxmlformats.org/officeDocument/2006/relationships/image" Target="../media/image143.png"/><Relationship Id="rId3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836640" y="699120"/>
            <a:ext cx="7470720" cy="14187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rmAutofit fontScale="41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5200" spc="-1" strike="noStrike">
                <a:solidFill>
                  <a:srgbClr val="000000"/>
                </a:solidFill>
                <a:latin typeface="Arial"/>
                <a:ea typeface="Arial"/>
              </a:rPr>
              <a:t>Periodová analýza v kostce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72360" y="4730400"/>
            <a:ext cx="89827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F7581 Praktická astrofyzika - základy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2. prosinec, 2024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1" name="TextShape 3"/>
          <p:cNvSpPr txBox="1"/>
          <p:nvPr/>
        </p:nvSpPr>
        <p:spPr>
          <a:xfrm>
            <a:off x="253440" y="2511720"/>
            <a:ext cx="8520120" cy="1106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2500" spc="-1" strike="noStrike">
                <a:solidFill>
                  <a:srgbClr val="595959"/>
                </a:solidFill>
                <a:latin typeface="Arial"/>
                <a:ea typeface="Arial"/>
              </a:rPr>
              <a:t>Mare</a:t>
            </a:r>
            <a:r>
              <a:rPr b="0" lang="en" sz="2500" spc="-1" strike="noStrike">
                <a:solidFill>
                  <a:srgbClr val="595959"/>
                </a:solidFill>
                <a:latin typeface="Arial"/>
                <a:ea typeface="Arial"/>
              </a:rPr>
              <a:t>k </a:t>
            </a:r>
            <a:r>
              <a:rPr b="0" lang="en" sz="2500" spc="-1" strike="noStrike">
                <a:solidFill>
                  <a:srgbClr val="595959"/>
                </a:solidFill>
                <a:latin typeface="Arial"/>
                <a:ea typeface="Arial"/>
              </a:rPr>
              <a:t>Skar</a:t>
            </a:r>
            <a:r>
              <a:rPr b="0" lang="en" sz="2500" spc="-1" strike="noStrike">
                <a:solidFill>
                  <a:srgbClr val="595959"/>
                </a:solidFill>
                <a:latin typeface="Arial"/>
                <a:ea typeface="Arial"/>
              </a:rPr>
              <a:t>ka</a:t>
            </a:r>
            <a:endParaRPr b="0" lang="en-US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Astronomic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ký ústav 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AV ČR, 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Ondřejov</a:t>
            </a:r>
            <a:endParaRPr b="0" lang="en-US" sz="112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Masarykov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a 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univerzita, </a:t>
            </a:r>
            <a:r>
              <a:rPr b="0" lang="en" sz="1120" spc="-1" strike="noStrike">
                <a:solidFill>
                  <a:srgbClr val="595959"/>
                </a:solidFill>
                <a:latin typeface="Arial"/>
                <a:ea typeface="Arial"/>
              </a:rPr>
              <a:t>Brno</a:t>
            </a:r>
            <a:endParaRPr b="0" lang="en-US" sz="112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595959"/>
                </a:solidFill>
                <a:latin typeface="Arial"/>
                <a:ea typeface="Arial"/>
              </a:rPr>
              <a:t>skarka@asu.ca</a:t>
            </a:r>
            <a:r>
              <a:rPr b="0" lang="en" sz="800" spc="-1" strike="noStrike">
                <a:solidFill>
                  <a:srgbClr val="595959"/>
                </a:solidFill>
                <a:latin typeface="Arial"/>
                <a:ea typeface="Arial"/>
              </a:rPr>
              <a:t>s.cz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40760" y="608760"/>
            <a:ext cx="88621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Časová řada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soubor uspořádaných dvojic - nezávislá veličina čas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(obvykle JD - pozor! GJDxHJDxBJD, různé časové standardy), závislá veličina je měřená veličina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Periodicita - opakující se vzorec - tvar změn -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fázová křivka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3" name="Google Shape;134;p22" descr=""/>
          <p:cNvPicPr/>
          <p:nvPr/>
        </p:nvPicPr>
        <p:blipFill>
          <a:blip r:embed="rId1"/>
          <a:stretch/>
        </p:blipFill>
        <p:spPr>
          <a:xfrm>
            <a:off x="3188520" y="1440000"/>
            <a:ext cx="2766240" cy="57852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570240" y="2018880"/>
            <a:ext cx="800316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význačný okamžik (většinou okamžik extrému), P - perioda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5" name="Google Shape;136;p22" descr=""/>
          <p:cNvPicPr/>
          <p:nvPr/>
        </p:nvPicPr>
        <p:blipFill>
          <a:blip r:embed="rId2"/>
          <a:stretch/>
        </p:blipFill>
        <p:spPr>
          <a:xfrm>
            <a:off x="102240" y="3013560"/>
            <a:ext cx="2896920" cy="173772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718200" y="2423880"/>
            <a:ext cx="77076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m(t)=0.0856*sin(2*π*0.5689*t+0.599)+0.0394*sin(4*π*0.5689*t+0.6471)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87" name="Google Shape;138;p22" descr=""/>
          <p:cNvPicPr/>
          <p:nvPr/>
        </p:nvPicPr>
        <p:blipFill>
          <a:blip r:embed="rId3"/>
          <a:stretch/>
        </p:blipFill>
        <p:spPr>
          <a:xfrm>
            <a:off x="3102480" y="3000960"/>
            <a:ext cx="2896920" cy="1738080"/>
          </a:xfrm>
          <a:prstGeom prst="rect">
            <a:avLst/>
          </a:prstGeom>
          <a:ln>
            <a:noFill/>
          </a:ln>
        </p:spPr>
      </p:pic>
      <p:sp>
        <p:nvSpPr>
          <p:cNvPr id="88" name="CustomShape 4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Elementy světelné křivky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9" name="Google Shape;140;p22" descr=""/>
          <p:cNvPicPr/>
          <p:nvPr/>
        </p:nvPicPr>
        <p:blipFill>
          <a:blip r:embed="rId4"/>
          <a:stretch/>
        </p:blipFill>
        <p:spPr>
          <a:xfrm>
            <a:off x="6144480" y="3013560"/>
            <a:ext cx="2896920" cy="173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40760" y="608760"/>
            <a:ext cx="88621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Časová řada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soubor uspořádaných dvojic - nezávislá veličina čas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(obvykle JD - pozor! GJDxHJDxBJD, různé časové standardy), závislá veličina je měřená veličina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Periodicita - opakující se vzorec - tvar změn -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fázová křivka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1" name="Google Shape;146;p23" descr=""/>
          <p:cNvPicPr/>
          <p:nvPr/>
        </p:nvPicPr>
        <p:blipFill>
          <a:blip r:embed="rId1"/>
          <a:stretch/>
        </p:blipFill>
        <p:spPr>
          <a:xfrm>
            <a:off x="3188520" y="1440000"/>
            <a:ext cx="2766240" cy="57852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570240" y="2018880"/>
            <a:ext cx="800316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význačný okamžik (většinou okamžik extrému), P - perioda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3" name="Google Shape;148;p23" descr=""/>
          <p:cNvPicPr/>
          <p:nvPr/>
        </p:nvPicPr>
        <p:blipFill>
          <a:blip r:embed="rId2"/>
          <a:stretch/>
        </p:blipFill>
        <p:spPr>
          <a:xfrm>
            <a:off x="603720" y="2858400"/>
            <a:ext cx="3734280" cy="224028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718200" y="2423880"/>
            <a:ext cx="77076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m(t)=0.0856*sin(2*π*0.5689*t+0.599)+0.0394*sin(4*π*0.5689*t+0.6471)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95" name="Google Shape;150;p23" descr=""/>
          <p:cNvPicPr/>
          <p:nvPr/>
        </p:nvPicPr>
        <p:blipFill>
          <a:blip r:embed="rId3"/>
          <a:stretch/>
        </p:blipFill>
        <p:spPr>
          <a:xfrm>
            <a:off x="4805640" y="2858400"/>
            <a:ext cx="3734280" cy="2240280"/>
          </a:xfrm>
          <a:prstGeom prst="rect">
            <a:avLst/>
          </a:prstGeom>
          <a:ln>
            <a:noFill/>
          </a:ln>
        </p:spPr>
      </p:pic>
      <p:sp>
        <p:nvSpPr>
          <p:cNvPr id="96" name="CustomShape 4"/>
          <p:cNvSpPr/>
          <p:nvPr/>
        </p:nvSpPr>
        <p:spPr>
          <a:xfrm>
            <a:off x="6626160" y="3956400"/>
            <a:ext cx="1802880" cy="7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595959"/>
                </a:solidFill>
                <a:latin typeface="Arial"/>
                <a:ea typeface="Arial"/>
              </a:rPr>
              <a:t>Špatná P - rozmytí fázové křivky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Elementy světelné křivky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40760" y="608760"/>
            <a:ext cx="88621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Časová řada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soubor uspořádaných dvojic - nezávislá veličina čas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(obvykle JD - pozor! GJDxHJDxBJD, různé časové standardy), závislá veličina je měřená veličina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Periodicita - opakující se vzorec - tvar změn -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fázová křivka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9" name="Google Shape;158;p24" descr=""/>
          <p:cNvPicPr/>
          <p:nvPr/>
        </p:nvPicPr>
        <p:blipFill>
          <a:blip r:embed="rId1"/>
          <a:stretch/>
        </p:blipFill>
        <p:spPr>
          <a:xfrm>
            <a:off x="3188520" y="1440000"/>
            <a:ext cx="2766240" cy="578520"/>
          </a:xfrm>
          <a:prstGeom prst="rect">
            <a:avLst/>
          </a:prstGeom>
          <a:ln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570240" y="2018880"/>
            <a:ext cx="800316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význačný okamžik (většinou okamžik extrému), P - perioda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1" name="Google Shape;160;p24" descr=""/>
          <p:cNvPicPr/>
          <p:nvPr/>
        </p:nvPicPr>
        <p:blipFill>
          <a:blip r:embed="rId2"/>
          <a:stretch/>
        </p:blipFill>
        <p:spPr>
          <a:xfrm>
            <a:off x="603720" y="2858400"/>
            <a:ext cx="3734280" cy="2240280"/>
          </a:xfrm>
          <a:prstGeom prst="rect">
            <a:avLst/>
          </a:prstGeom>
          <a:ln>
            <a:noFill/>
          </a:ln>
        </p:spPr>
      </p:pic>
      <p:sp>
        <p:nvSpPr>
          <p:cNvPr id="102" name="CustomShape 3"/>
          <p:cNvSpPr/>
          <p:nvPr/>
        </p:nvSpPr>
        <p:spPr>
          <a:xfrm>
            <a:off x="718200" y="2423880"/>
            <a:ext cx="77076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m(t)=0.0856*sin(2*π*0.5689*t+0.599)+0.0394*sin(4*π*0.5689*t+0.6471)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03" name="Google Shape;162;p24" descr=""/>
          <p:cNvPicPr/>
          <p:nvPr/>
        </p:nvPicPr>
        <p:blipFill>
          <a:blip r:embed="rId3"/>
          <a:stretch/>
        </p:blipFill>
        <p:spPr>
          <a:xfrm>
            <a:off x="4805640" y="2858400"/>
            <a:ext cx="3734280" cy="2240280"/>
          </a:xfrm>
          <a:prstGeom prst="rect">
            <a:avLst/>
          </a:prstGeom>
          <a:ln>
            <a:noFill/>
          </a:ln>
        </p:spPr>
      </p:pic>
      <p:sp>
        <p:nvSpPr>
          <p:cNvPr id="104" name="CustomShape 4"/>
          <p:cNvSpPr/>
          <p:nvPr/>
        </p:nvSpPr>
        <p:spPr>
          <a:xfrm>
            <a:off x="5955480" y="3924000"/>
            <a:ext cx="1802880" cy="52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595959"/>
                </a:solidFill>
                <a:latin typeface="Arial"/>
                <a:ea typeface="Arial"/>
              </a:rPr>
              <a:t>Rozdílné M0 - posuv fázové křivky horizontálně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05" name="CustomShape 5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Elementy světelné křivky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0"/>
            <a:ext cx="914364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Metody periodové analýzy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384120" y="731520"/>
            <a:ext cx="8276760" cy="169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Fourierovská transformace a popis pomocí goniometrických funkcí (DFT, NUFFT, Lomb-Scargle, Bloomfield, Deeming, Cleanest, wavelet …). Vhodná pro popis dějů, které mají typicky sinusoidální průběh - pulzace, rotace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Rozptyl fázové křivky (Jurkevich, Stellingwerf - PDM, Schwaryenberg-Czerny - ANOVA)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Rozptyl vzdáleností bodů (Lafler-Kinman, Clarke)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Fenomenologické modelování (Mikulášek, Kovacs - box-car fitting)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Peranso, Period04, Persea, Cepheus, Silicups, Pythonovské knihovny, …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8" name="Google Shape;171;p25" descr=""/>
          <p:cNvPicPr/>
          <p:nvPr/>
        </p:nvPicPr>
        <p:blipFill>
          <a:blip r:embed="rId1"/>
          <a:stretch/>
        </p:blipFill>
        <p:spPr>
          <a:xfrm>
            <a:off x="181800" y="2561760"/>
            <a:ext cx="2455920" cy="156744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72;p25" descr=""/>
          <p:cNvPicPr/>
          <p:nvPr/>
        </p:nvPicPr>
        <p:blipFill>
          <a:blip r:embed="rId2"/>
          <a:stretch/>
        </p:blipFill>
        <p:spPr>
          <a:xfrm>
            <a:off x="2801520" y="2571840"/>
            <a:ext cx="3032280" cy="156744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73;p25" descr=""/>
          <p:cNvPicPr/>
          <p:nvPr/>
        </p:nvPicPr>
        <p:blipFill>
          <a:blip r:embed="rId3"/>
          <a:stretch/>
        </p:blipFill>
        <p:spPr>
          <a:xfrm>
            <a:off x="7220160" y="1698120"/>
            <a:ext cx="1923480" cy="268992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74;p25" descr=""/>
          <p:cNvPicPr/>
          <p:nvPr/>
        </p:nvPicPr>
        <p:blipFill>
          <a:blip r:embed="rId4"/>
          <a:stretch/>
        </p:blipFill>
        <p:spPr>
          <a:xfrm>
            <a:off x="5628600" y="3342960"/>
            <a:ext cx="2867040" cy="1696680"/>
          </a:xfrm>
          <a:prstGeom prst="rect">
            <a:avLst/>
          </a:prstGeom>
          <a:ln>
            <a:noFill/>
          </a:ln>
        </p:spPr>
      </p:pic>
      <p:sp>
        <p:nvSpPr>
          <p:cNvPr id="112" name="CustomShape 3"/>
          <p:cNvSpPr/>
          <p:nvPr/>
        </p:nvSpPr>
        <p:spPr>
          <a:xfrm>
            <a:off x="668160" y="4388400"/>
            <a:ext cx="4048200" cy="4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595959"/>
                </a:solidFill>
                <a:latin typeface="Arial"/>
                <a:ea typeface="Arial"/>
              </a:rPr>
              <a:t>Ne všechny metody se hodí k výzkumu všech typů proměnnosti - ideální je zkombinovat více metod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0"/>
            <a:ext cx="914364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Periodogram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139320" y="598680"/>
            <a:ext cx="8865000" cy="169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Ukazatel signifikance periody - každá metoda jiný parametr, jiný limit pro signifikanci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False alarm probability FAP~</a:t>
            </a:r>
            <a:r>
              <a:rPr b="0" i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b="0" i="1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</a:t>
            </a:r>
            <a:r>
              <a:rPr b="0" i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amplituda v Lomb-Scargle periodogramu, N je počet měření, “pravděpodobnost, že je daný pík produkován náhodným šumem”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SNR kritérium pro FT - signifikantní SNR&gt;4 (Breger 1993), </a:t>
            </a:r>
            <a:endParaRPr b="0" lang="en-U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1828800" indent="457200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log(FAP) ~ -2.5+2.62*SNR-0.69*SNR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(Kushnig 1997)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5" name="Google Shape;182;p26" descr=""/>
          <p:cNvPicPr/>
          <p:nvPr/>
        </p:nvPicPr>
        <p:blipFill>
          <a:blip r:embed="rId1"/>
          <a:stretch/>
        </p:blipFill>
        <p:spPr>
          <a:xfrm>
            <a:off x="4897080" y="2296440"/>
            <a:ext cx="3687120" cy="2772000"/>
          </a:xfrm>
          <a:prstGeom prst="rect">
            <a:avLst/>
          </a:prstGeom>
          <a:ln>
            <a:noFill/>
          </a:ln>
        </p:spPr>
      </p:pic>
      <p:pic>
        <p:nvPicPr>
          <p:cNvPr id="116" name="Google Shape;183;p26" descr=""/>
          <p:cNvPicPr/>
          <p:nvPr/>
        </p:nvPicPr>
        <p:blipFill>
          <a:blip r:embed="rId2"/>
          <a:stretch/>
        </p:blipFill>
        <p:spPr>
          <a:xfrm>
            <a:off x="611280" y="2202840"/>
            <a:ext cx="3773520" cy="280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660240" y="0"/>
            <a:ext cx="782316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Specifika astronomických měření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18" name="Google Shape;189;p27" descr=""/>
          <p:cNvPicPr/>
          <p:nvPr/>
        </p:nvPicPr>
        <p:blipFill>
          <a:blip r:embed="rId1"/>
          <a:stretch/>
        </p:blipFill>
        <p:spPr>
          <a:xfrm>
            <a:off x="82080" y="2123640"/>
            <a:ext cx="3372480" cy="2509560"/>
          </a:xfrm>
          <a:prstGeom prst="rect">
            <a:avLst/>
          </a:prstGeom>
          <a:ln>
            <a:noFill/>
          </a:ln>
        </p:spPr>
      </p:pic>
      <p:pic>
        <p:nvPicPr>
          <p:cNvPr id="119" name="Google Shape;190;p27" descr=""/>
          <p:cNvPicPr/>
          <p:nvPr/>
        </p:nvPicPr>
        <p:blipFill>
          <a:blip r:embed="rId2"/>
          <a:stretch/>
        </p:blipFill>
        <p:spPr>
          <a:xfrm>
            <a:off x="3554640" y="1870920"/>
            <a:ext cx="5538600" cy="276264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5385240" y="1645920"/>
            <a:ext cx="1962360" cy="12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000000"/>
                </a:solidFill>
                <a:latin typeface="Arial"/>
                <a:ea typeface="Arial"/>
              </a:rPr>
              <a:t>Skarka et al. 2018, MNRAS, 474, 824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271800" y="650880"/>
            <a:ext cx="8326800" cy="164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Nespojitost</a:t>
            </a:r>
            <a:endParaRPr b="0" lang="en-US" sz="1200" spc="-1" strike="noStrike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Časová nesourodost 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Neekvidistantní rozložení (stídání den-noc, počasí, možnosti pozorovatele, různá délka expozic, ...)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Kvaziperiodické vzorkování (denní, měsíční, roční, ...)</a:t>
            </a:r>
            <a:endParaRPr b="0" lang="en-US" sz="1200" spc="-1" strike="noStrike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Kvalitativní nesourodost 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Každý bod různou nejistotu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Každá noc jiný rozptyl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660240" y="0"/>
            <a:ext cx="782316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Specifika astronomických měření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271800" y="650880"/>
            <a:ext cx="8326800" cy="255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Nespojitost</a:t>
            </a:r>
            <a:endParaRPr b="0" lang="en-US" sz="1200" spc="-1" strike="noStrike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Časová nesourodost 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Neekvidistantní rozložení (stídání den-noc, počasí, možnosti pozorovatele, různá délka expozic, ...)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Kvaziperiodické vzorkování (denní, měsíční, roční, ...)</a:t>
            </a:r>
            <a:endParaRPr b="0" lang="en-US" sz="1200" spc="-1" strike="noStrike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Kvalitativní nesourodost 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Každý bod různou nejistotu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Každá noc jiný rozptyl</a:t>
            </a:r>
            <a:endParaRPr b="0" lang="en-US" sz="1200" spc="-1" strike="noStrike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Systematické trendy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Extinkce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Parazitní světlo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Časově proměnné osvětlení čipu</a:t>
            </a:r>
            <a:endParaRPr b="0" lang="en-US" sz="1200" spc="-1" strike="noStrike">
              <a:latin typeface="Arial"/>
            </a:endParaRPr>
          </a:p>
          <a:p>
            <a:pPr lvl="1" marL="914400" indent="-3045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Redukce dat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124" name="Google Shape;199;p28" descr="This is an animation of the first sector of data from NASA's TESS space telescope. TESS takes an image of the same region of sky every 30 minutes for a month (one sector) to study the stars and search for exoplanets. It then moves on to a new sector and new stars. Halfway through each sector, the spacecraft pauses data collection to turn and send data back to Earth.&#10;&#10;Light from Mars leaking into the field of view causes artifacts in Camera 1 at the beginning and end of the sector.&#10;&#10;Close up views of each individual CCD in this sector are also available.&#10;&#10;Pause the video and then use , and . to move backward and forward frame by frame if desired."/>
          <p:cNvPicPr/>
          <p:nvPr/>
        </p:nvPicPr>
        <p:blipFill>
          <a:blip r:embed="rId1"/>
          <a:stretch/>
        </p:blipFill>
        <p:spPr>
          <a:xfrm>
            <a:off x="748800" y="3033360"/>
            <a:ext cx="2957040" cy="166320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200;p28" descr=""/>
          <p:cNvPicPr/>
          <p:nvPr/>
        </p:nvPicPr>
        <p:blipFill>
          <a:blip r:embed="rId2"/>
          <a:stretch/>
        </p:blipFill>
        <p:spPr>
          <a:xfrm>
            <a:off x="4611240" y="1811160"/>
            <a:ext cx="4405320" cy="298584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5832720" y="1749240"/>
            <a:ext cx="1962360" cy="12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000000"/>
                </a:solidFill>
                <a:latin typeface="Arial"/>
                <a:ea typeface="Arial"/>
              </a:rPr>
              <a:t>Skarka et al. 2022, A&amp;A, 666, 142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Fourierovský popis dat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140760" y="608760"/>
            <a:ext cx="8862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Popis dat pomocí goniometrických funkcí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9" name="Google Shape;208;p29" descr=""/>
          <p:cNvPicPr/>
          <p:nvPr/>
        </p:nvPicPr>
        <p:blipFill>
          <a:blip r:embed="rId1"/>
          <a:stretch/>
        </p:blipFill>
        <p:spPr>
          <a:xfrm>
            <a:off x="1186920" y="1118880"/>
            <a:ext cx="2027160" cy="48348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209;p29" descr=""/>
          <p:cNvPicPr/>
          <p:nvPr/>
        </p:nvPicPr>
        <p:blipFill>
          <a:blip r:embed="rId2"/>
          <a:stretch/>
        </p:blipFill>
        <p:spPr>
          <a:xfrm>
            <a:off x="5960880" y="1073160"/>
            <a:ext cx="2027160" cy="45936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210;p29" descr=""/>
          <p:cNvPicPr/>
          <p:nvPr/>
        </p:nvPicPr>
        <p:blipFill>
          <a:blip r:embed="rId3"/>
          <a:stretch/>
        </p:blipFill>
        <p:spPr>
          <a:xfrm>
            <a:off x="3421440" y="1596960"/>
            <a:ext cx="5274720" cy="3126240"/>
          </a:xfrm>
          <a:prstGeom prst="rect">
            <a:avLst/>
          </a:prstGeom>
          <a:ln>
            <a:noFill/>
          </a:ln>
        </p:spPr>
      </p:pic>
      <p:sp>
        <p:nvSpPr>
          <p:cNvPr id="132" name="CustomShape 3"/>
          <p:cNvSpPr/>
          <p:nvPr/>
        </p:nvSpPr>
        <p:spPr>
          <a:xfrm flipH="1" rot="10800000">
            <a:off x="2401200" y="1069560"/>
            <a:ext cx="3027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4"/>
          <p:cNvSpPr/>
          <p:nvPr/>
        </p:nvSpPr>
        <p:spPr>
          <a:xfrm>
            <a:off x="2638080" y="932760"/>
            <a:ext cx="908640" cy="17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595959"/>
                </a:solidFill>
                <a:latin typeface="Arial"/>
                <a:ea typeface="Arial"/>
              </a:rPr>
              <a:t>Spojitá funkce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374040" y="932760"/>
            <a:ext cx="105192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595959"/>
                </a:solidFill>
                <a:latin typeface="Arial"/>
                <a:ea typeface="Arial"/>
              </a:rPr>
              <a:t>Fourierovská Transformace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135" name="CustomShape 6"/>
          <p:cNvSpPr/>
          <p:nvPr/>
        </p:nvSpPr>
        <p:spPr>
          <a:xfrm rot="10800000">
            <a:off x="997920" y="1224720"/>
            <a:ext cx="189000" cy="13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7"/>
          <p:cNvSpPr/>
          <p:nvPr/>
        </p:nvSpPr>
        <p:spPr>
          <a:xfrm>
            <a:off x="374040" y="2477880"/>
            <a:ext cx="2726640" cy="14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Potřeba se vyrovnat s děrami v datech, neekvidistantním vzorkováním a rozdílnou kvalitou dat (DFT, NUFFT)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37" name="CustomShape 8"/>
          <p:cNvSpPr/>
          <p:nvPr/>
        </p:nvSpPr>
        <p:spPr>
          <a:xfrm>
            <a:off x="4922280" y="4741200"/>
            <a:ext cx="2999520" cy="3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900" spc="-1" strike="noStrike">
                <a:solidFill>
                  <a:srgbClr val="000000"/>
                </a:solidFill>
                <a:latin typeface="Arial"/>
                <a:ea typeface="Arial"/>
              </a:rPr>
              <a:t>VanderPlas, J. T. 2018, ApJSS, 236, 16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Fourierovský popis dat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40760" y="608760"/>
            <a:ext cx="8862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Popis dat pomocí goniometrických funkcí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0" name="Google Shape;223;p30" descr=""/>
          <p:cNvPicPr/>
          <p:nvPr/>
        </p:nvPicPr>
        <p:blipFill>
          <a:blip r:embed="rId1"/>
          <a:stretch/>
        </p:blipFill>
        <p:spPr>
          <a:xfrm>
            <a:off x="93240" y="1075320"/>
            <a:ext cx="4258080" cy="234936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224;p30" descr=""/>
          <p:cNvPicPr/>
          <p:nvPr/>
        </p:nvPicPr>
        <p:blipFill>
          <a:blip r:embed="rId2"/>
          <a:stretch/>
        </p:blipFill>
        <p:spPr>
          <a:xfrm>
            <a:off x="4521600" y="1075320"/>
            <a:ext cx="4481280" cy="234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Fourierovský popis dat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140760" y="608760"/>
            <a:ext cx="88621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Popis dat pomocí goniometrických funkcí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4" name="Google Shape;231;p31" descr=""/>
          <p:cNvPicPr/>
          <p:nvPr/>
        </p:nvPicPr>
        <p:blipFill>
          <a:blip r:embed="rId1"/>
          <a:stretch/>
        </p:blipFill>
        <p:spPr>
          <a:xfrm>
            <a:off x="315000" y="1132920"/>
            <a:ext cx="3926520" cy="206280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232;p31" descr=""/>
          <p:cNvPicPr/>
          <p:nvPr/>
        </p:nvPicPr>
        <p:blipFill>
          <a:blip r:embed="rId2"/>
          <a:stretch/>
        </p:blipFill>
        <p:spPr>
          <a:xfrm>
            <a:off x="4532400" y="1132920"/>
            <a:ext cx="4104000" cy="2096280"/>
          </a:xfrm>
          <a:prstGeom prst="rect">
            <a:avLst/>
          </a:prstGeom>
          <a:ln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1086480" y="3672720"/>
            <a:ext cx="7130880" cy="78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Není vhodné pro popis proměnnosti, kde jsou konstantní úseky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a skokové změny (zákryty, tranzity exoplanet)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43" name="Google Shape;62;p14" descr=""/>
          <p:cNvPicPr/>
          <p:nvPr/>
        </p:nvPicPr>
        <p:blipFill>
          <a:blip r:embed="rId1"/>
          <a:stretch/>
        </p:blipFill>
        <p:spPr>
          <a:xfrm>
            <a:off x="322200" y="830880"/>
            <a:ext cx="4082040" cy="272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48" name="Google Shape;239;p32" descr=""/>
          <p:cNvPicPr/>
          <p:nvPr/>
        </p:nvPicPr>
        <p:blipFill>
          <a:blip r:embed="rId1"/>
          <a:stretch/>
        </p:blipFill>
        <p:spPr>
          <a:xfrm>
            <a:off x="0" y="3256920"/>
            <a:ext cx="5001120" cy="1605960"/>
          </a:xfrm>
          <a:prstGeom prst="rect">
            <a:avLst/>
          </a:prstGeom>
          <a:ln>
            <a:noFill/>
          </a:ln>
        </p:spPr>
      </p:pic>
      <p:pic>
        <p:nvPicPr>
          <p:cNvPr id="149" name="Google Shape;240;p32" descr=""/>
          <p:cNvPicPr/>
          <p:nvPr/>
        </p:nvPicPr>
        <p:blipFill>
          <a:blip r:embed="rId2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50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4773960" y="620640"/>
            <a:ext cx="378072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790920" y="2904480"/>
            <a:ext cx="4115880" cy="421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d9ea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5"/>
          <p:cNvSpPr/>
          <p:nvPr/>
        </p:nvSpPr>
        <p:spPr>
          <a:xfrm>
            <a:off x="303120" y="2896920"/>
            <a:ext cx="7200" cy="40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d9ead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6"/>
          <p:cNvSpPr/>
          <p:nvPr/>
        </p:nvSpPr>
        <p:spPr>
          <a:xfrm>
            <a:off x="310680" y="1544400"/>
            <a:ext cx="479880" cy="1352160"/>
          </a:xfrm>
          <a:prstGeom prst="rect">
            <a:avLst/>
          </a:prstGeom>
          <a:solidFill>
            <a:srgbClr val="d9ead3">
              <a:alpha val="51000"/>
            </a:srgbClr>
          </a:solidFill>
          <a:ln w="9360">
            <a:solidFill>
              <a:srgbClr val="b6d7a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7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56" name="Google Shape;247;p32" descr=""/>
          <p:cNvPicPr/>
          <p:nvPr/>
        </p:nvPicPr>
        <p:blipFill>
          <a:blip r:embed="rId3"/>
          <a:stretch/>
        </p:blipFill>
        <p:spPr>
          <a:xfrm>
            <a:off x="5001480" y="1874160"/>
            <a:ext cx="3837240" cy="223200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48;p32" descr=""/>
          <p:cNvPicPr/>
          <p:nvPr/>
        </p:nvPicPr>
        <p:blipFill>
          <a:blip r:embed="rId4"/>
          <a:stretch/>
        </p:blipFill>
        <p:spPr>
          <a:xfrm>
            <a:off x="6599880" y="2023200"/>
            <a:ext cx="2060640" cy="119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4773960" y="620640"/>
            <a:ext cx="378072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1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1" name="Google Shape;256;p33" descr=""/>
          <p:cNvPicPr/>
          <p:nvPr/>
        </p:nvPicPr>
        <p:blipFill>
          <a:blip r:embed="rId1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62" name="CustomShape 4"/>
          <p:cNvSpPr/>
          <p:nvPr/>
        </p:nvSpPr>
        <p:spPr>
          <a:xfrm>
            <a:off x="133200" y="12711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=0.01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64" name="Google Shape;259;p33" descr=""/>
          <p:cNvPicPr/>
          <p:nvPr/>
        </p:nvPicPr>
        <p:blipFill>
          <a:blip r:embed="rId2"/>
          <a:stretch/>
        </p:blipFill>
        <p:spPr>
          <a:xfrm>
            <a:off x="5301720" y="1400040"/>
            <a:ext cx="3319560" cy="168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66" name="Google Shape;265;p34" descr=""/>
          <p:cNvPicPr/>
          <p:nvPr/>
        </p:nvPicPr>
        <p:blipFill>
          <a:blip r:embed="rId1"/>
          <a:stretch/>
        </p:blipFill>
        <p:spPr>
          <a:xfrm>
            <a:off x="0" y="325692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4773960" y="620640"/>
            <a:ext cx="3780720" cy="5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1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9" name="Google Shape;268;p34" descr=""/>
          <p:cNvPicPr/>
          <p:nvPr/>
        </p:nvPicPr>
        <p:blipFill>
          <a:blip r:embed="rId2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70" name="CustomShape 4"/>
          <p:cNvSpPr/>
          <p:nvPr/>
        </p:nvSpPr>
        <p:spPr>
          <a:xfrm>
            <a:off x="133200" y="12711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=0.01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33200" y="304920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=0.05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72" name="CustomShape 6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73" name="Google Shape;272;p34" descr=""/>
          <p:cNvPicPr/>
          <p:nvPr/>
        </p:nvPicPr>
        <p:blipFill>
          <a:blip r:embed="rId3"/>
          <a:stretch/>
        </p:blipFill>
        <p:spPr>
          <a:xfrm>
            <a:off x="5301720" y="1400040"/>
            <a:ext cx="3319560" cy="1684800"/>
          </a:xfrm>
          <a:prstGeom prst="rect">
            <a:avLst/>
          </a:prstGeom>
          <a:ln>
            <a:noFill/>
          </a:ln>
        </p:spPr>
      </p:pic>
      <p:pic>
        <p:nvPicPr>
          <p:cNvPr id="174" name="Google Shape;273;p34" descr=""/>
          <p:cNvPicPr/>
          <p:nvPr/>
        </p:nvPicPr>
        <p:blipFill>
          <a:blip r:embed="rId4"/>
          <a:stretch/>
        </p:blipFill>
        <p:spPr>
          <a:xfrm>
            <a:off x="5301720" y="3183480"/>
            <a:ext cx="3319560" cy="168480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274;p34" descr=""/>
          <p:cNvPicPr/>
          <p:nvPr/>
        </p:nvPicPr>
        <p:blipFill>
          <a:blip r:embed="rId5"/>
          <a:stretch/>
        </p:blipFill>
        <p:spPr>
          <a:xfrm>
            <a:off x="6818400" y="3183480"/>
            <a:ext cx="1965600" cy="99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77" name="Google Shape;280;p35" descr=""/>
          <p:cNvPicPr/>
          <p:nvPr/>
        </p:nvPicPr>
        <p:blipFill>
          <a:blip r:embed="rId1"/>
          <a:stretch/>
        </p:blipFill>
        <p:spPr>
          <a:xfrm>
            <a:off x="0" y="325692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78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79" name="Google Shape;282;p35" descr=""/>
          <p:cNvPicPr/>
          <p:nvPr/>
        </p:nvPicPr>
        <p:blipFill>
          <a:blip r:embed="rId2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80" name="CustomShape 3"/>
          <p:cNvSpPr/>
          <p:nvPr/>
        </p:nvSpPr>
        <p:spPr>
          <a:xfrm>
            <a:off x="66600" y="12405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=0.01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5078880" y="620640"/>
            <a:ext cx="4256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9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trendy (cyklické změny 27 a 6 d s amplitudami 0.01 a 0.005)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2" name="CustomShape 5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83" name="Google Shape;286;p35" descr=""/>
          <p:cNvPicPr/>
          <p:nvPr/>
        </p:nvPicPr>
        <p:blipFill>
          <a:blip r:embed="rId3"/>
          <a:stretch/>
        </p:blipFill>
        <p:spPr>
          <a:xfrm>
            <a:off x="5124240" y="2140200"/>
            <a:ext cx="3837240" cy="1947600"/>
          </a:xfrm>
          <a:prstGeom prst="rect">
            <a:avLst/>
          </a:prstGeom>
          <a:ln>
            <a:noFill/>
          </a:ln>
        </p:spPr>
      </p:pic>
      <p:pic>
        <p:nvPicPr>
          <p:cNvPr id="184" name="Google Shape;287;p35" descr=""/>
          <p:cNvPicPr/>
          <p:nvPr/>
        </p:nvPicPr>
        <p:blipFill>
          <a:blip r:embed="rId4"/>
          <a:stretch/>
        </p:blipFill>
        <p:spPr>
          <a:xfrm>
            <a:off x="6797160" y="1773360"/>
            <a:ext cx="2223360" cy="112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86" name="Google Shape;293;p36" descr=""/>
          <p:cNvPicPr/>
          <p:nvPr/>
        </p:nvPicPr>
        <p:blipFill>
          <a:blip r:embed="rId1"/>
          <a:stretch/>
        </p:blipFill>
        <p:spPr>
          <a:xfrm>
            <a:off x="0" y="325692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88" name="Google Shape;295;p36" descr=""/>
          <p:cNvPicPr/>
          <p:nvPr/>
        </p:nvPicPr>
        <p:blipFill>
          <a:blip r:embed="rId2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66600" y="12405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=0.05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5078880" y="620640"/>
            <a:ext cx="4256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9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9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trendy (cyklické změny 27 a 6 d s amplitudami 0.01 a 0.005)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192" name="Google Shape;299;p36" descr=""/>
          <p:cNvPicPr/>
          <p:nvPr/>
        </p:nvPicPr>
        <p:blipFill>
          <a:blip r:embed="rId3"/>
          <a:stretch/>
        </p:blipFill>
        <p:spPr>
          <a:xfrm>
            <a:off x="5153760" y="2206800"/>
            <a:ext cx="3837240" cy="1947600"/>
          </a:xfrm>
          <a:prstGeom prst="rect">
            <a:avLst/>
          </a:prstGeom>
          <a:ln>
            <a:noFill/>
          </a:ln>
        </p:spPr>
      </p:pic>
      <p:pic>
        <p:nvPicPr>
          <p:cNvPr id="193" name="Google Shape;300;p36" descr=""/>
          <p:cNvPicPr/>
          <p:nvPr/>
        </p:nvPicPr>
        <p:blipFill>
          <a:blip r:embed="rId4"/>
          <a:stretch/>
        </p:blipFill>
        <p:spPr>
          <a:xfrm>
            <a:off x="6676200" y="1780560"/>
            <a:ext cx="2315160" cy="117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4773960" y="620640"/>
            <a:ext cx="4256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3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trendy (cyklické změny 27 a 6 d s amplitudami 0.01 a 0.005)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přidáme díry v pozorování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97" name="Google Shape;308;p37" descr=""/>
          <p:cNvPicPr/>
          <p:nvPr/>
        </p:nvPicPr>
        <p:blipFill>
          <a:blip r:embed="rId1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198" name="CustomShape 4"/>
          <p:cNvSpPr/>
          <p:nvPr/>
        </p:nvSpPr>
        <p:spPr>
          <a:xfrm>
            <a:off x="66600" y="12405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=0.01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199" name="Google Shape;310;p37" descr=""/>
          <p:cNvPicPr/>
          <p:nvPr/>
        </p:nvPicPr>
        <p:blipFill>
          <a:blip r:embed="rId2"/>
          <a:stretch/>
        </p:blipFill>
        <p:spPr>
          <a:xfrm>
            <a:off x="5141160" y="1297800"/>
            <a:ext cx="3462840" cy="1837080"/>
          </a:xfrm>
          <a:prstGeom prst="rect">
            <a:avLst/>
          </a:prstGeom>
          <a:ln>
            <a:noFill/>
          </a:ln>
        </p:spPr>
      </p:pic>
      <p:pic>
        <p:nvPicPr>
          <p:cNvPr id="200" name="Google Shape;311;p37" descr=""/>
          <p:cNvPicPr/>
          <p:nvPr/>
        </p:nvPicPr>
        <p:blipFill>
          <a:blip r:embed="rId3"/>
          <a:stretch/>
        </p:blipFill>
        <p:spPr>
          <a:xfrm flipH="1">
            <a:off x="6362280" y="1405080"/>
            <a:ext cx="1240920" cy="658440"/>
          </a:xfrm>
          <a:prstGeom prst="rect">
            <a:avLst/>
          </a:prstGeom>
          <a:ln>
            <a:noFill/>
          </a:ln>
        </p:spPr>
      </p:pic>
      <p:sp>
        <p:nvSpPr>
          <p:cNvPr id="201" name="CustomShape 5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880200" y="588960"/>
            <a:ext cx="3368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*sin(2*π*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i="1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+𝜙)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4773960" y="620640"/>
            <a:ext cx="4256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300" spc="-1" strike="noStrike">
                <a:solidFill>
                  <a:srgbClr val="000000"/>
                </a:solidFill>
                <a:latin typeface="Arial"/>
                <a:ea typeface="Arial"/>
              </a:rPr>
              <a:t>Rozsah 100 dní, kadence 8 hodin (červená), 30 minut (modrá)</a:t>
            </a:r>
            <a:endParaRPr b="0" lang="en-US" sz="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600" spc="-1" strike="noStrike">
                <a:solidFill>
                  <a:srgbClr val="000000"/>
                </a:solidFill>
                <a:latin typeface="Arial"/>
                <a:ea typeface="Arial"/>
              </a:rPr>
              <a:t>Přidáme Gaussovský šum …</a:t>
            </a:r>
            <a:endParaRPr b="0" lang="en-US" sz="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trendy (cyklické změny 27 a 6 d s amplitudami 0.01 a 0.005)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… </a:t>
            </a:r>
            <a:r>
              <a:rPr b="0" lang="en" sz="2000" spc="-1" strike="noStrike">
                <a:solidFill>
                  <a:srgbClr val="000000"/>
                </a:solidFill>
                <a:latin typeface="Arial"/>
                <a:ea typeface="Arial"/>
              </a:rPr>
              <a:t>přidáme díry v pozorování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05" name="Google Shape;320;p38" descr=""/>
          <p:cNvPicPr/>
          <p:nvPr/>
        </p:nvPicPr>
        <p:blipFill>
          <a:blip r:embed="rId1"/>
          <a:stretch/>
        </p:blipFill>
        <p:spPr>
          <a:xfrm>
            <a:off x="0" y="3256920"/>
            <a:ext cx="5001120" cy="160596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321;p38" descr=""/>
          <p:cNvPicPr/>
          <p:nvPr/>
        </p:nvPicPr>
        <p:blipFill>
          <a:blip r:embed="rId2"/>
          <a:stretch/>
        </p:blipFill>
        <p:spPr>
          <a:xfrm>
            <a:off x="0" y="1478880"/>
            <a:ext cx="5001120" cy="1605960"/>
          </a:xfrm>
          <a:prstGeom prst="rect">
            <a:avLst/>
          </a:prstGeom>
          <a:ln>
            <a:noFill/>
          </a:ln>
        </p:spPr>
      </p:pic>
      <p:sp>
        <p:nvSpPr>
          <p:cNvPr id="207" name="CustomShape 4"/>
          <p:cNvSpPr/>
          <p:nvPr/>
        </p:nvSpPr>
        <p:spPr>
          <a:xfrm>
            <a:off x="66600" y="124056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=0.01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66600" y="3049200"/>
            <a:ext cx="1240920" cy="2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𝜎</a:t>
            </a:r>
            <a:r>
              <a:rPr b="0" lang="en" sz="1300" spc="-1" strike="noStrike">
                <a:solidFill>
                  <a:srgbClr val="4a86e8"/>
                </a:solidFill>
                <a:latin typeface="Arial"/>
                <a:ea typeface="Arial"/>
              </a:rPr>
              <a:t>=0.05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209" name="Google Shape;324;p38" descr=""/>
          <p:cNvPicPr/>
          <p:nvPr/>
        </p:nvPicPr>
        <p:blipFill>
          <a:blip r:embed="rId3"/>
          <a:stretch/>
        </p:blipFill>
        <p:spPr>
          <a:xfrm>
            <a:off x="5141160" y="1297800"/>
            <a:ext cx="3462840" cy="1837080"/>
          </a:xfrm>
          <a:prstGeom prst="rect">
            <a:avLst/>
          </a:prstGeom>
          <a:ln>
            <a:noFill/>
          </a:ln>
        </p:spPr>
      </p:pic>
      <p:pic>
        <p:nvPicPr>
          <p:cNvPr id="210" name="Google Shape;325;p38" descr=""/>
          <p:cNvPicPr/>
          <p:nvPr/>
        </p:nvPicPr>
        <p:blipFill>
          <a:blip r:embed="rId4"/>
          <a:stretch/>
        </p:blipFill>
        <p:spPr>
          <a:xfrm flipH="1">
            <a:off x="6362280" y="1405080"/>
            <a:ext cx="1240920" cy="658440"/>
          </a:xfrm>
          <a:prstGeom prst="rect">
            <a:avLst/>
          </a:prstGeom>
          <a:ln>
            <a:noFill/>
          </a:ln>
        </p:spPr>
      </p:pic>
      <p:pic>
        <p:nvPicPr>
          <p:cNvPr id="211" name="Google Shape;326;p38" descr=""/>
          <p:cNvPicPr/>
          <p:nvPr/>
        </p:nvPicPr>
        <p:blipFill>
          <a:blip r:embed="rId5"/>
          <a:stretch/>
        </p:blipFill>
        <p:spPr>
          <a:xfrm>
            <a:off x="5141160" y="3141720"/>
            <a:ext cx="3462840" cy="183708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327;p38" descr=""/>
          <p:cNvPicPr/>
          <p:nvPr/>
        </p:nvPicPr>
        <p:blipFill>
          <a:blip r:embed="rId6"/>
          <a:stretch/>
        </p:blipFill>
        <p:spPr>
          <a:xfrm>
            <a:off x="6361560" y="3256920"/>
            <a:ext cx="1240920" cy="658440"/>
          </a:xfrm>
          <a:prstGeom prst="rect">
            <a:avLst/>
          </a:prstGeom>
          <a:ln>
            <a:noFill/>
          </a:ln>
        </p:spPr>
      </p:pic>
      <p:sp>
        <p:nvSpPr>
          <p:cNvPr id="213" name="CustomShape 6"/>
          <p:cNvSpPr/>
          <p:nvPr/>
        </p:nvSpPr>
        <p:spPr>
          <a:xfrm>
            <a:off x="0" y="879840"/>
            <a:ext cx="49068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f=0.568913 c/d     a=0.0856     phi=0.599 rad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Model sinusoidální proměnnosti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15" name="Google Shape;334;p39" descr=""/>
          <p:cNvPicPr/>
          <p:nvPr/>
        </p:nvPicPr>
        <p:blipFill>
          <a:blip r:embed="rId1"/>
          <a:stretch/>
        </p:blipFill>
        <p:spPr>
          <a:xfrm>
            <a:off x="1590480" y="727920"/>
            <a:ext cx="5962320" cy="352728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1098720" y="4247280"/>
            <a:ext cx="6946560" cy="7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Věrohodnost a reálnost detekované periodicity silně závisí na kvalitě a kontinuitě dat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340;p40" descr=""/>
          <p:cNvPicPr/>
          <p:nvPr/>
        </p:nvPicPr>
        <p:blipFill>
          <a:blip r:embed="rId1"/>
          <a:stretch/>
        </p:blipFill>
        <p:spPr>
          <a:xfrm>
            <a:off x="1024200" y="1605240"/>
            <a:ext cx="6535440" cy="3397320"/>
          </a:xfrm>
          <a:prstGeom prst="rect">
            <a:avLst/>
          </a:prstGeom>
          <a:ln>
            <a:noFill/>
          </a:ln>
        </p:spPr>
      </p:pic>
      <p:pic>
        <p:nvPicPr>
          <p:cNvPr id="218" name="Google Shape;341;p40" descr=""/>
          <p:cNvPicPr/>
          <p:nvPr/>
        </p:nvPicPr>
        <p:blipFill>
          <a:blip r:embed="rId2"/>
          <a:stretch/>
        </p:blipFill>
        <p:spPr>
          <a:xfrm>
            <a:off x="3999960" y="2374200"/>
            <a:ext cx="3312360" cy="172188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Časový rozsah dat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40760" y="608760"/>
            <a:ext cx="8867520" cy="124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Časový rozsah dat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délka měření. Definuje přesnost určení periody, nejdelší detekovatelnou periodu (nejnižší detekovatelnou frekvenci) - alespoň dva cykly v daném rozsahu (efektivně lze i cca 1.5 cyklu), nejbližší rozlišitelné frekvence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Rayleighovo kritérium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 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21" name="Google Shape;344;p40" descr=""/>
          <p:cNvPicPr/>
          <p:nvPr/>
        </p:nvPicPr>
        <p:blipFill>
          <a:blip r:embed="rId3"/>
          <a:stretch/>
        </p:blipFill>
        <p:spPr>
          <a:xfrm>
            <a:off x="5213520" y="1165320"/>
            <a:ext cx="1001160" cy="57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2"/>
          <p:cNvSpPr/>
          <p:nvPr/>
        </p:nvSpPr>
        <p:spPr>
          <a:xfrm>
            <a:off x="1739880" y="29862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3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Nyquistova frekvence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138240" y="527400"/>
            <a:ext cx="886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Vzorkovací frekvence (f</a:t>
            </a:r>
            <a:r>
              <a:rPr b="1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Samp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frekvence, s jakou je objekt snímán. Definuje nejvyšší možnou detekovatelnou frekvenci v souboru dat - tzv.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Nyquist frequency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26" name="Google Shape;353;p41" descr=""/>
          <p:cNvPicPr/>
          <p:nvPr/>
        </p:nvPicPr>
        <p:blipFill>
          <a:blip r:embed="rId1"/>
          <a:stretch/>
        </p:blipFill>
        <p:spPr>
          <a:xfrm>
            <a:off x="5613840" y="881280"/>
            <a:ext cx="1968840" cy="563400"/>
          </a:xfrm>
          <a:prstGeom prst="rect">
            <a:avLst/>
          </a:prstGeom>
          <a:ln>
            <a:noFill/>
          </a:ln>
        </p:spPr>
      </p:pic>
      <p:sp>
        <p:nvSpPr>
          <p:cNvPr id="227" name="CustomShape 5"/>
          <p:cNvSpPr/>
          <p:nvPr/>
        </p:nvSpPr>
        <p:spPr>
          <a:xfrm>
            <a:off x="605880" y="1368720"/>
            <a:ext cx="8328240" cy="4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2364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Pravidelné vzorkování produkuje tzv. Nyquist odrazy reálných frekvencí (vesmírná data)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228" name="Google Shape;355;p41" descr=""/>
          <p:cNvPicPr/>
          <p:nvPr/>
        </p:nvPicPr>
        <p:blipFill>
          <a:blip r:embed="rId2"/>
          <a:stretch/>
        </p:blipFill>
        <p:spPr>
          <a:xfrm>
            <a:off x="4713840" y="1892880"/>
            <a:ext cx="4367880" cy="2291040"/>
          </a:xfrm>
          <a:prstGeom prst="rect">
            <a:avLst/>
          </a:prstGeom>
          <a:ln>
            <a:noFill/>
          </a:ln>
        </p:spPr>
      </p:pic>
      <p:sp>
        <p:nvSpPr>
          <p:cNvPr id="229" name="CustomShape 6"/>
          <p:cNvSpPr/>
          <p:nvPr/>
        </p:nvSpPr>
        <p:spPr>
          <a:xfrm rot="16200000">
            <a:off x="4023000" y="2880000"/>
            <a:ext cx="222912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F=0.56891 c/d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30" name="CustomShape 7"/>
          <p:cNvSpPr/>
          <p:nvPr/>
        </p:nvSpPr>
        <p:spPr>
          <a:xfrm rot="16200000">
            <a:off x="5341320" y="2768760"/>
            <a:ext cx="163692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4a86e8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 baseline="-25000">
                <a:solidFill>
                  <a:srgbClr val="4a86e8"/>
                </a:solidFill>
                <a:latin typeface="Arial"/>
                <a:ea typeface="Arial"/>
              </a:rPr>
              <a:t>R1</a:t>
            </a:r>
            <a:r>
              <a:rPr b="0" lang="en" sz="1500" spc="-1" strike="noStrike">
                <a:solidFill>
                  <a:srgbClr val="4a86e8"/>
                </a:solidFill>
                <a:latin typeface="Arial"/>
                <a:ea typeface="Arial"/>
              </a:rPr>
              <a:t>=2.43109 c/d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31" name="CustomShape 8"/>
          <p:cNvSpPr/>
          <p:nvPr/>
        </p:nvSpPr>
        <p:spPr>
          <a:xfrm rot="16200000">
            <a:off x="6158160" y="2769120"/>
            <a:ext cx="204840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999999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 baseline="-25000">
                <a:solidFill>
                  <a:srgbClr val="999999"/>
                </a:solidFill>
                <a:latin typeface="Arial"/>
                <a:ea typeface="Arial"/>
              </a:rPr>
              <a:t>R2</a:t>
            </a:r>
            <a:r>
              <a:rPr b="0" lang="en" sz="1500" spc="-1" strike="noStrike">
                <a:solidFill>
                  <a:srgbClr val="999999"/>
                </a:solidFill>
                <a:latin typeface="Arial"/>
                <a:ea typeface="Arial"/>
              </a:rPr>
              <a:t>=3.56891 c/d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32" name="CustomShape 9"/>
          <p:cNvSpPr/>
          <p:nvPr/>
        </p:nvSpPr>
        <p:spPr>
          <a:xfrm rot="16200000">
            <a:off x="6703920" y="2769120"/>
            <a:ext cx="238428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ff00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 baseline="-25000">
                <a:solidFill>
                  <a:srgbClr val="00ff00"/>
                </a:solidFill>
                <a:latin typeface="Arial"/>
                <a:ea typeface="Arial"/>
              </a:rPr>
              <a:t>R3</a:t>
            </a:r>
            <a:r>
              <a:rPr b="0" lang="en" sz="1500" spc="-1" strike="noStrike">
                <a:solidFill>
                  <a:srgbClr val="00ff00"/>
                </a:solidFill>
                <a:latin typeface="Arial"/>
                <a:ea typeface="Arial"/>
              </a:rPr>
              <a:t>=5.43109 c/d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33" name="CustomShape 10"/>
          <p:cNvSpPr/>
          <p:nvPr/>
        </p:nvSpPr>
        <p:spPr>
          <a:xfrm rot="16200000">
            <a:off x="7533720" y="2769120"/>
            <a:ext cx="210888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9900ff"/>
                </a:solidFill>
                <a:latin typeface="Arial"/>
                <a:ea typeface="Arial"/>
              </a:rPr>
              <a:t>F</a:t>
            </a:r>
            <a:r>
              <a:rPr b="0" lang="en" sz="1500" spc="-1" strike="noStrike" baseline="-25000">
                <a:solidFill>
                  <a:srgbClr val="9900ff"/>
                </a:solidFill>
                <a:latin typeface="Arial"/>
                <a:ea typeface="Arial"/>
              </a:rPr>
              <a:t>R4</a:t>
            </a:r>
            <a:r>
              <a:rPr b="0" lang="en" sz="1500" spc="-1" strike="noStrike">
                <a:solidFill>
                  <a:srgbClr val="9900ff"/>
                </a:solidFill>
                <a:latin typeface="Arial"/>
                <a:ea typeface="Arial"/>
              </a:rPr>
              <a:t>=6.56891 c/d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 rot="16200000">
            <a:off x="4953600" y="2986200"/>
            <a:ext cx="1477800" cy="17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ff0000"/>
                </a:solidFill>
                <a:latin typeface="Arial"/>
                <a:ea typeface="Arial"/>
              </a:rPr>
              <a:t>F</a:t>
            </a:r>
            <a:r>
              <a:rPr b="0" lang="en" sz="1100" spc="-1" strike="noStrike" baseline="-25000">
                <a:solidFill>
                  <a:srgbClr val="ff0000"/>
                </a:solidFill>
                <a:latin typeface="Arial"/>
                <a:ea typeface="Arial"/>
              </a:rPr>
              <a:t>N</a:t>
            </a:r>
            <a:r>
              <a:rPr b="0" lang="en" sz="1100" spc="-1" strike="noStrike">
                <a:solidFill>
                  <a:srgbClr val="ff0000"/>
                </a:solidFill>
                <a:latin typeface="Arial"/>
                <a:ea typeface="Arial"/>
              </a:rPr>
              <a:t>=1.5 c/d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235" name="Google Shape;362;p41" descr=""/>
          <p:cNvPicPr/>
          <p:nvPr/>
        </p:nvPicPr>
        <p:blipFill>
          <a:blip r:embed="rId3"/>
          <a:stretch/>
        </p:blipFill>
        <p:spPr>
          <a:xfrm>
            <a:off x="214200" y="1892880"/>
            <a:ext cx="4367880" cy="2291040"/>
          </a:xfrm>
          <a:prstGeom prst="rect">
            <a:avLst/>
          </a:prstGeom>
          <a:ln>
            <a:noFill/>
          </a:ln>
        </p:spPr>
      </p:pic>
      <p:sp>
        <p:nvSpPr>
          <p:cNvPr id="236" name="CustomShape 12"/>
          <p:cNvSpPr/>
          <p:nvPr/>
        </p:nvSpPr>
        <p:spPr>
          <a:xfrm>
            <a:off x="338760" y="4369680"/>
            <a:ext cx="8466120" cy="65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V případě velmi nízkého šumu a přísně periodického vzorkování není možné rozhodnout o relevanci konkrétní frekvence - komplikace u vesmírných dat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45" name="Google Shape;68;p15" descr=""/>
          <p:cNvPicPr/>
          <p:nvPr/>
        </p:nvPicPr>
        <p:blipFill>
          <a:blip r:embed="rId1"/>
          <a:stretch/>
        </p:blipFill>
        <p:spPr>
          <a:xfrm>
            <a:off x="322200" y="830880"/>
            <a:ext cx="4082040" cy="2721240"/>
          </a:xfrm>
          <a:prstGeom prst="rect">
            <a:avLst/>
          </a:prstGeom>
          <a:ln>
            <a:noFill/>
          </a:ln>
        </p:spPr>
      </p:pic>
      <p:pic>
        <p:nvPicPr>
          <p:cNvPr id="46" name="Google Shape;69;p15" descr=""/>
          <p:cNvPicPr/>
          <p:nvPr/>
        </p:nvPicPr>
        <p:blipFill>
          <a:blip r:embed="rId2"/>
          <a:stretch/>
        </p:blipFill>
        <p:spPr>
          <a:xfrm>
            <a:off x="2199960" y="1640160"/>
            <a:ext cx="4434480" cy="2495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368;p42" descr=""/>
          <p:cNvPicPr/>
          <p:nvPr/>
        </p:nvPicPr>
        <p:blipFill>
          <a:blip r:embed="rId1"/>
          <a:stretch/>
        </p:blipFill>
        <p:spPr>
          <a:xfrm>
            <a:off x="569160" y="3276360"/>
            <a:ext cx="3583800" cy="1808280"/>
          </a:xfrm>
          <a:prstGeom prst="rect">
            <a:avLst/>
          </a:prstGeom>
          <a:ln>
            <a:noFill/>
          </a:ln>
        </p:spPr>
      </p:pic>
      <p:pic>
        <p:nvPicPr>
          <p:cNvPr id="238" name="Google Shape;369;p42" descr=""/>
          <p:cNvPicPr/>
          <p:nvPr/>
        </p:nvPicPr>
        <p:blipFill>
          <a:blip r:embed="rId2"/>
          <a:stretch/>
        </p:blipFill>
        <p:spPr>
          <a:xfrm>
            <a:off x="569160" y="1467720"/>
            <a:ext cx="3583800" cy="1808280"/>
          </a:xfrm>
          <a:prstGeom prst="rect">
            <a:avLst/>
          </a:prstGeom>
          <a:ln>
            <a:noFill/>
          </a:ln>
        </p:spPr>
      </p:pic>
      <p:pic>
        <p:nvPicPr>
          <p:cNvPr id="239" name="Google Shape;370;p42" descr=""/>
          <p:cNvPicPr/>
          <p:nvPr/>
        </p:nvPicPr>
        <p:blipFill>
          <a:blip r:embed="rId3"/>
          <a:stretch/>
        </p:blipFill>
        <p:spPr>
          <a:xfrm>
            <a:off x="937800" y="2584440"/>
            <a:ext cx="752040" cy="37944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>
            <a:off x="1739880" y="29862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138240" y="527400"/>
            <a:ext cx="886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Vzorkovací frekvence (f</a:t>
            </a:r>
            <a:r>
              <a:rPr b="1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Samp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frekvence, s jakou je objekt snímán. Definuje nejvyšší možnou detekovatelnou frekvenci v souboru dat - tzv. Nyquist frequency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43" name="Google Shape;374;p42" descr=""/>
          <p:cNvPicPr/>
          <p:nvPr/>
        </p:nvPicPr>
        <p:blipFill>
          <a:blip r:embed="rId4"/>
          <a:stretch/>
        </p:blipFill>
        <p:spPr>
          <a:xfrm>
            <a:off x="4694760" y="2651400"/>
            <a:ext cx="3734280" cy="2240280"/>
          </a:xfrm>
          <a:prstGeom prst="rect">
            <a:avLst/>
          </a:prstGeom>
          <a:ln>
            <a:noFill/>
          </a:ln>
        </p:spPr>
      </p:pic>
      <p:sp>
        <p:nvSpPr>
          <p:cNvPr id="244" name="CustomShape 4"/>
          <p:cNvSpPr/>
          <p:nvPr/>
        </p:nvSpPr>
        <p:spPr>
          <a:xfrm flipH="1" rot="10800000">
            <a:off x="6414840" y="3865320"/>
            <a:ext cx="62784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00ff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5"/>
          <p:cNvSpPr/>
          <p:nvPr/>
        </p:nvSpPr>
        <p:spPr>
          <a:xfrm>
            <a:off x="4278960" y="1527840"/>
            <a:ext cx="4655520" cy="4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2364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Pravidelné vzorkování produkuje tzv. Nyquist odrazy reálných frekvencí (vesmírná data)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sp>
        <p:nvSpPr>
          <p:cNvPr id="246" name="CustomShape 6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Nyquistova frekvence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47" name="Google Shape;378;p42" descr=""/>
          <p:cNvPicPr/>
          <p:nvPr/>
        </p:nvPicPr>
        <p:blipFill>
          <a:blip r:embed="rId5"/>
          <a:stretch/>
        </p:blipFill>
        <p:spPr>
          <a:xfrm>
            <a:off x="5613840" y="881280"/>
            <a:ext cx="1968840" cy="5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383;p43" descr=""/>
          <p:cNvPicPr/>
          <p:nvPr/>
        </p:nvPicPr>
        <p:blipFill>
          <a:blip r:embed="rId1"/>
          <a:stretch/>
        </p:blipFill>
        <p:spPr>
          <a:xfrm>
            <a:off x="745560" y="1519200"/>
            <a:ext cx="3559680" cy="1760040"/>
          </a:xfrm>
          <a:prstGeom prst="rect">
            <a:avLst/>
          </a:prstGeom>
          <a:ln>
            <a:noFill/>
          </a:ln>
        </p:spPr>
      </p:pic>
      <p:pic>
        <p:nvPicPr>
          <p:cNvPr id="249" name="Google Shape;384;p43" descr=""/>
          <p:cNvPicPr/>
          <p:nvPr/>
        </p:nvPicPr>
        <p:blipFill>
          <a:blip r:embed="rId2"/>
          <a:stretch/>
        </p:blipFill>
        <p:spPr>
          <a:xfrm>
            <a:off x="3425760" y="1467720"/>
            <a:ext cx="938520" cy="46404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385;p43" descr=""/>
          <p:cNvPicPr/>
          <p:nvPr/>
        </p:nvPicPr>
        <p:blipFill>
          <a:blip r:embed="rId3"/>
          <a:stretch/>
        </p:blipFill>
        <p:spPr>
          <a:xfrm>
            <a:off x="4688640" y="1493640"/>
            <a:ext cx="3663720" cy="1811880"/>
          </a:xfrm>
          <a:prstGeom prst="rect">
            <a:avLst/>
          </a:prstGeom>
          <a:ln>
            <a:noFill/>
          </a:ln>
        </p:spPr>
      </p:pic>
      <p:pic>
        <p:nvPicPr>
          <p:cNvPr id="251" name="Google Shape;386;p43" descr=""/>
          <p:cNvPicPr/>
          <p:nvPr/>
        </p:nvPicPr>
        <p:blipFill>
          <a:blip r:embed="rId4"/>
          <a:stretch/>
        </p:blipFill>
        <p:spPr>
          <a:xfrm>
            <a:off x="7459560" y="1467720"/>
            <a:ext cx="938520" cy="464040"/>
          </a:xfrm>
          <a:prstGeom prst="rect">
            <a:avLst/>
          </a:prstGeom>
          <a:ln>
            <a:noFill/>
          </a:ln>
        </p:spPr>
      </p:pic>
      <p:pic>
        <p:nvPicPr>
          <p:cNvPr id="252" name="Google Shape;387;p43" descr=""/>
          <p:cNvPicPr/>
          <p:nvPr/>
        </p:nvPicPr>
        <p:blipFill>
          <a:blip r:embed="rId5"/>
          <a:stretch/>
        </p:blipFill>
        <p:spPr>
          <a:xfrm>
            <a:off x="745560" y="3331440"/>
            <a:ext cx="3559680" cy="1760040"/>
          </a:xfrm>
          <a:prstGeom prst="rect">
            <a:avLst/>
          </a:prstGeom>
          <a:ln>
            <a:noFill/>
          </a:ln>
        </p:spPr>
      </p:pic>
      <p:pic>
        <p:nvPicPr>
          <p:cNvPr id="253" name="Google Shape;388;p43" descr=""/>
          <p:cNvPicPr/>
          <p:nvPr/>
        </p:nvPicPr>
        <p:blipFill>
          <a:blip r:embed="rId6"/>
          <a:stretch/>
        </p:blipFill>
        <p:spPr>
          <a:xfrm>
            <a:off x="4688640" y="3331440"/>
            <a:ext cx="3663720" cy="181188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138240" y="527400"/>
            <a:ext cx="886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Vzorkovací frekvence (f</a:t>
            </a:r>
            <a:r>
              <a:rPr b="1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Samp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frekvence, s jakou je objekt snímán. Definuje nejvyšší možnou detekovatelnou frekvenci v souboru dat - tzv. Nyquist frequency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Nyquistova frekvence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6" name="Google Shape;391;p43" descr=""/>
          <p:cNvPicPr/>
          <p:nvPr/>
        </p:nvPicPr>
        <p:blipFill>
          <a:blip r:embed="rId7"/>
          <a:stretch/>
        </p:blipFill>
        <p:spPr>
          <a:xfrm>
            <a:off x="5613840" y="881280"/>
            <a:ext cx="1968840" cy="5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396;p44" descr=""/>
          <p:cNvPicPr/>
          <p:nvPr/>
        </p:nvPicPr>
        <p:blipFill>
          <a:blip r:embed="rId1"/>
          <a:stretch/>
        </p:blipFill>
        <p:spPr>
          <a:xfrm>
            <a:off x="794880" y="1447560"/>
            <a:ext cx="3513600" cy="1769760"/>
          </a:xfrm>
          <a:prstGeom prst="rect">
            <a:avLst/>
          </a:prstGeom>
          <a:ln>
            <a:noFill/>
          </a:ln>
        </p:spPr>
      </p:pic>
      <p:pic>
        <p:nvPicPr>
          <p:cNvPr id="258" name="Google Shape;397;p44" descr=""/>
          <p:cNvPicPr/>
          <p:nvPr/>
        </p:nvPicPr>
        <p:blipFill>
          <a:blip r:embed="rId2"/>
          <a:stretch/>
        </p:blipFill>
        <p:spPr>
          <a:xfrm>
            <a:off x="3440520" y="1395720"/>
            <a:ext cx="926280" cy="466560"/>
          </a:xfrm>
          <a:prstGeom prst="rect">
            <a:avLst/>
          </a:prstGeom>
          <a:ln>
            <a:noFill/>
          </a:ln>
        </p:spPr>
      </p:pic>
      <p:pic>
        <p:nvPicPr>
          <p:cNvPr id="259" name="Google Shape;398;p44" descr=""/>
          <p:cNvPicPr/>
          <p:nvPr/>
        </p:nvPicPr>
        <p:blipFill>
          <a:blip r:embed="rId3"/>
          <a:stretch/>
        </p:blipFill>
        <p:spPr>
          <a:xfrm>
            <a:off x="4687200" y="1421640"/>
            <a:ext cx="3616560" cy="1821600"/>
          </a:xfrm>
          <a:prstGeom prst="rect">
            <a:avLst/>
          </a:prstGeom>
          <a:ln>
            <a:noFill/>
          </a:ln>
        </p:spPr>
      </p:pic>
      <p:pic>
        <p:nvPicPr>
          <p:cNvPr id="260" name="Google Shape;399;p44" descr=""/>
          <p:cNvPicPr/>
          <p:nvPr/>
        </p:nvPicPr>
        <p:blipFill>
          <a:blip r:embed="rId4"/>
          <a:stretch/>
        </p:blipFill>
        <p:spPr>
          <a:xfrm>
            <a:off x="7422120" y="1395720"/>
            <a:ext cx="926280" cy="46656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400;p44" descr=""/>
          <p:cNvPicPr/>
          <p:nvPr/>
        </p:nvPicPr>
        <p:blipFill>
          <a:blip r:embed="rId5"/>
          <a:stretch/>
        </p:blipFill>
        <p:spPr>
          <a:xfrm>
            <a:off x="794880" y="3269880"/>
            <a:ext cx="3513600" cy="1769760"/>
          </a:xfrm>
          <a:prstGeom prst="rect">
            <a:avLst/>
          </a:prstGeom>
          <a:ln>
            <a:noFill/>
          </a:ln>
        </p:spPr>
      </p:pic>
      <p:pic>
        <p:nvPicPr>
          <p:cNvPr id="262" name="Google Shape;401;p44" descr=""/>
          <p:cNvPicPr/>
          <p:nvPr/>
        </p:nvPicPr>
        <p:blipFill>
          <a:blip r:embed="rId6"/>
          <a:stretch/>
        </p:blipFill>
        <p:spPr>
          <a:xfrm>
            <a:off x="4687200" y="3269880"/>
            <a:ext cx="3616560" cy="182160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138240" y="527400"/>
            <a:ext cx="886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Vzorkovací frekvence (f</a:t>
            </a:r>
            <a:r>
              <a:rPr b="1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Samp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frekvence, s jakou je objekt snímán. Definuje nejvyšší možnou detekovatelnou frekvenci v souboru dat - tzv. Nyquist frequency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Nyquistova frekvence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65" name="Google Shape;404;p44" descr=""/>
          <p:cNvPicPr/>
          <p:nvPr/>
        </p:nvPicPr>
        <p:blipFill>
          <a:blip r:embed="rId7"/>
          <a:stretch/>
        </p:blipFill>
        <p:spPr>
          <a:xfrm>
            <a:off x="5613840" y="881280"/>
            <a:ext cx="1968840" cy="5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2"/>
          <p:cNvSpPr/>
          <p:nvPr/>
        </p:nvSpPr>
        <p:spPr>
          <a:xfrm>
            <a:off x="1739880" y="29862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"/>
          <p:cNvSpPr/>
          <p:nvPr/>
        </p:nvSpPr>
        <p:spPr>
          <a:xfrm>
            <a:off x="138240" y="527400"/>
            <a:ext cx="886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Vzorkovací frekvence (f</a:t>
            </a:r>
            <a:r>
              <a:rPr b="1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Samp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frekvence, s jakou je objekt snímán. Definuje nejvyšší možnou detekovatelnou frekvenci v souboru dat - tzv. Nyquist frequency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4153320" y="1527840"/>
            <a:ext cx="4925160" cy="104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298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Kvazipravidelné vzorkování: f</a:t>
            </a:r>
            <a:r>
              <a:rPr b="0" lang="en" sz="11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Nyq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 ~průměr samplingu, lze detekovat i vyšší frekvence než je f</a:t>
            </a:r>
            <a:r>
              <a:rPr b="0" lang="en" sz="11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Nyq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 - </a:t>
            </a:r>
            <a:r>
              <a:rPr b="0" lang="en" sz="1100" spc="-1" strike="noStrike">
                <a:solidFill>
                  <a:srgbClr val="ff0000"/>
                </a:solidFill>
                <a:latin typeface="Arial"/>
                <a:ea typeface="Arial"/>
              </a:rPr>
              <a:t>pravé frekvence mívají větší amplitudy, okolo odrazů jsou často postranní píky odpovídající nějaké význačné periodicitě v datech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 (perioda oběhu družice, pravidelný downloading…)</a:t>
            </a:r>
            <a:endParaRPr b="0" lang="en-US" sz="1100" spc="-1" strike="noStrike">
              <a:latin typeface="Arial"/>
            </a:endParaRPr>
          </a:p>
          <a:p>
            <a:pPr marL="457200" indent="-298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Při náhodném vzorkování nemá f</a:t>
            </a:r>
            <a:r>
              <a:rPr b="0" lang="en" sz="11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Nyq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 příliš význam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270" name="Google Shape;413;p45" descr=""/>
          <p:cNvPicPr/>
          <p:nvPr/>
        </p:nvPicPr>
        <p:blipFill>
          <a:blip r:embed="rId1"/>
          <a:stretch/>
        </p:blipFill>
        <p:spPr>
          <a:xfrm>
            <a:off x="-14400" y="1620000"/>
            <a:ext cx="4044240" cy="2671200"/>
          </a:xfrm>
          <a:prstGeom prst="rect">
            <a:avLst/>
          </a:prstGeom>
          <a:ln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571680" y="4359600"/>
            <a:ext cx="2763720" cy="20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Skarka et al. 2022, A&amp;A, 666, 142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72" name="Google Shape;415;p45" descr=""/>
          <p:cNvPicPr/>
          <p:nvPr/>
        </p:nvPicPr>
        <p:blipFill>
          <a:blip r:embed="rId2"/>
          <a:stretch/>
        </p:blipFill>
        <p:spPr>
          <a:xfrm>
            <a:off x="4463280" y="2707920"/>
            <a:ext cx="4542120" cy="1324080"/>
          </a:xfrm>
          <a:prstGeom prst="rect">
            <a:avLst/>
          </a:prstGeom>
          <a:ln>
            <a:noFill/>
          </a:ln>
        </p:spPr>
      </p:pic>
      <p:pic>
        <p:nvPicPr>
          <p:cNvPr id="273" name="Google Shape;416;p45" descr=""/>
          <p:cNvPicPr/>
          <p:nvPr/>
        </p:nvPicPr>
        <p:blipFill>
          <a:blip r:embed="rId3"/>
          <a:stretch/>
        </p:blipFill>
        <p:spPr>
          <a:xfrm>
            <a:off x="4154760" y="4092480"/>
            <a:ext cx="2443680" cy="1043640"/>
          </a:xfrm>
          <a:prstGeom prst="rect">
            <a:avLst/>
          </a:prstGeom>
          <a:ln>
            <a:noFill/>
          </a:ln>
        </p:spPr>
      </p:pic>
      <p:pic>
        <p:nvPicPr>
          <p:cNvPr id="274" name="Google Shape;417;p45" descr=""/>
          <p:cNvPicPr/>
          <p:nvPr/>
        </p:nvPicPr>
        <p:blipFill>
          <a:blip r:embed="rId4"/>
          <a:stretch/>
        </p:blipFill>
        <p:spPr>
          <a:xfrm>
            <a:off x="6634440" y="4092480"/>
            <a:ext cx="2443680" cy="1043640"/>
          </a:xfrm>
          <a:prstGeom prst="rect">
            <a:avLst/>
          </a:prstGeom>
          <a:ln>
            <a:noFill/>
          </a:ln>
        </p:spPr>
      </p:pic>
      <p:sp>
        <p:nvSpPr>
          <p:cNvPr id="275" name="CustomShape 6"/>
          <p:cNvSpPr/>
          <p:nvPr/>
        </p:nvSpPr>
        <p:spPr>
          <a:xfrm>
            <a:off x="6082200" y="2748960"/>
            <a:ext cx="369360" cy="6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7"/>
          <p:cNvSpPr/>
          <p:nvPr/>
        </p:nvSpPr>
        <p:spPr>
          <a:xfrm>
            <a:off x="6614280" y="3216960"/>
            <a:ext cx="110520" cy="21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8"/>
          <p:cNvSpPr/>
          <p:nvPr/>
        </p:nvSpPr>
        <p:spPr>
          <a:xfrm>
            <a:off x="5594400" y="2884320"/>
            <a:ext cx="243720" cy="17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9"/>
          <p:cNvSpPr/>
          <p:nvPr/>
        </p:nvSpPr>
        <p:spPr>
          <a:xfrm>
            <a:off x="4943880" y="2891880"/>
            <a:ext cx="221400" cy="18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10"/>
          <p:cNvSpPr/>
          <p:nvPr/>
        </p:nvSpPr>
        <p:spPr>
          <a:xfrm flipH="1">
            <a:off x="5541840" y="3202200"/>
            <a:ext cx="243720" cy="13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11"/>
          <p:cNvSpPr/>
          <p:nvPr/>
        </p:nvSpPr>
        <p:spPr>
          <a:xfrm>
            <a:off x="7914600" y="2899080"/>
            <a:ext cx="265680" cy="18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1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Nyquistova frekvence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82" name="Google Shape;425;p45" descr=""/>
          <p:cNvPicPr/>
          <p:nvPr/>
        </p:nvPicPr>
        <p:blipFill>
          <a:blip r:embed="rId5"/>
          <a:stretch/>
        </p:blipFill>
        <p:spPr>
          <a:xfrm>
            <a:off x="5613840" y="881280"/>
            <a:ext cx="1968840" cy="5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2"/>
          <p:cNvSpPr/>
          <p:nvPr/>
        </p:nvSpPr>
        <p:spPr>
          <a:xfrm>
            <a:off x="1739880" y="27576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3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138240" y="527400"/>
            <a:ext cx="8867520" cy="103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87" name="Google Shape;434;p46" descr=""/>
          <p:cNvPicPr/>
          <p:nvPr/>
        </p:nvPicPr>
        <p:blipFill>
          <a:blip r:embed="rId1"/>
          <a:stretch/>
        </p:blipFill>
        <p:spPr>
          <a:xfrm>
            <a:off x="1495080" y="1776240"/>
            <a:ext cx="6153840" cy="3085560"/>
          </a:xfrm>
          <a:prstGeom prst="rect">
            <a:avLst/>
          </a:prstGeom>
          <a:ln>
            <a:noFill/>
          </a:ln>
        </p:spPr>
      </p:pic>
      <p:sp>
        <p:nvSpPr>
          <p:cNvPr id="288" name="CustomShape 5"/>
          <p:cNvSpPr/>
          <p:nvPr/>
        </p:nvSpPr>
        <p:spPr>
          <a:xfrm>
            <a:off x="3733200" y="1397520"/>
            <a:ext cx="3319920" cy="32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800" spc="-1" strike="noStrike">
                <a:solidFill>
                  <a:srgbClr val="000000"/>
                </a:solidFill>
                <a:latin typeface="Arial"/>
                <a:ea typeface="Arial"/>
              </a:rPr>
              <a:t>Kolenberg et al. 2011, MNRAS, 411, 878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2"/>
          <p:cNvSpPr/>
          <p:nvPr/>
        </p:nvSpPr>
        <p:spPr>
          <a:xfrm>
            <a:off x="1739880" y="29862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3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138240" y="527400"/>
            <a:ext cx="88675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93" name="Google Shape;444;p47" descr=""/>
          <p:cNvPicPr/>
          <p:nvPr/>
        </p:nvPicPr>
        <p:blipFill>
          <a:blip r:embed="rId1"/>
          <a:stretch/>
        </p:blipFill>
        <p:spPr>
          <a:xfrm>
            <a:off x="4794840" y="1494360"/>
            <a:ext cx="4146840" cy="323496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445;p47" descr=""/>
          <p:cNvPicPr/>
          <p:nvPr/>
        </p:nvPicPr>
        <p:blipFill>
          <a:blip r:embed="rId2"/>
          <a:stretch/>
        </p:blipFill>
        <p:spPr>
          <a:xfrm>
            <a:off x="204840" y="1494360"/>
            <a:ext cx="4146840" cy="323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2"/>
          <p:cNvSpPr/>
          <p:nvPr/>
        </p:nvSpPr>
        <p:spPr>
          <a:xfrm>
            <a:off x="1739880" y="29862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3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98" name="CustomShape 4"/>
          <p:cNvSpPr/>
          <p:nvPr/>
        </p:nvSpPr>
        <p:spPr>
          <a:xfrm>
            <a:off x="138240" y="527400"/>
            <a:ext cx="8867520" cy="103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99" name="Google Shape;454;p48" descr=""/>
          <p:cNvPicPr/>
          <p:nvPr/>
        </p:nvPicPr>
        <p:blipFill>
          <a:blip r:embed="rId1"/>
          <a:stretch/>
        </p:blipFill>
        <p:spPr>
          <a:xfrm>
            <a:off x="6228720" y="2234880"/>
            <a:ext cx="2863440" cy="2130840"/>
          </a:xfrm>
          <a:prstGeom prst="rect">
            <a:avLst/>
          </a:prstGeom>
          <a:ln>
            <a:noFill/>
          </a:ln>
        </p:spPr>
      </p:pic>
      <p:pic>
        <p:nvPicPr>
          <p:cNvPr id="300" name="Google Shape;455;p48" descr=""/>
          <p:cNvPicPr/>
          <p:nvPr/>
        </p:nvPicPr>
        <p:blipFill>
          <a:blip r:embed="rId2"/>
          <a:stretch/>
        </p:blipFill>
        <p:spPr>
          <a:xfrm>
            <a:off x="138240" y="2234880"/>
            <a:ext cx="2863440" cy="213084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456;p48" descr=""/>
          <p:cNvPicPr/>
          <p:nvPr/>
        </p:nvPicPr>
        <p:blipFill>
          <a:blip r:embed="rId3"/>
          <a:stretch/>
        </p:blipFill>
        <p:spPr>
          <a:xfrm>
            <a:off x="3140280" y="2234880"/>
            <a:ext cx="2863440" cy="2130840"/>
          </a:xfrm>
          <a:prstGeom prst="rect">
            <a:avLst/>
          </a:prstGeom>
          <a:ln>
            <a:noFill/>
          </a:ln>
        </p:spPr>
      </p:pic>
      <p:sp>
        <p:nvSpPr>
          <p:cNvPr id="302" name="CustomShape 5"/>
          <p:cNvSpPr/>
          <p:nvPr/>
        </p:nvSpPr>
        <p:spPr>
          <a:xfrm>
            <a:off x="7880760" y="2377080"/>
            <a:ext cx="101556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595959"/>
                </a:solidFill>
                <a:latin typeface="Arial"/>
                <a:ea typeface="Arial"/>
              </a:rPr>
              <a:t>V590 Car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03" name="CustomShape 6"/>
          <p:cNvSpPr/>
          <p:nvPr/>
        </p:nvSpPr>
        <p:spPr>
          <a:xfrm>
            <a:off x="6555600" y="2031480"/>
            <a:ext cx="561600" cy="38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7"/>
          <p:cNvSpPr/>
          <p:nvPr/>
        </p:nvSpPr>
        <p:spPr>
          <a:xfrm flipH="1">
            <a:off x="2889000" y="2031480"/>
            <a:ext cx="3680640" cy="31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8"/>
          <p:cNvSpPr/>
          <p:nvPr/>
        </p:nvSpPr>
        <p:spPr>
          <a:xfrm flipH="1">
            <a:off x="5455800" y="2408760"/>
            <a:ext cx="1908720" cy="29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138240" y="527400"/>
            <a:ext cx="88675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Falešné periody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vznik díky instrumentálním jevům a trendům v datech - typicky dlouhé periody, související s pozorovacími cykly (např. orbitální perioda)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309" name="Google Shape;468;p49" descr=""/>
          <p:cNvPicPr/>
          <p:nvPr/>
        </p:nvPicPr>
        <p:blipFill>
          <a:blip r:embed="rId1"/>
          <a:stretch/>
        </p:blipFill>
        <p:spPr>
          <a:xfrm>
            <a:off x="152280" y="2157480"/>
            <a:ext cx="8838720" cy="2606400"/>
          </a:xfrm>
          <a:prstGeom prst="rect">
            <a:avLst/>
          </a:prstGeom>
          <a:ln>
            <a:noFill/>
          </a:ln>
        </p:spPr>
      </p:pic>
      <p:sp>
        <p:nvSpPr>
          <p:cNvPr id="310" name="CustomShape 4"/>
          <p:cNvSpPr/>
          <p:nvPr/>
        </p:nvSpPr>
        <p:spPr>
          <a:xfrm flipH="1">
            <a:off x="6973200" y="3241800"/>
            <a:ext cx="504000" cy="46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5"/>
          <p:cNvSpPr/>
          <p:nvPr/>
        </p:nvSpPr>
        <p:spPr>
          <a:xfrm>
            <a:off x="7362360" y="2939040"/>
            <a:ext cx="142632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595959"/>
                </a:solidFill>
                <a:latin typeface="Arial"/>
                <a:ea typeface="Arial"/>
              </a:rPr>
              <a:t>Falešná frekvence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12" name="CustomShape 6"/>
          <p:cNvSpPr/>
          <p:nvPr/>
        </p:nvSpPr>
        <p:spPr>
          <a:xfrm>
            <a:off x="5302080" y="3141000"/>
            <a:ext cx="244440" cy="35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"/>
          <p:cNvSpPr/>
          <p:nvPr/>
        </p:nvSpPr>
        <p:spPr>
          <a:xfrm>
            <a:off x="4916520" y="2636280"/>
            <a:ext cx="101556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595959"/>
                </a:solidFill>
                <a:latin typeface="Arial"/>
                <a:ea typeface="Arial"/>
              </a:rPr>
              <a:t>Reálná frekvence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4" name="CustomShape 8"/>
          <p:cNvSpPr/>
          <p:nvPr/>
        </p:nvSpPr>
        <p:spPr>
          <a:xfrm>
            <a:off x="6202440" y="2511720"/>
            <a:ext cx="1887120" cy="22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595959"/>
                </a:solidFill>
                <a:latin typeface="Arial"/>
                <a:ea typeface="Arial"/>
              </a:rPr>
              <a:t>Dvojnásobek reálné frekvence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138240" y="527400"/>
            <a:ext cx="88675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Falešné periody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vznik díky instrumentálním jevům a trendům v datech - typicky dlouhé periody, související s pozorovacími cykly (např. orbitální perioda)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318" name="Google Shape;481;p50" descr=""/>
          <p:cNvPicPr/>
          <p:nvPr/>
        </p:nvPicPr>
        <p:blipFill>
          <a:blip r:embed="rId1"/>
          <a:stretch/>
        </p:blipFill>
        <p:spPr>
          <a:xfrm>
            <a:off x="152280" y="2157480"/>
            <a:ext cx="8838720" cy="2571840"/>
          </a:xfrm>
          <a:prstGeom prst="rect">
            <a:avLst/>
          </a:prstGeom>
          <a:ln>
            <a:noFill/>
          </a:ln>
        </p:spPr>
      </p:pic>
      <p:sp>
        <p:nvSpPr>
          <p:cNvPr id="319" name="CustomShape 4"/>
          <p:cNvSpPr/>
          <p:nvPr/>
        </p:nvSpPr>
        <p:spPr>
          <a:xfrm>
            <a:off x="5712480" y="3753000"/>
            <a:ext cx="684000" cy="73872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5"/>
          <p:cNvSpPr/>
          <p:nvPr/>
        </p:nvSpPr>
        <p:spPr>
          <a:xfrm>
            <a:off x="5194080" y="3205800"/>
            <a:ext cx="1094760" cy="27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Falešné píky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138240" y="527400"/>
            <a:ext cx="8867520" cy="60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Frekvenční okno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Fourierovská transformace dat s konstantní hodnotou - informace o děrách a aliasech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324" name="Google Shape;491;p51" descr=""/>
          <p:cNvPicPr/>
          <p:nvPr/>
        </p:nvPicPr>
        <p:blipFill>
          <a:blip r:embed="rId1"/>
          <a:stretch/>
        </p:blipFill>
        <p:spPr>
          <a:xfrm>
            <a:off x="267120" y="910800"/>
            <a:ext cx="6236280" cy="2002680"/>
          </a:xfrm>
          <a:prstGeom prst="rect">
            <a:avLst/>
          </a:prstGeom>
          <a:ln>
            <a:noFill/>
          </a:ln>
        </p:spPr>
      </p:pic>
      <p:pic>
        <p:nvPicPr>
          <p:cNvPr id="325" name="Google Shape;492;p51" descr=""/>
          <p:cNvPicPr/>
          <p:nvPr/>
        </p:nvPicPr>
        <p:blipFill>
          <a:blip r:embed="rId2"/>
          <a:stretch/>
        </p:blipFill>
        <p:spPr>
          <a:xfrm>
            <a:off x="3358080" y="2040480"/>
            <a:ext cx="5561280" cy="2974680"/>
          </a:xfrm>
          <a:prstGeom prst="rect">
            <a:avLst/>
          </a:prstGeom>
          <a:ln>
            <a:noFill/>
          </a:ln>
        </p:spPr>
      </p:pic>
      <p:sp>
        <p:nvSpPr>
          <p:cNvPr id="326" name="CustomShape 4"/>
          <p:cNvSpPr/>
          <p:nvPr/>
        </p:nvSpPr>
        <p:spPr>
          <a:xfrm>
            <a:off x="4993200" y="2350080"/>
            <a:ext cx="502200" cy="2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7567560" y="2571840"/>
            <a:ext cx="771120" cy="2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9900ff"/>
                </a:solidFill>
                <a:latin typeface="Arial"/>
                <a:ea typeface="Arial"/>
              </a:rPr>
              <a:t>f+1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4186440" y="2571840"/>
            <a:ext cx="771120" cy="2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9900ff"/>
                </a:solidFill>
                <a:latin typeface="Arial"/>
                <a:ea typeface="Arial"/>
              </a:rPr>
              <a:t>1-f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6733080" y="2793600"/>
            <a:ext cx="771120" cy="2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9900ff"/>
                </a:solidFill>
                <a:latin typeface="Arial"/>
                <a:ea typeface="Arial"/>
              </a:rPr>
              <a:t>2-f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48" name="Google Shape;75;p16" descr=""/>
          <p:cNvPicPr/>
          <p:nvPr/>
        </p:nvPicPr>
        <p:blipFill>
          <a:blip r:embed="rId1"/>
          <a:stretch/>
        </p:blipFill>
        <p:spPr>
          <a:xfrm>
            <a:off x="322200" y="830880"/>
            <a:ext cx="4082040" cy="2721240"/>
          </a:xfrm>
          <a:prstGeom prst="rect">
            <a:avLst/>
          </a:prstGeom>
          <a:ln>
            <a:noFill/>
          </a:ln>
        </p:spPr>
      </p:pic>
      <p:pic>
        <p:nvPicPr>
          <p:cNvPr id="49" name="Google Shape;76;p16" descr=""/>
          <p:cNvPicPr/>
          <p:nvPr/>
        </p:nvPicPr>
        <p:blipFill>
          <a:blip r:embed="rId2"/>
          <a:stretch/>
        </p:blipFill>
        <p:spPr>
          <a:xfrm>
            <a:off x="2199960" y="1640160"/>
            <a:ext cx="4434480" cy="2495160"/>
          </a:xfrm>
          <a:prstGeom prst="rect">
            <a:avLst/>
          </a:prstGeom>
          <a:ln>
            <a:noFill/>
          </a:ln>
        </p:spPr>
      </p:pic>
      <p:pic>
        <p:nvPicPr>
          <p:cNvPr id="50" name="Google Shape;77;p16" descr=""/>
          <p:cNvPicPr/>
          <p:nvPr/>
        </p:nvPicPr>
        <p:blipFill>
          <a:blip r:embed="rId3"/>
          <a:stretch/>
        </p:blipFill>
        <p:spPr>
          <a:xfrm>
            <a:off x="5445360" y="3264840"/>
            <a:ext cx="2857320" cy="159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138240" y="527400"/>
            <a:ext cx="8867520" cy="167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Aliasy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píky v pravidelných rozestupech od píků odpovídajících reálným periodám díky pravidelným mezerám v datech - typicky denní, měsíční, roční (pozemní pozorování), aliasy odpovídající orbitální periodě, frekvenci downloadu dat, periodickým korekcím (vesmírná data)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Falešné periody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vznik díky instrumentálním jevům a trendům v datech - typicky dlouhé periody, související s pozorovacími cykly (např. orbitální perioda)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Frekvenční okno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Fourierovská transformace dat s konstantní hodnotou - informace o děrách a aliasech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2180880" y="3329280"/>
            <a:ext cx="778680" cy="14616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Google Shape;505;p52" descr=""/>
          <p:cNvPicPr/>
          <p:nvPr/>
        </p:nvPicPr>
        <p:blipFill>
          <a:blip r:embed="rId1"/>
          <a:stretch/>
        </p:blipFill>
        <p:spPr>
          <a:xfrm>
            <a:off x="775800" y="2261160"/>
            <a:ext cx="4402440" cy="2282040"/>
          </a:xfrm>
          <a:prstGeom prst="rect">
            <a:avLst/>
          </a:prstGeom>
          <a:ln>
            <a:noFill/>
          </a:ln>
        </p:spPr>
      </p:pic>
      <p:pic>
        <p:nvPicPr>
          <p:cNvPr id="335" name="Google Shape;506;p52" descr=""/>
          <p:cNvPicPr/>
          <p:nvPr/>
        </p:nvPicPr>
        <p:blipFill>
          <a:blip r:embed="rId2"/>
          <a:stretch/>
        </p:blipFill>
        <p:spPr>
          <a:xfrm>
            <a:off x="4873680" y="3261240"/>
            <a:ext cx="3402360" cy="1763640"/>
          </a:xfrm>
          <a:prstGeom prst="rect">
            <a:avLst/>
          </a:prstGeom>
          <a:ln>
            <a:noFill/>
          </a:ln>
        </p:spPr>
      </p:pic>
      <p:pic>
        <p:nvPicPr>
          <p:cNvPr id="336" name="Google Shape;507;p52" descr=""/>
          <p:cNvPicPr/>
          <p:nvPr/>
        </p:nvPicPr>
        <p:blipFill>
          <a:blip r:embed="rId3"/>
          <a:stretch/>
        </p:blipFill>
        <p:spPr>
          <a:xfrm>
            <a:off x="5049720" y="2113560"/>
            <a:ext cx="2072880" cy="1074240"/>
          </a:xfrm>
          <a:prstGeom prst="rect">
            <a:avLst/>
          </a:prstGeom>
          <a:ln>
            <a:noFill/>
          </a:ln>
        </p:spPr>
      </p:pic>
      <p:pic>
        <p:nvPicPr>
          <p:cNvPr id="337" name="Google Shape;508;p52" descr=""/>
          <p:cNvPicPr/>
          <p:nvPr/>
        </p:nvPicPr>
        <p:blipFill>
          <a:blip r:embed="rId4"/>
          <a:stretch/>
        </p:blipFill>
        <p:spPr>
          <a:xfrm>
            <a:off x="6703200" y="1914120"/>
            <a:ext cx="1344240" cy="696600"/>
          </a:xfrm>
          <a:prstGeom prst="rect">
            <a:avLst/>
          </a:prstGeom>
          <a:ln>
            <a:noFill/>
          </a:ln>
        </p:spPr>
      </p:pic>
      <p:sp>
        <p:nvSpPr>
          <p:cNvPr id="338" name="CustomShape 5"/>
          <p:cNvSpPr/>
          <p:nvPr/>
        </p:nvSpPr>
        <p:spPr>
          <a:xfrm>
            <a:off x="1158840" y="2518200"/>
            <a:ext cx="1548720" cy="26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Denní aliasy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9" name="CustomShape 6"/>
          <p:cNvSpPr/>
          <p:nvPr/>
        </p:nvSpPr>
        <p:spPr>
          <a:xfrm>
            <a:off x="6867720" y="3475440"/>
            <a:ext cx="1203840" cy="3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Roční aliasy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0" name="CustomShape 7"/>
          <p:cNvSpPr/>
          <p:nvPr/>
        </p:nvSpPr>
        <p:spPr>
          <a:xfrm>
            <a:off x="1375560" y="2916720"/>
            <a:ext cx="589680" cy="20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-1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1" name="CustomShape 8"/>
          <p:cNvSpPr/>
          <p:nvPr/>
        </p:nvSpPr>
        <p:spPr>
          <a:xfrm>
            <a:off x="2645640" y="2637720"/>
            <a:ext cx="366120" cy="20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2" name="CustomShape 9"/>
          <p:cNvSpPr/>
          <p:nvPr/>
        </p:nvSpPr>
        <p:spPr>
          <a:xfrm>
            <a:off x="3701520" y="3120120"/>
            <a:ext cx="504360" cy="20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3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r>
              <a:rPr b="0" lang="en" sz="1300" spc="-1" strike="noStrike">
                <a:solidFill>
                  <a:srgbClr val="0000ff"/>
                </a:solidFill>
                <a:latin typeface="Arial"/>
                <a:ea typeface="Arial"/>
              </a:rPr>
              <a:t>+1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300" spc="-1" strike="noStrike">
              <a:latin typeface="Arial"/>
            </a:endParaRPr>
          </a:p>
        </p:txBody>
      </p:sp>
      <p:sp>
        <p:nvSpPr>
          <p:cNvPr id="343" name="CustomShape 10"/>
          <p:cNvSpPr/>
          <p:nvPr/>
        </p:nvSpPr>
        <p:spPr>
          <a:xfrm>
            <a:off x="4317840" y="3549960"/>
            <a:ext cx="504360" cy="20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2f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519;p53" descr=""/>
          <p:cNvPicPr/>
          <p:nvPr/>
        </p:nvPicPr>
        <p:blipFill>
          <a:blip r:embed="rId1"/>
          <a:stretch/>
        </p:blipFill>
        <p:spPr>
          <a:xfrm>
            <a:off x="1755360" y="691920"/>
            <a:ext cx="5633280" cy="2816280"/>
          </a:xfrm>
          <a:prstGeom prst="rect">
            <a:avLst/>
          </a:prstGeom>
          <a:ln>
            <a:noFill/>
          </a:ln>
        </p:spPr>
      </p:pic>
      <p:pic>
        <p:nvPicPr>
          <p:cNvPr id="345" name="Google Shape;520;p53" descr=""/>
          <p:cNvPicPr/>
          <p:nvPr/>
        </p:nvPicPr>
        <p:blipFill>
          <a:blip r:embed="rId2"/>
          <a:stretch/>
        </p:blipFill>
        <p:spPr>
          <a:xfrm>
            <a:off x="5693040" y="3407400"/>
            <a:ext cx="3382920" cy="1691280"/>
          </a:xfrm>
          <a:prstGeom prst="rect">
            <a:avLst/>
          </a:prstGeom>
          <a:ln>
            <a:noFill/>
          </a:ln>
        </p:spPr>
      </p:pic>
      <p:pic>
        <p:nvPicPr>
          <p:cNvPr id="346" name="Google Shape;521;p53" descr=""/>
          <p:cNvPicPr/>
          <p:nvPr/>
        </p:nvPicPr>
        <p:blipFill>
          <a:blip r:embed="rId3"/>
          <a:stretch/>
        </p:blipFill>
        <p:spPr>
          <a:xfrm>
            <a:off x="136800" y="3407400"/>
            <a:ext cx="3382920" cy="169128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527;p54" descr=""/>
          <p:cNvPicPr/>
          <p:nvPr/>
        </p:nvPicPr>
        <p:blipFill>
          <a:blip r:embed="rId1"/>
          <a:stretch/>
        </p:blipFill>
        <p:spPr>
          <a:xfrm>
            <a:off x="1449720" y="813240"/>
            <a:ext cx="6243840" cy="3121920"/>
          </a:xfrm>
          <a:prstGeom prst="rect">
            <a:avLst/>
          </a:prstGeom>
          <a:ln>
            <a:noFill/>
          </a:ln>
        </p:spPr>
      </p:pic>
      <p:pic>
        <p:nvPicPr>
          <p:cNvPr id="349" name="Google Shape;528;p54" descr=""/>
          <p:cNvPicPr/>
          <p:nvPr/>
        </p:nvPicPr>
        <p:blipFill>
          <a:blip r:embed="rId2"/>
          <a:stretch/>
        </p:blipFill>
        <p:spPr>
          <a:xfrm>
            <a:off x="122040" y="3814200"/>
            <a:ext cx="2567160" cy="1283400"/>
          </a:xfrm>
          <a:prstGeom prst="rect">
            <a:avLst/>
          </a:prstGeom>
          <a:ln>
            <a:noFill/>
          </a:ln>
        </p:spPr>
      </p:pic>
      <p:pic>
        <p:nvPicPr>
          <p:cNvPr id="350" name="Google Shape;529;p54" descr=""/>
          <p:cNvPicPr/>
          <p:nvPr/>
        </p:nvPicPr>
        <p:blipFill>
          <a:blip r:embed="rId3"/>
          <a:stretch/>
        </p:blipFill>
        <p:spPr>
          <a:xfrm>
            <a:off x="6424560" y="3814200"/>
            <a:ext cx="2567160" cy="1283400"/>
          </a:xfrm>
          <a:prstGeom prst="rect">
            <a:avLst/>
          </a:prstGeom>
          <a:ln>
            <a:noFill/>
          </a:ln>
        </p:spPr>
      </p:pic>
      <p:sp>
        <p:nvSpPr>
          <p:cNvPr id="351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535;p55" descr=""/>
          <p:cNvPicPr/>
          <p:nvPr/>
        </p:nvPicPr>
        <p:blipFill>
          <a:blip r:embed="rId1"/>
          <a:stretch/>
        </p:blipFill>
        <p:spPr>
          <a:xfrm>
            <a:off x="1719720" y="709920"/>
            <a:ext cx="5704200" cy="2851920"/>
          </a:xfrm>
          <a:prstGeom prst="rect">
            <a:avLst/>
          </a:prstGeom>
          <a:ln>
            <a:noFill/>
          </a:ln>
        </p:spPr>
      </p:pic>
      <p:pic>
        <p:nvPicPr>
          <p:cNvPr id="353" name="Google Shape;536;p55" descr=""/>
          <p:cNvPicPr/>
          <p:nvPr/>
        </p:nvPicPr>
        <p:blipFill>
          <a:blip r:embed="rId2"/>
          <a:stretch/>
        </p:blipFill>
        <p:spPr>
          <a:xfrm>
            <a:off x="48240" y="3407760"/>
            <a:ext cx="3072240" cy="1536120"/>
          </a:xfrm>
          <a:prstGeom prst="rect">
            <a:avLst/>
          </a:prstGeom>
          <a:ln>
            <a:noFill/>
          </a:ln>
        </p:spPr>
      </p:pic>
      <p:pic>
        <p:nvPicPr>
          <p:cNvPr id="354" name="Google Shape;537;p55" descr=""/>
          <p:cNvPicPr/>
          <p:nvPr/>
        </p:nvPicPr>
        <p:blipFill>
          <a:blip r:embed="rId3"/>
          <a:stretch/>
        </p:blipFill>
        <p:spPr>
          <a:xfrm>
            <a:off x="5966280" y="3407760"/>
            <a:ext cx="3072240" cy="1535760"/>
          </a:xfrm>
          <a:prstGeom prst="rect">
            <a:avLst/>
          </a:prstGeom>
          <a:ln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Aliasy a falešné periody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739880" y="828000"/>
            <a:ext cx="964440" cy="174600"/>
          </a:xfrm>
          <a:prstGeom prst="rect">
            <a:avLst/>
          </a:prstGeom>
          <a:solidFill>
            <a:schemeClr val="lt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2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Struktury ve frekvenčních spektrech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138240" y="527400"/>
            <a:ext cx="8867520" cy="103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Vyšší harmonické píky 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- při nesinusoidálních procesech (pulzace, zákrytové dvojhvězdy, …)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Kombinační píky 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- lineární kombinace píků - časté u pulzací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Rezonantní a modulační píky 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- při rezonancích, periodických změnách periody či amplitudy - píky s rozestupy modulační periody, rotační rozštěpení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359" name="Google Shape;546;p56" descr=""/>
          <p:cNvPicPr/>
          <p:nvPr/>
        </p:nvPicPr>
        <p:blipFill>
          <a:blip r:embed="rId1"/>
          <a:stretch/>
        </p:blipFill>
        <p:spPr>
          <a:xfrm>
            <a:off x="339480" y="2737440"/>
            <a:ext cx="4203720" cy="2101680"/>
          </a:xfrm>
          <a:prstGeom prst="rect">
            <a:avLst/>
          </a:prstGeom>
          <a:ln>
            <a:noFill/>
          </a:ln>
        </p:spPr>
      </p:pic>
      <p:pic>
        <p:nvPicPr>
          <p:cNvPr id="360" name="Google Shape;547;p56" descr=""/>
          <p:cNvPicPr/>
          <p:nvPr/>
        </p:nvPicPr>
        <p:blipFill>
          <a:blip r:embed="rId2"/>
          <a:stretch/>
        </p:blipFill>
        <p:spPr>
          <a:xfrm>
            <a:off x="2199960" y="1574280"/>
            <a:ext cx="3204720" cy="1936440"/>
          </a:xfrm>
          <a:prstGeom prst="rect">
            <a:avLst/>
          </a:prstGeom>
          <a:ln>
            <a:noFill/>
          </a:ln>
        </p:spPr>
      </p:pic>
      <p:pic>
        <p:nvPicPr>
          <p:cNvPr id="361" name="Google Shape;548;p56" descr=""/>
          <p:cNvPicPr/>
          <p:nvPr/>
        </p:nvPicPr>
        <p:blipFill>
          <a:blip r:embed="rId3"/>
          <a:stretch/>
        </p:blipFill>
        <p:spPr>
          <a:xfrm>
            <a:off x="5606280" y="1574280"/>
            <a:ext cx="2664000" cy="3393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Struktury ve frekvenčních spektrech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63" name="Google Shape;554;p57" descr=""/>
          <p:cNvPicPr/>
          <p:nvPr/>
        </p:nvPicPr>
        <p:blipFill>
          <a:blip r:embed="rId1"/>
          <a:stretch/>
        </p:blipFill>
        <p:spPr>
          <a:xfrm>
            <a:off x="0" y="660600"/>
            <a:ext cx="3116160" cy="4177800"/>
          </a:xfrm>
          <a:prstGeom prst="rect">
            <a:avLst/>
          </a:prstGeom>
          <a:ln>
            <a:noFill/>
          </a:ln>
        </p:spPr>
      </p:pic>
      <p:pic>
        <p:nvPicPr>
          <p:cNvPr id="364" name="Google Shape;555;p57" descr=""/>
          <p:cNvPicPr/>
          <p:nvPr/>
        </p:nvPicPr>
        <p:blipFill>
          <a:blip r:embed="rId2"/>
          <a:stretch/>
        </p:blipFill>
        <p:spPr>
          <a:xfrm>
            <a:off x="3146760" y="994320"/>
            <a:ext cx="5996880" cy="3510000"/>
          </a:xfrm>
          <a:prstGeom prst="rect">
            <a:avLst/>
          </a:prstGeom>
          <a:ln>
            <a:noFill/>
          </a:ln>
        </p:spPr>
      </p:pic>
      <p:sp>
        <p:nvSpPr>
          <p:cNvPr id="365" name="CustomShape 2"/>
          <p:cNvSpPr/>
          <p:nvPr/>
        </p:nvSpPr>
        <p:spPr>
          <a:xfrm>
            <a:off x="5035320" y="4504680"/>
            <a:ext cx="2607480" cy="17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Benko et al. 2014ApJS..213...31B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66" name="CustomShape 3"/>
          <p:cNvSpPr/>
          <p:nvPr/>
        </p:nvSpPr>
        <p:spPr>
          <a:xfrm>
            <a:off x="223200" y="4848120"/>
            <a:ext cx="3687840" cy="22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595959"/>
                </a:solidFill>
                <a:latin typeface="Arial"/>
                <a:ea typeface="Arial"/>
              </a:rPr>
              <a:t>Skarka et al. 2020MNRAS.494.1237S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Přesnost určení period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561960" y="538200"/>
            <a:ext cx="8147160" cy="7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Použít co nejdelší datovou sadu (𝜎~1/TS)</a:t>
            </a:r>
            <a:endParaRPr b="0" lang="en-US" sz="1300" spc="-1" strike="noStrike">
              <a:latin typeface="Arial"/>
            </a:endParaRPr>
          </a:p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Pokud je křivka asymetrická nebo obsahuje více period, nutno použít co nejlepší model (u Fourierovských metod nestačí určit pouze dominantní periodu)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167040" y="1337760"/>
            <a:ext cx="869868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MODEL: m(t)=a1*sin(2*π*f*t+phi1)+a2*sin(4*π*f*t+phi2)</a:t>
            </a:r>
            <a:endParaRPr b="0" lang="en-US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20,50,100 noci během 300 dní, náhodné rozdělení nocí, jejich délek a začátků, šum 0.01 a 0.1 mag, kadence 5 min a 180 minut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370" name="Google Shape;565;p58" descr=""/>
          <p:cNvPicPr/>
          <p:nvPr/>
        </p:nvPicPr>
        <p:blipFill>
          <a:blip r:embed="rId1"/>
          <a:stretch/>
        </p:blipFill>
        <p:spPr>
          <a:xfrm>
            <a:off x="380160" y="1887840"/>
            <a:ext cx="4083480" cy="2450160"/>
          </a:xfrm>
          <a:prstGeom prst="rect">
            <a:avLst/>
          </a:prstGeom>
          <a:ln>
            <a:noFill/>
          </a:ln>
        </p:spPr>
      </p:pic>
      <p:pic>
        <p:nvPicPr>
          <p:cNvPr id="371" name="Google Shape;566;p58" descr=""/>
          <p:cNvPicPr/>
          <p:nvPr/>
        </p:nvPicPr>
        <p:blipFill>
          <a:blip r:embed="rId2"/>
          <a:stretch/>
        </p:blipFill>
        <p:spPr>
          <a:xfrm>
            <a:off x="4730760" y="1887840"/>
            <a:ext cx="4083480" cy="245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Přesnost určení period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561960" y="538200"/>
            <a:ext cx="8147160" cy="7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Použít co nejdelší datovou sadu (𝜎~1/TS)</a:t>
            </a:r>
            <a:endParaRPr b="0" lang="en-US" sz="1300" spc="-1" strike="noStrike">
              <a:latin typeface="Arial"/>
            </a:endParaRPr>
          </a:p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Pokud je křivka asymetrická nebo obsahuje více period, nutno použít co nejlepší model (u Fourierovských metod nestačí určit pouze dominantní periodu)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167040" y="1337760"/>
            <a:ext cx="869868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MODEL: m(t)=a1*sin(2*π*f*t+phi1)+a2*sin(4*π*f*t+phi2)</a:t>
            </a:r>
            <a:endParaRPr b="0" lang="en-US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20,50,100 noci během 300 dní, náhodné rozdělení nocí a jejich délka a začátek, šum 0.01 a 0.1 mag, kadence 5 min a 180 minut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375" name="Google Shape;574;p59" descr=""/>
          <p:cNvPicPr/>
          <p:nvPr/>
        </p:nvPicPr>
        <p:blipFill>
          <a:blip r:embed="rId1"/>
          <a:stretch/>
        </p:blipFill>
        <p:spPr>
          <a:xfrm>
            <a:off x="6394320" y="1796040"/>
            <a:ext cx="2614680" cy="1568520"/>
          </a:xfrm>
          <a:prstGeom prst="rect">
            <a:avLst/>
          </a:prstGeom>
          <a:ln>
            <a:noFill/>
          </a:ln>
        </p:spPr>
      </p:pic>
      <p:pic>
        <p:nvPicPr>
          <p:cNvPr id="376" name="Google Shape;575;p59" descr=""/>
          <p:cNvPicPr/>
          <p:nvPr/>
        </p:nvPicPr>
        <p:blipFill>
          <a:blip r:embed="rId2"/>
          <a:stretch/>
        </p:blipFill>
        <p:spPr>
          <a:xfrm>
            <a:off x="167040" y="1735560"/>
            <a:ext cx="6162480" cy="3080880"/>
          </a:xfrm>
          <a:prstGeom prst="rect">
            <a:avLst/>
          </a:prstGeom>
          <a:ln>
            <a:noFill/>
          </a:ln>
        </p:spPr>
      </p:pic>
      <p:sp>
        <p:nvSpPr>
          <p:cNvPr id="377" name="CustomShape 4"/>
          <p:cNvSpPr/>
          <p:nvPr/>
        </p:nvSpPr>
        <p:spPr>
          <a:xfrm>
            <a:off x="1823400" y="1960200"/>
            <a:ext cx="402120" cy="25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8" name="CustomShape 5"/>
          <p:cNvSpPr/>
          <p:nvPr/>
        </p:nvSpPr>
        <p:spPr>
          <a:xfrm>
            <a:off x="2378520" y="3024360"/>
            <a:ext cx="607320" cy="25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2f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9" name="CustomShape 6"/>
          <p:cNvSpPr/>
          <p:nvPr/>
        </p:nvSpPr>
        <p:spPr>
          <a:xfrm>
            <a:off x="3905280" y="3114360"/>
            <a:ext cx="89604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2f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+1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0" name="CustomShape 7"/>
          <p:cNvSpPr/>
          <p:nvPr/>
        </p:nvSpPr>
        <p:spPr>
          <a:xfrm>
            <a:off x="4968720" y="2627640"/>
            <a:ext cx="89604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+2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1" name="CustomShape 8"/>
          <p:cNvSpPr/>
          <p:nvPr/>
        </p:nvSpPr>
        <p:spPr>
          <a:xfrm>
            <a:off x="3267360" y="1952280"/>
            <a:ext cx="89604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f</a:t>
            </a:r>
            <a:r>
              <a:rPr b="0" lang="en" sz="18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+1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2" name="CustomShape 9"/>
          <p:cNvSpPr/>
          <p:nvPr/>
        </p:nvSpPr>
        <p:spPr>
          <a:xfrm>
            <a:off x="2988720" y="2788200"/>
            <a:ext cx="51948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2-f</a:t>
            </a:r>
            <a:r>
              <a:rPr b="0" lang="en" sz="12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83" name="CustomShape 10"/>
          <p:cNvSpPr/>
          <p:nvPr/>
        </p:nvSpPr>
        <p:spPr>
          <a:xfrm>
            <a:off x="1166760" y="2211120"/>
            <a:ext cx="99072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1-f</a:t>
            </a:r>
            <a:r>
              <a:rPr b="0" lang="en" sz="12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84" name="CustomShape 11"/>
          <p:cNvSpPr/>
          <p:nvPr/>
        </p:nvSpPr>
        <p:spPr>
          <a:xfrm>
            <a:off x="4842720" y="3365280"/>
            <a:ext cx="519480" cy="4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3-f</a:t>
            </a:r>
            <a:r>
              <a:rPr b="0" lang="en" sz="1200" spc="-1" strike="noStrike" baseline="-25000">
                <a:solidFill>
                  <a:srgbClr val="0000ff"/>
                </a:solidFill>
                <a:latin typeface="Arial"/>
                <a:ea typeface="Arial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Přesnost určení period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561960" y="538200"/>
            <a:ext cx="8147160" cy="7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Použít co nejdelší datovou sadu (𝜎~1/TS)</a:t>
            </a:r>
            <a:endParaRPr b="0" lang="en-US" sz="1300" spc="-1" strike="noStrike">
              <a:latin typeface="Arial"/>
            </a:endParaRPr>
          </a:p>
          <a:p>
            <a:pPr marL="457200" indent="-3106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Pokud je křivka asymetrická nebo obsahuje více period, nutno použít co nejlepší model (u Fourierovských metod nestačí určit pouze dominantní periodu)</a:t>
            </a:r>
            <a:endParaRPr b="0" lang="en-US" sz="1300" spc="-1" strike="noStrike">
              <a:latin typeface="Arial"/>
            </a:endParaRPr>
          </a:p>
        </p:txBody>
      </p:sp>
      <p:graphicFrame>
        <p:nvGraphicFramePr>
          <p:cNvPr id="387" name="Table 3"/>
          <p:cNvGraphicFramePr/>
          <p:nvPr/>
        </p:nvGraphicFramePr>
        <p:xfrm>
          <a:off x="1016280" y="2729160"/>
          <a:ext cx="7238520" cy="1523520"/>
        </p:xfrm>
        <a:graphic>
          <a:graphicData uri="http://schemas.openxmlformats.org/drawingml/2006/table">
            <a:tbl>
              <a:tblPr/>
              <a:tblGrid>
                <a:gridCol w="1809720"/>
                <a:gridCol w="1809720"/>
                <a:gridCol w="1809720"/>
                <a:gridCol w="1809720"/>
              </a:tblGrid>
              <a:tr h="42588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 nocí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50 nocí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 nocí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25880"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Bez šumu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0, 0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0, 0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0, 0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25880"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𝜎</a:t>
                      </a: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~0.01 mag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1e-5, 4e-5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1e-5, 6e-5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3e-6, 4e-5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25880"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𝜎</a:t>
                      </a: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~0.1 mag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3e-4, </a:t>
                      </a:r>
                      <a:r>
                        <a:rPr b="1" lang="en" sz="1600" spc="-1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</a:rPr>
                        <a:t>—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6e-5, 1e-3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" sz="16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1e-4, 3e-3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88" name="CustomShape 4"/>
          <p:cNvSpPr/>
          <p:nvPr/>
        </p:nvSpPr>
        <p:spPr>
          <a:xfrm>
            <a:off x="167040" y="1337760"/>
            <a:ext cx="869868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MODEL: m(t)=a1*sin(2*π*f*t+phi1)+a2*sin(4*π*f*t+phi2)</a:t>
            </a:r>
            <a:endParaRPr b="0" lang="en-US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20,50,100 noci během 300 dní, náhodné rozdělení nocí a jejich délka a začátek, šum 0.01 a 0.1 mag, kadence 5 min a 180 minut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389" name="CustomShape 5"/>
          <p:cNvSpPr/>
          <p:nvPr/>
        </p:nvSpPr>
        <p:spPr>
          <a:xfrm>
            <a:off x="3598560" y="2152800"/>
            <a:ext cx="2073960" cy="23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</a:t>
            </a:r>
            <a:r>
              <a:rPr b="0" lang="en" sz="1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měřená</a:t>
            </a: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b="0" i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</a:t>
            </a:r>
            <a:r>
              <a:rPr b="0" lang="en" sz="1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skutečná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Hledání dalších period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91" name="Google Shape;598;p61" descr=""/>
          <p:cNvPicPr/>
          <p:nvPr/>
        </p:nvPicPr>
        <p:blipFill>
          <a:blip r:embed="rId1"/>
          <a:stretch/>
        </p:blipFill>
        <p:spPr>
          <a:xfrm>
            <a:off x="502200" y="1051920"/>
            <a:ext cx="8030520" cy="4015080"/>
          </a:xfrm>
          <a:prstGeom prst="rect">
            <a:avLst/>
          </a:prstGeom>
          <a:ln>
            <a:noFill/>
          </a:ln>
        </p:spPr>
      </p:pic>
      <p:sp>
        <p:nvSpPr>
          <p:cNvPr id="392" name="CustomShape 2"/>
          <p:cNvSpPr/>
          <p:nvPr/>
        </p:nvSpPr>
        <p:spPr>
          <a:xfrm>
            <a:off x="0" y="539280"/>
            <a:ext cx="9143640" cy="26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Prewhitening</a:t>
            </a:r>
            <a:r>
              <a:rPr b="0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 - Iterativní proces - nalezení nejvyššího píku ve frekvenčním spektru, nafitování dat sinusovkou s danou frekvencí - nalezení nejvyššího píku v reziduích, nafitování … Odstraní i falešné píky s pomocí frekvenčního okna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1582560" y="1485360"/>
            <a:ext cx="2137320" cy="69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ff"/>
                </a:solidFill>
                <a:latin typeface="Arial"/>
                <a:ea typeface="Arial"/>
              </a:rPr>
              <a:t>Více v ukázce v Period04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52" name="Google Shape;83;p17" descr=""/>
          <p:cNvPicPr/>
          <p:nvPr/>
        </p:nvPicPr>
        <p:blipFill>
          <a:blip r:embed="rId1"/>
          <a:stretch/>
        </p:blipFill>
        <p:spPr>
          <a:xfrm>
            <a:off x="322200" y="830880"/>
            <a:ext cx="4082040" cy="2721240"/>
          </a:xfrm>
          <a:prstGeom prst="rect">
            <a:avLst/>
          </a:prstGeom>
          <a:ln>
            <a:noFill/>
          </a:ln>
        </p:spPr>
      </p:pic>
      <p:pic>
        <p:nvPicPr>
          <p:cNvPr id="53" name="Google Shape;84;p17" descr=""/>
          <p:cNvPicPr/>
          <p:nvPr/>
        </p:nvPicPr>
        <p:blipFill>
          <a:blip r:embed="rId2"/>
          <a:stretch/>
        </p:blipFill>
        <p:spPr>
          <a:xfrm>
            <a:off x="2199960" y="1640160"/>
            <a:ext cx="4434480" cy="2495160"/>
          </a:xfrm>
          <a:prstGeom prst="rect">
            <a:avLst/>
          </a:prstGeom>
          <a:ln>
            <a:noFill/>
          </a:ln>
        </p:spPr>
      </p:pic>
      <p:pic>
        <p:nvPicPr>
          <p:cNvPr id="54" name="Google Shape;85;p17" descr=""/>
          <p:cNvPicPr/>
          <p:nvPr/>
        </p:nvPicPr>
        <p:blipFill>
          <a:blip r:embed="rId3"/>
          <a:stretch/>
        </p:blipFill>
        <p:spPr>
          <a:xfrm>
            <a:off x="5445360" y="3264840"/>
            <a:ext cx="2857320" cy="1599840"/>
          </a:xfrm>
          <a:prstGeom prst="rect">
            <a:avLst/>
          </a:prstGeom>
          <a:ln>
            <a:noFill/>
          </a:ln>
        </p:spPr>
      </p:pic>
      <p:pic>
        <p:nvPicPr>
          <p:cNvPr id="55" name="Google Shape;86;p17" descr="Hudební fontána v parku na Markétině ostrově v Budapešti III."/>
          <p:cNvPicPr/>
          <p:nvPr/>
        </p:nvPicPr>
        <p:blipFill>
          <a:blip r:embed="rId4"/>
          <a:stretch/>
        </p:blipFill>
        <p:spPr>
          <a:xfrm>
            <a:off x="1422360" y="1028160"/>
            <a:ext cx="6298560" cy="3542760"/>
          </a:xfrm>
          <a:prstGeom prst="rect">
            <a:avLst/>
          </a:prstGeom>
          <a:ln>
            <a:noFill/>
          </a:ln>
        </p:spPr>
      </p:pic>
      <p:sp>
        <p:nvSpPr>
          <p:cNvPr id="56" name="CustomShape 2"/>
          <p:cNvSpPr/>
          <p:nvPr/>
        </p:nvSpPr>
        <p:spPr>
          <a:xfrm>
            <a:off x="147600" y="4659840"/>
            <a:ext cx="5148360" cy="34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595959"/>
                </a:solidFill>
                <a:latin typeface="Arial"/>
                <a:ea typeface="Arial"/>
              </a:rPr>
              <a:t>Studium objektů v různých časech nám řekne mnohem více, než jednotlivá pozorování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Doporučení při vyšetřování period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243720" y="770400"/>
            <a:ext cx="8535240" cy="398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Vykreslit si data - vizuálně lze odhalit základnı́ vlastnosti, výraznou periodicitu, trendy apod.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Odstranit evidentnı́ outliery (opatrně!)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Použı́t pokud možno vı́ce metod - ne vždy jsou výsledky stejné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Vhodný interval pro hledánı́ frekvencı́ a vhodný krok mohou mı́t zásadnı́ vliv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S každou podezřelou periodou vykreslit fázový diagram (aliasy, falešné periody)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Analýza části datového souboru může pomoci rozhodnout o správné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periodě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Mı́t se na pozoru při periodách 1 d, 1 rok a jejich násobků, u period v poměru malých celých čı́sel (2/3 d apod.), u dlouhých period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Frekvenčnı́ spektrum vykreslené v mocnině je lépe čitelné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Úkol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0" y="587880"/>
            <a:ext cx="5623560" cy="332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Odhalit frekvence, na kterých je objekt proměnný  </a:t>
            </a:r>
            <a:endParaRPr b="0" lang="en-US" sz="1400" spc="-1" strike="noStrike"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Až 4 signifikantní periody (frekvence &lt;10 c/d)</a:t>
            </a:r>
            <a:endParaRPr b="0" lang="en-US" sz="1400" spc="-1" strike="noStrike"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Zdůvodnit jejich počet a signifikanci (SNR nebo FAP)</a:t>
            </a:r>
            <a:endParaRPr b="0" lang="en-US" sz="1400" spc="-1" strike="noStrike">
              <a:latin typeface="Arial"/>
            </a:endParaRPr>
          </a:p>
          <a:p>
            <a:pPr marL="914400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Alternativně zpracovat jakoukoliv vlastní datovou sadu se stejným výstupem (kozultujte se mnou)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Period04 nebo Lomb-Scargle pythonovské knihovny (Astropy)</a:t>
            </a:r>
            <a:endParaRPr b="0" lang="en-U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Data: </a:t>
            </a:r>
            <a:r>
              <a:rPr b="0" lang="en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stelweb.asu.cas.cz/~skarka/Ukol_PerAnalyza.tar.gz</a:t>
            </a:r>
            <a:endParaRPr b="0" lang="en-U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ff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4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Odevzdat do 31.1.2025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398" name="Google Shape;613;p63" descr=""/>
          <p:cNvPicPr/>
          <p:nvPr/>
        </p:nvPicPr>
        <p:blipFill>
          <a:blip r:embed="rId2"/>
          <a:stretch/>
        </p:blipFill>
        <p:spPr>
          <a:xfrm>
            <a:off x="5780160" y="660600"/>
            <a:ext cx="3220560" cy="392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Literatura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799560" y="749520"/>
            <a:ext cx="7939080" cy="410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Aerts, C., Christensen-Dalsgaard, J., Kurtz, D.W. 2010, Asteroseismology, Springer Science+Business Media, Heidelberg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Mikulášek, Z., Zejda, M. 2013, Úvod do studia proměnných hvězd, MUNI Press, Brno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Neustroev, V. 2020, Time series analysis in Astronomy (kurz, https://vitaly.neustroev.net/teach/autumn-2020-1-time-series-analysis/)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Templeton, M. 2004, JAAVSO, 32, 41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VanderPlas, J. T. 2018, Understanding the Lomb–Scargle Periodogram, ApJSS, 236, 16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58" name="Google Shape;93;p18" descr=""/>
          <p:cNvPicPr/>
          <p:nvPr/>
        </p:nvPicPr>
        <p:blipFill>
          <a:blip r:embed="rId1"/>
          <a:stretch/>
        </p:blipFill>
        <p:spPr>
          <a:xfrm>
            <a:off x="3939120" y="908640"/>
            <a:ext cx="5113080" cy="2855160"/>
          </a:xfrm>
          <a:prstGeom prst="rect">
            <a:avLst/>
          </a:prstGeom>
          <a:ln>
            <a:noFill/>
          </a:ln>
        </p:spPr>
      </p:pic>
      <p:pic>
        <p:nvPicPr>
          <p:cNvPr id="59" name="Google Shape;94;p18" descr=""/>
          <p:cNvPicPr/>
          <p:nvPr/>
        </p:nvPicPr>
        <p:blipFill>
          <a:blip r:embed="rId2"/>
          <a:stretch/>
        </p:blipFill>
        <p:spPr>
          <a:xfrm>
            <a:off x="7880400" y="2941200"/>
            <a:ext cx="1171800" cy="2142720"/>
          </a:xfrm>
          <a:prstGeom prst="rect">
            <a:avLst/>
          </a:prstGeom>
          <a:ln>
            <a:noFill/>
          </a:ln>
        </p:spPr>
      </p:pic>
      <p:pic>
        <p:nvPicPr>
          <p:cNvPr id="60" name="Google Shape;95;p18" descr=""/>
          <p:cNvPicPr/>
          <p:nvPr/>
        </p:nvPicPr>
        <p:blipFill>
          <a:blip r:embed="rId3"/>
          <a:stretch/>
        </p:blipFill>
        <p:spPr>
          <a:xfrm>
            <a:off x="5870520" y="3301920"/>
            <a:ext cx="1977480" cy="1185120"/>
          </a:xfrm>
          <a:prstGeom prst="rect">
            <a:avLst/>
          </a:prstGeom>
          <a:ln>
            <a:noFill/>
          </a:ln>
        </p:spPr>
      </p:pic>
      <p:pic>
        <p:nvPicPr>
          <p:cNvPr id="61" name="Google Shape;96;p18" descr=""/>
          <p:cNvPicPr/>
          <p:nvPr/>
        </p:nvPicPr>
        <p:blipFill>
          <a:blip r:embed="rId4"/>
          <a:stretch/>
        </p:blipFill>
        <p:spPr>
          <a:xfrm>
            <a:off x="3939120" y="3975120"/>
            <a:ext cx="3085200" cy="1011960"/>
          </a:xfrm>
          <a:prstGeom prst="rect">
            <a:avLst/>
          </a:prstGeom>
          <a:ln>
            <a:noFill/>
          </a:ln>
        </p:spPr>
      </p:pic>
      <p:sp>
        <p:nvSpPr>
          <p:cNvPr id="62" name="CustomShape 2"/>
          <p:cNvSpPr/>
          <p:nvPr/>
        </p:nvSpPr>
        <p:spPr>
          <a:xfrm>
            <a:off x="278280" y="829800"/>
            <a:ext cx="3660480" cy="35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Mnoho astronomických dějů je (kvazi)periodických - rotace, oběh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 systému, pulzace, ...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Otázky, které chceme zodpovědět: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Je můj objekt proměnný?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Na jaké časové škále je proměnný?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Jsou změny periodické nebo aperiodické?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Je objekt jednoduše nebo násobně periodický?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Jsou změny v různých oblastech spektra provázané?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605880" y="73800"/>
            <a:ext cx="7823160" cy="94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Motivace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278280" y="829800"/>
            <a:ext cx="3733200" cy="444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Mnoho astronomických dějů je (kvazi)periodických - rotace, oběh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v systému, pulzace, ...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Otázky, které chceme zodpovědět: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Je můj objekt proměnný?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Na jaké časové škále je proměnný?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Jsou změny periodické nebo aperiodické?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Je objekt jednoduše nebo násobně periodický?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Jsou změny v různých oblastech spektra provázané?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ff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400" spc="-1" strike="noStrike">
                <a:solidFill>
                  <a:srgbClr val="ff0000"/>
                </a:solidFill>
                <a:latin typeface="Arial"/>
                <a:ea typeface="Arial"/>
              </a:rPr>
              <a:t>Co změny způsobuje? Jak jich mohu využít, abych se dozvěděl něco zajímavého?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ff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400" spc="-1" strike="noStrike">
                <a:solidFill>
                  <a:srgbClr val="ff0000"/>
                </a:solidFill>
                <a:latin typeface="Arial"/>
                <a:ea typeface="Arial"/>
              </a:rPr>
              <a:t>Je v datech to, co hledám a co očekávám?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65" name="Google Shape;104;p19" descr=""/>
          <p:cNvPicPr/>
          <p:nvPr/>
        </p:nvPicPr>
        <p:blipFill>
          <a:blip r:embed="rId1"/>
          <a:stretch/>
        </p:blipFill>
        <p:spPr>
          <a:xfrm>
            <a:off x="3939120" y="908640"/>
            <a:ext cx="5113080" cy="2855160"/>
          </a:xfrm>
          <a:prstGeom prst="rect">
            <a:avLst/>
          </a:prstGeom>
          <a:ln>
            <a:noFill/>
          </a:ln>
        </p:spPr>
      </p:pic>
      <p:pic>
        <p:nvPicPr>
          <p:cNvPr id="66" name="Google Shape;105;p19" descr=""/>
          <p:cNvPicPr/>
          <p:nvPr/>
        </p:nvPicPr>
        <p:blipFill>
          <a:blip r:embed="rId2"/>
          <a:stretch/>
        </p:blipFill>
        <p:spPr>
          <a:xfrm>
            <a:off x="7880400" y="2941200"/>
            <a:ext cx="1171800" cy="2142720"/>
          </a:xfrm>
          <a:prstGeom prst="rect">
            <a:avLst/>
          </a:prstGeom>
          <a:ln>
            <a:noFill/>
          </a:ln>
        </p:spPr>
      </p:pic>
      <p:pic>
        <p:nvPicPr>
          <p:cNvPr id="67" name="Google Shape;106;p19" descr=""/>
          <p:cNvPicPr/>
          <p:nvPr/>
        </p:nvPicPr>
        <p:blipFill>
          <a:blip r:embed="rId3"/>
          <a:stretch/>
        </p:blipFill>
        <p:spPr>
          <a:xfrm>
            <a:off x="5870520" y="3301920"/>
            <a:ext cx="1977480" cy="1185120"/>
          </a:xfrm>
          <a:prstGeom prst="rect">
            <a:avLst/>
          </a:prstGeom>
          <a:ln>
            <a:noFill/>
          </a:ln>
        </p:spPr>
      </p:pic>
      <p:pic>
        <p:nvPicPr>
          <p:cNvPr id="68" name="Google Shape;107;p19" descr=""/>
          <p:cNvPicPr/>
          <p:nvPr/>
        </p:nvPicPr>
        <p:blipFill>
          <a:blip r:embed="rId4"/>
          <a:stretch/>
        </p:blipFill>
        <p:spPr>
          <a:xfrm>
            <a:off x="3939120" y="3975120"/>
            <a:ext cx="3085200" cy="101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140760" y="608760"/>
            <a:ext cx="88621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Časová řada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soubor uspořádaných dvojic - nezávislá veličina čas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(obvykle JD - pozor! GJDxHJDxBJD, různé časové standardy), závislá veličina je měřená veličina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Periodicita - opakující se vzorec - tvar změn -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fázová křivka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0" name="Google Shape;113;p20" descr=""/>
          <p:cNvPicPr/>
          <p:nvPr/>
        </p:nvPicPr>
        <p:blipFill>
          <a:blip r:embed="rId1"/>
          <a:stretch/>
        </p:blipFill>
        <p:spPr>
          <a:xfrm>
            <a:off x="3188520" y="1440000"/>
            <a:ext cx="2766240" cy="578520"/>
          </a:xfrm>
          <a:prstGeom prst="rect">
            <a:avLst/>
          </a:prstGeom>
          <a:ln>
            <a:noFill/>
          </a:ln>
        </p:spPr>
      </p:pic>
      <p:sp>
        <p:nvSpPr>
          <p:cNvPr id="71" name="CustomShape 2"/>
          <p:cNvSpPr/>
          <p:nvPr/>
        </p:nvSpPr>
        <p:spPr>
          <a:xfrm>
            <a:off x="570240" y="2018880"/>
            <a:ext cx="800316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význačný okamžik (většinou okamžik extrému), P - perioda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2" name="Google Shape;115;p20" descr=""/>
          <p:cNvPicPr/>
          <p:nvPr/>
        </p:nvPicPr>
        <p:blipFill>
          <a:blip r:embed="rId2"/>
          <a:stretch/>
        </p:blipFill>
        <p:spPr>
          <a:xfrm>
            <a:off x="102240" y="3013560"/>
            <a:ext cx="2896920" cy="1737720"/>
          </a:xfrm>
          <a:prstGeom prst="rect">
            <a:avLst/>
          </a:prstGeom>
          <a:ln>
            <a:noFill/>
          </a:ln>
        </p:spPr>
      </p:pic>
      <p:sp>
        <p:nvSpPr>
          <p:cNvPr id="73" name="CustomShape 3"/>
          <p:cNvSpPr/>
          <p:nvPr/>
        </p:nvSpPr>
        <p:spPr>
          <a:xfrm>
            <a:off x="718200" y="2423880"/>
            <a:ext cx="77076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m(t)=0.0856*sin(2*π*0.5689*t+0.599)+0.0394*sin(4*π*0.5689*t+0.6471)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Elementy světelné křivky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140760" y="608760"/>
            <a:ext cx="886212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Časová řada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soubor uspořádaných dvojic - nezávislá veličina čas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(obvykle JD - pozor! GJDxHJDxBJD, různé časové standardy), závislá veličina je měřená veličina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Periodicita - opakující se vzorec - tvar změn -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fázová křivka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6" name="Google Shape;123;p21" descr=""/>
          <p:cNvPicPr/>
          <p:nvPr/>
        </p:nvPicPr>
        <p:blipFill>
          <a:blip r:embed="rId1"/>
          <a:stretch/>
        </p:blipFill>
        <p:spPr>
          <a:xfrm>
            <a:off x="3188520" y="1440000"/>
            <a:ext cx="2766240" cy="578520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570240" y="2018880"/>
            <a:ext cx="800316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- význačný okamžik (většinou okamžik extrému), P - perioda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8" name="Google Shape;125;p21" descr=""/>
          <p:cNvPicPr/>
          <p:nvPr/>
        </p:nvPicPr>
        <p:blipFill>
          <a:blip r:embed="rId2"/>
          <a:stretch/>
        </p:blipFill>
        <p:spPr>
          <a:xfrm>
            <a:off x="102240" y="3013560"/>
            <a:ext cx="2896920" cy="1737720"/>
          </a:xfrm>
          <a:prstGeom prst="rect">
            <a:avLst/>
          </a:prstGeom>
          <a:ln>
            <a:noFill/>
          </a:ln>
        </p:spPr>
      </p:pic>
      <p:sp>
        <p:nvSpPr>
          <p:cNvPr id="79" name="CustomShape 3"/>
          <p:cNvSpPr/>
          <p:nvPr/>
        </p:nvSpPr>
        <p:spPr>
          <a:xfrm>
            <a:off x="718200" y="2423880"/>
            <a:ext cx="770760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latin typeface="Arial"/>
                <a:ea typeface="Arial"/>
              </a:rPr>
              <a:t>m(t)=0.0856*sin(2*π*0.5689*t+0.599)+0.0394*sin(4*π*0.5689*t+0.6471)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80" name="Google Shape;127;p21" descr=""/>
          <p:cNvPicPr/>
          <p:nvPr/>
        </p:nvPicPr>
        <p:blipFill>
          <a:blip r:embed="rId3"/>
          <a:stretch/>
        </p:blipFill>
        <p:spPr>
          <a:xfrm>
            <a:off x="3102480" y="3000960"/>
            <a:ext cx="2896920" cy="173808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>
            <a:off x="605880" y="-78480"/>
            <a:ext cx="7823160" cy="73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600" spc="-1" strike="noStrike">
                <a:solidFill>
                  <a:srgbClr val="000000"/>
                </a:solidFill>
                <a:latin typeface="Arial"/>
                <a:ea typeface="Arial"/>
              </a:rPr>
              <a:t>Elementy světelné křivky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2024-12-03T08:32:00Z</dcterms:modified>
  <cp:revision>1</cp:revision>
  <dc:subject/>
  <dc:title/>
</cp:coreProperties>
</file>