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0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5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C37CF-550D-44E6-92A5-CE240FF61B1B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A1700-B19C-44FB-B4C0-16B7C0C804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20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1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4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7E202-B6F6-38CE-9954-0F9CA2000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B6DED9-AA5C-4769-9CD6-82EEFE4C2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3DC4CF-AF44-BA8B-C20F-F51A16F7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EDF21A-39D5-FAEA-A980-082313EF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A9BF77-9516-C838-F32B-CFB2F461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55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08F29-829B-6D0D-1A7F-1E47E6FC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C88A22-6AA0-5F8F-C379-C317BFD23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6CC75-2225-E747-78FA-50104ABE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FFB7D9-D5D6-BB91-65E9-519CFF9E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04468E-2A05-BABC-F2F3-EEA081BE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34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BE2F243-225B-E8C8-BAD6-AA7E12E9F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7FBF7BB-4B76-FA36-4D85-35E84E389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9F7DEA-3C3E-F292-DF1A-9FD2B138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9156F7-5646-0D23-9824-0AD8244B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300549-4A0C-2DA8-9E88-6D004F03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89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3EC7A-1A5E-661A-35E6-D96AEF8D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FC543D-75F0-645A-9D5B-EB6954E00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0353D8-F943-B7A3-8FDD-319BF3A5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C81E78-BA69-C736-C07C-30A34DBB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F01F43-85A0-B0CA-ADE2-420BAC8A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47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0196C-D9D0-AA7E-FAAE-0AA2A34D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178D78-F2F4-40A1-616C-120B9952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E88FF6-1C46-C330-F41D-A8E3B1D6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B2C4B3-6814-9900-119A-B06E7161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6B515C-F53E-EAFD-32B4-D9D6257F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19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DEF52-263C-98BF-3FF3-DF4273C3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34B742-A84C-DABA-2F75-9C0DE9B53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919455-A6DB-2BDB-D061-11079C97F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796CAA-764A-3B4A-F749-F5631946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E3F011-2884-4FFA-9EE6-461719A5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F17737-20E8-76AD-AFE6-60DF4031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79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5FE02-5D99-870B-B3EC-6762B7DE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38ACCD-4A5B-0E6A-60FC-5D735F373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812454-8A7E-3687-20A1-B40092D6B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D46416-0D71-0480-91FD-C3A08CD26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4A6F4E-7219-5640-FF22-F7B6D7026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A7620DE-3FD2-C9A8-2C1B-04609CBD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D077BA-C4A4-725F-E15D-0C7B891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02DBACE-EA1E-5703-9587-09AB37B6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9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9D287-BE8C-0695-B45F-3D58FCC8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251D96-0F1B-FA15-BE87-33499E7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419098-260C-E103-5DD5-EC71303D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C7D294-D07B-6A62-67DD-74609F28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23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105435C-CE28-4122-6579-CA3ADFF5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BACF03-66C7-9D9E-71A5-A0DF54F0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05F3B8-E7D3-B02C-630E-9A98C7B8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9679E-1E49-CADD-9B65-FA027390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17BC2E-D26B-8D23-FF97-A29724164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3AD405-9E99-729C-86C7-188FACEE2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4866EE-9CDC-EFFF-A339-582F3F9F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E4FF01-A6C5-897C-73B7-2F0447B5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5AF275-0EED-56A6-9883-676AB0CE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3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A95F7-3EEA-45DB-35F6-840B36A7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2BBFB7-36A6-08C3-AFB3-8C56BECFE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8E5922-8889-6B79-B86E-0B66855D9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B93841-D06E-3A77-3F23-12FF7A19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A1C888-4CCB-FC17-D21F-045155BD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135F52-D5B1-ADEE-49BD-F3F5646B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63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4B8EAEE-A660-B426-AE63-5003AAD2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56603E-61B1-9771-205C-E2195C8CD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080767-9926-4883-0D13-791DD4083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656DF-8195-4F96-88FF-77BD68618CB5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715939-2864-16EE-D1CD-60F8D798C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D8C15C-2D83-113E-B0C7-1D0B49A5D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7D1E16-5A39-4B52-BEF7-1928E1A3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2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FFA15-13BF-4572-18E0-A8C53D24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21" y="1122363"/>
            <a:ext cx="10412785" cy="20014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4800" b="0" i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937681-4A3C-4675-AA49-BE6339F4E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  <a:p>
            <a:r>
              <a:rPr lang="cs-CZ" sz="3600" b="1"/>
              <a:t>Úvod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40855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594A8-3E1A-6AD0-8EAC-3DA4C62A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Rožná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F01A200-3C63-BAF1-2EE0-479DD09B4E18}"/>
              </a:ext>
            </a:extLst>
          </p:cNvPr>
          <p:cNvSpPr txBox="1"/>
          <p:nvPr/>
        </p:nvSpPr>
        <p:spPr>
          <a:xfrm>
            <a:off x="546100" y="1930499"/>
            <a:ext cx="53411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zatopení dolu - riziko vývěru uranových vod do mělkých podzemních vod a vodních toků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identifikace míst možného vývěru uranových vod na povrch – termometrie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korelace výsledků a geologickou stavbou území</a:t>
            </a:r>
          </a:p>
        </p:txBody>
      </p:sp>
      <p:pic>
        <p:nvPicPr>
          <p:cNvPr id="6" name="Obrázek 5" descr="Obsah obrázku venku, tráva, obloha, strom&#10;&#10;Popis byl vytvořen automaticky">
            <a:extLst>
              <a:ext uri="{FF2B5EF4-FFF2-40B4-BE49-F238E27FC236}">
                <a16:creationId xmlns:a16="http://schemas.microsoft.com/office/drawing/2014/main" id="{B5997655-7A28-3A5A-E70A-570E1A096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41" y="67567"/>
            <a:ext cx="6099003" cy="4574252"/>
          </a:xfrm>
          <a:prstGeom prst="rect">
            <a:avLst/>
          </a:prstGeom>
        </p:spPr>
      </p:pic>
      <p:pic>
        <p:nvPicPr>
          <p:cNvPr id="10" name="Obrázek 9" descr="Obsah obrázku sníh, venku, zima, mrazivé počasí&#10;&#10;Popis byl vytvořen automaticky">
            <a:extLst>
              <a:ext uri="{FF2B5EF4-FFF2-40B4-BE49-F238E27FC236}">
                <a16:creationId xmlns:a16="http://schemas.microsoft.com/office/drawing/2014/main" id="{F12133A7-1A75-B981-0042-D2C631B4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54" y="4701501"/>
            <a:ext cx="2713172" cy="2034879"/>
          </a:xfrm>
          <a:prstGeom prst="rect">
            <a:avLst/>
          </a:prstGeom>
        </p:spPr>
      </p:pic>
      <p:pic>
        <p:nvPicPr>
          <p:cNvPr id="12" name="Obrázek 11" descr="Obsah obrázku zima, příroda, venku, sníh&#10;&#10;Popis byl vytvořen automaticky">
            <a:extLst>
              <a:ext uri="{FF2B5EF4-FFF2-40B4-BE49-F238E27FC236}">
                <a16:creationId xmlns:a16="http://schemas.microsoft.com/office/drawing/2014/main" id="{29AD93E5-B6F3-FA03-7426-D2E1B60A1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044" y="4700580"/>
            <a:ext cx="2714400" cy="2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80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98D51-45BB-1749-B19F-9C0071F4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Sainshand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62B1C67-ECF4-1666-D6A0-764DBC8DD940}"/>
              </a:ext>
            </a:extLst>
          </p:cNvPr>
          <p:cNvSpPr txBox="1"/>
          <p:nvPr/>
        </p:nvSpPr>
        <p:spPr>
          <a:xfrm>
            <a:off x="546100" y="1930499"/>
            <a:ext cx="60960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Mongolsko, poušť Gobi - kapacita zdroje podzemních vod průmyslový komplex a jeho 200 000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/>
              <a:t>Charakteristika kolektoru (křídové sladkovodní sedimenty)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geologické profily – vymezení kolektoru na základě geofyzikálních řezů a litologického profilu vrtů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mapa hydroizopiez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vyhodnocení hydraulických parametrů </a:t>
            </a:r>
            <a:r>
              <a:rPr lang="cs-CZ" dirty="0"/>
              <a:t>kolektoru i samotných jímacích vrtů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přibližný odhad přírodních zdrojů – </a:t>
            </a:r>
            <a:r>
              <a:rPr lang="cs-CZ" sz="1800" dirty="0" err="1"/>
              <a:t>Darcyho</a:t>
            </a:r>
            <a:r>
              <a:rPr lang="cs-CZ" sz="1800" dirty="0"/>
              <a:t> zákon</a:t>
            </a:r>
          </a:p>
        </p:txBody>
      </p:sp>
      <p:pic>
        <p:nvPicPr>
          <p:cNvPr id="6" name="Obrázek 5" descr="Obsah obrázku venku, obloha, území, Pozemní vozidlo&#10;&#10;Popis byl vytvořen automaticky">
            <a:extLst>
              <a:ext uri="{FF2B5EF4-FFF2-40B4-BE49-F238E27FC236}">
                <a16:creationId xmlns:a16="http://schemas.microsoft.com/office/drawing/2014/main" id="{66E3605E-4BA2-0F43-0EC5-9DBF1323C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94" y="0"/>
            <a:ext cx="4984906" cy="3738680"/>
          </a:xfrm>
          <a:prstGeom prst="rect">
            <a:avLst/>
          </a:prstGeom>
        </p:spPr>
      </p:pic>
      <p:pic>
        <p:nvPicPr>
          <p:cNvPr id="8" name="Obrázek 7" descr="Obsah obrázku obloha, venku, území, kovové předměty&#10;&#10;Popis byl vytvořen automaticky">
            <a:extLst>
              <a:ext uri="{FF2B5EF4-FFF2-40B4-BE49-F238E27FC236}">
                <a16:creationId xmlns:a16="http://schemas.microsoft.com/office/drawing/2014/main" id="{1C755DFF-7393-3DAF-6432-67634A775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94" y="3117600"/>
            <a:ext cx="4987200" cy="3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3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E1B74E-8A11-30C8-CA5B-F8C6DFAB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Shinejinst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4CC7DE5-3205-DC0D-A68D-CAA9156F740B}"/>
              </a:ext>
            </a:extLst>
          </p:cNvPr>
          <p:cNvSpPr txBox="1"/>
          <p:nvPr/>
        </p:nvSpPr>
        <p:spPr>
          <a:xfrm>
            <a:off x="546100" y="1930499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Mongolsko, poušť Gobi, vodní zdroj pro komplex zpracování nerostných surovin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značná variabilita v mineralizaci podzemních vod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přírodní zdroje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posouzení</a:t>
            </a:r>
            <a:r>
              <a:rPr lang="cs-CZ" sz="1800" dirty="0"/>
              <a:t> stability přírodních zdrojů – původ (izotopy) a doplňování podzemních vod (fosilní hydraulické gradienty)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6B5607-B977-CC0D-5EEB-FE9C875A7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986" y="3163802"/>
            <a:ext cx="4320000" cy="324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2304AD-8DD1-2135-3F3B-7DCE3D44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986" y="177359"/>
            <a:ext cx="4326752" cy="28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53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9432A-0E70-45AB-A7A4-0612FBED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703A-6C7D-20D3-FCC6-0EC0F2D7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400" b="1" dirty="0">
                <a:solidFill>
                  <a:srgbClr val="0070C0"/>
                </a:solidFill>
              </a:rPr>
              <a:t>Hlavní cíle předmětu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environmentální koncept vodních zdrojů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hydrologické a hydrogeologické metody nezbytné pro optimální navržení, udržitelný provoz a ochranu kvality vod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postupy spojené s analýzou a interpretací v terénu získaných dat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uvedené metody student využije pro sestavení matematických modelů vodních zdrojů</a:t>
            </a:r>
          </a:p>
        </p:txBody>
      </p:sp>
    </p:spTree>
    <p:extLst>
      <p:ext uri="{BB962C8B-B14F-4D97-AF65-F5344CB8AC3E}">
        <p14:creationId xmlns:p14="http://schemas.microsoft.com/office/powerpoint/2010/main" val="375710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9432A-0E70-45AB-A7A4-0612FBED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703A-6C7D-20D3-FCC6-0EC0F2D7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200" b="1" dirty="0">
                <a:solidFill>
                  <a:srgbClr val="00B050"/>
                </a:solidFill>
              </a:rPr>
              <a:t>Průběh výuky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široké spektrum příkladů z praxe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nastínění problematiky skutečně řešených lokalit vodních zdrojů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identifikace potřebných údajů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metodika jejich získání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zpracování reálných dat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200" b="1" dirty="0">
                <a:solidFill>
                  <a:schemeClr val="accent2"/>
                </a:solidFill>
              </a:rPr>
              <a:t>Ukončení předmětu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odevzdání vypracovaných cvičení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zkouška - vypracování a obhajoba odborné zprávy k úloze ve vodním hospodářství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15418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9432A-0E70-45AB-A7A4-0612FBED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F703A-6C7D-20D3-FCC6-0EC0F2D7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2550"/>
            <a:ext cx="10515600" cy="454066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200" b="1" dirty="0">
                <a:solidFill>
                  <a:srgbClr val="0070C0"/>
                </a:solidFill>
              </a:rPr>
              <a:t>Osnova</a:t>
            </a:r>
            <a:endParaRPr lang="cs-CZ" sz="2000" b="1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koncepční model vodního zdroje </a:t>
            </a:r>
            <a:r>
              <a:rPr lang="cs-CZ" sz="2000"/>
              <a:t>– 8 </a:t>
            </a:r>
            <a:r>
              <a:rPr lang="cs-CZ" sz="2000" dirty="0"/>
              <a:t>lokalit: Čeperka, Kozlov, Olšany u Prostějova, Oslavany, Pasohlávky, Rožná, Sainshand, Shinejinst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kvantifikace jednotlivých složek vodního cyklu: Čeperka, Kozlov, Oslavany, Pasohlávky-</a:t>
            </a:r>
            <a:r>
              <a:rPr lang="cs-CZ" sz="2000" dirty="0" err="1"/>
              <a:t>Laa</a:t>
            </a:r>
            <a:r>
              <a:rPr lang="cs-CZ" sz="2000" dirty="0"/>
              <a:t> </a:t>
            </a:r>
            <a:r>
              <a:rPr lang="cs-CZ" sz="2000" dirty="0" err="1"/>
              <a:t>an</a:t>
            </a:r>
            <a:r>
              <a:rPr lang="cs-CZ" sz="2000" dirty="0"/>
              <a:t> der </a:t>
            </a:r>
            <a:r>
              <a:rPr lang="cs-CZ" sz="2000" dirty="0" err="1"/>
              <a:t>Thaya</a:t>
            </a:r>
            <a:r>
              <a:rPr lang="cs-CZ" sz="2000" dirty="0"/>
              <a:t>, Sainshand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stanovení hydraulických parametrů horninového prostředí a jímacích objektů: Čeperka, Sainshand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hydrochemické metody – odběr vzorků a chemická (a izotopická) analýza orientovaná na charakterizaci režimu proudění podzemních vod: Pasohlávky-</a:t>
            </a:r>
            <a:r>
              <a:rPr lang="cs-CZ" sz="2000" dirty="0" err="1"/>
              <a:t>Laa</a:t>
            </a:r>
            <a:r>
              <a:rPr lang="cs-CZ" sz="2000" dirty="0"/>
              <a:t> </a:t>
            </a:r>
            <a:r>
              <a:rPr lang="cs-CZ" sz="2000" dirty="0" err="1"/>
              <a:t>an</a:t>
            </a:r>
            <a:r>
              <a:rPr lang="cs-CZ" sz="2000" dirty="0"/>
              <a:t> der </a:t>
            </a:r>
            <a:r>
              <a:rPr lang="cs-CZ" sz="2000" dirty="0" err="1"/>
              <a:t>Thaya</a:t>
            </a:r>
            <a:r>
              <a:rPr lang="cs-CZ" sz="2000" dirty="0"/>
              <a:t>, Sainshand, Shinejinst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000" dirty="0"/>
              <a:t>využití získaných dat pro sestavení numerického modelu vodního zdroje:  Čeperka, Olšany u Prostějova, Shinejinst, Sainshand, Rožná</a:t>
            </a:r>
          </a:p>
        </p:txBody>
      </p:sp>
    </p:spTree>
    <p:extLst>
      <p:ext uri="{BB962C8B-B14F-4D97-AF65-F5344CB8AC3E}">
        <p14:creationId xmlns:p14="http://schemas.microsoft.com/office/powerpoint/2010/main" val="155601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B4293-A421-808F-A67E-98791BF9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Čeperka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4DDDB-7395-A4C6-3B15-A971743B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90" y="1603578"/>
            <a:ext cx="6551005" cy="512535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  <a:endParaRPr lang="cs-CZ" sz="1600" b="1" dirty="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zhoršování kvality „povrchových“ vod v písníku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navýšení odběru podzemních vod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jímací kříž – násoskový systém, interference čerpaných vrtů, stárnutí studní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střet zájmů s těžbou písků a štěrků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  <a:endParaRPr lang="cs-CZ" sz="1600" b="1" dirty="0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směry proudění podzemních vod – mapa hydroizohyps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identifikace zdrojů podzemních vod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kvantifikace přítoku podzemních vod a influkce z povrchových toků – </a:t>
            </a:r>
            <a:r>
              <a:rPr lang="cs-CZ" sz="1600" dirty="0" err="1"/>
              <a:t>Darcyho</a:t>
            </a:r>
            <a:r>
              <a:rPr lang="cs-CZ" sz="1600" dirty="0"/>
              <a:t> zákon, průtoky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výpar z volné hladiny těžeben – výparoměr, empirické metody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vliv změny klimatu na bilanci vod těžeben a doplňování podzemních vod – srážky, výpar, klimatické prognózy, průtoky, hladiny, analytické a numerické modely</a:t>
            </a:r>
          </a:p>
        </p:txBody>
      </p:sp>
      <p:pic>
        <p:nvPicPr>
          <p:cNvPr id="7" name="Obrázek 6" descr="Obsah obrázku venku, voda, jezero, obloha&#10;&#10;Popis byl vytvořen automaticky">
            <a:extLst>
              <a:ext uri="{FF2B5EF4-FFF2-40B4-BE49-F238E27FC236}">
                <a16:creationId xmlns:a16="http://schemas.microsoft.com/office/drawing/2014/main" id="{B43FB9FA-B309-26E9-9B13-48DE51E8B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18062" r="30638" b="27366"/>
          <a:stretch/>
        </p:blipFill>
        <p:spPr>
          <a:xfrm>
            <a:off x="9980044" y="2909777"/>
            <a:ext cx="2160000" cy="1880305"/>
          </a:xfrm>
          <a:prstGeom prst="rect">
            <a:avLst/>
          </a:prstGeom>
        </p:spPr>
      </p:pic>
      <p:pic>
        <p:nvPicPr>
          <p:cNvPr id="5" name="Obrázek 4" descr="Obsah obrázku venku, tráva, osoba, boty&#10;&#10;Popis byl vytvořen automaticky">
            <a:extLst>
              <a:ext uri="{FF2B5EF4-FFF2-40B4-BE49-F238E27FC236}">
                <a16:creationId xmlns:a16="http://schemas.microsoft.com/office/drawing/2014/main" id="{F9F101D3-2649-3BC2-569E-4DD6792C1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7032"/>
          <a:stretch/>
        </p:blipFill>
        <p:spPr>
          <a:xfrm rot="10800000">
            <a:off x="9980044" y="4911038"/>
            <a:ext cx="2160000" cy="1754649"/>
          </a:xfrm>
          <a:prstGeom prst="rect">
            <a:avLst/>
          </a:prstGeom>
        </p:spPr>
      </p:pic>
      <p:pic>
        <p:nvPicPr>
          <p:cNvPr id="4" name="Obrázek 3" descr="Obsah obrázku venku, obloha, voda, příroda&#10;&#10;Popis byl vytvořen automaticky">
            <a:extLst>
              <a:ext uri="{FF2B5EF4-FFF2-40B4-BE49-F238E27FC236}">
                <a16:creationId xmlns:a16="http://schemas.microsoft.com/office/drawing/2014/main" id="{669D0A99-3143-4CFF-5E76-5C385C046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63" y="-14843"/>
            <a:ext cx="5106381" cy="2880000"/>
          </a:xfrm>
          <a:prstGeom prst="rect">
            <a:avLst/>
          </a:prstGeom>
        </p:spPr>
      </p:pic>
      <p:pic>
        <p:nvPicPr>
          <p:cNvPr id="6" name="Obrázek 5" descr="Obsah obrázku venku, území, rostlina, strom&#10;&#10;Popis byl vytvořen automaticky">
            <a:extLst>
              <a:ext uri="{FF2B5EF4-FFF2-40B4-BE49-F238E27FC236}">
                <a16:creationId xmlns:a16="http://schemas.microsoft.com/office/drawing/2014/main" id="{26484810-4812-37C1-BC72-3378A694D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9" y="2916458"/>
            <a:ext cx="2505601" cy="18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8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9659D-02CC-AA3C-0837-DBE7B04A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Kozlov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3705EB9-556F-36AC-69F7-2BEA7CCBE856}"/>
              </a:ext>
            </a:extLst>
          </p:cNvPr>
          <p:cNvSpPr txBox="1"/>
          <p:nvPr/>
        </p:nvSpPr>
        <p:spPr>
          <a:xfrm>
            <a:off x="546100" y="1930499"/>
            <a:ext cx="6096000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relikty terciérních sedimentů na krystaliniku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akumulace podzemních vod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střet zájmů – těžba vs. vodní zdroj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vliv případné těžby písků a štěrků na blízký vodní zdroj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cs-CZ" sz="1800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bilance vod v ploše volné vodní hladiny – empirické vzorce</a:t>
            </a:r>
            <a:endParaRPr lang="cs-CZ" sz="1800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FA8F2F6-272B-1B88-A9CC-04F578A65D3C}"/>
              </a:ext>
            </a:extLst>
          </p:cNvPr>
          <p:cNvGrpSpPr/>
          <p:nvPr/>
        </p:nvGrpSpPr>
        <p:grpSpPr>
          <a:xfrm>
            <a:off x="6283565" y="117114"/>
            <a:ext cx="5809416" cy="3558503"/>
            <a:chOff x="6391975" y="117115"/>
            <a:chExt cx="5701005" cy="391210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2319A4D3-9EE6-2148-355A-146C28381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1975" y="117115"/>
              <a:ext cx="5701005" cy="3912100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8ABFC61A-059F-10B0-13CD-BD322D85CFBF}"/>
                </a:ext>
              </a:extLst>
            </p:cNvPr>
            <p:cNvSpPr txBox="1"/>
            <p:nvPr/>
          </p:nvSpPr>
          <p:spPr>
            <a:xfrm>
              <a:off x="11230243" y="3756706"/>
              <a:ext cx="86273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100" i="1" dirty="0"/>
                <a:t>heis.vuv.cz</a:t>
              </a:r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18B4AC16-6C67-7ADB-4B4B-6CFF9E3A3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623" y="2573617"/>
            <a:ext cx="4065118" cy="418892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B2D401-BD7D-A630-7B36-D4960558490A}"/>
              </a:ext>
            </a:extLst>
          </p:cNvPr>
          <p:cNvSpPr txBox="1"/>
          <p:nvPr/>
        </p:nvSpPr>
        <p:spPr>
          <a:xfrm>
            <a:off x="10794741" y="5598126"/>
            <a:ext cx="1353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 err="1"/>
              <a:t>Francirek</a:t>
            </a:r>
            <a:r>
              <a:rPr lang="cs-CZ" sz="1100" i="1" dirty="0"/>
              <a:t> a Nehyba (2019)</a:t>
            </a:r>
          </a:p>
        </p:txBody>
      </p:sp>
    </p:spTree>
    <p:extLst>
      <p:ext uri="{BB962C8B-B14F-4D97-AF65-F5344CB8AC3E}">
        <p14:creationId xmlns:p14="http://schemas.microsoft.com/office/powerpoint/2010/main" val="1564986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08C57-08AF-757D-FD28-E6820D4E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Olšany u Prostějova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850F88-28D7-8E3B-6CDE-A91ABC881B16}"/>
              </a:ext>
            </a:extLst>
          </p:cNvPr>
          <p:cNvSpPr txBox="1"/>
          <p:nvPr/>
        </p:nvSpPr>
        <p:spPr>
          <a:xfrm>
            <a:off x="546100" y="1930499"/>
            <a:ext cx="60960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šíření chlorovaných uhlovodíků k vodnímu zdroji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stanovit směry proudění podzemních vod – mapa hydroizohyps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stanovit rychlost pohybu podzemní vody – </a:t>
            </a:r>
            <a:r>
              <a:rPr lang="cs-CZ" dirty="0" err="1"/>
              <a:t>Darcyho</a:t>
            </a:r>
            <a:r>
              <a:rPr lang="cs-CZ" dirty="0"/>
              <a:t> zákon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posoudit rychlost pohybu kontaminantu – retardace, rozpad (</a:t>
            </a:r>
            <a:r>
              <a:rPr lang="cs-CZ" dirty="0" err="1"/>
              <a:t>Biochlor</a:t>
            </a:r>
            <a:r>
              <a:rPr lang="cs-CZ" dirty="0"/>
              <a:t>)</a:t>
            </a:r>
            <a:endParaRPr lang="cs-CZ" sz="18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98B74F57-6CB6-D723-D3A8-D9D51113156E}"/>
              </a:ext>
            </a:extLst>
          </p:cNvPr>
          <p:cNvGrpSpPr/>
          <p:nvPr/>
        </p:nvGrpSpPr>
        <p:grpSpPr>
          <a:xfrm>
            <a:off x="7719460" y="398135"/>
            <a:ext cx="4068327" cy="4288785"/>
            <a:chOff x="6945064" y="245006"/>
            <a:chExt cx="4068327" cy="4288785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C6EB9C1E-B9F3-3D2E-0C41-27293CDCD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5064" y="245006"/>
              <a:ext cx="4068327" cy="4246054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51477359-1697-15ED-3B27-FF00EF8E6AAF}"/>
                </a:ext>
              </a:extLst>
            </p:cNvPr>
            <p:cNvSpPr txBox="1"/>
            <p:nvPr/>
          </p:nvSpPr>
          <p:spPr>
            <a:xfrm>
              <a:off x="10134248" y="4253096"/>
              <a:ext cx="879143" cy="2379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100" i="1" dirty="0"/>
                <a:t>heis.vuv.cz</a:t>
              </a:r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8196829F-6AFB-F7CD-F7DC-6B9EE8A4C713}"/>
                </a:ext>
              </a:extLst>
            </p:cNvPr>
            <p:cNvSpPr/>
            <p:nvPr/>
          </p:nvSpPr>
          <p:spPr>
            <a:xfrm rot="19973458">
              <a:off x="8524700" y="1854149"/>
              <a:ext cx="809397" cy="26796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E20ACEFB-11D2-4668-0A23-9BBF50D84DE5}"/>
                </a:ext>
              </a:extLst>
            </p:cNvPr>
            <p:cNvSpPr/>
            <p:nvPr/>
          </p:nvSpPr>
          <p:spPr>
            <a:xfrm rot="19638048">
              <a:off x="7424152" y="673862"/>
              <a:ext cx="420012" cy="188130"/>
            </a:xfrm>
            <a:prstGeom prst="round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74871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DD55F-D7F2-DB36-F1CD-9810D346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Oslavany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5DC715-6DA2-2DCF-BD66-6CBA43877C38}"/>
              </a:ext>
            </a:extLst>
          </p:cNvPr>
          <p:cNvSpPr txBox="1"/>
          <p:nvPr/>
        </p:nvSpPr>
        <p:spPr>
          <a:xfrm>
            <a:off x="546100" y="1930499"/>
            <a:ext cx="6917854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ztráta vod ve vodních tocích a z mělkého kolektoru podzemních vod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snížení vydatnosti vodních zdrojů a ohrožení vodních ekosystémů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vymezit oblasti vlivu poddolování území na vodní toky – měření průtoků (hydrometrie, stopovací zkoušky)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kvantifikovat vliv influkce na vodnost vodních toků – naměřené průtoky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stanovit podíl povrchových vod na důlních vodách vytékajících z Dědičné štoly  </a:t>
            </a:r>
            <a:r>
              <a:rPr lang="cs-CZ" dirty="0"/>
              <a:t>v Oslavanech</a:t>
            </a:r>
            <a:endParaRPr lang="cs-CZ" sz="1800" dirty="0"/>
          </a:p>
        </p:txBody>
      </p:sp>
      <p:pic>
        <p:nvPicPr>
          <p:cNvPr id="8" name="Obrázek 7" descr="Obsah obrázku venku, tráva, rostlina, strom&#10;&#10;Popis byl vytvořen automaticky">
            <a:extLst>
              <a:ext uri="{FF2B5EF4-FFF2-40B4-BE49-F238E27FC236}">
                <a16:creationId xmlns:a16="http://schemas.microsoft.com/office/drawing/2014/main" id="{4A8E887E-C72E-3EBF-98AA-D09709F11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71" y="119836"/>
            <a:ext cx="4320000" cy="3240000"/>
          </a:xfrm>
          <a:prstGeom prst="rect">
            <a:avLst/>
          </a:prstGeom>
        </p:spPr>
      </p:pic>
      <p:pic>
        <p:nvPicPr>
          <p:cNvPr id="10" name="Obrázek 9" descr="Obsah obrázku venku, strom, oblečení, osoba&#10;&#10;Popis byl vytvořen automaticky">
            <a:extLst>
              <a:ext uri="{FF2B5EF4-FFF2-40B4-BE49-F238E27FC236}">
                <a16:creationId xmlns:a16="http://schemas.microsoft.com/office/drawing/2014/main" id="{E42C2C26-ED61-E936-6166-4B4F2C2C2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b="13787"/>
          <a:stretch/>
        </p:blipFill>
        <p:spPr>
          <a:xfrm>
            <a:off x="9150471" y="3429000"/>
            <a:ext cx="2880000" cy="28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plavecký bazén, voda, bazén, interiér&#10;&#10;Popis byl vytvořen automaticky">
            <a:extLst>
              <a:ext uri="{FF2B5EF4-FFF2-40B4-BE49-F238E27FC236}">
                <a16:creationId xmlns:a16="http://schemas.microsoft.com/office/drawing/2014/main" id="{3496F744-493F-5D8C-C8E0-AE9BF39F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7" y="1980602"/>
            <a:ext cx="3600000" cy="234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740DA7F-590F-59F8-4E42-ED888CCE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Pasohlávky a </a:t>
            </a:r>
            <a:r>
              <a:rPr lang="cs-CZ" sz="4400" dirty="0" err="1"/>
              <a:t>Laa</a:t>
            </a:r>
            <a:r>
              <a:rPr lang="cs-CZ" sz="4400" dirty="0"/>
              <a:t> </a:t>
            </a:r>
            <a:r>
              <a:rPr lang="cs-CZ" sz="4400" dirty="0" err="1"/>
              <a:t>an</a:t>
            </a:r>
            <a:r>
              <a:rPr lang="cs-CZ" sz="4400" dirty="0"/>
              <a:t> der </a:t>
            </a:r>
            <a:r>
              <a:rPr lang="cs-CZ" sz="4400" dirty="0" err="1"/>
              <a:t>Thaya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B3EFADA-1BF2-E28A-FA00-C3ABEB2D60E9}"/>
              </a:ext>
            </a:extLst>
          </p:cNvPr>
          <p:cNvSpPr txBox="1"/>
          <p:nvPr/>
        </p:nvSpPr>
        <p:spPr>
          <a:xfrm>
            <a:off x="505560" y="1980602"/>
            <a:ext cx="60960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zdroj minerálních termálních vod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neznámý původ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neznámé přírodní zdroje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původ vod – chemické a izotopické složení – TDS, hydrochemická klasifikace, GMWL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přírodní zdroje – mapa hydroizopiez v prostředí s proměnlivou hustotou vody</a:t>
            </a:r>
          </a:p>
        </p:txBody>
      </p:sp>
      <p:pic>
        <p:nvPicPr>
          <p:cNvPr id="6" name="Obrázek 5" descr="Obsah obrázku osoba, oblečení, venku, žena&#10;&#10;Popis byl vytvořen automaticky">
            <a:extLst>
              <a:ext uri="{FF2B5EF4-FFF2-40B4-BE49-F238E27FC236}">
                <a16:creationId xmlns:a16="http://schemas.microsoft.com/office/drawing/2014/main" id="{18727D3F-9396-A14B-B419-22746AA07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934" y="3765706"/>
            <a:ext cx="4184166" cy="2897302"/>
          </a:xfrm>
          <a:prstGeom prst="rect">
            <a:avLst/>
          </a:prstGeom>
        </p:spPr>
      </p:pic>
      <p:pic>
        <p:nvPicPr>
          <p:cNvPr id="8" name="Obrázek 7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656DECB1-E86E-2CBE-7B34-6039ED565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r="9875" b="8872"/>
          <a:stretch/>
        </p:blipFill>
        <p:spPr>
          <a:xfrm>
            <a:off x="8162033" y="290947"/>
            <a:ext cx="3846788" cy="32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742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629</Words>
  <Application>Microsoft Office PowerPoint</Application>
  <PresentationFormat>Širokoúhlá obrazovka</PresentationFormat>
  <Paragraphs>108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Open Sans</vt:lpstr>
      <vt:lpstr>Motiv Office</vt:lpstr>
      <vt:lpstr>Praktické úlohy vodního hospodářství</vt:lpstr>
      <vt:lpstr>Praktické úlohy vodního hospodářství</vt:lpstr>
      <vt:lpstr>Praktické úlohy vodního hospodářství</vt:lpstr>
      <vt:lpstr>Praktické úlohy vodního hospodářství</vt:lpstr>
      <vt:lpstr>Čeperka</vt:lpstr>
      <vt:lpstr>Kozlov</vt:lpstr>
      <vt:lpstr>Olšany u Prostějova</vt:lpstr>
      <vt:lpstr>Oslavany</vt:lpstr>
      <vt:lpstr>Pasohlávky a Laa an der Thaya</vt:lpstr>
      <vt:lpstr>Rožná</vt:lpstr>
      <vt:lpstr>Sainshand</vt:lpstr>
      <vt:lpstr>Shinejinst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Říčka</dc:creator>
  <cp:lastModifiedBy>Adam Říčka</cp:lastModifiedBy>
  <cp:revision>80</cp:revision>
  <dcterms:created xsi:type="dcterms:W3CDTF">2024-09-18T08:36:20Z</dcterms:created>
  <dcterms:modified xsi:type="dcterms:W3CDTF">2024-09-25T05:27:45Z</dcterms:modified>
</cp:coreProperties>
</file>