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64" r:id="rId3"/>
    <p:sldId id="269" r:id="rId4"/>
    <p:sldId id="257" r:id="rId5"/>
    <p:sldId id="265" r:id="rId6"/>
    <p:sldId id="266" r:id="rId7"/>
    <p:sldId id="260" r:id="rId8"/>
    <p:sldId id="267" r:id="rId9"/>
    <p:sldId id="268" r:id="rId10"/>
    <p:sldId id="270" r:id="rId11"/>
    <p:sldId id="271" r:id="rId12"/>
    <p:sldId id="261" r:id="rId13"/>
    <p:sldId id="262" r:id="rId14"/>
    <p:sldId id="263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2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D0008-7DD8-4879-AEB3-708D176512F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0F321-0AA0-4D06-A377-BD7A252A89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76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A1700-B19C-44FB-B4C0-16B7C0C804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314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B84662-A73B-4D17-CB40-4CB7E43B9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97FE4E-0AB9-541A-7798-1C4EBBDD1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55D451-A265-6517-113F-AC5FA9300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C969C0-FC02-740C-B6E2-1EA473836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838F1-FE43-04EE-8FD0-D7FF94DB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48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120FA-FEB7-AFF5-1D39-F4CD2690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454DD8-4A40-242F-9E9B-1CBE05DEC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5FBA11E-0A08-87EC-FD74-8679447A0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0CDF4C-C275-6482-B33D-7EFB9946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B9BD1C-2A96-A868-5902-6176E25AA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20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672A3A7-A6D9-C714-A6F8-70E12A432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38EBFE-0666-7289-DC9E-858F4ED8F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DDF2FD-82B2-7D87-121A-5761A8FD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FBC26E-9A10-A304-8416-C003BB4A2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8A841-A3BF-F01D-1094-8DF7AD487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147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F47DD2-2445-2FE0-277E-B9D9F505A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AE4F6-F647-60AC-D539-0E583605A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A0747B-630A-0CF7-6A38-E154D394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29AA95-76C5-FDDB-9748-C646CBD7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4398CE-0487-CC5B-9017-84DB21A1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1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D089-C10C-DB51-95F6-19ED687F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FD69FE4-7251-1370-9A37-25FA83F50B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17C100-756A-CAFE-95D9-29894A2A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4605BC0-5BB5-5B09-8AD8-BB7BE769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AB52CB-CCC3-27E6-F4D4-0D0DB16A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484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E2CED3-B318-E870-965A-A2FFF416C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C7C63D-3724-6593-7332-6BC4F5505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BA320CB-73F2-DF9B-4A5D-D60F521329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4AEABB-98FA-D72C-0590-20499E2B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658CD1-F752-A6CD-340F-A61B68DEC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8CDCFD-822E-E8A1-7662-41C0A6EB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1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0D74F3-1A1F-2E11-1198-1338467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42B0FB-4A30-E279-C411-F6DDB274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F56050-478F-A5A8-A71E-36DF22177E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569036-C334-F826-E397-2E3E895DD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841264-54E4-578E-11E4-7911791A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CE509B-50F5-A82E-04F9-9940A603F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EF80D9-0B04-3D10-F9A6-CAB7633E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B75421D-42EE-5CCB-81CC-EDC4492C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275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E3B3EC-45A7-9EDE-035D-63CD23F2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5FE02F-59B1-871C-4603-3E375ABE9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806D28-B4F8-E4F8-DF4F-A30C6182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8CE4DA6-E810-93EC-5230-B0DEC7A9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38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B916C8-0F53-CCFF-0266-5D22A2FE9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19F97D-9F1A-A4EE-A2A0-E7A01D6F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E0CE4D-FB9C-389F-E781-D8ACFCAB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914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89D6A-E1BD-DC39-7F20-2E70A7AD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A14F7-68B8-D8B0-849A-F57A6DBF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C78DF0-1775-31B7-6A6F-8318D2714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4F6FDAA-4ED4-BE7C-4FFC-8F68C3EB7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B4156F2-C116-BAD6-B7A3-7B060C5C0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628ECC-178F-E707-BAC7-D99F3868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997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A090D-C8C9-2D05-DECC-B63A8BF28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0890750-7794-206A-8BF6-644A483EBE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4C59FD-9692-F100-C7F3-8932A59CC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46A5938-0374-DADC-091E-95D90C49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0AE3A2-A9BC-295C-F705-DC30ED562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62720C-F407-2FAB-5D5B-F9D16D08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6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1A86EAE-49DB-8239-7251-F67958EBC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ACF9A8-6CAE-B371-5225-169E798B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C70BE8-5AE6-D639-0849-41C748CC3D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C8E9D7-42DD-4DFC-9913-79BAA8C4D67D}" type="datetimeFigureOut">
              <a:rPr lang="cs-CZ" smtClean="0"/>
              <a:t>25.09.2024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A18CBA-1DD6-93F1-072A-04151448F8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D3499B-5F5F-4CDE-D25C-726924CA5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68D7B4-E3CB-4641-A053-7C1A6848B7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82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FFA15-13BF-4572-18E0-A8C53D246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646" y="1122363"/>
            <a:ext cx="10412785" cy="20014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cs-CZ" sz="4800" b="0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Praktické úlohy vodního hospodářství</a:t>
            </a:r>
            <a:endParaRPr lang="cs-CZ" sz="4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937681-4A3C-4675-AA49-BE6339F4E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23913"/>
            <a:ext cx="9144000" cy="1655762"/>
          </a:xfrm>
        </p:spPr>
        <p:txBody>
          <a:bodyPr/>
          <a:lstStyle/>
          <a:p>
            <a:endParaRPr lang="cs-CZ" dirty="0"/>
          </a:p>
          <a:p>
            <a:r>
              <a:rPr lang="cs-CZ" sz="3600" b="1"/>
              <a:t>Metodika </a:t>
            </a:r>
            <a:r>
              <a:rPr lang="cs-CZ" sz="3600" b="1" dirty="0"/>
              <a:t>řešených úloh 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40855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</a:t>
            </a:r>
            <a:r>
              <a:rPr lang="cs-CZ" sz="4400" dirty="0"/>
              <a:t>vantifikace jednotlivých složek vodního cyklu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766" y="1700645"/>
            <a:ext cx="10515600" cy="465512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rgbClr val="0070C0"/>
                </a:solidFill>
              </a:rPr>
              <a:t>Vstupy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srážky – srážkoměry, měření ČHMÚ, amatérské stanice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vypouštění vod – HEIS VUV TGM - vypouštění nad 500 m</a:t>
            </a:r>
            <a:r>
              <a:rPr lang="cs-CZ" sz="1800" baseline="30000" dirty="0"/>
              <a:t>3</a:t>
            </a:r>
            <a:r>
              <a:rPr lang="cs-CZ" sz="1800" dirty="0"/>
              <a:t>/měsíc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infiltrace – přímé stanovení - měření průtoků (osobně, stanice ČHMÚ, stanice jednotlivých správců povodí) a následná separace hydrogramu</a:t>
            </a:r>
            <a:r>
              <a:rPr lang="en-GB" sz="1800" dirty="0"/>
              <a:t>; </a:t>
            </a:r>
            <a:r>
              <a:rPr lang="cs-CZ" sz="1800" dirty="0"/>
              <a:t>kolísání hladiny podzemních vod</a:t>
            </a:r>
            <a:r>
              <a:rPr lang="en-GB" sz="1800" dirty="0"/>
              <a:t>; </a:t>
            </a:r>
            <a:r>
              <a:rPr lang="cs-CZ" sz="1800" dirty="0"/>
              <a:t>nepřímé stanovení - </a:t>
            </a:r>
            <a:r>
              <a:rPr lang="en-GB" sz="1800" dirty="0"/>
              <a:t>model</a:t>
            </a:r>
            <a:r>
              <a:rPr lang="cs-CZ" sz="1800" dirty="0"/>
              <a:t>y nesaturované zóny</a:t>
            </a:r>
            <a:r>
              <a:rPr lang="en-GB" sz="1800" dirty="0"/>
              <a:t>;</a:t>
            </a:r>
            <a:r>
              <a:rPr lang="cs-CZ" sz="1800" dirty="0"/>
              <a:t> naladění numerických modelů saturované zóny (modely proudění podzemních vod)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800" b="1" dirty="0">
                <a:solidFill>
                  <a:schemeClr val="accent2"/>
                </a:solidFill>
              </a:rPr>
              <a:t>Výstupy vod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odtok vod - měření průtoků (osobně, stanice ČHMÚ, stanice jednotlivých správců povodí) a následná separace hydrogramu (vyčlenění RO, IF, BF)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odběry podzemních a povrchových vod - HEIS VUV TGM - odběry nad 500 m</a:t>
            </a:r>
            <a:r>
              <a:rPr lang="cs-CZ" sz="1800" baseline="30000" dirty="0"/>
              <a:t>3</a:t>
            </a:r>
            <a:r>
              <a:rPr lang="cs-CZ" sz="1800" dirty="0"/>
              <a:t>/měsíc, menší odběry - </a:t>
            </a:r>
            <a:r>
              <a:rPr lang="en-GB" sz="1800" b="0" i="0" dirty="0" err="1">
                <a:effectLst/>
              </a:rPr>
              <a:t>Centrální</a:t>
            </a:r>
            <a:r>
              <a:rPr lang="en-GB" sz="1800" b="0" i="0" dirty="0">
                <a:effectLst/>
              </a:rPr>
              <a:t> </a:t>
            </a:r>
            <a:r>
              <a:rPr lang="en-GB" sz="1800" b="0" i="0" dirty="0" err="1">
                <a:effectLst/>
              </a:rPr>
              <a:t>registr</a:t>
            </a:r>
            <a:r>
              <a:rPr lang="en-GB" sz="1800" b="0" i="0" dirty="0">
                <a:effectLst/>
              </a:rPr>
              <a:t> </a:t>
            </a:r>
            <a:r>
              <a:rPr lang="en-GB" sz="1800" b="0" i="0" dirty="0" err="1">
                <a:effectLst/>
              </a:rPr>
              <a:t>vodoprávní</a:t>
            </a:r>
            <a:r>
              <a:rPr lang="en-GB" sz="1800" b="0" i="0" dirty="0">
                <a:effectLst/>
              </a:rPr>
              <a:t> evidence</a:t>
            </a:r>
            <a:endParaRPr lang="cs-CZ" sz="1800" b="0" i="0" dirty="0">
              <a:effectLst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výpar – empirické metody, výparoměry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evapotranspirace – empirické metody, </a:t>
            </a:r>
            <a:r>
              <a:rPr lang="cs-CZ" sz="1800" dirty="0" err="1"/>
              <a:t>lyzimetry</a:t>
            </a:r>
            <a:endParaRPr lang="cs-CZ" sz="1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8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</a:pPr>
            <a:endParaRPr lang="cs-CZ" sz="1800" dirty="0"/>
          </a:p>
        </p:txBody>
      </p:sp>
      <p:pic>
        <p:nvPicPr>
          <p:cNvPr id="5" name="Obrázek 4" descr="Obsah obrázku diagram, Vykreslený graf, řada/pruh, skica&#10;&#10;Popis byl vytvořen automaticky">
            <a:extLst>
              <a:ext uri="{FF2B5EF4-FFF2-40B4-BE49-F238E27FC236}">
                <a16:creationId xmlns:a16="http://schemas.microsoft.com/office/drawing/2014/main" id="{F07C2BDD-FF41-24F5-EA77-EE1072F67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493" y="5423963"/>
            <a:ext cx="3598307" cy="132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60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</a:t>
            </a:r>
            <a:r>
              <a:rPr lang="cs-CZ" sz="4400" dirty="0"/>
              <a:t>vantifikace jednotlivých složek vodního cyklu</a:t>
            </a:r>
            <a:endParaRPr lang="cs-CZ" dirty="0"/>
          </a:p>
        </p:txBody>
      </p:sp>
      <p:pic>
        <p:nvPicPr>
          <p:cNvPr id="9" name="Obrázek 8" descr="Obsah obrázku tráva, venku, území, boty&#10;&#10;Popis byl vytvořen automaticky">
            <a:extLst>
              <a:ext uri="{FF2B5EF4-FFF2-40B4-BE49-F238E27FC236}">
                <a16:creationId xmlns:a16="http://schemas.microsoft.com/office/drawing/2014/main" id="{A5D06980-1728-313D-B6C0-FD09CC6B9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9319" y="2807256"/>
            <a:ext cx="4481723" cy="2520000"/>
          </a:xfrm>
          <a:prstGeom prst="rect">
            <a:avLst/>
          </a:prstGeom>
        </p:spPr>
      </p:pic>
      <p:pic>
        <p:nvPicPr>
          <p:cNvPr id="11" name="Obrázek 10" descr="Obsah obrázku oblečení, osoba, venku, strom&#10;&#10;Popis byl vytvořen automaticky">
            <a:extLst>
              <a:ext uri="{FF2B5EF4-FFF2-40B4-BE49-F238E27FC236}">
                <a16:creationId xmlns:a16="http://schemas.microsoft.com/office/drawing/2014/main" id="{AC8E3DB9-48D6-223A-8464-89F29B969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6"/>
          <a:stretch/>
        </p:blipFill>
        <p:spPr>
          <a:xfrm>
            <a:off x="6037483" y="1835151"/>
            <a:ext cx="2691082" cy="4498991"/>
          </a:xfrm>
          <a:prstGeom prst="rect">
            <a:avLst/>
          </a:prstGeom>
        </p:spPr>
      </p:pic>
      <p:pic>
        <p:nvPicPr>
          <p:cNvPr id="13" name="Obrázek 12" descr="Obsah obrázku venku, jezero, voda, osoba&#10;&#10;Popis byl vytvořen automaticky">
            <a:extLst>
              <a:ext uri="{FF2B5EF4-FFF2-40B4-BE49-F238E27FC236}">
                <a16:creationId xmlns:a16="http://schemas.microsoft.com/office/drawing/2014/main" id="{EB265BD5-7B4A-B047-AFA8-FACD38986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12893"/>
          <a:stretch/>
        </p:blipFill>
        <p:spPr>
          <a:xfrm>
            <a:off x="8969635" y="1835151"/>
            <a:ext cx="2665623" cy="4498990"/>
          </a:xfrm>
          <a:prstGeom prst="rect">
            <a:avLst/>
          </a:prstGeom>
        </p:spPr>
      </p:pic>
      <p:pic>
        <p:nvPicPr>
          <p:cNvPr id="4" name="Obrázek 3" descr="Obsah obrázku venku, oblečení, osoba, rostlina&#10;&#10;Popis byl vytvořen automaticky">
            <a:extLst>
              <a:ext uri="{FF2B5EF4-FFF2-40B4-BE49-F238E27FC236}">
                <a16:creationId xmlns:a16="http://schemas.microsoft.com/office/drawing/2014/main" id="{9544A9AE-6985-ED8C-9F0D-9BB603329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9"/>
          <a:stretch/>
        </p:blipFill>
        <p:spPr>
          <a:xfrm>
            <a:off x="607250" y="1826394"/>
            <a:ext cx="2520002" cy="447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6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S</a:t>
            </a:r>
            <a:r>
              <a:rPr lang="cs-CZ" sz="4400" dirty="0"/>
              <a:t>tanovení hydraulických parametrů horninového prostředí a jímacích objektů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43688" cy="395390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/>
              <a:t>Posouzení vydatnosti vodního zdroje, vliv na okolní zdroje, stav jímacího objektu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propustnost hornin pro vodu – hydraulická vodivost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mocnost a saturované zóny a hydraulická vodivost - transmisivita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schopnost akumulace vody v hornině – storativita (volná, pružná)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stav jímacího objektu – studňové ztráty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b="1" dirty="0"/>
              <a:t>Metody stanovení hydraulických parametrů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čerpací a stoupací zkouška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čerpací zkouška se stupňovitou změnou vydatnosti</a:t>
            </a:r>
          </a:p>
        </p:txBody>
      </p:sp>
      <p:pic>
        <p:nvPicPr>
          <p:cNvPr id="7" name="Obrázek 6" descr="Obsah obrázku řada/pruh, diagram, skica, Paralelní&#10;&#10;Popis byl vytvořen automaticky">
            <a:extLst>
              <a:ext uri="{FF2B5EF4-FFF2-40B4-BE49-F238E27FC236}">
                <a16:creationId xmlns:a16="http://schemas.microsoft.com/office/drawing/2014/main" id="{3F34FBCF-3E67-39B2-69AA-AD7243CEC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515" y="4283591"/>
            <a:ext cx="3121124" cy="2160000"/>
          </a:xfrm>
          <a:prstGeom prst="rect">
            <a:avLst/>
          </a:prstGeom>
        </p:spPr>
      </p:pic>
      <p:pic>
        <p:nvPicPr>
          <p:cNvPr id="9" name="Obrázek 8" descr="Obsah obrázku text, skica, snímek obrazovky, diagram&#10;&#10;Popis byl vytvořen automaticky">
            <a:extLst>
              <a:ext uri="{FF2B5EF4-FFF2-40B4-BE49-F238E27FC236}">
                <a16:creationId xmlns:a16="http://schemas.microsoft.com/office/drawing/2014/main" id="{F34CDE88-E93A-A25B-F71C-4038D04B1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15739" r="11124" b="15548"/>
          <a:stretch/>
        </p:blipFill>
        <p:spPr>
          <a:xfrm>
            <a:off x="7439034" y="1943101"/>
            <a:ext cx="453117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3032"/>
          </a:xfrm>
        </p:spPr>
        <p:txBody>
          <a:bodyPr/>
          <a:lstStyle/>
          <a:p>
            <a:pPr marL="0" indent="0">
              <a:buNone/>
            </a:pPr>
            <a:r>
              <a:rPr lang="cs-CZ" sz="4400" dirty="0"/>
              <a:t>Hydrochemické metody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16" y="1414363"/>
            <a:ext cx="10821494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chemické a izotopické složení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hydrochemická klasifikace a izotopické složení – intepretace hydrogeologického systému - odlišné skupiny vod, původ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cs-CZ" sz="1800" dirty="0"/>
              <a:t>kontaminanty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26606E-3A00-B1E0-6FFF-031EC05C8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62" y="3275870"/>
            <a:ext cx="3539269" cy="324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7637496-3BAD-3047-5D8E-23572563A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588" y="3345407"/>
            <a:ext cx="3987693" cy="324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8898919-46D8-C5C5-8C6A-424BD10C3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16" y="3570096"/>
            <a:ext cx="2792011" cy="3240000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393D4A4-707B-AB03-26F4-521D9E37ACD9}"/>
              </a:ext>
            </a:extLst>
          </p:cNvPr>
          <p:cNvSpPr txBox="1"/>
          <p:nvPr/>
        </p:nvSpPr>
        <p:spPr>
          <a:xfrm>
            <a:off x="488687" y="3091356"/>
            <a:ext cx="295279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vypouštění odpadních vod do řeky</a:t>
            </a:r>
          </a:p>
        </p:txBody>
      </p: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103A4919-392A-765E-7BFD-3ED8B3819434}"/>
              </a:ext>
            </a:extLst>
          </p:cNvPr>
          <p:cNvCxnSpPr/>
          <p:nvPr/>
        </p:nvCxnSpPr>
        <p:spPr>
          <a:xfrm>
            <a:off x="1272987" y="3406277"/>
            <a:ext cx="135628" cy="5488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2B305881-26A7-888E-E689-5C9A9DCA78EA}"/>
              </a:ext>
            </a:extLst>
          </p:cNvPr>
          <p:cNvCxnSpPr>
            <a:cxnSpLocks/>
          </p:cNvCxnSpPr>
          <p:nvPr/>
        </p:nvCxnSpPr>
        <p:spPr>
          <a:xfrm>
            <a:off x="1174825" y="3406277"/>
            <a:ext cx="233790" cy="26620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AC055AF-59B0-5E6D-377F-96070D71FD63}"/>
              </a:ext>
            </a:extLst>
          </p:cNvPr>
          <p:cNvSpPr txBox="1"/>
          <p:nvPr/>
        </p:nvSpPr>
        <p:spPr>
          <a:xfrm>
            <a:off x="3681517" y="3091356"/>
            <a:ext cx="422778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odlišný chemismus ve více kolektorovém systému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85DBFA6-3351-76EB-8CCE-EAE79434453E}"/>
              </a:ext>
            </a:extLst>
          </p:cNvPr>
          <p:cNvSpPr txBox="1"/>
          <p:nvPr/>
        </p:nvSpPr>
        <p:spPr>
          <a:xfrm>
            <a:off x="8149335" y="3091355"/>
            <a:ext cx="350717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odlišné prostředí vzniku podzemních vod</a:t>
            </a:r>
          </a:p>
        </p:txBody>
      </p: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5B6C144-DE9B-4C4A-A1EC-0EA0DA88AA16}"/>
              </a:ext>
            </a:extLst>
          </p:cNvPr>
          <p:cNvCxnSpPr>
            <a:cxnSpLocks/>
          </p:cNvCxnSpPr>
          <p:nvPr/>
        </p:nvCxnSpPr>
        <p:spPr>
          <a:xfrm>
            <a:off x="9589360" y="3429000"/>
            <a:ext cx="66529" cy="1288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A2854647-4FCE-89AE-33D3-138FA246B0C8}"/>
              </a:ext>
            </a:extLst>
          </p:cNvPr>
          <p:cNvCxnSpPr>
            <a:cxnSpLocks/>
          </p:cNvCxnSpPr>
          <p:nvPr/>
        </p:nvCxnSpPr>
        <p:spPr>
          <a:xfrm flipH="1">
            <a:off x="8754614" y="3458869"/>
            <a:ext cx="520689" cy="19444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738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V</a:t>
            </a:r>
            <a:r>
              <a:rPr lang="cs-CZ" sz="4400" dirty="0"/>
              <a:t>yužití získaných dat pro sestavení numerického modelu vodního 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53" y="1962187"/>
            <a:ext cx="5448847" cy="4227513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na základě uvedených metod sestaven koncepční model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podle něj sestaven</a:t>
            </a:r>
            <a:r>
              <a:rPr lang="cs-CZ" sz="1800" dirty="0">
                <a:sym typeface="Wingdings" panose="05000000000000000000" pitchFamily="2" charset="2"/>
              </a:rPr>
              <a:t> numerický model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>
                <a:sym typeface="Wingdings" panose="05000000000000000000" pitchFamily="2" charset="2"/>
              </a:rPr>
              <a:t>využití pro management vodního zdroje: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sym typeface="Wingdings" panose="05000000000000000000" pitchFamily="2" charset="2"/>
              </a:rPr>
              <a:t>stanovení udržitelné vydatnosti vodního zdroje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sym typeface="Wingdings" panose="05000000000000000000" pitchFamily="2" charset="2"/>
              </a:rPr>
              <a:t>návrh umístění jímacích objektů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sym typeface="Wingdings" panose="05000000000000000000" pitchFamily="2" charset="2"/>
              </a:rPr>
              <a:t>nastavení režimu odběru vod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sym typeface="Wingdings" panose="05000000000000000000" pitchFamily="2" charset="2"/>
              </a:rPr>
              <a:t>analýza rizik - posouzení střetu zájmů mezi provozem vodního zdroje a např. těžbou či stavebním zásahem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cs-CZ" sz="1600" dirty="0">
                <a:sym typeface="Wingdings" panose="05000000000000000000" pitchFamily="2" charset="2"/>
              </a:rPr>
              <a:t>ochrana kvality vod – ochranná pásma, sanační opatření</a:t>
            </a:r>
            <a:endParaRPr lang="cs-CZ" sz="18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800" dirty="0">
              <a:sym typeface="Wingdings" panose="05000000000000000000" pitchFamily="2" charset="2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2E3862DC-4B56-E07C-CC37-14D2EB1091F5}"/>
              </a:ext>
            </a:extLst>
          </p:cNvPr>
          <p:cNvGrpSpPr/>
          <p:nvPr/>
        </p:nvGrpSpPr>
        <p:grpSpPr>
          <a:xfrm>
            <a:off x="6326423" y="2026109"/>
            <a:ext cx="5719837" cy="4435940"/>
            <a:chOff x="6212670" y="2039235"/>
            <a:chExt cx="5719837" cy="4435940"/>
          </a:xfrm>
        </p:grpSpPr>
        <p:pic>
          <p:nvPicPr>
            <p:cNvPr id="4" name="Obrázek 3" descr="Obsah obrázku text, mapa, diagram&#10;&#10;Popis byl vytvořen automaticky">
              <a:extLst>
                <a:ext uri="{FF2B5EF4-FFF2-40B4-BE49-F238E27FC236}">
                  <a16:creationId xmlns:a16="http://schemas.microsoft.com/office/drawing/2014/main" id="{AE68644D-0273-1EC3-9718-1EFF4BF95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879" y="2082984"/>
              <a:ext cx="5368628" cy="4392191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1BDA73D-50A3-2C6E-42A1-98F0CCE4E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2670" y="2039235"/>
              <a:ext cx="2870726" cy="158877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702829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Koncepční model vodního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sz="1800" b="1" dirty="0"/>
              <a:t>Základní stavební kámen řešení každé hydrogeologické úlohy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cs-CZ" sz="1800" b="1" dirty="0"/>
              <a:t>Souhrn poznatků k hydrogeologii zájmového území a charakterizace směrů proudění, zdrojů a odtoků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environmetální koncept vodního zdroje - přírodní zdroje, geologické zásoby, začlenění oblasti vodního zdroje do okolního prostředí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prostorové vymezení oblasti vodního zdroje – hydrogeologická a hydrologická rozvodnice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tvar kolektoru - </a:t>
            </a:r>
            <a:r>
              <a:rPr lang="cs-CZ" sz="1800" dirty="0">
                <a:sym typeface="Wingdings" panose="05000000000000000000" pitchFamily="2" charset="2"/>
              </a:rPr>
              <a:t>model povrchu terénu, ohraničení geologických těles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vlastnosti kolektoru – proudění a akumulace podzemních a povrchových vod (hydraulické parametry, interakce podzemních a povrchových vod - dnové sedimenty, influkce)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zdroje a drenáž vod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400" dirty="0">
                <a:sym typeface="Wingdings" panose="05000000000000000000" pitchFamily="2" charset="2"/>
              </a:rPr>
              <a:t>s</a:t>
            </a:r>
            <a:r>
              <a:rPr lang="cs-CZ" sz="1400" dirty="0"/>
              <a:t>měry proudění podzemních vod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400" dirty="0"/>
              <a:t>odběry, vypouštění a vsaky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zobrazení koncepčního modelu – mapy, </a:t>
            </a:r>
            <a:r>
              <a:rPr lang="cs-CZ" sz="1800" dirty="0" err="1"/>
              <a:t>blokdiagramy</a:t>
            </a:r>
            <a:r>
              <a:rPr lang="cs-CZ" sz="1800" dirty="0"/>
              <a:t>, řezy, schémata, náčrty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31985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475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cs-CZ" dirty="0"/>
              <a:t>Koncepční model vodního zdroje</a:t>
            </a:r>
          </a:p>
        </p:txBody>
      </p:sp>
      <p:pic>
        <p:nvPicPr>
          <p:cNvPr id="4" name="Picture 3" descr="povodi3">
            <a:extLst>
              <a:ext uri="{FF2B5EF4-FFF2-40B4-BE49-F238E27FC236}">
                <a16:creationId xmlns:a16="http://schemas.microsoft.com/office/drawing/2014/main" id="{FA49BE65-806B-3124-3FB4-64615CAA6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54" y="1766454"/>
            <a:ext cx="8686800" cy="4592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11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364"/>
            <a:ext cx="10515600" cy="74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Koncepční model vodního zdroje</a:t>
            </a:r>
          </a:p>
        </p:txBody>
      </p:sp>
      <p:pic>
        <p:nvPicPr>
          <p:cNvPr id="4" name="Obrázek 3" descr="Obsah obrázku text, mapa, diagram, snímek obrazovky&#10;&#10;Popis byl vytvořen automaticky">
            <a:extLst>
              <a:ext uri="{FF2B5EF4-FFF2-40B4-BE49-F238E27FC236}">
                <a16:creationId xmlns:a16="http://schemas.microsoft.com/office/drawing/2014/main" id="{43E248EF-94D9-CD81-C741-315902213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8" y="2277727"/>
            <a:ext cx="3904851" cy="4289419"/>
          </a:xfrm>
          <a:prstGeom prst="rect">
            <a:avLst/>
          </a:prstGeom>
        </p:spPr>
      </p:pic>
      <p:pic>
        <p:nvPicPr>
          <p:cNvPr id="9" name="Obrázek 8" descr="Obsah obrázku text, snímek obrazovky, diagram, Písmo&#10;&#10;Popis byl vytvořen automaticky">
            <a:extLst>
              <a:ext uri="{FF2B5EF4-FFF2-40B4-BE49-F238E27FC236}">
                <a16:creationId xmlns:a16="http://schemas.microsoft.com/office/drawing/2014/main" id="{5A6A5B67-E266-15CC-D980-5AEDAF0F3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616" y="2150851"/>
            <a:ext cx="3290884" cy="43856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2DA43A-D03E-7EF7-5896-488D9FB93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87" y="980028"/>
            <a:ext cx="3749286" cy="31317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D0A3148-68F2-3F35-88CA-B3D49030F4A1}"/>
              </a:ext>
            </a:extLst>
          </p:cNvPr>
          <p:cNvSpPr txBox="1"/>
          <p:nvPr/>
        </p:nvSpPr>
        <p:spPr>
          <a:xfrm>
            <a:off x="838200" y="1259545"/>
            <a:ext cx="319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Pasohlávky-</a:t>
            </a:r>
            <a:r>
              <a:rPr lang="cs-CZ" b="1" dirty="0" err="1">
                <a:solidFill>
                  <a:srgbClr val="0070C0"/>
                </a:solidFill>
              </a:rPr>
              <a:t>Laa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b="1" dirty="0" err="1">
                <a:solidFill>
                  <a:srgbClr val="0070C0"/>
                </a:solidFill>
              </a:rPr>
              <a:t>an</a:t>
            </a:r>
            <a:r>
              <a:rPr lang="cs-CZ" b="1" dirty="0">
                <a:solidFill>
                  <a:srgbClr val="0070C0"/>
                </a:solidFill>
              </a:rPr>
              <a:t> der </a:t>
            </a:r>
            <a:r>
              <a:rPr lang="cs-CZ" b="1" dirty="0" err="1">
                <a:solidFill>
                  <a:srgbClr val="0070C0"/>
                </a:solidFill>
              </a:rPr>
              <a:t>Thaya</a:t>
            </a:r>
            <a:endParaRPr lang="cs-CZ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9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475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cs-CZ" dirty="0"/>
              <a:t>Koncepční model vodního zdroje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01E4C8A-6750-214B-9A3C-0F83D3C2DD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42" y="1535667"/>
            <a:ext cx="5138472" cy="49996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AD2149-3E92-A4EE-901B-CC0FDB5BA6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520" y="2809712"/>
            <a:ext cx="4643836" cy="290619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57C956F-CDBB-56A9-DD9A-B7CC5A3D5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" y="1423918"/>
            <a:ext cx="3211850" cy="340328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BB7ACE0-27F6-E2E3-CE5B-074404840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25" y="4944020"/>
            <a:ext cx="2973058" cy="186169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F5BC4B4-2F71-18B2-7DAE-8D8D49058954}"/>
              </a:ext>
            </a:extLst>
          </p:cNvPr>
          <p:cNvSpPr txBox="1"/>
          <p:nvPr/>
        </p:nvSpPr>
        <p:spPr>
          <a:xfrm>
            <a:off x="2002544" y="1166335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Sainshand</a:t>
            </a:r>
          </a:p>
        </p:txBody>
      </p:sp>
    </p:spTree>
    <p:extLst>
      <p:ext uri="{BB962C8B-B14F-4D97-AF65-F5344CB8AC3E}">
        <p14:creationId xmlns:p14="http://schemas.microsoft.com/office/powerpoint/2010/main" val="3918166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5475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cs-CZ" dirty="0"/>
              <a:t>Koncepční model vodního zdroje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B546EB-1441-409B-A42C-97DFCDAA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696" y="2607573"/>
            <a:ext cx="3290884" cy="38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76DD98A-27EF-4E87-7316-1F029059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94" y="2607573"/>
            <a:ext cx="2713037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EFFEB25-DBDB-6E1C-31C7-8037010E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26"/>
          <a:stretch/>
        </p:blipFill>
        <p:spPr bwMode="auto">
          <a:xfrm>
            <a:off x="4044913" y="2696668"/>
            <a:ext cx="2605211" cy="352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8D1660F-FCE0-1F1C-4DAB-1C3E32373FB8}"/>
              </a:ext>
            </a:extLst>
          </p:cNvPr>
          <p:cNvSpPr txBox="1"/>
          <p:nvPr/>
        </p:nvSpPr>
        <p:spPr>
          <a:xfrm>
            <a:off x="1980005" y="1474302"/>
            <a:ext cx="827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Rožná</a:t>
            </a:r>
          </a:p>
        </p:txBody>
      </p:sp>
    </p:spTree>
    <p:extLst>
      <p:ext uri="{BB962C8B-B14F-4D97-AF65-F5344CB8AC3E}">
        <p14:creationId xmlns:p14="http://schemas.microsoft.com/office/powerpoint/2010/main" val="2332155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27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cs-CZ" dirty="0"/>
              <a:t>K</a:t>
            </a:r>
            <a:r>
              <a:rPr lang="cs-CZ" sz="4400" dirty="0"/>
              <a:t>vantifikace jednotlivých složek vodního cyklu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16" y="10818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dirty="0"/>
              <a:t>Bilance vod - zdroje, odtok a odběry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cs-CZ" sz="1800" dirty="0"/>
              <a:t>součást koncepčního modelu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9FC2D0-4648-CE47-36B4-726565931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232" y="1290612"/>
            <a:ext cx="7179534" cy="538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62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27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cs-CZ" dirty="0"/>
              <a:t>K</a:t>
            </a:r>
            <a:r>
              <a:rPr lang="cs-CZ" sz="4400" dirty="0"/>
              <a:t>vantifikace jednotlivých složek vodního cyklu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16" y="10818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dirty="0"/>
              <a:t>Bilance vod - zdroje, odtok a odběry vod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cs-CZ" sz="18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cs-CZ" sz="1800" dirty="0"/>
          </a:p>
        </p:txBody>
      </p:sp>
      <p:pic>
        <p:nvPicPr>
          <p:cNvPr id="5" name="Picture 5" descr="bilance">
            <a:extLst>
              <a:ext uri="{FF2B5EF4-FFF2-40B4-BE49-F238E27FC236}">
                <a16:creationId xmlns:a16="http://schemas.microsoft.com/office/drawing/2014/main" id="{E0C36D81-E8E9-3373-5AA6-64C128BDF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120" y="1593095"/>
            <a:ext cx="8686800" cy="5113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02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C14DE-CA2B-93AF-E4D9-5976D6388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927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cs-CZ" dirty="0"/>
              <a:t>K</a:t>
            </a:r>
            <a:r>
              <a:rPr lang="cs-CZ" sz="4400" dirty="0"/>
              <a:t>vantifikace jednotlivých složek vodního cyklu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1098D-629F-AA5A-371F-F93212267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816" y="108185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-CZ" sz="1800" dirty="0"/>
              <a:t>Bilance vod - zdroje, odtok a odběry vod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cs-CZ" sz="1800" dirty="0"/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AB4A418-9154-D85F-A0EC-0BABA52DF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90" y="4389537"/>
            <a:ext cx="4174091" cy="8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Základní bilanční rovnice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vstup – výstup = změna v zásobách (S)</a:t>
            </a:r>
            <a:endParaRPr lang="cs-CZ" alt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7CE596E-66DB-A087-DB93-98D245429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790" y="5433193"/>
            <a:ext cx="4257256" cy="83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bilanční rovnice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cs-CZ" altLang="cs-CZ" sz="20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 + PP </a:t>
            </a:r>
            <a:r>
              <a:rPr lang="cs-CZ" alt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altLang="cs-CZ" sz="2000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– ET – RO – BF – IF – W</a:t>
            </a:r>
            <a:r>
              <a:rPr lang="cs-CZ" altLang="cs-CZ" sz="2000" i="1" dirty="0">
                <a:latin typeface="Calibri" panose="020F0502020204030204" pitchFamily="34" charset="0"/>
                <a:cs typeface="Calibri" panose="020F0502020204030204" pitchFamily="34" charset="0"/>
              </a:rPr>
              <a:t> = ΔS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9533B7FC-AEB3-EAFA-A152-E15965653FD2}"/>
              </a:ext>
            </a:extLst>
          </p:cNvPr>
          <p:cNvGrpSpPr/>
          <p:nvPr/>
        </p:nvGrpSpPr>
        <p:grpSpPr>
          <a:xfrm>
            <a:off x="761712" y="1759939"/>
            <a:ext cx="10237794" cy="3013773"/>
            <a:chOff x="1115003" y="2054837"/>
            <a:chExt cx="10237794" cy="3013773"/>
          </a:xfrm>
        </p:grpSpPr>
        <p:grpSp>
          <p:nvGrpSpPr>
            <p:cNvPr id="4" name="Group 11">
              <a:extLst>
                <a:ext uri="{FF2B5EF4-FFF2-40B4-BE49-F238E27FC236}">
                  <a16:creationId xmlns:a16="http://schemas.microsoft.com/office/drawing/2014/main" id="{090F1C97-31CB-A1AF-F700-0EAA709227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5003" y="2542897"/>
              <a:ext cx="10237794" cy="2525713"/>
              <a:chOff x="1982" y="1056"/>
              <a:chExt cx="6449" cy="1591"/>
            </a:xfrm>
          </p:grpSpPr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651530E3-12CE-F420-C629-EACC028742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2" y="1056"/>
                <a:ext cx="2405" cy="1165"/>
              </a:xfrm>
              <a:prstGeom prst="rect">
                <a:avLst/>
              </a:prstGeom>
              <a:noFill/>
              <a:ln w="19050">
                <a:solidFill>
                  <a:schemeClr val="accent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lnSpc>
                    <a:spcPct val="125000"/>
                  </a:lnSpc>
                  <a:spcBef>
                    <a:spcPct val="0"/>
                  </a:spcBef>
                  <a:spcAft>
                    <a:spcPct val="25000"/>
                  </a:spcAft>
                  <a:buFontTx/>
                  <a:buNone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VSTUPY ( </a:t>
                </a:r>
                <a:r>
                  <a:rPr lang="cs-CZ" altLang="cs-CZ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+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  <a:p>
                <a:pPr marL="342900" indent="-342900"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cs-CZ" alt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atm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 srážky (</a:t>
                </a:r>
                <a:r>
                  <a:rPr lang="cs-CZ" alt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precipitation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altLang="cs-CZ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</a:t>
                </a:r>
                <a:r>
                  <a:rPr lang="cs-CZ" alt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marL="342900" indent="-342900"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převod vod z jiného povodí (PP)</a:t>
                </a:r>
              </a:p>
              <a:p>
                <a:pPr marL="342900" indent="-342900"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endParaRPr lang="cs-CZ" altLang="cs-CZ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05FA8F24-289F-163F-B074-5F1933F265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87" y="1056"/>
                <a:ext cx="3344" cy="1591"/>
              </a:xfrm>
              <a:prstGeom prst="rect">
                <a:avLst/>
              </a:prstGeom>
              <a:noFill/>
              <a:ln w="19050">
                <a:solidFill>
                  <a:schemeClr val="accent4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25000"/>
                  </a:spcAft>
                  <a:buFontTx/>
                  <a:buNone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VÝSTUPY ( </a:t>
                </a:r>
                <a:r>
                  <a:rPr lang="cs-CZ" altLang="cs-CZ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  <a:p>
                <a:pPr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povrchový odtok (</a:t>
                </a:r>
                <a:r>
                  <a:rPr lang="cs-CZ" alt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runoff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- </a:t>
                </a:r>
                <a:r>
                  <a:rPr lang="cs-CZ" altLang="cs-CZ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RO</a:t>
                </a:r>
                <a:r>
                  <a:rPr lang="cs-CZ" altLang="cs-CZ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podzemní (bazální) odtok (baseflow BF)</a:t>
                </a:r>
              </a:p>
              <a:p>
                <a:pPr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hypodermický odtok (</a:t>
                </a:r>
                <a:r>
                  <a:rPr lang="cs-CZ" alt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interflow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altLang="cs-CZ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IF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evaporace + transpirace (</a:t>
                </a:r>
                <a:r>
                  <a:rPr lang="cs-CZ" alt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evapotranspiration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cs-CZ" altLang="cs-CZ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ET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eaLnBrk="1" hangingPunct="1">
                  <a:lnSpc>
                    <a:spcPct val="125000"/>
                  </a:lnSpc>
                  <a:spcBef>
                    <a:spcPct val="0"/>
                  </a:spcBef>
                  <a:buFontTx/>
                  <a:buChar char="-"/>
                </a:pP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odběry vod (</a:t>
                </a:r>
                <a:r>
                  <a:rPr lang="cs-CZ" altLang="cs-CZ" sz="2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well</a:t>
                </a:r>
                <a:r>
                  <a:rPr lang="cs-CZ" altLang="cs-CZ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W)</a:t>
                </a:r>
              </a:p>
            </p:txBody>
          </p:sp>
        </p:grp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A2A17AA3-3DA5-7999-0ECF-3BE266B8B9F2}"/>
                </a:ext>
              </a:extLst>
            </p:cNvPr>
            <p:cNvSpPr txBox="1"/>
            <p:nvPr/>
          </p:nvSpPr>
          <p:spPr>
            <a:xfrm>
              <a:off x="1606697" y="2054837"/>
              <a:ext cx="60968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cs-CZ" sz="1800" b="1" dirty="0">
                  <a:solidFill>
                    <a:srgbClr val="0070C0"/>
                  </a:solidFill>
                </a:rPr>
                <a:t>Bilance vod v rámci jednoho povodí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458811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618</Words>
  <Application>Microsoft Office PowerPoint</Application>
  <PresentationFormat>Širokoúhlá obrazovka</PresentationFormat>
  <Paragraphs>81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Courier New</vt:lpstr>
      <vt:lpstr>Open Sans</vt:lpstr>
      <vt:lpstr>Wingdings</vt:lpstr>
      <vt:lpstr>Motiv Office</vt:lpstr>
      <vt:lpstr>Praktické úlohy vodního hospodářství</vt:lpstr>
      <vt:lpstr>Koncepční model vodního zdroje</vt:lpstr>
      <vt:lpstr>Koncepční model vodního zdroje</vt:lpstr>
      <vt:lpstr>Koncepční model vodního zdroje</vt:lpstr>
      <vt:lpstr>Koncepční model vodního zdroje</vt:lpstr>
      <vt:lpstr>Koncepční model vodního zdroje</vt:lpstr>
      <vt:lpstr>Kvantifikace jednotlivých složek vodního cyklu</vt:lpstr>
      <vt:lpstr>Kvantifikace jednotlivých složek vodního cyklu</vt:lpstr>
      <vt:lpstr>Kvantifikace jednotlivých složek vodního cyklu</vt:lpstr>
      <vt:lpstr>Kvantifikace jednotlivých složek vodního cyklu</vt:lpstr>
      <vt:lpstr>Kvantifikace jednotlivých složek vodního cyklu</vt:lpstr>
      <vt:lpstr>Stanovení hydraulických parametrů horninového prostředí a jímacích objektů</vt:lpstr>
      <vt:lpstr>Hydrochemické metody</vt:lpstr>
      <vt:lpstr>Využití získaných dat pro sestavení numerického modelu vodního 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Říčka</dc:creator>
  <cp:lastModifiedBy>Adam Říčka</cp:lastModifiedBy>
  <cp:revision>68</cp:revision>
  <dcterms:created xsi:type="dcterms:W3CDTF">2024-09-18T08:43:17Z</dcterms:created>
  <dcterms:modified xsi:type="dcterms:W3CDTF">2024-09-25T05:43:38Z</dcterms:modified>
</cp:coreProperties>
</file>