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8" r:id="rId2"/>
    <p:sldId id="272" r:id="rId3"/>
    <p:sldId id="273" r:id="rId4"/>
    <p:sldId id="278" r:id="rId5"/>
    <p:sldId id="276" r:id="rId6"/>
    <p:sldId id="275" r:id="rId7"/>
    <p:sldId id="277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69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D0008-7DD8-4879-AEB3-708D176512FD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0F321-0AA0-4D06-A377-BD7A252A89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476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A1700-B19C-44FB-B4C0-16B7C0C804C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314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B84662-A73B-4D17-CB40-4CB7E43B9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97FE4E-0AB9-541A-7798-1C4EBBDD1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55D451-A265-6517-113F-AC5FA9300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C969C0-FC02-740C-B6E2-1EA473836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C838F1-FE43-04EE-8FD0-D7FF94DBC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6489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120FA-FEB7-AFF5-1D39-F4CD26904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454DD8-4A40-242F-9E9B-1CBE05DEC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FBA11E-0A08-87EC-FD74-8679447A0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0CDF4C-C275-6482-B33D-7EFB9946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B9BD1C-2A96-A868-5902-6176E25AA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20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672A3A7-A6D9-C714-A6F8-70E12A4328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538EBFE-0666-7289-DC9E-858F4ED8F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DDF2FD-82B2-7D87-121A-5761A8FDE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FBC26E-9A10-A304-8416-C003BB4A2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C8A841-A3BF-F01D-1094-8DF7AD48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147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F47DD2-2445-2FE0-277E-B9D9F505A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AAE4F6-F647-60AC-D539-0E583605A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A0747B-630A-0CF7-6A38-E154D3949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29AA95-76C5-FDDB-9748-C646CBD7E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4398CE-0487-CC5B-9017-84DB21A1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10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81D089-C10C-DB51-95F6-19ED687F7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FD69FE4-7251-1370-9A37-25FA83F50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17C100-756A-CAFE-95D9-29894A2AA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605BC0-5BB5-5B09-8AD8-BB7BE769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AB52CB-CCC3-27E6-F4D4-0D0DB16A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484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E2CED3-B318-E870-965A-A2FFF416C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C7C63D-3724-6593-7332-6BC4F5505F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BA320CB-73F2-DF9B-4A5D-D60F52132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A4AEABB-98FA-D72C-0590-20499E2B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4658CD1-F752-A6CD-340F-A61B68DEC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8CDCFD-822E-E8A1-7662-41C0A6EB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10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0D74F3-1A1F-2E11-1198-13384676D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42B0FB-4A30-E279-C411-F6DDB2747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5F56050-478F-A5A8-A71E-36DF22177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2569036-C334-F826-E397-2E3E895DDC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D841264-54E4-578E-11E4-7911791AFA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4CE509B-50F5-A82E-04F9-9940A603F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1EF80D9-0B04-3D10-F9A6-CAB7633E4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B75421D-42EE-5CCB-81CC-EDC4492C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275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3B3EC-45A7-9EDE-035D-63CD23F25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05FE02F-59B1-871C-4603-3E375ABE9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2806D28-B4F8-E4F8-DF4F-A30C6182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8CE4DA6-E810-93EC-5230-B0DEC7A97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38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CB916C8-0F53-CCFF-0266-5D22A2FE9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019F97D-9F1A-A4EE-A2A0-E7A01D6F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7E0CE4D-FB9C-389F-E781-D8ACFCAB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2914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A89D6A-E1BD-DC39-7F20-2E70A7AD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AA14F7-68B8-D8B0-849A-F57A6DBFC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C78DF0-1775-31B7-6A6F-8318D2714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4F6FDAA-4ED4-BE7C-4FFC-8F68C3EB7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4156F2-C116-BAD6-B7A3-7B060C5C0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628ECC-178F-E707-BAC7-D99F3868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97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7A090D-C8C9-2D05-DECC-B63A8BF2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0890750-7794-206A-8BF6-644A483EBE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4C59FD-9692-F100-C7F3-8932A59CC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46A5938-0374-DADC-091E-95D90C49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00AE3A2-A9BC-295C-F705-DC30ED562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962720C-F407-2FAB-5D5B-F9D16D080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61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1A86EAE-49DB-8239-7251-F67958EB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1ACF9A8-6CAE-B371-5225-169E798BE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C70BE8-5AE6-D639-0849-41C748CC3D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C8E9D7-42DD-4DFC-9913-79BAA8C4D67D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A18CBA-1DD6-93F1-072A-04151448F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D3499B-5F5F-4CDE-D25C-726924CA5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82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FFA15-13BF-4572-18E0-A8C53D246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957" y="426483"/>
            <a:ext cx="10412785" cy="11287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4800" b="0" i="0" dirty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Praktické úlohy vodního hospodářství</a:t>
            </a:r>
            <a:endParaRPr lang="cs-CZ" sz="48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937681-4A3C-4675-AA49-BE6339F4E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513" y="1990678"/>
            <a:ext cx="9144000" cy="143832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cs-CZ" sz="3600" b="1" dirty="0"/>
              <a:t>Čeperka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cs-CZ" sz="2800" b="1" dirty="0">
                <a:solidFill>
                  <a:srgbClr val="0070C0"/>
                </a:solidFill>
              </a:rPr>
              <a:t>Identifikace zdrojů vod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cs-CZ" sz="2800" b="1" dirty="0">
                <a:solidFill>
                  <a:srgbClr val="0070C0"/>
                </a:solidFill>
              </a:rPr>
              <a:t>Průtoky</a:t>
            </a:r>
          </a:p>
        </p:txBody>
      </p:sp>
      <p:pic>
        <p:nvPicPr>
          <p:cNvPr id="7" name="Obrázek 6" descr="Obsah obrázku venku, obloha, rostlina, tráva&#10;&#10;Popis byl vytvořen automaticky">
            <a:extLst>
              <a:ext uri="{FF2B5EF4-FFF2-40B4-BE49-F238E27FC236}">
                <a16:creationId xmlns:a16="http://schemas.microsoft.com/office/drawing/2014/main" id="{A28BD67E-2B78-E2E5-40EF-B814EFBAD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0" b="23076"/>
          <a:stretch/>
        </p:blipFill>
        <p:spPr>
          <a:xfrm>
            <a:off x="0" y="3651297"/>
            <a:ext cx="6120000" cy="3206703"/>
          </a:xfrm>
          <a:prstGeom prst="rect">
            <a:avLst/>
          </a:prstGeom>
        </p:spPr>
      </p:pic>
      <p:pic>
        <p:nvPicPr>
          <p:cNvPr id="9" name="Obrázek 8" descr="Obsah obrázku venku, oblečení, osoba, voda&#10;&#10;Popis byl vytvořen automaticky">
            <a:extLst>
              <a:ext uri="{FF2B5EF4-FFF2-40B4-BE49-F238E27FC236}">
                <a16:creationId xmlns:a16="http://schemas.microsoft.com/office/drawing/2014/main" id="{8B04AB7B-46BF-0EEF-A087-E5D8655BB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7"/>
          <a:stretch/>
        </p:blipFill>
        <p:spPr>
          <a:xfrm>
            <a:off x="6096000" y="3651297"/>
            <a:ext cx="6120000" cy="320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55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1179EE-AE29-7908-76FC-C3301F6A0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365125"/>
            <a:ext cx="11113468" cy="838033"/>
          </a:xfrm>
        </p:spPr>
        <p:txBody>
          <a:bodyPr>
            <a:normAutofit/>
          </a:bodyPr>
          <a:lstStyle/>
          <a:p>
            <a:r>
              <a:rPr lang="cs-CZ" sz="3600" dirty="0"/>
              <a:t>Čeperka - zdroj vody pro Pardubice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954DA6-60A4-4030-E1A0-1ED3E4ADA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13" y="1409989"/>
            <a:ext cx="7706408" cy="483490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000" b="1" dirty="0">
                <a:solidFill>
                  <a:srgbClr val="0070C0"/>
                </a:solidFill>
              </a:rPr>
              <a:t>Problematika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zhoršování kvality „povrchových“ vod v písníku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navýšení odběru podzemních vod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jímací kříž – násoskový systém, interference čerpaných vrtů, stárnutí studní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střet zájmů s těžbou písků a štěrků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změna klimatu – vývoj vydatnosti vodního zdroje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s-CZ" sz="17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000" b="1" dirty="0">
                <a:solidFill>
                  <a:schemeClr val="accent2"/>
                </a:solidFill>
              </a:rPr>
              <a:t>Cíle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700" dirty="0"/>
              <a:t>Bilance vod v ploše těžebních jezer – výparoměr, empirické metody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800" b="1" dirty="0"/>
              <a:t>Identifikace zdrojů podzemních vod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interakce podzemních a povrchových vod – měření a vyhodnocení průtoků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směry proudění podzemních vod – mapa hydroizohyps </a:t>
            </a:r>
            <a:r>
              <a:rPr lang="cs-CZ" sz="1400" dirty="0">
                <a:sym typeface="Wingdings" panose="05000000000000000000" pitchFamily="2" charset="2"/>
              </a:rPr>
              <a:t></a:t>
            </a:r>
            <a:r>
              <a:rPr lang="cs-CZ" sz="1700" dirty="0"/>
              <a:t> přítok podzemních vod – </a:t>
            </a:r>
            <a:r>
              <a:rPr lang="cs-CZ" sz="1700" dirty="0" err="1"/>
              <a:t>Darcyho</a:t>
            </a:r>
            <a:r>
              <a:rPr lang="cs-CZ" sz="1700" dirty="0"/>
              <a:t> zákon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700" dirty="0"/>
              <a:t>Vliv změny klimatu na vodní zdroj – bilance vod těžeben a doplňování podzemních vod </a:t>
            </a:r>
            <a:r>
              <a:rPr lang="cs-CZ" sz="1400" dirty="0">
                <a:sym typeface="Wingdings" panose="05000000000000000000" pitchFamily="2" charset="2"/>
              </a:rPr>
              <a:t></a:t>
            </a:r>
            <a:r>
              <a:rPr lang="cs-CZ" sz="1700" dirty="0"/>
              <a:t> srážky, výpar, klimatické prognózy, průtoky, hladiny, analytické a numerické modely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0594865-53B3-F148-519B-869382FFCEA8}"/>
              </a:ext>
            </a:extLst>
          </p:cNvPr>
          <p:cNvSpPr txBox="1"/>
          <p:nvPr/>
        </p:nvSpPr>
        <p:spPr>
          <a:xfrm>
            <a:off x="8623361" y="1163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C6C9E65A-7A28-910A-8225-0D97B6939182}"/>
              </a:ext>
            </a:extLst>
          </p:cNvPr>
          <p:cNvGrpSpPr/>
          <p:nvPr/>
        </p:nvGrpSpPr>
        <p:grpSpPr>
          <a:xfrm>
            <a:off x="8368500" y="321598"/>
            <a:ext cx="3583168" cy="3600944"/>
            <a:chOff x="8492671" y="304387"/>
            <a:chExt cx="2927026" cy="2941547"/>
          </a:xfrm>
        </p:grpSpPr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6E3B0D47-E382-DD8E-5D03-E9934FC8C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6855"/>
            <a:stretch/>
          </p:blipFill>
          <p:spPr>
            <a:xfrm>
              <a:off x="8492671" y="304387"/>
              <a:ext cx="2927026" cy="2941547"/>
            </a:xfrm>
            <a:prstGeom prst="rect">
              <a:avLst/>
            </a:prstGeom>
          </p:spPr>
        </p:pic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C641FF72-A595-21F4-8DDD-07A21D2C2A17}"/>
                </a:ext>
              </a:extLst>
            </p:cNvPr>
            <p:cNvSpPr/>
            <p:nvPr/>
          </p:nvSpPr>
          <p:spPr>
            <a:xfrm>
              <a:off x="10128448" y="1628800"/>
              <a:ext cx="179478" cy="16641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5" name="Obrázek 4" descr="Obsah obrázku venku, strom, rostlina, úžlabina&#10;&#10;Popis byl vytvořen automaticky">
            <a:extLst>
              <a:ext uri="{FF2B5EF4-FFF2-40B4-BE49-F238E27FC236}">
                <a16:creationId xmlns:a16="http://schemas.microsoft.com/office/drawing/2014/main" id="{D051B3C4-293A-02DC-3DD5-678DD039F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77"/>
          <a:stretch/>
        </p:blipFill>
        <p:spPr>
          <a:xfrm>
            <a:off x="8648693" y="3965409"/>
            <a:ext cx="3109466" cy="2799455"/>
          </a:xfrm>
          <a:prstGeom prst="rect">
            <a:avLst/>
          </a:prstGeom>
        </p:spPr>
      </p:pic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B6B6BD1A-7BC7-A2F5-686A-F990798FC0F9}"/>
              </a:ext>
            </a:extLst>
          </p:cNvPr>
          <p:cNvSpPr/>
          <p:nvPr/>
        </p:nvSpPr>
        <p:spPr>
          <a:xfrm>
            <a:off x="751791" y="4887997"/>
            <a:ext cx="7333429" cy="34027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7725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1179EE-AE29-7908-76FC-C3301F6A0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141941"/>
            <a:ext cx="11113468" cy="77439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3200" dirty="0"/>
              <a:t>Identifikace zdrojů podzemních 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954DA6-60A4-4030-E1A0-1ED3E4ADA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262" y="1386913"/>
            <a:ext cx="4401368" cy="529389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700" i="1" dirty="0"/>
              <a:t>Měření průtoků </a:t>
            </a:r>
            <a:r>
              <a:rPr lang="cs-CZ" sz="1700" dirty="0"/>
              <a:t>– základní část výzkumu každého vodního zdroje (a jiných HG úloh)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700" dirty="0"/>
              <a:t>efektivní infiltrace – podzemní odtok s přičtením odběrů umožňuje posouzení efektivní infiltrace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700" dirty="0"/>
              <a:t>možnost influkce – případný zdroj podzemních vod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700" dirty="0"/>
              <a:t>vymezení oblasti hydrologického výzkumu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700" dirty="0"/>
              <a:t>identifikace přítoku/influkce vod vyžaduje úseková měření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700" dirty="0"/>
              <a:t>kratší úseky = detailnější průzkum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cs-CZ" sz="17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cs-CZ" sz="1700" i="1" dirty="0"/>
          </a:p>
        </p:txBody>
      </p:sp>
      <p:pic>
        <p:nvPicPr>
          <p:cNvPr id="48" name="Obrázek 47">
            <a:extLst>
              <a:ext uri="{FF2B5EF4-FFF2-40B4-BE49-F238E27FC236}">
                <a16:creationId xmlns:a16="http://schemas.microsoft.com/office/drawing/2014/main" id="{14DA2DEE-8669-1640-C401-0C82B9FAF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760" y="1142042"/>
            <a:ext cx="7162561" cy="461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50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6ECD0-4DC6-ABD5-0E9B-FB984DC5B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A870DC-0019-E0D5-A9E7-19726FCCE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141941"/>
            <a:ext cx="11113468" cy="77439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3200" dirty="0"/>
              <a:t>Identifikace zdrojů podzemních 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F7A805-A0E6-C7EE-623D-9195EC954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261" y="1386914"/>
            <a:ext cx="5534525" cy="529389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700" i="1" dirty="0"/>
              <a:t>Měření průtoků </a:t>
            </a:r>
            <a:r>
              <a:rPr lang="cs-CZ" sz="1700" dirty="0"/>
              <a:t>– základní část výzkumu každého vodního zdroje (a jiných HG úloh)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700" dirty="0"/>
              <a:t>klimatické poměry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sz="1600" dirty="0"/>
              <a:t>první měření provést při nízkých vodních stavech (delší období bez srážek) – prvotní identifikace podzemního přítoku či influkce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sz="1600" dirty="0"/>
              <a:t>v případě influkce bez hydraulické spojitosti toku s podzemní vodou může být lépe identifikovatelná při vyšších vodních stavech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sz="1600" dirty="0"/>
              <a:t>opakovaná měření – různé vodní (klimatické) stavy – rozmezí hodnot, časový režim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cs-CZ" sz="17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  <a:buNone/>
            </a:pPr>
            <a:endParaRPr lang="cs-CZ" sz="1700" i="1" dirty="0"/>
          </a:p>
        </p:txBody>
      </p:sp>
      <p:pic>
        <p:nvPicPr>
          <p:cNvPr id="5" name="Obrázek 4" descr="Obsah obrázku venku, území, rostlina, příroda&#10;&#10;Popis byl vytvořen automaticky">
            <a:extLst>
              <a:ext uri="{FF2B5EF4-FFF2-40B4-BE49-F238E27FC236}">
                <a16:creationId xmlns:a16="http://schemas.microsoft.com/office/drawing/2014/main" id="{2E53C3BC-F3B5-AA29-ABC5-73AB1B23F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288" y="975150"/>
            <a:ext cx="3978009" cy="530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65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1179EE-AE29-7908-76FC-C3301F6A0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365125"/>
            <a:ext cx="11113468" cy="8380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3600" dirty="0"/>
              <a:t>Identifikace zdrojů podzemních 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954DA6-60A4-4030-E1A0-1ED3E4ADA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194" y="1314723"/>
            <a:ext cx="5136390" cy="447296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1800" i="1" dirty="0"/>
              <a:t>Metody měření průtoku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měrné profily a žlaby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stopovací zkoušky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hydrometrie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600" dirty="0"/>
              <a:t>průtočný profil rozdělen na úseky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600" dirty="0"/>
              <a:t>v každém úseku měřena rychlost proudu vody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600" dirty="0"/>
              <a:t>u hlubších toků (&gt;0,25 m) měřeno ve více výškových úrovních (0.2 a 0.8 nebo 0.2, 0.6 a 0.8)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cs-CZ" sz="1400" dirty="0"/>
          </a:p>
        </p:txBody>
      </p:sp>
      <p:pic>
        <p:nvPicPr>
          <p:cNvPr id="42" name="Obrázek 41">
            <a:extLst>
              <a:ext uri="{FF2B5EF4-FFF2-40B4-BE49-F238E27FC236}">
                <a16:creationId xmlns:a16="http://schemas.microsoft.com/office/drawing/2014/main" id="{A7A31128-0101-DB8F-20FD-83FB44FFDD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351" y="184536"/>
            <a:ext cx="2880000" cy="2159813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0021B6D7-F3C3-F8E5-E947-F9A5D9A63A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663" y="1950115"/>
            <a:ext cx="2880000" cy="215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3F3C9D4-48F8-85A3-555C-A4A8A8C34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544" y="3336779"/>
            <a:ext cx="2039319" cy="144205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BA8968B-6796-AA8A-B65A-2949908C6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19" y="4733290"/>
            <a:ext cx="5760720" cy="1759585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BDE2D6D-4503-B05E-BE17-C757EBD0AD2A}"/>
              </a:ext>
            </a:extLst>
          </p:cNvPr>
          <p:cNvGrpSpPr/>
          <p:nvPr/>
        </p:nvGrpSpPr>
        <p:grpSpPr>
          <a:xfrm>
            <a:off x="6137691" y="5013183"/>
            <a:ext cx="6030318" cy="1549014"/>
            <a:chOff x="6446639" y="5393443"/>
            <a:chExt cx="4983127" cy="1280021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54C23AEF-850D-0F0F-7C55-4B7A60DD7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29766" y="5393443"/>
              <a:ext cx="1800000" cy="1271825"/>
            </a:xfrm>
            <a:prstGeom prst="rect">
              <a:avLst/>
            </a:prstGeom>
          </p:spPr>
        </p:pic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901CB770-0102-D17B-BCB4-2EE86C4DE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5282" y="5396678"/>
              <a:ext cx="1800000" cy="1276786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ABBEA088-128A-3422-1F6B-3EBCCC8AE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46639" y="5393443"/>
              <a:ext cx="1800000" cy="1242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404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1179EE-AE29-7908-76FC-C3301F6A0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365125"/>
            <a:ext cx="11113468" cy="8380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3600" dirty="0"/>
              <a:t>Identifikace zdrojů podzemních 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954DA6-60A4-4030-E1A0-1ED3E4ADA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13" y="1409989"/>
            <a:ext cx="5946961" cy="48349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vodní toky v okolí vodního zdroje Čeperka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umělá vodní díla – strouhy, kanály </a:t>
            </a:r>
            <a:r>
              <a:rPr lang="cs-CZ" sz="1600" dirty="0">
                <a:sym typeface="Wingdings" panose="05000000000000000000" pitchFamily="2" charset="2"/>
              </a:rPr>
              <a:t></a:t>
            </a:r>
            <a:r>
              <a:rPr lang="cs-CZ" sz="1800" dirty="0">
                <a:sym typeface="Wingdings" panose="05000000000000000000" pitchFamily="2" charset="2"/>
              </a:rPr>
              <a:t> b</a:t>
            </a:r>
            <a:r>
              <a:rPr lang="cs-CZ" sz="1800" dirty="0"/>
              <a:t>ěžná influkce vod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přirozené trvalé toky – obvykle drenáž </a:t>
            </a:r>
            <a:r>
              <a:rPr lang="cs-CZ" sz="1800" dirty="0" err="1"/>
              <a:t>podz</a:t>
            </a:r>
            <a:r>
              <a:rPr lang="cs-CZ" sz="1800" dirty="0"/>
              <a:t>. vod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úseková měření na Velké a Rajské strouze a na Opatovickém kanálu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měřeno v několika etapách v letech 2018-2022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Labe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měřeno ČHMÚ na stanici Němčic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při velkém průtoku často malý rozdíl v průtocích (měření na krátkém úseku) nepřesahuje chybu měření (orientačně 5-20 %)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cs-CZ" sz="1800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317F9761-1701-722E-2DA1-065EBEA330BE}"/>
              </a:ext>
            </a:extLst>
          </p:cNvPr>
          <p:cNvGrpSpPr/>
          <p:nvPr/>
        </p:nvGrpSpPr>
        <p:grpSpPr>
          <a:xfrm>
            <a:off x="6524519" y="1203158"/>
            <a:ext cx="5519695" cy="5517390"/>
            <a:chOff x="6168919" y="1203158"/>
            <a:chExt cx="5519695" cy="5517390"/>
          </a:xfrm>
        </p:grpSpPr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40594865-53B3-F148-519B-869382FFCEA8}"/>
                </a:ext>
              </a:extLst>
            </p:cNvPr>
            <p:cNvSpPr txBox="1">
              <a:spLocks/>
            </p:cNvSpPr>
            <p:nvPr/>
          </p:nvSpPr>
          <p:spPr>
            <a:xfrm>
              <a:off x="8594786" y="120315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cs-CZ" dirty="0"/>
            </a:p>
          </p:txBody>
        </p:sp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43E0A520-5D2C-1DE6-7BED-A8E94B841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7423"/>
            <a:stretch/>
          </p:blipFill>
          <p:spPr>
            <a:xfrm>
              <a:off x="6168919" y="1348448"/>
              <a:ext cx="5519695" cy="5372100"/>
            </a:xfrm>
            <a:prstGeom prst="rect">
              <a:avLst/>
            </a:prstGeom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813345A7-7298-BCEB-3614-A5E260C69CCD}"/>
                </a:ext>
              </a:extLst>
            </p:cNvPr>
            <p:cNvSpPr txBox="1">
              <a:spLocks/>
            </p:cNvSpPr>
            <p:nvPr/>
          </p:nvSpPr>
          <p:spPr>
            <a:xfrm rot="19907282">
              <a:off x="9358244" y="4599273"/>
              <a:ext cx="1080654" cy="253916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cs-CZ" sz="1050" b="1" dirty="0"/>
                <a:t>Velká strouha</a:t>
              </a: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EE7EF899-89A6-533E-5631-8A867592390F}"/>
                </a:ext>
              </a:extLst>
            </p:cNvPr>
            <p:cNvSpPr txBox="1">
              <a:spLocks/>
            </p:cNvSpPr>
            <p:nvPr/>
          </p:nvSpPr>
          <p:spPr>
            <a:xfrm rot="21247529">
              <a:off x="9125686" y="2008929"/>
              <a:ext cx="1286250" cy="253916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cs-CZ" sz="1050" b="1" dirty="0"/>
                <a:t>Opatovický kanál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75385211-552F-B69F-031D-06653C0F7F72}"/>
                </a:ext>
              </a:extLst>
            </p:cNvPr>
            <p:cNvSpPr txBox="1">
              <a:spLocks/>
            </p:cNvSpPr>
            <p:nvPr/>
          </p:nvSpPr>
          <p:spPr>
            <a:xfrm rot="17993817">
              <a:off x="7997612" y="1785036"/>
              <a:ext cx="1080654" cy="253916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cs-CZ" sz="1050" b="1" dirty="0"/>
                <a:t>Velká strouha</a:t>
              </a:r>
            </a:p>
          </p:txBody>
        </p:sp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5D56D09C-1ABE-CE1D-96DC-5ED9D8C6230D}"/>
                </a:ext>
              </a:extLst>
            </p:cNvPr>
            <p:cNvCxnSpPr>
              <a:cxnSpLocks/>
            </p:cNvCxnSpPr>
            <p:nvPr/>
          </p:nvCxnSpPr>
          <p:spPr>
            <a:xfrm>
              <a:off x="8813542" y="1717780"/>
              <a:ext cx="302527" cy="111020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>
              <a:extLst>
                <a:ext uri="{FF2B5EF4-FFF2-40B4-BE49-F238E27FC236}">
                  <a16:creationId xmlns:a16="http://schemas.microsoft.com/office/drawing/2014/main" id="{876B27BB-D144-0E74-9316-09299D82378A}"/>
                </a:ext>
              </a:extLst>
            </p:cNvPr>
            <p:cNvCxnSpPr>
              <a:cxnSpLocks/>
            </p:cNvCxnSpPr>
            <p:nvPr/>
          </p:nvCxnSpPr>
          <p:spPr>
            <a:xfrm>
              <a:off x="9858343" y="2272493"/>
              <a:ext cx="40228" cy="370079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Přímá spojnice se šipkou 17">
              <a:extLst>
                <a:ext uri="{FF2B5EF4-FFF2-40B4-BE49-F238E27FC236}">
                  <a16:creationId xmlns:a16="http://schemas.microsoft.com/office/drawing/2014/main" id="{025AAE35-9793-F279-C8C4-F2C1860BF60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58343" y="4186989"/>
              <a:ext cx="92730" cy="356974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DC72D5BE-E161-0FCF-B10A-C376CC6CDA2F}"/>
                </a:ext>
              </a:extLst>
            </p:cNvPr>
            <p:cNvSpPr txBox="1">
              <a:spLocks/>
            </p:cNvSpPr>
            <p:nvPr/>
          </p:nvSpPr>
          <p:spPr>
            <a:xfrm rot="19427954">
              <a:off x="11072845" y="3572603"/>
              <a:ext cx="504760" cy="253916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cs-CZ" sz="1050" b="1" dirty="0"/>
                <a:t>Labe</a:t>
              </a:r>
            </a:p>
          </p:txBody>
        </p:sp>
        <p:cxnSp>
          <p:nvCxnSpPr>
            <p:cNvPr id="23" name="Přímá spojnice 22">
              <a:extLst>
                <a:ext uri="{FF2B5EF4-FFF2-40B4-BE49-F238E27FC236}">
                  <a16:creationId xmlns:a16="http://schemas.microsoft.com/office/drawing/2014/main" id="{1B212FDB-DF8D-3037-BC47-687197BEC4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16069" y="2981014"/>
              <a:ext cx="1028056" cy="1154112"/>
            </a:xfrm>
            <a:prstGeom prst="line">
              <a:avLst/>
            </a:prstGeom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5">
              <a:extLst>
                <a:ext uri="{FF2B5EF4-FFF2-40B4-BE49-F238E27FC236}">
                  <a16:creationId xmlns:a16="http://schemas.microsoft.com/office/drawing/2014/main" id="{206E1027-1060-FC92-BE09-177ED3588F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23375" y="2909576"/>
              <a:ext cx="314325" cy="755650"/>
            </a:xfrm>
            <a:prstGeom prst="line">
              <a:avLst/>
            </a:prstGeom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51247076-EC01-CB58-01A1-147A5957F775}"/>
                </a:ext>
              </a:extLst>
            </p:cNvPr>
            <p:cNvSpPr>
              <a:spLocks/>
            </p:cNvSpPr>
            <p:nvPr/>
          </p:nvSpPr>
          <p:spPr>
            <a:xfrm>
              <a:off x="7631113" y="3833501"/>
              <a:ext cx="601662" cy="601663"/>
            </a:xfrm>
            <a:custGeom>
              <a:avLst/>
              <a:gdLst>
                <a:gd name="connsiteX0" fmla="*/ 0 w 601662"/>
                <a:gd name="connsiteY0" fmla="*/ 554038 h 601663"/>
                <a:gd name="connsiteX1" fmla="*/ 177800 w 601662"/>
                <a:gd name="connsiteY1" fmla="*/ 263525 h 601663"/>
                <a:gd name="connsiteX2" fmla="*/ 374650 w 601662"/>
                <a:gd name="connsiteY2" fmla="*/ 76200 h 601663"/>
                <a:gd name="connsiteX3" fmla="*/ 452437 w 601662"/>
                <a:gd name="connsiteY3" fmla="*/ 0 h 601663"/>
                <a:gd name="connsiteX4" fmla="*/ 536575 w 601662"/>
                <a:gd name="connsiteY4" fmla="*/ 28575 h 601663"/>
                <a:gd name="connsiteX5" fmla="*/ 600075 w 601662"/>
                <a:gd name="connsiteY5" fmla="*/ 80963 h 601663"/>
                <a:gd name="connsiteX6" fmla="*/ 601662 w 601662"/>
                <a:gd name="connsiteY6" fmla="*/ 111125 h 601663"/>
                <a:gd name="connsiteX7" fmla="*/ 563562 w 601662"/>
                <a:gd name="connsiteY7" fmla="*/ 209550 h 601663"/>
                <a:gd name="connsiteX8" fmla="*/ 563562 w 601662"/>
                <a:gd name="connsiteY8" fmla="*/ 230188 h 601663"/>
                <a:gd name="connsiteX9" fmla="*/ 593725 w 601662"/>
                <a:gd name="connsiteY9" fmla="*/ 274638 h 601663"/>
                <a:gd name="connsiteX10" fmla="*/ 587375 w 601662"/>
                <a:gd name="connsiteY10" fmla="*/ 322263 h 601663"/>
                <a:gd name="connsiteX11" fmla="*/ 565150 w 601662"/>
                <a:gd name="connsiteY11" fmla="*/ 322263 h 601663"/>
                <a:gd name="connsiteX12" fmla="*/ 411162 w 601662"/>
                <a:gd name="connsiteY12" fmla="*/ 481013 h 601663"/>
                <a:gd name="connsiteX13" fmla="*/ 293687 w 601662"/>
                <a:gd name="connsiteY13" fmla="*/ 504825 h 601663"/>
                <a:gd name="connsiteX14" fmla="*/ 274637 w 601662"/>
                <a:gd name="connsiteY14" fmla="*/ 536575 h 601663"/>
                <a:gd name="connsiteX15" fmla="*/ 34925 w 601662"/>
                <a:gd name="connsiteY15" fmla="*/ 601663 h 601663"/>
                <a:gd name="connsiteX16" fmla="*/ 0 w 601662"/>
                <a:gd name="connsiteY16" fmla="*/ 554038 h 601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1662" h="601663">
                  <a:moveTo>
                    <a:pt x="0" y="554038"/>
                  </a:moveTo>
                  <a:lnTo>
                    <a:pt x="177800" y="263525"/>
                  </a:lnTo>
                  <a:lnTo>
                    <a:pt x="374650" y="76200"/>
                  </a:lnTo>
                  <a:lnTo>
                    <a:pt x="452437" y="0"/>
                  </a:lnTo>
                  <a:lnTo>
                    <a:pt x="536575" y="28575"/>
                  </a:lnTo>
                  <a:lnTo>
                    <a:pt x="600075" y="80963"/>
                  </a:lnTo>
                  <a:lnTo>
                    <a:pt x="601662" y="111125"/>
                  </a:lnTo>
                  <a:lnTo>
                    <a:pt x="563562" y="209550"/>
                  </a:lnTo>
                  <a:lnTo>
                    <a:pt x="563562" y="230188"/>
                  </a:lnTo>
                  <a:lnTo>
                    <a:pt x="593725" y="274638"/>
                  </a:lnTo>
                  <a:lnTo>
                    <a:pt x="587375" y="322263"/>
                  </a:lnTo>
                  <a:lnTo>
                    <a:pt x="565150" y="322263"/>
                  </a:lnTo>
                  <a:lnTo>
                    <a:pt x="411162" y="481013"/>
                  </a:lnTo>
                  <a:lnTo>
                    <a:pt x="293687" y="504825"/>
                  </a:lnTo>
                  <a:lnTo>
                    <a:pt x="274637" y="536575"/>
                  </a:lnTo>
                  <a:lnTo>
                    <a:pt x="34925" y="601663"/>
                  </a:lnTo>
                  <a:lnTo>
                    <a:pt x="0" y="554038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A606A3AB-510D-F2A6-0131-48B0EBB46DF7}"/>
                </a:ext>
              </a:extLst>
            </p:cNvPr>
            <p:cNvSpPr txBox="1">
              <a:spLocks/>
            </p:cNvSpPr>
            <p:nvPr/>
          </p:nvSpPr>
          <p:spPr>
            <a:xfrm rot="2705454">
              <a:off x="9391111" y="3396229"/>
              <a:ext cx="899605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cs-CZ" sz="1200" b="1" dirty="0"/>
                <a:t>jímací kříž</a:t>
              </a:r>
              <a:endParaRPr lang="cs-CZ" b="1" dirty="0"/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521CF3E7-2809-F6A5-0B31-C2F51C1ECBAC}"/>
                </a:ext>
              </a:extLst>
            </p:cNvPr>
            <p:cNvSpPr txBox="1">
              <a:spLocks/>
            </p:cNvSpPr>
            <p:nvPr/>
          </p:nvSpPr>
          <p:spPr>
            <a:xfrm rot="20416308">
              <a:off x="7345495" y="4489554"/>
              <a:ext cx="780022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cs-CZ" sz="1200" b="1" dirty="0"/>
                <a:t>Oplatil II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94799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1179EE-AE29-7908-76FC-C3301F6A0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36" y="317498"/>
            <a:ext cx="6002110" cy="149542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3600" dirty="0"/>
              <a:t>Identifikace zdrojů podzemních vod – Cvičení 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954DA6-60A4-4030-E1A0-1ED3E4ADA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565" y="2130421"/>
            <a:ext cx="6397997" cy="174156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000" dirty="0"/>
              <a:t>Vypočtěte průtoky měřené hydrometrickou vrtulkou na toku Velké strouhy, Opatovického kanálu a Rajské strouhy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000" dirty="0"/>
              <a:t>Zadání naleznete ve studijních materiálech k předmětu – složka Cvičení – soubor </a:t>
            </a:r>
            <a:r>
              <a:rPr lang="cs-CZ" sz="2000" i="1" dirty="0"/>
              <a:t>Cvičení 3.xlsx</a:t>
            </a:r>
          </a:p>
        </p:txBody>
      </p:sp>
      <p:pic>
        <p:nvPicPr>
          <p:cNvPr id="4" name="Obrázek 3" descr="Obsah obrázku mapa, atlas, text&#10;&#10;Popis byl vytvořen automaticky">
            <a:extLst>
              <a:ext uri="{FF2B5EF4-FFF2-40B4-BE49-F238E27FC236}">
                <a16:creationId xmlns:a16="http://schemas.microsoft.com/office/drawing/2014/main" id="{933C4344-877B-836A-64B4-74421D8603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96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pic>
        <p:nvPicPr>
          <p:cNvPr id="5" name="Obrázek 4" descr="Obsah obrázku venku, rostlina, strom, voda&#10;&#10;Popis byl vytvořen automaticky">
            <a:extLst>
              <a:ext uri="{FF2B5EF4-FFF2-40B4-BE49-F238E27FC236}">
                <a16:creationId xmlns:a16="http://schemas.microsoft.com/office/drawing/2014/main" id="{87D5EF5D-D202-9E5C-5606-ABA4016EA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6" b="14014"/>
          <a:stretch/>
        </p:blipFill>
        <p:spPr>
          <a:xfrm>
            <a:off x="66950" y="4263109"/>
            <a:ext cx="2700000" cy="2538006"/>
          </a:xfrm>
          <a:prstGeom prst="rect">
            <a:avLst/>
          </a:prstGeom>
        </p:spPr>
      </p:pic>
      <p:pic>
        <p:nvPicPr>
          <p:cNvPr id="6" name="Obrázek 5" descr="Obsah obrázku venku, strom, tráva, rostlina&#10;&#10;Popis byl vytvořen automaticky">
            <a:extLst>
              <a:ext uri="{FF2B5EF4-FFF2-40B4-BE49-F238E27FC236}">
                <a16:creationId xmlns:a16="http://schemas.microsoft.com/office/drawing/2014/main" id="{852CD1EB-0F91-9591-D780-2B8667C08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0" b="14750"/>
          <a:stretch/>
        </p:blipFill>
        <p:spPr>
          <a:xfrm>
            <a:off x="2831525" y="4263109"/>
            <a:ext cx="2700000" cy="2538006"/>
          </a:xfrm>
          <a:prstGeom prst="rect">
            <a:avLst/>
          </a:prstGeom>
        </p:spPr>
      </p:pic>
      <p:pic>
        <p:nvPicPr>
          <p:cNvPr id="7" name="Obrázek 6" descr="Obsah obrázku venku, tráva, rostlina, Přírodní krajina&#10;&#10;Popis byl vytvořen automaticky">
            <a:extLst>
              <a:ext uri="{FF2B5EF4-FFF2-40B4-BE49-F238E27FC236}">
                <a16:creationId xmlns:a16="http://schemas.microsoft.com/office/drawing/2014/main" id="{AA9A1069-706E-CC9E-A274-CE6EA35DF3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0" b="14750"/>
          <a:stretch/>
        </p:blipFill>
        <p:spPr>
          <a:xfrm>
            <a:off x="5604850" y="4263099"/>
            <a:ext cx="2700000" cy="253800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AEF4096-02F4-7DF9-6725-50CC2ACD7041}"/>
              </a:ext>
            </a:extLst>
          </p:cNvPr>
          <p:cNvSpPr txBox="1"/>
          <p:nvPr/>
        </p:nvSpPr>
        <p:spPr>
          <a:xfrm>
            <a:off x="115747" y="4298078"/>
            <a:ext cx="212692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70C0"/>
                </a:solidFill>
              </a:rPr>
              <a:t>Velká strouha (u stavidla)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7ECF5ED-AFA7-DFDE-49BD-D1022837791F}"/>
              </a:ext>
            </a:extLst>
          </p:cNvPr>
          <p:cNvSpPr txBox="1"/>
          <p:nvPr/>
        </p:nvSpPr>
        <p:spPr>
          <a:xfrm>
            <a:off x="5642134" y="4298079"/>
            <a:ext cx="15166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70C0"/>
                </a:solidFill>
              </a:rPr>
              <a:t>Opatovický kanál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7EC353D-B5ED-4985-362E-CF3D1E6EA828}"/>
              </a:ext>
            </a:extLst>
          </p:cNvPr>
          <p:cNvSpPr txBox="1"/>
          <p:nvPr/>
        </p:nvSpPr>
        <p:spPr>
          <a:xfrm>
            <a:off x="2869617" y="4298079"/>
            <a:ext cx="133600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70C0"/>
                </a:solidFill>
              </a:rPr>
              <a:t>Rajská strouha</a:t>
            </a:r>
          </a:p>
        </p:txBody>
      </p:sp>
    </p:spTree>
    <p:extLst>
      <p:ext uri="{BB962C8B-B14F-4D97-AF65-F5344CB8AC3E}">
        <p14:creationId xmlns:p14="http://schemas.microsoft.com/office/powerpoint/2010/main" val="10649796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</TotalTime>
  <Words>438</Words>
  <Application>Microsoft Office PowerPoint</Application>
  <PresentationFormat>Širokoúhlá obrazovka</PresentationFormat>
  <Paragraphs>61</Paragraphs>
  <Slides>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4" baseType="lpstr">
      <vt:lpstr>Aptos</vt:lpstr>
      <vt:lpstr>Aptos Display</vt:lpstr>
      <vt:lpstr>Arial</vt:lpstr>
      <vt:lpstr>Courier New</vt:lpstr>
      <vt:lpstr>Open Sans</vt:lpstr>
      <vt:lpstr>Wingdings</vt:lpstr>
      <vt:lpstr>Motiv Office</vt:lpstr>
      <vt:lpstr>Praktické úlohy vodního hospodářství</vt:lpstr>
      <vt:lpstr>Čeperka - zdroj vody pro Pardubice</vt:lpstr>
      <vt:lpstr>Identifikace zdrojů podzemních vod</vt:lpstr>
      <vt:lpstr>Identifikace zdrojů podzemních vod</vt:lpstr>
      <vt:lpstr>Identifikace zdrojů podzemních vod</vt:lpstr>
      <vt:lpstr>Identifikace zdrojů podzemních vod</vt:lpstr>
      <vt:lpstr>Identifikace zdrojů podzemních vod – Cvičení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Adam Říčka</dc:creator>
  <cp:lastModifiedBy>Adam Říčka</cp:lastModifiedBy>
  <cp:revision>178</cp:revision>
  <dcterms:created xsi:type="dcterms:W3CDTF">2024-09-18T08:43:17Z</dcterms:created>
  <dcterms:modified xsi:type="dcterms:W3CDTF">2024-10-23T05:31:58Z</dcterms:modified>
</cp:coreProperties>
</file>