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2" r:id="rId3"/>
    <p:sldId id="275" r:id="rId4"/>
    <p:sldId id="276" r:id="rId5"/>
    <p:sldId id="273" r:id="rId6"/>
    <p:sldId id="277" r:id="rId7"/>
    <p:sldId id="279" r:id="rId8"/>
    <p:sldId id="278" r:id="rId9"/>
    <p:sldId id="280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6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0008-7DD8-4879-AEB3-708D176512F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321-0AA0-4D06-A377-BD7A252A8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84662-A73B-4D17-CB40-4CB7E43B9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97FE4E-0AB9-541A-7798-1C4EBBDD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5D451-A265-6517-113F-AC5FA930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C969C0-FC02-740C-B6E2-1EA47383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838F1-FE43-04EE-8FD0-D7FF94DB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4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20FA-FEB7-AFF5-1D39-F4CD269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54DD8-4A40-242F-9E9B-1CBE05DE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FBA11E-0A08-87EC-FD74-8679447A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CDF4C-C275-6482-B33D-7EFB994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9BD1C-2A96-A868-5902-6176E25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0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72A3A7-A6D9-C714-A6F8-70E12A4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8EBFE-0666-7289-DC9E-858F4ED8F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DF2FD-82B2-7D87-121A-5761A8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FBC26E-9A10-A304-8416-C003BB4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8A841-A3BF-F01D-1094-8DF7AD4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7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47DD2-2445-2FE0-277E-B9D9F505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AE4F6-F647-60AC-D539-0E583605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A0747B-630A-0CF7-6A38-E154D39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29AA95-76C5-FDDB-9748-C646CBD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4398CE-0487-CC5B-9017-84DB21A1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1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D089-C10C-DB51-95F6-19ED687F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69FE4-7251-1370-9A37-25FA83F5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7C100-756A-CAFE-95D9-29894A2A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05BC0-5BB5-5B09-8AD8-BB7BE769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B52CB-CCC3-27E6-F4D4-0D0DB16A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2CED3-B318-E870-965A-A2FFF416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7C63D-3724-6593-7332-6BC4F5505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A320CB-73F2-DF9B-4A5D-D60F5213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AEABB-98FA-D72C-0590-20499E2B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8CD1-F752-A6CD-340F-A61B68D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8CDCFD-822E-E8A1-7662-41C0A6EB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D74F3-1A1F-2E11-1198-1338467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B0FB-4A30-E279-C411-F6DDB274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56050-478F-A5A8-A71E-36DF22177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569036-C334-F826-E397-2E3E895D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841264-54E4-578E-11E4-7911791A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E509B-50F5-A82E-04F9-9940A603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EF80D9-0B04-3D10-F9A6-CAB7633E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75421D-42EE-5CCB-81CC-EDC4492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7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B3EC-45A7-9EDE-035D-63CD23F2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FE02F-59B1-871C-4603-3E375AB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806D28-B4F8-E4F8-DF4F-A30C6182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4DA6-E810-93EC-5230-B0DEC7A9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B916C8-0F53-CCFF-0266-5D22A2F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19F97D-9F1A-A4EE-A2A0-E7A01D6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0CE4D-FB9C-389F-E781-D8ACFCAB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89D6A-E1BD-DC39-7F20-2E70A7AD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A14F7-68B8-D8B0-849A-F57A6DBF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78DF0-1775-31B7-6A6F-8318D271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F6FDAA-4ED4-BE7C-4FFC-8F68C3E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156F2-C116-BAD6-B7A3-7B060C5C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628ECC-178F-E707-BAC7-D99F3868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090D-C8C9-2D05-DECC-B63A8BF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890750-7794-206A-8BF6-644A483E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C59FD-9692-F100-C7F3-8932A59CC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6A5938-0374-DADC-091E-95D90C49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0AE3A2-A9BC-295C-F705-DC30ED56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62720C-F407-2FAB-5D5B-F9D16D08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6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A86EAE-49DB-8239-7251-F67958EB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CF9A8-6CAE-B371-5225-169E798B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70BE8-5AE6-D639-0849-41C748CC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8E9D7-42DD-4DFC-9913-79BAA8C4D67D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A18CBA-1DD6-93F1-072A-04151448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3499B-5F5F-4CDE-D25C-726924CA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enku, strom, obloha, území&#10;&#10;Popis byl vytvořen automaticky">
            <a:extLst>
              <a:ext uri="{FF2B5EF4-FFF2-40B4-BE49-F238E27FC236}">
                <a16:creationId xmlns:a16="http://schemas.microsoft.com/office/drawing/2014/main" id="{0AB594A0-484F-5A3B-E1BC-70ED3C4D5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7"/>
          <a:stretch/>
        </p:blipFill>
        <p:spPr>
          <a:xfrm>
            <a:off x="8036735" y="3906000"/>
            <a:ext cx="4169555" cy="2952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57" y="426483"/>
            <a:ext cx="10412785" cy="11287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513" y="1990678"/>
            <a:ext cx="9144000" cy="143832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600" b="1" dirty="0"/>
              <a:t>Čeperka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2800" b="1" dirty="0">
                <a:solidFill>
                  <a:srgbClr val="0070C0"/>
                </a:solidFill>
              </a:rPr>
              <a:t>Identifikace zdrojů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2800" b="1">
                <a:solidFill>
                  <a:srgbClr val="0070C0"/>
                </a:solidFill>
              </a:rPr>
              <a:t>Hladiny</a:t>
            </a:r>
            <a:endParaRPr lang="cs-CZ" sz="2800" b="1" dirty="0">
              <a:solidFill>
                <a:srgbClr val="0070C0"/>
              </a:solidFill>
            </a:endParaRPr>
          </a:p>
        </p:txBody>
      </p:sp>
      <p:pic>
        <p:nvPicPr>
          <p:cNvPr id="5" name="Obrázek 4" descr="Obsah obrázku venku, tráva, rostlina, obloha&#10;&#10;Popis byl vytvořen automaticky">
            <a:extLst>
              <a:ext uri="{FF2B5EF4-FFF2-40B4-BE49-F238E27FC236}">
                <a16:creationId xmlns:a16="http://schemas.microsoft.com/office/drawing/2014/main" id="{AD7E2ECF-9449-51CF-28D8-C43999C86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000"/>
            <a:ext cx="2214000" cy="2952000"/>
          </a:xfrm>
          <a:prstGeom prst="rect">
            <a:avLst/>
          </a:prstGeom>
        </p:spPr>
      </p:pic>
      <p:pic>
        <p:nvPicPr>
          <p:cNvPr id="11" name="Obrázek 10" descr="Obsah obrázku venku, rostlina, tráva, nádoba&#10;&#10;Popis byl vytvořen automaticky">
            <a:extLst>
              <a:ext uri="{FF2B5EF4-FFF2-40B4-BE49-F238E27FC236}">
                <a16:creationId xmlns:a16="http://schemas.microsoft.com/office/drawing/2014/main" id="{0348C701-0AFC-EF9E-DAC9-3DEB0709D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00" y="3906000"/>
            <a:ext cx="3936000" cy="2952000"/>
          </a:xfrm>
          <a:prstGeom prst="rect">
            <a:avLst/>
          </a:prstGeom>
        </p:spPr>
      </p:pic>
      <p:pic>
        <p:nvPicPr>
          <p:cNvPr id="17" name="Obrázek 16" descr="Obsah obrázku venku, strom, sníh, zima&#10;&#10;Popis byl vytvořen automaticky">
            <a:extLst>
              <a:ext uri="{FF2B5EF4-FFF2-40B4-BE49-F238E27FC236}">
                <a16:creationId xmlns:a16="http://schemas.microsoft.com/office/drawing/2014/main" id="{89763A29-E341-E567-1FC7-2DF22E718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49" y="3906000"/>
            <a:ext cx="2207251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Čeperka - zdroj vody pro Pardubice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7706408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rgbClr val="0070C0"/>
                </a:solidFill>
              </a:rPr>
              <a:t>Problematika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zhoršování kvality „povrchových“ vod v písníku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navýšení odběru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jímací kříž – násoskový systém, interference čerpaných vrtů, stárnutí studní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střet zájmů s těžbou písků a štěrků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změna klimatu – vývoj vydatnosti vodního zdroje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Bilance vod v ploše těžebních jezer – výparoměr, empirické metody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b="1" dirty="0"/>
              <a:t>Identifikace zdrojů podzemních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interakce podzemních a povrchových vod – měření a vyhodnocení průtoků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směry proudění podzemních vod – mapa hydroizohyps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700" dirty="0"/>
              <a:t> přítok podzemních vod – </a:t>
            </a:r>
            <a:r>
              <a:rPr lang="cs-CZ" sz="1700" dirty="0" err="1"/>
              <a:t>Darcyho</a:t>
            </a:r>
            <a:r>
              <a:rPr lang="cs-CZ" sz="1700" dirty="0"/>
              <a:t> zákon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Vliv změny klimatu na vodní zdroj – bilance vod těžeben a doplňování podzemních vod </a:t>
            </a:r>
            <a:r>
              <a:rPr lang="cs-CZ" sz="1400" dirty="0">
                <a:sym typeface="Wingdings" panose="05000000000000000000" pitchFamily="2" charset="2"/>
              </a:rPr>
              <a:t></a:t>
            </a:r>
            <a:r>
              <a:rPr lang="cs-CZ" sz="1700" dirty="0"/>
              <a:t> srážky, výpar, klimatické prognózy, průtoky, hladiny, analytické a numerické modely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594865-53B3-F148-519B-869382FFCEA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6C9E65A-7A28-910A-8225-0D97B6939182}"/>
              </a:ext>
            </a:extLst>
          </p:cNvPr>
          <p:cNvGrpSpPr/>
          <p:nvPr/>
        </p:nvGrpSpPr>
        <p:grpSpPr>
          <a:xfrm>
            <a:off x="8368500" y="321598"/>
            <a:ext cx="3583168" cy="3600944"/>
            <a:chOff x="8492671" y="304387"/>
            <a:chExt cx="2927026" cy="2941547"/>
          </a:xfrm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6E3B0D47-E382-DD8E-5D03-E9934FC8C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6855"/>
            <a:stretch/>
          </p:blipFill>
          <p:spPr>
            <a:xfrm>
              <a:off x="8492671" y="304387"/>
              <a:ext cx="2927026" cy="2941547"/>
            </a:xfrm>
            <a:prstGeom prst="rect">
              <a:avLst/>
            </a:prstGeom>
          </p:spPr>
        </p:pic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C641FF72-A595-21F4-8DDD-07A21D2C2A17}"/>
                </a:ext>
              </a:extLst>
            </p:cNvPr>
            <p:cNvSpPr/>
            <p:nvPr/>
          </p:nvSpPr>
          <p:spPr>
            <a:xfrm>
              <a:off x="10128448" y="1628800"/>
              <a:ext cx="179478" cy="1664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B6B6BD1A-7BC7-A2F5-686A-F990798FC0F9}"/>
              </a:ext>
            </a:extLst>
          </p:cNvPr>
          <p:cNvSpPr/>
          <p:nvPr/>
        </p:nvSpPr>
        <p:spPr>
          <a:xfrm>
            <a:off x="756896" y="5245768"/>
            <a:ext cx="6427050" cy="55126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Obsah obrázku venku, tráva, obloha, pole&#10;&#10;Popis byl vytvořen automaticky">
            <a:extLst>
              <a:ext uri="{FF2B5EF4-FFF2-40B4-BE49-F238E27FC236}">
                <a16:creationId xmlns:a16="http://schemas.microsoft.com/office/drawing/2014/main" id="{2DF0C5F0-07B5-B004-D93D-968D73833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104" y="3966069"/>
            <a:ext cx="21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5F2BA-459D-C6B1-97CD-9799D6F9C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0E9B1-45BC-2442-3682-B8371171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1DCE03-7C2D-BA6E-FAF4-5447B9E35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5483825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/>
              <a:t>Směry proudění podzemních vod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Jak zjistit hladiny podzemních vod?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Jak graficky popsat rozložení hladiny podzemních vod?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/>
              <a:t>Co </a:t>
            </a:r>
            <a:r>
              <a:rPr lang="cs-CZ" sz="1700" dirty="0"/>
              <a:t>je to hydraulická výška a </a:t>
            </a:r>
            <a:r>
              <a:rPr lang="cs-CZ" sz="1700" dirty="0" err="1"/>
              <a:t>ekvipotenciála</a:t>
            </a:r>
            <a:r>
              <a:rPr lang="cs-CZ" sz="1700" dirty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EED3883-4890-1F41-BAEA-05162759779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88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2F14B-2188-D4A3-93E8-C357A25DE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4AB12-FEAC-2398-1A48-F20E80CF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86D421-5392-EA18-F453-9EF367A5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7063265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/>
              <a:t>Směry proudění podzemních vod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dirty="0"/>
              <a:t>1) Jak zjistit hladiny podzemních vod?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1700" dirty="0">
                <a:sym typeface="Wingdings" panose="05000000000000000000" pitchFamily="2" charset="2"/>
              </a:rPr>
              <a:t> měření ve vrtech, prameny, vodní toky, archivní měření</a:t>
            </a: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dirty="0"/>
              <a:t>2) Jak graficky popsat rozložení hladiny podzemních vod?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1700" dirty="0">
                <a:sym typeface="Wingdings" panose="05000000000000000000" pitchFamily="2" charset="2"/>
              </a:rPr>
              <a:t> mapa hydroizohyps, hydrogeologické řezy</a:t>
            </a: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dirty="0"/>
              <a:t>3) Co je to hydraulická výška a </a:t>
            </a:r>
            <a:r>
              <a:rPr lang="cs-CZ" sz="1700" dirty="0" err="1"/>
              <a:t>ekvipotenciála</a:t>
            </a:r>
            <a:r>
              <a:rPr lang="cs-CZ" sz="1700" dirty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1700" dirty="0">
                <a:sym typeface="Wingdings" panose="05000000000000000000" pitchFamily="2" charset="2"/>
              </a:rPr>
              <a:t> bodový údaj o tlaku vody v určité výšce nad srovnávací úrovní, </a:t>
            </a:r>
            <a:r>
              <a:rPr lang="cs-CZ" sz="1700" dirty="0" err="1">
                <a:sym typeface="Wingdings" panose="05000000000000000000" pitchFamily="2" charset="2"/>
              </a:rPr>
              <a:t>ekvipotenciála</a:t>
            </a:r>
            <a:r>
              <a:rPr lang="cs-CZ" sz="1700" dirty="0">
                <a:sym typeface="Wingdings" panose="05000000000000000000" pitchFamily="2" charset="2"/>
              </a:rPr>
              <a:t> spojuje místa se stejnou hydraulickou výškou</a:t>
            </a:r>
            <a:endParaRPr lang="cs-CZ" sz="17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3FC891-2874-D351-5926-51B548133EB1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Obsah obrázku venku, území, rostlina, strom&#10;&#10;Popis byl vytvořen automaticky">
            <a:extLst>
              <a:ext uri="{FF2B5EF4-FFF2-40B4-BE49-F238E27FC236}">
                <a16:creationId xmlns:a16="http://schemas.microsoft.com/office/drawing/2014/main" id="{C0FF57CC-06BA-7B73-54C7-78EBD0309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19444" r="17760" b="25694"/>
          <a:stretch/>
        </p:blipFill>
        <p:spPr>
          <a:xfrm>
            <a:off x="7588531" y="4763"/>
            <a:ext cx="4603469" cy="38524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135B6A6-7236-0C95-FE1A-60FD6E431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400" y="4262379"/>
            <a:ext cx="4794147" cy="252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B55C68-1C3C-730F-49D8-2C0869967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1" r="21139" b="15231"/>
          <a:stretch/>
        </p:blipFill>
        <p:spPr>
          <a:xfrm>
            <a:off x="3075715" y="5031751"/>
            <a:ext cx="4052258" cy="1628775"/>
          </a:xfrm>
          <a:prstGeom prst="rect">
            <a:avLst/>
          </a:prstGeom>
        </p:spPr>
      </p:pic>
      <p:pic>
        <p:nvPicPr>
          <p:cNvPr id="6" name="Obrázek 5" descr="Obsah obrázku text, mapa, diagram, snímek obrazovky&#10;&#10;Popis byl vytvořen automaticky">
            <a:extLst>
              <a:ext uri="{FF2B5EF4-FFF2-40B4-BE49-F238E27FC236}">
                <a16:creationId xmlns:a16="http://schemas.microsoft.com/office/drawing/2014/main" id="{955B9642-206B-1687-ADDC-D887D16A2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9" y="4262379"/>
            <a:ext cx="229406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5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F8F49-2444-CFAB-AF51-B712D26E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B80F96-2798-9B30-7570-5E09630DD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493CFC-9E65-F295-3998-73CC5884B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5483825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 err="1"/>
              <a:t>Darcyho</a:t>
            </a:r>
            <a:r>
              <a:rPr lang="cs-CZ" sz="1700" b="1" dirty="0"/>
              <a:t> zákon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Jak zní?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Co je to hydraulická vodivost horninového prostředí?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Jak zjistit průtočnou plochu v kolektoru?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700" dirty="0"/>
              <a:t>Co je to hydraulický gradient a jak jej zjistit?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593288-BB4A-C8AF-29F2-C0DFCB91BCFD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 descr="Obsah obrázku socha, budova, pomník, Kamenořezba&#10;&#10;Popis byl vytvořen automaticky">
            <a:extLst>
              <a:ext uri="{FF2B5EF4-FFF2-40B4-BE49-F238E27FC236}">
                <a16:creationId xmlns:a16="http://schemas.microsoft.com/office/drawing/2014/main" id="{10C36839-8520-06AA-990B-67B7A4472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91" y="902185"/>
            <a:ext cx="3374114" cy="3957295"/>
          </a:xfrm>
          <a:prstGeom prst="rect">
            <a:avLst/>
          </a:prstGeom>
        </p:spPr>
      </p:pic>
      <p:pic>
        <p:nvPicPr>
          <p:cNvPr id="6" name="Obrázek 5" descr="Obsah obrázku černá, tma&#10;&#10;Popis byl vytvořen automaticky">
            <a:extLst>
              <a:ext uri="{FF2B5EF4-FFF2-40B4-BE49-F238E27FC236}">
                <a16:creationId xmlns:a16="http://schemas.microsoft.com/office/drawing/2014/main" id="{6ACA5C62-D87D-144B-A103-7C5674067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365" y="4271664"/>
            <a:ext cx="1500666" cy="15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90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D3C2-B41D-F4C7-FED8-996576075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94768-9A5E-F174-B745-F7E9276E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3B6008-62D0-3B92-60B9-E3EACFA9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6205329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700" b="1" dirty="0" err="1"/>
              <a:t>Darcyho</a:t>
            </a:r>
            <a:r>
              <a:rPr lang="cs-CZ" sz="1700" b="1" dirty="0"/>
              <a:t> zákon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700" dirty="0"/>
              <a:t>1) Jak zní?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700" i="1" dirty="0">
                <a:sym typeface="Wingdings" panose="05000000000000000000" pitchFamily="2" charset="2"/>
              </a:rPr>
              <a:t>Q=k*A*I</a:t>
            </a:r>
            <a:endParaRPr lang="cs-CZ" sz="17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700" dirty="0"/>
              <a:t>2) Co je to hydraulická vodivost horninového prostředí </a:t>
            </a:r>
            <a:r>
              <a:rPr lang="cs-CZ" sz="1700" i="1" dirty="0"/>
              <a:t>k</a:t>
            </a:r>
            <a:r>
              <a:rPr lang="cs-CZ" sz="1700" dirty="0"/>
              <a:t> a jak ji zjistit?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1700" dirty="0">
                <a:sym typeface="Wingdings" panose="05000000000000000000" pitchFamily="2" charset="2"/>
              </a:rPr>
              <a:t>propustnost horninového prostředí pro vodu, zjistit lze laboratorně ale lépe in-</a:t>
            </a:r>
            <a:r>
              <a:rPr lang="cs-CZ" sz="1700" dirty="0" err="1">
                <a:sym typeface="Wingdings" panose="05000000000000000000" pitchFamily="2" charset="2"/>
              </a:rPr>
              <a:t>situ</a:t>
            </a:r>
            <a:r>
              <a:rPr lang="cs-CZ" sz="1700" dirty="0">
                <a:sym typeface="Wingdings" panose="05000000000000000000" pitchFamily="2" charset="2"/>
              </a:rPr>
              <a:t> provedením hydrodynamické zkoušky</a:t>
            </a: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700" dirty="0"/>
              <a:t>3) Jak zjistit průtočnou plochu v kolektoru </a:t>
            </a:r>
            <a:r>
              <a:rPr lang="cs-CZ" sz="1700" i="1" dirty="0"/>
              <a:t>A=M*W</a:t>
            </a:r>
            <a:r>
              <a:rPr lang="cs-CZ" sz="1700" dirty="0"/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1700" dirty="0">
                <a:sym typeface="Wingdings" panose="05000000000000000000" pitchFamily="2" charset="2"/>
              </a:rPr>
              <a:t>zjistit saturovanou výšku </a:t>
            </a:r>
            <a:r>
              <a:rPr lang="cs-CZ" sz="1700" i="1" dirty="0">
                <a:sym typeface="Wingdings" panose="05000000000000000000" pitchFamily="2" charset="2"/>
              </a:rPr>
              <a:t>M</a:t>
            </a:r>
            <a:r>
              <a:rPr lang="cs-CZ" sz="1700" dirty="0">
                <a:sym typeface="Wingdings" panose="05000000000000000000" pitchFamily="2" charset="2"/>
              </a:rPr>
              <a:t> podél sledovaného úseku kolektoru </a:t>
            </a:r>
            <a:r>
              <a:rPr lang="cs-CZ" sz="1700" i="1" dirty="0">
                <a:sym typeface="Wingdings" panose="05000000000000000000" pitchFamily="2" charset="2"/>
              </a:rPr>
              <a:t>W</a:t>
            </a:r>
            <a:r>
              <a:rPr lang="cs-CZ" sz="1700" dirty="0">
                <a:sym typeface="Wingdings" panose="05000000000000000000" pitchFamily="2" charset="2"/>
              </a:rPr>
              <a:t> (hladina mínus úroveň báze kolektoru, u puklinového prostředí může být např. báze střední puklinové zóny – obvykle desítky metrů), litologie vrtu – vrtná prozkoumanost (Geofond)</a:t>
            </a: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700" dirty="0"/>
              <a:t>4) Co je to hydraulický gradient </a:t>
            </a:r>
            <a:r>
              <a:rPr lang="cs-CZ" sz="1700" i="1" dirty="0"/>
              <a:t>I</a:t>
            </a:r>
            <a:r>
              <a:rPr lang="cs-CZ" sz="1700" dirty="0"/>
              <a:t> a jak jej zjistit?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400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cs-CZ" sz="1700" dirty="0">
                <a:sym typeface="Wingdings" panose="05000000000000000000" pitchFamily="2" charset="2"/>
              </a:rPr>
              <a:t> </a:t>
            </a:r>
            <a:r>
              <a:rPr lang="cs-CZ" sz="1700" i="1" dirty="0">
                <a:sym typeface="Wingdings" panose="05000000000000000000" pitchFamily="2" charset="2"/>
              </a:rPr>
              <a:t>I = (h</a:t>
            </a:r>
            <a:r>
              <a:rPr lang="cs-CZ" sz="1700" i="1" baseline="-25000" dirty="0">
                <a:sym typeface="Wingdings" panose="05000000000000000000" pitchFamily="2" charset="2"/>
              </a:rPr>
              <a:t>1</a:t>
            </a:r>
            <a:r>
              <a:rPr lang="cs-CZ" sz="1700" i="1" dirty="0">
                <a:sym typeface="Wingdings" panose="05000000000000000000" pitchFamily="2" charset="2"/>
              </a:rPr>
              <a:t>-h</a:t>
            </a:r>
            <a:r>
              <a:rPr lang="cs-CZ" sz="1700" i="1" baseline="-25000" dirty="0">
                <a:sym typeface="Wingdings" panose="05000000000000000000" pitchFamily="2" charset="2"/>
              </a:rPr>
              <a:t>2</a:t>
            </a:r>
            <a:r>
              <a:rPr lang="cs-CZ" sz="1700" i="1" dirty="0">
                <a:sym typeface="Wingdings" panose="05000000000000000000" pitchFamily="2" charset="2"/>
              </a:rPr>
              <a:t>)/L</a:t>
            </a:r>
            <a:r>
              <a:rPr lang="cs-CZ" sz="1700" dirty="0">
                <a:sym typeface="Wingdings" panose="05000000000000000000" pitchFamily="2" charset="2"/>
              </a:rPr>
              <a:t>, zjistit lze z mapy hydroizohyps či z proudové sítě (mapa </a:t>
            </a:r>
            <a:r>
              <a:rPr lang="cs-CZ" sz="1700" dirty="0" err="1">
                <a:sym typeface="Wingdings" panose="05000000000000000000" pitchFamily="2" charset="2"/>
              </a:rPr>
              <a:t>ekvipotenciál</a:t>
            </a:r>
            <a:r>
              <a:rPr lang="cs-CZ" sz="1700" dirty="0">
                <a:sym typeface="Wingdings" panose="05000000000000000000" pitchFamily="2" charset="2"/>
              </a:rPr>
              <a:t>)</a:t>
            </a:r>
            <a:endParaRPr lang="cs-CZ" sz="17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4B94161-0D7A-7757-23E4-077450818A81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87B20FC6-6854-7C15-C274-30E4B164BF41}"/>
              </a:ext>
            </a:extLst>
          </p:cNvPr>
          <p:cNvGrpSpPr/>
          <p:nvPr/>
        </p:nvGrpSpPr>
        <p:grpSpPr>
          <a:xfrm>
            <a:off x="7071698" y="957790"/>
            <a:ext cx="4879970" cy="2375261"/>
            <a:chOff x="7122241" y="182202"/>
            <a:chExt cx="4879970" cy="2375261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9827E516-316E-A2BD-3B7A-DCE940EAB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241" y="182202"/>
              <a:ext cx="4879970" cy="2346685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E9F4A36C-9B80-C09A-6799-53D14F588C11}"/>
                </a:ext>
              </a:extLst>
            </p:cNvPr>
            <p:cNvSpPr/>
            <p:nvPr/>
          </p:nvSpPr>
          <p:spPr>
            <a:xfrm>
              <a:off x="7334250" y="2300288"/>
              <a:ext cx="957263" cy="257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00771F6-4CCD-DB36-014C-975440822704}"/>
              </a:ext>
            </a:extLst>
          </p:cNvPr>
          <p:cNvGrpSpPr/>
          <p:nvPr/>
        </p:nvGrpSpPr>
        <p:grpSpPr>
          <a:xfrm>
            <a:off x="6584142" y="3088292"/>
            <a:ext cx="2511732" cy="3584417"/>
            <a:chOff x="6584142" y="3088292"/>
            <a:chExt cx="2511732" cy="3584417"/>
          </a:xfrm>
        </p:grpSpPr>
        <p:pic>
          <p:nvPicPr>
            <p:cNvPr id="11" name="Obrázek 10" descr="Obsah obrázku snímek obrazovky, text&#10;&#10;Popis byl vytvořen automaticky">
              <a:extLst>
                <a:ext uri="{FF2B5EF4-FFF2-40B4-BE49-F238E27FC236}">
                  <a16:creationId xmlns:a16="http://schemas.microsoft.com/office/drawing/2014/main" id="{4F4F2529-742F-A18D-5CA8-F969C5D2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142" y="3088292"/>
              <a:ext cx="2511732" cy="3584417"/>
            </a:xfrm>
            <a:prstGeom prst="rect">
              <a:avLst/>
            </a:prstGeom>
          </p:spPr>
        </p:pic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C4B0E0C7-BEF4-4414-4701-AF306DE48151}"/>
                </a:ext>
              </a:extLst>
            </p:cNvPr>
            <p:cNvCxnSpPr/>
            <p:nvPr/>
          </p:nvCxnSpPr>
          <p:spPr>
            <a:xfrm>
              <a:off x="7658100" y="4124325"/>
              <a:ext cx="47386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BCC00AA2-FA0D-34B6-5252-B30C750832DD}"/>
                </a:ext>
              </a:extLst>
            </p:cNvPr>
            <p:cNvSpPr txBox="1"/>
            <p:nvPr/>
          </p:nvSpPr>
          <p:spPr>
            <a:xfrm>
              <a:off x="8217157" y="4008909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9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GW table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78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9CFF5-1F53-2C8A-B399-8798B60BF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71CAB-573C-F08C-7D87-8BA3D167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DFA010-1311-9243-54B5-6D342D83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4" y="1409989"/>
            <a:ext cx="4617574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/>
              <a:t>Automatická interpolace </a:t>
            </a:r>
            <a:r>
              <a:rPr lang="cs-CZ" sz="1700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jen pro první přiblížení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nutný dostatek pozorovaných objektů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vždy zobrazit body podle kterých bylo </a:t>
            </a:r>
            <a:r>
              <a:rPr lang="cs-CZ" sz="1600" dirty="0" err="1"/>
              <a:t>inteprolováno</a:t>
            </a:r>
            <a:r>
              <a:rPr lang="cs-CZ" sz="1600" dirty="0"/>
              <a:t>!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nastavení rozmezí interpolovaných hodnot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minimalizovat extrapolaci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D66FCF3-A831-7B96-7DFF-9E6272FC2EE7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9C6308-3481-17F7-0D56-EEB2CEC1077E}"/>
              </a:ext>
            </a:extLst>
          </p:cNvPr>
          <p:cNvSpPr txBox="1"/>
          <p:nvPr/>
        </p:nvSpPr>
        <p:spPr>
          <a:xfrm>
            <a:off x="322972" y="4495267"/>
            <a:ext cx="2471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např. menu v programu Surfer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E75C199-72D8-8843-28BF-21F9406C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854" y="4771197"/>
            <a:ext cx="2846266" cy="19615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577316-90F1-3A0E-8B55-F705CC971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52" y="4830131"/>
            <a:ext cx="2463879" cy="1843719"/>
          </a:xfrm>
          <a:prstGeom prst="rect">
            <a:avLst/>
          </a:prstGeom>
        </p:spPr>
      </p:pic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DFBE0F5F-41DD-D7B6-567F-A466CC517C7C}"/>
              </a:ext>
            </a:extLst>
          </p:cNvPr>
          <p:cNvSpPr/>
          <p:nvPr/>
        </p:nvSpPr>
        <p:spPr>
          <a:xfrm>
            <a:off x="122646" y="3559175"/>
            <a:ext cx="963477" cy="2933700"/>
          </a:xfrm>
          <a:custGeom>
            <a:avLst/>
            <a:gdLst>
              <a:gd name="connsiteX0" fmla="*/ 963477 w 963477"/>
              <a:gd name="connsiteY0" fmla="*/ 0 h 2933700"/>
              <a:gd name="connsiteX1" fmla="*/ 130040 w 963477"/>
              <a:gd name="connsiteY1" fmla="*/ 895350 h 2933700"/>
              <a:gd name="connsiteX2" fmla="*/ 15740 w 963477"/>
              <a:gd name="connsiteY2" fmla="*/ 2333625 h 2933700"/>
              <a:gd name="connsiteX3" fmla="*/ 268152 w 963477"/>
              <a:gd name="connsiteY3" fmla="*/ 293370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3477" h="2933700">
                <a:moveTo>
                  <a:pt x="963477" y="0"/>
                </a:moveTo>
                <a:cubicBezTo>
                  <a:pt x="625736" y="253206"/>
                  <a:pt x="287996" y="506413"/>
                  <a:pt x="130040" y="895350"/>
                </a:cubicBezTo>
                <a:cubicBezTo>
                  <a:pt x="-27916" y="1284288"/>
                  <a:pt x="-7279" y="1993900"/>
                  <a:pt x="15740" y="2333625"/>
                </a:cubicBezTo>
                <a:cubicBezTo>
                  <a:pt x="38759" y="2673350"/>
                  <a:pt x="199096" y="2820988"/>
                  <a:pt x="268152" y="2933700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mapa, atlas, text&#10;&#10;Popis byl vytvořen automaticky">
            <a:extLst>
              <a:ext uri="{FF2B5EF4-FFF2-40B4-BE49-F238E27FC236}">
                <a16:creationId xmlns:a16="http://schemas.microsoft.com/office/drawing/2014/main" id="{41536FA2-FC1E-373D-D447-991544387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4167" r="32477" b="10069"/>
          <a:stretch/>
        </p:blipFill>
        <p:spPr>
          <a:xfrm>
            <a:off x="5518478" y="945687"/>
            <a:ext cx="6648451" cy="588168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FB4F8C0-5444-913B-107C-5C4F5E2DF8D6}"/>
              </a:ext>
            </a:extLst>
          </p:cNvPr>
          <p:cNvSpPr txBox="1"/>
          <p:nvPr/>
        </p:nvSpPr>
        <p:spPr>
          <a:xfrm>
            <a:off x="2916171" y="4463420"/>
            <a:ext cx="2373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např. menu v programu GMS</a:t>
            </a:r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D6B62319-98E0-665B-2430-4AC5EE368EA3}"/>
              </a:ext>
            </a:extLst>
          </p:cNvPr>
          <p:cNvSpPr/>
          <p:nvPr/>
        </p:nvSpPr>
        <p:spPr>
          <a:xfrm>
            <a:off x="3880731" y="3276965"/>
            <a:ext cx="1497123" cy="2913829"/>
          </a:xfrm>
          <a:custGeom>
            <a:avLst/>
            <a:gdLst>
              <a:gd name="connsiteX0" fmla="*/ 0 w 1585231"/>
              <a:gd name="connsiteY0" fmla="*/ 0 h 2506943"/>
              <a:gd name="connsiteX1" fmla="*/ 1540042 w 1585231"/>
              <a:gd name="connsiteY1" fmla="*/ 958151 h 2506943"/>
              <a:gd name="connsiteX2" fmla="*/ 1159407 w 1585231"/>
              <a:gd name="connsiteY2" fmla="*/ 1649420 h 2506943"/>
              <a:gd name="connsiteX3" fmla="*/ 997527 w 1585231"/>
              <a:gd name="connsiteY3" fmla="*/ 2506943 h 2506943"/>
              <a:gd name="connsiteX0" fmla="*/ 0 w 1585231"/>
              <a:gd name="connsiteY0" fmla="*/ 0 h 2913829"/>
              <a:gd name="connsiteX1" fmla="*/ 1540042 w 1585231"/>
              <a:gd name="connsiteY1" fmla="*/ 958151 h 2913829"/>
              <a:gd name="connsiteX2" fmla="*/ 1159407 w 1585231"/>
              <a:gd name="connsiteY2" fmla="*/ 1649420 h 2913829"/>
              <a:gd name="connsiteX3" fmla="*/ 940650 w 1585231"/>
              <a:gd name="connsiteY3" fmla="*/ 2913829 h 2913829"/>
              <a:gd name="connsiteX0" fmla="*/ 0 w 1497123"/>
              <a:gd name="connsiteY0" fmla="*/ 0 h 2913829"/>
              <a:gd name="connsiteX1" fmla="*/ 1443790 w 1497123"/>
              <a:gd name="connsiteY1" fmla="*/ 1321285 h 2913829"/>
              <a:gd name="connsiteX2" fmla="*/ 1159407 w 1497123"/>
              <a:gd name="connsiteY2" fmla="*/ 1649420 h 2913829"/>
              <a:gd name="connsiteX3" fmla="*/ 940650 w 1497123"/>
              <a:gd name="connsiteY3" fmla="*/ 2913829 h 291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123" h="2913829">
                <a:moveTo>
                  <a:pt x="0" y="0"/>
                </a:moveTo>
                <a:cubicBezTo>
                  <a:pt x="673404" y="341624"/>
                  <a:pt x="1250556" y="1046382"/>
                  <a:pt x="1443790" y="1321285"/>
                </a:cubicBezTo>
                <a:cubicBezTo>
                  <a:pt x="1637024" y="1596188"/>
                  <a:pt x="1249826" y="1391288"/>
                  <a:pt x="1159407" y="1649420"/>
                </a:cubicBezTo>
                <a:cubicBezTo>
                  <a:pt x="1068988" y="1907552"/>
                  <a:pt x="976380" y="2614133"/>
                  <a:pt x="940650" y="2913829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40BB1D7A-E882-7906-F396-19A416CBA032}"/>
              </a:ext>
            </a:extLst>
          </p:cNvPr>
          <p:cNvCxnSpPr/>
          <p:nvPr/>
        </p:nvCxnSpPr>
        <p:spPr>
          <a:xfrm>
            <a:off x="4370744" y="2655698"/>
            <a:ext cx="3080085" cy="12512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59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580E3-D598-C81C-E9A0-08FA5D41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67672-C2A1-B1B6-D87B-BF5EE9BC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7A9C492-B569-7181-2085-1161124ED0A6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0396BF8A-FE73-A69D-1D36-92D462468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4" y="1409989"/>
            <a:ext cx="4617574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/>
              <a:t>Numerický model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naladěný (kalibrovaný) model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laděno podle naměřených hladin podzemních vod a hydraulické vodivosti a saturované mocnosti</a:t>
            </a:r>
          </a:p>
        </p:txBody>
      </p:sp>
      <p:pic>
        <p:nvPicPr>
          <p:cNvPr id="12" name="Obrázek 11" descr="Obsah obrázku mapa, atlas, text&#10;&#10;Popis byl vytvořen automaticky">
            <a:extLst>
              <a:ext uri="{FF2B5EF4-FFF2-40B4-BE49-F238E27FC236}">
                <a16:creationId xmlns:a16="http://schemas.microsoft.com/office/drawing/2014/main" id="{B4D341B4-ABF7-83BC-6552-F32B05945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4445" r="32434" b="10208"/>
          <a:stretch/>
        </p:blipFill>
        <p:spPr>
          <a:xfrm>
            <a:off x="5500537" y="971546"/>
            <a:ext cx="6653213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AAC46-DFB3-D146-ABEF-98A8D79B2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65DD4-856E-5904-6A31-CFC9EDD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Identifikace zdrojů podzemních vod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E6AD640-3E3F-E41B-7934-CD2ECDB88E3C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3BC573A7-8A22-97AA-DBAA-58374FC18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4" y="1409989"/>
            <a:ext cx="5007574" cy="18932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/>
              <a:t>Ruční zpracování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upřednostnit před automatickou interpolací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nutná znalost vztahů mezi hydrogeologickými a hydrologickými prvky, vliv člověka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jezy, influkce, vsak, čerpání, heterogenita horninového prostředí…..</a:t>
            </a:r>
            <a:endParaRPr lang="cs-CZ" sz="1800" dirty="0"/>
          </a:p>
        </p:txBody>
      </p:sp>
      <p:pic>
        <p:nvPicPr>
          <p:cNvPr id="4" name="Obrázek 3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5878122F-4573-E3F2-2361-1B6A5502E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56" y="1163782"/>
            <a:ext cx="3896139" cy="55047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47F128B-6362-0219-5967-9B9ADA2C9C37}"/>
              </a:ext>
            </a:extLst>
          </p:cNvPr>
          <p:cNvSpPr txBox="1"/>
          <p:nvPr/>
        </p:nvSpPr>
        <p:spPr>
          <a:xfrm>
            <a:off x="378814" y="3916156"/>
            <a:ext cx="6096728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b="1" dirty="0"/>
              <a:t>Cvičení 4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vykreslení průběhu hydroizohyps vybrané části lokality Čeperka podle naměřených hladin a záměrů na řece Labi a v písníku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procvičení vlivu jezu, influkce, čerpání a vsaku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grafický podklad najdete ve studijních materiálech – složka cvičení</a:t>
            </a:r>
          </a:p>
        </p:txBody>
      </p:sp>
    </p:spTree>
    <p:extLst>
      <p:ext uri="{BB962C8B-B14F-4D97-AF65-F5344CB8AC3E}">
        <p14:creationId xmlns:p14="http://schemas.microsoft.com/office/powerpoint/2010/main" val="12408300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538</Words>
  <Application>Microsoft Office PowerPoint</Application>
  <PresentationFormat>Širokoúhlá obrazovka</PresentationFormat>
  <Paragraphs>72</Paragraphs>
  <Slides>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Open Sans</vt:lpstr>
      <vt:lpstr>Wingdings</vt:lpstr>
      <vt:lpstr>Motiv Office</vt:lpstr>
      <vt:lpstr>Praktické úlohy vodního hospodářství</vt:lpstr>
      <vt:lpstr>Čeperka - zdroj vody pro Pardubice</vt:lpstr>
      <vt:lpstr>Identifikace zdrojů podzemních vod</vt:lpstr>
      <vt:lpstr>Identifikace zdrojů podzemních vod</vt:lpstr>
      <vt:lpstr>Identifikace zdrojů podzemních vod</vt:lpstr>
      <vt:lpstr>Identifikace zdrojů podzemních vod</vt:lpstr>
      <vt:lpstr>Identifikace zdrojů podzemních vod</vt:lpstr>
      <vt:lpstr>Identifikace zdrojů podzemních vod</vt:lpstr>
      <vt:lpstr>Identifikace zdrojů podzemních vod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223</cp:revision>
  <dcterms:created xsi:type="dcterms:W3CDTF">2024-09-18T08:43:17Z</dcterms:created>
  <dcterms:modified xsi:type="dcterms:W3CDTF">2024-10-30T07:53:22Z</dcterms:modified>
</cp:coreProperties>
</file>