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72" r:id="rId3"/>
    <p:sldId id="273" r:id="rId4"/>
    <p:sldId id="274" r:id="rId5"/>
    <p:sldId id="276" r:id="rId6"/>
    <p:sldId id="277" r:id="rId7"/>
    <p:sldId id="275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AF7"/>
    <a:srgbClr val="C1E5F5"/>
    <a:srgbClr val="000000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69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0008-7DD8-4879-AEB3-708D176512F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F321-0AA0-4D06-A377-BD7A252A8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76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84662-A73B-4D17-CB40-4CB7E43B9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97FE4E-0AB9-541A-7798-1C4EBBDD1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5D451-A265-6517-113F-AC5FA930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C969C0-FC02-740C-B6E2-1EA47383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838F1-FE43-04EE-8FD0-D7FF94DB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4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120FA-FEB7-AFF5-1D39-F4CD269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454DD8-4A40-242F-9E9B-1CBE05DE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FBA11E-0A08-87EC-FD74-8679447A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CDF4C-C275-6482-B33D-7EFB9946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9BD1C-2A96-A868-5902-6176E25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0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72A3A7-A6D9-C714-A6F8-70E12A432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38EBFE-0666-7289-DC9E-858F4ED8F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DDF2FD-82B2-7D87-121A-5761A8FD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FBC26E-9A10-A304-8416-C003BB4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8A841-A3BF-F01D-1094-8DF7AD48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7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47DD2-2445-2FE0-277E-B9D9F505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AE4F6-F647-60AC-D539-0E583605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A0747B-630A-0CF7-6A38-E154D394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29AA95-76C5-FDDB-9748-C646CBD7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4398CE-0487-CC5B-9017-84DB21A1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1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D089-C10C-DB51-95F6-19ED687F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D69FE4-7251-1370-9A37-25FA83F5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17C100-756A-CAFE-95D9-29894A2A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605BC0-5BB5-5B09-8AD8-BB7BE769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B52CB-CCC3-27E6-F4D4-0D0DB16A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2CED3-B318-E870-965A-A2FFF416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C7C63D-3724-6593-7332-6BC4F5505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A320CB-73F2-DF9B-4A5D-D60F5213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4AEABB-98FA-D72C-0590-20499E2B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658CD1-F752-A6CD-340F-A61B68DE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8CDCFD-822E-E8A1-7662-41C0A6EB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D74F3-1A1F-2E11-1198-1338467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2B0FB-4A30-E279-C411-F6DDB274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F56050-478F-A5A8-A71E-36DF22177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569036-C334-F826-E397-2E3E895DD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841264-54E4-578E-11E4-7911791A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CE509B-50F5-A82E-04F9-9940A603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EF80D9-0B04-3D10-F9A6-CAB7633E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75421D-42EE-5CCB-81CC-EDC4492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7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B3EC-45A7-9EDE-035D-63CD23F2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5FE02F-59B1-871C-4603-3E375ABE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806D28-B4F8-E4F8-DF4F-A30C6182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E4DA6-E810-93EC-5230-B0DEC7A9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B916C8-0F53-CCFF-0266-5D22A2FE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19F97D-9F1A-A4EE-A2A0-E7A01D6F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E0CE4D-FB9C-389F-E781-D8ACFCAB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9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89D6A-E1BD-DC39-7F20-2E70A7AD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A14F7-68B8-D8B0-849A-F57A6DBF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C78DF0-1775-31B7-6A6F-8318D271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F6FDAA-4ED4-BE7C-4FFC-8F68C3E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156F2-C116-BAD6-B7A3-7B060C5C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628ECC-178F-E707-BAC7-D99F3868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9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A090D-C8C9-2D05-DECC-B63A8BF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890750-7794-206A-8BF6-644A483EB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4C59FD-9692-F100-C7F3-8932A59CC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6A5938-0374-DADC-091E-95D90C49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0AE3A2-A9BC-295C-F705-DC30ED56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62720C-F407-2FAB-5D5B-F9D16D08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6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A86EAE-49DB-8239-7251-F67958EB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ACF9A8-6CAE-B371-5225-169E798B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C70BE8-5AE6-D639-0849-41C748CC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8E9D7-42DD-4DFC-9913-79BAA8C4D67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A18CBA-1DD6-93F1-072A-04151448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3499B-5F5F-4CDE-D25C-726924CA5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8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957" y="426483"/>
            <a:ext cx="10412785" cy="11287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513" y="2238328"/>
            <a:ext cx="9144000" cy="18813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3600" b="1" dirty="0"/>
              <a:t>Sainshand, Mongolsko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cs-CZ" sz="3600" b="1" dirty="0">
                <a:solidFill>
                  <a:srgbClr val="0070C0"/>
                </a:solidFill>
              </a:rPr>
              <a:t>Situování jímacích vrtů</a:t>
            </a:r>
          </a:p>
        </p:txBody>
      </p:sp>
      <p:pic>
        <p:nvPicPr>
          <p:cNvPr id="7" name="Obrázek 6" descr="Obsah obrázku venku, obloha, území, Pozemní vozidlo&#10;&#10;Popis byl vytvořen automaticky">
            <a:extLst>
              <a:ext uri="{FF2B5EF4-FFF2-40B4-BE49-F238E27FC236}">
                <a16:creationId xmlns:a16="http://schemas.microsoft.com/office/drawing/2014/main" id="{79FC903B-213C-53A2-A1E1-133736BBA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17115" r="17961" b="42536"/>
          <a:stretch/>
        </p:blipFill>
        <p:spPr>
          <a:xfrm>
            <a:off x="5886450" y="3844302"/>
            <a:ext cx="6318250" cy="3013699"/>
          </a:xfrm>
          <a:prstGeom prst="rect">
            <a:avLst/>
          </a:prstGeom>
        </p:spPr>
      </p:pic>
      <p:pic>
        <p:nvPicPr>
          <p:cNvPr id="9" name="Obrázek 8" descr="Obsah obrázku obloha, venku, Liparské ostrovy, Makhtesh&#10;&#10;Popis byl vytvořen automaticky">
            <a:extLst>
              <a:ext uri="{FF2B5EF4-FFF2-40B4-BE49-F238E27FC236}">
                <a16:creationId xmlns:a16="http://schemas.microsoft.com/office/drawing/2014/main" id="{59F7A01D-8355-AF92-7EE9-486047641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5335" r="5019" b="39219"/>
          <a:stretch/>
        </p:blipFill>
        <p:spPr>
          <a:xfrm>
            <a:off x="-6350" y="3845730"/>
            <a:ext cx="6578600" cy="30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179EE-AE29-7908-76FC-C3301F6A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Hydrogeologická pánev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954DA6-60A4-4030-E1A0-1ED3E4AD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13" y="1409989"/>
            <a:ext cx="5602306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800" dirty="0"/>
              <a:t>Výskyt stratiformních (vrstevnatých) hydrogeologických těles – kolektorů a izolátorů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800" dirty="0" err="1"/>
              <a:t>jednokolektorové</a:t>
            </a:r>
            <a:r>
              <a:rPr lang="cs-CZ" sz="1800" dirty="0"/>
              <a:t> pánve např. kvartérní fluviální sedimenty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800" dirty="0" err="1"/>
              <a:t>vícekolektorové</a:t>
            </a:r>
            <a:r>
              <a:rPr lang="cs-CZ" sz="1800" dirty="0"/>
              <a:t> pánve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několik obvykle regionálně vymezitelných superponovaných (kladených nad sebou, navrstvených) kolektorů oddělených izolátory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větší sedimentární pánve, česká křída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800" dirty="0" err="1"/>
              <a:t>mnohakolektorové</a:t>
            </a:r>
            <a:r>
              <a:rPr lang="cs-CZ" sz="1800" dirty="0"/>
              <a:t> pánve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nepravidelné střídání velkého množství často vzájemně </a:t>
            </a:r>
            <a:r>
              <a:rPr lang="cs-CZ" sz="1600" dirty="0" err="1"/>
              <a:t>nekorelovatelných</a:t>
            </a:r>
            <a:r>
              <a:rPr lang="cs-CZ" sz="1600" dirty="0"/>
              <a:t> kolektorů a izolátorů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např. jihočeské pánve, vídeňská pánev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700" dirty="0"/>
              <a:t>pórovitost průlinová, puklinová, </a:t>
            </a:r>
            <a:r>
              <a:rPr lang="cs-CZ" sz="1700" dirty="0" err="1"/>
              <a:t>průlinová+puklinová</a:t>
            </a:r>
            <a:r>
              <a:rPr lang="cs-CZ" sz="1700" dirty="0"/>
              <a:t> (dvojná), krasová (dvojná + krasová = trojná)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cs-CZ" sz="17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0594865-53B3-F148-519B-869382FFCEA8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 descr="Obsah obrázku text, diagram, mapa&#10;&#10;Popis byl vytvořen automaticky">
            <a:extLst>
              <a:ext uri="{FF2B5EF4-FFF2-40B4-BE49-F238E27FC236}">
                <a16:creationId xmlns:a16="http://schemas.microsoft.com/office/drawing/2014/main" id="{067D4AFE-54A0-78EA-9E91-57B5058D1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7503"/>
            <a:ext cx="5844047" cy="337288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739A674-F99E-43EB-FA59-7AB60E9F1BEE}"/>
              </a:ext>
            </a:extLst>
          </p:cNvPr>
          <p:cNvSpPr txBox="1"/>
          <p:nvPr/>
        </p:nvSpPr>
        <p:spPr>
          <a:xfrm>
            <a:off x="9613900" y="5140219"/>
            <a:ext cx="180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1" dirty="0">
                <a:solidFill>
                  <a:srgbClr val="3C3830"/>
                </a:solidFill>
                <a:effectLst/>
                <a:latin typeface="Basis Grotesque"/>
              </a:rPr>
              <a:t>https://grist.org/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617725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E9F39-37EC-ED88-AB4C-BA434E3A2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DDB20-57BE-5904-6386-C2B459F2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113468" cy="838033"/>
          </a:xfrm>
        </p:spPr>
        <p:txBody>
          <a:bodyPr>
            <a:normAutofit/>
          </a:bodyPr>
          <a:lstStyle/>
          <a:p>
            <a:r>
              <a:rPr lang="cs-CZ" sz="3600" dirty="0"/>
              <a:t>Sainshand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88C932-DFD2-E76B-D49C-1BE1F70F8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49" y="1409989"/>
            <a:ext cx="7443871" cy="483490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Problematika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město Sainshand v provincii </a:t>
            </a:r>
            <a:r>
              <a:rPr lang="cs-CZ" sz="1800" dirty="0" err="1"/>
              <a:t>Dorno</a:t>
            </a:r>
            <a:r>
              <a:rPr lang="cs-CZ" sz="1800" dirty="0"/>
              <a:t> Gobi v Mongolsku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aridní prostředí pouště Gobi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rozvoj průmyslu – plánován nový průmyslový komplex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očekávané zvýšení obyvatel z 20 000 na cca 200 000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zásobování značným množstvím vody (250 l/s)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800" b="1" dirty="0">
              <a:solidFill>
                <a:schemeClr val="accent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Cíle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dirty="0"/>
              <a:t>stanovení směrů proudění podzemních vod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dirty="0"/>
              <a:t>prostorové rozložení transmisivity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dirty="0"/>
              <a:t>stanovení přítoku vod do pánve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dirty="0"/>
              <a:t>chemismus podzemních vod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1800" dirty="0"/>
              <a:t>optimální situování jímacích vrtů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cs-CZ" sz="17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cs-CZ" sz="17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2BC3237-85AF-0C62-6BCD-A50F90937BF4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7" name="Obrázek 6" descr="Obsah obrázku text, mapa, atlas&#10;&#10;Popis byl vytvořen automaticky">
            <a:extLst>
              <a:ext uri="{FF2B5EF4-FFF2-40B4-BE49-F238E27FC236}">
                <a16:creationId xmlns:a16="http://schemas.microsoft.com/office/drawing/2014/main" id="{85158A3E-0DE8-3921-A9E4-F71559DF3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82" y="365125"/>
            <a:ext cx="4966705" cy="3240000"/>
          </a:xfrm>
          <a:prstGeom prst="rect">
            <a:avLst/>
          </a:prstGeom>
        </p:spPr>
      </p:pic>
      <p:pic>
        <p:nvPicPr>
          <p:cNvPr id="10" name="Obrázek 9" descr="Obsah obrázku mapa, text&#10;&#10;Popis byl vytvořen automaticky">
            <a:extLst>
              <a:ext uri="{FF2B5EF4-FFF2-40B4-BE49-F238E27FC236}">
                <a16:creationId xmlns:a16="http://schemas.microsoft.com/office/drawing/2014/main" id="{880F6691-BD3F-21A1-A77B-E08C2B004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482" y="3666710"/>
            <a:ext cx="4601388" cy="31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06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8263-EFCA-7687-8025-1D94A6749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E65469-C8FB-265B-B99C-007C367BD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635" y="1409989"/>
            <a:ext cx="4235815" cy="48349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řeka </a:t>
            </a:r>
            <a:r>
              <a:rPr lang="cs-CZ" sz="1700" dirty="0" err="1"/>
              <a:t>Kherlen</a:t>
            </a:r>
            <a:r>
              <a:rPr lang="cs-CZ" sz="1700" dirty="0"/>
              <a:t> – 230 km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hydrogeologická pánev – 30 km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křídové fluviální a </a:t>
            </a:r>
            <a:r>
              <a:rPr lang="cs-CZ" sz="1700" dirty="0" err="1"/>
              <a:t>lakustrinní</a:t>
            </a:r>
            <a:r>
              <a:rPr lang="cs-CZ" sz="1700" dirty="0"/>
              <a:t> sedimenty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mocnost 1800-2700 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6 hlavních kolektorů </a:t>
            </a:r>
            <a:endParaRPr lang="cs-CZ" sz="16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spodní křída: </a:t>
            </a:r>
            <a:r>
              <a:rPr lang="cs-CZ" sz="1600" dirty="0" err="1"/>
              <a:t>Tsagaantsav</a:t>
            </a:r>
            <a:r>
              <a:rPr lang="cs-CZ" sz="1600" dirty="0"/>
              <a:t>, </a:t>
            </a:r>
            <a:r>
              <a:rPr lang="cs-CZ" sz="1600" dirty="0" err="1"/>
              <a:t>Shinekhudag</a:t>
            </a:r>
            <a:r>
              <a:rPr lang="cs-CZ" sz="1600" dirty="0"/>
              <a:t>, H</a:t>
            </a:r>
            <a:r>
              <a:rPr lang="el-GR" sz="1600" dirty="0"/>
              <a:t>ϋ</a:t>
            </a:r>
            <a:r>
              <a:rPr lang="cs-CZ" sz="1600" dirty="0" err="1"/>
              <a:t>hteeg</a:t>
            </a:r>
            <a:endParaRPr lang="cs-CZ" sz="16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svrchní křída: Sainshand, </a:t>
            </a:r>
            <a:r>
              <a:rPr lang="cs-CZ" sz="1600" dirty="0" err="1"/>
              <a:t>Bayaanshiree</a:t>
            </a:r>
            <a:r>
              <a:rPr lang="cs-CZ" sz="1600" dirty="0"/>
              <a:t>, </a:t>
            </a:r>
            <a:r>
              <a:rPr lang="cs-CZ" sz="1600" dirty="0" err="1"/>
              <a:t>Baruungoyot</a:t>
            </a:r>
            <a:endParaRPr lang="cs-CZ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proterozoické a paleozoické podloží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700" dirty="0"/>
              <a:t>nadloží – relikty paleogenních a neogenních sedimentů, kvartérní sedimenty v centru pánve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dirty="0"/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cs-CZ" sz="17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3019C69-E6DF-239C-1F5D-E7DEB83B8FF7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CEC121-C209-AA24-6D9C-E727E3146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1" y="722594"/>
            <a:ext cx="7535862" cy="60528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4D88EEC-A8D7-6E33-2687-C792A2C8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4744418" cy="83803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/>
              <a:t>Sainshand – hydrogeologie</a:t>
            </a:r>
          </a:p>
        </p:txBody>
      </p:sp>
    </p:spTree>
    <p:extLst>
      <p:ext uri="{BB962C8B-B14F-4D97-AF65-F5344CB8AC3E}">
        <p14:creationId xmlns:p14="http://schemas.microsoft.com/office/powerpoint/2010/main" val="2694551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75196-DF2C-4AC4-836F-6B5F1D174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51D9C0-822A-163D-354B-C55F9D8A8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71862"/>
            <a:ext cx="5565151" cy="14857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kolektor Sainshand – vysoké specifické kapacity vrtů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geofyzikální průzkum – vymezení kolektoru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stávající a nové vrty – čerpací/stoupací zkoušky – identifikace zón s vyšší transmisivitou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archivní záznamy – často údaje o specifické kapacitě vrtů </a:t>
            </a:r>
            <a:r>
              <a:rPr lang="cs-CZ" sz="1200" dirty="0">
                <a:sym typeface="Wingdings" panose="05000000000000000000" pitchFamily="2" charset="2"/>
              </a:rPr>
              <a:t></a:t>
            </a:r>
            <a:r>
              <a:rPr lang="cs-CZ" sz="1600" dirty="0">
                <a:sym typeface="Wingdings" panose="05000000000000000000" pitchFamily="2" charset="2"/>
              </a:rPr>
              <a:t> odhad transmisivity</a:t>
            </a:r>
            <a:endParaRPr lang="cs-CZ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měření hladiny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600" dirty="0"/>
              <a:t>situování jímacích vrtů do blízkosti drenážích zón a do míst s vyšší transmisivitou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dirty="0"/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cs-CZ" sz="17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72529E7-3815-BC86-B14A-E7BA86BDBF3F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6" name="Obrázek 5" descr="Obsah obrázku diagram, mapa, text, řada/pruh&#10;&#10;Popis byl vytvořen automaticky">
            <a:extLst>
              <a:ext uri="{FF2B5EF4-FFF2-40B4-BE49-F238E27FC236}">
                <a16:creationId xmlns:a16="http://schemas.microsoft.com/office/drawing/2014/main" id="{4EF7AD5C-C918-3A8D-25D2-A84B71361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08" y="4275944"/>
            <a:ext cx="3926701" cy="2425765"/>
          </a:xfrm>
          <a:prstGeom prst="rect">
            <a:avLst/>
          </a:prstGeom>
        </p:spPr>
      </p:pic>
      <p:pic>
        <p:nvPicPr>
          <p:cNvPr id="9" name="Obrázek 8" descr="Obsah obrázku text, snímek obrazovky, diagram, Plán&#10;&#10;Popis byl vytvořen automaticky">
            <a:extLst>
              <a:ext uri="{FF2B5EF4-FFF2-40B4-BE49-F238E27FC236}">
                <a16:creationId xmlns:a16="http://schemas.microsoft.com/office/drawing/2014/main" id="{87F0DDA8-AB28-DB9A-D475-9D95D2C70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784141"/>
            <a:ext cx="6096000" cy="59314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07910E-DA93-0F29-F3B3-2788AFC5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5760418" cy="83803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/>
              <a:t>Sainshand – hydrogeologický průzkum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920E4DC9-D764-C259-3440-2955E3313231}"/>
                  </a:ext>
                </a:extLst>
              </p:cNvPr>
              <p:cNvSpPr txBox="1"/>
              <p:nvPr/>
            </p:nvSpPr>
            <p:spPr>
              <a:xfrm>
                <a:off x="157505" y="5490775"/>
                <a:ext cx="1587862" cy="49148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05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cs-CZ" sz="105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1050" b="1" i="0">
                          <a:latin typeface="Cambria Math" panose="02040503050406030204" pitchFamily="18" charset="0"/>
                        </a:rPr>
                        <m:t>𝟑𝟑</m:t>
                      </m:r>
                      <m:r>
                        <a:rPr lang="cs-CZ" sz="1050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cs-CZ" sz="1050" b="1" i="0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cs-CZ" sz="105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cs-CZ" sz="105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sz="105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1050" b="1" i="1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cs-CZ" sz="105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05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cs-CZ" sz="1050" b="1" i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cs-CZ" sz="1050" b="1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cs-CZ" sz="1050" b="1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sz="1050" b="1" i="1">
                                          <a:latin typeface="Cambria Math" panose="02040503050406030204" pitchFamily="18" charset="0"/>
                                        </a:rPr>
                                        <m:t>𝒉</m:t>
                                      </m:r>
                                    </m:e>
                                    <m:sub>
                                      <m:r>
                                        <a:rPr lang="cs-CZ" sz="1050" b="1" i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cs-CZ" sz="1050" b="1" i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cs-CZ" sz="1050" b="1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sz="1050" b="1" i="0">
                              <a:latin typeface="Cambria Math" panose="02040503050406030204" pitchFamily="18" charset="0"/>
                            </a:rPr>
                            <m:t>𝟔𝟕</m:t>
                          </m:r>
                        </m:sup>
                      </m:sSup>
                    </m:oMath>
                  </m:oMathPara>
                </a14:m>
                <a:endParaRPr lang="cs-CZ" sz="1050" b="1" dirty="0"/>
              </a:p>
            </p:txBody>
          </p:sp>
        </mc:Choice>
        <mc:Fallback xmlns="">
          <p:sp>
            <p:nvSpPr>
              <p:cNvPr id="5" name="TextovéPole 4">
                <a:extLst>
                  <a:ext uri="{FF2B5EF4-FFF2-40B4-BE49-F238E27FC236}">
                    <a16:creationId xmlns:a16="http://schemas.microsoft.com/office/drawing/2014/main" id="{920E4DC9-D764-C259-3440-2955E33132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5" y="5490775"/>
                <a:ext cx="1587862" cy="4914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>
            <a:extLst>
              <a:ext uri="{FF2B5EF4-FFF2-40B4-BE49-F238E27FC236}">
                <a16:creationId xmlns:a16="http://schemas.microsoft.com/office/drawing/2014/main" id="{50C15CCB-2A38-E1E0-2E1B-3C11E053C5B5}"/>
              </a:ext>
            </a:extLst>
          </p:cNvPr>
          <p:cNvSpPr txBox="1"/>
          <p:nvPr/>
        </p:nvSpPr>
        <p:spPr>
          <a:xfrm>
            <a:off x="46430" y="4862152"/>
            <a:ext cx="1850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Přepočet specifické kapacity vrtu na transmisivitu (</a:t>
            </a:r>
            <a:r>
              <a:rPr lang="cs-CZ" sz="1050" dirty="0" err="1"/>
              <a:t>Razack</a:t>
            </a:r>
            <a:r>
              <a:rPr lang="cs-CZ" sz="1050" dirty="0"/>
              <a:t> a </a:t>
            </a:r>
            <a:r>
              <a:rPr lang="cs-CZ" sz="1050" dirty="0" err="1"/>
              <a:t>Huntley</a:t>
            </a:r>
            <a:r>
              <a:rPr lang="cs-CZ" sz="1050" dirty="0"/>
              <a:t>, 1991)</a:t>
            </a:r>
          </a:p>
          <a:p>
            <a:endParaRPr lang="cs-CZ" sz="105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77DDD9-6DB9-BBCF-BBB1-4E66A57DC547}"/>
              </a:ext>
            </a:extLst>
          </p:cNvPr>
          <p:cNvSpPr txBox="1"/>
          <p:nvPr/>
        </p:nvSpPr>
        <p:spPr>
          <a:xfrm>
            <a:off x="88340" y="6021690"/>
            <a:ext cx="176633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kde </a:t>
            </a:r>
            <a:r>
              <a:rPr lang="cs-CZ" sz="1050" i="1" dirty="0"/>
              <a:t>h</a:t>
            </a:r>
            <a:r>
              <a:rPr lang="cs-CZ" sz="1050" i="1" baseline="-25000" dirty="0"/>
              <a:t>0</a:t>
            </a:r>
            <a:r>
              <a:rPr lang="cs-CZ" sz="1050" i="1" dirty="0"/>
              <a:t>-h</a:t>
            </a:r>
            <a:r>
              <a:rPr lang="cs-CZ" sz="1050" i="1" baseline="-25000" dirty="0"/>
              <a:t>1</a:t>
            </a:r>
            <a:r>
              <a:rPr lang="cs-CZ" sz="1050" dirty="0"/>
              <a:t> (m) je snížení hladiny a </a:t>
            </a:r>
            <a:r>
              <a:rPr lang="cs-CZ" sz="1050" i="1" dirty="0"/>
              <a:t>Q</a:t>
            </a:r>
            <a:r>
              <a:rPr lang="cs-CZ" sz="1050" dirty="0"/>
              <a:t> (m</a:t>
            </a:r>
            <a:r>
              <a:rPr lang="cs-CZ" sz="1050" baseline="30000" dirty="0"/>
              <a:t>3</a:t>
            </a:r>
            <a:r>
              <a:rPr lang="cs-CZ" sz="1050" dirty="0"/>
              <a:t>/s) je čerpané množství</a:t>
            </a:r>
          </a:p>
        </p:txBody>
      </p:sp>
    </p:spTree>
    <p:extLst>
      <p:ext uri="{BB962C8B-B14F-4D97-AF65-F5344CB8AC3E}">
        <p14:creationId xmlns:p14="http://schemas.microsoft.com/office/powerpoint/2010/main" val="222315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D74C4-71BB-25F3-A38E-7E67BC4FC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BEF789-21D1-52E0-9595-211BB01AD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31" y="1533114"/>
            <a:ext cx="3926884" cy="46502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chemické analýzy vody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hydrochemická charakterizace vod vzorkovaných kolektorů a identifikace zón nižší mineralizace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400" dirty="0"/>
              <a:t>hlubší kolektor Sainshand – Na-Cl s vyšší mineralizací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400" dirty="0"/>
              <a:t>nadložní kolektor </a:t>
            </a:r>
            <a:r>
              <a:rPr lang="cs-CZ" sz="1400" dirty="0" err="1"/>
              <a:t>Bayaanshiree</a:t>
            </a:r>
            <a:r>
              <a:rPr lang="cs-CZ" sz="1400" dirty="0"/>
              <a:t> –  méně mineralizované Na-HCO</a:t>
            </a:r>
            <a:r>
              <a:rPr lang="cs-CZ" sz="1400" baseline="-25000" dirty="0"/>
              <a:t>3</a:t>
            </a:r>
            <a:r>
              <a:rPr lang="cs-CZ" sz="1400" dirty="0"/>
              <a:t>, Na-SO</a:t>
            </a:r>
            <a:r>
              <a:rPr lang="cs-CZ" sz="1400" baseline="-25000" dirty="0"/>
              <a:t>4</a:t>
            </a:r>
            <a:r>
              <a:rPr lang="cs-CZ" sz="1400" dirty="0"/>
              <a:t> až více mineralizované Na-Cl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korelace hydrochemických zón s prouděním podzemních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700" dirty="0"/>
              <a:t>situování vrtů do zón nižší mineralizace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7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7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17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1700" dirty="0"/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endParaRPr lang="cs-CZ" sz="17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16D0E1-8E3F-E7A0-1953-1D7BE0E7C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5760418" cy="83803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/>
              <a:t>Sainshand – hydrogeologický průzkum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B15B62E0-AD0B-C17A-92F0-EB6F60B15DF6}"/>
              </a:ext>
            </a:extLst>
          </p:cNvPr>
          <p:cNvGrpSpPr/>
          <p:nvPr/>
        </p:nvGrpSpPr>
        <p:grpSpPr>
          <a:xfrm>
            <a:off x="4620676" y="1871818"/>
            <a:ext cx="4066341" cy="4194949"/>
            <a:chOff x="4450973" y="913666"/>
            <a:chExt cx="4066341" cy="4194949"/>
          </a:xfrm>
        </p:grpSpPr>
        <p:pic>
          <p:nvPicPr>
            <p:cNvPr id="19" name="Obrázek 18" descr="Obsah obrázku diagram, řada/pruh, origami&#10;&#10;Popis byl vytvořen automaticky">
              <a:extLst>
                <a:ext uri="{FF2B5EF4-FFF2-40B4-BE49-F238E27FC236}">
                  <a16:creationId xmlns:a16="http://schemas.microsoft.com/office/drawing/2014/main" id="{BDBAB589-41DF-3AD2-3AB7-062881D4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973" y="1348448"/>
              <a:ext cx="4066341" cy="3760167"/>
            </a:xfrm>
            <a:prstGeom prst="rect">
              <a:avLst/>
            </a:prstGeom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EF93503C-558E-8BA8-D686-3287889B26B8}"/>
                </a:ext>
              </a:extLst>
            </p:cNvPr>
            <p:cNvSpPr txBox="1"/>
            <p:nvPr/>
          </p:nvSpPr>
          <p:spPr>
            <a:xfrm>
              <a:off x="5543550" y="913666"/>
              <a:ext cx="17219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1" dirty="0"/>
                <a:t>Piperův diagram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DF60362-3E72-78C6-DF59-602052FAAF30}"/>
              </a:ext>
            </a:extLst>
          </p:cNvPr>
          <p:cNvGrpSpPr/>
          <p:nvPr/>
        </p:nvGrpSpPr>
        <p:grpSpPr>
          <a:xfrm>
            <a:off x="8882607" y="1403193"/>
            <a:ext cx="3113713" cy="4910077"/>
            <a:chOff x="8882607" y="1403193"/>
            <a:chExt cx="3113713" cy="4910077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D7AE94A2-3F02-CF1E-C4EF-2C0793FCA56B}"/>
                </a:ext>
              </a:extLst>
            </p:cNvPr>
            <p:cNvGrpSpPr/>
            <p:nvPr/>
          </p:nvGrpSpPr>
          <p:grpSpPr>
            <a:xfrm>
              <a:off x="8882607" y="1403193"/>
              <a:ext cx="3113713" cy="4910077"/>
              <a:chOff x="8961359" y="784141"/>
              <a:chExt cx="3113713" cy="4910077"/>
            </a:xfrm>
          </p:grpSpPr>
          <p:grpSp>
            <p:nvGrpSpPr>
              <p:cNvPr id="17" name="Skupina 16">
                <a:extLst>
                  <a:ext uri="{FF2B5EF4-FFF2-40B4-BE49-F238E27FC236}">
                    <a16:creationId xmlns:a16="http://schemas.microsoft.com/office/drawing/2014/main" id="{4C6A1D33-6CEC-E1A0-7C50-3D892766898D}"/>
                  </a:ext>
                </a:extLst>
              </p:cNvPr>
              <p:cNvGrpSpPr/>
              <p:nvPr/>
            </p:nvGrpSpPr>
            <p:grpSpPr>
              <a:xfrm>
                <a:off x="8961359" y="913666"/>
                <a:ext cx="3113713" cy="4780552"/>
                <a:chOff x="8760103" y="448448"/>
                <a:chExt cx="3113713" cy="4780552"/>
              </a:xfrm>
            </p:grpSpPr>
            <p:pic>
              <p:nvPicPr>
                <p:cNvPr id="16" name="Obrázek 15">
                  <a:extLst>
                    <a:ext uri="{FF2B5EF4-FFF2-40B4-BE49-F238E27FC236}">
                      <a16:creationId xmlns:a16="http://schemas.microsoft.com/office/drawing/2014/main" id="{94AABD92-31C1-B389-031D-EBD9AB5864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806074" y="3429000"/>
                  <a:ext cx="3067742" cy="1800000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2F91C9D1-7B9D-94D4-6F8B-29D16CBED5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806074" y="1897808"/>
                  <a:ext cx="2933695" cy="1800000"/>
                </a:xfrm>
                <a:prstGeom prst="rect">
                  <a:avLst/>
                </a:prstGeom>
              </p:spPr>
            </p:pic>
            <p:pic>
              <p:nvPicPr>
                <p:cNvPr id="14" name="Obrázek 13">
                  <a:extLst>
                    <a:ext uri="{FF2B5EF4-FFF2-40B4-BE49-F238E27FC236}">
                      <a16:creationId xmlns:a16="http://schemas.microsoft.com/office/drawing/2014/main" id="{DB7E4DE8-CE60-922E-4A79-F96D4A5795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760103" y="448448"/>
                  <a:ext cx="3061950" cy="1800000"/>
                </a:xfrm>
                <a:prstGeom prst="rect">
                  <a:avLst/>
                </a:prstGeom>
              </p:spPr>
            </p:pic>
          </p:grpSp>
          <p:sp>
            <p:nvSpPr>
              <p:cNvPr id="21" name="TextovéPole 20">
                <a:extLst>
                  <a:ext uri="{FF2B5EF4-FFF2-40B4-BE49-F238E27FC236}">
                    <a16:creationId xmlns:a16="http://schemas.microsoft.com/office/drawing/2014/main" id="{F08C9D53-836E-DD99-8821-841FAAA172E2}"/>
                  </a:ext>
                </a:extLst>
              </p:cNvPr>
              <p:cNvSpPr txBox="1"/>
              <p:nvPr/>
            </p:nvSpPr>
            <p:spPr>
              <a:xfrm>
                <a:off x="9553185" y="784141"/>
                <a:ext cx="172195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 err="1"/>
                  <a:t>Stiffův</a:t>
                </a:r>
                <a:r>
                  <a:rPr lang="cs-CZ" sz="1600" b="1" dirty="0"/>
                  <a:t> diagram</a:t>
                </a:r>
              </a:p>
            </p:txBody>
          </p:sp>
        </p:grpSp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B1442742-A338-CC2F-4B90-4D11F1167864}"/>
                </a:ext>
              </a:extLst>
            </p:cNvPr>
            <p:cNvSpPr txBox="1"/>
            <p:nvPr/>
          </p:nvSpPr>
          <p:spPr>
            <a:xfrm>
              <a:off x="9969727" y="2524901"/>
              <a:ext cx="98544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100" b="1" dirty="0" err="1"/>
                <a:t>Na+K</a:t>
              </a:r>
              <a:r>
                <a:rPr lang="cs-CZ" sz="1100" b="1" dirty="0"/>
                <a:t>/HCO</a:t>
              </a:r>
              <a:r>
                <a:rPr lang="cs-CZ" sz="1100" b="1" baseline="-25000" dirty="0"/>
                <a:t>3</a:t>
              </a:r>
              <a:endParaRPr lang="cs-CZ" sz="1100" b="1" dirty="0"/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38F92323-B3F1-73A4-6B13-5BF964EF0564}"/>
                </a:ext>
              </a:extLst>
            </p:cNvPr>
            <p:cNvSpPr txBox="1"/>
            <p:nvPr/>
          </p:nvSpPr>
          <p:spPr>
            <a:xfrm>
              <a:off x="9277729" y="3871159"/>
              <a:ext cx="98544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100" b="1" dirty="0" err="1"/>
                <a:t>Na+K</a:t>
              </a:r>
              <a:r>
                <a:rPr lang="cs-CZ" sz="1100" b="1" dirty="0"/>
                <a:t>/SO</a:t>
              </a:r>
              <a:r>
                <a:rPr lang="cs-CZ" sz="1100" b="1" baseline="-25000" dirty="0"/>
                <a:t>4</a:t>
              </a:r>
              <a:endParaRPr lang="cs-CZ" sz="1100" b="1" dirty="0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5C873581-00DD-9765-1D02-CA461D359F1A}"/>
                </a:ext>
              </a:extLst>
            </p:cNvPr>
            <p:cNvSpPr txBox="1"/>
            <p:nvPr/>
          </p:nvSpPr>
          <p:spPr>
            <a:xfrm>
              <a:off x="9277729" y="5442437"/>
              <a:ext cx="98544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100" b="1" dirty="0" err="1"/>
                <a:t>Na+K</a:t>
              </a:r>
              <a:r>
                <a:rPr lang="cs-CZ" sz="1100" b="1" dirty="0"/>
                <a:t>/Cl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960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90391-FDF7-11D7-5EEB-D52ADB023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1B7984-2879-B072-B338-0DDBF2ACA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15" y="1533114"/>
            <a:ext cx="4707628" cy="46502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sestavte mapy (program Surfer v učebně </a:t>
            </a:r>
            <a:r>
              <a:rPr lang="cs-CZ" sz="1600" dirty="0" err="1"/>
              <a:t>Gp</a:t>
            </a:r>
            <a:r>
              <a:rPr lang="cs-CZ" sz="1600" dirty="0"/>
              <a:t> 02006) ukazující prostorovou distribuci výsledků HG průzkumu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transmisivity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hydraulické vodivosti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celkové mineralizace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hydrochemické typy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cs-CZ" sz="1600">
                <a:solidFill>
                  <a:schemeClr val="accent2"/>
                </a:solidFill>
              </a:rPr>
              <a:t>Otestujte </a:t>
            </a:r>
            <a:r>
              <a:rPr lang="cs-CZ" sz="1600" dirty="0">
                <a:solidFill>
                  <a:schemeClr val="accent2"/>
                </a:solidFill>
              </a:rPr>
              <a:t>různé interpolační metody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proveďte vzájemnou korelaci mezi zobrazenými ukazateli (koncepční model)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1600" dirty="0"/>
              <a:t>na základě získané představy o hydrogeologii studované struktury navrhněte optimální situování jímacích vrtů</a:t>
            </a: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cs-CZ" sz="1600" dirty="0"/>
              <a:t>Podklady pro cvičení 9 naleznete ve studijních materiálech ve složce Cvičení – soubor </a:t>
            </a:r>
            <a:r>
              <a:rPr lang="cs-CZ" sz="1600" i="1" dirty="0"/>
              <a:t>Cvičení_9_Sainshand_data_z_HG_průzkumu.xlsx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2E96D8-1FF0-D4DA-D87F-40DC2F21ACE8}"/>
              </a:ext>
            </a:extLst>
          </p:cNvPr>
          <p:cNvSpPr txBox="1"/>
          <p:nvPr/>
        </p:nvSpPr>
        <p:spPr>
          <a:xfrm>
            <a:off x="8623361" y="1163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3201AA-1A8B-1999-5706-21C76A9A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32" y="365125"/>
            <a:ext cx="11608768" cy="83803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dirty="0"/>
              <a:t>Sainshand – zpracování výsledků hydrogeologického průzkumu – Cvičení 9</a:t>
            </a:r>
          </a:p>
        </p:txBody>
      </p:sp>
      <p:pic>
        <p:nvPicPr>
          <p:cNvPr id="11" name="Obrázek 10" descr="Obsah obrázku text, snímek obrazovky, kresba, umění&#10;&#10;Popis byl vytvořen automaticky">
            <a:extLst>
              <a:ext uri="{FF2B5EF4-FFF2-40B4-BE49-F238E27FC236}">
                <a16:creationId xmlns:a16="http://schemas.microsoft.com/office/drawing/2014/main" id="{C4B0FED2-35EB-D9E7-DAB4-1CB994BB8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35" y="1966355"/>
            <a:ext cx="3567314" cy="3960000"/>
          </a:xfrm>
          <a:prstGeom prst="rect">
            <a:avLst/>
          </a:prstGeom>
        </p:spPr>
      </p:pic>
      <p:pic>
        <p:nvPicPr>
          <p:cNvPr id="13" name="Obrázek 12" descr="Obsah obrázku text, kresba, diagram, mapa&#10;&#10;Popis byl vytvořen automaticky">
            <a:extLst>
              <a:ext uri="{FF2B5EF4-FFF2-40B4-BE49-F238E27FC236}">
                <a16:creationId xmlns:a16="http://schemas.microsoft.com/office/drawing/2014/main" id="{448191CA-65C5-7F5F-E300-71273B86B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649" y="1966355"/>
            <a:ext cx="3187560" cy="3960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EC364C6-C5D2-F3B4-2F5B-2FAA2B01567A}"/>
              </a:ext>
            </a:extLst>
          </p:cNvPr>
          <p:cNvSpPr txBox="1"/>
          <p:nvPr/>
        </p:nvSpPr>
        <p:spPr>
          <a:xfrm>
            <a:off x="6297275" y="1548061"/>
            <a:ext cx="4652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70C0"/>
                </a:solidFill>
              </a:rPr>
              <a:t>Korelace jednotlivých ukazatelů se směry proudění</a:t>
            </a:r>
          </a:p>
        </p:txBody>
      </p:sp>
    </p:spTree>
    <p:extLst>
      <p:ext uri="{BB962C8B-B14F-4D97-AF65-F5344CB8AC3E}">
        <p14:creationId xmlns:p14="http://schemas.microsoft.com/office/powerpoint/2010/main" val="42175144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3213</TotalTime>
  <Words>483</Words>
  <Application>Microsoft Office PowerPoint</Application>
  <PresentationFormat>Širokoúhlá obrazovka</PresentationFormat>
  <Paragraphs>79</Paragraphs>
  <Slides>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Basis Grotesque</vt:lpstr>
      <vt:lpstr>Cambria Math</vt:lpstr>
      <vt:lpstr>Open Sans</vt:lpstr>
      <vt:lpstr>Wingdings</vt:lpstr>
      <vt:lpstr>Motiv Office</vt:lpstr>
      <vt:lpstr>Praktické úlohy vodního hospodářství</vt:lpstr>
      <vt:lpstr>Hydrogeologická pánev</vt:lpstr>
      <vt:lpstr>Sainshand</vt:lpstr>
      <vt:lpstr>Sainshand – hydrogeologie</vt:lpstr>
      <vt:lpstr>Sainshand – hydrogeologický průzkum</vt:lpstr>
      <vt:lpstr>Sainshand – hydrogeologický průzkum</vt:lpstr>
      <vt:lpstr>Sainshand – zpracování výsledků hydrogeologického průzkumu – Cvičení 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425</cp:revision>
  <dcterms:created xsi:type="dcterms:W3CDTF">2024-09-18T08:43:17Z</dcterms:created>
  <dcterms:modified xsi:type="dcterms:W3CDTF">2024-11-27T06:39:29Z</dcterms:modified>
</cp:coreProperties>
</file>