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8" r:id="rId2"/>
    <p:sldId id="272" r:id="rId3"/>
    <p:sldId id="278" r:id="rId4"/>
    <p:sldId id="284" r:id="rId5"/>
    <p:sldId id="280" r:id="rId6"/>
    <p:sldId id="281" r:id="rId7"/>
    <p:sldId id="282" r:id="rId8"/>
    <p:sldId id="283" r:id="rId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EAF7"/>
    <a:srgbClr val="C1E5F5"/>
    <a:srgbClr val="000000"/>
    <a:srgbClr val="FFFF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7" autoAdjust="0"/>
    <p:restoredTop sz="94660"/>
  </p:normalViewPr>
  <p:slideViewPr>
    <p:cSldViewPr snapToGrid="0">
      <p:cViewPr>
        <p:scale>
          <a:sx n="100" d="100"/>
          <a:sy n="100" d="100"/>
        </p:scale>
        <p:origin x="711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BD0008-7DD8-4879-AEB3-708D176512FD}" type="datetimeFigureOut">
              <a:rPr lang="cs-CZ" smtClean="0"/>
              <a:t>11.12.2024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B0F321-0AA0-4D06-A377-BD7A252A89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4765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A1700-B19C-44FB-B4C0-16B7C0C804C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6314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0F321-0AA0-4D06-A377-BD7A252A8986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9050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020BD-67CC-FD2E-0FAD-C294AA51F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CA695CEB-4566-6852-ADBF-FDD8FE8671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BE918690-EC7A-7676-58FD-89523C02BD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312B9CA-A9C2-F4FD-B781-23ECDCAE0D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0F321-0AA0-4D06-A377-BD7A252A8986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6450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6A966E-0172-4CAE-308B-FCEDE74AD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C5B09299-BA0D-5085-37A5-A2E2ACDDBC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B9082E96-31EC-4467-16C9-DABB995F52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74633FD-E807-4D5B-E9E5-8AEDB8B803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0F321-0AA0-4D06-A377-BD7A252A8986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2960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72491B-EF0E-4B24-2966-155A1429D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33DE337D-2943-3E9D-A822-359090570B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51B3FC9F-6C69-382D-0E3A-93385B126B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7AD5336-157C-A6D7-701B-381E6C9D6C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0F321-0AA0-4D06-A377-BD7A252A8986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6976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CBE7B-CD24-E256-BDF3-968F2FE72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465EC32C-F60A-8337-3048-4D69474A94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C205F397-2AE9-69E0-6DA8-08E24C8286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622D9A8-E3E3-768C-A95F-B8D3E38D29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0F321-0AA0-4D06-A377-BD7A252A8986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13321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D5BAC-053D-0866-8E5A-4A355C02A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C0C221F5-5D98-6139-950E-4668CEDB84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5AD432C2-209E-F9C8-CF29-CADF765A9F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46E9688-46AB-B78F-43EC-0282954AA0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0F321-0AA0-4D06-A377-BD7A252A8986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3051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89AC0-2944-E940-0897-ED26ED3EF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00D3818C-9075-4D73-9D16-E4E9581EFB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90D248A9-27DC-74A8-C4A0-D76DEE2B11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4B75A87-0F47-A6A4-0C61-05C39785ED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0F321-0AA0-4D06-A377-BD7A252A8986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810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B84662-A73B-4D17-CB40-4CB7E43B9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97FE4E-0AB9-541A-7798-1C4EBBDD11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D55D451-A265-6517-113F-AC5FA9300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E9D7-42DD-4DFC-9913-79BAA8C4D67D}" type="datetimeFigureOut">
              <a:rPr lang="cs-CZ" smtClean="0"/>
              <a:t>11.12.2024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FC969C0-FC02-740C-B6E2-1EA473836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C838F1-FE43-04EE-8FD0-D7FF94DBC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6489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5120FA-FEB7-AFF5-1D39-F4CD26904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F454DD8-4A40-242F-9E9B-1CBE05DECB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5FBA11E-0A08-87EC-FD74-8679447A0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E9D7-42DD-4DFC-9913-79BAA8C4D67D}" type="datetimeFigureOut">
              <a:rPr lang="cs-CZ" smtClean="0"/>
              <a:t>11.12.2024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E0CDF4C-C275-6482-B33D-7EFB99463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5B9BD1C-2A96-A868-5902-6176E25AA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7207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672A3A7-A6D9-C714-A6F8-70E12A4328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538EBFE-0666-7289-DC9E-858F4ED8FD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8DDF2FD-82B2-7D87-121A-5761A8FDE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E9D7-42DD-4DFC-9913-79BAA8C4D67D}" type="datetimeFigureOut">
              <a:rPr lang="cs-CZ" smtClean="0"/>
              <a:t>11.12.2024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7FBC26E-9A10-A304-8416-C003BB4A2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6C8A841-A3BF-F01D-1094-8DF7AD487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1476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F47DD2-2445-2FE0-277E-B9D9F505A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AAE4F6-F647-60AC-D539-0E583605A6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FA0747B-630A-0CF7-6A38-E154D3949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E9D7-42DD-4DFC-9913-79BAA8C4D67D}" type="datetimeFigureOut">
              <a:rPr lang="cs-CZ" smtClean="0"/>
              <a:t>11.12.2024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E29AA95-76C5-FDDB-9748-C646CBD7E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B4398CE-0487-CC5B-9017-84DB21A1C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3101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81D089-C10C-DB51-95F6-19ED687F7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FD69FE4-7251-1370-9A37-25FA83F50B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117C100-756A-CAFE-95D9-29894A2AA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E9D7-42DD-4DFC-9913-79BAA8C4D67D}" type="datetimeFigureOut">
              <a:rPr lang="cs-CZ" smtClean="0"/>
              <a:t>11.12.2024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4605BC0-5BB5-5B09-8AD8-BB7BE769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3AB52CB-CCC3-27E6-F4D4-0D0DB16AA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484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E2CED3-B318-E870-965A-A2FFF416C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C7C63D-3724-6593-7332-6BC4F5505F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BA320CB-73F2-DF9B-4A5D-D60F521329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A4AEABB-98FA-D72C-0590-20499E2B2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E9D7-42DD-4DFC-9913-79BAA8C4D67D}" type="datetimeFigureOut">
              <a:rPr lang="cs-CZ" smtClean="0"/>
              <a:t>11.12.2024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4658CD1-F752-A6CD-340F-A61B68DEC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C8CDCFD-822E-E8A1-7662-41C0A6EBF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3102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0D74F3-1A1F-2E11-1198-13384676D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F42B0FB-4A30-E279-C411-F6DDB2747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5F56050-478F-A5A8-A71E-36DF22177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2569036-C334-F826-E397-2E3E895DDC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D841264-54E4-578E-11E4-7911791AFA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4CE509B-50F5-A82E-04F9-9940A603F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E9D7-42DD-4DFC-9913-79BAA8C4D67D}" type="datetimeFigureOut">
              <a:rPr lang="cs-CZ" smtClean="0"/>
              <a:t>11.12.2024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1EF80D9-0B04-3D10-F9A6-CAB7633E4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B75421D-42EE-5CCB-81CC-EDC4492CB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8275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E3B3EC-45A7-9EDE-035D-63CD23F25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05FE02F-59B1-871C-4603-3E375ABE9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E9D7-42DD-4DFC-9913-79BAA8C4D67D}" type="datetimeFigureOut">
              <a:rPr lang="cs-CZ" smtClean="0"/>
              <a:t>11.12.2024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2806D28-B4F8-E4F8-DF4F-A30C6182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8CE4DA6-E810-93EC-5230-B0DEC7A97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5381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CB916C8-0F53-CCFF-0266-5D22A2FE9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E9D7-42DD-4DFC-9913-79BAA8C4D67D}" type="datetimeFigureOut">
              <a:rPr lang="cs-CZ" smtClean="0"/>
              <a:t>11.12.2024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019F97D-9F1A-A4EE-A2A0-E7A01D6FA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7E0CE4D-FB9C-389F-E781-D8ACFCABD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2914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A89D6A-E1BD-DC39-7F20-2E70A7AD3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AA14F7-68B8-D8B0-849A-F57A6DBFC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DC78DF0-1775-31B7-6A6F-8318D2714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4F6FDAA-4ED4-BE7C-4FFC-8F68C3EB7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E9D7-42DD-4DFC-9913-79BAA8C4D67D}" type="datetimeFigureOut">
              <a:rPr lang="cs-CZ" smtClean="0"/>
              <a:t>11.12.2024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B4156F2-C116-BAD6-B7A3-7B060C5C0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7628ECC-178F-E707-BAC7-D99F3868C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9979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7A090D-C8C9-2D05-DECC-B63A8BF28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0890750-7794-206A-8BF6-644A483EBE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14C59FD-9692-F100-C7F3-8932A59CC6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46A5938-0374-DADC-091E-95D90C49F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E9D7-42DD-4DFC-9913-79BAA8C4D67D}" type="datetimeFigureOut">
              <a:rPr lang="cs-CZ" smtClean="0"/>
              <a:t>11.12.2024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00AE3A2-A9BC-295C-F705-DC30ED562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962720C-F407-2FAB-5D5B-F9D16D080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9617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1A86EAE-49DB-8239-7251-F67958EBC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1ACF9A8-6CAE-B371-5225-169E798BE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DC70BE8-5AE6-D639-0849-41C748CC3D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C8E9D7-42DD-4DFC-9913-79BAA8C4D67D}" type="datetimeFigureOut">
              <a:rPr lang="cs-CZ" smtClean="0"/>
              <a:t>11.12.2024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3A18CBA-1DD6-93F1-072A-04151448F8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4D3499B-5F5F-4CDE-D25C-726924CA54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782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isvs.chmi.cz/ords/f?p=11009:HOME:348402623860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s://sap.pmo.cz/portal/Sap/cz/pc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eis.vuv.cz/data/webmap/isapi.dll?map=mp_heis_voda&amp;TMPL=HVMAP_MAIN&amp;IFRAME=0&amp;lon=15.4871695&amp;lat=49.7692482&amp;scale=193536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https://eagri.cz/public/portal/mze/voda/aplikace/cevt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0FFA15-13BF-4572-18E0-A8C53D246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8957" y="426483"/>
            <a:ext cx="10412785" cy="112871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4800" b="0" i="0" dirty="0">
                <a:solidFill>
                  <a:srgbClr val="0A0A0A"/>
                </a:solidFill>
                <a:effectLst/>
                <a:latin typeface="Open Sans" panose="020B0606030504020204" pitchFamily="34" charset="0"/>
              </a:rPr>
              <a:t>Praktické úlohy vodního hospodářství</a:t>
            </a:r>
            <a:endParaRPr lang="cs-CZ" sz="48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0937681-4A3C-4675-AA49-BE6339F4E8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18756" y="2238328"/>
            <a:ext cx="12423456" cy="188130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cs-CZ" sz="3200" b="1" dirty="0"/>
              <a:t>Mnichovice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cs-CZ" sz="3200" b="1" dirty="0" err="1">
                <a:solidFill>
                  <a:srgbClr val="0070C0"/>
                </a:solidFill>
              </a:rPr>
              <a:t>Nadvyužívání</a:t>
            </a:r>
            <a:r>
              <a:rPr lang="cs-CZ" sz="3200" b="1" dirty="0">
                <a:solidFill>
                  <a:srgbClr val="0070C0"/>
                </a:solidFill>
              </a:rPr>
              <a:t> přírodních zdrojů podzemních vod</a:t>
            </a:r>
          </a:p>
        </p:txBody>
      </p:sp>
      <p:pic>
        <p:nvPicPr>
          <p:cNvPr id="5" name="Obrázek 4" descr="Obsah obrázku venku, strom, podzim, území&#10;&#10;Popis byl vytvořen automaticky">
            <a:extLst>
              <a:ext uri="{FF2B5EF4-FFF2-40B4-BE49-F238E27FC236}">
                <a16:creationId xmlns:a16="http://schemas.microsoft.com/office/drawing/2014/main" id="{680533F2-AC49-DB2B-6B11-D535281275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/>
          <a:stretch/>
        </p:blipFill>
        <p:spPr>
          <a:xfrm>
            <a:off x="8955637" y="3685869"/>
            <a:ext cx="2832825" cy="3172131"/>
          </a:xfrm>
          <a:prstGeom prst="rect">
            <a:avLst/>
          </a:prstGeom>
        </p:spPr>
      </p:pic>
      <p:pic>
        <p:nvPicPr>
          <p:cNvPr id="8" name="Obrázek 7" descr="Obsah obrázku kresba, kreslené, ilustrace, brnění&#10;&#10;Popis byl vytvořen automaticky">
            <a:extLst>
              <a:ext uri="{FF2B5EF4-FFF2-40B4-BE49-F238E27FC236}">
                <a16:creationId xmlns:a16="http://schemas.microsoft.com/office/drawing/2014/main" id="{158746AA-3DC4-E780-2D7B-3D58429FE5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310" y="3685869"/>
            <a:ext cx="2664590" cy="3172131"/>
          </a:xfrm>
          <a:prstGeom prst="rect">
            <a:avLst/>
          </a:prstGeom>
        </p:spPr>
      </p:pic>
      <p:pic>
        <p:nvPicPr>
          <p:cNvPr id="11" name="Obrázek 10" descr="Obsah obrázku Letecké snímkování, Pohled z ptačí perspektivy, ve vzduchu, venku&#10;&#10;Popis byl vytvořen automaticky">
            <a:extLst>
              <a:ext uri="{FF2B5EF4-FFF2-40B4-BE49-F238E27FC236}">
                <a16:creationId xmlns:a16="http://schemas.microsoft.com/office/drawing/2014/main" id="{DA8957CD-5EAA-E1EB-A5AE-1E346F2258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40" y="3685869"/>
            <a:ext cx="4755874" cy="317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855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1179EE-AE29-7908-76FC-C3301F6A0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32" y="365125"/>
            <a:ext cx="11113468" cy="838033"/>
          </a:xfrm>
        </p:spPr>
        <p:txBody>
          <a:bodyPr>
            <a:normAutofit/>
          </a:bodyPr>
          <a:lstStyle/>
          <a:p>
            <a:r>
              <a:rPr lang="cs-CZ" sz="3600" dirty="0"/>
              <a:t>Přírodní zdroje a geologické zásoby podzemních vod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954DA6-60A4-4030-E1A0-1ED3E4ADA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812" y="1409989"/>
            <a:ext cx="4948899" cy="483490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1600" b="1" dirty="0"/>
              <a:t>Přírodní zdroje vod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600" dirty="0"/>
              <a:t>odpovídají efektivní infiltraci a podzemnímu odtoku neovlivněnému odběry podzemních vod či vypouštěním vod do horninového prostředí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600" dirty="0"/>
              <a:t>charakteristika přírodních zdrojů – specifický podzemní odtok – L/s/km</a:t>
            </a:r>
            <a:r>
              <a:rPr lang="cs-CZ" sz="1600" baseline="30000" dirty="0"/>
              <a:t>2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600" dirty="0"/>
              <a:t>vyžaduje soulad mezi hydrologickým a hydrogeologickým povodím – v regionálním měřítku většinou splněno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1600" b="1" dirty="0"/>
              <a:t>Využitelné množství vod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600" dirty="0"/>
              <a:t>vychází ze znalosti přírodních zdrojů a jejich časoprostorových změn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600" dirty="0"/>
              <a:t>nutnost optimalizovat ve vztahu k povrchovým vodám a ostatním složkám životního prostředí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1600" b="1" dirty="0"/>
              <a:t>Geologické zásoby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600" dirty="0"/>
              <a:t>podzemní voda akumulovaná v pórovém prostoru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600" dirty="0"/>
              <a:t>při dlouhodobém </a:t>
            </a:r>
            <a:r>
              <a:rPr lang="cs-CZ" sz="1600" dirty="0" err="1"/>
              <a:t>nadvyužívání</a:t>
            </a:r>
            <a:r>
              <a:rPr lang="cs-CZ" sz="1600" dirty="0"/>
              <a:t> podzemních vod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600" dirty="0"/>
              <a:t>setrvalý pokles hladin podzemních vod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0594865-53B3-F148-519B-869382FFCEA8}"/>
              </a:ext>
            </a:extLst>
          </p:cNvPr>
          <p:cNvSpPr txBox="1"/>
          <p:nvPr/>
        </p:nvSpPr>
        <p:spPr>
          <a:xfrm>
            <a:off x="8623361" y="11637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8A58CAD-B3AE-392D-BE6C-2463D26699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4"/>
          <a:stretch/>
        </p:blipFill>
        <p:spPr>
          <a:xfrm>
            <a:off x="5395737" y="1440790"/>
            <a:ext cx="6708005" cy="452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725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46D7B2-DCBB-5481-621E-143B006F1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88E17B-6629-9CA2-FD91-F6E27CE33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32" y="365125"/>
            <a:ext cx="11113468" cy="838033"/>
          </a:xfrm>
        </p:spPr>
        <p:txBody>
          <a:bodyPr>
            <a:normAutofit/>
          </a:bodyPr>
          <a:lstStyle/>
          <a:p>
            <a:r>
              <a:rPr lang="cs-CZ" sz="3600" dirty="0"/>
              <a:t>Stanovení přírodních zdrojů podzemních vod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F09AB7-D470-C220-07C3-B49213596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812" y="1409989"/>
            <a:ext cx="5260717" cy="4834902"/>
          </a:xfrm>
        </p:spPr>
        <p:txBody>
          <a:bodyPr>
            <a:noAutofit/>
          </a:bodyPr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arenR"/>
            </a:pPr>
            <a:r>
              <a:rPr lang="cs-CZ" sz="1600" dirty="0"/>
              <a:t>charakteristika nesaturované zóny – modely průsaku vod (náročnost vzorkování a testování, nejistoty)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arenR"/>
            </a:pPr>
            <a:r>
              <a:rPr lang="cs-CZ" sz="1600" dirty="0"/>
              <a:t>měření podzemního odtoku – měření průtoků v bezesrážkových obdobích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arenR"/>
            </a:pPr>
            <a:r>
              <a:rPr lang="cs-CZ" sz="1600" dirty="0"/>
              <a:t>využití dlouhodobých měření ČHMÚ či měření prováděných v rámci správ jednotlivých povodí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cs-CZ" sz="1400" dirty="0">
                <a:hlinkClick r:id="rId3"/>
              </a:rPr>
              <a:t>https://isvs.chmi.cz/ords/f?p=11009:HOME:348402623860</a:t>
            </a:r>
            <a:r>
              <a:rPr lang="cs-CZ" sz="1400" dirty="0"/>
              <a:t>:::::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cs-CZ" sz="1400" dirty="0">
                <a:hlinkClick r:id="rId4"/>
              </a:rPr>
              <a:t>https://sap.pmo.cz/portal/Sap/cz/pc/</a:t>
            </a:r>
            <a:endParaRPr lang="cs-CZ" sz="14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D3ED977-DF44-59C3-80BE-E5F9C386ED8F}"/>
              </a:ext>
            </a:extLst>
          </p:cNvPr>
          <p:cNvSpPr txBox="1"/>
          <p:nvPr/>
        </p:nvSpPr>
        <p:spPr>
          <a:xfrm>
            <a:off x="8623361" y="11637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8ACAE592-5625-81BA-ED90-A2CA04E650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1876" y="2266312"/>
            <a:ext cx="6252432" cy="3278856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F6C1157-E923-97D2-6973-50EA3230D7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0412" y="4440229"/>
            <a:ext cx="3221158" cy="238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623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6C6C3D-A7AE-F5A8-D0B2-541C48F8A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76921C-EABB-C6EC-7081-B3C4F85FC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32" y="365125"/>
            <a:ext cx="11113468" cy="838033"/>
          </a:xfrm>
        </p:spPr>
        <p:txBody>
          <a:bodyPr>
            <a:normAutofit/>
          </a:bodyPr>
          <a:lstStyle/>
          <a:p>
            <a:r>
              <a:rPr lang="cs-CZ" sz="3600" dirty="0"/>
              <a:t>Přírodní zdroje podzemních vod a odběry podzemních vod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F613C5-49B6-7E1C-4D57-88BEDB375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812" y="1409989"/>
            <a:ext cx="10873996" cy="4834902"/>
          </a:xfrm>
        </p:spPr>
        <p:txBody>
          <a:bodyPr>
            <a:noAutofit/>
          </a:bodyPr>
          <a:lstStyle/>
          <a:p>
            <a:r>
              <a:rPr lang="cs-CZ" sz="1600" b="1" dirty="0"/>
              <a:t>podzemní odtok + odběry vod</a:t>
            </a:r>
          </a:p>
          <a:p>
            <a:r>
              <a:rPr lang="cs-CZ" sz="1600" b="1" dirty="0"/>
              <a:t>odběry podzemních vod</a:t>
            </a:r>
          </a:p>
          <a:p>
            <a:pPr lvl="1">
              <a:spcAft>
                <a:spcPts val="600"/>
              </a:spcAft>
              <a:defRPr/>
            </a:pPr>
            <a:r>
              <a:rPr lang="cs-CZ" sz="1600" dirty="0"/>
              <a:t>odběry nad 500 m</a:t>
            </a:r>
            <a:r>
              <a:rPr lang="cs-CZ" sz="1600" baseline="30000" dirty="0"/>
              <a:t>3</a:t>
            </a:r>
            <a:r>
              <a:rPr lang="cs-CZ" sz="1600" dirty="0"/>
              <a:t>/měsíc </a:t>
            </a:r>
            <a:r>
              <a:rPr lang="cs-CZ" sz="1600" dirty="0">
                <a:hlinkClick r:id="rId3"/>
              </a:rPr>
              <a:t>– </a:t>
            </a:r>
            <a:r>
              <a:rPr lang="en-GB" sz="1600" dirty="0" err="1">
                <a:hlinkClick r:id="rId3"/>
              </a:rPr>
              <a:t>Vodní</a:t>
            </a:r>
            <a:r>
              <a:rPr lang="en-GB" sz="1600" dirty="0">
                <a:hlinkClick r:id="rId3"/>
              </a:rPr>
              <a:t> </a:t>
            </a:r>
            <a:r>
              <a:rPr lang="en-GB" sz="1600" dirty="0" err="1">
                <a:hlinkClick r:id="rId3"/>
              </a:rPr>
              <a:t>hospodářství</a:t>
            </a:r>
            <a:r>
              <a:rPr lang="en-GB" sz="1600" dirty="0">
                <a:hlinkClick r:id="rId3"/>
              </a:rPr>
              <a:t> a </a:t>
            </a:r>
            <a:r>
              <a:rPr lang="en-GB" sz="1600" dirty="0" err="1">
                <a:hlinkClick r:id="rId3"/>
              </a:rPr>
              <a:t>ochrana</a:t>
            </a:r>
            <a:r>
              <a:rPr lang="en-GB" sz="1600" dirty="0">
                <a:hlinkClick r:id="rId3"/>
              </a:rPr>
              <a:t> </a:t>
            </a:r>
            <a:r>
              <a:rPr lang="en-GB" sz="1600" dirty="0" err="1">
                <a:hlinkClick r:id="rId3"/>
              </a:rPr>
              <a:t>vod</a:t>
            </a:r>
            <a:r>
              <a:rPr lang="en-GB" sz="1600" dirty="0">
                <a:hlinkClick r:id="rId3"/>
              </a:rPr>
              <a:t> | HV Map for </a:t>
            </a:r>
            <a:r>
              <a:rPr lang="en-GB" sz="1600" dirty="0" err="1">
                <a:hlinkClick r:id="rId3"/>
              </a:rPr>
              <a:t>WebMap</a:t>
            </a:r>
            <a:r>
              <a:rPr lang="en-GB" sz="1600" dirty="0">
                <a:hlinkClick r:id="rId3"/>
              </a:rPr>
              <a:t> (vuv.cz)</a:t>
            </a:r>
            <a:endParaRPr lang="cs-CZ" sz="1600" dirty="0"/>
          </a:p>
          <a:p>
            <a:pPr lvl="1">
              <a:spcAft>
                <a:spcPts val="600"/>
              </a:spcAft>
              <a:defRPr/>
            </a:pPr>
            <a:r>
              <a:rPr lang="cs-CZ" sz="1600" dirty="0"/>
              <a:t>menší legalizované odběry – centrální registr vodoprávní evidence </a:t>
            </a:r>
            <a:r>
              <a:rPr lang="cs-CZ" sz="16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– </a:t>
            </a:r>
            <a:r>
              <a:rPr lang="en-GB" sz="1600" dirty="0" err="1">
                <a:solidFill>
                  <a:srgbClr val="009999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Centrální</a:t>
            </a:r>
            <a:r>
              <a:rPr lang="en-GB" sz="1600" dirty="0">
                <a:solidFill>
                  <a:srgbClr val="009999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1600" dirty="0" err="1">
                <a:solidFill>
                  <a:srgbClr val="009999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registr</a:t>
            </a:r>
            <a:r>
              <a:rPr lang="en-GB" sz="1600" dirty="0">
                <a:solidFill>
                  <a:srgbClr val="009999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1600" dirty="0" err="1">
                <a:solidFill>
                  <a:srgbClr val="009999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vodoprávní</a:t>
            </a:r>
            <a:r>
              <a:rPr lang="en-GB" sz="1600" dirty="0">
                <a:solidFill>
                  <a:srgbClr val="009999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evidence | </a:t>
            </a:r>
            <a:r>
              <a:rPr lang="en-GB" sz="1600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eAGRI</a:t>
            </a:r>
            <a:endParaRPr lang="cs-CZ" sz="16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CB85D60-4803-000D-1033-A473B6EB56AB}"/>
              </a:ext>
            </a:extLst>
          </p:cNvPr>
          <p:cNvSpPr txBox="1"/>
          <p:nvPr/>
        </p:nvSpPr>
        <p:spPr>
          <a:xfrm>
            <a:off x="8623361" y="11637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8FBFCCA-4194-6FFE-1EBD-518753BE09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18" y="3213929"/>
            <a:ext cx="8253234" cy="345984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0312738-D93F-BE17-47F6-3E68CCC0BC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8427" y="4038235"/>
            <a:ext cx="3685355" cy="265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93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10568-9A48-358A-4CC1-53D1DB000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783C1E-8025-F0BE-C1D2-D6D32530C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32" y="365125"/>
            <a:ext cx="11113468" cy="838033"/>
          </a:xfrm>
        </p:spPr>
        <p:txBody>
          <a:bodyPr>
            <a:normAutofit/>
          </a:bodyPr>
          <a:lstStyle/>
          <a:p>
            <a:r>
              <a:rPr lang="cs-CZ" sz="3600" dirty="0"/>
              <a:t>Stanovení přírodních zdrojů podzemních vod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545D26D-70A2-5A53-0AD3-50B24EEF4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812" y="1409989"/>
            <a:ext cx="6783259" cy="4834902"/>
          </a:xfrm>
        </p:spPr>
        <p:txBody>
          <a:bodyPr>
            <a:noAutofit/>
          </a:bodyPr>
          <a:lstStyle/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1600" b="1" dirty="0"/>
              <a:t>Separace podzemního odtoku</a:t>
            </a: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600" dirty="0"/>
              <a:t>manuální </a:t>
            </a: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600" dirty="0"/>
              <a:t>počítačové programy</a:t>
            </a:r>
          </a:p>
          <a:p>
            <a:pPr marL="742950" lvl="2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400" dirty="0"/>
              <a:t>charakteristika čar vyprazdňování – recesní index</a:t>
            </a:r>
          </a:p>
          <a:p>
            <a:pPr marL="742950" lvl="2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400" dirty="0" err="1"/>
              <a:t>Rorabaugh</a:t>
            </a:r>
            <a:r>
              <a:rPr lang="cs-CZ" sz="1400" dirty="0"/>
              <a:t> 1964, </a:t>
            </a:r>
            <a:r>
              <a:rPr lang="cs-CZ" sz="1400" dirty="0" err="1"/>
              <a:t>Rutledge</a:t>
            </a:r>
            <a:r>
              <a:rPr lang="cs-CZ" sz="1400" dirty="0"/>
              <a:t> (1998, 2002, 2007)</a:t>
            </a:r>
          </a:p>
          <a:p>
            <a:pPr marL="742950" lvl="2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400" dirty="0"/>
              <a:t>USGS SW - PART, RECESS, RORA, PULSE</a:t>
            </a:r>
          </a:p>
          <a:p>
            <a:pPr marL="742950" lvl="2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400" dirty="0"/>
              <a:t>USGS </a:t>
            </a:r>
            <a:r>
              <a:rPr lang="cs-CZ" sz="1400" dirty="0" err="1"/>
              <a:t>Hydrological</a:t>
            </a:r>
            <a:r>
              <a:rPr lang="cs-CZ" sz="1400" dirty="0"/>
              <a:t> </a:t>
            </a:r>
            <a:r>
              <a:rPr lang="cs-CZ" sz="1400" dirty="0" err="1"/>
              <a:t>Toolbox</a:t>
            </a:r>
            <a:r>
              <a:rPr lang="cs-CZ" sz="1400" dirty="0"/>
              <a:t> (PART, RECESS, RORA aj.)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403CDC9-1D8A-3CC0-AA18-69D25C279800}"/>
              </a:ext>
            </a:extLst>
          </p:cNvPr>
          <p:cNvSpPr txBox="1"/>
          <p:nvPr/>
        </p:nvSpPr>
        <p:spPr>
          <a:xfrm>
            <a:off x="8623361" y="11637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77E228C7-9DF5-2DDB-28D0-1B4F6F192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458" y="4290877"/>
            <a:ext cx="5271293" cy="19540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0E98C90-F06E-11C7-BA48-1C5D0B451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1044" y="1064065"/>
            <a:ext cx="3960000" cy="290072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BA55F7C-A362-09C2-AC44-7ACBDE2770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1044" y="3738864"/>
            <a:ext cx="3960000" cy="289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708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756C3-39ED-3DFF-7177-913011235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6EADD2-A6DA-E997-47E4-772D286FA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32" y="365125"/>
            <a:ext cx="11113468" cy="838033"/>
          </a:xfrm>
        </p:spPr>
        <p:txBody>
          <a:bodyPr>
            <a:normAutofit/>
          </a:bodyPr>
          <a:lstStyle/>
          <a:p>
            <a:r>
              <a:rPr lang="cs-CZ" sz="3600" dirty="0"/>
              <a:t>Mnichovice</a:t>
            </a:r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FDB87512-D4D5-C7AC-8F23-2C6E8705E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813" y="1409989"/>
            <a:ext cx="5231412" cy="483490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1800" b="1" dirty="0">
                <a:solidFill>
                  <a:srgbClr val="0070C0"/>
                </a:solidFill>
              </a:rPr>
              <a:t>Problematika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800" dirty="0" err="1"/>
              <a:t>nadvyužívání</a:t>
            </a:r>
            <a:r>
              <a:rPr lang="cs-CZ" sz="1800" dirty="0"/>
              <a:t> podzemních vod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800" dirty="0"/>
              <a:t>nízký vodní sloupec vody ve stávajících studnách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800" dirty="0"/>
              <a:t>stížnosti občanů proti zákazu budování nových studní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cs-CZ" sz="17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cs-CZ" sz="17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2000" b="1" dirty="0">
                <a:solidFill>
                  <a:schemeClr val="accent2"/>
                </a:solidFill>
              </a:rPr>
              <a:t>Cíle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000" dirty="0"/>
              <a:t>stanovení hodnoty přírodních zdrojů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sz="1800" dirty="0"/>
              <a:t>analýza a separace podzemního odtoku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sz="1800" dirty="0"/>
              <a:t>stanovení specifického podzemního odtoku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000" dirty="0"/>
              <a:t>zhodnocení možnosti dalšího jímání vod v oblasti Mnichovic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AA69E83F-84FA-CB24-85EC-7A104D275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7066" y="1741298"/>
            <a:ext cx="6337072" cy="353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228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4EB82-A6CA-7582-07FC-75DF34CFC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51C40B-C8F1-1CDF-FD58-C47570827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32" y="245007"/>
            <a:ext cx="11113468" cy="770021"/>
          </a:xfrm>
        </p:spPr>
        <p:txBody>
          <a:bodyPr>
            <a:normAutofit/>
          </a:bodyPr>
          <a:lstStyle/>
          <a:p>
            <a:r>
              <a:rPr lang="cs-CZ" sz="3600" dirty="0"/>
              <a:t>Mnichovice – odběry vod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F121DFB5-DB21-2D4B-2994-33EAE62395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310"/>
          <a:stretch/>
        </p:blipFill>
        <p:spPr>
          <a:xfrm>
            <a:off x="6604009" y="5045405"/>
            <a:ext cx="5348568" cy="160589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2D78C68-2264-BD8F-72FA-E253EAD0B666}"/>
              </a:ext>
            </a:extLst>
          </p:cNvPr>
          <p:cNvSpPr txBox="1"/>
          <p:nvPr/>
        </p:nvSpPr>
        <p:spPr>
          <a:xfrm>
            <a:off x="361261" y="1201595"/>
            <a:ext cx="9491507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800" i="1" dirty="0"/>
              <a:t>Datel, J.V. (2023): </a:t>
            </a:r>
            <a:r>
              <a:rPr lang="cs-CZ" i="1" dirty="0"/>
              <a:t>MNICHOVICE Budíkov, Šibeničky, </a:t>
            </a:r>
            <a:r>
              <a:rPr lang="cs-CZ" i="1" dirty="0" err="1"/>
              <a:t>Myšlín</a:t>
            </a:r>
            <a:r>
              <a:rPr lang="cs-CZ" i="1" dirty="0"/>
              <a:t>, Vráž – Odborné hydrogeologické posouzení vymezených lokalit se zákazem výstavby studní.- MS, Praha.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cs-CZ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b="1" dirty="0"/>
              <a:t>Přírodní zdroje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1931-1960 (Krásný et al. 1981): 1,4 l/s/km</a:t>
            </a:r>
            <a:r>
              <a:rPr lang="cs-CZ" baseline="30000" dirty="0"/>
              <a:t>2</a:t>
            </a:r>
            <a:endParaRPr lang="cs-CZ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1993-1999: 0,94-1,51 l/s/km</a:t>
            </a:r>
            <a:r>
              <a:rPr lang="cs-CZ" baseline="30000" dirty="0"/>
              <a:t>2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/>
              <a:t>2014-2019: 1,1 l</a:t>
            </a:r>
            <a:r>
              <a:rPr lang="cs-CZ" dirty="0"/>
              <a:t>/s/km</a:t>
            </a:r>
            <a:r>
              <a:rPr lang="cs-CZ" baseline="30000" dirty="0"/>
              <a:t>2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dirty="0"/>
              <a:t>Datel (2023) uvádí: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prostředí hydrogeologického masívu neumožňuje většinou soustředěný odtok podzemní vody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využitelné množství může maximálně činit 30-40 % přírodních zdrojů, tzn. po zaokrouhlení cca 0,4 l/s/km</a:t>
            </a:r>
            <a:r>
              <a:rPr lang="cs-CZ" baseline="30000" dirty="0"/>
              <a:t>2</a:t>
            </a:r>
            <a:endParaRPr lang="cs-CZ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současný odběru převyšuje přírodní zdroje o 1-120 %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1581DD0-B8A7-9D75-2523-A4AD4EB405BC}"/>
              </a:ext>
            </a:extLst>
          </p:cNvPr>
          <p:cNvSpPr txBox="1"/>
          <p:nvPr/>
        </p:nvSpPr>
        <p:spPr>
          <a:xfrm>
            <a:off x="10906510" y="6570502"/>
            <a:ext cx="1126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(Datel 2023)</a:t>
            </a:r>
          </a:p>
        </p:txBody>
      </p:sp>
    </p:spTree>
    <p:extLst>
      <p:ext uri="{BB962C8B-B14F-4D97-AF65-F5344CB8AC3E}">
        <p14:creationId xmlns:p14="http://schemas.microsoft.com/office/powerpoint/2010/main" val="512281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71C02C-783D-3CC9-E7E2-925F52C9B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2F3574B-070E-7F09-3307-2B46BCF37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2027" y="3018569"/>
            <a:ext cx="2880000" cy="172953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E590827-9BD7-12B5-FAA3-3D7AE3532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32" y="219191"/>
            <a:ext cx="11113468" cy="629584"/>
          </a:xfrm>
        </p:spPr>
        <p:txBody>
          <a:bodyPr>
            <a:normAutofit/>
          </a:bodyPr>
          <a:lstStyle/>
          <a:p>
            <a:r>
              <a:rPr lang="cs-CZ" sz="3600" dirty="0"/>
              <a:t>Mnichovice – Cvičení 10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E10F621-C138-5D48-16C2-C9F70DD2789C}"/>
              </a:ext>
            </a:extLst>
          </p:cNvPr>
          <p:cNvSpPr txBox="1"/>
          <p:nvPr/>
        </p:nvSpPr>
        <p:spPr>
          <a:xfrm>
            <a:off x="490538" y="994856"/>
            <a:ext cx="5547810" cy="5978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</a:pPr>
            <a:r>
              <a:rPr lang="cs-CZ" sz="16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Stanovte pro oblast Mnichovic hodnotu přírodních zdrojů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využijte dlouhodobých pozorování průtoků vodními toky pozorovanými ČHMÚ (Pitkovický potok, ID 200560)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ověřte odběry podzemních vod v povodí Pitkovického potoka – resp. porovnejte naměřené průměrné průtoky s průtoky upravenými o odběry/vypouštění povrchových a podzemních vod v povodí (označeno jako přirozené </a:t>
            </a:r>
            <a:r>
              <a:rPr lang="cs-CZ" sz="1600"/>
              <a:t>průměrné průtoky - ČHMÚ)</a:t>
            </a:r>
            <a:endParaRPr lang="cs-CZ" sz="1600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proveďte separaci podzemního odtoku – </a:t>
            </a:r>
            <a:r>
              <a:rPr lang="cs-CZ" sz="1600" i="1" dirty="0" err="1"/>
              <a:t>Hydrologic</a:t>
            </a:r>
            <a:r>
              <a:rPr lang="cs-CZ" sz="1600" i="1" dirty="0"/>
              <a:t> </a:t>
            </a:r>
            <a:r>
              <a:rPr lang="cs-CZ" sz="1600" i="1" dirty="0" err="1"/>
              <a:t>Toolbox</a:t>
            </a:r>
            <a:r>
              <a:rPr lang="cs-CZ" sz="1600" i="1" dirty="0"/>
              <a:t>, program PART (USGS)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určete hodnotu přírodních zdrojů resp. specifického podzemního odtoku</a:t>
            </a:r>
          </a:p>
          <a:p>
            <a:pPr marL="742950" lvl="1" indent="-285750">
              <a:spcAft>
                <a:spcPts val="700"/>
              </a:spcAft>
              <a:buFont typeface="Courier New" panose="02070309020205020404" pitchFamily="49" charset="0"/>
              <a:buChar char="o"/>
            </a:pPr>
            <a:r>
              <a:rPr lang="cs-CZ" sz="1600" dirty="0"/>
              <a:t>denní (1a) a měsíční hodnoty (1b) podzemního odtoku</a:t>
            </a:r>
          </a:p>
          <a:p>
            <a:pPr marL="742950" lvl="1" indent="-285750">
              <a:spcAft>
                <a:spcPts val="700"/>
              </a:spcAft>
              <a:buFont typeface="Courier New" panose="02070309020205020404" pitchFamily="49" charset="0"/>
              <a:buChar char="o"/>
            </a:pPr>
            <a:r>
              <a:rPr lang="cs-CZ" sz="1600" dirty="0"/>
              <a:t>podíl podzemního odtoku na celkovém průtoku (2ab)</a:t>
            </a:r>
          </a:p>
          <a:p>
            <a:pPr marL="742950" lvl="1" indent="-285750">
              <a:spcAft>
                <a:spcPts val="700"/>
              </a:spcAft>
              <a:buFont typeface="Courier New" panose="02070309020205020404" pitchFamily="49" charset="0"/>
              <a:buChar char="o"/>
            </a:pPr>
            <a:r>
              <a:rPr lang="cs-CZ" sz="1600" dirty="0"/>
              <a:t>přepočítejte na specifický podzemní odtok SPO (4)</a:t>
            </a:r>
          </a:p>
          <a:p>
            <a:pPr marL="742950" lvl="1" indent="-285750">
              <a:spcAft>
                <a:spcPts val="700"/>
              </a:spcAft>
              <a:buFont typeface="Courier New" panose="02070309020205020404" pitchFamily="49" charset="0"/>
              <a:buChar char="o"/>
            </a:pPr>
            <a:r>
              <a:rPr lang="cs-CZ" sz="1600" dirty="0"/>
              <a:t>stanovte jeho vývoj, medián a průměr</a:t>
            </a:r>
          </a:p>
          <a:p>
            <a:pPr>
              <a:spcBef>
                <a:spcPts val="1200"/>
              </a:spcBef>
              <a:spcAft>
                <a:spcPts val="700"/>
              </a:spcAft>
            </a:pPr>
            <a:r>
              <a:rPr lang="cs-CZ" sz="1600" dirty="0"/>
              <a:t>Postup pro zpracování cvičení naleznete ve studijních materiálech ve složce Cvičení – soubor Cviceni10_Postup při zpracování. </a:t>
            </a:r>
            <a:r>
              <a:rPr lang="cs-CZ" sz="1600" dirty="0" err="1"/>
              <a:t>docx</a:t>
            </a:r>
            <a:endParaRPr lang="cs-CZ" sz="1600" dirty="0"/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B94A5CB5-9979-0FE9-165D-22589FB3F25D}"/>
              </a:ext>
            </a:extLst>
          </p:cNvPr>
          <p:cNvGrpSpPr/>
          <p:nvPr/>
        </p:nvGrpSpPr>
        <p:grpSpPr>
          <a:xfrm>
            <a:off x="6153654" y="187661"/>
            <a:ext cx="5830087" cy="6565907"/>
            <a:chOff x="6153130" y="200786"/>
            <a:chExt cx="5830087" cy="6565907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C3D1896D-6EFC-24D2-C383-78B2CFC2B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76722" y="200786"/>
              <a:ext cx="2880000" cy="2224068"/>
            </a:xfrm>
            <a:prstGeom prst="rect">
              <a:avLst/>
            </a:prstGeom>
          </p:spPr>
        </p:pic>
        <p:pic>
          <p:nvPicPr>
            <p:cNvPr id="15" name="Obrázek 14">
              <a:extLst>
                <a:ext uri="{FF2B5EF4-FFF2-40B4-BE49-F238E27FC236}">
                  <a16:creationId xmlns:a16="http://schemas.microsoft.com/office/drawing/2014/main" id="{29AF553C-6FDE-132B-22CF-EC77EA298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03217" y="413552"/>
              <a:ext cx="2880000" cy="2022857"/>
            </a:xfrm>
            <a:prstGeom prst="rect">
              <a:avLst/>
            </a:prstGeom>
          </p:spPr>
        </p:pic>
        <p:pic>
          <p:nvPicPr>
            <p:cNvPr id="19" name="Obrázek 18">
              <a:extLst>
                <a:ext uri="{FF2B5EF4-FFF2-40B4-BE49-F238E27FC236}">
                  <a16:creationId xmlns:a16="http://schemas.microsoft.com/office/drawing/2014/main" id="{91C28B44-7C28-21AB-2AAF-5E0E81CF0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53130" y="4881350"/>
              <a:ext cx="2880000" cy="1885343"/>
            </a:xfrm>
            <a:prstGeom prst="rect">
              <a:avLst/>
            </a:prstGeom>
          </p:spPr>
        </p:pic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23CCECB8-6B35-A677-8DF4-1FA3D4199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53130" y="2526503"/>
              <a:ext cx="2880000" cy="2112664"/>
            </a:xfrm>
            <a:prstGeom prst="rect">
              <a:avLst/>
            </a:prstGeom>
          </p:spPr>
        </p:pic>
        <p:sp>
          <p:nvSpPr>
            <p:cNvPr id="3" name="TextovéPole 2">
              <a:extLst>
                <a:ext uri="{FF2B5EF4-FFF2-40B4-BE49-F238E27FC236}">
                  <a16:creationId xmlns:a16="http://schemas.microsoft.com/office/drawing/2014/main" id="{C6E26C6E-47F1-0DBB-A10C-53DAEB39873C}"/>
                </a:ext>
              </a:extLst>
            </p:cNvPr>
            <p:cNvSpPr txBox="1"/>
            <p:nvPr/>
          </p:nvSpPr>
          <p:spPr>
            <a:xfrm>
              <a:off x="6276722" y="413552"/>
              <a:ext cx="431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/>
                <a:t>1a</a:t>
              </a:r>
            </a:p>
          </p:txBody>
        </p: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49981A19-F353-D205-4450-9BD52F7BF4FD}"/>
                </a:ext>
              </a:extLst>
            </p:cNvPr>
            <p:cNvSpPr txBox="1"/>
            <p:nvPr/>
          </p:nvSpPr>
          <p:spPr>
            <a:xfrm>
              <a:off x="9271503" y="339824"/>
              <a:ext cx="51735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cs-CZ" b="1" dirty="0"/>
                <a:t>1b</a:t>
              </a:r>
              <a:endParaRPr lang="cs-CZ" dirty="0"/>
            </a:p>
          </p:txBody>
        </p:sp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92E0965C-ECD3-E9BC-85BB-BB25AFBEDDF6}"/>
                </a:ext>
              </a:extLst>
            </p:cNvPr>
            <p:cNvSpPr txBox="1"/>
            <p:nvPr/>
          </p:nvSpPr>
          <p:spPr>
            <a:xfrm>
              <a:off x="6481131" y="2709720"/>
              <a:ext cx="4347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/>
                <a:t>2a</a:t>
              </a:r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5DF5C417-B4A3-7CA0-3AF3-3FDA68B10BE4}"/>
                </a:ext>
              </a:extLst>
            </p:cNvPr>
            <p:cNvSpPr txBox="1"/>
            <p:nvPr/>
          </p:nvSpPr>
          <p:spPr>
            <a:xfrm>
              <a:off x="9474013" y="2709720"/>
              <a:ext cx="51735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cs-CZ" b="1" dirty="0"/>
                <a:t>2b</a:t>
              </a:r>
              <a:endParaRPr lang="cs-CZ" dirty="0"/>
            </a:p>
          </p:txBody>
        </p:sp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8D8522A9-C9B1-1430-8A68-9537255EE4F2}"/>
                </a:ext>
              </a:extLst>
            </p:cNvPr>
            <p:cNvSpPr txBox="1"/>
            <p:nvPr/>
          </p:nvSpPr>
          <p:spPr>
            <a:xfrm>
              <a:off x="6338635" y="4792660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95762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3643</TotalTime>
  <Words>595</Words>
  <Application>Microsoft Office PowerPoint</Application>
  <PresentationFormat>Širokoúhlá obrazovka</PresentationFormat>
  <Paragraphs>82</Paragraphs>
  <Slides>8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4" baseType="lpstr">
      <vt:lpstr>Aptos</vt:lpstr>
      <vt:lpstr>Aptos Display</vt:lpstr>
      <vt:lpstr>Arial</vt:lpstr>
      <vt:lpstr>Courier New</vt:lpstr>
      <vt:lpstr>Open Sans</vt:lpstr>
      <vt:lpstr>Motiv Office</vt:lpstr>
      <vt:lpstr>Praktické úlohy vodního hospodářství</vt:lpstr>
      <vt:lpstr>Přírodní zdroje a geologické zásoby podzemních vod</vt:lpstr>
      <vt:lpstr>Stanovení přírodních zdrojů podzemních vod</vt:lpstr>
      <vt:lpstr>Přírodní zdroje podzemních vod a odběry podzemních vod</vt:lpstr>
      <vt:lpstr>Stanovení přírodních zdrojů podzemních vod</vt:lpstr>
      <vt:lpstr>Mnichovice</vt:lpstr>
      <vt:lpstr>Mnichovice – odběry vod</vt:lpstr>
      <vt:lpstr>Mnichovice – Cvičení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Adam Říčka</dc:creator>
  <cp:lastModifiedBy>Adam Říčka</cp:lastModifiedBy>
  <cp:revision>496</cp:revision>
  <dcterms:created xsi:type="dcterms:W3CDTF">2024-09-18T08:43:17Z</dcterms:created>
  <dcterms:modified xsi:type="dcterms:W3CDTF">2024-12-11T06:39:49Z</dcterms:modified>
</cp:coreProperties>
</file>